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1pPr>
    <a:lvl2pPr marL="0" marR="0" indent="457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2pPr>
    <a:lvl3pPr marL="0" marR="0" indent="914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3pPr>
    <a:lvl4pPr marL="0" marR="0" indent="1371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4pPr>
    <a:lvl5pPr marL="0" marR="0" indent="18288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5pPr>
    <a:lvl6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6pPr>
    <a:lvl7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7pPr>
    <a:lvl8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8pPr>
    <a:lvl9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 Narrow"/>
        <a:ea typeface="Arial Narrow"/>
        <a:cs typeface="Arial Narrow"/>
        <a:sym typeface="Arial Narrow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CFF"/>
          </a:solidFill>
        </a:fill>
      </a:tcStyle>
    </a:wholeTbl>
    <a:band2H>
      <a:tcTxStyle/>
      <a:tcStyle>
        <a:tcBdr/>
        <a:fill>
          <a:solidFill>
            <a:srgbClr val="EFF6FF"/>
          </a:solidFill>
        </a:fill>
      </a:tcStyle>
    </a:band2H>
    <a:firstCol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9938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algn="r" rtl="1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school_bkgrnd2.png" descr="preschool_bkgrnd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نص العنوان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243457" y="6245225"/>
            <a:ext cx="290944" cy="32132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688C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4572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9144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13716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18288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783771" marR="0" indent="-326571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1219200" marR="0" indent="-3048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17373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2235200" marR="0" indent="-4064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2692400" marR="0" indent="-4064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3149600" marR="0" indent="-4064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3606800" marR="0" indent="-4064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4064000" marR="0" indent="-4064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688C9"/>
          </a:solidFill>
          <a:uFillTx/>
          <a:latin typeface="Arial Narrow"/>
          <a:ea typeface="Arial Narrow"/>
          <a:cs typeface="Arial Narrow"/>
          <a:sym typeface="Arial Narrow"/>
        </a:defRPr>
      </a:lvl9pPr>
    </p:bodyStyle>
    <p:other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1pPr>
      <a:lvl2pPr marL="0" marR="0" indent="4572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2pPr>
      <a:lvl3pPr marL="0" marR="0" indent="9144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3pPr>
      <a:lvl4pPr marL="0" marR="0" indent="13716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4pPr>
      <a:lvl5pPr marL="0" marR="0" indent="18288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5pPr>
      <a:lvl6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6pPr>
      <a:lvl7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7pPr>
      <a:lvl8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8pPr>
      <a:lvl9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Narrow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 idx="4294967295"/>
          </p:nvPr>
        </p:nvSpPr>
        <p:spPr>
          <a:xfrm>
            <a:off x="1187450" y="1989137"/>
            <a:ext cx="4419600" cy="990601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FF0000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lvl1pPr>
          </a:lstStyle>
          <a:p>
            <a:pPr rtl="0">
              <a:defRPr/>
            </a:pPr>
            <a:r>
              <a:t>النمو في الطفولة المبكرة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quarter" idx="4294967295"/>
          </p:nvPr>
        </p:nvSpPr>
        <p:spPr>
          <a:xfrm>
            <a:off x="900112" y="3284537"/>
            <a:ext cx="6400801" cy="8382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rtl="0">
              <a:spcBef>
                <a:spcPts val="1200"/>
              </a:spcBef>
              <a:buSzTx/>
              <a:buNone/>
              <a:defRPr sz="5000">
                <a:solidFill>
                  <a:srgbClr val="FF0000"/>
                </a:solidFill>
              </a:defRPr>
            </a:lvl1pPr>
          </a:lstStyle>
          <a:p>
            <a:r>
              <a:t>EARLY CHILDHOOD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3768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buChar char="•"/>
              <a:defRPr sz="2600">
                <a:solidFill>
                  <a:srgbClr val="003472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يفضل الطفل في نهاية المرحلة استخدام يد على الأخرى.</a:t>
            </a:r>
          </a:p>
          <a:p>
            <a:pPr marL="342899" indent="-342899" rtl="0">
              <a:buChar char="•"/>
              <a:defRPr sz="2600">
                <a:solidFill>
                  <a:srgbClr val="003472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 (95%) من الأطفال يستخدمون اليد اليمنى، بينما (5%) يستخدمون اليد اليسرى أو لا يفضلون استخدام أي يد ويخضع ذلك إلى عوامل وراثية</a:t>
            </a:r>
          </a:p>
          <a:p>
            <a:pPr marL="342899" indent="-342899" rtl="0">
              <a:buChar char="•"/>
              <a:defRPr sz="2600">
                <a:solidFill>
                  <a:srgbClr val="003472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يسير النمو الحركي في اتجاهات عامة هي: </a:t>
            </a:r>
          </a:p>
          <a:p>
            <a:pPr marL="342899" indent="-342899" rtl="0">
              <a:buChar char="•"/>
              <a:defRPr sz="2600">
                <a:solidFill>
                  <a:srgbClr val="003472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1) من التحكم من كلا جانبي الجسم إلى التحكم من جانب واحد.</a:t>
            </a:r>
          </a:p>
          <a:p>
            <a:pPr rtl="0">
              <a:buSzTx/>
              <a:buNone/>
              <a:defRPr sz="2600">
                <a:solidFill>
                  <a:srgbClr val="003472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2) من استخدام أكبر عدد من العضلات إلى استخدام أقل عدد من العضلات.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body" idx="4294967295"/>
          </p:nvPr>
        </p:nvSpPr>
        <p:spPr>
          <a:xfrm>
            <a:off x="900112" y="908050"/>
            <a:ext cx="7343776" cy="47225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buChar char="•"/>
              <a:defRPr sz="27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يستطيع الطفل في هذه المرحلة أن يتسلق ويجري وينثني بمهارة فائقة </a:t>
            </a:r>
          </a:p>
          <a:p>
            <a:pPr marL="342899" indent="-342899" rtl="0">
              <a:buChar char="•"/>
              <a:defRPr sz="27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يستطيع ارتداء ملابسه وربط حذائه والاستحمام بنفسه وتناول الطعام بمفرده</a:t>
            </a:r>
          </a:p>
          <a:p>
            <a:pPr marL="342899" indent="-342899" rtl="0">
              <a:buChar char="•"/>
              <a:defRPr sz="27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يتمكن الطفل من السيطرة على الحركات الصغيرة بالتدريب </a:t>
            </a:r>
          </a:p>
          <a:p>
            <a:pPr marL="342899" indent="-342899" rtl="0">
              <a:buChar char="•"/>
              <a:defRPr sz="27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يتلذذ الطفل بممارسة حواسه المختلفة </a:t>
            </a:r>
          </a:p>
          <a:p>
            <a:pPr marL="342899" indent="-342899" rtl="0">
              <a:buChar char="•"/>
              <a:defRPr sz="27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يدرك العلاقات المكانية قبل الزمانية </a:t>
            </a:r>
          </a:p>
          <a:p>
            <a:pPr marL="342899" indent="-342899" rtl="0">
              <a:buChar char="•"/>
              <a:defRPr sz="27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يدرك الطفل نواحي الاختلاف قبل التشابه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body" idx="4294967295"/>
          </p:nvPr>
        </p:nvSpPr>
        <p:spPr>
          <a:xfrm>
            <a:off x="1066800" y="1311275"/>
            <a:ext cx="7010400" cy="4886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buChar char="•"/>
              <a:defRPr sz="26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يؤدي المهارات المطلوبة منه بدقه مستخدماً أجزاء جسمه </a:t>
            </a:r>
          </a:p>
          <a:p>
            <a:pPr marL="342899" indent="-342899" rtl="0">
              <a:buChar char="•"/>
              <a:defRPr sz="26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يظهر الطفل التوافق بين أعضاء جسمه عند بلوغه الخامسه </a:t>
            </a:r>
          </a:p>
          <a:p>
            <a:pPr marL="342899" indent="-342899" rtl="0">
              <a:buChar char="•"/>
              <a:defRPr sz="26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التمكن من إتقان المهارات الجسمية الكبيرة والدقيقة لليد والأطراف </a:t>
            </a:r>
          </a:p>
          <a:p>
            <a:pPr marL="342899" indent="-342899" rtl="0">
              <a:buChar char="•"/>
              <a:defRPr sz="26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تمتاز حركات الطفل بالشدة وسرعة الاستجابة والتنوع </a:t>
            </a:r>
          </a:p>
          <a:p>
            <a:pPr marL="342899" indent="-342899" rtl="0">
              <a:buChar char="•"/>
              <a:defRPr sz="2600">
                <a:solidFill>
                  <a:srgbClr val="000073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التآزر بين العين واليد والعين مع الذراع أكثر تطوراً وثباتاً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42899" indent="-342899" rtl="0">
              <a:defRPr sz="2700">
                <a:solidFill>
                  <a:srgbClr val="011993"/>
                </a:solidFill>
              </a:defRPr>
            </a:pPr>
            <a:r>
              <a:t>وتظهر في هذه المرحلة انماط حركيه هامه تسمى</a:t>
            </a:r>
            <a:r>
              <a:rPr>
                <a:solidFill>
                  <a:srgbClr val="FF2600"/>
                </a:solidFill>
              </a:rPr>
              <a:t>”الجانبية”:   </a:t>
            </a:r>
          </a:p>
          <a:p>
            <a:pPr marL="342899" indent="-342899" rtl="0">
              <a:defRPr sz="2700">
                <a:solidFill>
                  <a:srgbClr val="011993"/>
                </a:solidFill>
              </a:defRPr>
            </a:pPr>
            <a:r>
              <a:t> وهي عملية معرفية داخلية تميز بين الجانب الأيمن من الجانب الأيسر ويتعلم الطفل عن طريقها التمييز بين مايقع على الجانبيين من أنشطة</a:t>
            </a:r>
          </a:p>
          <a:p>
            <a:pPr marL="342899" indent="-342899" rtl="0">
              <a:defRPr sz="2700">
                <a:solidFill>
                  <a:srgbClr val="011993"/>
                </a:solidFill>
              </a:defRPr>
            </a:pPr>
            <a:r>
              <a:t>وبالنسبة لليدين تفضيل احدى اليدين يكون ثابت عند سن السادسة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 idx="4294967295"/>
          </p:nvPr>
        </p:nvSpPr>
        <p:spPr>
          <a:xfrm>
            <a:off x="898525" y="976312"/>
            <a:ext cx="70104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>
                <a:solidFill>
                  <a:srgbClr val="FF0000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lvl1pPr>
          </a:lstStyle>
          <a:p>
            <a:pPr rtl="0">
              <a:defRPr/>
            </a:pPr>
            <a:r>
              <a:t>المراحل الأساسية للنمو الحركي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4294967295"/>
          </p:nvPr>
        </p:nvSpPr>
        <p:spPr>
          <a:xfrm>
            <a:off x="1066800" y="2222500"/>
            <a:ext cx="7010400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rtl="0">
              <a:spcBef>
                <a:spcPts val="400"/>
              </a:spcBef>
              <a:buChar char="•"/>
              <a:defRPr sz="2000" b="1">
                <a:solidFill>
                  <a:srgbClr val="003472"/>
                </a:solidFill>
              </a:defRPr>
            </a:pPr>
            <a:r>
              <a:t>- مرحلة الحركة الانعكاسية Reflexive Movement Phase : </a:t>
            </a:r>
          </a:p>
          <a:p>
            <a:pPr rtl="0">
              <a:spcBef>
                <a:spcPts val="400"/>
              </a:spcBef>
              <a:buChar char="•"/>
              <a:defRPr sz="2000">
                <a:solidFill>
                  <a:srgbClr val="003472"/>
                </a:solidFill>
              </a:defRPr>
            </a:pPr>
            <a:r>
              <a:t>من بداية التكوين حتى عمر سنة </a:t>
            </a:r>
          </a:p>
          <a:p>
            <a:pPr rtl="0">
              <a:spcBef>
                <a:spcPts val="400"/>
              </a:spcBef>
              <a:buChar char="•"/>
              <a:defRPr sz="2000" b="1">
                <a:solidFill>
                  <a:srgbClr val="003472"/>
                </a:solidFill>
              </a:defRPr>
            </a:pPr>
            <a:r>
              <a:t>- مرحلة الحركات الأولية Rudimentary Movement Phase:</a:t>
            </a:r>
          </a:p>
          <a:p>
            <a:pPr rtl="0">
              <a:spcBef>
                <a:spcPts val="400"/>
              </a:spcBef>
              <a:buChar char="•"/>
              <a:defRPr sz="2000">
                <a:solidFill>
                  <a:srgbClr val="003472"/>
                </a:solidFill>
              </a:defRPr>
            </a:pPr>
            <a:r>
              <a:t> السنتان الأوليتان من عمر الطفل .</a:t>
            </a:r>
          </a:p>
          <a:p>
            <a:pPr rtl="0">
              <a:spcBef>
                <a:spcPts val="400"/>
              </a:spcBef>
              <a:buChar char="•"/>
              <a:defRPr sz="2000" b="1">
                <a:solidFill>
                  <a:srgbClr val="003472"/>
                </a:solidFill>
              </a:defRPr>
            </a:pPr>
            <a:r>
              <a:t>- مرحلة الحركات الأساسية  Fundamental Movement Phase: </a:t>
            </a:r>
          </a:p>
          <a:p>
            <a:pPr rtl="0">
              <a:spcBef>
                <a:spcPts val="400"/>
              </a:spcBef>
              <a:buChar char="•"/>
              <a:defRPr sz="2000">
                <a:solidFill>
                  <a:srgbClr val="003472"/>
                </a:solidFill>
              </a:defRPr>
            </a:pPr>
            <a:r>
              <a:t>من سنتان حتى سبع سنوات .</a:t>
            </a:r>
          </a:p>
          <a:p>
            <a:pPr rtl="0">
              <a:spcBef>
                <a:spcPts val="400"/>
              </a:spcBef>
              <a:buChar char="•"/>
              <a:defRPr sz="2000" b="1">
                <a:solidFill>
                  <a:srgbClr val="003472"/>
                </a:solidFill>
              </a:defRPr>
            </a:pPr>
            <a:r>
              <a:t>- مرحلة الحركات المتخصصة  Specialized Movement Phase: </a:t>
            </a:r>
          </a:p>
          <a:p>
            <a:pPr rtl="0">
              <a:spcBef>
                <a:spcPts val="400"/>
              </a:spcBef>
              <a:buChar char="•"/>
              <a:defRPr sz="2000">
                <a:solidFill>
                  <a:srgbClr val="003472"/>
                </a:solidFill>
              </a:defRPr>
            </a:pPr>
            <a:r>
              <a:t>من سبع سنوات فأكثر 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1" animBg="1" advAuto="0"/>
      <p:bldP spid="60" grpId="2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4294967295"/>
          </p:nvPr>
        </p:nvSpPr>
        <p:spPr>
          <a:xfrm>
            <a:off x="946150" y="1435100"/>
            <a:ext cx="7010400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rtl="0">
              <a:buSzTx/>
              <a:buNone/>
              <a:defRPr sz="4000">
                <a:solidFill>
                  <a:srgbClr val="0066CC"/>
                </a:solidFill>
              </a:defRPr>
            </a:pPr>
            <a:endParaRPr/>
          </a:p>
          <a:p>
            <a:pPr algn="ctr" rtl="0">
              <a:spcBef>
                <a:spcPts val="400"/>
              </a:spcBef>
              <a:buSzTx/>
              <a:buNone/>
              <a:defRPr sz="2000" u="sng">
                <a:solidFill>
                  <a:srgbClr val="0066CC"/>
                </a:solidFill>
              </a:defRPr>
            </a:pPr>
            <a:r>
              <a:t>النمو الانفعالي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body" idx="4294967295"/>
          </p:nvPr>
        </p:nvSpPr>
        <p:spPr>
          <a:xfrm>
            <a:off x="1043781" y="1684337"/>
            <a:ext cx="7056438" cy="4167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0890" indent="-270890" defTabSz="722376" rtl="0">
              <a:spcBef>
                <a:spcPts val="600"/>
              </a:spcBef>
              <a:buChar char="•"/>
              <a:defRPr sz="2528">
                <a:solidFill>
                  <a:srgbClr val="003472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انفعالات الطفل غير مستقرة ممكن تتغير خلال الموقف الواحد،لكن الطفل عند الخامسه يستطيع ضبط انفعالاته حيث يظهر بداية الاستقرار في الانفعالات.</a:t>
            </a:r>
          </a:p>
          <a:p>
            <a:pPr marL="270890" indent="-270890" defTabSz="722376" rtl="0">
              <a:spcBef>
                <a:spcPts val="600"/>
              </a:spcBef>
              <a:buChar char="•"/>
              <a:defRPr sz="2528">
                <a:solidFill>
                  <a:srgbClr val="003472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يستطيع تكوين علاقات اجتماعية مع أقرانه من خلال اللعب</a:t>
            </a:r>
          </a:p>
          <a:p>
            <a:pPr marL="270890" indent="-270890" defTabSz="722376" rtl="0">
              <a:spcBef>
                <a:spcPts val="600"/>
              </a:spcBef>
              <a:buChar char="•"/>
              <a:defRPr sz="2528">
                <a:solidFill>
                  <a:srgbClr val="003472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يلاحظ اختلاف الذكور عن الأناث في نموهم الانفعالي حيث البنات اكثر خوفا من البنين والبنين اعنف في الاستجابه الانفعالية العدوانية.</a:t>
            </a:r>
          </a:p>
          <a:p>
            <a:pPr marL="270890" indent="-270890" defTabSz="722376" rtl="0">
              <a:spcBef>
                <a:spcPts val="600"/>
              </a:spcBef>
              <a:buChar char="•"/>
              <a:defRPr sz="2528">
                <a:solidFill>
                  <a:srgbClr val="003472"/>
                </a:solidFill>
                <a:latin typeface="Arabic Typesetting"/>
                <a:ea typeface="Arabic Typesetting"/>
                <a:cs typeface="Arabic Typesetting"/>
                <a:sym typeface="Arabic Typesetting"/>
              </a:defRPr>
            </a:pPr>
            <a:r>
              <a:t>تظهر الفروق الفردية واضحة جدا بينهم وتؤثر في أدائهم</a:t>
            </a:r>
            <a:endParaRPr sz="948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 build="p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42899" indent="-342899" rtl="0">
              <a:defRPr sz="2600">
                <a:solidFill>
                  <a:srgbClr val="011993"/>
                </a:solidFill>
              </a:defRPr>
            </a:pPr>
            <a:r>
              <a:t>ويبدي الطفل الحب ويحاول الحصول عليه بكل الطرق </a:t>
            </a:r>
          </a:p>
          <a:p>
            <a:pPr marL="342899" indent="-342899" rtl="0">
              <a:defRPr sz="2600">
                <a:solidFill>
                  <a:srgbClr val="011993"/>
                </a:solidFill>
              </a:defRPr>
            </a:pPr>
            <a:r>
              <a:t>تتغير مصادر مخاوف الأطفال فيبدي الطفل خوفه من العلاقات الاجتماعية والمدرسة وعدم الأمن اقتصادياً واجتماعياً ونوبات الغضب تبرز في مواقف الاحباط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42899" indent="-342899" rtl="0">
              <a:defRPr sz="2500">
                <a:solidFill>
                  <a:srgbClr val="011993"/>
                </a:solidFill>
              </a:defRPr>
            </a:pPr>
            <a:r>
              <a:t>يتمكن الطفل من توسيع دائرة العلاقات الاجتماعية حيث يزداد وعي الطفل بالبيئة الخارجية في هذه المرحلة </a:t>
            </a:r>
          </a:p>
          <a:p>
            <a:pPr marL="342899" indent="-342899" rtl="0">
              <a:defRPr sz="2500">
                <a:solidFill>
                  <a:srgbClr val="011993"/>
                </a:solidFill>
              </a:defRPr>
            </a:pPr>
            <a:r>
              <a:t>يظهر الطفل القدرة على الارتباط بمن يتعامل معهم</a:t>
            </a:r>
          </a:p>
          <a:p>
            <a:pPr marL="342899" indent="-342899" rtl="0">
              <a:defRPr sz="2500">
                <a:solidFill>
                  <a:srgbClr val="011993"/>
                </a:solidFill>
              </a:defRPr>
            </a:pPr>
            <a:r>
              <a:t>يعبر الطفل عن الحاجات الاجتماعية والنفسية بأسلوب مقبول</a:t>
            </a:r>
          </a:p>
          <a:p>
            <a:pPr marL="342899" indent="-342899" rtl="0">
              <a:defRPr sz="2500">
                <a:solidFill>
                  <a:srgbClr val="011993"/>
                </a:solidFill>
              </a:defRPr>
            </a:pPr>
            <a:r>
              <a:t>اضطراب سلوك الطفل اذا حدث تذبذب أو صراع في معاملة الكبار</a:t>
            </a:r>
          </a:p>
          <a:p>
            <a:pPr marL="342900" indent="-342900" rtl="0">
              <a:defRPr sz="2500">
                <a:solidFill>
                  <a:srgbClr val="011993"/>
                </a:solidFill>
              </a:defRPr>
            </a:pPr>
            <a:r>
              <a:t>يقبل الطفل المعاني التي يحددهالكبار ويعدل سلوكه بما يتفق مع سلوك الكبار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700">
                <a:solidFill>
                  <a:srgbClr val="FF2600"/>
                </a:solidFill>
              </a:defRPr>
            </a:lvl1pPr>
          </a:lstStyle>
          <a:p>
            <a:pPr rtl="0">
              <a:defRPr/>
            </a:pPr>
            <a:r>
              <a:t>النمو الاجتماعي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900112" y="836612"/>
            <a:ext cx="6870701" cy="91598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b="1" u="sng">
                <a:solidFill>
                  <a:srgbClr val="AF67FF"/>
                </a:solidFill>
              </a:defRPr>
            </a:lvl1pPr>
          </a:lstStyle>
          <a:p>
            <a:pPr rtl="0">
              <a:defRPr/>
            </a:pPr>
            <a:r>
              <a:t>مرحلة الطفولة المبكرة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4294967295"/>
          </p:nvPr>
        </p:nvSpPr>
        <p:spPr>
          <a:xfrm>
            <a:off x="900112" y="2205037"/>
            <a:ext cx="7343776" cy="4032251"/>
          </a:xfrm>
          <a:prstGeom prst="rect">
            <a:avLst/>
          </a:prstGeom>
        </p:spPr>
        <p:txBody>
          <a:bodyPr>
            <a:normAutofit/>
          </a:bodyPr>
          <a:lstStyle/>
          <a:p>
            <a:pPr rtl="0">
              <a:lnSpc>
                <a:spcPct val="90000"/>
              </a:lnSpc>
              <a:spcBef>
                <a:spcPts val="600"/>
              </a:spcBef>
              <a:buSzPct val="130000"/>
              <a:buBlip>
                <a:blip r:embed="rId2"/>
              </a:buBlip>
              <a:defRPr sz="2800">
                <a:solidFill>
                  <a:srgbClr val="011993"/>
                </a:solidFill>
              </a:defRPr>
            </a:pPr>
            <a:r>
              <a:t>يطلق بعضهم اسم مرحلة الطفولة المبكرة على مرحلة ما قبل المدرسة</a:t>
            </a:r>
          </a:p>
          <a:p>
            <a:pPr rtl="0">
              <a:lnSpc>
                <a:spcPct val="90000"/>
              </a:lnSpc>
              <a:spcBef>
                <a:spcPts val="600"/>
              </a:spcBef>
              <a:buSzPct val="130000"/>
              <a:buBlip>
                <a:blip r:embed="rId2"/>
              </a:buBlip>
              <a:defRPr sz="2800">
                <a:solidFill>
                  <a:srgbClr val="011993"/>
                </a:solidFill>
              </a:defRPr>
            </a:pPr>
            <a:r>
              <a:t>وتعد مرحلة الطفولة المبكرة مرحلة مهمة في حياة الطفل</a:t>
            </a:r>
          </a:p>
          <a:p>
            <a:pPr rtl="0">
              <a:lnSpc>
                <a:spcPct val="90000"/>
              </a:lnSpc>
              <a:spcBef>
                <a:spcPts val="600"/>
              </a:spcBef>
              <a:buSzPct val="130000"/>
              <a:buBlip>
                <a:blip r:embed="rId2"/>
              </a:buBlip>
              <a:defRPr sz="2800">
                <a:solidFill>
                  <a:srgbClr val="011993"/>
                </a:solidFill>
              </a:defRPr>
            </a:pPr>
            <a:r>
              <a:t>تعد هذه الفترة فترة نمو في جميع جوانب النمو، وتشهد هذه المرحلة مجموعة من التغيرات التي تطرأ على الطفل </a:t>
            </a:r>
          </a:p>
          <a:p>
            <a:pPr rtl="0">
              <a:lnSpc>
                <a:spcPct val="90000"/>
              </a:lnSpc>
              <a:spcBef>
                <a:spcPts val="600"/>
              </a:spcBef>
              <a:buSzPct val="130000"/>
              <a:buBlip>
                <a:blip r:embed="rId2"/>
              </a:buBlip>
              <a:defRPr sz="2800">
                <a:solidFill>
                  <a:srgbClr val="011993"/>
                </a:solidFill>
              </a:defRPr>
            </a:pPr>
            <a:r>
              <a:t> وضوح الفوارق في الشخصية حتى تصبح واضحة المعالم في نهاية المرحلة·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 animBg="1" advAuto="0"/>
      <p:bldP spid="32" grpId="2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962" y="1908175"/>
            <a:ext cx="7046913" cy="367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 idx="4294967295"/>
          </p:nvPr>
        </p:nvSpPr>
        <p:spPr>
          <a:xfrm>
            <a:off x="1066800" y="990600"/>
            <a:ext cx="70104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الخصائص التي تحكم نمو الطفل :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half" idx="4294967295"/>
          </p:nvPr>
        </p:nvSpPr>
        <p:spPr>
          <a:xfrm>
            <a:off x="1921083" y="2199253"/>
            <a:ext cx="4513264" cy="3657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buChar char="•"/>
              <a:defRPr sz="2500">
                <a:solidFill>
                  <a:srgbClr val="011993"/>
                </a:solidFill>
              </a:defRPr>
            </a:pPr>
            <a:r>
              <a:t>النمو عملية متصلة </a:t>
            </a:r>
          </a:p>
          <a:p>
            <a:pPr marL="342899" indent="-342899" rtl="0">
              <a:buChar char="•"/>
              <a:defRPr sz="2500">
                <a:solidFill>
                  <a:srgbClr val="011993"/>
                </a:solidFill>
              </a:defRPr>
            </a:pPr>
            <a:r>
              <a:t>النمو يختلف في معدلاته </a:t>
            </a:r>
          </a:p>
          <a:p>
            <a:pPr marL="342899" indent="-342899" rtl="0">
              <a:buChar char="•"/>
              <a:defRPr sz="2500">
                <a:solidFill>
                  <a:srgbClr val="011993"/>
                </a:solidFill>
              </a:defRPr>
            </a:pPr>
            <a:r>
              <a:t>النمو عملية مترابطة شاملة </a:t>
            </a:r>
          </a:p>
          <a:p>
            <a:pPr marL="342899" indent="-342899" rtl="0">
              <a:buChar char="•"/>
              <a:defRPr sz="2500">
                <a:solidFill>
                  <a:srgbClr val="011993"/>
                </a:solidFill>
              </a:defRPr>
            </a:pPr>
            <a:r>
              <a:t>النمو متماثل لدى كل الأطفال</a:t>
            </a:r>
          </a:p>
          <a:p>
            <a:pPr marL="342899" indent="-342899" rtl="0">
              <a:buChar char="•"/>
              <a:defRPr sz="2500">
                <a:solidFill>
                  <a:srgbClr val="011993"/>
                </a:solidFill>
              </a:defRPr>
            </a:pPr>
            <a:r>
              <a:t>يتأثر بالبيئة والوراثة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 advAuto="0"/>
      <p:bldP spid="37" grpId="2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1620837"/>
            <a:ext cx="7023100" cy="367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body" idx="4294967295"/>
          </p:nvPr>
        </p:nvSpPr>
        <p:spPr>
          <a:xfrm>
            <a:off x="1066800" y="2270663"/>
            <a:ext cx="7010400" cy="365760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rtl="0">
              <a:buChar char="•"/>
              <a:defRPr>
                <a:solidFill>
                  <a:srgbClr val="FF0000"/>
                </a:solidFill>
              </a:defRPr>
            </a:pPr>
            <a:endParaRPr/>
          </a:p>
          <a:p>
            <a:pPr algn="ctr" rtl="0">
              <a:spcBef>
                <a:spcPts val="400"/>
              </a:spcBef>
              <a:buChar char="•"/>
              <a:defRPr sz="2100" u="sng">
                <a:solidFill>
                  <a:srgbClr val="FF2600"/>
                </a:solidFill>
              </a:defRPr>
            </a:pPr>
            <a:r>
              <a:t>النمو الجسمي والحركي للطفل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1066800" y="990600"/>
            <a:ext cx="70104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500">
                <a:solidFill>
                  <a:srgbClr val="FF2600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lvl1pPr>
          </a:lstStyle>
          <a:p>
            <a:pPr rtl="0">
              <a:defRPr/>
            </a:pPr>
            <a:r>
              <a:t>أولاً: النمو الجسمي: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1066800" y="2209800"/>
            <a:ext cx="7010400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lnSpc>
                <a:spcPct val="90000"/>
              </a:lnSpc>
              <a:buChar char="•"/>
              <a:defRPr sz="2400">
                <a:solidFill>
                  <a:srgbClr val="005493"/>
                </a:solidFill>
              </a:defRPr>
            </a:pPr>
            <a:r>
              <a:t>اكتمال عدد الأسنان اللبنية، ثم تساقطها وبداية ظهور الأسنان الدائمة في نهاية المرحلة. </a:t>
            </a:r>
          </a:p>
          <a:p>
            <a:pPr marL="342899" indent="-342899" rtl="0">
              <a:lnSpc>
                <a:spcPct val="90000"/>
              </a:lnSpc>
              <a:buChar char="•"/>
              <a:defRPr sz="2400">
                <a:solidFill>
                  <a:srgbClr val="005493"/>
                </a:solidFill>
              </a:defRPr>
            </a:pPr>
            <a:r>
              <a:t>ينمو الرأس بطيئاً ويصل في نهاية المرحلة إلى قريب من حجم رأس الراشد.</a:t>
            </a:r>
          </a:p>
          <a:p>
            <a:pPr marL="342899" indent="-342899" rtl="0">
              <a:lnSpc>
                <a:spcPct val="90000"/>
              </a:lnSpc>
              <a:buChar char="•"/>
              <a:defRPr sz="2400">
                <a:solidFill>
                  <a:srgbClr val="005493"/>
                </a:solidFill>
              </a:defRPr>
            </a:pPr>
            <a:r>
              <a:t> يتأثر النمو بإمكانيات النمو لدى الطفل وفي نهاية السنة الثالثة يكون طول الطفل تقريباً 90 سم ويلاحظ أن الوزن يبرزه نمو الجذع واستطالة العظام خاصة الأطراف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 animBg="1" advAuto="0"/>
      <p:bldP spid="44" grpId="2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idx="4294967295"/>
          </p:nvPr>
        </p:nvSpPr>
        <p:spPr>
          <a:xfrm>
            <a:off x="858043" y="1585016"/>
            <a:ext cx="7427914" cy="53784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buChar char="•"/>
              <a:defRPr sz="2400">
                <a:solidFill>
                  <a:srgbClr val="005493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الحظ الأكبر للعضلات الكبيرة على حساب العضلات الصغيرة الدقيقة</a:t>
            </a:r>
          </a:p>
          <a:p>
            <a:pPr marL="342899" indent="-342899" rtl="0">
              <a:buChar char="•"/>
              <a:defRPr sz="2400">
                <a:solidFill>
                  <a:srgbClr val="005493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يوجد فروق بين الجنسين في الوزن لصالح الذكور وتتميز الإناث بالنسيج الشحمي بينما يتميز الذكور بالنسيج العضلي.</a:t>
            </a:r>
          </a:p>
          <a:p>
            <a:pPr marL="342899" indent="-342899" rtl="0">
              <a:buChar char="•"/>
              <a:defRPr sz="2400">
                <a:solidFill>
                  <a:srgbClr val="005493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يبدأ تكون صورة الجسم والوجه والتي لها تأثير على مفهوم الذات لدى الطفل ويحدد ذلك تعليقات الكبار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1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idx="4294967295"/>
          </p:nvPr>
        </p:nvSpPr>
        <p:spPr>
          <a:xfrm>
            <a:off x="-196697" y="1143000"/>
            <a:ext cx="8229601" cy="1062038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900">
                <a:solidFill>
                  <a:srgbClr val="FF2600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lvl1pPr>
          </a:lstStyle>
          <a:p>
            <a:pPr rtl="0">
              <a:defRPr/>
            </a:pPr>
            <a:r>
              <a:t>ثانيا: النمو الحركي: 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4294967295"/>
          </p:nvPr>
        </p:nvSpPr>
        <p:spPr>
          <a:xfrm>
            <a:off x="1066800" y="2209800"/>
            <a:ext cx="7010400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899" indent="-342899" rtl="0">
              <a:buChar char="•"/>
              <a:defRPr sz="2900">
                <a:solidFill>
                  <a:srgbClr val="011993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تعتبر هذه المرحلة مرحلة النشاط الحركي المستمر.</a:t>
            </a:r>
          </a:p>
          <a:p>
            <a:pPr marL="342899" indent="-342899" rtl="0">
              <a:buChar char="•"/>
              <a:defRPr sz="2900">
                <a:solidFill>
                  <a:srgbClr val="011993"/>
                </a:solidFill>
                <a:latin typeface="Traditional Arabic"/>
                <a:ea typeface="Traditional Arabic"/>
                <a:cs typeface="Traditional Arabic"/>
                <a:sym typeface="Traditional Arabic"/>
              </a:defRPr>
            </a:pPr>
            <a:r>
              <a:t>في نهاية العام الرابع يبدأ أثر نمو العضلات الصغيرة في الحركات الدقيقة (التلوين، الكتابة، استخدام المقصات...)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 animBg="1" advAuto="0"/>
      <p:bldP spid="49" grpId="2" build="p" animBg="1" advAuto="0"/>
    </p:bldLst>
  </p:timing>
</p:sld>
</file>

<file path=ppt/theme/theme1.xml><?xml version="1.0" encoding="utf-8"?>
<a:theme xmlns:a="http://schemas.openxmlformats.org/drawingml/2006/main" name="سمة10">
  <a:themeElements>
    <a:clrScheme name="سمة10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FF"/>
      </a:accent1>
      <a:accent2>
        <a:srgbClr val="CCCC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سمة10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سمة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"/>
            <a:ea typeface="Arial Narrow"/>
            <a:cs typeface="Arial Narrow"/>
            <a:sym typeface="Arial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"/>
            <a:ea typeface="Arial Narrow"/>
            <a:cs typeface="Arial Narrow"/>
            <a:sym typeface="Arial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سمة10">
  <a:themeElements>
    <a:clrScheme name="سمة10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FF"/>
      </a:accent1>
      <a:accent2>
        <a:srgbClr val="CCCC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سمة10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سمة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"/>
            <a:ea typeface="Arial Narrow"/>
            <a:cs typeface="Arial Narrow"/>
            <a:sym typeface="Arial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"/>
            <a:ea typeface="Arial Narrow"/>
            <a:cs typeface="Arial Narrow"/>
            <a:sym typeface="Arial Narro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عرض على الشاشة (3:4)‏</PresentationFormat>
  <Paragraphs>67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سمة10</vt:lpstr>
      <vt:lpstr>النمو في الطفولة المبكرة</vt:lpstr>
      <vt:lpstr>مرحلة الطفولة المبكرة</vt:lpstr>
      <vt:lpstr>عرض تقديمي في PowerPoint</vt:lpstr>
      <vt:lpstr>الخصائص التي تحكم نمو الطفل :</vt:lpstr>
      <vt:lpstr>عرض تقديمي في PowerPoint</vt:lpstr>
      <vt:lpstr>عرض تقديمي في PowerPoint</vt:lpstr>
      <vt:lpstr>أولاً: النمو الجسمي:</vt:lpstr>
      <vt:lpstr>عرض تقديمي في PowerPoint</vt:lpstr>
      <vt:lpstr>ثانيا: النمو الحركي: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المراحل الأساسية للنمو الحركي</vt:lpstr>
      <vt:lpstr>عرض تقديمي في PowerPoint</vt:lpstr>
      <vt:lpstr>عرض تقديمي في PowerPoint</vt:lpstr>
      <vt:lpstr>عرض تقديمي في PowerPoint</vt:lpstr>
      <vt:lpstr>النمو الاجتماعي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النمو في الطفولة المبكرة</dc:title>
  <dc:creator>aaalanzi</dc:creator>
  <cp:lastModifiedBy>aaalanzi</cp:lastModifiedBy>
  <cp:revision>1</cp:revision>
  <dcterms:modified xsi:type="dcterms:W3CDTF">2019-12-05T06:29:34Z</dcterms:modified>
</cp:coreProperties>
</file>