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88" r:id="rId3"/>
    <p:sldId id="278" r:id="rId4"/>
    <p:sldId id="289" r:id="rId5"/>
    <p:sldId id="290" r:id="rId6"/>
    <p:sldId id="269" r:id="rId7"/>
    <p:sldId id="274" r:id="rId8"/>
    <p:sldId id="270" r:id="rId9"/>
    <p:sldId id="271" r:id="rId10"/>
    <p:sldId id="273" r:id="rId11"/>
    <p:sldId id="275" r:id="rId12"/>
    <p:sldId id="272" r:id="rId13"/>
    <p:sldId id="276" r:id="rId14"/>
    <p:sldId id="277" r:id="rId15"/>
    <p:sldId id="286" r:id="rId16"/>
    <p:sldId id="287" r:id="rId17"/>
    <p:sldId id="279" r:id="rId18"/>
    <p:sldId id="281" r:id="rId19"/>
    <p:sldId id="282" r:id="rId20"/>
    <p:sldId id="284" r:id="rId21"/>
    <p:sldId id="28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December 25, 2016</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December 25,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December 25,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December 25,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December 25,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December 25,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December 25, 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December 25, 2016</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December 25, 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December 25, 2016</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25, 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December 25, 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old.uqu.edu.sa/page/ar/10913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33365" y="5529445"/>
            <a:ext cx="3309803" cy="497284"/>
          </a:xfrm>
        </p:spPr>
        <p:txBody>
          <a:bodyPr/>
          <a:lstStyle/>
          <a:p>
            <a:pPr algn="ctr"/>
            <a:r>
              <a:rPr lang="ar-SA" dirty="0" smtClean="0"/>
              <a:t>أ. مها الحقباني</a:t>
            </a:r>
            <a:endParaRPr lang="en-US" dirty="0"/>
          </a:p>
        </p:txBody>
      </p:sp>
      <p:sp>
        <p:nvSpPr>
          <p:cNvPr id="5" name="Title 4"/>
          <p:cNvSpPr>
            <a:spLocks noGrp="1"/>
          </p:cNvSpPr>
          <p:nvPr>
            <p:ph type="ctrTitle"/>
          </p:nvPr>
        </p:nvSpPr>
        <p:spPr>
          <a:xfrm>
            <a:off x="4729813" y="2556076"/>
            <a:ext cx="3313355" cy="1702160"/>
          </a:xfrm>
        </p:spPr>
        <p:txBody>
          <a:bodyPr>
            <a:noAutofit/>
          </a:bodyPr>
          <a:lstStyle/>
          <a:p>
            <a:pPr algn="ctr"/>
            <a:r>
              <a:rPr lang="ar-SA" sz="4000" b="1" dirty="0" smtClean="0"/>
              <a:t>القوام السليم للطفل</a:t>
            </a:r>
            <a:endParaRPr lang="en-GB" sz="4000" b="1" dirty="0"/>
          </a:p>
        </p:txBody>
      </p:sp>
    </p:spTree>
    <p:extLst>
      <p:ext uri="{BB962C8B-B14F-4D97-AF65-F5344CB8AC3E}">
        <p14:creationId xmlns:p14="http://schemas.microsoft.com/office/powerpoint/2010/main" val="1082471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599709" y="2369127"/>
            <a:ext cx="3322320" cy="3283527"/>
          </a:xfrm>
        </p:spPr>
        <p:txBody>
          <a:bodyPr>
            <a:noAutofit/>
          </a:bodyPr>
          <a:lstStyle/>
          <a:p>
            <a:pPr algn="r" rtl="1">
              <a:lnSpc>
                <a:spcPct val="200000"/>
              </a:lnSpc>
            </a:pPr>
            <a:r>
              <a:rPr lang="ar-SA" sz="4000" b="1" dirty="0" smtClean="0">
                <a:solidFill>
                  <a:schemeClr val="accent1">
                    <a:lumMod val="75000"/>
                  </a:schemeClr>
                </a:solidFill>
              </a:rPr>
              <a:t>المشاكل الحركية الشائعة</a:t>
            </a:r>
            <a:endParaRPr lang="en-GB" sz="4000" b="1" dirty="0">
              <a:solidFill>
                <a:schemeClr val="accent1">
                  <a:lumMod val="75000"/>
                </a:schemeClr>
              </a:solidFill>
            </a:endParaRPr>
          </a:p>
        </p:txBody>
      </p:sp>
    </p:spTree>
    <p:extLst>
      <p:ext uri="{BB962C8B-B14F-4D97-AF65-F5344CB8AC3E}">
        <p14:creationId xmlns:p14="http://schemas.microsoft.com/office/powerpoint/2010/main" val="120863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1027664"/>
            <a:ext cx="7024744" cy="3738300"/>
          </a:xfrm>
        </p:spPr>
        <p:txBody>
          <a:bodyPr>
            <a:noAutofit/>
          </a:bodyPr>
          <a:lstStyle/>
          <a:p>
            <a:pPr algn="ctr" rtl="1"/>
            <a:r>
              <a:rPr lang="ar-SA" sz="4800" b="1" dirty="0" smtClean="0">
                <a:solidFill>
                  <a:schemeClr val="accent4">
                    <a:lumMod val="75000"/>
                  </a:schemeClr>
                </a:solidFill>
              </a:rPr>
              <a:t>ماهي أبرز السلوكيات والمظاهر التي تؤدي إلى مشاكل في الحركة مستقبلاً؟</a:t>
            </a:r>
            <a:endParaRPr lang="en-GB" sz="4800" b="1" dirty="0">
              <a:solidFill>
                <a:schemeClr val="accent4">
                  <a:lumMod val="75000"/>
                </a:schemeClr>
              </a:solidFill>
            </a:endParaRPr>
          </a:p>
        </p:txBody>
      </p:sp>
    </p:spTree>
    <p:extLst>
      <p:ext uri="{BB962C8B-B14F-4D97-AF65-F5344CB8AC3E}">
        <p14:creationId xmlns:p14="http://schemas.microsoft.com/office/powerpoint/2010/main" val="1988517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991" y="709009"/>
            <a:ext cx="7024744" cy="1143000"/>
          </a:xfrm>
        </p:spPr>
        <p:txBody>
          <a:bodyPr/>
          <a:lstStyle/>
          <a:p>
            <a:pPr algn="r" rtl="1"/>
            <a:r>
              <a:rPr lang="ar-SA" b="1" dirty="0" smtClean="0">
                <a:solidFill>
                  <a:srgbClr val="002060"/>
                </a:solidFill>
              </a:rPr>
              <a:t>جلسة ال </a:t>
            </a:r>
            <a:r>
              <a:rPr lang="en-GB" b="1" dirty="0" smtClean="0">
                <a:solidFill>
                  <a:srgbClr val="002060"/>
                </a:solidFill>
              </a:rPr>
              <a:t>W</a:t>
            </a:r>
            <a:endParaRPr lang="en-GB" b="1" dirty="0">
              <a:solidFill>
                <a:srgbClr val="002060"/>
              </a:solidFill>
            </a:endParaRPr>
          </a:p>
        </p:txBody>
      </p:sp>
      <p:sp>
        <p:nvSpPr>
          <p:cNvPr id="4" name="Text Placeholder 3"/>
          <p:cNvSpPr>
            <a:spLocks noGrp="1"/>
          </p:cNvSpPr>
          <p:nvPr>
            <p:ph type="body" idx="1"/>
          </p:nvPr>
        </p:nvSpPr>
        <p:spPr>
          <a:xfrm>
            <a:off x="1238991" y="1996128"/>
            <a:ext cx="3057148" cy="639762"/>
          </a:xfrm>
        </p:spPr>
        <p:txBody>
          <a:bodyPr/>
          <a:lstStyle/>
          <a:p>
            <a:pPr algn="r" rtl="1"/>
            <a:endParaRPr lang="en-GB" dirty="0"/>
          </a:p>
        </p:txBody>
      </p:sp>
      <p:sp>
        <p:nvSpPr>
          <p:cNvPr id="6" name="Text Placeholder 5"/>
          <p:cNvSpPr>
            <a:spLocks noGrp="1"/>
          </p:cNvSpPr>
          <p:nvPr>
            <p:ph type="body" sz="quarter" idx="3"/>
          </p:nvPr>
        </p:nvSpPr>
        <p:spPr>
          <a:xfrm>
            <a:off x="4804019" y="1996129"/>
            <a:ext cx="3055717" cy="639762"/>
          </a:xfrm>
        </p:spPr>
        <p:txBody>
          <a:bodyPr/>
          <a:lstStyle/>
          <a:p>
            <a:pPr algn="r" rtl="1"/>
            <a:endParaRPr lang="en-GB" dirty="0"/>
          </a:p>
        </p:txBody>
      </p:sp>
      <p:pic>
        <p:nvPicPr>
          <p:cNvPr id="2050" name="Picture 2" descr="تحذير جلوس الطفل بهذة الطريقة bnatsoft.com14522752"/>
          <p:cNvPicPr>
            <a:picLocks noGrp="1" noChangeAspect="1" noChangeArrowheads="1"/>
          </p:cNvPicPr>
          <p:nvPr>
            <p:ph sz="quarter" idx="4"/>
          </p:nvPr>
        </p:nvPicPr>
        <p:blipFill>
          <a:blip r:embed="rId2" cstate="email">
            <a:extLst>
              <a:ext uri="{28A0092B-C50C-407E-A947-70E740481C1C}">
                <a14:useLocalDpi xmlns:a14="http://schemas.microsoft.com/office/drawing/2010/main" val="0"/>
              </a:ext>
            </a:extLst>
          </a:blip>
          <a:srcRect/>
          <a:stretch>
            <a:fillRect/>
          </a:stretch>
        </p:blipFill>
        <p:spPr bwMode="auto">
          <a:xfrm>
            <a:off x="4804019" y="2974975"/>
            <a:ext cx="3203908" cy="315759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تحذير جلوس الطفل بهذة الطريقة bnatsoft.com14522752"/>
          <p:cNvPicPr>
            <a:picLocks noGrp="1" noChangeAspect="1" noChangeArrowheads="1"/>
          </p:cNvPicPr>
          <p:nvPr>
            <p:ph sz="half" idx="2"/>
          </p:nvPr>
        </p:nvPicPr>
        <p:blipFill>
          <a:blip r:embed="rId3" cstate="email">
            <a:extLst>
              <a:ext uri="{28A0092B-C50C-407E-A947-70E740481C1C}">
                <a14:useLocalDpi xmlns:a14="http://schemas.microsoft.com/office/drawing/2010/main" val="0"/>
              </a:ext>
            </a:extLst>
          </a:blip>
          <a:srcRect/>
          <a:stretch>
            <a:fillRect/>
          </a:stretch>
        </p:blipFill>
        <p:spPr bwMode="auto">
          <a:xfrm>
            <a:off x="889857" y="2974975"/>
            <a:ext cx="3373428" cy="31625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0609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تقوس الساقين</a:t>
            </a:r>
            <a:endParaRPr lang="en-GB" dirty="0"/>
          </a:p>
        </p:txBody>
      </p:sp>
      <p:pic>
        <p:nvPicPr>
          <p:cNvPr id="3074" name="Picture 2" descr="https://i.ytimg.com/vi/UrSRt_xevIY/hqdefault.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34668" y="2363787"/>
            <a:ext cx="5031149" cy="3773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3328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solidFill>
                  <a:srgbClr val="002060"/>
                </a:solidFill>
              </a:rPr>
              <a:t>الأقدام المسطحة</a:t>
            </a:r>
            <a:endParaRPr lang="en-GB" b="1" dirty="0">
              <a:solidFill>
                <a:srgbClr val="002060"/>
              </a:solidFill>
            </a:endParaRPr>
          </a:p>
        </p:txBody>
      </p:sp>
      <p:pic>
        <p:nvPicPr>
          <p:cNvPr id="4098" name="Picture 2" descr="Image result for ‫الاقدام المسطحة‬‎"/>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1507861" y="2324100"/>
            <a:ext cx="5847291" cy="3508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26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36718"/>
            <a:ext cx="7024744" cy="1143000"/>
          </a:xfrm>
        </p:spPr>
        <p:txBody>
          <a:bodyPr/>
          <a:lstStyle/>
          <a:p>
            <a:pPr algn="ctr"/>
            <a:r>
              <a:rPr lang="ar-SA" dirty="0" smtClean="0"/>
              <a:t>تقوس الظهر</a:t>
            </a:r>
            <a:endParaRPr lang="en-GB" dirty="0"/>
          </a:p>
        </p:txBody>
      </p:sp>
      <p:pic>
        <p:nvPicPr>
          <p:cNvPr id="5122" name="Picture 2" descr="Image result for ‫تقوس العمود الفقري‬‎"/>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52255" y="2313710"/>
            <a:ext cx="4401832" cy="3734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7473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58644" y="2429774"/>
            <a:ext cx="6637468" cy="1362075"/>
          </a:xfrm>
        </p:spPr>
        <p:txBody>
          <a:bodyPr>
            <a:noAutofit/>
          </a:bodyPr>
          <a:lstStyle/>
          <a:p>
            <a:pPr algn="ctr"/>
            <a:r>
              <a:rPr lang="ar-SA" sz="4400" b="1" dirty="0">
                <a:solidFill>
                  <a:srgbClr val="C00000"/>
                </a:solidFill>
              </a:rPr>
              <a:t>كل مجموعة تبحث عن الحلول لهذه المشاكل </a:t>
            </a:r>
            <a:endParaRPr lang="en-GB" sz="4400" b="1" dirty="0">
              <a:solidFill>
                <a:srgbClr val="C00000"/>
              </a:solidFill>
            </a:endParaRPr>
          </a:p>
        </p:txBody>
      </p:sp>
    </p:spTree>
    <p:extLst>
      <p:ext uri="{BB962C8B-B14F-4D97-AF65-F5344CB8AC3E}">
        <p14:creationId xmlns:p14="http://schemas.microsoft.com/office/powerpoint/2010/main" val="498613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Autofit/>
          </a:bodyPr>
          <a:lstStyle/>
          <a:p>
            <a:pPr algn="ctr" rtl="1"/>
            <a:r>
              <a:rPr lang="ar-SA" b="1" dirty="0" smtClean="0"/>
              <a:t>كيف تكون العناية </a:t>
            </a:r>
            <a:r>
              <a:rPr lang="ar-SA" b="1" dirty="0"/>
              <a:t>بقوام طفل قبل المدرسة </a:t>
            </a:r>
            <a:r>
              <a:rPr lang="ar-SA" dirty="0" smtClean="0"/>
              <a:t>:</a:t>
            </a:r>
            <a:endParaRPr lang="en-GB" dirty="0"/>
          </a:p>
        </p:txBody>
      </p:sp>
      <p:sp>
        <p:nvSpPr>
          <p:cNvPr id="8" name="Subtitle 7"/>
          <p:cNvSpPr>
            <a:spLocks noGrp="1"/>
          </p:cNvSpPr>
          <p:nvPr>
            <p:ph type="subTitle" idx="1"/>
          </p:nvPr>
        </p:nvSpPr>
        <p:spPr/>
        <p:txBody>
          <a:bodyPr/>
          <a:lstStyle/>
          <a:p>
            <a:endParaRPr lang="en-GB"/>
          </a:p>
        </p:txBody>
      </p:sp>
    </p:spTree>
    <p:extLst>
      <p:ext uri="{BB962C8B-B14F-4D97-AF65-F5344CB8AC3E}">
        <p14:creationId xmlns:p14="http://schemas.microsoft.com/office/powerpoint/2010/main" val="1573888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728" y="653591"/>
            <a:ext cx="7758545" cy="1143000"/>
          </a:xfrm>
        </p:spPr>
        <p:txBody>
          <a:bodyPr>
            <a:normAutofit fontScale="90000"/>
          </a:bodyPr>
          <a:lstStyle/>
          <a:p>
            <a:pPr algn="r" rtl="1"/>
            <a:r>
              <a:rPr lang="ar-SA" b="1" dirty="0"/>
              <a:t>العناية بقوام الطفل </a:t>
            </a:r>
            <a:r>
              <a:rPr lang="ar-SA" b="1" dirty="0" smtClean="0"/>
              <a:t>في </a:t>
            </a:r>
            <a:r>
              <a:rPr lang="ar-SA" b="1" dirty="0"/>
              <a:t>المدرسة </a:t>
            </a:r>
            <a:r>
              <a:rPr lang="ar-SA" b="1" dirty="0" smtClean="0"/>
              <a:t>:</a:t>
            </a:r>
            <a:endParaRPr lang="en-GB" dirty="0"/>
          </a:p>
        </p:txBody>
      </p:sp>
      <p:sp>
        <p:nvSpPr>
          <p:cNvPr id="3" name="Content Placeholder 2"/>
          <p:cNvSpPr>
            <a:spLocks noGrp="1"/>
          </p:cNvSpPr>
          <p:nvPr>
            <p:ph idx="1"/>
          </p:nvPr>
        </p:nvSpPr>
        <p:spPr>
          <a:xfrm>
            <a:off x="692728" y="2074270"/>
            <a:ext cx="7758545" cy="3800057"/>
          </a:xfrm>
        </p:spPr>
        <p:txBody>
          <a:bodyPr>
            <a:normAutofit/>
          </a:bodyPr>
          <a:lstStyle/>
          <a:p>
            <a:pPr algn="r" rtl="1"/>
            <a:r>
              <a:rPr lang="ar-SA" sz="2000" b="1" dirty="0"/>
              <a:t>يلاحظ جميع مدرسي ومدرسات المواد المختلفة قوام الطفل باستمرار أثناء جلوسه في الحصص المختلفة وغرس العادات الجسمانية الصحيحة في سن مبكرة حتى يشب عليها مع تلافي العادات السيئة </a:t>
            </a:r>
            <a:r>
              <a:rPr lang="ar-SA" sz="2000" b="1" dirty="0" smtClean="0"/>
              <a:t>.</a:t>
            </a:r>
          </a:p>
          <a:p>
            <a:pPr algn="r" rtl="1"/>
            <a:endParaRPr lang="ar-SA" sz="2000" b="1" dirty="0"/>
          </a:p>
          <a:p>
            <a:pPr algn="r" rtl="1"/>
            <a:r>
              <a:rPr lang="ar-SA" sz="2000" b="1" dirty="0" smtClean="0"/>
              <a:t>مراعاة </a:t>
            </a:r>
            <a:r>
              <a:rPr lang="ar-SA" sz="2000" b="1" dirty="0"/>
              <a:t>حالات خاصة كضعف النظر أو السمع </a:t>
            </a:r>
            <a:r>
              <a:rPr lang="ar-SA" sz="2000" b="1" dirty="0" smtClean="0"/>
              <a:t>.</a:t>
            </a:r>
          </a:p>
          <a:p>
            <a:pPr algn="r" rtl="1"/>
            <a:endParaRPr lang="ar-SA" sz="2000" b="1" dirty="0"/>
          </a:p>
          <a:p>
            <a:pPr algn="r" rtl="1"/>
            <a:r>
              <a:rPr lang="ar-SA" sz="2000" b="1" dirty="0" smtClean="0"/>
              <a:t>مراعاة </a:t>
            </a:r>
            <a:r>
              <a:rPr lang="ar-SA" sz="2000" b="1" dirty="0"/>
              <a:t>الحالات الغير طبيعية التي يلاحظها في الطفل أثناء الدرس وتحتاج للعلاج الطبي لتحويلها للطبيب المختص .</a:t>
            </a:r>
          </a:p>
          <a:p>
            <a:pPr marL="68580" indent="0" algn="r" rtl="1">
              <a:buNone/>
            </a:pPr>
            <a:endParaRPr lang="en-GB" sz="2000" b="1" dirty="0"/>
          </a:p>
        </p:txBody>
      </p:sp>
    </p:spTree>
    <p:extLst>
      <p:ext uri="{BB962C8B-B14F-4D97-AF65-F5344CB8AC3E}">
        <p14:creationId xmlns:p14="http://schemas.microsoft.com/office/powerpoint/2010/main" val="618191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692" y="542755"/>
            <a:ext cx="7758545" cy="1143000"/>
          </a:xfrm>
        </p:spPr>
        <p:txBody>
          <a:bodyPr>
            <a:normAutofit/>
          </a:bodyPr>
          <a:lstStyle/>
          <a:p>
            <a:pPr rtl="1"/>
            <a:r>
              <a:rPr lang="ar-SA" b="1" dirty="0" smtClean="0"/>
              <a:t>مسؤولية </a:t>
            </a:r>
            <a:r>
              <a:rPr lang="ar-SA" b="1" dirty="0"/>
              <a:t>الوالدين تجاه القوام</a:t>
            </a:r>
            <a:r>
              <a:rPr lang="ar-SA" dirty="0"/>
              <a:t> </a:t>
            </a:r>
            <a:r>
              <a:rPr lang="ar-SA" dirty="0" smtClean="0"/>
              <a:t>:</a:t>
            </a:r>
            <a:endParaRPr lang="en-GB" dirty="0"/>
          </a:p>
        </p:txBody>
      </p:sp>
      <p:sp>
        <p:nvSpPr>
          <p:cNvPr id="3" name="Content Placeholder 2"/>
          <p:cNvSpPr>
            <a:spLocks noGrp="1"/>
          </p:cNvSpPr>
          <p:nvPr>
            <p:ph idx="1"/>
          </p:nvPr>
        </p:nvSpPr>
        <p:spPr>
          <a:xfrm>
            <a:off x="249382" y="1685754"/>
            <a:ext cx="8506691" cy="5172245"/>
          </a:xfrm>
        </p:spPr>
        <p:txBody>
          <a:bodyPr>
            <a:noAutofit/>
          </a:bodyPr>
          <a:lstStyle/>
          <a:p>
            <a:pPr marL="68580" indent="0" algn="r" rtl="1">
              <a:lnSpc>
                <a:spcPct val="170000"/>
              </a:lnSpc>
              <a:buNone/>
            </a:pPr>
            <a:r>
              <a:rPr lang="ar-SA" sz="1800" b="1" dirty="0"/>
              <a:t>1</a:t>
            </a:r>
            <a:r>
              <a:rPr lang="ar-SA" sz="1800" b="1" dirty="0" smtClean="0"/>
              <a:t>- </a:t>
            </a:r>
            <a:r>
              <a:rPr lang="ar-SA" sz="1800" b="1" dirty="0"/>
              <a:t>الاهتمام بالغذاء المناسب .</a:t>
            </a:r>
            <a:br>
              <a:rPr lang="ar-SA" sz="1800" b="1" dirty="0"/>
            </a:br>
            <a:r>
              <a:rPr lang="ar-SA" sz="1800" b="1" dirty="0"/>
              <a:t>2- كذلك مراعاة الملابس المناسبة وخاصة الحذاء .</a:t>
            </a:r>
            <a:br>
              <a:rPr lang="ar-SA" sz="1800" b="1" dirty="0"/>
            </a:br>
            <a:r>
              <a:rPr lang="ar-SA" sz="1800" b="1" dirty="0"/>
              <a:t>3- الاهتمام بالرعاية الصحية وسرعة المبادرة بالعلاج في الحالات الطارئة .</a:t>
            </a:r>
            <a:br>
              <a:rPr lang="ar-SA" sz="1800" b="1" dirty="0"/>
            </a:br>
            <a:r>
              <a:rPr lang="ar-SA" sz="1800" b="1" dirty="0"/>
              <a:t>4- الاهتمام بفترات الراحة ( التغيير من النشاط الذهني إلى النشاط </a:t>
            </a:r>
            <a:r>
              <a:rPr lang="ar-SA" sz="1800" b="1" dirty="0" smtClean="0"/>
              <a:t>البدني)</a:t>
            </a:r>
            <a:r>
              <a:rPr lang="ar-SA" sz="1800" b="1" dirty="0"/>
              <a:t/>
            </a:r>
            <a:br>
              <a:rPr lang="ar-SA" sz="1800" b="1" dirty="0"/>
            </a:br>
            <a:r>
              <a:rPr lang="ar-SA" sz="1800" b="1" dirty="0"/>
              <a:t>5- تلافي العادات السيئة وما يعيق النمو الطبيعي .</a:t>
            </a:r>
            <a:br>
              <a:rPr lang="ar-SA" sz="1800" b="1" dirty="0"/>
            </a:br>
            <a:r>
              <a:rPr lang="ar-SA" sz="1800" b="1" dirty="0"/>
              <a:t>6- يجب أن يكون الوالدين مثلاً أعلى للقوام الجيد.</a:t>
            </a:r>
            <a:br>
              <a:rPr lang="ar-SA" sz="1800" b="1" dirty="0"/>
            </a:br>
            <a:r>
              <a:rPr lang="ar-SA" sz="1800" b="1" dirty="0"/>
              <a:t>7- تهيئة البيئة النفسية المناسبة من مسكن صحي ومكان ملائم للنوم والاستذكار </a:t>
            </a:r>
            <a:br>
              <a:rPr lang="ar-SA" sz="1800" b="1" dirty="0"/>
            </a:br>
            <a:r>
              <a:rPr lang="ar-SA" sz="1800" b="1" dirty="0"/>
              <a:t>8- مراعاة الحالة النفسية .</a:t>
            </a:r>
            <a:br>
              <a:rPr lang="ar-SA" sz="1800" b="1" dirty="0"/>
            </a:br>
            <a:r>
              <a:rPr lang="ar-SA" sz="1800" b="1" dirty="0"/>
              <a:t>9- ممارسة أوجه النشاط الرياضي المحببة لهم في فترة الصيف وأيام الأجازات </a:t>
            </a:r>
            <a:r>
              <a:rPr lang="ar-SA" sz="1800" b="1" dirty="0" smtClean="0"/>
              <a:t>.</a:t>
            </a:r>
            <a:endParaRPr lang="ar-SA" sz="1800" b="1" dirty="0"/>
          </a:p>
        </p:txBody>
      </p:sp>
    </p:spTree>
    <p:extLst>
      <p:ext uri="{BB962C8B-B14F-4D97-AF65-F5344CB8AC3E}">
        <p14:creationId xmlns:p14="http://schemas.microsoft.com/office/powerpoint/2010/main" val="3922718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المحاور </a:t>
            </a:r>
            <a:endParaRPr lang="en-GB" dirty="0"/>
          </a:p>
        </p:txBody>
      </p:sp>
      <p:sp>
        <p:nvSpPr>
          <p:cNvPr id="4" name="Title 5"/>
          <p:cNvSpPr>
            <a:spLocks noGrp="1"/>
          </p:cNvSpPr>
          <p:nvPr>
            <p:ph idx="1"/>
          </p:nvPr>
        </p:nvSpPr>
        <p:spPr>
          <a:xfrm>
            <a:off x="678874" y="2323652"/>
            <a:ext cx="7716982" cy="3508977"/>
          </a:xfrm>
        </p:spPr>
        <p:txBody>
          <a:bodyPr>
            <a:noAutofit/>
          </a:bodyPr>
          <a:lstStyle/>
          <a:p>
            <a:pPr algn="r" rtl="1">
              <a:lnSpc>
                <a:spcPct val="200000"/>
              </a:lnSpc>
            </a:pPr>
            <a:r>
              <a:rPr lang="ar-SA" b="1" dirty="0" smtClean="0">
                <a:solidFill>
                  <a:schemeClr val="accent5">
                    <a:lumMod val="75000"/>
                  </a:schemeClr>
                </a:solidFill>
              </a:rPr>
              <a:t>متى تبدأ التمارين الحركية ؟</a:t>
            </a:r>
          </a:p>
          <a:p>
            <a:pPr algn="r" rtl="1">
              <a:lnSpc>
                <a:spcPct val="200000"/>
              </a:lnSpc>
            </a:pPr>
            <a:r>
              <a:rPr lang="ar-SA" b="1" dirty="0">
                <a:solidFill>
                  <a:schemeClr val="accent5">
                    <a:lumMod val="75000"/>
                  </a:schemeClr>
                </a:solidFill>
              </a:rPr>
              <a:t>كيف تتحقق إذا كان طفلك مقلاً في الحركة أم لا </a:t>
            </a:r>
            <a:r>
              <a:rPr lang="ar-SA" b="1" dirty="0" smtClean="0">
                <a:solidFill>
                  <a:schemeClr val="accent5">
                    <a:lumMod val="75000"/>
                  </a:schemeClr>
                </a:solidFill>
              </a:rPr>
              <a:t>؟</a:t>
            </a:r>
          </a:p>
          <a:p>
            <a:pPr algn="r" rtl="1">
              <a:lnSpc>
                <a:spcPct val="200000"/>
              </a:lnSpc>
            </a:pPr>
            <a:r>
              <a:rPr lang="ar-SA" b="1" dirty="0" smtClean="0">
                <a:solidFill>
                  <a:schemeClr val="accent5">
                    <a:lumMod val="75000"/>
                  </a:schemeClr>
                </a:solidFill>
              </a:rPr>
              <a:t>مشاكل القوام الشائعة</a:t>
            </a:r>
          </a:p>
          <a:p>
            <a:pPr algn="r" rtl="1">
              <a:lnSpc>
                <a:spcPct val="200000"/>
              </a:lnSpc>
            </a:pPr>
            <a:r>
              <a:rPr lang="ar-SA" b="1" dirty="0" smtClean="0">
                <a:solidFill>
                  <a:schemeClr val="accent5">
                    <a:lumMod val="75000"/>
                  </a:schemeClr>
                </a:solidFill>
              </a:rPr>
              <a:t>دور المدرسة- الأهل- المعلمة في تنشئة القوام الجيد </a:t>
            </a:r>
          </a:p>
          <a:p>
            <a:pPr algn="r" rtl="1">
              <a:lnSpc>
                <a:spcPct val="200000"/>
              </a:lnSpc>
            </a:pPr>
            <a:endParaRPr lang="ar-SA" b="1" dirty="0" smtClean="0">
              <a:solidFill>
                <a:schemeClr val="accent5">
                  <a:lumMod val="75000"/>
                </a:schemeClr>
              </a:solidFill>
            </a:endParaRPr>
          </a:p>
          <a:p>
            <a:pPr algn="r" rtl="1">
              <a:lnSpc>
                <a:spcPct val="200000"/>
              </a:lnSpc>
            </a:pPr>
            <a:endParaRPr lang="en-GB" b="1" dirty="0">
              <a:solidFill>
                <a:schemeClr val="accent5">
                  <a:lumMod val="75000"/>
                </a:schemeClr>
              </a:solidFill>
            </a:endParaRPr>
          </a:p>
        </p:txBody>
      </p:sp>
    </p:spTree>
    <p:extLst>
      <p:ext uri="{BB962C8B-B14F-4D97-AF65-F5344CB8AC3E}">
        <p14:creationId xmlns:p14="http://schemas.microsoft.com/office/powerpoint/2010/main" val="152544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612028"/>
            <a:ext cx="8206780" cy="1143000"/>
          </a:xfrm>
        </p:spPr>
        <p:txBody>
          <a:bodyPr anchor="ctr">
            <a:normAutofit fontScale="90000"/>
          </a:bodyPr>
          <a:lstStyle/>
          <a:p>
            <a:pPr algn="r" rtl="1"/>
            <a:r>
              <a:rPr lang="ar-SA" b="1" dirty="0"/>
              <a:t>دور المعلمة في العناية بقوام النشء</a:t>
            </a:r>
            <a:endParaRPr lang="en-GB" dirty="0"/>
          </a:p>
        </p:txBody>
      </p:sp>
      <p:sp>
        <p:nvSpPr>
          <p:cNvPr id="3" name="Content Placeholder 2"/>
          <p:cNvSpPr>
            <a:spLocks noGrp="1"/>
          </p:cNvSpPr>
          <p:nvPr>
            <p:ph idx="1"/>
          </p:nvPr>
        </p:nvSpPr>
        <p:spPr>
          <a:xfrm>
            <a:off x="568036" y="1634836"/>
            <a:ext cx="7924800" cy="4807528"/>
          </a:xfrm>
        </p:spPr>
        <p:txBody>
          <a:bodyPr>
            <a:normAutofit/>
          </a:bodyPr>
          <a:lstStyle/>
          <a:p>
            <a:pPr marL="68580" indent="0" algn="r" rtl="1">
              <a:buNone/>
            </a:pPr>
            <a:r>
              <a:rPr lang="ar-SA" sz="2000" b="1" dirty="0"/>
              <a:t/>
            </a:r>
            <a:br>
              <a:rPr lang="ar-SA" sz="2000" b="1" dirty="0"/>
            </a:br>
            <a:r>
              <a:rPr lang="ar-SA" sz="2000" b="1" dirty="0"/>
              <a:t>1- بث الوعي القوام في النشء وذلك بتعويدهم على الوقفة المعتدلة دائماً وكذلك الجلسة المعتدلة حتى تصبح عادة عندهم </a:t>
            </a:r>
            <a:r>
              <a:rPr lang="ar-SA" sz="2000" b="1" dirty="0" smtClean="0"/>
              <a:t>.</a:t>
            </a:r>
          </a:p>
          <a:p>
            <a:pPr marL="68580" indent="0" algn="r" rtl="1">
              <a:buNone/>
            </a:pPr>
            <a:r>
              <a:rPr lang="ar-SA" sz="2000" b="1" dirty="0"/>
              <a:t/>
            </a:r>
            <a:br>
              <a:rPr lang="ar-SA" sz="2000" b="1" dirty="0"/>
            </a:br>
            <a:r>
              <a:rPr lang="ar-SA" sz="2000" b="1" dirty="0"/>
              <a:t>2- ملاحظة وقفة الأطفال السليمة وعدم وقوفهم على رجل واحدة ، والجلوس الخاطئ أثناء الفسحة أو طابور الصباح ، كذلك ملاحظة طريقة حمل النشطة بالطريقة الصحيحة وذلك لتجنب حدوث انحرافات قواميه للأطفال </a:t>
            </a:r>
            <a:r>
              <a:rPr lang="ar-SA" sz="2000" b="1" dirty="0" smtClean="0"/>
              <a:t>.</a:t>
            </a:r>
          </a:p>
          <a:p>
            <a:pPr marL="68580" indent="0" algn="r" rtl="1">
              <a:buNone/>
            </a:pPr>
            <a:r>
              <a:rPr lang="ar-SA" sz="2000" b="1" dirty="0"/>
              <a:t/>
            </a:r>
            <a:br>
              <a:rPr lang="ar-SA" sz="2000" b="1" dirty="0"/>
            </a:br>
            <a:r>
              <a:rPr lang="ar-SA" sz="2000" b="1" dirty="0"/>
              <a:t>3- توجيه الأطفال إلى الطرق والوسائل التي تساعد على اعتدال </a:t>
            </a:r>
            <a:r>
              <a:rPr lang="ar-SA" sz="2000" b="1" dirty="0" smtClean="0"/>
              <a:t>قوامهم</a:t>
            </a:r>
            <a:endParaRPr lang="en-GB" sz="2000" b="1" dirty="0"/>
          </a:p>
        </p:txBody>
      </p:sp>
    </p:spTree>
    <p:extLst>
      <p:ext uri="{BB962C8B-B14F-4D97-AF65-F5344CB8AC3E}">
        <p14:creationId xmlns:p14="http://schemas.microsoft.com/office/powerpoint/2010/main" val="4095183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old.uqu.edu.sa/page/ar/109131</a:t>
            </a:r>
            <a:endParaRPr lang="ar-SA" dirty="0" smtClean="0"/>
          </a:p>
          <a:p>
            <a:r>
              <a:rPr lang="ar-SA" dirty="0" smtClean="0"/>
              <a:t>كتاب التربية الحركية</a:t>
            </a:r>
            <a:endParaRPr lang="en-GB" dirty="0"/>
          </a:p>
        </p:txBody>
      </p:sp>
    </p:spTree>
    <p:extLst>
      <p:ext uri="{BB962C8B-B14F-4D97-AF65-F5344CB8AC3E}">
        <p14:creationId xmlns:p14="http://schemas.microsoft.com/office/powerpoint/2010/main" val="2130813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928" y="736718"/>
            <a:ext cx="8054380" cy="1143000"/>
          </a:xfrm>
        </p:spPr>
        <p:txBody>
          <a:bodyPr>
            <a:normAutofit/>
          </a:bodyPr>
          <a:lstStyle/>
          <a:p>
            <a:pPr algn="r" rtl="1"/>
            <a:r>
              <a:rPr lang="ar-SA" sz="2800" b="1" dirty="0" smtClean="0"/>
              <a:t>العوامل المؤثرة في النمو الحركي للطفل:</a:t>
            </a:r>
            <a:endParaRPr lang="en-GB" dirty="0"/>
          </a:p>
        </p:txBody>
      </p:sp>
      <p:sp>
        <p:nvSpPr>
          <p:cNvPr id="3" name="Content Placeholder 2"/>
          <p:cNvSpPr>
            <a:spLocks noGrp="1"/>
          </p:cNvSpPr>
          <p:nvPr>
            <p:ph idx="1"/>
          </p:nvPr>
        </p:nvSpPr>
        <p:spPr>
          <a:xfrm>
            <a:off x="554182" y="1847509"/>
            <a:ext cx="8077200" cy="4733400"/>
          </a:xfrm>
        </p:spPr>
        <p:txBody>
          <a:bodyPr>
            <a:normAutofit/>
          </a:bodyPr>
          <a:lstStyle/>
          <a:p>
            <a:pPr marL="68580" indent="0" algn="r" rtl="1">
              <a:lnSpc>
                <a:spcPct val="150000"/>
              </a:lnSpc>
              <a:buNone/>
            </a:pPr>
            <a:r>
              <a:rPr lang="ar-SA" b="1" dirty="0"/>
              <a:t/>
            </a:r>
            <a:br>
              <a:rPr lang="ar-SA" b="1" dirty="0"/>
            </a:br>
            <a:r>
              <a:rPr lang="ar-SA" b="1" dirty="0"/>
              <a:t>١- الحالة الصحية </a:t>
            </a:r>
            <a:r>
              <a:rPr lang="ar-SA" b="1" dirty="0" smtClean="0"/>
              <a:t>للطفل:</a:t>
            </a:r>
          </a:p>
          <a:p>
            <a:pPr marL="68580" indent="0" algn="r" rtl="1">
              <a:lnSpc>
                <a:spcPct val="150000"/>
              </a:lnSpc>
              <a:buNone/>
            </a:pPr>
            <a:r>
              <a:rPr lang="ar-SA" b="1" dirty="0" smtClean="0"/>
              <a:t> </a:t>
            </a:r>
            <a:r>
              <a:rPr lang="ar-SA" b="1" dirty="0"/>
              <a:t>حيث يوجد ارتباط وثيق بين حالة الطفل الجسمية ونموه الحركي؛ </a:t>
            </a:r>
            <a:r>
              <a:rPr lang="ar-SA" b="1" dirty="0" smtClean="0"/>
              <a:t>فالحركة الدائمة </a:t>
            </a:r>
            <a:r>
              <a:rPr lang="ar-SA" b="1" dirty="0"/>
              <a:t>والنشاط سمه طفل هذه المرحلة، ولا يكل الطفل أو يهدأ إلا في حالة نومة أو مرضة</a:t>
            </a:r>
            <a:r>
              <a:rPr lang="ar-SA" b="1" dirty="0" smtClean="0"/>
              <a:t>.</a:t>
            </a:r>
          </a:p>
          <a:p>
            <a:pPr marL="68580" indent="0" algn="r" rtl="1">
              <a:lnSpc>
                <a:spcPct val="150000"/>
              </a:lnSpc>
              <a:buNone/>
            </a:pPr>
            <a:r>
              <a:rPr lang="ar-SA" b="1" dirty="0"/>
              <a:t/>
            </a:r>
            <a:br>
              <a:rPr lang="ar-SA" b="1" dirty="0"/>
            </a:br>
            <a:endParaRPr lang="en-GB" dirty="0"/>
          </a:p>
        </p:txBody>
      </p:sp>
    </p:spTree>
    <p:extLst>
      <p:ext uri="{BB962C8B-B14F-4D97-AF65-F5344CB8AC3E}">
        <p14:creationId xmlns:p14="http://schemas.microsoft.com/office/powerpoint/2010/main" val="3336296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5344" y="1094508"/>
            <a:ext cx="6927273" cy="4502593"/>
          </a:xfrm>
        </p:spPr>
        <p:txBody>
          <a:bodyPr>
            <a:normAutofit/>
          </a:bodyPr>
          <a:lstStyle/>
          <a:p>
            <a:pPr marL="68580" indent="0" algn="r" rtl="1">
              <a:lnSpc>
                <a:spcPct val="150000"/>
              </a:lnSpc>
              <a:buNone/>
            </a:pPr>
            <a:r>
              <a:rPr lang="ar-SA" sz="2000" b="1" dirty="0" smtClean="0"/>
              <a:t>2- مستوى </a:t>
            </a:r>
            <a:r>
              <a:rPr lang="ar-SA" sz="2000" b="1" dirty="0"/>
              <a:t>ذكاء الطفل</a:t>
            </a:r>
            <a:r>
              <a:rPr lang="ar-SA" sz="2000" b="1" dirty="0" smtClean="0"/>
              <a:t>؛</a:t>
            </a:r>
          </a:p>
          <a:p>
            <a:pPr marL="68580" indent="0" algn="r" rtl="1">
              <a:lnSpc>
                <a:spcPct val="150000"/>
              </a:lnSpc>
              <a:buNone/>
            </a:pPr>
            <a:endParaRPr lang="ar-SA" sz="2000" b="1" dirty="0"/>
          </a:p>
          <a:p>
            <a:pPr marL="68580" indent="0" algn="r" rtl="1">
              <a:lnSpc>
                <a:spcPct val="150000"/>
              </a:lnSpc>
              <a:buNone/>
            </a:pPr>
            <a:r>
              <a:rPr lang="ar-SA" sz="2000" b="1" dirty="0" smtClean="0"/>
              <a:t> </a:t>
            </a:r>
            <a:r>
              <a:rPr lang="ar-SA" sz="2000" b="1" dirty="0"/>
              <a:t>حيث توجد علاقة طردية بين الذكاء والنمو الحركي وخاصة في السنوات الأولي من حياة الطفل</a:t>
            </a:r>
            <a:r>
              <a:rPr lang="ar-SA" sz="2000" b="1" dirty="0" smtClean="0"/>
              <a:t>،</a:t>
            </a:r>
          </a:p>
          <a:p>
            <a:pPr marL="68580" indent="0" algn="r" rtl="1">
              <a:lnSpc>
                <a:spcPct val="150000"/>
              </a:lnSpc>
              <a:buNone/>
            </a:pPr>
            <a:r>
              <a:rPr lang="ar-SA" sz="2000" b="1" dirty="0" smtClean="0"/>
              <a:t> </a:t>
            </a:r>
            <a:r>
              <a:rPr lang="ar-SA" sz="2000" b="1" dirty="0"/>
              <a:t>ويلاحظ أن الأطفال الذين يتأخرون في النمو الحركي كالمشي </a:t>
            </a:r>
            <a:r>
              <a:rPr lang="ar-SA" sz="2000" b="1" dirty="0" smtClean="0"/>
              <a:t>والوقوف يتأخرون </a:t>
            </a:r>
            <a:r>
              <a:rPr lang="ar-SA" sz="2000" b="1" dirty="0"/>
              <a:t>أيضًا في عطائهم الذهني، وعلي </a:t>
            </a:r>
            <a:r>
              <a:rPr lang="ar-SA" sz="2000" b="1" dirty="0" smtClean="0"/>
              <a:t>البيئة </a:t>
            </a:r>
            <a:r>
              <a:rPr lang="ar-SA" sz="2000" b="1" dirty="0"/>
              <a:t>دور هام في تنمية الذكاء من خلال الأنشطة الحركية للطفل وتشجيعه علي الأداء الصحيح للمهارات المختلفة حتي وإن كانت بسيطة أو سهلة.</a:t>
            </a:r>
          </a:p>
          <a:p>
            <a:pPr algn="r" rtl="1">
              <a:lnSpc>
                <a:spcPct val="150000"/>
              </a:lnSpc>
            </a:pPr>
            <a:endParaRPr lang="en-GB" sz="2000" dirty="0"/>
          </a:p>
        </p:txBody>
      </p:sp>
    </p:spTree>
    <p:extLst>
      <p:ext uri="{BB962C8B-B14F-4D97-AF65-F5344CB8AC3E}">
        <p14:creationId xmlns:p14="http://schemas.microsoft.com/office/powerpoint/2010/main" val="3840042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17419"/>
            <a:ext cx="7213817" cy="4682702"/>
          </a:xfrm>
        </p:spPr>
        <p:txBody>
          <a:bodyPr/>
          <a:lstStyle/>
          <a:p>
            <a:pPr marL="68580" indent="0" algn="r">
              <a:lnSpc>
                <a:spcPct val="150000"/>
              </a:lnSpc>
              <a:buNone/>
            </a:pPr>
            <a:r>
              <a:rPr lang="ar-SA" b="1" dirty="0"/>
              <a:t/>
            </a:r>
            <a:br>
              <a:rPr lang="ar-SA" b="1" dirty="0"/>
            </a:br>
            <a:r>
              <a:rPr lang="ar-SA" b="1" dirty="0"/>
              <a:t>٣- يتأثر النمو الحركي للطفل بعمليات التعليم والتدريب وتشجيع الوالدين للطفل علي اكتساب مهارات حركية جديدة الأمر الذي يسهم في اكتساب المهارات، وتنمية الأداء الدقيق المتزن، مع مراعاة أن يكون أسلوب التدريب والتعليم، نوعية المها رات الحركية، والأدوات المستخدمة مناسبًا لمستوي النضج الحركي للطفل.</a:t>
            </a:r>
          </a:p>
          <a:p>
            <a:pPr algn="r" rtl="1">
              <a:lnSpc>
                <a:spcPct val="150000"/>
              </a:lnSpc>
            </a:pPr>
            <a:endParaRPr lang="en-GB" dirty="0"/>
          </a:p>
        </p:txBody>
      </p:sp>
    </p:spTree>
    <p:extLst>
      <p:ext uri="{BB962C8B-B14F-4D97-AF65-F5344CB8AC3E}">
        <p14:creationId xmlns:p14="http://schemas.microsoft.com/office/powerpoint/2010/main" val="791518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599709" y="2369127"/>
            <a:ext cx="3322320" cy="3283527"/>
          </a:xfrm>
        </p:spPr>
        <p:txBody>
          <a:bodyPr>
            <a:noAutofit/>
          </a:bodyPr>
          <a:lstStyle/>
          <a:p>
            <a:pPr algn="r" rtl="1">
              <a:lnSpc>
                <a:spcPct val="200000"/>
              </a:lnSpc>
            </a:pPr>
            <a:r>
              <a:rPr lang="ar-SA" sz="4000" b="1" dirty="0" smtClean="0">
                <a:solidFill>
                  <a:schemeClr val="accent1">
                    <a:lumMod val="75000"/>
                  </a:schemeClr>
                </a:solidFill>
              </a:rPr>
              <a:t>متى تبدأ التمارين الحركية ؟</a:t>
            </a:r>
            <a:endParaRPr lang="en-GB" sz="4000" b="1" dirty="0">
              <a:solidFill>
                <a:schemeClr val="accent1">
                  <a:lumMod val="75000"/>
                </a:schemeClr>
              </a:solidFill>
            </a:endParaRPr>
          </a:p>
        </p:txBody>
      </p:sp>
    </p:spTree>
    <p:extLst>
      <p:ext uri="{BB962C8B-B14F-4D97-AF65-F5344CB8AC3E}">
        <p14:creationId xmlns:p14="http://schemas.microsoft.com/office/powerpoint/2010/main" val="411114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1027664"/>
            <a:ext cx="7024744" cy="2422118"/>
          </a:xfrm>
        </p:spPr>
        <p:txBody>
          <a:bodyPr>
            <a:noAutofit/>
          </a:bodyPr>
          <a:lstStyle/>
          <a:p>
            <a:pPr algn="ctr" rtl="1"/>
            <a:r>
              <a:rPr lang="ar-SA" sz="4800" b="1" dirty="0" smtClean="0">
                <a:solidFill>
                  <a:schemeClr val="accent4">
                    <a:lumMod val="75000"/>
                  </a:schemeClr>
                </a:solidFill>
              </a:rPr>
              <a:t>برأيكم متى تبدأ التمارين الرياضية للأطفال؟</a:t>
            </a:r>
            <a:endParaRPr lang="en-GB" sz="4800" b="1" dirty="0">
              <a:solidFill>
                <a:schemeClr val="accent4">
                  <a:lumMod val="75000"/>
                </a:schemeClr>
              </a:solidFill>
            </a:endParaRPr>
          </a:p>
        </p:txBody>
      </p:sp>
    </p:spTree>
    <p:extLst>
      <p:ext uri="{BB962C8B-B14F-4D97-AF65-F5344CB8AC3E}">
        <p14:creationId xmlns:p14="http://schemas.microsoft.com/office/powerpoint/2010/main" val="1325373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en-GB" sz="2800" dirty="0">
                <a:hlinkClick r:id="rId2"/>
              </a:rPr>
              <a:t>https://</a:t>
            </a:r>
            <a:r>
              <a:rPr lang="en-GB" sz="2800" dirty="0" smtClean="0">
                <a:hlinkClick r:id="rId2"/>
              </a:rPr>
              <a:t>www.youtube.com/watch?v=t</a:t>
            </a:r>
            <a:r>
              <a:rPr lang="ar-SA" sz="2800" dirty="0" smtClean="0"/>
              <a:t/>
            </a:r>
            <a:br>
              <a:rPr lang="ar-SA" sz="2800" dirty="0" smtClean="0"/>
            </a:br>
            <a:r>
              <a:rPr lang="en-GB" sz="2800" dirty="0" err="1" smtClean="0"/>
              <a:t>CgiFCTaApU</a:t>
            </a:r>
            <a:endParaRPr lang="en-GB" sz="2800" dirty="0"/>
          </a:p>
        </p:txBody>
      </p:sp>
      <p:sp>
        <p:nvSpPr>
          <p:cNvPr id="3" name="Content Placeholder 2"/>
          <p:cNvSpPr>
            <a:spLocks noGrp="1"/>
          </p:cNvSpPr>
          <p:nvPr>
            <p:ph idx="1"/>
          </p:nvPr>
        </p:nvSpPr>
        <p:spPr/>
        <p:txBody>
          <a:bodyPr/>
          <a:lstStyle/>
          <a:p>
            <a:pPr algn="r" rtl="1"/>
            <a:endParaRPr lang="en-GB" dirty="0"/>
          </a:p>
        </p:txBody>
      </p:sp>
    </p:spTree>
    <p:extLst>
      <p:ext uri="{BB962C8B-B14F-4D97-AF65-F5344CB8AC3E}">
        <p14:creationId xmlns:p14="http://schemas.microsoft.com/office/powerpoint/2010/main" val="1886704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982" y="725292"/>
            <a:ext cx="7652597" cy="1143000"/>
          </a:xfrm>
        </p:spPr>
        <p:txBody>
          <a:bodyPr>
            <a:normAutofit/>
          </a:bodyPr>
          <a:lstStyle/>
          <a:p>
            <a:pPr algn="r" rtl="1"/>
            <a:r>
              <a:rPr lang="ar-SA" sz="3200" dirty="0" smtClean="0"/>
              <a:t>كيف تتحقق إذا كان طفلك مقلاً في الحركة أم لا ؟ </a:t>
            </a:r>
            <a:endParaRPr lang="en-GB" sz="3200" dirty="0"/>
          </a:p>
        </p:txBody>
      </p:sp>
      <p:sp>
        <p:nvSpPr>
          <p:cNvPr id="3" name="Content Placeholder 2"/>
          <p:cNvSpPr>
            <a:spLocks noGrp="1"/>
          </p:cNvSpPr>
          <p:nvPr>
            <p:ph idx="1"/>
          </p:nvPr>
        </p:nvSpPr>
        <p:spPr/>
        <p:txBody>
          <a:bodyPr/>
          <a:lstStyle/>
          <a:p>
            <a:pPr algn="r" rtl="1"/>
            <a:endParaRPr lang="en-GB"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5697" t="23451" r="8222" b="29960"/>
          <a:stretch/>
        </p:blipFill>
        <p:spPr bwMode="auto">
          <a:xfrm>
            <a:off x="324555" y="1907428"/>
            <a:ext cx="8819445" cy="4119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925781" y="6157534"/>
            <a:ext cx="5260750" cy="261610"/>
          </a:xfrm>
          <a:prstGeom prst="rect">
            <a:avLst/>
          </a:prstGeom>
        </p:spPr>
        <p:txBody>
          <a:bodyPr wrap="square">
            <a:spAutoFit/>
          </a:bodyPr>
          <a:lstStyle/>
          <a:p>
            <a:r>
              <a:rPr lang="en-GB" sz="1100" dirty="0"/>
              <a:t>http://www.kuwaitnews.com/reportage/33049-2013-03-25-10-13-16</a:t>
            </a:r>
          </a:p>
        </p:txBody>
      </p:sp>
    </p:spTree>
    <p:extLst>
      <p:ext uri="{BB962C8B-B14F-4D97-AF65-F5344CB8AC3E}">
        <p14:creationId xmlns:p14="http://schemas.microsoft.com/office/powerpoint/2010/main" val="28306093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421</TotalTime>
  <Words>254</Words>
  <Application>Microsoft Office PowerPoint</Application>
  <PresentationFormat>On-screen Show (4:3)</PresentationFormat>
  <Paragraphs>43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Austin</vt:lpstr>
      <vt:lpstr>القوام السليم للطفل</vt:lpstr>
      <vt:lpstr>المحاور </vt:lpstr>
      <vt:lpstr>العوامل المؤثرة في النمو الحركي للطفل:</vt:lpstr>
      <vt:lpstr>PowerPoint Presentation</vt:lpstr>
      <vt:lpstr>PowerPoint Presentation</vt:lpstr>
      <vt:lpstr>متى تبدأ التمارين الحركية ؟</vt:lpstr>
      <vt:lpstr>برأيكم متى تبدأ التمارين الرياضية للأطفال؟</vt:lpstr>
      <vt:lpstr>https://www.youtube.com/watch?v=t CgiFCTaApU</vt:lpstr>
      <vt:lpstr>كيف تتحقق إذا كان طفلك مقلاً في الحركة أم لا ؟ </vt:lpstr>
      <vt:lpstr>المشاكل الحركية الشائعة</vt:lpstr>
      <vt:lpstr>ماهي أبرز السلوكيات والمظاهر التي تؤدي إلى مشاكل في الحركة مستقبلاً؟</vt:lpstr>
      <vt:lpstr>جلسة ال W</vt:lpstr>
      <vt:lpstr>تقوس الساقين</vt:lpstr>
      <vt:lpstr>الأقدام المسطحة</vt:lpstr>
      <vt:lpstr>تقوس الظهر</vt:lpstr>
      <vt:lpstr>كل مجموعة تبحث عن الحلول لهذه المشاكل </vt:lpstr>
      <vt:lpstr>كيف تكون العناية بقوام طفل قبل المدرسة :</vt:lpstr>
      <vt:lpstr>العناية بقوام الطفل في المدرسة :</vt:lpstr>
      <vt:lpstr>مسؤولية الوالدين تجاه القوام :</vt:lpstr>
      <vt:lpstr>دور المعلمة في العناية بقوام النشء</vt:lpstr>
      <vt:lpstr>PowerPoint Presentation</vt:lpstr>
    </vt:vector>
  </TitlesOfParts>
  <Company>King saud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الألعاب والتمثيليات الحركية</dc:title>
  <dc:creator>Maha Alhagabani</dc:creator>
  <cp:lastModifiedBy>Maha</cp:lastModifiedBy>
  <cp:revision>33</cp:revision>
  <dcterms:created xsi:type="dcterms:W3CDTF">2013-12-01T20:33:33Z</dcterms:created>
  <dcterms:modified xsi:type="dcterms:W3CDTF">2016-12-25T21:01:20Z</dcterms:modified>
</cp:coreProperties>
</file>