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6" r:id="rId10"/>
    <p:sldId id="257" r:id="rId11"/>
    <p:sldId id="258" r:id="rId12"/>
    <p:sldId id="259" r:id="rId13"/>
    <p:sldId id="260" r:id="rId14"/>
    <p:sldId id="275" r:id="rId15"/>
    <p:sldId id="261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4439871" y="5709776"/>
            <a:ext cx="264258" cy="28667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6819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72246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246070" cy="1527050"/>
          </a:xfrm>
        </p:spPr>
        <p:txBody>
          <a:bodyPr>
            <a:normAutofit/>
          </a:bodyPr>
          <a:lstStyle/>
          <a:p>
            <a:pPr algn="ctr"/>
            <a:r>
              <a:rPr lang="ar-SA" sz="5400" b="1" dirty="0" smtClean="0"/>
              <a:t>تطبيق الألعاب الحركية</a:t>
            </a:r>
            <a:endParaRPr lang="en-GB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/>
          </p:cNvSpPr>
          <p:nvPr>
            <p:ph type="title" idx="4294967295"/>
          </p:nvPr>
        </p:nvSpPr>
        <p:spPr>
          <a:xfrm>
            <a:off x="1189037" y="4495800"/>
            <a:ext cx="6938962" cy="11747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lnSpc>
                <a:spcPct val="95000"/>
              </a:lnSpc>
              <a:defRPr sz="5200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rPr b="1" dirty="0" err="1"/>
              <a:t>صياغة</a:t>
            </a:r>
            <a:r>
              <a:rPr b="1" dirty="0"/>
              <a:t> </a:t>
            </a:r>
            <a:r>
              <a:rPr b="1" dirty="0" err="1"/>
              <a:t>أهداف</a:t>
            </a:r>
            <a:r>
              <a:rPr b="1" dirty="0"/>
              <a:t> </a:t>
            </a:r>
            <a:r>
              <a:rPr b="1" dirty="0" err="1"/>
              <a:t>البرنامج</a:t>
            </a:r>
            <a:endParaRPr b="1" dirty="0"/>
          </a:p>
        </p:txBody>
      </p:sp>
      <p:grpSp>
        <p:nvGrpSpPr>
          <p:cNvPr id="231" name="Group 231" descr="happy-kids-thumb4240894.jpg"/>
          <p:cNvGrpSpPr/>
          <p:nvPr/>
        </p:nvGrpSpPr>
        <p:grpSpPr>
          <a:xfrm>
            <a:off x="1189037" y="922337"/>
            <a:ext cx="6765926" cy="2916239"/>
            <a:chOff x="0" y="0"/>
            <a:chExt cx="6765925" cy="2916237"/>
          </a:xfrm>
        </p:grpSpPr>
        <p:sp>
          <p:nvSpPr>
            <p:cNvPr id="229" name="Shape 229"/>
            <p:cNvSpPr/>
            <p:nvPr/>
          </p:nvSpPr>
          <p:spPr>
            <a:xfrm>
              <a:off x="0" y="0"/>
              <a:ext cx="6765925" cy="2916238"/>
            </a:xfrm>
            <a:prstGeom prst="rect">
              <a:avLst/>
            </a:prstGeom>
            <a:solidFill>
              <a:srgbClr val="3D3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30" name="happy-kids-thumb4240894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t="34753" b="34753"/>
            <a:stretch>
              <a:fillRect/>
            </a:stretch>
          </p:blipFill>
          <p:spPr>
            <a:xfrm>
              <a:off x="0" y="-1"/>
              <a:ext cx="6765925" cy="2916239"/>
            </a:xfrm>
            <a:prstGeom prst="rect">
              <a:avLst/>
            </a:prstGeom>
            <a:ln w="127000" cap="flat">
              <a:solidFill>
                <a:srgbClr val="FFFFFF"/>
              </a:solidFill>
              <a:prstDash val="solid"/>
              <a:round/>
            </a:ln>
            <a:effectLst>
              <a:outerShdw blurRad="63500" dist="38100" dir="5400000" rotWithShape="0">
                <a:srgbClr val="000000">
                  <a:alpha val="25000"/>
                </a:srgbClr>
              </a:outerShdw>
            </a:effectLst>
          </p:spPr>
        </p:pic>
      </p:grpSp>
      <p:grpSp>
        <p:nvGrpSpPr>
          <p:cNvPr id="234" name="Group 234"/>
          <p:cNvGrpSpPr/>
          <p:nvPr/>
        </p:nvGrpSpPr>
        <p:grpSpPr>
          <a:xfrm>
            <a:off x="1189037" y="1004887"/>
            <a:ext cx="6765926" cy="2728913"/>
            <a:chOff x="0" y="0"/>
            <a:chExt cx="6765925" cy="2728912"/>
          </a:xfrm>
        </p:grpSpPr>
        <p:sp>
          <p:nvSpPr>
            <p:cNvPr id="232" name="Shape 232"/>
            <p:cNvSpPr/>
            <p:nvPr/>
          </p:nvSpPr>
          <p:spPr>
            <a:xfrm>
              <a:off x="0" y="0"/>
              <a:ext cx="6765925" cy="2728913"/>
            </a:xfrm>
            <a:prstGeom prst="rect">
              <a:avLst/>
            </a:prstGeom>
            <a:solidFill>
              <a:srgbClr val="3D3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33" name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1681" b="1681"/>
            <a:stretch>
              <a:fillRect/>
            </a:stretch>
          </p:blipFill>
          <p:spPr>
            <a:xfrm>
              <a:off x="0" y="-1"/>
              <a:ext cx="6765925" cy="2728914"/>
            </a:xfrm>
            <a:prstGeom prst="rect">
              <a:avLst/>
            </a:prstGeom>
            <a:ln w="127000" cap="flat">
              <a:solidFill>
                <a:srgbClr val="FFFFFF"/>
              </a:solidFill>
              <a:prstDash val="solid"/>
              <a:round/>
            </a:ln>
            <a:effectLst>
              <a:outerShdw blurRad="63500" dist="38100" dir="5400000" rotWithShape="0">
                <a:srgbClr val="808080">
                  <a:alpha val="2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4725075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 idx="4294967295"/>
          </p:nvPr>
        </p:nvSpPr>
        <p:spPr>
          <a:xfrm>
            <a:off x="611560" y="0"/>
            <a:ext cx="7543800" cy="1371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rtl="0">
              <a:defRPr/>
            </a:pPr>
            <a:r>
              <a:rPr dirty="0" err="1">
                <a:solidFill>
                  <a:schemeClr val="bg1"/>
                </a:solidFill>
              </a:rPr>
              <a:t>صياغة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الأهداف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7" name="Shape 237"/>
          <p:cNvSpPr>
            <a:spLocks noGrp="1"/>
          </p:cNvSpPr>
          <p:nvPr>
            <p:ph type="body" idx="4294967295"/>
          </p:nvPr>
        </p:nvSpPr>
        <p:spPr>
          <a:xfrm>
            <a:off x="395536" y="1268760"/>
            <a:ext cx="8424936" cy="489654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850" b="1">
                <a:solidFill>
                  <a:srgbClr val="FF6600"/>
                </a:solidFill>
              </a:defRPr>
            </a:pPr>
            <a:r>
              <a:rPr dirty="0" err="1" smtClean="0"/>
              <a:t>ما</a:t>
            </a:r>
            <a:r>
              <a:rPr dirty="0" smtClean="0"/>
              <a:t> </a:t>
            </a:r>
            <a:r>
              <a:rPr dirty="0" err="1"/>
              <a:t>المقصود</a:t>
            </a:r>
            <a:r>
              <a:rPr dirty="0"/>
              <a:t> </a:t>
            </a:r>
            <a:r>
              <a:rPr dirty="0" err="1"/>
              <a:t>بالهدف</a:t>
            </a:r>
            <a:r>
              <a:rPr dirty="0"/>
              <a:t> </a:t>
            </a:r>
            <a:r>
              <a:rPr dirty="0" err="1"/>
              <a:t>التعليمي</a:t>
            </a:r>
            <a:r>
              <a:rPr dirty="0"/>
              <a:t>؟</a:t>
            </a:r>
          </a:p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مجموعة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الكلمات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أو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الرموز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التي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تصف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سلوك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المتعلم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 smtClean="0">
                <a:solidFill>
                  <a:schemeClr val="accent5">
                    <a:lumMod val="90000"/>
                  </a:schemeClr>
                </a:solidFill>
              </a:rPr>
              <a:t>أو</a:t>
            </a:r>
            <a:r>
              <a:rPr sz="2800" dirty="0" smtClean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تصف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هدف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 </a:t>
            </a:r>
            <a:r>
              <a:rPr sz="2800" dirty="0" err="1">
                <a:solidFill>
                  <a:schemeClr val="accent5">
                    <a:lumMod val="90000"/>
                  </a:schemeClr>
                </a:solidFill>
              </a:rPr>
              <a:t>معين</a:t>
            </a:r>
            <a:r>
              <a:rPr sz="2800" dirty="0">
                <a:solidFill>
                  <a:schemeClr val="accent5">
                    <a:lumMod val="90000"/>
                  </a:schemeClr>
                </a:solidFill>
              </a:rPr>
              <a:t>. </a:t>
            </a:r>
            <a:endParaRPr lang="ar-SA" sz="2800" dirty="0" smtClean="0">
              <a:solidFill>
                <a:schemeClr val="accent5">
                  <a:lumMod val="90000"/>
                </a:schemeClr>
              </a:solidFill>
            </a:endParaRPr>
          </a:p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endParaRPr sz="2800" dirty="0">
              <a:solidFill>
                <a:schemeClr val="accent5">
                  <a:lumMod val="90000"/>
                </a:schemeClr>
              </a:solidFill>
            </a:endParaRPr>
          </a:p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470" b="1" u="sng">
                <a:solidFill>
                  <a:srgbClr val="3A1B3C"/>
                </a:solidFill>
              </a:defRPr>
            </a:pPr>
            <a:r>
              <a:rPr sz="2800" dirty="0" err="1">
                <a:solidFill>
                  <a:schemeClr val="bg1"/>
                </a:solidFill>
              </a:rPr>
              <a:t>ويترتب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على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ذلك</a:t>
            </a:r>
            <a:r>
              <a:rPr sz="2800" dirty="0">
                <a:solidFill>
                  <a:schemeClr val="bg1"/>
                </a:solidFill>
              </a:rPr>
              <a:t>ـــ </a:t>
            </a:r>
            <a:r>
              <a:rPr sz="2800" dirty="0" smtClean="0">
                <a:solidFill>
                  <a:schemeClr val="bg1"/>
                </a:solidFill>
              </a:rPr>
              <a:t>:</a:t>
            </a:r>
            <a:endParaRPr sz="2800" dirty="0">
              <a:solidFill>
                <a:schemeClr val="bg1"/>
              </a:solidFill>
            </a:endParaRPr>
          </a:p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sz="2800" dirty="0">
                <a:solidFill>
                  <a:schemeClr val="bg1"/>
                </a:solidFill>
              </a:rPr>
              <a:t>١ـ </a:t>
            </a:r>
            <a:r>
              <a:rPr sz="2800" dirty="0" err="1">
                <a:solidFill>
                  <a:schemeClr val="bg1"/>
                </a:solidFill>
              </a:rPr>
              <a:t>وصف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نوع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السلوك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المراد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تعلمه</a:t>
            </a:r>
            <a:r>
              <a:rPr sz="2800" dirty="0">
                <a:solidFill>
                  <a:schemeClr val="bg1"/>
                </a:solidFill>
              </a:rPr>
              <a:t> ( </a:t>
            </a:r>
            <a:r>
              <a:rPr sz="2800" dirty="0" err="1">
                <a:solidFill>
                  <a:schemeClr val="bg1"/>
                </a:solidFill>
              </a:rPr>
              <a:t>نتاج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التعلم</a:t>
            </a:r>
            <a:r>
              <a:rPr sz="2800" dirty="0">
                <a:solidFill>
                  <a:schemeClr val="bg1"/>
                </a:solidFill>
              </a:rPr>
              <a:t>).</a:t>
            </a:r>
          </a:p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sz="2800" dirty="0">
                <a:solidFill>
                  <a:schemeClr val="bg1"/>
                </a:solidFill>
              </a:rPr>
              <a:t>٢ـ </a:t>
            </a:r>
            <a:r>
              <a:rPr sz="2800" dirty="0" err="1">
                <a:solidFill>
                  <a:schemeClr val="bg1"/>
                </a:solidFill>
              </a:rPr>
              <a:t>وصف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السلوك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النهائي</a:t>
            </a:r>
            <a:r>
              <a:rPr sz="2800" dirty="0">
                <a:solidFill>
                  <a:schemeClr val="bg1"/>
                </a:solidFill>
              </a:rPr>
              <a:t> ( </a:t>
            </a:r>
            <a:r>
              <a:rPr sz="2800" dirty="0" err="1">
                <a:solidFill>
                  <a:schemeClr val="bg1"/>
                </a:solidFill>
              </a:rPr>
              <a:t>نتاج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أداء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الطفل</a:t>
            </a:r>
            <a:r>
              <a:rPr sz="2800" dirty="0" smtClean="0">
                <a:solidFill>
                  <a:schemeClr val="bg1"/>
                </a:solidFill>
              </a:rPr>
              <a:t>).</a:t>
            </a:r>
            <a:endParaRPr lang="ar-SA" sz="2800" dirty="0" smtClean="0">
              <a:solidFill>
                <a:schemeClr val="bg1"/>
              </a:solidFill>
            </a:endParaRPr>
          </a:p>
          <a:p>
            <a:pPr marL="0" indent="0" algn="r" defTabSz="868680" rtl="1">
              <a:lnSpc>
                <a:spcPct val="9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endParaRPr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8194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build="p" bldLvl="5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title" idx="4294967295"/>
          </p:nvPr>
        </p:nvSpPr>
        <p:spPr>
          <a:xfrm>
            <a:off x="755576" y="188640"/>
            <a:ext cx="7543800" cy="1371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rtl="0">
              <a:defRPr/>
            </a:pPr>
            <a:r>
              <a:rPr dirty="0" err="1">
                <a:solidFill>
                  <a:schemeClr val="bg1"/>
                </a:solidFill>
              </a:rPr>
              <a:t>صياغة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الأهداف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40" name="Shape 240"/>
          <p:cNvSpPr>
            <a:spLocks noGrp="1"/>
          </p:cNvSpPr>
          <p:nvPr>
            <p:ph type="body" idx="4294967295"/>
          </p:nvPr>
        </p:nvSpPr>
        <p:spPr>
          <a:xfrm>
            <a:off x="152400" y="1412776"/>
            <a:ext cx="8785474" cy="506422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/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 u="sng">
                <a:solidFill>
                  <a:srgbClr val="FF6600"/>
                </a:solidFill>
              </a:defRPr>
            </a:pPr>
            <a:r>
              <a:rPr lang="ar-SA" sz="2800" dirty="0" smtClean="0"/>
              <a:t>لصياغة هدف تعليمي صحيح هناك 3 أركان:</a:t>
            </a:r>
            <a:endParaRPr sz="2800" dirty="0"/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sz="2800" dirty="0">
                <a:solidFill>
                  <a:srgbClr val="FFFF00"/>
                </a:solidFill>
              </a:rPr>
              <a:t>١ـ </a:t>
            </a:r>
            <a:r>
              <a:rPr sz="2800" dirty="0" err="1">
                <a:solidFill>
                  <a:srgbClr val="FFFF00"/>
                </a:solidFill>
              </a:rPr>
              <a:t>تسمية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السلوك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الكلي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للطفل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الذي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يظهر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أثناء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التعلم</a:t>
            </a:r>
            <a:endParaRPr sz="2800" dirty="0">
              <a:solidFill>
                <a:srgbClr val="FFFF00"/>
              </a:solidFill>
            </a:endParaRPr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sz="2800" dirty="0"/>
              <a:t> </a:t>
            </a:r>
            <a:r>
              <a:rPr sz="2800" dirty="0" err="1" smtClean="0">
                <a:solidFill>
                  <a:srgbClr val="409FC1"/>
                </a:solidFill>
              </a:rPr>
              <a:t>مشي</a:t>
            </a:r>
            <a:r>
              <a:rPr sz="2800" dirty="0">
                <a:solidFill>
                  <a:srgbClr val="409FC1"/>
                </a:solidFill>
              </a:rPr>
              <a:t>٬ </a:t>
            </a:r>
            <a:r>
              <a:rPr sz="2800" dirty="0" err="1">
                <a:solidFill>
                  <a:srgbClr val="409FC1"/>
                </a:solidFill>
              </a:rPr>
              <a:t>جري</a:t>
            </a:r>
            <a:r>
              <a:rPr sz="2800" dirty="0">
                <a:solidFill>
                  <a:srgbClr val="409FC1"/>
                </a:solidFill>
              </a:rPr>
              <a:t>٬ </a:t>
            </a:r>
            <a:r>
              <a:rPr sz="2800" dirty="0" err="1">
                <a:solidFill>
                  <a:srgbClr val="409FC1"/>
                </a:solidFill>
              </a:rPr>
              <a:t>رمي</a:t>
            </a:r>
            <a:r>
              <a:rPr sz="2800" dirty="0">
                <a:solidFill>
                  <a:srgbClr val="409FC1"/>
                </a:solidFill>
              </a:rPr>
              <a:t>٬ </a:t>
            </a:r>
            <a:r>
              <a:rPr sz="2800" dirty="0" err="1">
                <a:solidFill>
                  <a:srgbClr val="409FC1"/>
                </a:solidFill>
              </a:rPr>
              <a:t>قفز</a:t>
            </a:r>
            <a:r>
              <a:rPr sz="2800" dirty="0">
                <a:solidFill>
                  <a:srgbClr val="409FC1"/>
                </a:solidFill>
              </a:rPr>
              <a:t>٬... </a:t>
            </a:r>
            <a:r>
              <a:rPr sz="2800" dirty="0" err="1" smtClean="0">
                <a:solidFill>
                  <a:srgbClr val="409FC1"/>
                </a:solidFill>
              </a:rPr>
              <a:t>الخ</a:t>
            </a:r>
            <a:endParaRPr lang="ar-SA" sz="2800" dirty="0" smtClean="0">
              <a:solidFill>
                <a:srgbClr val="409FC1"/>
              </a:solidFill>
            </a:endParaRPr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endParaRPr sz="2800" dirty="0">
              <a:solidFill>
                <a:srgbClr val="409FC1"/>
              </a:solidFill>
            </a:endParaRPr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sz="2800" dirty="0">
                <a:solidFill>
                  <a:srgbClr val="FFFF00"/>
                </a:solidFill>
              </a:rPr>
              <a:t>٢ـ </a:t>
            </a:r>
            <a:r>
              <a:rPr sz="2800" dirty="0" err="1">
                <a:solidFill>
                  <a:srgbClr val="FFFF00"/>
                </a:solidFill>
              </a:rPr>
              <a:t>تحديد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أهم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ظروف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حدوث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السلوك</a:t>
            </a:r>
            <a:r>
              <a:rPr sz="2800" dirty="0">
                <a:solidFill>
                  <a:srgbClr val="FFFF00"/>
                </a:solidFill>
              </a:rPr>
              <a:t>. </a:t>
            </a:r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409FC1"/>
                </a:solidFill>
              </a:defRPr>
            </a:pPr>
            <a:r>
              <a:rPr lang="ar-SA" sz="2800" dirty="0"/>
              <a:t>ا</a:t>
            </a:r>
            <a:r>
              <a:rPr sz="2800" dirty="0" err="1" smtClean="0"/>
              <a:t>لرمي</a:t>
            </a:r>
            <a:r>
              <a:rPr sz="2800" dirty="0" smtClean="0"/>
              <a:t> </a:t>
            </a:r>
            <a:r>
              <a:rPr sz="2800" dirty="0" err="1"/>
              <a:t>بيد</a:t>
            </a:r>
            <a:r>
              <a:rPr sz="2800" dirty="0"/>
              <a:t> </a:t>
            </a:r>
            <a:r>
              <a:rPr sz="2800" dirty="0" err="1"/>
              <a:t>واحدة</a:t>
            </a:r>
            <a:r>
              <a:rPr sz="2800" dirty="0"/>
              <a:t> ـ </a:t>
            </a:r>
            <a:r>
              <a:rPr sz="2800" dirty="0" err="1"/>
              <a:t>السقوط</a:t>
            </a:r>
            <a:r>
              <a:rPr sz="2800" dirty="0"/>
              <a:t> ـ </a:t>
            </a:r>
            <a:r>
              <a:rPr sz="2800" dirty="0" err="1"/>
              <a:t>أمام</a:t>
            </a:r>
            <a:r>
              <a:rPr sz="2800" dirty="0"/>
              <a:t> </a:t>
            </a:r>
            <a:r>
              <a:rPr sz="2800" dirty="0" err="1"/>
              <a:t>أو</a:t>
            </a:r>
            <a:r>
              <a:rPr sz="2800" dirty="0"/>
              <a:t> </a:t>
            </a:r>
            <a:r>
              <a:rPr sz="2800" dirty="0" err="1" smtClean="0"/>
              <a:t>خلف</a:t>
            </a:r>
            <a:endParaRPr lang="ar-SA" sz="2800" dirty="0" smtClean="0"/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409FC1"/>
                </a:solidFill>
              </a:defRPr>
            </a:pPr>
            <a:endParaRPr sz="2800" dirty="0"/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3A1B3C"/>
                </a:solidFill>
              </a:defRPr>
            </a:pPr>
            <a:r>
              <a:rPr lang="ar-SA" sz="2800" dirty="0" smtClean="0">
                <a:solidFill>
                  <a:srgbClr val="FFFF00"/>
                </a:solidFill>
              </a:rPr>
              <a:t> </a:t>
            </a:r>
            <a:r>
              <a:rPr sz="2800" dirty="0" smtClean="0">
                <a:solidFill>
                  <a:srgbClr val="FFFF00"/>
                </a:solidFill>
              </a:rPr>
              <a:t>٣ـ </a:t>
            </a:r>
            <a:r>
              <a:rPr sz="2800" dirty="0" err="1">
                <a:solidFill>
                  <a:srgbClr val="FFFF00"/>
                </a:solidFill>
              </a:rPr>
              <a:t>تحديد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مستوى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الأداء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المقبول</a:t>
            </a:r>
            <a:r>
              <a:rPr sz="2800" dirty="0" smtClean="0">
                <a:solidFill>
                  <a:srgbClr val="FFFF00"/>
                </a:solidFill>
              </a:rPr>
              <a:t>.</a:t>
            </a:r>
            <a:r>
              <a:rPr lang="ar-SA" sz="2800" dirty="0" smtClean="0">
                <a:solidFill>
                  <a:srgbClr val="FFFF00"/>
                </a:solidFill>
              </a:rPr>
              <a:t> ( معيار الأداء)</a:t>
            </a:r>
            <a:endParaRPr sz="2800" dirty="0" smtClean="0">
              <a:solidFill>
                <a:srgbClr val="FFFF00"/>
              </a:solidFill>
            </a:endParaRPr>
          </a:p>
          <a:p>
            <a:pPr marL="0" indent="0" algn="r" defTabSz="868680" rtl="1">
              <a:lnSpc>
                <a:spcPct val="80000"/>
              </a:lnSpc>
              <a:spcBef>
                <a:spcPts val="1900"/>
              </a:spcBef>
              <a:buSzTx/>
              <a:buNone/>
              <a:defRPr sz="2470" b="1">
                <a:solidFill>
                  <a:srgbClr val="409FC1"/>
                </a:solidFill>
              </a:defRPr>
            </a:pPr>
            <a:r>
              <a:rPr sz="2800" dirty="0" err="1" smtClean="0"/>
              <a:t>جري</a:t>
            </a:r>
            <a:r>
              <a:rPr sz="2800" dirty="0" smtClean="0"/>
              <a:t> </a:t>
            </a:r>
            <a:r>
              <a:rPr lang="ar-SA" sz="2800" dirty="0" smtClean="0"/>
              <a:t>5</a:t>
            </a:r>
            <a:r>
              <a:rPr sz="2800" dirty="0" smtClean="0"/>
              <a:t>م </a:t>
            </a:r>
            <a:r>
              <a:rPr sz="2800" dirty="0" err="1" smtClean="0"/>
              <a:t>في</a:t>
            </a:r>
            <a:r>
              <a:rPr sz="2800" dirty="0" smtClean="0"/>
              <a:t> </a:t>
            </a:r>
            <a:r>
              <a:rPr lang="ar-SA" sz="2800" dirty="0" smtClean="0"/>
              <a:t>7</a:t>
            </a:r>
            <a:r>
              <a:rPr sz="2800" dirty="0" smtClean="0"/>
              <a:t> </a:t>
            </a:r>
            <a:r>
              <a:rPr sz="2800" dirty="0" err="1" smtClean="0"/>
              <a:t>ثوان</a:t>
            </a:r>
            <a:endParaRPr sz="2800" dirty="0">
              <a:solidFill>
                <a:srgbClr val="3A1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90355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build="p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title" idx="4294967295"/>
          </p:nvPr>
        </p:nvSpPr>
        <p:spPr>
          <a:xfrm>
            <a:off x="899592" y="116632"/>
            <a:ext cx="7543800" cy="1371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 sz="4800"/>
            </a:lvl1pPr>
          </a:lstStyle>
          <a:p>
            <a:pPr rtl="1">
              <a:defRPr/>
            </a:pPr>
            <a:r>
              <a:rPr b="1" dirty="0" err="1">
                <a:solidFill>
                  <a:srgbClr val="FFFF00"/>
                </a:solidFill>
              </a:rPr>
              <a:t>أمثلة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>
                <a:solidFill>
                  <a:srgbClr val="FFFF00"/>
                </a:solidFill>
              </a:rPr>
              <a:t>على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>
                <a:solidFill>
                  <a:srgbClr val="FFFF00"/>
                </a:solidFill>
              </a:rPr>
              <a:t>هدف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>
                <a:solidFill>
                  <a:srgbClr val="FFFF00"/>
                </a:solidFill>
              </a:rPr>
              <a:t>تعليمي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>
                <a:solidFill>
                  <a:srgbClr val="FFFF00"/>
                </a:solidFill>
              </a:rPr>
              <a:t>حركي</a:t>
            </a:r>
            <a:r>
              <a:rPr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243" name="Shape 243"/>
          <p:cNvSpPr>
            <a:spLocks noGrp="1"/>
          </p:cNvSpPr>
          <p:nvPr>
            <p:ph type="body" idx="4294967295"/>
          </p:nvPr>
        </p:nvSpPr>
        <p:spPr>
          <a:xfrm>
            <a:off x="1115616" y="1628800"/>
            <a:ext cx="7543800" cy="42814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0" indent="0" algn="ctr" defTabSz="813816" rtl="1">
              <a:spcBef>
                <a:spcPts val="1700"/>
              </a:spcBef>
              <a:buSzTx/>
              <a:buNone/>
              <a:defRPr sz="2492" b="1"/>
            </a:pPr>
            <a:r>
              <a:rPr sz="2800" dirty="0">
                <a:solidFill>
                  <a:schemeClr val="bg1"/>
                </a:solidFill>
              </a:rPr>
              <a:t>- </a:t>
            </a:r>
            <a:r>
              <a:rPr sz="2800" dirty="0" err="1">
                <a:solidFill>
                  <a:schemeClr val="bg1"/>
                </a:solidFill>
              </a:rPr>
              <a:t>أن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ينط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الطفل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الحبل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لمسافة</a:t>
            </a:r>
            <a:r>
              <a:rPr sz="2800" dirty="0">
                <a:solidFill>
                  <a:schemeClr val="bg1"/>
                </a:solidFill>
              </a:rPr>
              <a:t> ١٠ </a:t>
            </a:r>
            <a:r>
              <a:rPr sz="2800" dirty="0" err="1">
                <a:solidFill>
                  <a:schemeClr val="bg1"/>
                </a:solidFill>
              </a:rPr>
              <a:t>سم</a:t>
            </a:r>
            <a:r>
              <a:rPr sz="2800" dirty="0">
                <a:solidFill>
                  <a:schemeClr val="bg1"/>
                </a:solidFill>
              </a:rPr>
              <a:t>.</a:t>
            </a:r>
          </a:p>
          <a:p>
            <a:pPr marL="0" indent="0" algn="ctr" defTabSz="813816" rtl="1">
              <a:spcBef>
                <a:spcPts val="1700"/>
              </a:spcBef>
              <a:buSzTx/>
              <a:buNone/>
              <a:defRPr sz="2492" b="1"/>
            </a:pPr>
            <a:r>
              <a:rPr sz="2800" dirty="0">
                <a:solidFill>
                  <a:schemeClr val="bg1"/>
                </a:solidFill>
              </a:rPr>
              <a:t>- </a:t>
            </a:r>
            <a:r>
              <a:rPr sz="2800" dirty="0" err="1">
                <a:solidFill>
                  <a:schemeClr val="bg1"/>
                </a:solidFill>
              </a:rPr>
              <a:t>أن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يجري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الطفل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لمسافة</a:t>
            </a:r>
            <a:r>
              <a:rPr sz="2800" dirty="0">
                <a:solidFill>
                  <a:schemeClr val="bg1"/>
                </a:solidFill>
              </a:rPr>
              <a:t> ٢ </a:t>
            </a:r>
            <a:r>
              <a:rPr sz="2800" dirty="0" err="1">
                <a:solidFill>
                  <a:schemeClr val="bg1"/>
                </a:solidFill>
              </a:rPr>
              <a:t>متر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في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دقيقة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واحدة</a:t>
            </a:r>
            <a:r>
              <a:rPr sz="2800" dirty="0">
                <a:solidFill>
                  <a:schemeClr val="bg1"/>
                </a:solidFill>
              </a:rPr>
              <a:t>. </a:t>
            </a:r>
          </a:p>
          <a:p>
            <a:pPr marL="0" indent="0" algn="ctr" defTabSz="813816" rtl="1">
              <a:spcBef>
                <a:spcPts val="1700"/>
              </a:spcBef>
              <a:buSzTx/>
              <a:buNone/>
              <a:defRPr sz="2492" b="1" u="sng"/>
            </a:pPr>
            <a:r>
              <a:rPr dirty="0" err="1"/>
              <a:t>أفعال</a:t>
            </a:r>
            <a:r>
              <a:rPr dirty="0"/>
              <a:t> </a:t>
            </a:r>
            <a:r>
              <a:rPr dirty="0" err="1"/>
              <a:t>حركية</a:t>
            </a:r>
            <a:r>
              <a:rPr dirty="0"/>
              <a:t> </a:t>
            </a:r>
            <a:r>
              <a:rPr dirty="0" err="1"/>
              <a:t>قابلة</a:t>
            </a:r>
            <a:r>
              <a:rPr dirty="0"/>
              <a:t> </a:t>
            </a:r>
            <a:r>
              <a:rPr dirty="0" err="1"/>
              <a:t>للقياس</a:t>
            </a:r>
            <a:r>
              <a:rPr dirty="0"/>
              <a:t>:</a:t>
            </a:r>
          </a:p>
          <a:p>
            <a:pPr marL="0" indent="0" algn="ctr" defTabSz="813816" rtl="1">
              <a:spcBef>
                <a:spcPts val="1700"/>
              </a:spcBef>
              <a:buSzTx/>
              <a:buNone/>
              <a:defRPr sz="2492" b="1">
                <a:solidFill>
                  <a:srgbClr val="5C9093"/>
                </a:solidFill>
              </a:defRPr>
            </a:pPr>
            <a:r>
              <a:rPr sz="2800" dirty="0" err="1">
                <a:solidFill>
                  <a:schemeClr val="bg1"/>
                </a:solidFill>
              </a:rPr>
              <a:t>ينحني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err="1">
                <a:solidFill>
                  <a:schemeClr val="bg1"/>
                </a:solidFill>
              </a:rPr>
              <a:t>يضرب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err="1">
                <a:solidFill>
                  <a:schemeClr val="bg1"/>
                </a:solidFill>
              </a:rPr>
              <a:t>يقبض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 err="1">
                <a:solidFill>
                  <a:schemeClr val="bg1"/>
                </a:solidFill>
              </a:rPr>
              <a:t>يديه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err="1">
                <a:solidFill>
                  <a:schemeClr val="bg1"/>
                </a:solidFill>
              </a:rPr>
              <a:t>ينط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err="1">
                <a:solidFill>
                  <a:schemeClr val="bg1"/>
                </a:solidFill>
              </a:rPr>
              <a:t>يدور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err="1">
                <a:solidFill>
                  <a:schemeClr val="bg1"/>
                </a:solidFill>
              </a:rPr>
              <a:t>يجمع</a:t>
            </a:r>
            <a:r>
              <a:rPr sz="2800" dirty="0">
                <a:solidFill>
                  <a:schemeClr val="bg1"/>
                </a:solidFill>
              </a:rPr>
              <a:t> – </a:t>
            </a:r>
            <a:r>
              <a:rPr sz="2800" dirty="0" err="1">
                <a:solidFill>
                  <a:schemeClr val="bg1"/>
                </a:solidFill>
              </a:rPr>
              <a:t>يرمي</a:t>
            </a:r>
            <a:r>
              <a:rPr sz="2800" dirty="0">
                <a:solidFill>
                  <a:schemeClr val="bg1"/>
                </a:solidFill>
              </a:rPr>
              <a:t> ... </a:t>
            </a:r>
            <a:r>
              <a:rPr sz="2800" dirty="0" err="1" smtClean="0">
                <a:solidFill>
                  <a:schemeClr val="bg1"/>
                </a:solidFill>
              </a:rPr>
              <a:t>الخ</a:t>
            </a:r>
            <a:endParaRPr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2993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build="p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23622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مع مجموعتك</a:t>
            </a:r>
            <a:br>
              <a:rPr lang="ar-SA" b="1" dirty="0" smtClean="0"/>
            </a:br>
            <a:r>
              <a:rPr lang="ar-SA" b="1" dirty="0" smtClean="0"/>
              <a:t>صيغي 3 أهداف سلوكية </a:t>
            </a:r>
            <a:br>
              <a:rPr lang="ar-SA" b="1" dirty="0" smtClean="0"/>
            </a:br>
            <a:r>
              <a:rPr lang="ar-SA" b="1" dirty="0" smtClean="0"/>
              <a:t>لتنمية مهارات المشي ،الجري والقفز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412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3429000" cy="1371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pPr rtl="0">
              <a:defRPr/>
            </a:pPr>
            <a:r>
              <a:rPr b="1" dirty="0" err="1">
                <a:solidFill>
                  <a:srgbClr val="FFFF00"/>
                </a:solidFill>
              </a:rPr>
              <a:t>تحضير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>
                <a:solidFill>
                  <a:srgbClr val="FFFF00"/>
                </a:solidFill>
              </a:rPr>
              <a:t>النشاط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>
                <a:solidFill>
                  <a:srgbClr val="FFFF00"/>
                </a:solidFill>
              </a:rPr>
              <a:t>الحركي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sz="quarter" idx="4294967295"/>
          </p:nvPr>
        </p:nvSpPr>
        <p:spPr>
          <a:xfrm>
            <a:off x="0" y="2667000"/>
            <a:ext cx="3429000" cy="2895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SzTx/>
              <a:buNone/>
              <a:defRPr sz="1800"/>
            </a:lvl1pPr>
          </a:lstStyle>
          <a:p>
            <a:pPr rtl="0">
              <a:defRPr/>
            </a:pPr>
            <a:r>
              <a:t>يسلم مع كل نشاط </a:t>
            </a:r>
          </a:p>
        </p:txBody>
      </p:sp>
      <p:grpSp>
        <p:nvGrpSpPr>
          <p:cNvPr id="248" name="Group 248" descr="تحضير النشاط الحركي.png"/>
          <p:cNvGrpSpPr/>
          <p:nvPr/>
        </p:nvGrpSpPr>
        <p:grpSpPr>
          <a:xfrm>
            <a:off x="4267200" y="419100"/>
            <a:ext cx="4292600" cy="5764213"/>
            <a:chOff x="0" y="0"/>
            <a:chExt cx="4292600" cy="5764212"/>
          </a:xfrm>
        </p:grpSpPr>
        <p:sp>
          <p:nvSpPr>
            <p:cNvPr id="246" name="Shape 246"/>
            <p:cNvSpPr/>
            <p:nvPr/>
          </p:nvSpPr>
          <p:spPr>
            <a:xfrm>
              <a:off x="0" y="0"/>
              <a:ext cx="4292600" cy="5764213"/>
            </a:xfrm>
            <a:prstGeom prst="rect">
              <a:avLst/>
            </a:prstGeom>
            <a:solidFill>
              <a:srgbClr val="E1DFD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pic>
          <p:nvPicPr>
            <p:cNvPr id="247" name="تحضير النشاط الحركي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0589" r="6153" b="3488"/>
            <a:stretch>
              <a:fillRect/>
            </a:stretch>
          </p:blipFill>
          <p:spPr>
            <a:xfrm>
              <a:off x="0" y="-1"/>
              <a:ext cx="4292600" cy="5764214"/>
            </a:xfrm>
            <a:prstGeom prst="rect">
              <a:avLst/>
            </a:prstGeom>
            <a:ln w="127000" cap="flat">
              <a:solidFill>
                <a:srgbClr val="FFFFFF"/>
              </a:solidFill>
              <a:prstDash val="solid"/>
              <a:round/>
            </a:ln>
            <a:effectLst>
              <a:outerShdw blurRad="63500" dist="38100" dir="5400000" rotWithShape="0">
                <a:srgbClr val="000000">
                  <a:alpha val="2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81855544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" name="Table 262"/>
          <p:cNvGraphicFramePr/>
          <p:nvPr>
            <p:extLst>
              <p:ext uri="{D42A27DB-BD31-4B8C-83A1-F6EECF244321}">
                <p14:modId xmlns:p14="http://schemas.microsoft.com/office/powerpoint/2010/main" val="52059305"/>
              </p:ext>
            </p:extLst>
          </p:nvPr>
        </p:nvGraphicFramePr>
        <p:xfrm>
          <a:off x="395535" y="1364932"/>
          <a:ext cx="8148383" cy="3629660"/>
        </p:xfrm>
        <a:graphic>
          <a:graphicData uri="http://schemas.openxmlformats.org/drawingml/2006/table">
            <a:tbl>
              <a:tblPr/>
              <a:tblGrid>
                <a:gridCol w="544526"/>
                <a:gridCol w="692117"/>
                <a:gridCol w="692117"/>
                <a:gridCol w="692117"/>
                <a:gridCol w="692117"/>
                <a:gridCol w="692117"/>
                <a:gridCol w="692117"/>
                <a:gridCol w="692117"/>
                <a:gridCol w="692117"/>
                <a:gridCol w="1143000"/>
                <a:gridCol w="923921"/>
              </a:tblGrid>
              <a:tr h="131622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 err="1"/>
                        <a:t>المجموع</a:t>
                      </a:r>
                      <a:endParaRPr sz="1600" b="1" dirty="0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/>
                        <a:t>١٠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إشراك جميع الأطفال</a:t>
                      </a:r>
                      <a:endParaRPr sz="1600" b="1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مواصفات السلامة</a:t>
                      </a:r>
                      <a:endParaRPr sz="1600" b="1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ملاءمتها للمهارات المطلوبة</a:t>
                      </a:r>
                      <a:endParaRPr sz="1600" b="1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الجودة في الوسائل واللعبة</a:t>
                      </a:r>
                      <a:endParaRPr sz="1600" b="1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 err="1"/>
                        <a:t>أسلوب</a:t>
                      </a:r>
                      <a:r>
                        <a:rPr sz="1400" b="1" dirty="0"/>
                        <a:t> </a:t>
                      </a:r>
                      <a:r>
                        <a:rPr sz="1400" b="1" dirty="0" err="1" smtClean="0"/>
                        <a:t>والعرض</a:t>
                      </a:r>
                      <a:endParaRPr sz="1600" b="1" dirty="0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/>
                        <a:t>٢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 err="1"/>
                        <a:t>الابتكارية</a:t>
                      </a:r>
                      <a:endParaRPr sz="1600" b="1" dirty="0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 err="1"/>
                        <a:t>في</a:t>
                      </a:r>
                      <a:r>
                        <a:rPr sz="1400" b="1" dirty="0"/>
                        <a:t> </a:t>
                      </a:r>
                      <a:r>
                        <a:rPr sz="1400" b="1" dirty="0" err="1" smtClean="0"/>
                        <a:t>الفكرة</a:t>
                      </a:r>
                      <a:endParaRPr lang="ar-SA" sz="1400" b="1" dirty="0" smtClean="0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 smtClean="0"/>
                        <a:t> ١</a:t>
                      </a:r>
                      <a:endParaRPr sz="1400"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المعلمة النموذج</a:t>
                      </a:r>
                      <a:endParaRPr sz="1600" b="1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ووضوح القوانين</a:t>
                      </a:r>
                      <a:endParaRPr sz="1600" b="1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/>
                        <a:t>٢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 err="1"/>
                        <a:t>تكامل</a:t>
                      </a:r>
                      <a:r>
                        <a:rPr sz="1400" b="1" dirty="0"/>
                        <a:t> </a:t>
                      </a:r>
                      <a:r>
                        <a:rPr sz="1400" b="1" dirty="0" err="1"/>
                        <a:t>التحضير</a:t>
                      </a:r>
                      <a:endParaRPr sz="1600" b="1" dirty="0"/>
                    </a:p>
                    <a:p>
                      <a:pPr algn="ctr" rtl="0">
                        <a:lnSpc>
                          <a:spcPct val="115000"/>
                        </a:lnSpc>
                        <a:defRPr sz="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sz="1400" b="1" dirty="0"/>
                        <a:t>١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53423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فكرة العمل واسم اللعبة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534239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الطالبة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</a:tr>
              <a:tr h="6810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28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28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381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8108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1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28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1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28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8266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9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4400" b="1"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1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2800" b="1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defRPr sz="11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 sz="2800" b="1" dirty="0"/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381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3" name="Shape 263"/>
          <p:cNvSpPr/>
          <p:nvPr/>
        </p:nvSpPr>
        <p:spPr>
          <a:xfrm>
            <a:off x="3595136" y="349480"/>
            <a:ext cx="1777087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 rtl="1">
              <a:defRPr/>
            </a:pPr>
            <a:r>
              <a:rPr sz="3200" b="1" dirty="0" err="1">
                <a:solidFill>
                  <a:schemeClr val="bg1"/>
                </a:solidFill>
              </a:rPr>
              <a:t>تقييم</a:t>
            </a:r>
            <a:r>
              <a:rPr sz="3200" b="1" dirty="0">
                <a:solidFill>
                  <a:schemeClr val="bg1"/>
                </a:solidFill>
              </a:rPr>
              <a:t> </a:t>
            </a:r>
            <a:r>
              <a:rPr sz="3200" b="1" dirty="0" err="1" smtClean="0">
                <a:solidFill>
                  <a:schemeClr val="bg1"/>
                </a:solidFill>
              </a:rPr>
              <a:t>الأعمال</a:t>
            </a:r>
            <a:endParaRPr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4030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 idx="4294967295"/>
          </p:nvPr>
        </p:nvSpPr>
        <p:spPr>
          <a:xfrm>
            <a:off x="2205038" y="1905000"/>
            <a:ext cx="6938962" cy="15827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>
              <a:lnSpc>
                <a:spcPct val="95000"/>
              </a:lnSpc>
              <a:defRPr sz="6600">
                <a:solidFill>
                  <a:srgbClr val="FFFFFF"/>
                </a:solidFill>
              </a:defRPr>
            </a:lvl1pPr>
          </a:lstStyle>
          <a:p>
            <a:pPr rtl="0">
              <a:defRPr/>
            </a:pPr>
            <a:r>
              <a:t>تم بحمد الله</a:t>
            </a:r>
          </a:p>
        </p:txBody>
      </p:sp>
    </p:spTree>
    <p:extLst>
      <p:ext uri="{BB962C8B-B14F-4D97-AF65-F5344CB8AC3E}">
        <p14:creationId xmlns:p14="http://schemas.microsoft.com/office/powerpoint/2010/main" val="36834102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1082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محاور المحاضرة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75740"/>
          </a:xfrm>
        </p:spPr>
        <p:txBody>
          <a:bodyPr/>
          <a:lstStyle/>
          <a:p>
            <a:pPr marL="438911" indent="-438911" algn="r" defTabSz="877823" rtl="1">
              <a:spcBef>
                <a:spcPts val="1900"/>
              </a:spcBef>
              <a:defRPr sz="3072"/>
            </a:pPr>
            <a:endParaRPr lang="ar-SA" b="1" dirty="0" smtClean="0"/>
          </a:p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lang="ar-SA" b="1" dirty="0" smtClean="0"/>
              <a:t>أنماط </a:t>
            </a:r>
            <a:r>
              <a:rPr lang="ar-SA" b="1" dirty="0"/>
              <a:t>مقترحة لتعلم المهارات الحركية </a:t>
            </a:r>
            <a:r>
              <a:rPr lang="ar-SA" b="1" dirty="0" smtClean="0"/>
              <a:t>الأساسية</a:t>
            </a:r>
          </a:p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lang="ar-SA" b="1" dirty="0" smtClean="0"/>
              <a:t>المشي - الجري – الوثب </a:t>
            </a:r>
          </a:p>
          <a:p>
            <a:pPr marL="438911" indent="-438911" algn="r" defTabSz="877823" rtl="1">
              <a:spcBef>
                <a:spcPts val="1900"/>
              </a:spcBef>
              <a:defRPr sz="3072"/>
            </a:pPr>
            <a:r>
              <a:rPr lang="ar-SA" b="1" dirty="0"/>
              <a:t>صياغة أهداف البرنامج</a:t>
            </a:r>
          </a:p>
          <a:p>
            <a:pPr marL="0" indent="0" algn="r" defTabSz="877823" rtl="1">
              <a:spcBef>
                <a:spcPts val="1900"/>
              </a:spcBef>
              <a:buNone/>
              <a:defRPr sz="3072"/>
            </a:pPr>
            <a:endParaRPr lang="ar-SA" b="1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55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 idx="4294967295"/>
          </p:nvPr>
        </p:nvSpPr>
        <p:spPr>
          <a:xfrm>
            <a:off x="277753" y="762000"/>
            <a:ext cx="8229600" cy="1143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defTabSz="822959">
              <a:defRPr sz="3959"/>
            </a:lvl1pPr>
          </a:lstStyle>
          <a:p>
            <a:pPr rtl="1">
              <a:defRPr/>
            </a:pPr>
            <a:r>
              <a:rPr sz="2800" b="1" dirty="0" err="1">
                <a:solidFill>
                  <a:schemeClr val="bg1"/>
                </a:solidFill>
              </a:rPr>
              <a:t>قسم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 smtClean="0">
                <a:solidFill>
                  <a:schemeClr val="bg1"/>
                </a:solidFill>
              </a:rPr>
              <a:t>مفتي</a:t>
            </a:r>
            <a:r>
              <a:rPr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حماد </a:t>
            </a:r>
            <a:r>
              <a:rPr sz="2800" b="1" dirty="0" err="1" smtClean="0">
                <a:solidFill>
                  <a:schemeClr val="bg1"/>
                </a:solidFill>
              </a:rPr>
              <a:t>المهارات</a:t>
            </a:r>
            <a:r>
              <a:rPr sz="2800" b="1" dirty="0" smtClean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الأساسية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التي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يجب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أن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يتعلمها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الطفل</a:t>
            </a:r>
            <a:r>
              <a:rPr sz="2800" b="1" dirty="0">
                <a:solidFill>
                  <a:schemeClr val="bg1"/>
                </a:solidFill>
              </a:rPr>
              <a:t> </a:t>
            </a:r>
            <a:r>
              <a:rPr sz="2800" b="1" dirty="0" err="1">
                <a:solidFill>
                  <a:schemeClr val="bg1"/>
                </a:solidFill>
              </a:rPr>
              <a:t>إلى</a:t>
            </a:r>
            <a:r>
              <a:rPr sz="28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74" name="Shape 174"/>
          <p:cNvSpPr/>
          <p:nvPr/>
        </p:nvSpPr>
        <p:spPr>
          <a:xfrm>
            <a:off x="4509864" y="1828800"/>
            <a:ext cx="4117307" cy="1887694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spAutoFit/>
          </a:bodyPr>
          <a:lstStyle/>
          <a:p>
            <a:pPr algn="ctr" rtl="1">
              <a:spcBef>
                <a:spcPts val="2000"/>
              </a:spcBef>
              <a:defRPr sz="2400" b="1"/>
            </a:pPr>
            <a:r>
              <a:rPr sz="2800" dirty="0">
                <a:solidFill>
                  <a:srgbClr val="002060"/>
                </a:solidFill>
              </a:rPr>
              <a:t>١- </a:t>
            </a:r>
            <a:r>
              <a:rPr sz="2800" dirty="0" err="1">
                <a:solidFill>
                  <a:srgbClr val="002060"/>
                </a:solidFill>
              </a:rPr>
              <a:t>مهارات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sz="2800" dirty="0" err="1">
                <a:solidFill>
                  <a:srgbClr val="002060"/>
                </a:solidFill>
              </a:rPr>
              <a:t>الانتقال</a:t>
            </a:r>
            <a:r>
              <a:rPr sz="2800" dirty="0">
                <a:solidFill>
                  <a:srgbClr val="002060"/>
                </a:solidFill>
              </a:rPr>
              <a:t> :</a:t>
            </a:r>
          </a:p>
          <a:p>
            <a:pPr algn="ctr" rtl="1">
              <a:spcBef>
                <a:spcPts val="2000"/>
              </a:spcBef>
              <a:defRPr sz="2000"/>
            </a:pPr>
            <a:r>
              <a:rPr sz="2400" dirty="0" err="1">
                <a:solidFill>
                  <a:srgbClr val="002060"/>
                </a:solidFill>
              </a:rPr>
              <a:t>تشمل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الزحف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الحبو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المشي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الجري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الوثب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الحجل</a:t>
            </a:r>
            <a:r>
              <a:rPr sz="2400" dirty="0">
                <a:solidFill>
                  <a:srgbClr val="002060"/>
                </a:solidFill>
              </a:rPr>
              <a:t>- </a:t>
            </a:r>
            <a:r>
              <a:rPr sz="2400" dirty="0" err="1">
                <a:solidFill>
                  <a:srgbClr val="002060"/>
                </a:solidFill>
              </a:rPr>
              <a:t>تبادل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الحجل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والخطو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والقفز</a:t>
            </a:r>
            <a:r>
              <a:rPr sz="2400" dirty="0">
                <a:solidFill>
                  <a:srgbClr val="002060"/>
                </a:solidFill>
              </a:rPr>
              <a:t>- </a:t>
            </a:r>
            <a:r>
              <a:rPr sz="2400" dirty="0" err="1">
                <a:solidFill>
                  <a:srgbClr val="002060"/>
                </a:solidFill>
              </a:rPr>
              <a:t>الوثب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والهبوط</a:t>
            </a:r>
            <a:r>
              <a:rPr sz="2400" dirty="0">
                <a:solidFill>
                  <a:srgbClr val="002060"/>
                </a:solidFill>
              </a:rPr>
              <a:t> -</a:t>
            </a:r>
            <a:r>
              <a:rPr sz="2400" dirty="0" err="1">
                <a:solidFill>
                  <a:srgbClr val="002060"/>
                </a:solidFill>
              </a:rPr>
              <a:t>التسلق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7" name="Shape 177"/>
          <p:cNvSpPr/>
          <p:nvPr/>
        </p:nvSpPr>
        <p:spPr>
          <a:xfrm>
            <a:off x="2133600" y="4572000"/>
            <a:ext cx="4752528" cy="1518362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spAutoFit/>
          </a:bodyPr>
          <a:lstStyle/>
          <a:p>
            <a:pPr algn="ctr" rtl="1">
              <a:spcBef>
                <a:spcPts val="2000"/>
              </a:spcBef>
              <a:defRPr sz="2400" b="1"/>
            </a:pPr>
            <a:r>
              <a:rPr sz="2800" dirty="0">
                <a:solidFill>
                  <a:srgbClr val="002060"/>
                </a:solidFill>
              </a:rPr>
              <a:t>٣- </a:t>
            </a:r>
            <a:r>
              <a:rPr sz="2800" dirty="0" err="1">
                <a:solidFill>
                  <a:srgbClr val="002060"/>
                </a:solidFill>
              </a:rPr>
              <a:t>مهارات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sz="2800" dirty="0" err="1">
                <a:solidFill>
                  <a:srgbClr val="002060"/>
                </a:solidFill>
              </a:rPr>
              <a:t>التحكم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sz="2800" dirty="0" err="1">
                <a:solidFill>
                  <a:srgbClr val="002060"/>
                </a:solidFill>
              </a:rPr>
              <a:t>والسيطرة</a:t>
            </a:r>
            <a:r>
              <a:rPr sz="2800" dirty="0">
                <a:solidFill>
                  <a:srgbClr val="002060"/>
                </a:solidFill>
              </a:rPr>
              <a:t>:</a:t>
            </a:r>
          </a:p>
          <a:p>
            <a:pPr algn="ctr" rtl="1">
              <a:spcBef>
                <a:spcPts val="2000"/>
              </a:spcBef>
              <a:defRPr sz="2000"/>
            </a:pPr>
            <a:r>
              <a:rPr sz="2400" dirty="0" err="1">
                <a:solidFill>
                  <a:srgbClr val="002060"/>
                </a:solidFill>
              </a:rPr>
              <a:t>تشمل</a:t>
            </a:r>
            <a:r>
              <a:rPr sz="2400" dirty="0">
                <a:solidFill>
                  <a:srgbClr val="002060"/>
                </a:solidFill>
              </a:rPr>
              <a:t>: </a:t>
            </a:r>
            <a:r>
              <a:rPr sz="2400" dirty="0" err="1">
                <a:solidFill>
                  <a:srgbClr val="002060"/>
                </a:solidFill>
              </a:rPr>
              <a:t>الضرب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الرمي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المسك</a:t>
            </a:r>
            <a:r>
              <a:rPr sz="2400" dirty="0">
                <a:solidFill>
                  <a:srgbClr val="002060"/>
                </a:solidFill>
              </a:rPr>
              <a:t> –</a:t>
            </a:r>
            <a:r>
              <a:rPr sz="2400" dirty="0" err="1">
                <a:solidFill>
                  <a:srgbClr val="002060"/>
                </a:solidFill>
              </a:rPr>
              <a:t>الركل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الخبط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التطيير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الاستلام</a:t>
            </a:r>
            <a:r>
              <a:rPr sz="2400" dirty="0">
                <a:solidFill>
                  <a:srgbClr val="002060"/>
                </a:solidFill>
              </a:rPr>
              <a:t> – </a:t>
            </a:r>
            <a:r>
              <a:rPr sz="2400" dirty="0" err="1">
                <a:solidFill>
                  <a:srgbClr val="002060"/>
                </a:solidFill>
              </a:rPr>
              <a:t>التحرك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80" name="Shape 180"/>
          <p:cNvSpPr/>
          <p:nvPr/>
        </p:nvSpPr>
        <p:spPr>
          <a:xfrm>
            <a:off x="457200" y="1859578"/>
            <a:ext cx="3767139" cy="1887694"/>
          </a:xfrm>
          <a:prstGeom prst="rect">
            <a:avLst/>
          </a:prstGeom>
          <a:ln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45719" tIns="45719" rIns="45719" bIns="45719" numCol="1" anchor="t">
            <a:spAutoFit/>
          </a:bodyPr>
          <a:lstStyle/>
          <a:p>
            <a:pPr algn="ctr" rtl="1">
              <a:spcBef>
                <a:spcPts val="2000"/>
              </a:spcBef>
              <a:defRPr sz="2400" b="1"/>
            </a:pPr>
            <a:r>
              <a:rPr sz="2800" dirty="0">
                <a:solidFill>
                  <a:srgbClr val="002060"/>
                </a:solidFill>
              </a:rPr>
              <a:t>٢- </a:t>
            </a:r>
            <a:r>
              <a:rPr sz="2800" dirty="0" err="1">
                <a:solidFill>
                  <a:srgbClr val="002060"/>
                </a:solidFill>
              </a:rPr>
              <a:t>مهارات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sz="2800" dirty="0" err="1">
                <a:solidFill>
                  <a:srgbClr val="002060"/>
                </a:solidFill>
              </a:rPr>
              <a:t>الثبات</a:t>
            </a:r>
            <a:r>
              <a:rPr sz="2800" dirty="0">
                <a:solidFill>
                  <a:srgbClr val="002060"/>
                </a:solidFill>
              </a:rPr>
              <a:t>:</a:t>
            </a:r>
          </a:p>
          <a:p>
            <a:pPr algn="ctr" rtl="1">
              <a:spcBef>
                <a:spcPts val="2000"/>
              </a:spcBef>
              <a:defRPr sz="2000"/>
            </a:pPr>
            <a:r>
              <a:rPr sz="2400" dirty="0">
                <a:solidFill>
                  <a:srgbClr val="002060"/>
                </a:solidFill>
              </a:rPr>
              <a:t>التوازن – الدحرجة – التسلق – اللف – نقل ثقل الجسم – المرجحة – الانثناء – التمطط.</a:t>
            </a:r>
          </a:p>
        </p:txBody>
      </p:sp>
    </p:spTree>
    <p:extLst>
      <p:ext uri="{BB962C8B-B14F-4D97-AF65-F5344CB8AC3E}">
        <p14:creationId xmlns:p14="http://schemas.microsoft.com/office/powerpoint/2010/main" val="18225936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ctrTitle"/>
          </p:nvPr>
        </p:nvSpPr>
        <p:spPr>
          <a:xfrm>
            <a:off x="457200" y="3200400"/>
            <a:ext cx="8246070" cy="1527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>
            <a:lvl1pPr defTabSz="758951">
              <a:lnSpc>
                <a:spcPct val="95000"/>
              </a:lnSpc>
              <a:defRPr sz="4648"/>
            </a:lvl1pPr>
          </a:lstStyle>
          <a:p>
            <a:pPr algn="ctr" rtl="1">
              <a:defRPr/>
            </a:pPr>
            <a:r>
              <a:rPr b="1" dirty="0" err="1"/>
              <a:t>أنماط</a:t>
            </a:r>
            <a:r>
              <a:rPr b="1" dirty="0"/>
              <a:t> </a:t>
            </a:r>
            <a:r>
              <a:rPr b="1" dirty="0" err="1"/>
              <a:t>مقترحة</a:t>
            </a:r>
            <a:r>
              <a:rPr b="1" dirty="0"/>
              <a:t> </a:t>
            </a:r>
            <a:r>
              <a:rPr b="1" dirty="0" err="1"/>
              <a:t>لتعلم</a:t>
            </a:r>
            <a:r>
              <a:rPr b="1" dirty="0"/>
              <a:t> </a:t>
            </a:r>
            <a:r>
              <a:rPr b="1" dirty="0" err="1"/>
              <a:t>المهارات</a:t>
            </a:r>
            <a:r>
              <a:rPr b="1" dirty="0"/>
              <a:t> </a:t>
            </a:r>
            <a:r>
              <a:rPr b="1" dirty="0" err="1"/>
              <a:t>الحركية</a:t>
            </a:r>
            <a:r>
              <a:rPr b="1" dirty="0"/>
              <a:t> </a:t>
            </a:r>
            <a:r>
              <a:rPr b="1" dirty="0" err="1"/>
              <a:t>الأساسية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86183117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sz="half" idx="4294967295"/>
          </p:nvPr>
        </p:nvSpPr>
        <p:spPr>
          <a:xfrm>
            <a:off x="2209800" y="1143000"/>
            <a:ext cx="6408737" cy="48164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>
            <a:noAutofit/>
          </a:bodyPr>
          <a:lstStyle/>
          <a:p>
            <a:pPr marL="514350" indent="-514350" algn="r" rtl="1">
              <a:lnSpc>
                <a:spcPct val="150000"/>
              </a:lnSpc>
              <a:buSzTx/>
              <a:buFont typeface="+mj-lt"/>
              <a:buAutoNum type="arabicPeriod"/>
              <a:defRPr b="1">
                <a:solidFill>
                  <a:srgbClr val="3F314E"/>
                </a:solidFill>
              </a:defRPr>
            </a:pP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المشي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باتجاهات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مختلفة</a:t>
            </a:r>
            <a:endParaRPr lang="ar-SA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r" rtl="1">
              <a:lnSpc>
                <a:spcPct val="150000"/>
              </a:lnSpc>
              <a:buSzTx/>
              <a:buFont typeface="+mj-lt"/>
              <a:buAutoNum type="arabicPeriod"/>
              <a:defRPr b="1">
                <a:solidFill>
                  <a:srgbClr val="3F314E"/>
                </a:solidFill>
              </a:defRPr>
            </a:pP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المشي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أطراف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الأصابع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SzTx/>
              <a:buFont typeface="+mj-lt"/>
              <a:buAutoNum type="arabicPeriod"/>
              <a:defRPr b="1">
                <a:solidFill>
                  <a:srgbClr val="3F314E"/>
                </a:solidFill>
              </a:defRPr>
            </a:pP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المشي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زحلقة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بسيطة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للأمام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SzTx/>
              <a:buFont typeface="+mj-lt"/>
              <a:buAutoNum type="arabicPeriod"/>
              <a:defRPr b="1">
                <a:solidFill>
                  <a:srgbClr val="3F314E"/>
                </a:solidFill>
              </a:defRPr>
            </a:pP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توسيع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وتضييق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خطوة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المشي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SzTx/>
              <a:buFont typeface="+mj-lt"/>
              <a:buAutoNum type="arabicPeriod"/>
              <a:defRPr b="1">
                <a:solidFill>
                  <a:srgbClr val="3F314E"/>
                </a:solidFill>
              </a:defRPr>
            </a:pP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المشية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العسكرية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SzTx/>
              <a:buFont typeface="+mj-lt"/>
              <a:buAutoNum type="arabicPeriod"/>
              <a:defRPr b="1">
                <a:solidFill>
                  <a:srgbClr val="3F314E"/>
                </a:solidFill>
              </a:defRPr>
            </a:pPr>
            <a:r>
              <a:rPr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المشي</a:t>
            </a:r>
            <a:r>
              <a:rPr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رفع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الركبتين</a:t>
            </a:r>
            <a:r>
              <a:rPr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86" name="Shape 186"/>
          <p:cNvSpPr>
            <a:spLocks noGrp="1"/>
          </p:cNvSpPr>
          <p:nvPr>
            <p:ph type="title" idx="4294967295"/>
          </p:nvPr>
        </p:nvSpPr>
        <p:spPr>
          <a:xfrm>
            <a:off x="1547664" y="116632"/>
            <a:ext cx="6697663" cy="1143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>
            <a:normAutofit/>
          </a:bodyPr>
          <a:lstStyle/>
          <a:p>
            <a:pPr rtl="1">
              <a:defRPr sz="4800"/>
            </a:pPr>
            <a:r>
              <a:rPr b="1" dirty="0" err="1">
                <a:solidFill>
                  <a:srgbClr val="FFFF00"/>
                </a:solidFill>
              </a:rPr>
              <a:t>مهارة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 smtClean="0">
                <a:solidFill>
                  <a:srgbClr val="FFFF00"/>
                </a:solidFill>
              </a:rPr>
              <a:t>المشي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4851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 idx="4294967295"/>
          </p:nvPr>
        </p:nvSpPr>
        <p:spPr>
          <a:xfrm>
            <a:off x="4419600" y="13855"/>
            <a:ext cx="3509963" cy="2209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/>
          <a:p>
            <a:pPr rtl="1">
              <a:defRPr sz="4800"/>
            </a:pPr>
            <a:r>
              <a:rPr b="1" dirty="0" err="1">
                <a:solidFill>
                  <a:srgbClr val="FFFF00"/>
                </a:solidFill>
              </a:rPr>
              <a:t>مهارة</a:t>
            </a:r>
            <a:r>
              <a:rPr b="1" dirty="0">
                <a:solidFill>
                  <a:srgbClr val="FFFF00"/>
                </a:solidFill>
              </a:rPr>
              <a:t> </a:t>
            </a:r>
            <a:r>
              <a:rPr b="1" dirty="0" err="1" smtClean="0">
                <a:solidFill>
                  <a:srgbClr val="FFFF00"/>
                </a:solidFill>
              </a:rPr>
              <a:t>الجر</a:t>
            </a:r>
            <a:r>
              <a:rPr lang="ar-SA" b="1" dirty="0" smtClean="0">
                <a:solidFill>
                  <a:srgbClr val="FFFF00"/>
                </a:solidFill>
              </a:rPr>
              <a:t>ي</a:t>
            </a:r>
            <a:r>
              <a:rPr b="1" dirty="0">
                <a:solidFill>
                  <a:srgbClr val="FFFF00"/>
                </a:solidFill>
              </a:rPr>
              <a:t/>
            </a:r>
            <a:br>
              <a:rPr b="1" dirty="0">
                <a:solidFill>
                  <a:srgbClr val="FFFF00"/>
                </a:solidFill>
              </a:rPr>
            </a:br>
            <a:endParaRPr b="1" dirty="0">
              <a:solidFill>
                <a:srgbClr val="FFFF00"/>
              </a:solidFill>
            </a:endParaRPr>
          </a:p>
        </p:txBody>
      </p:sp>
      <p:sp>
        <p:nvSpPr>
          <p:cNvPr id="191" name="Shape 191"/>
          <p:cNvSpPr>
            <a:spLocks noGrp="1"/>
          </p:cNvSpPr>
          <p:nvPr>
            <p:ph type="body" sz="half" idx="4294967295"/>
          </p:nvPr>
        </p:nvSpPr>
        <p:spPr>
          <a:xfrm>
            <a:off x="2184183" y="1219200"/>
            <a:ext cx="6787232" cy="52565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>
            <a:noAutofit/>
          </a:bodyPr>
          <a:lstStyle/>
          <a:p>
            <a:pPr marL="457200" indent="-457200" algn="r" defTabSz="859536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256" b="1">
                <a:solidFill>
                  <a:srgbClr val="403778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الإحما</a:t>
            </a:r>
            <a:r>
              <a:rPr lang="ar-S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ء، 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الجري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نفس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المكان</a:t>
            </a:r>
            <a:r>
              <a:rPr lang="ar-S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r" defTabSz="859536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256" b="1">
                <a:solidFill>
                  <a:srgbClr val="403778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الجري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والوقوف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تبعاً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للإشارة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ولتغيير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الاتجاهات</a:t>
            </a:r>
            <a:endParaRPr lang="ar-SA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r" defTabSz="859536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256" b="1">
                <a:solidFill>
                  <a:srgbClr val="403778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الجري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ثني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الجذع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أماماً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لأسفل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r" defTabSz="859536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256" b="1">
                <a:solidFill>
                  <a:srgbClr val="403778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الجري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عوائق</a:t>
            </a:r>
            <a:r>
              <a:rPr lang="ar-S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كرات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مثلاً</a:t>
            </a:r>
            <a:r>
              <a:rPr lang="ar-S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r" defTabSz="859536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256" b="1">
                <a:solidFill>
                  <a:srgbClr val="403778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الجري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المبالغة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حركات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المرجحة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للذراعين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92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81000"/>
            <a:ext cx="3148580" cy="20494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448545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sz="half" idx="4294967295"/>
          </p:nvPr>
        </p:nvSpPr>
        <p:spPr>
          <a:xfrm>
            <a:off x="307975" y="2204864"/>
            <a:ext cx="8531225" cy="408511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>
            <a:noAutofit/>
          </a:bodyPr>
          <a:lstStyle/>
          <a:p>
            <a:pPr marL="457200" indent="-457200" algn="r" defTabSz="850391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046" b="1">
                <a:solidFill>
                  <a:srgbClr val="523323"/>
                </a:solidFill>
              </a:defRPr>
            </a:pPr>
            <a:r>
              <a:rPr lang="ar-S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لقفز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مساحة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محدودة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على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الأرض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أماماً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خلفاً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جانباً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457200" indent="-457200" algn="r" defTabSz="850391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046" b="1">
                <a:solidFill>
                  <a:srgbClr val="523323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القفز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أماماً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مرتين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وخلفاً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مرتين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r" defTabSz="850391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046" b="1">
                <a:solidFill>
                  <a:srgbClr val="523323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القفز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عالياً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تنوع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التصفيق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باليدين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أماماً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خلفاً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</a:t>
            </a:r>
          </a:p>
          <a:p>
            <a:pPr marL="457200" indent="-457200" algn="r" defTabSz="850391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046" b="1">
                <a:solidFill>
                  <a:srgbClr val="523323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القفز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تغيير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الاتجاه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خلال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مرحلة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الطيران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الهواء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r" defTabSz="850391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046" b="1">
                <a:solidFill>
                  <a:srgbClr val="523323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القفز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الهبوط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وضع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القرفصاء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 algn="r" defTabSz="850391" rtl="1">
              <a:lnSpc>
                <a:spcPct val="150000"/>
              </a:lnSpc>
              <a:spcBef>
                <a:spcPts val="1800"/>
              </a:spcBef>
              <a:buSzTx/>
              <a:buFont typeface="+mj-lt"/>
              <a:buAutoNum type="arabicPeriod"/>
              <a:defRPr sz="2046" b="1">
                <a:solidFill>
                  <a:srgbClr val="523323"/>
                </a:solidFill>
              </a:defRPr>
            </a:pPr>
            <a:r>
              <a:rPr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القفز</a:t>
            </a:r>
            <a:r>
              <a:rPr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باستخدام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العصا</a:t>
            </a:r>
            <a:r>
              <a:rPr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94" name="Shape 194"/>
          <p:cNvSpPr>
            <a:spLocks noGrp="1"/>
          </p:cNvSpPr>
          <p:nvPr>
            <p:ph type="title" idx="4294967295"/>
          </p:nvPr>
        </p:nvSpPr>
        <p:spPr>
          <a:xfrm>
            <a:off x="4048988" y="476672"/>
            <a:ext cx="5076056" cy="10350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defRPr sz="3600"/>
            </a:lvl1pPr>
          </a:lstStyle>
          <a:p>
            <a:pPr rtl="0">
              <a:defRPr/>
            </a:pPr>
            <a:r>
              <a:rPr sz="4000" b="1" dirty="0" err="1">
                <a:solidFill>
                  <a:srgbClr val="FFFF00"/>
                </a:solidFill>
              </a:rPr>
              <a:t>مهارة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err="1">
                <a:solidFill>
                  <a:srgbClr val="FFFF00"/>
                </a:solidFill>
              </a:rPr>
              <a:t>القفز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err="1">
                <a:solidFill>
                  <a:srgbClr val="FFFF00"/>
                </a:solidFill>
              </a:rPr>
              <a:t>أو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err="1">
                <a:solidFill>
                  <a:srgbClr val="FFFF00"/>
                </a:solidFill>
              </a:rPr>
              <a:t>الوثب</a:t>
            </a:r>
            <a:endParaRPr sz="4000" b="1" dirty="0">
              <a:solidFill>
                <a:srgbClr val="FFFF00"/>
              </a:solidFill>
            </a:endParaRPr>
          </a:p>
        </p:txBody>
      </p:sp>
      <p:sp>
        <p:nvSpPr>
          <p:cNvPr id="2" name="AutoShape 2" descr="Image result for kids jumping whit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kids jumping white backgrou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57805"/>
            <a:ext cx="3502025" cy="1518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63968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61082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نشاط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1540768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600" b="1" dirty="0" smtClean="0"/>
              <a:t>مع مجموعتك ، اذكري لعبة حركية معروفة تنمي المهارات التي ذكرناها ( المشي – الجري – الوثب 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81494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3098" y="16510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s://mail.ksu.edu.sa/OWA/service.svc/s/GetFileAttachment?id=AAMkAGVhZmI5OTBmLWRiNDgtNDdiYy1hODQzLTNhOGRkZThjYzY0OABGAAAAAAD6xUOOyU7bRLZKxVCbhsgwBwBoabR%2FaZVuT4CHBZVrwRHpAAAAfPKFAADFu2OU394aTaX9acX7VDE4AANyFlS5AAABEgAQAMDgjXWaB95MsdNHDdjiyb0%3D&amp;X-OWA-CANARY=UHX7qMrKu0GqBMVMTgae7BC2vwNYAdQIomZmmcXfDbVwsTvXhbYkZcSGgkgTaXrQnqGDrnwTT8w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59250" y="1784350"/>
            <a:ext cx="51308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528833"/>
      </p:ext>
    </p:extLst>
  </p:cSld>
  <p:clrMapOvr>
    <a:masterClrMapping/>
  </p:clrMapOvr>
</p:sld>
</file>

<file path=ppt/theme/theme1.xml><?xml version="1.0" encoding="utf-8"?>
<a:theme xmlns:a="http://schemas.openxmlformats.org/drawingml/2006/main" name="education ap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education apple</Template>
  <TotalTime>40</TotalTime>
  <Words>458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education apple</vt:lpstr>
      <vt:lpstr>تطبيق الألعاب الحركية</vt:lpstr>
      <vt:lpstr>محاور المحاضرة</vt:lpstr>
      <vt:lpstr>قسم مفتي حماد المهارات الأساسية التي يجب أن يتعلمها الطفل إلى:</vt:lpstr>
      <vt:lpstr>أنماط مقترحة لتعلم المهارات الحركية الأساسية</vt:lpstr>
      <vt:lpstr>مهارة المشي</vt:lpstr>
      <vt:lpstr>مهارة الجري </vt:lpstr>
      <vt:lpstr>مهارة القفز أو الوثب</vt:lpstr>
      <vt:lpstr>نشاط</vt:lpstr>
      <vt:lpstr>PowerPoint Presentation</vt:lpstr>
      <vt:lpstr>صياغة أهداف البرنامج</vt:lpstr>
      <vt:lpstr>صياغة الأهداف</vt:lpstr>
      <vt:lpstr>صياغة الأهداف</vt:lpstr>
      <vt:lpstr>أمثلة على هدف تعليمي حركي:</vt:lpstr>
      <vt:lpstr>مع مجموعتك صيغي 3 أهداف سلوكية  لتنمية مهارات المشي ،الجري والقفز </vt:lpstr>
      <vt:lpstr>تحضير النشاط الحركي</vt:lpstr>
      <vt:lpstr>PowerPoint Presentation</vt:lpstr>
      <vt:lpstr>تم بحمد الله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</dc:creator>
  <cp:lastModifiedBy>Maha</cp:lastModifiedBy>
  <cp:revision>10</cp:revision>
  <dcterms:created xsi:type="dcterms:W3CDTF">2006-08-16T00:00:00Z</dcterms:created>
  <dcterms:modified xsi:type="dcterms:W3CDTF">2016-10-31T06:38:33Z</dcterms:modified>
</cp:coreProperties>
</file>