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3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87" r:id="rId9"/>
    <p:sldId id="268" r:id="rId10"/>
    <p:sldId id="269" r:id="rId11"/>
    <p:sldId id="270" r:id="rId12"/>
    <p:sldId id="271" r:id="rId13"/>
    <p:sldId id="272" r:id="rId14"/>
    <p:sldId id="273" r:id="rId15"/>
    <p:sldId id="294" r:id="rId16"/>
    <p:sldId id="288" r:id="rId17"/>
    <p:sldId id="289" r:id="rId18"/>
    <p:sldId id="292" r:id="rId19"/>
    <p:sldId id="293" r:id="rId20"/>
    <p:sldId id="295" r:id="rId21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34239"/>
        </a:solidFill>
        <a:effectLst/>
        <a:uFillTx/>
        <a:latin typeface="Garamond"/>
        <a:ea typeface="Garamond"/>
        <a:cs typeface="Garamond"/>
        <a:sym typeface="Garamond"/>
      </a:defRPr>
    </a:lvl1pPr>
    <a:lvl2pPr marL="0" marR="0" indent="45720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34239"/>
        </a:solidFill>
        <a:effectLst/>
        <a:uFillTx/>
        <a:latin typeface="Garamond"/>
        <a:ea typeface="Garamond"/>
        <a:cs typeface="Garamond"/>
        <a:sym typeface="Garamond"/>
      </a:defRPr>
    </a:lvl2pPr>
    <a:lvl3pPr marL="0" marR="0" indent="91440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34239"/>
        </a:solidFill>
        <a:effectLst/>
        <a:uFillTx/>
        <a:latin typeface="Garamond"/>
        <a:ea typeface="Garamond"/>
        <a:cs typeface="Garamond"/>
        <a:sym typeface="Garamond"/>
      </a:defRPr>
    </a:lvl3pPr>
    <a:lvl4pPr marL="0" marR="0" indent="137160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34239"/>
        </a:solidFill>
        <a:effectLst/>
        <a:uFillTx/>
        <a:latin typeface="Garamond"/>
        <a:ea typeface="Garamond"/>
        <a:cs typeface="Garamond"/>
        <a:sym typeface="Garamond"/>
      </a:defRPr>
    </a:lvl4pPr>
    <a:lvl5pPr marL="0" marR="0" indent="182880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34239"/>
        </a:solidFill>
        <a:effectLst/>
        <a:uFillTx/>
        <a:latin typeface="Garamond"/>
        <a:ea typeface="Garamond"/>
        <a:cs typeface="Garamond"/>
        <a:sym typeface="Garamond"/>
      </a:defRPr>
    </a:lvl5pPr>
    <a:lvl6pPr marL="0" marR="0" indent="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34239"/>
        </a:solidFill>
        <a:effectLst/>
        <a:uFillTx/>
        <a:latin typeface="Garamond"/>
        <a:ea typeface="Garamond"/>
        <a:cs typeface="Garamond"/>
        <a:sym typeface="Garamond"/>
      </a:defRPr>
    </a:lvl6pPr>
    <a:lvl7pPr marL="0" marR="0" indent="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34239"/>
        </a:solidFill>
        <a:effectLst/>
        <a:uFillTx/>
        <a:latin typeface="Garamond"/>
        <a:ea typeface="Garamond"/>
        <a:cs typeface="Garamond"/>
        <a:sym typeface="Garamond"/>
      </a:defRPr>
    </a:lvl7pPr>
    <a:lvl8pPr marL="0" marR="0" indent="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34239"/>
        </a:solidFill>
        <a:effectLst/>
        <a:uFillTx/>
        <a:latin typeface="Garamond"/>
        <a:ea typeface="Garamond"/>
        <a:cs typeface="Garamond"/>
        <a:sym typeface="Garamond"/>
      </a:defRPr>
    </a:lvl8pPr>
    <a:lvl9pPr marL="0" marR="0" indent="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34239"/>
        </a:solidFill>
        <a:effectLst/>
        <a:uFillTx/>
        <a:latin typeface="Garamond"/>
        <a:ea typeface="Garamond"/>
        <a:cs typeface="Garamond"/>
        <a:sym typeface="Garamond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Garamond"/>
          <a:ea typeface="Garamond"/>
          <a:cs typeface="Garamond"/>
        </a:font>
        <a:srgbClr val="53423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7D5"/>
          </a:solidFill>
        </a:fill>
      </a:tcStyle>
    </a:wholeTbl>
    <a:band2H>
      <a:tcTxStyle/>
      <a:tcStyle>
        <a:tcBdr/>
        <a:fill>
          <a:solidFill>
            <a:srgbClr val="EEECEB"/>
          </a:solidFill>
        </a:fill>
      </a:tcStyle>
    </a:band2H>
    <a:firstCol>
      <a:tcTxStyle b="on" i="off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Garamond"/>
          <a:ea typeface="Garamond"/>
          <a:cs typeface="Garamond"/>
        </a:font>
        <a:srgbClr val="53423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aramond"/>
          <a:ea typeface="Garamond"/>
          <a:cs typeface="Garamond"/>
        </a:font>
        <a:srgbClr val="53423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aramond"/>
          <a:ea typeface="Garamond"/>
          <a:cs typeface="Garamond"/>
        </a:font>
        <a:srgbClr val="53423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8E7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Garamond"/>
          <a:ea typeface="Garamond"/>
          <a:cs typeface="Garamond"/>
        </a:font>
        <a:srgbClr val="53423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34239"/>
              </a:solidFill>
              <a:prstDash val="solid"/>
              <a:round/>
            </a:ln>
          </a:top>
          <a:bottom>
            <a:ln w="25400" cap="flat">
              <a:solidFill>
                <a:srgbClr val="534239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34239"/>
              </a:solidFill>
              <a:prstDash val="solid"/>
              <a:round/>
            </a:ln>
          </a:top>
          <a:bottom>
            <a:ln w="25400" cap="flat">
              <a:solidFill>
                <a:srgbClr val="534239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aramond"/>
          <a:ea typeface="Garamond"/>
          <a:cs typeface="Garamond"/>
        </a:font>
        <a:srgbClr val="53423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CDCC"/>
          </a:solidFill>
        </a:fill>
      </a:tcStyle>
    </a:wholeTbl>
    <a:band2H>
      <a:tcTxStyle/>
      <a:tcStyle>
        <a:tcBdr/>
        <a:fill>
          <a:solidFill>
            <a:srgbClr val="E9E8E7"/>
          </a:solidFill>
        </a:fill>
      </a:tcStyle>
    </a:band2H>
    <a:firstCol>
      <a:tcTxStyle b="on" i="off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34239"/>
          </a:solidFill>
        </a:fill>
      </a:tcStyle>
    </a:firstCol>
    <a:lastRow>
      <a:tcTxStyle b="on" i="off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34239"/>
          </a:solidFill>
        </a:fill>
      </a:tcStyle>
    </a:lastRow>
    <a:firstRow>
      <a:tcTxStyle b="on" i="off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3423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aramond"/>
          <a:ea typeface="Garamond"/>
          <a:cs typeface="Garamond"/>
        </a:font>
        <a:srgbClr val="534239"/>
      </a:tcTxStyle>
      <a:tcStyle>
        <a:tcBdr>
          <a:left>
            <a:ln w="12700" cap="flat">
              <a:solidFill>
                <a:srgbClr val="534239"/>
              </a:solidFill>
              <a:prstDash val="solid"/>
              <a:round/>
            </a:ln>
          </a:left>
          <a:right>
            <a:ln w="12700" cap="flat">
              <a:solidFill>
                <a:srgbClr val="534239"/>
              </a:solidFill>
              <a:prstDash val="solid"/>
              <a:round/>
            </a:ln>
          </a:right>
          <a:top>
            <a:ln w="12700" cap="flat">
              <a:solidFill>
                <a:srgbClr val="534239"/>
              </a:solidFill>
              <a:prstDash val="solid"/>
              <a:round/>
            </a:ln>
          </a:top>
          <a:bottom>
            <a:ln w="12700" cap="flat">
              <a:solidFill>
                <a:srgbClr val="534239"/>
              </a:solidFill>
              <a:prstDash val="solid"/>
              <a:round/>
            </a:ln>
          </a:bottom>
          <a:insideH>
            <a:ln w="12700" cap="flat">
              <a:solidFill>
                <a:srgbClr val="534239"/>
              </a:solidFill>
              <a:prstDash val="solid"/>
              <a:round/>
            </a:ln>
          </a:insideH>
          <a:insideV>
            <a:ln w="12700" cap="flat">
              <a:solidFill>
                <a:srgbClr val="534239"/>
              </a:solidFill>
              <a:prstDash val="solid"/>
              <a:round/>
            </a:ln>
          </a:insideV>
        </a:tcBdr>
        <a:fill>
          <a:solidFill>
            <a:srgbClr val="53423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Garamond"/>
          <a:ea typeface="Garamond"/>
          <a:cs typeface="Garamond"/>
        </a:font>
        <a:srgbClr val="534239"/>
      </a:tcTxStyle>
      <a:tcStyle>
        <a:tcBdr>
          <a:left>
            <a:ln w="12700" cap="flat">
              <a:solidFill>
                <a:srgbClr val="534239"/>
              </a:solidFill>
              <a:prstDash val="solid"/>
              <a:round/>
            </a:ln>
          </a:left>
          <a:right>
            <a:ln w="12700" cap="flat">
              <a:solidFill>
                <a:srgbClr val="534239"/>
              </a:solidFill>
              <a:prstDash val="solid"/>
              <a:round/>
            </a:ln>
          </a:right>
          <a:top>
            <a:ln w="12700" cap="flat">
              <a:solidFill>
                <a:srgbClr val="534239"/>
              </a:solidFill>
              <a:prstDash val="solid"/>
              <a:round/>
            </a:ln>
          </a:top>
          <a:bottom>
            <a:ln w="12700" cap="flat">
              <a:solidFill>
                <a:srgbClr val="534239"/>
              </a:solidFill>
              <a:prstDash val="solid"/>
              <a:round/>
            </a:ln>
          </a:bottom>
          <a:insideH>
            <a:ln w="12700" cap="flat">
              <a:solidFill>
                <a:srgbClr val="534239"/>
              </a:solidFill>
              <a:prstDash val="solid"/>
              <a:round/>
            </a:ln>
          </a:insideH>
          <a:insideV>
            <a:ln w="12700" cap="flat">
              <a:solidFill>
                <a:srgbClr val="534239"/>
              </a:solidFill>
              <a:prstDash val="solid"/>
              <a:round/>
            </a:ln>
          </a:insideV>
        </a:tcBdr>
        <a:fill>
          <a:solidFill>
            <a:srgbClr val="534239">
              <a:alpha val="20000"/>
            </a:srgbClr>
          </a:solidFill>
        </a:fill>
      </a:tcStyle>
    </a:firstCol>
    <a:lastRow>
      <a:tcTxStyle b="on" i="off">
        <a:font>
          <a:latin typeface="Garamond"/>
          <a:ea typeface="Garamond"/>
          <a:cs typeface="Garamond"/>
        </a:font>
        <a:srgbClr val="534239"/>
      </a:tcTxStyle>
      <a:tcStyle>
        <a:tcBdr>
          <a:left>
            <a:ln w="12700" cap="flat">
              <a:solidFill>
                <a:srgbClr val="534239"/>
              </a:solidFill>
              <a:prstDash val="solid"/>
              <a:round/>
            </a:ln>
          </a:left>
          <a:right>
            <a:ln w="12700" cap="flat">
              <a:solidFill>
                <a:srgbClr val="534239"/>
              </a:solidFill>
              <a:prstDash val="solid"/>
              <a:round/>
            </a:ln>
          </a:right>
          <a:top>
            <a:ln w="50800" cap="flat">
              <a:solidFill>
                <a:srgbClr val="534239"/>
              </a:solidFill>
              <a:prstDash val="solid"/>
              <a:round/>
            </a:ln>
          </a:top>
          <a:bottom>
            <a:ln w="12700" cap="flat">
              <a:solidFill>
                <a:srgbClr val="534239"/>
              </a:solidFill>
              <a:prstDash val="solid"/>
              <a:round/>
            </a:ln>
          </a:bottom>
          <a:insideH>
            <a:ln w="12700" cap="flat">
              <a:solidFill>
                <a:srgbClr val="534239"/>
              </a:solidFill>
              <a:prstDash val="solid"/>
              <a:round/>
            </a:ln>
          </a:insideH>
          <a:insideV>
            <a:ln w="12700" cap="flat">
              <a:solidFill>
                <a:srgbClr val="534239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Garamond"/>
          <a:ea typeface="Garamond"/>
          <a:cs typeface="Garamond"/>
        </a:font>
        <a:srgbClr val="534239"/>
      </a:tcTxStyle>
      <a:tcStyle>
        <a:tcBdr>
          <a:left>
            <a:ln w="12700" cap="flat">
              <a:solidFill>
                <a:srgbClr val="534239"/>
              </a:solidFill>
              <a:prstDash val="solid"/>
              <a:round/>
            </a:ln>
          </a:left>
          <a:right>
            <a:ln w="12700" cap="flat">
              <a:solidFill>
                <a:srgbClr val="534239"/>
              </a:solidFill>
              <a:prstDash val="solid"/>
              <a:round/>
            </a:ln>
          </a:right>
          <a:top>
            <a:ln w="12700" cap="flat">
              <a:solidFill>
                <a:srgbClr val="534239"/>
              </a:solidFill>
              <a:prstDash val="solid"/>
              <a:round/>
            </a:ln>
          </a:top>
          <a:bottom>
            <a:ln w="25400" cap="flat">
              <a:solidFill>
                <a:srgbClr val="534239"/>
              </a:solidFill>
              <a:prstDash val="solid"/>
              <a:round/>
            </a:ln>
          </a:bottom>
          <a:insideH>
            <a:ln w="12700" cap="flat">
              <a:solidFill>
                <a:srgbClr val="534239"/>
              </a:solidFill>
              <a:prstDash val="solid"/>
              <a:round/>
            </a:ln>
          </a:insideH>
          <a:insideV>
            <a:ln w="12700" cap="flat">
              <a:solidFill>
                <a:srgbClr val="534239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5" name="Shape 15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413811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algn="r" rtl="1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algn="r" rtl="1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algn="r" rtl="1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algn="r" rtl="1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algn="r" rtl="1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algn="r" rtl="1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algn="r" rtl="1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algn="r" rtl="1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BE7A4C-BB11-42BA-A7C9-0FE00FF3D15F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361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BE7A4C-BB11-42BA-A7C9-0FE00FF3D15F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813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BE7A4C-BB11-42BA-A7C9-0FE00FF3D15F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905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xfrm>
            <a:off x="4439871" y="5709776"/>
            <a:ext cx="264258" cy="28667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68199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BE7A4C-BB11-42BA-A7C9-0FE00FF3D15F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947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BE7A4C-BB11-42BA-A7C9-0FE00FF3D15F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460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BE7A4C-BB11-42BA-A7C9-0FE00FF3D15F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264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BE7A4C-BB11-42BA-A7C9-0FE00FF3D15F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028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BE7A4C-BB11-42BA-A7C9-0FE00FF3D15F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408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BE7A4C-BB11-42BA-A7C9-0FE00FF3D15F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189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BE7A4C-BB11-42BA-A7C9-0FE00FF3D15F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443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BE7A4C-BB11-42BA-A7C9-0FE00FF3D15F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611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6BBE7A4C-BB11-42BA-A7C9-0FE00FF3D15F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RKzraIxYiM" TargetMode="External"/><Relationship Id="rId2" Type="http://schemas.openxmlformats.org/officeDocument/2006/relationships/hyperlink" Target="https://www.youtube.com/watch?v=63A7CaLus_4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GGwfWNgJu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anchor="b">
            <a:normAutofit/>
          </a:bodyPr>
          <a:lstStyle>
            <a:lvl1pPr defTabSz="786384">
              <a:lnSpc>
                <a:spcPct val="95000"/>
              </a:lnSpc>
              <a:defRPr sz="4128">
                <a:solidFill>
                  <a:srgbClr val="FFFFFF"/>
                </a:solidFill>
              </a:defRPr>
            </a:lvl1pPr>
          </a:lstStyle>
          <a:p>
            <a:pPr rtl="0">
              <a:defRPr/>
            </a:pPr>
            <a:r>
              <a:rPr dirty="0" err="1"/>
              <a:t>برنامج</a:t>
            </a:r>
            <a:r>
              <a:t> النشاط الحركي وتعلم المهارات الحركية الأساسية لطفل ما قبل المدرسة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>
            <a:lvl1pPr>
              <a:defRPr sz="4800"/>
            </a:lvl1pPr>
          </a:lstStyle>
          <a:p>
            <a:pPr rtl="0">
              <a:defRPr/>
            </a:pPr>
            <a:r>
              <a:rPr sz="4400" b="1" dirty="0" err="1">
                <a:solidFill>
                  <a:srgbClr val="FFFF00"/>
                </a:solidFill>
              </a:rPr>
              <a:t>تابع</a:t>
            </a:r>
            <a:r>
              <a:rPr sz="4400" b="1" dirty="0">
                <a:solidFill>
                  <a:srgbClr val="FFFF00"/>
                </a:solidFill>
              </a:rPr>
              <a:t>..</a:t>
            </a:r>
            <a:r>
              <a:rPr sz="4400" b="1" dirty="0" err="1">
                <a:solidFill>
                  <a:srgbClr val="FFFF00"/>
                </a:solidFill>
              </a:rPr>
              <a:t>أهداف</a:t>
            </a:r>
            <a:r>
              <a:rPr sz="4400" b="1" dirty="0">
                <a:solidFill>
                  <a:srgbClr val="FFFF00"/>
                </a:solidFill>
              </a:rPr>
              <a:t> </a:t>
            </a:r>
            <a:r>
              <a:rPr sz="4400" b="1" dirty="0" err="1">
                <a:solidFill>
                  <a:srgbClr val="FFFF00"/>
                </a:solidFill>
              </a:rPr>
              <a:t>برنامج</a:t>
            </a:r>
            <a:r>
              <a:rPr sz="4400" b="1" dirty="0">
                <a:solidFill>
                  <a:srgbClr val="FFFF00"/>
                </a:solidFill>
              </a:rPr>
              <a:t> </a:t>
            </a:r>
            <a:r>
              <a:rPr sz="4400" b="1" dirty="0" err="1">
                <a:solidFill>
                  <a:srgbClr val="FFFF00"/>
                </a:solidFill>
              </a:rPr>
              <a:t>النشاط</a:t>
            </a:r>
            <a:r>
              <a:rPr sz="4400" b="1" dirty="0">
                <a:solidFill>
                  <a:srgbClr val="FFFF00"/>
                </a:solidFill>
              </a:rPr>
              <a:t> </a:t>
            </a:r>
            <a:r>
              <a:rPr sz="4400" b="1" dirty="0" err="1">
                <a:solidFill>
                  <a:srgbClr val="FFFF00"/>
                </a:solidFill>
              </a:rPr>
              <a:t>الحركي</a:t>
            </a:r>
            <a:endParaRPr sz="4400" b="1" dirty="0">
              <a:solidFill>
                <a:srgbClr val="FFFF00"/>
              </a:solidFill>
            </a:endParaRPr>
          </a:p>
        </p:txBody>
      </p:sp>
      <p:sp>
        <p:nvSpPr>
          <p:cNvPr id="211" name="Shape 21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5293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ctr" defTabSz="804672" rtl="1">
              <a:lnSpc>
                <a:spcPct val="170000"/>
              </a:lnSpc>
              <a:spcBef>
                <a:spcPts val="1700"/>
              </a:spcBef>
              <a:buSzTx/>
              <a:buNone/>
              <a:defRPr sz="2904" b="1">
                <a:solidFill>
                  <a:srgbClr val="8A3235"/>
                </a:solidFill>
              </a:defRPr>
            </a:pPr>
            <a:r>
              <a:rPr sz="2400" dirty="0"/>
              <a:t>٥ـ </a:t>
            </a:r>
            <a:r>
              <a:rPr sz="2400" dirty="0" err="1"/>
              <a:t>تعويد</a:t>
            </a:r>
            <a:r>
              <a:rPr sz="2400" dirty="0"/>
              <a:t> </a:t>
            </a:r>
            <a:r>
              <a:rPr sz="2400" dirty="0" err="1"/>
              <a:t>الطفل</a:t>
            </a:r>
            <a:r>
              <a:rPr sz="2400" dirty="0"/>
              <a:t> </a:t>
            </a:r>
            <a:r>
              <a:rPr sz="2400" dirty="0" err="1"/>
              <a:t>على</a:t>
            </a:r>
            <a:r>
              <a:rPr sz="2400" dirty="0"/>
              <a:t> </a:t>
            </a:r>
            <a:r>
              <a:rPr sz="2400" dirty="0" err="1"/>
              <a:t>الأداء</a:t>
            </a:r>
            <a:r>
              <a:rPr sz="2400" dirty="0"/>
              <a:t> </a:t>
            </a:r>
            <a:r>
              <a:rPr sz="2400" dirty="0" err="1"/>
              <a:t>بسرعة</a:t>
            </a:r>
            <a:r>
              <a:rPr sz="2400" dirty="0"/>
              <a:t> </a:t>
            </a:r>
            <a:r>
              <a:rPr sz="2400" dirty="0" err="1"/>
              <a:t>منظمة</a:t>
            </a:r>
            <a:r>
              <a:rPr sz="2400" dirty="0"/>
              <a:t> </a:t>
            </a:r>
            <a:r>
              <a:rPr sz="2400" dirty="0" err="1"/>
              <a:t>والإحساس</a:t>
            </a:r>
            <a:r>
              <a:rPr sz="2400" dirty="0"/>
              <a:t> </a:t>
            </a:r>
            <a:r>
              <a:rPr sz="2400" dirty="0" err="1"/>
              <a:t>بالتوقيت</a:t>
            </a:r>
            <a:r>
              <a:rPr sz="2400" dirty="0"/>
              <a:t>.</a:t>
            </a:r>
          </a:p>
          <a:p>
            <a:pPr marL="0" indent="0" algn="ctr" defTabSz="804672" rtl="1">
              <a:lnSpc>
                <a:spcPct val="170000"/>
              </a:lnSpc>
              <a:spcBef>
                <a:spcPts val="1700"/>
              </a:spcBef>
              <a:buSzTx/>
              <a:buNone/>
              <a:defRPr sz="2816" b="1">
                <a:solidFill>
                  <a:srgbClr val="72933E"/>
                </a:solidFill>
              </a:defRPr>
            </a:pP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٦ـ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تنمية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قدرة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الطفل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على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التحكم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في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سرعة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أدائه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بالزيادة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أو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النقصان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marL="0" indent="0" algn="ctr" defTabSz="804672" rtl="1">
              <a:lnSpc>
                <a:spcPct val="170000"/>
              </a:lnSpc>
              <a:spcBef>
                <a:spcPts val="1700"/>
              </a:spcBef>
              <a:buSzTx/>
              <a:buNone/>
              <a:defRPr sz="2816" b="1">
                <a:solidFill>
                  <a:srgbClr val="8A3235"/>
                </a:solidFill>
              </a:defRPr>
            </a:pPr>
            <a:r>
              <a:rPr sz="2400" dirty="0"/>
              <a:t>٧ـ </a:t>
            </a:r>
            <a:r>
              <a:rPr sz="2400" dirty="0" err="1"/>
              <a:t>تعليم</a:t>
            </a:r>
            <a:r>
              <a:rPr sz="2400" dirty="0"/>
              <a:t> </a:t>
            </a:r>
            <a:r>
              <a:rPr sz="2400" dirty="0" err="1"/>
              <a:t>الطفل</a:t>
            </a:r>
            <a:r>
              <a:rPr sz="2400" dirty="0"/>
              <a:t> </a:t>
            </a:r>
            <a:r>
              <a:rPr sz="2400" dirty="0" err="1"/>
              <a:t>التمييز</a:t>
            </a:r>
            <a:r>
              <a:rPr sz="2400" dirty="0"/>
              <a:t> </a:t>
            </a:r>
            <a:r>
              <a:rPr sz="2400" dirty="0" err="1"/>
              <a:t>بين</a:t>
            </a:r>
            <a:r>
              <a:rPr sz="2400" dirty="0"/>
              <a:t> </a:t>
            </a:r>
            <a:r>
              <a:rPr sz="2400" dirty="0" err="1"/>
              <a:t>القوة</a:t>
            </a:r>
            <a:r>
              <a:rPr sz="2400" dirty="0"/>
              <a:t> </a:t>
            </a:r>
            <a:r>
              <a:rPr sz="2400" dirty="0" err="1"/>
              <a:t>والسرعة</a:t>
            </a:r>
            <a:r>
              <a:rPr sz="2400" dirty="0"/>
              <a:t> </a:t>
            </a:r>
            <a:r>
              <a:rPr sz="2400" dirty="0" err="1"/>
              <a:t>من</a:t>
            </a:r>
            <a:r>
              <a:rPr sz="2400" dirty="0"/>
              <a:t> </a:t>
            </a:r>
            <a:r>
              <a:rPr sz="2400" dirty="0" err="1"/>
              <a:t>حيث</a:t>
            </a:r>
            <a:r>
              <a:rPr sz="2400" dirty="0"/>
              <a:t> </a:t>
            </a:r>
            <a:r>
              <a:rPr sz="2400" dirty="0" err="1"/>
              <a:t>الدرجة</a:t>
            </a:r>
            <a:r>
              <a:rPr sz="2400" dirty="0"/>
              <a:t>.</a:t>
            </a:r>
          </a:p>
          <a:p>
            <a:pPr marL="0" indent="0" algn="ctr" defTabSz="804672" rtl="1">
              <a:lnSpc>
                <a:spcPct val="170000"/>
              </a:lnSpc>
              <a:spcBef>
                <a:spcPts val="1700"/>
              </a:spcBef>
              <a:buSzTx/>
              <a:buNone/>
              <a:defRPr sz="2816" b="1">
                <a:solidFill>
                  <a:srgbClr val="72933E"/>
                </a:solidFill>
              </a:defRPr>
            </a:pP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٨ـ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تربية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انفعالات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الطفل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وتحقيق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الاتزان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النفسي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والعصبي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لديه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" grpId="1" build="p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/>
          </p:cNvSpPr>
          <p:nvPr>
            <p:ph type="title"/>
          </p:nvPr>
        </p:nvSpPr>
        <p:spPr>
          <a:xfrm>
            <a:off x="467544" y="35180"/>
            <a:ext cx="8229600" cy="1143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>
            <a:lvl1pPr>
              <a:defRPr sz="4800"/>
            </a:lvl1pPr>
          </a:lstStyle>
          <a:p>
            <a:pPr rtl="0">
              <a:defRPr/>
            </a:pPr>
            <a:r>
              <a:rPr sz="4000" b="1" dirty="0" err="1">
                <a:solidFill>
                  <a:srgbClr val="FFFF00"/>
                </a:solidFill>
              </a:rPr>
              <a:t>تابع</a:t>
            </a:r>
            <a:r>
              <a:rPr sz="4000" b="1" dirty="0">
                <a:solidFill>
                  <a:srgbClr val="FFFF00"/>
                </a:solidFill>
              </a:rPr>
              <a:t>..</a:t>
            </a:r>
            <a:r>
              <a:rPr sz="4000" b="1" dirty="0" err="1">
                <a:solidFill>
                  <a:srgbClr val="FFFF00"/>
                </a:solidFill>
              </a:rPr>
              <a:t>أهداف</a:t>
            </a:r>
            <a:r>
              <a:rPr sz="4000" b="1" dirty="0">
                <a:solidFill>
                  <a:srgbClr val="FFFF00"/>
                </a:solidFill>
              </a:rPr>
              <a:t> </a:t>
            </a:r>
            <a:r>
              <a:rPr sz="4000" b="1" dirty="0" err="1">
                <a:solidFill>
                  <a:srgbClr val="FFFF00"/>
                </a:solidFill>
              </a:rPr>
              <a:t>برنامج</a:t>
            </a:r>
            <a:r>
              <a:rPr sz="4000" b="1" dirty="0">
                <a:solidFill>
                  <a:srgbClr val="FFFF00"/>
                </a:solidFill>
              </a:rPr>
              <a:t> </a:t>
            </a:r>
            <a:r>
              <a:rPr sz="4000" b="1" dirty="0" err="1">
                <a:solidFill>
                  <a:srgbClr val="FFFF00"/>
                </a:solidFill>
              </a:rPr>
              <a:t>النشاط</a:t>
            </a:r>
            <a:r>
              <a:rPr sz="4000" b="1" dirty="0">
                <a:solidFill>
                  <a:srgbClr val="FFFF00"/>
                </a:solidFill>
              </a:rPr>
              <a:t> </a:t>
            </a:r>
            <a:r>
              <a:rPr sz="4000" b="1" dirty="0" err="1">
                <a:solidFill>
                  <a:srgbClr val="FFFF00"/>
                </a:solidFill>
              </a:rPr>
              <a:t>الحركي</a:t>
            </a:r>
            <a:endParaRPr sz="4000" b="1" dirty="0">
              <a:solidFill>
                <a:srgbClr val="FFFF00"/>
              </a:solidFill>
            </a:endParaRPr>
          </a:p>
        </p:txBody>
      </p:sp>
      <p:sp>
        <p:nvSpPr>
          <p:cNvPr id="214" name="Shape 214"/>
          <p:cNvSpPr>
            <a:spLocks noGrp="1"/>
          </p:cNvSpPr>
          <p:nvPr>
            <p:ph idx="1"/>
          </p:nvPr>
        </p:nvSpPr>
        <p:spPr>
          <a:xfrm>
            <a:off x="323528" y="1268760"/>
            <a:ext cx="8579296" cy="374441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 defTabSz="749808" rtl="1">
              <a:lnSpc>
                <a:spcPct val="150000"/>
              </a:lnSpc>
              <a:spcBef>
                <a:spcPts val="1600"/>
              </a:spcBef>
              <a:buSzTx/>
              <a:buNone/>
              <a:defRPr sz="2624" b="1">
                <a:solidFill>
                  <a:srgbClr val="8A3235"/>
                </a:solidFill>
              </a:defRPr>
            </a:pPr>
            <a:r>
              <a:rPr sz="2400" dirty="0"/>
              <a:t>٩ـ </a:t>
            </a:r>
            <a:r>
              <a:rPr sz="2400" dirty="0" err="1"/>
              <a:t>تنمية</a:t>
            </a:r>
            <a:r>
              <a:rPr sz="2400" dirty="0"/>
              <a:t> </a:t>
            </a:r>
            <a:r>
              <a:rPr sz="2400" dirty="0" err="1"/>
              <a:t>قدرة</a:t>
            </a:r>
            <a:r>
              <a:rPr sz="2400" dirty="0"/>
              <a:t> </a:t>
            </a:r>
            <a:r>
              <a:rPr sz="2400" dirty="0" err="1"/>
              <a:t>الطفل</a:t>
            </a:r>
            <a:r>
              <a:rPr sz="2400" dirty="0"/>
              <a:t> </a:t>
            </a:r>
            <a:r>
              <a:rPr sz="2400" dirty="0" err="1"/>
              <a:t>على</a:t>
            </a:r>
            <a:r>
              <a:rPr sz="2400" dirty="0"/>
              <a:t> </a:t>
            </a:r>
            <a:r>
              <a:rPr sz="2400" dirty="0" err="1"/>
              <a:t>الربط</a:t>
            </a:r>
            <a:r>
              <a:rPr sz="2400" dirty="0"/>
              <a:t> </a:t>
            </a:r>
            <a:r>
              <a:rPr sz="2400" dirty="0" err="1"/>
              <a:t>بين</a:t>
            </a:r>
            <a:r>
              <a:rPr sz="2400" dirty="0"/>
              <a:t> </a:t>
            </a:r>
            <a:r>
              <a:rPr sz="2400" dirty="0" err="1"/>
              <a:t>الزمن</a:t>
            </a:r>
            <a:r>
              <a:rPr sz="2400" dirty="0"/>
              <a:t> </a:t>
            </a:r>
            <a:r>
              <a:rPr sz="2400" dirty="0" err="1"/>
              <a:t>ودرجة</a:t>
            </a:r>
            <a:r>
              <a:rPr sz="2400" dirty="0"/>
              <a:t> </a:t>
            </a:r>
            <a:r>
              <a:rPr sz="2400" dirty="0" err="1"/>
              <a:t>القوة</a:t>
            </a:r>
            <a:r>
              <a:rPr sz="2400" dirty="0"/>
              <a:t> </a:t>
            </a:r>
            <a:r>
              <a:rPr sz="2400" dirty="0" err="1"/>
              <a:t>في</a:t>
            </a:r>
            <a:r>
              <a:rPr sz="2400" dirty="0"/>
              <a:t> </a:t>
            </a:r>
            <a:r>
              <a:rPr sz="2400" dirty="0" err="1"/>
              <a:t>الواجب</a:t>
            </a:r>
            <a:r>
              <a:rPr sz="2400" dirty="0"/>
              <a:t> </a:t>
            </a:r>
            <a:r>
              <a:rPr sz="2400" dirty="0" err="1"/>
              <a:t>الحركي</a:t>
            </a:r>
            <a:r>
              <a:rPr sz="2400" dirty="0"/>
              <a:t>.</a:t>
            </a:r>
          </a:p>
          <a:p>
            <a:pPr marL="0" indent="0" algn="ctr" defTabSz="749808" rtl="1">
              <a:lnSpc>
                <a:spcPct val="150000"/>
              </a:lnSpc>
              <a:spcBef>
                <a:spcPts val="1600"/>
              </a:spcBef>
              <a:buSzTx/>
              <a:buNone/>
              <a:defRPr sz="2624" b="1">
                <a:solidFill>
                  <a:srgbClr val="72933E"/>
                </a:solidFill>
              </a:defRPr>
            </a:pP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١٠ـ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مساعدة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الطفل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على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الاسترخاء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العقلي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العصبي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marL="0" indent="0" algn="ctr" defTabSz="749808" rtl="1">
              <a:lnSpc>
                <a:spcPct val="150000"/>
              </a:lnSpc>
              <a:spcBef>
                <a:spcPts val="1600"/>
              </a:spcBef>
              <a:buSzTx/>
              <a:buNone/>
              <a:defRPr sz="2624" b="1">
                <a:solidFill>
                  <a:srgbClr val="8A3235"/>
                </a:solidFill>
              </a:defRPr>
            </a:pPr>
            <a:r>
              <a:rPr sz="2400" dirty="0"/>
              <a:t>١١- </a:t>
            </a:r>
            <a:r>
              <a:rPr sz="2400" dirty="0" err="1"/>
              <a:t>تنمية</a:t>
            </a:r>
            <a:r>
              <a:rPr sz="2400" dirty="0"/>
              <a:t> </a:t>
            </a:r>
            <a:r>
              <a:rPr sz="2400" dirty="0" err="1"/>
              <a:t>القدرة</a:t>
            </a:r>
            <a:r>
              <a:rPr sz="2400" dirty="0"/>
              <a:t> </a:t>
            </a:r>
            <a:r>
              <a:rPr sz="2400" dirty="0" err="1"/>
              <a:t>على</a:t>
            </a:r>
            <a:r>
              <a:rPr sz="2400" dirty="0"/>
              <a:t> </a:t>
            </a:r>
            <a:r>
              <a:rPr sz="2400" dirty="0" err="1"/>
              <a:t>أداء</a:t>
            </a:r>
            <a:r>
              <a:rPr sz="2400" dirty="0"/>
              <a:t> </a:t>
            </a:r>
            <a:r>
              <a:rPr sz="2400" dirty="0" err="1"/>
              <a:t>الحركات</a:t>
            </a:r>
            <a:r>
              <a:rPr sz="2400" dirty="0"/>
              <a:t> </a:t>
            </a:r>
            <a:r>
              <a:rPr sz="2400" dirty="0" err="1"/>
              <a:t>مع</a:t>
            </a:r>
            <a:r>
              <a:rPr sz="2400" dirty="0"/>
              <a:t> </a:t>
            </a:r>
            <a:r>
              <a:rPr sz="2400" dirty="0" err="1"/>
              <a:t>التوقف</a:t>
            </a:r>
            <a:r>
              <a:rPr sz="2400" dirty="0"/>
              <a:t> </a:t>
            </a:r>
            <a:r>
              <a:rPr sz="2400" dirty="0" err="1"/>
              <a:t>المفاجئ</a:t>
            </a:r>
            <a:r>
              <a:rPr sz="2400" dirty="0"/>
              <a:t> </a:t>
            </a:r>
            <a:r>
              <a:rPr sz="2400" dirty="0" err="1"/>
              <a:t>والثبات</a:t>
            </a:r>
            <a:r>
              <a:rPr sz="2400" dirty="0"/>
              <a:t> </a:t>
            </a:r>
            <a:r>
              <a:rPr sz="2400" dirty="0" err="1"/>
              <a:t>التام</a:t>
            </a:r>
            <a:r>
              <a:rPr sz="2400" dirty="0"/>
              <a:t>.</a:t>
            </a:r>
          </a:p>
          <a:p>
            <a:pPr marL="0" indent="0" algn="ctr" defTabSz="749808" rtl="1">
              <a:lnSpc>
                <a:spcPct val="150000"/>
              </a:lnSpc>
              <a:spcBef>
                <a:spcPts val="1600"/>
              </a:spcBef>
              <a:buSzTx/>
              <a:buNone/>
              <a:defRPr sz="2624" b="1">
                <a:solidFill>
                  <a:srgbClr val="72933E"/>
                </a:solidFill>
              </a:defRPr>
            </a:pP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١٢-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إكساب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الطفل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القدرة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على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الملاحظة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٬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والتصور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٬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والتخيل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٬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والإبداع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٫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والابتكار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٬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وتحليل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وتفسير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المواقف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واتاخذ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القرار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" grpId="1" build="p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/>
          </p:cNvSpPr>
          <p:nvPr>
            <p:ph type="title" idx="4294967295"/>
          </p:nvPr>
        </p:nvSpPr>
        <p:spPr>
          <a:xfrm>
            <a:off x="1189037" y="4509120"/>
            <a:ext cx="6938962" cy="117475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anchor="b">
            <a:normAutofit/>
          </a:bodyPr>
          <a:lstStyle>
            <a:lvl1pPr>
              <a:lnSpc>
                <a:spcPct val="95000"/>
              </a:lnSpc>
              <a:defRPr sz="5200">
                <a:solidFill>
                  <a:srgbClr val="FFFFFF"/>
                </a:solidFill>
              </a:defRPr>
            </a:lvl1pPr>
          </a:lstStyle>
          <a:p>
            <a:pPr rtl="0">
              <a:defRPr/>
            </a:pPr>
            <a:r>
              <a:rPr dirty="0" err="1"/>
              <a:t>أسس</a:t>
            </a:r>
            <a:r>
              <a:rPr dirty="0"/>
              <a:t> </a:t>
            </a:r>
            <a:r>
              <a:rPr dirty="0" err="1"/>
              <a:t>البرنامج</a:t>
            </a:r>
            <a:r>
              <a:rPr dirty="0"/>
              <a:t> </a:t>
            </a:r>
            <a:r>
              <a:rPr dirty="0" err="1"/>
              <a:t>الحركي</a:t>
            </a:r>
            <a:endParaRPr dirty="0"/>
          </a:p>
        </p:txBody>
      </p:sp>
      <p:grpSp>
        <p:nvGrpSpPr>
          <p:cNvPr id="220" name="Group 220" descr="13440972-kids-playing-over-a-rainbow-background.jpg"/>
          <p:cNvGrpSpPr/>
          <p:nvPr/>
        </p:nvGrpSpPr>
        <p:grpSpPr>
          <a:xfrm>
            <a:off x="1189037" y="1004887"/>
            <a:ext cx="6765926" cy="2728914"/>
            <a:chOff x="0" y="0"/>
            <a:chExt cx="6765925" cy="2728912"/>
          </a:xfrm>
        </p:grpSpPr>
        <p:sp>
          <p:nvSpPr>
            <p:cNvPr id="218" name="Shape 218"/>
            <p:cNvSpPr/>
            <p:nvPr/>
          </p:nvSpPr>
          <p:spPr>
            <a:xfrm>
              <a:off x="0" y="0"/>
              <a:ext cx="6765925" cy="2728913"/>
            </a:xfrm>
            <a:prstGeom prst="rect">
              <a:avLst/>
            </a:prstGeom>
            <a:solidFill>
              <a:srgbClr val="3D3A4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pic>
          <p:nvPicPr>
            <p:cNvPr id="219" name="13440972-kids-playing-over-a-rainbow-background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t="29832" b="29832"/>
            <a:stretch>
              <a:fillRect/>
            </a:stretch>
          </p:blipFill>
          <p:spPr>
            <a:xfrm>
              <a:off x="0" y="-1"/>
              <a:ext cx="6765925" cy="2728914"/>
            </a:xfrm>
            <a:prstGeom prst="rect">
              <a:avLst/>
            </a:prstGeom>
            <a:ln w="127000" cap="flat">
              <a:solidFill>
                <a:srgbClr val="FFFFFF"/>
              </a:solidFill>
              <a:prstDash val="solid"/>
              <a:round/>
            </a:ln>
            <a:effectLst>
              <a:outerShdw blurRad="63500" dist="38100" dir="5400000" rotWithShape="0">
                <a:srgbClr val="000000">
                  <a:alpha val="25000"/>
                </a:srgbClr>
              </a:outerShdw>
            </a:effectLst>
          </p:spPr>
        </p:pic>
      </p:grp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>
            <a:lvl1pPr>
              <a:defRPr>
                <a:solidFill>
                  <a:srgbClr val="FF6600"/>
                </a:solidFill>
              </a:defRPr>
            </a:lvl1pPr>
          </a:lstStyle>
          <a:p>
            <a:pPr rtl="0">
              <a:defRPr/>
            </a:pPr>
            <a:r>
              <a:rPr dirty="0" err="1">
                <a:solidFill>
                  <a:srgbClr val="C00000"/>
                </a:solidFill>
              </a:rPr>
              <a:t>أسس</a:t>
            </a:r>
            <a:r>
              <a:rPr dirty="0">
                <a:solidFill>
                  <a:srgbClr val="C00000"/>
                </a:solidFill>
              </a:rPr>
              <a:t> </a:t>
            </a:r>
            <a:r>
              <a:rPr dirty="0" err="1">
                <a:solidFill>
                  <a:srgbClr val="C00000"/>
                </a:solidFill>
              </a:rPr>
              <a:t>البرنامج</a:t>
            </a:r>
            <a:r>
              <a:rPr dirty="0">
                <a:solidFill>
                  <a:srgbClr val="C00000"/>
                </a:solidFill>
              </a:rPr>
              <a:t> </a:t>
            </a:r>
            <a:r>
              <a:rPr dirty="0" err="1">
                <a:solidFill>
                  <a:srgbClr val="C00000"/>
                </a:solidFill>
              </a:rPr>
              <a:t>الحركي</a:t>
            </a:r>
            <a:endParaRPr dirty="0">
              <a:solidFill>
                <a:srgbClr val="C00000"/>
              </a:solidFill>
            </a:endParaRPr>
          </a:p>
        </p:txBody>
      </p:sp>
      <p:sp>
        <p:nvSpPr>
          <p:cNvPr id="223" name="Shape 223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334096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r" defTabSz="822959" rtl="1">
              <a:lnSpc>
                <a:spcPct val="150000"/>
              </a:lnSpc>
              <a:spcBef>
                <a:spcPts val="1800"/>
              </a:spcBef>
              <a:buSzTx/>
              <a:buNone/>
              <a:defRPr sz="2880"/>
            </a:pP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١- </a:t>
            </a:r>
            <a:r>
              <a:rPr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مناسبة</a:t>
            </a:r>
            <a:r>
              <a:rPr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الأنشطة</a:t>
            </a: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لسن</a:t>
            </a: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٤ـ٦ </a:t>
            </a:r>
            <a:r>
              <a:rPr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سنوات</a:t>
            </a:r>
            <a:r>
              <a:rPr lang="ar-SA"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  <a:endParaRPr sz="24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0" indent="0" algn="r" defTabSz="822959" rtl="1">
              <a:lnSpc>
                <a:spcPct val="150000"/>
              </a:lnSpc>
              <a:spcBef>
                <a:spcPts val="1800"/>
              </a:spcBef>
              <a:buSzTx/>
              <a:buNone/>
              <a:defRPr sz="2880"/>
            </a:pP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٢ـ </a:t>
            </a:r>
            <a:r>
              <a:rPr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يقوم</a:t>
            </a: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البرنامج</a:t>
            </a: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على</a:t>
            </a: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اهتمامات</a:t>
            </a: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الطفل</a:t>
            </a: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وحاجاته</a:t>
            </a: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في</a:t>
            </a: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مرحلة</a:t>
            </a: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ما</a:t>
            </a: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قبل</a:t>
            </a: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المدرسة</a:t>
            </a: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0" indent="0" algn="r" defTabSz="822959" rtl="1">
              <a:lnSpc>
                <a:spcPct val="150000"/>
              </a:lnSpc>
              <a:spcBef>
                <a:spcPts val="1800"/>
              </a:spcBef>
              <a:buSzTx/>
              <a:buNone/>
              <a:defRPr sz="2880"/>
            </a:pP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٣ـ </a:t>
            </a:r>
            <a:r>
              <a:rPr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مراعاة</a:t>
            </a: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خصائص</a:t>
            </a: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النمو</a:t>
            </a: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الحركي</a:t>
            </a: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ومتطلباته</a:t>
            </a: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0" indent="0" algn="r" defTabSz="822959" rtl="1">
              <a:lnSpc>
                <a:spcPct val="150000"/>
              </a:lnSpc>
              <a:spcBef>
                <a:spcPts val="1800"/>
              </a:spcBef>
              <a:buSzTx/>
              <a:buNone/>
              <a:defRPr sz="2880"/>
            </a:pP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٤ـ </a:t>
            </a:r>
            <a:r>
              <a:rPr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استخدام</a:t>
            </a: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أنشطة</a:t>
            </a: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اللعب</a:t>
            </a: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الهادفة</a:t>
            </a: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لمساعدة</a:t>
            </a: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الطفل</a:t>
            </a: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على</a:t>
            </a: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التكيف</a:t>
            </a: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السليم</a:t>
            </a: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" grpId="1" build="p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>
            <a:lvl1pPr>
              <a:defRPr>
                <a:solidFill>
                  <a:srgbClr val="FF6600"/>
                </a:solidFill>
              </a:defRPr>
            </a:lvl1pPr>
          </a:lstStyle>
          <a:p>
            <a:pPr rtl="0">
              <a:defRPr/>
            </a:pPr>
            <a:r>
              <a:rPr b="1" dirty="0" err="1">
                <a:solidFill>
                  <a:srgbClr val="C00000"/>
                </a:solidFill>
              </a:rPr>
              <a:t>تابع</a:t>
            </a:r>
            <a:r>
              <a:rPr b="1" dirty="0">
                <a:solidFill>
                  <a:srgbClr val="C00000"/>
                </a:solidFill>
              </a:rPr>
              <a:t>.. </a:t>
            </a:r>
            <a:r>
              <a:rPr b="1" dirty="0" err="1">
                <a:solidFill>
                  <a:srgbClr val="C00000"/>
                </a:solidFill>
              </a:rPr>
              <a:t>أسس</a:t>
            </a:r>
            <a:r>
              <a:rPr b="1" dirty="0">
                <a:solidFill>
                  <a:srgbClr val="C00000"/>
                </a:solidFill>
              </a:rPr>
              <a:t> </a:t>
            </a:r>
            <a:r>
              <a:rPr b="1" dirty="0" err="1">
                <a:solidFill>
                  <a:srgbClr val="C00000"/>
                </a:solidFill>
              </a:rPr>
              <a:t>البرنامج</a:t>
            </a:r>
            <a:r>
              <a:rPr b="1" dirty="0">
                <a:solidFill>
                  <a:srgbClr val="C00000"/>
                </a:solidFill>
              </a:rPr>
              <a:t> </a:t>
            </a:r>
            <a:r>
              <a:rPr b="1" dirty="0" err="1">
                <a:solidFill>
                  <a:srgbClr val="C00000"/>
                </a:solidFill>
              </a:rPr>
              <a:t>الحركي</a:t>
            </a:r>
            <a:endParaRPr b="1" dirty="0">
              <a:solidFill>
                <a:srgbClr val="C00000"/>
              </a:solidFill>
            </a:endParaRPr>
          </a:p>
        </p:txBody>
      </p:sp>
      <p:sp>
        <p:nvSpPr>
          <p:cNvPr id="226" name="Shape 22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2494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 algn="r" rtl="1">
              <a:lnSpc>
                <a:spcPct val="150000"/>
              </a:lnSpc>
              <a:buSzTx/>
              <a:buNone/>
              <a:defRPr sz="3200"/>
            </a:pP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٥ـ </a:t>
            </a:r>
            <a:r>
              <a:rPr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مناسبة</a:t>
            </a: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الأدوات</a:t>
            </a: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والأجهزة</a:t>
            </a: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المستخدمة</a:t>
            </a: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0" indent="0" algn="r" rtl="1">
              <a:lnSpc>
                <a:spcPct val="150000"/>
              </a:lnSpc>
              <a:buSzTx/>
              <a:buNone/>
              <a:defRPr sz="3200"/>
            </a:pP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٦ـ </a:t>
            </a:r>
            <a:r>
              <a:rPr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تنوع</a:t>
            </a: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الأنشطة</a:t>
            </a: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٬ </a:t>
            </a:r>
            <a:r>
              <a:rPr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والإكثار</a:t>
            </a: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من</a:t>
            </a: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فترات</a:t>
            </a: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الراحة</a:t>
            </a: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0" indent="0" algn="r" rtl="1">
              <a:lnSpc>
                <a:spcPct val="150000"/>
              </a:lnSpc>
              <a:buSzTx/>
              <a:buNone/>
              <a:defRPr sz="3200"/>
            </a:pP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٧ـ </a:t>
            </a:r>
            <a:r>
              <a:rPr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مراعاة</a:t>
            </a: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الفروق</a:t>
            </a: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الفردية</a:t>
            </a: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للبرنامج</a:t>
            </a: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0" indent="0" algn="r" rtl="1">
              <a:lnSpc>
                <a:spcPct val="150000"/>
              </a:lnSpc>
              <a:buSzTx/>
              <a:buNone/>
              <a:defRPr sz="3200"/>
            </a:pP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٨ـ </a:t>
            </a:r>
            <a:r>
              <a:rPr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تجنب</a:t>
            </a: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عمل</a:t>
            </a: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مقارنات</a:t>
            </a: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بين</a:t>
            </a: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الأطفال</a:t>
            </a: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0" indent="0" algn="r" rtl="1">
              <a:lnSpc>
                <a:spcPct val="150000"/>
              </a:lnSpc>
              <a:buSzTx/>
              <a:buNone/>
              <a:defRPr sz="3200"/>
            </a:pP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٩ـ </a:t>
            </a:r>
            <a:r>
              <a:rPr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توافر</a:t>
            </a: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عوامل</a:t>
            </a: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الأمن</a:t>
            </a: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والسلامة</a:t>
            </a:r>
            <a:r>
              <a:rPr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1" build="p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dirty="0" smtClean="0"/>
              <a:t>أمثلة على الألعاب الحركية</a:t>
            </a: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 algn="ctr"/>
            <a:r>
              <a:rPr lang="en-GB" dirty="0" smtClean="0">
                <a:hlinkClick r:id="rId2"/>
              </a:rPr>
              <a:t>https://www.youtube.com/watch?v=63A7CaLus_4</a:t>
            </a:r>
            <a:endParaRPr lang="ar-SA" dirty="0" smtClean="0"/>
          </a:p>
          <a:p>
            <a:pPr algn="ctr"/>
            <a:r>
              <a:rPr lang="en-GB" b="1" dirty="0" smtClean="0">
                <a:solidFill>
                  <a:srgbClr val="C00000"/>
                </a:solidFill>
              </a:rPr>
              <a:t>https://www.youtube.com/watch?v=utzv66KBRZc</a:t>
            </a:r>
            <a:endParaRPr lang="ar-SA" dirty="0" smtClean="0"/>
          </a:p>
          <a:p>
            <a:pPr algn="ctr"/>
            <a:r>
              <a:rPr lang="en-GB" dirty="0" smtClean="0">
                <a:hlinkClick r:id="rId3"/>
              </a:rPr>
              <a:t>https://www.youtube.com/watch?v=eRKzraIxYiM</a:t>
            </a:r>
            <a:endParaRPr lang="ar-SA" dirty="0" smtClean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006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>
            <a:spLocks noGrp="1"/>
          </p:cNvSpPr>
          <p:nvPr>
            <p:ph type="title" idx="4294967295"/>
          </p:nvPr>
        </p:nvSpPr>
        <p:spPr>
          <a:xfrm>
            <a:off x="1016001" y="4149080"/>
            <a:ext cx="6938962" cy="117475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anchor="b">
            <a:normAutofit/>
          </a:bodyPr>
          <a:lstStyle>
            <a:lvl1pPr defTabSz="850391">
              <a:lnSpc>
                <a:spcPct val="95000"/>
              </a:lnSpc>
              <a:defRPr sz="4464">
                <a:solidFill>
                  <a:srgbClr val="FFFFFF"/>
                </a:solidFill>
              </a:defRPr>
            </a:lvl1pPr>
          </a:lstStyle>
          <a:p>
            <a:pPr rtl="0">
              <a:defRPr/>
            </a:pPr>
            <a:r>
              <a:rPr dirty="0" err="1"/>
              <a:t>فن</a:t>
            </a:r>
            <a:r>
              <a:rPr dirty="0"/>
              <a:t> </a:t>
            </a:r>
            <a:r>
              <a:rPr dirty="0" err="1"/>
              <a:t>تدريس</a:t>
            </a:r>
            <a:r>
              <a:rPr dirty="0"/>
              <a:t> </a:t>
            </a:r>
            <a:r>
              <a:rPr dirty="0" err="1"/>
              <a:t>التربية</a:t>
            </a:r>
            <a:r>
              <a:rPr dirty="0"/>
              <a:t> </a:t>
            </a:r>
            <a:r>
              <a:rPr dirty="0" err="1"/>
              <a:t>الحركية</a:t>
            </a:r>
            <a:r>
              <a:rPr dirty="0"/>
              <a:t> </a:t>
            </a:r>
            <a:r>
              <a:rPr dirty="0" err="1"/>
              <a:t>وخطواتها</a:t>
            </a:r>
            <a:endParaRPr dirty="0"/>
          </a:p>
        </p:txBody>
      </p:sp>
      <p:grpSp>
        <p:nvGrpSpPr>
          <p:cNvPr id="254" name="Group 254" descr="6187257-happy-little-children-at-play-illustration.jpg"/>
          <p:cNvGrpSpPr/>
          <p:nvPr/>
        </p:nvGrpSpPr>
        <p:grpSpPr>
          <a:xfrm>
            <a:off x="1189037" y="976312"/>
            <a:ext cx="6765926" cy="2730501"/>
            <a:chOff x="0" y="0"/>
            <a:chExt cx="6765925" cy="2730500"/>
          </a:xfrm>
        </p:grpSpPr>
        <p:sp>
          <p:nvSpPr>
            <p:cNvPr id="252" name="Shape 252"/>
            <p:cNvSpPr/>
            <p:nvPr/>
          </p:nvSpPr>
          <p:spPr>
            <a:xfrm>
              <a:off x="0" y="0"/>
              <a:ext cx="6765925" cy="2730500"/>
            </a:xfrm>
            <a:prstGeom prst="rect">
              <a:avLst/>
            </a:prstGeom>
            <a:solidFill>
              <a:srgbClr val="3D3A4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pic>
          <p:nvPicPr>
            <p:cNvPr id="253" name="6187257-happy-little-children-at-play-illustration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t="29832" b="29832"/>
            <a:stretch>
              <a:fillRect/>
            </a:stretch>
          </p:blipFill>
          <p:spPr>
            <a:xfrm>
              <a:off x="0" y="-1"/>
              <a:ext cx="6765925" cy="2730502"/>
            </a:xfrm>
            <a:prstGeom prst="rect">
              <a:avLst/>
            </a:prstGeom>
            <a:ln w="127000" cap="flat">
              <a:solidFill>
                <a:srgbClr val="FFFFFF"/>
              </a:solidFill>
              <a:prstDash val="solid"/>
              <a:round/>
            </a:ln>
            <a:effectLst>
              <a:outerShdw blurRad="63500" dist="38100" dir="5400000" rotWithShape="0">
                <a:srgbClr val="000000">
                  <a:alpha val="25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3514926088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>
            <a:lvl1pPr>
              <a:defRPr sz="4400">
                <a:solidFill>
                  <a:srgbClr val="34A844"/>
                </a:solidFill>
              </a:defRPr>
            </a:lvl1pPr>
          </a:lstStyle>
          <a:p>
            <a:pPr>
              <a:defRPr/>
            </a:pPr>
            <a:r>
              <a:rPr lang="ar-SA" b="1" dirty="0">
                <a:solidFill>
                  <a:srgbClr val="7030A0"/>
                </a:solidFill>
              </a:rPr>
              <a:t>عند التحضير</a:t>
            </a:r>
            <a:r>
              <a:rPr lang="ar-SA" b="1" dirty="0" smtClean="0">
                <a:solidFill>
                  <a:srgbClr val="7030A0"/>
                </a:solidFill>
              </a:rPr>
              <a:t>:</a:t>
            </a:r>
            <a:endParaRPr dirty="0">
              <a:solidFill>
                <a:srgbClr val="7030A0"/>
              </a:solidFill>
            </a:endParaRPr>
          </a:p>
        </p:txBody>
      </p:sp>
      <p:sp>
        <p:nvSpPr>
          <p:cNvPr id="257" name="Shape 257"/>
          <p:cNvSpPr>
            <a:spLocks noGrp="1"/>
          </p:cNvSpPr>
          <p:nvPr>
            <p:ph idx="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pPr marL="514350" indent="-514350" algn="r" rtl="1">
              <a:buSzTx/>
              <a:buFont typeface="+mj-lt"/>
              <a:buAutoNum type="arabicPeriod"/>
              <a:defRPr/>
            </a:pPr>
            <a:r>
              <a:rPr lang="ar-SA" b="1" dirty="0" smtClean="0">
                <a:solidFill>
                  <a:schemeClr val="bg1"/>
                </a:solidFill>
              </a:rPr>
              <a:t>اختيار نشاط مبتكر وملائم لطبيعة الأطفال.</a:t>
            </a:r>
          </a:p>
          <a:p>
            <a:pPr marL="514350" indent="-514350" algn="r" rtl="1">
              <a:buSzTx/>
              <a:buFont typeface="+mj-lt"/>
              <a:buAutoNum type="arabicPeriod"/>
              <a:defRPr/>
            </a:pPr>
            <a:r>
              <a:rPr lang="ar-SA" b="1" dirty="0" smtClean="0">
                <a:solidFill>
                  <a:schemeClr val="bg1"/>
                </a:solidFill>
              </a:rPr>
              <a:t>صياغة هدف صحيح قابل للقياس.</a:t>
            </a:r>
            <a:endParaRPr lang="ar-SA" b="1" dirty="0" smtClean="0">
              <a:solidFill>
                <a:schemeClr val="bg1"/>
              </a:solidFill>
            </a:endParaRPr>
          </a:p>
          <a:p>
            <a:pPr marL="514350" indent="-514350" algn="r" rtl="1">
              <a:buSzTx/>
              <a:buFont typeface="+mj-lt"/>
              <a:buAutoNum type="arabicPeriod"/>
              <a:defRPr/>
            </a:pPr>
            <a:r>
              <a:rPr b="1" dirty="0" err="1" smtClean="0">
                <a:solidFill>
                  <a:schemeClr val="bg1"/>
                </a:solidFill>
              </a:rPr>
              <a:t>تنويع</a:t>
            </a:r>
            <a:r>
              <a:rPr b="1" dirty="0" smtClean="0">
                <a:solidFill>
                  <a:schemeClr val="bg1"/>
                </a:solidFill>
              </a:rPr>
              <a:t> </a:t>
            </a:r>
            <a:r>
              <a:rPr b="1" dirty="0" err="1">
                <a:solidFill>
                  <a:schemeClr val="bg1"/>
                </a:solidFill>
              </a:rPr>
              <a:t>الأنشطة</a:t>
            </a:r>
            <a:r>
              <a:rPr b="1" dirty="0">
                <a:solidFill>
                  <a:schemeClr val="bg1"/>
                </a:solidFill>
              </a:rPr>
              <a:t> </a:t>
            </a:r>
            <a:r>
              <a:rPr b="1" dirty="0" err="1">
                <a:solidFill>
                  <a:schemeClr val="bg1"/>
                </a:solidFill>
              </a:rPr>
              <a:t>لتلائم</a:t>
            </a:r>
            <a:r>
              <a:rPr b="1" dirty="0">
                <a:solidFill>
                  <a:schemeClr val="bg1"/>
                </a:solidFill>
              </a:rPr>
              <a:t> </a:t>
            </a:r>
            <a:r>
              <a:rPr b="1" dirty="0" err="1">
                <a:solidFill>
                  <a:schemeClr val="bg1"/>
                </a:solidFill>
              </a:rPr>
              <a:t>كافة</a:t>
            </a:r>
            <a:r>
              <a:rPr b="1" dirty="0">
                <a:solidFill>
                  <a:schemeClr val="bg1"/>
                </a:solidFill>
              </a:rPr>
              <a:t> </a:t>
            </a:r>
            <a:r>
              <a:rPr b="1" dirty="0" err="1">
                <a:solidFill>
                  <a:schemeClr val="bg1"/>
                </a:solidFill>
              </a:rPr>
              <a:t>المستويات</a:t>
            </a:r>
            <a:r>
              <a:rPr b="1" dirty="0">
                <a:solidFill>
                  <a:schemeClr val="bg1"/>
                </a:solidFill>
              </a:rPr>
              <a:t> </a:t>
            </a:r>
            <a:r>
              <a:rPr lang="ar-SA" b="1" dirty="0" smtClean="0">
                <a:solidFill>
                  <a:schemeClr val="bg1"/>
                </a:solidFill>
              </a:rPr>
              <a:t>،التدرج</a:t>
            </a:r>
            <a:r>
              <a:rPr b="1" dirty="0" smtClean="0">
                <a:solidFill>
                  <a:schemeClr val="bg1"/>
                </a:solidFill>
              </a:rPr>
              <a:t> </a:t>
            </a:r>
            <a:r>
              <a:rPr lang="ar-SA" b="1" dirty="0" smtClean="0">
                <a:solidFill>
                  <a:schemeClr val="bg1"/>
                </a:solidFill>
              </a:rPr>
              <a:t>با</a:t>
            </a:r>
            <a:r>
              <a:rPr b="1" dirty="0" err="1" smtClean="0">
                <a:solidFill>
                  <a:schemeClr val="bg1"/>
                </a:solidFill>
              </a:rPr>
              <a:t>لسهل</a:t>
            </a:r>
            <a:r>
              <a:rPr b="1" dirty="0" smtClean="0">
                <a:solidFill>
                  <a:schemeClr val="bg1"/>
                </a:solidFill>
              </a:rPr>
              <a:t> </a:t>
            </a:r>
            <a:r>
              <a:rPr b="1" dirty="0" err="1">
                <a:solidFill>
                  <a:schemeClr val="bg1"/>
                </a:solidFill>
              </a:rPr>
              <a:t>ثم</a:t>
            </a:r>
            <a:r>
              <a:rPr b="1" dirty="0">
                <a:solidFill>
                  <a:schemeClr val="bg1"/>
                </a:solidFill>
              </a:rPr>
              <a:t> </a:t>
            </a:r>
            <a:r>
              <a:rPr b="1" dirty="0" err="1" smtClean="0">
                <a:solidFill>
                  <a:schemeClr val="bg1"/>
                </a:solidFill>
              </a:rPr>
              <a:t>الصعب</a:t>
            </a:r>
            <a:r>
              <a:rPr lang="ar-SA" b="1" dirty="0" smtClean="0">
                <a:solidFill>
                  <a:schemeClr val="bg1"/>
                </a:solidFill>
              </a:rPr>
              <a:t>.</a:t>
            </a:r>
            <a:endParaRPr b="1" dirty="0">
              <a:solidFill>
                <a:schemeClr val="bg1"/>
              </a:solidFill>
            </a:endParaRPr>
          </a:p>
          <a:p>
            <a:pPr marL="514350" indent="-514350" algn="r" rtl="1">
              <a:buSzTx/>
              <a:buFont typeface="+mj-lt"/>
              <a:buAutoNum type="arabicPeriod"/>
              <a:defRPr/>
            </a:pPr>
            <a:r>
              <a:rPr b="1" dirty="0" err="1" smtClean="0">
                <a:solidFill>
                  <a:schemeClr val="bg1"/>
                </a:solidFill>
              </a:rPr>
              <a:t>ربط</a:t>
            </a:r>
            <a:r>
              <a:rPr b="1" dirty="0" smtClean="0">
                <a:solidFill>
                  <a:schemeClr val="bg1"/>
                </a:solidFill>
              </a:rPr>
              <a:t> </a:t>
            </a:r>
            <a:r>
              <a:rPr b="1" dirty="0" err="1">
                <a:solidFill>
                  <a:schemeClr val="bg1"/>
                </a:solidFill>
              </a:rPr>
              <a:t>الخبرة</a:t>
            </a:r>
            <a:r>
              <a:rPr b="1" dirty="0">
                <a:solidFill>
                  <a:schemeClr val="bg1"/>
                </a:solidFill>
              </a:rPr>
              <a:t> </a:t>
            </a:r>
            <a:r>
              <a:rPr b="1" dirty="0" err="1">
                <a:solidFill>
                  <a:schemeClr val="bg1"/>
                </a:solidFill>
              </a:rPr>
              <a:t>الحركية</a:t>
            </a:r>
            <a:r>
              <a:rPr b="1" dirty="0">
                <a:solidFill>
                  <a:schemeClr val="bg1"/>
                </a:solidFill>
              </a:rPr>
              <a:t> </a:t>
            </a:r>
            <a:r>
              <a:rPr b="1" dirty="0" err="1">
                <a:solidFill>
                  <a:schemeClr val="bg1"/>
                </a:solidFill>
              </a:rPr>
              <a:t>بالأنشطة</a:t>
            </a:r>
            <a:r>
              <a:rPr b="1" dirty="0">
                <a:solidFill>
                  <a:schemeClr val="bg1"/>
                </a:solidFill>
              </a:rPr>
              <a:t> </a:t>
            </a:r>
            <a:r>
              <a:rPr b="1" dirty="0" err="1">
                <a:solidFill>
                  <a:schemeClr val="bg1"/>
                </a:solidFill>
              </a:rPr>
              <a:t>المقدمة</a:t>
            </a:r>
            <a:r>
              <a:rPr b="1" dirty="0">
                <a:solidFill>
                  <a:schemeClr val="bg1"/>
                </a:solidFill>
              </a:rPr>
              <a:t> </a:t>
            </a:r>
            <a:r>
              <a:rPr lang="ar-SA" b="1" dirty="0" smtClean="0">
                <a:solidFill>
                  <a:schemeClr val="bg1"/>
                </a:solidFill>
              </a:rPr>
              <a:t>في الوحدة.</a:t>
            </a:r>
          </a:p>
          <a:p>
            <a:pPr marL="514350" indent="-514350" algn="r" rtl="1">
              <a:buSzTx/>
              <a:buFont typeface="+mj-lt"/>
              <a:buAutoNum type="arabicPeriod"/>
              <a:defRPr/>
            </a:pPr>
            <a:r>
              <a:rPr lang="ar-SA" b="1" dirty="0" smtClean="0">
                <a:solidFill>
                  <a:schemeClr val="bg1"/>
                </a:solidFill>
              </a:rPr>
              <a:t>اختيار لعبة تعاونية بدلاً من التنافسية.</a:t>
            </a:r>
          </a:p>
        </p:txBody>
      </p:sp>
    </p:spTree>
    <p:extLst>
      <p:ext uri="{BB962C8B-B14F-4D97-AF65-F5344CB8AC3E}">
        <p14:creationId xmlns:p14="http://schemas.microsoft.com/office/powerpoint/2010/main" val="1988765151"/>
      </p:ext>
    </p:ext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" grpId="0" build="p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7030A0"/>
                </a:solidFill>
              </a:rPr>
              <a:t>عند التنفيذ</a:t>
            </a:r>
            <a:r>
              <a:rPr lang="ar-SA" b="1" dirty="0" smtClean="0">
                <a:solidFill>
                  <a:srgbClr val="7030A0"/>
                </a:solidFill>
              </a:rPr>
              <a:t>: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 rtl="1">
              <a:buFont typeface="+mj-lt"/>
              <a:buAutoNum type="arabicPeriod"/>
              <a:defRPr/>
            </a:pPr>
            <a:r>
              <a:rPr lang="ar-SA" b="1" dirty="0" smtClean="0">
                <a:solidFill>
                  <a:schemeClr val="bg1"/>
                </a:solidFill>
              </a:rPr>
              <a:t>شرح </a:t>
            </a:r>
            <a:r>
              <a:rPr lang="ar-SA" b="1" dirty="0">
                <a:solidFill>
                  <a:schemeClr val="bg1"/>
                </a:solidFill>
              </a:rPr>
              <a:t>الهدف من الأداء المطلوب</a:t>
            </a:r>
            <a:r>
              <a:rPr lang="ar-SA" b="1" dirty="0" smtClean="0">
                <a:solidFill>
                  <a:schemeClr val="bg1"/>
                </a:solidFill>
              </a:rPr>
              <a:t>.</a:t>
            </a:r>
          </a:p>
          <a:p>
            <a:pPr marL="514350" indent="-514350" algn="r" rtl="1">
              <a:buFont typeface="+mj-lt"/>
              <a:buAutoNum type="arabicPeriod"/>
              <a:defRPr/>
            </a:pPr>
            <a:r>
              <a:rPr lang="ar-SA" b="1" dirty="0" smtClean="0">
                <a:solidFill>
                  <a:schemeClr val="bg1"/>
                </a:solidFill>
              </a:rPr>
              <a:t>شرح الخطوات بوضوح.</a:t>
            </a:r>
            <a:endParaRPr lang="ar-SA" b="1" dirty="0">
              <a:solidFill>
                <a:schemeClr val="bg1"/>
              </a:solidFill>
            </a:endParaRPr>
          </a:p>
          <a:p>
            <a:pPr marL="514350" indent="-514350" algn="r" rtl="1">
              <a:buSzTx/>
              <a:buFont typeface="+mj-lt"/>
              <a:buAutoNum type="arabicPeriod"/>
              <a:defRPr/>
            </a:pPr>
            <a:r>
              <a:rPr lang="ar-SA" b="1" dirty="0">
                <a:solidFill>
                  <a:schemeClr val="bg1"/>
                </a:solidFill>
              </a:rPr>
              <a:t>تقديم نموذج للأداء من قبل المعلمة.</a:t>
            </a:r>
          </a:p>
          <a:p>
            <a:pPr marL="514350" indent="-514350" algn="r" rtl="1">
              <a:buSzTx/>
              <a:buFont typeface="+mj-lt"/>
              <a:buAutoNum type="arabicPeriod"/>
              <a:defRPr/>
            </a:pPr>
            <a:r>
              <a:rPr lang="ar-SA" b="1" dirty="0">
                <a:solidFill>
                  <a:schemeClr val="bg1"/>
                </a:solidFill>
              </a:rPr>
              <a:t>توفير الأدوات بعدد كافي للأطفال</a:t>
            </a:r>
          </a:p>
          <a:p>
            <a:pPr marL="514350" indent="-514350" algn="r" rtl="1">
              <a:buSzTx/>
              <a:buFont typeface="+mj-lt"/>
              <a:buAutoNum type="arabicPeriod"/>
              <a:defRPr/>
            </a:pPr>
            <a:r>
              <a:rPr lang="ar-SA" b="1" dirty="0">
                <a:solidFill>
                  <a:schemeClr val="bg1"/>
                </a:solidFill>
              </a:rPr>
              <a:t>وصف أداء </a:t>
            </a:r>
            <a:r>
              <a:rPr lang="ar-SA" b="1" dirty="0" smtClean="0">
                <a:solidFill>
                  <a:schemeClr val="bg1"/>
                </a:solidFill>
              </a:rPr>
              <a:t>الطفل خلال اللعب.</a:t>
            </a:r>
            <a:endParaRPr lang="ar-SA" b="1" dirty="0">
              <a:solidFill>
                <a:schemeClr val="bg1"/>
              </a:solidFill>
            </a:endParaRPr>
          </a:p>
          <a:p>
            <a:pPr marL="514350" indent="-514350" algn="r" rtl="1">
              <a:buFont typeface="+mj-lt"/>
              <a:buAutoNum type="arabicPeriod"/>
              <a:defRPr/>
            </a:pPr>
            <a:r>
              <a:rPr lang="ar-SA" b="1" dirty="0">
                <a:solidFill>
                  <a:schemeClr val="bg1"/>
                </a:solidFill>
              </a:rPr>
              <a:t>إشراك جميع الأطفال وعدم عزل أي طفل.</a:t>
            </a:r>
            <a:endParaRPr lang="ar-SA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187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143000"/>
          </a:xfrm>
        </p:spPr>
        <p:txBody>
          <a:bodyPr/>
          <a:lstStyle/>
          <a:p>
            <a:pPr rtl="1"/>
            <a:r>
              <a:rPr lang="ar-SA" dirty="0" smtClean="0"/>
              <a:t>ماشعورك تجاه لعبة الكراسي !! في طفولتك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3212976"/>
            <a:ext cx="8229600" cy="1324744"/>
          </a:xfrm>
        </p:spPr>
        <p:txBody>
          <a:bodyPr/>
          <a:lstStyle/>
          <a:p>
            <a:pPr algn="ctr"/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www.youtube.com/watch?v=aGGwfWNgJuo</a:t>
            </a:r>
            <a:endParaRPr lang="ar-SA" dirty="0" smtClean="0"/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7737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pPr algn="r" rtl="0">
              <a:defRPr/>
            </a:pPr>
            <a:r>
              <a:t>محاور المحاضرة</a:t>
            </a:r>
          </a:p>
        </p:txBody>
      </p:sp>
      <p:sp>
        <p:nvSpPr>
          <p:cNvPr id="161" name="Shape 161"/>
          <p:cNvSpPr>
            <a:spLocks noGrp="1"/>
          </p:cNvSpPr>
          <p:nvPr>
            <p:ph idx="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pPr marL="438911" indent="-438911" algn="r" defTabSz="877823" rtl="1">
              <a:spcBef>
                <a:spcPts val="1900"/>
              </a:spcBef>
              <a:defRPr sz="3072"/>
            </a:pPr>
            <a:r>
              <a:rPr b="1" dirty="0" err="1">
                <a:solidFill>
                  <a:schemeClr val="accent6">
                    <a:lumMod val="50000"/>
                  </a:schemeClr>
                </a:solidFill>
              </a:rPr>
              <a:t>تعريف</a:t>
            </a:r>
            <a:r>
              <a:rPr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b="1" dirty="0" err="1">
                <a:solidFill>
                  <a:schemeClr val="accent6">
                    <a:lumMod val="50000"/>
                  </a:schemeClr>
                </a:solidFill>
              </a:rPr>
              <a:t>البرنامج</a:t>
            </a:r>
            <a:r>
              <a:rPr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b="1" dirty="0" err="1">
                <a:solidFill>
                  <a:schemeClr val="accent6">
                    <a:lumMod val="50000"/>
                  </a:schemeClr>
                </a:solidFill>
              </a:rPr>
              <a:t>الحركي</a:t>
            </a:r>
            <a:endParaRPr b="1" dirty="0">
              <a:solidFill>
                <a:schemeClr val="accent6">
                  <a:lumMod val="50000"/>
                </a:schemeClr>
              </a:solidFill>
            </a:endParaRPr>
          </a:p>
          <a:p>
            <a:pPr marL="438911" indent="-438911" algn="r" defTabSz="877823" rtl="1">
              <a:spcBef>
                <a:spcPts val="1900"/>
              </a:spcBef>
              <a:defRPr sz="3072"/>
            </a:pPr>
            <a:r>
              <a:rPr b="1" dirty="0" err="1">
                <a:solidFill>
                  <a:schemeClr val="accent6">
                    <a:lumMod val="50000"/>
                  </a:schemeClr>
                </a:solidFill>
              </a:rPr>
              <a:t>أهداف</a:t>
            </a:r>
            <a:r>
              <a:rPr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b="1" dirty="0" err="1">
                <a:solidFill>
                  <a:schemeClr val="accent6">
                    <a:lumMod val="50000"/>
                  </a:schemeClr>
                </a:solidFill>
              </a:rPr>
              <a:t>برنامج</a:t>
            </a:r>
            <a:r>
              <a:rPr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b="1" dirty="0" err="1">
                <a:solidFill>
                  <a:schemeClr val="accent6">
                    <a:lumMod val="50000"/>
                  </a:schemeClr>
                </a:solidFill>
              </a:rPr>
              <a:t>النشاط</a:t>
            </a:r>
            <a:r>
              <a:rPr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b="1" dirty="0" err="1">
                <a:solidFill>
                  <a:schemeClr val="accent6">
                    <a:lumMod val="50000"/>
                  </a:schemeClr>
                </a:solidFill>
              </a:rPr>
              <a:t>الحركي</a:t>
            </a:r>
            <a:endParaRPr b="1" dirty="0">
              <a:solidFill>
                <a:schemeClr val="accent6">
                  <a:lumMod val="50000"/>
                </a:schemeClr>
              </a:solidFill>
            </a:endParaRPr>
          </a:p>
          <a:p>
            <a:pPr marL="438911" indent="-438911" algn="r" defTabSz="877823" rtl="1">
              <a:spcBef>
                <a:spcPts val="1900"/>
              </a:spcBef>
              <a:defRPr sz="3072"/>
            </a:pPr>
            <a:r>
              <a:rPr b="1" dirty="0" err="1">
                <a:solidFill>
                  <a:schemeClr val="accent6">
                    <a:lumMod val="50000"/>
                  </a:schemeClr>
                </a:solidFill>
              </a:rPr>
              <a:t>أسس</a:t>
            </a:r>
            <a:r>
              <a:rPr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b="1" dirty="0" err="1">
                <a:solidFill>
                  <a:schemeClr val="accent6">
                    <a:lumMod val="50000"/>
                  </a:schemeClr>
                </a:solidFill>
              </a:rPr>
              <a:t>برنامج</a:t>
            </a:r>
            <a:r>
              <a:rPr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b="1" dirty="0" err="1">
                <a:solidFill>
                  <a:schemeClr val="accent6">
                    <a:lumMod val="50000"/>
                  </a:schemeClr>
                </a:solidFill>
              </a:rPr>
              <a:t>النشاط</a:t>
            </a:r>
            <a:r>
              <a:rPr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b="1" dirty="0" err="1" smtClean="0">
                <a:solidFill>
                  <a:schemeClr val="accent6">
                    <a:lumMod val="50000"/>
                  </a:schemeClr>
                </a:solidFill>
              </a:rPr>
              <a:t>الحركي</a:t>
            </a:r>
            <a:endParaRPr lang="ar-SA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438911" indent="-438911" algn="r" defTabSz="877823" rtl="1">
              <a:spcBef>
                <a:spcPts val="1900"/>
              </a:spcBef>
              <a:defRPr sz="3072"/>
            </a:pPr>
            <a:r>
              <a:rPr lang="ar-SA" b="1" dirty="0"/>
              <a:t>فن تدريس التربية الحركية وخطواتها</a:t>
            </a:r>
            <a:endParaRPr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3568" y="1916832"/>
            <a:ext cx="7772400" cy="1500187"/>
          </a:xfrm>
        </p:spPr>
        <p:txBody>
          <a:bodyPr/>
          <a:lstStyle/>
          <a:p>
            <a:pPr algn="ctr"/>
            <a:r>
              <a:rPr lang="ar-SA" sz="4400" b="1" dirty="0" smtClean="0"/>
              <a:t>تم بحمد الله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2380053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pPr rtl="0">
              <a:defRPr/>
            </a:pPr>
            <a:r>
              <a:rPr b="1" dirty="0" err="1">
                <a:solidFill>
                  <a:srgbClr val="C00000"/>
                </a:solidFill>
              </a:rPr>
              <a:t>أنواع</a:t>
            </a:r>
            <a:r>
              <a:rPr b="1" dirty="0">
                <a:solidFill>
                  <a:srgbClr val="C00000"/>
                </a:solidFill>
              </a:rPr>
              <a:t> </a:t>
            </a:r>
            <a:r>
              <a:rPr b="1" dirty="0" err="1">
                <a:solidFill>
                  <a:srgbClr val="C00000"/>
                </a:solidFill>
              </a:rPr>
              <a:t>المهارات</a:t>
            </a:r>
            <a:r>
              <a:rPr b="1" dirty="0">
                <a:solidFill>
                  <a:srgbClr val="C00000"/>
                </a:solidFill>
              </a:rPr>
              <a:t> </a:t>
            </a:r>
            <a:r>
              <a:rPr b="1" dirty="0" err="1">
                <a:solidFill>
                  <a:srgbClr val="C00000"/>
                </a:solidFill>
              </a:rPr>
              <a:t>الحركية</a:t>
            </a:r>
            <a:endParaRPr b="1" dirty="0">
              <a:solidFill>
                <a:srgbClr val="C00000"/>
              </a:solidFill>
            </a:endParaRPr>
          </a:p>
        </p:txBody>
      </p:sp>
      <p:sp>
        <p:nvSpPr>
          <p:cNvPr id="164" name="Shape 164"/>
          <p:cNvSpPr>
            <a:spLocks noGrp="1"/>
          </p:cNvSpPr>
          <p:nvPr>
            <p:ph idx="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pPr marL="0" indent="0" algn="r" defTabSz="886968" rtl="1">
              <a:spcBef>
                <a:spcPts val="1900"/>
              </a:spcBef>
              <a:buSzTx/>
              <a:buNone/>
              <a:defRPr sz="2716" u="sng"/>
            </a:pPr>
            <a:r>
              <a:rPr b="1" dirty="0" err="1"/>
              <a:t>قسم</a:t>
            </a:r>
            <a:r>
              <a:rPr b="1" dirty="0"/>
              <a:t> </a:t>
            </a:r>
            <a:r>
              <a:rPr b="1" dirty="0" err="1"/>
              <a:t>شميدت</a:t>
            </a:r>
            <a:r>
              <a:rPr b="1" dirty="0"/>
              <a:t> </a:t>
            </a:r>
            <a:r>
              <a:rPr b="1" dirty="0" err="1"/>
              <a:t>وماجيل</a:t>
            </a:r>
            <a:r>
              <a:rPr b="1" dirty="0"/>
              <a:t> </a:t>
            </a:r>
            <a:r>
              <a:rPr b="1" dirty="0" err="1"/>
              <a:t>وآخرون</a:t>
            </a:r>
            <a:r>
              <a:rPr b="1" dirty="0"/>
              <a:t> </a:t>
            </a:r>
            <a:r>
              <a:rPr b="1" dirty="0" err="1"/>
              <a:t>المهارات</a:t>
            </a:r>
            <a:r>
              <a:rPr b="1" dirty="0"/>
              <a:t> </a:t>
            </a:r>
            <a:r>
              <a:rPr b="1" dirty="0" err="1"/>
              <a:t>الحركية</a:t>
            </a:r>
            <a:r>
              <a:rPr b="1" dirty="0"/>
              <a:t> </a:t>
            </a:r>
            <a:r>
              <a:rPr b="1" dirty="0" err="1"/>
              <a:t>لثلاثة</a:t>
            </a:r>
            <a:r>
              <a:rPr b="1" dirty="0"/>
              <a:t> </a:t>
            </a:r>
            <a:r>
              <a:rPr b="1" dirty="0" err="1"/>
              <a:t>مستويات</a:t>
            </a:r>
            <a:r>
              <a:rPr b="1" dirty="0"/>
              <a:t>:</a:t>
            </a:r>
          </a:p>
          <a:p>
            <a:pPr marL="0" indent="0" algn="r" defTabSz="886968" rtl="1">
              <a:spcBef>
                <a:spcPts val="1900"/>
              </a:spcBef>
              <a:buSzTx/>
              <a:buNone/>
              <a:defRPr sz="3104" b="1" u="sng">
                <a:solidFill>
                  <a:srgbClr val="5E4A74"/>
                </a:solidFill>
              </a:defRPr>
            </a:pPr>
            <a:r>
              <a:rPr dirty="0"/>
              <a:t>١ـ </a:t>
            </a:r>
            <a:r>
              <a:rPr dirty="0" err="1"/>
              <a:t>مستوى</a:t>
            </a:r>
            <a:r>
              <a:rPr dirty="0"/>
              <a:t> </a:t>
            </a:r>
            <a:r>
              <a:rPr dirty="0" err="1"/>
              <a:t>الدقة</a:t>
            </a:r>
            <a:r>
              <a:rPr dirty="0"/>
              <a:t> </a:t>
            </a:r>
            <a:r>
              <a:rPr dirty="0" err="1"/>
              <a:t>في</a:t>
            </a:r>
            <a:r>
              <a:rPr dirty="0"/>
              <a:t> </a:t>
            </a:r>
            <a:r>
              <a:rPr dirty="0" err="1"/>
              <a:t>الأداء</a:t>
            </a:r>
            <a:r>
              <a:rPr dirty="0"/>
              <a:t>:</a:t>
            </a:r>
          </a:p>
          <a:p>
            <a:pPr marL="0" indent="0" algn="r" defTabSz="886968" rtl="1">
              <a:spcBef>
                <a:spcPts val="1900"/>
              </a:spcBef>
              <a:buSzTx/>
              <a:buNone/>
              <a:defRPr sz="2716"/>
            </a:pPr>
            <a:r>
              <a:rPr dirty="0" err="1"/>
              <a:t>يشمل</a:t>
            </a:r>
            <a:r>
              <a:rPr dirty="0"/>
              <a:t> </a:t>
            </a:r>
            <a:r>
              <a:rPr dirty="0" err="1"/>
              <a:t>مهارات</a:t>
            </a:r>
            <a:r>
              <a:rPr dirty="0"/>
              <a:t> </a:t>
            </a:r>
            <a:r>
              <a:rPr dirty="0" err="1"/>
              <a:t>العضلات</a:t>
            </a:r>
            <a:r>
              <a:rPr dirty="0"/>
              <a:t> </a:t>
            </a:r>
            <a:r>
              <a:rPr dirty="0" err="1"/>
              <a:t>الكبيرة</a:t>
            </a:r>
            <a:r>
              <a:rPr dirty="0"/>
              <a:t> </a:t>
            </a:r>
            <a:r>
              <a:rPr dirty="0" err="1"/>
              <a:t>كالمشي</a:t>
            </a:r>
            <a:r>
              <a:rPr dirty="0"/>
              <a:t> ٬ </a:t>
            </a:r>
            <a:r>
              <a:rPr dirty="0" err="1"/>
              <a:t>الجري</a:t>
            </a:r>
            <a:r>
              <a:rPr dirty="0"/>
              <a:t>٬ </a:t>
            </a:r>
            <a:r>
              <a:rPr dirty="0" err="1"/>
              <a:t>القفز</a:t>
            </a:r>
            <a:r>
              <a:rPr dirty="0"/>
              <a:t>٬ </a:t>
            </a:r>
            <a:r>
              <a:rPr dirty="0" err="1"/>
              <a:t>الركل</a:t>
            </a:r>
            <a:r>
              <a:rPr dirty="0"/>
              <a:t>٬ </a:t>
            </a:r>
            <a:r>
              <a:rPr dirty="0" err="1"/>
              <a:t>الرمي</a:t>
            </a:r>
            <a:r>
              <a:rPr dirty="0"/>
              <a:t> </a:t>
            </a:r>
            <a:r>
              <a:rPr dirty="0" err="1"/>
              <a:t>وغيرها</a:t>
            </a:r>
            <a:r>
              <a:rPr dirty="0"/>
              <a:t>.</a:t>
            </a:r>
          </a:p>
          <a:p>
            <a:pPr marL="0" indent="0" algn="r" defTabSz="886968" rtl="1">
              <a:spcBef>
                <a:spcPts val="1900"/>
              </a:spcBef>
              <a:buSzTx/>
              <a:buNone/>
              <a:defRPr sz="2716"/>
            </a:pPr>
            <a:r>
              <a:rPr dirty="0" err="1"/>
              <a:t>ويشمل</a:t>
            </a:r>
            <a:r>
              <a:rPr dirty="0"/>
              <a:t> </a:t>
            </a:r>
            <a:r>
              <a:rPr dirty="0" err="1"/>
              <a:t>المهارات</a:t>
            </a:r>
            <a:r>
              <a:rPr dirty="0"/>
              <a:t> </a:t>
            </a:r>
            <a:r>
              <a:rPr dirty="0" err="1"/>
              <a:t>الأساسية</a:t>
            </a:r>
            <a:r>
              <a:rPr dirty="0"/>
              <a:t> </a:t>
            </a:r>
            <a:r>
              <a:rPr dirty="0" err="1"/>
              <a:t>للألعاب</a:t>
            </a:r>
            <a:r>
              <a:rPr dirty="0"/>
              <a:t> </a:t>
            </a:r>
            <a:r>
              <a:rPr dirty="0" err="1"/>
              <a:t>الرياضية</a:t>
            </a:r>
            <a:r>
              <a:rPr dirty="0"/>
              <a:t> </a:t>
            </a:r>
            <a:r>
              <a:rPr dirty="0" err="1"/>
              <a:t>كالتصويب</a:t>
            </a:r>
            <a:r>
              <a:rPr dirty="0"/>
              <a:t> </a:t>
            </a:r>
            <a:r>
              <a:rPr dirty="0" err="1"/>
              <a:t>والتمرير</a:t>
            </a:r>
            <a:r>
              <a:rPr dirty="0"/>
              <a:t> </a:t>
            </a:r>
            <a:r>
              <a:rPr dirty="0" err="1"/>
              <a:t>في</a:t>
            </a:r>
            <a:r>
              <a:rPr dirty="0"/>
              <a:t> </a:t>
            </a:r>
            <a:r>
              <a:rPr dirty="0" err="1"/>
              <a:t>كرة</a:t>
            </a:r>
            <a:r>
              <a:rPr dirty="0"/>
              <a:t> </a:t>
            </a:r>
            <a:r>
              <a:rPr dirty="0" err="1"/>
              <a:t>القدم</a:t>
            </a:r>
            <a:r>
              <a:rPr dirty="0"/>
              <a:t> </a:t>
            </a:r>
            <a:r>
              <a:rPr dirty="0" err="1"/>
              <a:t>والسلة</a:t>
            </a:r>
            <a:r>
              <a:rPr dirty="0"/>
              <a:t> </a:t>
            </a:r>
            <a:r>
              <a:rPr dirty="0" err="1"/>
              <a:t>ويتطلب</a:t>
            </a:r>
            <a:r>
              <a:rPr dirty="0"/>
              <a:t> </a:t>
            </a:r>
            <a:r>
              <a:rPr dirty="0" err="1"/>
              <a:t>درجة</a:t>
            </a:r>
            <a:r>
              <a:rPr dirty="0"/>
              <a:t> </a:t>
            </a:r>
            <a:r>
              <a:rPr dirty="0" err="1"/>
              <a:t>كبيرة</a:t>
            </a:r>
            <a:r>
              <a:rPr dirty="0"/>
              <a:t> </a:t>
            </a:r>
            <a:r>
              <a:rPr dirty="0" err="1"/>
              <a:t>من</a:t>
            </a:r>
            <a:r>
              <a:rPr dirty="0"/>
              <a:t> </a:t>
            </a:r>
            <a:r>
              <a:rPr dirty="0" err="1"/>
              <a:t>التوافق</a:t>
            </a:r>
            <a:r>
              <a:rPr dirty="0"/>
              <a:t> </a:t>
            </a:r>
            <a:r>
              <a:rPr dirty="0" err="1"/>
              <a:t>العضلي</a:t>
            </a:r>
            <a:r>
              <a:rPr dirty="0"/>
              <a:t> </a:t>
            </a:r>
            <a:r>
              <a:rPr dirty="0" err="1"/>
              <a:t>والعصبي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45259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pPr marL="0" indent="0" algn="r" defTabSz="841247" rtl="1">
              <a:lnSpc>
                <a:spcPct val="90000"/>
              </a:lnSpc>
              <a:spcBef>
                <a:spcPts val="1800"/>
              </a:spcBef>
              <a:buSzTx/>
              <a:buNone/>
              <a:defRPr sz="2944" b="1" u="sng">
                <a:solidFill>
                  <a:srgbClr val="5E4A74"/>
                </a:solidFill>
              </a:defRPr>
            </a:pPr>
            <a:r>
              <a:rPr dirty="0"/>
              <a:t>٢ـ </a:t>
            </a:r>
            <a:r>
              <a:rPr dirty="0" err="1"/>
              <a:t>مستوى</a:t>
            </a:r>
            <a:r>
              <a:rPr dirty="0"/>
              <a:t> </a:t>
            </a:r>
            <a:r>
              <a:rPr dirty="0" err="1"/>
              <a:t>طبيعة</a:t>
            </a:r>
            <a:r>
              <a:rPr dirty="0"/>
              <a:t> </a:t>
            </a:r>
            <a:r>
              <a:rPr dirty="0" err="1"/>
              <a:t>أداء</a:t>
            </a:r>
            <a:r>
              <a:rPr dirty="0"/>
              <a:t> </a:t>
            </a:r>
            <a:r>
              <a:rPr dirty="0" err="1"/>
              <a:t>المهارة</a:t>
            </a:r>
            <a:r>
              <a:rPr dirty="0"/>
              <a:t> </a:t>
            </a:r>
            <a:r>
              <a:rPr dirty="0" err="1"/>
              <a:t>الحركية</a:t>
            </a:r>
            <a:r>
              <a:rPr dirty="0"/>
              <a:t> </a:t>
            </a:r>
            <a:r>
              <a:rPr dirty="0" err="1"/>
              <a:t>من</a:t>
            </a:r>
            <a:r>
              <a:rPr dirty="0"/>
              <a:t> </a:t>
            </a:r>
            <a:r>
              <a:rPr dirty="0" err="1"/>
              <a:t>حيث</a:t>
            </a:r>
            <a:r>
              <a:rPr dirty="0"/>
              <a:t> </a:t>
            </a:r>
            <a:r>
              <a:rPr dirty="0" err="1"/>
              <a:t>البداية</a:t>
            </a:r>
            <a:r>
              <a:rPr dirty="0"/>
              <a:t> </a:t>
            </a:r>
            <a:r>
              <a:rPr dirty="0" err="1"/>
              <a:t>والنهاية</a:t>
            </a:r>
            <a:r>
              <a:rPr dirty="0" smtClean="0"/>
              <a:t>:</a:t>
            </a:r>
            <a:endParaRPr lang="ar-SA" dirty="0" smtClean="0"/>
          </a:p>
          <a:p>
            <a:pPr marL="0" indent="0" algn="r" defTabSz="841247" rtl="1">
              <a:lnSpc>
                <a:spcPct val="90000"/>
              </a:lnSpc>
              <a:spcBef>
                <a:spcPts val="1800"/>
              </a:spcBef>
              <a:buSzTx/>
              <a:buNone/>
              <a:defRPr sz="2944" b="1" u="sng">
                <a:solidFill>
                  <a:srgbClr val="5E4A74"/>
                </a:solidFill>
              </a:defRPr>
            </a:pPr>
            <a:endParaRPr dirty="0"/>
          </a:p>
          <a:p>
            <a:pPr marL="0" indent="0" algn="r" defTabSz="841247" rtl="1">
              <a:lnSpc>
                <a:spcPct val="90000"/>
              </a:lnSpc>
              <a:spcBef>
                <a:spcPts val="1800"/>
              </a:spcBef>
              <a:buFont typeface="Arial"/>
              <a:buChar char="•"/>
              <a:defRPr sz="2576" b="1"/>
            </a:pPr>
            <a:r>
              <a:rPr dirty="0" err="1"/>
              <a:t>المهارة</a:t>
            </a:r>
            <a:r>
              <a:rPr dirty="0"/>
              <a:t> </a:t>
            </a:r>
            <a:r>
              <a:rPr dirty="0" err="1"/>
              <a:t>المتقطعة</a:t>
            </a:r>
            <a:r>
              <a:rPr b="0" dirty="0"/>
              <a:t>: </a:t>
            </a:r>
            <a:r>
              <a:rPr b="0" dirty="0" err="1"/>
              <a:t>المهارة</a:t>
            </a:r>
            <a:r>
              <a:rPr b="0" dirty="0"/>
              <a:t> </a:t>
            </a:r>
            <a:r>
              <a:rPr b="0" dirty="0" err="1"/>
              <a:t>التي</a:t>
            </a:r>
            <a:r>
              <a:rPr b="0" dirty="0"/>
              <a:t> </a:t>
            </a:r>
            <a:r>
              <a:rPr b="0" dirty="0" err="1"/>
              <a:t>تتكون</a:t>
            </a:r>
            <a:r>
              <a:rPr b="0" dirty="0"/>
              <a:t> </a:t>
            </a:r>
            <a:r>
              <a:rPr b="0" dirty="0" err="1"/>
              <a:t>من</a:t>
            </a:r>
            <a:r>
              <a:rPr b="0" dirty="0"/>
              <a:t> </a:t>
            </a:r>
            <a:r>
              <a:rPr b="0" dirty="0" err="1"/>
              <a:t>حركة</a:t>
            </a:r>
            <a:r>
              <a:rPr b="0" dirty="0"/>
              <a:t> </a:t>
            </a:r>
            <a:r>
              <a:rPr b="0" dirty="0" err="1"/>
              <a:t>لها</a:t>
            </a:r>
            <a:r>
              <a:rPr b="0" dirty="0"/>
              <a:t> </a:t>
            </a:r>
            <a:r>
              <a:rPr b="0" dirty="0" err="1"/>
              <a:t>بداية</a:t>
            </a:r>
            <a:r>
              <a:rPr b="0" dirty="0"/>
              <a:t> </a:t>
            </a:r>
            <a:r>
              <a:rPr b="0" dirty="0" err="1"/>
              <a:t>ونهاية</a:t>
            </a:r>
            <a:r>
              <a:rPr b="0" dirty="0"/>
              <a:t> </a:t>
            </a:r>
            <a:r>
              <a:rPr b="0" dirty="0" err="1"/>
              <a:t>واضحة</a:t>
            </a:r>
            <a:r>
              <a:rPr b="0" dirty="0"/>
              <a:t>٬ </a:t>
            </a:r>
            <a:r>
              <a:rPr b="0" dirty="0" err="1"/>
              <a:t>كما</a:t>
            </a:r>
            <a:r>
              <a:rPr b="0" dirty="0"/>
              <a:t> </a:t>
            </a:r>
            <a:r>
              <a:rPr b="0" dirty="0" err="1"/>
              <a:t>هو</a:t>
            </a:r>
            <a:r>
              <a:rPr b="0" dirty="0"/>
              <a:t> </a:t>
            </a:r>
            <a:r>
              <a:rPr b="0" dirty="0" err="1"/>
              <a:t>الحال</a:t>
            </a:r>
            <a:r>
              <a:rPr b="0" dirty="0"/>
              <a:t> </a:t>
            </a:r>
            <a:r>
              <a:rPr b="0" dirty="0" err="1"/>
              <a:t>في</a:t>
            </a:r>
            <a:r>
              <a:rPr b="0" dirty="0"/>
              <a:t> </a:t>
            </a:r>
            <a:r>
              <a:rPr b="0" dirty="0" err="1"/>
              <a:t>مهارة</a:t>
            </a:r>
            <a:r>
              <a:rPr b="0" dirty="0"/>
              <a:t> </a:t>
            </a:r>
            <a:r>
              <a:rPr b="0" dirty="0" err="1"/>
              <a:t>الرمي</a:t>
            </a:r>
            <a:r>
              <a:rPr b="0" dirty="0"/>
              <a:t> </a:t>
            </a:r>
            <a:r>
              <a:rPr b="0" dirty="0" err="1"/>
              <a:t>والتصويب</a:t>
            </a:r>
            <a:r>
              <a:rPr b="0" dirty="0"/>
              <a:t> </a:t>
            </a:r>
            <a:r>
              <a:rPr b="0" dirty="0" err="1"/>
              <a:t>في</a:t>
            </a:r>
            <a:r>
              <a:rPr b="0" dirty="0"/>
              <a:t> </a:t>
            </a:r>
            <a:r>
              <a:rPr b="0" dirty="0" err="1"/>
              <a:t>كرة</a:t>
            </a:r>
            <a:r>
              <a:rPr b="0" dirty="0"/>
              <a:t> </a:t>
            </a:r>
            <a:r>
              <a:rPr b="0" dirty="0" err="1"/>
              <a:t>القدم</a:t>
            </a:r>
            <a:r>
              <a:rPr b="0" dirty="0"/>
              <a:t>.</a:t>
            </a:r>
          </a:p>
          <a:p>
            <a:pPr marL="0" indent="0" algn="r" defTabSz="841247" rtl="1">
              <a:lnSpc>
                <a:spcPct val="90000"/>
              </a:lnSpc>
              <a:spcBef>
                <a:spcPts val="1800"/>
              </a:spcBef>
              <a:buFont typeface="Arial"/>
              <a:buChar char="•"/>
              <a:defRPr sz="2576" b="1"/>
            </a:pPr>
            <a:r>
              <a:rPr dirty="0" err="1"/>
              <a:t>المهارات</a:t>
            </a:r>
            <a:r>
              <a:rPr dirty="0"/>
              <a:t> </a:t>
            </a:r>
            <a:r>
              <a:rPr dirty="0" err="1"/>
              <a:t>المستمرة</a:t>
            </a:r>
            <a:r>
              <a:rPr dirty="0"/>
              <a:t>: </a:t>
            </a:r>
            <a:r>
              <a:rPr b="0" dirty="0" err="1"/>
              <a:t>تتكرر</a:t>
            </a:r>
            <a:r>
              <a:rPr b="0" dirty="0"/>
              <a:t> </a:t>
            </a:r>
            <a:r>
              <a:rPr b="0" dirty="0" err="1"/>
              <a:t>فيها</a:t>
            </a:r>
            <a:r>
              <a:rPr b="0" dirty="0"/>
              <a:t> </a:t>
            </a:r>
            <a:r>
              <a:rPr b="0" dirty="0" err="1"/>
              <a:t>الحركات</a:t>
            </a:r>
            <a:r>
              <a:rPr b="0" dirty="0"/>
              <a:t> </a:t>
            </a:r>
            <a:r>
              <a:rPr b="0" dirty="0" err="1"/>
              <a:t>بشكل</a:t>
            </a:r>
            <a:r>
              <a:rPr b="0" dirty="0"/>
              <a:t> </a:t>
            </a:r>
            <a:r>
              <a:rPr b="0" dirty="0" err="1"/>
              <a:t>متشابه</a:t>
            </a:r>
            <a:r>
              <a:rPr b="0" dirty="0"/>
              <a:t> </a:t>
            </a:r>
            <a:r>
              <a:rPr b="0" dirty="0" err="1"/>
              <a:t>مثل</a:t>
            </a:r>
            <a:r>
              <a:rPr b="0" dirty="0"/>
              <a:t> </a:t>
            </a:r>
            <a:r>
              <a:rPr b="0" dirty="0" err="1"/>
              <a:t>الجري</a:t>
            </a:r>
            <a:r>
              <a:rPr b="0" dirty="0"/>
              <a:t> </a:t>
            </a:r>
            <a:r>
              <a:rPr b="0" dirty="0" err="1"/>
              <a:t>والسباحة</a:t>
            </a:r>
            <a:r>
              <a:rPr b="0" dirty="0"/>
              <a:t>.</a:t>
            </a:r>
          </a:p>
          <a:p>
            <a:pPr marL="0" indent="0" algn="r" defTabSz="841247" rtl="1">
              <a:lnSpc>
                <a:spcPct val="90000"/>
              </a:lnSpc>
              <a:spcBef>
                <a:spcPts val="1800"/>
              </a:spcBef>
              <a:buFont typeface="Arial"/>
              <a:buChar char="•"/>
              <a:defRPr sz="2576" b="1"/>
            </a:pPr>
            <a:r>
              <a:rPr dirty="0" err="1"/>
              <a:t>المهارات</a:t>
            </a:r>
            <a:r>
              <a:rPr dirty="0"/>
              <a:t> </a:t>
            </a:r>
            <a:r>
              <a:rPr dirty="0" err="1"/>
              <a:t>المتماسكة</a:t>
            </a:r>
            <a:r>
              <a:rPr dirty="0"/>
              <a:t>:</a:t>
            </a:r>
            <a:r>
              <a:rPr b="0" dirty="0"/>
              <a:t> </a:t>
            </a:r>
            <a:r>
              <a:rPr b="0" dirty="0" err="1"/>
              <a:t>تجمع</a:t>
            </a:r>
            <a:r>
              <a:rPr b="0" dirty="0"/>
              <a:t> </a:t>
            </a:r>
            <a:r>
              <a:rPr b="0" dirty="0" err="1"/>
              <a:t>بين</a:t>
            </a:r>
            <a:r>
              <a:rPr b="0" dirty="0"/>
              <a:t> </a:t>
            </a:r>
            <a:r>
              <a:rPr b="0" dirty="0" err="1"/>
              <a:t>المهارات</a:t>
            </a:r>
            <a:r>
              <a:rPr b="0" dirty="0"/>
              <a:t> </a:t>
            </a:r>
            <a:r>
              <a:rPr b="0" dirty="0" err="1"/>
              <a:t>المتقطعة</a:t>
            </a:r>
            <a:r>
              <a:rPr b="0" dirty="0"/>
              <a:t> </a:t>
            </a:r>
            <a:r>
              <a:rPr b="0" dirty="0" err="1"/>
              <a:t>والمستمرة</a:t>
            </a:r>
            <a:r>
              <a:rPr b="0" dirty="0"/>
              <a:t> </a:t>
            </a:r>
            <a:r>
              <a:rPr b="0" dirty="0" err="1"/>
              <a:t>وتعتمد</a:t>
            </a:r>
            <a:r>
              <a:rPr b="0" dirty="0"/>
              <a:t> </a:t>
            </a:r>
            <a:r>
              <a:rPr b="0" dirty="0" err="1"/>
              <a:t>على</a:t>
            </a:r>
            <a:r>
              <a:rPr b="0" dirty="0"/>
              <a:t> </a:t>
            </a:r>
            <a:r>
              <a:rPr b="0" dirty="0" err="1"/>
              <a:t>الحركات</a:t>
            </a:r>
            <a:r>
              <a:rPr b="0" dirty="0"/>
              <a:t> </a:t>
            </a:r>
            <a:r>
              <a:rPr b="0" dirty="0" err="1"/>
              <a:t>الواحدة</a:t>
            </a:r>
            <a:r>
              <a:rPr b="0" dirty="0"/>
              <a:t> </a:t>
            </a:r>
            <a:r>
              <a:rPr b="0" dirty="0" err="1"/>
              <a:t>تلو</a:t>
            </a:r>
            <a:r>
              <a:rPr b="0" dirty="0"/>
              <a:t> </a:t>
            </a:r>
            <a:r>
              <a:rPr b="0" dirty="0" err="1"/>
              <a:t>الأخرى</a:t>
            </a:r>
            <a:r>
              <a:rPr b="0" dirty="0"/>
              <a:t> </a:t>
            </a:r>
            <a:r>
              <a:rPr b="0" dirty="0" err="1"/>
              <a:t>مثل</a:t>
            </a:r>
            <a:r>
              <a:rPr b="0" dirty="0"/>
              <a:t> </a:t>
            </a:r>
            <a:r>
              <a:rPr b="0" dirty="0" err="1"/>
              <a:t>الغطس</a:t>
            </a:r>
            <a:r>
              <a:rPr b="0" dirty="0"/>
              <a:t> </a:t>
            </a:r>
            <a:r>
              <a:rPr b="0" dirty="0" err="1"/>
              <a:t>والجمباز</a:t>
            </a:r>
            <a:r>
              <a:rPr b="0" dirty="0"/>
              <a:t>.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5259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pPr marL="0" indent="0" algn="r" defTabSz="841247" rtl="1">
              <a:spcBef>
                <a:spcPts val="1800"/>
              </a:spcBef>
              <a:buSzTx/>
              <a:buNone/>
              <a:defRPr sz="2944" b="1" u="sng">
                <a:solidFill>
                  <a:srgbClr val="5E4A74"/>
                </a:solidFill>
              </a:defRPr>
            </a:pPr>
            <a:r>
              <a:rPr dirty="0"/>
              <a:t>٣ـ </a:t>
            </a:r>
            <a:r>
              <a:rPr dirty="0" err="1"/>
              <a:t>مستوى</a:t>
            </a:r>
            <a:r>
              <a:rPr dirty="0"/>
              <a:t> </a:t>
            </a:r>
            <a:r>
              <a:rPr dirty="0" err="1"/>
              <a:t>ثبات</a:t>
            </a:r>
            <a:r>
              <a:rPr dirty="0"/>
              <a:t> </a:t>
            </a:r>
            <a:r>
              <a:rPr dirty="0" err="1"/>
              <a:t>الهدف</a:t>
            </a:r>
            <a:r>
              <a:rPr dirty="0" smtClean="0"/>
              <a:t>:</a:t>
            </a:r>
            <a:endParaRPr lang="ar-SA" dirty="0" smtClean="0"/>
          </a:p>
          <a:p>
            <a:pPr marL="0" indent="0" algn="r" defTabSz="841247" rtl="1">
              <a:spcBef>
                <a:spcPts val="1800"/>
              </a:spcBef>
              <a:buSzTx/>
              <a:buNone/>
              <a:defRPr sz="2208" b="1"/>
            </a:pPr>
            <a:r>
              <a:rPr dirty="0" err="1" smtClean="0"/>
              <a:t>تم</a:t>
            </a:r>
            <a:r>
              <a:rPr dirty="0" smtClean="0"/>
              <a:t> </a:t>
            </a:r>
            <a:r>
              <a:rPr dirty="0" err="1"/>
              <a:t>تقسيم</a:t>
            </a:r>
            <a:r>
              <a:rPr dirty="0"/>
              <a:t> </a:t>
            </a:r>
            <a:r>
              <a:rPr dirty="0" err="1"/>
              <a:t>المهارات</a:t>
            </a:r>
            <a:r>
              <a:rPr dirty="0"/>
              <a:t> </a:t>
            </a:r>
            <a:r>
              <a:rPr dirty="0" err="1"/>
              <a:t>الحركية</a:t>
            </a:r>
            <a:r>
              <a:rPr dirty="0"/>
              <a:t> </a:t>
            </a:r>
            <a:r>
              <a:rPr dirty="0" err="1"/>
              <a:t>إلى</a:t>
            </a:r>
            <a:r>
              <a:rPr dirty="0"/>
              <a:t> </a:t>
            </a:r>
            <a:r>
              <a:rPr dirty="0" err="1"/>
              <a:t>أربعة</a:t>
            </a:r>
            <a:r>
              <a:rPr dirty="0"/>
              <a:t> </a:t>
            </a:r>
            <a:r>
              <a:rPr dirty="0" err="1"/>
              <a:t>أنواع</a:t>
            </a:r>
            <a:r>
              <a:rPr dirty="0"/>
              <a:t> </a:t>
            </a:r>
            <a:r>
              <a:rPr dirty="0" err="1"/>
              <a:t>حسب</a:t>
            </a:r>
            <a:r>
              <a:rPr dirty="0"/>
              <a:t> </a:t>
            </a:r>
            <a:r>
              <a:rPr dirty="0" err="1"/>
              <a:t>حركة</a:t>
            </a:r>
            <a:r>
              <a:rPr dirty="0"/>
              <a:t> </a:t>
            </a:r>
            <a:r>
              <a:rPr dirty="0" err="1"/>
              <a:t>الفرد</a:t>
            </a:r>
            <a:r>
              <a:rPr dirty="0"/>
              <a:t> </a:t>
            </a:r>
            <a:r>
              <a:rPr dirty="0" err="1"/>
              <a:t>والهدف</a:t>
            </a:r>
            <a:r>
              <a:rPr dirty="0"/>
              <a:t> </a:t>
            </a:r>
            <a:r>
              <a:rPr dirty="0" err="1"/>
              <a:t>وهم</a:t>
            </a:r>
            <a:r>
              <a:rPr dirty="0" smtClean="0"/>
              <a:t>:</a:t>
            </a:r>
            <a:endParaRPr lang="ar-SA" dirty="0" smtClean="0"/>
          </a:p>
          <a:p>
            <a:pPr marL="0" indent="0" algn="r" defTabSz="841247" rtl="1">
              <a:spcBef>
                <a:spcPts val="1800"/>
              </a:spcBef>
              <a:buSzTx/>
              <a:buNone/>
              <a:defRPr sz="2208" b="1"/>
            </a:pPr>
            <a:endParaRPr dirty="0"/>
          </a:p>
          <a:p>
            <a:pPr marL="0" indent="0" algn="r" defTabSz="841247" rtl="1">
              <a:spcBef>
                <a:spcPts val="1800"/>
              </a:spcBef>
              <a:buSzTx/>
              <a:buNone/>
              <a:defRPr sz="2576" b="1"/>
            </a:pPr>
            <a:r>
              <a:rPr dirty="0">
                <a:solidFill>
                  <a:schemeClr val="accent6">
                    <a:lumMod val="50000"/>
                  </a:schemeClr>
                </a:solidFill>
              </a:rPr>
              <a:t>١ـ </a:t>
            </a:r>
            <a:r>
              <a:rPr dirty="0" err="1">
                <a:solidFill>
                  <a:schemeClr val="accent6">
                    <a:lumMod val="50000"/>
                  </a:schemeClr>
                </a:solidFill>
              </a:rPr>
              <a:t>الفرد</a:t>
            </a:r>
            <a:r>
              <a:rPr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accent6">
                    <a:lumMod val="50000"/>
                  </a:schemeClr>
                </a:solidFill>
              </a:rPr>
              <a:t>والهدف</a:t>
            </a:r>
            <a:r>
              <a:rPr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dirty="0" err="1" smtClean="0">
                <a:solidFill>
                  <a:schemeClr val="accent6">
                    <a:lumMod val="50000"/>
                  </a:schemeClr>
                </a:solidFill>
              </a:rPr>
              <a:t>الثابت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r>
              <a:rPr lang="ar-SA" dirty="0" smtClean="0">
                <a:solidFill>
                  <a:schemeClr val="accent6">
                    <a:lumMod val="50000"/>
                  </a:schemeClr>
                </a:solidFill>
              </a:rPr>
              <a:t>ا</a:t>
            </a:r>
            <a:r>
              <a:rPr dirty="0" err="1" smtClean="0">
                <a:solidFill>
                  <a:schemeClr val="accent6">
                    <a:lumMod val="50000"/>
                  </a:schemeClr>
                </a:solidFill>
              </a:rPr>
              <a:t>لرماية</a:t>
            </a:r>
            <a:r>
              <a:rPr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accent6">
                    <a:lumMod val="50000"/>
                  </a:schemeClr>
                </a:solidFill>
              </a:rPr>
              <a:t>كما</a:t>
            </a:r>
            <a:r>
              <a:rPr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accent6">
                    <a:lumMod val="50000"/>
                  </a:schemeClr>
                </a:solidFill>
              </a:rPr>
              <a:t>في</a:t>
            </a:r>
            <a:r>
              <a:rPr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dirty="0" err="1" smtClean="0">
                <a:solidFill>
                  <a:schemeClr val="accent6">
                    <a:lumMod val="50000"/>
                  </a:schemeClr>
                </a:solidFill>
              </a:rPr>
              <a:t>سهم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r" defTabSz="841247" rtl="1">
              <a:spcBef>
                <a:spcPts val="1800"/>
              </a:spcBef>
              <a:buSzTx/>
              <a:buNone/>
              <a:defRPr sz="2576" b="1"/>
            </a:pPr>
            <a:r>
              <a:rPr dirty="0">
                <a:solidFill>
                  <a:schemeClr val="accent6">
                    <a:lumMod val="50000"/>
                  </a:schemeClr>
                </a:solidFill>
              </a:rPr>
              <a:t>٢ـ </a:t>
            </a:r>
            <a:r>
              <a:rPr dirty="0" err="1">
                <a:solidFill>
                  <a:schemeClr val="accent6">
                    <a:lumMod val="50000"/>
                  </a:schemeClr>
                </a:solidFill>
              </a:rPr>
              <a:t>الفرد</a:t>
            </a:r>
            <a:r>
              <a:rPr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accent6">
                    <a:lumMod val="50000"/>
                  </a:schemeClr>
                </a:solidFill>
              </a:rPr>
              <a:t>ثابت</a:t>
            </a:r>
            <a:r>
              <a:rPr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accent6">
                    <a:lumMod val="50000"/>
                  </a:schemeClr>
                </a:solidFill>
              </a:rPr>
              <a:t>والهدف</a:t>
            </a:r>
            <a:r>
              <a:rPr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dirty="0" err="1" smtClean="0">
                <a:solidFill>
                  <a:schemeClr val="accent6">
                    <a:lumMod val="50000"/>
                  </a:schemeClr>
                </a:solidFill>
              </a:rPr>
              <a:t>متحر</a:t>
            </a:r>
            <a:r>
              <a:rPr lang="ar-SA" dirty="0" smtClean="0">
                <a:solidFill>
                  <a:schemeClr val="accent6">
                    <a:lumMod val="50000"/>
                  </a:schemeClr>
                </a:solidFill>
              </a:rPr>
              <a:t>ك</a:t>
            </a:r>
            <a:r>
              <a:rPr lang="ar-SA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r-SA" dirty="0" smtClean="0">
                <a:solidFill>
                  <a:schemeClr val="accent6">
                    <a:lumMod val="50000"/>
                  </a:schemeClr>
                </a:solidFill>
              </a:rPr>
              <a:t>(ض</a:t>
            </a:r>
            <a:r>
              <a:rPr dirty="0" err="1" smtClean="0">
                <a:solidFill>
                  <a:schemeClr val="accent6">
                    <a:lumMod val="50000"/>
                  </a:schemeClr>
                </a:solidFill>
              </a:rPr>
              <a:t>رب</a:t>
            </a:r>
            <a:r>
              <a:rPr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accent6">
                    <a:lumMod val="50000"/>
                  </a:schemeClr>
                </a:solidFill>
              </a:rPr>
              <a:t>الكرة</a:t>
            </a:r>
            <a:r>
              <a:rPr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dirty="0" err="1" smtClean="0">
                <a:solidFill>
                  <a:schemeClr val="accent6">
                    <a:lumMod val="50000"/>
                  </a:schemeClr>
                </a:solidFill>
              </a:rPr>
              <a:t>بالمضرب</a:t>
            </a:r>
            <a:r>
              <a:rPr lang="ar-SA" dirty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r" defTabSz="841247" rtl="1">
              <a:spcBef>
                <a:spcPts val="1800"/>
              </a:spcBef>
              <a:buSzTx/>
              <a:buNone/>
              <a:defRPr sz="2576" b="1"/>
            </a:pPr>
            <a:r>
              <a:rPr dirty="0">
                <a:solidFill>
                  <a:schemeClr val="accent6">
                    <a:lumMod val="50000"/>
                  </a:schemeClr>
                </a:solidFill>
              </a:rPr>
              <a:t>٣ـ </a:t>
            </a:r>
            <a:r>
              <a:rPr dirty="0" err="1">
                <a:solidFill>
                  <a:schemeClr val="accent6">
                    <a:lumMod val="50000"/>
                  </a:schemeClr>
                </a:solidFill>
              </a:rPr>
              <a:t>الفرد</a:t>
            </a:r>
            <a:r>
              <a:rPr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accent6">
                    <a:lumMod val="50000"/>
                  </a:schemeClr>
                </a:solidFill>
              </a:rPr>
              <a:t>متحرك</a:t>
            </a:r>
            <a:r>
              <a:rPr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accent6">
                    <a:lumMod val="50000"/>
                  </a:schemeClr>
                </a:solidFill>
              </a:rPr>
              <a:t>والهدف</a:t>
            </a:r>
            <a:r>
              <a:rPr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accent6">
                    <a:lumMod val="50000"/>
                  </a:schemeClr>
                </a:solidFill>
              </a:rPr>
              <a:t>ثابت</a:t>
            </a:r>
            <a:r>
              <a:rPr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r-SA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dirty="0" err="1" smtClean="0">
                <a:solidFill>
                  <a:schemeClr val="accent6">
                    <a:lumMod val="50000"/>
                  </a:schemeClr>
                </a:solidFill>
              </a:rPr>
              <a:t>كرة</a:t>
            </a:r>
            <a:r>
              <a:rPr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accent6">
                    <a:lumMod val="50000"/>
                  </a:schemeClr>
                </a:solidFill>
              </a:rPr>
              <a:t>القدم</a:t>
            </a:r>
            <a:r>
              <a:rPr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accent6">
                    <a:lumMod val="50000"/>
                  </a:schemeClr>
                </a:solidFill>
              </a:rPr>
              <a:t>والسلة</a:t>
            </a:r>
            <a:r>
              <a:rPr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dirty="0" err="1" smtClean="0">
                <a:solidFill>
                  <a:schemeClr val="accent6">
                    <a:lumMod val="50000"/>
                  </a:schemeClr>
                </a:solidFill>
              </a:rPr>
              <a:t>واليد</a:t>
            </a:r>
            <a:r>
              <a:rPr lang="ar-SA" dirty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r" defTabSz="841247" rtl="1">
              <a:spcBef>
                <a:spcPts val="1800"/>
              </a:spcBef>
              <a:buSzTx/>
              <a:buNone/>
              <a:defRPr sz="2576" b="1"/>
            </a:pPr>
            <a:r>
              <a:rPr dirty="0">
                <a:solidFill>
                  <a:schemeClr val="accent6">
                    <a:lumMod val="50000"/>
                  </a:schemeClr>
                </a:solidFill>
              </a:rPr>
              <a:t>٤ـ </a:t>
            </a:r>
            <a:r>
              <a:rPr dirty="0" err="1">
                <a:solidFill>
                  <a:schemeClr val="accent6">
                    <a:lumMod val="50000"/>
                  </a:schemeClr>
                </a:solidFill>
              </a:rPr>
              <a:t>الفرد</a:t>
            </a:r>
            <a:r>
              <a:rPr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accent6">
                    <a:lumMod val="50000"/>
                  </a:schemeClr>
                </a:solidFill>
              </a:rPr>
              <a:t>والهدف</a:t>
            </a:r>
            <a:r>
              <a:rPr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accent6">
                    <a:lumMod val="50000"/>
                  </a:schemeClr>
                </a:solidFill>
              </a:rPr>
              <a:t>متحركان</a:t>
            </a:r>
            <a:r>
              <a:rPr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r-SA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accent6">
                    <a:lumMod val="50000"/>
                  </a:schemeClr>
                </a:solidFill>
              </a:rPr>
              <a:t>قذف</a:t>
            </a:r>
            <a:r>
              <a:rPr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accent6">
                    <a:lumMod val="50000"/>
                  </a:schemeClr>
                </a:solidFill>
              </a:rPr>
              <a:t>الكرة</a:t>
            </a:r>
            <a:r>
              <a:rPr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accent6">
                    <a:lumMod val="50000"/>
                  </a:schemeClr>
                </a:solidFill>
              </a:rPr>
              <a:t>في</a:t>
            </a:r>
            <a:r>
              <a:rPr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accent6">
                    <a:lumMod val="50000"/>
                  </a:schemeClr>
                </a:solidFill>
              </a:rPr>
              <a:t>الألعاب</a:t>
            </a:r>
            <a:r>
              <a:rPr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dirty="0" err="1" smtClean="0">
                <a:solidFill>
                  <a:schemeClr val="accent6">
                    <a:lumMod val="50000"/>
                  </a:schemeClr>
                </a:solidFill>
              </a:rPr>
              <a:t>الجماعية</a:t>
            </a:r>
            <a:r>
              <a:rPr lang="ar-SA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pPr rtl="0">
              <a:defRPr/>
            </a:pPr>
            <a:r>
              <a:rPr b="1" dirty="0" err="1"/>
              <a:t>تعريف</a:t>
            </a:r>
            <a:r>
              <a:rPr b="1" dirty="0"/>
              <a:t> </a:t>
            </a:r>
            <a:r>
              <a:rPr b="1" dirty="0" err="1"/>
              <a:t>البرنامج</a:t>
            </a:r>
            <a:r>
              <a:rPr b="1" dirty="0"/>
              <a:t> </a:t>
            </a:r>
            <a:r>
              <a:rPr b="1" dirty="0" err="1"/>
              <a:t>الحركي</a:t>
            </a:r>
            <a:endParaRPr b="1" dirty="0"/>
          </a:p>
        </p:txBody>
      </p:sp>
      <p:sp>
        <p:nvSpPr>
          <p:cNvPr id="199" name="Shape 199"/>
          <p:cNvSpPr>
            <a:spLocks noGrp="1"/>
          </p:cNvSpPr>
          <p:nvPr>
            <p:ph idx="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pPr marL="0" indent="0" algn="ctr" defTabSz="859536" rtl="1">
              <a:lnSpc>
                <a:spcPct val="120000"/>
              </a:lnSpc>
              <a:spcBef>
                <a:spcPts val="1800"/>
              </a:spcBef>
              <a:buSzTx/>
              <a:buNone/>
              <a:defRPr sz="3008" b="1">
                <a:solidFill>
                  <a:srgbClr val="FF0000"/>
                </a:solidFill>
              </a:defRPr>
            </a:pPr>
            <a:r>
              <a:rPr dirty="0" err="1"/>
              <a:t>هو</a:t>
            </a:r>
            <a:r>
              <a:rPr dirty="0"/>
              <a:t> : </a:t>
            </a:r>
            <a:r>
              <a:rPr dirty="0" err="1" smtClean="0">
                <a:solidFill>
                  <a:srgbClr val="56285A"/>
                </a:solidFill>
              </a:rPr>
              <a:t>جموعة</a:t>
            </a:r>
            <a:r>
              <a:rPr dirty="0" smtClean="0">
                <a:solidFill>
                  <a:srgbClr val="56285A"/>
                </a:solidFill>
              </a:rPr>
              <a:t> </a:t>
            </a:r>
            <a:r>
              <a:rPr dirty="0" err="1">
                <a:solidFill>
                  <a:srgbClr val="56285A"/>
                </a:solidFill>
              </a:rPr>
              <a:t>الحركات</a:t>
            </a:r>
            <a:r>
              <a:rPr dirty="0">
                <a:solidFill>
                  <a:srgbClr val="56285A"/>
                </a:solidFill>
              </a:rPr>
              <a:t> </a:t>
            </a:r>
            <a:r>
              <a:rPr dirty="0" err="1">
                <a:solidFill>
                  <a:srgbClr val="56285A"/>
                </a:solidFill>
              </a:rPr>
              <a:t>الأساسية</a:t>
            </a:r>
            <a:r>
              <a:rPr dirty="0">
                <a:solidFill>
                  <a:srgbClr val="56285A"/>
                </a:solidFill>
              </a:rPr>
              <a:t> </a:t>
            </a:r>
            <a:r>
              <a:rPr dirty="0" err="1">
                <a:solidFill>
                  <a:srgbClr val="56285A"/>
                </a:solidFill>
              </a:rPr>
              <a:t>أو</a:t>
            </a:r>
            <a:r>
              <a:rPr dirty="0">
                <a:solidFill>
                  <a:srgbClr val="56285A"/>
                </a:solidFill>
              </a:rPr>
              <a:t> </a:t>
            </a:r>
            <a:r>
              <a:rPr dirty="0" err="1">
                <a:solidFill>
                  <a:srgbClr val="56285A"/>
                </a:solidFill>
              </a:rPr>
              <a:t>التي</a:t>
            </a:r>
            <a:r>
              <a:rPr dirty="0">
                <a:solidFill>
                  <a:srgbClr val="56285A"/>
                </a:solidFill>
              </a:rPr>
              <a:t> </a:t>
            </a:r>
            <a:r>
              <a:rPr dirty="0" err="1">
                <a:solidFill>
                  <a:srgbClr val="56285A"/>
                </a:solidFill>
              </a:rPr>
              <a:t>يطلق</a:t>
            </a:r>
            <a:r>
              <a:rPr dirty="0">
                <a:solidFill>
                  <a:srgbClr val="56285A"/>
                </a:solidFill>
              </a:rPr>
              <a:t> </a:t>
            </a:r>
            <a:r>
              <a:rPr dirty="0" err="1">
                <a:solidFill>
                  <a:srgbClr val="56285A"/>
                </a:solidFill>
              </a:rPr>
              <a:t>عليها</a:t>
            </a:r>
            <a:r>
              <a:rPr dirty="0">
                <a:solidFill>
                  <a:srgbClr val="56285A"/>
                </a:solidFill>
              </a:rPr>
              <a:t> </a:t>
            </a:r>
            <a:r>
              <a:rPr dirty="0" err="1">
                <a:solidFill>
                  <a:srgbClr val="56285A"/>
                </a:solidFill>
              </a:rPr>
              <a:t>البعض</a:t>
            </a:r>
            <a:r>
              <a:rPr dirty="0">
                <a:solidFill>
                  <a:srgbClr val="56285A"/>
                </a:solidFill>
              </a:rPr>
              <a:t> </a:t>
            </a:r>
            <a:r>
              <a:rPr dirty="0" err="1">
                <a:solidFill>
                  <a:srgbClr val="56285A"/>
                </a:solidFill>
              </a:rPr>
              <a:t>المهارات</a:t>
            </a:r>
            <a:r>
              <a:rPr dirty="0">
                <a:solidFill>
                  <a:srgbClr val="56285A"/>
                </a:solidFill>
              </a:rPr>
              <a:t> </a:t>
            </a:r>
            <a:r>
              <a:rPr dirty="0" err="1">
                <a:solidFill>
                  <a:srgbClr val="56285A"/>
                </a:solidFill>
              </a:rPr>
              <a:t>الحركية</a:t>
            </a:r>
            <a:r>
              <a:rPr dirty="0">
                <a:solidFill>
                  <a:srgbClr val="56285A"/>
                </a:solidFill>
              </a:rPr>
              <a:t> </a:t>
            </a:r>
            <a:r>
              <a:rPr dirty="0" err="1">
                <a:solidFill>
                  <a:srgbClr val="56285A"/>
                </a:solidFill>
              </a:rPr>
              <a:t>الأصلية</a:t>
            </a:r>
            <a:r>
              <a:rPr dirty="0">
                <a:solidFill>
                  <a:srgbClr val="56285A"/>
                </a:solidFill>
              </a:rPr>
              <a:t>٬ </a:t>
            </a:r>
            <a:r>
              <a:rPr dirty="0" err="1">
                <a:solidFill>
                  <a:srgbClr val="409FC1"/>
                </a:solidFill>
              </a:rPr>
              <a:t>كالوقوف</a:t>
            </a:r>
            <a:r>
              <a:rPr dirty="0">
                <a:solidFill>
                  <a:srgbClr val="409FC1"/>
                </a:solidFill>
              </a:rPr>
              <a:t>٬ </a:t>
            </a:r>
            <a:r>
              <a:rPr dirty="0" err="1">
                <a:solidFill>
                  <a:srgbClr val="409FC1"/>
                </a:solidFill>
              </a:rPr>
              <a:t>المشي</a:t>
            </a:r>
            <a:r>
              <a:rPr dirty="0">
                <a:solidFill>
                  <a:srgbClr val="409FC1"/>
                </a:solidFill>
              </a:rPr>
              <a:t>٬ </a:t>
            </a:r>
            <a:r>
              <a:rPr dirty="0" err="1">
                <a:solidFill>
                  <a:srgbClr val="409FC1"/>
                </a:solidFill>
              </a:rPr>
              <a:t>الجري</a:t>
            </a:r>
            <a:r>
              <a:rPr dirty="0">
                <a:solidFill>
                  <a:srgbClr val="409FC1"/>
                </a:solidFill>
              </a:rPr>
              <a:t>٬ </a:t>
            </a:r>
            <a:r>
              <a:rPr dirty="0" err="1">
                <a:solidFill>
                  <a:srgbClr val="409FC1"/>
                </a:solidFill>
              </a:rPr>
              <a:t>الحجل</a:t>
            </a:r>
            <a:r>
              <a:rPr dirty="0">
                <a:solidFill>
                  <a:srgbClr val="409FC1"/>
                </a:solidFill>
              </a:rPr>
              <a:t>٬ </a:t>
            </a:r>
            <a:r>
              <a:rPr dirty="0" err="1">
                <a:solidFill>
                  <a:srgbClr val="409FC1"/>
                </a:solidFill>
              </a:rPr>
              <a:t>القفز</a:t>
            </a:r>
            <a:r>
              <a:rPr dirty="0">
                <a:solidFill>
                  <a:srgbClr val="409FC1"/>
                </a:solidFill>
              </a:rPr>
              <a:t>٬ التسلق٬ </a:t>
            </a:r>
            <a:r>
              <a:rPr dirty="0" err="1">
                <a:solidFill>
                  <a:srgbClr val="409FC1"/>
                </a:solidFill>
              </a:rPr>
              <a:t>والتزحلق</a:t>
            </a:r>
            <a:r>
              <a:rPr dirty="0">
                <a:solidFill>
                  <a:srgbClr val="409FC1"/>
                </a:solidFill>
              </a:rPr>
              <a:t> </a:t>
            </a:r>
            <a:r>
              <a:rPr dirty="0">
                <a:solidFill>
                  <a:srgbClr val="56285A"/>
                </a:solidFill>
              </a:rPr>
              <a:t>... </a:t>
            </a:r>
            <a:r>
              <a:rPr dirty="0" err="1">
                <a:solidFill>
                  <a:srgbClr val="56285A"/>
                </a:solidFill>
              </a:rPr>
              <a:t>الخ</a:t>
            </a:r>
            <a:r>
              <a:rPr dirty="0">
                <a:solidFill>
                  <a:srgbClr val="56285A"/>
                </a:solidFill>
              </a:rPr>
              <a:t> </a:t>
            </a:r>
            <a:endParaRPr lang="ar-SA" dirty="0" smtClean="0">
              <a:solidFill>
                <a:srgbClr val="56285A"/>
              </a:solidFill>
            </a:endParaRPr>
          </a:p>
          <a:p>
            <a:pPr marL="0" indent="0" algn="ctr" defTabSz="859536" rtl="1">
              <a:lnSpc>
                <a:spcPct val="120000"/>
              </a:lnSpc>
              <a:spcBef>
                <a:spcPts val="1800"/>
              </a:spcBef>
              <a:buSzTx/>
              <a:buNone/>
              <a:defRPr sz="3008" b="1">
                <a:solidFill>
                  <a:srgbClr val="FF0000"/>
                </a:solidFill>
              </a:defRPr>
            </a:pPr>
            <a:r>
              <a:rPr dirty="0" err="1" smtClean="0">
                <a:solidFill>
                  <a:srgbClr val="56285A"/>
                </a:solidFill>
              </a:rPr>
              <a:t>من</a:t>
            </a:r>
            <a:r>
              <a:rPr dirty="0" smtClean="0">
                <a:solidFill>
                  <a:srgbClr val="56285A"/>
                </a:solidFill>
              </a:rPr>
              <a:t> </a:t>
            </a:r>
            <a:r>
              <a:rPr dirty="0" err="1">
                <a:solidFill>
                  <a:srgbClr val="56285A"/>
                </a:solidFill>
              </a:rPr>
              <a:t>نوع</a:t>
            </a:r>
            <a:r>
              <a:rPr dirty="0">
                <a:solidFill>
                  <a:srgbClr val="56285A"/>
                </a:solidFill>
              </a:rPr>
              <a:t> </a:t>
            </a:r>
            <a:r>
              <a:rPr dirty="0" err="1">
                <a:solidFill>
                  <a:srgbClr val="56285A"/>
                </a:solidFill>
              </a:rPr>
              <a:t>الحركات</a:t>
            </a:r>
            <a:r>
              <a:rPr dirty="0">
                <a:solidFill>
                  <a:srgbClr val="56285A"/>
                </a:solidFill>
              </a:rPr>
              <a:t> </a:t>
            </a:r>
            <a:r>
              <a:rPr dirty="0" err="1">
                <a:solidFill>
                  <a:srgbClr val="56285A"/>
                </a:solidFill>
              </a:rPr>
              <a:t>البنائية</a:t>
            </a:r>
            <a:r>
              <a:rPr dirty="0">
                <a:solidFill>
                  <a:srgbClr val="56285A"/>
                </a:solidFill>
              </a:rPr>
              <a:t> </a:t>
            </a:r>
            <a:r>
              <a:rPr dirty="0" err="1">
                <a:solidFill>
                  <a:srgbClr val="56285A"/>
                </a:solidFill>
              </a:rPr>
              <a:t>والتي</a:t>
            </a:r>
            <a:r>
              <a:rPr dirty="0">
                <a:solidFill>
                  <a:srgbClr val="56285A"/>
                </a:solidFill>
              </a:rPr>
              <a:t> </a:t>
            </a:r>
            <a:r>
              <a:rPr dirty="0" err="1">
                <a:solidFill>
                  <a:srgbClr val="56285A"/>
                </a:solidFill>
              </a:rPr>
              <a:t>تنقسم</a:t>
            </a:r>
            <a:r>
              <a:rPr dirty="0">
                <a:solidFill>
                  <a:srgbClr val="56285A"/>
                </a:solidFill>
              </a:rPr>
              <a:t> </a:t>
            </a:r>
            <a:r>
              <a:rPr dirty="0" err="1">
                <a:solidFill>
                  <a:srgbClr val="56285A"/>
                </a:solidFill>
              </a:rPr>
              <a:t>بدورها</a:t>
            </a:r>
            <a:r>
              <a:rPr dirty="0">
                <a:solidFill>
                  <a:srgbClr val="56285A"/>
                </a:solidFill>
              </a:rPr>
              <a:t> </a:t>
            </a:r>
            <a:r>
              <a:rPr dirty="0" err="1" smtClean="0">
                <a:solidFill>
                  <a:srgbClr val="56285A"/>
                </a:solidFill>
              </a:rPr>
              <a:t>إلى</a:t>
            </a:r>
            <a:r>
              <a:rPr lang="ar-SA" dirty="0" smtClean="0">
                <a:solidFill>
                  <a:srgbClr val="56285A"/>
                </a:solidFill>
              </a:rPr>
              <a:t>:</a:t>
            </a:r>
          </a:p>
          <a:p>
            <a:pPr marL="0" indent="0" algn="ctr" defTabSz="859536" rtl="1">
              <a:lnSpc>
                <a:spcPct val="120000"/>
              </a:lnSpc>
              <a:spcBef>
                <a:spcPts val="1800"/>
              </a:spcBef>
              <a:buSzTx/>
              <a:buNone/>
              <a:defRPr sz="3008" b="1">
                <a:solidFill>
                  <a:srgbClr val="FF0000"/>
                </a:solidFill>
              </a:defRPr>
            </a:pPr>
            <a:r>
              <a:rPr dirty="0" smtClean="0">
                <a:solidFill>
                  <a:srgbClr val="56285A"/>
                </a:solidFill>
              </a:rPr>
              <a:t> </a:t>
            </a:r>
            <a:r>
              <a:rPr dirty="0" err="1">
                <a:solidFill>
                  <a:srgbClr val="56285A"/>
                </a:solidFill>
              </a:rPr>
              <a:t>حركات</a:t>
            </a:r>
            <a:r>
              <a:rPr dirty="0">
                <a:solidFill>
                  <a:srgbClr val="56285A"/>
                </a:solidFill>
              </a:rPr>
              <a:t> </a:t>
            </a:r>
            <a:r>
              <a:rPr dirty="0" err="1">
                <a:solidFill>
                  <a:srgbClr val="56285A"/>
                </a:solidFill>
              </a:rPr>
              <a:t>انتقالية</a:t>
            </a:r>
            <a:r>
              <a:rPr dirty="0">
                <a:solidFill>
                  <a:srgbClr val="56285A"/>
                </a:solidFill>
              </a:rPr>
              <a:t> </a:t>
            </a:r>
            <a:r>
              <a:rPr dirty="0" err="1">
                <a:solidFill>
                  <a:srgbClr val="56285A"/>
                </a:solidFill>
              </a:rPr>
              <a:t>وغير</a:t>
            </a:r>
            <a:r>
              <a:rPr dirty="0">
                <a:solidFill>
                  <a:srgbClr val="56285A"/>
                </a:solidFill>
              </a:rPr>
              <a:t> </a:t>
            </a:r>
            <a:r>
              <a:rPr dirty="0" err="1">
                <a:solidFill>
                  <a:srgbClr val="56285A"/>
                </a:solidFill>
              </a:rPr>
              <a:t>انتقالية</a:t>
            </a:r>
            <a:r>
              <a:rPr dirty="0">
                <a:solidFill>
                  <a:srgbClr val="56285A"/>
                </a:solidFill>
              </a:rPr>
              <a:t>٬ </a:t>
            </a:r>
            <a:r>
              <a:rPr dirty="0" err="1">
                <a:solidFill>
                  <a:srgbClr val="56285A"/>
                </a:solidFill>
              </a:rPr>
              <a:t>ومعالجة</a:t>
            </a:r>
            <a:r>
              <a:rPr dirty="0">
                <a:solidFill>
                  <a:srgbClr val="56285A"/>
                </a:solidFill>
              </a:rPr>
              <a:t> </a:t>
            </a:r>
            <a:r>
              <a:rPr dirty="0" err="1">
                <a:solidFill>
                  <a:srgbClr val="56285A"/>
                </a:solidFill>
              </a:rPr>
              <a:t>وتبادل</a:t>
            </a:r>
            <a:r>
              <a:rPr dirty="0">
                <a:solidFill>
                  <a:srgbClr val="56285A"/>
                </a:solidFill>
              </a:rPr>
              <a:t>.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/>
          </p:cNvSpPr>
          <p:nvPr>
            <p:ph type="title" idx="4294967295"/>
          </p:nvPr>
        </p:nvSpPr>
        <p:spPr>
          <a:xfrm>
            <a:off x="1102519" y="4365104"/>
            <a:ext cx="6938962" cy="117475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anchor="b">
            <a:normAutofit/>
          </a:bodyPr>
          <a:lstStyle>
            <a:lvl1pPr>
              <a:lnSpc>
                <a:spcPct val="95000"/>
              </a:lnSpc>
              <a:defRPr sz="4800">
                <a:solidFill>
                  <a:srgbClr val="FFFFFF"/>
                </a:solidFill>
              </a:defRPr>
            </a:lvl1pPr>
          </a:lstStyle>
          <a:p>
            <a:pPr rtl="0">
              <a:defRPr/>
            </a:pPr>
            <a:r>
              <a:rPr sz="4400" b="1" dirty="0" err="1"/>
              <a:t>أهداف</a:t>
            </a:r>
            <a:r>
              <a:rPr sz="4400" b="1" dirty="0"/>
              <a:t> </a:t>
            </a:r>
            <a:r>
              <a:rPr sz="4400" b="1" dirty="0" err="1"/>
              <a:t>برنامج</a:t>
            </a:r>
            <a:r>
              <a:rPr sz="4400" b="1" dirty="0"/>
              <a:t> </a:t>
            </a:r>
            <a:r>
              <a:rPr sz="4400" b="1" dirty="0" err="1"/>
              <a:t>النشاط</a:t>
            </a:r>
            <a:r>
              <a:rPr sz="4400" b="1" dirty="0"/>
              <a:t> </a:t>
            </a:r>
            <a:r>
              <a:rPr sz="4400" b="1" dirty="0" err="1"/>
              <a:t>الحركي</a:t>
            </a:r>
            <a:endParaRPr sz="4400" b="1" dirty="0"/>
          </a:p>
        </p:txBody>
      </p:sp>
      <p:grpSp>
        <p:nvGrpSpPr>
          <p:cNvPr id="205" name="Group 205" descr="790039415_4_93439-Nepal-Chitwan-National-Park.jpg"/>
          <p:cNvGrpSpPr/>
          <p:nvPr/>
        </p:nvGrpSpPr>
        <p:grpSpPr>
          <a:xfrm>
            <a:off x="1189037" y="1004887"/>
            <a:ext cx="6765926" cy="2728913"/>
            <a:chOff x="0" y="0"/>
            <a:chExt cx="6765925" cy="2728912"/>
          </a:xfrm>
        </p:grpSpPr>
        <p:sp>
          <p:nvSpPr>
            <p:cNvPr id="203" name="Shape 203"/>
            <p:cNvSpPr/>
            <p:nvPr/>
          </p:nvSpPr>
          <p:spPr>
            <a:xfrm>
              <a:off x="0" y="0"/>
              <a:ext cx="6765925" cy="2728913"/>
            </a:xfrm>
            <a:prstGeom prst="rect">
              <a:avLst/>
            </a:prstGeom>
            <a:solidFill>
              <a:srgbClr val="3D3A4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pic>
          <p:nvPicPr>
            <p:cNvPr id="204" name="790039415_4_93439-Nepal-Chitwan-National-Park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t="19749" b="19749"/>
            <a:stretch>
              <a:fillRect/>
            </a:stretch>
          </p:blipFill>
          <p:spPr>
            <a:xfrm>
              <a:off x="0" y="-1"/>
              <a:ext cx="6765925" cy="2728914"/>
            </a:xfrm>
            <a:prstGeom prst="rect">
              <a:avLst/>
            </a:prstGeom>
            <a:ln w="127000" cap="flat">
              <a:solidFill>
                <a:srgbClr val="FFFFFF"/>
              </a:solidFill>
              <a:prstDash val="solid"/>
              <a:round/>
            </a:ln>
            <a:effectLst>
              <a:outerShdw blurRad="63500" dist="38100" dir="5400000" rotWithShape="0">
                <a:srgbClr val="000000">
                  <a:alpha val="25000"/>
                </a:srgbClr>
              </a:outerShdw>
            </a:effectLst>
          </p:spPr>
        </p:pic>
      </p:grpSp>
    </p:spTree>
  </p:cSld>
  <p:clrMapOvr>
    <a:masterClrMapping/>
  </p:clrMapOvr>
  <p:transition spd="slow"/>
  <p:timing>
    <p:tnLst>
      <p:par>
        <p:cTn id="1" dur="indefinite" restart="never" fill="hold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hape 20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888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SzTx/>
              <a:buNone/>
              <a:defRPr sz="3600" b="1">
                <a:solidFill>
                  <a:srgbClr val="BB74C0"/>
                </a:solidFill>
              </a:defRPr>
            </a:lvl1pPr>
          </a:lstStyle>
          <a:p>
            <a:pPr rtl="1">
              <a:defRPr/>
            </a:pPr>
            <a:r>
              <a:rPr lang="ar-SA" sz="4000" dirty="0" smtClean="0">
                <a:solidFill>
                  <a:srgbClr val="C00000"/>
                </a:solidFill>
              </a:rPr>
              <a:t>دوني مع مجموعتك أهم أهداف البرنامج الحركي لطفل الروضة من وجهة نظرك؟</a:t>
            </a:r>
            <a:endParaRPr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>
            <a:lvl1pPr>
              <a:defRPr sz="5400"/>
            </a:lvl1pPr>
          </a:lstStyle>
          <a:p>
            <a:pPr rtl="1">
              <a:defRPr/>
            </a:pPr>
            <a:r>
              <a:rPr sz="4400" b="1" dirty="0" err="1">
                <a:solidFill>
                  <a:srgbClr val="FFFF00"/>
                </a:solidFill>
              </a:rPr>
              <a:t>أهداف</a:t>
            </a:r>
            <a:r>
              <a:rPr sz="4400" b="1" dirty="0">
                <a:solidFill>
                  <a:srgbClr val="FFFF00"/>
                </a:solidFill>
              </a:rPr>
              <a:t> </a:t>
            </a:r>
            <a:r>
              <a:rPr sz="4400" b="1" dirty="0" err="1">
                <a:solidFill>
                  <a:srgbClr val="FFFF00"/>
                </a:solidFill>
              </a:rPr>
              <a:t>برنامج</a:t>
            </a:r>
            <a:r>
              <a:rPr sz="4400" b="1" dirty="0">
                <a:solidFill>
                  <a:srgbClr val="FFFF00"/>
                </a:solidFill>
              </a:rPr>
              <a:t> </a:t>
            </a:r>
            <a:r>
              <a:rPr sz="4400" b="1" dirty="0" err="1">
                <a:solidFill>
                  <a:srgbClr val="FFFF00"/>
                </a:solidFill>
              </a:rPr>
              <a:t>النشاط</a:t>
            </a:r>
            <a:r>
              <a:rPr sz="4400" b="1" dirty="0">
                <a:solidFill>
                  <a:srgbClr val="FFFF00"/>
                </a:solidFill>
              </a:rPr>
              <a:t> </a:t>
            </a:r>
            <a:r>
              <a:rPr sz="4400" b="1" dirty="0" err="1">
                <a:solidFill>
                  <a:srgbClr val="FFFF00"/>
                </a:solidFill>
              </a:rPr>
              <a:t>الحركي</a:t>
            </a:r>
            <a:endParaRPr sz="4400" b="1" dirty="0">
              <a:solidFill>
                <a:srgbClr val="FFFF00"/>
              </a:solidFill>
            </a:endParaRPr>
          </a:p>
        </p:txBody>
      </p:sp>
      <p:sp>
        <p:nvSpPr>
          <p:cNvPr id="208" name="Shape 208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1297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 defTabSz="868680" rtl="1">
              <a:lnSpc>
                <a:spcPct val="150000"/>
              </a:lnSpc>
              <a:spcBef>
                <a:spcPts val="1900"/>
              </a:spcBef>
              <a:buSzTx/>
              <a:buNone/>
              <a:defRPr sz="3420" b="1">
                <a:solidFill>
                  <a:srgbClr val="8A3235"/>
                </a:solidFill>
              </a:defRPr>
            </a:pPr>
            <a:r>
              <a:rPr dirty="0"/>
              <a:t>١- </a:t>
            </a:r>
            <a:r>
              <a:rPr sz="2400" dirty="0" err="1"/>
              <a:t>تفريغ</a:t>
            </a:r>
            <a:r>
              <a:rPr sz="2400" dirty="0"/>
              <a:t> </a:t>
            </a:r>
            <a:r>
              <a:rPr sz="2400" dirty="0" err="1"/>
              <a:t>الطاقات</a:t>
            </a:r>
            <a:r>
              <a:rPr sz="2400" dirty="0"/>
              <a:t> </a:t>
            </a:r>
            <a:r>
              <a:rPr sz="2400" dirty="0" err="1"/>
              <a:t>والشحنات</a:t>
            </a:r>
            <a:r>
              <a:rPr sz="2400" dirty="0"/>
              <a:t> </a:t>
            </a:r>
            <a:r>
              <a:rPr sz="2400" dirty="0" err="1"/>
              <a:t>المكبوتة</a:t>
            </a:r>
            <a:r>
              <a:rPr sz="2400" dirty="0"/>
              <a:t> </a:t>
            </a:r>
            <a:r>
              <a:rPr sz="2400" dirty="0" err="1"/>
              <a:t>داخل</a:t>
            </a:r>
            <a:r>
              <a:rPr sz="2400" dirty="0"/>
              <a:t> </a:t>
            </a:r>
            <a:r>
              <a:rPr sz="2400" dirty="0" err="1"/>
              <a:t>الطفل</a:t>
            </a:r>
            <a:r>
              <a:rPr sz="2400" dirty="0"/>
              <a:t> </a:t>
            </a:r>
            <a:r>
              <a:rPr sz="2400" dirty="0" err="1"/>
              <a:t>مما</a:t>
            </a:r>
            <a:r>
              <a:rPr sz="2400" dirty="0"/>
              <a:t> </a:t>
            </a:r>
            <a:r>
              <a:rPr sz="2400" dirty="0" err="1"/>
              <a:t>يتيح</a:t>
            </a:r>
            <a:r>
              <a:rPr sz="2400" dirty="0"/>
              <a:t> </a:t>
            </a:r>
            <a:r>
              <a:rPr sz="2400" dirty="0" err="1"/>
              <a:t>له</a:t>
            </a:r>
            <a:r>
              <a:rPr sz="2400" dirty="0"/>
              <a:t> </a:t>
            </a:r>
            <a:r>
              <a:rPr sz="2400" dirty="0" err="1"/>
              <a:t>صحة</a:t>
            </a:r>
            <a:r>
              <a:rPr sz="2400" dirty="0"/>
              <a:t> </a:t>
            </a:r>
            <a:r>
              <a:rPr sz="2400" dirty="0" err="1"/>
              <a:t>نفسية</a:t>
            </a:r>
            <a:r>
              <a:rPr sz="2400" dirty="0"/>
              <a:t> </a:t>
            </a:r>
            <a:r>
              <a:rPr sz="2400" dirty="0" err="1"/>
              <a:t>وجسدية</a:t>
            </a:r>
            <a:r>
              <a:rPr sz="2400" dirty="0"/>
              <a:t> </a:t>
            </a:r>
            <a:r>
              <a:rPr sz="2400" dirty="0" err="1"/>
              <a:t>عالية</a:t>
            </a:r>
            <a:r>
              <a:rPr sz="2400" dirty="0"/>
              <a:t>.</a:t>
            </a:r>
          </a:p>
          <a:p>
            <a:pPr marL="0" indent="0" algn="ctr" defTabSz="868680" rtl="1">
              <a:lnSpc>
                <a:spcPct val="150000"/>
              </a:lnSpc>
              <a:spcBef>
                <a:spcPts val="1900"/>
              </a:spcBef>
              <a:buSzTx/>
              <a:buNone/>
              <a:defRPr sz="3040" b="1">
                <a:solidFill>
                  <a:srgbClr val="72933E"/>
                </a:solidFill>
              </a:defRPr>
            </a:pP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٢ـ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تنمية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الوعي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لدى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الأطفال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بأجسامهم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وبأبعادها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marL="0" indent="0" algn="ctr" defTabSz="868680" rtl="1">
              <a:lnSpc>
                <a:spcPct val="150000"/>
              </a:lnSpc>
              <a:spcBef>
                <a:spcPts val="1900"/>
              </a:spcBef>
              <a:buSzTx/>
              <a:buNone/>
              <a:defRPr sz="3040" b="1">
                <a:solidFill>
                  <a:srgbClr val="8A3235"/>
                </a:solidFill>
              </a:defRPr>
            </a:pPr>
            <a:r>
              <a:rPr sz="2400" dirty="0"/>
              <a:t>٣ـ </a:t>
            </a:r>
            <a:r>
              <a:rPr sz="2400" dirty="0" err="1"/>
              <a:t>توضيح</a:t>
            </a:r>
            <a:r>
              <a:rPr sz="2400" dirty="0"/>
              <a:t> </a:t>
            </a:r>
            <a:r>
              <a:rPr sz="2400" dirty="0" err="1"/>
              <a:t>المفاهيم</a:t>
            </a:r>
            <a:r>
              <a:rPr sz="2400" dirty="0"/>
              <a:t> </a:t>
            </a:r>
            <a:r>
              <a:rPr sz="2400" dirty="0" err="1"/>
              <a:t>المرتبطة</a:t>
            </a:r>
            <a:r>
              <a:rPr sz="2400" dirty="0"/>
              <a:t> </a:t>
            </a:r>
            <a:r>
              <a:rPr sz="2400" dirty="0" err="1"/>
              <a:t>بوعي</a:t>
            </a:r>
            <a:r>
              <a:rPr sz="2400" dirty="0"/>
              <a:t> الجسم.</a:t>
            </a:r>
          </a:p>
          <a:p>
            <a:pPr marL="0" indent="0" algn="ctr" defTabSz="868680" rtl="1">
              <a:lnSpc>
                <a:spcPct val="150000"/>
              </a:lnSpc>
              <a:spcBef>
                <a:spcPts val="1900"/>
              </a:spcBef>
              <a:buSzTx/>
              <a:buNone/>
              <a:defRPr sz="3040" b="1">
                <a:solidFill>
                  <a:srgbClr val="72933E"/>
                </a:solidFill>
              </a:defRPr>
            </a:pP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٤ـ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تنمية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قدرة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الطفل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على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التميز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بين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السرعات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</a:rPr>
              <a:t>المختلفة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" grpId="1" build="p" animBg="1" advAuto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ormal">
  <a:themeElements>
    <a:clrScheme name="Form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07F76"/>
      </a:accent1>
      <a:accent2>
        <a:srgbClr val="A46645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Forma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Fo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534239"/>
            </a:solidFill>
            <a:effectLst/>
            <a:uFillTx/>
            <a:latin typeface="Garamond"/>
            <a:ea typeface="Garamond"/>
            <a:cs typeface="Garamond"/>
            <a:sym typeface="Garamon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534239"/>
            </a:solidFill>
            <a:effectLst/>
            <a:uFillTx/>
            <a:latin typeface="Garamond"/>
            <a:ea typeface="Garamond"/>
            <a:cs typeface="Garamond"/>
            <a:sym typeface="Garamon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children - play</Template>
  <TotalTime>162</TotalTime>
  <Words>627</Words>
  <Application>Microsoft Office PowerPoint</Application>
  <PresentationFormat>On-screen Show (4:3)</PresentationFormat>
  <Paragraphs>77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Diseño predeterminado</vt:lpstr>
      <vt:lpstr>برنامج النشاط الحركي وتعلم المهارات الحركية الأساسية لطفل ما قبل المدرسة</vt:lpstr>
      <vt:lpstr>محاور المحاضرة</vt:lpstr>
      <vt:lpstr>أنواع المهارات الحركية</vt:lpstr>
      <vt:lpstr>PowerPoint Presentation</vt:lpstr>
      <vt:lpstr>PowerPoint Presentation</vt:lpstr>
      <vt:lpstr>تعريف البرنامج الحركي</vt:lpstr>
      <vt:lpstr>أهداف برنامج النشاط الحركي</vt:lpstr>
      <vt:lpstr>PowerPoint Presentation</vt:lpstr>
      <vt:lpstr>أهداف برنامج النشاط الحركي</vt:lpstr>
      <vt:lpstr>تابع..أهداف برنامج النشاط الحركي</vt:lpstr>
      <vt:lpstr>تابع..أهداف برنامج النشاط الحركي</vt:lpstr>
      <vt:lpstr>أسس البرنامج الحركي</vt:lpstr>
      <vt:lpstr>أسس البرنامج الحركي</vt:lpstr>
      <vt:lpstr>تابع.. أسس البرنامج الحركي</vt:lpstr>
      <vt:lpstr>أمثلة على الألعاب الحركية</vt:lpstr>
      <vt:lpstr>فن تدريس التربية الحركية وخطواتها</vt:lpstr>
      <vt:lpstr>عند التحضير:</vt:lpstr>
      <vt:lpstr>عند التنفيذ:</vt:lpstr>
      <vt:lpstr>ماشعورك تجاه لعبة الكراسي !! في طفولتك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برنامج النشاط الحركي وتعلم المهارات الحركية الأساسية لطفل ما قبل المدرسة</dc:title>
  <dc:creator>Maha</dc:creator>
  <cp:lastModifiedBy>Maha</cp:lastModifiedBy>
  <cp:revision>23</cp:revision>
  <dcterms:modified xsi:type="dcterms:W3CDTF">2016-10-23T20:49:58Z</dcterms:modified>
</cp:coreProperties>
</file>