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3" r:id="rId2"/>
    <p:sldId id="277" r:id="rId3"/>
    <p:sldId id="281" r:id="rId4"/>
    <p:sldId id="282" r:id="rId5"/>
    <p:sldId id="295" r:id="rId6"/>
    <p:sldId id="256" r:id="rId7"/>
    <p:sldId id="257" r:id="rId8"/>
    <p:sldId id="258" r:id="rId9"/>
    <p:sldId id="259" r:id="rId10"/>
    <p:sldId id="271" r:id="rId11"/>
    <p:sldId id="269" r:id="rId12"/>
    <p:sldId id="270" r:id="rId13"/>
    <p:sldId id="267" r:id="rId14"/>
    <p:sldId id="260" r:id="rId15"/>
    <p:sldId id="261" r:id="rId16"/>
    <p:sldId id="274" r:id="rId17"/>
    <p:sldId id="262" r:id="rId18"/>
    <p:sldId id="263" r:id="rId19"/>
    <p:sldId id="265" r:id="rId20"/>
    <p:sldId id="266" r:id="rId21"/>
    <p:sldId id="284" r:id="rId22"/>
    <p:sldId id="272" r:id="rId23"/>
    <p:sldId id="275" r:id="rId24"/>
    <p:sldId id="287" r:id="rId25"/>
    <p:sldId id="286" r:id="rId26"/>
    <p:sldId id="276" r:id="rId27"/>
  </p:sldIdLst>
  <p:sldSz cx="9647238" cy="7434263"/>
  <p:notesSz cx="6858000" cy="9144000"/>
  <p:defaultTextStyle>
    <a:defPPr>
      <a:defRPr lang="en-US"/>
    </a:defPPr>
    <a:lvl1pPr marL="0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8015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6031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4046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2061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40076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8092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6107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4122" algn="l" defTabSz="9760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clrMru>
    <a:srgbClr val="421A6F"/>
    <a:srgbClr val="C31F3B"/>
    <a:srgbClr val="1CB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464" y="-108"/>
      </p:cViewPr>
      <p:guideLst>
        <p:guide orient="horz" pos="2342"/>
        <p:guide pos="30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6A2C2-4350-9945-A57D-C39D3896D4E6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6013-CB08-CE4E-BE5A-4D858E889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79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A378B-7D1F-7E40-8104-092911947764}" type="datetimeFigureOut">
              <a:rPr lang="en-US" smtClean="0"/>
              <a:t>10/16/2016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685800"/>
            <a:ext cx="4448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219B8-6D4A-F144-A359-13BA36B71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9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8015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6031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4046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2061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40076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8092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6107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4122" algn="l" defTabSz="4880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14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19B8-6D4A-F144-A359-13BA36B71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1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6216" y="165205"/>
            <a:ext cx="2090235" cy="710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6857"/>
            <a:ext cx="7074641" cy="71038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96216" y="2225466"/>
            <a:ext cx="2090235" cy="198247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88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6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4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2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40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8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82362" y="2225466"/>
            <a:ext cx="6672673" cy="1982470"/>
          </a:xfrm>
        </p:spPr>
        <p:txBody>
          <a:bodyPr/>
          <a:lstStyle>
            <a:lvl1pPr algn="r">
              <a:defRPr sz="45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787" y="159698"/>
            <a:ext cx="7074641" cy="7107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6216" y="159698"/>
            <a:ext cx="2063697" cy="71071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7003" y="297716"/>
            <a:ext cx="1768660" cy="6343216"/>
          </a:xfrm>
        </p:spPr>
        <p:txBody>
          <a:bodyPr vert="eaVert"/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362" y="297716"/>
            <a:ext cx="6351098" cy="6343216"/>
          </a:xfrm>
        </p:spPr>
        <p:txBody>
          <a:bodyPr vert="eaVert"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96216" y="165205"/>
            <a:ext cx="2090235" cy="710715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6857"/>
            <a:ext cx="7074641" cy="7103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7002" y="3135309"/>
            <a:ext cx="1688268" cy="1784223"/>
          </a:xfrm>
        </p:spPr>
        <p:txBody>
          <a:bodyPr anchor="ctr"/>
          <a:lstStyle>
            <a:lvl1pPr marL="0" indent="0">
              <a:buNone/>
              <a:defRPr sz="2100">
                <a:solidFill>
                  <a:schemeClr val="bg2"/>
                </a:solidFill>
              </a:defRPr>
            </a:lvl1pPr>
            <a:lvl2pPr marL="4880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603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4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20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4007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80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6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41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01968" y="3135309"/>
            <a:ext cx="6672673" cy="1784223"/>
          </a:xfrm>
        </p:spPr>
        <p:txBody>
          <a:bodyPr/>
          <a:lstStyle>
            <a:lvl1pPr algn="r">
              <a:defRPr sz="45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362" y="1863522"/>
            <a:ext cx="4260863" cy="477775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013" y="1863522"/>
            <a:ext cx="4260863" cy="477775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362" y="1867171"/>
            <a:ext cx="4262539" cy="693520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488015" indent="0">
              <a:buNone/>
              <a:defRPr sz="2100" b="1"/>
            </a:lvl2pPr>
            <a:lvl3pPr marL="976031" indent="0">
              <a:buNone/>
              <a:defRPr sz="1900" b="1"/>
            </a:lvl3pPr>
            <a:lvl4pPr marL="1464046" indent="0">
              <a:buNone/>
              <a:defRPr sz="1700" b="1"/>
            </a:lvl4pPr>
            <a:lvl5pPr marL="1952061" indent="0">
              <a:buNone/>
              <a:defRPr sz="1700" b="1"/>
            </a:lvl5pPr>
            <a:lvl6pPr marL="2440076" indent="0">
              <a:buNone/>
              <a:defRPr sz="1700" b="1"/>
            </a:lvl6pPr>
            <a:lvl7pPr marL="2928092" indent="0">
              <a:buNone/>
              <a:defRPr sz="1700" b="1"/>
            </a:lvl7pPr>
            <a:lvl8pPr marL="3416107" indent="0">
              <a:buNone/>
              <a:defRPr sz="1700" b="1"/>
            </a:lvl8pPr>
            <a:lvl9pPr marL="3904122" indent="0">
              <a:buNone/>
              <a:defRPr sz="17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2" y="2643293"/>
            <a:ext cx="4262539" cy="39976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00664" y="1867171"/>
            <a:ext cx="4264213" cy="693520"/>
          </a:xfrm>
        </p:spPr>
        <p:txBody>
          <a:bodyPr anchor="b"/>
          <a:lstStyle>
            <a:lvl1pPr marL="0" indent="0" algn="ctr">
              <a:buNone/>
              <a:defRPr sz="2600" b="0">
                <a:solidFill>
                  <a:schemeClr val="tx2"/>
                </a:solidFill>
              </a:defRPr>
            </a:lvl1pPr>
            <a:lvl2pPr marL="488015" indent="0">
              <a:buNone/>
              <a:defRPr sz="2100" b="1"/>
            </a:lvl2pPr>
            <a:lvl3pPr marL="976031" indent="0">
              <a:buNone/>
              <a:defRPr sz="1900" b="1"/>
            </a:lvl3pPr>
            <a:lvl4pPr marL="1464046" indent="0">
              <a:buNone/>
              <a:defRPr sz="1700" b="1"/>
            </a:lvl4pPr>
            <a:lvl5pPr marL="1952061" indent="0">
              <a:buNone/>
              <a:defRPr sz="1700" b="1"/>
            </a:lvl5pPr>
            <a:lvl6pPr marL="2440076" indent="0">
              <a:buNone/>
              <a:defRPr sz="1700" b="1"/>
            </a:lvl6pPr>
            <a:lvl7pPr marL="2928092" indent="0">
              <a:buNone/>
              <a:defRPr sz="1700" b="1"/>
            </a:lvl7pPr>
            <a:lvl8pPr marL="3416107" indent="0">
              <a:buNone/>
              <a:defRPr sz="1700" b="1"/>
            </a:lvl8pPr>
            <a:lvl9pPr marL="3904122" indent="0">
              <a:buNone/>
              <a:defRPr sz="1700" b="1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00664" y="2643293"/>
            <a:ext cx="4264213" cy="3997638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787" y="163601"/>
            <a:ext cx="9317858" cy="71071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647238" cy="74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96216" y="163554"/>
            <a:ext cx="2090235" cy="7107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60787" y="165206"/>
            <a:ext cx="7074641" cy="71038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49" y="330412"/>
            <a:ext cx="6190311" cy="6344938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3787" y="2309578"/>
            <a:ext cx="1765445" cy="3053004"/>
          </a:xfrm>
        </p:spPr>
        <p:txBody>
          <a:bodyPr tIns="0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88015" indent="0">
              <a:buNone/>
              <a:defRPr sz="1300"/>
            </a:lvl2pPr>
            <a:lvl3pPr marL="976031" indent="0">
              <a:buNone/>
              <a:defRPr sz="1100"/>
            </a:lvl3pPr>
            <a:lvl4pPr marL="1464046" indent="0">
              <a:buNone/>
              <a:defRPr sz="1000"/>
            </a:lvl4pPr>
            <a:lvl5pPr marL="1952061" indent="0">
              <a:buNone/>
              <a:defRPr sz="1000"/>
            </a:lvl5pPr>
            <a:lvl6pPr marL="2440076" indent="0">
              <a:buNone/>
              <a:defRPr sz="1000"/>
            </a:lvl6pPr>
            <a:lvl7pPr marL="2928092" indent="0">
              <a:buNone/>
              <a:defRPr sz="1000"/>
            </a:lvl7pPr>
            <a:lvl8pPr marL="3416107" indent="0">
              <a:buNone/>
              <a:defRPr sz="1000"/>
            </a:lvl8pPr>
            <a:lvl9pPr marL="3904122" indent="0">
              <a:buNone/>
              <a:defRPr sz="10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53787" y="495618"/>
            <a:ext cx="1767880" cy="1813960"/>
          </a:xfrm>
        </p:spPr>
        <p:txBody>
          <a:bodyPr anchor="b"/>
          <a:lstStyle>
            <a:lvl1pPr algn="l">
              <a:defRPr sz="2100" spc="160" baseline="0"/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47238" cy="74342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396216" y="163554"/>
            <a:ext cx="2090235" cy="71071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787" y="165206"/>
            <a:ext cx="7074641" cy="7103851"/>
          </a:xfrm>
        </p:spPr>
        <p:txBody>
          <a:bodyPr anchor="ctr"/>
          <a:lstStyle>
            <a:lvl1pPr marL="0" indent="0" algn="ctr">
              <a:buNone/>
              <a:defRPr sz="3400"/>
            </a:lvl1pPr>
            <a:lvl2pPr marL="488015" indent="0">
              <a:buNone/>
              <a:defRPr sz="3000"/>
            </a:lvl2pPr>
            <a:lvl3pPr marL="976031" indent="0">
              <a:buNone/>
              <a:defRPr sz="2600"/>
            </a:lvl3pPr>
            <a:lvl4pPr marL="1464046" indent="0">
              <a:buNone/>
              <a:defRPr sz="2100"/>
            </a:lvl4pPr>
            <a:lvl5pPr marL="1952061" indent="0">
              <a:buNone/>
              <a:defRPr sz="2100"/>
            </a:lvl5pPr>
            <a:lvl6pPr marL="2440076" indent="0">
              <a:buNone/>
              <a:defRPr sz="2100"/>
            </a:lvl6pPr>
            <a:lvl7pPr marL="2928092" indent="0">
              <a:buNone/>
              <a:defRPr sz="2100"/>
            </a:lvl7pPr>
            <a:lvl8pPr marL="3416107" indent="0">
              <a:buNone/>
              <a:defRPr sz="2100"/>
            </a:lvl8pPr>
            <a:lvl9pPr marL="3904122" indent="0">
              <a:buNone/>
              <a:defRPr sz="2100"/>
            </a:lvl9pPr>
          </a:lstStyle>
          <a:p>
            <a:r>
              <a:rPr lang="ar-S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7003" y="2312882"/>
            <a:ext cx="1768660" cy="3221514"/>
          </a:xfrm>
        </p:spPr>
        <p:txBody>
          <a:bodyPr tIns="0"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88015" indent="0">
              <a:buNone/>
              <a:defRPr sz="1300"/>
            </a:lvl2pPr>
            <a:lvl3pPr marL="976031" indent="0">
              <a:buNone/>
              <a:defRPr sz="1100"/>
            </a:lvl3pPr>
            <a:lvl4pPr marL="1464046" indent="0">
              <a:buNone/>
              <a:defRPr sz="1000"/>
            </a:lvl4pPr>
            <a:lvl5pPr marL="1952061" indent="0">
              <a:buNone/>
              <a:defRPr sz="1000"/>
            </a:lvl5pPr>
            <a:lvl6pPr marL="2440076" indent="0">
              <a:buNone/>
              <a:defRPr sz="1000"/>
            </a:lvl6pPr>
            <a:lvl7pPr marL="2928092" indent="0">
              <a:buNone/>
              <a:defRPr sz="1000"/>
            </a:lvl7pPr>
            <a:lvl8pPr marL="3416107" indent="0">
              <a:buNone/>
              <a:defRPr sz="1000"/>
            </a:lvl8pPr>
            <a:lvl9pPr marL="3904122" indent="0">
              <a:buNone/>
              <a:defRPr sz="1000"/>
            </a:lvl9pPr>
          </a:lstStyle>
          <a:p>
            <a:pPr lvl="0"/>
            <a:r>
              <a:rPr lang="ar-S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557003" y="498922"/>
            <a:ext cx="1768660" cy="1813960"/>
          </a:xfrm>
        </p:spPr>
        <p:txBody>
          <a:bodyPr anchor="b"/>
          <a:lstStyle>
            <a:lvl1pPr algn="l">
              <a:defRPr sz="2100" spc="160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787" y="1772354"/>
            <a:ext cx="9317858" cy="54694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0787" y="165206"/>
            <a:ext cx="9299126" cy="14595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603" tIns="48802" rIns="97603" bIns="48802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1968" y="385748"/>
            <a:ext cx="8842521" cy="1142992"/>
          </a:xfrm>
          <a:prstGeom prst="rect">
            <a:avLst/>
          </a:prstGeom>
        </p:spPr>
        <p:txBody>
          <a:bodyPr vert="horz" lIns="97603" tIns="48802" rIns="97603" bIns="48802" rtlCol="0" anchor="ctr">
            <a:noAutofit/>
          </a:bodyPr>
          <a:lstStyle/>
          <a:p>
            <a:r>
              <a:rPr lang="ar-S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1967" y="1863521"/>
            <a:ext cx="8870620" cy="4777753"/>
          </a:xfrm>
          <a:prstGeom prst="rect">
            <a:avLst/>
          </a:prstGeom>
        </p:spPr>
        <p:txBody>
          <a:bodyPr vert="horz" lIns="97603" tIns="48802" rIns="97603" bIns="48802" rtlCol="0">
            <a:normAutofit/>
          </a:bodyPr>
          <a:lstStyle/>
          <a:p>
            <a:pPr lvl="0"/>
            <a:r>
              <a:rPr lang="ar-SA" smtClean="0"/>
              <a:t>Click to edit Master text styles</a:t>
            </a:r>
          </a:p>
          <a:p>
            <a:pPr lvl="1"/>
            <a:r>
              <a:rPr lang="ar-SA" smtClean="0"/>
              <a:t>Second level</a:t>
            </a:r>
          </a:p>
          <a:p>
            <a:pPr lvl="2"/>
            <a:r>
              <a:rPr lang="ar-SA" smtClean="0"/>
              <a:t>Third level</a:t>
            </a:r>
          </a:p>
          <a:p>
            <a:pPr lvl="3"/>
            <a:r>
              <a:rPr lang="ar-SA" smtClean="0"/>
              <a:t>Fourth level</a:t>
            </a:r>
          </a:p>
          <a:p>
            <a:pPr lvl="4"/>
            <a:r>
              <a:rPr lang="ar-S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300" y="6890460"/>
            <a:ext cx="2251022" cy="297371"/>
          </a:xfrm>
          <a:prstGeom prst="rect">
            <a:avLst/>
          </a:prstGeom>
        </p:spPr>
        <p:txBody>
          <a:bodyPr vert="horz" lIns="97603" tIns="48802" rIns="97603" bIns="48802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746" y="6890460"/>
            <a:ext cx="3537321" cy="297371"/>
          </a:xfrm>
          <a:prstGeom prst="rect">
            <a:avLst/>
          </a:prstGeom>
        </p:spPr>
        <p:txBody>
          <a:bodyPr vert="horz" lIns="97603" tIns="48802" rIns="97603" bIns="488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7874" y="6889083"/>
            <a:ext cx="615049" cy="297371"/>
          </a:xfrm>
          <a:prstGeom prst="rect">
            <a:avLst/>
          </a:prstGeom>
          <a:ln w="19050">
            <a:noFill/>
          </a:ln>
        </p:spPr>
        <p:txBody>
          <a:bodyPr vert="horz" lIns="97603" tIns="48802" rIns="97603" bIns="48802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76031" rtl="0" eaLnBrk="1" latinLnBrk="0" hangingPunct="1">
        <a:spcBef>
          <a:spcPct val="0"/>
        </a:spcBef>
        <a:buNone/>
        <a:defRPr sz="3400" kern="1200" cap="all" spc="213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92809" indent="-244008" algn="l" defTabSz="976031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100" kern="1200" spc="160" baseline="0">
          <a:solidFill>
            <a:schemeClr val="tx2"/>
          </a:solidFill>
          <a:latin typeface="+mn-lt"/>
          <a:ea typeface="+mn-ea"/>
          <a:cs typeface="+mn-cs"/>
        </a:defRPr>
      </a:lvl1pPr>
      <a:lvl2pPr marL="585618" indent="-195206" algn="l" defTabSz="9760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900" kern="1200" spc="107" baseline="0">
          <a:solidFill>
            <a:schemeClr val="tx2"/>
          </a:solidFill>
          <a:latin typeface="+mn-lt"/>
          <a:ea typeface="+mn-ea"/>
          <a:cs typeface="+mn-cs"/>
        </a:defRPr>
      </a:lvl2pPr>
      <a:lvl3pPr marL="878428" indent="-195206" algn="l" defTabSz="9760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700" kern="1200" spc="107" baseline="0">
          <a:solidFill>
            <a:schemeClr val="tx2"/>
          </a:solidFill>
          <a:latin typeface="+mn-lt"/>
          <a:ea typeface="+mn-ea"/>
          <a:cs typeface="+mn-cs"/>
        </a:defRPr>
      </a:lvl3pPr>
      <a:lvl4pPr marL="1171237" indent="-195206" algn="l" defTabSz="976031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66443" indent="-195206" algn="l" defTabSz="976031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400" kern="1200" spc="107" baseline="0">
          <a:solidFill>
            <a:schemeClr val="tx2"/>
          </a:solidFill>
          <a:latin typeface="+mn-lt"/>
          <a:ea typeface="+mn-ea"/>
          <a:cs typeface="+mn-cs"/>
        </a:defRPr>
      </a:lvl5pPr>
      <a:lvl6pPr marL="1659252" indent="-195206" algn="l" defTabSz="976031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6pPr>
      <a:lvl7pPr marL="1952061" indent="-195206" algn="l" defTabSz="976031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7pPr>
      <a:lvl8pPr marL="2244870" indent="-195206" algn="l" defTabSz="976031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8pPr>
      <a:lvl9pPr marL="2537679" indent="-195206" algn="l" defTabSz="976031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3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015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031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4046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2061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0076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8092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107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4122" algn="l" defTabSz="976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73-5Tfyez8o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73-5Tfyez8o" TargetMode="External"/><Relationship Id="rId4" Type="http://schemas.openxmlformats.org/officeDocument/2006/relationships/hyperlink" Target="http://www.youtube.com/watch?v=kzNIV0mTRO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96216" y="5306686"/>
            <a:ext cx="2090235" cy="1982470"/>
          </a:xfrm>
        </p:spPr>
        <p:txBody>
          <a:bodyPr/>
          <a:lstStyle/>
          <a:p>
            <a:pPr algn="ctr"/>
            <a:r>
              <a:rPr lang="ar-SA" dirty="0" smtClean="0"/>
              <a:t>المحاضرة </a:t>
            </a:r>
            <a:r>
              <a:rPr lang="ar-SA" dirty="0" smtClean="0"/>
              <a:t>2</a:t>
            </a:r>
            <a:endParaRPr lang="ar-SA" dirty="0" smtClean="0"/>
          </a:p>
          <a:p>
            <a:endParaRPr lang="ar-SA" dirty="0"/>
          </a:p>
          <a:p>
            <a:pPr algn="ctr"/>
            <a:r>
              <a:rPr lang="ar-SA" sz="2600" b="1" dirty="0"/>
              <a:t>أ. مها الحقباني</a:t>
            </a:r>
            <a:endParaRPr lang="en-US" sz="26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خصائص ومتطلبات ونظريات النمو الحركي 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02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2600" b="1" u="sng" dirty="0">
                <a:solidFill>
                  <a:srgbClr val="C31F3B"/>
                </a:solidFill>
              </a:rPr>
              <a:t>ولهذه النظرية عدة شروط:ـ</a:t>
            </a:r>
          </a:p>
          <a:p>
            <a:pPr marL="48802" indent="0" algn="r">
              <a:buNone/>
            </a:pPr>
            <a:endParaRPr lang="ar-SA" sz="2600" u="sng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1- اقتران المثير الطبيعي بالمثير الجديد اقتراناً زمنياً٬ حيث يظهر المثير الطبيعي ثم المثير الجديد.</a:t>
            </a:r>
            <a:endParaRPr lang="ar-SA" sz="3000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2- تكرار اقتران المثير الشرطي بالمثير الطبيعي عدة مرات كي تقوى الرابطة بين المثير والاستجابة الشرطية.</a:t>
            </a:r>
            <a:endParaRPr lang="ar-SA" sz="3000" dirty="0"/>
          </a:p>
          <a:p>
            <a:pPr marL="48802" indent="0" algn="r">
              <a:lnSpc>
                <a:spcPct val="130000"/>
              </a:lnSpc>
              <a:buNone/>
            </a:pPr>
            <a:r>
              <a:rPr lang="ar-SA" sz="3000" b="1" dirty="0"/>
              <a:t>3- ضرورة وجود دافع قوي لحدوث التعلم.</a:t>
            </a:r>
          </a:p>
          <a:p>
            <a:pPr marL="48802" indent="0" algn="r">
              <a:lnSpc>
                <a:spcPct val="130000"/>
              </a:lnSpc>
              <a:buNone/>
            </a:pPr>
            <a:endParaRPr lang="ar-SA" sz="2600" b="1" dirty="0"/>
          </a:p>
          <a:p>
            <a:pPr marL="48802" indent="0" algn="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8557">
            <a:off x="903067" y="583285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05702" y="6330477"/>
            <a:ext cx="5281346" cy="643778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tx1"/>
                </a:solidFill>
                <a:hlinkClick r:id="rId2"/>
              </a:rPr>
              <a:t>لعرض مقطع فيديو عن التجربة:</a:t>
            </a:r>
          </a:p>
          <a:p>
            <a:r>
              <a:rPr lang="en-US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dirty="0">
                <a:solidFill>
                  <a:schemeClr val="tx1"/>
                </a:solidFill>
                <a:hlinkClick r:id="rId2"/>
              </a:rPr>
              <a:t>://www.youtube.com/watch?v=73-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5Tfyez8o</a:t>
            </a:r>
            <a:endParaRPr lang="ar-SA" dirty="0" smtClean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800" dirty="0"/>
              <a:t>تجربة بافلوف</a:t>
            </a:r>
            <a:endParaRPr lang="en-US" sz="3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34" y="1234210"/>
            <a:ext cx="6742749" cy="483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0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712" r="4738"/>
          <a:stretch/>
        </p:blipFill>
        <p:spPr>
          <a:xfrm>
            <a:off x="491295" y="856624"/>
            <a:ext cx="6507139" cy="5400655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3800" dirty="0"/>
              <a:t>تجربة بافلوف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46737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1684888"/>
            <a:ext cx="8870620" cy="5540670"/>
          </a:xfrm>
        </p:spPr>
        <p:txBody>
          <a:bodyPr>
            <a:normAutofit lnSpcReduction="10000"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rgbClr val="9E4934"/>
                </a:solidFill>
              </a:rPr>
              <a:t>س: كيف يمكن تطبيق هذه النظرية في مجال التعلم الحركي؟</a:t>
            </a:r>
          </a:p>
          <a:p>
            <a:pPr marL="48802" indent="0" algn="r">
              <a:buNone/>
            </a:pPr>
            <a:r>
              <a:rPr lang="ar-SA" sz="2600" b="1" dirty="0"/>
              <a:t>يتمكن الشخص من تعلم التصويب على الهدف في </a:t>
            </a:r>
            <a:r>
              <a:rPr lang="ar-SA" sz="2600" b="1" dirty="0">
                <a:solidFill>
                  <a:srgbClr val="3366FF"/>
                </a:solidFill>
              </a:rPr>
              <a:t>كرة القدم </a:t>
            </a:r>
            <a:r>
              <a:rPr lang="ar-SA" sz="2600" b="1" dirty="0"/>
              <a:t>وذلك باقترانه في مكان معين وعلى مسافة معينة٬ ومن خلال التدريب المستمر يستطيع اللاعب إتقان السلوك الحركي. </a:t>
            </a:r>
          </a:p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2600" b="1" dirty="0"/>
              <a:t> ويمكن تطبيق هذه النظرية في مجال تعلم الحركة في تعليمة المهارت الحركية مثل </a:t>
            </a:r>
            <a:r>
              <a:rPr lang="ar-SA" sz="2600" b="1" dirty="0">
                <a:solidFill>
                  <a:srgbClr val="3366FF"/>
                </a:solidFill>
              </a:rPr>
              <a:t>القفز والجري و التسلق و النط في الأطواق.</a:t>
            </a:r>
            <a:endParaRPr lang="ar-SA" sz="3000" b="1" u="sng" dirty="0">
              <a:solidFill>
                <a:srgbClr val="3366FF"/>
              </a:solidFill>
            </a:endParaRPr>
          </a:p>
          <a:p>
            <a:pPr marL="48802" indent="0" algn="r">
              <a:buNone/>
            </a:pPr>
            <a:r>
              <a:rPr lang="ar-SA" sz="3000" b="1" u="sng" dirty="0">
                <a:solidFill>
                  <a:srgbClr val="3366FF"/>
                </a:solidFill>
              </a:rPr>
              <a:t>من خلال: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١- تكرار السلوك المرغوب وتعزيزه حتى لا ينطفئ.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٢- إثراء البيئة.</a:t>
            </a:r>
          </a:p>
          <a:p>
            <a:pPr marL="48802" indent="0" algn="r">
              <a:buNone/>
            </a:pPr>
            <a:r>
              <a:rPr lang="ar-SA" sz="2600" dirty="0">
                <a:solidFill>
                  <a:srgbClr val="534949"/>
                </a:solidFill>
              </a:rPr>
              <a:t>وذلك لحدوث المثير ثم الاستجابة السريعة لتعلم </a:t>
            </a:r>
            <a:r>
              <a:rPr lang="ar-SA" sz="2600" b="1" dirty="0">
                <a:solidFill>
                  <a:srgbClr val="534949"/>
                </a:solidFill>
              </a:rPr>
              <a:t>المهارة الحركية المقصودة.</a:t>
            </a:r>
            <a:endParaRPr lang="en-US" sz="2600" b="1" dirty="0">
              <a:solidFill>
                <a:srgbClr val="53494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800" b="1" dirty="0"/>
              <a:t>نظرية إيفان بافلوف</a:t>
            </a:r>
            <a:endParaRPr lang="en-US" sz="3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8557">
            <a:off x="356008" y="583285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67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210503"/>
            <a:ext cx="6672673" cy="1784223"/>
          </a:xfrm>
        </p:spPr>
        <p:txBody>
          <a:bodyPr/>
          <a:lstStyle/>
          <a:p>
            <a:pPr algn="ctr"/>
            <a:r>
              <a:rPr lang="ar-SA" b="1" dirty="0" smtClean="0"/>
              <a:t>٢ـ تطبيق </a:t>
            </a:r>
            <a:r>
              <a:rPr lang="ar-SA" b="1" dirty="0"/>
              <a:t>نظرية ثورندايك 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(</a:t>
            </a:r>
            <a:r>
              <a:rPr lang="ar-SA" b="1" dirty="0"/>
              <a:t>المحاولة </a:t>
            </a:r>
            <a:r>
              <a:rPr lang="ar-SA" b="1" dirty="0" smtClean="0"/>
              <a:t>والخطأ)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70" y="575974"/>
            <a:ext cx="3111532" cy="363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1969" y="1664662"/>
            <a:ext cx="8870620" cy="5280102"/>
          </a:xfrm>
        </p:spPr>
        <p:txBody>
          <a:bodyPr>
            <a:normAutofit lnSpcReduction="10000"/>
          </a:bodyPr>
          <a:lstStyle/>
          <a:p>
            <a:pPr marL="48802" indent="0" algn="r" rtl="1">
              <a:buNone/>
            </a:pPr>
            <a:r>
              <a:rPr lang="ar-SA" sz="3000" b="1" dirty="0">
                <a:solidFill>
                  <a:srgbClr val="1CB382"/>
                </a:solidFill>
              </a:rPr>
              <a:t>التعلم عند ثورندايك</a:t>
            </a:r>
            <a:r>
              <a:rPr lang="en-US" sz="3000" b="1" dirty="0">
                <a:solidFill>
                  <a:srgbClr val="1CB382"/>
                </a:solidFill>
              </a:rPr>
              <a:t>:</a:t>
            </a:r>
          </a:p>
          <a:p>
            <a:pPr marL="48802" indent="0" algn="r" rtl="1">
              <a:buNone/>
            </a:pPr>
            <a:r>
              <a:rPr lang="ar-SA" sz="2600" b="1" dirty="0">
                <a:solidFill>
                  <a:srgbClr val="C31F3B"/>
                </a:solidFill>
              </a:rPr>
              <a:t>(يحدث عن المحاولة والخطأ في الوصول الى هدف معين )</a:t>
            </a:r>
            <a:endParaRPr lang="en-US" sz="2600" b="1" dirty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r>
              <a:rPr lang="ar-SA" sz="2600" b="1" dirty="0"/>
              <a:t>و تركز هذه النظرية على أن التعلم هو تغير في السلوك الملحوظ, و الناتج عن الاستجابات للمثيرات الخارجية في البيئة.</a:t>
            </a:r>
            <a:endParaRPr lang="ar-SA" sz="2600" dirty="0"/>
          </a:p>
          <a:p>
            <a:pPr marL="48802" indent="0" algn="r" rtl="1">
              <a:buNone/>
            </a:pPr>
            <a:r>
              <a:rPr lang="ar-SA" sz="2600" b="1" dirty="0"/>
              <a:t> </a:t>
            </a:r>
            <a:endParaRPr lang="ar-SA" sz="2600" dirty="0"/>
          </a:p>
          <a:p>
            <a:pPr marL="48802" indent="0" algn="r" rtl="1">
              <a:buNone/>
            </a:pPr>
            <a:r>
              <a:rPr lang="ar-SA" sz="2600" b="1" dirty="0"/>
              <a:t>ويمكن تطبيق هذه النظرية في المواقف التعليمية, سواء تعليم مهارة حركية أو مهمة حركية, فعن طريق المحاولة و الخطأ ولاسيما عند الممارسة الاولى للواجب الحركي يتعلم الفرد العديد من المهارات الحركية بهذا الاسلوب.</a:t>
            </a:r>
          </a:p>
          <a:p>
            <a:pPr marL="48802" indent="0" algn="r" rtl="1">
              <a:buNone/>
            </a:pPr>
            <a:endParaRPr lang="ar-SA" sz="2600" b="1" dirty="0"/>
          </a:p>
          <a:p>
            <a:pPr marL="48802" indent="0" algn="r" rtl="1">
              <a:buNone/>
            </a:pPr>
            <a:r>
              <a:rPr lang="ar-SA" sz="3000" b="1" dirty="0">
                <a:solidFill>
                  <a:srgbClr val="1CB382"/>
                </a:solidFill>
              </a:rPr>
              <a:t>وعن طريق ذلك يتم تعلم العديد من المهارات الحركية: </a:t>
            </a:r>
          </a:p>
          <a:p>
            <a:pPr marL="48802" indent="0" algn="r" rtl="1">
              <a:buNone/>
            </a:pPr>
            <a:r>
              <a:rPr lang="ar-SA" sz="2600" b="1" dirty="0"/>
              <a:t>الرمى, القفز, السباحة .</a:t>
            </a: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263373"/>
            <a:ext cx="8842521" cy="1142992"/>
          </a:xfrm>
        </p:spPr>
        <p:txBody>
          <a:bodyPr/>
          <a:lstStyle/>
          <a:p>
            <a:r>
              <a:rPr lang="ar-SA" sz="43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sz="43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15" y="495769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تجربة ثورندايك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8" y="1997172"/>
            <a:ext cx="5066683" cy="3754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414" y="2134700"/>
            <a:ext cx="2666389" cy="3483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65464" y="6240280"/>
            <a:ext cx="5978506" cy="1000915"/>
          </a:xfrm>
          <a:prstGeom prst="rect">
            <a:avLst/>
          </a:prstGeom>
        </p:spPr>
        <p:txBody>
          <a:bodyPr wrap="square" lIns="97603" tIns="48802" rIns="97603" bIns="48802">
            <a:spAutoFit/>
          </a:bodyPr>
          <a:lstStyle/>
          <a:p>
            <a:endParaRPr lang="ar-SA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://www.youtube.com/watch?v=</a:t>
            </a:r>
            <a:r>
              <a:rPr lang="en-US" dirty="0" smtClean="0">
                <a:hlinkClick r:id="rId4"/>
              </a:rPr>
              <a:t>kzNIV0mTROU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33191" y="6040097"/>
            <a:ext cx="2298692" cy="400366"/>
          </a:xfrm>
          <a:prstGeom prst="rect">
            <a:avLst/>
          </a:prstGeom>
        </p:spPr>
        <p:txBody>
          <a:bodyPr wrap="none" lIns="97603" tIns="48802" rIns="97603" bIns="48802">
            <a:spAutoFit/>
          </a:bodyPr>
          <a:lstStyle/>
          <a:p>
            <a:pPr algn="r"/>
            <a:r>
              <a:rPr lang="ar-SA" dirty="0">
                <a:hlinkClick r:id="rId5"/>
              </a:rPr>
              <a:t>لعرض مقطع فيديو عن التجربة:</a:t>
            </a:r>
          </a:p>
        </p:txBody>
      </p:sp>
    </p:spTree>
    <p:extLst>
      <p:ext uri="{BB962C8B-B14F-4D97-AF65-F5344CB8AC3E}">
        <p14:creationId xmlns:p14="http://schemas.microsoft.com/office/powerpoint/2010/main" val="7861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6" y="1863521"/>
            <a:ext cx="9016353" cy="4777753"/>
          </a:xfrm>
        </p:spPr>
        <p:txBody>
          <a:bodyPr>
            <a:noAutofit/>
          </a:bodyPr>
          <a:lstStyle/>
          <a:p>
            <a:pPr marL="48802" indent="0" algn="r" rtl="1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قانون الاستعداد و الممارسة و التدريب</a:t>
            </a:r>
            <a:r>
              <a:rPr lang="en-US" sz="3000" b="1" u="sng" dirty="0">
                <a:solidFill>
                  <a:srgbClr val="1CB382"/>
                </a:solidFill>
              </a:rPr>
              <a:t>:</a:t>
            </a:r>
            <a:endParaRPr lang="en-US" sz="2600" b="1" dirty="0"/>
          </a:p>
          <a:p>
            <a:pPr marL="48802" indent="0" algn="r" rtl="1">
              <a:buNone/>
            </a:pPr>
            <a:r>
              <a:rPr lang="ar-SA" sz="2600" b="1" dirty="0"/>
              <a:t>طبقاً لهذه النظرية يؤكد ثورندايك على أن: </a:t>
            </a:r>
            <a:r>
              <a:rPr lang="ar-SA" sz="2600" b="1" dirty="0">
                <a:solidFill>
                  <a:srgbClr val="C31F3B"/>
                </a:solidFill>
              </a:rPr>
              <a:t>الفرد لايستطيع تعلم مهارة مركبة أو معقدة إلا اذا كان لديه استعداد كامل ولديه الرغبة في التعلم, و النضج البدني أيضاً.</a:t>
            </a:r>
            <a:endParaRPr lang="ar-SA" sz="2600" dirty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r>
              <a:rPr lang="ar-SA" sz="2600" b="1" dirty="0"/>
              <a:t>ويوكد على تعلم المهارة من خلال التدريب و الممارسة حتى يتم الارتباط بين المثير و الاستجابة.</a:t>
            </a:r>
            <a:endParaRPr lang="en-US" sz="2600" b="1" dirty="0"/>
          </a:p>
          <a:p>
            <a:pPr marL="48802" indent="0" algn="r" rtl="1">
              <a:buNone/>
            </a:pPr>
            <a:endParaRPr lang="ar-SA" sz="2600" dirty="0"/>
          </a:p>
          <a:p>
            <a:pPr marL="48802" indent="0" algn="r" rtl="1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ونلخص من هذه النظرية في أن التعلم يتم:ـ</a:t>
            </a:r>
            <a:endParaRPr lang="ar-SA" sz="2600" u="sng" dirty="0"/>
          </a:p>
          <a:p>
            <a:pPr marL="48802" indent="0" algn="r" rtl="1">
              <a:buNone/>
            </a:pPr>
            <a:r>
              <a:rPr lang="ar-SA" sz="2600" b="1" dirty="0"/>
              <a:t>1. عندما تحدث الاستجابة الصحيحة التي تتبع مثير معين.</a:t>
            </a:r>
            <a:endParaRPr lang="ar-SA" sz="2600" dirty="0"/>
          </a:p>
          <a:p>
            <a:pPr marL="48802" indent="0" algn="r" rtl="1">
              <a:buNone/>
            </a:pPr>
            <a:r>
              <a:rPr lang="ar-SA" sz="2600" b="1" dirty="0"/>
              <a:t>2. حدوث التعلم من خلال الملاحظة الحسية للمتعلم خلال فترات زمنية.</a:t>
            </a:r>
            <a:endParaRPr lang="en-US" sz="2600" dirty="0"/>
          </a:p>
          <a:p>
            <a:pPr marL="48802" indent="0" algn="r" rtl="1">
              <a:buNone/>
            </a:pPr>
            <a:r>
              <a:rPr lang="ar-SA" sz="2600" b="1" dirty="0"/>
              <a:t>3. يعتمد التعلم على أسلوب التعزيز.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5" y="466688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0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066" y="1863521"/>
            <a:ext cx="9168521" cy="4777753"/>
          </a:xfrm>
        </p:spPr>
        <p:txBody>
          <a:bodyPr/>
          <a:lstStyle/>
          <a:p>
            <a:pPr marL="48802" indent="0" algn="r" rtl="1">
              <a:buNone/>
            </a:pPr>
            <a:endParaRPr lang="ar-SA" sz="2600" b="1" u="sng" dirty="0">
              <a:solidFill>
                <a:srgbClr val="1CB382"/>
              </a:solidFill>
            </a:endParaRPr>
          </a:p>
          <a:p>
            <a:pPr marL="48802" indent="0" algn="r" rtl="1">
              <a:buNone/>
            </a:pPr>
            <a:r>
              <a:rPr lang="ar-SA" sz="3000" b="1" u="sng" dirty="0">
                <a:solidFill>
                  <a:srgbClr val="1CB382"/>
                </a:solidFill>
              </a:rPr>
              <a:t>من أهم التطبيقات التربوية لهذه النظرية في مجال التعلم الحركي للمهارت:-</a:t>
            </a:r>
          </a:p>
          <a:p>
            <a:pPr marL="48802" indent="0" algn="r" rtl="1">
              <a:buNone/>
            </a:pPr>
            <a:endParaRPr lang="ar-SA" b="1" u="sng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 شعور المتعلم بالسرور و الرضا.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التركيز على الأداء العملي لانه أكثر فاعلية في النمو التربوي.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ضرورة التدرج في التعلم من السهل الى الصعب.</a:t>
            </a:r>
            <a:endParaRPr lang="ar-SA" sz="2600" dirty="0"/>
          </a:p>
          <a:p>
            <a:pPr marL="536817" indent="-488015" algn="r" rtl="1">
              <a:lnSpc>
                <a:spcPct val="130000"/>
              </a:lnSpc>
              <a:buFont typeface="+mj-lt"/>
              <a:buAutoNum type="arabicPeriod"/>
            </a:pPr>
            <a:r>
              <a:rPr lang="ar-SA" sz="2600" b="1" dirty="0"/>
              <a:t>توفير الفرصة الكافية في التعلم ولاسيما في تعلم المهارات الحركية للطفل.</a:t>
            </a:r>
          </a:p>
          <a:p>
            <a:pPr marL="48802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968" y="319926"/>
            <a:ext cx="8842521" cy="1142992"/>
          </a:xfrm>
        </p:spPr>
        <p:txBody>
          <a:bodyPr/>
          <a:lstStyle/>
          <a:p>
            <a:r>
              <a:rPr lang="ar-SA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نظرية ثورندايك </a:t>
            </a:r>
            <a:endParaRPr lang="en-US" dirty="0">
              <a:solidFill>
                <a:srgbClr val="1CB38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75" y="675026"/>
            <a:ext cx="1349035" cy="15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540961"/>
            <a:ext cx="6672673" cy="1784223"/>
          </a:xfrm>
        </p:spPr>
        <p:txBody>
          <a:bodyPr/>
          <a:lstStyle/>
          <a:p>
            <a:pPr algn="ctr"/>
            <a:r>
              <a:rPr lang="ar-SA" b="1" dirty="0" smtClean="0"/>
              <a:t>3- تطبيق </a:t>
            </a:r>
            <a:r>
              <a:rPr lang="ar-SA" b="1" dirty="0"/>
              <a:t>نظرية كلارك </a:t>
            </a:r>
            <a:r>
              <a:rPr lang="ar-SA" b="1" dirty="0" smtClean="0"/>
              <a:t>هل</a:t>
            </a:r>
            <a:br>
              <a:rPr lang="ar-SA" b="1" dirty="0" smtClean="0"/>
            </a:br>
            <a:r>
              <a:rPr lang="ar-SA" b="1" dirty="0" smtClean="0"/>
              <a:t>(</a:t>
            </a:r>
            <a:r>
              <a:rPr lang="ar-SA" b="1" dirty="0"/>
              <a:t>التعزيز)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706" y="1055835"/>
            <a:ext cx="3026598" cy="34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9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6816" y="1022704"/>
            <a:ext cx="6672673" cy="3959695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ar-SA" b="1" u="sng" dirty="0" smtClean="0">
                <a:solidFill>
                  <a:schemeClr val="tx2">
                    <a:lumMod val="75000"/>
                  </a:schemeClr>
                </a:solidFill>
              </a:rPr>
              <a:t>محاور المحاضرة:</a:t>
            </a:r>
            <a:r>
              <a:rPr lang="ar-SA" b="1" u="sng" dirty="0" smtClean="0"/>
              <a:t/>
            </a:r>
            <a:br>
              <a:rPr lang="ar-SA" b="1" u="sng" dirty="0" smtClean="0"/>
            </a:br>
            <a:r>
              <a:rPr lang="ar-SA" sz="3000" dirty="0"/>
              <a:t/>
            </a:r>
            <a:br>
              <a:rPr lang="ar-SA" sz="3000" dirty="0"/>
            </a:br>
            <a:r>
              <a:rPr lang="ar-SA" sz="3000" dirty="0" smtClean="0"/>
              <a:t>1_</a:t>
            </a:r>
            <a:r>
              <a:rPr lang="ar-SA" sz="3000" dirty="0" smtClean="0"/>
              <a:t> </a:t>
            </a:r>
            <a:r>
              <a:rPr lang="x-none" sz="3000" dirty="0"/>
              <a:t>متطلبات</a:t>
            </a:r>
            <a:r>
              <a:rPr lang="ar-SA" sz="3000" dirty="0"/>
              <a:t> النمو </a:t>
            </a:r>
            <a:r>
              <a:rPr lang="ar-SA" sz="3000" dirty="0" smtClean="0"/>
              <a:t>الحركي</a:t>
            </a:r>
            <a:r>
              <a:rPr lang="ar-SA" sz="3000" dirty="0"/>
              <a:t/>
            </a:r>
            <a:br>
              <a:rPr lang="ar-SA" sz="3000" dirty="0"/>
            </a:br>
            <a:r>
              <a:rPr lang="ar-SA" sz="3000" dirty="0" smtClean="0"/>
              <a:t>2_ </a:t>
            </a:r>
            <a:r>
              <a:rPr lang="ar-SA" sz="3000" dirty="0" smtClean="0"/>
              <a:t>تطبيق </a:t>
            </a:r>
            <a:r>
              <a:rPr lang="ar-SA" sz="3000" dirty="0"/>
              <a:t>نظريات التعلم والتحكم الحركي في تعلم المهارات الحركية لطفل ما قبل المدرسة.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173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0"/>
            <a:ext cx="8870620" cy="5246642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r>
              <a:rPr lang="ar-SA" sz="3000" b="1" dirty="0">
                <a:solidFill>
                  <a:srgbClr val="421A6F"/>
                </a:solidFill>
              </a:rPr>
              <a:t>طبقا لنظرية (هل) فإن..</a:t>
            </a:r>
          </a:p>
          <a:p>
            <a:pPr marL="48802" indent="0" algn="r">
              <a:buNone/>
            </a:pPr>
            <a:r>
              <a:rPr lang="ar-SA" sz="3000" b="1" dirty="0">
                <a:solidFill>
                  <a:srgbClr val="C31F3B"/>
                </a:solidFill>
              </a:rPr>
              <a:t> التعليم يحدث نتيجة تكيف الفرد مع البيئة التي يعيش فيها٬</a:t>
            </a:r>
          </a:p>
          <a:p>
            <a:pPr marL="48802" indent="0" algn="r">
              <a:buNone/>
            </a:pPr>
            <a:endParaRPr lang="ar-SA" sz="3000" b="1" dirty="0">
              <a:solidFill>
                <a:srgbClr val="C31F3B"/>
              </a:solidFill>
            </a:endParaRPr>
          </a:p>
          <a:p>
            <a:pPr marL="48802" indent="0" algn="r">
              <a:buNone/>
            </a:pPr>
            <a:r>
              <a:rPr lang="ar-SA" sz="3000" b="1" dirty="0"/>
              <a:t> أي أن التعلم هو اكتساب مثير بناء على استجابة جديدة بدون وجود رابط بينهما في الموقف التعليمي , بل على وجود دافع قوي للتعلم, </a:t>
            </a:r>
          </a:p>
          <a:p>
            <a:pPr marL="48802" indent="0" algn="r">
              <a:buNone/>
            </a:pPr>
            <a:r>
              <a:rPr lang="ar-SA" sz="3000" b="1" dirty="0"/>
              <a:t>لذلك يجب أن يكون التكرار مصحوبا بحالات </a:t>
            </a:r>
            <a:r>
              <a:rPr lang="ar-SA" sz="3000" b="1" dirty="0">
                <a:solidFill>
                  <a:srgbClr val="1CB382"/>
                </a:solidFill>
              </a:rPr>
              <a:t>التعزيز.</a:t>
            </a:r>
            <a:endParaRPr lang="ar-SA" sz="3000" b="1" dirty="0"/>
          </a:p>
          <a:p>
            <a:pPr marL="48802" indent="0" algn="r">
              <a:buNone/>
            </a:pPr>
            <a:endParaRPr lang="ar-SA" sz="3000" dirty="0"/>
          </a:p>
          <a:p>
            <a:pPr marL="48802" indent="0" algn="r">
              <a:buNone/>
            </a:pPr>
            <a:r>
              <a:rPr lang="ar-SA" sz="3000" b="1" dirty="0"/>
              <a:t>اما عندما تحدث الاستجابة </a:t>
            </a:r>
            <a:r>
              <a:rPr lang="ar-SA" sz="3000" b="1" dirty="0">
                <a:solidFill>
                  <a:srgbClr val="1CB382"/>
                </a:solidFill>
              </a:rPr>
              <a:t>بدون تعزيز </a:t>
            </a:r>
            <a:r>
              <a:rPr lang="ar-SA" sz="3000" b="1" dirty="0"/>
              <a:t>فان قوتها تضعف, حتى تزول او تنتهي.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7" y="855362"/>
            <a:ext cx="1416000" cy="1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712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0"/>
            <a:ext cx="8870620" cy="5246642"/>
          </a:xfrm>
        </p:spPr>
        <p:txBody>
          <a:bodyPr>
            <a:normAutofit/>
          </a:bodyPr>
          <a:lstStyle/>
          <a:p>
            <a:pPr marL="48802" indent="0" algn="r">
              <a:buNone/>
            </a:pPr>
            <a:endParaRPr lang="ar-SA" sz="2600" b="1" dirty="0"/>
          </a:p>
          <a:p>
            <a:pPr marL="48802" indent="0" algn="r">
              <a:buNone/>
            </a:pPr>
            <a:r>
              <a:rPr lang="ar-SA" sz="3400" b="1" u="sng" dirty="0">
                <a:solidFill>
                  <a:srgbClr val="421A6F"/>
                </a:solidFill>
              </a:rPr>
              <a:t>وتؤكد هذه النظرية على:</a:t>
            </a:r>
          </a:p>
          <a:p>
            <a:pPr marL="48802" indent="0" algn="r">
              <a:buNone/>
            </a:pPr>
            <a:endParaRPr lang="ar-SA" sz="3400" b="1" u="sng" dirty="0">
              <a:solidFill>
                <a:srgbClr val="421A6F"/>
              </a:solidFill>
            </a:endParaRPr>
          </a:p>
          <a:p>
            <a:pPr marL="48802" indent="0" algn="r">
              <a:buNone/>
            </a:pPr>
            <a:r>
              <a:rPr lang="ar-SA" sz="3400" b="1" dirty="0"/>
              <a:t> أهمية العوامل البيئية التي يتعرض لها المتعلم،</a:t>
            </a:r>
          </a:p>
          <a:p>
            <a:pPr marL="48802" indent="0" algn="r">
              <a:buNone/>
            </a:pPr>
            <a:r>
              <a:rPr lang="ar-SA" sz="3400" b="1" dirty="0"/>
              <a:t> </a:t>
            </a:r>
            <a:r>
              <a:rPr lang="ar-SA" sz="3400" b="1" dirty="0">
                <a:solidFill>
                  <a:srgbClr val="1CB382"/>
                </a:solidFill>
              </a:rPr>
              <a:t>فالتعليم ماهو إلا تغير في السلوك !</a:t>
            </a:r>
            <a:endParaRPr lang="ar-SA" sz="3400" b="1" dirty="0"/>
          </a:p>
          <a:p>
            <a:pPr marL="48802" indent="0" algn="r">
              <a:buNone/>
            </a:pPr>
            <a:r>
              <a:rPr lang="ar-SA" sz="3400" b="1" dirty="0"/>
              <a:t>وقوة التعلم تتوقف إلى حد كبير على قوة </a:t>
            </a:r>
            <a:r>
              <a:rPr lang="ar-SA" sz="3400" b="1" dirty="0">
                <a:solidFill>
                  <a:srgbClr val="FF0000"/>
                </a:solidFill>
              </a:rPr>
              <a:t>التعزيز</a:t>
            </a:r>
            <a:r>
              <a:rPr lang="ar-SA" sz="3400" b="1" dirty="0"/>
              <a:t>.</a:t>
            </a:r>
            <a:endParaRPr lang="en-US" sz="3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نظرية كلارك هل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07" y="855362"/>
            <a:ext cx="1416000" cy="16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49" y="2271426"/>
            <a:ext cx="9092140" cy="4777753"/>
          </a:xfrm>
        </p:spPr>
        <p:txBody>
          <a:bodyPr>
            <a:normAutofit/>
          </a:bodyPr>
          <a:lstStyle/>
          <a:p>
            <a:pPr marL="48802" indent="0" algn="r" rtl="1">
              <a:buNone/>
            </a:pPr>
            <a:r>
              <a:rPr lang="ar-SA" sz="2600" b="1" dirty="0">
                <a:solidFill>
                  <a:srgbClr val="C31F3B"/>
                </a:solidFill>
              </a:rPr>
              <a:t>2- اجيبي بصح او خطأ مع تصحيح الخطأ إن وجد: </a:t>
            </a:r>
            <a:endParaRPr lang="ar-SA" sz="2600" b="1" dirty="0" smtClean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endParaRPr lang="ar-SA" sz="2600" b="1" dirty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r>
              <a:rPr lang="ar-SA" sz="2600" b="1" dirty="0"/>
              <a:t> *يرى ثورندايك أن التعلم يتم عندما تحدث استجابه صحيحه التي تتبع مثير معين </a:t>
            </a:r>
          </a:p>
          <a:p>
            <a:pPr marL="48802" indent="0" algn="r" rtl="1">
              <a:buNone/>
            </a:pPr>
            <a:r>
              <a:rPr lang="ar-SA" sz="2600" b="1" dirty="0"/>
              <a:t>(     </a:t>
            </a:r>
            <a:r>
              <a:rPr lang="ar-SA" sz="2600" b="1" dirty="0" smtClean="0"/>
              <a:t>).</a:t>
            </a:r>
            <a:endParaRPr lang="ar-SA" sz="2600" b="1" dirty="0"/>
          </a:p>
          <a:p>
            <a:pPr marL="48802" indent="0" algn="r" rtl="1">
              <a:buNone/>
            </a:pPr>
            <a:r>
              <a:rPr lang="ar-SA" sz="2600" b="1" dirty="0"/>
              <a:t>* من أهم التطبيقات النظرية شعور المتعلم بالتعب والارهاق عند تطبيق نظرية ثورندايك "المحاوله والخطأ" </a:t>
            </a:r>
          </a:p>
          <a:p>
            <a:pPr marL="48802" indent="0" algn="r" rtl="1">
              <a:buNone/>
            </a:pPr>
            <a:r>
              <a:rPr lang="ar-SA" sz="2600" b="1" dirty="0"/>
              <a:t>(     </a:t>
            </a:r>
            <a:r>
              <a:rPr lang="ar-SA" sz="2600" b="1" dirty="0" smtClean="0"/>
              <a:t>).</a:t>
            </a:r>
            <a:endParaRPr lang="ar-SA" sz="2600" b="1" dirty="0"/>
          </a:p>
          <a:p>
            <a:pPr marL="48802" indent="0" algn="r" rtl="1">
              <a:buNone/>
            </a:pPr>
            <a:r>
              <a:rPr lang="ar-SA" sz="2600" b="1" dirty="0"/>
              <a:t>*يرى بافلوف ان تكرار المثير ﻻ يحدث استجابة (    ).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4" y="385748"/>
            <a:ext cx="1635484" cy="168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76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5206547"/>
          </a:xfrm>
        </p:spPr>
        <p:txBody>
          <a:bodyPr>
            <a:normAutofit/>
          </a:bodyPr>
          <a:lstStyle/>
          <a:p>
            <a:pPr marL="48802" indent="0" algn="r" rtl="1">
              <a:buNone/>
            </a:pP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 التعلم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عند ......... يحدث عن المحاولة والخطأ في الوصول الى هدف معين </a:t>
            </a: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48802" indent="0" algn="r" rtl="1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 rtl="1">
              <a:buNone/>
            </a:pP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 طبقا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لنظرية ...........فإن التعليم يحدث نتيجة تكيف الفرد مع البيئة التي يعيش فيها.</a:t>
            </a:r>
          </a:p>
          <a:p>
            <a:pPr marL="48802" indent="0" algn="r" rtl="1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 rtl="1">
              <a:buNone/>
            </a:pPr>
            <a:r>
              <a:rPr lang="ar-SA" sz="35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 </a:t>
            </a: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يرى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........ أن التعلم عبارة عن: مجموعة من الاستجابات الشرطية مرتبطة بوجود مثير ما٬ وإذا تكرر المثير تحدث الاستجابة.</a:t>
            </a:r>
          </a:p>
          <a:p>
            <a:pPr marL="48802" indent="0" algn="r" rtl="1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 rtl="1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8802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1967" y="385748"/>
            <a:ext cx="8842521" cy="1142992"/>
          </a:xfrm>
        </p:spPr>
        <p:txBody>
          <a:bodyPr/>
          <a:lstStyle/>
          <a:p>
            <a:r>
              <a:rPr lang="ar-SA" dirty="0" smtClean="0"/>
              <a:t>بافلوف – </a:t>
            </a:r>
            <a:r>
              <a:rPr lang="ar-SA" dirty="0" smtClean="0"/>
              <a:t>ثوراندايك - </a:t>
            </a:r>
            <a:r>
              <a:rPr lang="ar-SA" dirty="0" smtClean="0"/>
              <a:t>كلارك هل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3" y="119170"/>
            <a:ext cx="1371871" cy="15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2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700" spc="0" dirty="0"/>
              <a:t>الـحــــــل</a:t>
            </a:r>
            <a:endParaRPr lang="en-US" sz="4700" spc="0" dirty="0"/>
          </a:p>
        </p:txBody>
      </p:sp>
    </p:spTree>
    <p:extLst>
      <p:ext uri="{BB962C8B-B14F-4D97-AF65-F5344CB8AC3E}">
        <p14:creationId xmlns:p14="http://schemas.microsoft.com/office/powerpoint/2010/main" val="1961831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739" y="2033971"/>
            <a:ext cx="9092140" cy="4777753"/>
          </a:xfrm>
        </p:spPr>
        <p:txBody>
          <a:bodyPr>
            <a:normAutofit/>
          </a:bodyPr>
          <a:lstStyle/>
          <a:p>
            <a:pPr marL="48802" indent="0" algn="r" rtl="1">
              <a:buNone/>
            </a:pPr>
            <a:r>
              <a:rPr lang="ar-SA" sz="2800" b="1" dirty="0">
                <a:solidFill>
                  <a:srgbClr val="C31F3B"/>
                </a:solidFill>
              </a:rPr>
              <a:t>2- اجيبي بصح او خطأ مع تصحيح الخطأ إن وجد: </a:t>
            </a:r>
            <a:endParaRPr lang="ar-SA" sz="2800" b="1" dirty="0" smtClean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endParaRPr lang="ar-SA" sz="2800" b="1" dirty="0">
              <a:solidFill>
                <a:srgbClr val="C31F3B"/>
              </a:solidFill>
            </a:endParaRPr>
          </a:p>
          <a:p>
            <a:pPr marL="48802" indent="0" algn="r" rtl="1">
              <a:buNone/>
            </a:pPr>
            <a:r>
              <a:rPr lang="ar-SA" sz="2800" b="1" dirty="0"/>
              <a:t> *يرى ثورندايك أن التعلم يتم عندما تحدث استجابه صحيحه التي تتبع مثير معين </a:t>
            </a:r>
          </a:p>
          <a:p>
            <a:pPr marL="48802" indent="0" algn="r" rtl="1">
              <a:buNone/>
            </a:pPr>
            <a:r>
              <a:rPr lang="ar-SA" sz="2800" b="1" dirty="0"/>
              <a:t>(</a:t>
            </a:r>
            <a:r>
              <a:rPr lang="ar-SA" sz="2800" b="1" dirty="0">
                <a:solidFill>
                  <a:srgbClr val="1CB382"/>
                </a:solidFill>
              </a:rPr>
              <a:t> صح</a:t>
            </a:r>
            <a:r>
              <a:rPr lang="ar-SA" sz="2800" b="1" dirty="0"/>
              <a:t> ). </a:t>
            </a:r>
          </a:p>
          <a:p>
            <a:pPr marL="48802" indent="0" algn="r" rtl="1">
              <a:buNone/>
            </a:pPr>
            <a:r>
              <a:rPr lang="ar-SA" sz="2800" b="1" dirty="0"/>
              <a:t>*من أهم التطبيقات النظرية شعور المتعلم بالتعب والارهاق عند تطبيق نظرية ثورندايك "المحاوله والخطأ" </a:t>
            </a:r>
          </a:p>
          <a:p>
            <a:pPr marL="48802" indent="0" algn="r" rtl="1">
              <a:buNone/>
            </a:pPr>
            <a:r>
              <a:rPr lang="ar-SA" sz="2800" b="1" dirty="0"/>
              <a:t>( </a:t>
            </a:r>
            <a:r>
              <a:rPr lang="ar-SA" sz="2800" b="1" dirty="0">
                <a:solidFill>
                  <a:srgbClr val="1CB382"/>
                </a:solidFill>
              </a:rPr>
              <a:t>خطأ</a:t>
            </a:r>
            <a:r>
              <a:rPr lang="ar-SA" sz="2800" b="1" dirty="0"/>
              <a:t> ). </a:t>
            </a:r>
          </a:p>
          <a:p>
            <a:pPr marL="48802" indent="0" algn="r" rtl="1">
              <a:buNone/>
            </a:pPr>
            <a:r>
              <a:rPr lang="ar-SA" sz="2800" b="1" dirty="0"/>
              <a:t>*يرى بافلوف ان تكرار المثير ﻻ يحدث استجابة (   </a:t>
            </a:r>
            <a:r>
              <a:rPr lang="ar-SA" sz="2800" b="1" dirty="0">
                <a:solidFill>
                  <a:srgbClr val="1CB382"/>
                </a:solidFill>
              </a:rPr>
              <a:t>خطأ</a:t>
            </a:r>
            <a:r>
              <a:rPr lang="ar-SA" sz="2800" b="1" dirty="0"/>
              <a:t> ).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نشـــاط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28" y="560439"/>
            <a:ext cx="1434121" cy="14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98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1863521"/>
            <a:ext cx="8870620" cy="5206547"/>
          </a:xfrm>
        </p:spPr>
        <p:txBody>
          <a:bodyPr>
            <a:normAutofit/>
          </a:bodyPr>
          <a:lstStyle/>
          <a:p>
            <a:pPr marL="48802" indent="0" algn="r" rtl="1">
              <a:buNone/>
            </a:pP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1- التعلم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عند </a:t>
            </a:r>
            <a:r>
              <a:rPr lang="ar-SA" sz="3000" b="1" dirty="0">
                <a:solidFill>
                  <a:srgbClr val="FF0000"/>
                </a:solidFill>
              </a:rPr>
              <a:t>ثوراندايك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يحدث عن المحاولة والخطأ في الوصول الى هدف معين .</a:t>
            </a:r>
          </a:p>
          <a:p>
            <a:pPr marL="48802" indent="0" algn="r" rtl="1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 rtl="1">
              <a:buNone/>
            </a:pP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2- طبقا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لنظرية </a:t>
            </a:r>
            <a:r>
              <a:rPr lang="ar-SA" sz="3000" b="1" dirty="0">
                <a:solidFill>
                  <a:srgbClr val="FF0000"/>
                </a:solidFill>
              </a:rPr>
              <a:t>كلارك هل 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فإن التعليم يحدث نتيجة تكيف الفرد مع البيئة التي يعيش فيها.</a:t>
            </a:r>
          </a:p>
          <a:p>
            <a:pPr marL="48802" indent="0" algn="r" rtl="1">
              <a:buNone/>
            </a:pPr>
            <a:endParaRPr lang="ar-SA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8802" indent="0" algn="r" rtl="1">
              <a:buNone/>
            </a:pPr>
            <a:r>
              <a:rPr lang="ar-SA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3- يرى </a:t>
            </a:r>
            <a:r>
              <a:rPr lang="ar-SA" sz="3000" b="1" dirty="0">
                <a:solidFill>
                  <a:srgbClr val="FF0000"/>
                </a:solidFill>
              </a:rPr>
              <a:t>بافلوف</a:t>
            </a:r>
            <a:r>
              <a:rPr lang="ar-SA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أن التعلم عبارة عن: مجموعة من الاستجابات الشرطية مرتبطة بوجود مثير ما٬ وإذا تكرر المثير تحدث الاستجابة.</a:t>
            </a:r>
          </a:p>
          <a:p>
            <a:pPr marL="48802" indent="0" algn="r" rtl="1">
              <a:buNone/>
            </a:pPr>
            <a:endParaRPr lang="ar-SA" b="1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 rtl="1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48802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بافلوف – ثوراندايك – جثري - كلارك هل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0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1863520"/>
            <a:ext cx="9055652" cy="4954498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ar-SA" sz="3000" u="sng" dirty="0"/>
              <a:t>التنمية الحركية هي:  </a:t>
            </a:r>
          </a:p>
          <a:p>
            <a:pPr marL="48802" indent="0" algn="r" rtl="1">
              <a:lnSpc>
                <a:spcPct val="150000"/>
              </a:lnSpc>
              <a:buNone/>
            </a:pPr>
            <a:r>
              <a:rPr lang="ar-SA" sz="3000" b="1" dirty="0">
                <a:solidFill>
                  <a:srgbClr val="1CB382"/>
                </a:solidFill>
              </a:rPr>
              <a:t>مساعدة الطفل على التعامل مع بيئته من خلال الحركة بطريقة فعالة</a:t>
            </a:r>
            <a:r>
              <a:rPr lang="ar-SA" sz="3000" dirty="0">
                <a:solidFill>
                  <a:srgbClr val="1CB382"/>
                </a:solidFill>
              </a:rPr>
              <a:t> </a:t>
            </a:r>
            <a:r>
              <a:rPr lang="ar-SA" sz="3000" dirty="0"/>
              <a:t>وذلك بـ </a:t>
            </a:r>
          </a:p>
          <a:p>
            <a:pPr marL="48802" indent="0" algn="r" rtl="1">
              <a:lnSpc>
                <a:spcPct val="150000"/>
              </a:lnSpc>
              <a:buNone/>
            </a:pPr>
            <a:r>
              <a:rPr lang="ar-SA" sz="3000" dirty="0"/>
              <a:t>( إثارة وعي الطفل بالشهيق والزفير٬ النفخ ٬ والشم وتحديد موقعه في الفراغ لإدراك العلاقات الفراغية فوق – تحت – خلف – تدريبات التوازن ).</a:t>
            </a:r>
          </a:p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ar-SA" sz="3000" b="1" dirty="0"/>
              <a:t>التكرار والتدريب </a:t>
            </a:r>
            <a:r>
              <a:rPr lang="ar-SA" sz="3000" dirty="0"/>
              <a:t>على المهارات الحركية المناسبة للطفل.</a:t>
            </a:r>
          </a:p>
          <a:p>
            <a:pPr algn="r" rtl="1">
              <a:lnSpc>
                <a:spcPct val="150000"/>
              </a:lnSpc>
              <a:buFont typeface="Arial"/>
              <a:buChar char="•"/>
            </a:pPr>
            <a:r>
              <a:rPr lang="ar-SA" sz="3000" b="1" dirty="0"/>
              <a:t>اللعب</a:t>
            </a:r>
            <a:r>
              <a:rPr lang="ar-SA" sz="3000" dirty="0"/>
              <a:t> هو الشكل السائد لنشاط الطفل التلقائي.</a:t>
            </a:r>
          </a:p>
          <a:p>
            <a:pPr marL="48802" indent="0" algn="r" rt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1CB382"/>
                </a:solidFill>
              </a:rPr>
              <a:t>متطلبات النمو الحركي</a:t>
            </a:r>
            <a:endParaRPr lang="en-US" b="1" dirty="0">
              <a:solidFill>
                <a:srgbClr val="1CB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0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7" y="2046401"/>
            <a:ext cx="8870620" cy="4992707"/>
          </a:xfrm>
        </p:spPr>
        <p:txBody>
          <a:bodyPr>
            <a:noAutofit/>
          </a:bodyPr>
          <a:lstStyle/>
          <a:p>
            <a:pPr marL="48802" indent="0" algn="r" rtl="1">
              <a:buNone/>
            </a:pPr>
            <a:r>
              <a:rPr lang="ar-SA" sz="3000" dirty="0"/>
              <a:t>١- لا يظهر الطفل أي محاولة لممارسة النشاط الحركي بل يتجنبه.</a:t>
            </a:r>
          </a:p>
          <a:p>
            <a:pPr marL="48802" indent="0" algn="r" rtl="1">
              <a:buNone/>
            </a:pPr>
            <a:r>
              <a:rPr lang="ar-SA" sz="3000" dirty="0"/>
              <a:t>٢- يقدم على الاشتراك في نشاط معين مفتقداً المهارات الأساسية.</a:t>
            </a:r>
          </a:p>
          <a:p>
            <a:pPr marL="48802" indent="0" algn="r" rtl="1">
              <a:buNone/>
            </a:pPr>
            <a:r>
              <a:rPr lang="ar-SA" sz="3000" dirty="0"/>
              <a:t>٣- يؤدي المهارات الأساسية التي تتميز بالسهولة والتوافق والدقة النسبية.</a:t>
            </a:r>
          </a:p>
          <a:p>
            <a:pPr marL="48802" indent="0" algn="r" rtl="1">
              <a:buNone/>
            </a:pPr>
            <a:r>
              <a:rPr lang="ar-SA" sz="3000" dirty="0"/>
              <a:t>٤- يؤدي المهارات الأساسية بدقة مستخدماً جميع أجزاء جسمه.</a:t>
            </a:r>
          </a:p>
          <a:p>
            <a:pPr marL="48802" indent="0" algn="r" rtl="1">
              <a:buNone/>
            </a:pPr>
            <a:endParaRPr lang="ar-SA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pc="0" dirty="0" smtClean="0">
                <a:solidFill>
                  <a:srgbClr val="1CB382"/>
                </a:solidFill>
              </a:rPr>
              <a:t>مراحل نمو المهارات الحركية:</a:t>
            </a:r>
            <a:endParaRPr lang="en-US" spc="0" dirty="0">
              <a:solidFill>
                <a:srgbClr val="1CB3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3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802" indent="0" algn="ctr">
              <a:buNone/>
            </a:pPr>
            <a:r>
              <a:rPr lang="ar-SA" sz="3200" b="1" dirty="0">
                <a:solidFill>
                  <a:srgbClr val="1CB382"/>
                </a:solidFill>
              </a:rPr>
              <a:t>لـــكــن ...</a:t>
            </a:r>
          </a:p>
          <a:p>
            <a:pPr marL="48802" indent="0" algn="ctr">
              <a:buNone/>
            </a:pPr>
            <a:r>
              <a:rPr lang="ar-SA" sz="3200" b="1" dirty="0"/>
              <a:t>أهم ما يميّز النمو الحركي في هذه المرحلة هو</a:t>
            </a:r>
            <a:r>
              <a:rPr lang="ar-SA" sz="3200" b="1" dirty="0" smtClean="0"/>
              <a:t>:</a:t>
            </a:r>
          </a:p>
          <a:p>
            <a:pPr marL="48802" indent="0" algn="ctr">
              <a:buNone/>
            </a:pPr>
            <a:r>
              <a:rPr lang="ar-SA" sz="3200" b="1" dirty="0" smtClean="0"/>
              <a:t> </a:t>
            </a:r>
            <a:endParaRPr lang="ar-SA" sz="3200" b="1" dirty="0"/>
          </a:p>
          <a:p>
            <a:pPr marL="48802" indent="0" algn="ctr">
              <a:buNone/>
            </a:pPr>
            <a:r>
              <a:rPr lang="ar-SA" sz="3200" b="1" dirty="0">
                <a:solidFill>
                  <a:srgbClr val="FF6600"/>
                </a:solidFill>
              </a:rPr>
              <a:t>رغبة الطفل الشديدة وميله للنشاط الحركي٬ وقدرته على أداء العديد من المهارات الحركية الأساسية.</a:t>
            </a:r>
          </a:p>
          <a:p>
            <a:pPr algn="ctr" rtl="1"/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تطبيق</a:t>
            </a:r>
            <a:br>
              <a:rPr lang="ar-SA" dirty="0"/>
            </a:br>
            <a:r>
              <a:rPr lang="ar-SA" dirty="0"/>
              <a:t> نظريات التعلم والتحكم الحركي</a:t>
            </a:r>
            <a:br>
              <a:rPr lang="ar-SA" dirty="0"/>
            </a:br>
            <a:r>
              <a:rPr lang="ar-SA" dirty="0"/>
              <a:t>في تعلم المهارات الحركية </a:t>
            </a:r>
            <a:br>
              <a:rPr lang="ar-SA" dirty="0"/>
            </a:br>
            <a:r>
              <a:rPr lang="ar-SA" dirty="0"/>
              <a:t>لطفل ما قبل المدرسة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95508" y="397718"/>
            <a:ext cx="8411558" cy="6654124"/>
          </a:xfrm>
        </p:spPr>
        <p:txBody>
          <a:bodyPr>
            <a:normAutofit/>
          </a:bodyPr>
          <a:lstStyle/>
          <a:p>
            <a:pPr marL="48802" indent="0" algn="r" rtl="1">
              <a:buNone/>
            </a:pPr>
            <a:r>
              <a:rPr lang="ar-SA" sz="2600" b="1" dirty="0"/>
              <a:t>تعتبر </a:t>
            </a:r>
            <a:r>
              <a:rPr lang="ar-SA" sz="2600" b="1" dirty="0">
                <a:solidFill>
                  <a:srgbClr val="1CB382"/>
                </a:solidFill>
              </a:rPr>
              <a:t>النظريات الترابطية </a:t>
            </a:r>
            <a:r>
              <a:rPr lang="ar-SA" sz="2600" b="1" dirty="0"/>
              <a:t>من أهم النظريات المفسرة للسلوك الحركي, وتقوم على أساس وجود مثير ما واستجابة معينة, و تتم </a:t>
            </a:r>
            <a:endParaRPr lang="ar-SA" sz="2600" b="1" dirty="0" smtClean="0"/>
          </a:p>
          <a:p>
            <a:pPr marL="48802" indent="0" algn="r" rtl="1">
              <a:buNone/>
            </a:pPr>
            <a:r>
              <a:rPr lang="ar-SA" sz="2600" b="1" dirty="0" smtClean="0"/>
              <a:t>عملية </a:t>
            </a:r>
            <a:r>
              <a:rPr lang="ar-SA" sz="2600" b="1" dirty="0"/>
              <a:t>التعلم </a:t>
            </a:r>
            <a:r>
              <a:rPr lang="ar-SA" sz="2600" b="1" u="sng" dirty="0">
                <a:solidFill>
                  <a:srgbClr val="1CB382"/>
                </a:solidFill>
              </a:rPr>
              <a:t>نتيجة حدوث ارتباط بين المثير و الاستجابة</a:t>
            </a:r>
            <a:r>
              <a:rPr lang="ar-SA" sz="2600" b="1" u="sng" dirty="0" smtClean="0">
                <a:solidFill>
                  <a:srgbClr val="1CB382"/>
                </a:solidFill>
              </a:rPr>
              <a:t>.</a:t>
            </a:r>
          </a:p>
          <a:p>
            <a:pPr marL="48802" indent="0" algn="r" rtl="1">
              <a:buNone/>
            </a:pPr>
            <a:endParaRPr lang="ar-SA" sz="2600" b="1" u="sng" dirty="0">
              <a:solidFill>
                <a:srgbClr val="1CB382"/>
              </a:solidFill>
            </a:endParaRPr>
          </a:p>
          <a:p>
            <a:pPr marL="48802" indent="0" algn="r" rtl="1">
              <a:buNone/>
            </a:pPr>
            <a:r>
              <a:rPr lang="ar-SA" sz="3400" b="1" dirty="0">
                <a:solidFill>
                  <a:schemeClr val="accent6">
                    <a:lumMod val="50000"/>
                  </a:schemeClr>
                </a:solidFill>
              </a:rPr>
              <a:t>وفيما يأتي عرض بعض النظريات التي تفسر السلوك الحركي المتعلم وبيان أثرها على تعليم المهارة الحركية لطفل ماقبل المدرسة:</a:t>
            </a:r>
          </a:p>
          <a:p>
            <a:pPr marL="48802" indent="0" algn="r" rtl="1">
              <a:buNone/>
            </a:pPr>
            <a:endParaRPr lang="ar-SA" sz="2600" b="1" dirty="0"/>
          </a:p>
          <a:p>
            <a:pPr marL="48802" indent="0" algn="r" rtl="1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1. نظرية ايفان بافلوف (التعلم الشرطي الكلاسيكي)</a:t>
            </a:r>
          </a:p>
          <a:p>
            <a:pPr marL="48802" indent="0" algn="r" rtl="1">
              <a:lnSpc>
                <a:spcPct val="130000"/>
              </a:lnSpc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2. نظرية ثورندايك (المحاولة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</a:rPr>
              <a:t>والخطأ)</a:t>
            </a:r>
          </a:p>
          <a:p>
            <a:pPr marL="48802" indent="0" algn="r" rtl="1">
              <a:lnSpc>
                <a:spcPct val="130000"/>
              </a:lnSpc>
              <a:buNone/>
            </a:pP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ar-SA" sz="3000" b="1" dirty="0" smtClean="0">
                <a:solidFill>
                  <a:schemeClr val="accent1">
                    <a:lumMod val="75000"/>
                  </a:schemeClr>
                </a:solidFill>
              </a:rPr>
              <a:t>نظرية </a:t>
            </a: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كلارك هل (التعزيز)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1968" y="4267275"/>
            <a:ext cx="6672673" cy="1784223"/>
          </a:xfrm>
        </p:spPr>
        <p:txBody>
          <a:bodyPr/>
          <a:lstStyle/>
          <a:p>
            <a:pPr algn="ctr"/>
            <a:r>
              <a:rPr lang="ar-SA" sz="4700" b="1" dirty="0"/>
              <a:t>١ـ تطبيق نظرية إيفان بافلوف</a:t>
            </a:r>
            <a:br>
              <a:rPr lang="ar-SA" sz="4700" b="1" dirty="0"/>
            </a:br>
            <a:r>
              <a:rPr lang="ar-SA" sz="4700" b="1" dirty="0"/>
              <a:t>(التعلم الشرطي الكلاسيكي)</a:t>
            </a:r>
            <a:endParaRPr lang="en-US" sz="4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8557">
            <a:off x="1871724" y="682479"/>
            <a:ext cx="3582458" cy="387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5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969" y="2043058"/>
            <a:ext cx="8870620" cy="4960186"/>
          </a:xfrm>
        </p:spPr>
        <p:txBody>
          <a:bodyPr>
            <a:noAutofit/>
          </a:bodyPr>
          <a:lstStyle/>
          <a:p>
            <a:pPr marL="48802" indent="0" algn="r">
              <a:buNone/>
            </a:pPr>
            <a:r>
              <a:rPr lang="ar-SA" sz="3000" b="1" u="sng" dirty="0"/>
              <a:t>يرى بافلوف أن التعلم عبارة عن:</a:t>
            </a:r>
          </a:p>
          <a:p>
            <a:pPr marL="48802" indent="0" algn="r">
              <a:buNone/>
            </a:pPr>
            <a:endParaRPr lang="ar-SA" sz="2600" b="1" u="sng" dirty="0"/>
          </a:p>
          <a:p>
            <a:pPr marL="48802" indent="0" algn="r">
              <a:buNone/>
            </a:pPr>
            <a:r>
              <a:rPr lang="ar-SA" sz="3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3000" b="1" dirty="0">
                <a:solidFill>
                  <a:srgbClr val="3366FF"/>
                </a:solidFill>
              </a:rPr>
              <a:t>مجموعة من الاستجابات الشرطية مرتبطة بوجود مثير ما.</a:t>
            </a:r>
          </a:p>
          <a:p>
            <a:pPr marL="48802" indent="0" algn="r">
              <a:buNone/>
            </a:pPr>
            <a:r>
              <a:rPr lang="ar-SA" sz="3000" b="1" dirty="0"/>
              <a:t>وإذا تكرر المثير تحدث الاستجابة.</a:t>
            </a:r>
          </a:p>
          <a:p>
            <a:pPr marL="48802" indent="0" algn="r">
              <a:buNone/>
            </a:pPr>
            <a:r>
              <a:rPr lang="ar-SA" sz="3000" dirty="0">
                <a:solidFill>
                  <a:schemeClr val="accent1">
                    <a:lumMod val="75000"/>
                  </a:schemeClr>
                </a:solidFill>
              </a:rPr>
              <a:t>وأكد ذلك عن طريق العديد من التجارب على الكلاب.</a:t>
            </a:r>
          </a:p>
          <a:p>
            <a:pPr marL="48802" indent="0" algn="r">
              <a:buNone/>
            </a:pPr>
            <a:endParaRPr lang="ar-SA" sz="3000" dirty="0">
              <a:solidFill>
                <a:schemeClr val="accent1">
                  <a:lumMod val="75000"/>
                </a:schemeClr>
              </a:solidFill>
            </a:endParaRPr>
          </a:p>
          <a:p>
            <a:pPr marL="48802" indent="0" algn="r">
              <a:buNone/>
            </a:pPr>
            <a:r>
              <a:rPr lang="ar-SA" sz="3000" b="1" u="sng" dirty="0"/>
              <a:t>وقد استند بافلوف في تفسيرة للتعلم إلى :</a:t>
            </a:r>
            <a:endParaRPr lang="ar-SA" sz="3000" dirty="0"/>
          </a:p>
          <a:p>
            <a:pPr marL="48802" indent="0" algn="r">
              <a:buNone/>
            </a:pPr>
            <a:r>
              <a:rPr lang="ar-SA" sz="3000" b="1" dirty="0"/>
              <a:t>التكرار و التعزيز أو التدعيم – الانطفاء والاسترجاع التلقائي.</a:t>
            </a:r>
          </a:p>
          <a:p>
            <a:pPr marL="48802" indent="0" algn="r">
              <a:buNone/>
            </a:pPr>
            <a:endParaRPr lang="ar-SA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نظرية إيفان بافلوف</a:t>
            </a:r>
            <a:endParaRPr lang="en-US" sz="3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68557">
            <a:off x="903067" y="583285"/>
            <a:ext cx="1746040" cy="18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2284</TotalTime>
  <Words>865</Words>
  <Application>Microsoft Office PowerPoint</Application>
  <PresentationFormat>Custom</PresentationFormat>
  <Paragraphs>139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Grid</vt:lpstr>
      <vt:lpstr>خصائص ومتطلبات ونظريات النمو الحركي لطفل ما قبل المدرسة</vt:lpstr>
      <vt:lpstr>محاور المحاضرة:  1_ متطلبات النمو الحركي 2_ تطبيق نظريات التعلم والتحكم الحركي في تعلم المهارات الحركية لطفل ما قبل المدرسة.</vt:lpstr>
      <vt:lpstr>متطلبات النمو الحركي</vt:lpstr>
      <vt:lpstr>مراحل نمو المهارات الحركية:</vt:lpstr>
      <vt:lpstr>PowerPoint Presentation</vt:lpstr>
      <vt:lpstr>تطبيق  نظريات التعلم والتحكم الحركي في تعلم المهارات الحركية  لطفل ما قبل المدرسة</vt:lpstr>
      <vt:lpstr>PowerPoint Presentation</vt:lpstr>
      <vt:lpstr>١ـ تطبيق نظرية إيفان بافلوف (التعلم الشرطي الكلاسيكي)</vt:lpstr>
      <vt:lpstr>نظرية إيفان بافلوف</vt:lpstr>
      <vt:lpstr>نظرية إيفان بافلوف</vt:lpstr>
      <vt:lpstr>تجربة بافلوف</vt:lpstr>
      <vt:lpstr>تجربة بافلوف</vt:lpstr>
      <vt:lpstr>نظرية إيفان بافلوف</vt:lpstr>
      <vt:lpstr>٢ـ تطبيق نظرية ثورندايك  (المحاولة والخطأ)</vt:lpstr>
      <vt:lpstr>نظرية ثورندايك </vt:lpstr>
      <vt:lpstr> تجربة ثورندايك</vt:lpstr>
      <vt:lpstr>نظرية ثورندايك </vt:lpstr>
      <vt:lpstr>نظرية ثورندايك </vt:lpstr>
      <vt:lpstr>3- تطبيق نظرية كلارك هل (التعزيز)</vt:lpstr>
      <vt:lpstr>نظرية كلارك هل</vt:lpstr>
      <vt:lpstr>نظرية كلارك هل</vt:lpstr>
      <vt:lpstr>نشـــاط</vt:lpstr>
      <vt:lpstr>بافلوف – ثوراندايك - كلارك هل </vt:lpstr>
      <vt:lpstr>الـحــــــل</vt:lpstr>
      <vt:lpstr>نشـــاط</vt:lpstr>
      <vt:lpstr>بافلوف – ثوراندايك – جثري - كلارك هل 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تطبيق  نظريات التعلم والتحكم الحركي في تعلم المهارات الحركية  لطفل ما قبل المدرسة</dc:title>
  <dc:creator>Maha Alhagabani</dc:creator>
  <cp:lastModifiedBy>Maha</cp:lastModifiedBy>
  <cp:revision>57</cp:revision>
  <cp:lastPrinted>2013-10-27T21:14:17Z</cp:lastPrinted>
  <dcterms:created xsi:type="dcterms:W3CDTF">2013-10-17T13:31:39Z</dcterms:created>
  <dcterms:modified xsi:type="dcterms:W3CDTF">2016-10-16T10:20:27Z</dcterms:modified>
</cp:coreProperties>
</file>