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2" r:id="rId7"/>
    <p:sldId id="260" r:id="rId8"/>
    <p:sldId id="261"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ar-S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ar-S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ar-S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ar-S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ar-S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ar-S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10/23/2016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ar-S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ar-S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10/23/2016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ar-SA" sz="1600" dirty="0" smtClean="0"/>
              <a:t>أ.مها الحقباني</a:t>
            </a:r>
            <a:endParaRPr lang="en-US" sz="1600"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2080" y="360064"/>
            <a:ext cx="5932094" cy="3898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6"/>
          <p:cNvSpPr txBox="1">
            <a:spLocks/>
          </p:cNvSpPr>
          <p:nvPr/>
        </p:nvSpPr>
        <p:spPr>
          <a:xfrm>
            <a:off x="762000" y="4777068"/>
            <a:ext cx="4038600" cy="933450"/>
          </a:xfrm>
          <a:prstGeom prst="rect">
            <a:avLst/>
          </a:prstGeom>
        </p:spPr>
        <p:txBody>
          <a:bodyPr vert="horz" lIns="91440" tIns="45720" rIns="91440" bIns="45720" rtlCol="0" anchor="t" anchorCtr="0">
            <a:normAutofit lnSpcReduction="10000"/>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gn="ctr"/>
            <a:r>
              <a:rPr lang="ar-SA" b="1" smtClean="0"/>
              <a:t>أهميه التربية الحركية لطفل ما قبل المدرسة</a:t>
            </a:r>
            <a:endParaRPr lang="en-US" dirty="0"/>
          </a:p>
        </p:txBody>
      </p:sp>
    </p:spTree>
    <p:extLst>
      <p:ext uri="{BB962C8B-B14F-4D97-AF65-F5344CB8AC3E}">
        <p14:creationId xmlns:p14="http://schemas.microsoft.com/office/powerpoint/2010/main" val="178488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ar-SA" b="1" dirty="0" smtClean="0"/>
              <a:t>أهمية </a:t>
            </a:r>
            <a:r>
              <a:rPr lang="ar-SA" b="1" dirty="0"/>
              <a:t>التربية الحركية </a:t>
            </a:r>
            <a:endParaRPr lang="en-US" dirty="0"/>
          </a:p>
        </p:txBody>
      </p:sp>
      <p:sp>
        <p:nvSpPr>
          <p:cNvPr id="9" name="Rectangle 8"/>
          <p:cNvSpPr/>
          <p:nvPr/>
        </p:nvSpPr>
        <p:spPr>
          <a:xfrm>
            <a:off x="598731" y="1966026"/>
            <a:ext cx="7944019" cy="4401205"/>
          </a:xfrm>
          <a:prstGeom prst="rect">
            <a:avLst/>
          </a:prstGeom>
        </p:spPr>
        <p:txBody>
          <a:bodyPr wrap="square">
            <a:spAutoFit/>
          </a:bodyPr>
          <a:lstStyle/>
          <a:p>
            <a:pPr algn="r"/>
            <a:r>
              <a:rPr lang="ar-SA" sz="2800" b="1" dirty="0"/>
              <a:t>تعتبر </a:t>
            </a:r>
            <a:r>
              <a:rPr lang="ar-SA" sz="2800" b="1" dirty="0" smtClean="0"/>
              <a:t>فترة </a:t>
            </a:r>
            <a:r>
              <a:rPr lang="ar-SA" sz="2800" b="1" dirty="0"/>
              <a:t>ما قبل المدرسة من </a:t>
            </a:r>
            <a:r>
              <a:rPr lang="ar-SA" sz="2800" b="1" dirty="0" smtClean="0"/>
              <a:t>أهم </a:t>
            </a:r>
            <a:r>
              <a:rPr lang="ar-SA" sz="2800" b="1" dirty="0"/>
              <a:t>الفترات </a:t>
            </a:r>
            <a:r>
              <a:rPr lang="ar-SA" sz="2800" b="1" dirty="0" smtClean="0"/>
              <a:t>حساسية </a:t>
            </a:r>
            <a:r>
              <a:rPr lang="ar-SA" sz="2800" b="1" dirty="0"/>
              <a:t>في </a:t>
            </a:r>
            <a:r>
              <a:rPr lang="ar-SA" sz="2800" b="1" dirty="0" smtClean="0"/>
              <a:t>حياة </a:t>
            </a:r>
            <a:r>
              <a:rPr lang="ar-SA" sz="2800" b="1" dirty="0"/>
              <a:t>الطفل ولا ينبغي </a:t>
            </a:r>
            <a:r>
              <a:rPr lang="ar-SA" sz="2800" b="1" dirty="0" smtClean="0"/>
              <a:t>أن </a:t>
            </a:r>
            <a:r>
              <a:rPr lang="ar-SA" sz="2800" b="1" dirty="0"/>
              <a:t>نهملها </a:t>
            </a:r>
            <a:r>
              <a:rPr lang="ar-SA" sz="2800" b="1" dirty="0" smtClean="0"/>
              <a:t>أو </a:t>
            </a:r>
            <a:r>
              <a:rPr lang="ar-SA" sz="2800" b="1" dirty="0"/>
              <a:t>نتعامل معها بمثل هذا التقصير الموجود على الساحة اليوم </a:t>
            </a:r>
            <a:r>
              <a:rPr lang="ar-SA" sz="2800" b="1" dirty="0" smtClean="0"/>
              <a:t>.</a:t>
            </a:r>
          </a:p>
          <a:p>
            <a:pPr algn="r"/>
            <a:endParaRPr lang="ar-SA" sz="2800" b="1" dirty="0" smtClean="0"/>
          </a:p>
          <a:p>
            <a:pPr algn="r"/>
            <a:r>
              <a:rPr lang="ar-SA" sz="2800" b="1" dirty="0" smtClean="0">
                <a:solidFill>
                  <a:schemeClr val="accent1">
                    <a:lumMod val="75000"/>
                  </a:schemeClr>
                </a:solidFill>
              </a:rPr>
              <a:t>لماذا يجب التبكير في تقديم التربية </a:t>
            </a:r>
            <a:r>
              <a:rPr lang="ar-SA" sz="2800" b="1" dirty="0" err="1" smtClean="0">
                <a:solidFill>
                  <a:schemeClr val="accent1">
                    <a:lumMod val="75000"/>
                  </a:schemeClr>
                </a:solidFill>
              </a:rPr>
              <a:t>الحركية؟</a:t>
            </a:r>
            <a:endParaRPr lang="ar-SA" sz="2800" b="1" dirty="0" smtClean="0">
              <a:solidFill>
                <a:schemeClr val="accent1">
                  <a:lumMod val="75000"/>
                </a:schemeClr>
              </a:solidFill>
            </a:endParaRPr>
          </a:p>
          <a:p>
            <a:pPr algn="r"/>
            <a:endParaRPr lang="ar-SA" sz="2800" b="1" dirty="0" smtClean="0"/>
          </a:p>
          <a:p>
            <a:pPr algn="r"/>
            <a:r>
              <a:rPr lang="ar-SA" sz="2800" b="1" dirty="0" smtClean="0"/>
              <a:t>من المهم أن تبدأ التربية الحركية للطفل مبكراً ما أمكن٬</a:t>
            </a:r>
          </a:p>
          <a:p>
            <a:pPr algn="r"/>
            <a:r>
              <a:rPr lang="ar-SA" sz="2800" b="1" dirty="0" smtClean="0">
                <a:solidFill>
                  <a:schemeClr val="accent1">
                    <a:lumMod val="75000"/>
                  </a:schemeClr>
                </a:solidFill>
              </a:rPr>
              <a:t>فالتربية الحركية تساعد في تنشيط النمو.</a:t>
            </a:r>
            <a:endParaRPr lang="en-US" sz="2800" b="1" dirty="0" smtClean="0">
              <a:solidFill>
                <a:schemeClr val="accent1">
                  <a:lumMod val="75000"/>
                </a:schemeClr>
              </a:solidFill>
            </a:endParaRPr>
          </a:p>
          <a:p>
            <a:pPr algn="r"/>
            <a:endParaRPr lang="ar-SA" sz="2800" b="1" dirty="0" smtClean="0">
              <a:solidFill>
                <a:schemeClr val="accent1">
                  <a:lumMod val="75000"/>
                </a:schemeClr>
              </a:solidFill>
            </a:endParaRPr>
          </a:p>
          <a:p>
            <a:pPr algn="r"/>
            <a:endParaRPr lang="ar-SA" sz="2800" b="1" dirty="0"/>
          </a:p>
        </p:txBody>
      </p:sp>
    </p:spTree>
    <p:extLst>
      <p:ext uri="{BB962C8B-B14F-4D97-AF65-F5344CB8AC3E}">
        <p14:creationId xmlns:p14="http://schemas.microsoft.com/office/powerpoint/2010/main" val="218244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a:t>
            </a:r>
            <a:r>
              <a:rPr lang="ar-SA" b="1" dirty="0"/>
              <a:t>أهمية التربية الحركية </a:t>
            </a:r>
            <a:endParaRPr lang="en-US" dirty="0"/>
          </a:p>
        </p:txBody>
      </p:sp>
      <p:sp>
        <p:nvSpPr>
          <p:cNvPr id="4" name="Rectangle 3"/>
          <p:cNvSpPr/>
          <p:nvPr/>
        </p:nvSpPr>
        <p:spPr>
          <a:xfrm>
            <a:off x="628952" y="1830382"/>
            <a:ext cx="7830154" cy="3539430"/>
          </a:xfrm>
          <a:prstGeom prst="rect">
            <a:avLst/>
          </a:prstGeom>
        </p:spPr>
        <p:txBody>
          <a:bodyPr wrap="square">
            <a:spAutoFit/>
          </a:bodyPr>
          <a:lstStyle/>
          <a:p>
            <a:pPr algn="r"/>
            <a:r>
              <a:rPr lang="ar-SA" sz="2800" dirty="0"/>
              <a:t>وتبدو خطورة إهمال هذه الفترة من الناحية التربوية الحركية في أن:</a:t>
            </a:r>
          </a:p>
          <a:p>
            <a:pPr algn="r"/>
            <a:r>
              <a:rPr lang="ar-SA" sz="2800" b="1" dirty="0">
                <a:solidFill>
                  <a:schemeClr val="accent2">
                    <a:lumMod val="75000"/>
                  </a:schemeClr>
                </a:solidFill>
              </a:rPr>
              <a:t>الطفل كثيراً ما يصاب بالعيوب ,وانحرافات  القوام وضعف في القدرات .</a:t>
            </a:r>
          </a:p>
          <a:p>
            <a:pPr algn="r"/>
            <a:endParaRPr lang="ar-SA" sz="2800" dirty="0" smtClean="0"/>
          </a:p>
          <a:p>
            <a:pPr algn="r"/>
            <a:r>
              <a:rPr lang="ar-SA" sz="2800" dirty="0" smtClean="0"/>
              <a:t>بناءً </a:t>
            </a:r>
            <a:r>
              <a:rPr lang="ar-SA" sz="2800" dirty="0"/>
              <a:t>على ذلك </a:t>
            </a:r>
            <a:r>
              <a:rPr lang="ar-SA" sz="2800" dirty="0" smtClean="0"/>
              <a:t>..</a:t>
            </a:r>
          </a:p>
          <a:p>
            <a:pPr algn="r"/>
            <a:r>
              <a:rPr lang="ar-SA" sz="2800" dirty="0" smtClean="0"/>
              <a:t>توجب </a:t>
            </a:r>
            <a:r>
              <a:rPr lang="ar-SA" sz="2800" dirty="0"/>
              <a:t>وجود برامج التربية الرياضية لإصلاح ما فسد </a:t>
            </a:r>
            <a:r>
              <a:rPr lang="ar-SA" sz="2800" dirty="0" smtClean="0"/>
              <a:t>ويجب </a:t>
            </a:r>
            <a:r>
              <a:rPr lang="ar-SA" sz="2800" dirty="0"/>
              <a:t>على هذه البرامج </a:t>
            </a:r>
            <a:r>
              <a:rPr lang="ar-SA" sz="2800" dirty="0" smtClean="0"/>
              <a:t>أن </a:t>
            </a:r>
            <a:r>
              <a:rPr lang="ar-SA" sz="2800" dirty="0"/>
              <a:t>تركز على تحقيق </a:t>
            </a:r>
            <a:r>
              <a:rPr lang="ar-SA" sz="2800" dirty="0" smtClean="0"/>
              <a:t>أهدافها </a:t>
            </a:r>
            <a:r>
              <a:rPr lang="ar-SA" sz="2800" dirty="0"/>
              <a:t>المعروفة في </a:t>
            </a:r>
            <a:r>
              <a:rPr lang="ar-SA" sz="2800" dirty="0" smtClean="0"/>
              <a:t>إكساب </a:t>
            </a:r>
            <a:r>
              <a:rPr lang="ar-SA" sz="2800" dirty="0"/>
              <a:t>الطفل المهارات واللياقة البدنية </a:t>
            </a:r>
            <a:r>
              <a:rPr lang="ar-SA" sz="2800" dirty="0" smtClean="0"/>
              <a:t>.</a:t>
            </a:r>
          </a:p>
        </p:txBody>
      </p:sp>
    </p:spTree>
    <p:extLst>
      <p:ext uri="{BB962C8B-B14F-4D97-AF65-F5344CB8AC3E}">
        <p14:creationId xmlns:p14="http://schemas.microsoft.com/office/powerpoint/2010/main" val="1095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تابع.. </a:t>
            </a:r>
            <a:r>
              <a:rPr lang="ar-SA" b="1" dirty="0"/>
              <a:t>أهمية التربية الحركية </a:t>
            </a:r>
            <a:endParaRPr lang="en-US" dirty="0"/>
          </a:p>
        </p:txBody>
      </p:sp>
      <p:sp>
        <p:nvSpPr>
          <p:cNvPr id="4" name="Rectangle 3"/>
          <p:cNvSpPr/>
          <p:nvPr/>
        </p:nvSpPr>
        <p:spPr>
          <a:xfrm>
            <a:off x="284163" y="2327569"/>
            <a:ext cx="8574086" cy="3539430"/>
          </a:xfrm>
          <a:prstGeom prst="rect">
            <a:avLst/>
          </a:prstGeom>
        </p:spPr>
        <p:txBody>
          <a:bodyPr wrap="square">
            <a:spAutoFit/>
          </a:bodyPr>
          <a:lstStyle/>
          <a:p>
            <a:pPr algn="r"/>
            <a:r>
              <a:rPr lang="ar-SA" sz="3200" b="1" dirty="0" smtClean="0"/>
              <a:t>تعتبر أنشطة </a:t>
            </a:r>
            <a:r>
              <a:rPr lang="ar-SA" sz="3200" b="1" dirty="0"/>
              <a:t>التربية </a:t>
            </a:r>
            <a:r>
              <a:rPr lang="ar-SA" sz="3200" b="1" dirty="0" smtClean="0"/>
              <a:t>الحركية لتهيئة </a:t>
            </a:r>
            <a:r>
              <a:rPr lang="ar-SA" sz="3200" b="1" dirty="0"/>
              <a:t>ظروف </a:t>
            </a:r>
            <a:r>
              <a:rPr lang="ar-SA" sz="3200" b="1" dirty="0" smtClean="0"/>
              <a:t>اللعب</a:t>
            </a:r>
            <a:r>
              <a:rPr lang="ar-SA" sz="3200" dirty="0"/>
              <a:t> </a:t>
            </a:r>
            <a:r>
              <a:rPr lang="ar-SA" sz="3200" b="1" dirty="0" smtClean="0"/>
              <a:t>للطفل من </a:t>
            </a:r>
            <a:r>
              <a:rPr lang="ar-SA" sz="3200" b="1" dirty="0"/>
              <a:t>خلال تواجده </a:t>
            </a:r>
            <a:r>
              <a:rPr lang="ar-SA" sz="3200" b="1" dirty="0" smtClean="0"/>
              <a:t>مع جماعة </a:t>
            </a:r>
            <a:r>
              <a:rPr lang="ar-SA" sz="3200" b="1" dirty="0"/>
              <a:t>الاصدقاء </a:t>
            </a:r>
            <a:r>
              <a:rPr lang="ar-SA" sz="3200" b="1" dirty="0" smtClean="0"/>
              <a:t>مجالاً خصباً </a:t>
            </a:r>
            <a:r>
              <a:rPr lang="ar-SA" sz="3200" b="1" dirty="0"/>
              <a:t>لإكسابه الخصائص والصفات الاجتماعية </a:t>
            </a:r>
            <a:r>
              <a:rPr lang="ar-SA" sz="3200" b="1" dirty="0" smtClean="0"/>
              <a:t>المرغوبة٬ </a:t>
            </a:r>
            <a:r>
              <a:rPr lang="ar-SA" sz="3200" b="1" dirty="0"/>
              <a:t>والتي تسهم في تقدير الطفل </a:t>
            </a:r>
            <a:r>
              <a:rPr lang="ar-SA" sz="3200" b="1" dirty="0" smtClean="0"/>
              <a:t>لذاته وإكسابه الصفات الطيبة.</a:t>
            </a:r>
          </a:p>
          <a:p>
            <a:pPr algn="r"/>
            <a:endParaRPr lang="ar-SA" sz="3200" dirty="0"/>
          </a:p>
          <a:p>
            <a:pPr algn="r"/>
            <a:r>
              <a:rPr lang="ar-SA" sz="3200" b="1" dirty="0">
                <a:solidFill>
                  <a:schemeClr val="accent2">
                    <a:lumMod val="50000"/>
                  </a:schemeClr>
                </a:solidFill>
              </a:rPr>
              <a:t>لذا يجب الاهتمام والتبكير بأنشطة التربية </a:t>
            </a:r>
            <a:r>
              <a:rPr lang="ar-SA" sz="3200" b="1" dirty="0" smtClean="0">
                <a:solidFill>
                  <a:schemeClr val="accent2">
                    <a:lumMod val="50000"/>
                  </a:schemeClr>
                </a:solidFill>
              </a:rPr>
              <a:t>الحركية لتلبية متطلبات النمو الجسمي والحركي للطفل.</a:t>
            </a:r>
            <a:endParaRPr lang="en-US" sz="3200" dirty="0">
              <a:solidFill>
                <a:schemeClr val="accent2">
                  <a:lumMod val="50000"/>
                </a:schemeClr>
              </a:solidFill>
            </a:endParaRPr>
          </a:p>
        </p:txBody>
      </p:sp>
    </p:spTree>
    <p:extLst>
      <p:ext uri="{BB962C8B-B14F-4D97-AF65-F5344CB8AC3E}">
        <p14:creationId xmlns:p14="http://schemas.microsoft.com/office/powerpoint/2010/main" val="2581715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665235"/>
            <a:ext cx="8574087" cy="1233716"/>
          </a:xfrm>
        </p:spPr>
        <p:txBody>
          <a:bodyPr>
            <a:normAutofit fontScale="90000"/>
          </a:bodyPr>
          <a:lstStyle/>
          <a:p>
            <a:pPr algn="ctr"/>
            <a:r>
              <a:rPr lang="ar-SA" sz="3600" b="1" dirty="0">
                <a:solidFill>
                  <a:schemeClr val="accent4">
                    <a:lumMod val="75000"/>
                  </a:schemeClr>
                </a:solidFill>
              </a:rPr>
              <a:t>من هذا المنطق تبدو أهميه التربية الحركية لطفل </a:t>
            </a:r>
            <a:r>
              <a:rPr lang="ar-SA" sz="3600" b="1" dirty="0" smtClean="0">
                <a:solidFill>
                  <a:schemeClr val="accent4">
                    <a:lumMod val="75000"/>
                  </a:schemeClr>
                </a:solidFill>
              </a:rPr>
              <a:t>مرحلة ما </a:t>
            </a:r>
            <a:r>
              <a:rPr lang="ar-SA" sz="3600" b="1" dirty="0">
                <a:solidFill>
                  <a:schemeClr val="accent4">
                    <a:lumMod val="75000"/>
                  </a:schemeClr>
                </a:solidFill>
              </a:rPr>
              <a:t>قبل المدرسة </a:t>
            </a:r>
            <a:r>
              <a:rPr lang="ar-SA" sz="3600" b="1" dirty="0" smtClean="0">
                <a:solidFill>
                  <a:schemeClr val="accent4">
                    <a:lumMod val="75000"/>
                  </a:schemeClr>
                </a:solidFill>
              </a:rPr>
              <a:t>فيما </a:t>
            </a:r>
            <a:r>
              <a:rPr lang="ar-SA" sz="3600" b="1" dirty="0">
                <a:solidFill>
                  <a:schemeClr val="accent4">
                    <a:lumMod val="75000"/>
                  </a:schemeClr>
                </a:solidFill>
              </a:rPr>
              <a:t>يأتي :</a:t>
            </a:r>
            <a:r>
              <a:rPr lang="ar-SA" sz="3600" dirty="0"/>
              <a:t/>
            </a:r>
            <a:br>
              <a:rPr lang="ar-SA" sz="3600" dirty="0"/>
            </a:br>
            <a:endParaRPr lang="en-US" dirty="0"/>
          </a:p>
        </p:txBody>
      </p:sp>
      <p:sp>
        <p:nvSpPr>
          <p:cNvPr id="4" name="Rectangle 3"/>
          <p:cNvSpPr/>
          <p:nvPr/>
        </p:nvSpPr>
        <p:spPr>
          <a:xfrm>
            <a:off x="284163" y="1898952"/>
            <a:ext cx="8574087" cy="5195268"/>
          </a:xfrm>
          <a:prstGeom prst="rect">
            <a:avLst/>
          </a:prstGeom>
        </p:spPr>
        <p:txBody>
          <a:bodyPr wrap="square">
            <a:spAutoFit/>
          </a:bodyPr>
          <a:lstStyle/>
          <a:p>
            <a:pPr marL="514350" indent="-514350" algn="r" rtl="1">
              <a:lnSpc>
                <a:spcPct val="140000"/>
              </a:lnSpc>
              <a:buFont typeface="+mj-lt"/>
              <a:buAutoNum type="arabicPeriod"/>
            </a:pPr>
            <a:r>
              <a:rPr lang="ar-SA" sz="2400" b="1" dirty="0" smtClean="0"/>
              <a:t>تنمية قدرة الطفل على التوازن الجسمي والنفسي.</a:t>
            </a:r>
            <a:endParaRPr lang="ar-SA" sz="2400" dirty="0" smtClean="0"/>
          </a:p>
          <a:p>
            <a:pPr marL="514350" indent="-514350" algn="r" rtl="1">
              <a:lnSpc>
                <a:spcPct val="140000"/>
              </a:lnSpc>
              <a:buFont typeface="+mj-lt"/>
              <a:buAutoNum type="arabicPeriod"/>
            </a:pPr>
            <a:r>
              <a:rPr lang="ar-SA" sz="2400" b="1" dirty="0" smtClean="0">
                <a:solidFill>
                  <a:srgbClr val="595959"/>
                </a:solidFill>
              </a:rPr>
              <a:t>تطوير عنصر الرشاقة لدى الطفل من خلال أداء الحركات وفق التعليمات.</a:t>
            </a:r>
          </a:p>
          <a:p>
            <a:pPr marL="514350" indent="-514350" algn="r" rtl="1">
              <a:lnSpc>
                <a:spcPct val="140000"/>
              </a:lnSpc>
              <a:buFont typeface="+mj-lt"/>
              <a:buAutoNum type="arabicPeriod"/>
            </a:pPr>
            <a:r>
              <a:rPr lang="ar-SA" sz="2400" b="1" dirty="0"/>
              <a:t>تساعد على نمو الحس التعاوني لدى الطفل وتعزيز ثقته بنفسه من خلال </a:t>
            </a:r>
            <a:r>
              <a:rPr lang="ar-SA" sz="2400" b="1" dirty="0" smtClean="0"/>
              <a:t>التعبير </a:t>
            </a:r>
            <a:r>
              <a:rPr lang="ar-SA" sz="2400" b="1" dirty="0"/>
              <a:t>بالحركات </a:t>
            </a:r>
            <a:r>
              <a:rPr lang="ar-SA" sz="2400" b="1" dirty="0" smtClean="0"/>
              <a:t>المناسبة.</a:t>
            </a:r>
            <a:endParaRPr lang="ar-SA" sz="2400" b="1" dirty="0"/>
          </a:p>
          <a:p>
            <a:pPr marL="514350" indent="-514350" algn="r" rtl="1">
              <a:lnSpc>
                <a:spcPct val="140000"/>
              </a:lnSpc>
              <a:buFont typeface="+mj-lt"/>
              <a:buAutoNum type="arabicPeriod"/>
            </a:pPr>
            <a:r>
              <a:rPr lang="ar-SA" sz="2400" b="1" dirty="0" smtClean="0">
                <a:solidFill>
                  <a:srgbClr val="595959"/>
                </a:solidFill>
              </a:rPr>
              <a:t>تساعدهم </a:t>
            </a:r>
            <a:r>
              <a:rPr lang="ar-SA" sz="2400" b="1" dirty="0">
                <a:solidFill>
                  <a:srgbClr val="595959"/>
                </a:solidFill>
              </a:rPr>
              <a:t>على فهم </a:t>
            </a:r>
            <a:r>
              <a:rPr lang="ar-SA" sz="2400" b="1" dirty="0" smtClean="0">
                <a:solidFill>
                  <a:srgbClr val="595959"/>
                </a:solidFill>
              </a:rPr>
              <a:t>أفكارهم </a:t>
            </a:r>
            <a:r>
              <a:rPr lang="ar-SA" sz="2400" b="1" dirty="0">
                <a:solidFill>
                  <a:srgbClr val="595959"/>
                </a:solidFill>
              </a:rPr>
              <a:t>ومشاعرهم والتعبير عنها </a:t>
            </a:r>
            <a:r>
              <a:rPr lang="ar-SA" sz="2400" b="1" dirty="0" smtClean="0">
                <a:solidFill>
                  <a:srgbClr val="595959"/>
                </a:solidFill>
              </a:rPr>
              <a:t>بطريقة صحيحة.</a:t>
            </a:r>
          </a:p>
          <a:p>
            <a:pPr marL="342900" indent="-342900" algn="r" rtl="1">
              <a:lnSpc>
                <a:spcPct val="140000"/>
              </a:lnSpc>
              <a:buFont typeface="+mj-lt"/>
              <a:buAutoNum type="arabicPeriod"/>
            </a:pPr>
            <a:r>
              <a:rPr lang="ar-SA" sz="2400" b="1" dirty="0"/>
              <a:t>تنمية فهمهم اتجاه </a:t>
            </a:r>
            <a:r>
              <a:rPr lang="ar-SA" sz="2400" b="1" dirty="0" smtClean="0"/>
              <a:t>الآخرين </a:t>
            </a:r>
            <a:r>
              <a:rPr lang="ar-SA" sz="2400" b="1" dirty="0"/>
              <a:t>والعالم </a:t>
            </a:r>
            <a:r>
              <a:rPr lang="ar-SA" sz="2400" b="1" dirty="0" smtClean="0"/>
              <a:t>ومن </a:t>
            </a:r>
            <a:r>
              <a:rPr lang="ar-SA" sz="2400" b="1" dirty="0"/>
              <a:t>حولهم </a:t>
            </a:r>
            <a:r>
              <a:rPr lang="ar-SA" sz="2400" b="1" dirty="0" smtClean="0"/>
              <a:t>.</a:t>
            </a:r>
          </a:p>
          <a:p>
            <a:pPr marL="342900" indent="-342900" algn="r" rtl="1">
              <a:lnSpc>
                <a:spcPct val="140000"/>
              </a:lnSpc>
              <a:buFont typeface="+mj-lt"/>
              <a:buAutoNum type="arabicPeriod"/>
            </a:pPr>
            <a:r>
              <a:rPr lang="ar-SA" sz="2400" b="1" dirty="0">
                <a:solidFill>
                  <a:srgbClr val="595959"/>
                </a:solidFill>
              </a:rPr>
              <a:t>تسهم التربية الحركية في تنميه التفاعل الاجتماعي للطفل وإثراء القيم و العادات الاجتماعية.</a:t>
            </a:r>
            <a:endParaRPr lang="ar-SA" sz="2400" dirty="0">
              <a:solidFill>
                <a:srgbClr val="595959"/>
              </a:solidFill>
            </a:endParaRPr>
          </a:p>
          <a:p>
            <a:pPr marL="342900" indent="-342900" algn="r">
              <a:lnSpc>
                <a:spcPct val="140000"/>
              </a:lnSpc>
              <a:buFont typeface="+mj-lt"/>
              <a:buAutoNum type="arabicPeriod"/>
            </a:pPr>
            <a:endParaRPr lang="ar-SA" sz="3200" dirty="0"/>
          </a:p>
          <a:p>
            <a:pPr marL="514350" indent="-514350" algn="r">
              <a:buFont typeface="+mj-lt"/>
              <a:buAutoNum type="arabicPeriod"/>
            </a:pPr>
            <a:endParaRPr lang="en-US" b="1" dirty="0"/>
          </a:p>
        </p:txBody>
      </p:sp>
    </p:spTree>
    <p:extLst>
      <p:ext uri="{BB962C8B-B14F-4D97-AF65-F5344CB8AC3E}">
        <p14:creationId xmlns:p14="http://schemas.microsoft.com/office/powerpoint/2010/main" val="25629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 </a:t>
            </a:r>
            <a:r>
              <a:rPr lang="ar-SA" b="1" dirty="0"/>
              <a:t>أهمية التربية الحركية </a:t>
            </a:r>
            <a:endParaRPr lang="en-US" dirty="0"/>
          </a:p>
        </p:txBody>
      </p:sp>
      <p:sp>
        <p:nvSpPr>
          <p:cNvPr id="5" name="Rectangle 4"/>
          <p:cNvSpPr/>
          <p:nvPr/>
        </p:nvSpPr>
        <p:spPr>
          <a:xfrm>
            <a:off x="124736" y="2243138"/>
            <a:ext cx="8733514" cy="4178452"/>
          </a:xfrm>
          <a:prstGeom prst="rect">
            <a:avLst/>
          </a:prstGeom>
        </p:spPr>
        <p:txBody>
          <a:bodyPr wrap="square">
            <a:spAutoFit/>
          </a:bodyPr>
          <a:lstStyle/>
          <a:p>
            <a:pPr marL="457200" indent="-457200" algn="r" rtl="1">
              <a:lnSpc>
                <a:spcPct val="140000"/>
              </a:lnSpc>
              <a:buFont typeface="+mj-lt"/>
              <a:buAutoNum type="arabicPeriod" startAt="7"/>
            </a:pPr>
            <a:r>
              <a:rPr lang="ar-SA" sz="2400" b="1" dirty="0" smtClean="0"/>
              <a:t>تسهم </a:t>
            </a:r>
            <a:r>
              <a:rPr lang="ar-SA" sz="2400" b="1" dirty="0"/>
              <a:t>في </a:t>
            </a:r>
            <a:r>
              <a:rPr lang="ar-SA" sz="2400" b="1" dirty="0" smtClean="0"/>
              <a:t>تنمية الطلاقة والمهارات الحركية للطفل.</a:t>
            </a:r>
            <a:endParaRPr lang="ar-SA" sz="2400" b="1" dirty="0"/>
          </a:p>
          <a:p>
            <a:pPr marL="342900" indent="-342900" algn="r" rtl="1">
              <a:lnSpc>
                <a:spcPct val="140000"/>
              </a:lnSpc>
              <a:buFont typeface="+mj-lt"/>
              <a:buAutoNum type="arabicPeriod" startAt="7"/>
            </a:pPr>
            <a:r>
              <a:rPr lang="ar-SA" sz="2400" b="1" dirty="0">
                <a:solidFill>
                  <a:schemeClr val="tx1">
                    <a:lumMod val="65000"/>
                    <a:lumOff val="35000"/>
                  </a:schemeClr>
                </a:solidFill>
              </a:rPr>
              <a:t>تساعد الأطفال في معرفة </a:t>
            </a:r>
            <a:r>
              <a:rPr lang="ar-SA" sz="2400" b="1" dirty="0" smtClean="0">
                <a:solidFill>
                  <a:schemeClr val="tx1">
                    <a:lumMod val="65000"/>
                    <a:lumOff val="35000"/>
                  </a:schemeClr>
                </a:solidFill>
              </a:rPr>
              <a:t>كيف </a:t>
            </a:r>
            <a:r>
              <a:rPr lang="ar-SA" sz="2400" b="1" dirty="0">
                <a:solidFill>
                  <a:schemeClr val="tx1">
                    <a:lumMod val="65000"/>
                    <a:lumOff val="35000"/>
                  </a:schemeClr>
                </a:solidFill>
              </a:rPr>
              <a:t>تعمل أجسامهم.</a:t>
            </a:r>
            <a:endParaRPr lang="ar-SA" sz="2400" dirty="0">
              <a:solidFill>
                <a:schemeClr val="tx1">
                  <a:lumMod val="65000"/>
                  <a:lumOff val="35000"/>
                </a:schemeClr>
              </a:solidFill>
            </a:endParaRPr>
          </a:p>
          <a:p>
            <a:pPr marL="342900" indent="-342900" algn="r" rtl="1">
              <a:lnSpc>
                <a:spcPct val="140000"/>
              </a:lnSpc>
              <a:buFont typeface="+mj-lt"/>
              <a:buAutoNum type="arabicPeriod" startAt="7"/>
            </a:pPr>
            <a:r>
              <a:rPr lang="ar-SA" sz="2400" b="1" dirty="0"/>
              <a:t>تعمل على </a:t>
            </a:r>
            <a:r>
              <a:rPr lang="ar-SA" sz="2400" b="1" dirty="0" smtClean="0"/>
              <a:t>تنمية </a:t>
            </a:r>
            <a:r>
              <a:rPr lang="ar-SA" sz="2400" b="1" dirty="0"/>
              <a:t>الاستكشاف الحركي فهي تستعين بأفكار حديثه كالتعلم الاستكشافي ,والتعلم القائم على معنى لتدريس الحركة الأساسية التي تعتبر جوهر المهارات الحركية .</a:t>
            </a:r>
          </a:p>
          <a:p>
            <a:pPr marL="342900" indent="-342900" algn="r" rtl="1">
              <a:lnSpc>
                <a:spcPct val="140000"/>
              </a:lnSpc>
              <a:buFont typeface="+mj-lt"/>
              <a:buAutoNum type="arabicPeriod" startAt="7"/>
            </a:pPr>
            <a:r>
              <a:rPr lang="ar-SA" sz="2400" b="1" dirty="0">
                <a:solidFill>
                  <a:srgbClr val="595959"/>
                </a:solidFill>
              </a:rPr>
              <a:t>تسهم في عمليه التعميم الحركي٬ فالتعليم الحركي هو استخدام الطفل </a:t>
            </a:r>
            <a:r>
              <a:rPr lang="ar-SA" sz="2400" b="1" dirty="0" smtClean="0">
                <a:solidFill>
                  <a:srgbClr val="595959"/>
                </a:solidFill>
              </a:rPr>
              <a:t>الخبرات </a:t>
            </a:r>
            <a:r>
              <a:rPr lang="ar-SA" sz="2400" b="1" dirty="0">
                <a:solidFill>
                  <a:srgbClr val="595959"/>
                </a:solidFill>
              </a:rPr>
              <a:t>السابقة بعد تجريدها من مواقف حياته الجديدة . </a:t>
            </a:r>
          </a:p>
          <a:p>
            <a:pPr marL="342900" indent="-342900" algn="r" rtl="1">
              <a:lnSpc>
                <a:spcPct val="140000"/>
              </a:lnSpc>
              <a:buFont typeface="+mj-lt"/>
              <a:buAutoNum type="arabicPeriod" startAt="7"/>
            </a:pPr>
            <a:r>
              <a:rPr lang="ar-SA" sz="2400" b="1" dirty="0"/>
              <a:t>مشاركة الأطفال الآخرين في أداء قصص حركية أو تمثيليات او ألعاب جماعية.</a:t>
            </a:r>
            <a:endParaRPr lang="en-US" sz="2400" b="1" dirty="0"/>
          </a:p>
        </p:txBody>
      </p:sp>
    </p:spTree>
    <p:extLst>
      <p:ext uri="{BB962C8B-B14F-4D97-AF65-F5344CB8AC3E}">
        <p14:creationId xmlns:p14="http://schemas.microsoft.com/office/powerpoint/2010/main" val="31393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قيم </a:t>
            </a:r>
            <a:r>
              <a:rPr lang="ar-SA" dirty="0" smtClean="0"/>
              <a:t>وأغراض </a:t>
            </a:r>
            <a:r>
              <a:rPr lang="ar-SA" dirty="0"/>
              <a:t>التربية الحركية :</a:t>
            </a:r>
            <a:endParaRPr lang="en-US" dirty="0"/>
          </a:p>
        </p:txBody>
      </p:sp>
      <p:sp>
        <p:nvSpPr>
          <p:cNvPr id="4" name="Rectangle 3"/>
          <p:cNvSpPr/>
          <p:nvPr/>
        </p:nvSpPr>
        <p:spPr>
          <a:xfrm>
            <a:off x="1519511" y="2104059"/>
            <a:ext cx="6633688" cy="3046988"/>
          </a:xfrm>
          <a:prstGeom prst="rect">
            <a:avLst/>
          </a:prstGeom>
        </p:spPr>
        <p:txBody>
          <a:bodyPr wrap="square">
            <a:spAutoFit/>
          </a:bodyPr>
          <a:lstStyle/>
          <a:p>
            <a:pPr algn="r"/>
            <a:r>
              <a:rPr lang="ar-SA" sz="3200" b="1" dirty="0" smtClean="0">
                <a:solidFill>
                  <a:schemeClr val="accent4">
                    <a:lumMod val="75000"/>
                  </a:schemeClr>
                </a:solidFill>
              </a:rPr>
              <a:t>تعتبر قيم التربية الحركية </a:t>
            </a:r>
            <a:r>
              <a:rPr lang="ar-SA" sz="3200" b="1" dirty="0" smtClean="0">
                <a:solidFill>
                  <a:srgbClr val="595959"/>
                </a:solidFill>
              </a:rPr>
              <a:t>الإطار العام </a:t>
            </a:r>
            <a:r>
              <a:rPr lang="ar-SA" sz="3200" b="1" dirty="0" smtClean="0">
                <a:solidFill>
                  <a:schemeClr val="accent4">
                    <a:lumMod val="75000"/>
                  </a:schemeClr>
                </a:solidFill>
              </a:rPr>
              <a:t>لفوائد الحركة ومبرر وجود التربية الحركية كنظام مستقل له أغراضه وأهدافه وقيمه.</a:t>
            </a:r>
          </a:p>
          <a:p>
            <a:pPr algn="r"/>
            <a:endParaRPr lang="ar-SA" sz="3200" b="1" dirty="0" smtClean="0">
              <a:solidFill>
                <a:schemeClr val="accent4">
                  <a:lumMod val="75000"/>
                </a:schemeClr>
              </a:solidFill>
            </a:endParaRPr>
          </a:p>
          <a:p>
            <a:pPr algn="r"/>
            <a:r>
              <a:rPr lang="ar-SA" sz="3200" b="1" dirty="0" smtClean="0">
                <a:solidFill>
                  <a:srgbClr val="FF9E40"/>
                </a:solidFill>
              </a:rPr>
              <a:t>وترى (اليزابيث لودرينج)</a:t>
            </a:r>
            <a:r>
              <a:rPr lang="ar-SA" sz="3200" b="1" dirty="0">
                <a:solidFill>
                  <a:srgbClr val="FF9E40"/>
                </a:solidFill>
              </a:rPr>
              <a:t>أ</a:t>
            </a:r>
            <a:r>
              <a:rPr lang="ar-SA" sz="3200" b="1" dirty="0" smtClean="0">
                <a:solidFill>
                  <a:srgbClr val="FF9E40"/>
                </a:solidFill>
              </a:rPr>
              <a:t>ن قيم التربية الحركية يمكن </a:t>
            </a:r>
            <a:r>
              <a:rPr lang="ar-SA" sz="3200" b="1" dirty="0">
                <a:solidFill>
                  <a:srgbClr val="FF9E40"/>
                </a:solidFill>
              </a:rPr>
              <a:t>إ</a:t>
            </a:r>
            <a:r>
              <a:rPr lang="ar-SA" sz="3200" b="1" dirty="0" smtClean="0">
                <a:solidFill>
                  <a:srgbClr val="FF9E40"/>
                </a:solidFill>
              </a:rPr>
              <a:t>جمالها فيما يلي :</a:t>
            </a:r>
            <a:endParaRPr lang="ar-SA" sz="3200" dirty="0" smtClean="0"/>
          </a:p>
        </p:txBody>
      </p:sp>
    </p:spTree>
    <p:extLst>
      <p:ext uri="{BB962C8B-B14F-4D97-AF65-F5344CB8AC3E}">
        <p14:creationId xmlns:p14="http://schemas.microsoft.com/office/powerpoint/2010/main" val="2345889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accent2">
                    <a:lumMod val="75000"/>
                  </a:schemeClr>
                </a:solidFill>
              </a:rPr>
              <a:t>قيم </a:t>
            </a:r>
            <a:r>
              <a:rPr lang="ar-SA" dirty="0" smtClean="0">
                <a:solidFill>
                  <a:schemeClr val="accent2">
                    <a:lumMod val="75000"/>
                  </a:schemeClr>
                </a:solidFill>
              </a:rPr>
              <a:t>التربية </a:t>
            </a:r>
            <a:r>
              <a:rPr lang="ar-SA" dirty="0">
                <a:solidFill>
                  <a:schemeClr val="accent2">
                    <a:lumMod val="75000"/>
                  </a:schemeClr>
                </a:solidFill>
              </a:rPr>
              <a:t>الحركية :</a:t>
            </a:r>
            <a:endParaRPr lang="en-US" dirty="0">
              <a:solidFill>
                <a:schemeClr val="accent2">
                  <a:lumMod val="75000"/>
                </a:schemeClr>
              </a:solidFill>
            </a:endParaRPr>
          </a:p>
        </p:txBody>
      </p:sp>
      <p:sp>
        <p:nvSpPr>
          <p:cNvPr id="4" name="Rectangle 3"/>
          <p:cNvSpPr/>
          <p:nvPr/>
        </p:nvSpPr>
        <p:spPr>
          <a:xfrm>
            <a:off x="555643" y="1746466"/>
            <a:ext cx="8153198" cy="4493537"/>
          </a:xfrm>
          <a:prstGeom prst="rect">
            <a:avLst/>
          </a:prstGeom>
        </p:spPr>
        <p:txBody>
          <a:bodyPr wrap="square">
            <a:spAutoFit/>
          </a:bodyPr>
          <a:lstStyle/>
          <a:p>
            <a:pPr algn="r">
              <a:lnSpc>
                <a:spcPct val="150000"/>
              </a:lnSpc>
            </a:pPr>
            <a:r>
              <a:rPr lang="ar-SA" sz="2400" b="1" dirty="0"/>
              <a:t>١ـ </a:t>
            </a:r>
            <a:r>
              <a:rPr lang="ar-SA" sz="2400" b="1" dirty="0">
                <a:solidFill>
                  <a:srgbClr val="595959"/>
                </a:solidFill>
              </a:rPr>
              <a:t>خبره النجاح متاحه لكل الاطفال </a:t>
            </a:r>
            <a:r>
              <a:rPr lang="ar-SA" sz="2400" b="1" dirty="0"/>
              <a:t>,لان الاهداف شخصيه وتختلف من طفل لآخر.</a:t>
            </a:r>
            <a:endParaRPr lang="ar-SA" sz="2400" dirty="0"/>
          </a:p>
          <a:p>
            <a:pPr algn="r">
              <a:lnSpc>
                <a:spcPct val="150000"/>
              </a:lnSpc>
            </a:pPr>
            <a:r>
              <a:rPr lang="ar-SA" sz="2400" b="1" dirty="0"/>
              <a:t>٢ـ </a:t>
            </a:r>
            <a:r>
              <a:rPr lang="ar-SA" sz="2400" b="1" dirty="0">
                <a:solidFill>
                  <a:srgbClr val="595959"/>
                </a:solidFill>
              </a:rPr>
              <a:t>الموقف الاجتماعي التعليمي: </a:t>
            </a:r>
            <a:r>
              <a:rPr lang="ar-SA" sz="2400" b="1" dirty="0"/>
              <a:t>يخلق حريه وابتكارا وتعبيرا من خلال محاوله الطفل تقديم البدائل والحلول الذاتية بدون خوف من الفشل , كذلك التفاعل الاجتماعي مع الاخيري من  خلال مشاركته الفعالة معهم في المواقف اللعب المختلفة . </a:t>
            </a:r>
            <a:endParaRPr lang="ar-SA" sz="2400" dirty="0"/>
          </a:p>
          <a:p>
            <a:pPr algn="r">
              <a:lnSpc>
                <a:spcPct val="150000"/>
              </a:lnSpc>
            </a:pPr>
            <a:r>
              <a:rPr lang="ar-SA" sz="2400" b="1" dirty="0"/>
              <a:t>٣ـ </a:t>
            </a:r>
            <a:r>
              <a:rPr lang="ar-SA" sz="2400" b="1" dirty="0">
                <a:solidFill>
                  <a:srgbClr val="595959"/>
                </a:solidFill>
              </a:rPr>
              <a:t>الانضباط الفردي: </a:t>
            </a:r>
            <a:r>
              <a:rPr lang="ar-SA" sz="2400" b="1" dirty="0"/>
              <a:t>حيث يستطيع الطفل اتخاذ القرارات بشكل منفرد ويتعود على تحمل المسئولية كامله عن سلوكه , ويتبع التعليمات المعطاة له </a:t>
            </a:r>
            <a:r>
              <a:rPr lang="ar-SA" sz="2400" b="1" dirty="0" smtClean="0"/>
              <a:t>.</a:t>
            </a:r>
            <a:endParaRPr lang="ar-SA" sz="2400" b="1" dirty="0"/>
          </a:p>
          <a:p>
            <a:pPr algn="r">
              <a:lnSpc>
                <a:spcPct val="150000"/>
              </a:lnSpc>
            </a:pPr>
            <a:r>
              <a:rPr lang="ar-SA" sz="2400" b="1" dirty="0"/>
              <a:t>٤ـ </a:t>
            </a:r>
            <a:r>
              <a:rPr lang="ar-SA" sz="2400" b="1" dirty="0">
                <a:solidFill>
                  <a:srgbClr val="595959"/>
                </a:solidFill>
              </a:rPr>
              <a:t>الرضا والنتائج السارة: </a:t>
            </a:r>
            <a:r>
              <a:rPr lang="ar-SA" sz="2400" b="1" dirty="0"/>
              <a:t>من خلال اندماج الأطفال في عمليات التعلم والأداء الحركي المناسب.</a:t>
            </a:r>
            <a:endParaRPr lang="ar-SA" sz="2400" dirty="0"/>
          </a:p>
        </p:txBody>
      </p:sp>
    </p:spTree>
    <p:extLst>
      <p:ext uri="{BB962C8B-B14F-4D97-AF65-F5344CB8AC3E}">
        <p14:creationId xmlns:p14="http://schemas.microsoft.com/office/powerpoint/2010/main" val="674120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335"/>
            <a:ext cx="8574087" cy="967840"/>
          </a:xfrm>
        </p:spPr>
        <p:txBody>
          <a:bodyPr>
            <a:noAutofit/>
          </a:bodyPr>
          <a:lstStyle/>
          <a:p>
            <a:r>
              <a:rPr lang="ar-SA" sz="3200" b="1" dirty="0" smtClean="0">
                <a:solidFill>
                  <a:schemeClr val="accent2">
                    <a:lumMod val="75000"/>
                  </a:schemeClr>
                </a:solidFill>
              </a:rPr>
              <a:t>الاغراض التي يمكن أن تشتق من قيم التربية الحركية </a:t>
            </a:r>
            <a:endParaRPr lang="en-US" sz="3200" dirty="0">
              <a:solidFill>
                <a:schemeClr val="accent2">
                  <a:lumMod val="75000"/>
                </a:schemeClr>
              </a:solidFill>
            </a:endParaRPr>
          </a:p>
        </p:txBody>
      </p:sp>
      <p:sp>
        <p:nvSpPr>
          <p:cNvPr id="4" name="Rectangle 3"/>
          <p:cNvSpPr/>
          <p:nvPr/>
        </p:nvSpPr>
        <p:spPr>
          <a:xfrm>
            <a:off x="582087" y="2044852"/>
            <a:ext cx="8150754" cy="4093428"/>
          </a:xfrm>
          <a:prstGeom prst="rect">
            <a:avLst/>
          </a:prstGeom>
        </p:spPr>
        <p:txBody>
          <a:bodyPr wrap="square">
            <a:spAutoFit/>
          </a:bodyPr>
          <a:lstStyle/>
          <a:p>
            <a:pPr algn="r"/>
            <a:r>
              <a:rPr lang="ar-SA" sz="2600" dirty="0"/>
              <a:t>1\</a:t>
            </a:r>
            <a:r>
              <a:rPr lang="ar-SA" sz="2600" dirty="0" smtClean="0"/>
              <a:t>خبرة التمتع بالحركة</a:t>
            </a:r>
            <a:r>
              <a:rPr lang="ar-SA" sz="2600" dirty="0"/>
              <a:t>. </a:t>
            </a:r>
          </a:p>
          <a:p>
            <a:pPr algn="r"/>
            <a:r>
              <a:rPr lang="ar-SA" sz="2600" dirty="0"/>
              <a:t>2\حل المشكلات.</a:t>
            </a:r>
          </a:p>
          <a:p>
            <a:pPr algn="r"/>
            <a:r>
              <a:rPr lang="ar-SA" sz="2600" dirty="0"/>
              <a:t>3\ تنمية فهم الحركة. </a:t>
            </a:r>
          </a:p>
          <a:p>
            <a:pPr algn="r"/>
            <a:r>
              <a:rPr lang="ar-SA" sz="2600" dirty="0"/>
              <a:t>4\الخبرة الحركية في حد ذاتها تضيف الكثير الى الطفل ( م</a:t>
            </a:r>
            <a:r>
              <a:rPr lang="ar-SA" sz="2600" dirty="0" smtClean="0"/>
              <a:t>عارف </a:t>
            </a:r>
            <a:r>
              <a:rPr lang="ar-SA" sz="2600" dirty="0"/>
              <a:t>, معلومات , خبرات حيه من خلال التفاعل </a:t>
            </a:r>
            <a:r>
              <a:rPr lang="ar-SA" sz="2600" dirty="0" smtClean="0"/>
              <a:t>الجماعي)</a:t>
            </a:r>
            <a:r>
              <a:rPr lang="ar-SA" sz="2600" dirty="0"/>
              <a:t>.</a:t>
            </a:r>
          </a:p>
          <a:p>
            <a:pPr algn="r"/>
            <a:r>
              <a:rPr lang="ar-SA" sz="2600" dirty="0"/>
              <a:t>5\ فهم مفردات العمل الحركي .</a:t>
            </a:r>
          </a:p>
          <a:p>
            <a:pPr algn="r"/>
            <a:r>
              <a:rPr lang="ar-SA" sz="2600" dirty="0"/>
              <a:t>6\تحليل عناصر الحركة </a:t>
            </a:r>
            <a:r>
              <a:rPr lang="ar-SA" sz="2600" dirty="0" smtClean="0"/>
              <a:t>بصفة عامة كخطوة أساسية </a:t>
            </a:r>
            <a:r>
              <a:rPr lang="ar-SA" sz="2600" dirty="0"/>
              <a:t>في تحليل المهارة </a:t>
            </a:r>
            <a:r>
              <a:rPr lang="ar-SA" sz="2600" dirty="0" smtClean="0"/>
              <a:t>الحركية.</a:t>
            </a:r>
            <a:endParaRPr lang="ar-SA" sz="2600" dirty="0"/>
          </a:p>
          <a:p>
            <a:pPr algn="r"/>
            <a:r>
              <a:rPr lang="ar-SA" sz="2600" dirty="0"/>
              <a:t>7\</a:t>
            </a:r>
            <a:r>
              <a:rPr lang="ar-SA" sz="2600" dirty="0" smtClean="0"/>
              <a:t>معرفة </a:t>
            </a:r>
            <a:r>
              <a:rPr lang="ar-SA" sz="2600" dirty="0"/>
              <a:t>عناصر </a:t>
            </a:r>
            <a:r>
              <a:rPr lang="ar-SA" sz="2600" dirty="0" smtClean="0"/>
              <a:t>المهارات الحركية </a:t>
            </a:r>
            <a:r>
              <a:rPr lang="ar-SA" sz="2600" dirty="0"/>
              <a:t>مثل </a:t>
            </a:r>
            <a:r>
              <a:rPr lang="ar-SA" sz="2600" dirty="0">
                <a:solidFill>
                  <a:srgbClr val="BF4D00"/>
                </a:solidFill>
              </a:rPr>
              <a:t>( الفراغ –الزمن – القوه – الانسيابية في </a:t>
            </a:r>
            <a:r>
              <a:rPr lang="ar-SA" sz="2600" dirty="0" smtClean="0">
                <a:solidFill>
                  <a:srgbClr val="BF4D00"/>
                </a:solidFill>
              </a:rPr>
              <a:t>أداء </a:t>
            </a:r>
            <a:r>
              <a:rPr lang="ar-SA" sz="2600" dirty="0">
                <a:solidFill>
                  <a:srgbClr val="BF4D00"/>
                </a:solidFill>
              </a:rPr>
              <a:t>الحركة </a:t>
            </a:r>
            <a:r>
              <a:rPr lang="ar-SA" sz="2600" dirty="0" smtClean="0">
                <a:solidFill>
                  <a:srgbClr val="BF4D00"/>
                </a:solidFill>
              </a:rPr>
              <a:t>)</a:t>
            </a:r>
            <a:r>
              <a:rPr lang="ar-SA" sz="2400" b="1" dirty="0" smtClean="0">
                <a:solidFill>
                  <a:srgbClr val="739900"/>
                </a:solidFill>
              </a:rPr>
              <a:t>.</a:t>
            </a:r>
            <a:endParaRPr lang="en-US" sz="2400" b="1" dirty="0">
              <a:solidFill>
                <a:srgbClr val="739900"/>
              </a:solidFill>
            </a:endParaRPr>
          </a:p>
        </p:txBody>
      </p:sp>
    </p:spTree>
    <p:extLst>
      <p:ext uri="{BB962C8B-B14F-4D97-AF65-F5344CB8AC3E}">
        <p14:creationId xmlns:p14="http://schemas.microsoft.com/office/powerpoint/2010/main" val="3689193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endParaRPr lang="en-GB"/>
          </a:p>
        </p:txBody>
      </p:sp>
      <p:sp>
        <p:nvSpPr>
          <p:cNvPr id="6" name="Rectangle 5"/>
          <p:cNvSpPr/>
          <p:nvPr/>
        </p:nvSpPr>
        <p:spPr>
          <a:xfrm>
            <a:off x="801666" y="1152395"/>
            <a:ext cx="7277622" cy="2369880"/>
          </a:xfrm>
          <a:prstGeom prst="rect">
            <a:avLst/>
          </a:prstGeom>
        </p:spPr>
        <p:txBody>
          <a:bodyPr wrap="square">
            <a:spAutoFit/>
          </a:bodyPr>
          <a:lstStyle/>
          <a:p>
            <a:pPr algn="r"/>
            <a:r>
              <a:rPr lang="ar-SA" sz="3200" b="1" dirty="0">
                <a:solidFill>
                  <a:srgbClr val="FF0000"/>
                </a:solidFill>
              </a:rPr>
              <a:t>كيف تتحقق هذه الأغراض؟ </a:t>
            </a:r>
            <a:endParaRPr lang="en-GB" sz="3200" b="1" dirty="0" smtClean="0">
              <a:solidFill>
                <a:srgbClr val="FF0000"/>
              </a:solidFill>
            </a:endParaRPr>
          </a:p>
          <a:p>
            <a:pPr algn="r"/>
            <a:r>
              <a:rPr lang="ar-SA" sz="3200" b="1" dirty="0" smtClean="0">
                <a:solidFill>
                  <a:srgbClr val="FF0000"/>
                </a:solidFill>
              </a:rPr>
              <a:t> </a:t>
            </a:r>
            <a:endParaRPr lang="ar-SA" sz="3200" b="1" dirty="0">
              <a:solidFill>
                <a:srgbClr val="FF0000"/>
              </a:solidFill>
            </a:endParaRPr>
          </a:p>
          <a:p>
            <a:pPr algn="r"/>
            <a:r>
              <a:rPr lang="ar-SA" sz="2800" b="1" dirty="0">
                <a:solidFill>
                  <a:srgbClr val="739900"/>
                </a:solidFill>
              </a:rPr>
              <a:t>تتحقق أغراض التربية الحركية كما تقول لوثر من خلال إثارة الأطفال في مواقف بيئية مليئة بالتعليمات والإرشادات معتمداً على فكرة الاندفاع او الرغبة الوقتية</a:t>
            </a:r>
            <a:endParaRPr lang="en-GB" sz="2800" dirty="0"/>
          </a:p>
        </p:txBody>
      </p:sp>
    </p:spTree>
    <p:extLst>
      <p:ext uri="{BB962C8B-B14F-4D97-AF65-F5344CB8AC3E}">
        <p14:creationId xmlns:p14="http://schemas.microsoft.com/office/powerpoint/2010/main" val="2081644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4">
                    <a:lumMod val="75000"/>
                  </a:schemeClr>
                </a:solidFill>
              </a:rPr>
              <a:t>علاقة </a:t>
            </a:r>
            <a:r>
              <a:rPr lang="ar-SA" b="1" dirty="0">
                <a:solidFill>
                  <a:schemeClr val="accent4">
                    <a:lumMod val="75000"/>
                  </a:schemeClr>
                </a:solidFill>
              </a:rPr>
              <a:t>التربية الحركية بالعلوم </a:t>
            </a:r>
            <a:r>
              <a:rPr lang="ar-SA" b="1" dirty="0" smtClean="0">
                <a:solidFill>
                  <a:schemeClr val="accent4">
                    <a:lumMod val="75000"/>
                  </a:schemeClr>
                </a:solidFill>
              </a:rPr>
              <a:t>الأخرى </a:t>
            </a:r>
            <a:r>
              <a:rPr lang="ar-SA" b="1" dirty="0">
                <a:solidFill>
                  <a:schemeClr val="accent4">
                    <a:lumMod val="75000"/>
                  </a:schemeClr>
                </a:solidFill>
              </a:rPr>
              <a:t>:</a:t>
            </a:r>
            <a:endParaRPr lang="en-US" dirty="0">
              <a:solidFill>
                <a:schemeClr val="accent4">
                  <a:lumMod val="75000"/>
                </a:schemeClr>
              </a:solidFill>
            </a:endParaRPr>
          </a:p>
        </p:txBody>
      </p:sp>
      <p:sp>
        <p:nvSpPr>
          <p:cNvPr id="4" name="Rectangle 3"/>
          <p:cNvSpPr/>
          <p:nvPr/>
        </p:nvSpPr>
        <p:spPr>
          <a:xfrm>
            <a:off x="495904" y="1781738"/>
            <a:ext cx="8236857" cy="4758226"/>
          </a:xfrm>
          <a:prstGeom prst="rect">
            <a:avLst/>
          </a:prstGeom>
        </p:spPr>
        <p:txBody>
          <a:bodyPr wrap="square">
            <a:spAutoFit/>
          </a:bodyPr>
          <a:lstStyle/>
          <a:p>
            <a:pPr algn="r"/>
            <a:r>
              <a:rPr lang="ar-SA" sz="2800" b="1" dirty="0">
                <a:solidFill>
                  <a:srgbClr val="800000"/>
                </a:solidFill>
              </a:rPr>
              <a:t>التربية الحركية مدخل فعال ذات </a:t>
            </a:r>
            <a:r>
              <a:rPr lang="ar-SA" sz="2800" b="1" dirty="0" smtClean="0">
                <a:solidFill>
                  <a:srgbClr val="800000"/>
                </a:solidFill>
              </a:rPr>
              <a:t>صلة قوية </a:t>
            </a:r>
            <a:r>
              <a:rPr lang="ar-SA" sz="2800" b="1" dirty="0">
                <a:solidFill>
                  <a:srgbClr val="800000"/>
                </a:solidFill>
              </a:rPr>
              <a:t>بالعلوم التربوية الاخرى </a:t>
            </a:r>
            <a:r>
              <a:rPr lang="ar-SA" sz="2800" b="1" dirty="0" smtClean="0">
                <a:solidFill>
                  <a:srgbClr val="800000"/>
                </a:solidFill>
              </a:rPr>
              <a:t>..</a:t>
            </a:r>
            <a:endParaRPr lang="ar-SA" sz="2800" b="1" dirty="0">
              <a:solidFill>
                <a:srgbClr val="800000"/>
              </a:solidFill>
            </a:endParaRPr>
          </a:p>
          <a:p>
            <a:pPr algn="r"/>
            <a:r>
              <a:rPr lang="ar-SA" sz="4000" b="1" dirty="0" smtClean="0">
                <a:solidFill>
                  <a:schemeClr val="accent4">
                    <a:lumMod val="75000"/>
                  </a:schemeClr>
                </a:solidFill>
              </a:rPr>
              <a:t>لماذا؟</a:t>
            </a:r>
            <a:endParaRPr lang="ar-SA" sz="4000" b="1" dirty="0">
              <a:solidFill>
                <a:schemeClr val="accent4">
                  <a:lumMod val="75000"/>
                </a:schemeClr>
              </a:solidFill>
            </a:endParaRPr>
          </a:p>
          <a:p>
            <a:pPr algn="r">
              <a:lnSpc>
                <a:spcPct val="120000"/>
              </a:lnSpc>
            </a:pPr>
            <a:r>
              <a:rPr lang="ar-SA" sz="2800" b="1" dirty="0" smtClean="0"/>
              <a:t>نظراً </a:t>
            </a:r>
            <a:r>
              <a:rPr lang="ar-SA" sz="2800" b="1" dirty="0"/>
              <a:t>لما تحدثه انشطتها المختلفة من </a:t>
            </a:r>
            <a:r>
              <a:rPr lang="ar-SA" sz="2800" b="1" dirty="0" smtClean="0"/>
              <a:t>متعة وجاذبية للطفل.</a:t>
            </a:r>
          </a:p>
          <a:p>
            <a:pPr algn="r">
              <a:lnSpc>
                <a:spcPct val="120000"/>
              </a:lnSpc>
            </a:pPr>
            <a:endParaRPr lang="ar-SA" sz="2800" b="1" dirty="0" smtClean="0">
              <a:solidFill>
                <a:schemeClr val="accent2">
                  <a:lumMod val="75000"/>
                </a:schemeClr>
              </a:solidFill>
            </a:endParaRPr>
          </a:p>
          <a:p>
            <a:pPr algn="r">
              <a:lnSpc>
                <a:spcPct val="120000"/>
              </a:lnSpc>
            </a:pPr>
            <a:r>
              <a:rPr lang="ar-SA" sz="2800" b="1" dirty="0" smtClean="0">
                <a:solidFill>
                  <a:schemeClr val="accent2">
                    <a:lumMod val="75000"/>
                  </a:schemeClr>
                </a:solidFill>
              </a:rPr>
              <a:t>لذلك فإن </a:t>
            </a:r>
            <a:r>
              <a:rPr lang="ar-SA" sz="2800" b="1" dirty="0">
                <a:solidFill>
                  <a:schemeClr val="accent2">
                    <a:lumMod val="75000"/>
                  </a:schemeClr>
                </a:solidFill>
              </a:rPr>
              <a:t>استغلال هذه الطاقة المبدعة </a:t>
            </a:r>
            <a:r>
              <a:rPr lang="ar-SA" sz="2800" b="1" dirty="0" smtClean="0">
                <a:solidFill>
                  <a:schemeClr val="accent2">
                    <a:lumMod val="75000"/>
                  </a:schemeClr>
                </a:solidFill>
              </a:rPr>
              <a:t>يكمن في </a:t>
            </a:r>
            <a:r>
              <a:rPr lang="ar-SA" sz="2800" b="1" dirty="0">
                <a:solidFill>
                  <a:schemeClr val="accent2">
                    <a:lumMod val="75000"/>
                  </a:schemeClr>
                </a:solidFill>
              </a:rPr>
              <a:t>تعلم نشاط هادف </a:t>
            </a:r>
            <a:r>
              <a:rPr lang="ar-SA" sz="2800" b="1" dirty="0" smtClean="0">
                <a:solidFill>
                  <a:schemeClr val="accent2">
                    <a:lumMod val="75000"/>
                  </a:schemeClr>
                </a:solidFill>
              </a:rPr>
              <a:t>٬قائم </a:t>
            </a:r>
            <a:r>
              <a:rPr lang="ar-SA" sz="2800" b="1" dirty="0">
                <a:solidFill>
                  <a:schemeClr val="accent2">
                    <a:lumMod val="75000"/>
                  </a:schemeClr>
                </a:solidFill>
              </a:rPr>
              <a:t>على </a:t>
            </a:r>
            <a:r>
              <a:rPr lang="ar-SA" sz="2800" b="1" dirty="0" smtClean="0">
                <a:solidFill>
                  <a:schemeClr val="accent2">
                    <a:lumMod val="75000"/>
                  </a:schemeClr>
                </a:solidFill>
              </a:rPr>
              <a:t>تخطيط تربوي منظم.</a:t>
            </a:r>
          </a:p>
          <a:p>
            <a:pPr algn="r">
              <a:lnSpc>
                <a:spcPct val="120000"/>
              </a:lnSpc>
            </a:pPr>
            <a:r>
              <a:rPr lang="ar-SA" sz="2800" b="1" dirty="0" smtClean="0"/>
              <a:t> لأن </a:t>
            </a:r>
            <a:r>
              <a:rPr lang="ar-SA" sz="2800" b="1" dirty="0"/>
              <a:t>التربية الحركية </a:t>
            </a:r>
            <a:r>
              <a:rPr lang="ar-SA" sz="2800" b="1" dirty="0" smtClean="0"/>
              <a:t>يمكن </a:t>
            </a:r>
            <a:r>
              <a:rPr lang="ar-SA" sz="2800" b="1" dirty="0"/>
              <a:t>استخدامها </a:t>
            </a:r>
            <a:r>
              <a:rPr lang="ar-SA" sz="2800" b="1" dirty="0" smtClean="0"/>
              <a:t>بصورة كلية </a:t>
            </a:r>
            <a:r>
              <a:rPr lang="ar-SA" sz="2800" b="1" dirty="0"/>
              <a:t>في تعلم العلوم التربوية </a:t>
            </a:r>
            <a:r>
              <a:rPr lang="ar-SA" sz="2800" b="1" dirty="0" smtClean="0"/>
              <a:t>الأخرى </a:t>
            </a:r>
            <a:r>
              <a:rPr lang="ar-SA" sz="2800" b="1" dirty="0"/>
              <a:t>, </a:t>
            </a:r>
            <a:r>
              <a:rPr lang="ar-SA" sz="2800" b="1" dirty="0" smtClean="0"/>
              <a:t>وإخراج </a:t>
            </a:r>
            <a:r>
              <a:rPr lang="ar-SA" sz="2800" b="1" dirty="0"/>
              <a:t>هذه العلوم من حيز </a:t>
            </a:r>
            <a:r>
              <a:rPr lang="ar-SA" sz="2800" b="1" dirty="0" smtClean="0"/>
              <a:t>الجمود </a:t>
            </a:r>
            <a:r>
              <a:rPr lang="ar-SA" sz="2800" b="1" dirty="0"/>
              <a:t>إ</a:t>
            </a:r>
            <a:r>
              <a:rPr lang="ar-SA" sz="2800" b="1" dirty="0" smtClean="0"/>
              <a:t>لى </a:t>
            </a:r>
            <a:r>
              <a:rPr lang="ar-SA" sz="2800" b="1" dirty="0"/>
              <a:t>حيز الحركة </a:t>
            </a:r>
            <a:r>
              <a:rPr lang="ar-SA" sz="2800" b="1" dirty="0" smtClean="0"/>
              <a:t>الطبيعية </a:t>
            </a:r>
            <a:r>
              <a:rPr lang="ar-SA" sz="2800" b="1" dirty="0"/>
              <a:t>الشيقة والممتعة للطفل .</a:t>
            </a:r>
            <a:endParaRPr lang="en-US" sz="2800" dirty="0"/>
          </a:p>
        </p:txBody>
      </p:sp>
    </p:spTree>
    <p:extLst>
      <p:ext uri="{BB962C8B-B14F-4D97-AF65-F5344CB8AC3E}">
        <p14:creationId xmlns:p14="http://schemas.microsoft.com/office/powerpoint/2010/main" val="5533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765" y="521277"/>
            <a:ext cx="4016633" cy="1162050"/>
          </a:xfrm>
        </p:spPr>
        <p:txBody>
          <a:bodyPr>
            <a:normAutofit/>
          </a:bodyPr>
          <a:lstStyle/>
          <a:p>
            <a:pPr algn="r"/>
            <a:r>
              <a:rPr lang="ar-SA" sz="3600" u="sng" dirty="0" smtClean="0"/>
              <a:t>محاور المحاضرة:</a:t>
            </a:r>
            <a:endParaRPr lang="en-US" sz="3600" u="sng" dirty="0"/>
          </a:p>
        </p:txBody>
      </p:sp>
      <p:sp>
        <p:nvSpPr>
          <p:cNvPr id="3" name="Content Placeholder 2"/>
          <p:cNvSpPr>
            <a:spLocks noGrp="1"/>
          </p:cNvSpPr>
          <p:nvPr>
            <p:ph type="body" sz="half" idx="2"/>
          </p:nvPr>
        </p:nvSpPr>
        <p:spPr>
          <a:xfrm>
            <a:off x="379765" y="1780309"/>
            <a:ext cx="4015304" cy="2392363"/>
          </a:xfrm>
        </p:spPr>
        <p:txBody>
          <a:bodyPr>
            <a:normAutofit/>
          </a:bodyPr>
          <a:lstStyle/>
          <a:p>
            <a:pPr marL="0" indent="0" algn="r" rtl="1">
              <a:buNone/>
            </a:pPr>
            <a:r>
              <a:rPr lang="ar-SA" sz="3200" dirty="0" smtClean="0"/>
              <a:t>١- مقدمة في التربية الحركية</a:t>
            </a:r>
          </a:p>
          <a:p>
            <a:pPr marL="0" indent="0" algn="r" rtl="1">
              <a:buNone/>
            </a:pPr>
            <a:r>
              <a:rPr lang="ar-SA" sz="3200" dirty="0" smtClean="0"/>
              <a:t>٢- خصائص طفل ما قبل </a:t>
            </a:r>
            <a:endParaRPr lang="ar-SA" sz="3200" dirty="0" smtClean="0"/>
          </a:p>
          <a:p>
            <a:pPr marL="0" indent="0" algn="r" rtl="1">
              <a:buNone/>
            </a:pPr>
            <a:r>
              <a:rPr lang="ar-SA" sz="3200" dirty="0" smtClean="0"/>
              <a:t>المدرسة </a:t>
            </a:r>
            <a:r>
              <a:rPr lang="ar-SA" sz="3200" dirty="0" smtClean="0"/>
              <a:t>والتربية الحركية</a:t>
            </a:r>
            <a:r>
              <a:rPr lang="ar-SA" sz="3200" dirty="0" smtClean="0"/>
              <a:t>.</a:t>
            </a:r>
          </a:p>
          <a:p>
            <a:pPr marL="0" indent="0" algn="r" rtl="1">
              <a:buNone/>
            </a:pPr>
            <a:endParaRPr lang="en-US" sz="3200" dirty="0"/>
          </a:p>
        </p:txBody>
      </p:sp>
      <p:pic>
        <p:nvPicPr>
          <p:cNvPr id="2050" name="Picture 2" descr="Image result for activities kids sports"/>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16416" r="1641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activities kids sports"/>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9456" r="945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activities kids sports"/>
          <p:cNvPicPr>
            <a:picLocks noGrp="1" noChangeAspect="1" noChangeArrowheads="1"/>
          </p:cNvPicPr>
          <p:nvPr>
            <p:ph type="pic" sz="quarter" idx="15"/>
          </p:nvPr>
        </p:nvPicPr>
        <p:blipFill>
          <a:blip r:embed="rId4">
            <a:extLst>
              <a:ext uri="{28A0092B-C50C-407E-A947-70E740481C1C}">
                <a14:useLocalDpi xmlns:a14="http://schemas.microsoft.com/office/drawing/2010/main" val="0"/>
              </a:ext>
            </a:extLst>
          </a:blip>
          <a:srcRect l="18489" r="1848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47854" y="3719396"/>
            <a:ext cx="4076534" cy="2554545"/>
          </a:xfrm>
          <a:prstGeom prst="rect">
            <a:avLst/>
          </a:prstGeom>
          <a:noFill/>
        </p:spPr>
        <p:txBody>
          <a:bodyPr wrap="square" rtlCol="0">
            <a:spAutoFit/>
          </a:bodyPr>
          <a:lstStyle/>
          <a:p>
            <a:pPr algn="r"/>
            <a:r>
              <a:rPr lang="ar-SA" sz="3200" b="1" dirty="0" smtClean="0">
                <a:solidFill>
                  <a:srgbClr val="BF4D00"/>
                </a:solidFill>
              </a:rPr>
              <a:t>4- </a:t>
            </a:r>
            <a:r>
              <a:rPr lang="ar-SA" sz="3200" b="1" dirty="0" smtClean="0">
                <a:solidFill>
                  <a:srgbClr val="BF4D00"/>
                </a:solidFill>
              </a:rPr>
              <a:t>مفهوم التربية الحركية.</a:t>
            </a:r>
          </a:p>
          <a:p>
            <a:pPr algn="r"/>
            <a:endParaRPr lang="ar-SA" sz="3200" b="1" dirty="0">
              <a:solidFill>
                <a:srgbClr val="BF4D00"/>
              </a:solidFill>
            </a:endParaRPr>
          </a:p>
          <a:p>
            <a:pPr algn="r"/>
            <a:r>
              <a:rPr lang="ar-SA" sz="3200" b="1" dirty="0" smtClean="0">
                <a:solidFill>
                  <a:srgbClr val="BF4D00"/>
                </a:solidFill>
              </a:rPr>
              <a:t>5- </a:t>
            </a:r>
            <a:r>
              <a:rPr lang="ar-SA" sz="3200" b="1" dirty="0" smtClean="0">
                <a:solidFill>
                  <a:srgbClr val="BF4D00"/>
                </a:solidFill>
              </a:rPr>
              <a:t>أهمية التربية الحركية.</a:t>
            </a:r>
          </a:p>
          <a:p>
            <a:pPr algn="r"/>
            <a:endParaRPr lang="ar-SA" sz="3200" b="1" dirty="0">
              <a:solidFill>
                <a:srgbClr val="BF4D00"/>
              </a:solidFill>
            </a:endParaRPr>
          </a:p>
          <a:p>
            <a:pPr algn="r"/>
            <a:r>
              <a:rPr lang="ar-SA" sz="3200" b="1" smtClean="0">
                <a:solidFill>
                  <a:srgbClr val="BF4D00"/>
                </a:solidFill>
              </a:rPr>
              <a:t>6- </a:t>
            </a:r>
            <a:r>
              <a:rPr lang="ar-SA" sz="3200" b="1" dirty="0" smtClean="0">
                <a:solidFill>
                  <a:srgbClr val="BF4D00"/>
                </a:solidFill>
              </a:rPr>
              <a:t>قيم التربية الحركية.</a:t>
            </a:r>
            <a:endParaRPr lang="en-US" sz="3200" b="1" dirty="0">
              <a:solidFill>
                <a:srgbClr val="BF4D00"/>
              </a:solidFill>
            </a:endParaRPr>
          </a:p>
        </p:txBody>
      </p:sp>
    </p:spTree>
    <p:extLst>
      <p:ext uri="{BB962C8B-B14F-4D97-AF65-F5344CB8AC3E}">
        <p14:creationId xmlns:p14="http://schemas.microsoft.com/office/powerpoint/2010/main" val="243129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015" y="1398801"/>
            <a:ext cx="8360242" cy="1379553"/>
          </a:xfrm>
        </p:spPr>
        <p:txBody>
          <a:bodyPr>
            <a:noAutofit/>
          </a:bodyPr>
          <a:lstStyle/>
          <a:p>
            <a:pPr algn="ctr"/>
            <a:r>
              <a:rPr lang="ar-SA" sz="4000" dirty="0" smtClean="0"/>
              <a:t>ما هي العلوم التي من الممكن تعلمها من خلال الألعاب الحركية؟ وكيف ؟</a:t>
            </a:r>
            <a:endParaRPr lang="en-US" sz="4000" dirty="0"/>
          </a:p>
        </p:txBody>
      </p:sp>
      <p:sp>
        <p:nvSpPr>
          <p:cNvPr id="2" name="TextBox 1"/>
          <p:cNvSpPr txBox="1"/>
          <p:nvPr/>
        </p:nvSpPr>
        <p:spPr>
          <a:xfrm>
            <a:off x="1723020" y="4656268"/>
            <a:ext cx="5774824" cy="1754327"/>
          </a:xfrm>
          <a:prstGeom prst="rect">
            <a:avLst/>
          </a:prstGeom>
          <a:noFill/>
        </p:spPr>
        <p:txBody>
          <a:bodyPr wrap="none" rtlCol="0">
            <a:spAutoFit/>
          </a:bodyPr>
          <a:lstStyle/>
          <a:p>
            <a:pPr algn="ctr"/>
            <a:r>
              <a:rPr lang="ar-SA" sz="3600" b="1" dirty="0" smtClean="0"/>
              <a:t>نشاط.. </a:t>
            </a:r>
          </a:p>
          <a:p>
            <a:pPr algn="ctr"/>
            <a:r>
              <a:rPr lang="ar-SA" sz="3600" b="1" dirty="0" smtClean="0"/>
              <a:t>فكري مع زميلتك في لعبة حركية ؟</a:t>
            </a:r>
          </a:p>
          <a:p>
            <a:pPr algn="ctr"/>
            <a:r>
              <a:rPr lang="ar-SA" sz="3600" b="1" dirty="0" smtClean="0"/>
              <a:t> وماهي العلوم التي يستفيدها الطفل منها؟</a:t>
            </a:r>
            <a:endParaRPr lang="en-US" sz="3600" b="1" dirty="0"/>
          </a:p>
        </p:txBody>
      </p:sp>
    </p:spTree>
    <p:extLst>
      <p:ext uri="{BB962C8B-B14F-4D97-AF65-F5344CB8AC3E}">
        <p14:creationId xmlns:p14="http://schemas.microsoft.com/office/powerpoint/2010/main" val="357547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6530" y="2056410"/>
            <a:ext cx="7772400" cy="1051560"/>
          </a:xfrm>
        </p:spPr>
        <p:txBody>
          <a:bodyPr>
            <a:normAutofit fontScale="90000"/>
          </a:bodyPr>
          <a:lstStyle/>
          <a:p>
            <a:pPr algn="ctr"/>
            <a:r>
              <a:rPr lang="ar-SA" sz="4400" b="1" dirty="0">
                <a:solidFill>
                  <a:srgbClr val="BF4D00"/>
                </a:solidFill>
              </a:rPr>
              <a:t>وفيما يأتي عرض نماذج من الأنشطة التي يمكن تنفيذها من خلال برامج التربية </a:t>
            </a:r>
            <a:r>
              <a:rPr lang="ar-SA" sz="4400" b="1" dirty="0" smtClean="0">
                <a:solidFill>
                  <a:srgbClr val="BF4D00"/>
                </a:solidFill>
              </a:rPr>
              <a:t>الحركية</a:t>
            </a:r>
            <a:endParaRPr lang="en-US" b="1" dirty="0">
              <a:solidFill>
                <a:srgbClr val="BF4D00"/>
              </a:solidFill>
            </a:endParaRPr>
          </a:p>
        </p:txBody>
      </p:sp>
    </p:spTree>
    <p:extLst>
      <p:ext uri="{BB962C8B-B14F-4D97-AF65-F5344CB8AC3E}">
        <p14:creationId xmlns:p14="http://schemas.microsoft.com/office/powerpoint/2010/main" val="2563409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65" y="668319"/>
            <a:ext cx="8574087" cy="967840"/>
          </a:xfrm>
        </p:spPr>
        <p:txBody>
          <a:bodyPr>
            <a:noAutofit/>
          </a:bodyPr>
          <a:lstStyle/>
          <a:p>
            <a:r>
              <a:rPr lang="ar-SA" sz="3600" dirty="0" smtClean="0">
                <a:solidFill>
                  <a:srgbClr val="BF4D00"/>
                </a:solidFill>
              </a:rPr>
              <a:t>١ـ٥ تعليم مبادئ </a:t>
            </a:r>
            <a:r>
              <a:rPr lang="ar-SA" sz="3600" dirty="0">
                <a:solidFill>
                  <a:srgbClr val="BF4D00"/>
                </a:solidFill>
              </a:rPr>
              <a:t>اللغة العربية من خلال الحركة </a:t>
            </a:r>
            <a:r>
              <a:rPr lang="ar-SA" sz="3600" dirty="0" smtClean="0">
                <a:solidFill>
                  <a:srgbClr val="BF4D00"/>
                </a:solidFill>
              </a:rPr>
              <a:t>:</a:t>
            </a:r>
            <a:endParaRPr lang="en-US" sz="3600" dirty="0"/>
          </a:p>
        </p:txBody>
      </p:sp>
      <p:sp>
        <p:nvSpPr>
          <p:cNvPr id="4" name="Rectangle 3"/>
          <p:cNvSpPr/>
          <p:nvPr/>
        </p:nvSpPr>
        <p:spPr>
          <a:xfrm>
            <a:off x="495905" y="1997839"/>
            <a:ext cx="8261047" cy="4212435"/>
          </a:xfrm>
          <a:prstGeom prst="rect">
            <a:avLst/>
          </a:prstGeom>
        </p:spPr>
        <p:txBody>
          <a:bodyPr wrap="square">
            <a:spAutoFit/>
          </a:bodyPr>
          <a:lstStyle/>
          <a:p>
            <a:pPr algn="r">
              <a:lnSpc>
                <a:spcPct val="120000"/>
              </a:lnSpc>
            </a:pPr>
            <a:r>
              <a:rPr lang="ar-SA" sz="3200" dirty="0" smtClean="0"/>
              <a:t>1</a:t>
            </a:r>
            <a:r>
              <a:rPr lang="ar-SA" sz="3200" dirty="0"/>
              <a:t>\ تنطق كلمات تعبر عن الاتجاهات من خلال الحركة </a:t>
            </a:r>
            <a:r>
              <a:rPr lang="ar-SA" sz="3200" dirty="0" smtClean="0"/>
              <a:t>:</a:t>
            </a:r>
          </a:p>
          <a:p>
            <a:pPr algn="r">
              <a:lnSpc>
                <a:spcPct val="120000"/>
              </a:lnSpc>
            </a:pPr>
            <a:r>
              <a:rPr lang="ar-SA" sz="3200" dirty="0" smtClean="0">
                <a:solidFill>
                  <a:schemeClr val="accent4">
                    <a:lumMod val="75000"/>
                  </a:schemeClr>
                </a:solidFill>
              </a:rPr>
              <a:t>(</a:t>
            </a:r>
            <a:r>
              <a:rPr lang="ar-SA" sz="3200" dirty="0">
                <a:solidFill>
                  <a:schemeClr val="accent4">
                    <a:lumMod val="75000"/>
                  </a:schemeClr>
                </a:solidFill>
              </a:rPr>
              <a:t>شمال ,جنوب , شرق , غرب , فوق , تحت ’امام , خلف...)</a:t>
            </a:r>
          </a:p>
          <a:p>
            <a:pPr algn="r">
              <a:lnSpc>
                <a:spcPct val="120000"/>
              </a:lnSpc>
            </a:pPr>
            <a:r>
              <a:rPr lang="ar-SA" sz="3200" dirty="0"/>
              <a:t>2\رسم </a:t>
            </a:r>
            <a:r>
              <a:rPr lang="ar-SA" sz="3200" dirty="0" smtClean="0"/>
              <a:t>الأحرف </a:t>
            </a:r>
            <a:r>
              <a:rPr lang="ar-SA" sz="3200" dirty="0"/>
              <a:t>على </a:t>
            </a:r>
            <a:r>
              <a:rPr lang="ar-SA" sz="3200" dirty="0" smtClean="0"/>
              <a:t>الأرض </a:t>
            </a:r>
            <a:r>
              <a:rPr lang="ar-SA" sz="3200" dirty="0"/>
              <a:t>والتعبير عنها  بمهارات </a:t>
            </a:r>
            <a:r>
              <a:rPr lang="ar-SA" sz="3200" dirty="0" smtClean="0"/>
              <a:t>الانتقال.</a:t>
            </a:r>
            <a:endParaRPr lang="ar-SA" sz="3200" dirty="0"/>
          </a:p>
          <a:p>
            <a:pPr algn="r">
              <a:lnSpc>
                <a:spcPct val="120000"/>
              </a:lnSpc>
            </a:pPr>
            <a:r>
              <a:rPr lang="ar-SA" sz="3200" dirty="0"/>
              <a:t>3\نطق الحركات </a:t>
            </a:r>
            <a:r>
              <a:rPr lang="ar-SA" sz="3200" dirty="0" smtClean="0"/>
              <a:t>المؤدّاة</a:t>
            </a:r>
            <a:r>
              <a:rPr lang="ar-SA" sz="3200" dirty="0"/>
              <a:t>. </a:t>
            </a:r>
          </a:p>
          <a:p>
            <a:pPr algn="r">
              <a:lnSpc>
                <a:spcPct val="120000"/>
              </a:lnSpc>
            </a:pPr>
            <a:r>
              <a:rPr lang="ar-SA" sz="3200" dirty="0"/>
              <a:t>4\ تمثيل الكلمات المكتوبة بالحركة </a:t>
            </a:r>
            <a:r>
              <a:rPr lang="ar-SA" sz="3200" dirty="0">
                <a:solidFill>
                  <a:srgbClr val="739900"/>
                </a:solidFill>
              </a:rPr>
              <a:t>(طيران الطيور ,سير الحيوانات ...)</a:t>
            </a:r>
          </a:p>
          <a:p>
            <a:pPr algn="r">
              <a:lnSpc>
                <a:spcPct val="120000"/>
              </a:lnSpc>
            </a:pPr>
            <a:r>
              <a:rPr lang="ar-SA" sz="3200" dirty="0"/>
              <a:t>5</a:t>
            </a:r>
            <a:r>
              <a:rPr lang="ar-SA" sz="3200" dirty="0" smtClean="0"/>
              <a:t>\أداء حركات </a:t>
            </a:r>
            <a:r>
              <a:rPr lang="ar-SA" sz="3200" dirty="0"/>
              <a:t>تصف </a:t>
            </a:r>
            <a:r>
              <a:rPr lang="ar-SA" sz="3200" dirty="0" smtClean="0"/>
              <a:t>أفعال </a:t>
            </a:r>
            <a:r>
              <a:rPr lang="ar-SA" sz="3200" dirty="0"/>
              <a:t>أ</a:t>
            </a:r>
            <a:r>
              <a:rPr lang="ar-SA" sz="3200" dirty="0" smtClean="0"/>
              <a:t>و </a:t>
            </a:r>
            <a:r>
              <a:rPr lang="ar-SA" sz="3200" dirty="0"/>
              <a:t>سلوك معين </a:t>
            </a:r>
            <a:r>
              <a:rPr lang="ar-SA" sz="3200" dirty="0" smtClean="0"/>
              <a:t>:</a:t>
            </a:r>
          </a:p>
          <a:p>
            <a:pPr algn="r">
              <a:lnSpc>
                <a:spcPct val="120000"/>
              </a:lnSpc>
            </a:pPr>
            <a:r>
              <a:rPr lang="ar-SA" sz="3200" dirty="0" smtClean="0">
                <a:solidFill>
                  <a:srgbClr val="739900"/>
                </a:solidFill>
              </a:rPr>
              <a:t>(</a:t>
            </a:r>
            <a:r>
              <a:rPr lang="ar-SA" sz="3200" dirty="0">
                <a:solidFill>
                  <a:srgbClr val="739900"/>
                </a:solidFill>
              </a:rPr>
              <a:t>يمشي , يجري ,يجلس </a:t>
            </a:r>
            <a:r>
              <a:rPr lang="ar-SA" sz="3200" dirty="0" smtClean="0">
                <a:solidFill>
                  <a:srgbClr val="739900"/>
                </a:solidFill>
              </a:rPr>
              <a:t>...</a:t>
            </a:r>
            <a:r>
              <a:rPr lang="ar-SA" sz="3200" dirty="0">
                <a:solidFill>
                  <a:srgbClr val="739900"/>
                </a:solidFill>
              </a:rPr>
              <a:t>)</a:t>
            </a:r>
            <a:endParaRPr lang="en-US" sz="3200" dirty="0">
              <a:solidFill>
                <a:srgbClr val="739900"/>
              </a:solidFill>
            </a:endParaRPr>
          </a:p>
        </p:txBody>
      </p:sp>
    </p:spTree>
    <p:extLst>
      <p:ext uri="{BB962C8B-B14F-4D97-AF65-F5344CB8AC3E}">
        <p14:creationId xmlns:p14="http://schemas.microsoft.com/office/powerpoint/2010/main" val="413396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33619"/>
            <a:ext cx="8574087" cy="967840"/>
          </a:xfrm>
        </p:spPr>
        <p:txBody>
          <a:bodyPr>
            <a:normAutofit/>
          </a:bodyPr>
          <a:lstStyle/>
          <a:p>
            <a:r>
              <a:rPr lang="ar-SA" dirty="0" smtClean="0"/>
              <a:t>٢ـ ٥ </a:t>
            </a:r>
            <a:r>
              <a:rPr lang="ar-SA" dirty="0"/>
              <a:t>تعلم مبادئ الحساب من خلال الحركة :</a:t>
            </a:r>
            <a:endParaRPr lang="en-US" dirty="0"/>
          </a:p>
        </p:txBody>
      </p:sp>
      <p:sp>
        <p:nvSpPr>
          <p:cNvPr id="4" name="Rectangle 3"/>
          <p:cNvSpPr/>
          <p:nvPr/>
        </p:nvSpPr>
        <p:spPr>
          <a:xfrm>
            <a:off x="979714" y="1862408"/>
            <a:ext cx="7523238" cy="4552015"/>
          </a:xfrm>
          <a:prstGeom prst="rect">
            <a:avLst/>
          </a:prstGeom>
        </p:spPr>
        <p:txBody>
          <a:bodyPr wrap="square">
            <a:spAutoFit/>
          </a:bodyPr>
          <a:lstStyle/>
          <a:p>
            <a:pPr algn="r">
              <a:lnSpc>
                <a:spcPct val="130000"/>
              </a:lnSpc>
            </a:pPr>
            <a:r>
              <a:rPr lang="ar-SA" sz="2800" b="1" dirty="0">
                <a:solidFill>
                  <a:schemeClr val="accent1">
                    <a:lumMod val="75000"/>
                  </a:schemeClr>
                </a:solidFill>
              </a:rPr>
              <a:t>1</a:t>
            </a:r>
            <a:r>
              <a:rPr lang="ar-SA" sz="2800" b="1" dirty="0" smtClean="0">
                <a:solidFill>
                  <a:schemeClr val="accent1">
                    <a:lumMod val="75000"/>
                  </a:schemeClr>
                </a:solidFill>
              </a:rPr>
              <a:t>\أداء </a:t>
            </a:r>
            <a:r>
              <a:rPr lang="ar-SA" sz="2800" b="1" dirty="0">
                <a:solidFill>
                  <a:schemeClr val="accent1">
                    <a:lumMod val="75000"/>
                  </a:schemeClr>
                </a:solidFill>
              </a:rPr>
              <a:t>الرقم </a:t>
            </a:r>
            <a:r>
              <a:rPr lang="ar-SA" sz="2800" b="1" dirty="0" smtClean="0">
                <a:solidFill>
                  <a:schemeClr val="accent1">
                    <a:lumMod val="75000"/>
                  </a:schemeClr>
                </a:solidFill>
              </a:rPr>
              <a:t>بالحركة:</a:t>
            </a:r>
          </a:p>
          <a:p>
            <a:pPr algn="r">
              <a:lnSpc>
                <a:spcPct val="130000"/>
              </a:lnSpc>
            </a:pPr>
            <a:r>
              <a:rPr lang="ar-SA" sz="2800" b="1" dirty="0" smtClean="0"/>
              <a:t> </a:t>
            </a:r>
            <a:r>
              <a:rPr lang="ar-SA" sz="2800" b="1" dirty="0"/>
              <a:t>مثل </a:t>
            </a:r>
            <a:r>
              <a:rPr lang="ar-SA" sz="2800" b="1" dirty="0" smtClean="0"/>
              <a:t>(مشي </a:t>
            </a:r>
            <a:r>
              <a:rPr lang="ar-SA" sz="2800" b="1" dirty="0"/>
              <a:t>4 خطوات </a:t>
            </a:r>
            <a:r>
              <a:rPr lang="ar-SA" sz="2800" b="1" dirty="0" smtClean="0"/>
              <a:t>أو جري </a:t>
            </a:r>
            <a:r>
              <a:rPr lang="ar-SA" sz="2800" b="1" dirty="0"/>
              <a:t>3 خطوات  </a:t>
            </a:r>
            <a:r>
              <a:rPr lang="ar-SA" sz="2800" b="1" dirty="0" smtClean="0"/>
              <a:t>أو </a:t>
            </a:r>
            <a:r>
              <a:rPr lang="ar-SA" sz="2800" b="1" dirty="0"/>
              <a:t>القفز </a:t>
            </a:r>
            <a:r>
              <a:rPr lang="ar-SA" sz="2800" b="1" dirty="0" smtClean="0"/>
              <a:t>خطوتين)</a:t>
            </a:r>
          </a:p>
          <a:p>
            <a:pPr algn="r">
              <a:lnSpc>
                <a:spcPct val="130000"/>
              </a:lnSpc>
            </a:pPr>
            <a:endParaRPr lang="ar-SA" sz="2800" dirty="0"/>
          </a:p>
          <a:p>
            <a:pPr algn="r">
              <a:lnSpc>
                <a:spcPct val="130000"/>
              </a:lnSpc>
            </a:pPr>
            <a:r>
              <a:rPr lang="ar-SA" sz="2800" b="1" dirty="0">
                <a:solidFill>
                  <a:srgbClr val="730000"/>
                </a:solidFill>
              </a:rPr>
              <a:t>2\رسم </a:t>
            </a:r>
            <a:r>
              <a:rPr lang="ar-SA" sz="2800" b="1" dirty="0" smtClean="0">
                <a:solidFill>
                  <a:srgbClr val="730000"/>
                </a:solidFill>
              </a:rPr>
              <a:t>الأرقام </a:t>
            </a:r>
            <a:r>
              <a:rPr lang="ar-SA" sz="2800" b="1" dirty="0">
                <a:solidFill>
                  <a:srgbClr val="730000"/>
                </a:solidFill>
              </a:rPr>
              <a:t>بأجزاء الجسم </a:t>
            </a:r>
            <a:r>
              <a:rPr lang="ar-SA" sz="2800" b="1" dirty="0" smtClean="0">
                <a:solidFill>
                  <a:srgbClr val="730000"/>
                </a:solidFill>
              </a:rPr>
              <a:t>:</a:t>
            </a:r>
          </a:p>
          <a:p>
            <a:pPr algn="r">
              <a:lnSpc>
                <a:spcPct val="130000"/>
              </a:lnSpc>
            </a:pPr>
            <a:r>
              <a:rPr lang="ar-SA" sz="2800" b="1" dirty="0"/>
              <a:t>مثل</a:t>
            </a:r>
            <a:r>
              <a:rPr lang="ar-SA" sz="2800" b="1" dirty="0" smtClean="0"/>
              <a:t>(الأصابع </a:t>
            </a:r>
            <a:r>
              <a:rPr lang="ar-SA" sz="2800" b="1" dirty="0"/>
              <a:t>او </a:t>
            </a:r>
            <a:r>
              <a:rPr lang="ar-SA" sz="2800" b="1" dirty="0" smtClean="0"/>
              <a:t>الأذرع </a:t>
            </a:r>
            <a:r>
              <a:rPr lang="ar-SA" sz="2800" b="1" dirty="0"/>
              <a:t>او </a:t>
            </a:r>
            <a:r>
              <a:rPr lang="ar-SA" sz="2800" b="1" dirty="0" smtClean="0"/>
              <a:t>الأقدام )</a:t>
            </a:r>
          </a:p>
          <a:p>
            <a:pPr algn="r">
              <a:lnSpc>
                <a:spcPct val="130000"/>
              </a:lnSpc>
            </a:pPr>
            <a:endParaRPr lang="ar-SA" sz="2800" dirty="0"/>
          </a:p>
          <a:p>
            <a:pPr algn="r">
              <a:lnSpc>
                <a:spcPct val="130000"/>
              </a:lnSpc>
            </a:pPr>
            <a:r>
              <a:rPr lang="ar-SA" sz="2800" b="1" dirty="0">
                <a:solidFill>
                  <a:srgbClr val="730000"/>
                </a:solidFill>
              </a:rPr>
              <a:t>3</a:t>
            </a:r>
            <a:r>
              <a:rPr lang="ar-SA" sz="2800" b="1" dirty="0" smtClean="0">
                <a:solidFill>
                  <a:srgbClr val="730000"/>
                </a:solidFill>
              </a:rPr>
              <a:t>\أداء </a:t>
            </a:r>
            <a:r>
              <a:rPr lang="ar-SA" sz="2800" b="1" dirty="0">
                <a:solidFill>
                  <a:srgbClr val="730000"/>
                </a:solidFill>
              </a:rPr>
              <a:t>تعبيرات </a:t>
            </a:r>
            <a:r>
              <a:rPr lang="ar-SA" sz="2800" b="1" dirty="0" smtClean="0">
                <a:solidFill>
                  <a:srgbClr val="730000"/>
                </a:solidFill>
              </a:rPr>
              <a:t>حركية </a:t>
            </a:r>
            <a:r>
              <a:rPr lang="ar-SA" sz="2800" b="1" dirty="0">
                <a:solidFill>
                  <a:srgbClr val="730000"/>
                </a:solidFill>
              </a:rPr>
              <a:t>تدل على </a:t>
            </a:r>
            <a:r>
              <a:rPr lang="ar-SA" sz="2800" b="1" dirty="0" smtClean="0">
                <a:solidFill>
                  <a:srgbClr val="730000"/>
                </a:solidFill>
              </a:rPr>
              <a:t>المقياس:</a:t>
            </a:r>
          </a:p>
          <a:p>
            <a:pPr algn="r">
              <a:lnSpc>
                <a:spcPct val="130000"/>
              </a:lnSpc>
            </a:pPr>
            <a:r>
              <a:rPr lang="ar-SA" sz="2800" b="1" dirty="0" smtClean="0"/>
              <a:t> </a:t>
            </a:r>
            <a:r>
              <a:rPr lang="ar-SA" sz="2800" b="1" dirty="0"/>
              <a:t>مثل </a:t>
            </a:r>
            <a:r>
              <a:rPr lang="ar-SA" sz="2800" b="1" dirty="0" smtClean="0"/>
              <a:t>(طويل </a:t>
            </a:r>
            <a:r>
              <a:rPr lang="ar-SA" sz="2800" b="1" dirty="0"/>
              <a:t>, قصير , </a:t>
            </a:r>
            <a:r>
              <a:rPr lang="ar-SA" sz="2800" b="1" dirty="0" smtClean="0"/>
              <a:t>أطول </a:t>
            </a:r>
            <a:r>
              <a:rPr lang="ar-SA" sz="2800" b="1" dirty="0"/>
              <a:t>, </a:t>
            </a:r>
            <a:r>
              <a:rPr lang="ar-SA" sz="2800" b="1" dirty="0" smtClean="0"/>
              <a:t>اقصر)</a:t>
            </a:r>
            <a:endParaRPr lang="en-US" sz="2800" dirty="0"/>
          </a:p>
        </p:txBody>
      </p:sp>
    </p:spTree>
    <p:extLst>
      <p:ext uri="{BB962C8B-B14F-4D97-AF65-F5344CB8AC3E}">
        <p14:creationId xmlns:p14="http://schemas.microsoft.com/office/powerpoint/2010/main" val="156743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3974"/>
            <a:ext cx="8574087" cy="967840"/>
          </a:xfrm>
        </p:spPr>
        <p:txBody>
          <a:bodyPr>
            <a:normAutofit/>
          </a:bodyPr>
          <a:lstStyle/>
          <a:p>
            <a:r>
              <a:rPr lang="ar-SA" dirty="0"/>
              <a:t> </a:t>
            </a:r>
            <a:r>
              <a:rPr lang="ar-SA" dirty="0" smtClean="0"/>
              <a:t>٣ ـ ٥تعلم </a:t>
            </a:r>
            <a:r>
              <a:rPr lang="ar-SA" dirty="0"/>
              <a:t>مبادئ العلوم الطبيعية من خلال </a:t>
            </a:r>
            <a:r>
              <a:rPr lang="ar-SA" dirty="0" smtClean="0"/>
              <a:t>الحركة: </a:t>
            </a:r>
            <a:endParaRPr lang="en-US" dirty="0"/>
          </a:p>
        </p:txBody>
      </p:sp>
      <p:sp>
        <p:nvSpPr>
          <p:cNvPr id="4" name="Rectangle 3"/>
          <p:cNvSpPr/>
          <p:nvPr/>
        </p:nvSpPr>
        <p:spPr>
          <a:xfrm>
            <a:off x="423333" y="1711814"/>
            <a:ext cx="8418285" cy="4286302"/>
          </a:xfrm>
          <a:prstGeom prst="rect">
            <a:avLst/>
          </a:prstGeom>
        </p:spPr>
        <p:txBody>
          <a:bodyPr wrap="square">
            <a:spAutoFit/>
          </a:bodyPr>
          <a:lstStyle/>
          <a:p>
            <a:pPr algn="r">
              <a:lnSpc>
                <a:spcPct val="140000"/>
              </a:lnSpc>
            </a:pPr>
            <a:r>
              <a:rPr lang="ar-SA" sz="2800" b="1" dirty="0"/>
              <a:t>1\ وضع اليد على الصدر اتجاه اليسار لعد ضربات القلب .</a:t>
            </a:r>
            <a:endParaRPr lang="ar-SA" sz="2800" dirty="0"/>
          </a:p>
          <a:p>
            <a:pPr algn="r">
              <a:lnSpc>
                <a:spcPct val="140000"/>
              </a:lnSpc>
            </a:pPr>
            <a:r>
              <a:rPr lang="ar-SA" sz="2800" b="1" dirty="0"/>
              <a:t>2\ </a:t>
            </a:r>
            <a:r>
              <a:rPr lang="ar-SA" sz="2800" b="1" dirty="0" smtClean="0"/>
              <a:t>عدّ مرات </a:t>
            </a:r>
            <a:r>
              <a:rPr lang="ar-SA" sz="2800" b="1" dirty="0"/>
              <a:t>الشهيق والزفير أ</a:t>
            </a:r>
            <a:r>
              <a:rPr lang="ar-SA" sz="2800" b="1" dirty="0" smtClean="0"/>
              <a:t>ثناء </a:t>
            </a:r>
            <a:r>
              <a:rPr lang="ar-SA" sz="2800" b="1" dirty="0"/>
              <a:t>الجري والمشي السريع .</a:t>
            </a:r>
            <a:endParaRPr lang="ar-SA" sz="2800" dirty="0"/>
          </a:p>
          <a:p>
            <a:pPr algn="r">
              <a:lnSpc>
                <a:spcPct val="140000"/>
              </a:lnSpc>
            </a:pPr>
            <a:r>
              <a:rPr lang="ar-SA" sz="2800" b="1" dirty="0"/>
              <a:t>3\الحركات الإيقاعية لتقليد سير الحيوانات  </a:t>
            </a:r>
            <a:r>
              <a:rPr lang="ar-SA" sz="2800" b="1" dirty="0" smtClean="0"/>
              <a:t>وأصواتها:</a:t>
            </a:r>
          </a:p>
          <a:p>
            <a:pPr algn="r">
              <a:lnSpc>
                <a:spcPct val="140000"/>
              </a:lnSpc>
            </a:pPr>
            <a:r>
              <a:rPr lang="ar-SA" sz="2800" b="1" dirty="0" smtClean="0">
                <a:solidFill>
                  <a:srgbClr val="730000"/>
                </a:solidFill>
              </a:rPr>
              <a:t>(صوت ومشي الحصان ,صوت ومشي الجمل </a:t>
            </a:r>
            <a:r>
              <a:rPr lang="ar-SA" sz="2800" b="1" dirty="0">
                <a:solidFill>
                  <a:srgbClr val="730000"/>
                </a:solidFill>
              </a:rPr>
              <a:t>,</a:t>
            </a:r>
            <a:r>
              <a:rPr lang="ar-SA" sz="2800" b="1" dirty="0" smtClean="0">
                <a:solidFill>
                  <a:srgbClr val="730000"/>
                </a:solidFill>
              </a:rPr>
              <a:t>القرود)</a:t>
            </a:r>
            <a:endParaRPr lang="ar-SA" sz="2800" dirty="0">
              <a:solidFill>
                <a:srgbClr val="730000"/>
              </a:solidFill>
            </a:endParaRPr>
          </a:p>
          <a:p>
            <a:pPr algn="r">
              <a:lnSpc>
                <a:spcPct val="140000"/>
              </a:lnSpc>
            </a:pPr>
            <a:r>
              <a:rPr lang="ar-SA" sz="2800" b="1" dirty="0"/>
              <a:t>4\التقليد الحركي لبعض الحشرات والطيور  ولأسماك </a:t>
            </a:r>
            <a:r>
              <a:rPr lang="ar-SA" sz="2800" b="1" dirty="0" smtClean="0"/>
              <a:t>.</a:t>
            </a:r>
            <a:r>
              <a:rPr lang="ar-SA" sz="2800" b="1" dirty="0" smtClean="0">
                <a:solidFill>
                  <a:srgbClr val="730000"/>
                </a:solidFill>
              </a:rPr>
              <a:t>(</a:t>
            </a:r>
            <a:r>
              <a:rPr lang="ar-SA" sz="2800" b="1" dirty="0">
                <a:solidFill>
                  <a:srgbClr val="730000"/>
                </a:solidFill>
              </a:rPr>
              <a:t>الدودة ,الارنب ,السلحفاة ..)</a:t>
            </a:r>
            <a:endParaRPr lang="ar-SA" sz="2800" dirty="0">
              <a:solidFill>
                <a:srgbClr val="730000"/>
              </a:solidFill>
            </a:endParaRPr>
          </a:p>
          <a:p>
            <a:pPr algn="r">
              <a:lnSpc>
                <a:spcPct val="140000"/>
              </a:lnSpc>
            </a:pPr>
            <a:r>
              <a:rPr lang="ar-SA" sz="2800" b="1" dirty="0"/>
              <a:t>5\الأنشطة الحركية الخاصة </a:t>
            </a:r>
            <a:r>
              <a:rPr lang="ar-SA" sz="2800" b="1" dirty="0" smtClean="0"/>
              <a:t>بـ </a:t>
            </a:r>
            <a:r>
              <a:rPr lang="ar-SA" sz="2800" b="1" dirty="0" smtClean="0">
                <a:solidFill>
                  <a:srgbClr val="730000"/>
                </a:solidFill>
              </a:rPr>
              <a:t>(</a:t>
            </a:r>
            <a:r>
              <a:rPr lang="ar-SA" sz="2800" b="1" dirty="0">
                <a:solidFill>
                  <a:srgbClr val="730000"/>
                </a:solidFill>
              </a:rPr>
              <a:t>الوقت ,</a:t>
            </a:r>
            <a:r>
              <a:rPr lang="ar-SA" sz="2800" b="1" dirty="0" smtClean="0">
                <a:solidFill>
                  <a:srgbClr val="730000"/>
                </a:solidFill>
              </a:rPr>
              <a:t>القوة, </a:t>
            </a:r>
            <a:r>
              <a:rPr lang="ar-SA" sz="2800" b="1" dirty="0">
                <a:solidFill>
                  <a:srgbClr val="730000"/>
                </a:solidFill>
              </a:rPr>
              <a:t>الطفو ,</a:t>
            </a:r>
            <a:r>
              <a:rPr lang="ar-SA" sz="2800" b="1" dirty="0" smtClean="0">
                <a:solidFill>
                  <a:srgbClr val="730000"/>
                </a:solidFill>
              </a:rPr>
              <a:t>الغطس)</a:t>
            </a:r>
            <a:endParaRPr lang="en-US" sz="2800" dirty="0">
              <a:solidFill>
                <a:srgbClr val="730000"/>
              </a:solidFill>
            </a:endParaRPr>
          </a:p>
        </p:txBody>
      </p:sp>
    </p:spTree>
    <p:extLst>
      <p:ext uri="{BB962C8B-B14F-4D97-AF65-F5344CB8AC3E}">
        <p14:creationId xmlns:p14="http://schemas.microsoft.com/office/powerpoint/2010/main" val="351767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٤ ـ ٥ </a:t>
            </a:r>
            <a:r>
              <a:rPr lang="ar-SA" b="1" dirty="0"/>
              <a:t>تعلم مبادئ العلوم الاجتماعية من خلال </a:t>
            </a:r>
            <a:r>
              <a:rPr lang="ar-SA" b="1" dirty="0" smtClean="0"/>
              <a:t>الحركة:</a:t>
            </a:r>
            <a:endParaRPr lang="en-US" dirty="0"/>
          </a:p>
        </p:txBody>
      </p:sp>
      <p:sp>
        <p:nvSpPr>
          <p:cNvPr id="7" name="Rectangle 6"/>
          <p:cNvSpPr/>
          <p:nvPr/>
        </p:nvSpPr>
        <p:spPr>
          <a:xfrm>
            <a:off x="387047" y="2242395"/>
            <a:ext cx="8350250" cy="3661387"/>
          </a:xfrm>
          <a:prstGeom prst="rect">
            <a:avLst/>
          </a:prstGeom>
        </p:spPr>
        <p:txBody>
          <a:bodyPr wrap="square">
            <a:spAutoFit/>
          </a:bodyPr>
          <a:lstStyle/>
          <a:p>
            <a:pPr algn="r">
              <a:lnSpc>
                <a:spcPct val="140000"/>
              </a:lnSpc>
            </a:pPr>
            <a:r>
              <a:rPr lang="ar-SA" sz="2000" b="1" dirty="0"/>
              <a:t>1</a:t>
            </a:r>
            <a:r>
              <a:rPr lang="ar-SA" sz="2400" b="1" dirty="0"/>
              <a:t>\ تحيه الوطن لزرع الحب والانتماء في نفوس </a:t>
            </a:r>
            <a:r>
              <a:rPr lang="ar-SA" sz="2400" b="1" dirty="0" smtClean="0"/>
              <a:t>الاطفال.</a:t>
            </a:r>
          </a:p>
          <a:p>
            <a:pPr algn="r">
              <a:lnSpc>
                <a:spcPct val="140000"/>
              </a:lnSpc>
            </a:pPr>
            <a:r>
              <a:rPr lang="ar-SA" sz="2400" b="1" dirty="0" smtClean="0">
                <a:solidFill>
                  <a:schemeClr val="accent4">
                    <a:lumMod val="50000"/>
                  </a:schemeClr>
                </a:solidFill>
              </a:rPr>
              <a:t>مثل : ( </a:t>
            </a:r>
            <a:r>
              <a:rPr lang="ar-SA" sz="2400" b="1" dirty="0">
                <a:solidFill>
                  <a:schemeClr val="accent4">
                    <a:lumMod val="50000"/>
                  </a:schemeClr>
                </a:solidFill>
              </a:rPr>
              <a:t>رفع العلم </a:t>
            </a:r>
            <a:r>
              <a:rPr lang="ar-SA" sz="2400" b="1" dirty="0" smtClean="0">
                <a:solidFill>
                  <a:schemeClr val="accent4">
                    <a:lumMod val="50000"/>
                  </a:schemeClr>
                </a:solidFill>
              </a:rPr>
              <a:t>بالحركة)</a:t>
            </a:r>
            <a:endParaRPr lang="ar-SA" sz="2400" dirty="0">
              <a:solidFill>
                <a:schemeClr val="accent4">
                  <a:lumMod val="50000"/>
                </a:schemeClr>
              </a:solidFill>
            </a:endParaRPr>
          </a:p>
          <a:p>
            <a:pPr algn="r">
              <a:lnSpc>
                <a:spcPct val="140000"/>
              </a:lnSpc>
            </a:pPr>
            <a:r>
              <a:rPr lang="ar-SA" sz="2400" b="1" dirty="0"/>
              <a:t>2\ تعلم بعض المهن </a:t>
            </a:r>
            <a:r>
              <a:rPr lang="ar-SA" sz="2400" b="1" dirty="0" smtClean="0"/>
              <a:t>الهامة </a:t>
            </a:r>
            <a:r>
              <a:rPr lang="ar-SA" sz="2400" b="1" dirty="0"/>
              <a:t>في المجتمع والتعبير عنها </a:t>
            </a:r>
            <a:r>
              <a:rPr lang="ar-SA" sz="2400" b="1" dirty="0" smtClean="0"/>
              <a:t>بالحركة.</a:t>
            </a:r>
          </a:p>
          <a:p>
            <a:pPr algn="r">
              <a:lnSpc>
                <a:spcPct val="140000"/>
              </a:lnSpc>
            </a:pPr>
            <a:r>
              <a:rPr lang="ar-SA" sz="2400" b="1" dirty="0" smtClean="0">
                <a:solidFill>
                  <a:srgbClr val="4D6600"/>
                </a:solidFill>
              </a:rPr>
              <a:t>مثل: ( </a:t>
            </a:r>
            <a:r>
              <a:rPr lang="ar-SA" sz="2400" b="1" dirty="0">
                <a:solidFill>
                  <a:srgbClr val="4D6600"/>
                </a:solidFill>
              </a:rPr>
              <a:t>إ</a:t>
            </a:r>
            <a:r>
              <a:rPr lang="ar-SA" sz="2400" b="1" dirty="0" smtClean="0">
                <a:solidFill>
                  <a:srgbClr val="4D6600"/>
                </a:solidFill>
              </a:rPr>
              <a:t>شاره </a:t>
            </a:r>
            <a:r>
              <a:rPr lang="ar-SA" sz="2400" b="1" dirty="0">
                <a:solidFill>
                  <a:srgbClr val="4D6600"/>
                </a:solidFill>
              </a:rPr>
              <a:t>المرور , الشرطي ,الطبيب , السائق , صانع </a:t>
            </a:r>
            <a:r>
              <a:rPr lang="ar-SA" sz="2400" b="1" dirty="0" smtClean="0">
                <a:solidFill>
                  <a:srgbClr val="4D6600"/>
                </a:solidFill>
              </a:rPr>
              <a:t>الخبز)</a:t>
            </a:r>
            <a:endParaRPr lang="ar-SA" sz="2400" dirty="0">
              <a:solidFill>
                <a:srgbClr val="4D6600"/>
              </a:solidFill>
            </a:endParaRPr>
          </a:p>
          <a:p>
            <a:pPr algn="r">
              <a:lnSpc>
                <a:spcPct val="140000"/>
              </a:lnSpc>
            </a:pPr>
            <a:r>
              <a:rPr lang="ar-SA" sz="2400" b="1" dirty="0"/>
              <a:t>3\تعلم </a:t>
            </a:r>
            <a:r>
              <a:rPr lang="ar-SA" sz="2400" b="1" dirty="0" smtClean="0"/>
              <a:t>مواقف الحياة </a:t>
            </a:r>
            <a:r>
              <a:rPr lang="ar-SA" sz="2400" b="1" dirty="0"/>
              <a:t>والسلوك الصحيح لها </a:t>
            </a:r>
            <a:endParaRPr lang="ar-SA" sz="2400" b="1" dirty="0" smtClean="0"/>
          </a:p>
          <a:p>
            <a:pPr algn="r">
              <a:lnSpc>
                <a:spcPct val="140000"/>
              </a:lnSpc>
            </a:pPr>
            <a:r>
              <a:rPr lang="ar-SA" sz="2400" b="1" dirty="0" smtClean="0">
                <a:solidFill>
                  <a:srgbClr val="4D6600"/>
                </a:solidFill>
              </a:rPr>
              <a:t>مثل: (الاستئذان </a:t>
            </a:r>
            <a:r>
              <a:rPr lang="ar-SA" sz="2400" b="1" dirty="0">
                <a:solidFill>
                  <a:srgbClr val="4D6600"/>
                </a:solidFill>
              </a:rPr>
              <a:t>قبل الخروج و الدخول , </a:t>
            </a:r>
            <a:r>
              <a:rPr lang="ar-SA" sz="2400" b="1" dirty="0" smtClean="0">
                <a:solidFill>
                  <a:srgbClr val="4D6600"/>
                </a:solidFill>
              </a:rPr>
              <a:t>إلقاء </a:t>
            </a:r>
            <a:r>
              <a:rPr lang="ar-SA" sz="2400" b="1" dirty="0">
                <a:solidFill>
                  <a:srgbClr val="4D6600"/>
                </a:solidFill>
              </a:rPr>
              <a:t>التحية , المساعدة </a:t>
            </a:r>
            <a:r>
              <a:rPr lang="ar-SA" sz="2400" b="1" dirty="0" smtClean="0">
                <a:solidFill>
                  <a:srgbClr val="4D6600"/>
                </a:solidFill>
              </a:rPr>
              <a:t>أثناء الحريق)</a:t>
            </a:r>
            <a:endParaRPr lang="ar-SA" sz="2400" dirty="0">
              <a:solidFill>
                <a:srgbClr val="4D6600"/>
              </a:solidFill>
            </a:endParaRPr>
          </a:p>
          <a:p>
            <a:pPr algn="r">
              <a:lnSpc>
                <a:spcPct val="140000"/>
              </a:lnSpc>
            </a:pPr>
            <a:r>
              <a:rPr lang="ar-SA" sz="2400" b="1" dirty="0"/>
              <a:t>4\تعلم  </a:t>
            </a:r>
            <a:r>
              <a:rPr lang="ar-SA" sz="2400" b="1" dirty="0" smtClean="0"/>
              <a:t>ثقافة </a:t>
            </a:r>
            <a:r>
              <a:rPr lang="ar-SA" sz="2400" b="1" dirty="0"/>
              <a:t>المجتمع مع الجماعة من خلال القصة الحركية </a:t>
            </a:r>
            <a:r>
              <a:rPr lang="ar-SA" sz="2400" b="1" dirty="0" smtClean="0"/>
              <a:t>والأنشطة الإيقاعية.</a:t>
            </a:r>
            <a:endParaRPr lang="en-US" sz="2400" dirty="0"/>
          </a:p>
        </p:txBody>
      </p:sp>
    </p:spTree>
    <p:extLst>
      <p:ext uri="{BB962C8B-B14F-4D97-AF65-F5344CB8AC3E}">
        <p14:creationId xmlns:p14="http://schemas.microsoft.com/office/powerpoint/2010/main" val="125918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٥ ـ ٥ </a:t>
            </a:r>
            <a:r>
              <a:rPr lang="ar-SA" b="1" dirty="0"/>
              <a:t>تعلم الفنون والرسم من خلال </a:t>
            </a:r>
            <a:r>
              <a:rPr lang="ar-SA" b="1" dirty="0" smtClean="0"/>
              <a:t>الحركة:</a:t>
            </a:r>
            <a:endParaRPr lang="en-US" dirty="0"/>
          </a:p>
        </p:txBody>
      </p:sp>
      <p:sp>
        <p:nvSpPr>
          <p:cNvPr id="4" name="Rectangle 3"/>
          <p:cNvSpPr/>
          <p:nvPr/>
        </p:nvSpPr>
        <p:spPr>
          <a:xfrm>
            <a:off x="495905" y="2000907"/>
            <a:ext cx="8362345" cy="3683060"/>
          </a:xfrm>
          <a:prstGeom prst="rect">
            <a:avLst/>
          </a:prstGeom>
        </p:spPr>
        <p:txBody>
          <a:bodyPr wrap="square">
            <a:spAutoFit/>
          </a:bodyPr>
          <a:lstStyle/>
          <a:p>
            <a:pPr algn="r">
              <a:lnSpc>
                <a:spcPct val="140000"/>
              </a:lnSpc>
            </a:pPr>
            <a:r>
              <a:rPr lang="ar-SA" sz="2800" b="1" dirty="0" smtClean="0"/>
              <a:t>١ـ  </a:t>
            </a:r>
            <a:r>
              <a:rPr lang="ar-SA" sz="2800" b="1" dirty="0"/>
              <a:t>التعبير عن الفراغ الشخصي والعام من خلال الرسم .</a:t>
            </a:r>
            <a:endParaRPr lang="ar-SA" sz="2800" dirty="0"/>
          </a:p>
          <a:p>
            <a:pPr algn="r">
              <a:lnSpc>
                <a:spcPct val="140000"/>
              </a:lnSpc>
            </a:pPr>
            <a:r>
              <a:rPr lang="ar-SA" sz="2800" b="1" dirty="0" smtClean="0"/>
              <a:t>٢ـ رسم </a:t>
            </a:r>
            <a:r>
              <a:rPr lang="ar-SA" sz="2800" b="1" dirty="0"/>
              <a:t>بعض التعبيرات </a:t>
            </a:r>
            <a:r>
              <a:rPr lang="ar-SA" sz="2800" b="1" dirty="0" smtClean="0"/>
              <a:t>الحركية.</a:t>
            </a:r>
          </a:p>
          <a:p>
            <a:pPr algn="r">
              <a:lnSpc>
                <a:spcPct val="140000"/>
              </a:lnSpc>
            </a:pPr>
            <a:r>
              <a:rPr lang="ar-SA" sz="2800" b="1" dirty="0" smtClean="0">
                <a:solidFill>
                  <a:schemeClr val="accent2">
                    <a:lumMod val="75000"/>
                  </a:schemeClr>
                </a:solidFill>
              </a:rPr>
              <a:t>مثل: </a:t>
            </a:r>
            <a:r>
              <a:rPr lang="ar-SA" sz="2800" b="1" dirty="0">
                <a:solidFill>
                  <a:schemeClr val="accent2">
                    <a:lumMod val="75000"/>
                  </a:schemeClr>
                </a:solidFill>
              </a:rPr>
              <a:t>(خط مستقيم ومنحنى, </a:t>
            </a:r>
            <a:r>
              <a:rPr lang="ar-SA" sz="2800" b="1" dirty="0" smtClean="0">
                <a:solidFill>
                  <a:schemeClr val="accent2">
                    <a:lumMod val="75000"/>
                  </a:schemeClr>
                </a:solidFill>
              </a:rPr>
              <a:t>دائرة)</a:t>
            </a:r>
            <a:endParaRPr lang="ar-SA" sz="2800" dirty="0">
              <a:solidFill>
                <a:schemeClr val="accent2">
                  <a:lumMod val="75000"/>
                </a:schemeClr>
              </a:solidFill>
            </a:endParaRPr>
          </a:p>
          <a:p>
            <a:pPr algn="r">
              <a:lnSpc>
                <a:spcPct val="140000"/>
              </a:lnSpc>
            </a:pPr>
            <a:r>
              <a:rPr lang="ar-SA" sz="2800" b="1" dirty="0" smtClean="0"/>
              <a:t>٣ـ تعلم </a:t>
            </a:r>
            <a:r>
              <a:rPr lang="ar-SA" sz="2800" b="1" dirty="0"/>
              <a:t>ايقاعات موسيقية من خلال الربط بين نغمه </a:t>
            </a:r>
            <a:r>
              <a:rPr lang="ar-SA" sz="2800" b="1" dirty="0" smtClean="0"/>
              <a:t>والحركة. </a:t>
            </a:r>
          </a:p>
          <a:p>
            <a:pPr algn="r">
              <a:lnSpc>
                <a:spcPct val="140000"/>
              </a:lnSpc>
            </a:pPr>
            <a:r>
              <a:rPr lang="ar-SA" sz="2800" b="1" dirty="0" smtClean="0">
                <a:solidFill>
                  <a:srgbClr val="BF4D00"/>
                </a:solidFill>
              </a:rPr>
              <a:t>مثل: ( </a:t>
            </a:r>
            <a:r>
              <a:rPr lang="ar-SA" sz="2800" b="1" dirty="0">
                <a:solidFill>
                  <a:srgbClr val="BF4D00"/>
                </a:solidFill>
              </a:rPr>
              <a:t>التصفيق, الدبدبة ,الوثب </a:t>
            </a:r>
            <a:r>
              <a:rPr lang="ar-SA" sz="2800" b="1" dirty="0" smtClean="0">
                <a:solidFill>
                  <a:srgbClr val="BF4D00"/>
                </a:solidFill>
              </a:rPr>
              <a:t>٬ </a:t>
            </a:r>
            <a:r>
              <a:rPr lang="ar-SA" sz="2800" b="1" dirty="0">
                <a:solidFill>
                  <a:srgbClr val="BF4D00"/>
                </a:solidFill>
              </a:rPr>
              <a:t>القفز </a:t>
            </a:r>
            <a:r>
              <a:rPr lang="ar-SA" sz="2800" b="1" dirty="0" smtClean="0">
                <a:solidFill>
                  <a:srgbClr val="BF4D00"/>
                </a:solidFill>
              </a:rPr>
              <a:t>)</a:t>
            </a:r>
          </a:p>
          <a:p>
            <a:pPr algn="r">
              <a:lnSpc>
                <a:spcPct val="140000"/>
              </a:lnSpc>
            </a:pPr>
            <a:r>
              <a:rPr lang="ar-SA" sz="2800" b="1" dirty="0" smtClean="0"/>
              <a:t>٤ـ سماع أناشيد وأشعار والتعبير بالحركة والنغمة.</a:t>
            </a:r>
            <a:endParaRPr lang="en-US" sz="2800" dirty="0"/>
          </a:p>
        </p:txBody>
      </p:sp>
    </p:spTree>
    <p:extLst>
      <p:ext uri="{BB962C8B-B14F-4D97-AF65-F5344CB8AC3E}">
        <p14:creationId xmlns:p14="http://schemas.microsoft.com/office/powerpoint/2010/main" val="92514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545" y="540330"/>
            <a:ext cx="6483928" cy="3754580"/>
          </a:xfrm>
        </p:spPr>
        <p:txBody>
          <a:bodyPr>
            <a:normAutofit/>
          </a:bodyPr>
          <a:lstStyle/>
          <a:p>
            <a:pPr algn="r"/>
            <a:r>
              <a:rPr lang="ar-SA" sz="2800" dirty="0" smtClean="0"/>
              <a:t>مرحلة الطفولة هي مرحلة أساسية وهامة في بناء الإنسان</a:t>
            </a:r>
            <a:br>
              <a:rPr lang="ar-SA" sz="2800" dirty="0" smtClean="0"/>
            </a:br>
            <a:r>
              <a:rPr lang="ar-SA" sz="2800" dirty="0" smtClean="0"/>
              <a:t>والفترة الزمنية بين مولد الطفل وحتى بلوغه من أهم فترات حياته..</a:t>
            </a:r>
            <a:br>
              <a:rPr lang="ar-SA" sz="2800" dirty="0" smtClean="0"/>
            </a:br>
            <a:r>
              <a:rPr lang="ar-SA" sz="2800" b="1" dirty="0" smtClean="0"/>
              <a:t> فهي مرحلة لبناء الطفل حركياً وبدنياً وسلوكياً ..</a:t>
            </a:r>
            <a:r>
              <a:rPr lang="ar-SA" sz="2800" dirty="0" smtClean="0"/>
              <a:t/>
            </a:r>
            <a:br>
              <a:rPr lang="ar-SA" sz="2800" dirty="0" smtClean="0"/>
            </a:br>
            <a:r>
              <a:rPr lang="ar-SA" sz="2800" dirty="0" smtClean="0"/>
              <a:t/>
            </a:r>
            <a:br>
              <a:rPr lang="ar-SA" sz="2800" dirty="0" smtClean="0"/>
            </a:br>
            <a:r>
              <a:rPr lang="ar-SA" sz="2800" dirty="0" smtClean="0"/>
              <a:t>ومع أهمية الحركة زادت أهمية التربية الحركية حيث تعتمد على الإمكانيات الحركية الطبيعية المتاحة للطفل.</a:t>
            </a:r>
            <a:endParaRPr lang="en-US" sz="2800" dirty="0"/>
          </a:p>
        </p:txBody>
      </p:sp>
    </p:spTree>
    <p:extLst>
      <p:ext uri="{BB962C8B-B14F-4D97-AF65-F5344CB8AC3E}">
        <p14:creationId xmlns:p14="http://schemas.microsoft.com/office/powerpoint/2010/main" val="4221604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21" y="476420"/>
            <a:ext cx="6581141" cy="5534169"/>
          </a:xfrm>
        </p:spPr>
        <p:txBody>
          <a:bodyPr>
            <a:noAutofit/>
          </a:bodyPr>
          <a:lstStyle/>
          <a:p>
            <a:pPr algn="r" rtl="1"/>
            <a:r>
              <a:rPr lang="ar-SA" sz="2800" dirty="0"/>
              <a:t>السنوات التي يقضيها الطفل في </a:t>
            </a:r>
            <a:r>
              <a:rPr lang="ar-SA" sz="2800" dirty="0" smtClean="0"/>
              <a:t>الروضة تعتبر فترة هامة لإعداد الطفل البدني + الجسمي + و والنفسي.</a:t>
            </a:r>
            <a:br>
              <a:rPr lang="ar-SA" sz="2800" dirty="0" smtClean="0"/>
            </a:br>
            <a:r>
              <a:rPr lang="ar-SA" sz="2800" dirty="0" smtClean="0"/>
              <a:t>ففي هذه السن يشعر بسعادة وسرور في الحركات التي يقوم بها</a:t>
            </a:r>
            <a:br>
              <a:rPr lang="ar-SA" sz="2800" dirty="0" smtClean="0"/>
            </a:br>
            <a:r>
              <a:rPr lang="ar-SA" sz="2800" dirty="0" smtClean="0"/>
              <a:t>ويحدث تقدم سريع للمهارات البدنية.</a:t>
            </a:r>
            <a:br>
              <a:rPr lang="ar-SA" sz="2800" dirty="0" smtClean="0"/>
            </a:br>
            <a:r>
              <a:rPr lang="ar-SA" sz="2800" dirty="0"/>
              <a:t/>
            </a:r>
            <a:br>
              <a:rPr lang="ar-SA" sz="2800" dirty="0"/>
            </a:br>
            <a:r>
              <a:rPr lang="ar-SA" sz="2800" dirty="0" smtClean="0"/>
              <a:t/>
            </a:r>
            <a:br>
              <a:rPr lang="ar-SA" sz="2800" dirty="0" smtClean="0"/>
            </a:br>
            <a:r>
              <a:rPr lang="ar-SA" sz="2800" dirty="0" smtClean="0">
                <a:solidFill>
                  <a:schemeClr val="accent4">
                    <a:lumMod val="75000"/>
                  </a:schemeClr>
                </a:solidFill>
              </a:rPr>
              <a:t>لذا يحتاج الأطفال إلى فرص كثيرة ومتعددة حتى يكتشف الطفل قدرات جسمه الحركية.</a:t>
            </a:r>
            <a:br>
              <a:rPr lang="ar-SA" sz="2800" dirty="0" smtClean="0">
                <a:solidFill>
                  <a:schemeClr val="accent4">
                    <a:lumMod val="75000"/>
                  </a:schemeClr>
                </a:solidFill>
              </a:rPr>
            </a:br>
            <a:r>
              <a:rPr lang="ar-SA" sz="2800" dirty="0">
                <a:solidFill>
                  <a:schemeClr val="accent4">
                    <a:lumMod val="75000"/>
                  </a:schemeClr>
                </a:solidFill>
              </a:rPr>
              <a:t/>
            </a:r>
            <a:br>
              <a:rPr lang="ar-SA" sz="2800" dirty="0">
                <a:solidFill>
                  <a:schemeClr val="accent4">
                    <a:lumMod val="75000"/>
                  </a:schemeClr>
                </a:solidFill>
              </a:rPr>
            </a:br>
            <a:r>
              <a:rPr lang="ar-SA" sz="2800" b="1" dirty="0" smtClean="0">
                <a:solidFill>
                  <a:srgbClr val="00B050"/>
                </a:solidFill>
              </a:rPr>
              <a:t>وبناء على ذلك يحتاج فرص لاكتشاف هذه القدرات</a:t>
            </a:r>
            <a:br>
              <a:rPr lang="ar-SA" sz="2800" b="1" dirty="0" smtClean="0">
                <a:solidFill>
                  <a:srgbClr val="00B050"/>
                </a:solidFill>
              </a:rPr>
            </a:br>
            <a:r>
              <a:rPr lang="ar-SA" sz="2800" dirty="0" smtClean="0">
                <a:solidFill>
                  <a:schemeClr val="accent4">
                    <a:lumMod val="75000"/>
                  </a:schemeClr>
                </a:solidFill>
              </a:rPr>
              <a:t>مثل طرق التسلق المختلفة٬ والقفز٬ والقبض على الأدوات ..</a:t>
            </a:r>
            <a:endParaRPr lang="en-US" sz="2800" dirty="0">
              <a:solidFill>
                <a:schemeClr val="accent4">
                  <a:lumMod val="75000"/>
                </a:schemeClr>
              </a:solidFill>
            </a:endParaRPr>
          </a:p>
        </p:txBody>
      </p:sp>
    </p:spTree>
    <p:extLst>
      <p:ext uri="{BB962C8B-B14F-4D97-AF65-F5344CB8AC3E}">
        <p14:creationId xmlns:p14="http://schemas.microsoft.com/office/powerpoint/2010/main" val="3805870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ar-SA" u="sng" dirty="0" smtClean="0"/>
              <a:t>طفل ما قبل المدرسة والتربية الحركية</a:t>
            </a:r>
            <a:endParaRPr lang="en-US" u="sng" dirty="0"/>
          </a:p>
        </p:txBody>
      </p:sp>
      <p:sp>
        <p:nvSpPr>
          <p:cNvPr id="7" name="Content Placeholder 6"/>
          <p:cNvSpPr>
            <a:spLocks noGrp="1"/>
          </p:cNvSpPr>
          <p:nvPr>
            <p:ph idx="1"/>
          </p:nvPr>
        </p:nvSpPr>
        <p:spPr/>
        <p:txBody>
          <a:bodyPr>
            <a:noAutofit/>
          </a:bodyPr>
          <a:lstStyle/>
          <a:p>
            <a:pPr marL="0" indent="0" algn="r">
              <a:buNone/>
            </a:pPr>
            <a:r>
              <a:rPr lang="ar-SA" sz="3200" dirty="0" smtClean="0"/>
              <a:t>١- مرحلة لبناء الطفل حركياً٬ وبدنيا٬ وسلوكياً٬ وعقلياً٬ ووجدانياً.</a:t>
            </a:r>
          </a:p>
          <a:p>
            <a:pPr marL="0" indent="0" algn="r">
              <a:buNone/>
            </a:pPr>
            <a:r>
              <a:rPr lang="ar-SA" sz="3200" dirty="0" smtClean="0"/>
              <a:t>٢- يتميز بالفردية والذاتية في اللعب والتقليد٬ ويميل لحل المشاكل بنفسه.</a:t>
            </a:r>
          </a:p>
          <a:p>
            <a:pPr marL="0" indent="0" algn="r">
              <a:buNone/>
            </a:pPr>
            <a:r>
              <a:rPr lang="ar-SA" sz="3200" dirty="0" smtClean="0"/>
              <a:t>٣- يستقر النمو البدني والنفسي٬ ويحدث نوع من التوازن النفسي والاجتماعي عند ٣ سنوات.</a:t>
            </a:r>
          </a:p>
        </p:txBody>
      </p:sp>
      <p:sp>
        <p:nvSpPr>
          <p:cNvPr id="8" name="Text Placeholder 7"/>
          <p:cNvSpPr>
            <a:spLocks noGrp="1"/>
          </p:cNvSpPr>
          <p:nvPr>
            <p:ph type="body" sz="half" idx="2"/>
          </p:nvPr>
        </p:nvSpPr>
        <p:spPr/>
        <p:txBody>
          <a:bodyPr anchor="ctr"/>
          <a:lstStyle/>
          <a:p>
            <a:pPr algn="r"/>
            <a:r>
              <a:rPr lang="ar-SA" dirty="0" smtClean="0"/>
              <a:t>مرحلة الطفولة المبكرة هي المرحلة الأكثر تأثيراً وتبدو أهميتها في:</a:t>
            </a:r>
            <a:endParaRPr lang="en-US" dirty="0"/>
          </a:p>
        </p:txBody>
      </p:sp>
    </p:spTree>
    <p:extLst>
      <p:ext uri="{BB962C8B-B14F-4D97-AF65-F5344CB8AC3E}">
        <p14:creationId xmlns:p14="http://schemas.microsoft.com/office/powerpoint/2010/main" val="3195504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81094" y="415636"/>
            <a:ext cx="6179566" cy="5710527"/>
          </a:xfrm>
        </p:spPr>
        <p:txBody>
          <a:bodyPr>
            <a:normAutofit lnSpcReduction="10000"/>
          </a:bodyPr>
          <a:lstStyle/>
          <a:p>
            <a:pPr marL="0" indent="0" algn="r" rtl="1">
              <a:buNone/>
            </a:pPr>
            <a:r>
              <a:rPr lang="ar-SA" sz="3200" b="1" dirty="0" smtClean="0"/>
              <a:t>٤- ينمو </a:t>
            </a:r>
            <a:r>
              <a:rPr lang="ar-SA" sz="3200" b="1" dirty="0"/>
              <a:t>نشاطه </a:t>
            </a:r>
            <a:r>
              <a:rPr lang="ar-SA" sz="3200" b="1" dirty="0" smtClean="0"/>
              <a:t>الحركي</a:t>
            </a:r>
            <a:r>
              <a:rPr lang="ar-SA" sz="3200" b="1" dirty="0"/>
              <a:t> </a:t>
            </a:r>
            <a:r>
              <a:rPr lang="ar-SA" sz="3200" b="1" dirty="0" smtClean="0"/>
              <a:t>(مثال: ارتداء الملابس)٬ </a:t>
            </a:r>
            <a:r>
              <a:rPr lang="ar-SA" sz="3200" b="1" dirty="0"/>
              <a:t>والطفل في هذا السن لا يتقاسم اللعب مع الآخرين ولكن يظهر اهتمامه باللعب </a:t>
            </a:r>
            <a:endParaRPr lang="ar-SA" sz="3200" b="1" dirty="0" smtClean="0"/>
          </a:p>
          <a:p>
            <a:pPr marL="0" indent="0" algn="r" rtl="1">
              <a:buNone/>
            </a:pPr>
            <a:r>
              <a:rPr lang="ar-SA" sz="3200" b="1" dirty="0" smtClean="0"/>
              <a:t>مع </a:t>
            </a:r>
            <a:r>
              <a:rPr lang="ar-SA" sz="3200" b="1" dirty="0"/>
              <a:t>رفيقه الخيالي</a:t>
            </a:r>
            <a:r>
              <a:rPr lang="ar-SA" sz="3200" b="1" dirty="0" smtClean="0"/>
              <a:t>.</a:t>
            </a:r>
          </a:p>
          <a:p>
            <a:pPr marL="0" indent="0" algn="r" rtl="1">
              <a:buNone/>
            </a:pPr>
            <a:endParaRPr lang="ar-SA" sz="3200" b="1" dirty="0"/>
          </a:p>
          <a:p>
            <a:pPr marL="0" indent="0" algn="r" rtl="1">
              <a:buNone/>
            </a:pPr>
            <a:r>
              <a:rPr lang="ar-SA" sz="3200" b="1" dirty="0"/>
              <a:t>٦- يظهر حب شديد للأنشطة اليدوية المتنوعة٬ ولكنه لا يجلس طويلاً ويملّ بسرعة</a:t>
            </a:r>
            <a:r>
              <a:rPr lang="ar-SA" sz="3200" b="1" dirty="0" smtClean="0"/>
              <a:t>.</a:t>
            </a:r>
          </a:p>
          <a:p>
            <a:pPr marL="0" indent="0" algn="r" rtl="1">
              <a:buNone/>
            </a:pPr>
            <a:endParaRPr lang="ar-SA" sz="3200" b="1" dirty="0" smtClean="0"/>
          </a:p>
          <a:p>
            <a:pPr marL="0" indent="0" algn="r" rtl="1">
              <a:buNone/>
            </a:pPr>
            <a:r>
              <a:rPr lang="ar-SA" sz="3200" b="1" dirty="0"/>
              <a:t>٧-  يتميز طفل الرابعة بخياله الخصب فينتقل من صورة لأخرى بسهولة</a:t>
            </a:r>
            <a:r>
              <a:rPr lang="ar-SA" sz="3200" b="1" dirty="0" smtClean="0"/>
              <a:t>. مثال ( الرسم </a:t>
            </a:r>
            <a:r>
              <a:rPr lang="ar-SA" sz="3200" b="1" dirty="0"/>
              <a:t>)</a:t>
            </a:r>
          </a:p>
          <a:p>
            <a:pPr algn="r" rtl="1"/>
            <a:endParaRPr lang="en-US" b="1" dirty="0"/>
          </a:p>
        </p:txBody>
      </p:sp>
      <p:pic>
        <p:nvPicPr>
          <p:cNvPr id="1026" name="Picture 2" descr="Image result for kids getting dressed"/>
          <p:cNvPicPr>
            <a:picLocks noGrp="1" noChangeAspect="1" noChangeArrowheads="1"/>
          </p:cNvPicPr>
          <p:nvPr>
            <p:ph type="pic" sz="quarter" idx="13"/>
          </p:nvPr>
        </p:nvPicPr>
        <p:blipFill>
          <a:blip r:embed="rId2" cstate="email">
            <a:extLst>
              <a:ext uri="{28A0092B-C50C-407E-A947-70E740481C1C}">
                <a14:useLocalDpi xmlns:a14="http://schemas.microsoft.com/office/drawing/2010/main" val="0"/>
              </a:ext>
            </a:extLst>
          </a:blip>
          <a:srcRect l="20610" r="2061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kids getting dressed"/>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4043" r="404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276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81094" y="290946"/>
            <a:ext cx="6179566" cy="5835218"/>
          </a:xfrm>
        </p:spPr>
        <p:txBody>
          <a:bodyPr>
            <a:normAutofit/>
          </a:bodyPr>
          <a:lstStyle/>
          <a:p>
            <a:pPr marL="0" indent="0" algn="r" rtl="1">
              <a:buNone/>
            </a:pPr>
            <a:r>
              <a:rPr lang="ar-SA" sz="3200" b="1" dirty="0" smtClean="0"/>
              <a:t>٨- يظهر الطفل تقدماً في علاقاته الشخصية واتصالاته بالغير وإدراك الزمن ومساعدة الكبار.</a:t>
            </a:r>
            <a:endParaRPr lang="en-GB" sz="3200" b="1" dirty="0" smtClean="0"/>
          </a:p>
          <a:p>
            <a:pPr marL="0" indent="0" algn="r" rtl="1">
              <a:buNone/>
            </a:pPr>
            <a:endParaRPr lang="ar-SA" sz="3200" b="1" dirty="0" smtClean="0"/>
          </a:p>
          <a:p>
            <a:pPr marL="0" indent="0" algn="r" rtl="1">
              <a:buNone/>
            </a:pPr>
            <a:r>
              <a:rPr lang="ar-SA" sz="3200" b="1" dirty="0" smtClean="0"/>
              <a:t>٩- تنمو مهارات الطفل الحركية بسرعة واضحة.</a:t>
            </a:r>
            <a:endParaRPr lang="en-GB" sz="3200" b="1" dirty="0" smtClean="0"/>
          </a:p>
          <a:p>
            <a:pPr marL="0" indent="0" algn="r" rtl="1">
              <a:buNone/>
            </a:pPr>
            <a:endParaRPr lang="ar-SA" sz="3200" b="1" dirty="0" smtClean="0"/>
          </a:p>
          <a:p>
            <a:pPr marL="0" indent="0" algn="r" rtl="1">
              <a:buNone/>
            </a:pPr>
            <a:r>
              <a:rPr lang="ar-SA" sz="3200" b="1" dirty="0" smtClean="0"/>
              <a:t>١٠- يتميز الأولاد عن البنات في اكتساب مهارات اللعب المختلفة.</a:t>
            </a:r>
          </a:p>
        </p:txBody>
      </p:sp>
      <p:sp>
        <p:nvSpPr>
          <p:cNvPr id="10" name="AutoShape 6" descr="Image result for kids"/>
          <p:cNvSpPr>
            <a:spLocks noGrp="1" noChangeAspect="1" noChangeArrowheads="1"/>
          </p:cNvSpPr>
          <p:nvPr>
            <p:ph type="pic" sz="quarter" idx="13"/>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5"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5824" r="15631"/>
          <a:stretch/>
        </p:blipFill>
        <p:spPr bwMode="auto">
          <a:xfrm>
            <a:off x="6802439" y="2374940"/>
            <a:ext cx="20574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21738" r="2173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030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352247"/>
            <a:ext cx="7556313" cy="4144963"/>
          </a:xfrm>
        </p:spPr>
        <p:txBody>
          <a:bodyPr>
            <a:normAutofit fontScale="92500"/>
          </a:bodyPr>
          <a:lstStyle/>
          <a:p>
            <a:pPr marL="0" indent="0" algn="r">
              <a:lnSpc>
                <a:spcPct val="130000"/>
              </a:lnSpc>
              <a:buNone/>
            </a:pPr>
            <a:r>
              <a:rPr lang="ar-SA" sz="3200" dirty="0"/>
              <a:t>١١- يظهر طفل الخامسة تشوقاً شديداً إلى المواد المألوفة في الروضة كالقص والرسم</a:t>
            </a:r>
            <a:r>
              <a:rPr lang="ar-SA" sz="3200" dirty="0" smtClean="0"/>
              <a:t>.</a:t>
            </a:r>
            <a:endParaRPr lang="ar-SA" sz="3200" dirty="0"/>
          </a:p>
          <a:p>
            <a:pPr marL="0" indent="0" algn="r">
              <a:lnSpc>
                <a:spcPct val="130000"/>
              </a:lnSpc>
              <a:buNone/>
            </a:pPr>
            <a:r>
              <a:rPr lang="ar-SA" sz="3200" dirty="0"/>
              <a:t>١٢- تعتبر أنشطة التربية الحركية لهذه المرحلة العمرية مجالاً خصباً لاكتسابه الصفات والسمات المرغوبة٬ كما يمكن تنمية المهارات الاجتماعية والدينية٬ وتنفيذ الأوامر وتقبل الآخرين والأخذ والعطاء مع إكتسابه قدراً من المسؤولية الفردية.</a:t>
            </a:r>
            <a:endParaRPr lang="en-US" sz="3200" dirty="0"/>
          </a:p>
          <a:p>
            <a:pPr marL="0" indent="0" algn="r">
              <a:buNone/>
            </a:pPr>
            <a:endParaRPr lang="en-US" dirty="0"/>
          </a:p>
        </p:txBody>
      </p:sp>
    </p:spTree>
    <p:extLst>
      <p:ext uri="{BB962C8B-B14F-4D97-AF65-F5344CB8AC3E}">
        <p14:creationId xmlns:p14="http://schemas.microsoft.com/office/powerpoint/2010/main" val="213695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ar-SA" dirty="0" smtClean="0"/>
              <a:t>مفهوم التربية الحركية</a:t>
            </a:r>
            <a:endParaRPr lang="en-US" dirty="0"/>
          </a:p>
        </p:txBody>
      </p:sp>
      <p:sp>
        <p:nvSpPr>
          <p:cNvPr id="7" name="TextBox 6"/>
          <p:cNvSpPr txBox="1"/>
          <p:nvPr/>
        </p:nvSpPr>
        <p:spPr>
          <a:xfrm>
            <a:off x="407825" y="2363431"/>
            <a:ext cx="8450426" cy="3970318"/>
          </a:xfrm>
          <a:prstGeom prst="rect">
            <a:avLst/>
          </a:prstGeom>
          <a:noFill/>
        </p:spPr>
        <p:txBody>
          <a:bodyPr wrap="square" rtlCol="0">
            <a:spAutoFit/>
          </a:bodyPr>
          <a:lstStyle/>
          <a:p>
            <a:pPr algn="r"/>
            <a:r>
              <a:rPr lang="ar-SA" sz="2400" dirty="0" smtClean="0"/>
              <a:t>تعريفها: </a:t>
            </a:r>
          </a:p>
          <a:p>
            <a:pPr algn="r"/>
            <a:r>
              <a:rPr lang="ar-SA" sz="2400" b="1" dirty="0" smtClean="0">
                <a:solidFill>
                  <a:srgbClr val="739900"/>
                </a:solidFill>
              </a:rPr>
              <a:t>“ نظام تربوي مبني على المهارات الطبيعية الأساسية الحركية التي يحتاجها الطفل في هذه </a:t>
            </a:r>
            <a:r>
              <a:rPr lang="ar-SA" sz="2400" b="1" dirty="0" err="1" smtClean="0">
                <a:solidFill>
                  <a:srgbClr val="739900"/>
                </a:solidFill>
              </a:rPr>
              <a:t>المرحلة”</a:t>
            </a:r>
            <a:endParaRPr lang="ar-SA" sz="2400" b="1" dirty="0" smtClean="0">
              <a:solidFill>
                <a:srgbClr val="739900"/>
              </a:solidFill>
            </a:endParaRPr>
          </a:p>
          <a:p>
            <a:pPr algn="r">
              <a:lnSpc>
                <a:spcPct val="150000"/>
              </a:lnSpc>
            </a:pPr>
            <a:endParaRPr lang="ar-SA" sz="2400" b="1" dirty="0"/>
          </a:p>
          <a:p>
            <a:pPr algn="r">
              <a:lnSpc>
                <a:spcPct val="150000"/>
              </a:lnSpc>
            </a:pPr>
            <a:r>
              <a:rPr lang="ar-SA" sz="2400" b="1" dirty="0" smtClean="0"/>
              <a:t>التربية الحركية ليست مجرد إكساب الطفل مهارات حركية أو أنماط حركية٬ إنما هي إطار معرفي متكامل يضم شتى الخبرات الإدراكية والمعرفية٬ وعن طريق الحركة تنمو مفاهيم الأطفال حول بيئتهم وتساعدهم في إكساب الاتجاهات الطيبة نحو أنفسهم والمجتمع</a:t>
            </a:r>
          </a:p>
        </p:txBody>
      </p:sp>
    </p:spTree>
    <p:extLst>
      <p:ext uri="{BB962C8B-B14F-4D97-AF65-F5344CB8AC3E}">
        <p14:creationId xmlns:p14="http://schemas.microsoft.com/office/powerpoint/2010/main" val="65556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184</TotalTime>
  <Words>1382</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Advantage</vt:lpstr>
      <vt:lpstr>PowerPoint Presentation</vt:lpstr>
      <vt:lpstr>محاور المحاضرة:</vt:lpstr>
      <vt:lpstr>مرحلة الطفولة هي مرحلة أساسية وهامة في بناء الإنسان والفترة الزمنية بين مولد الطفل وحتى بلوغه من أهم فترات حياته..  فهي مرحلة لبناء الطفل حركياً وبدنياً وسلوكياً ..  ومع أهمية الحركة زادت أهمية التربية الحركية حيث تعتمد على الإمكانيات الحركية الطبيعية المتاحة للطفل.</vt:lpstr>
      <vt:lpstr>السنوات التي يقضيها الطفل في الروضة تعتبر فترة هامة لإعداد الطفل البدني + الجسمي + و والنفسي. ففي هذه السن يشعر بسعادة وسرور في الحركات التي يقوم بها ويحدث تقدم سريع للمهارات البدنية.   لذا يحتاج الأطفال إلى فرص كثيرة ومتعددة حتى يكتشف الطفل قدرات جسمه الحركية.  وبناء على ذلك يحتاج فرص لاكتشاف هذه القدرات مثل طرق التسلق المختلفة٬ والقفز٬ والقبض على الأدوات ..</vt:lpstr>
      <vt:lpstr>طفل ما قبل المدرسة والتربية الحركية</vt:lpstr>
      <vt:lpstr>PowerPoint Presentation</vt:lpstr>
      <vt:lpstr>PowerPoint Presentation</vt:lpstr>
      <vt:lpstr>PowerPoint Presentation</vt:lpstr>
      <vt:lpstr>مفهوم التربية الحركية</vt:lpstr>
      <vt:lpstr>أهمية التربية الحركية </vt:lpstr>
      <vt:lpstr>تابع.. أهمية التربية الحركية </vt:lpstr>
      <vt:lpstr>تابع.. أهمية التربية الحركية </vt:lpstr>
      <vt:lpstr>من هذا المنطق تبدو أهميه التربية الحركية لطفل مرحلة ما قبل المدرسة فيما يأتي : </vt:lpstr>
      <vt:lpstr>تابع.. أهمية التربية الحركية </vt:lpstr>
      <vt:lpstr>قيم وأغراض التربية الحركية :</vt:lpstr>
      <vt:lpstr>قيم التربية الحركية :</vt:lpstr>
      <vt:lpstr>الاغراض التي يمكن أن تشتق من قيم التربية الحركية </vt:lpstr>
      <vt:lpstr>PowerPoint Presentation</vt:lpstr>
      <vt:lpstr>علاقة التربية الحركية بالعلوم الأخرى :</vt:lpstr>
      <vt:lpstr>ما هي العلوم التي من الممكن تعلمها من خلال الألعاب الحركية؟ وكيف ؟</vt:lpstr>
      <vt:lpstr>وفيما يأتي عرض نماذج من الأنشطة التي يمكن تنفيذها من خلال برامج التربية الحركية</vt:lpstr>
      <vt:lpstr>١ـ٥ تعليم مبادئ اللغة العربية من خلال الحركة :</vt:lpstr>
      <vt:lpstr>٢ـ ٥ تعلم مبادئ الحساب من خلال الحركة :</vt:lpstr>
      <vt:lpstr> ٣ ـ ٥تعلم مبادئ العلوم الطبيعية من خلال الحركة: </vt:lpstr>
      <vt:lpstr>٤ ـ ٥ تعلم مبادئ العلوم الاجتماعية من خلال الحركة:</vt:lpstr>
      <vt:lpstr>٥ ـ ٥ تعلم الفنون والرسم من خلال الحركة:</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في التربية الحركية</dc:title>
  <dc:creator>Maha Alhagabani</dc:creator>
  <cp:lastModifiedBy>Maha</cp:lastModifiedBy>
  <cp:revision>18</cp:revision>
  <dcterms:created xsi:type="dcterms:W3CDTF">2013-09-15T18:30:31Z</dcterms:created>
  <dcterms:modified xsi:type="dcterms:W3CDTF">2016-10-23T20:17:12Z</dcterms:modified>
</cp:coreProperties>
</file>