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8"/>
  </p:notesMasterIdLst>
  <p:handoutMasterIdLst>
    <p:handoutMasterId r:id="rId1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7010400" cy="92964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3" d="100"/>
          <a:sy n="83" d="100"/>
        </p:scale>
        <p:origin x="-109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972560" y="0"/>
            <a:ext cx="3037840" cy="464820"/>
          </a:xfrm>
          <a:prstGeom prst="rect">
            <a:avLst/>
          </a:prstGeom>
        </p:spPr>
        <p:txBody>
          <a:bodyPr vert="horz" lIns="93177" tIns="46589" rIns="93177" bIns="46589" rtlCol="1"/>
          <a:lstStyle>
            <a:lvl1pPr algn="r">
              <a:defRPr sz="1200"/>
            </a:lvl1pPr>
          </a:lstStyle>
          <a:p>
            <a:endParaRPr lang="ar-SA"/>
          </a:p>
        </p:txBody>
      </p:sp>
      <p:sp>
        <p:nvSpPr>
          <p:cNvPr id="3" name="Date Placeholder 2"/>
          <p:cNvSpPr>
            <a:spLocks noGrp="1"/>
          </p:cNvSpPr>
          <p:nvPr>
            <p:ph type="dt" sz="quarter" idx="1"/>
          </p:nvPr>
        </p:nvSpPr>
        <p:spPr>
          <a:xfrm>
            <a:off x="1623" y="0"/>
            <a:ext cx="3037840" cy="464820"/>
          </a:xfrm>
          <a:prstGeom prst="rect">
            <a:avLst/>
          </a:prstGeom>
        </p:spPr>
        <p:txBody>
          <a:bodyPr vert="horz" lIns="93177" tIns="46589" rIns="93177" bIns="46589" rtlCol="1"/>
          <a:lstStyle>
            <a:lvl1pPr algn="l">
              <a:defRPr sz="1200"/>
            </a:lvl1pPr>
          </a:lstStyle>
          <a:p>
            <a:fld id="{25CE9949-00CC-4971-9973-04931D37469D}" type="datetimeFigureOut">
              <a:rPr lang="ar-SA" smtClean="0"/>
              <a:pPr/>
              <a:t>26/12/1435</a:t>
            </a:fld>
            <a:endParaRPr lang="ar-SA"/>
          </a:p>
        </p:txBody>
      </p:sp>
      <p:sp>
        <p:nvSpPr>
          <p:cNvPr id="4" name="Footer Placeholder 3"/>
          <p:cNvSpPr>
            <a:spLocks noGrp="1"/>
          </p:cNvSpPr>
          <p:nvPr>
            <p:ph type="ftr" sz="quarter" idx="2"/>
          </p:nvPr>
        </p:nvSpPr>
        <p:spPr>
          <a:xfrm>
            <a:off x="3972560" y="8829967"/>
            <a:ext cx="3037840" cy="464820"/>
          </a:xfrm>
          <a:prstGeom prst="rect">
            <a:avLst/>
          </a:prstGeom>
        </p:spPr>
        <p:txBody>
          <a:bodyPr vert="horz" lIns="93177" tIns="46589" rIns="93177" bIns="46589" rtlCol="1" anchor="b"/>
          <a:lstStyle>
            <a:lvl1pPr algn="r">
              <a:defRPr sz="1200"/>
            </a:lvl1pPr>
          </a:lstStyle>
          <a:p>
            <a:endParaRPr lang="ar-SA"/>
          </a:p>
        </p:txBody>
      </p:sp>
      <p:sp>
        <p:nvSpPr>
          <p:cNvPr id="5" name="Slide Number Placeholder 4"/>
          <p:cNvSpPr>
            <a:spLocks noGrp="1"/>
          </p:cNvSpPr>
          <p:nvPr>
            <p:ph type="sldNum" sz="quarter" idx="3"/>
          </p:nvPr>
        </p:nvSpPr>
        <p:spPr>
          <a:xfrm>
            <a:off x="1623" y="8829967"/>
            <a:ext cx="3037840" cy="464820"/>
          </a:xfrm>
          <a:prstGeom prst="rect">
            <a:avLst/>
          </a:prstGeom>
        </p:spPr>
        <p:txBody>
          <a:bodyPr vert="horz" lIns="93177" tIns="46589" rIns="93177" bIns="46589" rtlCol="1" anchor="b"/>
          <a:lstStyle>
            <a:lvl1pPr algn="l">
              <a:defRPr sz="1200"/>
            </a:lvl1pPr>
          </a:lstStyle>
          <a:p>
            <a:fld id="{82F79B4E-A491-4DD3-A3F4-E895907C7F28}" type="slidenum">
              <a:rPr lang="ar-SA" smtClean="0"/>
              <a:pPr/>
              <a:t>‹#›</a:t>
            </a:fld>
            <a:endParaRPr lang="ar-SA"/>
          </a:p>
        </p:txBody>
      </p:sp>
    </p:spTree>
    <p:extLst>
      <p:ext uri="{BB962C8B-B14F-4D97-AF65-F5344CB8AC3E}">
        <p14:creationId xmlns:p14="http://schemas.microsoft.com/office/powerpoint/2010/main" val="25820038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AEC7050-622A-49E1-A1D0-3B52E5498890}" type="datetimeFigureOut">
              <a:rPr lang="en-US" smtClean="0"/>
              <a:t>20/10/2014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EF64306-8ABA-4F9B-806A-3D00DF3CBC68}" type="slidenum">
              <a:rPr lang="en-US" smtClean="0"/>
              <a:t>‹#›</a:t>
            </a:fld>
            <a:endParaRPr lang="en-US"/>
          </a:p>
        </p:txBody>
      </p:sp>
    </p:spTree>
    <p:extLst>
      <p:ext uri="{BB962C8B-B14F-4D97-AF65-F5344CB8AC3E}">
        <p14:creationId xmlns:p14="http://schemas.microsoft.com/office/powerpoint/2010/main" val="8122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13839C52-34FC-45DB-A048-461DFA6EA3F5}" type="datetime1">
              <a:rPr lang="ar-SA" smtClean="0"/>
              <a:t>26/12/1435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F22C7D1-5DB6-412B-9248-4C450F0A1321}"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A672B117-ACE7-46F2-9480-D7837781D8CD}" type="datetime1">
              <a:rPr lang="ar-SA" smtClean="0"/>
              <a:t>26/12/1435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F22C7D1-5DB6-412B-9248-4C450F0A1321}"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66339CD6-27E1-4EBE-B93F-175ADF560C8A}" type="datetime1">
              <a:rPr lang="ar-SA" smtClean="0"/>
              <a:t>26/12/1435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F22C7D1-5DB6-412B-9248-4C450F0A1321}"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D4284059-7932-4CAF-8B40-1788E680B819}" type="datetime1">
              <a:rPr lang="ar-SA" smtClean="0"/>
              <a:t>26/12/1435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F22C7D1-5DB6-412B-9248-4C450F0A1321}"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53DB40-424D-4DBC-B18E-933B5A606096}" type="datetime1">
              <a:rPr lang="ar-SA" smtClean="0"/>
              <a:t>26/12/1435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F22C7D1-5DB6-412B-9248-4C450F0A1321}"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F95DA4F5-96B5-4E98-82B3-4B2CA6381CFE}" type="datetime1">
              <a:rPr lang="ar-SA" smtClean="0"/>
              <a:t>26/12/1435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4F22C7D1-5DB6-412B-9248-4C450F0A1321}"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2D9BBEC1-F957-4D07-A758-8C7249E26AFA}" type="datetime1">
              <a:rPr lang="ar-SA" smtClean="0"/>
              <a:t>26/12/1435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4F22C7D1-5DB6-412B-9248-4C450F0A1321}"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43AACAB3-9DBC-4C94-9253-7681ED9D3916}" type="datetime1">
              <a:rPr lang="ar-SA" smtClean="0"/>
              <a:t>26/12/1435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4F22C7D1-5DB6-412B-9248-4C450F0A1321}"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D78055-DDAB-42E7-A210-43BF8B68741D}" type="datetime1">
              <a:rPr lang="ar-SA" smtClean="0"/>
              <a:t>26/12/1435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4F22C7D1-5DB6-412B-9248-4C450F0A1321}"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DF7DCD-2AFF-4261-9D9F-2E7A43B47B7C}" type="datetime1">
              <a:rPr lang="ar-SA" smtClean="0"/>
              <a:t>26/12/1435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4F22C7D1-5DB6-412B-9248-4C450F0A1321}"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738BAE-DED3-4DAC-AC57-521A39923D91}" type="datetime1">
              <a:rPr lang="ar-SA" smtClean="0"/>
              <a:t>26/12/1435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4F22C7D1-5DB6-412B-9248-4C450F0A1321}"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43A0EBA-44CC-4E57-A960-4270EF0A85A5}" type="datetime1">
              <a:rPr lang="ar-SA" smtClean="0"/>
              <a:t>26/12/1435</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F22C7D1-5DB6-412B-9248-4C450F0A1321}"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b="1" dirty="0" smtClean="0">
                <a:latin typeface="Arial Black" pitchFamily="34" charset="0"/>
                <a:cs typeface="Times New Roman" pitchFamily="18" charset="0"/>
              </a:rPr>
              <a:t>Hospital statistics</a:t>
            </a:r>
            <a:endParaRPr lang="ar-SA" sz="5400" b="1" dirty="0">
              <a:latin typeface="Arial Black" pitchFamily="34" charset="0"/>
              <a:cs typeface="Times New Roman" pitchFamily="18" charset="0"/>
            </a:endParaRPr>
          </a:p>
        </p:txBody>
      </p:sp>
      <p:sp>
        <p:nvSpPr>
          <p:cNvPr id="3" name="Slide Number Placeholder 2"/>
          <p:cNvSpPr>
            <a:spLocks noGrp="1"/>
          </p:cNvSpPr>
          <p:nvPr>
            <p:ph type="sldNum" sz="quarter" idx="12"/>
          </p:nvPr>
        </p:nvSpPr>
        <p:spPr/>
        <p:txBody>
          <a:bodyPr/>
          <a:lstStyle/>
          <a:p>
            <a:fld id="{4F22C7D1-5DB6-412B-9248-4C450F0A1321}" type="slidenum">
              <a:rPr lang="ar-SA" smtClean="0"/>
              <a:pPr/>
              <a:t>1</a:t>
            </a:fld>
            <a:endParaRPr lang="ar-SA"/>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642918"/>
            <a:ext cx="8392446" cy="4708981"/>
          </a:xfrm>
          <a:prstGeom prst="rect">
            <a:avLst/>
          </a:prstGeom>
        </p:spPr>
        <p:txBody>
          <a:bodyPr wrap="square">
            <a:spAutoFit/>
          </a:bodyPr>
          <a:lstStyle/>
          <a:p>
            <a:pPr lvl="0" algn="justLow" rtl="0" eaLnBrk="0" fontAlgn="base" hangingPunct="0">
              <a:lnSpc>
                <a:spcPts val="6000"/>
              </a:lnSpc>
              <a:spcBef>
                <a:spcPct val="0"/>
              </a:spcBef>
              <a:spcAft>
                <a:spcPct val="0"/>
              </a:spcAft>
              <a:tabLst>
                <a:tab pos="15875" algn="l"/>
              </a:tabLst>
            </a:pPr>
            <a:r>
              <a:rPr kumimoji="0" lang="en-US" sz="32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1- Total number of inpatients </a:t>
            </a:r>
          </a:p>
          <a:p>
            <a:pPr lvl="0" algn="justLow" rtl="0" eaLnBrk="0" fontAlgn="base" hangingPunct="0">
              <a:lnSpc>
                <a:spcPts val="6000"/>
              </a:lnSpc>
              <a:spcBef>
                <a:spcPct val="0"/>
              </a:spcBef>
              <a:spcAft>
                <a:spcPct val="0"/>
              </a:spcAft>
              <a:tabLst>
                <a:tab pos="15875" algn="l"/>
              </a:tabLst>
            </a:pPr>
            <a:r>
              <a:rPr lang="en-US" sz="3200" b="1" dirty="0">
                <a:latin typeface="Arial Black" pitchFamily="34" charset="0"/>
                <a:ea typeface="Times New Roman" pitchFamily="18" charset="0"/>
                <a:cs typeface="Times New Roman" pitchFamily="18" charset="0"/>
              </a:rPr>
              <a:t> </a:t>
            </a:r>
            <a:r>
              <a:rPr lang="en-US" sz="3200" b="1" dirty="0" smtClean="0">
                <a:latin typeface="Arial Black" pitchFamily="34" charset="0"/>
                <a:ea typeface="Times New Roman" pitchFamily="18" charset="0"/>
                <a:cs typeface="Times New Roman" pitchFamily="18" charset="0"/>
              </a:rPr>
              <a:t>    </a:t>
            </a:r>
            <a:r>
              <a:rPr kumimoji="0" lang="en-US" sz="32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1869</a:t>
            </a:r>
            <a:endParaRPr kumimoji="0" lang="en-US" sz="3200" b="1" i="0" u="none" strike="noStrike" cap="none" normalizeH="0" baseline="0" dirty="0" smtClean="0">
              <a:ln>
                <a:noFill/>
              </a:ln>
              <a:solidFill>
                <a:schemeClr val="tx1"/>
              </a:solidFill>
              <a:effectLst/>
              <a:latin typeface="Arial Black" pitchFamily="34" charset="0"/>
              <a:cs typeface="Times New Roman" pitchFamily="18" charset="0"/>
            </a:endParaRPr>
          </a:p>
          <a:p>
            <a:pPr lvl="0" algn="justLow" rtl="0" eaLnBrk="0" fontAlgn="base" hangingPunct="0">
              <a:lnSpc>
                <a:spcPts val="6000"/>
              </a:lnSpc>
              <a:spcBef>
                <a:spcPct val="0"/>
              </a:spcBef>
              <a:spcAft>
                <a:spcPct val="0"/>
              </a:spcAft>
              <a:tabLst>
                <a:tab pos="15875" algn="l"/>
              </a:tabLst>
            </a:pPr>
            <a:r>
              <a:rPr kumimoji="0" lang="en-US" sz="32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2- Total number discharged </a:t>
            </a:r>
          </a:p>
          <a:p>
            <a:pPr lvl="0" algn="justLow" rtl="0" eaLnBrk="0" fontAlgn="base" hangingPunct="0">
              <a:lnSpc>
                <a:spcPts val="6000"/>
              </a:lnSpc>
              <a:spcBef>
                <a:spcPct val="0"/>
              </a:spcBef>
              <a:spcAft>
                <a:spcPct val="0"/>
              </a:spcAft>
              <a:tabLst>
                <a:tab pos="15875" algn="l"/>
              </a:tabLst>
            </a:pPr>
            <a:r>
              <a:rPr lang="en-US" sz="3200" b="1" dirty="0">
                <a:latin typeface="Arial Black" pitchFamily="34" charset="0"/>
                <a:ea typeface="Times New Roman" pitchFamily="18" charset="0"/>
                <a:cs typeface="Times New Roman" pitchFamily="18" charset="0"/>
              </a:rPr>
              <a:t> </a:t>
            </a:r>
            <a:r>
              <a:rPr lang="en-US" sz="3200" b="1" dirty="0" smtClean="0">
                <a:latin typeface="Arial Black" pitchFamily="34" charset="0"/>
                <a:ea typeface="Times New Roman" pitchFamily="18" charset="0"/>
                <a:cs typeface="Times New Roman" pitchFamily="18" charset="0"/>
              </a:rPr>
              <a:t>    </a:t>
            </a:r>
            <a:r>
              <a:rPr kumimoji="0" lang="en-US" sz="32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1691</a:t>
            </a:r>
            <a:endParaRPr kumimoji="0" lang="en-US" sz="3200" b="1" i="0" u="none" strike="noStrike" cap="none" normalizeH="0" baseline="0" dirty="0" smtClean="0">
              <a:ln>
                <a:noFill/>
              </a:ln>
              <a:solidFill>
                <a:schemeClr val="tx1"/>
              </a:solidFill>
              <a:effectLst/>
              <a:latin typeface="Arial Black" pitchFamily="34" charset="0"/>
              <a:cs typeface="Times New Roman" pitchFamily="18" charset="0"/>
            </a:endParaRPr>
          </a:p>
          <a:p>
            <a:pPr lvl="0" algn="justLow" rtl="0" eaLnBrk="0" fontAlgn="base" hangingPunct="0">
              <a:lnSpc>
                <a:spcPts val="6000"/>
              </a:lnSpc>
              <a:spcBef>
                <a:spcPct val="0"/>
              </a:spcBef>
              <a:spcAft>
                <a:spcPct val="0"/>
              </a:spcAft>
              <a:tabLst>
                <a:tab pos="15875" algn="l"/>
              </a:tabLst>
            </a:pPr>
            <a:r>
              <a:rPr kumimoji="0" lang="en-US" sz="32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3- Length of stay = 12785</a:t>
            </a:r>
            <a:endParaRPr kumimoji="0" lang="en-US" sz="3200" b="1" i="0" u="none" strike="noStrike" cap="none" normalizeH="0" baseline="0" dirty="0" smtClean="0">
              <a:ln>
                <a:noFill/>
              </a:ln>
              <a:solidFill>
                <a:schemeClr val="tx1"/>
              </a:solidFill>
              <a:effectLst/>
              <a:latin typeface="Arial Black" pitchFamily="34" charset="0"/>
              <a:cs typeface="Times New Roman" pitchFamily="18" charset="0"/>
            </a:endParaRPr>
          </a:p>
          <a:p>
            <a:pPr lvl="0" algn="justLow" rtl="0" eaLnBrk="0" fontAlgn="base" hangingPunct="0">
              <a:lnSpc>
                <a:spcPts val="6000"/>
              </a:lnSpc>
              <a:spcBef>
                <a:spcPct val="0"/>
              </a:spcBef>
              <a:spcAft>
                <a:spcPct val="0"/>
              </a:spcAft>
              <a:tabLst>
                <a:tab pos="15875" algn="l"/>
              </a:tabLst>
            </a:pPr>
            <a:r>
              <a:rPr kumimoji="0" lang="en-US" sz="32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4 – Total number of beds = 500</a:t>
            </a:r>
            <a:endParaRPr kumimoji="0" lang="en-US" sz="3200" b="1" i="0" u="none" strike="noStrike" cap="none" normalizeH="0" baseline="0" dirty="0" smtClean="0">
              <a:ln>
                <a:noFill/>
              </a:ln>
              <a:solidFill>
                <a:schemeClr val="tx1"/>
              </a:solidFill>
              <a:effectLst/>
              <a:latin typeface="Arial Black" pitchFamily="34" charset="0"/>
              <a:cs typeface="Times New Roman" pitchFamily="18" charset="0"/>
            </a:endParaRPr>
          </a:p>
        </p:txBody>
      </p:sp>
      <p:sp>
        <p:nvSpPr>
          <p:cNvPr id="3" name="Slide Number Placeholder 2"/>
          <p:cNvSpPr>
            <a:spLocks noGrp="1"/>
          </p:cNvSpPr>
          <p:nvPr>
            <p:ph type="sldNum" sz="quarter" idx="12"/>
          </p:nvPr>
        </p:nvSpPr>
        <p:spPr/>
        <p:txBody>
          <a:bodyPr/>
          <a:lstStyle/>
          <a:p>
            <a:fld id="{4F22C7D1-5DB6-412B-9248-4C450F0A1321}" type="slidenum">
              <a:rPr lang="ar-SA" smtClean="0"/>
              <a:pPr/>
              <a:t>10</a:t>
            </a:fld>
            <a:endParaRPr lang="ar-SA"/>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1937" y="506869"/>
            <a:ext cx="9144000" cy="56117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tab pos="15875" algn="l"/>
              </a:tabLst>
            </a:pPr>
            <a:r>
              <a:rPr kumimoji="0" lang="en-US" sz="32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Calculate: </a:t>
            </a:r>
            <a:endParaRPr kumimoji="0" lang="en-US" sz="3200" b="1" i="0" u="none" strike="noStrike" cap="none" normalizeH="0" baseline="0" dirty="0" smtClean="0">
              <a:ln>
                <a:noFill/>
              </a:ln>
              <a:solidFill>
                <a:schemeClr val="tx1"/>
              </a:solidFill>
              <a:effectLst/>
              <a:latin typeface="Arial Black" pitchFamily="34" charset="0"/>
              <a:cs typeface="Times New Roman" pitchFamily="18" charset="0"/>
            </a:endParaRPr>
          </a:p>
          <a:p>
            <a:pPr marL="0" marR="0" lvl="0" indent="0" algn="justLow" defTabSz="914400" rtl="0" eaLnBrk="0" fontAlgn="base" latinLnBrk="0" hangingPunct="0">
              <a:lnSpc>
                <a:spcPts val="5000"/>
              </a:lnSpc>
              <a:spcBef>
                <a:spcPct val="0"/>
              </a:spcBef>
              <a:spcAft>
                <a:spcPct val="0"/>
              </a:spcAft>
              <a:buClrTx/>
              <a:buSzTx/>
              <a:buFontTx/>
              <a:buChar char="•"/>
              <a:tabLst>
                <a:tab pos="15875" algn="l"/>
              </a:tabLst>
            </a:pPr>
            <a:r>
              <a:rPr kumimoji="0" lang="en-US" sz="32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Average daily inpatient census: </a:t>
            </a:r>
          </a:p>
          <a:p>
            <a:pPr marL="0" marR="0" lvl="0" indent="0" algn="justLow" defTabSz="914400" rtl="0" eaLnBrk="0" fontAlgn="base" latinLnBrk="0" hangingPunct="0">
              <a:lnSpc>
                <a:spcPts val="5000"/>
              </a:lnSpc>
              <a:spcBef>
                <a:spcPct val="0"/>
              </a:spcBef>
              <a:spcAft>
                <a:spcPct val="0"/>
              </a:spcAft>
              <a:buClrTx/>
              <a:buSzTx/>
              <a:tabLst>
                <a:tab pos="15875" algn="l"/>
              </a:tabLst>
            </a:pPr>
            <a:r>
              <a:rPr kumimoji="0" lang="en-US" sz="32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is the average number of inpatients present each day for a given period of time.</a:t>
            </a:r>
          </a:p>
          <a:p>
            <a:pPr marL="0" marR="0" lvl="0" indent="0" algn="justLow" defTabSz="914400" rtl="0" eaLnBrk="0" fontAlgn="base" latinLnBrk="0" hangingPunct="0">
              <a:lnSpc>
                <a:spcPct val="100000"/>
              </a:lnSpc>
              <a:spcBef>
                <a:spcPct val="0"/>
              </a:spcBef>
              <a:spcAft>
                <a:spcPct val="0"/>
              </a:spcAft>
              <a:buClrTx/>
              <a:buSzTx/>
              <a:buFontTx/>
              <a:buChar char="•"/>
              <a:tabLst>
                <a:tab pos="15875" algn="l"/>
              </a:tabLst>
            </a:pPr>
            <a:endParaRPr kumimoji="0" lang="en-US" sz="3200" b="1" i="0" u="none" strike="noStrike" cap="none" normalizeH="0" baseline="0" dirty="0" smtClean="0">
              <a:ln>
                <a:noFill/>
              </a:ln>
              <a:solidFill>
                <a:schemeClr val="tx1"/>
              </a:solidFill>
              <a:effectLst/>
              <a:latin typeface="Arial Black" pitchFamily="34"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tab pos="15875" algn="l"/>
              </a:tabLst>
            </a:pPr>
            <a:r>
              <a:rPr kumimoji="0" lang="en-US" sz="32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a:t>
            </a:r>
          </a:p>
          <a:p>
            <a:pPr marL="0" marR="0" lvl="0" indent="0" algn="justLow" defTabSz="914400" rtl="0" eaLnBrk="0" fontAlgn="base" latinLnBrk="0" hangingPunct="0">
              <a:lnSpc>
                <a:spcPct val="100000"/>
              </a:lnSpc>
              <a:spcBef>
                <a:spcPct val="0"/>
              </a:spcBef>
              <a:spcAft>
                <a:spcPct val="0"/>
              </a:spcAft>
              <a:buClrTx/>
              <a:buSzTx/>
              <a:buFontTx/>
              <a:buNone/>
              <a:tabLst>
                <a:tab pos="15875" algn="l"/>
              </a:tabLst>
            </a:pPr>
            <a:endParaRPr kumimoji="0" lang="en-US" sz="32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tab pos="15875" algn="l"/>
              </a:tabLst>
            </a:pPr>
            <a:r>
              <a:rPr kumimoji="0" lang="en-US" sz="32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a:t>
            </a:r>
          </a:p>
          <a:p>
            <a:pPr marL="0" marR="0" lvl="0" indent="0" algn="justLow" defTabSz="914400" rtl="0" eaLnBrk="0" fontAlgn="base" latinLnBrk="0" hangingPunct="0">
              <a:lnSpc>
                <a:spcPct val="100000"/>
              </a:lnSpc>
              <a:spcBef>
                <a:spcPct val="0"/>
              </a:spcBef>
              <a:spcAft>
                <a:spcPct val="0"/>
              </a:spcAft>
              <a:buClrTx/>
              <a:buSzTx/>
              <a:buFontTx/>
              <a:buNone/>
              <a:tabLst>
                <a:tab pos="15875" algn="l"/>
              </a:tabLst>
            </a:pPr>
            <a:r>
              <a:rPr lang="en-US" sz="3200" b="1" dirty="0" smtClean="0">
                <a:latin typeface="Arial Black" pitchFamily="34" charset="0"/>
                <a:ea typeface="Times New Roman" pitchFamily="18" charset="0"/>
                <a:cs typeface="Times New Roman" pitchFamily="18" charset="0"/>
              </a:rPr>
              <a:t>    </a:t>
            </a:r>
            <a:r>
              <a:rPr kumimoji="0" lang="en-US" sz="32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1869/ 30 = 62 patients</a:t>
            </a:r>
            <a:endParaRPr kumimoji="0" lang="en-US" sz="3200" b="1" i="0" u="none" strike="noStrike" cap="none" normalizeH="0" baseline="0" dirty="0" smtClean="0">
              <a:ln>
                <a:noFill/>
              </a:ln>
              <a:solidFill>
                <a:schemeClr val="tx1"/>
              </a:solidFill>
              <a:effectLst/>
              <a:latin typeface="Arial Black" pitchFamily="34" charset="0"/>
              <a:cs typeface="Times New Roman" pitchFamily="18" charset="0"/>
            </a:endParaRPr>
          </a:p>
        </p:txBody>
      </p:sp>
      <p:sp>
        <p:nvSpPr>
          <p:cNvPr id="2" name="Rectangle 1"/>
          <p:cNvSpPr/>
          <p:nvPr/>
        </p:nvSpPr>
        <p:spPr>
          <a:xfrm>
            <a:off x="395536" y="4005064"/>
            <a:ext cx="7920880" cy="461665"/>
          </a:xfrm>
          <a:prstGeom prst="rect">
            <a:avLst/>
          </a:prstGeom>
        </p:spPr>
        <p:txBody>
          <a:bodyPr wrap="square">
            <a:spAutoFit/>
          </a:bodyPr>
          <a:lstStyle/>
          <a:p>
            <a:pPr lvl="0" algn="justLow" rtl="0" eaLnBrk="0" fontAlgn="base" hangingPunct="0">
              <a:spcBef>
                <a:spcPct val="0"/>
              </a:spcBef>
              <a:spcAft>
                <a:spcPct val="0"/>
              </a:spcAft>
              <a:tabLst>
                <a:tab pos="15875" algn="l"/>
              </a:tabLst>
            </a:pPr>
            <a:r>
              <a:rPr lang="en-US" sz="2400" b="1" dirty="0">
                <a:latin typeface="Arial Black" pitchFamily="34" charset="0"/>
                <a:ea typeface="Times New Roman" pitchFamily="18" charset="0"/>
                <a:cs typeface="Times New Roman" pitchFamily="18" charset="0"/>
              </a:rPr>
              <a:t>Total number of inpatients in month of Safar</a:t>
            </a:r>
            <a:endParaRPr lang="en-US" sz="2400" b="1" dirty="0">
              <a:latin typeface="Arial Black" pitchFamily="34" charset="0"/>
              <a:cs typeface="Times New Roman" pitchFamily="18" charset="0"/>
            </a:endParaRPr>
          </a:p>
        </p:txBody>
      </p:sp>
      <p:sp>
        <p:nvSpPr>
          <p:cNvPr id="3" name="Rectangle 2"/>
          <p:cNvSpPr/>
          <p:nvPr/>
        </p:nvSpPr>
        <p:spPr>
          <a:xfrm>
            <a:off x="911424" y="4658128"/>
            <a:ext cx="5958041" cy="523220"/>
          </a:xfrm>
          <a:prstGeom prst="rect">
            <a:avLst/>
          </a:prstGeom>
        </p:spPr>
        <p:txBody>
          <a:bodyPr wrap="none">
            <a:spAutoFit/>
          </a:bodyPr>
          <a:lstStyle/>
          <a:p>
            <a:pPr lvl="0" algn="justLow" rtl="0" eaLnBrk="0" fontAlgn="base" hangingPunct="0">
              <a:spcBef>
                <a:spcPct val="0"/>
              </a:spcBef>
              <a:spcAft>
                <a:spcPct val="0"/>
              </a:spcAft>
              <a:tabLst>
                <a:tab pos="15875" algn="l"/>
              </a:tabLst>
            </a:pPr>
            <a:r>
              <a:rPr lang="en-US" sz="2800" b="1" dirty="0">
                <a:latin typeface="Arial Black" pitchFamily="34" charset="0"/>
                <a:ea typeface="Times New Roman" pitchFamily="18" charset="0"/>
                <a:cs typeface="Times New Roman" pitchFamily="18" charset="0"/>
              </a:rPr>
              <a:t>Total number of days in Safar</a:t>
            </a:r>
            <a:endParaRPr lang="en-US" sz="2800" b="1" dirty="0">
              <a:latin typeface="Arial Black" pitchFamily="34" charset="0"/>
              <a:cs typeface="Times New Roman" pitchFamily="18" charset="0"/>
            </a:endParaRPr>
          </a:p>
        </p:txBody>
      </p:sp>
      <p:cxnSp>
        <p:nvCxnSpPr>
          <p:cNvPr id="5" name="Straight Connector 4"/>
          <p:cNvCxnSpPr/>
          <p:nvPr/>
        </p:nvCxnSpPr>
        <p:spPr>
          <a:xfrm>
            <a:off x="575556" y="4623269"/>
            <a:ext cx="741682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4F22C7D1-5DB6-412B-9248-4C450F0A1321}" type="slidenum">
              <a:rPr lang="ar-SA" smtClean="0"/>
              <a:pPr/>
              <a:t>11</a:t>
            </a:fld>
            <a:endParaRPr lang="ar-SA"/>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0" y="357166"/>
            <a:ext cx="91440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tab pos="15875" algn="l"/>
              </a:tabLst>
            </a:pPr>
            <a:r>
              <a:rPr kumimoji="0" lang="en-US" sz="36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2-Average daily discharged census:</a:t>
            </a:r>
            <a:endParaRPr kumimoji="0" lang="en-US" sz="3600" b="1" i="0" u="none" strike="noStrike" cap="none" normalizeH="0" baseline="0" dirty="0" smtClean="0">
              <a:ln>
                <a:noFill/>
              </a:ln>
              <a:solidFill>
                <a:schemeClr val="tx1"/>
              </a:solidFill>
              <a:effectLst/>
              <a:latin typeface="Arial Black" pitchFamily="34"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tab pos="15875" algn="l"/>
              </a:tabLst>
            </a:pPr>
            <a:r>
              <a:rPr kumimoji="0" lang="en-US" sz="4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0" algn="justLow" defTabSz="914400" rtl="0" eaLnBrk="0" fontAlgn="base" latinLnBrk="0" hangingPunct="0">
              <a:lnSpc>
                <a:spcPct val="100000"/>
              </a:lnSpc>
              <a:spcBef>
                <a:spcPct val="0"/>
              </a:spcBef>
              <a:spcAft>
                <a:spcPct val="0"/>
              </a:spcAft>
              <a:buClrTx/>
              <a:buSzTx/>
              <a:buFontTx/>
              <a:buNone/>
              <a:tabLst>
                <a:tab pos="15875" algn="l"/>
              </a:tabLst>
            </a:pPr>
            <a:endParaRPr kumimoji="0" lang="en-US" sz="4400" b="1" i="0"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tab pos="15875" algn="l"/>
              </a:tabLst>
            </a:pPr>
            <a:r>
              <a:rPr kumimoji="0" lang="en-US" sz="4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4400" b="1" i="0" u="none" strike="noStrike" cap="none" normalizeH="0" baseline="0" dirty="0" smtClean="0">
              <a:ln>
                <a:noFill/>
              </a:ln>
              <a:solidFill>
                <a:schemeClr val="tx1"/>
              </a:solidFill>
              <a:effectLst/>
              <a:latin typeface="Times New Roman" pitchFamily="18" charset="0"/>
              <a:cs typeface="Times New Roman" pitchFamily="18" charset="0"/>
            </a:endParaRPr>
          </a:p>
          <a:p>
            <a:pPr lvl="0" algn="justLow" rtl="0" eaLnBrk="0" fontAlgn="base" hangingPunct="0">
              <a:spcBef>
                <a:spcPct val="0"/>
              </a:spcBef>
              <a:spcAft>
                <a:spcPct val="0"/>
              </a:spcAft>
              <a:tabLst>
                <a:tab pos="15875" algn="l"/>
              </a:tabLst>
            </a:pPr>
            <a:r>
              <a:rPr kumimoji="0" lang="en-US" sz="4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en-US" sz="4400" b="1" dirty="0">
                <a:latin typeface="Times New Roman" pitchFamily="18" charset="0"/>
                <a:ea typeface="Times New Roman" pitchFamily="18" charset="0"/>
                <a:cs typeface="Times New Roman" pitchFamily="18" charset="0"/>
              </a:rPr>
              <a:t> </a:t>
            </a:r>
            <a:r>
              <a:rPr lang="en-US" sz="4400" b="1" dirty="0" smtClean="0">
                <a:latin typeface="Times New Roman" pitchFamily="18" charset="0"/>
                <a:ea typeface="Times New Roman" pitchFamily="18" charset="0"/>
                <a:cs typeface="Times New Roman" pitchFamily="18" charset="0"/>
              </a:rPr>
              <a:t>         = </a:t>
            </a:r>
            <a:r>
              <a:rPr lang="en-US" sz="4400" b="1" dirty="0">
                <a:latin typeface="Times New Roman" pitchFamily="18" charset="0"/>
                <a:ea typeface="Times New Roman" pitchFamily="18" charset="0"/>
                <a:cs typeface="Times New Roman" pitchFamily="18" charset="0"/>
              </a:rPr>
              <a:t>1691/30 = 56 </a:t>
            </a:r>
            <a:r>
              <a:rPr lang="en-US" sz="3600" b="1" dirty="0">
                <a:latin typeface="Arial Black" pitchFamily="34" charset="0"/>
                <a:ea typeface="Times New Roman" pitchFamily="18" charset="0"/>
                <a:cs typeface="Times New Roman" pitchFamily="18" charset="0"/>
              </a:rPr>
              <a:t>patients </a:t>
            </a:r>
            <a:r>
              <a:rPr kumimoji="0" lang="en-US" sz="4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0" algn="justLow" defTabSz="914400" rtl="0" eaLnBrk="0" fontAlgn="base" latinLnBrk="0" hangingPunct="0">
              <a:lnSpc>
                <a:spcPct val="100000"/>
              </a:lnSpc>
              <a:spcBef>
                <a:spcPct val="0"/>
              </a:spcBef>
              <a:spcAft>
                <a:spcPct val="0"/>
              </a:spcAft>
              <a:buClrTx/>
              <a:buSzTx/>
              <a:buFontTx/>
              <a:buNone/>
              <a:tabLst>
                <a:tab pos="15875" algn="l"/>
              </a:tabLst>
            </a:pPr>
            <a:endParaRPr lang="en-US" sz="4400" b="1" dirty="0" smtClean="0">
              <a:latin typeface="Times New Roman" pitchFamily="18" charset="0"/>
              <a:ea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tab pos="15875" algn="l"/>
              </a:tabLst>
            </a:pPr>
            <a:r>
              <a:rPr kumimoji="0" lang="en-US" sz="4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4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 name="Rectangle 1"/>
          <p:cNvSpPr/>
          <p:nvPr/>
        </p:nvSpPr>
        <p:spPr>
          <a:xfrm>
            <a:off x="1616992" y="1568460"/>
            <a:ext cx="5910016" cy="584775"/>
          </a:xfrm>
          <a:prstGeom prst="rect">
            <a:avLst/>
          </a:prstGeom>
        </p:spPr>
        <p:txBody>
          <a:bodyPr wrap="none">
            <a:spAutoFit/>
          </a:bodyPr>
          <a:lstStyle/>
          <a:p>
            <a:r>
              <a:rPr lang="en-US" sz="3200" b="1" dirty="0">
                <a:latin typeface="Arial Black" pitchFamily="34" charset="0"/>
                <a:ea typeface="Times New Roman" pitchFamily="18" charset="0"/>
                <a:cs typeface="Times New Roman" pitchFamily="18" charset="0"/>
              </a:rPr>
              <a:t>Total  number discharged</a:t>
            </a:r>
            <a:endParaRPr lang="ar-SA" sz="3200" dirty="0">
              <a:latin typeface="Arial Black" pitchFamily="34" charset="0"/>
            </a:endParaRPr>
          </a:p>
        </p:txBody>
      </p:sp>
      <p:sp>
        <p:nvSpPr>
          <p:cNvPr id="3" name="Rectangle 2"/>
          <p:cNvSpPr/>
          <p:nvPr/>
        </p:nvSpPr>
        <p:spPr>
          <a:xfrm>
            <a:off x="1811981" y="2214638"/>
            <a:ext cx="5520037" cy="584775"/>
          </a:xfrm>
          <a:prstGeom prst="rect">
            <a:avLst/>
          </a:prstGeom>
        </p:spPr>
        <p:txBody>
          <a:bodyPr wrap="none">
            <a:spAutoFit/>
          </a:bodyPr>
          <a:lstStyle/>
          <a:p>
            <a:r>
              <a:rPr lang="en-US" sz="3200" b="1" dirty="0">
                <a:latin typeface="Arial Black" pitchFamily="34" charset="0"/>
                <a:ea typeface="Times New Roman" pitchFamily="18" charset="0"/>
                <a:cs typeface="Times New Roman" pitchFamily="18" charset="0"/>
              </a:rPr>
              <a:t>number of days in Safar</a:t>
            </a:r>
            <a:endParaRPr lang="ar-SA" sz="3200" dirty="0">
              <a:latin typeface="Arial Black" pitchFamily="34" charset="0"/>
            </a:endParaRPr>
          </a:p>
        </p:txBody>
      </p:sp>
      <p:cxnSp>
        <p:nvCxnSpPr>
          <p:cNvPr id="5" name="Straight Connector 4"/>
          <p:cNvCxnSpPr/>
          <p:nvPr/>
        </p:nvCxnSpPr>
        <p:spPr>
          <a:xfrm>
            <a:off x="1835696" y="2153235"/>
            <a:ext cx="569131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4F22C7D1-5DB6-412B-9248-4C450F0A1321}" type="slidenum">
              <a:rPr lang="ar-SA" smtClean="0"/>
              <a:pPr/>
              <a:t>12</a:t>
            </a:fld>
            <a:endParaRPr lang="ar-SA"/>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285720" y="990226"/>
            <a:ext cx="8501122"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tab pos="15875" algn="l"/>
              </a:tabLst>
            </a:pPr>
            <a:r>
              <a:rPr kumimoji="0" lang="en-US" sz="36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3- Average length of stay</a:t>
            </a:r>
          </a:p>
          <a:p>
            <a:pPr marL="0" marR="0" lvl="0" indent="0" algn="justLow" defTabSz="914400" rtl="0" eaLnBrk="1" fontAlgn="base" latinLnBrk="0" hangingPunct="1">
              <a:lnSpc>
                <a:spcPct val="100000"/>
              </a:lnSpc>
              <a:spcBef>
                <a:spcPct val="0"/>
              </a:spcBef>
              <a:spcAft>
                <a:spcPct val="0"/>
              </a:spcAft>
              <a:buClrTx/>
              <a:buSzTx/>
              <a:buFontTx/>
              <a:buNone/>
              <a:tabLst>
                <a:tab pos="15875" algn="l"/>
              </a:tabLst>
            </a:pPr>
            <a:endParaRPr kumimoji="0" lang="en-US" sz="4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tab pos="15875" algn="l"/>
              </a:tabLst>
            </a:pPr>
            <a:r>
              <a:rPr kumimoji="0" lang="en-US" sz="4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3200" b="1" i="0" strike="noStrike" cap="none" normalizeH="0" baseline="0" dirty="0" smtClean="0">
              <a:ln>
                <a:noFill/>
              </a:ln>
              <a:solidFill>
                <a:schemeClr val="tx1"/>
              </a:solidFill>
              <a:effectLst/>
              <a:latin typeface="Arial Black" pitchFamily="34"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tab pos="15875" algn="l"/>
              </a:tabLst>
            </a:pPr>
            <a:r>
              <a:rPr kumimoji="0" lang="en-US" sz="4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0" algn="justLow" defTabSz="914400" rtl="0" eaLnBrk="0" fontAlgn="base" latinLnBrk="0" hangingPunct="0">
              <a:lnSpc>
                <a:spcPct val="100000"/>
              </a:lnSpc>
              <a:spcBef>
                <a:spcPct val="0"/>
              </a:spcBef>
              <a:spcAft>
                <a:spcPct val="0"/>
              </a:spcAft>
              <a:buClrTx/>
              <a:buSzTx/>
              <a:buFontTx/>
              <a:buNone/>
              <a:tabLst>
                <a:tab pos="15875" algn="l"/>
              </a:tabLst>
            </a:pPr>
            <a:r>
              <a:rPr kumimoji="0" lang="en-US" sz="4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0" algn="justLow" defTabSz="914400" rtl="0" eaLnBrk="0" fontAlgn="base" latinLnBrk="0" hangingPunct="0">
              <a:lnSpc>
                <a:spcPct val="100000"/>
              </a:lnSpc>
              <a:spcBef>
                <a:spcPct val="0"/>
              </a:spcBef>
              <a:spcAft>
                <a:spcPct val="0"/>
              </a:spcAft>
              <a:buClrTx/>
              <a:buSzTx/>
              <a:buFontTx/>
              <a:buNone/>
              <a:tabLst>
                <a:tab pos="15875" algn="l"/>
              </a:tabLst>
            </a:pPr>
            <a:r>
              <a:rPr kumimoji="0" lang="en-US" sz="40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 12785/ 1691 = 8 days</a:t>
            </a:r>
            <a:endParaRPr kumimoji="0" lang="en-US" sz="4000" b="1" i="0" u="none" strike="noStrike" cap="none" normalizeH="0" baseline="0" dirty="0" smtClean="0">
              <a:ln>
                <a:noFill/>
              </a:ln>
              <a:solidFill>
                <a:schemeClr val="tx1"/>
              </a:solidFill>
              <a:effectLst/>
              <a:latin typeface="Arial Black" pitchFamily="34" charset="0"/>
              <a:cs typeface="Times New Roman" pitchFamily="18" charset="0"/>
            </a:endParaRPr>
          </a:p>
        </p:txBody>
      </p:sp>
      <p:cxnSp>
        <p:nvCxnSpPr>
          <p:cNvPr id="3" name="Straight Connector 2"/>
          <p:cNvCxnSpPr/>
          <p:nvPr/>
        </p:nvCxnSpPr>
        <p:spPr>
          <a:xfrm>
            <a:off x="899592" y="3006162"/>
            <a:ext cx="770485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962804" y="3140968"/>
            <a:ext cx="7641644" cy="646331"/>
          </a:xfrm>
          <a:prstGeom prst="rect">
            <a:avLst/>
          </a:prstGeom>
        </p:spPr>
        <p:txBody>
          <a:bodyPr wrap="none">
            <a:spAutoFit/>
          </a:bodyPr>
          <a:lstStyle/>
          <a:p>
            <a:pPr lvl="0" algn="justLow" rtl="0" eaLnBrk="0" fontAlgn="base" hangingPunct="0">
              <a:spcBef>
                <a:spcPct val="0"/>
              </a:spcBef>
              <a:spcAft>
                <a:spcPct val="0"/>
              </a:spcAft>
              <a:tabLst>
                <a:tab pos="15875" algn="l"/>
              </a:tabLst>
            </a:pPr>
            <a:r>
              <a:rPr lang="en-US" sz="3600" b="1" dirty="0">
                <a:latin typeface="Arial Black" pitchFamily="34" charset="0"/>
                <a:ea typeface="Times New Roman" pitchFamily="18" charset="0"/>
                <a:cs typeface="Times New Roman" pitchFamily="18" charset="0"/>
              </a:rPr>
              <a:t>Total discharged during Safar</a:t>
            </a:r>
            <a:endParaRPr lang="en-US" sz="3600" b="1" dirty="0">
              <a:latin typeface="Arial Black" pitchFamily="34" charset="0"/>
              <a:cs typeface="Times New Roman" pitchFamily="18" charset="0"/>
            </a:endParaRPr>
          </a:p>
        </p:txBody>
      </p:sp>
      <p:sp>
        <p:nvSpPr>
          <p:cNvPr id="5" name="Rectangle 4"/>
          <p:cNvSpPr/>
          <p:nvPr/>
        </p:nvSpPr>
        <p:spPr>
          <a:xfrm>
            <a:off x="617774" y="2331094"/>
            <a:ext cx="8331704" cy="646331"/>
          </a:xfrm>
          <a:prstGeom prst="rect">
            <a:avLst/>
          </a:prstGeom>
        </p:spPr>
        <p:txBody>
          <a:bodyPr wrap="none">
            <a:spAutoFit/>
          </a:bodyPr>
          <a:lstStyle/>
          <a:p>
            <a:r>
              <a:rPr lang="en-US" sz="3600" b="1" dirty="0">
                <a:latin typeface="Arial Black" pitchFamily="34" charset="0"/>
                <a:ea typeface="Times New Roman" pitchFamily="18" charset="0"/>
                <a:cs typeface="Times New Roman" pitchFamily="18" charset="0"/>
              </a:rPr>
              <a:t>Total length of stay during Safar</a:t>
            </a:r>
            <a:endParaRPr lang="ar-SA" sz="3600" dirty="0"/>
          </a:p>
        </p:txBody>
      </p:sp>
      <p:sp>
        <p:nvSpPr>
          <p:cNvPr id="6" name="Slide Number Placeholder 5"/>
          <p:cNvSpPr>
            <a:spLocks noGrp="1"/>
          </p:cNvSpPr>
          <p:nvPr>
            <p:ph type="sldNum" sz="quarter" idx="12"/>
          </p:nvPr>
        </p:nvSpPr>
        <p:spPr/>
        <p:txBody>
          <a:bodyPr/>
          <a:lstStyle/>
          <a:p>
            <a:fld id="{4F22C7D1-5DB6-412B-9248-4C450F0A1321}" type="slidenum">
              <a:rPr lang="ar-SA" smtClean="0"/>
              <a:pPr/>
              <a:t>13</a:t>
            </a:fld>
            <a:endParaRPr lang="ar-SA"/>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0" y="78009"/>
            <a:ext cx="9144000" cy="75097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ts val="5000"/>
              </a:lnSpc>
              <a:spcBef>
                <a:spcPct val="0"/>
              </a:spcBef>
              <a:spcAft>
                <a:spcPct val="0"/>
              </a:spcAft>
              <a:buClrTx/>
              <a:buSzTx/>
              <a:buFontTx/>
              <a:buNone/>
              <a:tabLst>
                <a:tab pos="15875" algn="l"/>
              </a:tabLst>
            </a:pPr>
            <a:r>
              <a:rPr kumimoji="0" lang="en-US" sz="36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Bed turnover rate:  </a:t>
            </a:r>
          </a:p>
          <a:p>
            <a:pPr marL="0" marR="0" lvl="0" indent="0" algn="justLow" defTabSz="914400" rtl="0" eaLnBrk="1" fontAlgn="base" latinLnBrk="0" hangingPunct="1">
              <a:lnSpc>
                <a:spcPts val="5000"/>
              </a:lnSpc>
              <a:spcBef>
                <a:spcPct val="0"/>
              </a:spcBef>
              <a:spcAft>
                <a:spcPct val="0"/>
              </a:spcAft>
              <a:buClrTx/>
              <a:buSzTx/>
              <a:buFontTx/>
              <a:buNone/>
              <a:tabLst>
                <a:tab pos="15875" algn="l"/>
              </a:tabLst>
            </a:pPr>
            <a:r>
              <a:rPr kumimoji="0" lang="en-US" sz="32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The number of times a bed, on average, change occupants during a given period of time.</a:t>
            </a:r>
            <a:endParaRPr kumimoji="0" lang="en-US" sz="3200" b="1" i="0" u="none" strike="noStrike" cap="none" normalizeH="0" baseline="0" dirty="0" smtClean="0">
              <a:ln>
                <a:noFill/>
              </a:ln>
              <a:solidFill>
                <a:schemeClr val="tx1"/>
              </a:solidFill>
              <a:effectLst/>
              <a:latin typeface="Arial Black" pitchFamily="34"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tab pos="15875" algn="l"/>
              </a:tabLst>
            </a:pPr>
            <a:r>
              <a:rPr kumimoji="0" lang="en-US" sz="4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0" algn="justLow" defTabSz="914400" rtl="0" eaLnBrk="0" fontAlgn="base" latinLnBrk="0" hangingPunct="0">
              <a:lnSpc>
                <a:spcPct val="100000"/>
              </a:lnSpc>
              <a:spcBef>
                <a:spcPct val="0"/>
              </a:spcBef>
              <a:spcAft>
                <a:spcPct val="0"/>
              </a:spcAft>
              <a:buClrTx/>
              <a:buSzTx/>
              <a:buFontTx/>
              <a:buNone/>
              <a:tabLst>
                <a:tab pos="15875" algn="l"/>
              </a:tabLst>
            </a:pPr>
            <a:r>
              <a:rPr kumimoji="0" lang="en-US" sz="4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4000" b="1" i="0"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tab pos="15875" algn="l"/>
              </a:tabLst>
            </a:pPr>
            <a:r>
              <a:rPr kumimoji="0" lang="en-US" sz="4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0" algn="justLow" defTabSz="914400" rtl="0" eaLnBrk="0" fontAlgn="base" latinLnBrk="0" hangingPunct="0">
              <a:lnSpc>
                <a:spcPct val="100000"/>
              </a:lnSpc>
              <a:spcBef>
                <a:spcPct val="0"/>
              </a:spcBef>
              <a:spcAft>
                <a:spcPct val="0"/>
              </a:spcAft>
              <a:buClrTx/>
              <a:buSzTx/>
              <a:buFontTx/>
              <a:buNone/>
              <a:tabLst>
                <a:tab pos="15875" algn="l"/>
              </a:tabLst>
            </a:pPr>
            <a:r>
              <a:rPr lang="en-US" sz="4000" b="1" dirty="0" smtClean="0">
                <a:latin typeface="Times New Roman" pitchFamily="18" charset="0"/>
                <a:ea typeface="Times New Roman" pitchFamily="18" charset="0"/>
                <a:cs typeface="Times New Roman" pitchFamily="18" charset="0"/>
              </a:rPr>
              <a:t>         </a:t>
            </a:r>
            <a:r>
              <a:rPr kumimoji="0" lang="en-US" sz="36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1691/ 500 = 3</a:t>
            </a:r>
            <a:endParaRPr kumimoji="0" lang="en-US" sz="3600" b="1" i="0" u="none" strike="noStrike" cap="none" normalizeH="0" baseline="0" dirty="0" smtClean="0">
              <a:ln>
                <a:noFill/>
              </a:ln>
              <a:solidFill>
                <a:schemeClr val="tx1"/>
              </a:solidFill>
              <a:effectLst/>
              <a:latin typeface="Arial Black" pitchFamily="34" charset="0"/>
              <a:cs typeface="Times New Roman" pitchFamily="18" charset="0"/>
            </a:endParaRPr>
          </a:p>
          <a:p>
            <a:pPr algn="justLow" rtl="0" eaLnBrk="0" fontAlgn="base" hangingPunct="0">
              <a:spcBef>
                <a:spcPct val="0"/>
              </a:spcBef>
              <a:spcAft>
                <a:spcPct val="0"/>
              </a:spcAft>
              <a:tabLst>
                <a:tab pos="15875" algn="l"/>
              </a:tabLst>
            </a:pPr>
            <a:endParaRPr kumimoji="0" lang="en-US" sz="32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endParaRPr>
          </a:p>
          <a:p>
            <a:pPr algn="l" rtl="0" eaLnBrk="0" fontAlgn="base" hangingPunct="0">
              <a:lnSpc>
                <a:spcPts val="5000"/>
              </a:lnSpc>
              <a:spcBef>
                <a:spcPct val="0"/>
              </a:spcBef>
              <a:spcAft>
                <a:spcPct val="0"/>
              </a:spcAft>
              <a:tabLst>
                <a:tab pos="15875" algn="l"/>
              </a:tabLst>
            </a:pPr>
            <a:r>
              <a:rPr kumimoji="0" lang="en-US" sz="32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A bed changed 3 occupants, on average, during </a:t>
            </a:r>
            <a:r>
              <a:rPr lang="en-US" sz="3200" b="1" dirty="0" smtClean="0">
                <a:latin typeface="Arial Black" pitchFamily="34" charset="0"/>
                <a:ea typeface="Times New Roman" pitchFamily="18" charset="0"/>
                <a:cs typeface="Times New Roman" pitchFamily="18" charset="0"/>
              </a:rPr>
              <a:t>Safar</a:t>
            </a:r>
            <a:endParaRPr lang="en-US" sz="3200" b="1" dirty="0">
              <a:latin typeface="Arial Black"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5875" algn="l"/>
              </a:tabLst>
            </a:pPr>
            <a:endParaRPr kumimoji="0" lang="en-US" sz="40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 name="Rectangle 2"/>
          <p:cNvSpPr/>
          <p:nvPr/>
        </p:nvSpPr>
        <p:spPr>
          <a:xfrm>
            <a:off x="1475656" y="3509718"/>
            <a:ext cx="5694444" cy="646331"/>
          </a:xfrm>
          <a:prstGeom prst="rect">
            <a:avLst/>
          </a:prstGeom>
        </p:spPr>
        <p:txBody>
          <a:bodyPr wrap="none">
            <a:spAutoFit/>
          </a:bodyPr>
          <a:lstStyle/>
          <a:p>
            <a:r>
              <a:rPr lang="en-US" sz="3600" b="1" dirty="0">
                <a:latin typeface="Arial Black" pitchFamily="34" charset="0"/>
                <a:ea typeface="Times New Roman" pitchFamily="18" charset="0"/>
                <a:cs typeface="Times New Roman" pitchFamily="18" charset="0"/>
              </a:rPr>
              <a:t> Total number of beds</a:t>
            </a:r>
            <a:endParaRPr lang="ar-SA" sz="3600" dirty="0">
              <a:latin typeface="Arial Black" pitchFamily="34" charset="0"/>
            </a:endParaRPr>
          </a:p>
        </p:txBody>
      </p:sp>
      <p:sp>
        <p:nvSpPr>
          <p:cNvPr id="4" name="Rectangle 3"/>
          <p:cNvSpPr/>
          <p:nvPr/>
        </p:nvSpPr>
        <p:spPr>
          <a:xfrm>
            <a:off x="591583" y="2924943"/>
            <a:ext cx="7960834" cy="584775"/>
          </a:xfrm>
          <a:prstGeom prst="rect">
            <a:avLst/>
          </a:prstGeom>
        </p:spPr>
        <p:txBody>
          <a:bodyPr wrap="none">
            <a:spAutoFit/>
          </a:bodyPr>
          <a:lstStyle/>
          <a:p>
            <a:r>
              <a:rPr lang="en-US" sz="3200" b="1" dirty="0">
                <a:latin typeface="Arial Black" pitchFamily="34" charset="0"/>
                <a:ea typeface="Times New Roman" pitchFamily="18" charset="0"/>
                <a:cs typeface="Times New Roman" pitchFamily="18" charset="0"/>
              </a:rPr>
              <a:t>Total number of discharge in Safar</a:t>
            </a:r>
            <a:endParaRPr lang="ar-SA" sz="3200" dirty="0">
              <a:latin typeface="Arial Black" pitchFamily="34" charset="0"/>
            </a:endParaRPr>
          </a:p>
        </p:txBody>
      </p:sp>
      <p:cxnSp>
        <p:nvCxnSpPr>
          <p:cNvPr id="5" name="Straight Connector 4"/>
          <p:cNvCxnSpPr/>
          <p:nvPr/>
        </p:nvCxnSpPr>
        <p:spPr>
          <a:xfrm>
            <a:off x="899592" y="3509718"/>
            <a:ext cx="765282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4F22C7D1-5DB6-412B-9248-4C450F0A1321}" type="slidenum">
              <a:rPr lang="ar-SA" smtClean="0"/>
              <a:pPr/>
              <a:t>14</a:t>
            </a:fld>
            <a:endParaRPr lang="ar-SA"/>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252614" y="172541"/>
            <a:ext cx="8678768" cy="64838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tab pos="15875" algn="l"/>
              </a:tabLst>
            </a:pPr>
            <a:r>
              <a:rPr kumimoji="0" lang="en-US" sz="32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5- </a:t>
            </a:r>
            <a:r>
              <a:rPr kumimoji="0" lang="en-US" sz="36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Bed turnover interval</a:t>
            </a:r>
            <a:r>
              <a:rPr kumimoji="0" lang="en-US" sz="32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a:t>
            </a:r>
          </a:p>
          <a:p>
            <a:pPr marL="0" marR="0" lvl="0" indent="0" algn="justLow" defTabSz="914400" rtl="0" eaLnBrk="1" fontAlgn="base" latinLnBrk="0" hangingPunct="1">
              <a:lnSpc>
                <a:spcPts val="4900"/>
              </a:lnSpc>
              <a:spcBef>
                <a:spcPct val="0"/>
              </a:spcBef>
              <a:spcAft>
                <a:spcPct val="0"/>
              </a:spcAft>
              <a:buClrTx/>
              <a:buSzTx/>
              <a:buFontTx/>
              <a:buNone/>
              <a:tabLst>
                <a:tab pos="15875" algn="l"/>
              </a:tabLst>
            </a:pPr>
            <a:r>
              <a:rPr kumimoji="0" lang="en-US" sz="32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period where a bed is unoccupied between patients.</a:t>
            </a:r>
            <a:endParaRPr kumimoji="0" lang="en-US" sz="3200" b="1" i="0" u="none" strike="noStrike" cap="none" normalizeH="0" baseline="0" dirty="0" smtClean="0">
              <a:ln>
                <a:noFill/>
              </a:ln>
              <a:solidFill>
                <a:schemeClr val="tx1"/>
              </a:solidFill>
              <a:effectLst/>
              <a:latin typeface="Arial Black" pitchFamily="34"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tab pos="15875" algn="l"/>
              </a:tabLst>
            </a:pPr>
            <a:r>
              <a:rPr kumimoji="0" lang="en-US" sz="4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8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tab pos="15875" algn="l"/>
              </a:tabLst>
            </a:pPr>
            <a:endPar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tab pos="15875" algn="l"/>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0" algn="justLow" defTabSz="914400" rtl="0" eaLnBrk="0" fontAlgn="base" latinLnBrk="0" hangingPunct="0">
              <a:lnSpc>
                <a:spcPct val="100000"/>
              </a:lnSpc>
              <a:spcBef>
                <a:spcPct val="0"/>
              </a:spcBef>
              <a:spcAft>
                <a:spcPct val="0"/>
              </a:spcAft>
              <a:buClrTx/>
              <a:buSzTx/>
              <a:buFontTx/>
              <a:buNone/>
              <a:tabLst>
                <a:tab pos="15875" algn="l"/>
              </a:tabLst>
            </a:pPr>
            <a:endParaRPr lang="en-US" sz="2800" b="1" dirty="0">
              <a:latin typeface="Times New Roman" pitchFamily="18" charset="0"/>
              <a:ea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tab pos="15875" algn="l"/>
              </a:tabLst>
            </a:pPr>
            <a:endPar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tab pos="15875" algn="l"/>
              </a:tabLst>
            </a:pPr>
            <a:r>
              <a:rPr lang="en-US" sz="2800" b="1" dirty="0">
                <a:latin typeface="Times New Roman" pitchFamily="18" charset="0"/>
                <a:ea typeface="Times New Roman" pitchFamily="18" charset="0"/>
                <a:cs typeface="Times New Roman" pitchFamily="18" charset="0"/>
              </a:rPr>
              <a:t> </a:t>
            </a:r>
            <a:r>
              <a:rPr lang="en-US" sz="2800" b="1" dirty="0" smtClean="0">
                <a:latin typeface="Times New Roman" pitchFamily="18" charset="0"/>
                <a:ea typeface="Times New Roman" pitchFamily="18" charset="0"/>
                <a:cs typeface="Times New Roman" pitchFamily="18" charset="0"/>
              </a:rPr>
              <a:t>      </a:t>
            </a:r>
            <a:r>
              <a:rPr kumimoji="0" lang="en-US" sz="24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((500) x (30) – 12785)/1691 ) = 1.3</a:t>
            </a:r>
            <a:endParaRPr kumimoji="0" lang="en-US" sz="2400" b="1" i="0" u="none" strike="noStrike" cap="none" normalizeH="0" baseline="0" dirty="0" smtClean="0">
              <a:ln>
                <a:noFill/>
              </a:ln>
              <a:solidFill>
                <a:schemeClr val="tx1"/>
              </a:solidFill>
              <a:effectLst/>
              <a:latin typeface="Arial Black" pitchFamily="34"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tab pos="15875" algn="l"/>
              </a:tabLst>
            </a:pPr>
            <a:endParaRPr kumimoji="0" lang="en-US" sz="4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Low" defTabSz="914400" rtl="0" eaLnBrk="0" fontAlgn="base" latinLnBrk="0" hangingPunct="0">
              <a:lnSpc>
                <a:spcPts val="4900"/>
              </a:lnSpc>
              <a:spcBef>
                <a:spcPct val="0"/>
              </a:spcBef>
              <a:spcAft>
                <a:spcPct val="0"/>
              </a:spcAft>
              <a:buClrTx/>
              <a:buSzTx/>
              <a:buFontTx/>
              <a:buNone/>
              <a:tabLst>
                <a:tab pos="15875" algn="l"/>
              </a:tabLst>
            </a:pPr>
            <a:r>
              <a:rPr kumimoji="0" lang="en-US" sz="32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The interval between one occupant and the next is 1 day.</a:t>
            </a:r>
            <a:endParaRPr kumimoji="0" lang="en-US" sz="3200" b="1" i="0" u="none" strike="noStrike" cap="none" normalizeH="0" baseline="0" dirty="0" smtClean="0">
              <a:ln>
                <a:noFill/>
              </a:ln>
              <a:solidFill>
                <a:schemeClr val="tx1"/>
              </a:solidFill>
              <a:effectLst/>
              <a:latin typeface="Arial Black" pitchFamily="34" charset="0"/>
              <a:cs typeface="Times New Roman" pitchFamily="18" charset="0"/>
            </a:endParaRPr>
          </a:p>
        </p:txBody>
      </p:sp>
      <p:cxnSp>
        <p:nvCxnSpPr>
          <p:cNvPr id="3" name="Straight Connector 2"/>
          <p:cNvCxnSpPr/>
          <p:nvPr/>
        </p:nvCxnSpPr>
        <p:spPr>
          <a:xfrm>
            <a:off x="539552" y="2852936"/>
            <a:ext cx="777686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179512" y="2952789"/>
            <a:ext cx="8496944" cy="461665"/>
          </a:xfrm>
          <a:prstGeom prst="rect">
            <a:avLst/>
          </a:prstGeom>
        </p:spPr>
        <p:txBody>
          <a:bodyPr wrap="square">
            <a:spAutoFit/>
          </a:bodyPr>
          <a:lstStyle/>
          <a:p>
            <a:pPr algn="l" rtl="0"/>
            <a:r>
              <a:rPr lang="en-US" sz="2400" b="1" dirty="0">
                <a:latin typeface="Arial Black" pitchFamily="34" charset="0"/>
                <a:ea typeface="Times New Roman" pitchFamily="18" charset="0"/>
                <a:cs typeface="Times New Roman" pitchFamily="18" charset="0"/>
              </a:rPr>
              <a:t>Number of discharged patients during the month</a:t>
            </a:r>
            <a:endParaRPr lang="ar-SA" sz="2400" dirty="0"/>
          </a:p>
        </p:txBody>
      </p:sp>
      <p:sp>
        <p:nvSpPr>
          <p:cNvPr id="5" name="Rectangle 4"/>
          <p:cNvSpPr/>
          <p:nvPr/>
        </p:nvSpPr>
        <p:spPr>
          <a:xfrm>
            <a:off x="559550" y="2469144"/>
            <a:ext cx="8064896" cy="369332"/>
          </a:xfrm>
          <a:prstGeom prst="rect">
            <a:avLst/>
          </a:prstGeom>
        </p:spPr>
        <p:txBody>
          <a:bodyPr wrap="square">
            <a:spAutoFit/>
          </a:bodyPr>
          <a:lstStyle/>
          <a:p>
            <a:pPr lvl="0" algn="justLow" rtl="0" eaLnBrk="0" fontAlgn="base" hangingPunct="0">
              <a:spcBef>
                <a:spcPct val="0"/>
              </a:spcBef>
              <a:spcAft>
                <a:spcPct val="0"/>
              </a:spcAft>
              <a:tabLst>
                <a:tab pos="15875" algn="l"/>
              </a:tabLst>
            </a:pPr>
            <a:r>
              <a:rPr lang="en-US" b="1" dirty="0">
                <a:latin typeface="Arial Black" pitchFamily="34" charset="0"/>
                <a:ea typeface="Times New Roman" pitchFamily="18" charset="0"/>
                <a:cs typeface="Times New Roman" pitchFamily="18" charset="0"/>
              </a:rPr>
              <a:t>(number of beds) x (number of days in Safar) – length of stay</a:t>
            </a:r>
            <a:endParaRPr lang="en-US" sz="3200" b="1" dirty="0">
              <a:latin typeface="Arial Black" pitchFamily="34" charset="0"/>
              <a:cs typeface="Times New Roman" pitchFamily="18" charset="0"/>
            </a:endParaRPr>
          </a:p>
        </p:txBody>
      </p:sp>
      <p:sp>
        <p:nvSpPr>
          <p:cNvPr id="6" name="Slide Number Placeholder 5"/>
          <p:cNvSpPr>
            <a:spLocks noGrp="1"/>
          </p:cNvSpPr>
          <p:nvPr>
            <p:ph type="sldNum" sz="quarter" idx="12"/>
          </p:nvPr>
        </p:nvSpPr>
        <p:spPr/>
        <p:txBody>
          <a:bodyPr/>
          <a:lstStyle/>
          <a:p>
            <a:fld id="{4F22C7D1-5DB6-412B-9248-4C450F0A1321}" type="slidenum">
              <a:rPr lang="ar-SA" smtClean="0"/>
              <a:pPr/>
              <a:t>15</a:t>
            </a:fld>
            <a:endParaRPr lang="ar-SA"/>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0" y="724685"/>
            <a:ext cx="9144000" cy="45499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tab pos="15875" algn="l"/>
              </a:tabLst>
            </a:pPr>
            <a:r>
              <a:rPr kumimoji="0" lang="en-US" sz="36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6-</a:t>
            </a:r>
            <a:r>
              <a:rPr kumimoji="0" lang="en-US" sz="4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36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Bed occupancy rate</a:t>
            </a:r>
            <a:r>
              <a:rPr kumimoji="0" lang="en-US" sz="32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a:t>
            </a:r>
          </a:p>
          <a:p>
            <a:pPr marL="0" marR="0" lvl="0" indent="0" algn="justLow" defTabSz="914400" rtl="0" eaLnBrk="1" fontAlgn="base" latinLnBrk="0" hangingPunct="1">
              <a:lnSpc>
                <a:spcPts val="4900"/>
              </a:lnSpc>
              <a:spcBef>
                <a:spcPct val="0"/>
              </a:spcBef>
              <a:spcAft>
                <a:spcPct val="0"/>
              </a:spcAft>
              <a:buClrTx/>
              <a:buSzTx/>
              <a:buFontTx/>
              <a:buNone/>
              <a:tabLst>
                <a:tab pos="15875" algn="l"/>
              </a:tabLst>
            </a:pPr>
            <a:r>
              <a:rPr kumimoji="0" lang="en-US" sz="32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proportion of beds occupied during the period of interest.</a:t>
            </a:r>
          </a:p>
          <a:p>
            <a:pPr marL="0" marR="0" lvl="0" indent="0" algn="justLow" defTabSz="914400" rtl="0" eaLnBrk="1" fontAlgn="base" latinLnBrk="0" hangingPunct="1">
              <a:lnSpc>
                <a:spcPct val="100000"/>
              </a:lnSpc>
              <a:spcBef>
                <a:spcPct val="0"/>
              </a:spcBef>
              <a:spcAft>
                <a:spcPct val="0"/>
              </a:spcAft>
              <a:buClrTx/>
              <a:buSzTx/>
              <a:buFontTx/>
              <a:buNone/>
              <a:tabLst>
                <a:tab pos="15875" algn="l"/>
              </a:tabLst>
            </a:pPr>
            <a:endParaRPr kumimoji="0" lang="en-US" sz="4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tab pos="15875" algn="l"/>
              </a:tabLst>
            </a:pPr>
            <a:r>
              <a:rPr kumimoji="0" lang="en-US" sz="4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32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a:t>
            </a:r>
            <a:r>
              <a:rPr kumimoji="0" lang="en-US" sz="4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0" algn="justLow" defTabSz="914400" rtl="0" eaLnBrk="0" fontAlgn="base" latinLnBrk="0" hangingPunct="0">
              <a:lnSpc>
                <a:spcPct val="100000"/>
              </a:lnSpc>
              <a:spcBef>
                <a:spcPct val="0"/>
              </a:spcBef>
              <a:spcAft>
                <a:spcPct val="0"/>
              </a:spcAft>
              <a:buClrTx/>
              <a:buSzTx/>
              <a:buFontTx/>
              <a:buNone/>
              <a:tabLst>
                <a:tab pos="15875" algn="l"/>
              </a:tabLst>
            </a:pPr>
            <a:r>
              <a:rPr kumimoji="0" lang="en-US" sz="4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0" algn="justLow" defTabSz="914400" rtl="0" eaLnBrk="0" fontAlgn="base" latinLnBrk="0" hangingPunct="0">
              <a:lnSpc>
                <a:spcPct val="100000"/>
              </a:lnSpc>
              <a:spcBef>
                <a:spcPct val="0"/>
              </a:spcBef>
              <a:spcAft>
                <a:spcPct val="0"/>
              </a:spcAft>
              <a:buClrTx/>
              <a:buSzTx/>
              <a:buFontTx/>
              <a:buNone/>
              <a:tabLst>
                <a:tab pos="15875" algn="l"/>
              </a:tabLst>
            </a:pPr>
            <a:r>
              <a:rPr kumimoji="0" lang="en-US" sz="32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 (12785) / (500) x (30) = 85.23%   </a:t>
            </a:r>
            <a:endParaRPr kumimoji="0" lang="en-US" sz="3200" b="1" i="0" u="none" strike="noStrike" cap="none" normalizeH="0" baseline="0" dirty="0" smtClean="0">
              <a:ln>
                <a:noFill/>
              </a:ln>
              <a:solidFill>
                <a:schemeClr val="tx1"/>
              </a:solidFill>
              <a:effectLst/>
              <a:latin typeface="Arial Black" pitchFamily="34" charset="0"/>
              <a:cs typeface="Times New Roman" pitchFamily="18" charset="0"/>
            </a:endParaRPr>
          </a:p>
        </p:txBody>
      </p:sp>
      <p:sp>
        <p:nvSpPr>
          <p:cNvPr id="2" name="Rectangle 1"/>
          <p:cNvSpPr/>
          <p:nvPr/>
        </p:nvSpPr>
        <p:spPr>
          <a:xfrm>
            <a:off x="891287" y="2815001"/>
            <a:ext cx="7431843" cy="584775"/>
          </a:xfrm>
          <a:prstGeom prst="rect">
            <a:avLst/>
          </a:prstGeom>
        </p:spPr>
        <p:txBody>
          <a:bodyPr wrap="none">
            <a:spAutoFit/>
          </a:bodyPr>
          <a:lstStyle/>
          <a:p>
            <a:pPr lvl="0" algn="justLow" rtl="0" eaLnBrk="0" fontAlgn="base" hangingPunct="0">
              <a:spcBef>
                <a:spcPct val="0"/>
              </a:spcBef>
              <a:spcAft>
                <a:spcPct val="0"/>
              </a:spcAft>
              <a:tabLst>
                <a:tab pos="15875" algn="l"/>
              </a:tabLst>
            </a:pPr>
            <a:r>
              <a:rPr lang="en-US" sz="3200" b="1" dirty="0">
                <a:latin typeface="Arial Black" pitchFamily="34" charset="0"/>
                <a:ea typeface="Times New Roman" pitchFamily="18" charset="0"/>
                <a:cs typeface="Times New Roman" pitchFamily="18" charset="0"/>
              </a:rPr>
              <a:t>Total length of stay during Safar</a:t>
            </a:r>
            <a:endParaRPr lang="en-US" sz="4400" b="1" dirty="0">
              <a:latin typeface="Arial Black" pitchFamily="34" charset="0"/>
              <a:cs typeface="Times New Roman" pitchFamily="18" charset="0"/>
            </a:endParaRPr>
          </a:p>
        </p:txBody>
      </p:sp>
      <p:cxnSp>
        <p:nvCxnSpPr>
          <p:cNvPr id="4" name="Straight Connector 3"/>
          <p:cNvCxnSpPr/>
          <p:nvPr/>
        </p:nvCxnSpPr>
        <p:spPr>
          <a:xfrm>
            <a:off x="1043608" y="3399776"/>
            <a:ext cx="7200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611560" y="3460230"/>
            <a:ext cx="8424936" cy="461665"/>
          </a:xfrm>
          <a:prstGeom prst="rect">
            <a:avLst/>
          </a:prstGeom>
        </p:spPr>
        <p:txBody>
          <a:bodyPr wrap="square">
            <a:spAutoFit/>
          </a:bodyPr>
          <a:lstStyle/>
          <a:p>
            <a:pPr lvl="0" algn="justLow" rtl="0" eaLnBrk="0" fontAlgn="base" hangingPunct="0">
              <a:spcBef>
                <a:spcPct val="0"/>
              </a:spcBef>
              <a:spcAft>
                <a:spcPct val="0"/>
              </a:spcAft>
              <a:tabLst>
                <a:tab pos="15875" algn="l"/>
              </a:tabLst>
            </a:pPr>
            <a:r>
              <a:rPr lang="en-US" sz="2400" b="1" dirty="0">
                <a:latin typeface="Arial Black" pitchFamily="34" charset="0"/>
                <a:ea typeface="Times New Roman" pitchFamily="18" charset="0"/>
                <a:cs typeface="Times New Roman" pitchFamily="18" charset="0"/>
              </a:rPr>
              <a:t>(Total number of beds) x (# of days in the month)  </a:t>
            </a:r>
            <a:endParaRPr lang="en-US" sz="3600" b="1" dirty="0">
              <a:latin typeface="Arial Black" pitchFamily="34" charset="0"/>
              <a:cs typeface="Times New Roman" pitchFamily="18" charset="0"/>
            </a:endParaRPr>
          </a:p>
        </p:txBody>
      </p:sp>
      <p:sp>
        <p:nvSpPr>
          <p:cNvPr id="6" name="Slide Number Placeholder 5"/>
          <p:cNvSpPr>
            <a:spLocks noGrp="1"/>
          </p:cNvSpPr>
          <p:nvPr>
            <p:ph type="sldNum" sz="quarter" idx="12"/>
          </p:nvPr>
        </p:nvSpPr>
        <p:spPr/>
        <p:txBody>
          <a:bodyPr/>
          <a:lstStyle/>
          <a:p>
            <a:fld id="{4F22C7D1-5DB6-412B-9248-4C450F0A1321}" type="slidenum">
              <a:rPr lang="ar-SA" smtClean="0"/>
              <a:pPr/>
              <a:t>16</a:t>
            </a:fld>
            <a:endParaRPr lang="ar-SA"/>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85720" y="603386"/>
            <a:ext cx="857256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ts val="4800"/>
              </a:lnSpc>
              <a:spcBef>
                <a:spcPct val="0"/>
              </a:spcBef>
              <a:spcAft>
                <a:spcPct val="0"/>
              </a:spcAft>
              <a:buClrTx/>
              <a:buSzTx/>
              <a:buFontTx/>
              <a:buNone/>
              <a:tabLst>
                <a:tab pos="15875" algn="l"/>
              </a:tabLst>
            </a:pPr>
            <a:r>
              <a:rPr kumimoji="0" lang="en-US" sz="36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Inpatient: </a:t>
            </a:r>
            <a:endParaRPr kumimoji="0" lang="en-US" sz="3600" b="1" i="0" u="none" strike="noStrike" cap="none" normalizeH="0" baseline="0" dirty="0" smtClean="0">
              <a:ln>
                <a:noFill/>
              </a:ln>
              <a:solidFill>
                <a:schemeClr val="tx1"/>
              </a:solidFill>
              <a:effectLst/>
              <a:latin typeface="Arial Black" pitchFamily="34" charset="0"/>
              <a:cs typeface="Times New Roman" pitchFamily="18" charset="0"/>
            </a:endParaRPr>
          </a:p>
          <a:p>
            <a:pPr marL="0" marR="0" lvl="0" indent="0" algn="justLow" defTabSz="914400" rtl="0" eaLnBrk="0" fontAlgn="base" latinLnBrk="0" hangingPunct="0">
              <a:lnSpc>
                <a:spcPts val="4800"/>
              </a:lnSpc>
              <a:spcBef>
                <a:spcPct val="0"/>
              </a:spcBef>
              <a:spcAft>
                <a:spcPct val="0"/>
              </a:spcAft>
              <a:buClrTx/>
              <a:buSzTx/>
              <a:buFontTx/>
              <a:buNone/>
              <a:tabLst>
                <a:tab pos="15875" algn="l"/>
              </a:tabLst>
            </a:pPr>
            <a:r>
              <a:rPr kumimoji="0" lang="en-US" sz="32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Is a patient who has been formally admitted to the hospital and to whom room, bed and continuous nursing services is provided in an area of the hospital where patients generally stay at least overnight.</a:t>
            </a:r>
            <a:endParaRPr kumimoji="0" lang="en-US" sz="3200" b="1" i="0" u="none" strike="noStrike" cap="none" normalizeH="0" baseline="0" dirty="0" smtClean="0">
              <a:ln>
                <a:noFill/>
              </a:ln>
              <a:solidFill>
                <a:schemeClr val="tx1"/>
              </a:solidFill>
              <a:effectLst/>
              <a:latin typeface="Arial Black" pitchFamily="34" charset="0"/>
              <a:cs typeface="Times New Roman" pitchFamily="18" charset="0"/>
            </a:endParaRPr>
          </a:p>
        </p:txBody>
      </p:sp>
      <p:sp>
        <p:nvSpPr>
          <p:cNvPr id="3" name="Slide Number Placeholder 2"/>
          <p:cNvSpPr>
            <a:spLocks noGrp="1"/>
          </p:cNvSpPr>
          <p:nvPr>
            <p:ph type="sldNum" sz="quarter" idx="12"/>
          </p:nvPr>
        </p:nvSpPr>
        <p:spPr/>
        <p:txBody>
          <a:bodyPr/>
          <a:lstStyle/>
          <a:p>
            <a:fld id="{4F22C7D1-5DB6-412B-9248-4C450F0A1321}" type="slidenum">
              <a:rPr lang="ar-SA" smtClean="0"/>
              <a:pPr/>
              <a:t>2</a:t>
            </a:fld>
            <a:endParaRPr lang="ar-SA"/>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323528" y="332656"/>
            <a:ext cx="8429684" cy="25087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ts val="4800"/>
              </a:lnSpc>
              <a:spcBef>
                <a:spcPct val="0"/>
              </a:spcBef>
              <a:spcAft>
                <a:spcPct val="0"/>
              </a:spcAft>
              <a:buClrTx/>
              <a:buSzTx/>
              <a:buFontTx/>
              <a:buNone/>
              <a:tabLst>
                <a:tab pos="15875" algn="l"/>
              </a:tabLst>
            </a:pPr>
            <a:r>
              <a:rPr kumimoji="0" lang="en-US" sz="36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1- Inpatient census</a:t>
            </a:r>
            <a:r>
              <a:rPr kumimoji="0" lang="en-US" sz="32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a:t>
            </a:r>
            <a:endParaRPr kumimoji="0" lang="en-US" sz="3200" b="1" i="0" u="none" strike="noStrike" cap="none" normalizeH="0" baseline="0" dirty="0" smtClean="0">
              <a:ln>
                <a:noFill/>
              </a:ln>
              <a:solidFill>
                <a:schemeClr val="tx1"/>
              </a:solidFill>
              <a:effectLst/>
              <a:latin typeface="Arial Black" pitchFamily="34" charset="0"/>
              <a:cs typeface="Times New Roman" pitchFamily="18" charset="0"/>
            </a:endParaRPr>
          </a:p>
          <a:p>
            <a:pPr marL="0" marR="0" lvl="0" indent="0" algn="justLow" defTabSz="914400" rtl="0" eaLnBrk="0" fontAlgn="base" latinLnBrk="0" hangingPunct="0">
              <a:lnSpc>
                <a:spcPts val="4800"/>
              </a:lnSpc>
              <a:spcBef>
                <a:spcPct val="0"/>
              </a:spcBef>
              <a:spcAft>
                <a:spcPct val="0"/>
              </a:spcAft>
              <a:buClrTx/>
              <a:buSzTx/>
              <a:buFontTx/>
              <a:buNone/>
              <a:tabLst>
                <a:tab pos="15875" algn="l"/>
              </a:tabLst>
            </a:pPr>
            <a:r>
              <a:rPr kumimoji="0" lang="en-US" sz="32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Indicates the number of inpatients presented in the hospital at any given time. </a:t>
            </a:r>
            <a:endParaRPr kumimoji="0" lang="en-US" sz="3200" b="1" i="0" u="none" strike="noStrike" cap="none" normalizeH="0" baseline="0" dirty="0" smtClean="0">
              <a:ln>
                <a:noFill/>
              </a:ln>
              <a:solidFill>
                <a:schemeClr val="tx1"/>
              </a:solidFill>
              <a:effectLst/>
              <a:latin typeface="Arial Black" pitchFamily="34" charset="0"/>
              <a:cs typeface="Times New Roman" pitchFamily="18" charset="0"/>
            </a:endParaRPr>
          </a:p>
        </p:txBody>
      </p:sp>
      <p:sp>
        <p:nvSpPr>
          <p:cNvPr id="3" name="Rectangle 1"/>
          <p:cNvSpPr>
            <a:spLocks noChangeArrowheads="1"/>
          </p:cNvSpPr>
          <p:nvPr/>
        </p:nvSpPr>
        <p:spPr bwMode="auto">
          <a:xfrm>
            <a:off x="127263" y="2996952"/>
            <a:ext cx="8822214"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ts val="4800"/>
              </a:lnSpc>
              <a:spcBef>
                <a:spcPct val="0"/>
              </a:spcBef>
              <a:spcAft>
                <a:spcPct val="0"/>
              </a:spcAft>
              <a:buClrTx/>
              <a:buSzTx/>
              <a:buFontTx/>
              <a:buNone/>
              <a:tabLst>
                <a:tab pos="15875" algn="l"/>
              </a:tabLst>
            </a:pPr>
            <a:r>
              <a:rPr kumimoji="0" lang="en-US" sz="32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2- </a:t>
            </a:r>
            <a:r>
              <a:rPr kumimoji="0" lang="en-US" sz="36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Bed count days: </a:t>
            </a:r>
            <a:endParaRPr kumimoji="0" lang="en-US" sz="3600" b="1" i="0" u="none" strike="noStrike" cap="none" normalizeH="0" baseline="0" dirty="0" smtClean="0">
              <a:ln>
                <a:noFill/>
              </a:ln>
              <a:solidFill>
                <a:schemeClr val="tx1"/>
              </a:solidFill>
              <a:effectLst/>
              <a:latin typeface="Arial Black" pitchFamily="34" charset="0"/>
              <a:cs typeface="Times New Roman" pitchFamily="18" charset="0"/>
            </a:endParaRPr>
          </a:p>
          <a:p>
            <a:pPr marL="0" marR="0" lvl="0" indent="0" algn="justLow" defTabSz="914400" rtl="0" eaLnBrk="0" fontAlgn="base" latinLnBrk="0" hangingPunct="0">
              <a:lnSpc>
                <a:spcPts val="4800"/>
              </a:lnSpc>
              <a:spcBef>
                <a:spcPct val="0"/>
              </a:spcBef>
              <a:spcAft>
                <a:spcPct val="0"/>
              </a:spcAft>
              <a:buClrTx/>
              <a:buSzTx/>
              <a:buFontTx/>
              <a:buNone/>
              <a:tabLst>
                <a:tab pos="15875" algn="l"/>
              </a:tabLst>
            </a:pPr>
            <a:r>
              <a:rPr kumimoji="0" lang="en-US" sz="32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is a unit of measurement denoting the presence of inpatient bed (either occupied or vacant) set up and staffed for use in a one-24-hr period.</a:t>
            </a:r>
            <a:endParaRPr kumimoji="0" lang="en-US" sz="3200" b="1" i="0" u="none" strike="noStrike" cap="none" normalizeH="0" baseline="0" dirty="0" smtClean="0">
              <a:ln>
                <a:noFill/>
              </a:ln>
              <a:solidFill>
                <a:schemeClr val="tx1"/>
              </a:solidFill>
              <a:effectLst/>
              <a:latin typeface="Arial Black" pitchFamily="34" charset="0"/>
              <a:cs typeface="Times New Roman" pitchFamily="18" charset="0"/>
            </a:endParaRPr>
          </a:p>
        </p:txBody>
      </p:sp>
      <p:sp>
        <p:nvSpPr>
          <p:cNvPr id="4" name="Slide Number Placeholder 3"/>
          <p:cNvSpPr>
            <a:spLocks noGrp="1"/>
          </p:cNvSpPr>
          <p:nvPr>
            <p:ph type="sldNum" sz="quarter" idx="12"/>
          </p:nvPr>
        </p:nvSpPr>
        <p:spPr/>
        <p:txBody>
          <a:bodyPr/>
          <a:lstStyle/>
          <a:p>
            <a:fld id="{4F22C7D1-5DB6-412B-9248-4C450F0A1321}" type="slidenum">
              <a:rPr lang="ar-SA" smtClean="0"/>
              <a:pPr/>
              <a:t>3</a:t>
            </a:fld>
            <a:endParaRPr lang="ar-SA"/>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7502" y="260648"/>
            <a:ext cx="8923983" cy="1928477"/>
          </a:xfrm>
          <a:prstGeom prst="rect">
            <a:avLst/>
          </a:prstGeom>
        </p:spPr>
        <p:txBody>
          <a:bodyPr wrap="square">
            <a:spAutoFit/>
          </a:bodyPr>
          <a:lstStyle/>
          <a:p>
            <a:pPr lvl="0" algn="l" rtl="0" eaLnBrk="0" fontAlgn="base" hangingPunct="0">
              <a:lnSpc>
                <a:spcPts val="4900"/>
              </a:lnSpc>
              <a:spcBef>
                <a:spcPct val="0"/>
              </a:spcBef>
              <a:spcAft>
                <a:spcPct val="0"/>
              </a:spcAft>
              <a:tabLst>
                <a:tab pos="15875" algn="l"/>
              </a:tabLst>
            </a:pPr>
            <a:r>
              <a:rPr kumimoji="0" lang="en-US" sz="32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3- </a:t>
            </a:r>
            <a:r>
              <a:rPr kumimoji="0" lang="en-US" sz="36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Total bed count days: </a:t>
            </a:r>
            <a:endParaRPr kumimoji="0" lang="en-US" sz="3600" b="1" i="0" u="none" strike="noStrike" cap="none" normalizeH="0" baseline="0" dirty="0" smtClean="0">
              <a:ln>
                <a:noFill/>
              </a:ln>
              <a:solidFill>
                <a:schemeClr val="tx1"/>
              </a:solidFill>
              <a:effectLst/>
              <a:latin typeface="Arial Black" pitchFamily="34" charset="0"/>
              <a:cs typeface="Times New Roman" pitchFamily="18" charset="0"/>
            </a:endParaRPr>
          </a:p>
          <a:p>
            <a:pPr lvl="0" algn="l" rtl="0" eaLnBrk="0" fontAlgn="base" hangingPunct="0">
              <a:lnSpc>
                <a:spcPts val="4900"/>
              </a:lnSpc>
              <a:spcBef>
                <a:spcPct val="0"/>
              </a:spcBef>
              <a:spcAft>
                <a:spcPct val="0"/>
              </a:spcAft>
              <a:tabLst>
                <a:tab pos="15875" algn="l"/>
              </a:tabLst>
            </a:pPr>
            <a:r>
              <a:rPr kumimoji="0" lang="en-US" sz="32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Is the sum of inpatients bed count days in the period under consideration.</a:t>
            </a:r>
            <a:endParaRPr kumimoji="0" lang="en-US" sz="3200" b="1" i="0" u="none" strike="noStrike" cap="none" normalizeH="0" baseline="0" dirty="0" smtClean="0">
              <a:ln>
                <a:noFill/>
              </a:ln>
              <a:solidFill>
                <a:schemeClr val="tx1"/>
              </a:solidFill>
              <a:effectLst/>
              <a:latin typeface="Arial Black" pitchFamily="34" charset="0"/>
              <a:cs typeface="Times New Roman" pitchFamily="18" charset="0"/>
            </a:endParaRPr>
          </a:p>
        </p:txBody>
      </p:sp>
      <p:sp>
        <p:nvSpPr>
          <p:cNvPr id="2" name="Rectangle 1"/>
          <p:cNvSpPr/>
          <p:nvPr/>
        </p:nvSpPr>
        <p:spPr>
          <a:xfrm>
            <a:off x="107501" y="2348880"/>
            <a:ext cx="8923983" cy="3862596"/>
          </a:xfrm>
          <a:prstGeom prst="rect">
            <a:avLst/>
          </a:prstGeom>
        </p:spPr>
        <p:txBody>
          <a:bodyPr wrap="square">
            <a:spAutoFit/>
          </a:bodyPr>
          <a:lstStyle/>
          <a:p>
            <a:pPr lvl="0" algn="l" rtl="0" fontAlgn="base">
              <a:lnSpc>
                <a:spcPts val="4900"/>
              </a:lnSpc>
              <a:spcBef>
                <a:spcPct val="0"/>
              </a:spcBef>
              <a:spcAft>
                <a:spcPct val="0"/>
              </a:spcAft>
              <a:tabLst>
                <a:tab pos="15875" algn="l"/>
              </a:tabLst>
            </a:pPr>
            <a:r>
              <a:rPr lang="en-US" sz="3200" b="1" dirty="0">
                <a:latin typeface="Arial Black" pitchFamily="34" charset="0"/>
                <a:ea typeface="Times New Roman" pitchFamily="18" charset="0"/>
                <a:cs typeface="Times New Roman" pitchFamily="18" charset="0"/>
              </a:rPr>
              <a:t>Example:</a:t>
            </a:r>
            <a:endParaRPr lang="en-US" sz="3200" b="1" dirty="0">
              <a:latin typeface="Arial Black" pitchFamily="34" charset="0"/>
              <a:cs typeface="Times New Roman" pitchFamily="18" charset="0"/>
            </a:endParaRPr>
          </a:p>
          <a:p>
            <a:pPr lvl="0" algn="l" rtl="0" eaLnBrk="0" fontAlgn="base" hangingPunct="0">
              <a:lnSpc>
                <a:spcPts val="4900"/>
              </a:lnSpc>
              <a:spcBef>
                <a:spcPct val="0"/>
              </a:spcBef>
              <a:spcAft>
                <a:spcPct val="0"/>
              </a:spcAft>
              <a:tabLst>
                <a:tab pos="15875" algn="l"/>
              </a:tabLst>
            </a:pPr>
            <a:r>
              <a:rPr lang="en-US" sz="3200" b="1" dirty="0">
                <a:latin typeface="Arial Black" pitchFamily="34" charset="0"/>
                <a:ea typeface="Times New Roman" pitchFamily="18" charset="0"/>
                <a:cs typeface="Times New Roman" pitchFamily="18" charset="0"/>
              </a:rPr>
              <a:t>Suppose:</a:t>
            </a:r>
          </a:p>
          <a:p>
            <a:pPr lvl="0" algn="l" rtl="0" eaLnBrk="0" fontAlgn="base" hangingPunct="0">
              <a:lnSpc>
                <a:spcPts val="4900"/>
              </a:lnSpc>
              <a:spcBef>
                <a:spcPct val="0"/>
              </a:spcBef>
              <a:spcAft>
                <a:spcPct val="0"/>
              </a:spcAft>
              <a:tabLst>
                <a:tab pos="15875" algn="l"/>
              </a:tabLst>
            </a:pPr>
            <a:r>
              <a:rPr lang="en-US" sz="3200" b="1" dirty="0">
                <a:latin typeface="Arial Black" pitchFamily="34" charset="0"/>
                <a:ea typeface="Times New Roman" pitchFamily="18" charset="0"/>
                <a:cs typeface="Times New Roman" pitchFamily="18" charset="0"/>
              </a:rPr>
              <a:t>1- The total number of beds available at a certain hospital is 50 beds. </a:t>
            </a:r>
          </a:p>
          <a:p>
            <a:pPr lvl="0" algn="l" rtl="0" eaLnBrk="0" fontAlgn="base" hangingPunct="0">
              <a:lnSpc>
                <a:spcPts val="4900"/>
              </a:lnSpc>
              <a:spcBef>
                <a:spcPct val="0"/>
              </a:spcBef>
              <a:spcAft>
                <a:spcPct val="0"/>
              </a:spcAft>
              <a:tabLst>
                <a:tab pos="15875" algn="l"/>
              </a:tabLst>
            </a:pPr>
            <a:r>
              <a:rPr lang="en-US" sz="3200" b="1" dirty="0">
                <a:latin typeface="Arial Black" pitchFamily="34" charset="0"/>
                <a:ea typeface="Times New Roman" pitchFamily="18" charset="0"/>
                <a:cs typeface="Times New Roman" pitchFamily="18" charset="0"/>
              </a:rPr>
              <a:t>2- Month of Shawwal = 30 days</a:t>
            </a:r>
          </a:p>
          <a:p>
            <a:pPr lvl="0" algn="l" rtl="0" eaLnBrk="0" fontAlgn="base" hangingPunct="0">
              <a:lnSpc>
                <a:spcPts val="4900"/>
              </a:lnSpc>
              <a:spcBef>
                <a:spcPct val="0"/>
              </a:spcBef>
              <a:spcAft>
                <a:spcPct val="0"/>
              </a:spcAft>
              <a:tabLst>
                <a:tab pos="15875" algn="l"/>
              </a:tabLst>
            </a:pPr>
            <a:endParaRPr lang="en-US" sz="3200" b="1" dirty="0">
              <a:latin typeface="Arial Black" pitchFamily="34" charset="0"/>
              <a:ea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4F22C7D1-5DB6-412B-9248-4C450F0A1321}" type="slidenum">
              <a:rPr lang="ar-SA" smtClean="0"/>
              <a:pPr/>
              <a:t>4</a:t>
            </a:fld>
            <a:endParaRPr lang="ar-SA"/>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179511" y="718853"/>
            <a:ext cx="8784977" cy="19774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ts val="4900"/>
              </a:lnSpc>
              <a:spcBef>
                <a:spcPct val="0"/>
              </a:spcBef>
              <a:spcAft>
                <a:spcPct val="0"/>
              </a:spcAft>
              <a:buClrTx/>
              <a:buSzTx/>
              <a:buFontTx/>
              <a:buNone/>
              <a:tabLst>
                <a:tab pos="15875" algn="l"/>
              </a:tabLst>
            </a:pPr>
            <a:r>
              <a:rPr kumimoji="0" lang="en-US" sz="32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The number of total beds available during month of Shawwal is: </a:t>
            </a:r>
          </a:p>
          <a:p>
            <a:pPr marL="0" marR="0" lvl="0" indent="0" algn="l" defTabSz="914400" rtl="0" eaLnBrk="0" fontAlgn="base" latinLnBrk="0" hangingPunct="0">
              <a:lnSpc>
                <a:spcPts val="4900"/>
              </a:lnSpc>
              <a:spcBef>
                <a:spcPct val="0"/>
              </a:spcBef>
              <a:spcAft>
                <a:spcPct val="0"/>
              </a:spcAft>
              <a:buClrTx/>
              <a:buSzTx/>
              <a:buFontTx/>
              <a:buNone/>
              <a:tabLst>
                <a:tab pos="15875" algn="l"/>
              </a:tabLst>
            </a:pPr>
            <a:r>
              <a:rPr lang="en-US" sz="3200" b="1" dirty="0">
                <a:latin typeface="Arial Black" pitchFamily="34" charset="0"/>
                <a:ea typeface="Times New Roman" pitchFamily="18" charset="0"/>
                <a:cs typeface="Times New Roman" pitchFamily="18" charset="0"/>
              </a:rPr>
              <a:t> </a:t>
            </a:r>
            <a:r>
              <a:rPr lang="en-US" sz="3200" b="1" dirty="0" smtClean="0">
                <a:latin typeface="Arial Black" pitchFamily="34" charset="0"/>
                <a:ea typeface="Times New Roman" pitchFamily="18" charset="0"/>
                <a:cs typeface="Times New Roman" pitchFamily="18" charset="0"/>
              </a:rPr>
              <a:t>    </a:t>
            </a:r>
            <a:r>
              <a:rPr kumimoji="0" lang="en-US" sz="32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50 x 30 = 1500 bed counts.</a:t>
            </a:r>
            <a:endParaRPr kumimoji="0" lang="en-US" sz="3200" b="1" i="0" u="none" strike="noStrike" cap="none" normalizeH="0" baseline="0" dirty="0" smtClean="0">
              <a:ln>
                <a:noFill/>
              </a:ln>
              <a:solidFill>
                <a:schemeClr val="tx1"/>
              </a:solidFill>
              <a:effectLst/>
              <a:latin typeface="Arial Black" pitchFamily="34" charset="0"/>
              <a:cs typeface="Times New Roman" pitchFamily="18" charset="0"/>
            </a:endParaRPr>
          </a:p>
        </p:txBody>
      </p:sp>
      <p:sp>
        <p:nvSpPr>
          <p:cNvPr id="3" name="Slide Number Placeholder 2"/>
          <p:cNvSpPr>
            <a:spLocks noGrp="1"/>
          </p:cNvSpPr>
          <p:nvPr>
            <p:ph type="sldNum" sz="quarter" idx="12"/>
          </p:nvPr>
        </p:nvSpPr>
        <p:spPr/>
        <p:txBody>
          <a:bodyPr/>
          <a:lstStyle/>
          <a:p>
            <a:fld id="{4F22C7D1-5DB6-412B-9248-4C450F0A1321}" type="slidenum">
              <a:rPr lang="ar-SA" smtClean="0"/>
              <a:pPr/>
              <a:t>5</a:t>
            </a:fld>
            <a:endParaRPr lang="ar-SA"/>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214282" y="430888"/>
            <a:ext cx="8715436" cy="60631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5875" algn="l"/>
              </a:tabLst>
            </a:pPr>
            <a:r>
              <a:rPr kumimoji="0" lang="en-US" sz="32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4 - </a:t>
            </a:r>
            <a:r>
              <a:rPr kumimoji="0" lang="en-US" sz="36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Discharges:</a:t>
            </a:r>
            <a:r>
              <a:rPr kumimoji="0" lang="en-US" sz="32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a:t>
            </a:r>
            <a:endParaRPr kumimoji="0" lang="en-US" sz="3200" b="1" i="0" u="none" strike="noStrike" cap="none" normalizeH="0" baseline="0" dirty="0" smtClean="0">
              <a:ln>
                <a:noFill/>
              </a:ln>
              <a:solidFill>
                <a:schemeClr val="tx1"/>
              </a:solidFill>
              <a:effectLst/>
              <a:latin typeface="Arial Black" pitchFamily="34" charset="0"/>
              <a:cs typeface="Times New Roman" pitchFamily="18" charset="0"/>
            </a:endParaRPr>
          </a:p>
          <a:p>
            <a:pPr marL="0" marR="0" lvl="0" indent="0" algn="l" defTabSz="914400" rtl="0" eaLnBrk="0" fontAlgn="base" latinLnBrk="0" hangingPunct="0">
              <a:lnSpc>
                <a:spcPts val="4800"/>
              </a:lnSpc>
              <a:spcBef>
                <a:spcPct val="0"/>
              </a:spcBef>
              <a:spcAft>
                <a:spcPct val="0"/>
              </a:spcAft>
              <a:buClrTx/>
              <a:buSzTx/>
              <a:buFontTx/>
              <a:buNone/>
              <a:tabLst>
                <a:tab pos="15875" algn="l"/>
              </a:tabLst>
            </a:pPr>
            <a:r>
              <a:rPr kumimoji="0" lang="en-US" sz="32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Is a termination of hospitalization, whether alive or dead. Deaths are considered discharges and they are included in the total discharges. </a:t>
            </a:r>
          </a:p>
          <a:p>
            <a:pPr marL="0" marR="0" lvl="0" indent="0" algn="l" defTabSz="914400" rtl="0" eaLnBrk="0" fontAlgn="base" latinLnBrk="0" hangingPunct="0">
              <a:lnSpc>
                <a:spcPct val="100000"/>
              </a:lnSpc>
              <a:spcBef>
                <a:spcPct val="0"/>
              </a:spcBef>
              <a:spcAft>
                <a:spcPct val="0"/>
              </a:spcAft>
              <a:buClrTx/>
              <a:buSzTx/>
              <a:buFontTx/>
              <a:buNone/>
              <a:tabLst>
                <a:tab pos="15875" algn="l"/>
              </a:tabLst>
            </a:pPr>
            <a:endParaRPr kumimoji="0" lang="en-US" sz="32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endParaRPr>
          </a:p>
          <a:p>
            <a:pPr marL="0" marR="0" lvl="0" indent="0" algn="l" defTabSz="914400" rtl="0" eaLnBrk="0" fontAlgn="base" latinLnBrk="0" hangingPunct="0">
              <a:lnSpc>
                <a:spcPts val="4800"/>
              </a:lnSpc>
              <a:spcBef>
                <a:spcPct val="0"/>
              </a:spcBef>
              <a:spcAft>
                <a:spcPct val="0"/>
              </a:spcAft>
              <a:buClrTx/>
              <a:buSzTx/>
              <a:buFontTx/>
              <a:buNone/>
              <a:tabLst>
                <a:tab pos="15875" algn="l"/>
              </a:tabLst>
            </a:pPr>
            <a:r>
              <a:rPr kumimoji="0" lang="en-US" sz="32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A fetus that was not alive at the time of delivery was never a patient and is not included in inpatient hospital statistic.</a:t>
            </a:r>
            <a:endParaRPr kumimoji="0" lang="en-US" sz="3200" b="1" i="0" u="none" strike="noStrike" cap="none" normalizeH="0" baseline="0" dirty="0" smtClean="0">
              <a:ln>
                <a:noFill/>
              </a:ln>
              <a:solidFill>
                <a:schemeClr val="tx1"/>
              </a:solidFill>
              <a:effectLst/>
              <a:latin typeface="Arial Black" pitchFamily="34" charset="0"/>
              <a:cs typeface="Times New Roman" pitchFamily="18" charset="0"/>
            </a:endParaRPr>
          </a:p>
        </p:txBody>
      </p:sp>
      <p:sp>
        <p:nvSpPr>
          <p:cNvPr id="3" name="Slide Number Placeholder 2"/>
          <p:cNvSpPr>
            <a:spLocks noGrp="1"/>
          </p:cNvSpPr>
          <p:nvPr>
            <p:ph type="sldNum" sz="quarter" idx="12"/>
          </p:nvPr>
        </p:nvSpPr>
        <p:spPr/>
        <p:txBody>
          <a:bodyPr/>
          <a:lstStyle/>
          <a:p>
            <a:fld id="{4F22C7D1-5DB6-412B-9248-4C450F0A1321}" type="slidenum">
              <a:rPr lang="ar-SA" smtClean="0"/>
              <a:pPr/>
              <a:t>6</a:t>
            </a:fld>
            <a:endParaRPr lang="ar-SA"/>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214282" y="860317"/>
            <a:ext cx="8929718" cy="38873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ts val="5000"/>
              </a:lnSpc>
              <a:spcBef>
                <a:spcPct val="0"/>
              </a:spcBef>
              <a:spcAft>
                <a:spcPct val="0"/>
              </a:spcAft>
              <a:buClrTx/>
              <a:buSzTx/>
              <a:buFontTx/>
              <a:buNone/>
              <a:tabLst>
                <a:tab pos="15875" algn="l"/>
              </a:tabLst>
            </a:pPr>
            <a:r>
              <a:rPr kumimoji="0" lang="en-US" sz="32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5- </a:t>
            </a:r>
            <a:r>
              <a:rPr kumimoji="0" lang="en-US" sz="36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Length of stay: </a:t>
            </a:r>
            <a:endParaRPr kumimoji="0" lang="en-US" sz="3200" b="1" i="0" u="none" strike="noStrike" cap="none" normalizeH="0" baseline="0" dirty="0" smtClean="0">
              <a:ln>
                <a:noFill/>
              </a:ln>
              <a:solidFill>
                <a:schemeClr val="tx1"/>
              </a:solidFill>
              <a:effectLst/>
              <a:latin typeface="Arial Black" pitchFamily="34" charset="0"/>
              <a:cs typeface="Times New Roman" pitchFamily="18" charset="0"/>
            </a:endParaRPr>
          </a:p>
          <a:p>
            <a:pPr marL="0" marR="0" lvl="0" indent="0" algn="l" defTabSz="914400" rtl="0" eaLnBrk="0" fontAlgn="base" latinLnBrk="0" hangingPunct="0">
              <a:lnSpc>
                <a:spcPts val="5000"/>
              </a:lnSpc>
              <a:spcBef>
                <a:spcPct val="0"/>
              </a:spcBef>
              <a:spcAft>
                <a:spcPct val="0"/>
              </a:spcAft>
              <a:buClrTx/>
              <a:buSzTx/>
              <a:buFontTx/>
              <a:buNone/>
              <a:tabLst>
                <a:tab pos="15875" algn="l"/>
              </a:tabLst>
            </a:pPr>
            <a:r>
              <a:rPr kumimoji="0" lang="en-US" sz="32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Number of calendar days from admission to discharge. To compute a patient's length of stay from admission to discharge the date of admission is subtracted from the date of discharge. </a:t>
            </a:r>
            <a:endParaRPr kumimoji="0" lang="en-US" sz="3200" b="1" i="0" u="none" strike="noStrike" cap="none" normalizeH="0" baseline="0" dirty="0" smtClean="0">
              <a:ln>
                <a:noFill/>
              </a:ln>
              <a:solidFill>
                <a:schemeClr val="tx1"/>
              </a:solidFill>
              <a:effectLst/>
              <a:latin typeface="Arial Black" pitchFamily="34" charset="0"/>
              <a:cs typeface="Times New Roman" pitchFamily="18" charset="0"/>
            </a:endParaRPr>
          </a:p>
        </p:txBody>
      </p:sp>
      <p:sp>
        <p:nvSpPr>
          <p:cNvPr id="3" name="Slide Number Placeholder 2"/>
          <p:cNvSpPr>
            <a:spLocks noGrp="1"/>
          </p:cNvSpPr>
          <p:nvPr>
            <p:ph type="sldNum" sz="quarter" idx="12"/>
          </p:nvPr>
        </p:nvSpPr>
        <p:spPr/>
        <p:txBody>
          <a:bodyPr/>
          <a:lstStyle/>
          <a:p>
            <a:fld id="{4F22C7D1-5DB6-412B-9248-4C450F0A1321}" type="slidenum">
              <a:rPr lang="ar-SA" smtClean="0"/>
              <a:pPr/>
              <a:t>7</a:t>
            </a:fld>
            <a:endParaRPr lang="ar-SA"/>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690158"/>
            <a:ext cx="8856984" cy="4490973"/>
          </a:xfrm>
          <a:prstGeom prst="rect">
            <a:avLst/>
          </a:prstGeom>
        </p:spPr>
        <p:txBody>
          <a:bodyPr wrap="square">
            <a:spAutoFit/>
          </a:bodyPr>
          <a:lstStyle/>
          <a:p>
            <a:pPr lvl="0" algn="l" rtl="0" eaLnBrk="0" fontAlgn="base" hangingPunct="0">
              <a:lnSpc>
                <a:spcPts val="4900"/>
              </a:lnSpc>
              <a:spcBef>
                <a:spcPct val="0"/>
              </a:spcBef>
              <a:spcAft>
                <a:spcPct val="0"/>
              </a:spcAft>
              <a:tabLst>
                <a:tab pos="15875" algn="l"/>
              </a:tabLst>
            </a:pPr>
            <a:r>
              <a:rPr kumimoji="0" lang="en-US" sz="32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For example: </a:t>
            </a:r>
          </a:p>
          <a:p>
            <a:pPr lvl="0" algn="l" rtl="0" eaLnBrk="0" fontAlgn="base" hangingPunct="0">
              <a:lnSpc>
                <a:spcPts val="4900"/>
              </a:lnSpc>
              <a:spcBef>
                <a:spcPct val="0"/>
              </a:spcBef>
              <a:spcAft>
                <a:spcPct val="0"/>
              </a:spcAft>
              <a:tabLst>
                <a:tab pos="15875" algn="l"/>
              </a:tabLst>
            </a:pPr>
            <a:r>
              <a:rPr kumimoji="0" lang="en-US" sz="32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1- if a patient was admitted on Safar 25</a:t>
            </a:r>
            <a:r>
              <a:rPr kumimoji="0" lang="en-US" sz="3200" b="1" i="0" u="none" strike="noStrike" cap="none" normalizeH="0" baseline="30000" dirty="0" smtClean="0">
                <a:ln>
                  <a:noFill/>
                </a:ln>
                <a:solidFill>
                  <a:schemeClr val="tx1"/>
                </a:solidFill>
                <a:effectLst/>
                <a:latin typeface="Arial Black" pitchFamily="34" charset="0"/>
                <a:ea typeface="Times New Roman" pitchFamily="18" charset="0"/>
                <a:cs typeface="Times New Roman" pitchFamily="18" charset="0"/>
              </a:rPr>
              <a:t>th</a:t>
            </a:r>
            <a:r>
              <a:rPr kumimoji="0" lang="en-US" sz="32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and discharged Safar 28, his length of stay is (28 – 25) = 3 days. </a:t>
            </a:r>
          </a:p>
          <a:p>
            <a:pPr lvl="0" algn="l" rtl="0" eaLnBrk="0" fontAlgn="base" hangingPunct="0">
              <a:lnSpc>
                <a:spcPts val="4900"/>
              </a:lnSpc>
              <a:spcBef>
                <a:spcPct val="0"/>
              </a:spcBef>
              <a:spcAft>
                <a:spcPct val="0"/>
              </a:spcAft>
              <a:tabLst>
                <a:tab pos="15875" algn="l"/>
              </a:tabLst>
            </a:pPr>
            <a:r>
              <a:rPr kumimoji="0" lang="en-US" sz="32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2- If a patient is admitted and discharged on the same day, his length of stay is one day. </a:t>
            </a:r>
            <a:endParaRPr kumimoji="0" lang="en-US" sz="3200" b="1" i="0" u="none" strike="noStrike" cap="none" normalizeH="0" baseline="0" dirty="0" smtClean="0">
              <a:ln>
                <a:noFill/>
              </a:ln>
              <a:solidFill>
                <a:schemeClr val="tx1"/>
              </a:solidFill>
              <a:effectLst/>
              <a:latin typeface="Arial Black" pitchFamily="34" charset="0"/>
              <a:cs typeface="Times New Roman" pitchFamily="18" charset="0"/>
            </a:endParaRPr>
          </a:p>
        </p:txBody>
      </p:sp>
      <p:sp>
        <p:nvSpPr>
          <p:cNvPr id="3" name="Slide Number Placeholder 2"/>
          <p:cNvSpPr>
            <a:spLocks noGrp="1"/>
          </p:cNvSpPr>
          <p:nvPr>
            <p:ph type="sldNum" sz="quarter" idx="12"/>
          </p:nvPr>
        </p:nvSpPr>
        <p:spPr/>
        <p:txBody>
          <a:bodyPr/>
          <a:lstStyle/>
          <a:p>
            <a:fld id="{4F22C7D1-5DB6-412B-9248-4C450F0A1321}" type="slidenum">
              <a:rPr lang="ar-SA" smtClean="0"/>
              <a:pPr/>
              <a:t>8</a:t>
            </a:fld>
            <a:endParaRPr lang="ar-SA"/>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251520" y="544469"/>
            <a:ext cx="8606760" cy="32461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ts val="5000"/>
              </a:lnSpc>
              <a:spcBef>
                <a:spcPct val="0"/>
              </a:spcBef>
              <a:spcAft>
                <a:spcPct val="0"/>
              </a:spcAft>
              <a:buClrTx/>
              <a:buSzTx/>
              <a:buFontTx/>
              <a:buNone/>
              <a:tabLst>
                <a:tab pos="15875" algn="l"/>
              </a:tabLst>
            </a:pPr>
            <a:r>
              <a:rPr kumimoji="0" lang="en-US" sz="32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Example1:</a:t>
            </a:r>
            <a:endParaRPr kumimoji="0" lang="en-US" sz="3200" b="1" i="0" u="none" strike="noStrike" cap="none" normalizeH="0" baseline="0" dirty="0" smtClean="0">
              <a:ln>
                <a:noFill/>
              </a:ln>
              <a:solidFill>
                <a:schemeClr val="tx1"/>
              </a:solidFill>
              <a:effectLst/>
              <a:latin typeface="Arial Black" pitchFamily="34" charset="0"/>
              <a:cs typeface="Times New Roman" pitchFamily="18" charset="0"/>
            </a:endParaRPr>
          </a:p>
          <a:p>
            <a:pPr marL="0" marR="0" lvl="0" indent="0" algn="justLow" defTabSz="914400" rtl="0" eaLnBrk="0" fontAlgn="base" latinLnBrk="0" hangingPunct="0">
              <a:lnSpc>
                <a:spcPts val="5000"/>
              </a:lnSpc>
              <a:spcBef>
                <a:spcPct val="0"/>
              </a:spcBef>
              <a:spcAft>
                <a:spcPct val="0"/>
              </a:spcAft>
              <a:buClrTx/>
              <a:buSzTx/>
              <a:buFontTx/>
              <a:buNone/>
              <a:tabLst>
                <a:tab pos="15875" algn="l"/>
              </a:tabLst>
            </a:pPr>
            <a:r>
              <a:rPr kumimoji="0" lang="en-US" sz="32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The following data were obtained from the records of KKU hospital in 1420 (Safar month = 30 days); usually is calculated for one year:</a:t>
            </a:r>
            <a:endParaRPr kumimoji="0" lang="en-US" sz="3200" b="1" i="0" u="none" strike="noStrike" cap="none" normalizeH="0" baseline="0" dirty="0" smtClean="0">
              <a:ln>
                <a:noFill/>
              </a:ln>
              <a:solidFill>
                <a:schemeClr val="tx1"/>
              </a:solidFill>
              <a:effectLst/>
              <a:latin typeface="Arial Black" pitchFamily="34" charset="0"/>
              <a:cs typeface="Times New Roman" pitchFamily="18" charset="0"/>
            </a:endParaRPr>
          </a:p>
        </p:txBody>
      </p:sp>
      <p:sp>
        <p:nvSpPr>
          <p:cNvPr id="3" name="Slide Number Placeholder 2"/>
          <p:cNvSpPr>
            <a:spLocks noGrp="1"/>
          </p:cNvSpPr>
          <p:nvPr>
            <p:ph type="sldNum" sz="quarter" idx="12"/>
          </p:nvPr>
        </p:nvSpPr>
        <p:spPr/>
        <p:txBody>
          <a:bodyPr/>
          <a:lstStyle/>
          <a:p>
            <a:fld id="{4F22C7D1-5DB6-412B-9248-4C450F0A1321}" type="slidenum">
              <a:rPr lang="ar-SA" smtClean="0"/>
              <a:pPr/>
              <a:t>9</a:t>
            </a:fld>
            <a:endParaRPr lang="ar-SA"/>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546</Words>
  <Application>Microsoft Office PowerPoint</Application>
  <PresentationFormat>On-screen Show (4:3)</PresentationFormat>
  <Paragraphs>105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Hospital statistics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Hospital statistics</dc:title>
  <dc:creator>badr</dc:creator>
  <cp:lastModifiedBy>User</cp:lastModifiedBy>
  <cp:revision>13</cp:revision>
  <cp:lastPrinted>2014-10-20T03:41:45Z</cp:lastPrinted>
  <dcterms:created xsi:type="dcterms:W3CDTF">2012-01-26T02:15:12Z</dcterms:created>
  <dcterms:modified xsi:type="dcterms:W3CDTF">2014-10-20T03:43:35Z</dcterms:modified>
</cp:coreProperties>
</file>