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549" r:id="rId2"/>
    <p:sldId id="553" r:id="rId3"/>
    <p:sldId id="555" r:id="rId4"/>
    <p:sldId id="550" r:id="rId5"/>
    <p:sldId id="551" r:id="rId6"/>
    <p:sldId id="556" r:id="rId7"/>
    <p:sldId id="557" r:id="rId8"/>
    <p:sldId id="558" r:id="rId9"/>
    <p:sldId id="559" r:id="rId10"/>
    <p:sldId id="34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9900"/>
    <a:srgbClr val="FF6600"/>
    <a:srgbClr val="339933"/>
    <a:srgbClr val="66FF33"/>
    <a:srgbClr val="CCFF33"/>
    <a:srgbClr val="FF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3" autoAdjust="0"/>
    <p:restoredTop sz="94676" autoAdjust="0"/>
  </p:normalViewPr>
  <p:slideViewPr>
    <p:cSldViewPr>
      <p:cViewPr varScale="1"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  <a:endParaRPr lang="en-US" noProof="0" smtClean="0"/>
          </a:p>
          <a:p>
            <a:pPr lvl="1"/>
            <a:r>
              <a:rPr lang="ar-SA" noProof="0" smtClean="0"/>
              <a:t>المستوى الثاني</a:t>
            </a:r>
            <a:endParaRPr lang="en-US" noProof="0" smtClean="0"/>
          </a:p>
          <a:p>
            <a:pPr lvl="2"/>
            <a:r>
              <a:rPr lang="ar-SA" noProof="0" smtClean="0"/>
              <a:t>المستوى الثالث</a:t>
            </a:r>
            <a:endParaRPr lang="en-US" noProof="0" smtClean="0"/>
          </a:p>
          <a:p>
            <a:pPr lvl="3"/>
            <a:r>
              <a:rPr lang="ar-SA" noProof="0" smtClean="0"/>
              <a:t>المستوى الرابع</a:t>
            </a:r>
            <a:endParaRPr lang="en-US" noProof="0" smtClean="0"/>
          </a:p>
          <a:p>
            <a:pPr lvl="4"/>
            <a:r>
              <a:rPr lang="ar-SA" noProof="0" smtClean="0"/>
              <a:t>المستوى الخامس</a:t>
            </a:r>
            <a:endParaRPr lang="en-US" noProof="0" smtClean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CB4D920-DA19-4C9F-8698-2EF20AD27B6C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60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DAFF2-F8E0-4968-822B-E3FFA3BC7F0A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32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2293B-5DB5-42D3-BA76-CEA74616D34E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21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A939A-2E8F-4213-BA63-38FA47937CF0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78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4C1D9-1F0F-4E59-8413-C3244C40E606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52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599CD-66FB-4168-8A71-F4F9754EED60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51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27F14-BE53-45F5-8C21-A3F3C34169E1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80A96-26D0-477D-8B8A-594F68431E5D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5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1B637-5952-414A-A3F2-D41493A8CEF4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51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2F0F4-D0C9-403A-B9DA-A1CC6790FD2C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5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2BA31-1C39-4F9B-BF7D-F99CBB0B094E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79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9F73B-B81A-46FB-BB05-7DB7059CA4C2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42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1C9C9-FCBC-4A17-B02C-3DBCC34E8533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  <a:endParaRPr lang="en-US" smtClean="0"/>
          </a:p>
          <a:p>
            <a:pPr lvl="1"/>
            <a:r>
              <a:rPr lang="ar-SA" smtClean="0"/>
              <a:t>المستوى الثاني</a:t>
            </a:r>
            <a:endParaRPr lang="en-US" smtClean="0"/>
          </a:p>
          <a:p>
            <a:pPr lvl="2"/>
            <a:r>
              <a:rPr lang="ar-SA" smtClean="0"/>
              <a:t>المستوى الثالث</a:t>
            </a:r>
            <a:endParaRPr lang="en-US" smtClean="0"/>
          </a:p>
          <a:p>
            <a:pPr lvl="3"/>
            <a:r>
              <a:rPr lang="ar-SA" smtClean="0"/>
              <a:t>المستوى الرابع</a:t>
            </a:r>
            <a:endParaRPr lang="en-US" smtClean="0"/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3FA1143-60D7-4DFD-A81C-E69777A4D577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>
            <a:spLocks noChangeArrowheads="1"/>
          </p:cNvSpPr>
          <p:nvPr/>
        </p:nvSpPr>
        <p:spPr bwMode="auto">
          <a:xfrm flipV="1">
            <a:off x="8192952" y="74250"/>
            <a:ext cx="923925" cy="7651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697" y="16740"/>
            <a:ext cx="6970448" cy="230428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0" y="1585575"/>
            <a:ext cx="9144000" cy="1094534"/>
          </a:xfrm>
          <a:prstGeom prst="rect">
            <a:avLst/>
          </a:prstGeom>
        </p:spPr>
        <p:txBody>
          <a:bodyPr wrap="square">
            <a:prstTxWarp prst="textArchUp">
              <a:avLst>
                <a:gd name="adj" fmla="val 11841903"/>
              </a:avLst>
            </a:prstTxWarp>
            <a:spAutoFit/>
          </a:bodyPr>
          <a:lstStyle/>
          <a:p>
            <a:pPr algn="ctr"/>
            <a:r>
              <a:rPr lang="en-US" sz="5400" b="1" dirty="0" smtClean="0">
                <a:latin typeface="Comic Sans MS" pitchFamily="66" charset="0"/>
              </a:rPr>
              <a:t>General Chemistry</a:t>
            </a:r>
          </a:p>
          <a:p>
            <a:pPr algn="ctr"/>
            <a:r>
              <a:rPr lang="en-US" sz="5400" b="1" dirty="0" smtClean="0">
                <a:latin typeface="Comic Sans MS" pitchFamily="66" charset="0"/>
              </a:rPr>
              <a:t>Chem 101</a:t>
            </a:r>
          </a:p>
        </p:txBody>
      </p:sp>
      <p:pic>
        <p:nvPicPr>
          <p:cNvPr id="33" name="Picture 5" descr="C:\Documents and Settings\Dr. Ahmed\My Documents\Downloads\AMRC Logo NET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3" y="7837"/>
            <a:ext cx="872089" cy="77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5" descr="C:\Documents and Settings\Dr. Ahmed\My Documents\Downloads\AMRC Logo NET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927" y="11769"/>
            <a:ext cx="872089" cy="77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angle 4"/>
          <p:cNvSpPr>
            <a:spLocks noChangeArrowheads="1"/>
          </p:cNvSpPr>
          <p:nvPr/>
        </p:nvSpPr>
        <p:spPr bwMode="auto">
          <a:xfrm flipV="1">
            <a:off x="18834" y="71510"/>
            <a:ext cx="923925" cy="7651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pic>
        <p:nvPicPr>
          <p:cNvPr id="36" name="Picture 5" descr="C:\Documents and Settings\Dr. Ahmed\My Documents\Downloads\AMRC Logo NET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4" y="16544"/>
            <a:ext cx="872089" cy="77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7" name="Group 15"/>
          <p:cNvGrpSpPr>
            <a:grpSpLocks/>
          </p:cNvGrpSpPr>
          <p:nvPr/>
        </p:nvGrpSpPr>
        <p:grpSpPr bwMode="auto">
          <a:xfrm>
            <a:off x="3796983" y="2449681"/>
            <a:ext cx="576071" cy="518463"/>
            <a:chOff x="24000" y="3168"/>
            <a:chExt cx="1248" cy="1248"/>
          </a:xfrm>
          <a:solidFill>
            <a:schemeClr val="bg1">
              <a:lumMod val="65000"/>
            </a:schemeClr>
          </a:solidFill>
        </p:grpSpPr>
        <p:sp>
          <p:nvSpPr>
            <p:cNvPr id="38" name="AutoShape 11"/>
            <p:cNvSpPr>
              <a:spLocks noChangeArrowheads="1"/>
            </p:cNvSpPr>
            <p:nvPr/>
          </p:nvSpPr>
          <p:spPr bwMode="auto">
            <a:xfrm>
              <a:off x="24000" y="3168"/>
              <a:ext cx="1248" cy="12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7 w 21600"/>
                <a:gd name="T25" fmla="*/ 3167 h 21600"/>
                <a:gd name="T26" fmla="*/ 18433 w 21600"/>
                <a:gd name="T27" fmla="*/ 18433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908" y="10800"/>
                  </a:moveTo>
                  <a:cubicBezTo>
                    <a:pt x="2908" y="15159"/>
                    <a:pt x="6441" y="18692"/>
                    <a:pt x="10800" y="18692"/>
                  </a:cubicBezTo>
                  <a:cubicBezTo>
                    <a:pt x="15159" y="18692"/>
                    <a:pt x="18692" y="15159"/>
                    <a:pt x="18692" y="10800"/>
                  </a:cubicBezTo>
                  <a:cubicBezTo>
                    <a:pt x="18692" y="6441"/>
                    <a:pt x="15159" y="2908"/>
                    <a:pt x="10800" y="2908"/>
                  </a:cubicBezTo>
                  <a:cubicBezTo>
                    <a:pt x="6441" y="2908"/>
                    <a:pt x="2908" y="6441"/>
                    <a:pt x="2908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14"/>
            <p:cNvSpPr>
              <a:spLocks noChangeArrowheads="1"/>
            </p:cNvSpPr>
            <p:nvPr/>
          </p:nvSpPr>
          <p:spPr bwMode="auto">
            <a:xfrm>
              <a:off x="24336" y="3504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" name="Group 16"/>
          <p:cNvGrpSpPr>
            <a:grpSpLocks/>
          </p:cNvGrpSpPr>
          <p:nvPr/>
        </p:nvGrpSpPr>
        <p:grpSpPr bwMode="auto">
          <a:xfrm>
            <a:off x="4302382" y="2449681"/>
            <a:ext cx="576071" cy="518463"/>
            <a:chOff x="24000" y="3168"/>
            <a:chExt cx="1248" cy="1248"/>
          </a:xfrm>
          <a:solidFill>
            <a:schemeClr val="bg1">
              <a:lumMod val="65000"/>
            </a:schemeClr>
          </a:solidFill>
        </p:grpSpPr>
        <p:sp>
          <p:nvSpPr>
            <p:cNvPr id="41" name="AutoShape 17"/>
            <p:cNvSpPr>
              <a:spLocks noChangeArrowheads="1"/>
            </p:cNvSpPr>
            <p:nvPr/>
          </p:nvSpPr>
          <p:spPr bwMode="auto">
            <a:xfrm>
              <a:off x="24000" y="3168"/>
              <a:ext cx="1248" cy="12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7 w 21600"/>
                <a:gd name="T25" fmla="*/ 3167 h 21600"/>
                <a:gd name="T26" fmla="*/ 18433 w 21600"/>
                <a:gd name="T27" fmla="*/ 18433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908" y="10800"/>
                  </a:moveTo>
                  <a:cubicBezTo>
                    <a:pt x="2908" y="15159"/>
                    <a:pt x="6441" y="18692"/>
                    <a:pt x="10800" y="18692"/>
                  </a:cubicBezTo>
                  <a:cubicBezTo>
                    <a:pt x="15159" y="18692"/>
                    <a:pt x="18692" y="15159"/>
                    <a:pt x="18692" y="10800"/>
                  </a:cubicBezTo>
                  <a:cubicBezTo>
                    <a:pt x="18692" y="6441"/>
                    <a:pt x="15159" y="2908"/>
                    <a:pt x="10800" y="2908"/>
                  </a:cubicBezTo>
                  <a:cubicBezTo>
                    <a:pt x="6441" y="2908"/>
                    <a:pt x="2908" y="6441"/>
                    <a:pt x="2908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AutoShape 18"/>
            <p:cNvSpPr>
              <a:spLocks noChangeArrowheads="1"/>
            </p:cNvSpPr>
            <p:nvPr/>
          </p:nvSpPr>
          <p:spPr bwMode="auto">
            <a:xfrm>
              <a:off x="24336" y="3504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" name="Group 19"/>
          <p:cNvGrpSpPr>
            <a:grpSpLocks/>
          </p:cNvGrpSpPr>
          <p:nvPr/>
        </p:nvGrpSpPr>
        <p:grpSpPr bwMode="auto">
          <a:xfrm>
            <a:off x="4802427" y="2449681"/>
            <a:ext cx="576071" cy="518463"/>
            <a:chOff x="24000" y="3168"/>
            <a:chExt cx="1248" cy="1248"/>
          </a:xfrm>
          <a:solidFill>
            <a:schemeClr val="bg1">
              <a:lumMod val="65000"/>
            </a:schemeClr>
          </a:solidFill>
        </p:grpSpPr>
        <p:sp>
          <p:nvSpPr>
            <p:cNvPr id="44" name="AutoShape 20"/>
            <p:cNvSpPr>
              <a:spLocks noChangeArrowheads="1"/>
            </p:cNvSpPr>
            <p:nvPr/>
          </p:nvSpPr>
          <p:spPr bwMode="auto">
            <a:xfrm>
              <a:off x="24000" y="3168"/>
              <a:ext cx="1248" cy="12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7 w 21600"/>
                <a:gd name="T25" fmla="*/ 3167 h 21600"/>
                <a:gd name="T26" fmla="*/ 18433 w 21600"/>
                <a:gd name="T27" fmla="*/ 18433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908" y="10800"/>
                  </a:moveTo>
                  <a:cubicBezTo>
                    <a:pt x="2908" y="15159"/>
                    <a:pt x="6441" y="18692"/>
                    <a:pt x="10800" y="18692"/>
                  </a:cubicBezTo>
                  <a:cubicBezTo>
                    <a:pt x="15159" y="18692"/>
                    <a:pt x="18692" y="15159"/>
                    <a:pt x="18692" y="10800"/>
                  </a:cubicBezTo>
                  <a:cubicBezTo>
                    <a:pt x="18692" y="6441"/>
                    <a:pt x="15159" y="2908"/>
                    <a:pt x="10800" y="2908"/>
                  </a:cubicBezTo>
                  <a:cubicBezTo>
                    <a:pt x="6441" y="2908"/>
                    <a:pt x="2908" y="6441"/>
                    <a:pt x="2908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AutoShape 21"/>
            <p:cNvSpPr>
              <a:spLocks noChangeArrowheads="1"/>
            </p:cNvSpPr>
            <p:nvPr/>
          </p:nvSpPr>
          <p:spPr bwMode="auto">
            <a:xfrm>
              <a:off x="24336" y="3504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" y="3150105"/>
            <a:ext cx="9136016" cy="1143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6000" b="1" dirty="0" smtClean="0">
                <a:latin typeface="Comic Sans MS" pitchFamily="66" charset="0"/>
              </a:rPr>
              <a:t>Homework 4</a:t>
            </a:r>
          </a:p>
        </p:txBody>
      </p:sp>
      <p:sp>
        <p:nvSpPr>
          <p:cNvPr id="2" name="Rectangle 1"/>
          <p:cNvSpPr/>
          <p:nvPr/>
        </p:nvSpPr>
        <p:spPr>
          <a:xfrm>
            <a:off x="732789" y="4811568"/>
            <a:ext cx="7668569" cy="1569660"/>
          </a:xfrm>
          <a:prstGeom prst="rect">
            <a:avLst/>
          </a:prstGeom>
          <a:ln w="28575"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r>
              <a:rPr lang="en-GB" sz="2400" b="1" dirty="0"/>
              <a:t>Name</a:t>
            </a:r>
            <a:r>
              <a:rPr lang="en-GB" sz="2400" b="1" dirty="0" smtClean="0"/>
              <a:t>:</a:t>
            </a:r>
          </a:p>
          <a:p>
            <a:endParaRPr lang="en-GB" sz="1200" b="1" dirty="0"/>
          </a:p>
          <a:p>
            <a:r>
              <a:rPr lang="en-GB" sz="2400" b="1" dirty="0" smtClean="0"/>
              <a:t>ID </a:t>
            </a:r>
            <a:r>
              <a:rPr lang="en-GB" sz="2400" b="1" dirty="0"/>
              <a:t>Number</a:t>
            </a:r>
            <a:r>
              <a:rPr lang="en-GB" sz="2400" b="1" dirty="0" smtClean="0"/>
              <a:t>:</a:t>
            </a:r>
          </a:p>
          <a:p>
            <a:endParaRPr lang="en-GB" sz="1200" b="1" dirty="0"/>
          </a:p>
          <a:p>
            <a:r>
              <a:rPr lang="en-GB" sz="2400" b="1" dirty="0"/>
              <a:t>Section:</a:t>
            </a:r>
            <a:endParaRPr lang="en-US" sz="2400" b="1" dirty="0"/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 flipV="1">
            <a:off x="0" y="4447333"/>
            <a:ext cx="9144000" cy="762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pic>
        <p:nvPicPr>
          <p:cNvPr id="32" name="Picture 2" descr="C:\Users\UsEr\Desktop\New\KSU\KSU 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61" y="2268792"/>
            <a:ext cx="2073852" cy="10384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5"/>
          <p:cNvPicPr>
            <a:picLocks noChangeAspect="1" noChangeArrowheads="1"/>
          </p:cNvPicPr>
          <p:nvPr/>
        </p:nvPicPr>
        <p:blipFill>
          <a:blip r:embed="rId5" cstate="print"/>
          <a:srcRect l="-4898" t="-4192" r="-4898" b="-4192"/>
          <a:stretch>
            <a:fillRect/>
          </a:stretch>
        </p:blipFill>
        <p:spPr bwMode="auto">
          <a:xfrm>
            <a:off x="7625171" y="2104039"/>
            <a:ext cx="1354149" cy="154194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7" name="Rectangle 5"/>
          <p:cNvSpPr>
            <a:spLocks noChangeArrowheads="1"/>
          </p:cNvSpPr>
          <p:nvPr/>
        </p:nvSpPr>
        <p:spPr bwMode="auto">
          <a:xfrm flipV="1">
            <a:off x="0" y="6632402"/>
            <a:ext cx="91440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10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 flipV="1">
            <a:off x="0" y="-26988"/>
            <a:ext cx="9144000" cy="30480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 flipV="1">
            <a:off x="0" y="6553200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 rot="5400000" flipV="1">
            <a:off x="-3043237" y="3276600"/>
            <a:ext cx="64008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 rot="5400000" flipV="1">
            <a:off x="5791200" y="3276600"/>
            <a:ext cx="64008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pic>
        <p:nvPicPr>
          <p:cNvPr id="18438" name="Picture 6" descr="قوس شمال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2133600"/>
            <a:ext cx="29146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7" descr="قوس شمال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133600"/>
            <a:ext cx="291623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8" descr="قوس شمال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014413"/>
            <a:ext cx="3276600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1" name="Picture 9" descr="قوس شمال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352800"/>
            <a:ext cx="3276600" cy="257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2" name="Picture 10" descr="http://www.funmunch.com/comments/thank_you/thank_you_comment_graphic_01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2024063"/>
            <a:ext cx="4762500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74" y="491043"/>
            <a:ext cx="86986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2D2D8A"/>
                </a:solidFill>
                <a:latin typeface="Arial" pitchFamily="34" charset="0"/>
                <a:cs typeface="Arial" pitchFamily="34" charset="0"/>
              </a:rPr>
              <a:t>Question 1</a:t>
            </a:r>
          </a:p>
          <a:p>
            <a:pPr algn="just"/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sz="2000" dirty="0">
                <a:solidFill>
                  <a:srgbClr val="000000"/>
                </a:solidFill>
              </a:rPr>
              <a:t>Calculate the volume (in liters) occupied by 2.12 moles of nitric oxide (NO) at 6.54 atm and 76</a:t>
            </a:r>
            <a:r>
              <a:rPr lang="en-US" sz="2000" baseline="30000" dirty="0">
                <a:solidFill>
                  <a:srgbClr val="000000"/>
                </a:solidFill>
              </a:rPr>
              <a:t>o</a:t>
            </a:r>
            <a:r>
              <a:rPr lang="en-US" sz="2000" dirty="0">
                <a:solidFill>
                  <a:srgbClr val="000000"/>
                </a:solidFill>
              </a:rPr>
              <a:t>C.</a:t>
            </a:r>
          </a:p>
        </p:txBody>
      </p:sp>
    </p:spTree>
    <p:extLst>
      <p:ext uri="{BB962C8B-B14F-4D97-AF65-F5344CB8AC3E}">
        <p14:creationId xmlns:p14="http://schemas.microsoft.com/office/powerpoint/2010/main" val="1988597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74" y="491043"/>
            <a:ext cx="86986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2D2D8A"/>
                </a:solidFill>
              </a:rPr>
              <a:t>Question </a:t>
            </a:r>
            <a:r>
              <a:rPr lang="en-US" sz="2000" b="1" dirty="0" smtClean="0">
                <a:solidFill>
                  <a:srgbClr val="2D2D8A"/>
                </a:solidFill>
              </a:rPr>
              <a:t>2</a:t>
            </a:r>
            <a:endParaRPr lang="en-US" sz="2000" b="1" dirty="0">
              <a:solidFill>
                <a:srgbClr val="2D2D8A"/>
              </a:solidFill>
            </a:endParaRPr>
          </a:p>
          <a:p>
            <a:pPr algn="just"/>
            <a:endParaRPr lang="en-US" sz="2000" dirty="0">
              <a:solidFill>
                <a:srgbClr val="000000"/>
              </a:solidFill>
            </a:endParaRPr>
          </a:p>
          <a:p>
            <a:pPr lvl="0" algn="just"/>
            <a:r>
              <a:rPr lang="en-US" sz="2000" dirty="0">
                <a:solidFill>
                  <a:srgbClr val="000000"/>
                </a:solidFill>
              </a:rPr>
              <a:t>What is the volume (in liters) occupied by 49.8 g of HCl at </a:t>
            </a:r>
            <a:r>
              <a:rPr lang="en-US" sz="2000" b="1" dirty="0">
                <a:solidFill>
                  <a:srgbClr val="000000"/>
                </a:solidFill>
              </a:rPr>
              <a:t>STP</a:t>
            </a:r>
            <a:r>
              <a:rPr lang="en-US" sz="2000" dirty="0">
                <a:solidFill>
                  <a:srgbClr val="00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28677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74" y="491043"/>
            <a:ext cx="86986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2D2D8A"/>
                </a:solidFill>
              </a:rPr>
              <a:t>Question </a:t>
            </a:r>
            <a:r>
              <a:rPr lang="en-US" sz="2000" b="1" dirty="0" smtClean="0">
                <a:solidFill>
                  <a:srgbClr val="2D2D8A"/>
                </a:solidFill>
              </a:rPr>
              <a:t>3</a:t>
            </a:r>
            <a:endParaRPr lang="en-US" sz="2000" b="1" dirty="0">
              <a:solidFill>
                <a:srgbClr val="2D2D8A"/>
              </a:solidFill>
            </a:endParaRPr>
          </a:p>
          <a:p>
            <a:pPr algn="just"/>
            <a:endParaRPr lang="en-US" sz="2000" dirty="0">
              <a:solidFill>
                <a:srgbClr val="000000"/>
              </a:solidFill>
            </a:endParaRPr>
          </a:p>
          <a:p>
            <a:pPr lvl="0" algn="just"/>
            <a:r>
              <a:rPr lang="en-US" sz="2000" dirty="0">
                <a:solidFill>
                  <a:srgbClr val="000000"/>
                </a:solidFill>
              </a:rPr>
              <a:t>A sample of oxygen gas initially at 0.97 atm is cooled from 21</a:t>
            </a:r>
            <a:r>
              <a:rPr lang="en-US" sz="2000" baseline="30000" dirty="0">
                <a:solidFill>
                  <a:srgbClr val="000000"/>
                </a:solidFill>
              </a:rPr>
              <a:t>o</a:t>
            </a:r>
            <a:r>
              <a:rPr lang="en-US" sz="2000" dirty="0">
                <a:solidFill>
                  <a:srgbClr val="000000"/>
                </a:solidFill>
              </a:rPr>
              <a:t>C to -68</a:t>
            </a:r>
            <a:r>
              <a:rPr lang="en-US" sz="2000" baseline="30000" dirty="0">
                <a:solidFill>
                  <a:srgbClr val="000000"/>
                </a:solidFill>
              </a:rPr>
              <a:t>o</a:t>
            </a:r>
            <a:r>
              <a:rPr lang="en-US" sz="2000" dirty="0">
                <a:solidFill>
                  <a:srgbClr val="000000"/>
                </a:solidFill>
              </a:rPr>
              <a:t>C at constant volume. What is its final pressure (in atm)?</a:t>
            </a:r>
          </a:p>
        </p:txBody>
      </p:sp>
    </p:spTree>
    <p:extLst>
      <p:ext uri="{BB962C8B-B14F-4D97-AF65-F5344CB8AC3E}">
        <p14:creationId xmlns:p14="http://schemas.microsoft.com/office/powerpoint/2010/main" val="1953251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74" y="491043"/>
            <a:ext cx="869865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2D2D8A"/>
                </a:solidFill>
              </a:rPr>
              <a:t>Question </a:t>
            </a:r>
            <a:r>
              <a:rPr lang="en-US" sz="2000" b="1" dirty="0" smtClean="0">
                <a:solidFill>
                  <a:srgbClr val="2D2D8A"/>
                </a:solidFill>
              </a:rPr>
              <a:t>4</a:t>
            </a:r>
            <a:endParaRPr lang="en-US" sz="2000" b="1" dirty="0">
              <a:solidFill>
                <a:srgbClr val="2D2D8A"/>
              </a:solidFill>
            </a:endParaRPr>
          </a:p>
          <a:p>
            <a:pPr algn="just"/>
            <a:endParaRPr lang="en-US" sz="2000" dirty="0">
              <a:solidFill>
                <a:srgbClr val="000000"/>
              </a:solidFill>
            </a:endParaRPr>
          </a:p>
          <a:p>
            <a:pPr lvl="0" algn="just"/>
            <a:r>
              <a:rPr lang="en-US" sz="2000" dirty="0">
                <a:solidFill>
                  <a:srgbClr val="000000"/>
                </a:solidFill>
              </a:rPr>
              <a:t>A gas initially at 4.0 L, 1.2 atm, and 66</a:t>
            </a:r>
            <a:r>
              <a:rPr lang="en-US" sz="2000" baseline="30000" dirty="0">
                <a:solidFill>
                  <a:srgbClr val="000000"/>
                </a:solidFill>
              </a:rPr>
              <a:t>o</a:t>
            </a:r>
            <a:r>
              <a:rPr lang="en-US" sz="2000" dirty="0">
                <a:solidFill>
                  <a:srgbClr val="000000"/>
                </a:solidFill>
              </a:rPr>
              <a:t>C undergoes a change so that its final volume and temperature are 1.7 L and 42</a:t>
            </a:r>
            <a:r>
              <a:rPr lang="en-US" sz="2000" baseline="30000" dirty="0">
                <a:solidFill>
                  <a:srgbClr val="000000"/>
                </a:solidFill>
              </a:rPr>
              <a:t>o</a:t>
            </a:r>
            <a:r>
              <a:rPr lang="en-US" sz="2000" dirty="0">
                <a:solidFill>
                  <a:srgbClr val="000000"/>
                </a:solidFill>
              </a:rPr>
              <a:t>C. What is its final pressure? Assume the number of moles remains unchanged.</a:t>
            </a:r>
          </a:p>
        </p:txBody>
      </p:sp>
    </p:spTree>
    <p:extLst>
      <p:ext uri="{BB962C8B-B14F-4D97-AF65-F5344CB8AC3E}">
        <p14:creationId xmlns:p14="http://schemas.microsoft.com/office/powerpoint/2010/main" val="2153157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74" y="491043"/>
            <a:ext cx="869865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2D2D8A"/>
                </a:solidFill>
              </a:rPr>
              <a:t>Question </a:t>
            </a:r>
            <a:r>
              <a:rPr lang="en-US" sz="2000" b="1" dirty="0" smtClean="0">
                <a:solidFill>
                  <a:srgbClr val="2D2D8A"/>
                </a:solidFill>
              </a:rPr>
              <a:t>5</a:t>
            </a:r>
            <a:endParaRPr lang="en-US" sz="2000" b="1" dirty="0">
              <a:solidFill>
                <a:srgbClr val="2D2D8A"/>
              </a:solidFill>
            </a:endParaRPr>
          </a:p>
          <a:p>
            <a:pPr algn="just"/>
            <a:endParaRPr lang="en-US" sz="2000" dirty="0">
              <a:solidFill>
                <a:srgbClr val="000000"/>
              </a:solidFill>
            </a:endParaRPr>
          </a:p>
          <a:p>
            <a:pPr lvl="0" algn="just"/>
            <a:r>
              <a:rPr lang="en-US" sz="2000" dirty="0">
                <a:solidFill>
                  <a:srgbClr val="000000"/>
                </a:solidFill>
              </a:rPr>
              <a:t>What is the density (in g/L) of uranium hexafluoride (UF</a:t>
            </a:r>
            <a:r>
              <a:rPr lang="en-US" sz="2000" baseline="-25000" dirty="0">
                <a:solidFill>
                  <a:srgbClr val="000000"/>
                </a:solidFill>
              </a:rPr>
              <a:t>6</a:t>
            </a:r>
            <a:r>
              <a:rPr lang="en-US" sz="2000" dirty="0">
                <a:solidFill>
                  <a:srgbClr val="000000"/>
                </a:solidFill>
              </a:rPr>
              <a:t>) at 779 mmHg and 62</a:t>
            </a:r>
            <a:r>
              <a:rPr lang="en-US" sz="2000" baseline="30000" dirty="0">
                <a:solidFill>
                  <a:srgbClr val="000000"/>
                </a:solidFill>
              </a:rPr>
              <a:t>o</a:t>
            </a:r>
            <a:r>
              <a:rPr lang="en-US" sz="2000" dirty="0">
                <a:solidFill>
                  <a:srgbClr val="000000"/>
                </a:solidFill>
              </a:rPr>
              <a:t>C?</a:t>
            </a:r>
          </a:p>
        </p:txBody>
      </p:sp>
    </p:spTree>
    <p:extLst>
      <p:ext uri="{BB962C8B-B14F-4D97-AF65-F5344CB8AC3E}">
        <p14:creationId xmlns:p14="http://schemas.microsoft.com/office/powerpoint/2010/main" val="392534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74" y="491043"/>
            <a:ext cx="86986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2D2D8A"/>
                </a:solidFill>
              </a:rPr>
              <a:t>Question </a:t>
            </a:r>
            <a:r>
              <a:rPr lang="en-US" sz="2000" b="1" dirty="0" smtClean="0">
                <a:solidFill>
                  <a:srgbClr val="2D2D8A"/>
                </a:solidFill>
              </a:rPr>
              <a:t>6</a:t>
            </a:r>
            <a:endParaRPr lang="en-US" sz="2000" b="1" dirty="0">
              <a:solidFill>
                <a:srgbClr val="2D2D8A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  <a:p>
            <a:pPr lvl="0" algn="just"/>
            <a:r>
              <a:rPr lang="en-US" sz="2000" dirty="0">
                <a:solidFill>
                  <a:srgbClr val="000000"/>
                </a:solidFill>
              </a:rPr>
              <a:t>The density of a gaseous organic compound is 3.38 g/L at 40</a:t>
            </a:r>
            <a:r>
              <a:rPr lang="en-US" sz="2000" baseline="30000" dirty="0">
                <a:solidFill>
                  <a:srgbClr val="000000"/>
                </a:solidFill>
              </a:rPr>
              <a:t>o</a:t>
            </a:r>
            <a:r>
              <a:rPr lang="en-US" sz="2000" dirty="0">
                <a:solidFill>
                  <a:srgbClr val="000000"/>
                </a:solidFill>
              </a:rPr>
              <a:t>C and 1.97 atm. What is its molar mass?</a:t>
            </a:r>
          </a:p>
        </p:txBody>
      </p:sp>
    </p:spTree>
    <p:extLst>
      <p:ext uri="{BB962C8B-B14F-4D97-AF65-F5344CB8AC3E}">
        <p14:creationId xmlns:p14="http://schemas.microsoft.com/office/powerpoint/2010/main" val="3296694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74" y="491043"/>
            <a:ext cx="86986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2D2D8A"/>
                </a:solidFill>
                <a:latin typeface="Arial" pitchFamily="34" charset="0"/>
                <a:cs typeface="Arial" pitchFamily="34" charset="0"/>
              </a:rPr>
              <a:t>Question </a:t>
            </a:r>
            <a:r>
              <a:rPr lang="en-US" sz="2000" b="1" dirty="0" smtClean="0">
                <a:solidFill>
                  <a:srgbClr val="2D2D8A"/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2000" b="1" dirty="0">
              <a:solidFill>
                <a:srgbClr val="2D2D8A"/>
              </a:solidFill>
              <a:latin typeface="Arial" pitchFamily="34" charset="0"/>
              <a:cs typeface="Arial" pitchFamily="34" charset="0"/>
            </a:endParaRPr>
          </a:p>
          <a:p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sz="2000" dirty="0" smtClean="0">
                <a:solidFill>
                  <a:srgbClr val="000000"/>
                </a:solidFill>
              </a:rPr>
              <a:t>H</a:t>
            </a:r>
            <a:r>
              <a:rPr lang="en-US" sz="2000" baseline="-25000" dirty="0" smtClean="0">
                <a:solidFill>
                  <a:srgbClr val="000000"/>
                </a:solidFill>
              </a:rPr>
              <a:t>2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gas generated when </a:t>
            </a:r>
            <a:r>
              <a:rPr lang="en-US" sz="2000" dirty="0" smtClean="0">
                <a:solidFill>
                  <a:srgbClr val="000000"/>
                </a:solidFill>
              </a:rPr>
              <a:t>Ca </a:t>
            </a:r>
            <a:r>
              <a:rPr lang="en-US" sz="2000" dirty="0">
                <a:solidFill>
                  <a:srgbClr val="000000"/>
                </a:solidFill>
              </a:rPr>
              <a:t>metal reacts with water is collected over water. The volume of gas collected at 30°C and pressure of 988 mmHg is 641 mL. What is the mass (in grams) of the </a:t>
            </a:r>
            <a:r>
              <a:rPr lang="en-US" sz="2000" dirty="0" smtClean="0">
                <a:solidFill>
                  <a:srgbClr val="000000"/>
                </a:solidFill>
              </a:rPr>
              <a:t>H</a:t>
            </a:r>
            <a:r>
              <a:rPr lang="en-US" sz="2000" baseline="-25000" dirty="0" smtClean="0">
                <a:solidFill>
                  <a:srgbClr val="000000"/>
                </a:solidFill>
              </a:rPr>
              <a:t>2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gas obtained? The pressure of water vapor at 30°C is 31.82 mmHg.</a:t>
            </a:r>
          </a:p>
        </p:txBody>
      </p:sp>
    </p:spTree>
    <p:extLst>
      <p:ext uri="{BB962C8B-B14F-4D97-AF65-F5344CB8AC3E}">
        <p14:creationId xmlns:p14="http://schemas.microsoft.com/office/powerpoint/2010/main" val="3296694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74" y="491043"/>
            <a:ext cx="869865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2D2D8A"/>
                </a:solidFill>
                <a:latin typeface="Arial" pitchFamily="34" charset="0"/>
                <a:cs typeface="Arial" pitchFamily="34" charset="0"/>
              </a:rPr>
              <a:t>Question 8</a:t>
            </a:r>
          </a:p>
          <a:p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sz="2000" dirty="0">
                <a:solidFill>
                  <a:srgbClr val="000000"/>
                </a:solidFill>
              </a:rPr>
              <a:t>It takes 192 s for an unknown gas to effuse through a porous wall and 84 s for the same volume of N</a:t>
            </a:r>
            <a:r>
              <a:rPr lang="en-US" sz="2000" baseline="-25000" dirty="0">
                <a:solidFill>
                  <a:srgbClr val="000000"/>
                </a:solidFill>
              </a:rPr>
              <a:t>2</a:t>
            </a:r>
            <a:r>
              <a:rPr lang="en-US" sz="2000" dirty="0">
                <a:solidFill>
                  <a:srgbClr val="000000"/>
                </a:solidFill>
              </a:rPr>
              <a:t> gas to effuse at the same temperature and pressure. What is the molar mass of the unknown gas?</a:t>
            </a:r>
          </a:p>
        </p:txBody>
      </p:sp>
    </p:spTree>
    <p:extLst>
      <p:ext uri="{BB962C8B-B14F-4D97-AF65-F5344CB8AC3E}">
        <p14:creationId xmlns:p14="http://schemas.microsoft.com/office/powerpoint/2010/main" val="2160087761"/>
      </p:ext>
    </p:extLst>
  </p:cSld>
  <p:clrMapOvr>
    <a:masterClrMapping/>
  </p:clrMapOvr>
</p:sld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48075</TotalTime>
  <Words>280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تصميم افتراضي</vt:lpstr>
      <vt:lpstr>Homework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mohabasy</dc:creator>
  <cp:lastModifiedBy>user</cp:lastModifiedBy>
  <cp:revision>1647</cp:revision>
  <dcterms:created xsi:type="dcterms:W3CDTF">2005-10-30T21:58:20Z</dcterms:created>
  <dcterms:modified xsi:type="dcterms:W3CDTF">2020-04-04T18:41:22Z</dcterms:modified>
</cp:coreProperties>
</file>