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8" r:id="rId4"/>
    <p:sldId id="259" r:id="rId5"/>
    <p:sldId id="261" r:id="rId6"/>
    <p:sldId id="263" r:id="rId7"/>
    <p:sldId id="265" r:id="rId8"/>
    <p:sldId id="266"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r">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r">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r">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r">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r">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r">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r">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r">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11/23/19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r"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A76B2D-E571-C24F-88FC-1853AFF2D148}"/>
              </a:ext>
            </a:extLst>
          </p:cNvPr>
          <p:cNvSpPr>
            <a:spLocks noGrp="1"/>
          </p:cNvSpPr>
          <p:nvPr>
            <p:ph type="ctrTitle"/>
          </p:nvPr>
        </p:nvSpPr>
        <p:spPr/>
        <p:txBody>
          <a:bodyPr/>
          <a:lstStyle/>
          <a:p>
            <a:pPr algn="ctr"/>
            <a:r>
              <a:rPr lang="ar-SA" b="1" i="1" dirty="0"/>
              <a:t>حماية المستهلك من الإعلانات التجارية المضللة</a:t>
            </a:r>
          </a:p>
        </p:txBody>
      </p:sp>
      <p:sp>
        <p:nvSpPr>
          <p:cNvPr id="3" name="عنوان فرعي 2">
            <a:extLst>
              <a:ext uri="{FF2B5EF4-FFF2-40B4-BE49-F238E27FC236}">
                <a16:creationId xmlns:a16="http://schemas.microsoft.com/office/drawing/2014/main" id="{A58C1036-5E7A-A448-A231-90006D2A02E2}"/>
              </a:ext>
            </a:extLst>
          </p:cNvPr>
          <p:cNvSpPr>
            <a:spLocks noGrp="1"/>
          </p:cNvSpPr>
          <p:nvPr>
            <p:ph type="subTitle" idx="1"/>
          </p:nvPr>
        </p:nvSpPr>
        <p:spPr/>
        <p:txBody>
          <a:bodyPr/>
          <a:lstStyle/>
          <a:p>
            <a:endParaRPr lang="ar-SA"/>
          </a:p>
        </p:txBody>
      </p:sp>
    </p:spTree>
    <p:extLst>
      <p:ext uri="{BB962C8B-B14F-4D97-AF65-F5344CB8AC3E}">
        <p14:creationId xmlns:p14="http://schemas.microsoft.com/office/powerpoint/2010/main" val="4104414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DD761C3-68F2-C745-8118-545409F5F0A8}"/>
              </a:ext>
            </a:extLst>
          </p:cNvPr>
          <p:cNvSpPr>
            <a:spLocks noGrp="1"/>
          </p:cNvSpPr>
          <p:nvPr>
            <p:ph type="title"/>
          </p:nvPr>
        </p:nvSpPr>
        <p:spPr/>
        <p:txBody>
          <a:bodyPr/>
          <a:lstStyle/>
          <a:p>
            <a:r>
              <a:rPr lang="ar-SA" dirty="0"/>
              <a:t>المطلب الأول:تعريف المستهلك وأنواعه:</a:t>
            </a:r>
          </a:p>
        </p:txBody>
      </p:sp>
      <p:sp>
        <p:nvSpPr>
          <p:cNvPr id="3" name="عنصر نائب للمحتوى 2">
            <a:extLst>
              <a:ext uri="{FF2B5EF4-FFF2-40B4-BE49-F238E27FC236}">
                <a16:creationId xmlns:a16="http://schemas.microsoft.com/office/drawing/2014/main" id="{818D7C73-4CA9-1B42-BCBB-DA4C27103B98}"/>
              </a:ext>
            </a:extLst>
          </p:cNvPr>
          <p:cNvSpPr>
            <a:spLocks noGrp="1"/>
          </p:cNvSpPr>
          <p:nvPr>
            <p:ph idx="1"/>
          </p:nvPr>
        </p:nvSpPr>
        <p:spPr/>
        <p:txBody>
          <a:bodyPr>
            <a:normAutofit/>
          </a:bodyPr>
          <a:lstStyle/>
          <a:p>
            <a:r>
              <a:rPr lang="ar-SA" sz="3100" dirty="0"/>
              <a:t>حسب المادة(١) من تنظيم جمعية حماية المستهلك فقد عرفت المستهلك بأنه: " كل شخص ذي صفة طبيعية أو اعتبارية يحصل على سلعة أو خدمة بمقابل أو دون مقابل إشباعاً لحاجاته الشخصية أو حاجات الآخرين".</a:t>
            </a:r>
          </a:p>
        </p:txBody>
      </p:sp>
    </p:spTree>
    <p:extLst>
      <p:ext uri="{BB962C8B-B14F-4D97-AF65-F5344CB8AC3E}">
        <p14:creationId xmlns:p14="http://schemas.microsoft.com/office/powerpoint/2010/main" val="18852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0D01E7C-05EA-594C-91B2-2A339BB56424}"/>
              </a:ext>
            </a:extLst>
          </p:cNvPr>
          <p:cNvSpPr>
            <a:spLocks noGrp="1"/>
          </p:cNvSpPr>
          <p:nvPr>
            <p:ph type="title"/>
          </p:nvPr>
        </p:nvSpPr>
        <p:spPr>
          <a:xfrm>
            <a:off x="2592924" y="624110"/>
            <a:ext cx="8911687" cy="5911744"/>
          </a:xfrm>
        </p:spPr>
        <p:txBody>
          <a:bodyPr/>
          <a:lstStyle/>
          <a:p>
            <a:r>
              <a:rPr lang="ar-SA" dirty="0"/>
              <a:t>إن كل شخص يتعاقد على سلعة أو خدمة لحاجاته الشخصية أو نشاطه المهني في مجال لا يعود إلى اختصاصه، يعدّ مستهلكاً، وهو بحسب وسيلة التعاقد، إما أن يكون:</a:t>
            </a:r>
            <a:br>
              <a:rPr lang="ar-SA" dirty="0"/>
            </a:br>
            <a:br>
              <a:rPr lang="ar-SA" dirty="0"/>
            </a:br>
            <a:r>
              <a:rPr lang="ar-SA" dirty="0"/>
              <a:t>- مستهلكاً تقليدياً.</a:t>
            </a:r>
            <a:br>
              <a:rPr lang="ar-SA" dirty="0"/>
            </a:br>
            <a:br>
              <a:rPr lang="ar-SA" dirty="0"/>
            </a:br>
            <a:r>
              <a:rPr lang="ar-SA" dirty="0"/>
              <a:t>- مستهلكاً إلكترونياً.</a:t>
            </a:r>
          </a:p>
        </p:txBody>
      </p:sp>
    </p:spTree>
    <p:extLst>
      <p:ext uri="{BB962C8B-B14F-4D97-AF65-F5344CB8AC3E}">
        <p14:creationId xmlns:p14="http://schemas.microsoft.com/office/powerpoint/2010/main" val="284202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53C02D8-BDC4-204A-A5F6-FF5BE25EC307}"/>
              </a:ext>
            </a:extLst>
          </p:cNvPr>
          <p:cNvSpPr>
            <a:spLocks noGrp="1"/>
          </p:cNvSpPr>
          <p:nvPr>
            <p:ph type="title"/>
          </p:nvPr>
        </p:nvSpPr>
        <p:spPr>
          <a:xfrm>
            <a:off x="2592924" y="624110"/>
            <a:ext cx="8911687" cy="614914"/>
          </a:xfrm>
        </p:spPr>
        <p:txBody>
          <a:bodyPr>
            <a:normAutofit fontScale="90000"/>
          </a:bodyPr>
          <a:lstStyle/>
          <a:p>
            <a:endParaRPr lang="ar-SA"/>
          </a:p>
        </p:txBody>
      </p:sp>
      <p:sp>
        <p:nvSpPr>
          <p:cNvPr id="3" name="عنصر نائب للمحتوى 2">
            <a:extLst>
              <a:ext uri="{FF2B5EF4-FFF2-40B4-BE49-F238E27FC236}">
                <a16:creationId xmlns:a16="http://schemas.microsoft.com/office/drawing/2014/main" id="{E32266B2-522E-CD4C-94C8-5AFED87F0E24}"/>
              </a:ext>
            </a:extLst>
          </p:cNvPr>
          <p:cNvSpPr>
            <a:spLocks noGrp="1"/>
          </p:cNvSpPr>
          <p:nvPr>
            <p:ph sz="half" idx="1"/>
          </p:nvPr>
        </p:nvSpPr>
        <p:spPr>
          <a:xfrm>
            <a:off x="2589212" y="1556158"/>
            <a:ext cx="4313864" cy="4355064"/>
          </a:xfrm>
        </p:spPr>
        <p:txBody>
          <a:bodyPr>
            <a:noAutofit/>
          </a:bodyPr>
          <a:lstStyle/>
          <a:p>
            <a:r>
              <a:rPr lang="ar-SA" sz="1700" b="1" dirty="0"/>
              <a:t>المستهلك الإلكتروني:</a:t>
            </a:r>
            <a:r>
              <a:rPr lang="ar-SA" sz="1700" dirty="0"/>
              <a:t> هو كل شخص طبيعي او اعتباري يتعاقد بواسطة وسيلة إلكترونية على منتج لإشباع احتياجاته الشخصية أو العائلية، أو احتياجاته المهنية خارج نطاق تخصصه.</a:t>
            </a:r>
          </a:p>
          <a:p>
            <a:r>
              <a:rPr lang="ar-SA" sz="1700" dirty="0"/>
              <a:t>إن السبب في إسباغ وصف الإلكتروني على المستهلك هنا مردّه وسيلة التعاقد، وبهذا الأمر وحده يفترق المستهلك الإلكتروني عن المستهلك التقليدي، حيث يتم التعاقد باستخدام شبكة الإنترنت، فالمستهلك يتصفح المواقع الإلكترونية بغية الحصول على المعلومات المطلوبة عن محل العقد ، فالدخول على أي موقع يروج للسلعة التي يرغب بها متاح له في أي وقت .</a:t>
            </a:r>
          </a:p>
        </p:txBody>
      </p:sp>
      <p:sp>
        <p:nvSpPr>
          <p:cNvPr id="4" name="عنصر نائب للمحتوى 3">
            <a:extLst>
              <a:ext uri="{FF2B5EF4-FFF2-40B4-BE49-F238E27FC236}">
                <a16:creationId xmlns:a16="http://schemas.microsoft.com/office/drawing/2014/main" id="{59667F7E-C175-5741-AB5E-A14F170B8F0B}"/>
              </a:ext>
            </a:extLst>
          </p:cNvPr>
          <p:cNvSpPr>
            <a:spLocks noGrp="1"/>
          </p:cNvSpPr>
          <p:nvPr>
            <p:ph sz="half" idx="2"/>
          </p:nvPr>
        </p:nvSpPr>
        <p:spPr>
          <a:xfrm>
            <a:off x="7190747" y="1587133"/>
            <a:ext cx="4313864" cy="4355064"/>
          </a:xfrm>
        </p:spPr>
        <p:txBody>
          <a:bodyPr>
            <a:noAutofit/>
          </a:bodyPr>
          <a:lstStyle/>
          <a:p>
            <a:r>
              <a:rPr lang="ar-SA" sz="1700" b="1" dirty="0"/>
              <a:t>المستهلك التقليدي:</a:t>
            </a:r>
            <a:r>
              <a:rPr lang="ar-SA" sz="1700" dirty="0"/>
              <a:t> هو الذي يتعاقد مع المهني، أو المحترف بالوسائل التقليدية، وأهمها التعاقد مع المحال التجارية مباشرة، وذلك بالانتقال إلى مكان المحل التجاري المقصود والتعاقد مع التاجر أو المهني، سواء أكان شخصاً طبيعياً أو من الأشخاص المعنويين مباشرة، كما لا يمكن إغفال التعاقد عن طريق الهاتف أو الإعلانات بالتلفاز و المجلات، التي باتت من وسائل التعاقد التقليدية.</a:t>
            </a:r>
          </a:p>
        </p:txBody>
      </p:sp>
    </p:spTree>
    <p:extLst>
      <p:ext uri="{BB962C8B-B14F-4D97-AF65-F5344CB8AC3E}">
        <p14:creationId xmlns:p14="http://schemas.microsoft.com/office/powerpoint/2010/main" val="234418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5E324-14C3-4093-950B-008EFEAED5E4}"/>
              </a:ext>
            </a:extLst>
          </p:cNvPr>
          <p:cNvSpPr>
            <a:spLocks noGrp="1"/>
          </p:cNvSpPr>
          <p:nvPr>
            <p:ph type="title"/>
          </p:nvPr>
        </p:nvSpPr>
        <p:spPr>
          <a:xfrm>
            <a:off x="2592925" y="624109"/>
            <a:ext cx="8911687" cy="1699061"/>
          </a:xfrm>
        </p:spPr>
        <p:txBody>
          <a:bodyPr>
            <a:normAutofit/>
          </a:bodyPr>
          <a:lstStyle/>
          <a:p>
            <a:pPr algn="r"/>
            <a:r>
              <a:rPr lang="ar-SA" dirty="0"/>
              <a:t>المطلب الثاني: حقوق المستهلك:</a:t>
            </a:r>
            <a:br>
              <a:rPr lang="ar-SA" dirty="0"/>
            </a:br>
            <a:br>
              <a:rPr lang="ar-SA" dirty="0"/>
            </a:br>
            <a:r>
              <a:rPr lang="ar-SA" sz="2500" dirty="0"/>
              <a:t>شرعة حقوق المستهلك:</a:t>
            </a:r>
            <a:endParaRPr lang="en-US" sz="2500" dirty="0"/>
          </a:p>
        </p:txBody>
      </p:sp>
      <p:sp>
        <p:nvSpPr>
          <p:cNvPr id="3" name="Content Placeholder 2">
            <a:extLst>
              <a:ext uri="{FF2B5EF4-FFF2-40B4-BE49-F238E27FC236}">
                <a16:creationId xmlns:a16="http://schemas.microsoft.com/office/drawing/2014/main" id="{8B607F49-3A11-4C71-BC64-87F74B442FED}"/>
              </a:ext>
            </a:extLst>
          </p:cNvPr>
          <p:cNvSpPr>
            <a:spLocks noGrp="1"/>
          </p:cNvSpPr>
          <p:nvPr>
            <p:ph idx="1"/>
          </p:nvPr>
        </p:nvSpPr>
        <p:spPr>
          <a:xfrm>
            <a:off x="2589212" y="2540000"/>
            <a:ext cx="8915400" cy="3371222"/>
          </a:xfrm>
        </p:spPr>
        <p:txBody>
          <a:bodyPr>
            <a:normAutofit fontScale="92500" lnSpcReduction="20000"/>
          </a:bodyPr>
          <a:lstStyle/>
          <a:p>
            <a:pPr marL="0" indent="0" algn="r">
              <a:buNone/>
            </a:pPr>
            <a:r>
              <a:rPr lang="ar-SA" dirty="0"/>
              <a:t>في 15 مارس 1962 قدم الرئيس الأمريكي جون كينيدي خطابا في الكونغرس  أطر فيه الحقوق الأساسية الأربعة للمستهلك و التي أطلق عليها لاحقا شرعة حقوق المستهلك . و قامت الأمم المتحدة بتوسيعها إلى ثمانية حقوق من خلال إصدارها للمبادئ التوجيهية لحماية المستهلك ، وبعد ذلك اعتمدت المنظمة الدولية للمستهلكين هذه الحقوق كميثاق وبدأ الاعتراف ب 15مارس كيوم عالمي لحقوق المستهلك.</a:t>
            </a:r>
          </a:p>
          <a:p>
            <a:pPr marL="0" indent="0" algn="r">
              <a:buNone/>
            </a:pPr>
            <a:r>
              <a:rPr lang="ar-SA" dirty="0"/>
              <a:t>حقوق المتسهلك قبل القرن العشرين</a:t>
            </a:r>
          </a:p>
          <a:p>
            <a:pPr marL="0" indent="0" algn="r">
              <a:buNone/>
            </a:pPr>
            <a:r>
              <a:rPr lang="ar-SA" dirty="0"/>
              <a:t>قبل منتصف القرن العشرين ، كانت حقوق المستهلكين محدودة فيما يتعلق بالتفاعل مع المنتجات التجارية و مزوديها. و كانت الأرضية التي ينطلق المدافعون منها للدفاع عن حقوقهم  ضد المنتجات المعيبة و السيئة، أو ضد أساليب الدعاية المضللة أو الخادعة محدودة.</a:t>
            </a:r>
          </a:p>
          <a:p>
            <a:pPr marL="0" indent="0" algn="r">
              <a:buNone/>
            </a:pPr>
            <a:r>
              <a:rPr lang="ar-SA" dirty="0"/>
              <a:t>بدأت حركة المستهلكين في جمع ضغوط، تهدف لزيادة حقوق الحماية القانونية ضد الممارسات التجارية الضارة. قبل نهاية الخمسينيات شرع مبدأ المسؤولية القانونية للمنتج و التي أصبح بموجبها للطرف المتضرر فقط إثبات اصابته بعد استخدام منتج ما ، بدلا من تحمل عبء إثبات إهمال الشركات المصنعة.</a:t>
            </a:r>
          </a:p>
          <a:p>
            <a:endParaRPr lang="en-US" dirty="0"/>
          </a:p>
        </p:txBody>
      </p:sp>
    </p:spTree>
    <p:extLst>
      <p:ext uri="{BB962C8B-B14F-4D97-AF65-F5344CB8AC3E}">
        <p14:creationId xmlns:p14="http://schemas.microsoft.com/office/powerpoint/2010/main" val="101303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569D7-2822-40D3-8677-502FB9D0917D}"/>
              </a:ext>
            </a:extLst>
          </p:cNvPr>
          <p:cNvSpPr>
            <a:spLocks noGrp="1"/>
          </p:cNvSpPr>
          <p:nvPr>
            <p:ph type="title"/>
          </p:nvPr>
        </p:nvSpPr>
        <p:spPr>
          <a:xfrm>
            <a:off x="838200" y="296883"/>
            <a:ext cx="10515600" cy="877228"/>
          </a:xfrm>
        </p:spPr>
        <p:txBody>
          <a:bodyPr/>
          <a:lstStyle/>
          <a:p>
            <a:pPr algn="ctr"/>
            <a:r>
              <a:rPr lang="ar-SA" dirty="0"/>
              <a:t>حقوق المستهلك الاساسية (قبل التوسع) </a:t>
            </a:r>
            <a:endParaRPr lang="en-US" dirty="0"/>
          </a:p>
        </p:txBody>
      </p:sp>
      <p:sp>
        <p:nvSpPr>
          <p:cNvPr id="3" name="Content Placeholder 2">
            <a:extLst>
              <a:ext uri="{FF2B5EF4-FFF2-40B4-BE49-F238E27FC236}">
                <a16:creationId xmlns:a16="http://schemas.microsoft.com/office/drawing/2014/main" id="{E3B5CFAB-81AE-447B-923C-2A9A6DAE4837}"/>
              </a:ext>
            </a:extLst>
          </p:cNvPr>
          <p:cNvSpPr>
            <a:spLocks noGrp="1"/>
          </p:cNvSpPr>
          <p:nvPr>
            <p:ph idx="1"/>
          </p:nvPr>
        </p:nvSpPr>
        <p:spPr>
          <a:xfrm>
            <a:off x="838200" y="1174111"/>
            <a:ext cx="10515600" cy="5387005"/>
          </a:xfrm>
        </p:spPr>
        <p:txBody>
          <a:bodyPr>
            <a:noAutofit/>
          </a:bodyPr>
          <a:lstStyle/>
          <a:p>
            <a:endParaRPr lang="ar-SA" sz="1200" dirty="0"/>
          </a:p>
          <a:p>
            <a:pPr marL="0" indent="0" algn="r">
              <a:buNone/>
            </a:pPr>
            <a:r>
              <a:rPr lang="ar-SA" sz="1200" dirty="0"/>
              <a:t>الحق في السلامة</a:t>
            </a:r>
            <a:endParaRPr lang="en-US" sz="1200" dirty="0"/>
          </a:p>
          <a:p>
            <a:pPr marL="0" indent="0" algn="r">
              <a:buNone/>
            </a:pPr>
            <a:r>
              <a:rPr lang="ar-SA" sz="1200" dirty="0"/>
              <a:t>التأكيد على هذا الحق يهدف إلى الدفاع عن المستهلكين ضد الإصابات الناجمة عن المنتجات و يقتضي ألا تتسبب المنتجات بأي ضرر على مستخدميها إذا كان هذا الاستخدام يتم على النحو المنصوص عليه. </a:t>
            </a:r>
          </a:p>
          <a:p>
            <a:pPr marL="0" indent="0" algn="r">
              <a:buNone/>
            </a:pPr>
            <a:endParaRPr lang="en-US" sz="1200" dirty="0"/>
          </a:p>
          <a:p>
            <a:pPr marL="0" indent="0" algn="r">
              <a:buNone/>
            </a:pPr>
            <a:r>
              <a:rPr lang="ar-SA" sz="1200" dirty="0"/>
              <a:t>الحق في الحصول على المعلومات:</a:t>
            </a:r>
          </a:p>
          <a:p>
            <a:pPr marL="0" indent="0" algn="r">
              <a:buNone/>
            </a:pPr>
            <a:r>
              <a:rPr lang="ar-SA" sz="1200" dirty="0"/>
              <a:t>هذا الحق ينص على وجوب أن توفر الشركات  للمستهلكين ما يلزمهم من المعلومات المناسبة الكافية لاتخاذ قرارت شراء مدروسة و ذكية. و لذا يجب أن تكون معلومات المنتج المقدمة من قبل المصنعين كاملة وصادقة و بهدف تحقيق الحماية من المعلومات المضللة في مجالات التمويل, و الإعلان, و وضع العلامات و التغليف.</a:t>
            </a:r>
          </a:p>
          <a:p>
            <a:pPr marL="0" indent="0" algn="r">
              <a:buNone/>
            </a:pPr>
            <a:endParaRPr lang="ar-SA" sz="1200" dirty="0"/>
          </a:p>
          <a:p>
            <a:pPr marL="0" indent="0" algn="r">
              <a:buNone/>
            </a:pPr>
            <a:r>
              <a:rPr lang="ar-SA" sz="1200" dirty="0"/>
              <a:t>الحق في الإختيار:</a:t>
            </a:r>
          </a:p>
          <a:p>
            <a:pPr marL="0" indent="0" algn="r">
              <a:buNone/>
            </a:pPr>
            <a:r>
              <a:rPr lang="ar-SA" sz="1200" dirty="0"/>
              <a:t>الحق في الاختيار الحر بين عروض المنتجات ينص على حق المستهلك في تنوع الخيارات المتاحة أمامه من شركات مختلفة ليختار ما يناسبه من بينها.  اتخذت الحكومة الاتحادية العديد من الخطوات لضمان توافر بيئة صحية مفتوحة للمنافسة من خلال التشريعات بما في ذلك القيود على مفهوم الملكية من خلال قانون براءات الاختراع ، ومنع الاحتكار والممارسات التجارية من خلال تشريعات مكافحة الاحتكار و خفض الأسعار اللاقانوني و التلاعب.</a:t>
            </a:r>
          </a:p>
          <a:p>
            <a:pPr marL="0" indent="0" algn="r">
              <a:buNone/>
            </a:pPr>
            <a:endParaRPr lang="ar-SA" sz="1200" dirty="0"/>
          </a:p>
          <a:p>
            <a:pPr marL="0" indent="0" algn="r">
              <a:buNone/>
            </a:pPr>
            <a:r>
              <a:rPr lang="ar-SA" sz="1200" dirty="0"/>
              <a:t>حق الاستماع إلى آرائه:</a:t>
            </a:r>
          </a:p>
          <a:p>
            <a:pPr marL="0" indent="0" algn="r">
              <a:buNone/>
            </a:pPr>
            <a:r>
              <a:rPr lang="ar-SA" sz="1200" dirty="0"/>
              <a:t>هذا الحق يمنح المستهلكين القدرة على رفع الشكاوى والمخاوف حول منتج ما من أجل معالجتها بكفاءة و مرونة. في حين لا توجد وكالة اتحادية أمريكية موكل لها بمهمة  توفير منتدى لهذا التفاعل بين المستهلك والمنتج إلا أن هناك بعض الجهات وجدت لتساعد المستهلكين في حالة حدوث صعوبة في التواصل مع الطرف المشتكى عليه.</a:t>
            </a:r>
          </a:p>
        </p:txBody>
      </p:sp>
    </p:spTree>
    <p:extLst>
      <p:ext uri="{BB962C8B-B14F-4D97-AF65-F5344CB8AC3E}">
        <p14:creationId xmlns:p14="http://schemas.microsoft.com/office/powerpoint/2010/main" val="545825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ACD56-3531-468E-908B-4FCD7C8A5F1A}"/>
              </a:ext>
            </a:extLst>
          </p:cNvPr>
          <p:cNvSpPr>
            <a:spLocks noGrp="1"/>
          </p:cNvSpPr>
          <p:nvPr>
            <p:ph type="title"/>
          </p:nvPr>
        </p:nvSpPr>
        <p:spPr>
          <a:xfrm>
            <a:off x="838200" y="231569"/>
            <a:ext cx="10515600" cy="705036"/>
          </a:xfrm>
        </p:spPr>
        <p:txBody>
          <a:bodyPr/>
          <a:lstStyle/>
          <a:p>
            <a:pPr algn="ctr"/>
            <a:r>
              <a:rPr lang="ar-SA" dirty="0"/>
              <a:t>حقوق المستهلك الاساسية (بعد التوسع)</a:t>
            </a:r>
            <a:endParaRPr lang="en-US" dirty="0"/>
          </a:p>
        </p:txBody>
      </p:sp>
      <p:sp>
        <p:nvSpPr>
          <p:cNvPr id="3" name="Content Placeholder 2">
            <a:extLst>
              <a:ext uri="{FF2B5EF4-FFF2-40B4-BE49-F238E27FC236}">
                <a16:creationId xmlns:a16="http://schemas.microsoft.com/office/drawing/2014/main" id="{F1D21537-1894-4A1F-85C1-886B6470BE46}"/>
              </a:ext>
            </a:extLst>
          </p:cNvPr>
          <p:cNvSpPr>
            <a:spLocks noGrp="1"/>
          </p:cNvSpPr>
          <p:nvPr>
            <p:ph idx="1"/>
          </p:nvPr>
        </p:nvSpPr>
        <p:spPr>
          <a:xfrm>
            <a:off x="838200" y="1229095"/>
            <a:ext cx="10515600" cy="5308269"/>
          </a:xfrm>
        </p:spPr>
        <p:txBody>
          <a:bodyPr>
            <a:normAutofit/>
          </a:bodyPr>
          <a:lstStyle/>
          <a:p>
            <a:pPr marL="0" indent="0" algn="r">
              <a:buNone/>
            </a:pPr>
            <a:r>
              <a:rPr lang="ar-SA" sz="1200" dirty="0">
                <a:cs typeface="+mj-cs"/>
              </a:rPr>
              <a:t>في عام 1985 ، أقرت الأمم المتحدة مفهوم حقوق المستهلك من خلال مبادئ الأمم المتحدة التوجيهية لحماية المستهلك ، والتي وسعتهم لتشمل الثمانية الحقوق الأساسية </a:t>
            </a:r>
            <a:endParaRPr lang="en-US" sz="1200" dirty="0">
              <a:cs typeface="+mj-cs"/>
            </a:endParaRPr>
          </a:p>
          <a:p>
            <a:pPr marL="0" indent="0" algn="r">
              <a:buNone/>
            </a:pPr>
            <a:endParaRPr lang="ar-SA" sz="1200" dirty="0">
              <a:cs typeface="+mj-cs"/>
            </a:endParaRPr>
          </a:p>
          <a:p>
            <a:pPr marL="0" indent="0" algn="r">
              <a:buNone/>
            </a:pPr>
            <a:r>
              <a:rPr lang="ar-SA" sz="1200" dirty="0">
                <a:cs typeface="+mj-cs"/>
              </a:rPr>
              <a:t>الحق في إشباع الاحتياجات الأساسية:</a:t>
            </a:r>
          </a:p>
          <a:p>
            <a:pPr marL="0" indent="0" algn="r">
              <a:buNone/>
            </a:pPr>
            <a:r>
              <a:rPr lang="ar-SA" sz="1200" dirty="0">
                <a:cs typeface="+mj-cs"/>
              </a:rPr>
              <a:t>هذا الحق يقتضي ضرورة أن يكون للناس حق الحصول على السلع الأساسية والخدمات الأساسية و ما يكفيهم من الغذاء والكساء والمأوى والرعاية الصحية والتعليم المرافق العامة والمياه والصرف الصحي.</a:t>
            </a:r>
          </a:p>
          <a:p>
            <a:pPr marL="0" indent="0" algn="r">
              <a:buNone/>
            </a:pPr>
            <a:endParaRPr lang="ar-SA" sz="1200" dirty="0">
              <a:cs typeface="+mj-cs"/>
            </a:endParaRPr>
          </a:p>
          <a:p>
            <a:pPr marL="0" indent="0" algn="r">
              <a:buNone/>
            </a:pPr>
            <a:r>
              <a:rPr lang="ar-SA" sz="1200" dirty="0">
                <a:cs typeface="+mj-cs"/>
              </a:rPr>
              <a:t>الحق في التعويض:</a:t>
            </a:r>
          </a:p>
          <a:p>
            <a:pPr marL="0" indent="0" algn="r">
              <a:buNone/>
            </a:pPr>
            <a:r>
              <a:rPr lang="ar-SA" sz="1200" dirty="0">
                <a:cs typeface="+mj-cs"/>
              </a:rPr>
              <a:t>الحق في التعويض يوفر للمستهلكين لتلقي تسوية عادلة عن المطالبات المشروعة، بما في ذلك التعويض عن التظليل أو السلع الرديئة أو الخدمات غير المرضية. على سبيل المثال ، ينبغي أن يكون المستهلك قادرا على الذهاب إلى محكمة المستهلك لرفع شكوى ضد شركات الهاتف النقال التي وضعت رسوم خفية على الفاتورة  لم تكن موضحة من قبل أو تفعيل نغمات بدون إذن المستهلك.</a:t>
            </a:r>
          </a:p>
          <a:p>
            <a:pPr marL="0" indent="0" algn="r">
              <a:buNone/>
            </a:pPr>
            <a:endParaRPr lang="ar-SA" sz="1200" dirty="0">
              <a:cs typeface="+mj-cs"/>
            </a:endParaRPr>
          </a:p>
          <a:p>
            <a:pPr marL="0" indent="0" algn="r">
              <a:buNone/>
            </a:pPr>
            <a:r>
              <a:rPr lang="ar-SA" sz="1200" dirty="0">
                <a:cs typeface="+mj-cs"/>
              </a:rPr>
              <a:t>الحق في توعية المستهلك:</a:t>
            </a:r>
          </a:p>
          <a:p>
            <a:pPr marL="0" indent="0" algn="r">
              <a:buNone/>
            </a:pPr>
            <a:r>
              <a:rPr lang="ar-SA" sz="1200" dirty="0">
                <a:cs typeface="+mj-cs"/>
              </a:rPr>
              <a:t>الحق في تثقيف المستهلك ينص على أن يكون للمستهلك الحق في اكتساب المعارف والمهارات المطلوبة لممارسة الاختيارات الواعية بين السلع والخدمات، وأن يكون مُدركاً لحقوق المُستهلك الأساسية ومسؤولياته وكيفية استخدامها.</a:t>
            </a:r>
          </a:p>
          <a:p>
            <a:pPr marL="0" indent="0" algn="r">
              <a:buNone/>
            </a:pPr>
            <a:endParaRPr lang="ar-SA" sz="1200" dirty="0">
              <a:cs typeface="+mj-cs"/>
            </a:endParaRPr>
          </a:p>
          <a:p>
            <a:pPr marL="0" indent="0" algn="r">
              <a:buNone/>
            </a:pPr>
            <a:r>
              <a:rPr lang="ar-SA" sz="1200" dirty="0">
                <a:cs typeface="+mj-cs"/>
              </a:rPr>
              <a:t>الحق في بيئة صحية:</a:t>
            </a:r>
          </a:p>
          <a:p>
            <a:pPr marL="0" indent="0" algn="r">
              <a:buNone/>
            </a:pPr>
            <a:r>
              <a:rPr lang="ar-SA" sz="1200" dirty="0">
                <a:cs typeface="+mj-cs"/>
              </a:rPr>
              <a:t>يدعو الحق الأخير لحق العيش والعمل في مكان عمل أو منزل خال من المخاطر للأجيال الحالية والمستقبيلة.</a:t>
            </a:r>
          </a:p>
          <a:p>
            <a:pPr marL="0" indent="0" algn="r">
              <a:buNone/>
            </a:pPr>
            <a:endParaRPr lang="en-US" sz="1200" dirty="0">
              <a:cs typeface="+mj-cs"/>
            </a:endParaRPr>
          </a:p>
        </p:txBody>
      </p:sp>
    </p:spTree>
    <p:extLst>
      <p:ext uri="{BB962C8B-B14F-4D97-AF65-F5344CB8AC3E}">
        <p14:creationId xmlns:p14="http://schemas.microsoft.com/office/powerpoint/2010/main" val="266226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4FED28C-1213-2C44-8F1D-1ABD20E2343A}"/>
              </a:ext>
            </a:extLst>
          </p:cNvPr>
          <p:cNvSpPr>
            <a:spLocks noGrp="1"/>
          </p:cNvSpPr>
          <p:nvPr>
            <p:ph type="title"/>
          </p:nvPr>
        </p:nvSpPr>
        <p:spPr/>
        <p:txBody>
          <a:bodyPr/>
          <a:lstStyle/>
          <a:p>
            <a:r>
              <a:rPr lang="ar-SA" dirty="0"/>
              <a:t>المطلب الثالث: الحماية القانونية للمستهلك:</a:t>
            </a:r>
          </a:p>
        </p:txBody>
      </p:sp>
      <p:sp>
        <p:nvSpPr>
          <p:cNvPr id="3" name="عنصر نائب للمحتوى 2">
            <a:extLst>
              <a:ext uri="{FF2B5EF4-FFF2-40B4-BE49-F238E27FC236}">
                <a16:creationId xmlns:a16="http://schemas.microsoft.com/office/drawing/2014/main" id="{A61F9F94-740A-9E44-96CA-9BD3816A3CE2}"/>
              </a:ext>
            </a:extLst>
          </p:cNvPr>
          <p:cNvSpPr>
            <a:spLocks noGrp="1"/>
          </p:cNvSpPr>
          <p:nvPr>
            <p:ph idx="1"/>
          </p:nvPr>
        </p:nvSpPr>
        <p:spPr>
          <a:xfrm>
            <a:off x="2589212" y="2133599"/>
            <a:ext cx="8915400" cy="3782741"/>
          </a:xfrm>
        </p:spPr>
        <p:txBody>
          <a:bodyPr>
            <a:normAutofit lnSpcReduction="10000"/>
          </a:bodyPr>
          <a:lstStyle/>
          <a:p>
            <a:r>
              <a:rPr lang="ar-SA" sz="1900" b="1" dirty="0"/>
              <a:t>أولاً: الحماية الجزائية للمستهلك:</a:t>
            </a:r>
          </a:p>
          <a:p>
            <a:r>
              <a:rPr lang="ar-SA" sz="1800" dirty="0"/>
              <a:t>تقوم المسؤولية الجزائية للمعلن في كل حالة يشكل فيها الاعلان جرما يعاقب عليه القانون كأن يمس نظام الدولة او مصالحها السياسية او الامنية او الاقتصادية او المالية ونحوها او يمس مقومات المجتمع او يخالف النظام العام و الآداب.</a:t>
            </a:r>
            <a:endParaRPr lang="en-US" sz="1800" dirty="0"/>
          </a:p>
          <a:p>
            <a:pPr marL="0" indent="0">
              <a:buNone/>
            </a:pPr>
            <a:r>
              <a:rPr lang="ar-SA" sz="1800" dirty="0"/>
              <a:t>ان من اهم صور الجرائم التي تتعلق بالمنتجات وتستوجب المسؤولية الجزائية الغش او الخداع او الشروع فيهما ولا شك ان الاعلان الذي يروج لمنتجات او خدمات مخالفة يكون اعلانا مخالفا يستوجب المسؤولية كذلك من الصور التي تعد جرائم معاقب عليها على سبيل المثال : </a:t>
            </a:r>
          </a:p>
          <a:p>
            <a:pPr marL="0" indent="0">
              <a:buNone/>
            </a:pPr>
            <a:r>
              <a:rPr lang="ar-SA" sz="1800" dirty="0"/>
              <a:t>1- الخداع او الشروع  في الخداع بأي طريقة من الطرق. </a:t>
            </a:r>
          </a:p>
          <a:p>
            <a:pPr marL="0" indent="0">
              <a:buNone/>
            </a:pPr>
            <a:r>
              <a:rPr lang="ar-SA" sz="1800" dirty="0"/>
              <a:t>2- الغش او الشروع  في غش المنتج او بيع او عرض او استيراد منتج مغشوش. </a:t>
            </a:r>
          </a:p>
          <a:p>
            <a:pPr marL="0" indent="0">
              <a:buNone/>
            </a:pPr>
            <a:r>
              <a:rPr lang="ar-SA" sz="1800" dirty="0"/>
              <a:t>3- استعمال آنية او اوعية او عبوات او ملصقات مخالفة للمواصفات القياسية المعتمدة.</a:t>
            </a:r>
          </a:p>
          <a:p>
            <a:pPr marL="0" indent="0">
              <a:buNone/>
            </a:pPr>
            <a:r>
              <a:rPr lang="ar-SA" sz="1800" dirty="0"/>
              <a:t>4- تعبئة منتج او حزمه او خزنه او نقله خلافا للمواصفات المعتمدة. </a:t>
            </a:r>
          </a:p>
          <a:p>
            <a:pPr marL="0" indent="0">
              <a:buNone/>
            </a:pPr>
            <a:endParaRPr lang="ar-SA" sz="1800" dirty="0"/>
          </a:p>
        </p:txBody>
      </p:sp>
    </p:spTree>
    <p:extLst>
      <p:ext uri="{BB962C8B-B14F-4D97-AF65-F5344CB8AC3E}">
        <p14:creationId xmlns:p14="http://schemas.microsoft.com/office/powerpoint/2010/main" val="3567376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2592925" y="557561"/>
            <a:ext cx="8911687" cy="66549"/>
          </a:xfrm>
        </p:spPr>
        <p:txBody>
          <a:bodyPr>
            <a:normAutofit fontScale="90000"/>
          </a:bodyPr>
          <a:lstStyle/>
          <a:p>
            <a:endParaRPr lang="en-US" sz="1900" b="1" dirty="0"/>
          </a:p>
        </p:txBody>
      </p:sp>
      <p:sp>
        <p:nvSpPr>
          <p:cNvPr id="3" name="عنصر نائب للمحتوى 2"/>
          <p:cNvSpPr>
            <a:spLocks noGrp="1"/>
          </p:cNvSpPr>
          <p:nvPr>
            <p:ph idx="1"/>
          </p:nvPr>
        </p:nvSpPr>
        <p:spPr>
          <a:xfrm>
            <a:off x="2933657" y="1161585"/>
            <a:ext cx="8915400" cy="4534829"/>
          </a:xfrm>
        </p:spPr>
        <p:txBody>
          <a:bodyPr>
            <a:normAutofit/>
          </a:bodyPr>
          <a:lstStyle/>
          <a:p>
            <a:pPr algn="r"/>
            <a:r>
              <a:rPr lang="ar-SA" sz="1900" b="1" dirty="0"/>
              <a:t>ثانياً: الحماية المدنية للمستهلك:</a:t>
            </a:r>
          </a:p>
          <a:p>
            <a:pPr algn="r"/>
            <a:r>
              <a:rPr lang="ar-SA" dirty="0"/>
              <a:t>تنهض المسؤولية المدنية بتوافر اركانها الثلاثة, وهي الفعل غير المشروع المعبر عنه بالإضرار و الضرر والعلاقة السببية وبانتفاء أي من هذه الاركان تنتفي </a:t>
            </a:r>
          </a:p>
          <a:p>
            <a:pPr marL="0" indent="0" algn="r">
              <a:buNone/>
            </a:pPr>
            <a:r>
              <a:rPr lang="ar-SA" dirty="0"/>
              <a:t>المسؤولية ولا يمكن مطالبة أي شخص لم تجتمع بحقه اركانها بتحمل تبعات فعله</a:t>
            </a:r>
            <a:endParaRPr lang="en-US" dirty="0"/>
          </a:p>
          <a:p>
            <a:pPr marL="0" indent="0" algn="r">
              <a:buNone/>
            </a:pPr>
            <a:r>
              <a:rPr lang="ar-SA" dirty="0"/>
              <a:t>يلزم المعلن بالتعويض عن كافة الاضرار التي تسبب بها اعلانه الخادع سواء اكانت نيته الخداع والتضليل قصدا او ثبت الخطأ بحقه دون العمد.</a:t>
            </a:r>
          </a:p>
        </p:txBody>
      </p:sp>
    </p:spTree>
    <p:extLst>
      <p:ext uri="{BB962C8B-B14F-4D97-AF65-F5344CB8AC3E}">
        <p14:creationId xmlns:p14="http://schemas.microsoft.com/office/powerpoint/2010/main" val="335030151"/>
      </p:ext>
    </p:extLst>
  </p:cSld>
  <p:clrMapOvr>
    <a:masterClrMapping/>
  </p:clrMapOvr>
</p:sld>
</file>

<file path=ppt/theme/theme1.xml><?xml version="1.0" encoding="utf-8"?>
<a:theme xmlns:a="http://schemas.openxmlformats.org/drawingml/2006/main" name="ربطة">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شاشة عريضة</PresentationFormat>
  <Slides>9</Slides>
  <Notes>0</Notes>
  <HiddenSlides>0</HiddenSlide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ربطة</vt:lpstr>
      <vt:lpstr>حماية المستهلك من الإعلانات التجارية المضللة</vt:lpstr>
      <vt:lpstr>المطلب الأول:تعريف المستهلك وأنواعه:</vt:lpstr>
      <vt:lpstr>إن كل شخص يتعاقد على سلعة أو خدمة لحاجاته الشخصية أو نشاطه المهني في مجال لا يعود إلى اختصاصه، يعدّ مستهلكاً، وهو بحسب وسيلة التعاقد، إما أن يكون:  - مستهلكاً تقليدياً.  - مستهلكاً إلكترونياً.</vt:lpstr>
      <vt:lpstr>عرض تقديمي في PowerPoint</vt:lpstr>
      <vt:lpstr>المطلب الثاني: حقوق المستهلك:  شرعة حقوق المستهلك:</vt:lpstr>
      <vt:lpstr>حقوق المستهلك الاساسية (قبل التوسع) </vt:lpstr>
      <vt:lpstr>حقوق المستهلك الاساسية (بعد التوسع)</vt:lpstr>
      <vt:lpstr>المطلب الثالث: الحماية القانونية للمستهلك:</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حماية المستهلك من الإعلانات التجارية المضللة</dc:title>
  <dc:creator>فيصل</dc:creator>
  <cp:lastModifiedBy>فيصل</cp:lastModifiedBy>
  <cp:revision>10</cp:revision>
  <dcterms:created xsi:type="dcterms:W3CDTF">2019-11-23T08:41:29Z</dcterms:created>
  <dcterms:modified xsi:type="dcterms:W3CDTF">2019-11-23T17:34:17Z</dcterms:modified>
</cp:coreProperties>
</file>