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7"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7EC4C8-ED6F-4B36-910B-5B0EA4E30434}" type="datetimeFigureOut">
              <a:rPr lang="en-US" smtClean="0"/>
              <a:pPr/>
              <a:t>4/27/2014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7EC4C8-ED6F-4B36-910B-5B0EA4E30434}" type="datetimeFigureOut">
              <a:rPr lang="en-US" smtClean="0"/>
              <a:pPr/>
              <a:t>4/27/2014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7EC4C8-ED6F-4B36-910B-5B0EA4E30434}" type="datetimeFigureOut">
              <a:rPr lang="en-US" smtClean="0"/>
              <a:pPr/>
              <a:t>4/27/2014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7EC4C8-ED6F-4B36-910B-5B0EA4E30434}" type="datetimeFigureOut">
              <a:rPr lang="en-US" smtClean="0"/>
              <a:pPr/>
              <a:t>4/27/2014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7EC4C8-ED6F-4B36-910B-5B0EA4E30434}" type="datetimeFigureOut">
              <a:rPr lang="en-US" smtClean="0"/>
              <a:pPr/>
              <a:t>4/27/2014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7EC4C8-ED6F-4B36-910B-5B0EA4E30434}" type="datetimeFigureOut">
              <a:rPr lang="en-US" smtClean="0"/>
              <a:pPr/>
              <a:t>4/27/2014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7EC4C8-ED6F-4B36-910B-5B0EA4E30434}" type="datetimeFigureOut">
              <a:rPr lang="en-US" smtClean="0"/>
              <a:pPr/>
              <a:t>4/27/2014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7EC4C8-ED6F-4B36-910B-5B0EA4E30434}" type="datetimeFigureOut">
              <a:rPr lang="en-US" smtClean="0"/>
              <a:pPr/>
              <a:t>4/27/2014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EC4C8-ED6F-4B36-910B-5B0EA4E30434}" type="datetimeFigureOut">
              <a:rPr lang="en-US" smtClean="0"/>
              <a:pPr/>
              <a:t>4/27/2014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7EC4C8-ED6F-4B36-910B-5B0EA4E30434}" type="datetimeFigureOut">
              <a:rPr lang="en-US" smtClean="0"/>
              <a:pPr/>
              <a:t>4/27/2014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7EC4C8-ED6F-4B36-910B-5B0EA4E30434}" type="datetimeFigureOut">
              <a:rPr lang="en-US" smtClean="0"/>
              <a:pPr/>
              <a:t>4/27/2014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837AA-7463-4F8C-A426-0F1FC2A9E62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EC4C8-ED6F-4B36-910B-5B0EA4E30434}" type="datetimeFigureOut">
              <a:rPr lang="en-US" smtClean="0"/>
              <a:pPr/>
              <a:t>4/27/2014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837AA-7463-4F8C-A426-0F1FC2A9E62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52"/>
            <a:ext cx="7772400" cy="2957533"/>
          </a:xfrm>
        </p:spPr>
        <p:txBody>
          <a:bodyPr>
            <a:normAutofit/>
          </a:bodyPr>
          <a:lstStyle/>
          <a:p>
            <a:r>
              <a:rPr lang="ar-SA" dirty="0" smtClean="0"/>
              <a:t>هموم عالمية معاصرة</a:t>
            </a:r>
            <a:br>
              <a:rPr lang="ar-SA" dirty="0" smtClean="0"/>
            </a:br>
            <a:r>
              <a:rPr lang="ar-SA" dirty="0" smtClean="0"/>
              <a:t>(قضايا البيئة/ التجارة غير </a:t>
            </a:r>
            <a:r>
              <a:rPr lang="ar-SA" dirty="0" smtClean="0"/>
              <a:t>العادلة)</a:t>
            </a:r>
            <a:endParaRPr lang="en-GB" dirty="0"/>
          </a:p>
        </p:txBody>
      </p:sp>
      <p:sp>
        <p:nvSpPr>
          <p:cNvPr id="3" name="Subtitle 2"/>
          <p:cNvSpPr>
            <a:spLocks noGrp="1"/>
          </p:cNvSpPr>
          <p:nvPr>
            <p:ph type="subTitle" idx="1"/>
          </p:nvPr>
        </p:nvSpPr>
        <p:spPr>
          <a:xfrm>
            <a:off x="1357290" y="2285992"/>
            <a:ext cx="6400800" cy="1752600"/>
          </a:xfrm>
        </p:spPr>
        <p:txBody>
          <a:bodyPr/>
          <a:lstStyle/>
          <a:p>
            <a:r>
              <a:rPr lang="ar-SA" dirty="0" smtClean="0"/>
              <a:t>المحاضرة الأخيرة</a:t>
            </a:r>
            <a:endParaRPr lang="en-GB" dirty="0"/>
          </a:p>
        </p:txBody>
      </p:sp>
      <p:pic>
        <p:nvPicPr>
          <p:cNvPr id="5" name="Picture 4" descr="global warming.jpg"/>
          <p:cNvPicPr>
            <a:picLocks noChangeAspect="1"/>
          </p:cNvPicPr>
          <p:nvPr/>
        </p:nvPicPr>
        <p:blipFill>
          <a:blip r:embed="rId2"/>
          <a:stretch>
            <a:fillRect/>
          </a:stretch>
        </p:blipFill>
        <p:spPr>
          <a:xfrm>
            <a:off x="1643042" y="2857496"/>
            <a:ext cx="6174264" cy="37862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6" y="-214338"/>
            <a:ext cx="1828784" cy="928694"/>
          </a:xfrm>
        </p:spPr>
        <p:txBody>
          <a:bodyPr/>
          <a:lstStyle/>
          <a:p>
            <a:r>
              <a:rPr lang="ar-SA" b="1" dirty="0" smtClean="0"/>
              <a:t>الحلول؟؟</a:t>
            </a:r>
            <a:endParaRPr lang="en-GB" b="1" dirty="0"/>
          </a:p>
        </p:txBody>
      </p:sp>
      <p:sp>
        <p:nvSpPr>
          <p:cNvPr id="3" name="Content Placeholder 2"/>
          <p:cNvSpPr>
            <a:spLocks noGrp="1"/>
          </p:cNvSpPr>
          <p:nvPr>
            <p:ph idx="1"/>
          </p:nvPr>
        </p:nvSpPr>
        <p:spPr>
          <a:xfrm>
            <a:off x="3428992" y="500042"/>
            <a:ext cx="5715008" cy="6215106"/>
          </a:xfrm>
        </p:spPr>
        <p:style>
          <a:lnRef idx="1">
            <a:schemeClr val="dk1"/>
          </a:lnRef>
          <a:fillRef idx="2">
            <a:schemeClr val="dk1"/>
          </a:fillRef>
          <a:effectRef idx="1">
            <a:schemeClr val="dk1"/>
          </a:effectRef>
          <a:fontRef idx="minor">
            <a:schemeClr val="dk1"/>
          </a:fontRef>
        </p:style>
        <p:txBody>
          <a:bodyPr>
            <a:normAutofit fontScale="85000" lnSpcReduction="10000"/>
          </a:bodyPr>
          <a:lstStyle/>
          <a:p>
            <a:pPr algn="just" rtl="1"/>
            <a:r>
              <a:rPr lang="ar-SA" b="1" dirty="0" smtClean="0"/>
              <a:t>يمكن لجهود المقاطعة الفردية لمنتجات الشركات التي تثري سريعا من التجارة غير العادلة أن تحدث فارقا، وقد أحدثت دعوة مقاطعة محلات زارا وغاب العام الماضي بعد كارثة انهيار مصنع الملابس ووفاة ألف عامل بنقلاديشي ردّة فعل عنيفة قدّمت معها الشركتان اعتذارهما ووعدت بدفع تعويضات لعائلات الضحايا.</a:t>
            </a:r>
          </a:p>
          <a:p>
            <a:pPr algn="just" rtl="1"/>
            <a:r>
              <a:rPr lang="ar-SA" b="1" dirty="0" smtClean="0"/>
              <a:t>كما أن التركيز الإعلامي على الممارسات الخفية للشركات الكبرى قد يوقعها في حرج أمام القانون، وذلك ماحصل مع شركة ماتالان في المملكة المتحدة، حيث ثبت تورّطها (مع شركات ملابس أخرى) في شراء قطن أوزبكستاني تم قطافه بأيدي أطفال.. وقد جعل هذا الأمر هذه الشركات في حرج من أمرها بحيث اضطرت إلى تقديم اعتذار</a:t>
            </a:r>
            <a:r>
              <a:rPr lang="ar-SA" dirty="0" smtClean="0"/>
              <a:t>.</a:t>
            </a:r>
            <a:endParaRPr lang="en-GB" dirty="0"/>
          </a:p>
        </p:txBody>
      </p:sp>
      <p:pic>
        <p:nvPicPr>
          <p:cNvPr id="4" name="Picture 3" descr="ozbek.jpg"/>
          <p:cNvPicPr>
            <a:picLocks noChangeAspect="1"/>
          </p:cNvPicPr>
          <p:nvPr/>
        </p:nvPicPr>
        <p:blipFill>
          <a:blip r:embed="rId2"/>
          <a:stretch>
            <a:fillRect/>
          </a:stretch>
        </p:blipFill>
        <p:spPr>
          <a:xfrm>
            <a:off x="142844" y="0"/>
            <a:ext cx="3071834" cy="2643182"/>
          </a:xfrm>
          <a:prstGeom prst="rect">
            <a:avLst/>
          </a:prstGeom>
        </p:spPr>
      </p:pic>
      <p:pic>
        <p:nvPicPr>
          <p:cNvPr id="5" name="Picture 4" descr="gap.jpg"/>
          <p:cNvPicPr>
            <a:picLocks noChangeAspect="1"/>
          </p:cNvPicPr>
          <p:nvPr/>
        </p:nvPicPr>
        <p:blipFill>
          <a:blip r:embed="rId3"/>
          <a:srcRect l="32304"/>
          <a:stretch>
            <a:fillRect/>
          </a:stretch>
        </p:blipFill>
        <p:spPr>
          <a:xfrm>
            <a:off x="142844" y="2786058"/>
            <a:ext cx="3143272" cy="381952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في النهاية: هل يمكننا أن نحدث فارقا؟؟؟</a:t>
            </a:r>
            <a:endParaRPr lang="en-GB"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ar-SA" sz="9600" dirty="0" smtClean="0"/>
              <a:t> أنتِ وحدكِ من تستطيعين الإجابة على هذا السؤال </a:t>
            </a:r>
            <a:endParaRPr lang="en-GB"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لماذا هموم (عالمية) ولماذا (معاصرة)؟</a:t>
            </a:r>
            <a:endParaRPr lang="en-GB" dirty="0"/>
          </a:p>
        </p:txBody>
      </p:sp>
      <p:sp>
        <p:nvSpPr>
          <p:cNvPr id="3" name="Content Placeholder 2"/>
          <p:cNvSpPr>
            <a:spLocks noGrp="1"/>
          </p:cNvSpPr>
          <p:nvPr>
            <p:ph idx="1"/>
          </p:nvPr>
        </p:nvSpPr>
        <p:spPr>
          <a:xfrm>
            <a:off x="857224" y="1500174"/>
            <a:ext cx="7329510" cy="4525963"/>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rtl="1"/>
            <a:r>
              <a:rPr lang="ar-SA" b="1" dirty="0" smtClean="0"/>
              <a:t>تثار العديد من القضايا العالمية في زمننا كنتيجة حتمية لارتفاع معارف سكان العالم، وقدرتهم على تحديد مشكلاتهم والإعلان عنها في الإعلام العولمي، الرسمي منه والبديل.</a:t>
            </a:r>
          </a:p>
          <a:p>
            <a:pPr algn="just" rtl="1"/>
            <a:r>
              <a:rPr lang="ar-SA" b="1" dirty="0" smtClean="0"/>
              <a:t>فبروز قضايا الفقر، الحروب، الحوار، ناتج من أن الناس رأوا بأعينهم وعبر الشاشات وعدسات المصورين حجم المآسي التي ترتبت على إهمال هذه القضايا، وتقديم قضايا أخرى تتعلق بتحقيق المطامع السياسية للأمم المهيمنة.</a:t>
            </a:r>
            <a:endParaRPr lang="en-GB"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0"/>
            <a:ext cx="6800840" cy="1143000"/>
          </a:xfrm>
        </p:spPr>
        <p:txBody>
          <a:bodyPr>
            <a:normAutofit fontScale="90000"/>
          </a:bodyPr>
          <a:lstStyle/>
          <a:p>
            <a:r>
              <a:rPr lang="ar-SA" b="1" dirty="0" smtClean="0"/>
              <a:t>البيئة، الاحتباس الحراري، ومسؤوليتنا</a:t>
            </a:r>
            <a:endParaRPr lang="en-GB" b="1" dirty="0"/>
          </a:p>
        </p:txBody>
      </p:sp>
      <p:sp>
        <p:nvSpPr>
          <p:cNvPr id="3" name="Content Placeholder 2"/>
          <p:cNvSpPr>
            <a:spLocks noGrp="1"/>
          </p:cNvSpPr>
          <p:nvPr>
            <p:ph idx="1"/>
          </p:nvPr>
        </p:nvSpPr>
        <p:spPr>
          <a:xfrm>
            <a:off x="2571736" y="1071546"/>
            <a:ext cx="6572264" cy="5572164"/>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algn="just" rtl="1"/>
            <a:r>
              <a:rPr lang="ar-SA" b="1" dirty="0" smtClean="0"/>
              <a:t>لايتجاوز عمر الحضارة الصناعية الحالية أكثر من 200 سنة على أكبر تقدير، ورغم ذلك، استهلك الإنسان خلال هذه الثورة الصناعية موارد الكرة الأرضية وبدون تفكير، وتم خلال ذلك تدمير الأرض وتلويثها بشكل منتظم.</a:t>
            </a:r>
          </a:p>
          <a:p>
            <a:pPr algn="just" rtl="1"/>
            <a:r>
              <a:rPr lang="ar-SA" b="1" dirty="0" smtClean="0"/>
              <a:t>ظهرت مشكلة الاحتباس الحراري (ارتفاع درجة حرارة الأرض) كمشكلة بيئية جدّية منذ عقود طويلة، نتجت وتفاقمت عن التصنيع الفائق الذي تمارسه الشركات متعددة الجنسيات حول العالم، بالإضافة إلى الاستخدام المفرط للمحروقات والطاقة غير المتجددة كالبترول والفحم.</a:t>
            </a:r>
          </a:p>
          <a:p>
            <a:pPr algn="just" rtl="1"/>
            <a:r>
              <a:rPr lang="ar-SA" b="1" dirty="0" smtClean="0"/>
              <a:t> ولكن لم يأخذها السياسيون على محمل الجد حتى تعالت أصوات المطالبين بحقوق البيئة لاتخاذ مواقف جدّية.</a:t>
            </a:r>
          </a:p>
          <a:p>
            <a:pPr lvl="8" algn="r"/>
            <a:endParaRPr lang="en-GB" dirty="0"/>
          </a:p>
        </p:txBody>
      </p:sp>
      <p:pic>
        <p:nvPicPr>
          <p:cNvPr id="6" name="Picture 5" descr="top-5-natural-causes-of-global-warming_1.jpg"/>
          <p:cNvPicPr>
            <a:picLocks noChangeAspect="1"/>
          </p:cNvPicPr>
          <p:nvPr/>
        </p:nvPicPr>
        <p:blipFill>
          <a:blip r:embed="rId2"/>
          <a:stretch>
            <a:fillRect/>
          </a:stretch>
        </p:blipFill>
        <p:spPr>
          <a:xfrm>
            <a:off x="214282" y="500042"/>
            <a:ext cx="2286000" cy="2286000"/>
          </a:xfrm>
          <a:prstGeom prst="rect">
            <a:avLst/>
          </a:prstGeom>
        </p:spPr>
      </p:pic>
      <p:pic>
        <p:nvPicPr>
          <p:cNvPr id="7" name="Picture 6" descr="seed.jpg"/>
          <p:cNvPicPr>
            <a:picLocks noChangeAspect="1"/>
          </p:cNvPicPr>
          <p:nvPr/>
        </p:nvPicPr>
        <p:blipFill>
          <a:blip r:embed="rId3"/>
          <a:stretch>
            <a:fillRect/>
          </a:stretch>
        </p:blipFill>
        <p:spPr>
          <a:xfrm>
            <a:off x="142844" y="3500438"/>
            <a:ext cx="2371725" cy="19335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lobal_Warming.jpg"/>
          <p:cNvPicPr>
            <a:picLocks noGrp="1" noChangeAspect="1"/>
          </p:cNvPicPr>
          <p:nvPr>
            <p:ph idx="1"/>
          </p:nvPr>
        </p:nvPicPr>
        <p:blipFill>
          <a:blip r:embed="rId2"/>
          <a:stretch>
            <a:fillRect/>
          </a:stretch>
        </p:blipFill>
        <p:spPr>
          <a:xfrm>
            <a:off x="285720" y="500042"/>
            <a:ext cx="8572528" cy="60007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40" y="0"/>
            <a:ext cx="6429388" cy="785794"/>
          </a:xfrm>
        </p:spPr>
        <p:txBody>
          <a:bodyPr>
            <a:normAutofit fontScale="90000"/>
          </a:bodyPr>
          <a:lstStyle/>
          <a:p>
            <a:r>
              <a:rPr lang="ar-SA" b="1" dirty="0" smtClean="0"/>
              <a:t>البيئة، الاحتباس الحراري، ومسؤوليتنا</a:t>
            </a:r>
            <a:endParaRPr lang="en-GB" b="1" dirty="0"/>
          </a:p>
        </p:txBody>
      </p:sp>
      <p:sp>
        <p:nvSpPr>
          <p:cNvPr id="3" name="Content Placeholder 2"/>
          <p:cNvSpPr>
            <a:spLocks noGrp="1"/>
          </p:cNvSpPr>
          <p:nvPr>
            <p:ph idx="1"/>
          </p:nvPr>
        </p:nvSpPr>
        <p:spPr>
          <a:xfrm>
            <a:off x="3500430" y="957234"/>
            <a:ext cx="5500694" cy="5900766"/>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just" rtl="1"/>
            <a:r>
              <a:rPr lang="ar-SA" b="1" dirty="0" smtClean="0"/>
              <a:t>لكن السؤال المطروح كان: هل السياسيون جادّون في حل مشكلة الاحتباس الحراري بشكل فعلي؟</a:t>
            </a:r>
          </a:p>
          <a:p>
            <a:pPr algn="just" rtl="1"/>
            <a:r>
              <a:rPr lang="ar-SA" b="1" dirty="0" smtClean="0"/>
              <a:t>الشركات المتعددة الجنسيات ستظل متمسكة بخيار النفقات الرخيصة المتمثلة في الطاقة غير المتجددة، كما أن هذه الشركات سوف تتمسك بالإنتاج الفائق الذي بسببه ازدهرت اقتصادات الدول المهيمنة سياسيا.</a:t>
            </a:r>
          </a:p>
          <a:p>
            <a:pPr algn="just" rtl="1"/>
            <a:r>
              <a:rPr lang="ar-SA" b="1" dirty="0" smtClean="0"/>
              <a:t>ومن الذي يدفع ثمن التغيرات المناخية في العالم؟</a:t>
            </a:r>
          </a:p>
          <a:p>
            <a:pPr algn="just" rtl="1"/>
            <a:r>
              <a:rPr lang="ar-SA" b="1" dirty="0" smtClean="0"/>
              <a:t>إنهم المواطنون البسطاء، سكان المناطق الجليدية، وحتى سكان المدن الكبرى أصبحوا مهددين بازدياد الكوارث البيئية (كالفيضانات والأعاصير التي زادت عن معدلها السنوي الطبيعي)، ولم يعد أحد بمأمن من الآثار السلبية لارتفاع درجة حرارة الأرض.</a:t>
            </a:r>
          </a:p>
          <a:p>
            <a:pPr algn="just" rtl="1"/>
            <a:r>
              <a:rPr lang="ar-SA" b="1" dirty="0" smtClean="0"/>
              <a:t>ولاننسى أثر التغير المناخي على الحيوانات في العالم حيث أصبحت كثير منها مهددة بالانقراض بسبب ذوبان الجليد وارتفاع مستوى المياه.</a:t>
            </a:r>
          </a:p>
          <a:p>
            <a:pPr algn="just" rtl="1"/>
            <a:endParaRPr lang="ar-SA" b="1" dirty="0" smtClean="0"/>
          </a:p>
          <a:p>
            <a:pPr algn="just" rtl="1"/>
            <a:endParaRPr lang="en-GB" b="1" dirty="0"/>
          </a:p>
        </p:txBody>
      </p:sp>
      <p:pic>
        <p:nvPicPr>
          <p:cNvPr id="4" name="Picture 3" descr="Penguins-global-warming-prevention-33210735-600-400-450x300.jpg"/>
          <p:cNvPicPr>
            <a:picLocks noChangeAspect="1"/>
          </p:cNvPicPr>
          <p:nvPr/>
        </p:nvPicPr>
        <p:blipFill>
          <a:blip r:embed="rId2"/>
          <a:srcRect l="11668" r="18332"/>
          <a:stretch>
            <a:fillRect/>
          </a:stretch>
        </p:blipFill>
        <p:spPr>
          <a:xfrm>
            <a:off x="142844" y="142852"/>
            <a:ext cx="3150404" cy="3000396"/>
          </a:xfrm>
          <a:prstGeom prst="rect">
            <a:avLst/>
          </a:prstGeom>
        </p:spPr>
      </p:pic>
      <p:pic>
        <p:nvPicPr>
          <p:cNvPr id="5" name="Picture 4" descr="global-warming effect.jpg"/>
          <p:cNvPicPr>
            <a:picLocks noChangeAspect="1"/>
          </p:cNvPicPr>
          <p:nvPr/>
        </p:nvPicPr>
        <p:blipFill>
          <a:blip r:embed="rId3"/>
          <a:srcRect l="14606" t="31250" r="11237" b="13671"/>
          <a:stretch>
            <a:fillRect/>
          </a:stretch>
        </p:blipFill>
        <p:spPr>
          <a:xfrm>
            <a:off x="142844" y="3286124"/>
            <a:ext cx="3143272" cy="33576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0902" y="-142900"/>
            <a:ext cx="2043098" cy="1143000"/>
          </a:xfrm>
        </p:spPr>
        <p:txBody>
          <a:bodyPr/>
          <a:lstStyle/>
          <a:p>
            <a:r>
              <a:rPr lang="ar-SA" b="1" dirty="0" smtClean="0"/>
              <a:t>الحلول؟</a:t>
            </a:r>
            <a:endParaRPr lang="en-GB" b="1" dirty="0"/>
          </a:p>
        </p:txBody>
      </p:sp>
      <p:sp>
        <p:nvSpPr>
          <p:cNvPr id="3" name="Content Placeholder 2"/>
          <p:cNvSpPr>
            <a:spLocks noGrp="1"/>
          </p:cNvSpPr>
          <p:nvPr>
            <p:ph idx="1"/>
          </p:nvPr>
        </p:nvSpPr>
        <p:spPr>
          <a:xfrm>
            <a:off x="3500430" y="714356"/>
            <a:ext cx="5643570" cy="6143644"/>
          </a:xfrm>
        </p:spPr>
        <p:style>
          <a:lnRef idx="0">
            <a:schemeClr val="accent6"/>
          </a:lnRef>
          <a:fillRef idx="3">
            <a:schemeClr val="accent6"/>
          </a:fillRef>
          <a:effectRef idx="3">
            <a:schemeClr val="accent6"/>
          </a:effectRef>
          <a:fontRef idx="minor">
            <a:schemeClr val="lt1"/>
          </a:fontRef>
        </p:style>
        <p:txBody>
          <a:bodyPr>
            <a:normAutofit fontScale="85000" lnSpcReduction="20000"/>
          </a:bodyPr>
          <a:lstStyle/>
          <a:p>
            <a:pPr algn="just" rtl="1"/>
            <a:r>
              <a:rPr lang="ar-SA" b="1" dirty="0" smtClean="0"/>
              <a:t>تقوم جماعات ذات جهود صغيرة بتكثيف توعية الناس حول ضرورة الاتجاه للطاقة النظيفة (طاقة الرياح والشمس)، والتقليل من استخدام الكهرباء والسيارة، لكنها تظل جهودا تطوّعية مهما كان حجم أثرها.</a:t>
            </a:r>
          </a:p>
          <a:p>
            <a:pPr algn="just" rtl="1"/>
            <a:r>
              <a:rPr lang="ar-SA" b="1" dirty="0" smtClean="0"/>
              <a:t>عقدت على مدى العشر سنوات الماضية مؤتمرات بيئة (مثل قمة كوبنهاغن عام 2009 ) وقبلها قمة ريودي جانيرو عام 1992، والتي خرجت منها اتفاقيات بيئية تلزم دولا معينة بتخفيض نسب انبعاثات الغازات المسببة للاحتباس الحراري.</a:t>
            </a:r>
          </a:p>
          <a:p>
            <a:pPr algn="just" rtl="1"/>
            <a:r>
              <a:rPr lang="ar-SA" b="1" dirty="0" smtClean="0"/>
              <a:t>لكن كثيرا من الناشطين البيئيين يقللون من شأن هذه القمم التي يعقدها السياسيون لأنها تنتهي بقرارات دون تنفيذ، كما أن هذه القرارات غير كافية ويمكن تجاوزها بحيل قانونية</a:t>
            </a:r>
            <a:r>
              <a:rPr lang="ar-SA" dirty="0" smtClean="0"/>
              <a:t>.</a:t>
            </a:r>
            <a:endParaRPr lang="en-GB" dirty="0"/>
          </a:p>
        </p:txBody>
      </p:sp>
      <p:pic>
        <p:nvPicPr>
          <p:cNvPr id="4" name="Picture 3" descr="Global Warming Politics.JPG"/>
          <p:cNvPicPr>
            <a:picLocks noChangeAspect="1"/>
          </p:cNvPicPr>
          <p:nvPr/>
        </p:nvPicPr>
        <p:blipFill>
          <a:blip r:embed="rId2"/>
          <a:srcRect l="5624" r="4375"/>
          <a:stretch>
            <a:fillRect/>
          </a:stretch>
        </p:blipFill>
        <p:spPr>
          <a:xfrm>
            <a:off x="0" y="0"/>
            <a:ext cx="3429024" cy="3810000"/>
          </a:xfrm>
          <a:prstGeom prst="rect">
            <a:avLst/>
          </a:prstGeom>
        </p:spPr>
      </p:pic>
      <p:pic>
        <p:nvPicPr>
          <p:cNvPr id="5" name="Picture 4" descr="Copenhagen_Climate_Summit.jpg"/>
          <p:cNvPicPr>
            <a:picLocks noChangeAspect="1"/>
          </p:cNvPicPr>
          <p:nvPr/>
        </p:nvPicPr>
        <p:blipFill>
          <a:blip r:embed="rId3"/>
          <a:stretch>
            <a:fillRect/>
          </a:stretch>
        </p:blipFill>
        <p:spPr>
          <a:xfrm>
            <a:off x="0" y="4000504"/>
            <a:ext cx="3428992" cy="285749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678" y="0"/>
            <a:ext cx="5929322" cy="642918"/>
          </a:xfrm>
        </p:spPr>
        <p:txBody>
          <a:bodyPr>
            <a:normAutofit fontScale="90000"/>
          </a:bodyPr>
          <a:lstStyle/>
          <a:p>
            <a:r>
              <a:rPr lang="ar-SA" b="1" dirty="0" smtClean="0"/>
              <a:t>التجارة غير العادلة، قصة قديمة..</a:t>
            </a:r>
            <a:endParaRPr lang="en-GB" b="1" dirty="0"/>
          </a:p>
        </p:txBody>
      </p:sp>
      <p:sp>
        <p:nvSpPr>
          <p:cNvPr id="3" name="Content Placeholder 2"/>
          <p:cNvSpPr>
            <a:spLocks noGrp="1"/>
          </p:cNvSpPr>
          <p:nvPr>
            <p:ph idx="1"/>
          </p:nvPr>
        </p:nvSpPr>
        <p:spPr>
          <a:xfrm>
            <a:off x="214282" y="785794"/>
            <a:ext cx="5257840" cy="5857916"/>
          </a:xfrm>
        </p:spPr>
        <p:style>
          <a:lnRef idx="3">
            <a:schemeClr val="lt1"/>
          </a:lnRef>
          <a:fillRef idx="1">
            <a:schemeClr val="accent4"/>
          </a:fillRef>
          <a:effectRef idx="1">
            <a:schemeClr val="accent4"/>
          </a:effectRef>
          <a:fontRef idx="minor">
            <a:schemeClr val="lt1"/>
          </a:fontRef>
        </p:style>
        <p:txBody>
          <a:bodyPr>
            <a:normAutofit fontScale="85000" lnSpcReduction="20000"/>
          </a:bodyPr>
          <a:lstStyle/>
          <a:p>
            <a:pPr algn="just" rtl="1"/>
            <a:r>
              <a:rPr lang="ar-SA" b="1" dirty="0" smtClean="0"/>
              <a:t>يعبّر مصطلح التجارة غير العادلة عن كل ممارسة غير مشروعة يدخل فيها النصب والتحايل من أجل استمرار عمل الشركة. ويدخل في هذا تشغيل الأطفال أو التحايل في أجور العاملين ومطالبتهم بساعات عمل مرهقة، أو تشغيلهم في ظروف عمل غير مناسبة. وأسوأ من ذلك التشغيل بالسخرة أو ضد رغباتهم.</a:t>
            </a:r>
            <a:endParaRPr lang="ar-SA" b="1" dirty="0"/>
          </a:p>
          <a:p>
            <a:pPr algn="just" rtl="1"/>
            <a:r>
              <a:rPr lang="ar-SA" b="1" dirty="0" smtClean="0"/>
              <a:t>تحوّلت التجارة غير العادلة إلى قضية دولية وضعت لأجل محاربتها قوانين وأنظمة ولجان مراقبة تتبع للأمم المتحدة، وقد حصل هذا بفضل الجهود المكثفة للإعلاميين والناشطين في مجال حقوق الإنسان، حيث تم تجريم كثير من ممارسات التجارة غير العادلة وحظر منتجات الشركات التي تتورط فيها من الدخول لكثير من الدول.</a:t>
            </a:r>
          </a:p>
        </p:txBody>
      </p:sp>
      <p:pic>
        <p:nvPicPr>
          <p:cNvPr id="4" name="Picture 3" descr="unfair_trade_game.jpg"/>
          <p:cNvPicPr>
            <a:picLocks noChangeAspect="1"/>
          </p:cNvPicPr>
          <p:nvPr/>
        </p:nvPicPr>
        <p:blipFill>
          <a:blip r:embed="rId2"/>
          <a:stretch>
            <a:fillRect/>
          </a:stretch>
        </p:blipFill>
        <p:spPr>
          <a:xfrm>
            <a:off x="5786446" y="571480"/>
            <a:ext cx="3200400" cy="2590800"/>
          </a:xfrm>
          <a:prstGeom prst="rect">
            <a:avLst/>
          </a:prstGeom>
        </p:spPr>
      </p:pic>
      <p:pic>
        <p:nvPicPr>
          <p:cNvPr id="6" name="Picture 5" descr="child labour.jpg"/>
          <p:cNvPicPr>
            <a:picLocks noChangeAspect="1"/>
          </p:cNvPicPr>
          <p:nvPr/>
        </p:nvPicPr>
        <p:blipFill>
          <a:blip r:embed="rId3"/>
          <a:stretch>
            <a:fillRect/>
          </a:stretch>
        </p:blipFill>
        <p:spPr>
          <a:xfrm>
            <a:off x="5500694" y="3143248"/>
            <a:ext cx="3500462" cy="350046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reetradeisntworking.jpg"/>
          <p:cNvPicPr>
            <a:picLocks noChangeAspect="1"/>
          </p:cNvPicPr>
          <p:nvPr/>
        </p:nvPicPr>
        <p:blipFill>
          <a:blip r:embed="rId2"/>
          <a:stretch>
            <a:fillRect/>
          </a:stretch>
        </p:blipFill>
        <p:spPr>
          <a:xfrm>
            <a:off x="0" y="357166"/>
            <a:ext cx="8858280" cy="557214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9266" y="0"/>
            <a:ext cx="3614734" cy="582594"/>
          </a:xfrm>
        </p:spPr>
        <p:txBody>
          <a:bodyPr>
            <a:normAutofit fontScale="90000"/>
          </a:bodyPr>
          <a:lstStyle/>
          <a:p>
            <a:r>
              <a:rPr lang="ar-SA" b="1" dirty="0" smtClean="0"/>
              <a:t>طيب وبعدين؟</a:t>
            </a:r>
            <a:endParaRPr lang="en-GB" b="1" dirty="0"/>
          </a:p>
        </p:txBody>
      </p:sp>
      <p:sp>
        <p:nvSpPr>
          <p:cNvPr id="3" name="Content Placeholder 2"/>
          <p:cNvSpPr>
            <a:spLocks noGrp="1"/>
          </p:cNvSpPr>
          <p:nvPr>
            <p:ph idx="1"/>
          </p:nvPr>
        </p:nvSpPr>
        <p:spPr>
          <a:xfrm>
            <a:off x="3671878" y="642918"/>
            <a:ext cx="5472122" cy="5929354"/>
          </a:xfrm>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algn="just" rtl="1"/>
            <a:r>
              <a:rPr lang="ar-SA" b="1" dirty="0" smtClean="0"/>
              <a:t>المشكلة لم تنتهِ بعد عند حد تجريم بعض ممارسات التجارة غير العادلة، فمازالت هناك دول في العالم إما أنها لم تدخل بعد في منظمة التجارة العالمية أو لأنها تفتقر إلى النظام القضائي الذي يمكّن من ملاحقة المتورطين في إدخال منتجات الشركات المتورّطة إلى أراضيها وبالتالي استمرار ازدهارها، وعلى رأس هذه الدول الخليج العربي </a:t>
            </a:r>
            <a:r>
              <a:rPr lang="ar-SA" b="1" dirty="0" smtClean="0">
                <a:sym typeface="Wingdings" pitchFamily="2" charset="2"/>
              </a:rPr>
              <a:t>.</a:t>
            </a:r>
          </a:p>
          <a:p>
            <a:pPr algn="just" rtl="1"/>
            <a:r>
              <a:rPr lang="ar-SA" b="1" dirty="0" smtClean="0">
                <a:sym typeface="Wingdings" pitchFamily="2" charset="2"/>
              </a:rPr>
              <a:t>طب ليش؟</a:t>
            </a:r>
          </a:p>
          <a:p>
            <a:pPr algn="just" rtl="1"/>
            <a:r>
              <a:rPr lang="ar-SA" b="1" dirty="0" smtClean="0">
                <a:sym typeface="Wingdings" pitchFamily="2" charset="2"/>
              </a:rPr>
              <a:t>لأن هذه المنتجات أرخص وتوفّر فرص إثراء سريع للتجار الصغار والمتوسطين، مثل منتجات محلات أبوريالين والملابس الرخيصة كالهرم.</a:t>
            </a:r>
          </a:p>
          <a:p>
            <a:pPr algn="just" rtl="1"/>
            <a:endParaRPr lang="ar-SA" b="1" dirty="0" smtClean="0">
              <a:sym typeface="Wingdings" pitchFamily="2" charset="2"/>
            </a:endParaRPr>
          </a:p>
          <a:p>
            <a:pPr algn="just" rtl="1"/>
            <a:endParaRPr lang="en-GB" dirty="0"/>
          </a:p>
        </p:txBody>
      </p:sp>
      <p:pic>
        <p:nvPicPr>
          <p:cNvPr id="4" name="Picture 3" descr="child.jpg"/>
          <p:cNvPicPr>
            <a:picLocks noChangeAspect="1"/>
          </p:cNvPicPr>
          <p:nvPr/>
        </p:nvPicPr>
        <p:blipFill>
          <a:blip r:embed="rId2"/>
          <a:srcRect l="14213"/>
          <a:stretch>
            <a:fillRect/>
          </a:stretch>
        </p:blipFill>
        <p:spPr>
          <a:xfrm>
            <a:off x="142844" y="214290"/>
            <a:ext cx="3449613" cy="3000372"/>
          </a:xfrm>
          <a:prstGeom prst="rect">
            <a:avLst/>
          </a:prstGeom>
        </p:spPr>
      </p:pic>
      <p:pic>
        <p:nvPicPr>
          <p:cNvPr id="5" name="Picture 4" descr="cheap labour.jpg"/>
          <p:cNvPicPr>
            <a:picLocks noChangeAspect="1"/>
          </p:cNvPicPr>
          <p:nvPr/>
        </p:nvPicPr>
        <p:blipFill>
          <a:blip r:embed="rId3"/>
          <a:srcRect l="7031" r="25468"/>
          <a:stretch>
            <a:fillRect/>
          </a:stretch>
        </p:blipFill>
        <p:spPr>
          <a:xfrm>
            <a:off x="142844" y="3500438"/>
            <a:ext cx="3429024" cy="29591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726</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هموم عالمية معاصرة (قضايا البيئة/ التجارة غير العادلة)</vt:lpstr>
      <vt:lpstr>لماذا هموم (عالمية) ولماذا (معاصرة)؟</vt:lpstr>
      <vt:lpstr>البيئة، الاحتباس الحراري، ومسؤوليتنا</vt:lpstr>
      <vt:lpstr>Slide 4</vt:lpstr>
      <vt:lpstr>البيئة، الاحتباس الحراري، ومسؤوليتنا</vt:lpstr>
      <vt:lpstr>الحلول؟</vt:lpstr>
      <vt:lpstr>التجارة غير العادلة، قصة قديمة..</vt:lpstr>
      <vt:lpstr>Slide 8</vt:lpstr>
      <vt:lpstr>طيب وبعدين؟</vt:lpstr>
      <vt:lpstr>الحلول؟؟</vt:lpstr>
      <vt:lpstr>في النهاية: هل يمكننا أن نحدث فارقا؟؟؟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هموم عالمية معاصرة (قضايا البيئة/ التجارة غير العادلة/ حوار الأديان)</dc:title>
  <dc:creator>ba</dc:creator>
  <cp:lastModifiedBy>ba</cp:lastModifiedBy>
  <cp:revision>6</cp:revision>
  <dcterms:created xsi:type="dcterms:W3CDTF">2014-04-27T09:00:46Z</dcterms:created>
  <dcterms:modified xsi:type="dcterms:W3CDTF">2014-04-27T12:44:23Z</dcterms:modified>
</cp:coreProperties>
</file>