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1" r:id="rId2"/>
    <p:sldMasterId id="2147483653" r:id="rId3"/>
  </p:sldMasterIdLst>
  <p:notesMasterIdLst>
    <p:notesMasterId r:id="rId18"/>
  </p:notesMasterIdLst>
  <p:handoutMasterIdLst>
    <p:handoutMasterId r:id="rId19"/>
  </p:handoutMasterIdLst>
  <p:sldIdLst>
    <p:sldId id="256" r:id="rId4"/>
    <p:sldId id="261" r:id="rId5"/>
    <p:sldId id="270" r:id="rId6"/>
    <p:sldId id="264" r:id="rId7"/>
    <p:sldId id="306" r:id="rId8"/>
    <p:sldId id="307" r:id="rId9"/>
    <p:sldId id="262" r:id="rId10"/>
    <p:sldId id="308" r:id="rId11"/>
    <p:sldId id="309" r:id="rId12"/>
    <p:sldId id="311" r:id="rId13"/>
    <p:sldId id="313" r:id="rId14"/>
    <p:sldId id="312" r:id="rId15"/>
    <p:sldId id="273" r:id="rId16"/>
    <p:sldId id="310" r:id="rId17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9966"/>
    <a:srgbClr val="0DD2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797" autoAdjust="0"/>
    <p:restoredTop sz="94660"/>
  </p:normalViewPr>
  <p:slideViewPr>
    <p:cSldViewPr>
      <p:cViewPr>
        <p:scale>
          <a:sx n="90" d="100"/>
          <a:sy n="90" d="100"/>
        </p:scale>
        <p:origin x="-926" y="-58"/>
      </p:cViewPr>
      <p:guideLst>
        <p:guide orient="horz" pos="180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474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="" xmlns:a16="http://schemas.microsoft.com/office/drawing/2014/main" id="{8FEF09C3-5432-4DA0-9890-3050357C5EB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="" xmlns:a16="http://schemas.microsoft.com/office/drawing/2014/main" id="{9227E202-B8C5-4411-9AB9-001230F3662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CC0FA2-A713-4856-8F75-7FAFAF357361}" type="datetimeFigureOut">
              <a:rPr lang="ko-KR" altLang="en-US" smtClean="0"/>
              <a:pPr/>
              <a:t>2019-02-02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="" xmlns:a16="http://schemas.microsoft.com/office/drawing/2014/main" id="{A05FDCCD-9920-4087-A8EF-840D6BF967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="" xmlns:a16="http://schemas.microsoft.com/office/drawing/2014/main" id="{1B30773E-42C5-4B13-84D2-DE05FB0C34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A52E6A-8C14-4F5B-B0CB-3A4FCBC8D1E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77957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866FF-EA9A-44BA-8DB2-FB8E70490571}" type="datetimeFigureOut">
              <a:rPr lang="ko-KR" altLang="en-US" smtClean="0"/>
              <a:pPr/>
              <a:t>2019-02-02</a:t>
            </a:fld>
            <a:endParaRPr lang="ko-KR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9A33-A361-4541-B6A7-456994CC0C0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4564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89A33-A361-4541-B6A7-456994CC0C02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4642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Slide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649293" y="1563638"/>
            <a:ext cx="3845416" cy="108012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3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>
                <a:ea typeface="맑은 고딕" pitchFamily="50" charset="-127"/>
              </a:rPr>
              <a:t>FREE PPT TEMPLATES</a:t>
            </a:r>
            <a:endParaRPr lang="en-US" altLang="ko-KR" dirty="0"/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2649145" y="2634232"/>
            <a:ext cx="3845416" cy="79993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buNone/>
              <a:defRPr sz="14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INSTERT THE TITLE</a:t>
            </a:r>
          </a:p>
          <a:p>
            <a:pPr lvl="0"/>
            <a:r>
              <a:rPr lang="en-US" altLang="ko-KR" dirty="0"/>
              <a:t>OF YOUR </a:t>
            </a:r>
          </a:p>
          <a:p>
            <a:pPr lvl="0"/>
            <a:r>
              <a:rPr lang="en-US" altLang="ko-KR" dirty="0"/>
              <a:t>PRESENTATION HERE</a:t>
            </a:r>
            <a:endParaRPr lang="ko-KR" altLang="en-US" dirty="0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2736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33116" y="843558"/>
            <a:ext cx="8077768" cy="2160240"/>
          </a:xfrm>
          <a:prstGeom prst="rect">
            <a:avLst/>
          </a:prstGeom>
          <a:solidFill>
            <a:schemeClr val="bg1">
              <a:lumMod val="95000"/>
            </a:schemeClr>
          </a:solidFill>
          <a:ln w="38100">
            <a:noFill/>
          </a:ln>
        </p:spPr>
        <p:txBody>
          <a:bodyPr anchor="ctr"/>
          <a:lstStyle>
            <a:lvl1pPr marL="0" indent="0" algn="ctr">
              <a:buNone/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031416" y="2475359"/>
            <a:ext cx="1062118" cy="1062118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accent1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61596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6012160" y="0"/>
            <a:ext cx="313184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3131840" y="0"/>
            <a:ext cx="288032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3221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8244000" y="0"/>
            <a:ext cx="900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811908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2477595" y="0"/>
            <a:ext cx="2448000" cy="51435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Insert Your Image</a:t>
            </a:r>
            <a:endParaRPr lang="ko-KR" alt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4916268" y="0"/>
            <a:ext cx="900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31730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29444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4644008" y="915566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429444" y="2912740"/>
            <a:ext cx="4104456" cy="1872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4644464" y="2912740"/>
            <a:ext cx="4104000" cy="18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765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4583048" y="0"/>
            <a:ext cx="2286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0" hasCustomPrompt="1"/>
          </p:nvPr>
        </p:nvSpPr>
        <p:spPr>
          <a:xfrm>
            <a:off x="6858000" y="698778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583048" y="2578606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298953" y="699542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0" y="2579370"/>
            <a:ext cx="2286000" cy="18722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115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mages and Conten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323528" y="248444"/>
            <a:ext cx="3294112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4" hasCustomPrompt="1"/>
          </p:nvPr>
        </p:nvSpPr>
        <p:spPr>
          <a:xfrm>
            <a:off x="3671560" y="1832620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5" hasCustomPrompt="1"/>
          </p:nvPr>
        </p:nvSpPr>
        <p:spPr>
          <a:xfrm>
            <a:off x="2105640" y="3416796"/>
            <a:ext cx="30779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323528" y="1832620"/>
            <a:ext cx="1728192" cy="30963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7" hasCustomPrompt="1"/>
          </p:nvPr>
        </p:nvSpPr>
        <p:spPr>
          <a:xfrm>
            <a:off x="2105640" y="1832049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7" name="Picture Placeholder 2"/>
          <p:cNvSpPr>
            <a:spLocks noGrp="1"/>
          </p:cNvSpPr>
          <p:nvPr>
            <p:ph type="pic" idx="18" hasCustomPrompt="1"/>
          </p:nvPr>
        </p:nvSpPr>
        <p:spPr>
          <a:xfrm>
            <a:off x="3671560" y="248444"/>
            <a:ext cx="151200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831478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pic>
        <p:nvPicPr>
          <p:cNvPr id="4" name="Picture 2" descr="D:\Fullppt\005-PNG이미지\노트북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019175"/>
            <a:ext cx="6011911" cy="305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5283453" y="1415430"/>
            <a:ext cx="2834003" cy="211421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79664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Images and Contents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24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D:\Fullppt\005-PNG이미지\모니터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8607" y="1275606"/>
            <a:ext cx="2526010" cy="2518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1748616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4986924" y="1374406"/>
            <a:ext cx="2319328" cy="158483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11163576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Images and Contents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Fullppt\PNG이미지\핸드폰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023301"/>
            <a:ext cx="3024336" cy="3662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687664" y="1164297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5196830" y="1426241"/>
            <a:ext cx="1744194" cy="26942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8922350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354008" y="1131589"/>
            <a:ext cx="2849840" cy="3649171"/>
            <a:chOff x="354008" y="1131589"/>
            <a:chExt cx="2849840" cy="3649171"/>
          </a:xfrm>
        </p:grpSpPr>
        <p:sp>
          <p:nvSpPr>
            <p:cNvPr id="6" name="Rounded Rectangle 5"/>
            <p:cNvSpPr/>
            <p:nvPr/>
          </p:nvSpPr>
          <p:spPr>
            <a:xfrm>
              <a:off x="354008" y="1131589"/>
              <a:ext cx="2849840" cy="3649171"/>
            </a:xfrm>
            <a:prstGeom prst="roundRect">
              <a:avLst>
                <a:gd name="adj" fmla="val 3968"/>
              </a:avLst>
            </a:prstGeom>
            <a:blipFill>
              <a:blip r:embed="rId2" cstate="print"/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Rounded Rectangle 8"/>
            <p:cNvSpPr/>
            <p:nvPr/>
          </p:nvSpPr>
          <p:spPr>
            <a:xfrm>
              <a:off x="531932" y="1347500"/>
              <a:ext cx="108520" cy="3240473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41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bg1"/>
                </a:solidFill>
              </a:endParaRPr>
            </a:p>
          </p:txBody>
        </p:sp>
        <p:sp>
          <p:nvSpPr>
            <p:cNvPr id="12" name="Half Frame 11"/>
            <p:cNvSpPr/>
            <p:nvPr/>
          </p:nvSpPr>
          <p:spPr>
            <a:xfrm rot="5400000">
              <a:off x="2592642" y="1238201"/>
              <a:ext cx="502331" cy="502331"/>
            </a:xfrm>
            <a:prstGeom prst="halfFrame">
              <a:avLst>
                <a:gd name="adj1" fmla="val 23728"/>
                <a:gd name="adj2" fmla="val 24642"/>
              </a:avLst>
            </a:prstGeom>
            <a:solidFill>
              <a:schemeClr val="bg1">
                <a:alpha val="2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818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Layout">
    <p:bg>
      <p:bgPr>
        <a:blipFill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1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/>
          <p:cNvGrpSpPr/>
          <p:nvPr userDrawn="1"/>
        </p:nvGrpSpPr>
        <p:grpSpPr>
          <a:xfrm>
            <a:off x="1944300" y="0"/>
            <a:ext cx="5255402" cy="5143500"/>
            <a:chOff x="1619672" y="548680"/>
            <a:chExt cx="5904656" cy="5778928"/>
          </a:xfrm>
        </p:grpSpPr>
        <p:sp>
          <p:nvSpPr>
            <p:cNvPr id="5" name="Oval 4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6" name="Oval 5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2" cstate="print"/>
              <a:stretch>
                <a:fillRect/>
              </a:stretch>
            </a:blipFill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7" name="Straight Connector 6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bg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2105794"/>
            <a:ext cx="9144000" cy="576063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Thank you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-148" y="2681858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9224771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253238"/>
            <a:ext cx="5148064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6814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2" name="Group 7"/>
          <p:cNvGrpSpPr/>
          <p:nvPr userDrawn="1"/>
        </p:nvGrpSpPr>
        <p:grpSpPr>
          <a:xfrm>
            <a:off x="941932" y="1244876"/>
            <a:ext cx="2693964" cy="2636602"/>
            <a:chOff x="1619672" y="548680"/>
            <a:chExt cx="5904656" cy="5778928"/>
          </a:xfrm>
        </p:grpSpPr>
        <p:sp>
          <p:nvSpPr>
            <p:cNvPr id="9" name="Oval 8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995936" y="2253238"/>
            <a:ext cx="5148064" cy="473576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SECTION BREAK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3995936" y="2726814"/>
            <a:ext cx="5148064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  <p:grpSp>
        <p:nvGrpSpPr>
          <p:cNvPr id="8" name="Group 7"/>
          <p:cNvGrpSpPr/>
          <p:nvPr userDrawn="1"/>
        </p:nvGrpSpPr>
        <p:grpSpPr>
          <a:xfrm>
            <a:off x="941932" y="1244876"/>
            <a:ext cx="2693964" cy="2636602"/>
            <a:chOff x="1619672" y="548680"/>
            <a:chExt cx="5904656" cy="5778928"/>
          </a:xfrm>
        </p:grpSpPr>
        <p:sp>
          <p:nvSpPr>
            <p:cNvPr id="9" name="Oval 8"/>
            <p:cNvSpPr/>
            <p:nvPr userDrawn="1"/>
          </p:nvSpPr>
          <p:spPr>
            <a:xfrm>
              <a:off x="2411760" y="1268760"/>
              <a:ext cx="4320480" cy="4320480"/>
            </a:xfrm>
            <a:prstGeom prst="ellipse">
              <a:avLst/>
            </a:prstGeom>
            <a:noFill/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sp>
          <p:nvSpPr>
            <p:cNvPr id="12" name="Oval 11"/>
            <p:cNvSpPr/>
            <p:nvPr userDrawn="1"/>
          </p:nvSpPr>
          <p:spPr>
            <a:xfrm>
              <a:off x="2483768" y="1340768"/>
              <a:ext cx="4176464" cy="4176464"/>
            </a:xfrm>
            <a:prstGeom prst="ellipse">
              <a:avLst/>
            </a:prstGeom>
            <a:blipFill>
              <a:blip r:embed="rId3" cstate="print"/>
              <a:stretch>
                <a:fillRect/>
              </a:stretch>
            </a:blipFill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ko-KR"/>
              </a:defPPr>
              <a:lvl1pPr marL="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1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/>
            </a:p>
          </p:txBody>
        </p:sp>
        <p:cxnSp>
          <p:nvCxnSpPr>
            <p:cNvPr id="13" name="Straight Connector 12"/>
            <p:cNvCxnSpPr/>
            <p:nvPr userDrawn="1"/>
          </p:nvCxnSpPr>
          <p:spPr>
            <a:xfrm>
              <a:off x="4572000" y="548680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 userDrawn="1"/>
          </p:nvCxnSpPr>
          <p:spPr>
            <a:xfrm>
              <a:off x="4572000" y="5607528"/>
              <a:ext cx="0" cy="72008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 userDrawn="1"/>
          </p:nvCxnSpPr>
          <p:spPr>
            <a:xfrm>
              <a:off x="6732240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 userDrawn="1"/>
          </p:nvCxnSpPr>
          <p:spPr>
            <a:xfrm>
              <a:off x="1619672" y="3429000"/>
              <a:ext cx="792088" cy="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 userDrawn="1"/>
          </p:nvCxnSpPr>
          <p:spPr>
            <a:xfrm flipV="1">
              <a:off x="6156176" y="2378312"/>
              <a:ext cx="792088" cy="3306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 userDrawn="1"/>
          </p:nvCxnSpPr>
          <p:spPr>
            <a:xfrm flipV="1">
              <a:off x="5431496" y="1124744"/>
              <a:ext cx="432048" cy="79208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 userDrawn="1"/>
          </p:nvCxnSpPr>
          <p:spPr>
            <a:xfrm>
              <a:off x="3094136" y="1131624"/>
              <a:ext cx="613768" cy="785208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 userDrawn="1"/>
          </p:nvCxnSpPr>
          <p:spPr>
            <a:xfrm>
              <a:off x="2195736" y="2090992"/>
              <a:ext cx="898400" cy="492240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 userDrawn="1"/>
          </p:nvCxnSpPr>
          <p:spPr>
            <a:xfrm flipV="1">
              <a:off x="3180984" y="4941168"/>
              <a:ext cx="526920" cy="576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 userDrawn="1"/>
          </p:nvCxnSpPr>
          <p:spPr>
            <a:xfrm flipV="1">
              <a:off x="2456304" y="4329100"/>
              <a:ext cx="637832" cy="39604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 userDrawn="1"/>
          </p:nvCxnSpPr>
          <p:spPr>
            <a:xfrm>
              <a:off x="5979584" y="4142812"/>
              <a:ext cx="968680" cy="51032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 userDrawn="1"/>
          </p:nvCxnSpPr>
          <p:spPr>
            <a:xfrm>
              <a:off x="5431496" y="4875464"/>
              <a:ext cx="490068" cy="732064"/>
            </a:xfrm>
            <a:prstGeom prst="line">
              <a:avLst/>
            </a:prstGeom>
            <a:ln w="19050"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82354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123478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91680" y="699542"/>
            <a:ext cx="745232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98141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5712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1290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2347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699542"/>
            <a:ext cx="9144000" cy="28803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282754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67544" y="195486"/>
            <a:ext cx="8424936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467544" y="771550"/>
            <a:ext cx="8424936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310652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80628"/>
            <a:ext cx="9144000" cy="57606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 b="0" baseline="0"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703817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1691680" y="123478"/>
            <a:ext cx="7452320" cy="576064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36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691680" y="699542"/>
            <a:ext cx="7452320" cy="288032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Insert the title of your subtitle Here</a:t>
            </a:r>
          </a:p>
        </p:txBody>
      </p:sp>
    </p:spTree>
    <p:extLst>
      <p:ext uri="{BB962C8B-B14F-4D97-AF65-F5344CB8AC3E}">
        <p14:creationId xmlns:p14="http://schemas.microsoft.com/office/powerpoint/2010/main" val="3298141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asic Layou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2700934" y="32249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2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5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2700934" y="189860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3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6" name="Picture Placeholder 2"/>
          <p:cNvSpPr>
            <a:spLocks noGrp="1"/>
          </p:cNvSpPr>
          <p:nvPr>
            <p:ph type="pic" idx="12" hasCustomPrompt="1"/>
          </p:nvPr>
        </p:nvSpPr>
        <p:spPr>
          <a:xfrm>
            <a:off x="2700934" y="3474719"/>
            <a:ext cx="1583034" cy="138515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accent4"/>
            </a:solidFill>
          </a:ln>
        </p:spPr>
        <p:txBody>
          <a:bodyPr anchor="ctr"/>
          <a:lstStyle>
            <a:lvl1pPr marL="0" indent="0" algn="ctr">
              <a:buNone/>
              <a:defRPr sz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96584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5.xml"/><Relationship Id="rId1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4.xml"/><Relationship Id="rId16" Type="http://schemas.openxmlformats.org/officeDocument/2006/relationships/slideLayout" Target="../slideLayouts/slideLayout18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12.xml"/><Relationship Id="rId19" Type="http://schemas.openxmlformats.org/officeDocument/2006/relationships/theme" Target="../theme/theme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6683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75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2" r:id="rId2"/>
    <p:sldLayoutId id="2147483663" r:id="rId3"/>
    <p:sldLayoutId id="2147483660" r:id="rId4"/>
    <p:sldLayoutId id="2147483661" r:id="rId5"/>
    <p:sldLayoutId id="2147483662" r:id="rId6"/>
    <p:sldLayoutId id="2147483664" r:id="rId7"/>
    <p:sldLayoutId id="2147483655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3" r:id="rId14"/>
    <p:sldLayoutId id="2147483672" r:id="rId15"/>
    <p:sldLayoutId id="2147483671" r:id="rId16"/>
    <p:sldLayoutId id="2147483656" r:id="rId17"/>
    <p:sldLayoutId id="2147483676" r:id="rId18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54710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74" r:id="rId2"/>
    <p:sldLayoutId id="2147483675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699792" y="1707654"/>
            <a:ext cx="3845416" cy="1080121"/>
          </a:xfrm>
        </p:spPr>
        <p:txBody>
          <a:bodyPr/>
          <a:lstStyle/>
          <a:p>
            <a:pPr lvl="0" rtl="1"/>
            <a:r>
              <a:rPr lang="ar-SA" sz="2400" dirty="0" smtClean="0"/>
              <a:t>أحكام الإِذْن والمسؤولية الطبية</a:t>
            </a:r>
            <a:endParaRPr lang="en-US" altLang="ko-KR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627784" y="2499742"/>
            <a:ext cx="3845416" cy="799934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ar-SA" altLang="ko-KR" dirty="0" smtClean="0"/>
              <a:t>الوحدة الثامنة </a:t>
            </a:r>
            <a:endParaRPr lang="en-US" altLang="ko-KR" dirty="0"/>
          </a:p>
        </p:txBody>
      </p:sp>
      <p:pic>
        <p:nvPicPr>
          <p:cNvPr id="11" name="صورة 10" descr="ksulogo.png"/>
          <p:cNvPicPr>
            <a:picLocks noChangeAspect="1"/>
          </p:cNvPicPr>
          <p:nvPr/>
        </p:nvPicPr>
        <p:blipFill>
          <a:blip r:embed="rId2" cstate="print"/>
          <a:srcRect l="4355" t="9930" r="4355" b="25958"/>
          <a:stretch>
            <a:fillRect/>
          </a:stretch>
        </p:blipFill>
        <p:spPr>
          <a:xfrm>
            <a:off x="1" y="0"/>
            <a:ext cx="2123727" cy="69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184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altLang="ko-KR" dirty="0" smtClean="0">
                <a:solidFill>
                  <a:schemeClr val="accent1">
                    <a:lumMod val="50000"/>
                  </a:schemeClr>
                </a:solidFill>
              </a:rPr>
              <a:t>أنواع المسؤولية الطبية 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 21"/>
          <p:cNvGrpSpPr/>
          <p:nvPr/>
        </p:nvGrpSpPr>
        <p:grpSpPr>
          <a:xfrm>
            <a:off x="3079703" y="1958120"/>
            <a:ext cx="2984593" cy="2629854"/>
            <a:chOff x="2851223" y="1466478"/>
            <a:chExt cx="3503465" cy="3087055"/>
          </a:xfrm>
        </p:grpSpPr>
        <p:sp>
          <p:nvSpPr>
            <p:cNvPr id="6" name="Isosceles Triangle 5"/>
            <p:cNvSpPr/>
            <p:nvPr/>
          </p:nvSpPr>
          <p:spPr>
            <a:xfrm rot="10800000">
              <a:off x="3308424" y="2355726"/>
              <a:ext cx="2520280" cy="2172655"/>
            </a:xfrm>
            <a:prstGeom prst="triangle">
              <a:avLst/>
            </a:prstGeom>
            <a:solidFill>
              <a:schemeClr val="accent1"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Isosceles Triangle 4"/>
            <p:cNvSpPr/>
            <p:nvPr/>
          </p:nvSpPr>
          <p:spPr>
            <a:xfrm>
              <a:off x="3308423" y="1923678"/>
              <a:ext cx="2520280" cy="2172655"/>
            </a:xfrm>
            <a:prstGeom prst="triangle">
              <a:avLst/>
            </a:prstGeom>
            <a:noFill/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4111363" y="1466478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851223" y="3639133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440288" y="3639133"/>
              <a:ext cx="914400" cy="9144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395536" y="3651870"/>
            <a:ext cx="2545159" cy="936104"/>
            <a:chOff x="952701" y="3379959"/>
            <a:chExt cx="1363222" cy="936104"/>
          </a:xfrm>
        </p:grpSpPr>
        <p:sp>
          <p:nvSpPr>
            <p:cNvPr id="14" name="TextBox 13"/>
            <p:cNvSpPr txBox="1"/>
            <p:nvPr/>
          </p:nvSpPr>
          <p:spPr>
            <a:xfrm>
              <a:off x="952701" y="3669732"/>
              <a:ext cx="1324654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وهي المسؤولية عما يتعلق بسلوك </a:t>
              </a:r>
              <a:r>
                <a:rPr lang="ar-SA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الطبيب </a:t>
              </a:r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مثل الصدق </a:t>
              </a:r>
              <a:r>
                <a:rPr lang="ar-SA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والنصيحة </a:t>
              </a:r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وحفظ </a:t>
              </a:r>
              <a:r>
                <a:rPr lang="ar-SA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السر </a:t>
              </a:r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والإخلاص في </a:t>
              </a:r>
              <a:r>
                <a:rPr lang="ar-SA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العمل 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91269" y="3379959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ar-SA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المسؤولية الأخلاقية: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6156176" y="3795886"/>
            <a:ext cx="2473152" cy="998821"/>
            <a:chOff x="952701" y="3409575"/>
            <a:chExt cx="1324654" cy="998821"/>
          </a:xfrm>
        </p:grpSpPr>
        <p:sp>
          <p:nvSpPr>
            <p:cNvPr id="17" name="TextBox 16"/>
            <p:cNvSpPr txBox="1"/>
            <p:nvPr/>
          </p:nvSpPr>
          <p:spPr>
            <a:xfrm>
              <a:off x="952701" y="3577399"/>
              <a:ext cx="1324654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 rtl="1"/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يترتب هذا النوع من المسؤولية على عدم وفاء الطبيب بمقتضيات العقد المبرم بينه وبين </a:t>
              </a:r>
              <a:r>
                <a:rPr lang="ar-SA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المريض </a:t>
              </a:r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 لأن الواجب عليه أن يبذل </a:t>
              </a:r>
              <a:r>
                <a:rPr lang="ar-SA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مافي</a:t>
              </a:r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وسعه لعلاج المريض.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ar-SA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المسؤولية </a:t>
              </a:r>
              <a:r>
                <a:rPr lang="ar-SA" altLang="ko-KR" sz="1200" b="1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العَقدية :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843808" y="1131590"/>
            <a:ext cx="3413510" cy="814155"/>
            <a:chOff x="952701" y="3409575"/>
            <a:chExt cx="1324654" cy="814155"/>
          </a:xfrm>
        </p:grpSpPr>
        <p:sp>
          <p:nvSpPr>
            <p:cNvPr id="20" name="TextBox 19"/>
            <p:cNvSpPr txBox="1"/>
            <p:nvPr/>
          </p:nvSpPr>
          <p:spPr>
            <a:xfrm>
              <a:off x="952701" y="3577399"/>
              <a:ext cx="1324654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تترتب هذه المسؤولية على </a:t>
              </a:r>
              <a:r>
                <a:rPr lang="ar-SA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مايلحق</a:t>
              </a:r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بالمريض من أضرار ناتجة عن مخالفة الطبيب قواعد مهنته المعتبرة عند </a:t>
              </a:r>
              <a:r>
                <a:rPr lang="ar-SA" altLang="ko-KR" sz="12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أهلها </a:t>
              </a:r>
              <a:r>
                <a:rPr lang="ar-SA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,سواء كان ذلك عن عمد أو خطأ.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52701" y="3409575"/>
              <a:ext cx="132465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rtl="1"/>
              <a:r>
                <a:rPr lang="ar-SA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1- المسؤولية الجنائية: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3" name="Rectangle 7">
            <a:extLst>
              <a:ext uri="{FF2B5EF4-FFF2-40B4-BE49-F238E27FC236}">
                <a16:creationId xmlns="" xmlns:a16="http://schemas.microsoft.com/office/drawing/2014/main" id="{9E7B0218-0F3B-4D68-BC27-66FB61A4F8D4}"/>
              </a:ext>
            </a:extLst>
          </p:cNvPr>
          <p:cNvSpPr/>
          <p:nvPr/>
        </p:nvSpPr>
        <p:spPr>
          <a:xfrm rot="18900000">
            <a:off x="4526799" y="2215917"/>
            <a:ext cx="154109" cy="343323"/>
          </a:xfrm>
          <a:custGeom>
            <a:avLst/>
            <a:gdLst/>
            <a:ahLst/>
            <a:cxnLst/>
            <a:rect l="l" t="t" r="r" b="b"/>
            <a:pathLst>
              <a:path w="154109" h="343323">
                <a:moveTo>
                  <a:pt x="102909" y="313772"/>
                </a:moveTo>
                <a:lnTo>
                  <a:pt x="102909" y="328547"/>
                </a:lnTo>
                <a:cubicBezTo>
                  <a:pt x="102909" y="336708"/>
                  <a:pt x="96294" y="343322"/>
                  <a:pt x="88133" y="343323"/>
                </a:cubicBezTo>
                <a:lnTo>
                  <a:pt x="65975" y="343322"/>
                </a:lnTo>
                <a:cubicBezTo>
                  <a:pt x="57814" y="343322"/>
                  <a:pt x="51199" y="336708"/>
                  <a:pt x="51199" y="328547"/>
                </a:cubicBezTo>
                <a:cubicBezTo>
                  <a:pt x="51199" y="323622"/>
                  <a:pt x="51200" y="318696"/>
                  <a:pt x="51200" y="313771"/>
                </a:cubicBezTo>
                <a:close/>
                <a:moveTo>
                  <a:pt x="123327" y="15459"/>
                </a:moveTo>
                <a:cubicBezTo>
                  <a:pt x="141678" y="29245"/>
                  <a:pt x="152926" y="50497"/>
                  <a:pt x="154008" y="73425"/>
                </a:cubicBezTo>
                <a:cubicBezTo>
                  <a:pt x="155089" y="96353"/>
                  <a:pt x="145890" y="118568"/>
                  <a:pt x="128916" y="134021"/>
                </a:cubicBezTo>
                <a:lnTo>
                  <a:pt x="119294" y="123450"/>
                </a:lnTo>
                <a:cubicBezTo>
                  <a:pt x="133118" y="110865"/>
                  <a:pt x="140611" y="92772"/>
                  <a:pt x="139730" y="74098"/>
                </a:cubicBezTo>
                <a:cubicBezTo>
                  <a:pt x="138850" y="55424"/>
                  <a:pt x="129689" y="38115"/>
                  <a:pt x="114743" y="26887"/>
                </a:cubicBezTo>
                <a:close/>
                <a:moveTo>
                  <a:pt x="136698" y="17411"/>
                </a:moveTo>
                <a:cubicBezTo>
                  <a:pt x="103758" y="-15529"/>
                  <a:pt x="50351" y="-15529"/>
                  <a:pt x="17412" y="17411"/>
                </a:cubicBezTo>
                <a:cubicBezTo>
                  <a:pt x="-15528" y="50351"/>
                  <a:pt x="-15528" y="103757"/>
                  <a:pt x="17412" y="136697"/>
                </a:cubicBezTo>
                <a:cubicBezTo>
                  <a:pt x="50351" y="169637"/>
                  <a:pt x="103758" y="169637"/>
                  <a:pt x="136698" y="136697"/>
                </a:cubicBezTo>
                <a:cubicBezTo>
                  <a:pt x="169637" y="103757"/>
                  <a:pt x="169637" y="50351"/>
                  <a:pt x="136698" y="17411"/>
                </a:cubicBezTo>
                <a:close/>
                <a:moveTo>
                  <a:pt x="154109" y="0"/>
                </a:moveTo>
                <a:cubicBezTo>
                  <a:pt x="196665" y="42556"/>
                  <a:pt x="196665" y="111552"/>
                  <a:pt x="154109" y="154108"/>
                </a:cubicBezTo>
                <a:cubicBezTo>
                  <a:pt x="139576" y="168641"/>
                  <a:pt x="121959" y="178211"/>
                  <a:pt x="102912" y="180994"/>
                </a:cubicBezTo>
                <a:lnTo>
                  <a:pt x="102912" y="308310"/>
                </a:lnTo>
                <a:lnTo>
                  <a:pt x="51197" y="308310"/>
                </a:lnTo>
                <a:lnTo>
                  <a:pt x="51197" y="180994"/>
                </a:lnTo>
                <a:cubicBezTo>
                  <a:pt x="32150" y="178211"/>
                  <a:pt x="14534" y="168641"/>
                  <a:pt x="0" y="154108"/>
                </a:cubicBezTo>
                <a:cubicBezTo>
                  <a:pt x="-42555" y="111552"/>
                  <a:pt x="-42555" y="42556"/>
                  <a:pt x="0" y="0"/>
                </a:cubicBezTo>
                <a:cubicBezTo>
                  <a:pt x="42556" y="-42556"/>
                  <a:pt x="111553" y="-42556"/>
                  <a:pt x="154109" y="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>
              <a:solidFill>
                <a:srgbClr val="FF9966"/>
              </a:solidFill>
            </a:endParaRPr>
          </a:p>
        </p:txBody>
      </p:sp>
      <p:sp>
        <p:nvSpPr>
          <p:cNvPr id="24" name="Heart 38">
            <a:extLst>
              <a:ext uri="{FF2B5EF4-FFF2-40B4-BE49-F238E27FC236}">
                <a16:creationId xmlns="" xmlns:a16="http://schemas.microsoft.com/office/drawing/2014/main" id="{A0A73A69-1AC1-437A-A1C5-ED55DC206632}"/>
              </a:ext>
            </a:extLst>
          </p:cNvPr>
          <p:cNvSpPr/>
          <p:nvPr/>
        </p:nvSpPr>
        <p:spPr>
          <a:xfrm>
            <a:off x="5508104" y="4011910"/>
            <a:ext cx="382181" cy="382181"/>
          </a:xfrm>
          <a:prstGeom prst="heart">
            <a:avLst/>
          </a:pr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rgbClr val="FF9966"/>
              </a:solidFill>
            </a:endParaRPr>
          </a:p>
        </p:txBody>
      </p:sp>
      <p:sp>
        <p:nvSpPr>
          <p:cNvPr id="25" name="Round Same Side Corner Rectangle 8">
            <a:extLst>
              <a:ext uri="{FF2B5EF4-FFF2-40B4-BE49-F238E27FC236}">
                <a16:creationId xmlns="" xmlns:a16="http://schemas.microsoft.com/office/drawing/2014/main" id="{4E4C0439-937D-443D-87E2-79CCC36B9DC0}"/>
              </a:ext>
            </a:extLst>
          </p:cNvPr>
          <p:cNvSpPr/>
          <p:nvPr/>
        </p:nvSpPr>
        <p:spPr>
          <a:xfrm>
            <a:off x="3275856" y="4011910"/>
            <a:ext cx="354992" cy="355536"/>
          </a:xfrm>
          <a:custGeom>
            <a:avLst/>
            <a:gdLst/>
            <a:ahLst/>
            <a:cxnLst/>
            <a:rect l="l" t="t" r="r" b="b"/>
            <a:pathLst>
              <a:path w="3197597" h="3202496">
                <a:moveTo>
                  <a:pt x="601421" y="1611393"/>
                </a:moveTo>
                <a:lnTo>
                  <a:pt x="2596176" y="1611393"/>
                </a:lnTo>
                <a:cubicBezTo>
                  <a:pt x="2928331" y="1611393"/>
                  <a:pt x="3197594" y="1880656"/>
                  <a:pt x="3197594" y="2212811"/>
                </a:cubicBezTo>
                <a:lnTo>
                  <a:pt x="3197594" y="2776360"/>
                </a:lnTo>
                <a:lnTo>
                  <a:pt x="3197597" y="2776360"/>
                </a:lnTo>
                <a:lnTo>
                  <a:pt x="3197597" y="2914824"/>
                </a:lnTo>
                <a:lnTo>
                  <a:pt x="3197198" y="2914824"/>
                </a:lnTo>
                <a:lnTo>
                  <a:pt x="3197198" y="3202496"/>
                </a:lnTo>
                <a:lnTo>
                  <a:pt x="398" y="3202496"/>
                </a:lnTo>
                <a:lnTo>
                  <a:pt x="398" y="2914824"/>
                </a:lnTo>
                <a:lnTo>
                  <a:pt x="0" y="2914824"/>
                </a:lnTo>
                <a:lnTo>
                  <a:pt x="0" y="2212811"/>
                </a:lnTo>
                <a:cubicBezTo>
                  <a:pt x="0" y="1880656"/>
                  <a:pt x="269266" y="1611393"/>
                  <a:pt x="601421" y="1611393"/>
                </a:cubicBezTo>
                <a:close/>
                <a:moveTo>
                  <a:pt x="1598801" y="0"/>
                </a:moveTo>
                <a:cubicBezTo>
                  <a:pt x="1998649" y="0"/>
                  <a:pt x="2322791" y="324142"/>
                  <a:pt x="2322791" y="723993"/>
                </a:cubicBezTo>
                <a:cubicBezTo>
                  <a:pt x="2322791" y="1123843"/>
                  <a:pt x="1998649" y="1447985"/>
                  <a:pt x="1598801" y="1447985"/>
                </a:cubicBezTo>
                <a:cubicBezTo>
                  <a:pt x="1198951" y="1447985"/>
                  <a:pt x="874809" y="1123843"/>
                  <a:pt x="874809" y="723993"/>
                </a:cubicBezTo>
                <a:cubicBezTo>
                  <a:pt x="874809" y="324142"/>
                  <a:pt x="1198951" y="0"/>
                  <a:pt x="1598801" y="0"/>
                </a:cubicBezTo>
                <a:close/>
              </a:path>
            </a:pathLst>
          </a:custGeom>
          <a:solidFill>
            <a:srgbClr val="DDDD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3356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3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شكل بيضاوي 7"/>
          <p:cNvSpPr/>
          <p:nvPr/>
        </p:nvSpPr>
        <p:spPr>
          <a:xfrm>
            <a:off x="755576" y="1131590"/>
            <a:ext cx="2664296" cy="3168352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9" name="Group 28"/>
          <p:cNvGrpSpPr/>
          <p:nvPr/>
        </p:nvGrpSpPr>
        <p:grpSpPr>
          <a:xfrm>
            <a:off x="1259632" y="1707654"/>
            <a:ext cx="1937204" cy="1368174"/>
            <a:chOff x="-107504" y="1564834"/>
            <a:chExt cx="1937204" cy="1368174"/>
          </a:xfrm>
          <a:solidFill>
            <a:schemeClr val="bg2">
              <a:lumMod val="90000"/>
            </a:schemeClr>
          </a:solidFill>
        </p:grpSpPr>
        <p:sp>
          <p:nvSpPr>
            <p:cNvPr id="10" name="Rectangle 2"/>
            <p:cNvSpPr/>
            <p:nvPr/>
          </p:nvSpPr>
          <p:spPr>
            <a:xfrm>
              <a:off x="-107504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7" name="Group 28"/>
          <p:cNvGrpSpPr/>
          <p:nvPr/>
        </p:nvGrpSpPr>
        <p:grpSpPr>
          <a:xfrm>
            <a:off x="3059832" y="1707654"/>
            <a:ext cx="1829700" cy="1368174"/>
            <a:chOff x="0" y="1564834"/>
            <a:chExt cx="1829700" cy="136817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8" name="Rectangle 2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Group 28"/>
          <p:cNvGrpSpPr/>
          <p:nvPr/>
        </p:nvGrpSpPr>
        <p:grpSpPr>
          <a:xfrm>
            <a:off x="4860032" y="1707654"/>
            <a:ext cx="1829700" cy="1368174"/>
            <a:chOff x="0" y="1564834"/>
            <a:chExt cx="1829700" cy="1368174"/>
          </a:xfrm>
          <a:solidFill>
            <a:srgbClr val="DDDDDD"/>
          </a:solidFill>
        </p:grpSpPr>
        <p:sp>
          <p:nvSpPr>
            <p:cNvPr id="21" name="Rectangle 2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2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8"/>
          <p:cNvGrpSpPr/>
          <p:nvPr/>
        </p:nvGrpSpPr>
        <p:grpSpPr>
          <a:xfrm>
            <a:off x="6660232" y="1707654"/>
            <a:ext cx="1829700" cy="1368174"/>
            <a:chOff x="0" y="1564834"/>
            <a:chExt cx="1829700" cy="1368174"/>
          </a:xfrm>
          <a:solidFill>
            <a:srgbClr val="FF9966"/>
          </a:solidFill>
        </p:grpSpPr>
        <p:sp>
          <p:nvSpPr>
            <p:cNvPr id="24" name="Rectangle 2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5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Box 13"/>
          <p:cNvSpPr txBox="1"/>
          <p:nvPr/>
        </p:nvSpPr>
        <p:spPr>
          <a:xfrm>
            <a:off x="7956376" y="1707654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altLang="ko-K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13"/>
          <p:cNvSpPr txBox="1"/>
          <p:nvPr/>
        </p:nvSpPr>
        <p:spPr>
          <a:xfrm>
            <a:off x="2483768" y="1707654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altLang="ko-K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13"/>
          <p:cNvSpPr txBox="1"/>
          <p:nvPr/>
        </p:nvSpPr>
        <p:spPr>
          <a:xfrm>
            <a:off x="4355976" y="1707654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altLang="ko-K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13"/>
          <p:cNvSpPr txBox="1"/>
          <p:nvPr/>
        </p:nvSpPr>
        <p:spPr>
          <a:xfrm>
            <a:off x="6156176" y="1707654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SA" altLang="ko-K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6732240" y="1923678"/>
            <a:ext cx="1440160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الاعتداء عمداً.</a:t>
            </a:r>
            <a:endParaRPr lang="ko-KR" alt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ar-SA" dirty="0"/>
          </a:p>
        </p:txBody>
      </p:sp>
      <p:sp>
        <p:nvSpPr>
          <p:cNvPr id="37" name="مربع نص 36"/>
          <p:cNvSpPr txBox="1"/>
          <p:nvPr/>
        </p:nvSpPr>
        <p:spPr>
          <a:xfrm>
            <a:off x="4932040" y="1851670"/>
            <a:ext cx="1440160" cy="67710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الاعتداء خطئاً.</a:t>
            </a:r>
            <a:endParaRPr lang="ko-KR" alt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endParaRPr lang="ar-SA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2987824" y="1851670"/>
            <a:ext cx="1512168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الجهل بالأصول العلمية </a:t>
            </a:r>
            <a:r>
              <a:rPr lang="ar-SA" altLang="ko-KR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للمهنة .</a:t>
            </a:r>
            <a:endParaRPr lang="ko-KR" alt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 rtl="1"/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1043608" y="1851671"/>
            <a:ext cx="1584176" cy="9848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altLang="ko-KR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مخالفة الأصول العلمية المهنية.</a:t>
            </a:r>
            <a:endParaRPr lang="ko-KR" alt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 rtl="1"/>
            <a:endParaRPr lang="ar-SA" dirty="0"/>
          </a:p>
        </p:txBody>
      </p:sp>
      <p:sp>
        <p:nvSpPr>
          <p:cNvPr id="40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pPr algn="ctr" rtl="1"/>
            <a:r>
              <a:rPr lang="ar-SA" altLang="ko-KR" dirty="0" smtClean="0">
                <a:solidFill>
                  <a:schemeClr val="tx2">
                    <a:lumMod val="50000"/>
                  </a:schemeClr>
                </a:solidFill>
              </a:rPr>
              <a:t>موجبات المسؤولية الطبية </a:t>
            </a:r>
            <a:endParaRPr lang="ko-KR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1" name="TextBox 32"/>
          <p:cNvSpPr txBox="1"/>
          <p:nvPr/>
        </p:nvSpPr>
        <p:spPr>
          <a:xfrm>
            <a:off x="6732240" y="3147814"/>
            <a:ext cx="1872208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كأن يرتكب الطبيب أمراً محظوراً يفضي إلى هلاك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المريض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أو إتلاف أحد أطرافه أو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منافعه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بقصد الأذية أو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التنكيل 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2" name="TextBox 32"/>
          <p:cNvSpPr txBox="1"/>
          <p:nvPr/>
        </p:nvSpPr>
        <p:spPr>
          <a:xfrm>
            <a:off x="4860032" y="3219822"/>
            <a:ext cx="180020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وهو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مايقع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من الطبيب بلا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قصد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مع اجتهاده لتلافي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حدوثه 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3" name="TextBox 32"/>
          <p:cNvSpPr txBox="1"/>
          <p:nvPr/>
        </p:nvSpPr>
        <p:spPr>
          <a:xfrm>
            <a:off x="2987824" y="3147814"/>
            <a:ext cx="1944216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كما لو كان المداوي دعياً على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الطب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وقد غَّر المريض بادعاء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الخبرة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أو كان غير متخصص في الفرع الطبي الذي أقدم على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ممارسته .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TextBox 32"/>
          <p:cNvSpPr txBox="1"/>
          <p:nvPr/>
        </p:nvSpPr>
        <p:spPr>
          <a:xfrm>
            <a:off x="1115616" y="3147814"/>
            <a:ext cx="1872208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وهي تشمل العلوم الثابتة التي أقرها علماء الطب قديماً و حديثاً في فروع الطب ومجالاته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المختلفة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و العلوم المستجدة التي يتم اكتشافها حديثاً, متى كانت من جهة طبية علمية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معتبرة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وشهد لها الخبراء بصلاحيتها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للتطبيق 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1" grpId="0"/>
      <p:bldP spid="32" grpId="0"/>
      <p:bldP spid="33" grpId="0"/>
      <p:bldP spid="36" grpId="0"/>
      <p:bldP spid="37" grpId="0"/>
      <p:bldP spid="38" grpId="0"/>
      <p:bldP spid="39" grpId="0"/>
      <p:bldP spid="40" grpId="0" build="p"/>
      <p:bldP spid="41" grpId="0"/>
      <p:bldP spid="42" grpId="0"/>
      <p:bldP spid="43" grpId="0"/>
      <p:bldP spid="4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899592" y="915566"/>
            <a:ext cx="2952328" cy="28803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1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0" y="123478"/>
            <a:ext cx="9144000" cy="576064"/>
          </a:xfrm>
        </p:spPr>
        <p:txBody>
          <a:bodyPr/>
          <a:lstStyle/>
          <a:p>
            <a:pPr algn="ctr" rtl="1"/>
            <a:r>
              <a:rPr lang="ar-SA" altLang="ko-KR" dirty="0" smtClean="0">
                <a:solidFill>
                  <a:schemeClr val="tx2">
                    <a:lumMod val="50000"/>
                  </a:schemeClr>
                </a:solidFill>
              </a:rPr>
              <a:t>موجبات المسؤولية الطبية </a:t>
            </a:r>
            <a:endParaRPr lang="ko-KR" alt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6" name="TextBox 32"/>
          <p:cNvSpPr txBox="1"/>
          <p:nvPr/>
        </p:nvSpPr>
        <p:spPr>
          <a:xfrm>
            <a:off x="1835696" y="3363838"/>
            <a:ext cx="18002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كعمل جراحة لتغيير الجنس بتحويل الذّكر إلى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أنثى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و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العكس 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32"/>
          <p:cNvSpPr txBox="1"/>
          <p:nvPr/>
        </p:nvSpPr>
        <p:spPr>
          <a:xfrm>
            <a:off x="3851920" y="3363838"/>
            <a:ext cx="165618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إذ يكون الطبيب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مسؤولاً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إذا كشف سرً لا تدعوا الضرورة إلى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كشفه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,أو كتم سراً يؤدي كتمانه إلى ضرر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عام.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2"/>
          <p:cNvSpPr txBox="1"/>
          <p:nvPr/>
        </p:nvSpPr>
        <p:spPr>
          <a:xfrm>
            <a:off x="5652120" y="3291830"/>
            <a:ext cx="1584176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نصّ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نظام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”مزاولة المهن الصحية“ على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أنه :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”يجب على الممارس الصحي الذي يشهد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47" name="Group 28"/>
          <p:cNvGrpSpPr/>
          <p:nvPr/>
        </p:nvGrpSpPr>
        <p:grpSpPr>
          <a:xfrm>
            <a:off x="5508104" y="1779662"/>
            <a:ext cx="1829700" cy="1368174"/>
            <a:chOff x="0" y="1564834"/>
            <a:chExt cx="1829700" cy="1368174"/>
          </a:xfrm>
          <a:solidFill>
            <a:srgbClr val="FF9966"/>
          </a:solidFill>
        </p:grpSpPr>
        <p:sp>
          <p:nvSpPr>
            <p:cNvPr id="48" name="Rectangle 2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9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2" name="Group 28"/>
          <p:cNvGrpSpPr/>
          <p:nvPr/>
        </p:nvGrpSpPr>
        <p:grpSpPr>
          <a:xfrm>
            <a:off x="3707904" y="1779662"/>
            <a:ext cx="1829700" cy="1368174"/>
            <a:chOff x="0" y="1564834"/>
            <a:chExt cx="1829700" cy="1368174"/>
          </a:xfrm>
          <a:solidFill>
            <a:srgbClr val="DDDDDD"/>
          </a:solidFill>
        </p:grpSpPr>
        <p:sp>
          <p:nvSpPr>
            <p:cNvPr id="53" name="Rectangle 2"/>
            <p:cNvSpPr/>
            <p:nvPr/>
          </p:nvSpPr>
          <p:spPr>
            <a:xfrm>
              <a:off x="0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55" name="Group 28"/>
          <p:cNvGrpSpPr/>
          <p:nvPr/>
        </p:nvGrpSpPr>
        <p:grpSpPr>
          <a:xfrm>
            <a:off x="1907704" y="1779662"/>
            <a:ext cx="1825200" cy="1368174"/>
            <a:chOff x="72008" y="1564834"/>
            <a:chExt cx="1825200" cy="136817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6" name="Rectangle 2"/>
            <p:cNvSpPr/>
            <p:nvPr/>
          </p:nvSpPr>
          <p:spPr>
            <a:xfrm>
              <a:off x="72008" y="1564834"/>
              <a:ext cx="1825200" cy="1080443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7" name="Isosceles Triangle 9"/>
            <p:cNvSpPr/>
            <p:nvPr/>
          </p:nvSpPr>
          <p:spPr>
            <a:xfrm rot="10800000" flipH="1">
              <a:off x="907984" y="2625770"/>
              <a:ext cx="921716" cy="307238"/>
            </a:xfrm>
            <a:custGeom>
              <a:avLst/>
              <a:gdLst>
                <a:gd name="connsiteX0" fmla="*/ 0 w 1060704"/>
                <a:gd name="connsiteY0" fmla="*/ 914400 h 914400"/>
                <a:gd name="connsiteX1" fmla="*/ 0 w 1060704"/>
                <a:gd name="connsiteY1" fmla="*/ 0 h 914400"/>
                <a:gd name="connsiteX2" fmla="*/ 1060704 w 1060704"/>
                <a:gd name="connsiteY2" fmla="*/ 914400 h 914400"/>
                <a:gd name="connsiteX3" fmla="*/ 0 w 1060704"/>
                <a:gd name="connsiteY3" fmla="*/ 914400 h 914400"/>
                <a:gd name="connsiteX0" fmla="*/ 402336 w 1060704"/>
                <a:gd name="connsiteY0" fmla="*/ 921715 h 921715"/>
                <a:gd name="connsiteX1" fmla="*/ 0 w 1060704"/>
                <a:gd name="connsiteY1" fmla="*/ 0 h 921715"/>
                <a:gd name="connsiteX2" fmla="*/ 1060704 w 1060704"/>
                <a:gd name="connsiteY2" fmla="*/ 914400 h 921715"/>
                <a:gd name="connsiteX3" fmla="*/ 402336 w 1060704"/>
                <a:gd name="connsiteY3" fmla="*/ 921715 h 921715"/>
                <a:gd name="connsiteX0" fmla="*/ 263348 w 921716"/>
                <a:gd name="connsiteY0" fmla="*/ 307238 h 307238"/>
                <a:gd name="connsiteX1" fmla="*/ 0 w 921716"/>
                <a:gd name="connsiteY1" fmla="*/ 0 h 307238"/>
                <a:gd name="connsiteX2" fmla="*/ 921716 w 921716"/>
                <a:gd name="connsiteY2" fmla="*/ 299923 h 307238"/>
                <a:gd name="connsiteX3" fmla="*/ 263348 w 921716"/>
                <a:gd name="connsiteY3" fmla="*/ 307238 h 307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21716" h="307238">
                  <a:moveTo>
                    <a:pt x="263348" y="307238"/>
                  </a:moveTo>
                  <a:lnTo>
                    <a:pt x="0" y="0"/>
                  </a:lnTo>
                  <a:lnTo>
                    <a:pt x="921716" y="299923"/>
                  </a:lnTo>
                  <a:lnTo>
                    <a:pt x="263348" y="30723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58" name="TextBox 13"/>
          <p:cNvSpPr txBox="1"/>
          <p:nvPr/>
        </p:nvSpPr>
        <p:spPr>
          <a:xfrm>
            <a:off x="3203848" y="1779662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altLang="ko-K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7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13"/>
          <p:cNvSpPr txBox="1"/>
          <p:nvPr/>
        </p:nvSpPr>
        <p:spPr>
          <a:xfrm>
            <a:off x="6804248" y="1779662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altLang="ko-K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13"/>
          <p:cNvSpPr txBox="1"/>
          <p:nvPr/>
        </p:nvSpPr>
        <p:spPr>
          <a:xfrm>
            <a:off x="5004048" y="1779662"/>
            <a:ext cx="5309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altLang="ko-KR" sz="4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6</a:t>
            </a:r>
            <a:endParaRPr lang="ko-KR" altLang="en-US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مربع نص 60"/>
          <p:cNvSpPr txBox="1"/>
          <p:nvPr/>
        </p:nvSpPr>
        <p:spPr>
          <a:xfrm>
            <a:off x="5652120" y="2067694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رفض المداواة.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3707904" y="1851670"/>
            <a:ext cx="1512168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إفشاء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مايجب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كتمه وكتم ما يجب </a:t>
            </a:r>
          </a:p>
          <a:p>
            <a:pPr algn="ctr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إفشاؤه.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1979712" y="1995686"/>
            <a:ext cx="136815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المعالجات </a:t>
            </a:r>
          </a:p>
          <a:p>
            <a:pPr algn="ctr"/>
            <a:r>
              <a:rPr lang="ar-SA" dirty="0" smtClean="0"/>
              <a:t>المحّرمة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9" grpId="0"/>
      <p:bldP spid="32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altLang="ko-KR" dirty="0" smtClean="0">
                <a:solidFill>
                  <a:schemeClr val="accent1">
                    <a:lumMod val="50000"/>
                  </a:schemeClr>
                </a:solidFill>
              </a:rPr>
              <a:t>ثبوت المسؤولية وترتب الآثار عليها 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0" y="699542"/>
            <a:ext cx="9144000" cy="360040"/>
          </a:xfrm>
        </p:spPr>
        <p:txBody>
          <a:bodyPr/>
          <a:lstStyle/>
          <a:p>
            <a:pPr lvl="0" rtl="1"/>
            <a:r>
              <a:rPr lang="ar-SA" altLang="ko-KR" sz="1200" dirty="0" smtClean="0"/>
              <a:t>متى جاوز الطبيب قواعد عمله, وألحق ضرراً </a:t>
            </a:r>
            <a:r>
              <a:rPr lang="ar-SA" altLang="ko-KR" sz="1200" dirty="0" err="1" smtClean="0"/>
              <a:t>بغيره </a:t>
            </a:r>
            <a:r>
              <a:rPr lang="ar-SA" altLang="ko-KR" sz="1200" dirty="0" smtClean="0"/>
              <a:t>, ثبتت عليه </a:t>
            </a:r>
            <a:r>
              <a:rPr lang="ar-SA" altLang="ko-KR" sz="1200" dirty="0" err="1" smtClean="0"/>
              <a:t>المسؤولية </a:t>
            </a:r>
            <a:r>
              <a:rPr lang="ar-SA" altLang="ko-KR" sz="1200" dirty="0" smtClean="0"/>
              <a:t>, وصار ملزماً بالعقوبة المرتبة عليه </a:t>
            </a:r>
            <a:r>
              <a:rPr lang="ar-SA" altLang="ko-KR" sz="1200" dirty="0" err="1" smtClean="0"/>
              <a:t>شرعاً </a:t>
            </a:r>
            <a:r>
              <a:rPr lang="ar-SA" altLang="ko-KR" sz="1200" dirty="0" smtClean="0"/>
              <a:t>, حسب الضرر الواقع من قصاص, أو </a:t>
            </a:r>
            <a:r>
              <a:rPr lang="ar-SA" altLang="ko-KR" sz="1200" dirty="0" err="1" smtClean="0"/>
              <a:t>دية </a:t>
            </a:r>
            <a:r>
              <a:rPr lang="ar-SA" altLang="ko-KR" sz="1200" dirty="0" smtClean="0"/>
              <a:t>, أو أرش.</a:t>
            </a:r>
            <a:endParaRPr lang="en-US" altLang="ko-KR" sz="12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15616" y="1923678"/>
            <a:ext cx="6313227" cy="8296"/>
          </a:xfrm>
          <a:prstGeom prst="line">
            <a:avLst/>
          </a:prstGeom>
          <a:ln w="25400">
            <a:solidFill>
              <a:schemeClr val="tx1">
                <a:lumMod val="75000"/>
                <a:lumOff val="25000"/>
              </a:schemeClr>
            </a:solidFill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4"/>
          <p:cNvGrpSpPr/>
          <p:nvPr/>
        </p:nvGrpSpPr>
        <p:grpSpPr>
          <a:xfrm>
            <a:off x="7020272" y="1419622"/>
            <a:ext cx="971680" cy="971680"/>
            <a:chOff x="7092280" y="2517710"/>
            <a:chExt cx="971680" cy="971680"/>
          </a:xfrm>
        </p:grpSpPr>
        <p:sp>
          <p:nvSpPr>
            <p:cNvPr id="6" name="Oval 5"/>
            <p:cNvSpPr/>
            <p:nvPr/>
          </p:nvSpPr>
          <p:spPr>
            <a:xfrm>
              <a:off x="7092280" y="2517710"/>
              <a:ext cx="971680" cy="971680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0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7201684" y="2627114"/>
              <a:ext cx="752872" cy="752872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259632" y="1779662"/>
            <a:ext cx="288032" cy="288032"/>
            <a:chOff x="611560" y="2851238"/>
            <a:chExt cx="288032" cy="288032"/>
          </a:xfrm>
        </p:grpSpPr>
        <p:sp>
          <p:nvSpPr>
            <p:cNvPr id="9" name="Oval 8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771800" y="1779662"/>
            <a:ext cx="288032" cy="288032"/>
            <a:chOff x="611560" y="2851238"/>
            <a:chExt cx="288032" cy="288032"/>
          </a:xfrm>
        </p:grpSpPr>
        <p:sp>
          <p:nvSpPr>
            <p:cNvPr id="12" name="Oval 11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4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355976" y="1779662"/>
            <a:ext cx="288032" cy="288032"/>
            <a:chOff x="611560" y="2851238"/>
            <a:chExt cx="288032" cy="288032"/>
          </a:xfrm>
        </p:grpSpPr>
        <p:sp>
          <p:nvSpPr>
            <p:cNvPr id="15" name="Oval 14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3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012160" y="1779662"/>
            <a:ext cx="288032" cy="288032"/>
            <a:chOff x="611560" y="2851238"/>
            <a:chExt cx="288032" cy="288032"/>
          </a:xfrm>
        </p:grpSpPr>
        <p:sp>
          <p:nvSpPr>
            <p:cNvPr id="18" name="Oval 17"/>
            <p:cNvSpPr/>
            <p:nvPr/>
          </p:nvSpPr>
          <p:spPr>
            <a:xfrm>
              <a:off x="611560" y="2851238"/>
              <a:ext cx="288032" cy="288032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683568" y="2923246"/>
              <a:ext cx="144016" cy="14401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5508104" y="1275606"/>
            <a:ext cx="1022991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SA" altLang="ko-KR" sz="1400" b="1" dirty="0" smtClean="0">
                <a:cs typeface="Arial" pitchFamily="34" charset="0"/>
              </a:rPr>
              <a:t>المادة 28 29 30 31 32</a:t>
            </a:r>
            <a:endParaRPr lang="ko-KR" altLang="en-US" sz="1400" b="1" dirty="0"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139952" y="1203598"/>
            <a:ext cx="81721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SA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المادة 27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83768" y="1203598"/>
            <a:ext cx="81721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SA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المادة 34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71600" y="1203598"/>
            <a:ext cx="81721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SA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المادة 33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11560" y="2283718"/>
            <a:ext cx="1402807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حدد نظام مزاولة المهن الصحية في المملكة في المادة 33 الجهة المختصة بالنظر فيما يقع من الأطباء من أخطاء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جسيمة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تتسبب في وقوع أخطاء على المرضى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وهي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(الهيئة الصحية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الشرعية ).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95736" y="2283718"/>
            <a:ext cx="1402807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وقد حددت هذه المادة اختصاصات هذه الهيئة كالآتي: 1- النظر في الأخطاء المهنية الصحية التي ترفع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بها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المطالبة بالحق الخاص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(دية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,تعويض, أرش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).</a:t>
            </a:r>
            <a:endParaRPr lang="ar-SA" altLang="ko-KR" sz="1200" dirty="0" smtClean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2-النظر في الأخطاء المهنية الصحية التي ينتج عنها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وفاة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,أو تلف عضو,أو فقد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منفعته 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07904" y="2355726"/>
            <a:ext cx="1618831" cy="249299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ونصت هذه المادة بالنظر في التعويضات التي تدفع لمن وقع عليه الضرر جراء الخطأ الطبي الجسيم فنصت على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أن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”كل خطأ مهني صحي صدر من الممارس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الصِحِّي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وترتب عليه ضرر للمريض, يلتزم من ارتكبه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بالتعويض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,وتحدد الهيئة الصحية الشرعية المنصوص عليها في هذا النظام مقدار هذا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التعويض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ويعد من قبيل الخطأ المهني الصِحِّي“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36096" y="2427734"/>
            <a:ext cx="1402807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فقد تضمنت المواد المسؤولية العقدية عقوباتها المادية و التأديبية المختلفة التي يرجع إليها في حالات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التجاوز 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Isosceles Triangle 13">
            <a:extLst>
              <a:ext uri="{FF2B5EF4-FFF2-40B4-BE49-F238E27FC236}">
                <a16:creationId xmlns="" xmlns:a16="http://schemas.microsoft.com/office/drawing/2014/main" id="{A1FB3E60-9C42-412C-AD20-6B81FCBCD675}"/>
              </a:ext>
            </a:extLst>
          </p:cNvPr>
          <p:cNvSpPr/>
          <p:nvPr/>
        </p:nvSpPr>
        <p:spPr>
          <a:xfrm rot="10800000">
            <a:off x="7380312" y="1635646"/>
            <a:ext cx="257150" cy="509250"/>
          </a:xfrm>
          <a:custGeom>
            <a:avLst/>
            <a:gdLst/>
            <a:ahLst/>
            <a:cxnLst/>
            <a:rect l="l" t="t" r="r" b="b"/>
            <a:pathLst>
              <a:path w="1613569" h="3195455">
                <a:moveTo>
                  <a:pt x="1348422" y="2012960"/>
                </a:moveTo>
                <a:lnTo>
                  <a:pt x="264249" y="2012960"/>
                </a:lnTo>
                <a:cubicBezTo>
                  <a:pt x="99656" y="1932015"/>
                  <a:pt x="172" y="1814225"/>
                  <a:pt x="0" y="1686651"/>
                </a:cubicBezTo>
                <a:lnTo>
                  <a:pt x="716785" y="1678553"/>
                </a:lnTo>
                <a:lnTo>
                  <a:pt x="716785" y="360000"/>
                </a:lnTo>
                <a:lnTo>
                  <a:pt x="716785" y="355479"/>
                </a:lnTo>
                <a:lnTo>
                  <a:pt x="717916" y="355479"/>
                </a:lnTo>
                <a:lnTo>
                  <a:pt x="806785" y="0"/>
                </a:lnTo>
                <a:lnTo>
                  <a:pt x="895655" y="355479"/>
                </a:lnTo>
                <a:lnTo>
                  <a:pt x="896785" y="355479"/>
                </a:lnTo>
                <a:lnTo>
                  <a:pt x="896785" y="360000"/>
                </a:lnTo>
                <a:lnTo>
                  <a:pt x="896785" y="1676520"/>
                </a:lnTo>
                <a:lnTo>
                  <a:pt x="1612906" y="1668429"/>
                </a:lnTo>
                <a:cubicBezTo>
                  <a:pt x="1622778" y="1802631"/>
                  <a:pt x="1521918" y="1928220"/>
                  <a:pt x="1348422" y="2012960"/>
                </a:cubicBezTo>
                <a:close/>
                <a:moveTo>
                  <a:pt x="1175921" y="2908428"/>
                </a:moveTo>
                <a:lnTo>
                  <a:pt x="437641" y="2908428"/>
                </a:lnTo>
                <a:lnTo>
                  <a:pt x="250570" y="2083962"/>
                </a:lnTo>
                <a:lnTo>
                  <a:pt x="1362992" y="2083962"/>
                </a:lnTo>
                <a:close/>
                <a:moveTo>
                  <a:pt x="1155969" y="3195455"/>
                </a:moveTo>
                <a:lnTo>
                  <a:pt x="457593" y="3195455"/>
                </a:lnTo>
                <a:cubicBezTo>
                  <a:pt x="397940" y="3195455"/>
                  <a:pt x="349581" y="3147096"/>
                  <a:pt x="349581" y="3087443"/>
                </a:cubicBezTo>
                <a:cubicBezTo>
                  <a:pt x="349581" y="3027790"/>
                  <a:pt x="397940" y="2979431"/>
                  <a:pt x="457593" y="2979431"/>
                </a:cubicBezTo>
                <a:lnTo>
                  <a:pt x="1155969" y="2979431"/>
                </a:lnTo>
                <a:cubicBezTo>
                  <a:pt x="1215622" y="2979431"/>
                  <a:pt x="1263981" y="3027790"/>
                  <a:pt x="1263981" y="3087443"/>
                </a:cubicBezTo>
                <a:cubicBezTo>
                  <a:pt x="1263981" y="3147096"/>
                  <a:pt x="1215622" y="3195455"/>
                  <a:pt x="1155969" y="319545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755576" y="2571750"/>
            <a:ext cx="1296144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1200" dirty="0" smtClean="0"/>
              <a:t>حدد نظام مزاولة المهن الصحية في المملكة    الجهة المختصة بالنظر فيما يقع من الأطباء من أخطاء </a:t>
            </a:r>
            <a:r>
              <a:rPr lang="ar-SA" sz="1200" dirty="0" err="1" smtClean="0"/>
              <a:t>جسيمة </a:t>
            </a:r>
            <a:r>
              <a:rPr lang="ar-SA" sz="1200" dirty="0" smtClean="0"/>
              <a:t>, تتسبب في وقوع أضرار على المرضى.</a:t>
            </a:r>
            <a:endParaRPr lang="ar-SA" sz="1200" dirty="0"/>
          </a:p>
        </p:txBody>
      </p:sp>
    </p:spTree>
    <p:extLst>
      <p:ext uri="{BB962C8B-B14F-4D97-AF65-F5344CB8AC3E}">
        <p14:creationId xmlns:p14="http://schemas.microsoft.com/office/powerpoint/2010/main" val="25472383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build="p"/>
      <p:bldP spid="21" grpId="0"/>
      <p:bldP spid="22" grpId="0"/>
      <p:bldP spid="23" grpId="0"/>
      <p:bldP spid="24" grpId="0"/>
      <p:bldP spid="29" grpId="0"/>
      <p:bldP spid="32" grpId="0"/>
      <p:bldP spid="37" grpId="0" animBg="1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altLang="ko-KR" dirty="0" smtClean="0">
                <a:solidFill>
                  <a:schemeClr val="accent1">
                    <a:lumMod val="50000"/>
                  </a:schemeClr>
                </a:solidFill>
              </a:rPr>
              <a:t>مُسقِطات المسؤولية الطبية 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 rot="10800000">
            <a:off x="827584" y="1497384"/>
            <a:ext cx="7378615" cy="1074366"/>
            <a:chOff x="699901" y="1635614"/>
            <a:chExt cx="8372190" cy="1687090"/>
          </a:xfrm>
        </p:grpSpPr>
        <p:sp>
          <p:nvSpPr>
            <p:cNvPr id="5" name="Right Arrow Callout 4"/>
            <p:cNvSpPr/>
            <p:nvPr/>
          </p:nvSpPr>
          <p:spPr>
            <a:xfrm>
              <a:off x="6685195" y="1635614"/>
              <a:ext cx="2386896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4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Right Arrow Callout 5"/>
            <p:cNvSpPr/>
            <p:nvPr/>
          </p:nvSpPr>
          <p:spPr>
            <a:xfrm>
              <a:off x="4690097" y="1635615"/>
              <a:ext cx="2386897" cy="1687089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3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Right Arrow Callout 6"/>
            <p:cNvSpPr/>
            <p:nvPr/>
          </p:nvSpPr>
          <p:spPr>
            <a:xfrm>
              <a:off x="2694999" y="1635614"/>
              <a:ext cx="2386897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2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Right Arrow Callout 7"/>
            <p:cNvSpPr/>
            <p:nvPr/>
          </p:nvSpPr>
          <p:spPr>
            <a:xfrm>
              <a:off x="699901" y="1635614"/>
              <a:ext cx="2386897" cy="1687090"/>
            </a:xfrm>
            <a:prstGeom prst="rightArrowCallout">
              <a:avLst>
                <a:gd name="adj1" fmla="val 30293"/>
                <a:gd name="adj2" fmla="val 25630"/>
                <a:gd name="adj3" fmla="val 24276"/>
                <a:gd name="adj4" fmla="val 73909"/>
              </a:avLst>
            </a:prstGeom>
            <a:gradFill flip="none" rotWithShape="1">
              <a:gsLst>
                <a:gs pos="0">
                  <a:schemeClr val="bg1">
                    <a:lumMod val="97000"/>
                  </a:schemeClr>
                </a:gs>
                <a:gs pos="100000">
                  <a:schemeClr val="bg1"/>
                </a:gs>
              </a:gsLst>
              <a:lin ang="10800000" scaled="0"/>
              <a:tileRect/>
            </a:gradFill>
            <a:ln w="50800">
              <a:solidFill>
                <a:schemeClr val="accent1"/>
              </a:solidFill>
            </a:ln>
            <a:effectLst>
              <a:outerShdw blurRad="25400" dist="25400" algn="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7524328" y="2787774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altLang="ko-K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1</a:t>
            </a:r>
            <a:endParaRPr lang="ko-KR" altLang="en-US" sz="44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24328" y="3795886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altLang="ko-K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endParaRPr lang="ko-KR" altLang="en-US" sz="44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79912" y="2787774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altLang="ko-K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2</a:t>
            </a:r>
            <a:endParaRPr lang="ko-KR" altLang="en-US" sz="44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79912" y="3867894"/>
            <a:ext cx="10154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altLang="ko-KR" sz="44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endParaRPr lang="ko-KR" altLang="en-US" sz="4400" b="1" dirty="0">
              <a:solidFill>
                <a:schemeClr val="tx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751057" y="3018200"/>
            <a:ext cx="21728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أن يكون تدخله بناءً على إذن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المريض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أو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وليه 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6919" y="3018200"/>
            <a:ext cx="1857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يكون بسماح ولي الأمر للطبيب بممارسة أعمال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المهنة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وهو ما يعرف اليوم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بــ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“تصريح وزارة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الصحة“.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1057" y="3972074"/>
            <a:ext cx="20288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أن يكون الباعث على عمله هو إرادة علاج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المريض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ورعاية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مصلحته 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666919" y="4123291"/>
            <a:ext cx="1857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أن يكون من ذوي المهارة في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مهنته </a:t>
            </a:r>
            <a:r>
              <a:rPr lang="ar-SA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, وعلى درجة عالية من التجربة و </a:t>
            </a:r>
            <a:r>
              <a:rPr lang="ar-SA" altLang="ko-K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المعرفة .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6804248" y="1779662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ar-SA" sz="2000" dirty="0" smtClean="0">
                <a:solidFill>
                  <a:srgbClr val="FF9966"/>
                </a:solidFill>
              </a:rPr>
              <a:t>الإذن العام </a:t>
            </a:r>
            <a:endParaRPr lang="ar-SA" sz="2000" dirty="0">
              <a:solidFill>
                <a:srgbClr val="FF9966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4932040" y="1779662"/>
            <a:ext cx="1296144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dirty="0" smtClean="0">
                <a:solidFill>
                  <a:srgbClr val="FF9966"/>
                </a:solidFill>
              </a:rPr>
              <a:t>الإذن الخاص </a:t>
            </a:r>
            <a:endParaRPr lang="ar-SA" sz="2000" dirty="0">
              <a:solidFill>
                <a:srgbClr val="FF9966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3131840" y="1635646"/>
            <a:ext cx="1368152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dirty="0" smtClean="0">
                <a:solidFill>
                  <a:srgbClr val="FF9966"/>
                </a:solidFill>
              </a:rPr>
              <a:t>اتباع الأصول العلمية</a:t>
            </a:r>
            <a:endParaRPr lang="ar-SA" sz="2000" dirty="0">
              <a:solidFill>
                <a:srgbClr val="FF9966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1475656" y="1851670"/>
            <a:ext cx="122413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dirty="0" smtClean="0">
                <a:solidFill>
                  <a:srgbClr val="FF9966"/>
                </a:solidFill>
              </a:rPr>
              <a:t>قَصد العلاج</a:t>
            </a:r>
            <a:endParaRPr lang="ar-SA" sz="2000" dirty="0">
              <a:solidFill>
                <a:srgbClr val="FF99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05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9" grpId="0"/>
      <p:bldP spid="10" grpId="0"/>
      <p:bldP spid="11" grpId="0"/>
      <p:bldP spid="12" grpId="0"/>
      <p:bldP spid="14" grpId="0"/>
      <p:bldP spid="17" grpId="0"/>
      <p:bldP spid="20" grpId="0"/>
      <p:bldP spid="23" grpId="0"/>
      <p:bldP spid="31" grpId="0"/>
      <p:bldP spid="32" grpId="0"/>
      <p:bldP spid="33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41"/>
          <p:cNvSpPr/>
          <p:nvPr/>
        </p:nvSpPr>
        <p:spPr>
          <a:xfrm>
            <a:off x="2627784" y="4155926"/>
            <a:ext cx="324036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Oval 43"/>
          <p:cNvSpPr/>
          <p:nvPr/>
        </p:nvSpPr>
        <p:spPr>
          <a:xfrm>
            <a:off x="5580112" y="4155926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itle 2"/>
          <p:cNvSpPr txBox="1">
            <a:spLocks/>
          </p:cNvSpPr>
          <p:nvPr/>
        </p:nvSpPr>
        <p:spPr>
          <a:xfrm>
            <a:off x="755576" y="339502"/>
            <a:ext cx="8388424" cy="576064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sz="36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860032" y="915566"/>
            <a:ext cx="3024336" cy="615921"/>
          </a:xfrm>
          <a:prstGeom prst="rect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7" name="TextBox 12"/>
          <p:cNvSpPr txBox="1"/>
          <p:nvPr/>
        </p:nvSpPr>
        <p:spPr bwMode="auto">
          <a:xfrm>
            <a:off x="4860032" y="987574"/>
            <a:ext cx="2736304" cy="461665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التعريف</a:t>
            </a:r>
            <a:r>
              <a:rPr lang="ar-SA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524328" y="915566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/>
          <p:cNvSpPr txBox="1"/>
          <p:nvPr/>
        </p:nvSpPr>
        <p:spPr>
          <a:xfrm>
            <a:off x="7668344" y="987574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SA" altLang="ko-KR" sz="2800" b="1" dirty="0" smtClean="0">
                <a:solidFill>
                  <a:schemeClr val="accent1"/>
                </a:solidFill>
                <a:cs typeface="Arial" pitchFamily="34" charset="0"/>
              </a:rPr>
              <a:t>1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427984" y="1707654"/>
            <a:ext cx="3096344" cy="615921"/>
          </a:xfrm>
          <a:prstGeom prst="rect">
            <a:avLst/>
          </a:prstGeom>
          <a:noFill/>
          <a:ln w="127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3" name="TextBox 12"/>
          <p:cNvSpPr txBox="1"/>
          <p:nvPr/>
        </p:nvSpPr>
        <p:spPr bwMode="auto">
          <a:xfrm>
            <a:off x="4427984" y="1851670"/>
            <a:ext cx="3024336" cy="461665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  ا</a:t>
            </a:r>
            <a:r>
              <a:rPr lang="ar-SA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لأقسام</a:t>
            </a:r>
            <a:r>
              <a:rPr lang="ar-SA" altLang="ko-KR" sz="1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7092280" y="1707654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TextBox 34"/>
          <p:cNvSpPr txBox="1"/>
          <p:nvPr/>
        </p:nvSpPr>
        <p:spPr>
          <a:xfrm>
            <a:off x="7236296" y="1851670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SA" altLang="ko-KR" sz="2800" b="1" dirty="0" smtClean="0">
                <a:solidFill>
                  <a:schemeClr val="accent2"/>
                </a:solidFill>
                <a:cs typeface="Arial" pitchFamily="34" charset="0"/>
              </a:rPr>
              <a:t>2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923928" y="2571750"/>
            <a:ext cx="3096344" cy="615921"/>
          </a:xfrm>
          <a:prstGeom prst="rect">
            <a:avLst/>
          </a:prstGeom>
          <a:noFill/>
          <a:ln w="127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 الحكم 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6660232" y="2571750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TextBox 39"/>
          <p:cNvSpPr txBox="1"/>
          <p:nvPr/>
        </p:nvSpPr>
        <p:spPr>
          <a:xfrm>
            <a:off x="6804248" y="2643758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SA" altLang="ko-KR" sz="2800" b="1" dirty="0" smtClean="0">
                <a:solidFill>
                  <a:schemeClr val="accent3"/>
                </a:solidFill>
                <a:cs typeface="Arial" pitchFamily="34" charset="0"/>
              </a:rPr>
              <a:t>3</a:t>
            </a:r>
            <a:endParaRPr lang="ko-KR" altLang="en-US" sz="28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203848" y="3363838"/>
            <a:ext cx="3240360" cy="615921"/>
          </a:xfrm>
          <a:prstGeom prst="rect">
            <a:avLst/>
          </a:prstGeom>
          <a:noFill/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Oval 43"/>
          <p:cNvSpPr/>
          <p:nvPr/>
        </p:nvSpPr>
        <p:spPr>
          <a:xfrm>
            <a:off x="6084168" y="3363838"/>
            <a:ext cx="684357" cy="684357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5724128" y="4227934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SA" altLang="ko-KR" sz="2800" b="1" dirty="0" smtClean="0">
                <a:solidFill>
                  <a:schemeClr val="accent4"/>
                </a:solidFill>
                <a:cs typeface="Arial" pitchFamily="34" charset="0"/>
              </a:rPr>
              <a:t>5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5724128" y="123478"/>
            <a:ext cx="23762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ar-SA" sz="3600" dirty="0" smtClean="0">
                <a:solidFill>
                  <a:schemeClr val="accent1">
                    <a:lumMod val="50000"/>
                  </a:schemeClr>
                </a:solidFill>
                <a:latin typeface="Arial Narrow" pitchFamily="34" charset="0"/>
              </a:rPr>
              <a:t>الإِذْن الطبي:</a:t>
            </a:r>
            <a:endParaRPr lang="en-US" sz="3600" dirty="0">
              <a:solidFill>
                <a:schemeClr val="accent1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0" name="TextBox 12"/>
          <p:cNvSpPr txBox="1"/>
          <p:nvPr/>
        </p:nvSpPr>
        <p:spPr bwMode="auto">
          <a:xfrm>
            <a:off x="3203848" y="3363838"/>
            <a:ext cx="3024336" cy="461665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الشروط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22" name="TextBox 44"/>
          <p:cNvSpPr txBox="1"/>
          <p:nvPr/>
        </p:nvSpPr>
        <p:spPr>
          <a:xfrm>
            <a:off x="6228184" y="3435846"/>
            <a:ext cx="428602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ar-SA" altLang="ko-KR" sz="2800" b="1" dirty="0" smtClean="0">
                <a:solidFill>
                  <a:schemeClr val="accent4"/>
                </a:solidFill>
                <a:cs typeface="Arial" pitchFamily="34" charset="0"/>
              </a:rPr>
              <a:t>4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4" name="TextBox 12"/>
          <p:cNvSpPr txBox="1"/>
          <p:nvPr/>
        </p:nvSpPr>
        <p:spPr bwMode="auto">
          <a:xfrm>
            <a:off x="2987824" y="4227934"/>
            <a:ext cx="2520280" cy="461665"/>
          </a:xfrm>
          <a:prstGeom prst="rect">
            <a:avLst/>
          </a:prstGeom>
          <a:noFill/>
          <a:effectLst/>
        </p:spPr>
        <p:txBody>
          <a:bodyPr wrap="square" anchor="ctr"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ar-SA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شخصية الآذن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pic>
        <p:nvPicPr>
          <p:cNvPr id="25" name="صورة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5486"/>
            <a:ext cx="3600400" cy="28114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95055991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4" grpId="0" animBg="1"/>
      <p:bldP spid="7" grpId="0"/>
      <p:bldP spid="5" grpId="0" animBg="1"/>
      <p:bldP spid="32" grpId="0" animBg="1"/>
      <p:bldP spid="33" grpId="0"/>
      <p:bldP spid="34" grpId="0" animBg="1"/>
      <p:bldP spid="37" grpId="0" animBg="1"/>
      <p:bldP spid="39" grpId="0" animBg="1"/>
      <p:bldP spid="42" grpId="0" animBg="1"/>
      <p:bldP spid="44" grpId="0" animBg="1"/>
      <p:bldP spid="19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مستطيل 42"/>
          <p:cNvSpPr/>
          <p:nvPr/>
        </p:nvSpPr>
        <p:spPr>
          <a:xfrm>
            <a:off x="6876256" y="1779662"/>
            <a:ext cx="1224136" cy="7920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pSp>
        <p:nvGrpSpPr>
          <p:cNvPr id="9" name="Group 8"/>
          <p:cNvGrpSpPr/>
          <p:nvPr/>
        </p:nvGrpSpPr>
        <p:grpSpPr>
          <a:xfrm>
            <a:off x="323528" y="699545"/>
            <a:ext cx="5616624" cy="3274623"/>
            <a:chOff x="3779911" y="3327771"/>
            <a:chExt cx="1584177" cy="620682"/>
          </a:xfrm>
          <a:noFill/>
        </p:grpSpPr>
        <p:sp>
          <p:nvSpPr>
            <p:cNvPr id="10" name="Text Placeholder 17"/>
            <p:cNvSpPr txBox="1">
              <a:spLocks/>
            </p:cNvSpPr>
            <p:nvPr/>
          </p:nvSpPr>
          <p:spPr>
            <a:xfrm>
              <a:off x="3779911" y="3327771"/>
              <a:ext cx="1584177" cy="17758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r">
                <a:buNone/>
              </a:pPr>
              <a:r>
                <a:rPr lang="ar-SA" sz="2400" dirty="0" smtClean="0">
                  <a:solidFill>
                    <a:schemeClr val="accent1">
                      <a:lumMod val="50000"/>
                    </a:schemeClr>
                  </a:solidFill>
                </a:rPr>
                <a:t>الإِذْن </a:t>
              </a:r>
              <a:r>
                <a:rPr lang="ar-SA" sz="2400" dirty="0" err="1" smtClean="0">
                  <a:solidFill>
                    <a:schemeClr val="accent1">
                      <a:lumMod val="50000"/>
                    </a:schemeClr>
                  </a:solidFill>
                </a:rPr>
                <a:t>الطبي:</a:t>
              </a:r>
              <a:r>
                <a:rPr lang="ar-SA" sz="2400" dirty="0" smtClean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  <a:p>
              <a:pPr marL="0" indent="0" algn="r">
                <a:buNone/>
              </a:pPr>
              <a:endParaRPr 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779911" y="3464257"/>
              <a:ext cx="1584177" cy="4841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r" rtl="1"/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رفع المنع عن الطبيب والطاقم الطبي، للقيام يما يحتاج إليه المريض لعلاجه بعد موافقته، أو من في </a:t>
              </a:r>
              <a:r>
                <a:rPr lang="ar-SA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حكمه.</a:t>
              </a:r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  <a:p>
              <a:pPr algn="r" rtl="1"/>
              <a:endParaRPr 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r" rtl="1"/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* الإذن يكون </a:t>
              </a:r>
              <a:r>
                <a:rPr lang="ar-SA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بـ:</a:t>
              </a:r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  <a:p>
              <a:pPr algn="r" rtl="1"/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1- موافقة </a:t>
              </a:r>
              <a:r>
                <a:rPr lang="ar-SA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لفظية.</a:t>
              </a:r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</a:t>
              </a:r>
            </a:p>
            <a:p>
              <a:pPr algn="r" rtl="1"/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2- موافقة خطية.</a:t>
              </a:r>
            </a:p>
            <a:p>
              <a:pPr algn="r" rtl="1"/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3- الإشارة: كما في حديث عائشة رضي الله عنها؛ أنها </a:t>
              </a:r>
              <a:r>
                <a:rPr lang="ar-SA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قالت: </a:t>
              </a:r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( </a:t>
              </a:r>
              <a:r>
                <a:rPr lang="ar-SA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لددنا</a:t>
              </a:r>
              <a:r>
                <a:rPr lang="ar-SA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رسول الله فأشار أن لا </a:t>
              </a:r>
              <a:r>
                <a:rPr lang="ar-SA" sz="20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تلدوني ).</a:t>
              </a:r>
              <a:endParaRPr lang="ar-SA" sz="2000" dirty="0" smtClean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7" name="Text Placeholder 17"/>
          <p:cNvSpPr txBox="1">
            <a:spLocks/>
          </p:cNvSpPr>
          <p:nvPr/>
        </p:nvSpPr>
        <p:spPr>
          <a:xfrm>
            <a:off x="6084168" y="195486"/>
            <a:ext cx="2256656" cy="1656184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r" defTabSz="2711450" rtl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ar-SA" sz="2400" dirty="0" smtClean="0">
                <a:solidFill>
                  <a:schemeClr val="accent1">
                    <a:lumMod val="50000"/>
                  </a:schemeClr>
                </a:solidFill>
                <a:latin typeface="Blackadder ITC" pitchFamily="82" charset="0"/>
              </a:rPr>
              <a:t>تعريف الإذن الطبي و أقسامه</a:t>
            </a:r>
            <a:r>
              <a:rPr lang="ar-SA" sz="2400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2" name="رابط كسهم مستقيم 31"/>
          <p:cNvCxnSpPr/>
          <p:nvPr/>
        </p:nvCxnSpPr>
        <p:spPr>
          <a:xfrm>
            <a:off x="7812360" y="2571750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رابط كسهم مستقيم 32"/>
          <p:cNvCxnSpPr/>
          <p:nvPr/>
        </p:nvCxnSpPr>
        <p:spPr>
          <a:xfrm flipH="1">
            <a:off x="6948264" y="2571750"/>
            <a:ext cx="288032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مربع نص 39"/>
          <p:cNvSpPr txBox="1"/>
          <p:nvPr/>
        </p:nvSpPr>
        <p:spPr>
          <a:xfrm>
            <a:off x="7020272" y="1851670"/>
            <a:ext cx="115212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dirty="0" smtClean="0">
                <a:solidFill>
                  <a:schemeClr val="tx2">
                    <a:lumMod val="50000"/>
                  </a:schemeClr>
                </a:solidFill>
              </a:rPr>
              <a:t>الإذن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1" name="مستطيل 40"/>
          <p:cNvSpPr/>
          <p:nvPr/>
        </p:nvSpPr>
        <p:spPr>
          <a:xfrm>
            <a:off x="6300192" y="3003798"/>
            <a:ext cx="100811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2" name="مستطيل 41"/>
          <p:cNvSpPr/>
          <p:nvPr/>
        </p:nvSpPr>
        <p:spPr>
          <a:xfrm>
            <a:off x="7596336" y="3003798"/>
            <a:ext cx="1008112" cy="57606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4" name="مربع نص 43"/>
          <p:cNvSpPr txBox="1"/>
          <p:nvPr/>
        </p:nvSpPr>
        <p:spPr>
          <a:xfrm>
            <a:off x="7524328" y="3075806"/>
            <a:ext cx="1152128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>
                <a:solidFill>
                  <a:schemeClr val="tx2">
                    <a:lumMod val="50000"/>
                  </a:schemeClr>
                </a:solidFill>
              </a:rPr>
              <a:t>مطلق </a:t>
            </a:r>
            <a:r>
              <a:rPr lang="ar-SA" sz="2800" dirty="0" smtClean="0"/>
              <a:t> </a:t>
            </a:r>
            <a:endParaRPr lang="ar-SA" sz="2800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6300192" y="3003798"/>
            <a:ext cx="100811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800" dirty="0" smtClean="0">
                <a:solidFill>
                  <a:schemeClr val="tx2">
                    <a:lumMod val="50000"/>
                  </a:schemeClr>
                </a:solidFill>
              </a:rPr>
              <a:t>مقيد</a:t>
            </a:r>
            <a:endParaRPr lang="ar-SA" sz="2800" dirty="0"/>
          </a:p>
        </p:txBody>
      </p:sp>
      <p:sp>
        <p:nvSpPr>
          <p:cNvPr id="46" name="مستطيل 45"/>
          <p:cNvSpPr/>
          <p:nvPr/>
        </p:nvSpPr>
        <p:spPr>
          <a:xfrm>
            <a:off x="323528" y="627534"/>
            <a:ext cx="5688632" cy="345638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6901488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17" grpId="0"/>
      <p:bldP spid="40" grpId="0"/>
      <p:bldP spid="41" grpId="0" animBg="1"/>
      <p:bldP spid="42" grpId="0" animBg="1"/>
      <p:bldP spid="44" grpId="0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ربع نص 4"/>
          <p:cNvSpPr txBox="1"/>
          <p:nvPr/>
        </p:nvSpPr>
        <p:spPr>
          <a:xfrm>
            <a:off x="1691680" y="2139702"/>
            <a:ext cx="1152128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dirty="0" smtClean="0">
                <a:solidFill>
                  <a:schemeClr val="accent1">
                    <a:lumMod val="50000"/>
                  </a:schemeClr>
                </a:solidFill>
              </a:rPr>
              <a:t>حكم الإذن  الطبي </a:t>
            </a:r>
            <a:endParaRPr lang="ar-SA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843808" y="1203598"/>
            <a:ext cx="5472608" cy="473576"/>
          </a:xfrm>
        </p:spPr>
        <p:txBody>
          <a:bodyPr/>
          <a:lstStyle/>
          <a:p>
            <a:pPr lvl="0" algn="r"/>
            <a:r>
              <a:rPr lang="en-US" sz="1600" dirty="0" smtClean="0"/>
              <a:t>:</a:t>
            </a:r>
            <a:r>
              <a:rPr lang="ar-SA" sz="1600" dirty="0" smtClean="0"/>
              <a:t>يجب على الطبيب ألا يقدم على علاج المريض إلا إذا حصل على الموافقة</a:t>
            </a:r>
            <a:endParaRPr lang="en-US" sz="1600" dirty="0"/>
          </a:p>
        </p:txBody>
      </p:sp>
      <p:sp>
        <p:nvSpPr>
          <p:cNvPr id="11" name="مربع نص 10"/>
          <p:cNvSpPr txBox="1"/>
          <p:nvPr/>
        </p:nvSpPr>
        <p:spPr>
          <a:xfrm>
            <a:off x="4067944" y="1923678"/>
            <a:ext cx="338437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sz="1600" b="1" dirty="0" smtClean="0"/>
              <a:t>الأمر الأول: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أن المريض </a:t>
            </a:r>
            <a:r>
              <a:rPr lang="ar-SA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مسؤول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عن بدنه.</a:t>
            </a:r>
            <a:endParaRPr lang="ar-SA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4139952" y="2499742"/>
            <a:ext cx="331236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Font typeface="Wingdings" pitchFamily="2" charset="2"/>
              <a:buChar char="§"/>
            </a:pPr>
            <a:r>
              <a:rPr lang="ar-SA" sz="1600" b="1" dirty="0" smtClean="0"/>
              <a:t>الأمر الثاني: </a:t>
            </a:r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أن العلاقة بين الطبيب والمريض علاقة بين أجير و مستأجر.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234267"/>
      </p:ext>
    </p:extLst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11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altLang="ko-KR" dirty="0" smtClean="0">
                <a:solidFill>
                  <a:schemeClr val="accent1">
                    <a:lumMod val="50000"/>
                  </a:schemeClr>
                </a:solidFill>
              </a:rPr>
              <a:t>شروط الإذن الطبي: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4" name="Group 24"/>
          <p:cNvGrpSpPr/>
          <p:nvPr/>
        </p:nvGrpSpPr>
        <p:grpSpPr>
          <a:xfrm>
            <a:off x="3635896" y="1059582"/>
            <a:ext cx="2416248" cy="1152128"/>
            <a:chOff x="3110905" y="686519"/>
            <a:chExt cx="2416248" cy="1152128"/>
          </a:xfrm>
        </p:grpSpPr>
        <p:cxnSp>
          <p:nvCxnSpPr>
            <p:cNvPr id="22" name="Straight Connector 21"/>
            <p:cNvCxnSpPr/>
            <p:nvPr/>
          </p:nvCxnSpPr>
          <p:spPr>
            <a:xfrm flipH="1">
              <a:off x="4479057" y="830535"/>
              <a:ext cx="1048096" cy="300533"/>
            </a:xfrm>
            <a:prstGeom prst="line">
              <a:avLst/>
            </a:prstGeom>
            <a:ln w="254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Oval 4"/>
            <p:cNvSpPr/>
            <p:nvPr/>
          </p:nvSpPr>
          <p:spPr>
            <a:xfrm>
              <a:off x="3110905" y="686519"/>
              <a:ext cx="1368152" cy="115212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0" name="Group 25"/>
          <p:cNvGrpSpPr/>
          <p:nvPr/>
        </p:nvGrpSpPr>
        <p:grpSpPr>
          <a:xfrm flipH="1">
            <a:off x="1115616" y="1995686"/>
            <a:ext cx="4975789" cy="2016224"/>
            <a:chOff x="1129" y="1286919"/>
            <a:chExt cx="4975789" cy="2016224"/>
          </a:xfrm>
        </p:grpSpPr>
        <p:cxnSp>
          <p:nvCxnSpPr>
            <p:cNvPr id="27" name="Straight Connector 26"/>
            <p:cNvCxnSpPr>
              <a:endCxn id="5" idx="4"/>
            </p:cNvCxnSpPr>
            <p:nvPr/>
          </p:nvCxnSpPr>
          <p:spPr>
            <a:xfrm flipH="1" flipV="1">
              <a:off x="1772562" y="1502943"/>
              <a:ext cx="36004" cy="1512168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endCxn id="52" idx="7"/>
            </p:cNvCxnSpPr>
            <p:nvPr/>
          </p:nvCxnSpPr>
          <p:spPr>
            <a:xfrm flipH="1">
              <a:off x="1129" y="1286919"/>
              <a:ext cx="1231373" cy="858978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3176718" y="1934991"/>
              <a:ext cx="1800200" cy="1368152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cxnSp>
          <p:nvCxnSpPr>
            <p:cNvPr id="29" name="Straight Connector 28"/>
            <p:cNvCxnSpPr>
              <a:endCxn id="5" idx="3"/>
            </p:cNvCxnSpPr>
            <p:nvPr/>
          </p:nvCxnSpPr>
          <p:spPr>
            <a:xfrm flipH="1" flipV="1">
              <a:off x="2256277" y="1334218"/>
              <a:ext cx="1064457" cy="888805"/>
            </a:xfrm>
            <a:prstGeom prst="line">
              <a:avLst/>
            </a:prstGeom>
            <a:ln w="254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ounded Rectangle 7"/>
          <p:cNvSpPr>
            <a:spLocks noChangeAspect="1"/>
          </p:cNvSpPr>
          <p:nvPr/>
        </p:nvSpPr>
        <p:spPr>
          <a:xfrm>
            <a:off x="4367515" y="2653058"/>
            <a:ext cx="303053" cy="261530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2" name="Rectangle 41"/>
          <p:cNvSpPr/>
          <p:nvPr/>
        </p:nvSpPr>
        <p:spPr>
          <a:xfrm>
            <a:off x="1115616" y="3017710"/>
            <a:ext cx="1872207" cy="70788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ar-SA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أن يكون المأذون </a:t>
            </a:r>
            <a:r>
              <a:rPr lang="ar-SA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به</a:t>
            </a:r>
            <a:r>
              <a:rPr lang="ar-SA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مشروعًا، محققًا لمصلحة المريض.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51" name="Oval 30"/>
          <p:cNvSpPr/>
          <p:nvPr/>
        </p:nvSpPr>
        <p:spPr>
          <a:xfrm flipH="1">
            <a:off x="3347864" y="3363838"/>
            <a:ext cx="1872208" cy="1440160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Oval 30"/>
          <p:cNvSpPr/>
          <p:nvPr/>
        </p:nvSpPr>
        <p:spPr>
          <a:xfrm flipH="1">
            <a:off x="5796136" y="2643758"/>
            <a:ext cx="2016224" cy="1440160"/>
          </a:xfrm>
          <a:prstGeom prst="ellipse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Oval 3"/>
          <p:cNvSpPr/>
          <p:nvPr/>
        </p:nvSpPr>
        <p:spPr>
          <a:xfrm>
            <a:off x="5868144" y="915566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6" name="Right Triangle 17">
            <a:extLst>
              <a:ext uri="{FF2B5EF4-FFF2-40B4-BE49-F238E27FC236}">
                <a16:creationId xmlns="" xmlns:a16="http://schemas.microsoft.com/office/drawing/2014/main" id="{3182CB66-E28D-4393-A505-3582997C1DD8}"/>
              </a:ext>
            </a:extLst>
          </p:cNvPr>
          <p:cNvSpPr/>
          <p:nvPr/>
        </p:nvSpPr>
        <p:spPr>
          <a:xfrm>
            <a:off x="6012160" y="987574"/>
            <a:ext cx="263462" cy="373139"/>
          </a:xfrm>
          <a:custGeom>
            <a:avLst/>
            <a:gdLst/>
            <a:ahLst/>
            <a:cxnLst/>
            <a:rect l="l" t="t" r="r" b="b"/>
            <a:pathLst>
              <a:path w="2387678" h="3240000">
                <a:moveTo>
                  <a:pt x="1645041" y="17032"/>
                </a:moveTo>
                <a:lnTo>
                  <a:pt x="2376264" y="17032"/>
                </a:lnTo>
                <a:lnTo>
                  <a:pt x="2376264" y="17033"/>
                </a:lnTo>
                <a:lnTo>
                  <a:pt x="1645042" y="17033"/>
                </a:lnTo>
                <a:close/>
                <a:moveTo>
                  <a:pt x="0" y="17032"/>
                </a:moveTo>
                <a:lnTo>
                  <a:pt x="1379678" y="17032"/>
                </a:lnTo>
                <a:lnTo>
                  <a:pt x="1379678" y="996125"/>
                </a:lnTo>
                <a:lnTo>
                  <a:pt x="2376264" y="996125"/>
                </a:lnTo>
                <a:lnTo>
                  <a:pt x="2376264" y="3240000"/>
                </a:lnTo>
                <a:lnTo>
                  <a:pt x="0" y="3240000"/>
                </a:lnTo>
                <a:close/>
                <a:moveTo>
                  <a:pt x="1498869" y="0"/>
                </a:moveTo>
                <a:lnTo>
                  <a:pt x="2387678" y="888809"/>
                </a:lnTo>
                <a:lnTo>
                  <a:pt x="1498869" y="8888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97" name="مربع نص 96"/>
          <p:cNvSpPr txBox="1"/>
          <p:nvPr/>
        </p:nvSpPr>
        <p:spPr>
          <a:xfrm>
            <a:off x="3707904" y="1275606"/>
            <a:ext cx="1224136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شروط الإذن الطبي</a:t>
            </a:r>
            <a:endParaRPr lang="ar-SA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6" name="مربع نص 105"/>
          <p:cNvSpPr txBox="1"/>
          <p:nvPr/>
        </p:nvSpPr>
        <p:spPr>
          <a:xfrm>
            <a:off x="3347864" y="3723878"/>
            <a:ext cx="1944216" cy="738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أن </a:t>
            </a:r>
            <a:r>
              <a:rPr lang="ar-SA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يشتمل</a:t>
            </a:r>
            <a:r>
              <a:rPr lang="ar-SA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الإذْن على السماح </a:t>
            </a:r>
          </a:p>
          <a:p>
            <a:pPr lvl="0"/>
            <a:r>
              <a:rPr lang="ar-SA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بالإجراء الطبي بلفظ </a:t>
            </a:r>
            <a:r>
              <a:rPr lang="ar-SA" sz="1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صريح،</a:t>
            </a:r>
            <a:r>
              <a:rPr lang="ar-SA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0" algn="ctr" rtl="1"/>
            <a:r>
              <a:rPr lang="ar-SA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أو ما يقوم مقامه.</a:t>
            </a:r>
            <a:endParaRPr lang="en-US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7" name="مربع نص 106"/>
          <p:cNvSpPr txBox="1"/>
          <p:nvPr/>
        </p:nvSpPr>
        <p:spPr>
          <a:xfrm>
            <a:off x="5868144" y="3075806"/>
            <a:ext cx="194421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lvl="0"/>
            <a:r>
              <a:rPr lang="ar-SA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أن يكون صادرًا من بالغ عاقل مدرك مختار، له أهلية الإِذْن.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422409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42" grpId="0"/>
      <p:bldP spid="52" grpId="0" animBg="1"/>
      <p:bldP spid="75" grpId="0" animBg="1"/>
      <p:bldP spid="86" grpId="0" animBg="1"/>
      <p:bldP spid="97" grpId="0"/>
      <p:bldP spid="106" grpId="0"/>
      <p:bldP spid="1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ar-SA" altLang="ko-KR" b="1" dirty="0" smtClean="0">
                <a:solidFill>
                  <a:schemeClr val="accent1">
                    <a:lumMod val="50000"/>
                  </a:schemeClr>
                </a:solidFill>
              </a:rPr>
              <a:t>شخصية الآذن</a:t>
            </a:r>
            <a:endParaRPr lang="ko-KR" alt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987824" y="3291830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5292080" y="2211710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8028384" y="1347614"/>
            <a:ext cx="557704" cy="557704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79512" y="3327834"/>
            <a:ext cx="2736304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قادراً على التعبير عن إرادته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067944" y="2283718"/>
            <a:ext cx="100811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ar-SA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عاقل</a:t>
            </a:r>
            <a:r>
              <a:rPr lang="ar-SA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 </a:t>
            </a:r>
            <a:endParaRPr lang="ko-KR" altLang="en-US" sz="2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32240" y="1414686"/>
            <a:ext cx="79208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rtl="1"/>
            <a:r>
              <a:rPr lang="ar-SA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بالغ </a:t>
            </a:r>
            <a:endParaRPr lang="ko-KR" altLang="en-US" sz="24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4" name="Freeform 108">
            <a:extLst>
              <a:ext uri="{FF2B5EF4-FFF2-40B4-BE49-F238E27FC236}">
                <a16:creationId xmlns="" xmlns:a16="http://schemas.microsoft.com/office/drawing/2014/main" id="{CAFFFFD7-C24F-4EF1-B946-017E4A705464}"/>
              </a:ext>
            </a:extLst>
          </p:cNvPr>
          <p:cNvSpPr/>
          <p:nvPr/>
        </p:nvSpPr>
        <p:spPr>
          <a:xfrm>
            <a:off x="5364088" y="2283718"/>
            <a:ext cx="341005" cy="376812"/>
          </a:xfrm>
          <a:custGeom>
            <a:avLst/>
            <a:gdLst/>
            <a:ahLst/>
            <a:cxnLst/>
            <a:rect l="l" t="t" r="r" b="b"/>
            <a:pathLst>
              <a:path w="341005" h="376812">
                <a:moveTo>
                  <a:pt x="179590" y="105941"/>
                </a:moveTo>
                <a:cubicBezTo>
                  <a:pt x="189466" y="103284"/>
                  <a:pt x="200229" y="106383"/>
                  <a:pt x="207502" y="113978"/>
                </a:cubicBezTo>
                <a:lnTo>
                  <a:pt x="205155" y="116193"/>
                </a:lnTo>
                <a:cubicBezTo>
                  <a:pt x="198727" y="109493"/>
                  <a:pt x="189244" y="106732"/>
                  <a:pt x="180543" y="109027"/>
                </a:cubicBezTo>
                <a:cubicBezTo>
                  <a:pt x="171284" y="111470"/>
                  <a:pt x="164597" y="119184"/>
                  <a:pt x="163491" y="128699"/>
                </a:cubicBezTo>
                <a:lnTo>
                  <a:pt x="160301" y="128192"/>
                </a:lnTo>
                <a:cubicBezTo>
                  <a:pt x="160626" y="125509"/>
                  <a:pt x="161343" y="122953"/>
                  <a:pt x="162397" y="120583"/>
                </a:cubicBezTo>
                <a:cubicBezTo>
                  <a:pt x="163188" y="118806"/>
                  <a:pt x="164168" y="117134"/>
                  <a:pt x="165317" y="115593"/>
                </a:cubicBezTo>
                <a:close/>
                <a:moveTo>
                  <a:pt x="184774" y="76800"/>
                </a:moveTo>
                <a:cubicBezTo>
                  <a:pt x="189722" y="75892"/>
                  <a:pt x="194950" y="76276"/>
                  <a:pt x="199898" y="78055"/>
                </a:cubicBezTo>
                <a:lnTo>
                  <a:pt x="198784" y="81085"/>
                </a:lnTo>
                <a:cubicBezTo>
                  <a:pt x="190044" y="77951"/>
                  <a:pt x="180324" y="79705"/>
                  <a:pt x="173557" y="85636"/>
                </a:cubicBezTo>
                <a:cubicBezTo>
                  <a:pt x="166357" y="91948"/>
                  <a:pt x="163808" y="101834"/>
                  <a:pt x="167057" y="110845"/>
                </a:cubicBezTo>
                <a:lnTo>
                  <a:pt x="163976" y="111813"/>
                </a:lnTo>
                <a:cubicBezTo>
                  <a:pt x="161264" y="104174"/>
                  <a:pt x="162206" y="95982"/>
                  <a:pt x="166259" y="89343"/>
                </a:cubicBezTo>
                <a:lnTo>
                  <a:pt x="171329" y="83298"/>
                </a:lnTo>
                <a:cubicBezTo>
                  <a:pt x="175158" y="79908"/>
                  <a:pt x="179826" y="77708"/>
                  <a:pt x="184774" y="76800"/>
                </a:cubicBezTo>
                <a:close/>
                <a:moveTo>
                  <a:pt x="179076" y="24908"/>
                </a:moveTo>
                <a:cubicBezTo>
                  <a:pt x="173882" y="25821"/>
                  <a:pt x="169065" y="28595"/>
                  <a:pt x="165693" y="33023"/>
                </a:cubicBezTo>
                <a:lnTo>
                  <a:pt x="165081" y="32645"/>
                </a:lnTo>
                <a:lnTo>
                  <a:pt x="164343" y="33841"/>
                </a:lnTo>
                <a:lnTo>
                  <a:pt x="159156" y="28989"/>
                </a:lnTo>
                <a:cubicBezTo>
                  <a:pt x="147650" y="21890"/>
                  <a:pt x="132568" y="25462"/>
                  <a:pt x="125468" y="36968"/>
                </a:cubicBezTo>
                <a:cubicBezTo>
                  <a:pt x="125028" y="37682"/>
                  <a:pt x="124628" y="38410"/>
                  <a:pt x="124607" y="39302"/>
                </a:cubicBezTo>
                <a:cubicBezTo>
                  <a:pt x="121192" y="53871"/>
                  <a:pt x="126621" y="67918"/>
                  <a:pt x="137512" y="72288"/>
                </a:cubicBezTo>
                <a:lnTo>
                  <a:pt x="136408" y="75373"/>
                </a:lnTo>
                <a:cubicBezTo>
                  <a:pt x="125065" y="70889"/>
                  <a:pt x="118824" y="57470"/>
                  <a:pt x="120792" y="42874"/>
                </a:cubicBezTo>
                <a:cubicBezTo>
                  <a:pt x="110219" y="38045"/>
                  <a:pt x="97555" y="41998"/>
                  <a:pt x="91229" y="52250"/>
                </a:cubicBezTo>
                <a:cubicBezTo>
                  <a:pt x="86215" y="60377"/>
                  <a:pt x="87164" y="68019"/>
                  <a:pt x="90995" y="75559"/>
                </a:cubicBezTo>
                <a:cubicBezTo>
                  <a:pt x="88405" y="77546"/>
                  <a:pt x="86197" y="80074"/>
                  <a:pt x="84391" y="83001"/>
                </a:cubicBezTo>
                <a:cubicBezTo>
                  <a:pt x="75261" y="97799"/>
                  <a:pt x="79855" y="117197"/>
                  <a:pt x="94653" y="126328"/>
                </a:cubicBezTo>
                <a:cubicBezTo>
                  <a:pt x="99603" y="129383"/>
                  <a:pt x="105068" y="130901"/>
                  <a:pt x="110449" y="130283"/>
                </a:cubicBezTo>
                <a:cubicBezTo>
                  <a:pt x="111461" y="121556"/>
                  <a:pt x="114239" y="112980"/>
                  <a:pt x="118788" y="105103"/>
                </a:cubicBezTo>
                <a:lnTo>
                  <a:pt x="122060" y="106993"/>
                </a:lnTo>
                <a:cubicBezTo>
                  <a:pt x="117549" y="114804"/>
                  <a:pt x="114885" y="123345"/>
                  <a:pt x="114602" y="132066"/>
                </a:cubicBezTo>
                <a:cubicBezTo>
                  <a:pt x="118189" y="142541"/>
                  <a:pt x="127538" y="149533"/>
                  <a:pt x="138054" y="150704"/>
                </a:cubicBezTo>
                <a:lnTo>
                  <a:pt x="138622" y="157584"/>
                </a:lnTo>
                <a:cubicBezTo>
                  <a:pt x="141809" y="168599"/>
                  <a:pt x="152592" y="175355"/>
                  <a:pt x="163536" y="173320"/>
                </a:cubicBezTo>
                <a:lnTo>
                  <a:pt x="163736" y="174011"/>
                </a:lnTo>
                <a:lnTo>
                  <a:pt x="165086" y="173621"/>
                </a:lnTo>
                <a:lnTo>
                  <a:pt x="165671" y="180699"/>
                </a:lnTo>
                <a:cubicBezTo>
                  <a:pt x="169429" y="193686"/>
                  <a:pt x="183003" y="201168"/>
                  <a:pt x="195990" y="197411"/>
                </a:cubicBezTo>
                <a:cubicBezTo>
                  <a:pt x="196796" y="197178"/>
                  <a:pt x="197581" y="196907"/>
                  <a:pt x="198196" y="196260"/>
                </a:cubicBezTo>
                <a:cubicBezTo>
                  <a:pt x="209934" y="188156"/>
                  <a:pt x="215400" y="175007"/>
                  <a:pt x="211155" y="164763"/>
                </a:cubicBezTo>
                <a:cubicBezTo>
                  <a:pt x="205121" y="170199"/>
                  <a:pt x="196738" y="172687"/>
                  <a:pt x="188343" y="171472"/>
                </a:cubicBezTo>
                <a:lnTo>
                  <a:pt x="188829" y="168281"/>
                </a:lnTo>
                <a:cubicBezTo>
                  <a:pt x="198020" y="169602"/>
                  <a:pt x="207192" y="165939"/>
                  <a:pt x="212635" y="158774"/>
                </a:cubicBezTo>
                <a:cubicBezTo>
                  <a:pt x="218427" y="151149"/>
                  <a:pt x="218946" y="140953"/>
                  <a:pt x="213960" y="132774"/>
                </a:cubicBezTo>
                <a:lnTo>
                  <a:pt x="216785" y="131210"/>
                </a:lnTo>
                <a:cubicBezTo>
                  <a:pt x="222366" y="140465"/>
                  <a:pt x="221779" y="151983"/>
                  <a:pt x="215286" y="160619"/>
                </a:cubicBezTo>
                <a:lnTo>
                  <a:pt x="213805" y="162105"/>
                </a:lnTo>
                <a:cubicBezTo>
                  <a:pt x="218946" y="172938"/>
                  <a:pt x="214526" y="186813"/>
                  <a:pt x="203421" y="196175"/>
                </a:cubicBezTo>
                <a:cubicBezTo>
                  <a:pt x="208012" y="206854"/>
                  <a:pt x="220050" y="212429"/>
                  <a:pt x="231622" y="209082"/>
                </a:cubicBezTo>
                <a:cubicBezTo>
                  <a:pt x="239377" y="206838"/>
                  <a:pt x="243741" y="201989"/>
                  <a:pt x="246092" y="195539"/>
                </a:cubicBezTo>
                <a:cubicBezTo>
                  <a:pt x="255042" y="199507"/>
                  <a:pt x="265290" y="198199"/>
                  <a:pt x="272958" y="192601"/>
                </a:cubicBezTo>
                <a:lnTo>
                  <a:pt x="276795" y="193971"/>
                </a:lnTo>
                <a:cubicBezTo>
                  <a:pt x="289009" y="194016"/>
                  <a:pt x="298363" y="193248"/>
                  <a:pt x="304258" y="183694"/>
                </a:cubicBezTo>
                <a:cubicBezTo>
                  <a:pt x="309343" y="175453"/>
                  <a:pt x="308953" y="165378"/>
                  <a:pt x="303795" y="157923"/>
                </a:cubicBezTo>
                <a:cubicBezTo>
                  <a:pt x="298315" y="164420"/>
                  <a:pt x="291041" y="168177"/>
                  <a:pt x="283702" y="168174"/>
                </a:cubicBezTo>
                <a:lnTo>
                  <a:pt x="283555" y="164527"/>
                </a:lnTo>
                <a:cubicBezTo>
                  <a:pt x="293404" y="164978"/>
                  <a:pt x="303289" y="157339"/>
                  <a:pt x="308110" y="145450"/>
                </a:cubicBezTo>
                <a:cubicBezTo>
                  <a:pt x="311022" y="136198"/>
                  <a:pt x="308752" y="126109"/>
                  <a:pt x="302169" y="119023"/>
                </a:cubicBezTo>
                <a:cubicBezTo>
                  <a:pt x="296249" y="127191"/>
                  <a:pt x="286098" y="131525"/>
                  <a:pt x="275782" y="130309"/>
                </a:cubicBezTo>
                <a:lnTo>
                  <a:pt x="276183" y="127106"/>
                </a:lnTo>
                <a:cubicBezTo>
                  <a:pt x="285405" y="128184"/>
                  <a:pt x="294478" y="124281"/>
                  <a:pt x="299730" y="116974"/>
                </a:cubicBezTo>
                <a:lnTo>
                  <a:pt x="300207" y="116045"/>
                </a:lnTo>
                <a:cubicBezTo>
                  <a:pt x="300079" y="107222"/>
                  <a:pt x="295342" y="98867"/>
                  <a:pt x="287259" y="93880"/>
                </a:cubicBezTo>
                <a:cubicBezTo>
                  <a:pt x="284295" y="92051"/>
                  <a:pt x="281129" y="90828"/>
                  <a:pt x="277855" y="90561"/>
                </a:cubicBezTo>
                <a:cubicBezTo>
                  <a:pt x="271916" y="104194"/>
                  <a:pt x="259881" y="112708"/>
                  <a:pt x="248172" y="111695"/>
                </a:cubicBezTo>
                <a:cubicBezTo>
                  <a:pt x="248002" y="114741"/>
                  <a:pt x="246936" y="117719"/>
                  <a:pt x="245089" y="120348"/>
                </a:cubicBezTo>
                <a:cubicBezTo>
                  <a:pt x="241307" y="125729"/>
                  <a:pt x="234825" y="128827"/>
                  <a:pt x="228007" y="128511"/>
                </a:cubicBezTo>
                <a:lnTo>
                  <a:pt x="228158" y="125380"/>
                </a:lnTo>
                <a:cubicBezTo>
                  <a:pt x="233848" y="125642"/>
                  <a:pt x="239262" y="123097"/>
                  <a:pt x="242439" y="118667"/>
                </a:cubicBezTo>
                <a:cubicBezTo>
                  <a:pt x="244071" y="116391"/>
                  <a:pt x="244987" y="113796"/>
                  <a:pt x="245116" y="111152"/>
                </a:cubicBezTo>
                <a:lnTo>
                  <a:pt x="243716" y="110904"/>
                </a:lnTo>
                <a:lnTo>
                  <a:pt x="244539" y="108155"/>
                </a:lnTo>
                <a:cubicBezTo>
                  <a:pt x="244792" y="106166"/>
                  <a:pt x="244131" y="104285"/>
                  <a:pt x="243078" y="102544"/>
                </a:cubicBezTo>
                <a:cubicBezTo>
                  <a:pt x="240257" y="97875"/>
                  <a:pt x="235048" y="94922"/>
                  <a:pt x="229344" y="94755"/>
                </a:cubicBezTo>
                <a:lnTo>
                  <a:pt x="229436" y="91621"/>
                </a:lnTo>
                <a:cubicBezTo>
                  <a:pt x="236268" y="91821"/>
                  <a:pt x="242499" y="95409"/>
                  <a:pt x="245850" y="101072"/>
                </a:cubicBezTo>
                <a:cubicBezTo>
                  <a:pt x="247129" y="103235"/>
                  <a:pt x="247915" y="105575"/>
                  <a:pt x="248037" y="107973"/>
                </a:cubicBezTo>
                <a:cubicBezTo>
                  <a:pt x="258268" y="109553"/>
                  <a:pt x="268981" y="102051"/>
                  <a:pt x="274232" y="89778"/>
                </a:cubicBezTo>
                <a:cubicBezTo>
                  <a:pt x="278708" y="77339"/>
                  <a:pt x="274020" y="63056"/>
                  <a:pt x="262316" y="55834"/>
                </a:cubicBezTo>
                <a:cubicBezTo>
                  <a:pt x="257734" y="53007"/>
                  <a:pt x="252666" y="51626"/>
                  <a:pt x="247691" y="52231"/>
                </a:cubicBezTo>
                <a:cubicBezTo>
                  <a:pt x="248705" y="60913"/>
                  <a:pt x="245967" y="69020"/>
                  <a:pt x="239739" y="74185"/>
                </a:cubicBezTo>
                <a:lnTo>
                  <a:pt x="237649" y="71664"/>
                </a:lnTo>
                <a:cubicBezTo>
                  <a:pt x="244579" y="65918"/>
                  <a:pt x="246481" y="55888"/>
                  <a:pt x="243151" y="45920"/>
                </a:cubicBezTo>
                <a:cubicBezTo>
                  <a:pt x="241194" y="40124"/>
                  <a:pt x="237183" y="35004"/>
                  <a:pt x="231542" y="31523"/>
                </a:cubicBezTo>
                <a:cubicBezTo>
                  <a:pt x="221392" y="25261"/>
                  <a:pt x="208864" y="26095"/>
                  <a:pt x="199763" y="32668"/>
                </a:cubicBezTo>
                <a:lnTo>
                  <a:pt x="194721" y="27952"/>
                </a:lnTo>
                <a:cubicBezTo>
                  <a:pt x="189842" y="24941"/>
                  <a:pt x="184271" y="23995"/>
                  <a:pt x="179076" y="24908"/>
                </a:cubicBezTo>
                <a:close/>
                <a:moveTo>
                  <a:pt x="190632" y="62"/>
                </a:moveTo>
                <a:cubicBezTo>
                  <a:pt x="300121" y="2329"/>
                  <a:pt x="391248" y="125645"/>
                  <a:pt x="309641" y="225160"/>
                </a:cubicBezTo>
                <a:cubicBezTo>
                  <a:pt x="282892" y="251229"/>
                  <a:pt x="279266" y="288859"/>
                  <a:pt x="302841" y="374772"/>
                </a:cubicBezTo>
                <a:lnTo>
                  <a:pt x="121266" y="376812"/>
                </a:lnTo>
                <a:lnTo>
                  <a:pt x="109025" y="322355"/>
                </a:lnTo>
                <a:cubicBezTo>
                  <a:pt x="76580" y="333165"/>
                  <a:pt x="40716" y="329924"/>
                  <a:pt x="28778" y="318327"/>
                </a:cubicBezTo>
                <a:cubicBezTo>
                  <a:pt x="22923" y="311868"/>
                  <a:pt x="25422" y="291738"/>
                  <a:pt x="32859" y="276164"/>
                </a:cubicBezTo>
                <a:cubicBezTo>
                  <a:pt x="35235" y="270344"/>
                  <a:pt x="23179" y="268321"/>
                  <a:pt x="20618" y="259843"/>
                </a:cubicBezTo>
                <a:cubicBezTo>
                  <a:pt x="19440" y="251965"/>
                  <a:pt x="27377" y="251682"/>
                  <a:pt x="30757" y="247602"/>
                </a:cubicBezTo>
                <a:lnTo>
                  <a:pt x="18516" y="238938"/>
                </a:lnTo>
                <a:cubicBezTo>
                  <a:pt x="12669" y="232923"/>
                  <a:pt x="25811" y="221592"/>
                  <a:pt x="29458" y="212919"/>
                </a:cubicBezTo>
                <a:cubicBezTo>
                  <a:pt x="16679" y="208924"/>
                  <a:pt x="7006" y="203466"/>
                  <a:pt x="307" y="196983"/>
                </a:cubicBezTo>
                <a:cubicBezTo>
                  <a:pt x="-2572" y="186228"/>
                  <a:pt x="15339" y="171234"/>
                  <a:pt x="31089" y="151672"/>
                </a:cubicBezTo>
                <a:cubicBezTo>
                  <a:pt x="47602" y="132201"/>
                  <a:pt x="33821" y="117353"/>
                  <a:pt x="46470" y="75544"/>
                </a:cubicBezTo>
                <a:cubicBezTo>
                  <a:pt x="66559" y="23813"/>
                  <a:pt x="114124" y="-1423"/>
                  <a:pt x="190632" y="6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5" name="Chord 15">
            <a:extLst>
              <a:ext uri="{FF2B5EF4-FFF2-40B4-BE49-F238E27FC236}">
                <a16:creationId xmlns="" xmlns:a16="http://schemas.microsoft.com/office/drawing/2014/main" id="{0CA7C9CA-3BB7-48B0-9477-374437415826}"/>
              </a:ext>
            </a:extLst>
          </p:cNvPr>
          <p:cNvSpPr/>
          <p:nvPr/>
        </p:nvSpPr>
        <p:spPr>
          <a:xfrm>
            <a:off x="3203848" y="3363838"/>
            <a:ext cx="199125" cy="434146"/>
          </a:xfrm>
          <a:custGeom>
            <a:avLst/>
            <a:gdLst/>
            <a:ahLst/>
            <a:cxnLst/>
            <a:rect l="l" t="t" r="r" b="b"/>
            <a:pathLst>
              <a:path w="1492970" h="3255081">
                <a:moveTo>
                  <a:pt x="1492970" y="1569688"/>
                </a:moveTo>
                <a:cubicBezTo>
                  <a:pt x="1492970" y="1957118"/>
                  <a:pt x="1197680" y="2277765"/>
                  <a:pt x="816277" y="2310957"/>
                </a:cubicBezTo>
                <a:lnTo>
                  <a:pt x="816277" y="2787043"/>
                </a:lnTo>
                <a:cubicBezTo>
                  <a:pt x="873982" y="2789209"/>
                  <a:pt x="931009" y="2798017"/>
                  <a:pt x="986081" y="2811674"/>
                </a:cubicBezTo>
                <a:cubicBezTo>
                  <a:pt x="1252919" y="2877847"/>
                  <a:pt x="1430830" y="3046369"/>
                  <a:pt x="1433593" y="3235566"/>
                </a:cubicBezTo>
                <a:lnTo>
                  <a:pt x="57488" y="3255081"/>
                </a:lnTo>
                <a:cubicBezTo>
                  <a:pt x="47920" y="3062506"/>
                  <a:pt x="221127" y="2886615"/>
                  <a:pt x="490574" y="2815284"/>
                </a:cubicBezTo>
                <a:cubicBezTo>
                  <a:pt x="549928" y="2799571"/>
                  <a:pt x="611777" y="2789553"/>
                  <a:pt x="674460" y="2787163"/>
                </a:cubicBezTo>
                <a:lnTo>
                  <a:pt x="674460" y="2310809"/>
                </a:lnTo>
                <a:cubicBezTo>
                  <a:pt x="317470" y="2280245"/>
                  <a:pt x="28405" y="1994114"/>
                  <a:pt x="0" y="1627428"/>
                </a:cubicBezTo>
                <a:lnTo>
                  <a:pt x="142201" y="1616413"/>
                </a:lnTo>
                <a:cubicBezTo>
                  <a:pt x="167304" y="1940464"/>
                  <a:pt x="443969" y="2186771"/>
                  <a:pt x="768748" y="2174211"/>
                </a:cubicBezTo>
                <a:cubicBezTo>
                  <a:pt x="1093527" y="2161650"/>
                  <a:pt x="1350342" y="1894710"/>
                  <a:pt x="1350342" y="1569689"/>
                </a:cubicBezTo>
                <a:close/>
                <a:moveTo>
                  <a:pt x="745368" y="0"/>
                </a:moveTo>
                <a:cubicBezTo>
                  <a:pt x="989132" y="0"/>
                  <a:pt x="1186742" y="197610"/>
                  <a:pt x="1186742" y="441374"/>
                </a:cubicBezTo>
                <a:lnTo>
                  <a:pt x="1186742" y="1575353"/>
                </a:lnTo>
                <a:cubicBezTo>
                  <a:pt x="1186742" y="1819117"/>
                  <a:pt x="989132" y="2016727"/>
                  <a:pt x="745368" y="2016727"/>
                </a:cubicBezTo>
                <a:cubicBezTo>
                  <a:pt x="501604" y="2016727"/>
                  <a:pt x="303994" y="1819117"/>
                  <a:pt x="303994" y="1575353"/>
                </a:cubicBezTo>
                <a:lnTo>
                  <a:pt x="303994" y="441374"/>
                </a:lnTo>
                <a:cubicBezTo>
                  <a:pt x="303994" y="197610"/>
                  <a:pt x="501604" y="0"/>
                  <a:pt x="74536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/>
            <a:endParaRPr lang="ko-KR" altLang="en-US" dirty="0"/>
          </a:p>
        </p:txBody>
      </p:sp>
      <p:sp>
        <p:nvSpPr>
          <p:cNvPr id="46" name="Round Same Side Corner Rectangle 8">
            <a:extLst>
              <a:ext uri="{FF2B5EF4-FFF2-40B4-BE49-F238E27FC236}">
                <a16:creationId xmlns="" xmlns:a16="http://schemas.microsoft.com/office/drawing/2014/main" id="{7FB9404F-11F1-47A0-8563-DC43041BCD3F}"/>
              </a:ext>
            </a:extLst>
          </p:cNvPr>
          <p:cNvSpPr/>
          <p:nvPr/>
        </p:nvSpPr>
        <p:spPr>
          <a:xfrm>
            <a:off x="8100392" y="1419622"/>
            <a:ext cx="176460" cy="464752"/>
          </a:xfrm>
          <a:custGeom>
            <a:avLst/>
            <a:gdLst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8887 w 1489775"/>
              <a:gd name="connsiteY10" fmla="*/ 2305078 h 3923699"/>
              <a:gd name="connsiteX11" fmla="*/ 1151853 w 1489775"/>
              <a:gd name="connsiteY11" fmla="*/ 3743699 h 3923699"/>
              <a:gd name="connsiteX12" fmla="*/ 971853 w 1489775"/>
              <a:gd name="connsiteY12" fmla="*/ 3923699 h 3923699"/>
              <a:gd name="connsiteX13" fmla="*/ 791853 w 1489775"/>
              <a:gd name="connsiteY13" fmla="*/ 3743699 h 3923699"/>
              <a:gd name="connsiteX14" fmla="*/ 791853 w 1489775"/>
              <a:gd name="connsiteY14" fmla="*/ 2305078 h 3923699"/>
              <a:gd name="connsiteX15" fmla="*/ 683854 w 1489775"/>
              <a:gd name="connsiteY15" fmla="*/ 2305078 h 3923699"/>
              <a:gd name="connsiteX16" fmla="*/ 683854 w 1489775"/>
              <a:gd name="connsiteY16" fmla="*/ 3743698 h 3923699"/>
              <a:gd name="connsiteX17" fmla="*/ 503854 w 1489775"/>
              <a:gd name="connsiteY17" fmla="*/ 3923698 h 3923699"/>
              <a:gd name="connsiteX18" fmla="*/ 323854 w 1489775"/>
              <a:gd name="connsiteY18" fmla="*/ 3743698 h 3923699"/>
              <a:gd name="connsiteX19" fmla="*/ 323854 w 1489775"/>
              <a:gd name="connsiteY19" fmla="*/ 2238914 h 3923699"/>
              <a:gd name="connsiteX20" fmla="*/ 330887 w 1489775"/>
              <a:gd name="connsiteY20" fmla="*/ 2238914 h 3923699"/>
              <a:gd name="connsiteX21" fmla="*/ 330887 w 1489775"/>
              <a:gd name="connsiteY21" fmla="*/ 1390678 h 3923699"/>
              <a:gd name="connsiteX22" fmla="*/ 288033 w 1489775"/>
              <a:gd name="connsiteY22" fmla="*/ 1390678 h 3923699"/>
              <a:gd name="connsiteX23" fmla="*/ 288033 w 1489775"/>
              <a:gd name="connsiteY23" fmla="*/ 2063902 h 3923699"/>
              <a:gd name="connsiteX24" fmla="*/ 144017 w 1489775"/>
              <a:gd name="connsiteY24" fmla="*/ 2207918 h 3923699"/>
              <a:gd name="connsiteX25" fmla="*/ 1 w 1489775"/>
              <a:gd name="connsiteY25" fmla="*/ 2063902 h 3923699"/>
              <a:gd name="connsiteX26" fmla="*/ 1 w 1489775"/>
              <a:gd name="connsiteY26" fmla="*/ 1390678 h 3923699"/>
              <a:gd name="connsiteX27" fmla="*/ 0 w 1489775"/>
              <a:gd name="connsiteY27" fmla="*/ 1390678 h 3923699"/>
              <a:gd name="connsiteX28" fmla="*/ 0 w 1489775"/>
              <a:gd name="connsiteY28" fmla="*/ 1030958 h 3923699"/>
              <a:gd name="connsiteX29" fmla="*/ 280204 w 1489775"/>
              <a:gd name="connsiteY29" fmla="*/ 750754 h 3923699"/>
              <a:gd name="connsiteX30" fmla="*/ 744888 w 1489775"/>
              <a:gd name="connsiteY30" fmla="*/ 0 h 3923699"/>
              <a:gd name="connsiteX31" fmla="*/ 1082199 w 1489775"/>
              <a:gd name="connsiteY31" fmla="*/ 337311 h 3923699"/>
              <a:gd name="connsiteX32" fmla="*/ 744888 w 1489775"/>
              <a:gd name="connsiteY32" fmla="*/ 674622 h 3923699"/>
              <a:gd name="connsiteX33" fmla="*/ 407577 w 1489775"/>
              <a:gd name="connsiteY33" fmla="*/ 337311 h 3923699"/>
              <a:gd name="connsiteX34" fmla="*/ 744888 w 1489775"/>
              <a:gd name="connsiteY34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2238914 h 3923699"/>
              <a:gd name="connsiteX20" fmla="*/ 330887 w 1489775"/>
              <a:gd name="connsiteY20" fmla="*/ 1390678 h 3923699"/>
              <a:gd name="connsiteX21" fmla="*/ 288033 w 1489775"/>
              <a:gd name="connsiteY21" fmla="*/ 1390678 h 3923699"/>
              <a:gd name="connsiteX22" fmla="*/ 288033 w 1489775"/>
              <a:gd name="connsiteY22" fmla="*/ 2063902 h 3923699"/>
              <a:gd name="connsiteX23" fmla="*/ 144017 w 1489775"/>
              <a:gd name="connsiteY23" fmla="*/ 2207918 h 3923699"/>
              <a:gd name="connsiteX24" fmla="*/ 1 w 1489775"/>
              <a:gd name="connsiteY24" fmla="*/ 2063902 h 3923699"/>
              <a:gd name="connsiteX25" fmla="*/ 1 w 1489775"/>
              <a:gd name="connsiteY25" fmla="*/ 1390678 h 3923699"/>
              <a:gd name="connsiteX26" fmla="*/ 0 w 1489775"/>
              <a:gd name="connsiteY26" fmla="*/ 1390678 h 3923699"/>
              <a:gd name="connsiteX27" fmla="*/ 0 w 1489775"/>
              <a:gd name="connsiteY27" fmla="*/ 1030958 h 3923699"/>
              <a:gd name="connsiteX28" fmla="*/ 280204 w 1489775"/>
              <a:gd name="connsiteY28" fmla="*/ 750754 h 3923699"/>
              <a:gd name="connsiteX29" fmla="*/ 744888 w 1489775"/>
              <a:gd name="connsiteY29" fmla="*/ 0 h 3923699"/>
              <a:gd name="connsiteX30" fmla="*/ 1082199 w 1489775"/>
              <a:gd name="connsiteY30" fmla="*/ 337311 h 3923699"/>
              <a:gd name="connsiteX31" fmla="*/ 744888 w 1489775"/>
              <a:gd name="connsiteY31" fmla="*/ 674622 h 3923699"/>
              <a:gd name="connsiteX32" fmla="*/ 407577 w 1489775"/>
              <a:gd name="connsiteY32" fmla="*/ 337311 h 3923699"/>
              <a:gd name="connsiteX33" fmla="*/ 744888 w 1489775"/>
              <a:gd name="connsiteY33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23854 w 1489775"/>
              <a:gd name="connsiteY18" fmla="*/ 2238914 h 3923699"/>
              <a:gd name="connsiteX19" fmla="*/ 330887 w 1489775"/>
              <a:gd name="connsiteY19" fmla="*/ 1390678 h 3923699"/>
              <a:gd name="connsiteX20" fmla="*/ 288033 w 1489775"/>
              <a:gd name="connsiteY20" fmla="*/ 1390678 h 3923699"/>
              <a:gd name="connsiteX21" fmla="*/ 288033 w 1489775"/>
              <a:gd name="connsiteY21" fmla="*/ 2063902 h 3923699"/>
              <a:gd name="connsiteX22" fmla="*/ 144017 w 1489775"/>
              <a:gd name="connsiteY22" fmla="*/ 2207918 h 3923699"/>
              <a:gd name="connsiteX23" fmla="*/ 1 w 1489775"/>
              <a:gd name="connsiteY23" fmla="*/ 2063902 h 3923699"/>
              <a:gd name="connsiteX24" fmla="*/ 1 w 1489775"/>
              <a:gd name="connsiteY24" fmla="*/ 1390678 h 3923699"/>
              <a:gd name="connsiteX25" fmla="*/ 0 w 1489775"/>
              <a:gd name="connsiteY25" fmla="*/ 1390678 h 3923699"/>
              <a:gd name="connsiteX26" fmla="*/ 0 w 1489775"/>
              <a:gd name="connsiteY26" fmla="*/ 1030958 h 3923699"/>
              <a:gd name="connsiteX27" fmla="*/ 280204 w 1489775"/>
              <a:gd name="connsiteY27" fmla="*/ 750754 h 3923699"/>
              <a:gd name="connsiteX28" fmla="*/ 744888 w 1489775"/>
              <a:gd name="connsiteY28" fmla="*/ 0 h 3923699"/>
              <a:gd name="connsiteX29" fmla="*/ 1082199 w 1489775"/>
              <a:gd name="connsiteY29" fmla="*/ 337311 h 3923699"/>
              <a:gd name="connsiteX30" fmla="*/ 744888 w 1489775"/>
              <a:gd name="connsiteY30" fmla="*/ 674622 h 3923699"/>
              <a:gd name="connsiteX31" fmla="*/ 407577 w 1489775"/>
              <a:gd name="connsiteY31" fmla="*/ 337311 h 3923699"/>
              <a:gd name="connsiteX32" fmla="*/ 744888 w 1489775"/>
              <a:gd name="connsiteY32" fmla="*/ 0 h 3923699"/>
              <a:gd name="connsiteX0" fmla="*/ 280204 w 1489775"/>
              <a:gd name="connsiteY0" fmla="*/ 750754 h 3923699"/>
              <a:gd name="connsiteX1" fmla="*/ 1209570 w 1489775"/>
              <a:gd name="connsiteY1" fmla="*/ 750754 h 3923699"/>
              <a:gd name="connsiteX2" fmla="*/ 1489774 w 1489775"/>
              <a:gd name="connsiteY2" fmla="*/ 1030958 h 3923699"/>
              <a:gd name="connsiteX3" fmla="*/ 1489774 w 1489775"/>
              <a:gd name="connsiteY3" fmla="*/ 1293518 h 3923699"/>
              <a:gd name="connsiteX4" fmla="*/ 1489775 w 1489775"/>
              <a:gd name="connsiteY4" fmla="*/ 1293518 h 3923699"/>
              <a:gd name="connsiteX5" fmla="*/ 1489775 w 1489775"/>
              <a:gd name="connsiteY5" fmla="*/ 2063902 h 3923699"/>
              <a:gd name="connsiteX6" fmla="*/ 1345759 w 1489775"/>
              <a:gd name="connsiteY6" fmla="*/ 2207918 h 3923699"/>
              <a:gd name="connsiteX7" fmla="*/ 1201743 w 1489775"/>
              <a:gd name="connsiteY7" fmla="*/ 2063902 h 3923699"/>
              <a:gd name="connsiteX8" fmla="*/ 1201743 w 1489775"/>
              <a:gd name="connsiteY8" fmla="*/ 1390678 h 3923699"/>
              <a:gd name="connsiteX9" fmla="*/ 1158887 w 1489775"/>
              <a:gd name="connsiteY9" fmla="*/ 1390678 h 3923699"/>
              <a:gd name="connsiteX10" fmla="*/ 1151853 w 1489775"/>
              <a:gd name="connsiteY10" fmla="*/ 3743699 h 3923699"/>
              <a:gd name="connsiteX11" fmla="*/ 971853 w 1489775"/>
              <a:gd name="connsiteY11" fmla="*/ 3923699 h 3923699"/>
              <a:gd name="connsiteX12" fmla="*/ 791853 w 1489775"/>
              <a:gd name="connsiteY12" fmla="*/ 3743699 h 3923699"/>
              <a:gd name="connsiteX13" fmla="*/ 791853 w 1489775"/>
              <a:gd name="connsiteY13" fmla="*/ 2305078 h 3923699"/>
              <a:gd name="connsiteX14" fmla="*/ 683854 w 1489775"/>
              <a:gd name="connsiteY14" fmla="*/ 2305078 h 3923699"/>
              <a:gd name="connsiteX15" fmla="*/ 683854 w 1489775"/>
              <a:gd name="connsiteY15" fmla="*/ 3743698 h 3923699"/>
              <a:gd name="connsiteX16" fmla="*/ 503854 w 1489775"/>
              <a:gd name="connsiteY16" fmla="*/ 3923698 h 3923699"/>
              <a:gd name="connsiteX17" fmla="*/ 323854 w 1489775"/>
              <a:gd name="connsiteY17" fmla="*/ 3743698 h 3923699"/>
              <a:gd name="connsiteX18" fmla="*/ 330887 w 1489775"/>
              <a:gd name="connsiteY18" fmla="*/ 1390678 h 3923699"/>
              <a:gd name="connsiteX19" fmla="*/ 288033 w 1489775"/>
              <a:gd name="connsiteY19" fmla="*/ 1390678 h 3923699"/>
              <a:gd name="connsiteX20" fmla="*/ 288033 w 1489775"/>
              <a:gd name="connsiteY20" fmla="*/ 2063902 h 3923699"/>
              <a:gd name="connsiteX21" fmla="*/ 144017 w 1489775"/>
              <a:gd name="connsiteY21" fmla="*/ 2207918 h 3923699"/>
              <a:gd name="connsiteX22" fmla="*/ 1 w 1489775"/>
              <a:gd name="connsiteY22" fmla="*/ 2063902 h 3923699"/>
              <a:gd name="connsiteX23" fmla="*/ 1 w 1489775"/>
              <a:gd name="connsiteY23" fmla="*/ 1390678 h 3923699"/>
              <a:gd name="connsiteX24" fmla="*/ 0 w 1489775"/>
              <a:gd name="connsiteY24" fmla="*/ 1390678 h 3923699"/>
              <a:gd name="connsiteX25" fmla="*/ 0 w 1489775"/>
              <a:gd name="connsiteY25" fmla="*/ 1030958 h 3923699"/>
              <a:gd name="connsiteX26" fmla="*/ 280204 w 1489775"/>
              <a:gd name="connsiteY26" fmla="*/ 750754 h 3923699"/>
              <a:gd name="connsiteX27" fmla="*/ 744888 w 1489775"/>
              <a:gd name="connsiteY27" fmla="*/ 0 h 3923699"/>
              <a:gd name="connsiteX28" fmla="*/ 1082199 w 1489775"/>
              <a:gd name="connsiteY28" fmla="*/ 337311 h 3923699"/>
              <a:gd name="connsiteX29" fmla="*/ 744888 w 1489775"/>
              <a:gd name="connsiteY29" fmla="*/ 674622 h 3923699"/>
              <a:gd name="connsiteX30" fmla="*/ 407577 w 1489775"/>
              <a:gd name="connsiteY30" fmla="*/ 337311 h 3923699"/>
              <a:gd name="connsiteX31" fmla="*/ 744888 w 1489775"/>
              <a:gd name="connsiteY31" fmla="*/ 0 h 3923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489775" h="3923699">
                <a:moveTo>
                  <a:pt x="280204" y="750754"/>
                </a:moveTo>
                <a:lnTo>
                  <a:pt x="1209570" y="750754"/>
                </a:lnTo>
                <a:cubicBezTo>
                  <a:pt x="1364322" y="750754"/>
                  <a:pt x="1489774" y="876206"/>
                  <a:pt x="1489774" y="1030958"/>
                </a:cubicBezTo>
                <a:lnTo>
                  <a:pt x="1489774" y="1293518"/>
                </a:lnTo>
                <a:lnTo>
                  <a:pt x="1489775" y="1293518"/>
                </a:lnTo>
                <a:lnTo>
                  <a:pt x="1489775" y="2063902"/>
                </a:lnTo>
                <a:cubicBezTo>
                  <a:pt x="1489775" y="2143440"/>
                  <a:pt x="1425297" y="2207918"/>
                  <a:pt x="1345759" y="2207918"/>
                </a:cubicBezTo>
                <a:cubicBezTo>
                  <a:pt x="1266221" y="2207918"/>
                  <a:pt x="1201743" y="2143440"/>
                  <a:pt x="1201743" y="2063902"/>
                </a:cubicBezTo>
                <a:lnTo>
                  <a:pt x="1201743" y="1390678"/>
                </a:lnTo>
                <a:lnTo>
                  <a:pt x="1158887" y="1390678"/>
                </a:lnTo>
                <a:cubicBezTo>
                  <a:pt x="1156542" y="2175018"/>
                  <a:pt x="1154198" y="2959359"/>
                  <a:pt x="1151853" y="3743699"/>
                </a:cubicBezTo>
                <a:cubicBezTo>
                  <a:pt x="1151853" y="3843110"/>
                  <a:pt x="1071264" y="3923699"/>
                  <a:pt x="971853" y="3923699"/>
                </a:cubicBezTo>
                <a:cubicBezTo>
                  <a:pt x="872442" y="3923699"/>
                  <a:pt x="791853" y="3843110"/>
                  <a:pt x="791853" y="3743699"/>
                </a:cubicBezTo>
                <a:lnTo>
                  <a:pt x="791853" y="2305078"/>
                </a:lnTo>
                <a:lnTo>
                  <a:pt x="683854" y="2305078"/>
                </a:lnTo>
                <a:lnTo>
                  <a:pt x="683854" y="3743698"/>
                </a:lnTo>
                <a:cubicBezTo>
                  <a:pt x="683854" y="3843109"/>
                  <a:pt x="603265" y="3923698"/>
                  <a:pt x="503854" y="3923698"/>
                </a:cubicBezTo>
                <a:cubicBezTo>
                  <a:pt x="404443" y="3923698"/>
                  <a:pt x="323854" y="3843109"/>
                  <a:pt x="323854" y="3743698"/>
                </a:cubicBezTo>
                <a:cubicBezTo>
                  <a:pt x="326198" y="2959358"/>
                  <a:pt x="328543" y="2175018"/>
                  <a:pt x="330887" y="1390678"/>
                </a:cubicBezTo>
                <a:lnTo>
                  <a:pt x="288033" y="1390678"/>
                </a:lnTo>
                <a:lnTo>
                  <a:pt x="288033" y="2063902"/>
                </a:lnTo>
                <a:cubicBezTo>
                  <a:pt x="288033" y="2143440"/>
                  <a:pt x="223555" y="2207918"/>
                  <a:pt x="144017" y="2207918"/>
                </a:cubicBezTo>
                <a:cubicBezTo>
                  <a:pt x="64479" y="2207918"/>
                  <a:pt x="1" y="2143440"/>
                  <a:pt x="1" y="2063902"/>
                </a:cubicBezTo>
                <a:lnTo>
                  <a:pt x="1" y="1390678"/>
                </a:lnTo>
                <a:lnTo>
                  <a:pt x="0" y="1390678"/>
                </a:lnTo>
                <a:lnTo>
                  <a:pt x="0" y="1030958"/>
                </a:lnTo>
                <a:cubicBezTo>
                  <a:pt x="0" y="876206"/>
                  <a:pt x="125452" y="750754"/>
                  <a:pt x="280204" y="750754"/>
                </a:cubicBezTo>
                <a:close/>
                <a:moveTo>
                  <a:pt x="744888" y="0"/>
                </a:moveTo>
                <a:cubicBezTo>
                  <a:pt x="931180" y="0"/>
                  <a:pt x="1082199" y="151019"/>
                  <a:pt x="1082199" y="337311"/>
                </a:cubicBezTo>
                <a:cubicBezTo>
                  <a:pt x="1082199" y="523603"/>
                  <a:pt x="931180" y="674622"/>
                  <a:pt x="744888" y="674622"/>
                </a:cubicBezTo>
                <a:cubicBezTo>
                  <a:pt x="558596" y="674622"/>
                  <a:pt x="407577" y="523603"/>
                  <a:pt x="407577" y="337311"/>
                </a:cubicBezTo>
                <a:cubicBezTo>
                  <a:pt x="407577" y="151019"/>
                  <a:pt x="558596" y="0"/>
                  <a:pt x="744888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47" name="Round Same Side Corner Rectangle 20">
            <a:extLst>
              <a:ext uri="{FF2B5EF4-FFF2-40B4-BE49-F238E27FC236}">
                <a16:creationId xmlns="" xmlns:a16="http://schemas.microsoft.com/office/drawing/2014/main" id="{F3ABDEC1-A388-434D-BCC1-C05E064A99BA}"/>
              </a:ext>
            </a:extLst>
          </p:cNvPr>
          <p:cNvSpPr/>
          <p:nvPr/>
        </p:nvSpPr>
        <p:spPr>
          <a:xfrm rot="10800000">
            <a:off x="8316416" y="1419622"/>
            <a:ext cx="219879" cy="469045"/>
          </a:xfrm>
          <a:custGeom>
            <a:avLst/>
            <a:gdLst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521281 w 1856332"/>
              <a:gd name="connsiteY2" fmla="*/ 3174669 h 3959924"/>
              <a:gd name="connsiteX3" fmla="*/ 466697 w 1856332"/>
              <a:gd name="connsiteY3" fmla="*/ 3144149 h 3959924"/>
              <a:gd name="connsiteX4" fmla="*/ 8303 w 1856332"/>
              <a:gd name="connsiteY4" fmla="*/ 1942070 h 3959924"/>
              <a:gd name="connsiteX5" fmla="*/ 81139 w 1856332"/>
              <a:gd name="connsiteY5" fmla="*/ 1779444 h 3959924"/>
              <a:gd name="connsiteX6" fmla="*/ 243764 w 1856332"/>
              <a:gd name="connsiteY6" fmla="*/ 1852280 h 3959924"/>
              <a:gd name="connsiteX7" fmla="*/ 504770 w 1856332"/>
              <a:gd name="connsiteY7" fmla="*/ 2536736 h 3959924"/>
              <a:gd name="connsiteX8" fmla="*/ 555637 w 1856332"/>
              <a:gd name="connsiteY8" fmla="*/ 2536736 h 3959924"/>
              <a:gd name="connsiteX9" fmla="*/ 226299 w 1856332"/>
              <a:gd name="connsiteY9" fmla="*/ 1210417 h 3959924"/>
              <a:gd name="connsiteX10" fmla="*/ 551784 w 1856332"/>
              <a:gd name="connsiteY10" fmla="*/ 1210417 h 3959924"/>
              <a:gd name="connsiteX11" fmla="*/ 551784 w 1856332"/>
              <a:gd name="connsiteY11" fmla="*/ 168335 h 3959924"/>
              <a:gd name="connsiteX12" fmla="*/ 720119 w 1856332"/>
              <a:gd name="connsiteY12" fmla="*/ 0 h 3959924"/>
              <a:gd name="connsiteX13" fmla="*/ 888454 w 1856332"/>
              <a:gd name="connsiteY13" fmla="*/ 168335 h 3959924"/>
              <a:gd name="connsiteX14" fmla="*/ 888454 w 1856332"/>
              <a:gd name="connsiteY14" fmla="*/ 1210417 h 3959924"/>
              <a:gd name="connsiteX15" fmla="*/ 968040 w 1856332"/>
              <a:gd name="connsiteY15" fmla="*/ 1210417 h 3959924"/>
              <a:gd name="connsiteX16" fmla="*/ 968040 w 1856332"/>
              <a:gd name="connsiteY16" fmla="*/ 168335 h 3959924"/>
              <a:gd name="connsiteX17" fmla="*/ 1136375 w 1856332"/>
              <a:gd name="connsiteY17" fmla="*/ 0 h 3959924"/>
              <a:gd name="connsiteX18" fmla="*/ 1304710 w 1856332"/>
              <a:gd name="connsiteY18" fmla="*/ 168335 h 3959924"/>
              <a:gd name="connsiteX19" fmla="*/ 1304710 w 1856332"/>
              <a:gd name="connsiteY19" fmla="*/ 1210417 h 3959924"/>
              <a:gd name="connsiteX20" fmla="*/ 1631589 w 1856332"/>
              <a:gd name="connsiteY20" fmla="*/ 1210417 h 3959924"/>
              <a:gd name="connsiteX21" fmla="*/ 1302251 w 1856332"/>
              <a:gd name="connsiteY21" fmla="*/ 2536736 h 3959924"/>
              <a:gd name="connsiteX22" fmla="*/ 1351562 w 1856332"/>
              <a:gd name="connsiteY22" fmla="*/ 2536736 h 3959924"/>
              <a:gd name="connsiteX23" fmla="*/ 1612568 w 1856332"/>
              <a:gd name="connsiteY23" fmla="*/ 1852280 h 3959924"/>
              <a:gd name="connsiteX24" fmla="*/ 1775193 w 1856332"/>
              <a:gd name="connsiteY24" fmla="*/ 1779444 h 3959924"/>
              <a:gd name="connsiteX25" fmla="*/ 1848029 w 1856332"/>
              <a:gd name="connsiteY25" fmla="*/ 1942070 h 3959924"/>
              <a:gd name="connsiteX26" fmla="*/ 1389635 w 1856332"/>
              <a:gd name="connsiteY26" fmla="*/ 3144149 h 3959924"/>
              <a:gd name="connsiteX27" fmla="*/ 1344732 w 1856332"/>
              <a:gd name="connsiteY27" fmla="*/ 3176282 h 3959924"/>
              <a:gd name="connsiteX28" fmla="*/ 1228565 w 1856332"/>
              <a:gd name="connsiteY28" fmla="*/ 3214674 h 3959924"/>
              <a:gd name="connsiteX29" fmla="*/ 925623 w 1856332"/>
              <a:gd name="connsiteY29" fmla="*/ 3959924 h 3959924"/>
              <a:gd name="connsiteX30" fmla="*/ 601623 w 1856332"/>
              <a:gd name="connsiteY30" fmla="*/ 3635924 h 3959924"/>
              <a:gd name="connsiteX31" fmla="*/ 925623 w 1856332"/>
              <a:gd name="connsiteY31" fmla="*/ 3311924 h 3959924"/>
              <a:gd name="connsiteX32" fmla="*/ 1249623 w 1856332"/>
              <a:gd name="connsiteY32" fmla="*/ 3635924 h 3959924"/>
              <a:gd name="connsiteX33" fmla="*/ 925623 w 1856332"/>
              <a:gd name="connsiteY33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344732 w 1856332"/>
              <a:gd name="connsiteY26" fmla="*/ 3176282 h 3959924"/>
              <a:gd name="connsiteX27" fmla="*/ 1228565 w 1856332"/>
              <a:gd name="connsiteY27" fmla="*/ 3214674 h 3959924"/>
              <a:gd name="connsiteX28" fmla="*/ 925623 w 1856332"/>
              <a:gd name="connsiteY28" fmla="*/ 3959924 h 3959924"/>
              <a:gd name="connsiteX29" fmla="*/ 601623 w 1856332"/>
              <a:gd name="connsiteY29" fmla="*/ 3635924 h 3959924"/>
              <a:gd name="connsiteX30" fmla="*/ 925623 w 1856332"/>
              <a:gd name="connsiteY30" fmla="*/ 3311924 h 3959924"/>
              <a:gd name="connsiteX31" fmla="*/ 1249623 w 1856332"/>
              <a:gd name="connsiteY31" fmla="*/ 3635924 h 3959924"/>
              <a:gd name="connsiteX32" fmla="*/ 925623 w 1856332"/>
              <a:gd name="connsiteY32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  <a:gd name="connsiteX0" fmla="*/ 1228565 w 1856332"/>
              <a:gd name="connsiteY0" fmla="*/ 3214674 h 3959924"/>
              <a:gd name="connsiteX1" fmla="*/ 622681 w 1856332"/>
              <a:gd name="connsiteY1" fmla="*/ 3214674 h 3959924"/>
              <a:gd name="connsiteX2" fmla="*/ 466697 w 1856332"/>
              <a:gd name="connsiteY2" fmla="*/ 3144149 h 3959924"/>
              <a:gd name="connsiteX3" fmla="*/ 8303 w 1856332"/>
              <a:gd name="connsiteY3" fmla="*/ 1942070 h 3959924"/>
              <a:gd name="connsiteX4" fmla="*/ 81139 w 1856332"/>
              <a:gd name="connsiteY4" fmla="*/ 1779444 h 3959924"/>
              <a:gd name="connsiteX5" fmla="*/ 243764 w 1856332"/>
              <a:gd name="connsiteY5" fmla="*/ 1852280 h 3959924"/>
              <a:gd name="connsiteX6" fmla="*/ 504770 w 1856332"/>
              <a:gd name="connsiteY6" fmla="*/ 2536736 h 3959924"/>
              <a:gd name="connsiteX7" fmla="*/ 555637 w 1856332"/>
              <a:gd name="connsiteY7" fmla="*/ 2536736 h 3959924"/>
              <a:gd name="connsiteX8" fmla="*/ 226299 w 1856332"/>
              <a:gd name="connsiteY8" fmla="*/ 1210417 h 3959924"/>
              <a:gd name="connsiteX9" fmla="*/ 551784 w 1856332"/>
              <a:gd name="connsiteY9" fmla="*/ 1210417 h 3959924"/>
              <a:gd name="connsiteX10" fmla="*/ 551784 w 1856332"/>
              <a:gd name="connsiteY10" fmla="*/ 168335 h 3959924"/>
              <a:gd name="connsiteX11" fmla="*/ 720119 w 1856332"/>
              <a:gd name="connsiteY11" fmla="*/ 0 h 3959924"/>
              <a:gd name="connsiteX12" fmla="*/ 888454 w 1856332"/>
              <a:gd name="connsiteY12" fmla="*/ 168335 h 3959924"/>
              <a:gd name="connsiteX13" fmla="*/ 888454 w 1856332"/>
              <a:gd name="connsiteY13" fmla="*/ 1210417 h 3959924"/>
              <a:gd name="connsiteX14" fmla="*/ 968040 w 1856332"/>
              <a:gd name="connsiteY14" fmla="*/ 1210417 h 3959924"/>
              <a:gd name="connsiteX15" fmla="*/ 968040 w 1856332"/>
              <a:gd name="connsiteY15" fmla="*/ 168335 h 3959924"/>
              <a:gd name="connsiteX16" fmla="*/ 1136375 w 1856332"/>
              <a:gd name="connsiteY16" fmla="*/ 0 h 3959924"/>
              <a:gd name="connsiteX17" fmla="*/ 1304710 w 1856332"/>
              <a:gd name="connsiteY17" fmla="*/ 168335 h 3959924"/>
              <a:gd name="connsiteX18" fmla="*/ 1304710 w 1856332"/>
              <a:gd name="connsiteY18" fmla="*/ 1210417 h 3959924"/>
              <a:gd name="connsiteX19" fmla="*/ 1631589 w 1856332"/>
              <a:gd name="connsiteY19" fmla="*/ 1210417 h 3959924"/>
              <a:gd name="connsiteX20" fmla="*/ 1302251 w 1856332"/>
              <a:gd name="connsiteY20" fmla="*/ 2536736 h 3959924"/>
              <a:gd name="connsiteX21" fmla="*/ 1351562 w 1856332"/>
              <a:gd name="connsiteY21" fmla="*/ 2536736 h 3959924"/>
              <a:gd name="connsiteX22" fmla="*/ 1612568 w 1856332"/>
              <a:gd name="connsiteY22" fmla="*/ 1852280 h 3959924"/>
              <a:gd name="connsiteX23" fmla="*/ 1775193 w 1856332"/>
              <a:gd name="connsiteY23" fmla="*/ 1779444 h 3959924"/>
              <a:gd name="connsiteX24" fmla="*/ 1848029 w 1856332"/>
              <a:gd name="connsiteY24" fmla="*/ 1942070 h 3959924"/>
              <a:gd name="connsiteX25" fmla="*/ 1389635 w 1856332"/>
              <a:gd name="connsiteY25" fmla="*/ 3144149 h 3959924"/>
              <a:gd name="connsiteX26" fmla="*/ 1228565 w 1856332"/>
              <a:gd name="connsiteY26" fmla="*/ 3214674 h 3959924"/>
              <a:gd name="connsiteX27" fmla="*/ 925623 w 1856332"/>
              <a:gd name="connsiteY27" fmla="*/ 3959924 h 3959924"/>
              <a:gd name="connsiteX28" fmla="*/ 601623 w 1856332"/>
              <a:gd name="connsiteY28" fmla="*/ 3635924 h 3959924"/>
              <a:gd name="connsiteX29" fmla="*/ 925623 w 1856332"/>
              <a:gd name="connsiteY29" fmla="*/ 3311924 h 3959924"/>
              <a:gd name="connsiteX30" fmla="*/ 1249623 w 1856332"/>
              <a:gd name="connsiteY30" fmla="*/ 3635924 h 3959924"/>
              <a:gd name="connsiteX31" fmla="*/ 925623 w 1856332"/>
              <a:gd name="connsiteY31" fmla="*/ 3959924 h 3959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56332" h="3959924">
                <a:moveTo>
                  <a:pt x="1228565" y="3214674"/>
                </a:moveTo>
                <a:lnTo>
                  <a:pt x="622681" y="3214674"/>
                </a:lnTo>
                <a:cubicBezTo>
                  <a:pt x="495703" y="3202920"/>
                  <a:pt x="501057" y="3225622"/>
                  <a:pt x="466697" y="3144149"/>
                </a:cubicBezTo>
                <a:lnTo>
                  <a:pt x="8303" y="1942070"/>
                </a:lnTo>
                <a:cubicBezTo>
                  <a:pt x="-16491" y="1877049"/>
                  <a:pt x="16118" y="1804239"/>
                  <a:pt x="81139" y="1779444"/>
                </a:cubicBezTo>
                <a:cubicBezTo>
                  <a:pt x="146160" y="1754650"/>
                  <a:pt x="218970" y="1787259"/>
                  <a:pt x="243764" y="1852280"/>
                </a:cubicBezTo>
                <a:lnTo>
                  <a:pt x="504770" y="2536736"/>
                </a:lnTo>
                <a:lnTo>
                  <a:pt x="555637" y="2536736"/>
                </a:lnTo>
                <a:lnTo>
                  <a:pt x="226299" y="1210417"/>
                </a:lnTo>
                <a:lnTo>
                  <a:pt x="551784" y="1210417"/>
                </a:lnTo>
                <a:lnTo>
                  <a:pt x="551784" y="168335"/>
                </a:lnTo>
                <a:cubicBezTo>
                  <a:pt x="551784" y="75366"/>
                  <a:pt x="627150" y="0"/>
                  <a:pt x="720119" y="0"/>
                </a:cubicBezTo>
                <a:cubicBezTo>
                  <a:pt x="813088" y="0"/>
                  <a:pt x="888454" y="75366"/>
                  <a:pt x="888454" y="168335"/>
                </a:cubicBezTo>
                <a:lnTo>
                  <a:pt x="888454" y="1210417"/>
                </a:lnTo>
                <a:lnTo>
                  <a:pt x="968040" y="1210417"/>
                </a:lnTo>
                <a:lnTo>
                  <a:pt x="968040" y="168335"/>
                </a:lnTo>
                <a:cubicBezTo>
                  <a:pt x="968040" y="75366"/>
                  <a:pt x="1043406" y="0"/>
                  <a:pt x="1136375" y="0"/>
                </a:cubicBezTo>
                <a:cubicBezTo>
                  <a:pt x="1229344" y="0"/>
                  <a:pt x="1304710" y="75366"/>
                  <a:pt x="1304710" y="168335"/>
                </a:cubicBezTo>
                <a:lnTo>
                  <a:pt x="1304710" y="1210417"/>
                </a:lnTo>
                <a:lnTo>
                  <a:pt x="1631589" y="1210417"/>
                </a:lnTo>
                <a:lnTo>
                  <a:pt x="1302251" y="2536736"/>
                </a:lnTo>
                <a:lnTo>
                  <a:pt x="1351562" y="2536736"/>
                </a:lnTo>
                <a:lnTo>
                  <a:pt x="1612568" y="1852280"/>
                </a:lnTo>
                <a:cubicBezTo>
                  <a:pt x="1637362" y="1787259"/>
                  <a:pt x="1710172" y="1754650"/>
                  <a:pt x="1775193" y="1779444"/>
                </a:cubicBezTo>
                <a:cubicBezTo>
                  <a:pt x="1840214" y="1804239"/>
                  <a:pt x="1872823" y="1877049"/>
                  <a:pt x="1848029" y="1942070"/>
                </a:cubicBezTo>
                <a:lnTo>
                  <a:pt x="1389635" y="3144149"/>
                </a:lnTo>
                <a:cubicBezTo>
                  <a:pt x="1348984" y="3225622"/>
                  <a:pt x="1356391" y="3202920"/>
                  <a:pt x="1228565" y="3214674"/>
                </a:cubicBezTo>
                <a:close/>
                <a:moveTo>
                  <a:pt x="925623" y="3959924"/>
                </a:moveTo>
                <a:cubicBezTo>
                  <a:pt x="746683" y="3959924"/>
                  <a:pt x="601623" y="3814864"/>
                  <a:pt x="601623" y="3635924"/>
                </a:cubicBezTo>
                <a:cubicBezTo>
                  <a:pt x="601623" y="3456984"/>
                  <a:pt x="746683" y="3311924"/>
                  <a:pt x="925623" y="3311924"/>
                </a:cubicBezTo>
                <a:cubicBezTo>
                  <a:pt x="1104563" y="3311924"/>
                  <a:pt x="1249623" y="3456984"/>
                  <a:pt x="1249623" y="3635924"/>
                </a:cubicBezTo>
                <a:cubicBezTo>
                  <a:pt x="1249623" y="3814864"/>
                  <a:pt x="1104563" y="3959924"/>
                  <a:pt x="925623" y="395992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940666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2" grpId="0" animBg="1"/>
      <p:bldP spid="13" grpId="0" animBg="1"/>
      <p:bldP spid="14" grpId="0" animBg="1"/>
      <p:bldP spid="34" grpId="0"/>
      <p:bldP spid="37" grpId="0"/>
      <p:bldP spid="40" grpId="0"/>
      <p:bldP spid="44" grpId="0" animBg="1"/>
      <p:bldP spid="45" grpId="0" animBg="1"/>
      <p:bldP spid="46" grpId="0" animBg="1"/>
      <p:bldP spid="4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627784" y="2139702"/>
            <a:ext cx="3960440" cy="576063"/>
          </a:xfrm>
        </p:spPr>
        <p:txBody>
          <a:bodyPr/>
          <a:lstStyle/>
          <a:p>
            <a:pPr rtl="1"/>
            <a:r>
              <a:rPr lang="ar-SA" altLang="ko-KR" sz="2000" b="1" dirty="0" smtClean="0"/>
              <a:t>المسؤولية </a:t>
            </a:r>
            <a:r>
              <a:rPr lang="ar-SA" altLang="ko-KR" sz="2000" b="1" dirty="0" err="1" smtClean="0"/>
              <a:t>الطبية </a:t>
            </a:r>
            <a:r>
              <a:rPr lang="ar-SA" altLang="ko-KR" sz="2000" b="1" dirty="0" smtClean="0"/>
              <a:t>, والأحكام المتعلقة </a:t>
            </a:r>
            <a:r>
              <a:rPr lang="ar-SA" altLang="ko-KR" sz="2000" b="1" dirty="0" err="1" smtClean="0"/>
              <a:t>بها</a:t>
            </a:r>
            <a:r>
              <a:rPr lang="ar-SA" altLang="ko-KR" sz="2000" b="1" dirty="0" smtClean="0"/>
              <a:t> 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Block Arc 20">
            <a:extLst>
              <a:ext uri="{FF2B5EF4-FFF2-40B4-BE49-F238E27FC236}">
                <a16:creationId xmlns="" xmlns:a16="http://schemas.microsoft.com/office/drawing/2014/main" id="{4CF6AF81-8B4F-4963-A117-0411E44791F6}"/>
              </a:ext>
            </a:extLst>
          </p:cNvPr>
          <p:cNvSpPr>
            <a:spLocks noChangeAspect="1"/>
          </p:cNvSpPr>
          <p:nvPr/>
        </p:nvSpPr>
        <p:spPr>
          <a:xfrm rot="10800000">
            <a:off x="4283968" y="1491630"/>
            <a:ext cx="576064" cy="624629"/>
          </a:xfrm>
          <a:custGeom>
            <a:avLst/>
            <a:gdLst/>
            <a:ahLst/>
            <a:cxnLst/>
            <a:rect l="l" t="t" r="r" b="b"/>
            <a:pathLst>
              <a:path w="2958558" h="3207983">
                <a:moveTo>
                  <a:pt x="376920" y="2960896"/>
                </a:moveTo>
                <a:cubicBezTo>
                  <a:pt x="266613" y="2960896"/>
                  <a:pt x="177192" y="2871475"/>
                  <a:pt x="177192" y="2761168"/>
                </a:cubicBezTo>
                <a:cubicBezTo>
                  <a:pt x="177192" y="2650861"/>
                  <a:pt x="266613" y="2561440"/>
                  <a:pt x="376920" y="2561440"/>
                </a:cubicBezTo>
                <a:cubicBezTo>
                  <a:pt x="487227" y="2561440"/>
                  <a:pt x="576648" y="2650861"/>
                  <a:pt x="576648" y="2761168"/>
                </a:cubicBezTo>
                <a:cubicBezTo>
                  <a:pt x="576648" y="2871475"/>
                  <a:pt x="487227" y="2960896"/>
                  <a:pt x="376920" y="2960896"/>
                </a:cubicBezTo>
                <a:close/>
                <a:moveTo>
                  <a:pt x="376921" y="3072323"/>
                </a:moveTo>
                <a:cubicBezTo>
                  <a:pt x="539434" y="3072323"/>
                  <a:pt x="671176" y="2940581"/>
                  <a:pt x="671176" y="2778068"/>
                </a:cubicBezTo>
                <a:cubicBezTo>
                  <a:pt x="671176" y="2615555"/>
                  <a:pt x="539434" y="2483813"/>
                  <a:pt x="376921" y="2483813"/>
                </a:cubicBezTo>
                <a:cubicBezTo>
                  <a:pt x="214408" y="2483813"/>
                  <a:pt x="82666" y="2615555"/>
                  <a:pt x="82666" y="2778068"/>
                </a:cubicBezTo>
                <a:cubicBezTo>
                  <a:pt x="82666" y="2940581"/>
                  <a:pt x="214408" y="3072323"/>
                  <a:pt x="376921" y="3072323"/>
                </a:cubicBezTo>
                <a:close/>
                <a:moveTo>
                  <a:pt x="2379939" y="3207575"/>
                </a:moveTo>
                <a:cubicBezTo>
                  <a:pt x="2342159" y="3210380"/>
                  <a:pt x="2303308" y="3198772"/>
                  <a:pt x="2272342" y="3172087"/>
                </a:cubicBezTo>
                <a:cubicBezTo>
                  <a:pt x="2210411" y="3118717"/>
                  <a:pt x="2203469" y="3025247"/>
                  <a:pt x="2256839" y="2963315"/>
                </a:cubicBezTo>
                <a:cubicBezTo>
                  <a:pt x="2292137" y="2922355"/>
                  <a:pt x="2344975" y="2905450"/>
                  <a:pt x="2394194" y="2916618"/>
                </a:cubicBezTo>
                <a:lnTo>
                  <a:pt x="2482323" y="2842744"/>
                </a:lnTo>
                <a:lnTo>
                  <a:pt x="2486558" y="2847797"/>
                </a:lnTo>
                <a:cubicBezTo>
                  <a:pt x="2638916" y="2767056"/>
                  <a:pt x="2628462" y="2744879"/>
                  <a:pt x="2689889" y="2690172"/>
                </a:cubicBezTo>
                <a:cubicBezTo>
                  <a:pt x="2722819" y="2655246"/>
                  <a:pt x="2732363" y="2657367"/>
                  <a:pt x="2726376" y="2568558"/>
                </a:cubicBezTo>
                <a:lnTo>
                  <a:pt x="2730335" y="2568172"/>
                </a:lnTo>
                <a:lnTo>
                  <a:pt x="2726098" y="2568172"/>
                </a:lnTo>
                <a:lnTo>
                  <a:pt x="2726098" y="2140027"/>
                </a:lnTo>
                <a:lnTo>
                  <a:pt x="2686068" y="2140105"/>
                </a:lnTo>
                <a:cubicBezTo>
                  <a:pt x="2685662" y="1932305"/>
                  <a:pt x="2574529" y="1740506"/>
                  <a:pt x="2394530" y="1636956"/>
                </a:cubicBezTo>
                <a:cubicBezTo>
                  <a:pt x="2214320" y="1533284"/>
                  <a:pt x="1992511" y="1533845"/>
                  <a:pt x="1812826" y="1638426"/>
                </a:cubicBezTo>
                <a:cubicBezTo>
                  <a:pt x="1633353" y="1742884"/>
                  <a:pt x="1523189" y="1935240"/>
                  <a:pt x="1523830" y="2143038"/>
                </a:cubicBezTo>
                <a:lnTo>
                  <a:pt x="1483625" y="2143162"/>
                </a:lnTo>
                <a:lnTo>
                  <a:pt x="1483625" y="2568172"/>
                </a:lnTo>
                <a:lnTo>
                  <a:pt x="1479388" y="2568172"/>
                </a:lnTo>
                <a:lnTo>
                  <a:pt x="1483347" y="2568558"/>
                </a:lnTo>
                <a:cubicBezTo>
                  <a:pt x="1477359" y="2657367"/>
                  <a:pt x="1486903" y="2655246"/>
                  <a:pt x="1519833" y="2690172"/>
                </a:cubicBezTo>
                <a:cubicBezTo>
                  <a:pt x="1581261" y="2744879"/>
                  <a:pt x="1570806" y="2767057"/>
                  <a:pt x="1723166" y="2847797"/>
                </a:cubicBezTo>
                <a:lnTo>
                  <a:pt x="1727402" y="2842744"/>
                </a:lnTo>
                <a:lnTo>
                  <a:pt x="1815530" y="2916618"/>
                </a:lnTo>
                <a:cubicBezTo>
                  <a:pt x="1864749" y="2905450"/>
                  <a:pt x="1917587" y="2922356"/>
                  <a:pt x="1952884" y="2963315"/>
                </a:cubicBezTo>
                <a:cubicBezTo>
                  <a:pt x="2006254" y="3025247"/>
                  <a:pt x="1999313" y="3118717"/>
                  <a:pt x="1937381" y="3172087"/>
                </a:cubicBezTo>
                <a:cubicBezTo>
                  <a:pt x="1906416" y="3198772"/>
                  <a:pt x="1867565" y="3210380"/>
                  <a:pt x="1829785" y="3207575"/>
                </a:cubicBezTo>
                <a:cubicBezTo>
                  <a:pt x="1792004" y="3204769"/>
                  <a:pt x="1755294" y="3187551"/>
                  <a:pt x="1728609" y="3156586"/>
                </a:cubicBezTo>
                <a:cubicBezTo>
                  <a:pt x="1704170" y="3128225"/>
                  <a:pt x="1692377" y="3093251"/>
                  <a:pt x="1694258" y="3058558"/>
                </a:cubicBezTo>
                <a:lnTo>
                  <a:pt x="1607474" y="2985811"/>
                </a:lnTo>
                <a:lnTo>
                  <a:pt x="1609754" y="2983092"/>
                </a:lnTo>
                <a:cubicBezTo>
                  <a:pt x="1505378" y="2914609"/>
                  <a:pt x="1454899" y="2874388"/>
                  <a:pt x="1372959" y="2808609"/>
                </a:cubicBezTo>
                <a:cubicBezTo>
                  <a:pt x="1301402" y="2768123"/>
                  <a:pt x="1295976" y="2652344"/>
                  <a:pt x="1300245" y="2568172"/>
                </a:cubicBezTo>
                <a:lnTo>
                  <a:pt x="1296941" y="2568172"/>
                </a:lnTo>
                <a:lnTo>
                  <a:pt x="1296941" y="2143739"/>
                </a:lnTo>
                <a:lnTo>
                  <a:pt x="1251342" y="2143880"/>
                </a:lnTo>
                <a:cubicBezTo>
                  <a:pt x="1250400" y="1838694"/>
                  <a:pt x="1412261" y="1556194"/>
                  <a:pt x="1675942" y="1402813"/>
                </a:cubicBezTo>
                <a:cubicBezTo>
                  <a:pt x="1778114" y="1343381"/>
                  <a:pt x="1889554" y="1306836"/>
                  <a:pt x="2003205" y="1293823"/>
                </a:cubicBezTo>
                <a:lnTo>
                  <a:pt x="2003205" y="878785"/>
                </a:lnTo>
                <a:lnTo>
                  <a:pt x="1998176" y="878621"/>
                </a:lnTo>
                <a:cubicBezTo>
                  <a:pt x="2009560" y="630102"/>
                  <a:pt x="1847671" y="398939"/>
                  <a:pt x="1584243" y="287563"/>
                </a:cubicBezTo>
                <a:cubicBezTo>
                  <a:pt x="1373323" y="198386"/>
                  <a:pt x="1125012" y="198092"/>
                  <a:pt x="913796" y="286769"/>
                </a:cubicBezTo>
                <a:cubicBezTo>
                  <a:pt x="650203" y="397436"/>
                  <a:pt x="487575" y="627955"/>
                  <a:pt x="497878" y="876315"/>
                </a:cubicBezTo>
                <a:lnTo>
                  <a:pt x="492947" y="876461"/>
                </a:lnTo>
                <a:lnTo>
                  <a:pt x="492947" y="2424958"/>
                </a:lnTo>
                <a:cubicBezTo>
                  <a:pt x="646520" y="2471832"/>
                  <a:pt x="757382" y="2615059"/>
                  <a:pt x="757382" y="2784179"/>
                </a:cubicBezTo>
                <a:cubicBezTo>
                  <a:pt x="757382" y="2993324"/>
                  <a:pt x="587836" y="3162870"/>
                  <a:pt x="378691" y="3162870"/>
                </a:cubicBezTo>
                <a:cubicBezTo>
                  <a:pt x="169546" y="3162870"/>
                  <a:pt x="0" y="2993324"/>
                  <a:pt x="0" y="2784179"/>
                </a:cubicBezTo>
                <a:cubicBezTo>
                  <a:pt x="0" y="2610447"/>
                  <a:pt x="116991" y="2464039"/>
                  <a:pt x="276947" y="2421074"/>
                </a:cubicBezTo>
                <a:lnTo>
                  <a:pt x="276947" y="783746"/>
                </a:lnTo>
                <a:lnTo>
                  <a:pt x="281758" y="783746"/>
                </a:lnTo>
                <a:cubicBezTo>
                  <a:pt x="307533" y="493124"/>
                  <a:pt x="502412" y="231983"/>
                  <a:pt x="801266" y="95774"/>
                </a:cubicBezTo>
                <a:cubicBezTo>
                  <a:pt x="1082323" y="-32324"/>
                  <a:pt x="1416727" y="-31901"/>
                  <a:pt x="1697364" y="96907"/>
                </a:cubicBezTo>
                <a:cubicBezTo>
                  <a:pt x="1994951" y="233494"/>
                  <a:pt x="2188714" y="494056"/>
                  <a:pt x="2214549" y="783746"/>
                </a:cubicBezTo>
                <a:lnTo>
                  <a:pt x="2219205" y="783746"/>
                </a:lnTo>
                <a:lnTo>
                  <a:pt x="2219205" y="1295162"/>
                </a:lnTo>
                <a:cubicBezTo>
                  <a:pt x="2327099" y="1309357"/>
                  <a:pt x="2432799" y="1344641"/>
                  <a:pt x="2530224" y="1400656"/>
                </a:cubicBezTo>
                <a:cubicBezTo>
                  <a:pt x="2794677" y="1552703"/>
                  <a:pt x="2957961" y="1834385"/>
                  <a:pt x="2958558" y="2139573"/>
                </a:cubicBezTo>
                <a:lnTo>
                  <a:pt x="2912782" y="2139663"/>
                </a:lnTo>
                <a:lnTo>
                  <a:pt x="2912782" y="2568172"/>
                </a:lnTo>
                <a:lnTo>
                  <a:pt x="2909478" y="2568172"/>
                </a:lnTo>
                <a:cubicBezTo>
                  <a:pt x="2913747" y="2652344"/>
                  <a:pt x="2908320" y="2768123"/>
                  <a:pt x="2836763" y="2808609"/>
                </a:cubicBezTo>
                <a:cubicBezTo>
                  <a:pt x="2754824" y="2874388"/>
                  <a:pt x="2704345" y="2914609"/>
                  <a:pt x="2599970" y="2983091"/>
                </a:cubicBezTo>
                <a:lnTo>
                  <a:pt x="2602250" y="2985811"/>
                </a:lnTo>
                <a:lnTo>
                  <a:pt x="2515466" y="3058559"/>
                </a:lnTo>
                <a:cubicBezTo>
                  <a:pt x="2517346" y="3093252"/>
                  <a:pt x="2505554" y="3128225"/>
                  <a:pt x="2481114" y="3156586"/>
                </a:cubicBezTo>
                <a:cubicBezTo>
                  <a:pt x="2454429" y="3187551"/>
                  <a:pt x="2417719" y="3204769"/>
                  <a:pt x="2379939" y="3207575"/>
                </a:cubicBezTo>
                <a:close/>
              </a:path>
            </a:pathLst>
          </a:custGeom>
          <a:solidFill>
            <a:srgbClr val="FF99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4559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Isosceles Triangle 5"/>
          <p:cNvSpPr/>
          <p:nvPr/>
        </p:nvSpPr>
        <p:spPr>
          <a:xfrm rot="10800000">
            <a:off x="3275856" y="843558"/>
            <a:ext cx="2147020" cy="1850879"/>
          </a:xfrm>
          <a:prstGeom prst="triangle">
            <a:avLst/>
          </a:prstGeom>
          <a:solidFill>
            <a:srgbClr val="FF9966">
              <a:alpha val="69804"/>
            </a:srgb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Hexagon 3"/>
          <p:cNvSpPr>
            <a:spLocks noChangeAspect="1"/>
          </p:cNvSpPr>
          <p:nvPr/>
        </p:nvSpPr>
        <p:spPr>
          <a:xfrm>
            <a:off x="5436096" y="1995686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Hexagon 3"/>
          <p:cNvSpPr>
            <a:spLocks noChangeAspect="1"/>
          </p:cNvSpPr>
          <p:nvPr/>
        </p:nvSpPr>
        <p:spPr>
          <a:xfrm>
            <a:off x="323528" y="2067694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Hexagon 3"/>
          <p:cNvSpPr>
            <a:spLocks noChangeAspect="1"/>
          </p:cNvSpPr>
          <p:nvPr/>
        </p:nvSpPr>
        <p:spPr>
          <a:xfrm>
            <a:off x="3707904" y="2067694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Hexagon 3"/>
          <p:cNvSpPr>
            <a:spLocks noChangeAspect="1"/>
          </p:cNvSpPr>
          <p:nvPr/>
        </p:nvSpPr>
        <p:spPr>
          <a:xfrm>
            <a:off x="7164288" y="1995686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Hexagon 3"/>
          <p:cNvSpPr>
            <a:spLocks noChangeAspect="1"/>
          </p:cNvSpPr>
          <p:nvPr/>
        </p:nvSpPr>
        <p:spPr>
          <a:xfrm>
            <a:off x="1979712" y="2067694"/>
            <a:ext cx="1296144" cy="1117365"/>
          </a:xfrm>
          <a:prstGeom prst="hexagon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مربع نص 41"/>
          <p:cNvSpPr txBox="1"/>
          <p:nvPr/>
        </p:nvSpPr>
        <p:spPr>
          <a:xfrm>
            <a:off x="3635896" y="987574"/>
            <a:ext cx="151216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sz="2000" dirty="0" smtClean="0">
                <a:solidFill>
                  <a:schemeClr val="bg2">
                    <a:lumMod val="50000"/>
                  </a:schemeClr>
                </a:solidFill>
              </a:rPr>
              <a:t>المسؤولية الطبية </a:t>
            </a:r>
            <a:endParaRPr lang="ar-SA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7308304" y="2355726"/>
            <a:ext cx="100811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التعريف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5652120" y="2355726"/>
            <a:ext cx="10801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أنواعها </a:t>
            </a:r>
            <a:endParaRPr 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3779912" y="2427734"/>
            <a:ext cx="12961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موجباتها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6" name="مربع نص 45"/>
          <p:cNvSpPr txBox="1"/>
          <p:nvPr/>
        </p:nvSpPr>
        <p:spPr>
          <a:xfrm>
            <a:off x="1907704" y="2283718"/>
            <a:ext cx="144016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dirty="0" smtClean="0"/>
              <a:t>ثبوت </a:t>
            </a:r>
          </a:p>
          <a:p>
            <a:pPr algn="ctr"/>
            <a:r>
              <a:rPr lang="ar-SA" dirty="0" smtClean="0"/>
              <a:t> المسؤولية </a:t>
            </a:r>
            <a:endParaRPr lang="ar-SA" dirty="0"/>
          </a:p>
        </p:txBody>
      </p:sp>
      <p:sp>
        <p:nvSpPr>
          <p:cNvPr id="47" name="مربع نص 46"/>
          <p:cNvSpPr txBox="1"/>
          <p:nvPr/>
        </p:nvSpPr>
        <p:spPr>
          <a:xfrm>
            <a:off x="395536" y="2283718"/>
            <a:ext cx="115212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ar-SA" dirty="0" smtClean="0"/>
              <a:t>مسقطات     المسؤولية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52915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2" grpId="0"/>
      <p:bldP spid="43" grpId="0"/>
      <p:bldP spid="44" grpId="0"/>
      <p:bldP spid="45" grpId="0"/>
      <p:bldP spid="46" grpId="0"/>
      <p:bldP spid="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339752" y="267494"/>
            <a:ext cx="6120680" cy="576064"/>
          </a:xfrm>
        </p:spPr>
        <p:txBody>
          <a:bodyPr/>
          <a:lstStyle/>
          <a:p>
            <a:pPr algn="ctr" rtl="1"/>
            <a:r>
              <a:rPr lang="ar-SA" altLang="ko-KR" dirty="0" smtClean="0">
                <a:solidFill>
                  <a:schemeClr val="accent1">
                    <a:lumMod val="50000"/>
                  </a:schemeClr>
                </a:solidFill>
              </a:rPr>
              <a:t>تعريف المسؤولية:</a:t>
            </a:r>
            <a:endParaRPr lang="ko-KR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58219" y="1209551"/>
            <a:ext cx="2817837" cy="265834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2339752" y="1275606"/>
            <a:ext cx="2736303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والمسؤولية الطبية ثابتة شرعاً على كل متعدٍ ينتج عن فعله ضرر </a:t>
            </a:r>
            <a:r>
              <a:rPr lang="ar-SA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بالإنسان </a:t>
            </a:r>
            <a:r>
              <a:rPr lang="ar-SA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,يقول </a:t>
            </a:r>
            <a:r>
              <a:rPr lang="ar-SA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تعالى: </a:t>
            </a:r>
            <a:r>
              <a:rPr lang="ar-SA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AGA Arabesque"/>
              </a:rPr>
              <a:t></a:t>
            </a:r>
            <a:r>
              <a:rPr lang="ar-SA" b="1" dirty="0" smtClean="0"/>
              <a:t>يَا أَيُّهَا </a:t>
            </a:r>
          </a:p>
          <a:p>
            <a:pPr algn="r" rtl="1"/>
            <a:r>
              <a:rPr lang="ar-SA" b="1" dirty="0" smtClean="0"/>
              <a:t>الَّذِينَ آمَنُوا كُتِبَ عَلَيْكُمُ الْقِصَاصُ </a:t>
            </a:r>
          </a:p>
          <a:p>
            <a:pPr algn="r" rtl="1"/>
            <a:r>
              <a:rPr lang="ar-SA" b="1" dirty="0" smtClean="0"/>
              <a:t>فِي </a:t>
            </a:r>
            <a:r>
              <a:rPr lang="ar-SA" b="1" dirty="0" err="1" smtClean="0"/>
              <a:t>الْقَتْلَى </a:t>
            </a:r>
            <a:r>
              <a:rPr lang="ar-SA" b="1" dirty="0" err="1" smtClean="0">
                <a:sym typeface="AGA Arabesque"/>
              </a:rPr>
              <a:t>.</a:t>
            </a:r>
            <a:endParaRPr lang="ar-SA" b="1" dirty="0" smtClean="0">
              <a:sym typeface="AGA Arabesque"/>
            </a:endParaRPr>
          </a:p>
          <a:p>
            <a:pPr algn="r" rtl="1"/>
            <a:r>
              <a:rPr lang="ar-SA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AGA Arabesque"/>
              </a:rPr>
              <a:t>وقال رسول </a:t>
            </a:r>
            <a:r>
              <a:rPr lang="ar-SA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AGA Arabesque"/>
              </a:rPr>
              <a:t>الله :</a:t>
            </a:r>
            <a:r>
              <a:rPr lang="ar-SA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AGA Arabesque"/>
              </a:rPr>
              <a:t>( من تطبب, ولا يعلم منه طبٌ قبل ذلك فهو ضامن</a:t>
            </a:r>
            <a:r>
              <a:rPr lang="ar-SA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  <a:sym typeface="AGA Arabesque"/>
              </a:rPr>
              <a:t>).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33070" y="1209551"/>
            <a:ext cx="2817837" cy="2658343"/>
          </a:xfrm>
          <a:prstGeom prst="rect">
            <a:avLst/>
          </a:prstGeom>
          <a:noFill/>
          <a:ln w="25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6" name="TextBox 9"/>
          <p:cNvSpPr txBox="1"/>
          <p:nvPr/>
        </p:nvSpPr>
        <p:spPr>
          <a:xfrm>
            <a:off x="5940152" y="1347614"/>
            <a:ext cx="2376264" cy="175432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 rtl="1"/>
            <a:r>
              <a:rPr lang="ar-SA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يقصد بالمسؤولية </a:t>
            </a:r>
            <a:r>
              <a:rPr lang="ar-SA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الطبية: </a:t>
            </a:r>
            <a:r>
              <a:rPr lang="ar-SA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(تحمُل الطبيب تبعات إخلاله بالمبادئ المتفق عليها في عُرف </a:t>
            </a:r>
            <a:r>
              <a:rPr lang="ar-SA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المهنة </a:t>
            </a:r>
            <a:r>
              <a:rPr lang="ar-SA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, متى ما أدى ذلك إلى وقوع الضرر على المريض أو التسبب </a:t>
            </a:r>
            <a:r>
              <a:rPr lang="ar-SA" altLang="ko-KR" dirty="0" err="1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فيه ).</a:t>
            </a:r>
            <a:endParaRPr lang="en-US" altLang="ko-KR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67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8" grpId="0" animBg="1"/>
      <p:bldP spid="11" grpId="0"/>
      <p:bldP spid="12" grpId="0" animBg="1"/>
      <p:bldP spid="16" grpId="0"/>
    </p:bldLst>
  </p:timing>
</p:sld>
</file>

<file path=ppt/theme/theme1.xml><?xml version="1.0" encoding="utf-8"?>
<a:theme xmlns:a="http://schemas.openxmlformats.org/drawingml/2006/main" name="Cover and End Slide Master">
  <a:themeElements>
    <a:clrScheme name="ALLPPT-COLOR-A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5D8DE"/>
      </a:accent1>
      <a:accent2>
        <a:srgbClr val="85D8DE"/>
      </a:accent2>
      <a:accent3>
        <a:srgbClr val="85D8DE"/>
      </a:accent3>
      <a:accent4>
        <a:srgbClr val="85D8DE"/>
      </a:accent4>
      <a:accent5>
        <a:srgbClr val="85D8DE"/>
      </a:accent5>
      <a:accent6>
        <a:srgbClr val="85D8DE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tents Slide Master">
  <a:themeElements>
    <a:clrScheme name="ALLPPT-COLOR-A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5D8DE"/>
      </a:accent1>
      <a:accent2>
        <a:srgbClr val="85D8DE"/>
      </a:accent2>
      <a:accent3>
        <a:srgbClr val="85D8DE"/>
      </a:accent3>
      <a:accent4>
        <a:srgbClr val="85D8DE"/>
      </a:accent4>
      <a:accent5>
        <a:srgbClr val="85D8DE"/>
      </a:accent5>
      <a:accent6>
        <a:srgbClr val="85D8DE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ection Break Slide Master">
  <a:themeElements>
    <a:clrScheme name="ALLPPT-COLOR-A0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DD2D9"/>
      </a:accent1>
      <a:accent2>
        <a:srgbClr val="0DD2D9"/>
      </a:accent2>
      <a:accent3>
        <a:srgbClr val="0DD2D9"/>
      </a:accent3>
      <a:accent4>
        <a:srgbClr val="0DD2D9"/>
      </a:accent4>
      <a:accent5>
        <a:srgbClr val="0DD2D9"/>
      </a:accent5>
      <a:accent6>
        <a:srgbClr val="0DD2D9"/>
      </a:accent6>
      <a:hlink>
        <a:srgbClr val="000000"/>
      </a:hlink>
      <a:folHlink>
        <a:srgbClr val="00000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1752</TotalTime>
  <Words>828</Words>
  <Application>Microsoft Office PowerPoint</Application>
  <PresentationFormat>عرض على الشاشة (9:16)‏</PresentationFormat>
  <Paragraphs>111</Paragraphs>
  <Slides>14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Cover and End Slide Master</vt:lpstr>
      <vt:lpstr>Contents Slide Master</vt:lpstr>
      <vt:lpstr>Section Break Slide Master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وفاء بنت محمد العيسى</cp:lastModifiedBy>
  <cp:revision>132</cp:revision>
  <dcterms:created xsi:type="dcterms:W3CDTF">2016-12-05T23:26:54Z</dcterms:created>
  <dcterms:modified xsi:type="dcterms:W3CDTF">2019-02-02T09:50:39Z</dcterms:modified>
</cp:coreProperties>
</file>