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7777"/>
    <a:srgbClr val="996782"/>
    <a:srgbClr val="FF6600"/>
    <a:srgbClr val="996633"/>
    <a:srgbClr val="A50021"/>
    <a:srgbClr val="66FF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98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D638C8-2775-4117-8254-DA8F2BED67BE}" type="doc">
      <dgm:prSet loTypeId="urn:microsoft.com/office/officeart/2005/8/layout/vList2" loCatId="Inbox" qsTypeId="urn:microsoft.com/office/officeart/2005/8/quickstyle/simple5" qsCatId="simple" csTypeId="urn:microsoft.com/office/officeart/2005/8/colors/colorful5" csCatId="colorful" phldr="1"/>
      <dgm:spPr/>
    </dgm:pt>
    <dgm:pt modelId="{D35C437E-FEB9-4CE7-A668-5EE33A7D08D8}">
      <dgm:prSet phldrT="[Text]"/>
      <dgm:spPr/>
      <dgm:t>
        <a:bodyPr/>
        <a:lstStyle/>
        <a:p>
          <a:pPr algn="r"/>
          <a:r>
            <a:rPr lang="ar-SA" dirty="0"/>
            <a:t>تلاوة القرآن تزرع في نفس المسلم الثقة</a:t>
          </a:r>
          <a:endParaRPr lang="en-US" dirty="0"/>
        </a:p>
      </dgm:t>
    </dgm:pt>
    <dgm:pt modelId="{68EA857D-0FC8-44D1-A3A3-DBD67065CFD5}" type="parTrans" cxnId="{7DB659FC-09CF-4839-A4CD-BF2577B2B3FE}">
      <dgm:prSet/>
      <dgm:spPr/>
      <dgm:t>
        <a:bodyPr/>
        <a:lstStyle/>
        <a:p>
          <a:endParaRPr lang="en-US"/>
        </a:p>
      </dgm:t>
    </dgm:pt>
    <dgm:pt modelId="{2741DC58-397C-4261-8E3F-472E18D0782E}" type="sibTrans" cxnId="{7DB659FC-09CF-4839-A4CD-BF2577B2B3FE}">
      <dgm:prSet/>
      <dgm:spPr/>
      <dgm:t>
        <a:bodyPr/>
        <a:lstStyle/>
        <a:p>
          <a:endParaRPr lang="en-US"/>
        </a:p>
      </dgm:t>
    </dgm:pt>
    <dgm:pt modelId="{73873E13-052B-419B-A780-5E71ED1BBAEA}">
      <dgm:prSet phldrT="[Text]"/>
      <dgm:spPr/>
      <dgm:t>
        <a:bodyPr/>
        <a:lstStyle/>
        <a:p>
          <a:pPr algn="r"/>
          <a:r>
            <a:rPr lang="ar-SA" dirty="0"/>
            <a:t>قراءة القرآن تزرع في قلب الانسان المؤمن الطمأنينة و السكينة</a:t>
          </a:r>
          <a:endParaRPr lang="en-US" dirty="0"/>
        </a:p>
      </dgm:t>
    </dgm:pt>
    <dgm:pt modelId="{6FDEE04C-7811-4A97-9B72-FE74500492ED}" type="parTrans" cxnId="{3E6406C3-87AA-4488-A851-5A9C3CC1F96D}">
      <dgm:prSet/>
      <dgm:spPr/>
      <dgm:t>
        <a:bodyPr/>
        <a:lstStyle/>
        <a:p>
          <a:endParaRPr lang="en-US"/>
        </a:p>
      </dgm:t>
    </dgm:pt>
    <dgm:pt modelId="{82BAE19F-EEA0-404B-BB0A-5514AEFF9770}" type="sibTrans" cxnId="{3E6406C3-87AA-4488-A851-5A9C3CC1F96D}">
      <dgm:prSet/>
      <dgm:spPr/>
      <dgm:t>
        <a:bodyPr/>
        <a:lstStyle/>
        <a:p>
          <a:endParaRPr lang="en-US"/>
        </a:p>
      </dgm:t>
    </dgm:pt>
    <dgm:pt modelId="{4725315E-7D74-493F-9712-5B4A71B2F4FB}">
      <dgm:prSet phldrT="[Text]"/>
      <dgm:spPr/>
      <dgm:t>
        <a:bodyPr/>
        <a:lstStyle/>
        <a:p>
          <a:pPr algn="r"/>
          <a:r>
            <a:rPr lang="ar-SA" dirty="0"/>
            <a:t>قراءة القرآن تزيد المسلم ثباتاً عن دينه</a:t>
          </a:r>
          <a:endParaRPr lang="en-US" dirty="0"/>
        </a:p>
      </dgm:t>
    </dgm:pt>
    <dgm:pt modelId="{369B75B3-2096-45A0-B08A-E849F4823B8A}" type="parTrans" cxnId="{51B0CC62-96D7-495B-95E1-E9B102C91784}">
      <dgm:prSet/>
      <dgm:spPr/>
      <dgm:t>
        <a:bodyPr/>
        <a:lstStyle/>
        <a:p>
          <a:endParaRPr lang="en-US"/>
        </a:p>
      </dgm:t>
    </dgm:pt>
    <dgm:pt modelId="{356759B9-27EF-4CBA-AE38-9BE7F29BB131}" type="sibTrans" cxnId="{51B0CC62-96D7-495B-95E1-E9B102C91784}">
      <dgm:prSet/>
      <dgm:spPr/>
      <dgm:t>
        <a:bodyPr/>
        <a:lstStyle/>
        <a:p>
          <a:endParaRPr lang="en-US"/>
        </a:p>
      </dgm:t>
    </dgm:pt>
    <dgm:pt modelId="{3B96A7CE-F5D6-4F30-8C4C-04FBDAFCFDD9}">
      <dgm:prSet phldrT="[Text]"/>
      <dgm:spPr/>
      <dgm:t>
        <a:bodyPr/>
        <a:lstStyle/>
        <a:p>
          <a:pPr algn="r"/>
          <a:r>
            <a:rPr lang="ar-SA" dirty="0"/>
            <a:t>قراءة القرآن تزيد من تفاؤل الانسان و قوته</a:t>
          </a:r>
          <a:endParaRPr lang="en-US" dirty="0"/>
        </a:p>
      </dgm:t>
    </dgm:pt>
    <dgm:pt modelId="{12B8EFC4-7592-4F85-804D-56912949881E}" type="parTrans" cxnId="{D827978B-CA9D-4842-A7BF-64EE9E88861D}">
      <dgm:prSet/>
      <dgm:spPr/>
      <dgm:t>
        <a:bodyPr/>
        <a:lstStyle/>
        <a:p>
          <a:endParaRPr lang="en-US"/>
        </a:p>
      </dgm:t>
    </dgm:pt>
    <dgm:pt modelId="{A90900CF-AC66-4321-9F2F-F150487C930B}" type="sibTrans" cxnId="{D827978B-CA9D-4842-A7BF-64EE9E88861D}">
      <dgm:prSet/>
      <dgm:spPr/>
      <dgm:t>
        <a:bodyPr/>
        <a:lstStyle/>
        <a:p>
          <a:endParaRPr lang="en-US"/>
        </a:p>
      </dgm:t>
    </dgm:pt>
    <dgm:pt modelId="{58351D56-1EE5-4BC4-B821-A197727EDBDE}" type="pres">
      <dgm:prSet presAssocID="{64D638C8-2775-4117-8254-DA8F2BED67BE}" presName="linear" presStyleCnt="0">
        <dgm:presLayoutVars>
          <dgm:animLvl val="lvl"/>
          <dgm:resizeHandles val="exact"/>
        </dgm:presLayoutVars>
      </dgm:prSet>
      <dgm:spPr/>
    </dgm:pt>
    <dgm:pt modelId="{9A71A82C-186B-4803-9F54-5CE214D33DFB}" type="pres">
      <dgm:prSet presAssocID="{D35C437E-FEB9-4CE7-A668-5EE33A7D08D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FF81131-3E9C-4580-B867-D538EA2C905A}" type="pres">
      <dgm:prSet presAssocID="{2741DC58-397C-4261-8E3F-472E18D0782E}" presName="spacer" presStyleCnt="0"/>
      <dgm:spPr/>
    </dgm:pt>
    <dgm:pt modelId="{D1542D5D-19E4-4BCF-8F55-6872FF1DFA06}" type="pres">
      <dgm:prSet presAssocID="{73873E13-052B-419B-A780-5E71ED1BBAE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3B2B1D5-B0C3-4B0A-BED7-A8E60A8184E4}" type="pres">
      <dgm:prSet presAssocID="{82BAE19F-EEA0-404B-BB0A-5514AEFF9770}" presName="spacer" presStyleCnt="0"/>
      <dgm:spPr/>
    </dgm:pt>
    <dgm:pt modelId="{F29970EA-4C0C-4B3A-8360-9A4C26D1D265}" type="pres">
      <dgm:prSet presAssocID="{4725315E-7D74-493F-9712-5B4A71B2F4F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3B655CA3-44F3-4FD4-BA4B-372F168C6F22}" type="pres">
      <dgm:prSet presAssocID="{356759B9-27EF-4CBA-AE38-9BE7F29BB131}" presName="spacer" presStyleCnt="0"/>
      <dgm:spPr/>
    </dgm:pt>
    <dgm:pt modelId="{55F9E8E8-8A07-4CD0-B908-9494E9960A0E}" type="pres">
      <dgm:prSet presAssocID="{3B96A7CE-F5D6-4F30-8C4C-04FBDAFCFDD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ACB92F08-E0FE-44CF-84BD-10592E5D80A1}" type="presOf" srcId="{3B96A7CE-F5D6-4F30-8C4C-04FBDAFCFDD9}" destId="{55F9E8E8-8A07-4CD0-B908-9494E9960A0E}" srcOrd="0" destOrd="0" presId="urn:microsoft.com/office/officeart/2005/8/layout/vList2"/>
    <dgm:cxn modelId="{9A492B0B-667C-4BC1-970A-6FBA4A576AD0}" type="presOf" srcId="{4725315E-7D74-493F-9712-5B4A71B2F4FB}" destId="{F29970EA-4C0C-4B3A-8360-9A4C26D1D265}" srcOrd="0" destOrd="0" presId="urn:microsoft.com/office/officeart/2005/8/layout/vList2"/>
    <dgm:cxn modelId="{0EDFFD0F-B1EC-4EC1-8A95-465F486BC469}" type="presOf" srcId="{64D638C8-2775-4117-8254-DA8F2BED67BE}" destId="{58351D56-1EE5-4BC4-B821-A197727EDBDE}" srcOrd="0" destOrd="0" presId="urn:microsoft.com/office/officeart/2005/8/layout/vList2"/>
    <dgm:cxn modelId="{51B0CC62-96D7-495B-95E1-E9B102C91784}" srcId="{64D638C8-2775-4117-8254-DA8F2BED67BE}" destId="{4725315E-7D74-493F-9712-5B4A71B2F4FB}" srcOrd="2" destOrd="0" parTransId="{369B75B3-2096-45A0-B08A-E849F4823B8A}" sibTransId="{356759B9-27EF-4CBA-AE38-9BE7F29BB131}"/>
    <dgm:cxn modelId="{5CF21244-CAA2-48FB-A3C8-417D1D2C8727}" type="presOf" srcId="{D35C437E-FEB9-4CE7-A668-5EE33A7D08D8}" destId="{9A71A82C-186B-4803-9F54-5CE214D33DFB}" srcOrd="0" destOrd="0" presId="urn:microsoft.com/office/officeart/2005/8/layout/vList2"/>
    <dgm:cxn modelId="{D827978B-CA9D-4842-A7BF-64EE9E88861D}" srcId="{64D638C8-2775-4117-8254-DA8F2BED67BE}" destId="{3B96A7CE-F5D6-4F30-8C4C-04FBDAFCFDD9}" srcOrd="3" destOrd="0" parTransId="{12B8EFC4-7592-4F85-804D-56912949881E}" sibTransId="{A90900CF-AC66-4321-9F2F-F150487C930B}"/>
    <dgm:cxn modelId="{3E6406C3-87AA-4488-A851-5A9C3CC1F96D}" srcId="{64D638C8-2775-4117-8254-DA8F2BED67BE}" destId="{73873E13-052B-419B-A780-5E71ED1BBAEA}" srcOrd="1" destOrd="0" parTransId="{6FDEE04C-7811-4A97-9B72-FE74500492ED}" sibTransId="{82BAE19F-EEA0-404B-BB0A-5514AEFF9770}"/>
    <dgm:cxn modelId="{9D616DC6-8539-4D2B-8AFD-2E5F49BA6A7F}" type="presOf" srcId="{73873E13-052B-419B-A780-5E71ED1BBAEA}" destId="{D1542D5D-19E4-4BCF-8F55-6872FF1DFA06}" srcOrd="0" destOrd="0" presId="urn:microsoft.com/office/officeart/2005/8/layout/vList2"/>
    <dgm:cxn modelId="{7DB659FC-09CF-4839-A4CD-BF2577B2B3FE}" srcId="{64D638C8-2775-4117-8254-DA8F2BED67BE}" destId="{D35C437E-FEB9-4CE7-A668-5EE33A7D08D8}" srcOrd="0" destOrd="0" parTransId="{68EA857D-0FC8-44D1-A3A3-DBD67065CFD5}" sibTransId="{2741DC58-397C-4261-8E3F-472E18D0782E}"/>
    <dgm:cxn modelId="{C85B86C4-562D-4D54-B28A-900DD125CE0E}" type="presParOf" srcId="{58351D56-1EE5-4BC4-B821-A197727EDBDE}" destId="{9A71A82C-186B-4803-9F54-5CE214D33DFB}" srcOrd="0" destOrd="0" presId="urn:microsoft.com/office/officeart/2005/8/layout/vList2"/>
    <dgm:cxn modelId="{736C5ADE-B101-457E-8728-1D7B1F30550C}" type="presParOf" srcId="{58351D56-1EE5-4BC4-B821-A197727EDBDE}" destId="{DFF81131-3E9C-4580-B867-D538EA2C905A}" srcOrd="1" destOrd="0" presId="urn:microsoft.com/office/officeart/2005/8/layout/vList2"/>
    <dgm:cxn modelId="{E6CE60B7-6C94-4D7F-B228-7667A7884364}" type="presParOf" srcId="{58351D56-1EE5-4BC4-B821-A197727EDBDE}" destId="{D1542D5D-19E4-4BCF-8F55-6872FF1DFA06}" srcOrd="2" destOrd="0" presId="urn:microsoft.com/office/officeart/2005/8/layout/vList2"/>
    <dgm:cxn modelId="{1EDAE787-B0ED-4B27-A283-F2EA6A323689}" type="presParOf" srcId="{58351D56-1EE5-4BC4-B821-A197727EDBDE}" destId="{53B2B1D5-B0C3-4B0A-BED7-A8E60A8184E4}" srcOrd="3" destOrd="0" presId="urn:microsoft.com/office/officeart/2005/8/layout/vList2"/>
    <dgm:cxn modelId="{9D6FFA23-7AD1-42DB-8779-954E9A3EF588}" type="presParOf" srcId="{58351D56-1EE5-4BC4-B821-A197727EDBDE}" destId="{F29970EA-4C0C-4B3A-8360-9A4C26D1D265}" srcOrd="4" destOrd="0" presId="urn:microsoft.com/office/officeart/2005/8/layout/vList2"/>
    <dgm:cxn modelId="{F13116A8-54C2-4692-9D49-EEF8C869D741}" type="presParOf" srcId="{58351D56-1EE5-4BC4-B821-A197727EDBDE}" destId="{3B655CA3-44F3-4FD4-BA4B-372F168C6F22}" srcOrd="5" destOrd="0" presId="urn:microsoft.com/office/officeart/2005/8/layout/vList2"/>
    <dgm:cxn modelId="{C7DF43AE-02D5-407F-932A-295E386EBAB9}" type="presParOf" srcId="{58351D56-1EE5-4BC4-B821-A197727EDBDE}" destId="{55F9E8E8-8A07-4CD0-B908-9494E9960A0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71A82C-186B-4803-9F54-5CE214D33DFB}">
      <dsp:nvSpPr>
        <dsp:cNvPr id="0" name=""/>
        <dsp:cNvSpPr/>
      </dsp:nvSpPr>
      <dsp:spPr>
        <a:xfrm>
          <a:off x="0" y="415140"/>
          <a:ext cx="8987404" cy="64759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700" kern="1200" dirty="0"/>
            <a:t>تلاوة القرآن تزرع في نفس المسلم الثقة</a:t>
          </a:r>
          <a:endParaRPr lang="en-US" sz="2700" kern="1200" dirty="0"/>
        </a:p>
      </dsp:txBody>
      <dsp:txXfrm>
        <a:off x="31613" y="446753"/>
        <a:ext cx="8924178" cy="584369"/>
      </dsp:txXfrm>
    </dsp:sp>
    <dsp:sp modelId="{D1542D5D-19E4-4BCF-8F55-6872FF1DFA06}">
      <dsp:nvSpPr>
        <dsp:cNvPr id="0" name=""/>
        <dsp:cNvSpPr/>
      </dsp:nvSpPr>
      <dsp:spPr>
        <a:xfrm>
          <a:off x="0" y="1140495"/>
          <a:ext cx="8987404" cy="647595"/>
        </a:xfrm>
        <a:prstGeom prst="roundRect">
          <a:avLst/>
        </a:prstGeom>
        <a:gradFill rotWithShape="0">
          <a:gsLst>
            <a:gs pos="0">
              <a:schemeClr val="accent5">
                <a:hueOff val="716631"/>
                <a:satOff val="-7744"/>
                <a:lumOff val="-2484"/>
                <a:alphaOff val="0"/>
                <a:tint val="96000"/>
                <a:lumMod val="104000"/>
              </a:schemeClr>
            </a:gs>
            <a:gs pos="100000">
              <a:schemeClr val="accent5">
                <a:hueOff val="716631"/>
                <a:satOff val="-7744"/>
                <a:lumOff val="-2484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700" kern="1200" dirty="0"/>
            <a:t>قراءة القرآن تزرع في قلب الانسان المؤمن الطمأنينة و السكينة</a:t>
          </a:r>
          <a:endParaRPr lang="en-US" sz="2700" kern="1200" dirty="0"/>
        </a:p>
      </dsp:txBody>
      <dsp:txXfrm>
        <a:off x="31613" y="1172108"/>
        <a:ext cx="8924178" cy="584369"/>
      </dsp:txXfrm>
    </dsp:sp>
    <dsp:sp modelId="{F29970EA-4C0C-4B3A-8360-9A4C26D1D265}">
      <dsp:nvSpPr>
        <dsp:cNvPr id="0" name=""/>
        <dsp:cNvSpPr/>
      </dsp:nvSpPr>
      <dsp:spPr>
        <a:xfrm>
          <a:off x="0" y="1865850"/>
          <a:ext cx="8987404" cy="647595"/>
        </a:xfrm>
        <a:prstGeom prst="roundRect">
          <a:avLst/>
        </a:prstGeom>
        <a:gradFill rotWithShape="0">
          <a:gsLst>
            <a:gs pos="0">
              <a:schemeClr val="accent5">
                <a:hueOff val="1433262"/>
                <a:satOff val="-15489"/>
                <a:lumOff val="-4968"/>
                <a:alphaOff val="0"/>
                <a:tint val="96000"/>
                <a:lumMod val="104000"/>
              </a:schemeClr>
            </a:gs>
            <a:gs pos="100000">
              <a:schemeClr val="accent5">
                <a:hueOff val="1433262"/>
                <a:satOff val="-15489"/>
                <a:lumOff val="-4968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700" kern="1200" dirty="0"/>
            <a:t>قراءة القرآن تزيد المسلم ثباتاً عن دينه</a:t>
          </a:r>
          <a:endParaRPr lang="en-US" sz="2700" kern="1200" dirty="0"/>
        </a:p>
      </dsp:txBody>
      <dsp:txXfrm>
        <a:off x="31613" y="1897463"/>
        <a:ext cx="8924178" cy="584369"/>
      </dsp:txXfrm>
    </dsp:sp>
    <dsp:sp modelId="{55F9E8E8-8A07-4CD0-B908-9494E9960A0E}">
      <dsp:nvSpPr>
        <dsp:cNvPr id="0" name=""/>
        <dsp:cNvSpPr/>
      </dsp:nvSpPr>
      <dsp:spPr>
        <a:xfrm>
          <a:off x="0" y="2591205"/>
          <a:ext cx="8987404" cy="647595"/>
        </a:xfrm>
        <a:prstGeom prst="roundRect">
          <a:avLst/>
        </a:prstGeom>
        <a:gradFill rotWithShape="0">
          <a:gsLst>
            <a:gs pos="0">
              <a:schemeClr val="accent5">
                <a:hueOff val="2149893"/>
                <a:satOff val="-23233"/>
                <a:lumOff val="-7452"/>
                <a:alphaOff val="0"/>
                <a:tint val="96000"/>
                <a:lumMod val="104000"/>
              </a:schemeClr>
            </a:gs>
            <a:gs pos="100000">
              <a:schemeClr val="accent5">
                <a:hueOff val="2149893"/>
                <a:satOff val="-23233"/>
                <a:lumOff val="-7452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700" kern="1200" dirty="0"/>
            <a:t>قراءة القرآن تزيد من تفاؤل الانسان و قوته</a:t>
          </a:r>
          <a:endParaRPr lang="en-US" sz="2700" kern="1200" dirty="0"/>
        </a:p>
      </dsp:txBody>
      <dsp:txXfrm>
        <a:off x="31613" y="2622818"/>
        <a:ext cx="8924178" cy="5843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5C7DD52-8BBF-41FD-BFE6-854FD4DA9B62}" type="datetimeFigureOut">
              <a:rPr lang="ar-SA" smtClean="0"/>
              <a:t>01/03/1439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A8C4C9C-2E8A-40C7-9DB9-CCA50F7E2EE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3446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01/03/1439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الجوهرة الونجان و نوف العنزي</a:t>
            </a: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912A4A6-9AA1-4E77-8F8B-88A2E1D3F6D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5878023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01/03/1439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الجوهرة الونجان و نوف العنزي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12A4A6-9AA1-4E77-8F8B-88A2E1D3F6D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15382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01/03/1439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الجوهرة الونجان و نوف العنزي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12A4A6-9AA1-4E77-8F8B-88A2E1D3F6D7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4567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01/03/1439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الجوهرة الونجان و نوف العنزي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12A4A6-9AA1-4E77-8F8B-88A2E1D3F6D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213437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01/03/1439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الجوهرة الونجان و نوف العنزي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12A4A6-9AA1-4E77-8F8B-88A2E1D3F6D7}" type="slidenum">
              <a:rPr lang="ar-SA" smtClean="0"/>
              <a:t>‹#›</a:t>
            </a:fld>
            <a:endParaRPr lang="ar-S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3363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01/03/1439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الجوهرة الونجان و نوف العنزي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12A4A6-9AA1-4E77-8F8B-88A2E1D3F6D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14849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01/03/1439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الجوهرة الونجان و نوف العنزي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A4A6-9AA1-4E77-8F8B-88A2E1D3F6D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6023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01/03/1439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الجوهرة الونجان و نوف العنزي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A4A6-9AA1-4E77-8F8B-88A2E1D3F6D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55772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01/03/1439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الجوهرة الونجان و نوف العنزي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A4A6-9AA1-4E77-8F8B-88A2E1D3F6D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16163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01/03/1439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الجوهرة الونجان و نوف العنزي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12A4A6-9AA1-4E77-8F8B-88A2E1D3F6D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03832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01/03/1439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الجوهرة الونجان و نوف العنزي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912A4A6-9AA1-4E77-8F8B-88A2E1D3F6D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8900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01/03/1439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الجوهرة الونجان و نوف العنزي</a:t>
            </a: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912A4A6-9AA1-4E77-8F8B-88A2E1D3F6D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52489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01/03/1439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الجوهرة الونجان و نوف العنزي</a:t>
            </a: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A4A6-9AA1-4E77-8F8B-88A2E1D3F6D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90734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01/03/1439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الجوهرة الونجان و نوف العنزي</a:t>
            </a: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A4A6-9AA1-4E77-8F8B-88A2E1D3F6D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8331350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01/03/1439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الجوهرة الونجان و نوف العنزي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A4A6-9AA1-4E77-8F8B-88A2E1D3F6D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4584602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01/03/1439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الجوهرة الونجان و نوف العنزي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12A4A6-9AA1-4E77-8F8B-88A2E1D3F6D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76687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/>
              <a:t>01/03/1439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/>
              <a:t>الجوهرة الونجان و نوف العنزي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912A4A6-9AA1-4E77-8F8B-88A2E1D3F6D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4495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4nvMrpYJDt0&amp;t=1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sz="14000" dirty="0">
                <a:solidFill>
                  <a:schemeClr val="bg1">
                    <a:lumMod val="5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هجر القرآن</a:t>
            </a:r>
          </a:p>
        </p:txBody>
      </p:sp>
      <p:sp>
        <p:nvSpPr>
          <p:cNvPr id="5" name="عنوان فرعي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ar-SA" sz="4400" dirty="0">
                <a:solidFill>
                  <a:schemeClr val="accent1">
                    <a:lumMod val="5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اسم الطالبة: </a:t>
            </a:r>
            <a:r>
              <a:rPr lang="ar-SA" sz="4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نوف فضي العنزي </a:t>
            </a:r>
            <a:r>
              <a:rPr lang="ar-SA" sz="4400" dirty="0">
                <a:solidFill>
                  <a:schemeClr val="accent1">
                    <a:lumMod val="5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, الرقم الجامعي: </a:t>
            </a:r>
            <a:r>
              <a:rPr lang="ar-SA" sz="4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438925810</a:t>
            </a:r>
            <a:endParaRPr lang="ar-SA" sz="4000" dirty="0">
              <a:solidFill>
                <a:schemeClr val="accent1">
                  <a:lumMod val="50000"/>
                </a:schemeClr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r>
              <a:rPr lang="ar-SA" sz="4000" dirty="0">
                <a:solidFill>
                  <a:schemeClr val="accent1">
                    <a:lumMod val="5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اسم الطالبة: </a:t>
            </a:r>
            <a:r>
              <a:rPr lang="ar-SA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الجوهرة منصور الونجان </a:t>
            </a:r>
            <a:r>
              <a:rPr lang="ar-SA" sz="4000" dirty="0">
                <a:solidFill>
                  <a:schemeClr val="accent1">
                    <a:lumMod val="5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, الرقم الجامعي: </a:t>
            </a:r>
            <a:r>
              <a:rPr lang="ar-SA" sz="4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438925892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43DDA0-9D3B-4FFC-87F3-FE45C353B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01/03/1439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C2FFD3-8D49-4DF2-91B7-6B1781512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الجوهرة الونجان و نوف العنزي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012E1-4BBE-43F3-87CA-A207D5A67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A4A6-9AA1-4E77-8F8B-88A2E1D3F6D7}" type="slidenum">
              <a:rPr lang="ar-SA" smtClean="0"/>
              <a:t>1</a:t>
            </a:fld>
            <a:endParaRPr lang="ar-SA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9BA3E5E-B0E8-4765-9554-44B8146E13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677" y="2205644"/>
            <a:ext cx="3758534" cy="2455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58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2589212" y="160535"/>
            <a:ext cx="8911687" cy="94783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ctr"/>
            <a:r>
              <a:rPr lang="ar-SA" sz="6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khbar MT" pitchFamily="2" charset="-78"/>
              </a:rPr>
              <a:t>أنواع هجر القرآن :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838199" y="1241367"/>
            <a:ext cx="10669695" cy="4957111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ar-SA" sz="3500" dirty="0">
                <a:solidFill>
                  <a:schemeClr val="tx1">
                    <a:lumMod val="95000"/>
                    <a:lumOff val="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الحمد لله والصلاة والسلام على رسول الله وعلى آله وصحبه أما بعد: قال الله تعالى في كتابه حكاية عن نبيه صلى الله عليه وسلم: </a:t>
            </a:r>
            <a:r>
              <a:rPr lang="ar-SA" sz="2600" dirty="0">
                <a:solidFill>
                  <a:schemeClr val="accent6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(وقال الرسول يارب إن قومي اتخذوا هذا القرآن مهجوراً) </a:t>
            </a:r>
            <a:r>
              <a:rPr lang="ar-SA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[الفرقان: 30] </a:t>
            </a:r>
          </a:p>
          <a:p>
            <a:pPr marL="0" indent="0" algn="r">
              <a:buNone/>
            </a:pPr>
            <a:r>
              <a:rPr lang="ar-SA" sz="3500" dirty="0">
                <a:solidFill>
                  <a:schemeClr val="bg1">
                    <a:lumMod val="50000"/>
                  </a:schemeClr>
                </a:solidFill>
                <a:cs typeface="Akhbar MT" pitchFamily="2" charset="-78"/>
              </a:rPr>
              <a:t>وذكر أهل العلم عند تفسير هذه الآية أنواع هجر القرآن وهي: 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SA" sz="2800" dirty="0">
                <a:solidFill>
                  <a:srgbClr val="996633"/>
                </a:solidFill>
                <a:cs typeface="Akhbar MT" pitchFamily="2" charset="-78"/>
              </a:rPr>
              <a:t>عدم الاستماع إليه إذا تلي، وإكثار الكلام عند تلاوته حتى لا يسمع.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SA" sz="2800" dirty="0">
                <a:solidFill>
                  <a:srgbClr val="996633"/>
                </a:solidFill>
                <a:cs typeface="Akhbar MT" pitchFamily="2" charset="-78"/>
              </a:rPr>
              <a:t> ترك الإيمان به وعدم التصديق 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SA" sz="2800" dirty="0">
                <a:solidFill>
                  <a:srgbClr val="996633"/>
                </a:solidFill>
                <a:cs typeface="Akhbar MT" pitchFamily="2" charset="-78"/>
              </a:rPr>
              <a:t>ترك تدبره وتفهمه.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SA" sz="2800" dirty="0">
                <a:solidFill>
                  <a:srgbClr val="996633"/>
                </a:solidFill>
                <a:cs typeface="Akhbar MT" pitchFamily="2" charset="-78"/>
              </a:rPr>
              <a:t>ترك العمل به فلا تمتثل أوامره ولا تجتنب نواهيه. 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SA" sz="2800" dirty="0">
                <a:solidFill>
                  <a:srgbClr val="996633"/>
                </a:solidFill>
                <a:cs typeface="Akhbar MT" pitchFamily="2" charset="-78"/>
              </a:rPr>
              <a:t>ترك التحاكم إليه.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SA" sz="2800" dirty="0">
                <a:solidFill>
                  <a:srgbClr val="996633"/>
                </a:solidFill>
                <a:cs typeface="Akhbar MT" pitchFamily="2" charset="-78"/>
              </a:rPr>
              <a:t>عدم الاستشفاء به.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SA" sz="2800" dirty="0">
                <a:solidFill>
                  <a:srgbClr val="996633"/>
                </a:solidFill>
                <a:cs typeface="Akhbar MT" pitchFamily="2" charset="-78"/>
              </a:rPr>
              <a:t>إستبدال سماع القرآن إلى سماع آلات اللهو والغناء والطرب، نسأل الله أن يخلصنا مما يسخطه ويستعملنا فيما يرضيه.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A2C88B-ED34-4022-90F8-87872FD70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01/03/1439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850457-1419-41E2-B786-A023634A7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الجوهرة الونجان و نوف العنزي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4DCD2-98AA-4C88-845E-20C43A598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4070" y="800979"/>
            <a:ext cx="311784" cy="365125"/>
          </a:xfrm>
        </p:spPr>
        <p:txBody>
          <a:bodyPr/>
          <a:lstStyle/>
          <a:p>
            <a:fld id="{2912A4A6-9AA1-4E77-8F8B-88A2E1D3F6D7}" type="slidenum">
              <a:rPr lang="ar-SA" sz="2000" smtClean="0"/>
              <a:t>2</a:t>
            </a:fld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val="17427361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C4E5094-E0A8-47BB-BD6E-2FE1923A08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9210" y="2133600"/>
            <a:ext cx="8845388" cy="3777622"/>
          </a:xfrm>
        </p:spPr>
        <p:txBody>
          <a:bodyPr>
            <a:normAutofit/>
          </a:bodyPr>
          <a:lstStyle/>
          <a:p>
            <a:pPr algn="r"/>
            <a:r>
              <a:rPr lang="ar-SA" sz="3600" dirty="0">
                <a:latin typeface="Andalus" panose="02020603050405020304" pitchFamily="18" charset="-78"/>
                <a:cs typeface="Andalus" panose="02020603050405020304" pitchFamily="18" charset="-78"/>
                <a:hlinkClick r:id="rId2"/>
              </a:rPr>
              <a:t>هجر القران—يوسف</a:t>
            </a:r>
            <a:r>
              <a:rPr lang="ar-SA" sz="3600" dirty="0">
                <a:latin typeface="Andalus" panose="02020603050405020304" pitchFamily="18" charset="-78"/>
                <a:cs typeface="Andalus" panose="02020603050405020304" pitchFamily="18" charset="-78"/>
                <a:hlinkClick r:id="rId2"/>
              </a:rPr>
              <a:t> الأشجعي</a:t>
            </a:r>
            <a:endParaRPr lang="en-SG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03BE3B-D561-4EF3-A033-94CC172F7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01/03/1439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AD88C4-54B4-4B70-BA53-AD7698769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الجوهرة الونجان و نوف العنزي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ECC1D-DBD2-45A9-AD00-5D3C9002B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A4A6-9AA1-4E77-8F8B-88A2E1D3F6D7}" type="slidenum">
              <a:rPr lang="ar-SA" smtClean="0"/>
              <a:t>3</a:t>
            </a:fld>
            <a:endParaRPr lang="ar-SA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678B4655-9068-41DF-B70E-7733305B9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9181" y="676102"/>
            <a:ext cx="8590463" cy="70381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ar-SA" sz="4400" dirty="0">
                <a:solidFill>
                  <a:schemeClr val="accent5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مقطع فيديو موعظة عن هجر القرآن</a:t>
            </a:r>
            <a:endParaRPr lang="en-SG" sz="4400" dirty="0">
              <a:solidFill>
                <a:schemeClr val="accent5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831048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remov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remov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12">
            <a:extLst>
              <a:ext uri="{FF2B5EF4-FFF2-40B4-BE49-F238E27FC236}">
                <a16:creationId xmlns:a16="http://schemas.microsoft.com/office/drawing/2014/main" id="{62F0D7F1-3AA3-41FE-962C-5DB0B5A9B079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4C17A32D-661C-4A7D-B00F-ED07721E95F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14934C4F-A6E0-4531-BCA6-E0299B44305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CBC56C65-6D5F-44BD-987D-CB705ECD82B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12F08DB5-0184-4523-A76B-F3BE3B64C2A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9F92F39F-8BE5-4422-975B-806D8763E7F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5B45B674-93EA-4CB2-8BFE-4DD11ECB2D7D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B9F663F7-D512-43BF-A60F-548158DD2F2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F5792ABF-EE75-49E2-A0E0-3247D09E55F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D6862EA5-AD9D-43A8-B7D6-57A620D2028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56312FE8-78B6-4653-92B0-7ADC66B3B76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E6DC1169-7F5B-490D-BE24-C32167EBB05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74759D47-CB5B-46A1-8BDF-546FF6071ECA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52" name="Group 26">
            <a:extLst>
              <a:ext uri="{FF2B5EF4-FFF2-40B4-BE49-F238E27FC236}">
                <a16:creationId xmlns:a16="http://schemas.microsoft.com/office/drawing/2014/main" id="{FA955F5D-8B25-4A69-9A86-1963D8A5C547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32"/>
            <a:ext cx="2356675" cy="6853285"/>
            <a:chOff x="6627813" y="195454"/>
            <a:chExt cx="1952625" cy="5678297"/>
          </a:xfrm>
        </p:grpSpPr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A4215EA8-B880-40B5-BCFF-DCFCE9C46DEA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4FBCFB3E-4A32-4040-A28F-B296CE90C89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89CE682E-721B-41C1-8F59-A68EEBC50C5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5C9C7739-9AD6-4B85-A486-C92E99CD80AD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C48EE9C-CD0F-4779-9399-65AC7632BC4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D0D1044-849F-4C27-A652-D2910B840212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37B7AEAD-E626-4827-B5EF-F9DD361C883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D97C048D-34F0-45AB-9C46-0A797344CB5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3D70364F-56BC-43CE-BD82-E6065E8B7FE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F00D1134-DA53-4E46-A37D-77B2B74F8E5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9971E03E-2FA8-4F0F-A287-58C7B091909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1139B5CD-D486-4C27-9AD1-9E856E260E8A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53" name="Rectangle 40">
            <a:extLst>
              <a:ext uri="{FF2B5EF4-FFF2-40B4-BE49-F238E27FC236}">
                <a16:creationId xmlns:a16="http://schemas.microsoft.com/office/drawing/2014/main" id="{7930CC7B-1674-4BB1-B36F-D9B325A4244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4" name="Freeform 11">
            <a:extLst>
              <a:ext uri="{FF2B5EF4-FFF2-40B4-BE49-F238E27FC236}">
                <a16:creationId xmlns:a16="http://schemas.microsoft.com/office/drawing/2014/main" id="{05C24618-074C-47D2-A727-57045F7E67B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5" name="Rectangle 44">
            <a:extLst>
              <a:ext uri="{FF2B5EF4-FFF2-40B4-BE49-F238E27FC236}">
                <a16:creationId xmlns:a16="http://schemas.microsoft.com/office/drawing/2014/main" id="{C2ED0803-0133-49C2-9858-E132FF173AA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56" name="Rectangle 46">
            <a:extLst>
              <a:ext uri="{FF2B5EF4-FFF2-40B4-BE49-F238E27FC236}">
                <a16:creationId xmlns:a16="http://schemas.microsoft.com/office/drawing/2014/main" id="{C379F6D6-AB42-424F-9B81-E57F502B6AA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7" name="Freeform 11">
            <a:extLst>
              <a:ext uri="{FF2B5EF4-FFF2-40B4-BE49-F238E27FC236}">
                <a16:creationId xmlns:a16="http://schemas.microsoft.com/office/drawing/2014/main" id="{5BAFE5D0-C0A7-4C07-B852-6F0A7CF2ADB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7E3D0-73CF-475D-854F-79A61CD094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ar-SA"/>
              <a:t>01/03/1439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2D6E6-0CFF-4483-BB4F-D54524732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94897" y="6135808"/>
            <a:ext cx="8237536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الجوهرة الونجان و نوف العنزي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9ACD3-6741-4BFB-BAC3-A86127367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2912A4A6-9AA1-4E77-8F8B-88A2E1D3F6D7}" type="slidenum">
              <a:rPr lang="en-US" sz="1900" smtClean="0"/>
              <a:pPr>
                <a:lnSpc>
                  <a:spcPct val="90000"/>
                </a:lnSpc>
                <a:spcAft>
                  <a:spcPts val="600"/>
                </a:spcAft>
              </a:pPr>
              <a:t>4</a:t>
            </a:fld>
            <a:endParaRPr lang="en-US" sz="190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C253EF14-6B89-4C15-A70D-A6E08874B9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2328009"/>
              </p:ext>
            </p:extLst>
          </p:nvPr>
        </p:nvGraphicFramePr>
        <p:xfrm>
          <a:off x="1794897" y="2222983"/>
          <a:ext cx="8987404" cy="3653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0001F2AB-CC04-42EB-9241-84BA19A49127}"/>
              </a:ext>
            </a:extLst>
          </p:cNvPr>
          <p:cNvSpPr/>
          <p:nvPr/>
        </p:nvSpPr>
        <p:spPr>
          <a:xfrm>
            <a:off x="4647606" y="876111"/>
            <a:ext cx="613469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6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cs typeface="Akhbar MT" pitchFamily="2" charset="-78"/>
              </a:rPr>
              <a:t>ثمرات قراءة القرآن الكريم</a:t>
            </a:r>
            <a:endParaRPr lang="en-SG" sz="66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cs typeface="Akhbar MT" pitchFamily="2" charset="-78"/>
            </a:endParaRPr>
          </a:p>
        </p:txBody>
      </p:sp>
      <p:pic>
        <p:nvPicPr>
          <p:cNvPr id="26" name="Picture 25" descr="A picture containing text, book&#10;&#10;Description generated with very high confidence">
            <a:extLst>
              <a:ext uri="{FF2B5EF4-FFF2-40B4-BE49-F238E27FC236}">
                <a16:creationId xmlns:a16="http://schemas.microsoft.com/office/drawing/2014/main" id="{B50CA062-0E3D-4650-822D-DBA77FC05F9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682" y="340833"/>
            <a:ext cx="2375093" cy="2053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0004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2592926" y="624111"/>
            <a:ext cx="8202536" cy="83338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SA" sz="4400" dirty="0">
                <a:solidFill>
                  <a:schemeClr val="bg1"/>
                </a:solidFill>
                <a:cs typeface="DecoType Naskh" panose="02010400000000000000" pitchFamily="2" charset="-78"/>
              </a:rPr>
              <a:t>لكي لا نكون من هاجرين القرآن فنتبع الجدول :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2589211" y="2133600"/>
            <a:ext cx="9031981" cy="3777622"/>
          </a:xfrm>
        </p:spPr>
        <p:txBody>
          <a:bodyPr/>
          <a:lstStyle/>
          <a:p>
            <a:pPr marL="0" indent="0">
              <a:buNone/>
            </a:pPr>
            <a:r>
              <a:rPr lang="ar-SA" dirty="0"/>
              <a:t>                                   </a:t>
            </a:r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r>
              <a:rPr lang="ar-SA" dirty="0"/>
              <a:t>                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6DC411-B106-4055-A8A1-AC102AE3A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01/03/1439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D8B42E-9D60-44FF-A220-2F01596AF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الجوهرة الونجان و نوف العنزي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B93852-B7D0-40D7-A78D-52A9522BA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A4A6-9AA1-4E77-8F8B-88A2E1D3F6D7}" type="slidenum">
              <a:rPr lang="ar-SA" smtClean="0"/>
              <a:t>5</a:t>
            </a:fld>
            <a:endParaRPr lang="ar-SA"/>
          </a:p>
        </p:txBody>
      </p:sp>
      <p:graphicFrame>
        <p:nvGraphicFramePr>
          <p:cNvPr id="8" name="جدول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97091"/>
              </p:ext>
            </p:extLst>
          </p:nvPr>
        </p:nvGraphicFramePr>
        <p:xfrm>
          <a:off x="2589207" y="2078182"/>
          <a:ext cx="8095416" cy="359663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49236">
                  <a:extLst>
                    <a:ext uri="{9D8B030D-6E8A-4147-A177-3AD203B41FA5}">
                      <a16:colId xmlns:a16="http://schemas.microsoft.com/office/drawing/2014/main" val="3894853128"/>
                    </a:ext>
                  </a:extLst>
                </a:gridCol>
                <a:gridCol w="1349236">
                  <a:extLst>
                    <a:ext uri="{9D8B030D-6E8A-4147-A177-3AD203B41FA5}">
                      <a16:colId xmlns:a16="http://schemas.microsoft.com/office/drawing/2014/main" val="496862404"/>
                    </a:ext>
                  </a:extLst>
                </a:gridCol>
                <a:gridCol w="1349236">
                  <a:extLst>
                    <a:ext uri="{9D8B030D-6E8A-4147-A177-3AD203B41FA5}">
                      <a16:colId xmlns:a16="http://schemas.microsoft.com/office/drawing/2014/main" val="1922247495"/>
                    </a:ext>
                  </a:extLst>
                </a:gridCol>
                <a:gridCol w="1349236">
                  <a:extLst>
                    <a:ext uri="{9D8B030D-6E8A-4147-A177-3AD203B41FA5}">
                      <a16:colId xmlns:a16="http://schemas.microsoft.com/office/drawing/2014/main" val="2414523845"/>
                    </a:ext>
                  </a:extLst>
                </a:gridCol>
                <a:gridCol w="1349236">
                  <a:extLst>
                    <a:ext uri="{9D8B030D-6E8A-4147-A177-3AD203B41FA5}">
                      <a16:colId xmlns:a16="http://schemas.microsoft.com/office/drawing/2014/main" val="1319038321"/>
                    </a:ext>
                  </a:extLst>
                </a:gridCol>
                <a:gridCol w="1349236">
                  <a:extLst>
                    <a:ext uri="{9D8B030D-6E8A-4147-A177-3AD203B41FA5}">
                      <a16:colId xmlns:a16="http://schemas.microsoft.com/office/drawing/2014/main" val="763578064"/>
                    </a:ext>
                  </a:extLst>
                </a:gridCol>
              </a:tblGrid>
              <a:tr h="699304"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chemeClr val="bg1"/>
                          </a:solidFill>
                        </a:rPr>
                        <a:t>اليوم / الصلاة</a:t>
                      </a:r>
                    </a:p>
                  </a:txBody>
                  <a:tcPr>
                    <a:solidFill>
                      <a:srgbClr val="7777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chemeClr val="bg1"/>
                          </a:solidFill>
                        </a:rPr>
                        <a:t>الفجر</a:t>
                      </a:r>
                    </a:p>
                  </a:txBody>
                  <a:tcPr>
                    <a:solidFill>
                      <a:srgbClr val="7777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chemeClr val="bg1"/>
                          </a:solidFill>
                        </a:rPr>
                        <a:t>الظهر</a:t>
                      </a:r>
                    </a:p>
                  </a:txBody>
                  <a:tcPr>
                    <a:solidFill>
                      <a:srgbClr val="7777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chemeClr val="bg1"/>
                          </a:solidFill>
                        </a:rPr>
                        <a:t>العصر</a:t>
                      </a:r>
                    </a:p>
                  </a:txBody>
                  <a:tcPr>
                    <a:solidFill>
                      <a:srgbClr val="7777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chemeClr val="bg1"/>
                          </a:solidFill>
                        </a:rPr>
                        <a:t>المغرب</a:t>
                      </a:r>
                    </a:p>
                  </a:txBody>
                  <a:tcPr>
                    <a:solidFill>
                      <a:srgbClr val="7777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chemeClr val="bg1"/>
                          </a:solidFill>
                        </a:rPr>
                        <a:t>العشاء</a:t>
                      </a:r>
                    </a:p>
                  </a:txBody>
                  <a:tcPr>
                    <a:solidFill>
                      <a:srgbClr val="7777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460016"/>
                  </a:ext>
                </a:extLst>
              </a:tr>
              <a:tr h="405152"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chemeClr val="bg1"/>
                          </a:solidFill>
                        </a:rPr>
                        <a:t>السبت</a:t>
                      </a:r>
                    </a:p>
                  </a:txBody>
                  <a:tcPr>
                    <a:solidFill>
                      <a:srgbClr val="7777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صفحتان  </a:t>
                      </a:r>
                      <a:endParaRPr lang="ar-SA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chemeClr val="bg1"/>
                          </a:solidFill>
                        </a:rPr>
                        <a:t>4 صفحات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6 صفحات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chemeClr val="bg1"/>
                          </a:solidFill>
                        </a:rPr>
                        <a:t>8 صفحات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chemeClr val="tx1"/>
                          </a:solidFill>
                        </a:rPr>
                        <a:t>10 صفحات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197"/>
                  </a:ext>
                </a:extLst>
              </a:tr>
              <a:tr h="405152"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chemeClr val="bg1"/>
                          </a:solidFill>
                        </a:rPr>
                        <a:t>الاحد</a:t>
                      </a:r>
                    </a:p>
                  </a:txBody>
                  <a:tcPr>
                    <a:solidFill>
                      <a:srgbClr val="7777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صفحتان</a:t>
                      </a:r>
                      <a:r>
                        <a:rPr lang="ar-SA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endParaRPr lang="ar-SA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chemeClr val="bg1"/>
                          </a:solidFill>
                        </a:rPr>
                        <a:t>4 صفحات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6 صفحات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chemeClr val="bg1"/>
                          </a:solidFill>
                        </a:rPr>
                        <a:t>8 صفحات</a:t>
                      </a:r>
                      <a:r>
                        <a:rPr lang="ar-SA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ar-S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chemeClr val="tx1"/>
                          </a:solidFill>
                        </a:rPr>
                        <a:t>10 صفحات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439288"/>
                  </a:ext>
                </a:extLst>
              </a:tr>
              <a:tr h="466421"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chemeClr val="bg1"/>
                          </a:solidFill>
                        </a:rPr>
                        <a:t>الاثنين</a:t>
                      </a:r>
                    </a:p>
                  </a:txBody>
                  <a:tcPr>
                    <a:solidFill>
                      <a:srgbClr val="7777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صفحتان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chemeClr val="bg1"/>
                          </a:solidFill>
                        </a:rPr>
                        <a:t>4 صفحات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6 صفحات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chemeClr val="bg1"/>
                          </a:solidFill>
                        </a:rPr>
                        <a:t>8 صفحات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chemeClr val="tx1"/>
                          </a:solidFill>
                        </a:rPr>
                        <a:t>10 صفحات</a:t>
                      </a:r>
                      <a:r>
                        <a:rPr lang="ar-SA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461598"/>
                  </a:ext>
                </a:extLst>
              </a:tr>
              <a:tr h="405152"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chemeClr val="bg1"/>
                          </a:solidFill>
                        </a:rPr>
                        <a:t>الثلاثاء</a:t>
                      </a:r>
                    </a:p>
                  </a:txBody>
                  <a:tcPr>
                    <a:solidFill>
                      <a:srgbClr val="7777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صفحتان</a:t>
                      </a:r>
                      <a:r>
                        <a:rPr lang="ar-SA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endParaRPr lang="ar-SA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chemeClr val="bg1"/>
                          </a:solidFill>
                        </a:rPr>
                        <a:t>4 صفحات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6 صفحات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chemeClr val="bg1"/>
                          </a:solidFill>
                        </a:rPr>
                        <a:t>8 صفحات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ar-SA" baseline="0" dirty="0">
                          <a:solidFill>
                            <a:schemeClr val="tx1"/>
                          </a:solidFill>
                        </a:rPr>
                        <a:t> صفحات 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303489"/>
                  </a:ext>
                </a:extLst>
              </a:tr>
              <a:tr h="405152"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chemeClr val="bg1"/>
                          </a:solidFill>
                        </a:rPr>
                        <a:t>الاربعاء</a:t>
                      </a:r>
                    </a:p>
                  </a:txBody>
                  <a:tcPr>
                    <a:solidFill>
                      <a:srgbClr val="7777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صفحتان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chemeClr val="bg1"/>
                          </a:solidFill>
                        </a:rPr>
                        <a:t>4 صفحات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6 صفحات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chemeClr val="bg1"/>
                          </a:solidFill>
                        </a:rPr>
                        <a:t>8 صفحات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chemeClr val="tx1"/>
                          </a:solidFill>
                        </a:rPr>
                        <a:t>10 صفحات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876578"/>
                  </a:ext>
                </a:extLst>
              </a:tr>
              <a:tr h="405152"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chemeClr val="bg1"/>
                          </a:solidFill>
                        </a:rPr>
                        <a:t>الخميس </a:t>
                      </a:r>
                    </a:p>
                  </a:txBody>
                  <a:tcPr>
                    <a:solidFill>
                      <a:srgbClr val="7777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صفحتان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chemeClr val="bg1"/>
                          </a:solidFill>
                        </a:rPr>
                        <a:t>4 صفحات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6 صفحات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chemeClr val="bg1"/>
                          </a:solidFill>
                        </a:rPr>
                        <a:t>8 صفحات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ar-SA" baseline="0" dirty="0">
                          <a:solidFill>
                            <a:schemeClr val="tx1"/>
                          </a:solidFill>
                        </a:rPr>
                        <a:t> صفحات 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826458"/>
                  </a:ext>
                </a:extLst>
              </a:tr>
              <a:tr h="405152"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chemeClr val="bg1"/>
                          </a:solidFill>
                        </a:rPr>
                        <a:t>الجمعة</a:t>
                      </a:r>
                      <a:r>
                        <a:rPr lang="ar-SA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ar-S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777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صفحتان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chemeClr val="bg1"/>
                          </a:solidFill>
                        </a:rPr>
                        <a:t>4 صفحات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6 صفحات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chemeClr val="bg1"/>
                          </a:solidFill>
                        </a:rPr>
                        <a:t>8 صفحات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chemeClr val="tx1"/>
                          </a:solidFill>
                        </a:rPr>
                        <a:t>10 صفحات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6484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813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1310</TotalTime>
  <Words>316</Words>
  <Application>Microsoft Office PowerPoint</Application>
  <PresentationFormat>Widescreen</PresentationFormat>
  <Paragraphs>87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Akhbar MT</vt:lpstr>
      <vt:lpstr>Andalus</vt:lpstr>
      <vt:lpstr>Arabic Typesetting</vt:lpstr>
      <vt:lpstr>Arial</vt:lpstr>
      <vt:lpstr>Calibri</vt:lpstr>
      <vt:lpstr>Century Gothic</vt:lpstr>
      <vt:lpstr>DecoType Naskh</vt:lpstr>
      <vt:lpstr>Tahoma</vt:lpstr>
      <vt:lpstr>Wingdings</vt:lpstr>
      <vt:lpstr>Wingdings 3</vt:lpstr>
      <vt:lpstr>Wisp</vt:lpstr>
      <vt:lpstr>هجر القرآن</vt:lpstr>
      <vt:lpstr>أنواع هجر القرآن :</vt:lpstr>
      <vt:lpstr>مقطع فيديو موعظة عن هجر القرآن</vt:lpstr>
      <vt:lpstr>PowerPoint Presentation</vt:lpstr>
      <vt:lpstr>لكي لا نكون من هاجرين القرآن فنتبع الجدول 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هجر القرآ</dc:title>
  <dc:creator>3</dc:creator>
  <cp:lastModifiedBy>Aljohara Alongan</cp:lastModifiedBy>
  <cp:revision>25</cp:revision>
  <dcterms:created xsi:type="dcterms:W3CDTF">2017-11-12T08:43:24Z</dcterms:created>
  <dcterms:modified xsi:type="dcterms:W3CDTF">2017-11-19T08:01:06Z</dcterms:modified>
</cp:coreProperties>
</file>