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 id="2147483912" r:id="rId4"/>
    <p:sldMasterId id="2147483924" r:id="rId5"/>
    <p:sldMasterId id="2147483936" r:id="rId6"/>
    <p:sldMasterId id="2147483948" r:id="rId7"/>
    <p:sldMasterId id="2147483960" r:id="rId8"/>
    <p:sldMasterId id="2147483972" r:id="rId9"/>
    <p:sldMasterId id="2147483984" r:id="rId10"/>
    <p:sldMasterId id="2147483996" r:id="rId11"/>
    <p:sldMasterId id="2147484008" r:id="rId12"/>
    <p:sldMasterId id="2147484020" r:id="rId13"/>
    <p:sldMasterId id="2147484032" r:id="rId14"/>
    <p:sldMasterId id="2147484044" r:id="rId15"/>
    <p:sldMasterId id="2147484056" r:id="rId16"/>
    <p:sldMasterId id="2147484068" r:id="rId17"/>
    <p:sldMasterId id="2147484080" r:id="rId18"/>
    <p:sldMasterId id="2147484092" r:id="rId19"/>
    <p:sldMasterId id="2147484104" r:id="rId20"/>
    <p:sldMasterId id="2147484116" r:id="rId21"/>
    <p:sldMasterId id="2147484128" r:id="rId22"/>
    <p:sldMasterId id="2147484140" r:id="rId23"/>
    <p:sldMasterId id="2147484152" r:id="rId24"/>
    <p:sldMasterId id="2147484164" r:id="rId25"/>
    <p:sldMasterId id="2147484176" r:id="rId26"/>
    <p:sldMasterId id="2147484188" r:id="rId27"/>
    <p:sldMasterId id="2147484200" r:id="rId28"/>
    <p:sldMasterId id="2147484212" r:id="rId29"/>
    <p:sldMasterId id="2147484224" r:id="rId30"/>
    <p:sldMasterId id="2147484236" r:id="rId31"/>
    <p:sldMasterId id="2147484248" r:id="rId32"/>
    <p:sldMasterId id="2147484260" r:id="rId33"/>
    <p:sldMasterId id="2147484272" r:id="rId34"/>
    <p:sldMasterId id="2147484284" r:id="rId35"/>
    <p:sldMasterId id="2147484296" r:id="rId36"/>
    <p:sldMasterId id="2147484308" r:id="rId37"/>
    <p:sldMasterId id="2147484320" r:id="rId38"/>
    <p:sldMasterId id="2147484332" r:id="rId39"/>
    <p:sldMasterId id="2147484344" r:id="rId40"/>
    <p:sldMasterId id="2147484356" r:id="rId41"/>
    <p:sldMasterId id="2147484368" r:id="rId42"/>
    <p:sldMasterId id="2147484380" r:id="rId43"/>
    <p:sldMasterId id="2147484392" r:id="rId44"/>
    <p:sldMasterId id="2147484404" r:id="rId45"/>
    <p:sldMasterId id="2147484416" r:id="rId46"/>
    <p:sldMasterId id="2147484428" r:id="rId47"/>
    <p:sldMasterId id="2147484452" r:id="rId48"/>
    <p:sldMasterId id="2147484464" r:id="rId49"/>
  </p:sldMasterIdLst>
  <p:notesMasterIdLst>
    <p:notesMasterId r:id="rId97"/>
  </p:notesMasterIdLst>
  <p:sldIdLst>
    <p:sldId id="257" r:id="rId50"/>
    <p:sldId id="258" r:id="rId51"/>
    <p:sldId id="328" r:id="rId52"/>
    <p:sldId id="329" r:id="rId53"/>
    <p:sldId id="330" r:id="rId54"/>
    <p:sldId id="331" r:id="rId55"/>
    <p:sldId id="283" r:id="rId56"/>
    <p:sldId id="333" r:id="rId57"/>
    <p:sldId id="332" r:id="rId58"/>
    <p:sldId id="277" r:id="rId59"/>
    <p:sldId id="285" r:id="rId60"/>
    <p:sldId id="286" r:id="rId61"/>
    <p:sldId id="287" r:id="rId62"/>
    <p:sldId id="288" r:id="rId63"/>
    <p:sldId id="290" r:id="rId64"/>
    <p:sldId id="289" r:id="rId65"/>
    <p:sldId id="291" r:id="rId66"/>
    <p:sldId id="292" r:id="rId67"/>
    <p:sldId id="293" r:id="rId68"/>
    <p:sldId id="294" r:id="rId69"/>
    <p:sldId id="324" r:id="rId70"/>
    <p:sldId id="295" r:id="rId71"/>
    <p:sldId id="296" r:id="rId72"/>
    <p:sldId id="325" r:id="rId73"/>
    <p:sldId id="297" r:id="rId74"/>
    <p:sldId id="298" r:id="rId75"/>
    <p:sldId id="299" r:id="rId76"/>
    <p:sldId id="300" r:id="rId77"/>
    <p:sldId id="301" r:id="rId78"/>
    <p:sldId id="302" r:id="rId79"/>
    <p:sldId id="303" r:id="rId80"/>
    <p:sldId id="304" r:id="rId81"/>
    <p:sldId id="305" r:id="rId82"/>
    <p:sldId id="306" r:id="rId83"/>
    <p:sldId id="307" r:id="rId84"/>
    <p:sldId id="308" r:id="rId85"/>
    <p:sldId id="309" r:id="rId86"/>
    <p:sldId id="310" r:id="rId87"/>
    <p:sldId id="326" r:id="rId88"/>
    <p:sldId id="311" r:id="rId89"/>
    <p:sldId id="312" r:id="rId90"/>
    <p:sldId id="313" r:id="rId91"/>
    <p:sldId id="314" r:id="rId92"/>
    <p:sldId id="315" r:id="rId93"/>
    <p:sldId id="327" r:id="rId94"/>
    <p:sldId id="316" r:id="rId95"/>
    <p:sldId id="323"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57934"/>
    <a:srgbClr val="015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 Target="slides/slide1.xml"/><Relationship Id="rId55" Type="http://schemas.openxmlformats.org/officeDocument/2006/relationships/slide" Target="slides/slide6.xml"/><Relationship Id="rId63" Type="http://schemas.openxmlformats.org/officeDocument/2006/relationships/slide" Target="slides/slide14.xml"/><Relationship Id="rId68" Type="http://schemas.openxmlformats.org/officeDocument/2006/relationships/slide" Target="slides/slide19.xml"/><Relationship Id="rId76" Type="http://schemas.openxmlformats.org/officeDocument/2006/relationships/slide" Target="slides/slide27.xml"/><Relationship Id="rId84" Type="http://schemas.openxmlformats.org/officeDocument/2006/relationships/slide" Target="slides/slide35.xml"/><Relationship Id="rId89" Type="http://schemas.openxmlformats.org/officeDocument/2006/relationships/slide" Target="slides/slide40.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slide" Target="slides/slide30.xml"/><Relationship Id="rId87" Type="http://schemas.openxmlformats.org/officeDocument/2006/relationships/slide" Target="slides/slide38.xml"/><Relationship Id="rId5" Type="http://schemas.openxmlformats.org/officeDocument/2006/relationships/slideMaster" Target="slideMasters/slideMaster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C8DF8-367D-47DE-8692-096F01F52DC0}" type="datetimeFigureOut">
              <a:rPr lang="en-US" smtClean="0"/>
              <a:t>10/4/2019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EFEBF-88E2-4C3D-A3FF-4CC899848743}" type="slidenum">
              <a:rPr lang="en-US" smtClean="0"/>
              <a:t>‹#›</a:t>
            </a:fld>
            <a:endParaRPr lang="en-US" dirty="0"/>
          </a:p>
        </p:txBody>
      </p:sp>
    </p:spTree>
    <p:extLst>
      <p:ext uri="{BB962C8B-B14F-4D97-AF65-F5344CB8AC3E}">
        <p14:creationId xmlns:p14="http://schemas.microsoft.com/office/powerpoint/2010/main" val="99234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D6697A4-B3F9-4A09-B759-FA374D0C9DD5}" type="datetime1">
              <a:rPr lang="ar-SA" smtClean="0"/>
              <a:t>05/02/1441</a:t>
            </a:fld>
            <a:endParaRPr lang="en-US" dirty="0"/>
          </a:p>
        </p:txBody>
      </p:sp>
      <p:sp>
        <p:nvSpPr>
          <p:cNvPr id="20" name="Footer Placeholder 19"/>
          <p:cNvSpPr>
            <a:spLocks noGrp="1"/>
          </p:cNvSpPr>
          <p:nvPr>
            <p:ph type="ftr" sz="quarter" idx="11"/>
          </p:nvPr>
        </p:nvSpPr>
        <p:spPr/>
        <p:txBody>
          <a:bodyPr/>
          <a:lstStyle>
            <a:extLst/>
          </a:lstStyle>
          <a:p>
            <a:r>
              <a:rPr lang="en-US" smtClean="0"/>
              <a:t>Dr. Mohammed Alnaif</a:t>
            </a:r>
            <a:endParaRPr lang="en-US" dirty="0"/>
          </a:p>
        </p:txBody>
      </p:sp>
      <p:sp>
        <p:nvSpPr>
          <p:cNvPr id="10" name="Slide Number Placeholder 9"/>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61CF57-E68F-48B6-8859-C02E71C5187E}" type="datetime1">
              <a:rPr lang="ar-SA" smtClean="0"/>
              <a:t>05/02/1441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27468DD-C625-453A-AC17-39664B1C77D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736402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FA306E9-AB44-482A-B0E6-EE06C5F8FD2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81894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E87BF19-DD64-4750-8C7A-D46FB517F71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29812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E8EF19A-B18F-423B-B576-1007546431A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62290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2E90FE3-655C-49FD-BA98-7DE00CFB835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6468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33ED27B-9C6F-427A-81C8-61E6B45EB6B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955295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34B19F1F-277F-4FEF-B89A-F1A82E083EB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838168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BBB7E1A-3710-4860-AAFC-D8B000C4081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13433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8F0C05F-32C0-43B3-947C-3031B6171C8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31605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FF0ECA6-4223-4116-8715-EC0C04D705B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8686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74A2DF-414F-467E-9766-EBC2FFBDA128}" type="datetime1">
              <a:rPr lang="ar-SA" smtClean="0"/>
              <a:t>05/02/1441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61B90E8-9A82-4D71-8F59-CB21E3C4389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478131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3E22549-E7A2-45E1-943A-96B0D5B8EE2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884727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BCA73D7-94F7-466E-AC8C-EC59186DE1D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01033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E99E93-C894-40F4-BC4A-68FB0B9AFEA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424266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8BB572A-D5D4-412A-9CD2-69C0D2A4007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490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21DF95D5-CE51-42C2-B4E0-B04EA38BFFC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752369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0C0AF39-52A2-4345-98B7-DF368B4DAAC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488011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D07DB01-CA59-4F49-AA1D-DDF45CFD6C6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54780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48174EA-B7E1-44A9-8DB9-5B59BF29184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185271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FB9DB3F-6AD0-4A84-9DCA-1997E6E2D2B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55931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fld id="{AD89234A-323F-49C3-AA27-F13F28C1DE83}" type="datetime1">
              <a:rPr lang="ar-SA" smtClean="0"/>
              <a:t>05/02/1441</a:t>
            </a:fld>
            <a:endParaRPr lang="en-US" dirty="0"/>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r>
              <a:rPr lang="en-US" smtClean="0"/>
              <a:t>Dr. Mohammed Alnaif</a:t>
            </a:r>
            <a:endParaRPr lang="en-US" dirty="0"/>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fld id="{EEEECDCC-63C2-4492-ADC6-A6890B1EB79E}" type="slidenum">
              <a:rPr lang="en-US" smtClean="0"/>
              <a:t>‹#›</a:t>
            </a:fld>
            <a:endParaRPr lang="en-US" dirty="0"/>
          </a:p>
        </p:txBody>
      </p:sp>
    </p:spTree>
    <p:extLst>
      <p:ext uri="{BB962C8B-B14F-4D97-AF65-F5344CB8AC3E}">
        <p14:creationId xmlns:p14="http://schemas.microsoft.com/office/powerpoint/2010/main" val="22560176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C41F77B-936B-4B51-ACFD-17AF7EC5F5D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482510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5EECC6B-C111-4CC3-9D1F-E4F498CD318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55662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D0DD843-DA87-4D7D-B802-E0CB29F9194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569430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576A29A-58AC-4854-8EE8-DC907D256AA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166050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105A675-9A0E-44E5-91C6-4A16CC59961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724372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916FF8-01E7-4873-88CE-E15552976C3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269274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FBF320EB-5E81-4B1B-BCC3-BF4776CB7FF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402851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CC81A5B-5B96-4C72-9DF3-F970ADBC6818}"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318402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37042D5-35EA-40C3-8620-D5337A55029C}"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703442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533532A-0BEF-487B-8774-C2F67BDCB8C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25337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76115F9-5CB4-468B-886B-2F49FDCB1C62}"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9189263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126375D-3F01-4F06-901F-2D3DDF1F081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92374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DC57FCF-8654-462B-8DC9-DFB00FF0D25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031050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B539FD-A14E-43A3-811E-75068B3372D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382756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8F5AD9-3B75-4CC6-A616-999F139E258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705987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A6796A1-55BC-4254-AB81-2146FED9FA7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81598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3FC6FF0-3AA5-4193-BA09-F43E6EAEBC6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675653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AC52B5F-11B5-4A18-B942-B3EFAE61076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032566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40776A4-C381-403B-8D2D-6C399208CAC0}"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896564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4EAA54B-6435-4E66-AC4A-089025F13C3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055413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86E73D7-AD0A-4C05-9A57-0A80599149ED}"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5380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7BB1439-CC2B-4926-A86E-0A68EB2D13C4}"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2110414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BC509B6-8D4A-494A-9EA9-DCF78123647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866217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82CF77F-8BEE-4ECD-A341-4ABD6910361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818923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669F9F-DE75-424F-9C58-1CBFBF713C0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686529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CC0F008-EF9C-493B-ACE3-99822D26747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494866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D0AF8D1-E235-4BB6-AD08-B83BE2BA432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78359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EE8A99A-AAAC-4FDF-8719-8724CF8DB8A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290513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89E8856-4CD4-4300-A714-692215BD8CC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792404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79ED798-9E18-465F-82C8-E7E4145A33F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920199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07D0415-AD98-4532-B66F-0ACDC07E741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406648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3A10F79-3D4F-48A7-B45B-38224443B621}"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1978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AB069E4-4804-44BD-9DC7-F4E66025C4B4}" type="datetime1">
              <a:rPr lang="ar-SA" smtClean="0"/>
              <a:t>05/02/1441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699999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4D2E81B-8FCC-4C8F-9F8F-C43C79A8170E}"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800620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94F62D3-AE41-456D-8AA9-3B5D9B6F45F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849608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A8763C1-9D1F-4842-AF26-6A6651B724C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057865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023EA84-6A07-49FD-9902-B0B7EF4A87F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6628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1CB1653-F895-4042-B5BC-CE511DBB863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043312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3C80E32-4C51-47EE-AE19-2F78AA55872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413219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A82025-6411-496B-AA7B-B113CFE04EF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404989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03685EF-F871-4E55-B8DD-7C8E19E2717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959242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CAEA7E0-DC4B-424B-99AF-2395473678A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204853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2EA8282-B7BD-4493-ABE5-3B706173DD28}"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2957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8F2753B-FF08-40AA-A3D0-8C1844774159}" type="datetime1">
              <a:rPr lang="ar-SA" smtClean="0"/>
              <a:t>05/02/1441</a:t>
            </a:fld>
            <a:endParaRPr lang="en-US" dirty="0"/>
          </a:p>
        </p:txBody>
      </p:sp>
      <p:sp>
        <p:nvSpPr>
          <p:cNvPr id="8"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9"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8598835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1C44E7FB-0E33-40E4-81D7-D7162F1C421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40889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DF9F08A-CB5B-4BC5-B3AF-9ABE6A030CD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839674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A5BF270-D49C-4A46-BA00-A59158B39BA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297777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CE1D169-2EFC-4CB1-B215-07170DA9786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328971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A61889-A57C-4181-A078-B2DB6C7BF3E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314936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A4F5E74-8427-4A01-98FB-FE299A30C7E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880327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4F4D036-B289-4C45-BAA8-95363A4762B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277785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20670B8-66F2-4164-83E0-D0DCE4115DB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472401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3B338E8-A4B1-436F-91DF-3D37FD9CD49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438046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20503DF-61E8-49CD-AE87-4A5147EE263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975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2ADC03C-7BBF-4700-A4E5-E1CDE817A35F}" type="datetime1">
              <a:rPr lang="ar-SA" smtClean="0"/>
              <a:t>05/02/1441</a:t>
            </a:fld>
            <a:endParaRPr lang="en-US" dirty="0"/>
          </a:p>
        </p:txBody>
      </p:sp>
      <p:sp>
        <p:nvSpPr>
          <p:cNvPr id="4"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5"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2215037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9A9591A-23F7-43F2-B08F-C3C8BC7B70CF}"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201068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532B8D3-EFD9-46E7-9B6E-F0446A62EEB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830512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ECC47BA2-ADB5-4712-9241-8EEBC89477C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465373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169855C-4F98-445E-ABC5-D5DCFFD0AFC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65589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76D8169-FACD-40B4-96FF-5EEBCE0063F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03224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1774A4A-96F6-4FD8-BDEF-48EE8703328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882280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D8F5C1-78BF-41EA-AB8B-60FD5B39775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636029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F4DEEE9-FAAC-4EDE-952B-87AA4C1EDE3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978767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AB56B5-647B-4C08-B68A-0759659385F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431322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A1AE1D5-BF89-4CDA-88F9-5C813EAF13F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1962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28DC9A6-FDA2-4171-BA68-F893061FF7F4}" type="datetime1">
              <a:rPr lang="ar-SA" smtClean="0"/>
              <a:t>05/02/1441</a:t>
            </a:fld>
            <a:endParaRPr lang="en-US" dirty="0"/>
          </a:p>
        </p:txBody>
      </p:sp>
      <p:sp>
        <p:nvSpPr>
          <p:cNvPr id="3"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4"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42574112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0EA2720-CD71-4162-BB81-72627BAB0A3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428945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78A443D-F5B0-44E8-BF8D-BF1C87CDA0C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594039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744B9B2-AD1C-4E50-9E9A-5F633951E8A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29074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FED4AEC4-FC29-480E-8BBE-E64CC4DA8A96}"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109598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32CE9EC-5567-4A19-AD59-8A265AAF112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661871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4ED8461-41DA-4A89-B07F-ED4F41184D3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67073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1928777-91FE-479E-ABC6-957B0058A68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13738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46E1ABC-DDF8-4B05-95B9-C21094290F8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722812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2198F16-2F69-4436-A4F6-A05FAD22F2E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314259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5353C05-572D-4F36-B284-6F726D8088F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9420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129B97-8F64-4725-BB45-777EE956AC79}" type="datetime1">
              <a:rPr lang="ar-SA" smtClean="0"/>
              <a:t>05/02/1441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9229634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2A84BED-F745-4C02-A128-3F55DD8E1B9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948618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CE829F7-5464-4E5E-BF0F-7890D6C9577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549199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8FA8A79B-EC67-4A5C-B3D2-F4A44E9AA50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693268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13BE635-EF64-4D23-A9B5-ABBB65E557B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47106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2C22E278-8013-4693-8639-36B320BFB36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37530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050FBD6-C574-476B-A6C8-E090422F4FB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262700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36CEE13-0A75-459D-A390-2BC9F2C24F7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773708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3C20453-0FE8-4228-806A-8D63DBB0213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158167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AA038A3-9713-455E-A32C-CD3047E75E7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813605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975E6F7-1E1D-4FAC-81E8-8E42B2B1DE8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0707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6E1A5A-83FC-45AE-A3A3-F6D82D41201C}" type="datetime1">
              <a:rPr lang="ar-SA" smtClean="0"/>
              <a:t>05/02/1441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F68EEF-0820-4990-85E9-6CBCDFCE2561}" type="datetime1">
              <a:rPr lang="ar-SA" smtClean="0"/>
              <a:t>05/02/1441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7332174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B016C1A-019F-4D8B-B097-A05ABA82A66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021194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A7B5B03-46B0-42F9-8A61-5D47E999E46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901921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0379BEA-1E10-4027-92ED-6654827AA49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259145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374925BC-3FF2-4A13-A61E-FF1DC3FF01D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691311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E2494A1-FC78-41BC-845B-01D7FCF9F3A0}"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823202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1E2E9F1-7043-494F-B50D-3CE1D4CF103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422686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85E9AB4-6700-47F9-BEDE-DE48E84CD07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4445425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A56AF3A-1075-4E8C-8BDA-298C2E39F7D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718659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246EB75-D441-45C7-8AFA-038A3EA2CE0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579302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B0D9F89-3425-4253-9978-187B029ED6B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95521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C78D835-0204-401D-9211-9E90DF3DF4CF}"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0063826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456BDFB4-D4FF-4A19-92A8-BDDE3899C1D9}" type="datetime1">
              <a:rPr lang="ar-SA" altLang="en-US" smtClean="0"/>
              <a:t>05/02/1441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2124778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908F8E-7E84-4B5F-B589-CF1B7D54DC25}"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6289627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4C25D4B-94C4-4DED-8685-AAC312833B18}"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260020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FE95B9A-8D5D-47C5-AEF8-AF9D41F05A28}"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6919781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DA27F3A-986E-4CA6-9D5E-15539DBE9B46}" type="datetime1">
              <a:rPr lang="ar-SA" altLang="en-US" smtClean="0"/>
              <a:t>05/02/1441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846819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C58C75E-CB66-4CAE-88DE-D1932B0356DB}" type="datetime1">
              <a:rPr lang="ar-SA" altLang="en-US" smtClean="0"/>
              <a:t>05/02/1441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68744666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1BE6571-BE1D-40CD-AD1B-395A1ED68D7F}" type="datetime1">
              <a:rPr lang="ar-SA" altLang="en-US" smtClean="0"/>
              <a:t>05/02/1441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4889144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6BAD28-2DC9-4010-A816-210D7159926A}"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727021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2D44FE-4248-490C-91E1-DB84E88E7FB0}"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4059323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3689F73-E561-4378-BD3A-A2C41A2365EA}"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762827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80DA0F8-8EDD-44C0-B7D1-CB929D2CB34D}"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24279955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AD26E9-F799-4DD1-BD2E-34090C749306}"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63444524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BB98AFDD-C03B-467E-B389-8AD103F77597}" type="datetime1">
              <a:rPr lang="ar-SA" smtClean="0"/>
              <a:t>05/02/1441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CD6E6DAB-608F-47ED-BCB5-9F8247F12939}" type="slidenum">
              <a:rPr lang="en-US"/>
              <a:pPr>
                <a:defRPr/>
              </a:pPr>
              <a:t>‹#›</a:t>
            </a:fld>
            <a:endParaRPr lang="en-US"/>
          </a:p>
        </p:txBody>
      </p:sp>
    </p:spTree>
    <p:extLst>
      <p:ext uri="{BB962C8B-B14F-4D97-AF65-F5344CB8AC3E}">
        <p14:creationId xmlns:p14="http://schemas.microsoft.com/office/powerpoint/2010/main" val="123083564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BC1AE2B-BCEA-4FBD-8ED8-D7CBC830CE9B}"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6485EE5-CBBA-4EC6-99B5-95E501A13D4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164533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573793-3945-418D-941A-F28EB8B552A9}"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EC731C7-6B32-487B-8AF7-E4A5D8BCFEB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4911063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4EB7EB3-7EC3-46B2-9021-ACD88CC9AC48}"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5E21495-71D9-479C-B9E1-2B2E16CE1DE5}"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361980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9E0E3A-6F1A-4C6B-85EC-7B2C72362814}" type="datetime1">
              <a:rPr lang="ar-SA" smtClean="0"/>
              <a:t>05/02/1441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228EBAE1-95B2-4758-BDE8-DD06AC6EBB0A}"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1722378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11CAED5-71AC-4F3E-A003-850CD21ABFFC}" type="datetime1">
              <a:rPr lang="ar-SA" smtClean="0"/>
              <a:t>05/02/1441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A368F62-1F84-41AA-BBDE-C6D703E7A1CD}"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613811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910037-A68C-4CA5-B74C-0D0CA2306458}" type="datetime1">
              <a:rPr lang="ar-SA" smtClean="0"/>
              <a:t>05/02/1441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9FB9432-41BF-4FAA-B7C6-4C8922420268}"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0522919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1D758E-20E4-4F6A-AF1E-7DDD7A2739A0}"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4027C7A-4650-496C-80D7-7756DE1FD4E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1715014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A35B20-260C-4972-9F72-955744605D35}"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5B55A96-0E6D-4761-8C87-79913FCF462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394226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DD375DE9-9EC2-4B27-A9A9-49C18B7F91DE}" type="datetime1">
              <a:rPr lang="ar-SA" altLang="en-US" smtClean="0"/>
              <a:t>05/02/1441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44164043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B97D75-967B-4D52-9499-A5B5F594AD1E}"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5C6875E-C8F5-4CC2-8B5E-A32D8134F9EF}"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9614040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3B8A7E-EF5E-4A30-B64E-B93D387C30CA}"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6E983D1-3869-437B-A3BF-DEE60F6F20C5}"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3332703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9BB5DCBA-83D7-4559-AC83-EF860CF58120}" type="datetime1">
              <a:rPr lang="ar-SA" altLang="en-US" smtClean="0"/>
              <a:t>05/02/1441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44819276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1AF1DF-66C5-4DE6-934B-728D4A9ED073}"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036752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9B94C1E-D211-4FE4-BE0D-D0B716B90C20}"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426215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95371CE-639C-4AFF-AADC-AFF747BA332F}"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6137146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A90126F-6364-40BE-8D51-05114956E359}" type="datetime1">
              <a:rPr lang="ar-SA" altLang="en-US" smtClean="0"/>
              <a:t>05/02/1441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0568712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08DA9C6-C992-4AF8-AC48-BD91C577868A}" type="datetime1">
              <a:rPr lang="ar-SA" altLang="en-US" smtClean="0"/>
              <a:t>05/02/1441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393224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24D9F9-B633-4B7D-9FDE-348BEC75A92B}" type="datetime1">
              <a:rPr lang="ar-SA" altLang="en-US" smtClean="0"/>
              <a:t>05/02/1441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1526465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4FEDE9-FF84-406B-8051-90FCCD4EDFB5}"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71958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F2E82C-332C-4F30-97D6-31F3A863E37C}"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8352605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B35492-9D81-4526-A09D-9F58142878E7}"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6514520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8028FC-5E9C-4677-860C-2F98FA43A0F1}"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26538804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1EA0BF-F062-4365-8730-39AA9E05F0C6}"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92508980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6E37A82B-DBFD-4D96-8328-E54E845E29E0}" type="datetime1">
              <a:rPr lang="ar-SA" smtClean="0"/>
              <a:t>05/02/1441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2E63A362-866C-4304-83D5-BF0BFC81FE98}" type="slidenum">
              <a:rPr lang="en-US"/>
              <a:pPr>
                <a:defRPr/>
              </a:pPr>
              <a:t>‹#›</a:t>
            </a:fld>
            <a:endParaRPr lang="en-US"/>
          </a:p>
        </p:txBody>
      </p:sp>
    </p:spTree>
    <p:extLst>
      <p:ext uri="{BB962C8B-B14F-4D97-AF65-F5344CB8AC3E}">
        <p14:creationId xmlns:p14="http://schemas.microsoft.com/office/powerpoint/2010/main" val="7852179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B9B2EF-327A-4AE1-A9B5-4CB54021EBD3}"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3433EDA-C596-4B8A-B1A9-C0B1308DBC8C}"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65658210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8CE2AF-B592-4C34-BA90-2D5B8DC238E1}"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0640B47-9FB7-44EA-9F78-B48A2E987090}"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0028523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78714-2FD5-4341-B7A6-8332CE087661}"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2F734E5-C81B-4E5F-B58E-133B61F9043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940095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A27200E-D118-4B0C-8462-DFB8687FBB2E}" type="datetime1">
              <a:rPr lang="ar-SA" smtClean="0"/>
              <a:t>05/02/1441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273B389F-DD58-489D-85B3-A65E3B428372}"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6289657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681136-88F1-4F0B-A82A-1BA531F5EFB9}" type="datetime1">
              <a:rPr lang="ar-SA" smtClean="0"/>
              <a:t>05/02/1441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2E61A956-8A42-42FB-86FD-AB2B84D7966F}"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3769705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C678AF-ACD0-43C6-B71A-6159FD68CE0F}" type="datetime1">
              <a:rPr lang="ar-SA" smtClean="0"/>
              <a:t>05/02/1441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03D9C8AE-C05D-43B5-965E-7D1209949062}"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77818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6529C5-D1CB-436E-889F-A31E7FE3B0C5}"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515541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54197D-745C-426D-8FC7-8A24AB95D2CA}"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928099D-9241-435E-A1F9-87B380C0DC3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1687587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1A0F07-5B8C-4FA0-AD3E-5F27DFD06214}"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E316224-D8BA-45CD-812A-F7C72A78D90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1478281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7BA9DA-E7C5-497B-9BFB-F2A46AF98021}"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F25F2CC-3862-4FC5-85A8-03E35C5688C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6313160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460470-2F80-4363-A157-702861267CC0}"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CCB8B53-152A-4F74-839C-1AD6535A5BD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510848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7EA22964-584B-4B9B-BEC6-3809628FC952}" type="datetime1">
              <a:rPr lang="ar-SA" altLang="en-US" smtClean="0"/>
              <a:t>05/02/1441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16445760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C70CC9-B20E-4AB5-9290-14D7D6E7EF1C}"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53972399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9B8517-F7A2-4E12-A5FD-D0F44B5182D9}"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2416175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A2EBC41-744B-42AA-92DC-EB421F64DC7D}"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728130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606B09-D903-4920-818C-87C11346D4B1}" type="datetime1">
              <a:rPr lang="ar-SA" altLang="en-US" smtClean="0"/>
              <a:t>05/02/1441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964345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1806F09-8768-4A22-90A1-7EEF7DC442CC}" type="datetime1">
              <a:rPr lang="ar-SA" altLang="en-US" smtClean="0"/>
              <a:t>05/02/1441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434208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B5043E-8A59-4B50-B41D-0E47B8EEA0CE}"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40515131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FDCE87-6FCE-4509-ACF3-FA6DC882AF4B}" type="datetime1">
              <a:rPr lang="ar-SA" altLang="en-US" smtClean="0"/>
              <a:t>05/02/1441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58328591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EAF5C6-EC6E-4F88-AFDE-388E749E0AE6}"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0592612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BE747E-6B75-430B-B6D8-E5716004C175}"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24604598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4ED2A3-E210-4F26-BE2B-991FB93C0540}"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76407647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EA437A0-B78D-41DF-8A30-FD383E282F20}"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30307494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fld id="{DD6697A4-B3F9-4A09-B759-FA374D0C9DD5}" type="datetime1">
              <a:rPr lang="ar-SA" smtClean="0"/>
              <a:t>05/02/1441</a:t>
            </a:fld>
            <a:endParaRPr lang="en-US" dirty="0"/>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r>
              <a:rPr lang="en-US" smtClean="0"/>
              <a:t>Dr. Mohammed Alnaif</a:t>
            </a:r>
            <a:endParaRPr lang="en-US" dirty="0"/>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fld id="{EEEECDCC-63C2-4492-ADC6-A6890B1EB79E}" type="slidenum">
              <a:rPr lang="en-US" smtClean="0"/>
              <a:t>‹#›</a:t>
            </a:fld>
            <a:endParaRPr lang="en-US" dirty="0"/>
          </a:p>
        </p:txBody>
      </p:sp>
    </p:spTree>
    <p:extLst>
      <p:ext uri="{BB962C8B-B14F-4D97-AF65-F5344CB8AC3E}">
        <p14:creationId xmlns:p14="http://schemas.microsoft.com/office/powerpoint/2010/main" val="373442675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26E1A5A-83FC-45AE-A3A3-F6D82D41201C}"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9108945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C81871C-6CC4-4BB9-B1DB-E6A70007F05E}"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4546118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CDE1422-D1AF-409A-B482-1B7B77E4F6D2}" type="datetime1">
              <a:rPr lang="ar-SA" smtClean="0"/>
              <a:t>05/02/1441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9055005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988779F-D4CB-4299-B1EE-D0E844310822}" type="datetime1">
              <a:rPr lang="ar-SA" smtClean="0"/>
              <a:t>05/02/1441</a:t>
            </a:fld>
            <a:endParaRPr lang="en-US" dirty="0"/>
          </a:p>
        </p:txBody>
      </p:sp>
      <p:sp>
        <p:nvSpPr>
          <p:cNvPr id="8"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9"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891533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CF860D4-347A-4E96-9B48-F1E6576E1180}" type="datetime1">
              <a:rPr lang="ar-SA" altLang="en-US" smtClean="0"/>
              <a:t>05/02/1441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4994570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803A028-FECE-4761-9ADC-C1AA36762291}" type="datetime1">
              <a:rPr lang="ar-SA" smtClean="0"/>
              <a:t>05/02/1441</a:t>
            </a:fld>
            <a:endParaRPr lang="en-US" dirty="0"/>
          </a:p>
        </p:txBody>
      </p:sp>
      <p:sp>
        <p:nvSpPr>
          <p:cNvPr id="4"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5"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48121768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F0C672-A2C9-407E-A3FC-1B6E1C68320F}" type="datetime1">
              <a:rPr lang="ar-SA" smtClean="0"/>
              <a:t>05/02/1441</a:t>
            </a:fld>
            <a:endParaRPr lang="en-US" dirty="0"/>
          </a:p>
        </p:txBody>
      </p:sp>
      <p:sp>
        <p:nvSpPr>
          <p:cNvPr id="3"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4"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3957975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58C14F0-7F1E-4B72-BDD9-AF98F9C30AD7}" type="datetime1">
              <a:rPr lang="ar-SA" smtClean="0"/>
              <a:t>05/02/1441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5174313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DC98285-74EE-4D7D-8614-947C8432973B}" type="datetime1">
              <a:rPr lang="ar-SA" smtClean="0"/>
              <a:t>05/02/1441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9761831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661CF57-E68F-48B6-8859-C02E71C5187E}"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3800584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274A2DF-414F-467E-9766-EBC2FFBDA128}" type="datetime1">
              <a:rPr lang="ar-SA" smtClean="0"/>
              <a:t>05/02/1441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82694700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C2754D1E-C3E3-49CE-8207-44CACA73EC7D}" type="datetime1">
              <a:rPr lang="en-US" altLang="en-US"/>
              <a:pPr>
                <a:defRPr/>
              </a:pPr>
              <a:t>10/4/2019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Alnaif Ph.D.</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27625414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D42D57-E0F8-4353-9D26-E7A4ABB15B71}"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2403195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7364B9-6043-4383-B288-EC9700C8FA18}"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78321502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01F2FE2-9E2C-4DCD-8BBA-A6BCC2878A00}"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695852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F6A95E6-C2F1-4571-8A5C-43813439A81C}" type="datetime1">
              <a:rPr lang="ar-SA" altLang="en-US" smtClean="0"/>
              <a:t>05/02/1441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54028414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618A531-94A3-41B2-AC74-AB9ACAFCF559}" type="datetime1">
              <a:rPr lang="en-US" altLang="en-US"/>
              <a:pPr>
                <a:defRPr/>
              </a:pPr>
              <a:t>10/4/2019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9015691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279605C-E194-4C60-92C5-57760B68079D}" type="datetime1">
              <a:rPr lang="en-US" altLang="en-US"/>
              <a:pPr>
                <a:defRPr/>
              </a:pPr>
              <a:t>10/4/2019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75362487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1AE08B-A9D8-4445-AA1B-699564CD37E4}" type="datetime1">
              <a:rPr lang="en-US" altLang="en-US"/>
              <a:pPr>
                <a:defRPr/>
              </a:pPr>
              <a:t>10/4/2019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21461224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E3852E-C475-4FF9-862D-A65E12FCAE0A}"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52376832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97A294-E810-4576-9954-7D56B621192F}"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6685020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C2FDA2-C22F-434B-A916-FAADE488C70A}"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66219084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160161-704A-471B-B9E2-92C285DE5509}"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7847854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2A8D98D5-79CF-45A4-97A5-3A635C59A9BC}" type="datetime1">
              <a:rPr lang="en-US"/>
              <a:pPr>
                <a:defRPr/>
              </a:pPr>
              <a:t>10/4/2019</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953FDAA5-9AF6-46FD-9DAF-3D4D4FCEF19A}" type="slidenum">
              <a:rPr lang="en-US"/>
              <a:pPr>
                <a:defRPr/>
              </a:pPr>
              <a:t>‹#›</a:t>
            </a:fld>
            <a:endParaRPr lang="en-US"/>
          </a:p>
        </p:txBody>
      </p:sp>
    </p:spTree>
    <p:extLst>
      <p:ext uri="{BB962C8B-B14F-4D97-AF65-F5344CB8AC3E}">
        <p14:creationId xmlns:p14="http://schemas.microsoft.com/office/powerpoint/2010/main" val="377307514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705E7AE-D719-4707-9FA2-47704A7CFB5E}"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8B1841C-FC6A-4CBC-ABEE-E670BF68ACF0}"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30073633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624899-D0BD-4C9C-B6C7-EF5EFCAF2A9E}"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863E2F9-C329-46D0-ACF8-9523F0CD86E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923978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B76C64-C325-43AC-A55C-DFD4A5A35978}" type="datetime1">
              <a:rPr lang="ar-SA" altLang="en-US" smtClean="0"/>
              <a:t>05/02/1441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2673705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C6BC7B-9043-4699-B14D-3CCF933BDD3D}"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93886D8-1E49-464D-ABA5-5339B3F1F244}"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5855027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3A8E007-53A5-4791-B57C-13BBC911E2C3}" type="datetime1">
              <a:rPr lang="en-US"/>
              <a:pPr>
                <a:defRPr/>
              </a:pPr>
              <a:t>10/4/2019</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B500143B-225F-4F8D-B7EC-F86995723F2C}"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49293548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BF9B89A-6509-4228-A10A-EBD667CF5F5D}" type="datetime1">
              <a:rPr lang="en-US"/>
              <a:pPr>
                <a:defRPr/>
              </a:pPr>
              <a:t>10/4/2019</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924D1B3-DB13-4E1D-B23E-F3E2BD758F52}"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6219483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F4DEF6-78CE-4B22-A83E-D81DCA0FAE9F}" type="datetime1">
              <a:rPr lang="en-US"/>
              <a:pPr>
                <a:defRPr/>
              </a:pPr>
              <a:t>10/4/2019</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79A790F4-E1F0-4FFF-8149-5D9E69E5BA07}"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356979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A38F92-7971-4019-95A7-31B45597B94C}"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F167F65-0427-4059-B193-F0F0C644327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74579495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B3509E-3953-479D-988B-CE5640CC9496}"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157F515-97EF-4F68-90BC-B37F6DE856F9}"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5049543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44FA61D-FAFF-4355-BCA9-231F1071C961}"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292271B-7A45-49DD-AC5D-78802C61CF2D}"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7247791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94EB27-A4AA-4EC4-8D61-A42640037A07}"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9F55303-7EDB-4180-A9D6-487659207014}"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90778910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1DB74478-C3ED-4F02-894A-015E47B53FF7}"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295091470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FB4257BD-DC32-4580-8074-CEA2E04C6A5C}"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241941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81871C-6CC4-4BB9-B1DB-E6A70007F05E}" type="datetime1">
              <a:rPr lang="ar-SA" smtClean="0"/>
              <a:t>05/02/1441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A89217-02AB-4E6C-8DD2-B566A9E32B7B}"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63993970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B0A15CFE-C216-41A0-9962-799B55F8F379}"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77319597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
          <p:cNvSpPr>
            <a:spLocks noGrp="1" noChangeArrowheads="1"/>
          </p:cNvSpPr>
          <p:nvPr>
            <p:ph type="sldNum" idx="10"/>
          </p:nvPr>
        </p:nvSpPr>
        <p:spPr>
          <a:ln/>
        </p:spPr>
        <p:txBody>
          <a:bodyPr/>
          <a:lstStyle>
            <a:lvl1pPr>
              <a:defRPr/>
            </a:lvl1pPr>
          </a:lstStyle>
          <a:p>
            <a:pPr>
              <a:defRPr/>
            </a:pPr>
            <a:fld id="{D4524C56-9F97-470B-B30F-F1C7C89569C0}"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76822876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2"/>
          <p:cNvSpPr>
            <a:spLocks noGrp="1" noChangeArrowheads="1"/>
          </p:cNvSpPr>
          <p:nvPr>
            <p:ph type="sldNum" idx="10"/>
          </p:nvPr>
        </p:nvSpPr>
        <p:spPr>
          <a:ln/>
        </p:spPr>
        <p:txBody>
          <a:bodyPr/>
          <a:lstStyle>
            <a:lvl1pPr>
              <a:defRPr/>
            </a:lvl1pPr>
          </a:lstStyle>
          <a:p>
            <a:pPr>
              <a:defRPr/>
            </a:pPr>
            <a:fld id="{FDC70BD5-FEEE-4AF3-8F59-410DEBF2DD82}" type="slidenum">
              <a:rPr lang="en-US"/>
              <a:pPr>
                <a:defRPr/>
              </a:pPr>
              <a:t>‹#›</a:t>
            </a:fld>
            <a:endParaRPr lang="en-US"/>
          </a:p>
        </p:txBody>
      </p:sp>
      <p:sp>
        <p:nvSpPr>
          <p:cNvPr id="8"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169056268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pPr>
              <a:defRPr/>
            </a:pPr>
            <a:fld id="{4F67698C-2119-481C-A02B-09CB1733FFE7}" type="slidenum">
              <a:rPr lang="en-US"/>
              <a:pPr>
                <a:defRPr/>
              </a:pPr>
              <a:t>‹#›</a:t>
            </a:fld>
            <a:endParaRPr lang="en-US"/>
          </a:p>
        </p:txBody>
      </p:sp>
      <p:sp>
        <p:nvSpPr>
          <p:cNvPr id="4"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41543556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FC875BDB-481C-410F-AC6A-320DDD3ABC7D}" type="slidenum">
              <a:rPr lang="en-US"/>
              <a:pPr>
                <a:defRPr/>
              </a:pPr>
              <a:t>‹#›</a:t>
            </a:fld>
            <a:endParaRPr lang="en-US"/>
          </a:p>
        </p:txBody>
      </p:sp>
      <p:sp>
        <p:nvSpPr>
          <p:cNvPr id="3"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12656760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44DB6227-9E35-4EFB-AA72-D26783ACD1E5}"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11479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D99FF526-3B65-4604-90C2-E2FE56450EDC}"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28863941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E4DEF547-0B4D-403C-9339-970090746D61}"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378066096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2481224A-E62E-4F2B-A9F0-67A199850AAA}"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31042912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03B66AD-812D-4DA2-9313-1763DDD2E2C3}"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8948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40FD07-D9BA-4A96-A233-D84CD85A9A46}" type="datetime1">
              <a:rPr lang="ar-SA" altLang="en-US" smtClean="0"/>
              <a:t>05/02/1441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9972266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E0EE5A9A-A03F-48E1-BDEA-8785A7836AF8}"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200112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DE1AA92-5650-4371-9870-933EC242AB47}"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317650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F7605C1F-C50A-4727-B7E1-AC9EF4608EE2}"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4783671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35D1C1A5-BF72-4CB7-B1D1-282A60B187EC}"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9027412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3A047823-12C0-438A-80D2-9A441397708B}"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5341263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0751E889-1D6F-4860-8372-3D9091023F6D}"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7439589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05FC1149-59B2-44EE-89AB-5FFDD92F1022}"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3317657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2ADAC36B-6EF6-4DCF-BA9F-B2FDED3736BC}"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9886115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1186189-C365-4373-BC51-285D9113EFC2}"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7036435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9B9B390C-D65D-44D4-B9DB-0CD571BB0DE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94714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5F9C256-D9E8-46DD-8AF8-EC2045517D2B}"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3408392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6AE0BD-0BD6-4C46-A156-F0C1E48028E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3345623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95FA49F-CF47-4581-9589-0383A335D45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996282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E36D56A-AE90-4553-8B44-E6FC8D4EBA9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92486960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A1884F2-AAC5-424E-BF67-A83563DB80D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1244131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7885AA03-B743-429B-A688-9AE023FCD49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1269872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58B0E72-8ECF-40FD-AB45-5F8CEAE94820}"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804097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41F0B3E0-55D7-4193-8318-A9DF95E6995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42645655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B8219C6-7568-45EA-8347-FEAFDB905CF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58079454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B4A5663-5A93-475C-9AE7-9CA06D867BE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22992962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D9E252A-BCD5-41BC-9876-FEAD8A26067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73797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5E9919-5516-4A7A-A4B9-5A3EC0CCDA4A}" type="datetime1">
              <a:rPr lang="ar-SA" altLang="en-US" smtClean="0"/>
              <a:t>05/02/1441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6140325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D40722-EA06-4071-A8D5-6A8EC200DC4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277734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B7BBA81-B5B4-434B-861B-249217B3AA3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146209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94D1E34-6766-4D0A-BBDB-30A063A1635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6641302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7C60123-166B-4BF6-8DD2-166706ECCFA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3940237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03F411D-AD46-4F84-B6BF-F1B2F27D3AB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6081512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B1BDCFD6-8278-4C1C-B5E9-A2158B85AB4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7986805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E04CBDE-FA58-41AC-9A1A-524DF63FE4A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6649877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EE8BBA0-75FB-4B0E-8DAE-0EC23D0322B5}"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72042089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DB2C12C-4BE0-406A-A63F-65F598AB2DF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50014624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F781020-0A44-4D43-AA40-B018E229664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64928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261EFAF9-916C-4442-8509-91DB02112D7D}" type="datetime1">
              <a:rPr lang="ar-SA" smtClean="0"/>
              <a:t>05/02/1441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B247E3C3-277A-4B8D-B8B6-61279A7722CF}" type="slidenum">
              <a:rPr lang="en-US"/>
              <a:pPr>
                <a:defRPr/>
              </a:pPr>
              <a:t>‹#›</a:t>
            </a:fld>
            <a:endParaRPr lang="en-US"/>
          </a:p>
        </p:txBody>
      </p:sp>
    </p:spTree>
    <p:extLst>
      <p:ext uri="{BB962C8B-B14F-4D97-AF65-F5344CB8AC3E}">
        <p14:creationId xmlns:p14="http://schemas.microsoft.com/office/powerpoint/2010/main" val="122866967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C189AFB-1765-47B1-9D20-4E9221F8A01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83660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FBCDE5B-B21B-45C8-B242-72D0C096B18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2015267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C327FB3-D125-467E-9296-193FC011D30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1320331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7576661-F5D2-4E5D-922C-3EE0F6802B6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00132447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69EC1FD-3C9E-4E4C-AEF3-3377E5A8610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67975966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988586F-7337-4700-BA90-D9ED9177D5A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7037099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50B1CA33-617C-4024-A0D6-2471CACCF790}"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8027405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F64E9DC-D4BD-4A0B-AC70-31B0792E642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4997550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F98242B6-4D8D-4456-A7A3-F3BD2DA8E02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539540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B753EC8-99C9-4443-815E-FC29A4194D3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41381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D83CBB-C8FE-475A-A78A-B77847DC0CF0}"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7DB7AAF-1A14-4F79-B26F-A552975F471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27690464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78DA32C-E36D-4E96-95CB-E7829371354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6487490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D17CF1E-F933-4DFA-A678-820E755C7C4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64143251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6B80F79-FE33-421D-BB73-9D7AAF220C2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3434878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EDD438A-D8D1-4286-B7D8-3259A8D2C21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8849961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9332727-B3A0-4039-8BE9-B224333850E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2137495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EFC55D6-D0D5-4E71-A6FA-1BF0DBD080A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7056364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A42116C-43E8-42C4-994D-8D0E612C4B1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94056690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B240FC3-8867-4943-AA7C-553BFDFF4F9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6358430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2A3F4F87-E4F8-42FC-B2C5-53EE56C5472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4958332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B0E19BBE-9843-4309-A487-1CFB6B68DFC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14314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3EE0A12-6611-46E7-9B80-64BC6F64F8A3}"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8627334-B44D-420D-A908-980C00EAB3BB}"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24647126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A3A84A2-C2D1-4FE7-AF20-D6BD5E2FB13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0770332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60142AF-F352-447D-A03B-AAA3B1F80D0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3114399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D3440B7-A78A-49F1-9A9C-021350261CC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34486904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458DA95-8657-4980-A40A-C9227F05775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6050176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6DDF23D-904F-4DBF-A415-AA6098B172E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9347675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091A8D8-88FB-4AF5-B512-56350154EE2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0915512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6084367-7307-4E30-9579-53ED08ECBE1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9366351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49D65D5-FF95-47F6-8F13-D514D8C4EA3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3249520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8088638B-83FD-4A89-AFE4-A879A6F3A0C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9417133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D80D9D5C-C815-414F-896E-6C3C4CCB460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8732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280BB3-15D8-4A07-BC3E-AC0E0C59442C}"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1D1EF32-170D-4B85-948F-3C58D73194F4}"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70994839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75D391A-D0D2-4D32-A96C-7ADD83A9277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55992386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840D828-D686-42A2-B77F-240D9D1A7F7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35726933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F625058-B620-4E90-BC51-E10FEBD81AA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9400005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CCD0F3E-8E87-414C-9F47-B798D75E715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04514479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25C4397-9A7C-46D3-AE16-DC4AB3ECEEB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2585553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9750502-2E1B-4BD2-8092-366AB094B14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2553222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DF9614A-A799-480D-8E17-55521358D78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5952264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C7DF61F-486D-4895-9855-68DFE55192A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0358133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31A607B-2B29-403E-BFDD-260802FC22F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7552142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3943F3D-A80A-47B2-8522-EAA821F1B6E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665216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F816CDF-B3FE-4D5F-B1B3-4649FC87EB09}" type="datetime1">
              <a:rPr lang="ar-SA" smtClean="0"/>
              <a:t>05/02/1441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282CEDC-C66E-441E-B9B3-E9D99B538A9D}"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16327735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627006E-085C-484B-8DDA-0BC145052C7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6370133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E0FB9A90-33B1-4861-A37C-D89191069056}"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5523095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407C2C1-6536-4DEC-A7F4-99ACB651D5E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5164879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701066C-54F6-49B3-9324-673127432AA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22173787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12DB655-E54B-49F1-BE5E-421D5EEAB9D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2460783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7C45E9F-24BE-420F-A210-8D7E3F58F01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5667569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BA11ED-6573-4D78-82DB-908D65D3A04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8479160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6C15584-08E5-45E0-89EF-99A91C4C9D6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0092905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90C542-4E14-45B4-8CB8-256F9E99627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0000702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DC6BDF5-0C54-4368-BC2A-83E88BA9DCC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73346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D8CBB95-B0F9-4882-A461-B30A52E4B9BE}" type="datetime1">
              <a:rPr lang="ar-SA" smtClean="0"/>
              <a:t>05/02/1441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C71F8FEF-60C1-4B6B-8F0E-AC34DA1D6725}"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702427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20CD457-220E-4245-A78A-900B652FCEC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1350465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01F4E42-FAE3-4146-9EE2-12D35AE93F7E}"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7698103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883D59FD-D0EC-4E1E-8E70-F4880212D1BF}"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890325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3836404-1E05-4F60-B4B3-4EC117BD4DE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2805936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7A238AE-EDE4-4A1E-BE40-51BD252A5A8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89765762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CA57D9A-BCE1-4362-9F26-6FC534C6D8B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4298944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9B0E2F-963D-4810-B339-9EABEE8327D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1523013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98E5DB1-3CB0-4473-9258-9BEBADF29AA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1892106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BD024C7-F4E3-456A-AB94-2D33EFBA31D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7696831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DF17AC2-E451-4FEB-8F3D-C62D477FE7A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4515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DE1422-D1AF-409A-B482-1B7B77E4F6D2}" type="datetime1">
              <a:rPr lang="ar-SA" smtClean="0"/>
              <a:t>05/02/1441</a:t>
            </a:fld>
            <a:endParaRPr lang="en-US" dirty="0"/>
          </a:p>
        </p:txBody>
      </p:sp>
      <p:sp>
        <p:nvSpPr>
          <p:cNvPr id="6" name="Footer Placeholder 5"/>
          <p:cNvSpPr>
            <a:spLocks noGrp="1"/>
          </p:cNvSpPr>
          <p:nvPr>
            <p:ph type="ftr" sz="quarter" idx="11"/>
          </p:nvPr>
        </p:nvSpPr>
        <p:spPr/>
        <p:txBody>
          <a:bodyPr/>
          <a:lstStyle>
            <a:extLst/>
          </a:lstStyle>
          <a:p>
            <a:r>
              <a:rPr lang="en-US" smtClean="0"/>
              <a:t>Dr. Mohammed Alnaif</a:t>
            </a:r>
            <a:endParaRPr lang="en-US" dirty="0"/>
          </a:p>
        </p:txBody>
      </p:sp>
      <p:sp>
        <p:nvSpPr>
          <p:cNvPr id="7" name="Slide Number Placeholder 6"/>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AF990F-8F38-4ABA-9C4C-5EBB31B0965A}" type="datetime1">
              <a:rPr lang="ar-SA" smtClean="0"/>
              <a:t>05/02/1441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E8C672F3-EF10-4750-B036-C82891A855C4}"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01285665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06F1DF0-95B8-4107-BFEC-896EFB565F0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580528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AB1D7FD1-E898-4006-BE5A-98D21C32FDC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3478084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32C90173-4195-4FED-9F03-2A198981A70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6891653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5946449-A1AC-4DB0-9808-E4AE292118C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8925682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D9B0D9F-C0C0-46B7-9CB5-CBAC338DF08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08080046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54F7AA2-0D59-45D9-9356-237D9AAA530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0578189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2AF8FD1-F8EA-4466-BABF-C5898466CC7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73414115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56874A3-E623-4F51-AAEA-FA86F42BAE3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943107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6F70038-2899-4B31-932B-DB408ACAF0D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46058484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CD270EC-EA9D-4B66-A57C-66B42C961D4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87370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71E499-F557-4F1B-86F8-AC1E65012045}"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D6A6665-1005-44F8-99B0-A9D173B59CF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22962680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64E24C8-FCE2-47A1-B999-C9114F21A21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693792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93DB5E3-D190-4159-95D2-BCDF5F1F923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0786157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F8B77C2A-5E8C-4EC5-8C3E-B88C46F92B8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7566481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DF7013E4-E291-401C-87E8-B0B21F7AD52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39658022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273B9EA2-B106-40A4-9A11-1C7A4A1CD0F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1843274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6451289-A87C-4F43-9812-0C3ED089528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5917791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D1E0958-45BF-40BC-BF46-4F83C0C8CB1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5243021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C3043C5-27B2-40E3-8F44-980524C91E8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0151488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599B6AC-098D-4090-8D96-6B5486C618F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98548254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1F402EB-BC05-4371-9038-228480433DE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09883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E6AFFEB-B581-43D9-BD56-04E5FF709019}" type="datetime1">
              <a:rPr lang="ar-SA" smtClean="0"/>
              <a:t>05/02/1441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8CBC4FF-7C0E-4D2A-8D47-9257AAD70F79}"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9523082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659C1A5-86AA-44C9-8423-9E9E8873052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97873752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BBB74D6-AEC9-49A3-A50C-F41505D4060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9392054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7575788-9B57-4BFC-BDEE-3209469A9BF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0695834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B1C35744-A895-4A77-AE91-B38D37C0C2CC}"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3586796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12162563-C41D-4D42-9347-400178D56C30}"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6621354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2A7915B-1B52-43D1-BA0C-CC2D7438474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0413053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D30EE6B-FA5C-4893-9399-429E5E7137A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81555024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BD69C99-1E84-4C3A-AA59-E440CF950AD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5679940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52022E8-DEF3-4B07-AD04-BA1718FB55E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7448387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62E7C68-AA98-4BDD-8631-07B56D003D6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466952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449657-4088-48C7-818D-7A9931FF4F91}"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3FD231E-8269-4A85-BE93-E37C099ADBAB}"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15657399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1E62690-80E6-4201-996D-FC9B0485CD1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8973227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7C43FBD-44A6-4B1E-B216-3C5B24CBDD5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541245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2F80DC7-CD51-45EC-8122-B8D344A6253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6896627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72F232-8E96-4DEA-A0E6-62680C26C12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69074591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AA0A358-9C0D-46DB-97A1-156CE247A7F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3406856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233FC44F-A3DF-48FF-B621-B65A234CDCE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9902768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87B47456-DAE6-44ED-B1EE-BBD745A271C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9075881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1F03F3C-236F-4DBE-BC60-51C00467709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4827531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BE0D343-623F-47BD-B2D2-FAF5670CD51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4074033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B0CBD82-9F69-40B1-8C4C-0A931703583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511728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E226C5-6EE4-467B-9099-A116F0F50134}" type="datetime1">
              <a:rPr lang="ar-SA" smtClean="0"/>
              <a:t>05/02/1441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502EFC2-0953-46A1-9AAB-446D46773F5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416925750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115F8C7-FDAA-409A-9F58-C8A53AD79FD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7780445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3156491-83BD-47F1-9713-60B0BDC83F9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5899594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6A062AC-85BE-4BF7-B625-97F1B96C21A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54354222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7CB866E-981F-471C-8DFC-34E3CFAFF9E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5659701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92E1FAB-E6A3-4A7F-A4FE-247120328AC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0969665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AB54CC4-8A19-4469-AEC2-2FC928DAC4A9}"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4023618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6266D037-BA6D-43D5-9535-60C64A152A9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4476672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4DE443D1-C59D-47B5-B00C-10D349E14C8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0709980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40C95A2-9EA2-4C41-8ACB-FC7F3B69C25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7594095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630B77A-97D4-48E1-9E7B-02EE728A86B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1963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BE32E6DD-366C-446C-9540-DC66DA4B6A86}"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56956225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BCE62B3-76A2-479E-A763-B42BF45690F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1515472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9491B18-BE5B-4C5A-A952-6498B869011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62471383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283FB12-669E-4EF7-8CBB-0A24F974B00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59050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BC54B15-909C-4859-8DA5-86660616387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360080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F8C9726-AEE4-4FEF-A821-26CE2692FCA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59931261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24D3213-259D-4CEC-B46E-5C0D51EB9B1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202021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FB529D56-21FA-4687-AC8B-B7A8F4FB0128}"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815303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DA2AA45-91DC-418E-82BB-AC98C8E7A2AF}"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5841081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53CF1B5-7164-4FA2-AF2B-02289DCD3493}"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05461205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2D3E046-2E98-49A2-B213-67332B58984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77705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0C88B23D-61DD-40CA-80B1-4F227F2362C9}"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68617071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12621C3-5A28-4087-BD0C-7D3DAC74865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0911982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D3573B6-D9A4-4F29-BD9E-F2AFDC67028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04625174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FE7E310-1DE1-4C29-9FD0-9A71E068CCA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7622115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75744A6D-A00A-4A1F-B0B7-541CA6B22FEE}" type="datetime1">
              <a:rPr lang="en-US" altLang="en-US"/>
              <a:pPr>
                <a:defRPr/>
              </a:pPr>
              <a:t>10/4/2019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Alnaif Ph.D.</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20881721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5B096D-C687-4AF6-A715-10C1246C8F0D}"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24117522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B27A1C0-AA75-4154-AF43-ED52FE5FF416}"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20447531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FBB9763-24B2-4B89-A309-BCFA665A12D3}"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92219037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1351A62-ABFE-4613-9900-4EA8230C549F}" type="datetime1">
              <a:rPr lang="en-US" altLang="en-US"/>
              <a:pPr>
                <a:defRPr/>
              </a:pPr>
              <a:t>10/4/2019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82781934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36B75F3-90EB-44D0-B63D-97E66E5EC999}" type="datetime1">
              <a:rPr lang="en-US" altLang="en-US"/>
              <a:pPr>
                <a:defRPr/>
              </a:pPr>
              <a:t>10/4/2019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73979698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DE6EFA-B5A5-4FE2-ACA0-EB50D46B1287}" type="datetime1">
              <a:rPr lang="en-US" altLang="en-US"/>
              <a:pPr>
                <a:defRPr/>
              </a:pPr>
              <a:t>10/4/2019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982785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C6E28B9-9B1B-4641-AA79-5791CCD7E974}"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52924918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56868-C65D-4AE1-8CC9-6484073D4D0E}"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60544247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2418AF-621F-4D81-98CC-D12932E21246}"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37445948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9C4C45-8992-4A87-AAF8-BB70807C8AFB}"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09915246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53AC26-8526-4B78-A2F5-A847CCBAF634}"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35799264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7403C171-2CEB-4490-BA44-5B11EB18F670}" type="datetime1">
              <a:rPr lang="en-US"/>
              <a:pPr>
                <a:defRPr/>
              </a:pPr>
              <a:t>10/4/2019</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46A45DE3-02CF-469A-B02E-1185EB1CE5ED}" type="slidenum">
              <a:rPr lang="en-US"/>
              <a:pPr>
                <a:defRPr/>
              </a:pPr>
              <a:t>‹#›</a:t>
            </a:fld>
            <a:endParaRPr lang="en-US"/>
          </a:p>
        </p:txBody>
      </p:sp>
    </p:spTree>
    <p:extLst>
      <p:ext uri="{BB962C8B-B14F-4D97-AF65-F5344CB8AC3E}">
        <p14:creationId xmlns:p14="http://schemas.microsoft.com/office/powerpoint/2010/main" val="397141402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E9C918-A733-46BE-BD57-B6FA03764627}"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AECA15B-BC50-41C0-8A4E-7C5A7BF77A8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85686666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73BF6B6-0F76-4D0A-BE7D-4319A7127C29}"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B9F8216-7FDD-4EE6-A304-EA038FB10CBC}"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26288561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613054-B1F2-426A-A5F3-D332240EB6E8}"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8ABB54F-74EC-48E9-B37D-1A10D2816B6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37682790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AF134D4-77FB-44A5-B7DD-97958A01EFDE}" type="datetime1">
              <a:rPr lang="en-US"/>
              <a:pPr>
                <a:defRPr/>
              </a:pPr>
              <a:t>10/4/2019</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ADBF7237-65F2-47B4-9EB0-EFCCB60D80BA}"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921698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13DC162-3F62-48BA-A7F6-E73296B7D7F7}" type="datetime1">
              <a:rPr lang="en-US"/>
              <a:pPr>
                <a:defRPr/>
              </a:pPr>
              <a:t>10/4/2019</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AB4340EF-68E5-4F69-BA72-65EBD467E8A6}"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976380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
          <p:cNvSpPr>
            <a:spLocks noGrp="1" noChangeArrowheads="1"/>
          </p:cNvSpPr>
          <p:nvPr>
            <p:ph type="sldNum" idx="10"/>
          </p:nvPr>
        </p:nvSpPr>
        <p:spPr>
          <a:ln/>
        </p:spPr>
        <p:txBody>
          <a:bodyPr/>
          <a:lstStyle>
            <a:lvl1pPr>
              <a:defRPr/>
            </a:lvl1pPr>
          </a:lstStyle>
          <a:p>
            <a:pPr>
              <a:defRPr/>
            </a:pPr>
            <a:fld id="{9CB1211D-AF54-4DAF-9682-CDF9D0B85F31}"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55732703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1E15A8-ED06-4135-8B60-8D42E573D6E4}" type="datetime1">
              <a:rPr lang="en-US"/>
              <a:pPr>
                <a:defRPr/>
              </a:pPr>
              <a:t>10/4/2019</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DA92DA0-D5C3-4DE0-AA15-9AFE401B05B7}"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99776497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5FE0F8-578B-47EC-AAC1-FD6A160C56F6}"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4EC14A1-5698-429B-9487-5BA274BA389E}"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82248109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D0666CE-B9C4-423D-BC23-77AECD2EB988}"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FC55259-C696-415F-AE46-D8493F7D928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53206558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5DF017-1034-464B-BD20-8021F249BAB4}"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10915F3-7C25-4FF5-8E6E-1E65EC529DE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85510144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D8DAAD-C60B-4950-BC2E-599FA269C473}"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6AF0302-CABB-4847-91DE-5FD7D476DE8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8156562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CC770AC0-C8AF-438D-B2B0-1D4144C96B24}" type="datetime1">
              <a:rPr lang="en-US" altLang="en-US"/>
              <a:pPr>
                <a:defRPr/>
              </a:pPr>
              <a:t>10/4/2019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S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79354911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706F57-C7B1-4D73-BACB-25C82EAE8152}"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90655108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9515D27-938B-4352-A74A-70854C058ABD}"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404928025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3E49E0-93DD-4985-8BC5-29FEB1DC0295}"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7028011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8C301C-3BC0-4E12-A533-CA20A0F0B34A}" type="datetime1">
              <a:rPr lang="en-US" altLang="en-US"/>
              <a:pPr>
                <a:defRPr/>
              </a:pPr>
              <a:t>10/4/2019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026812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2"/>
          <p:cNvSpPr>
            <a:spLocks noGrp="1" noChangeArrowheads="1"/>
          </p:cNvSpPr>
          <p:nvPr>
            <p:ph type="sldNum" idx="10"/>
          </p:nvPr>
        </p:nvSpPr>
        <p:spPr>
          <a:ln/>
        </p:spPr>
        <p:txBody>
          <a:bodyPr/>
          <a:lstStyle>
            <a:lvl1pPr>
              <a:defRPr/>
            </a:lvl1pPr>
          </a:lstStyle>
          <a:p>
            <a:pPr>
              <a:defRPr/>
            </a:pPr>
            <a:fld id="{9E53B234-1103-4408-ADAA-5FA01F9601BF}" type="slidenum">
              <a:rPr lang="en-US"/>
              <a:pPr>
                <a:defRPr/>
              </a:pPr>
              <a:t>‹#›</a:t>
            </a:fld>
            <a:endParaRPr lang="en-US"/>
          </a:p>
        </p:txBody>
      </p:sp>
      <p:sp>
        <p:nvSpPr>
          <p:cNvPr id="8"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0580768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01EA8CC-305E-4BED-92DE-5FB366812854}" type="datetime1">
              <a:rPr lang="en-US" altLang="en-US"/>
              <a:pPr>
                <a:defRPr/>
              </a:pPr>
              <a:t>10/4/2019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52339202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B564D8-6F5C-4617-852B-7AE9CDD3698D}" type="datetime1">
              <a:rPr lang="en-US" altLang="en-US"/>
              <a:pPr>
                <a:defRPr/>
              </a:pPr>
              <a:t>10/4/2019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988671979"/>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42BA3A-D095-4CB7-82C2-BF28123FD6CC}"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07153636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642C7D-75EA-4A7F-93B0-3F7B93AE1B9E}"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40108078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B3C97A-68B1-4F33-8271-56BC5466A905}"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51971855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E9163C-0E32-4E3C-8C21-FDEC3EFABE93}"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47914270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4F34CE98-A95B-468E-BBF5-CCFA827BFEF8}" type="datetime1">
              <a:rPr lang="en-US"/>
              <a:pPr>
                <a:defRPr/>
              </a:pPr>
              <a:t>10/4/2019</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8BA07D91-273A-44F4-BAF8-ECF9A940C35B}" type="slidenum">
              <a:rPr lang="en-US"/>
              <a:pPr>
                <a:defRPr/>
              </a:pPr>
              <a:t>‹#›</a:t>
            </a:fld>
            <a:endParaRPr lang="en-US"/>
          </a:p>
        </p:txBody>
      </p:sp>
    </p:spTree>
    <p:extLst>
      <p:ext uri="{BB962C8B-B14F-4D97-AF65-F5344CB8AC3E}">
        <p14:creationId xmlns:p14="http://schemas.microsoft.com/office/powerpoint/2010/main" val="94778903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78A2CC-4ED2-4C2B-9E77-F059B39CFEA8}"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3C5AAD9-BEA3-4C23-828F-9AB72EAB164A}"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10511004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504EDD7-4B76-48E3-91F2-C83B5CFB7714}"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CFE2020-75E2-41AD-AFDB-EB1051C8E38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08319206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81E2659-1246-469E-BD5A-68BC8D079D9B}"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11B0740-CD0F-4406-B362-F527BAAFF86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76031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88779F-D4CB-4299-B1EE-D0E844310822}" type="datetime1">
              <a:rPr lang="ar-SA" smtClean="0"/>
              <a:t>05/02/1441</a:t>
            </a:fld>
            <a:endParaRPr lang="en-US" dirty="0"/>
          </a:p>
        </p:txBody>
      </p:sp>
      <p:sp>
        <p:nvSpPr>
          <p:cNvPr id="8" name="Footer Placeholder 7"/>
          <p:cNvSpPr>
            <a:spLocks noGrp="1"/>
          </p:cNvSpPr>
          <p:nvPr>
            <p:ph type="ftr" sz="quarter" idx="11"/>
          </p:nvPr>
        </p:nvSpPr>
        <p:spPr/>
        <p:txBody>
          <a:bodyPr/>
          <a:lstStyle>
            <a:extLst/>
          </a:lstStyle>
          <a:p>
            <a:r>
              <a:rPr lang="en-US" smtClean="0"/>
              <a:t>Dr. Mohammed Alnaif</a:t>
            </a:r>
            <a:endParaRPr lang="en-US" dirty="0"/>
          </a:p>
        </p:txBody>
      </p:sp>
      <p:sp>
        <p:nvSpPr>
          <p:cNvPr id="9" name="Slide Number Placeholder 8"/>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pPr>
              <a:defRPr/>
            </a:pPr>
            <a:fld id="{B256245F-235E-4F07-992B-A1D262446B10}" type="slidenum">
              <a:rPr lang="en-US"/>
              <a:pPr>
                <a:defRPr/>
              </a:pPr>
              <a:t>‹#›</a:t>
            </a:fld>
            <a:endParaRPr lang="en-US"/>
          </a:p>
        </p:txBody>
      </p:sp>
      <p:sp>
        <p:nvSpPr>
          <p:cNvPr id="4"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95154469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2937447-90EF-4B02-8533-A813CD578933}" type="datetime1">
              <a:rPr lang="en-US"/>
              <a:pPr>
                <a:defRPr/>
              </a:pPr>
              <a:t>10/4/2019</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CCE38A7-6E73-49D3-A761-2F50F99C76B9}"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08005094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27C56A-C30F-40C6-801E-2F2375183864}" type="datetime1">
              <a:rPr lang="en-US"/>
              <a:pPr>
                <a:defRPr/>
              </a:pPr>
              <a:t>10/4/2019</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0EDFEFE-6DEB-463C-A57B-1B74A00475E6}"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09924257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186AD0-667F-4E4A-8A6A-FA321550AB0E}" type="datetime1">
              <a:rPr lang="en-US"/>
              <a:pPr>
                <a:defRPr/>
              </a:pPr>
              <a:t>10/4/2019</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E00ECBDC-174F-4DAC-ACE4-705FBA4983C7}"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81896422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A8E86D-598E-4ABE-B0A6-69E27B7FD159}"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D32DC1F-1D20-406C-B32A-A9189650032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04994382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6D9806-D2EC-4A4E-AD20-9BD0CF0EDB45}" type="datetime1">
              <a:rPr lang="en-US"/>
              <a:pPr>
                <a:defRPr/>
              </a:pPr>
              <a:t>10/4/2019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E5DA267-E503-4417-81FF-05B2CC9BBD11}"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66387080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4F1530-F1B3-4508-BE7B-6A65800FC512}"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06FD623-E487-4420-8B06-9B217F2C3283}"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664469410"/>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497AD9-817F-49C2-92F1-02E4967398C7}" type="datetime1">
              <a:rPr lang="en-US"/>
              <a:pPr>
                <a:defRPr/>
              </a:pPr>
              <a:t>10/4/2019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7D41886-0D07-4417-9FD5-1C52D1B8ECF4}"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2992803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D5680581-C699-4C2D-AA6A-3675C468B841}" type="datetime1">
              <a:rPr lang="en-US" altLang="en-US"/>
              <a:pPr>
                <a:defRPr/>
              </a:pPr>
              <a:t>10/4/2019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S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94907412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4410D0-9CEA-4942-8468-4C6846704A1C}"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84868020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11CDA1-410A-4658-9D99-C684181F5200}"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771087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D292EE9-E5B0-4B43-A78D-B8A6F7FB9021}" type="slidenum">
              <a:rPr lang="en-US"/>
              <a:pPr>
                <a:defRPr/>
              </a:pPr>
              <a:t>‹#›</a:t>
            </a:fld>
            <a:endParaRPr lang="en-US"/>
          </a:p>
        </p:txBody>
      </p:sp>
      <p:sp>
        <p:nvSpPr>
          <p:cNvPr id="3"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18386009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0E7E927-8A34-49C6-BA58-BF47E3341601}"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42802588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27C7510-3A28-4094-B38A-DCE6494163DF}" type="datetime1">
              <a:rPr lang="en-US" altLang="en-US"/>
              <a:pPr>
                <a:defRPr/>
              </a:pPr>
              <a:t>10/4/2019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849378430"/>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418C1E8-020E-4576-9E84-60BC3A73A023}" type="datetime1">
              <a:rPr lang="en-US" altLang="en-US"/>
              <a:pPr>
                <a:defRPr/>
              </a:pPr>
              <a:t>10/4/2019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21158864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08EB20-37F1-4A9D-AEAB-95AA484BCF05}" type="datetime1">
              <a:rPr lang="en-US" altLang="en-US"/>
              <a:pPr>
                <a:defRPr/>
              </a:pPr>
              <a:t>10/4/2019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29555169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11DE11-F2CE-4EE3-8DDF-F949629800BA}"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508161184"/>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854405-E1F0-4317-81E6-DC1B127DE37F}" type="datetime1">
              <a:rPr lang="en-US" altLang="en-US"/>
              <a:pPr>
                <a:defRPr/>
              </a:pPr>
              <a:t>10/4/2019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908340632"/>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FADE30D-FABD-4E73-9057-C3CE8BC70EB1}"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84886710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EC3C7A-B586-4EF2-A22D-F0394A977779}" type="datetime1">
              <a:rPr lang="en-US" altLang="en-US"/>
              <a:pPr>
                <a:defRPr/>
              </a:pPr>
              <a:t>10/4/2019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16778737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quarter" idx="2"/>
          </p:nvPr>
        </p:nvSpPr>
        <p:spPr>
          <a:xfrm>
            <a:off x="344488" y="6035675"/>
            <a:ext cx="2474912" cy="457200"/>
          </a:xfrm>
        </p:spPr>
        <p:txBody>
          <a:bodyPr/>
          <a:lstStyle>
            <a:lvl1pPr>
              <a:defRPr/>
            </a:lvl1pPr>
          </a:lstStyle>
          <a:p>
            <a:fld id="{DD6697A4-B3F9-4A09-B759-FA374D0C9DD5}" type="datetime1">
              <a:rPr lang="ar-SA" smtClean="0"/>
              <a:t>05/02/1441</a:t>
            </a:fld>
            <a:endParaRPr lang="en-US" dirty="0"/>
          </a:p>
        </p:txBody>
      </p:sp>
      <p:sp>
        <p:nvSpPr>
          <p:cNvPr id="5123" name="Rectangle 3"/>
          <p:cNvSpPr>
            <a:spLocks noGrp="1" noChangeArrowheads="1"/>
          </p:cNvSpPr>
          <p:nvPr>
            <p:ph type="ftr" sz="quarter" idx="3"/>
          </p:nvPr>
        </p:nvSpPr>
        <p:spPr>
          <a:xfrm>
            <a:off x="2895600" y="6035675"/>
            <a:ext cx="3657600" cy="457200"/>
          </a:xfrm>
        </p:spPr>
        <p:txBody>
          <a:bodyPr/>
          <a:lstStyle>
            <a:lvl1pPr>
              <a:defRPr/>
            </a:lvl1pPr>
          </a:lstStyle>
          <a:p>
            <a:r>
              <a:rPr lang="en-US" smtClean="0"/>
              <a:t>Dr. Mohammed Alnaif</a:t>
            </a:r>
            <a:endParaRPr lang="en-US" dirty="0"/>
          </a:p>
        </p:txBody>
      </p:sp>
      <p:sp>
        <p:nvSpPr>
          <p:cNvPr id="5124" name="Rectangle 4"/>
          <p:cNvSpPr>
            <a:spLocks noGrp="1" noChangeArrowheads="1"/>
          </p:cNvSpPr>
          <p:nvPr>
            <p:ph type="sldNum" sz="quarter" idx="4"/>
          </p:nvPr>
        </p:nvSpPr>
        <p:spPr>
          <a:xfrm>
            <a:off x="6629400" y="6035675"/>
            <a:ext cx="2170113" cy="444500"/>
          </a:xfrm>
        </p:spPr>
        <p:txBody>
          <a:bodyPr/>
          <a:lstStyle>
            <a:lvl1pPr>
              <a:defRPr/>
            </a:lvl1pPr>
          </a:lstStyle>
          <a:p>
            <a:fld id="{EEEECDCC-63C2-4492-ADC6-A6890B1EB79E}" type="slidenum">
              <a:rPr lang="en-US" smtClean="0"/>
              <a:t>‹#›</a:t>
            </a:fld>
            <a:endParaRPr lang="en-US" dirty="0"/>
          </a:p>
        </p:txBody>
      </p:sp>
      <p:grpSp>
        <p:nvGrpSpPr>
          <p:cNvPr id="5125" name="Group 5"/>
          <p:cNvGrpSpPr>
            <a:grpSpLocks/>
          </p:cNvGrpSpPr>
          <p:nvPr/>
        </p:nvGrpSpPr>
        <p:grpSpPr bwMode="auto">
          <a:xfrm>
            <a:off x="0" y="-6350"/>
            <a:ext cx="9142413" cy="6856413"/>
            <a:chOff x="0" y="-4"/>
            <a:chExt cx="5759" cy="4319"/>
          </a:xfrm>
        </p:grpSpPr>
        <p:grpSp>
          <p:nvGrpSpPr>
            <p:cNvPr id="5126" name="Group 6"/>
            <p:cNvGrpSpPr>
              <a:grpSpLocks/>
            </p:cNvGrpSpPr>
            <p:nvPr/>
          </p:nvGrpSpPr>
          <p:grpSpPr bwMode="auto">
            <a:xfrm>
              <a:off x="33" y="-4"/>
              <a:ext cx="328" cy="3928"/>
              <a:chOff x="33" y="-4"/>
              <a:chExt cx="328" cy="3928"/>
            </a:xfrm>
          </p:grpSpPr>
          <p:sp>
            <p:nvSpPr>
              <p:cNvPr id="5127"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8" name="Group 8"/>
              <p:cNvGrpSpPr>
                <a:grpSpLocks/>
              </p:cNvGrpSpPr>
              <p:nvPr/>
            </p:nvGrpSpPr>
            <p:grpSpPr bwMode="auto">
              <a:xfrm>
                <a:off x="41" y="-4"/>
                <a:ext cx="320" cy="205"/>
                <a:chOff x="41" y="-4"/>
                <a:chExt cx="320" cy="205"/>
              </a:xfrm>
            </p:grpSpPr>
            <p:sp>
              <p:nvSpPr>
                <p:cNvPr id="5129"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1" name="Group 11"/>
            <p:cNvGrpSpPr>
              <a:grpSpLocks/>
            </p:cNvGrpSpPr>
            <p:nvPr/>
          </p:nvGrpSpPr>
          <p:grpSpPr bwMode="auto">
            <a:xfrm>
              <a:off x="411" y="44"/>
              <a:ext cx="5348" cy="322"/>
              <a:chOff x="411" y="44"/>
              <a:chExt cx="5348" cy="322"/>
            </a:xfrm>
          </p:grpSpPr>
          <p:sp>
            <p:nvSpPr>
              <p:cNvPr id="5132"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3" name="Group 13"/>
              <p:cNvGrpSpPr>
                <a:grpSpLocks/>
              </p:cNvGrpSpPr>
              <p:nvPr/>
            </p:nvGrpSpPr>
            <p:grpSpPr bwMode="auto">
              <a:xfrm>
                <a:off x="5563" y="45"/>
                <a:ext cx="196" cy="321"/>
                <a:chOff x="5563" y="45"/>
                <a:chExt cx="196" cy="321"/>
              </a:xfrm>
            </p:grpSpPr>
            <p:sp>
              <p:nvSpPr>
                <p:cNvPr id="5134"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6" name="Group 16"/>
            <p:cNvGrpSpPr>
              <a:grpSpLocks/>
            </p:cNvGrpSpPr>
            <p:nvPr/>
          </p:nvGrpSpPr>
          <p:grpSpPr bwMode="auto">
            <a:xfrm>
              <a:off x="0" y="3958"/>
              <a:ext cx="5347" cy="323"/>
              <a:chOff x="0" y="3958"/>
              <a:chExt cx="5347" cy="323"/>
            </a:xfrm>
          </p:grpSpPr>
          <p:sp>
            <p:nvSpPr>
              <p:cNvPr id="5137"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8" name="Group 18"/>
              <p:cNvGrpSpPr>
                <a:grpSpLocks/>
              </p:cNvGrpSpPr>
              <p:nvPr/>
            </p:nvGrpSpPr>
            <p:grpSpPr bwMode="auto">
              <a:xfrm>
                <a:off x="0" y="3958"/>
                <a:ext cx="195" cy="322"/>
                <a:chOff x="0" y="3958"/>
                <a:chExt cx="195" cy="322"/>
              </a:xfrm>
            </p:grpSpPr>
            <p:sp>
              <p:nvSpPr>
                <p:cNvPr id="5139"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41" name="Group 21"/>
            <p:cNvGrpSpPr>
              <a:grpSpLocks/>
            </p:cNvGrpSpPr>
            <p:nvPr/>
          </p:nvGrpSpPr>
          <p:grpSpPr bwMode="auto">
            <a:xfrm>
              <a:off x="5398" y="401"/>
              <a:ext cx="320" cy="3914"/>
              <a:chOff x="5398" y="401"/>
              <a:chExt cx="320" cy="3914"/>
            </a:xfrm>
          </p:grpSpPr>
          <p:sp>
            <p:nvSpPr>
              <p:cNvPr id="5142"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3" name="Group 23"/>
              <p:cNvGrpSpPr>
                <a:grpSpLocks/>
              </p:cNvGrpSpPr>
              <p:nvPr/>
            </p:nvGrpSpPr>
            <p:grpSpPr bwMode="auto">
              <a:xfrm>
                <a:off x="5398" y="4111"/>
                <a:ext cx="320" cy="204"/>
                <a:chOff x="5398" y="4111"/>
                <a:chExt cx="320" cy="204"/>
              </a:xfrm>
            </p:grpSpPr>
            <p:sp>
              <p:nvSpPr>
                <p:cNvPr id="5144"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6E1A5A-83FC-45AE-A3A3-F6D82D41201C}" type="datetime1">
              <a:rPr lang="ar-SA" smtClean="0"/>
              <a:t>05/02/1441</a:t>
            </a:fld>
            <a:endParaRPr lang="en-US" dirty="0"/>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069631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A89F5FB8-8E45-4FC4-8848-7930245B3D50}"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3455112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C81871C-6CC4-4BB9-B1DB-E6A70007F05E}" type="datetime1">
              <a:rPr lang="ar-SA" smtClean="0"/>
              <a:t>05/02/1441</a:t>
            </a:fld>
            <a:endParaRPr lang="en-US" dirty="0"/>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994582406"/>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CDE1422-D1AF-409A-B482-1B7B77E4F6D2}" type="datetime1">
              <a:rPr lang="ar-SA" smtClean="0"/>
              <a:t>05/02/1441</a:t>
            </a:fld>
            <a:endParaRPr lang="en-US" dirty="0"/>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423400183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988779F-D4CB-4299-B1EE-D0E844310822}" type="datetime1">
              <a:rPr lang="ar-SA" smtClean="0"/>
              <a:t>05/02/1441</a:t>
            </a:fld>
            <a:endParaRPr lang="en-US" dirty="0"/>
          </a:p>
        </p:txBody>
      </p:sp>
      <p:sp>
        <p:nvSpPr>
          <p:cNvPr id="8" name="Slide Number Placeholder 7"/>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9" name="Footer Placeholder 8"/>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54339331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803A028-FECE-4761-9ADC-C1AA36762291}" type="datetime1">
              <a:rPr lang="ar-SA" smtClean="0"/>
              <a:t>05/02/1441</a:t>
            </a:fld>
            <a:endParaRPr lang="en-US" dirty="0"/>
          </a:p>
        </p:txBody>
      </p:sp>
      <p:sp>
        <p:nvSpPr>
          <p:cNvPr id="4" name="Slide Number Placeholder 3"/>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5" name="Footer Placeholder 4"/>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92789069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CF0C672-A2C9-407E-A3FC-1B6E1C68320F}" type="datetime1">
              <a:rPr lang="ar-SA" smtClean="0"/>
              <a:t>05/02/1441</a:t>
            </a:fld>
            <a:endParaRPr lang="en-US" dirty="0"/>
          </a:p>
        </p:txBody>
      </p:sp>
      <p:sp>
        <p:nvSpPr>
          <p:cNvPr id="3" name="Slide Number Placeholder 2"/>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4" name="Footer Placeholder 3"/>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7137890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8C14F0-7F1E-4B72-BDD9-AF98F9C30AD7}" type="datetime1">
              <a:rPr lang="ar-SA" smtClean="0"/>
              <a:t>05/02/1441</a:t>
            </a:fld>
            <a:endParaRPr lang="en-US" dirty="0"/>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52066160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DC98285-74EE-4D7D-8614-947C8432973B}" type="datetime1">
              <a:rPr lang="ar-SA" smtClean="0"/>
              <a:t>05/02/1441</a:t>
            </a:fld>
            <a:endParaRPr lang="en-US" dirty="0"/>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47941560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61CF57-E68F-48B6-8859-C02E71C5187E}" type="datetime1">
              <a:rPr lang="ar-SA" smtClean="0"/>
              <a:t>05/02/1441</a:t>
            </a:fld>
            <a:endParaRPr lang="en-US" dirty="0"/>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39017222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74A2DF-414F-467E-9766-EBC2FFBDA128}" type="datetime1">
              <a:rPr lang="ar-SA" smtClean="0"/>
              <a:t>05/02/1441</a:t>
            </a:fld>
            <a:endParaRPr lang="en-US" dirty="0"/>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dirty="0"/>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1248022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dt" sz="quarter" idx="2"/>
          </p:nvPr>
        </p:nvSpPr>
        <p:spPr>
          <a:xfrm>
            <a:off x="344488" y="6035675"/>
            <a:ext cx="2474912" cy="457200"/>
          </a:xfrm>
        </p:spPr>
        <p:txBody>
          <a:bodyPr/>
          <a:lstStyle>
            <a:lvl1pPr>
              <a:defRPr/>
            </a:lvl1pPr>
          </a:lstStyle>
          <a:p>
            <a:fld id="{217F95B4-2D38-49A3-8448-4A29A88A7F34}" type="datetime1">
              <a:rPr lang="en-US" altLang="en-US" smtClean="0"/>
              <a:t>10/4/2019</a:t>
            </a:fld>
            <a:endParaRPr lang="en-US" altLang="en-US"/>
          </a:p>
        </p:txBody>
      </p:sp>
      <p:sp>
        <p:nvSpPr>
          <p:cNvPr id="67587" name="Rectangle 3"/>
          <p:cNvSpPr>
            <a:spLocks noGrp="1" noChangeArrowheads="1"/>
          </p:cNvSpPr>
          <p:nvPr>
            <p:ph type="ftr" sz="quarter" idx="3"/>
          </p:nvPr>
        </p:nvSpPr>
        <p:spPr>
          <a:xfrm>
            <a:off x="2895600" y="6035675"/>
            <a:ext cx="3657600" cy="457200"/>
          </a:xfrm>
        </p:spPr>
        <p:txBody>
          <a:bodyPr/>
          <a:lstStyle>
            <a:lvl1pPr>
              <a:defRPr/>
            </a:lvl1pPr>
          </a:lstStyle>
          <a:p>
            <a:r>
              <a:rPr lang="en-US" altLang="en-US" smtClean="0"/>
              <a:t>Dr. Mohammed Alnaif</a:t>
            </a:r>
            <a:endParaRPr lang="en-US" altLang="en-US"/>
          </a:p>
        </p:txBody>
      </p:sp>
      <p:sp>
        <p:nvSpPr>
          <p:cNvPr id="67588" name="Rectangle 4"/>
          <p:cNvSpPr>
            <a:spLocks noGrp="1" noChangeArrowheads="1"/>
          </p:cNvSpPr>
          <p:nvPr>
            <p:ph type="sldNum" sz="quarter" idx="4"/>
          </p:nvPr>
        </p:nvSpPr>
        <p:spPr>
          <a:xfrm>
            <a:off x="6629400" y="6035675"/>
            <a:ext cx="2170113" cy="444500"/>
          </a:xfrm>
        </p:spPr>
        <p:txBody>
          <a:bodyPr/>
          <a:lstStyle>
            <a:lvl1pPr>
              <a:defRPr/>
            </a:lvl1pPr>
          </a:lstStyle>
          <a:p>
            <a:endParaRPr lang="en-US" altLang="en-US"/>
          </a:p>
        </p:txBody>
      </p:sp>
      <p:grpSp>
        <p:nvGrpSpPr>
          <p:cNvPr id="67589" name="Group 5"/>
          <p:cNvGrpSpPr>
            <a:grpSpLocks/>
          </p:cNvGrpSpPr>
          <p:nvPr/>
        </p:nvGrpSpPr>
        <p:grpSpPr bwMode="auto">
          <a:xfrm>
            <a:off x="0" y="-6350"/>
            <a:ext cx="9142413" cy="6856413"/>
            <a:chOff x="0" y="-4"/>
            <a:chExt cx="5759" cy="4319"/>
          </a:xfrm>
        </p:grpSpPr>
        <p:grpSp>
          <p:nvGrpSpPr>
            <p:cNvPr id="67590" name="Group 6"/>
            <p:cNvGrpSpPr>
              <a:grpSpLocks/>
            </p:cNvGrpSpPr>
            <p:nvPr/>
          </p:nvGrpSpPr>
          <p:grpSpPr bwMode="auto">
            <a:xfrm>
              <a:off x="33" y="-4"/>
              <a:ext cx="328" cy="3928"/>
              <a:chOff x="33" y="-4"/>
              <a:chExt cx="328" cy="3928"/>
            </a:xfrm>
          </p:grpSpPr>
          <p:sp>
            <p:nvSpPr>
              <p:cNvPr id="6759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2" name="Group 8"/>
              <p:cNvGrpSpPr>
                <a:grpSpLocks/>
              </p:cNvGrpSpPr>
              <p:nvPr/>
            </p:nvGrpSpPr>
            <p:grpSpPr bwMode="auto">
              <a:xfrm>
                <a:off x="41" y="-4"/>
                <a:ext cx="320" cy="205"/>
                <a:chOff x="41" y="-4"/>
                <a:chExt cx="320" cy="205"/>
              </a:xfrm>
            </p:grpSpPr>
            <p:sp>
              <p:nvSpPr>
                <p:cNvPr id="6759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595" name="Group 11"/>
            <p:cNvGrpSpPr>
              <a:grpSpLocks/>
            </p:cNvGrpSpPr>
            <p:nvPr/>
          </p:nvGrpSpPr>
          <p:grpSpPr bwMode="auto">
            <a:xfrm>
              <a:off x="411" y="44"/>
              <a:ext cx="5348" cy="322"/>
              <a:chOff x="411" y="44"/>
              <a:chExt cx="5348" cy="322"/>
            </a:xfrm>
          </p:grpSpPr>
          <p:sp>
            <p:nvSpPr>
              <p:cNvPr id="67596"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7" name="Group 13"/>
              <p:cNvGrpSpPr>
                <a:grpSpLocks/>
              </p:cNvGrpSpPr>
              <p:nvPr/>
            </p:nvGrpSpPr>
            <p:grpSpPr bwMode="auto">
              <a:xfrm>
                <a:off x="5563" y="45"/>
                <a:ext cx="196" cy="321"/>
                <a:chOff x="5563" y="45"/>
                <a:chExt cx="196" cy="321"/>
              </a:xfrm>
            </p:grpSpPr>
            <p:sp>
              <p:nvSpPr>
                <p:cNvPr id="67598"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9"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0" name="Group 16"/>
            <p:cNvGrpSpPr>
              <a:grpSpLocks/>
            </p:cNvGrpSpPr>
            <p:nvPr/>
          </p:nvGrpSpPr>
          <p:grpSpPr bwMode="auto">
            <a:xfrm>
              <a:off x="0" y="3958"/>
              <a:ext cx="5347" cy="323"/>
              <a:chOff x="0" y="3958"/>
              <a:chExt cx="5347" cy="323"/>
            </a:xfrm>
          </p:grpSpPr>
          <p:sp>
            <p:nvSpPr>
              <p:cNvPr id="67601"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2" name="Group 18"/>
              <p:cNvGrpSpPr>
                <a:grpSpLocks/>
              </p:cNvGrpSpPr>
              <p:nvPr/>
            </p:nvGrpSpPr>
            <p:grpSpPr bwMode="auto">
              <a:xfrm>
                <a:off x="0" y="3958"/>
                <a:ext cx="195" cy="322"/>
                <a:chOff x="0" y="3958"/>
                <a:chExt cx="195" cy="322"/>
              </a:xfrm>
            </p:grpSpPr>
            <p:sp>
              <p:nvSpPr>
                <p:cNvPr id="67603"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4"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5" name="Group 21"/>
            <p:cNvGrpSpPr>
              <a:grpSpLocks/>
            </p:cNvGrpSpPr>
            <p:nvPr/>
          </p:nvGrpSpPr>
          <p:grpSpPr bwMode="auto">
            <a:xfrm>
              <a:off x="5398" y="401"/>
              <a:ext cx="320" cy="3914"/>
              <a:chOff x="5398" y="401"/>
              <a:chExt cx="320" cy="3914"/>
            </a:xfrm>
          </p:grpSpPr>
          <p:sp>
            <p:nvSpPr>
              <p:cNvPr id="67606"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7" name="Group 23"/>
              <p:cNvGrpSpPr>
                <a:grpSpLocks/>
              </p:cNvGrpSpPr>
              <p:nvPr/>
            </p:nvGrpSpPr>
            <p:grpSpPr bwMode="auto">
              <a:xfrm>
                <a:off x="5398" y="4111"/>
                <a:ext cx="320" cy="204"/>
                <a:chOff x="5398" y="4111"/>
                <a:chExt cx="320" cy="204"/>
              </a:xfrm>
            </p:grpSpPr>
            <p:sp>
              <p:nvSpPr>
                <p:cNvPr id="67608"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19610E5E-F8FB-449B-8181-41E5A019393B}"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70981317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076FEF-A67F-4424-A561-AA1846EB2AA8}" type="datetime1">
              <a:rPr lang="en-US" altLang="en-US" smtClean="0"/>
              <a:t>10/4/2019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24840070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B613533-183F-4256-900F-88E8F1C1CBC0}" type="datetime1">
              <a:rPr lang="en-US" altLang="en-US" smtClean="0"/>
              <a:t>10/4/2019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90644966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CFC1508-55AC-4FDA-9ADF-83F99661281A}" type="datetime1">
              <a:rPr lang="en-US" altLang="en-US" smtClean="0"/>
              <a:t>10/4/2019</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04184902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AF262D3-0DEB-4F22-BE87-2D9BDD5EF15B}" type="datetime1">
              <a:rPr lang="en-US" altLang="en-US" smtClean="0"/>
              <a:t>10/4/2019</a:t>
            </a:fld>
            <a:endParaRPr lang="en-US" altLang="en-US"/>
          </a:p>
        </p:txBody>
      </p:sp>
      <p:sp>
        <p:nvSpPr>
          <p:cNvPr id="8" name="Slide Number Placeholder 7"/>
          <p:cNvSpPr>
            <a:spLocks noGrp="1"/>
          </p:cNvSpPr>
          <p:nvPr>
            <p:ph type="sldNum" sz="quarter"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35137767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A5EC776-8CD6-403A-94A3-B45411BEE1D5}" type="datetime1">
              <a:rPr lang="en-US" altLang="en-US" smtClean="0"/>
              <a:t>10/4/2019</a:t>
            </a:fld>
            <a:endParaRPr lang="en-US" altLang="en-US"/>
          </a:p>
        </p:txBody>
      </p:sp>
      <p:sp>
        <p:nvSpPr>
          <p:cNvPr id="4" name="Slide Number Placeholder 3"/>
          <p:cNvSpPr>
            <a:spLocks noGrp="1"/>
          </p:cNvSpPr>
          <p:nvPr>
            <p:ph type="sldNum" sz="quarter"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52427430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6B9EB7-8E97-4F74-9D89-50C4F6C34830}" type="datetime1">
              <a:rPr lang="en-US" altLang="en-US" smtClean="0"/>
              <a:t>10/4/2019</a:t>
            </a:fld>
            <a:endParaRPr lang="en-US" altLang="en-US"/>
          </a:p>
        </p:txBody>
      </p:sp>
      <p:sp>
        <p:nvSpPr>
          <p:cNvPr id="3" name="Slide Number Placeholder 2"/>
          <p:cNvSpPr>
            <a:spLocks noGrp="1"/>
          </p:cNvSpPr>
          <p:nvPr>
            <p:ph type="sldNum" sz="quarter"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93773499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945B99-4163-403E-B6DA-D4BF60272A56}" type="datetime1">
              <a:rPr lang="en-US" altLang="en-US" smtClean="0"/>
              <a:t>10/4/2019</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85786456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1F2DEA1-6D32-4BAD-91D4-536CDB944135}" type="datetime1">
              <a:rPr lang="en-US" altLang="en-US" smtClean="0"/>
              <a:t>10/4/2019</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89946358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0F71AD-B92A-4AA0-983F-BC43F5AD307A}" type="datetime1">
              <a:rPr lang="en-US" altLang="en-US" smtClean="0"/>
              <a:t>10/4/2019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45653123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EDA039-37F8-45A2-8EBF-E44AD7C24F3C}" type="datetime1">
              <a:rPr lang="en-US" altLang="en-US" smtClean="0"/>
              <a:t>10/4/2019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714922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72833FAC-F1F7-4FFA-B5CD-0BAD8144E56D}"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4206100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8DE5A619-91F5-40BD-9BBE-8EB50CF4A90F}"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724537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857E66BD-10E8-4EB2-9AED-7EF1FD24DB82}"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27247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CADA0D40-156C-41E1-8362-9D8E15A9324A}"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05387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E459DE04-0800-4F33-AD0D-42E0F3E0AAB2}"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35507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CFF6B18D-F571-4A2F-9FC3-995FC94F8F36}"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6835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03A028-FECE-4761-9ADC-C1AA36762291}" type="datetime1">
              <a:rPr lang="ar-SA" smtClean="0"/>
              <a:t>05/02/1441</a:t>
            </a:fld>
            <a:endParaRPr lang="en-US" dirty="0"/>
          </a:p>
        </p:txBody>
      </p:sp>
      <p:sp>
        <p:nvSpPr>
          <p:cNvPr id="4" name="Footer Placeholder 3"/>
          <p:cNvSpPr>
            <a:spLocks noGrp="1"/>
          </p:cNvSpPr>
          <p:nvPr>
            <p:ph type="ftr" sz="quarter" idx="11"/>
          </p:nvPr>
        </p:nvSpPr>
        <p:spPr/>
        <p:txBody>
          <a:bodyPr/>
          <a:lstStyle>
            <a:extLst/>
          </a:lstStyle>
          <a:p>
            <a:r>
              <a:rPr lang="en-US" smtClean="0"/>
              <a:t>Dr. Mohammed Alnaif</a:t>
            </a:r>
            <a:endParaRPr lang="en-US" dirty="0"/>
          </a:p>
        </p:txBody>
      </p:sp>
      <p:sp>
        <p:nvSpPr>
          <p:cNvPr id="5" name="Slide Number Placeholder 4"/>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EEC2E114-8F5F-41AD-BF60-F67A6D8BC485}"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72716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745F88B1-680C-4BB1-9E28-F11994D89849}"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28960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36707951-626C-4676-A6F6-88802899C452}"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72538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4CB88F36-FA25-44BC-934E-2ECB836005B3}"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79648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0385D7C4-DCE2-4196-AA32-48A474806868}"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77284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E90000AC-C0E8-45F4-8634-FC2F17804E5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65501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08CAC519-791B-47FB-A9BA-594B715E2C7C}"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64433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13B3A91-7AEF-4F3D-9433-B33C2DBD76F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62623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F69BA60-0198-4A66-A430-4E223B73ADD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00156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447F494-D9AE-4F27-92C3-57364347B15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143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CF0C672-A2C9-407E-A3FC-1B6E1C68320F}" type="datetime1">
              <a:rPr lang="ar-SA" smtClean="0"/>
              <a:t>05/02/1441</a:t>
            </a:fld>
            <a:endParaRPr lang="en-US" dirty="0"/>
          </a:p>
        </p:txBody>
      </p:sp>
      <p:sp>
        <p:nvSpPr>
          <p:cNvPr id="3" name="Footer Placeholder 2"/>
          <p:cNvSpPr>
            <a:spLocks noGrp="1"/>
          </p:cNvSpPr>
          <p:nvPr>
            <p:ph type="ftr" sz="quarter" idx="11"/>
          </p:nvPr>
        </p:nvSpPr>
        <p:spPr/>
        <p:txBody>
          <a:bodyPr/>
          <a:lstStyle>
            <a:extLst/>
          </a:lstStyle>
          <a:p>
            <a:r>
              <a:rPr lang="en-US" smtClean="0"/>
              <a:t>Dr. Mohammed Alnaif</a:t>
            </a:r>
            <a:endParaRPr lang="en-US" dirty="0"/>
          </a:p>
        </p:txBody>
      </p:sp>
      <p:sp>
        <p:nvSpPr>
          <p:cNvPr id="4" name="Slide Number Placeholder 3"/>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82D8AA5-821A-4E71-ABFD-3BBC2179021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59806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51D257BF-9BD6-4D3F-83D7-740FF2A04FD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5096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8D64072-3495-420C-9F67-6B600BE8E1C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825734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7898123-B75F-4DEC-96C9-B7BEE084A2B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00827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0394C0B-1244-4555-87AC-299ABBE5322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64323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0BD611B-A1E1-4420-87BA-8DC6D4823F8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66263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51EE62E-C8E5-4AE0-844E-D4CE01C091F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67519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9A7F56-213A-42E6-93D3-575A9ECC819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42290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9D2A9FA-3B38-441E-8149-E0FE896544F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00382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AAACC2C-BB82-41C3-9550-CE9F030AAEC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2860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8C14F0-7F1E-4B72-BDD9-AF98F9C30AD7}" type="datetime1">
              <a:rPr lang="ar-SA" smtClean="0"/>
              <a:t>05/02/1441</a:t>
            </a:fld>
            <a:endParaRPr lang="en-US" dirty="0"/>
          </a:p>
        </p:txBody>
      </p:sp>
      <p:sp>
        <p:nvSpPr>
          <p:cNvPr id="6" name="Footer Placeholder 5"/>
          <p:cNvSpPr>
            <a:spLocks noGrp="1"/>
          </p:cNvSpPr>
          <p:nvPr>
            <p:ph type="ftr" sz="quarter" idx="11"/>
          </p:nvPr>
        </p:nvSpPr>
        <p:spPr/>
        <p:txBody>
          <a:bodyPr/>
          <a:lstStyle>
            <a:extLst/>
          </a:lstStyle>
          <a:p>
            <a:r>
              <a:rPr lang="en-US" smtClean="0"/>
              <a:t>Dr. Mohammed Alnaif</a:t>
            </a:r>
            <a:endParaRPr lang="en-US" dirty="0"/>
          </a:p>
        </p:txBody>
      </p:sp>
      <p:sp>
        <p:nvSpPr>
          <p:cNvPr id="7" name="Slide Number Placeholder 6"/>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CD8F268-5A7E-4782-B75A-BD4259FC85A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624311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DCF3EEC-D8E8-4242-BBD1-4EC24EE9C14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92465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8EA1CEC-8B1D-4E4B-A09C-4FD7A3E2A4DF}"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373450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ADDF9875-A299-4DEF-8A4C-39D1658848DC}"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62008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34529590-9FE5-4396-A7DF-C65579E9B732}"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06845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461589E-6B92-4253-9377-8E3A9D0D050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9486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FB41941-05AC-429F-890A-F419B11A6E3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63371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22CBE9E-B2B1-4BF2-A9C9-CBFE24246D9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000534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64F712E-94D8-4EDB-B327-516893E5E5E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45958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C21DA25-D1C3-4679-9A6E-7D90B358795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1016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DC98285-74EE-4D7D-8614-947C8432973B}" type="datetime1">
              <a:rPr lang="ar-SA" smtClean="0"/>
              <a:t>05/02/1441</a:t>
            </a:fld>
            <a:endParaRPr lang="en-US" dirty="0"/>
          </a:p>
        </p:txBody>
      </p:sp>
      <p:sp>
        <p:nvSpPr>
          <p:cNvPr id="6" name="Footer Placeholder 5"/>
          <p:cNvSpPr>
            <a:spLocks noGrp="1"/>
          </p:cNvSpPr>
          <p:nvPr>
            <p:ph type="ftr" sz="quarter" idx="11"/>
          </p:nvPr>
        </p:nvSpPr>
        <p:spPr/>
        <p:txBody>
          <a:bodyPr/>
          <a:lstStyle>
            <a:extLst/>
          </a:lstStyle>
          <a:p>
            <a:r>
              <a:rPr lang="en-US" smtClean="0"/>
              <a:t>Dr. Mohammed Alnaif</a:t>
            </a:r>
            <a:endParaRPr lang="en-US" dirty="0"/>
          </a:p>
        </p:txBody>
      </p:sp>
      <p:sp>
        <p:nvSpPr>
          <p:cNvPr id="7" name="Slide Number Placeholder 6"/>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D04F11-19FF-4234-8356-93449AFAC82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47176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8ED780F-97DE-4B63-92C3-FE9ADC1F54A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98697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F936538-A881-4FE0-9B8F-7A462DD2999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4700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16711B61-D241-4003-8863-18AB28A35CD8}"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866098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4419478C-6E6B-4AB9-A124-9D6C9B927874}"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497151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73E87D39-3899-4106-A819-6FFEEE2CD615}"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22435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64977C-4A82-4DD1-BFEB-DC5BA64D4DD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91499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EAAB8CC-D16A-4F78-AD3E-9C58422B69E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621403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4B48C61-B18C-48C5-AD17-0F110D381C9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067943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4A0FF1B-58CC-4DE9-ADE0-E057DA7AA21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5249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2.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2.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2.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7DE167F-1909-4A8E-BBC9-9A3A57405A9B}" type="datetime1">
              <a:rPr lang="ar-SA" smtClean="0"/>
              <a:t>05/02/1441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Dr. Mohammed Alnaif</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EEECDCC-63C2-4492-ADC6-A6890B1EB79E}"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487617AC-42BB-4AA9-ACA2-30A24C6880E8}"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5DE51E4-CE06-430E-9023-8B1B72704C0F}"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3E89581-1F14-4159-8F09-C5CDF2115965}"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06DFAD89-7E3C-4E7B-9303-A5CD48263F09}"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F4F735D-BC71-4277-B041-EBC17BD7C29C}"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8C08FC7-3E0A-467E-8EC7-00DCF0CB3B69}"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61145C42-F804-42FF-95DC-F58B23FDC3EC}"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638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639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639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03F8705-1DF1-4E15-952D-61CB7008A696}"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741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741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741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1CD81CE1-7694-46BB-9FCE-94495103FF56}"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843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843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844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5980256A-4FFA-46BE-8D32-640E1E40D273}"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fld id="{33E4C1BD-475A-4C7F-86C7-9C8FCCA94F22}" type="datetime1">
              <a:rPr lang="ar-SA" smtClean="0"/>
              <a:t>05/02/1441</a:t>
            </a:fld>
            <a:endParaRPr lang="en-US" dirty="0"/>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fld id="{EEEECDCC-63C2-4492-ADC6-A6890B1EB79E}" type="slidenum">
              <a:rPr lang="en-US" smtClean="0"/>
              <a:t>‹#›</a:t>
            </a:fld>
            <a:endParaRPr lang="en-US" dirty="0"/>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r>
              <a:rPr lang="en-US" smtClean="0"/>
              <a:t>Dr. Mohammed Alnaif</a:t>
            </a:r>
            <a:endParaRPr lang="en-US" dirty="0"/>
          </a:p>
        </p:txBody>
      </p:sp>
      <p:sp>
        <p:nvSpPr>
          <p:cNvPr id="103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5" name="Group 11"/>
          <p:cNvGrpSpPr>
            <a:grpSpLocks/>
          </p:cNvGrpSpPr>
          <p:nvPr/>
        </p:nvGrpSpPr>
        <p:grpSpPr bwMode="auto">
          <a:xfrm>
            <a:off x="276225" y="341313"/>
            <a:ext cx="642938" cy="6516687"/>
            <a:chOff x="174" y="215"/>
            <a:chExt cx="405" cy="4105"/>
          </a:xfrm>
        </p:grpSpPr>
        <p:sp>
          <p:nvSpPr>
            <p:cNvPr id="103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7" name="Group 13"/>
            <p:cNvGrpSpPr>
              <a:grpSpLocks/>
            </p:cNvGrpSpPr>
            <p:nvPr/>
          </p:nvGrpSpPr>
          <p:grpSpPr bwMode="auto">
            <a:xfrm>
              <a:off x="174" y="468"/>
              <a:ext cx="405" cy="3852"/>
              <a:chOff x="174" y="468"/>
              <a:chExt cx="405" cy="3852"/>
            </a:xfrm>
          </p:grpSpPr>
          <p:grpSp>
            <p:nvGrpSpPr>
              <p:cNvPr id="1039" name="Group 14"/>
              <p:cNvGrpSpPr>
                <a:grpSpLocks/>
              </p:cNvGrpSpPr>
              <p:nvPr/>
            </p:nvGrpSpPr>
            <p:grpSpPr bwMode="auto">
              <a:xfrm>
                <a:off x="175" y="468"/>
                <a:ext cx="404" cy="194"/>
                <a:chOff x="175" y="468"/>
                <a:chExt cx="404" cy="194"/>
              </a:xfrm>
            </p:grpSpPr>
            <p:sp>
              <p:nvSpPr>
                <p:cNvPr id="104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4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4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3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8F21160A-B7BB-4357-9FFB-97B6B6B41462}" type="datetime1">
              <a:rPr lang="ar-SA" altLang="en-US" smtClean="0"/>
              <a:t>05/02/1441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1946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4"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5"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7" name="Group 11"/>
          <p:cNvGrpSpPr>
            <a:grpSpLocks/>
          </p:cNvGrpSpPr>
          <p:nvPr/>
        </p:nvGrpSpPr>
        <p:grpSpPr bwMode="auto">
          <a:xfrm>
            <a:off x="276225" y="341313"/>
            <a:ext cx="642938" cy="6516687"/>
            <a:chOff x="174" y="215"/>
            <a:chExt cx="405" cy="4105"/>
          </a:xfrm>
        </p:grpSpPr>
        <p:sp>
          <p:nvSpPr>
            <p:cNvPr id="1946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9" name="Group 13"/>
            <p:cNvGrpSpPr>
              <a:grpSpLocks/>
            </p:cNvGrpSpPr>
            <p:nvPr/>
          </p:nvGrpSpPr>
          <p:grpSpPr bwMode="auto">
            <a:xfrm>
              <a:off x="174" y="468"/>
              <a:ext cx="405" cy="3852"/>
              <a:chOff x="174" y="468"/>
              <a:chExt cx="405" cy="3852"/>
            </a:xfrm>
          </p:grpSpPr>
          <p:grpSp>
            <p:nvGrpSpPr>
              <p:cNvPr id="19471" name="Group 14"/>
              <p:cNvGrpSpPr>
                <a:grpSpLocks/>
              </p:cNvGrpSpPr>
              <p:nvPr/>
            </p:nvGrpSpPr>
            <p:grpSpPr bwMode="auto">
              <a:xfrm>
                <a:off x="175" y="468"/>
                <a:ext cx="404" cy="194"/>
                <a:chOff x="175" y="468"/>
                <a:chExt cx="404" cy="194"/>
              </a:xfrm>
            </p:grpSpPr>
            <p:sp>
              <p:nvSpPr>
                <p:cNvPr id="19473"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74"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75"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2"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0"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2825EFD8-B4E3-45B4-A901-D37F61D431A2}" type="datetime1">
              <a:rPr lang="ar-SA" smtClean="0"/>
              <a:t>05/02/1441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06FAB3D5-B7B4-4D71-A2F5-B04A3BFA1717}"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smtClean="0"/>
              <a:t>Dr. Mohammed Alnaif</a:t>
            </a:r>
            <a:endParaRPr lang="en-US"/>
          </a:p>
        </p:txBody>
      </p:sp>
      <p:sp>
        <p:nvSpPr>
          <p:cNvPr id="2048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88"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9"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1" name="Group 11"/>
          <p:cNvGrpSpPr>
            <a:grpSpLocks/>
          </p:cNvGrpSpPr>
          <p:nvPr/>
        </p:nvGrpSpPr>
        <p:grpSpPr bwMode="auto">
          <a:xfrm>
            <a:off x="276225" y="341313"/>
            <a:ext cx="642938" cy="6516687"/>
            <a:chOff x="174" y="215"/>
            <a:chExt cx="405" cy="4105"/>
          </a:xfrm>
        </p:grpSpPr>
        <p:sp>
          <p:nvSpPr>
            <p:cNvPr id="2049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3" name="Group 13"/>
            <p:cNvGrpSpPr>
              <a:grpSpLocks/>
            </p:cNvGrpSpPr>
            <p:nvPr/>
          </p:nvGrpSpPr>
          <p:grpSpPr bwMode="auto">
            <a:xfrm>
              <a:off x="174" y="468"/>
              <a:ext cx="405" cy="3852"/>
              <a:chOff x="174" y="468"/>
              <a:chExt cx="405" cy="3852"/>
            </a:xfrm>
          </p:grpSpPr>
          <p:grpSp>
            <p:nvGrpSpPr>
              <p:cNvPr id="20495" name="Group 14"/>
              <p:cNvGrpSpPr>
                <a:grpSpLocks/>
              </p:cNvGrpSpPr>
              <p:nvPr/>
            </p:nvGrpSpPr>
            <p:grpSpPr bwMode="auto">
              <a:xfrm>
                <a:off x="175" y="468"/>
                <a:ext cx="404" cy="194"/>
                <a:chOff x="175" y="468"/>
                <a:chExt cx="404" cy="194"/>
              </a:xfrm>
            </p:grpSpPr>
            <p:sp>
              <p:nvSpPr>
                <p:cNvPr id="20497"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98"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9"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6"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4"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275E5E8E-FCD8-444C-86F3-3E95ABE4B50D}" type="datetime1">
              <a:rPr lang="ar-SA" altLang="en-US" smtClean="0"/>
              <a:t>05/02/1441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151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5" name="Group 11"/>
          <p:cNvGrpSpPr>
            <a:grpSpLocks/>
          </p:cNvGrpSpPr>
          <p:nvPr/>
        </p:nvGrpSpPr>
        <p:grpSpPr bwMode="auto">
          <a:xfrm>
            <a:off x="276225" y="341313"/>
            <a:ext cx="642938" cy="6516687"/>
            <a:chOff x="174" y="215"/>
            <a:chExt cx="405" cy="4105"/>
          </a:xfrm>
        </p:grpSpPr>
        <p:sp>
          <p:nvSpPr>
            <p:cNvPr id="2151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7" name="Group 13"/>
            <p:cNvGrpSpPr>
              <a:grpSpLocks/>
            </p:cNvGrpSpPr>
            <p:nvPr/>
          </p:nvGrpSpPr>
          <p:grpSpPr bwMode="auto">
            <a:xfrm>
              <a:off x="174" y="468"/>
              <a:ext cx="405" cy="3852"/>
              <a:chOff x="174" y="468"/>
              <a:chExt cx="405" cy="3852"/>
            </a:xfrm>
          </p:grpSpPr>
          <p:grpSp>
            <p:nvGrpSpPr>
              <p:cNvPr id="21519" name="Group 14"/>
              <p:cNvGrpSpPr>
                <a:grpSpLocks/>
              </p:cNvGrpSpPr>
              <p:nvPr/>
            </p:nvGrpSpPr>
            <p:grpSpPr bwMode="auto">
              <a:xfrm>
                <a:off x="175" y="468"/>
                <a:ext cx="404" cy="194"/>
                <a:chOff x="175" y="468"/>
                <a:chExt cx="404" cy="194"/>
              </a:xfrm>
            </p:grpSpPr>
            <p:sp>
              <p:nvSpPr>
                <p:cNvPr id="2152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2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2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1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3203B244-65BA-43D5-8C9B-C6A407B1E6B4}" type="datetime1">
              <a:rPr lang="ar-SA" smtClean="0"/>
              <a:t>05/02/1441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6B340274-B014-4E17-9BDC-6A8E2B0B2B19}"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smtClean="0"/>
              <a:t>Dr. Mohammed Alnaif</a:t>
            </a:r>
            <a:endParaRPr lang="en-US"/>
          </a:p>
        </p:txBody>
      </p:sp>
      <p:sp>
        <p:nvSpPr>
          <p:cNvPr id="2253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39" name="Group 11"/>
          <p:cNvGrpSpPr>
            <a:grpSpLocks/>
          </p:cNvGrpSpPr>
          <p:nvPr/>
        </p:nvGrpSpPr>
        <p:grpSpPr bwMode="auto">
          <a:xfrm>
            <a:off x="276225" y="341313"/>
            <a:ext cx="642938" cy="6516687"/>
            <a:chOff x="174" y="215"/>
            <a:chExt cx="405" cy="4105"/>
          </a:xfrm>
        </p:grpSpPr>
        <p:sp>
          <p:nvSpPr>
            <p:cNvPr id="2254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41" name="Group 13"/>
            <p:cNvGrpSpPr>
              <a:grpSpLocks/>
            </p:cNvGrpSpPr>
            <p:nvPr/>
          </p:nvGrpSpPr>
          <p:grpSpPr bwMode="auto">
            <a:xfrm>
              <a:off x="174" y="468"/>
              <a:ext cx="405" cy="3852"/>
              <a:chOff x="174" y="468"/>
              <a:chExt cx="405" cy="3852"/>
            </a:xfrm>
          </p:grpSpPr>
          <p:grpSp>
            <p:nvGrpSpPr>
              <p:cNvPr id="22543" name="Group 14"/>
              <p:cNvGrpSpPr>
                <a:grpSpLocks/>
              </p:cNvGrpSpPr>
              <p:nvPr/>
            </p:nvGrpSpPr>
            <p:grpSpPr bwMode="auto">
              <a:xfrm>
                <a:off x="175" y="468"/>
                <a:ext cx="404" cy="194"/>
                <a:chOff x="175" y="468"/>
                <a:chExt cx="404" cy="194"/>
              </a:xfrm>
            </p:grpSpPr>
            <p:sp>
              <p:nvSpPr>
                <p:cNvPr id="2254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4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0D34E888-3EE6-4A11-99C9-C80089244A86}" type="datetime1">
              <a:rPr lang="ar-SA" altLang="en-US" smtClean="0"/>
              <a:t>05/02/1441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355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3" name="Group 11"/>
          <p:cNvGrpSpPr>
            <a:grpSpLocks/>
          </p:cNvGrpSpPr>
          <p:nvPr/>
        </p:nvGrpSpPr>
        <p:grpSpPr bwMode="auto">
          <a:xfrm>
            <a:off x="276225" y="341313"/>
            <a:ext cx="642938" cy="6516687"/>
            <a:chOff x="174" y="215"/>
            <a:chExt cx="405" cy="4105"/>
          </a:xfrm>
        </p:grpSpPr>
        <p:sp>
          <p:nvSpPr>
            <p:cNvPr id="2356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5" name="Group 13"/>
            <p:cNvGrpSpPr>
              <a:grpSpLocks/>
            </p:cNvGrpSpPr>
            <p:nvPr/>
          </p:nvGrpSpPr>
          <p:grpSpPr bwMode="auto">
            <a:xfrm>
              <a:off x="174" y="468"/>
              <a:ext cx="405" cy="3852"/>
              <a:chOff x="174" y="468"/>
              <a:chExt cx="405" cy="3852"/>
            </a:xfrm>
          </p:grpSpPr>
          <p:grpSp>
            <p:nvGrpSpPr>
              <p:cNvPr id="23567" name="Group 14"/>
              <p:cNvGrpSpPr>
                <a:grpSpLocks/>
              </p:cNvGrpSpPr>
              <p:nvPr/>
            </p:nvGrpSpPr>
            <p:grpSpPr bwMode="auto">
              <a:xfrm>
                <a:off x="175" y="468"/>
                <a:ext cx="404" cy="194"/>
                <a:chOff x="175" y="468"/>
                <a:chExt cx="404" cy="194"/>
              </a:xfrm>
            </p:grpSpPr>
            <p:sp>
              <p:nvSpPr>
                <p:cNvPr id="2356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7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fld id="{07DE167F-1909-4A8E-BBC9-9A3A57405A9B}" type="datetime1">
              <a:rPr lang="ar-SA" smtClean="0"/>
              <a:t>05/02/1441</a:t>
            </a:fld>
            <a:endParaRPr lang="en-US" dirty="0"/>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fld id="{EEEECDCC-63C2-4492-ADC6-A6890B1EB79E}" type="slidenum">
              <a:rPr lang="en-US" smtClean="0"/>
              <a:t>‹#›</a:t>
            </a:fld>
            <a:endParaRPr lang="en-US" dirty="0"/>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r>
              <a:rPr lang="en-US" smtClean="0"/>
              <a:t>Dr. Mohammed Alnaif</a:t>
            </a:r>
            <a:endParaRPr lang="en-US" dirty="0"/>
          </a:p>
        </p:txBody>
      </p:sp>
      <p:sp>
        <p:nvSpPr>
          <p:cNvPr id="103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5" name="Group 11"/>
          <p:cNvGrpSpPr>
            <a:grpSpLocks/>
          </p:cNvGrpSpPr>
          <p:nvPr/>
        </p:nvGrpSpPr>
        <p:grpSpPr bwMode="auto">
          <a:xfrm>
            <a:off x="276225" y="341313"/>
            <a:ext cx="642938" cy="6516687"/>
            <a:chOff x="174" y="215"/>
            <a:chExt cx="405" cy="4105"/>
          </a:xfrm>
        </p:grpSpPr>
        <p:sp>
          <p:nvSpPr>
            <p:cNvPr id="103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7" name="Group 13"/>
            <p:cNvGrpSpPr>
              <a:grpSpLocks/>
            </p:cNvGrpSpPr>
            <p:nvPr/>
          </p:nvGrpSpPr>
          <p:grpSpPr bwMode="auto">
            <a:xfrm>
              <a:off x="174" y="468"/>
              <a:ext cx="405" cy="3852"/>
              <a:chOff x="174" y="468"/>
              <a:chExt cx="405" cy="3852"/>
            </a:xfrm>
          </p:grpSpPr>
          <p:grpSp>
            <p:nvGrpSpPr>
              <p:cNvPr id="1039" name="Group 14"/>
              <p:cNvGrpSpPr>
                <a:grpSpLocks/>
              </p:cNvGrpSpPr>
              <p:nvPr/>
            </p:nvGrpSpPr>
            <p:grpSpPr bwMode="auto">
              <a:xfrm>
                <a:off x="175" y="468"/>
                <a:ext cx="404" cy="194"/>
                <a:chOff x="175" y="468"/>
                <a:chExt cx="404" cy="194"/>
              </a:xfrm>
            </p:grpSpPr>
            <p:sp>
              <p:nvSpPr>
                <p:cNvPr id="104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4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4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3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7C8000D3-FA20-484D-9C16-6BA9B01876F5}" type="datetime1">
              <a:rPr lang="en-US" altLang="en-US"/>
              <a:pPr>
                <a:defRPr/>
              </a:pPr>
              <a:t>10/4/2019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Alnaif Ph.D.</a:t>
            </a:r>
          </a:p>
        </p:txBody>
      </p:sp>
      <p:sp>
        <p:nvSpPr>
          <p:cNvPr id="205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59" name="Group 11"/>
          <p:cNvGrpSpPr>
            <a:grpSpLocks/>
          </p:cNvGrpSpPr>
          <p:nvPr/>
        </p:nvGrpSpPr>
        <p:grpSpPr bwMode="auto">
          <a:xfrm>
            <a:off x="276225" y="341313"/>
            <a:ext cx="642938" cy="6516687"/>
            <a:chOff x="174" y="215"/>
            <a:chExt cx="405" cy="4105"/>
          </a:xfrm>
        </p:grpSpPr>
        <p:sp>
          <p:nvSpPr>
            <p:cNvPr id="206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61" name="Group 13"/>
            <p:cNvGrpSpPr>
              <a:grpSpLocks/>
            </p:cNvGrpSpPr>
            <p:nvPr/>
          </p:nvGrpSpPr>
          <p:grpSpPr bwMode="auto">
            <a:xfrm>
              <a:off x="174" y="468"/>
              <a:ext cx="405" cy="3852"/>
              <a:chOff x="174" y="468"/>
              <a:chExt cx="405" cy="3852"/>
            </a:xfrm>
          </p:grpSpPr>
          <p:grpSp>
            <p:nvGrpSpPr>
              <p:cNvPr id="2063" name="Group 14"/>
              <p:cNvGrpSpPr>
                <a:grpSpLocks/>
              </p:cNvGrpSpPr>
              <p:nvPr/>
            </p:nvGrpSpPr>
            <p:grpSpPr bwMode="auto">
              <a:xfrm>
                <a:off x="175" y="468"/>
                <a:ext cx="404" cy="194"/>
                <a:chOff x="175" y="468"/>
                <a:chExt cx="404" cy="194"/>
              </a:xfrm>
            </p:grpSpPr>
            <p:sp>
              <p:nvSpPr>
                <p:cNvPr id="206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6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675DA5D8-7047-45CA-8D5D-DA1B306EC393}" type="datetime1">
              <a:rPr lang="en-US"/>
              <a:pPr>
                <a:defRPr/>
              </a:pPr>
              <a:t>10/4/2019</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0872C57E-8B2F-4123-8B8A-D398692F667F}"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307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3" name="Group 11"/>
          <p:cNvGrpSpPr>
            <a:grpSpLocks/>
          </p:cNvGrpSpPr>
          <p:nvPr/>
        </p:nvGrpSpPr>
        <p:grpSpPr bwMode="auto">
          <a:xfrm>
            <a:off x="276225" y="341313"/>
            <a:ext cx="642938" cy="6516687"/>
            <a:chOff x="174" y="215"/>
            <a:chExt cx="405" cy="4105"/>
          </a:xfrm>
        </p:grpSpPr>
        <p:sp>
          <p:nvSpPr>
            <p:cNvPr id="308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5" name="Group 13"/>
            <p:cNvGrpSpPr>
              <a:grpSpLocks/>
            </p:cNvGrpSpPr>
            <p:nvPr/>
          </p:nvGrpSpPr>
          <p:grpSpPr bwMode="auto">
            <a:xfrm>
              <a:off x="174" y="468"/>
              <a:ext cx="405" cy="3852"/>
              <a:chOff x="174" y="468"/>
              <a:chExt cx="405" cy="3852"/>
            </a:xfrm>
          </p:grpSpPr>
          <p:grpSp>
            <p:nvGrpSpPr>
              <p:cNvPr id="3087" name="Group 14"/>
              <p:cNvGrpSpPr>
                <a:grpSpLocks/>
              </p:cNvGrpSpPr>
              <p:nvPr/>
            </p:nvGrpSpPr>
            <p:grpSpPr bwMode="auto">
              <a:xfrm>
                <a:off x="175" y="468"/>
                <a:ext cx="404" cy="194"/>
                <a:chOff x="175" y="468"/>
                <a:chExt cx="404" cy="194"/>
              </a:xfrm>
            </p:grpSpPr>
            <p:sp>
              <p:nvSpPr>
                <p:cNvPr id="308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9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9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slow">
    <p:diamond/>
  </p:transition>
  <p:timing>
    <p:tnLst>
      <p:par>
        <p:cTn id="1" dur="indefinite" restart="never" nodeType="tmRoot"/>
      </p:par>
    </p:tnLst>
  </p:timing>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pPr>
              <a:defRPr/>
            </a:pPr>
            <a:fld id="{2838225C-1E71-4A18-8943-BFA7B4E5A1FF}" type="slidenum">
              <a:rPr lang="en-US"/>
              <a:pPr>
                <a:defRPr/>
              </a:pPr>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en-US"/>
              <a:t>Mohammed Alnaif Ph.D.</a:t>
            </a:r>
          </a:p>
        </p:txBody>
      </p:sp>
      <p:sp>
        <p:nvSpPr>
          <p:cNvPr id="4101"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spd="slow">
    <p:diamond/>
  </p:transition>
  <p:timing>
    <p:tnLst>
      <p:par>
        <p:cTn id="1" dur="indefinite" restart="never" nodeType="tmRoot"/>
      </p:par>
    </p:tnLst>
  </p:timing>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5123"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35AE4D7B-AA47-4090-AEA3-60417E6AF424}" type="slidenum">
              <a:rPr lang="tr-TR"/>
              <a:pPr>
                <a:defRPr/>
              </a:pPr>
              <a:t>‹#›</a:t>
            </a:fld>
            <a:endParaRPr lang="tr-TR"/>
          </a:p>
        </p:txBody>
      </p:sp>
      <p:grpSp>
        <p:nvGrpSpPr>
          <p:cNvPr id="5125"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Mohammed Alnaif Ph.D.</a:t>
            </a: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D70E23C3-28D5-4B0B-9C57-3ABE88004876}" type="datetime1">
              <a:rPr lang="ar-SA" altLang="en-US" smtClean="0"/>
              <a:t>05/02/1441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05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59" name="Group 11"/>
          <p:cNvGrpSpPr>
            <a:grpSpLocks/>
          </p:cNvGrpSpPr>
          <p:nvPr/>
        </p:nvGrpSpPr>
        <p:grpSpPr bwMode="auto">
          <a:xfrm>
            <a:off x="276225" y="341313"/>
            <a:ext cx="642938" cy="6516687"/>
            <a:chOff x="174" y="215"/>
            <a:chExt cx="405" cy="4105"/>
          </a:xfrm>
        </p:grpSpPr>
        <p:sp>
          <p:nvSpPr>
            <p:cNvPr id="206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61" name="Group 13"/>
            <p:cNvGrpSpPr>
              <a:grpSpLocks/>
            </p:cNvGrpSpPr>
            <p:nvPr/>
          </p:nvGrpSpPr>
          <p:grpSpPr bwMode="auto">
            <a:xfrm>
              <a:off x="174" y="468"/>
              <a:ext cx="405" cy="3852"/>
              <a:chOff x="174" y="468"/>
              <a:chExt cx="405" cy="3852"/>
            </a:xfrm>
          </p:grpSpPr>
          <p:grpSp>
            <p:nvGrpSpPr>
              <p:cNvPr id="2063" name="Group 14"/>
              <p:cNvGrpSpPr>
                <a:grpSpLocks/>
              </p:cNvGrpSpPr>
              <p:nvPr/>
            </p:nvGrpSpPr>
            <p:grpSpPr bwMode="auto">
              <a:xfrm>
                <a:off x="175" y="468"/>
                <a:ext cx="404" cy="194"/>
                <a:chOff x="175" y="468"/>
                <a:chExt cx="404" cy="194"/>
              </a:xfrm>
            </p:grpSpPr>
            <p:sp>
              <p:nvSpPr>
                <p:cNvPr id="206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6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99D6AC3-0E48-4BC8-ACC2-94187A85B930}"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974B9B9-F3BE-44C6-8FB6-B1A32BBB2414}"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8FAB6D5-4355-49C2-AE01-D799DBCD4682}"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EFF51FB-1E40-4808-BBFA-BB06B97C00B1}"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5475DF0-97C3-4B17-B87F-00346B448EBB}"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0B8AEAD-5EF7-4A68-A2E4-F0F07ED4B04F}"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D5E81EEF-FCA7-4A4A-9A64-F69357F6C830}"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D0B9816-7CD3-4988-8789-8AEBD767F685}"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F09D27E-6723-41EC-9C48-DB868AA59B9B}"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91C8993-615F-475F-97C1-07F43DC7812D}"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DF8887FC-E4F2-4CB6-9DA3-CF68F696CE83}" type="datetime1">
              <a:rPr lang="ar-SA" smtClean="0"/>
              <a:t>05/02/1441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A3935E4F-C81B-4707-944F-EAEC6C1EC2A8}"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smtClean="0"/>
              <a:t>Dr. Mohammed Alnaif</a:t>
            </a:r>
            <a:endParaRPr lang="en-US"/>
          </a:p>
        </p:txBody>
      </p:sp>
      <p:sp>
        <p:nvSpPr>
          <p:cNvPr id="307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3" name="Group 11"/>
          <p:cNvGrpSpPr>
            <a:grpSpLocks/>
          </p:cNvGrpSpPr>
          <p:nvPr/>
        </p:nvGrpSpPr>
        <p:grpSpPr bwMode="auto">
          <a:xfrm>
            <a:off x="276225" y="341313"/>
            <a:ext cx="642938" cy="6516687"/>
            <a:chOff x="174" y="215"/>
            <a:chExt cx="405" cy="4105"/>
          </a:xfrm>
        </p:grpSpPr>
        <p:sp>
          <p:nvSpPr>
            <p:cNvPr id="308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5" name="Group 13"/>
            <p:cNvGrpSpPr>
              <a:grpSpLocks/>
            </p:cNvGrpSpPr>
            <p:nvPr/>
          </p:nvGrpSpPr>
          <p:grpSpPr bwMode="auto">
            <a:xfrm>
              <a:off x="174" y="468"/>
              <a:ext cx="405" cy="3852"/>
              <a:chOff x="174" y="468"/>
              <a:chExt cx="405" cy="3852"/>
            </a:xfrm>
          </p:grpSpPr>
          <p:grpSp>
            <p:nvGrpSpPr>
              <p:cNvPr id="3087" name="Group 14"/>
              <p:cNvGrpSpPr>
                <a:grpSpLocks/>
              </p:cNvGrpSpPr>
              <p:nvPr/>
            </p:nvGrpSpPr>
            <p:grpSpPr bwMode="auto">
              <a:xfrm>
                <a:off x="175" y="468"/>
                <a:ext cx="404" cy="194"/>
                <a:chOff x="175" y="468"/>
                <a:chExt cx="404" cy="194"/>
              </a:xfrm>
            </p:grpSpPr>
            <p:sp>
              <p:nvSpPr>
                <p:cNvPr id="308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9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9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diamond/>
  </p:transition>
  <p:timing>
    <p:tnLst>
      <p:par>
        <p:cTn id="1" dur="indefinite" restart="never" nodeType="tmRoot"/>
      </p:par>
    </p:tnLst>
  </p:timing>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638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639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639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6B38617-66A6-4C49-BAA0-6383C5782186}"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741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741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741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BB9205A-B068-4708-9019-5939097BBC4C}"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843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843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844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B8C8109-E309-4581-8AE2-50ADCAD2F780}"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670181FD-3A5D-48ED-9D70-5EC6041DD907}" type="datetime1">
              <a:rPr lang="en-US" altLang="en-US"/>
              <a:pPr>
                <a:defRPr/>
              </a:pPr>
              <a:t>10/4/2019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Alnaif Ph.D.</a:t>
            </a:r>
          </a:p>
        </p:txBody>
      </p:sp>
      <p:sp>
        <p:nvSpPr>
          <p:cNvPr id="1946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4"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5"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7" name="Group 11"/>
          <p:cNvGrpSpPr>
            <a:grpSpLocks/>
          </p:cNvGrpSpPr>
          <p:nvPr/>
        </p:nvGrpSpPr>
        <p:grpSpPr bwMode="auto">
          <a:xfrm>
            <a:off x="276225" y="341313"/>
            <a:ext cx="642938" cy="6516687"/>
            <a:chOff x="174" y="215"/>
            <a:chExt cx="405" cy="4105"/>
          </a:xfrm>
        </p:grpSpPr>
        <p:sp>
          <p:nvSpPr>
            <p:cNvPr id="1946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9" name="Group 13"/>
            <p:cNvGrpSpPr>
              <a:grpSpLocks/>
            </p:cNvGrpSpPr>
            <p:nvPr/>
          </p:nvGrpSpPr>
          <p:grpSpPr bwMode="auto">
            <a:xfrm>
              <a:off x="174" y="468"/>
              <a:ext cx="405" cy="3852"/>
              <a:chOff x="174" y="468"/>
              <a:chExt cx="405" cy="3852"/>
            </a:xfrm>
          </p:grpSpPr>
          <p:grpSp>
            <p:nvGrpSpPr>
              <p:cNvPr id="19471" name="Group 14"/>
              <p:cNvGrpSpPr>
                <a:grpSpLocks/>
              </p:cNvGrpSpPr>
              <p:nvPr/>
            </p:nvGrpSpPr>
            <p:grpSpPr bwMode="auto">
              <a:xfrm>
                <a:off x="175" y="468"/>
                <a:ext cx="404" cy="194"/>
                <a:chOff x="175" y="468"/>
                <a:chExt cx="404" cy="194"/>
              </a:xfrm>
            </p:grpSpPr>
            <p:sp>
              <p:nvSpPr>
                <p:cNvPr id="19473"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74"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75"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2"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0"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25765305-9968-48E5-A15C-CC06DCC3E1B5}" type="datetime1">
              <a:rPr lang="en-US"/>
              <a:pPr>
                <a:defRPr/>
              </a:pPr>
              <a:t>10/4/2019</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B08547C4-9632-4EA6-8CD9-BBDCB85758B8}"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2048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88"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9"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1" name="Group 11"/>
          <p:cNvGrpSpPr>
            <a:grpSpLocks/>
          </p:cNvGrpSpPr>
          <p:nvPr/>
        </p:nvGrpSpPr>
        <p:grpSpPr bwMode="auto">
          <a:xfrm>
            <a:off x="276225" y="341313"/>
            <a:ext cx="642938" cy="6516687"/>
            <a:chOff x="174" y="215"/>
            <a:chExt cx="405" cy="4105"/>
          </a:xfrm>
        </p:grpSpPr>
        <p:sp>
          <p:nvSpPr>
            <p:cNvPr id="2049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3" name="Group 13"/>
            <p:cNvGrpSpPr>
              <a:grpSpLocks/>
            </p:cNvGrpSpPr>
            <p:nvPr/>
          </p:nvGrpSpPr>
          <p:grpSpPr bwMode="auto">
            <a:xfrm>
              <a:off x="174" y="468"/>
              <a:ext cx="405" cy="3852"/>
              <a:chOff x="174" y="468"/>
              <a:chExt cx="405" cy="3852"/>
            </a:xfrm>
          </p:grpSpPr>
          <p:grpSp>
            <p:nvGrpSpPr>
              <p:cNvPr id="20495" name="Group 14"/>
              <p:cNvGrpSpPr>
                <a:grpSpLocks/>
              </p:cNvGrpSpPr>
              <p:nvPr/>
            </p:nvGrpSpPr>
            <p:grpSpPr bwMode="auto">
              <a:xfrm>
                <a:off x="175" y="468"/>
                <a:ext cx="404" cy="194"/>
                <a:chOff x="175" y="468"/>
                <a:chExt cx="404" cy="194"/>
              </a:xfrm>
            </p:grpSpPr>
            <p:sp>
              <p:nvSpPr>
                <p:cNvPr id="20497"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98"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9"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6"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4"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A3D2EC22-D6FD-401C-BF49-0D510F761843}" type="datetime1">
              <a:rPr lang="en-US" altLang="en-US"/>
              <a:pPr>
                <a:defRPr/>
              </a:pPr>
              <a:t>10/4/2019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S Alnaif</a:t>
            </a:r>
          </a:p>
        </p:txBody>
      </p:sp>
      <p:sp>
        <p:nvSpPr>
          <p:cNvPr id="2151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5" name="Group 11"/>
          <p:cNvGrpSpPr>
            <a:grpSpLocks/>
          </p:cNvGrpSpPr>
          <p:nvPr/>
        </p:nvGrpSpPr>
        <p:grpSpPr bwMode="auto">
          <a:xfrm>
            <a:off x="276225" y="341313"/>
            <a:ext cx="642938" cy="6516687"/>
            <a:chOff x="174" y="215"/>
            <a:chExt cx="405" cy="4105"/>
          </a:xfrm>
        </p:grpSpPr>
        <p:sp>
          <p:nvSpPr>
            <p:cNvPr id="2151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7" name="Group 13"/>
            <p:cNvGrpSpPr>
              <a:grpSpLocks/>
            </p:cNvGrpSpPr>
            <p:nvPr/>
          </p:nvGrpSpPr>
          <p:grpSpPr bwMode="auto">
            <a:xfrm>
              <a:off x="174" y="468"/>
              <a:ext cx="405" cy="3852"/>
              <a:chOff x="174" y="468"/>
              <a:chExt cx="405" cy="3852"/>
            </a:xfrm>
          </p:grpSpPr>
          <p:grpSp>
            <p:nvGrpSpPr>
              <p:cNvPr id="21519" name="Group 14"/>
              <p:cNvGrpSpPr>
                <a:grpSpLocks/>
              </p:cNvGrpSpPr>
              <p:nvPr/>
            </p:nvGrpSpPr>
            <p:grpSpPr bwMode="auto">
              <a:xfrm>
                <a:off x="175" y="468"/>
                <a:ext cx="404" cy="194"/>
                <a:chOff x="175" y="468"/>
                <a:chExt cx="404" cy="194"/>
              </a:xfrm>
            </p:grpSpPr>
            <p:sp>
              <p:nvSpPr>
                <p:cNvPr id="2152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2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2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1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DA42A7AB-D240-4074-8AED-F53B3C216EE7}" type="datetime1">
              <a:rPr lang="en-US"/>
              <a:pPr>
                <a:defRPr/>
              </a:pPr>
              <a:t>10/4/2019</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38786237-66A6-4B7E-A1C4-12924373148C}"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2253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39" name="Group 11"/>
          <p:cNvGrpSpPr>
            <a:grpSpLocks/>
          </p:cNvGrpSpPr>
          <p:nvPr/>
        </p:nvGrpSpPr>
        <p:grpSpPr bwMode="auto">
          <a:xfrm>
            <a:off x="276225" y="341313"/>
            <a:ext cx="642938" cy="6516687"/>
            <a:chOff x="174" y="215"/>
            <a:chExt cx="405" cy="4105"/>
          </a:xfrm>
        </p:grpSpPr>
        <p:sp>
          <p:nvSpPr>
            <p:cNvPr id="2254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41" name="Group 13"/>
            <p:cNvGrpSpPr>
              <a:grpSpLocks/>
            </p:cNvGrpSpPr>
            <p:nvPr/>
          </p:nvGrpSpPr>
          <p:grpSpPr bwMode="auto">
            <a:xfrm>
              <a:off x="174" y="468"/>
              <a:ext cx="405" cy="3852"/>
              <a:chOff x="174" y="468"/>
              <a:chExt cx="405" cy="3852"/>
            </a:xfrm>
          </p:grpSpPr>
          <p:grpSp>
            <p:nvGrpSpPr>
              <p:cNvPr id="22543" name="Group 14"/>
              <p:cNvGrpSpPr>
                <a:grpSpLocks/>
              </p:cNvGrpSpPr>
              <p:nvPr/>
            </p:nvGrpSpPr>
            <p:grpSpPr bwMode="auto">
              <a:xfrm>
                <a:off x="175" y="468"/>
                <a:ext cx="404" cy="194"/>
                <a:chOff x="175" y="468"/>
                <a:chExt cx="404" cy="194"/>
              </a:xfrm>
            </p:grpSpPr>
            <p:sp>
              <p:nvSpPr>
                <p:cNvPr id="2254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4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B05CDC0D-F9E2-473A-A3C1-F6293862E023}" type="datetime1">
              <a:rPr lang="en-US" altLang="en-US"/>
              <a:pPr>
                <a:defRPr/>
              </a:pPr>
              <a:t>10/4/2019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S Alnaif</a:t>
            </a:r>
          </a:p>
        </p:txBody>
      </p:sp>
      <p:sp>
        <p:nvSpPr>
          <p:cNvPr id="2355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3" name="Group 11"/>
          <p:cNvGrpSpPr>
            <a:grpSpLocks/>
          </p:cNvGrpSpPr>
          <p:nvPr/>
        </p:nvGrpSpPr>
        <p:grpSpPr bwMode="auto">
          <a:xfrm>
            <a:off x="276225" y="341313"/>
            <a:ext cx="642938" cy="6516687"/>
            <a:chOff x="174" y="215"/>
            <a:chExt cx="405" cy="4105"/>
          </a:xfrm>
        </p:grpSpPr>
        <p:sp>
          <p:nvSpPr>
            <p:cNvPr id="2356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5" name="Group 13"/>
            <p:cNvGrpSpPr>
              <a:grpSpLocks/>
            </p:cNvGrpSpPr>
            <p:nvPr/>
          </p:nvGrpSpPr>
          <p:grpSpPr bwMode="auto">
            <a:xfrm>
              <a:off x="174" y="468"/>
              <a:ext cx="405" cy="3852"/>
              <a:chOff x="174" y="468"/>
              <a:chExt cx="405" cy="3852"/>
            </a:xfrm>
          </p:grpSpPr>
          <p:grpSp>
            <p:nvGrpSpPr>
              <p:cNvPr id="23567" name="Group 14"/>
              <p:cNvGrpSpPr>
                <a:grpSpLocks/>
              </p:cNvGrpSpPr>
              <p:nvPr/>
            </p:nvGrpSpPr>
            <p:grpSpPr bwMode="auto">
              <a:xfrm>
                <a:off x="175" y="468"/>
                <a:ext cx="404" cy="194"/>
                <a:chOff x="175" y="468"/>
                <a:chExt cx="404" cy="194"/>
              </a:xfrm>
            </p:grpSpPr>
            <p:sp>
              <p:nvSpPr>
                <p:cNvPr id="2356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7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07DE167F-1909-4A8E-BBC9-9A3A57405A9B}" type="datetime1">
              <a:rPr lang="ar-SA" smtClean="0"/>
              <a:t>05/02/1441</a:t>
            </a:fld>
            <a:endParaRPr lang="en-US" dirty="0"/>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EEEECDCC-63C2-4492-ADC6-A6890B1EB79E}" type="slidenum">
              <a:rPr lang="en-US" smtClean="0"/>
              <a:t>‹#›</a:t>
            </a:fld>
            <a:endParaRPr lang="en-US" dirty="0"/>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smtClean="0"/>
              <a:t>Dr. Mohammed Alnaif</a:t>
            </a:r>
            <a:endParaRPr lang="en-US" dirty="0"/>
          </a:p>
        </p:txBody>
      </p:sp>
      <p:sp>
        <p:nvSpPr>
          <p:cNvPr id="410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7" name="Group 11"/>
          <p:cNvGrpSpPr>
            <a:grpSpLocks/>
          </p:cNvGrpSpPr>
          <p:nvPr/>
        </p:nvGrpSpPr>
        <p:grpSpPr bwMode="auto">
          <a:xfrm>
            <a:off x="276225" y="341313"/>
            <a:ext cx="642938" cy="6516687"/>
            <a:chOff x="174" y="215"/>
            <a:chExt cx="405" cy="4105"/>
          </a:xfrm>
        </p:grpSpPr>
        <p:sp>
          <p:nvSpPr>
            <p:cNvPr id="410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9" name="Group 13"/>
            <p:cNvGrpSpPr>
              <a:grpSpLocks/>
            </p:cNvGrpSpPr>
            <p:nvPr/>
          </p:nvGrpSpPr>
          <p:grpSpPr bwMode="auto">
            <a:xfrm>
              <a:off x="174" y="468"/>
              <a:ext cx="405" cy="3852"/>
              <a:chOff x="174" y="468"/>
              <a:chExt cx="405" cy="3852"/>
            </a:xfrm>
          </p:grpSpPr>
          <p:grpSp>
            <p:nvGrpSpPr>
              <p:cNvPr id="4110" name="Group 14"/>
              <p:cNvGrpSpPr>
                <a:grpSpLocks/>
              </p:cNvGrpSpPr>
              <p:nvPr/>
            </p:nvGrpSpPr>
            <p:grpSpPr bwMode="auto">
              <a:xfrm>
                <a:off x="175" y="468"/>
                <a:ext cx="404" cy="194"/>
                <a:chOff x="175" y="468"/>
                <a:chExt cx="404" cy="194"/>
              </a:xfrm>
            </p:grpSpPr>
            <p:sp>
              <p:nvSpPr>
                <p:cNvPr id="411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5"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656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410D1891-AC3B-4A24-924D-6B6E484A9810}" type="datetime1">
              <a:rPr lang="en-US" altLang="en-US" smtClean="0"/>
              <a:t>10/4/2019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altLang="en-US" smtClean="0"/>
              <a:t>Dr. Mohammed Alnaif</a:t>
            </a:r>
            <a:endParaRPr lang="en-US" altLang="en-US"/>
          </a:p>
        </p:txBody>
      </p:sp>
      <p:sp>
        <p:nvSpPr>
          <p:cNvPr id="6656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1" name="Group 11"/>
          <p:cNvGrpSpPr>
            <a:grpSpLocks/>
          </p:cNvGrpSpPr>
          <p:nvPr/>
        </p:nvGrpSpPr>
        <p:grpSpPr bwMode="auto">
          <a:xfrm>
            <a:off x="276225" y="341313"/>
            <a:ext cx="642938" cy="6516687"/>
            <a:chOff x="174" y="215"/>
            <a:chExt cx="405" cy="4105"/>
          </a:xfrm>
        </p:grpSpPr>
        <p:sp>
          <p:nvSpPr>
            <p:cNvPr id="6657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3" name="Group 13"/>
            <p:cNvGrpSpPr>
              <a:grpSpLocks/>
            </p:cNvGrpSpPr>
            <p:nvPr/>
          </p:nvGrpSpPr>
          <p:grpSpPr bwMode="auto">
            <a:xfrm>
              <a:off x="174" y="468"/>
              <a:ext cx="405" cy="3852"/>
              <a:chOff x="174" y="468"/>
              <a:chExt cx="405" cy="3852"/>
            </a:xfrm>
          </p:grpSpPr>
          <p:grpSp>
            <p:nvGrpSpPr>
              <p:cNvPr id="66574" name="Group 14"/>
              <p:cNvGrpSpPr>
                <a:grpSpLocks/>
              </p:cNvGrpSpPr>
              <p:nvPr/>
            </p:nvGrpSpPr>
            <p:grpSpPr bwMode="auto">
              <a:xfrm>
                <a:off x="175" y="468"/>
                <a:ext cx="404" cy="194"/>
                <a:chOff x="175" y="468"/>
                <a:chExt cx="404" cy="194"/>
              </a:xfrm>
            </p:grpSpPr>
            <p:sp>
              <p:nvSpPr>
                <p:cNvPr id="6657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9"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pPr>
              <a:defRPr/>
            </a:pPr>
            <a:fld id="{4741329A-7BE8-4638-9634-ADE92FAAC2CF}" type="slidenum">
              <a:rPr lang="en-US"/>
              <a:pPr>
                <a:defRPr/>
              </a:pPr>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en-US" smtClean="0"/>
              <a:t>Dr. Mohammed Alnaif</a:t>
            </a:r>
            <a:endParaRPr lang="en-US"/>
          </a:p>
        </p:txBody>
      </p:sp>
      <p:sp>
        <p:nvSpPr>
          <p:cNvPr id="4101"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diamond/>
  </p:transition>
  <p:timing>
    <p:tnLst>
      <p:par>
        <p:cTn id="1" dur="indefinite" restart="never" nodeType="tmRoot"/>
      </p:par>
    </p:tnLst>
  </p:timing>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5123"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9505403B-13CE-4148-BCF0-47B58A0E213A}" type="slidenum">
              <a:rPr lang="tr-TR"/>
              <a:pPr>
                <a:defRPr/>
              </a:pPr>
              <a:t>‹#›</a:t>
            </a:fld>
            <a:endParaRPr lang="tr-TR"/>
          </a:p>
        </p:txBody>
      </p:sp>
      <p:grpSp>
        <p:nvGrpSpPr>
          <p:cNvPr id="5125"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smtClean="0"/>
              <a:t>Dr. Mohammed Alnaif</a:t>
            </a:r>
            <a:endParaRPr lang="tr-T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B403AB6-D26A-43FD-95D4-D82EE5A0EBCF}"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2EAE3CB-E069-493C-9149-B1D88F977459}"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4F9F3147-6E85-41FE-B670-B86F7EAE8BEA}"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5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338D45CE-88BA-43D0-BD6A-E58526A76618}" type="datetime1">
              <a:rPr lang="ar-SA" smtClean="0"/>
              <a:t>05/02/1441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a:t>
            </a:fld>
            <a:endParaRPr lang="ar-SA"/>
          </a:p>
        </p:txBody>
      </p:sp>
      <p:sp>
        <p:nvSpPr>
          <p:cNvPr id="2" name="Title 1"/>
          <p:cNvSpPr>
            <a:spLocks noGrp="1"/>
          </p:cNvSpPr>
          <p:nvPr>
            <p:ph type="ctrTitle" sz="quarter"/>
          </p:nvPr>
        </p:nvSpPr>
        <p:spPr>
          <a:xfrm>
            <a:off x="683568" y="404664"/>
            <a:ext cx="7772400" cy="1652736"/>
          </a:xfrm>
        </p:spPr>
        <p:txBody>
          <a:bodyPr>
            <a:noAutofit/>
          </a:bodyPr>
          <a:lstStyle/>
          <a:p>
            <a:pPr marL="182880" indent="0" algn="ctr" rtl="0">
              <a:buNone/>
            </a:pPr>
            <a:r>
              <a:rPr lang="en-US" sz="2400" dirty="0" smtClean="0">
                <a:solidFill>
                  <a:schemeClr val="tx1"/>
                </a:solidFill>
                <a:latin typeface="Times New Roman" panose="02020603050405020304" pitchFamily="18" charset="0"/>
                <a:cs typeface="Times New Roman" panose="02020603050405020304" pitchFamily="18" charset="0"/>
              </a:rPr>
              <a:t>King Saud University</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College of Business Administration</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Department of Health Administration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Masters` Program</a:t>
            </a:r>
            <a:endParaRPr lang="ar-SA" sz="24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899592" y="2514600"/>
            <a:ext cx="7330008" cy="3124200"/>
          </a:xfrm>
        </p:spPr>
        <p:txBody>
          <a:bodyPr>
            <a:normAutofit/>
          </a:bodyPr>
          <a:lstStyle/>
          <a:p>
            <a:pPr algn="ctr"/>
            <a:r>
              <a:rPr lang="en-US" sz="2400" b="1" i="1" u="sng" dirty="0">
                <a:solidFill>
                  <a:schemeClr val="tx1"/>
                </a:solidFill>
                <a:latin typeface="Times New Roman" panose="02020603050405020304" pitchFamily="18" charset="0"/>
                <a:cs typeface="Times New Roman" panose="02020603050405020304" pitchFamily="18" charset="0"/>
              </a:rPr>
              <a:t>PA 507 –</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i="1" u="sng" dirty="0">
                <a:solidFill>
                  <a:schemeClr val="tx1"/>
                </a:solidFill>
                <a:latin typeface="Times New Roman" panose="02020603050405020304" pitchFamily="18" charset="0"/>
                <a:cs typeface="Times New Roman" panose="02020603050405020304" pitchFamily="18" charset="0"/>
              </a:rPr>
              <a:t>Introduction to Public Health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i="1" u="sng" dirty="0">
                <a:solidFill>
                  <a:schemeClr val="tx1"/>
                </a:solidFill>
                <a:latin typeface="Times New Roman" panose="02020603050405020304" pitchFamily="18" charset="0"/>
                <a:cs typeface="Times New Roman" panose="02020603050405020304" pitchFamily="18" charset="0"/>
              </a:rPr>
              <a:t>First Semester </a:t>
            </a:r>
            <a:r>
              <a:rPr lang="en-US" sz="2400" b="1" i="1" u="sng" dirty="0" smtClean="0">
                <a:solidFill>
                  <a:schemeClr val="tx1"/>
                </a:solidFill>
                <a:latin typeface="Times New Roman" panose="02020603050405020304" pitchFamily="18" charset="0"/>
                <a:cs typeface="Times New Roman" panose="02020603050405020304" pitchFamily="18" charset="0"/>
              </a:rPr>
              <a:t>1440/ 1441</a:t>
            </a:r>
            <a:endParaRPr lang="en-US" sz="2400" b="1" i="1" u="sng"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ctr"/>
            <a:r>
              <a:rPr lang="en-US" sz="2400" b="1" dirty="0" smtClean="0">
                <a:solidFill>
                  <a:schemeClr val="tx1"/>
                </a:solidFill>
                <a:effectLst/>
                <a:latin typeface="Times New Roman" panose="02020603050405020304" pitchFamily="18" charset="0"/>
                <a:cs typeface="Times New Roman" panose="02020603050405020304" pitchFamily="18" charset="0"/>
              </a:rPr>
              <a:t>Mohammed S. Alnaif, Ph D.</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hlinkClick r:id="rId2"/>
              </a:rPr>
              <a:t>alnaif@ksu.edu.sa</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288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10</a:t>
            </a:fld>
            <a:endParaRPr lang="ar-SA"/>
          </a:p>
        </p:txBody>
      </p:sp>
      <p:sp>
        <p:nvSpPr>
          <p:cNvPr id="10" name="Content Placeholder 2"/>
          <p:cNvSpPr>
            <a:spLocks noGrp="1"/>
          </p:cNvSpPr>
          <p:nvPr>
            <p:ph type="subTitle" sz="quarter" idx="1"/>
          </p:nvPr>
        </p:nvSpPr>
        <p:spPr>
          <a:xfrm>
            <a:off x="533400" y="1905000"/>
            <a:ext cx="8305800" cy="41910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Although </a:t>
            </a:r>
            <a:r>
              <a:rPr lang="en-US" sz="2800" b="1" dirty="0">
                <a:solidFill>
                  <a:schemeClr val="tx1"/>
                </a:solidFill>
                <a:latin typeface="Times New Roman" panose="02020603050405020304" pitchFamily="18" charset="0"/>
                <a:cs typeface="Times New Roman" panose="02020603050405020304" pitchFamily="18" charset="0"/>
              </a:rPr>
              <a:t>it was not always identified as a separate discipline, we can see examples of </a:t>
            </a:r>
            <a:r>
              <a:rPr lang="en-US" sz="2800" b="1" dirty="0">
                <a:solidFill>
                  <a:srgbClr val="0000FF"/>
                </a:solidFill>
                <a:latin typeface="Times New Roman" panose="02020603050405020304" pitchFamily="18" charset="0"/>
                <a:cs typeface="Times New Roman" panose="02020603050405020304" pitchFamily="18" charset="0"/>
              </a:rPr>
              <a:t>public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health</a:t>
            </a:r>
            <a:r>
              <a:rPr lang="en-US" sz="2800" b="1" dirty="0">
                <a:solidFill>
                  <a:schemeClr val="tx1"/>
                </a:solidFill>
                <a:latin typeface="Times New Roman" panose="02020603050405020304" pitchFamily="18" charset="0"/>
                <a:cs typeface="Times New Roman" panose="02020603050405020304" pitchFamily="18" charset="0"/>
              </a:rPr>
              <a:t> concerns in the earliest civilizations</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great writers, philosophers, and physicians of ancient Greece tell us of the beginnings of </a:t>
            </a:r>
            <a:r>
              <a:rPr lang="en-US" sz="2800" b="1" dirty="0">
                <a:solidFill>
                  <a:srgbClr val="0000FF"/>
                </a:solidFill>
                <a:latin typeface="Times New Roman" panose="02020603050405020304" pitchFamily="18" charset="0"/>
                <a:cs typeface="Times New Roman" panose="02020603050405020304" pitchFamily="18" charset="0"/>
              </a:rPr>
              <a:t>public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health</a:t>
            </a:r>
            <a:r>
              <a:rPr lang="en-US" sz="2800" b="1" dirty="0">
                <a:solidFill>
                  <a:schemeClr val="tx1"/>
                </a:solidFill>
                <a:latin typeface="Times New Roman" panose="02020603050405020304" pitchFamily="18" charset="0"/>
                <a:cs typeface="Times New Roman" panose="02020603050405020304" pitchFamily="18" charset="0"/>
              </a:rPr>
              <a:t>. </a:t>
            </a: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152690205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11</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lnSpcReduction="1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10000"/>
              </a:lnSpc>
              <a:spcBef>
                <a:spcPts val="600"/>
              </a:spcBef>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Airs, Waters and Places</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Hippocrates</a:t>
            </a:r>
            <a:r>
              <a:rPr lang="en-US" sz="2800" b="1" dirty="0">
                <a:latin typeface="Times New Roman" panose="02020603050405020304" pitchFamily="18" charset="0"/>
                <a:cs typeface="Times New Roman" panose="02020603050405020304" pitchFamily="18" charset="0"/>
              </a:rPr>
              <a:t>, the esteemed Greek physician, discussed the relationship between one’s environment and health. </a:t>
            </a:r>
            <a:endParaRPr lang="en-US" sz="2800" b="1" dirty="0" smtClean="0">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He </a:t>
            </a:r>
            <a:r>
              <a:rPr lang="en-US" sz="2800" b="1" dirty="0">
                <a:latin typeface="Times New Roman" panose="02020603050405020304" pitchFamily="18" charset="0"/>
                <a:cs typeface="Times New Roman" panose="02020603050405020304" pitchFamily="18" charset="0"/>
              </a:rPr>
              <a:t>considered climate, soil, water, nutrition, and lifestyle to be important predictors of health outcomes</a:t>
            </a:r>
            <a:r>
              <a:rPr lang="en-US" sz="2800" b="1" dirty="0" smtClean="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addition, </a:t>
            </a:r>
            <a:r>
              <a:rPr lang="en-US" sz="2800" b="1" dirty="0">
                <a:solidFill>
                  <a:srgbClr val="0000FF"/>
                </a:solidFill>
                <a:latin typeface="Times New Roman" panose="02020603050405020304" pitchFamily="18" charset="0"/>
                <a:cs typeface="Times New Roman" panose="02020603050405020304" pitchFamily="18" charset="0"/>
              </a:rPr>
              <a:t>Hippocrates</a:t>
            </a:r>
            <a:r>
              <a:rPr lang="en-US" sz="2800" b="1" dirty="0">
                <a:latin typeface="Times New Roman" panose="02020603050405020304" pitchFamily="18" charset="0"/>
                <a:cs typeface="Times New Roman" panose="02020603050405020304" pitchFamily="18" charset="0"/>
              </a:rPr>
              <a:t>, distinguished between </a:t>
            </a:r>
            <a:r>
              <a:rPr lang="en-US" sz="2800" b="1" dirty="0">
                <a:solidFill>
                  <a:srgbClr val="0000FF"/>
                </a:solidFill>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diseases. </a:t>
            </a:r>
            <a:endParaRPr lang="en-US" sz="2800" b="1" dirty="0" smtClean="0">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58865864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12</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Romans</a:t>
            </a:r>
            <a:r>
              <a:rPr lang="en-US" sz="2800" b="1" dirty="0">
                <a:solidFill>
                  <a:schemeClr val="tx1"/>
                </a:solidFill>
                <a:latin typeface="Times New Roman" panose="02020603050405020304" pitchFamily="18" charset="0"/>
                <a:cs typeface="Times New Roman" panose="02020603050405020304" pitchFamily="18" charset="0"/>
              </a:rPr>
              <a:t> continued the medical inquiries of the </a:t>
            </a:r>
            <a:r>
              <a:rPr lang="en-US" sz="2800" b="1" dirty="0">
                <a:solidFill>
                  <a:srgbClr val="0000FF"/>
                </a:solidFill>
                <a:latin typeface="Times New Roman" panose="02020603050405020304" pitchFamily="18" charset="0"/>
                <a:cs typeface="Times New Roman" panose="02020603050405020304" pitchFamily="18" charset="0"/>
              </a:rPr>
              <a:t>Greeks</a:t>
            </a:r>
            <a:r>
              <a:rPr lang="en-US" sz="2800" b="1" dirty="0">
                <a:solidFill>
                  <a:schemeClr val="tx1"/>
                </a:solidFill>
                <a:latin typeface="Times New Roman" panose="02020603050405020304" pitchFamily="18" charset="0"/>
                <a:cs typeface="Times New Roman" panose="02020603050405020304" pitchFamily="18" charset="0"/>
              </a:rPr>
              <a:t> and formalized </a:t>
            </a:r>
            <a:r>
              <a:rPr lang="en-US" sz="2800" b="1" dirty="0">
                <a:solidFill>
                  <a:srgbClr val="0000FF"/>
                </a:solidFill>
                <a:latin typeface="Times New Roman" panose="02020603050405020304" pitchFamily="18" charset="0"/>
                <a:cs typeface="Times New Roman" panose="02020603050405020304" pitchFamily="18" charset="0"/>
              </a:rPr>
              <a:t>public health administration</a:t>
            </a:r>
            <a:r>
              <a:rPr lang="en-US" sz="2800" b="1" dirty="0">
                <a:solidFill>
                  <a:schemeClr val="tx1"/>
                </a:solidFill>
                <a:latin typeface="Times New Roman" panose="02020603050405020304" pitchFamily="18" charset="0"/>
                <a:cs typeface="Times New Roman" panose="02020603050405020304" pitchFamily="18" charset="0"/>
              </a:rPr>
              <a:t> systems.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Romans</a:t>
            </a:r>
            <a:r>
              <a:rPr lang="en-US" sz="2800" b="1" dirty="0">
                <a:solidFill>
                  <a:schemeClr val="tx1"/>
                </a:solidFill>
                <a:latin typeface="Times New Roman" panose="02020603050405020304" pitchFamily="18" charset="0"/>
                <a:cs typeface="Times New Roman" panose="02020603050405020304" pitchFamily="18" charset="0"/>
              </a:rPr>
              <a:t> constructed vast water supply and sanitation systems and established government positions dedicated to overseeing these systems.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They </a:t>
            </a:r>
            <a:r>
              <a:rPr lang="en-US" sz="2800" b="1" dirty="0">
                <a:solidFill>
                  <a:schemeClr val="tx1"/>
                </a:solidFill>
                <a:latin typeface="Times New Roman" panose="02020603050405020304" pitchFamily="18" charset="0"/>
                <a:cs typeface="Times New Roman" panose="02020603050405020304" pitchFamily="18" charset="0"/>
              </a:rPr>
              <a:t>also created offices to oversee the food supply at markets and to assess the public bathhouses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17709665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13</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fontScale="92500" lnSpcReduction="2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1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Middle Ages were marked by to major epidemics of </a:t>
            </a:r>
            <a:r>
              <a:rPr lang="en-US" sz="2800" b="1" dirty="0">
                <a:solidFill>
                  <a:srgbClr val="0000FF"/>
                </a:solidFill>
                <a:latin typeface="Times New Roman" panose="02020603050405020304" pitchFamily="18" charset="0"/>
                <a:cs typeface="Times New Roman" panose="02020603050405020304" pitchFamily="18" charset="0"/>
              </a:rPr>
              <a:t>bubonic plague</a:t>
            </a:r>
            <a:r>
              <a:rPr lang="en-US" sz="2800" b="1" dirty="0">
                <a:solidFill>
                  <a:schemeClr val="tx1"/>
                </a:solidFill>
                <a:latin typeface="Times New Roman" panose="02020603050405020304" pitchFamily="18" charset="0"/>
                <a:cs typeface="Times New Roman" panose="02020603050405020304" pitchFamily="18" charset="0"/>
              </a:rPr>
              <a:t>: the </a:t>
            </a:r>
            <a:r>
              <a:rPr lang="en-US" sz="2800" b="1" dirty="0">
                <a:solidFill>
                  <a:srgbClr val="0000FF"/>
                </a:solidFill>
                <a:latin typeface="Times New Roman" panose="02020603050405020304" pitchFamily="18" charset="0"/>
                <a:cs typeface="Times New Roman" panose="02020603050405020304" pitchFamily="18" charset="0"/>
              </a:rPr>
              <a:t>Plague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of Justinian </a:t>
            </a:r>
            <a:r>
              <a:rPr lang="en-US" sz="2800" b="1" dirty="0">
                <a:solidFill>
                  <a:schemeClr val="tx1"/>
                </a:solidFill>
                <a:latin typeface="Times New Roman" panose="02020603050405020304" pitchFamily="18" charset="0"/>
                <a:cs typeface="Times New Roman" panose="02020603050405020304" pitchFamily="18" charset="0"/>
              </a:rPr>
              <a:t>in 543 and the </a:t>
            </a:r>
            <a:r>
              <a:rPr lang="en-US" sz="2800" b="1" dirty="0">
                <a:solidFill>
                  <a:srgbClr val="0000FF"/>
                </a:solidFill>
                <a:latin typeface="Times New Roman" panose="02020603050405020304" pitchFamily="18" charset="0"/>
                <a:cs typeface="Times New Roman" panose="02020603050405020304" pitchFamily="18" charset="0"/>
              </a:rPr>
              <a:t>Black Death </a:t>
            </a:r>
            <a:r>
              <a:rPr lang="en-US" sz="2800" b="1" dirty="0">
                <a:solidFill>
                  <a:schemeClr val="tx1"/>
                </a:solidFill>
                <a:latin typeface="Times New Roman" panose="02020603050405020304" pitchFamily="18" charset="0"/>
                <a:cs typeface="Times New Roman" panose="02020603050405020304" pitchFamily="18" charset="0"/>
              </a:rPr>
              <a:t>in 1348</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lnSpc>
                <a:spcPct val="11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etiology</a:t>
            </a:r>
            <a:r>
              <a:rPr lang="en-US" sz="2800" b="1" dirty="0">
                <a:solidFill>
                  <a:schemeClr val="tx1"/>
                </a:solidFill>
                <a:latin typeface="Times New Roman" panose="02020603050405020304" pitchFamily="18" charset="0"/>
                <a:cs typeface="Times New Roman" panose="02020603050405020304" pitchFamily="18" charset="0"/>
              </a:rPr>
              <a:t>, or cause, of </a:t>
            </a:r>
            <a:r>
              <a:rPr lang="en-US" sz="2800" b="1" dirty="0">
                <a:solidFill>
                  <a:srgbClr val="0000FF"/>
                </a:solidFill>
                <a:latin typeface="Times New Roman" panose="02020603050405020304" pitchFamily="18" charset="0"/>
                <a:cs typeface="Times New Roman" panose="02020603050405020304" pitchFamily="18" charset="0"/>
              </a:rPr>
              <a:t>bubonic plague </a:t>
            </a:r>
            <a:r>
              <a:rPr lang="en-US" sz="2800" b="1" dirty="0">
                <a:solidFill>
                  <a:schemeClr val="tx1"/>
                </a:solidFill>
                <a:latin typeface="Times New Roman" panose="02020603050405020304" pitchFamily="18" charset="0"/>
                <a:cs typeface="Times New Roman" panose="02020603050405020304" pitchFamily="18" charset="0"/>
              </a:rPr>
              <a:t>was not understood during the Middle Ages, but poor living conditions were known to contribute to frequent epidemics.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Today</a:t>
            </a:r>
            <a:r>
              <a:rPr lang="en-US" sz="2800" b="1" dirty="0">
                <a:solidFill>
                  <a:schemeClr val="tx1"/>
                </a:solidFill>
                <a:latin typeface="Times New Roman" panose="02020603050405020304" pitchFamily="18" charset="0"/>
                <a:cs typeface="Times New Roman" panose="02020603050405020304" pitchFamily="18" charset="0"/>
              </a:rPr>
              <a:t>, we know </a:t>
            </a:r>
            <a:r>
              <a:rPr lang="en-US" sz="2800" b="1" dirty="0">
                <a:solidFill>
                  <a:srgbClr val="0000FF"/>
                </a:solidFill>
                <a:latin typeface="Times New Roman" panose="02020603050405020304" pitchFamily="18" charset="0"/>
                <a:cs typeface="Times New Roman" panose="02020603050405020304" pitchFamily="18" charset="0"/>
              </a:rPr>
              <a:t>bubonic plague </a:t>
            </a:r>
            <a:r>
              <a:rPr lang="en-US" sz="2800" b="1" dirty="0">
                <a:solidFill>
                  <a:schemeClr val="tx1"/>
                </a:solidFill>
                <a:latin typeface="Times New Roman" panose="02020603050405020304" pitchFamily="18" charset="0"/>
                <a:cs typeface="Times New Roman" panose="02020603050405020304" pitchFamily="18" charset="0"/>
              </a:rPr>
              <a:t>is caused by infection with </a:t>
            </a:r>
            <a:r>
              <a:rPr lang="en-US" sz="2800" b="1" i="1" dirty="0">
                <a:solidFill>
                  <a:srgbClr val="0000FF"/>
                </a:solidFill>
                <a:latin typeface="Times New Roman" panose="02020603050405020304" pitchFamily="18" charset="0"/>
                <a:cs typeface="Times New Roman" panose="02020603050405020304" pitchFamily="18" charset="0"/>
              </a:rPr>
              <a:t>Yersinia pestis</a:t>
            </a:r>
            <a:r>
              <a:rPr lang="en-US" sz="2800" b="1" dirty="0">
                <a:solidFill>
                  <a:schemeClr val="tx1"/>
                </a:solidFill>
                <a:latin typeface="Times New Roman" panose="02020603050405020304" pitchFamily="18" charset="0"/>
                <a:cs typeface="Times New Roman" panose="02020603050405020304" pitchFamily="18" charset="0"/>
              </a:rPr>
              <a:t>, a bacterium transmitted from rats to humans by the fleas that bite both</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24517131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14</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fontScale="92500" lnSpcReduction="10000"/>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the Middle Ages, overcrowded cities with unreliable municipal sanitation systems and close proximity of animals and humans allowed rat populations to flourish and </a:t>
            </a:r>
            <a:r>
              <a:rPr lang="en-US" sz="2800" b="1" dirty="0">
                <a:solidFill>
                  <a:srgbClr val="0000FF"/>
                </a:solidFill>
                <a:latin typeface="Times New Roman" panose="02020603050405020304" pitchFamily="18" charset="0"/>
                <a:cs typeface="Times New Roman" panose="02020603050405020304" pitchFamily="18" charset="0"/>
              </a:rPr>
              <a:t>bubonic plague </a:t>
            </a:r>
            <a:r>
              <a:rPr lang="en-US" sz="2800" b="1" dirty="0">
                <a:solidFill>
                  <a:schemeClr val="tx1"/>
                </a:solidFill>
                <a:latin typeface="Times New Roman" panose="02020603050405020304" pitchFamily="18" charset="0"/>
                <a:cs typeface="Times New Roman" panose="02020603050405020304" pitchFamily="18" charset="0"/>
              </a:rPr>
              <a:t>to spread rapidly.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Near </a:t>
            </a:r>
            <a:r>
              <a:rPr lang="en-US" sz="2800" b="1" dirty="0">
                <a:solidFill>
                  <a:schemeClr val="tx1"/>
                </a:solidFill>
                <a:latin typeface="Times New Roman" panose="02020603050405020304" pitchFamily="18" charset="0"/>
                <a:cs typeface="Times New Roman" panose="02020603050405020304" pitchFamily="18" charset="0"/>
              </a:rPr>
              <a:t>the end of the Middle Ages, around 1200, European cities began passing laws to improve public health and combat </a:t>
            </a:r>
            <a:r>
              <a:rPr lang="en-US" sz="2800" b="1" dirty="0">
                <a:solidFill>
                  <a:srgbClr val="0000FF"/>
                </a:solidFill>
                <a:latin typeface="Times New Roman" panose="02020603050405020304" pitchFamily="18" charset="0"/>
                <a:cs typeface="Times New Roman" panose="02020603050405020304" pitchFamily="18" charset="0"/>
              </a:rPr>
              <a:t>epidemics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measures included the establishment of slaughterhouses and the regulation of livestock possession</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5553815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15</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fontScale="925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10000"/>
              </a:lnSpc>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long - standing practice of </a:t>
            </a:r>
            <a:r>
              <a:rPr lang="en-US" sz="2400" b="1" dirty="0">
                <a:solidFill>
                  <a:srgbClr val="0000FF"/>
                </a:solidFill>
                <a:latin typeface="Times New Roman" panose="02020603050405020304" pitchFamily="18" charset="0"/>
                <a:cs typeface="Times New Roman" panose="02020603050405020304" pitchFamily="18" charset="0"/>
              </a:rPr>
              <a:t>isolating</a:t>
            </a:r>
            <a:r>
              <a:rPr lang="en-US" sz="2400" b="1" dirty="0">
                <a:solidFill>
                  <a:schemeClr val="tx1"/>
                </a:solidFill>
                <a:latin typeface="Times New Roman" panose="02020603050405020304" pitchFamily="18" charset="0"/>
                <a:cs typeface="Times New Roman" panose="02020603050405020304" pitchFamily="18" charset="0"/>
              </a:rPr>
              <a:t> people with </a:t>
            </a:r>
            <a:r>
              <a:rPr lang="en-US" sz="2400" b="1" dirty="0">
                <a:solidFill>
                  <a:srgbClr val="0000FF"/>
                </a:solidFill>
                <a:latin typeface="Times New Roman" panose="02020603050405020304" pitchFamily="18" charset="0"/>
                <a:cs typeface="Times New Roman" panose="02020603050405020304" pitchFamily="18" charset="0"/>
              </a:rPr>
              <a:t>leprosy</a:t>
            </a:r>
            <a:r>
              <a:rPr lang="en-US" sz="2400" b="1" dirty="0">
                <a:solidFill>
                  <a:schemeClr val="tx1"/>
                </a:solidFill>
                <a:latin typeface="Times New Roman" panose="02020603050405020304" pitchFamily="18" charset="0"/>
                <a:cs typeface="Times New Roman" panose="02020603050405020304" pitchFamily="18" charset="0"/>
              </a:rPr>
              <a:t> was extended to those with the </a:t>
            </a:r>
            <a:r>
              <a:rPr lang="en-US" sz="2400" b="1" dirty="0" smtClean="0">
                <a:solidFill>
                  <a:srgbClr val="0000FF"/>
                </a:solidFill>
                <a:latin typeface="Times New Roman" panose="02020603050405020304" pitchFamily="18" charset="0"/>
                <a:cs typeface="Times New Roman" panose="02020603050405020304" pitchFamily="18" charset="0"/>
              </a:rPr>
              <a:t>bubonic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plague</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during the Middle Ages.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Isolation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is the separation from healthy individuals those people who are actively ill or who exhibit symptoms of illness.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At </a:t>
            </a:r>
            <a:r>
              <a:rPr lang="en-US" sz="2400" b="1" dirty="0">
                <a:solidFill>
                  <a:schemeClr val="tx1"/>
                </a:solidFill>
                <a:latin typeface="Times New Roman" panose="02020603050405020304" pitchFamily="18" charset="0"/>
                <a:cs typeface="Times New Roman" panose="02020603050405020304" pitchFamily="18" charset="0"/>
              </a:rPr>
              <a:t>the same time, in </a:t>
            </a:r>
            <a:r>
              <a:rPr lang="en-US" sz="2400" b="1" dirty="0">
                <a:solidFill>
                  <a:srgbClr val="0000FF"/>
                </a:solidFill>
                <a:latin typeface="Times New Roman" panose="02020603050405020304" pitchFamily="18" charset="0"/>
                <a:cs typeface="Times New Roman" panose="02020603050405020304" pitchFamily="18" charset="0"/>
              </a:rPr>
              <a:t>Venice</a:t>
            </a:r>
            <a:r>
              <a:rPr lang="en-US" sz="2400" b="1" dirty="0">
                <a:solidFill>
                  <a:schemeClr val="tx1"/>
                </a:solidFill>
                <a:latin typeface="Times New Roman" panose="02020603050405020304" pitchFamily="18" charset="0"/>
                <a:cs typeface="Times New Roman" panose="02020603050405020304" pitchFamily="18" charset="0"/>
              </a:rPr>
              <a:t> ships entering the port were segregated to prevent the introduction of new diseases. This practice led to the term </a:t>
            </a:r>
            <a:r>
              <a:rPr lang="en-US" sz="2400" b="1" i="1" dirty="0">
                <a:solidFill>
                  <a:srgbClr val="0000FF"/>
                </a:solidFill>
                <a:latin typeface="Times New Roman" panose="02020603050405020304" pitchFamily="18" charset="0"/>
                <a:cs typeface="Times New Roman" panose="02020603050405020304" pitchFamily="18" charset="0"/>
              </a:rPr>
              <a:t>quarantine</a:t>
            </a:r>
            <a:r>
              <a:rPr lang="en-US" sz="2400" b="1" dirty="0">
                <a:solidFill>
                  <a:schemeClr val="tx1"/>
                </a:solidFill>
                <a:latin typeface="Times New Roman" panose="02020603050405020304" pitchFamily="18" charset="0"/>
                <a:cs typeface="Times New Roman" panose="02020603050405020304" pitchFamily="18" charset="0"/>
              </a:rPr>
              <a:t>, which is the separation of people who are not ill or symptomatic but who have been exposed to an illness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46247704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16</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Renaissance</a:t>
            </a:r>
            <a:r>
              <a:rPr lang="en-US" sz="2400" b="1" dirty="0">
                <a:solidFill>
                  <a:schemeClr val="tx1"/>
                </a:solidFill>
                <a:latin typeface="Times New Roman" panose="02020603050405020304" pitchFamily="18" charset="0"/>
                <a:cs typeface="Times New Roman" panose="02020603050405020304" pitchFamily="18" charset="0"/>
              </a:rPr>
              <a:t> (late 1300s to early 1600s) brought great strides in scientific discovery, laying the groundwork for advances in public health.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During </a:t>
            </a: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Renaissance</a:t>
            </a:r>
            <a:r>
              <a:rPr lang="en-US" sz="2400" b="1" dirty="0">
                <a:solidFill>
                  <a:schemeClr val="tx1"/>
                </a:solidFill>
                <a:latin typeface="Times New Roman" panose="02020603050405020304" pitchFamily="18" charset="0"/>
                <a:cs typeface="Times New Roman" panose="02020603050405020304" pitchFamily="18" charset="0"/>
              </a:rPr>
              <a:t>, two theories on the origin of epidemics prevailed.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first, taken from </a:t>
            </a:r>
            <a:r>
              <a:rPr lang="en-US" sz="2400" b="1" dirty="0">
                <a:solidFill>
                  <a:srgbClr val="0000FF"/>
                </a:solidFill>
                <a:latin typeface="Times New Roman" panose="02020603050405020304" pitchFamily="18" charset="0"/>
                <a:cs typeface="Times New Roman" panose="02020603050405020304" pitchFamily="18" charset="0"/>
              </a:rPr>
              <a:t>Hippocrates</a:t>
            </a:r>
            <a:r>
              <a:rPr lang="en-US" sz="2400" b="1" dirty="0">
                <a:solidFill>
                  <a:schemeClr val="tx1"/>
                </a:solidFill>
                <a:latin typeface="Times New Roman" panose="02020603050405020304" pitchFamily="18" charset="0"/>
                <a:cs typeface="Times New Roman" panose="02020603050405020304" pitchFamily="18" charset="0"/>
              </a:rPr>
              <a:t>, held that </a:t>
            </a:r>
            <a:r>
              <a:rPr lang="en-US" sz="2400" b="1" i="1" dirty="0">
                <a:solidFill>
                  <a:srgbClr val="0000FF"/>
                </a:solidFill>
                <a:latin typeface="Times New Roman" panose="02020603050405020304" pitchFamily="18" charset="0"/>
                <a:cs typeface="Times New Roman" panose="02020603050405020304" pitchFamily="18" charset="0"/>
              </a:rPr>
              <a:t>environmental</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factors</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dictated the potential for outbreaks and that an </a:t>
            </a:r>
            <a:r>
              <a:rPr lang="en-US" sz="2400" b="1" i="1" dirty="0">
                <a:solidFill>
                  <a:srgbClr val="0000FF"/>
                </a:solidFill>
                <a:latin typeface="Times New Roman" panose="02020603050405020304" pitchFamily="18" charset="0"/>
                <a:cs typeface="Times New Roman" panose="02020603050405020304" pitchFamily="18" charset="0"/>
              </a:rPr>
              <a:t>individual’s susceptibility </a:t>
            </a:r>
            <a:r>
              <a:rPr lang="en-US" sz="2400" b="1" dirty="0">
                <a:solidFill>
                  <a:schemeClr val="tx1"/>
                </a:solidFill>
                <a:latin typeface="Times New Roman" panose="02020603050405020304" pitchFamily="18" charset="0"/>
                <a:cs typeface="Times New Roman" panose="02020603050405020304" pitchFamily="18" charset="0"/>
              </a:rPr>
              <a:t>determined whether he or she would fall ill</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68424547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17</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opposing theory of </a:t>
            </a:r>
            <a:r>
              <a:rPr lang="en-US" sz="2800" b="1" dirty="0">
                <a:solidFill>
                  <a:srgbClr val="0000FF"/>
                </a:solidFill>
                <a:latin typeface="Times New Roman" panose="02020603050405020304" pitchFamily="18" charset="0"/>
                <a:cs typeface="Times New Roman" panose="02020603050405020304" pitchFamily="18" charset="0"/>
              </a:rPr>
              <a:t>contagion</a:t>
            </a:r>
            <a:r>
              <a:rPr lang="en-US" sz="2800" b="1" dirty="0">
                <a:solidFill>
                  <a:schemeClr val="tx1"/>
                </a:solidFill>
                <a:latin typeface="Times New Roman" panose="02020603050405020304" pitchFamily="18" charset="0"/>
                <a:cs typeface="Times New Roman" panose="02020603050405020304" pitchFamily="18" charset="0"/>
              </a:rPr>
              <a:t>, championed by </a:t>
            </a:r>
            <a:r>
              <a:rPr lang="en-US" sz="2800" b="1" dirty="0">
                <a:solidFill>
                  <a:srgbClr val="0000FF"/>
                </a:solidFill>
                <a:latin typeface="Times New Roman" panose="02020603050405020304" pitchFamily="18" charset="0"/>
                <a:cs typeface="Times New Roman" panose="02020603050405020304" pitchFamily="18" charset="0"/>
              </a:rPr>
              <a:t>Giolamo Fracastoro </a:t>
            </a:r>
            <a:r>
              <a:rPr lang="en-US" sz="2800" b="1" dirty="0">
                <a:solidFill>
                  <a:schemeClr val="tx1"/>
                </a:solidFill>
                <a:latin typeface="Times New Roman" panose="02020603050405020304" pitchFamily="18" charset="0"/>
                <a:cs typeface="Times New Roman" panose="02020603050405020304" pitchFamily="18" charset="0"/>
              </a:rPr>
              <a:t>(1478 – 1533), evolved into our present understanding of infection.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Fracastoro</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believed microscopic agents were responsible for disease and that these agents could be transmitted by direct contact, through the air, or by intermediate fomites (inanimate objects such as doorknobs or drinking glasses that harbor infectious disease). </a:t>
            </a: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14805683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18</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Giolamo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his contemporaries did not imagine these infectious agents to be alive, </a:t>
            </a:r>
            <a:r>
              <a:rPr lang="en-US" sz="2800" b="1" dirty="0" smtClean="0">
                <a:latin typeface="Times New Roman" panose="02020603050405020304" pitchFamily="18" charset="0"/>
                <a:cs typeface="Times New Roman" panose="02020603050405020304" pitchFamily="18" charset="0"/>
              </a:rPr>
              <a:t>however; </a:t>
            </a:r>
          </a:p>
          <a:p>
            <a:pPr marL="457200" indent="-457200" algn="l">
              <a:spcBef>
                <a:spcPts val="600"/>
              </a:spcBef>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It </a:t>
            </a:r>
            <a:r>
              <a:rPr lang="en-US" sz="2800" b="1" dirty="0">
                <a:latin typeface="Times New Roman" panose="02020603050405020304" pitchFamily="18" charset="0"/>
                <a:cs typeface="Times New Roman" panose="02020603050405020304" pitchFamily="18" charset="0"/>
              </a:rPr>
              <a:t>was not until </a:t>
            </a:r>
            <a:r>
              <a:rPr lang="en-US" sz="2800" b="1" dirty="0">
                <a:solidFill>
                  <a:srgbClr val="0000FF"/>
                </a:solidFill>
                <a:latin typeface="Times New Roman" panose="02020603050405020304" pitchFamily="18" charset="0"/>
                <a:cs typeface="Times New Roman" panose="02020603050405020304" pitchFamily="18" charset="0"/>
              </a:rPr>
              <a:t>Anton</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von</a:t>
            </a:r>
            <a:r>
              <a:rPr lang="en-US" sz="2800" b="1" dirty="0">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Leeuwenhoek </a:t>
            </a:r>
            <a:r>
              <a:rPr lang="en-US" sz="2800" b="1" dirty="0">
                <a:latin typeface="Times New Roman" panose="02020603050405020304" pitchFamily="18" charset="0"/>
                <a:cs typeface="Times New Roman" panose="02020603050405020304" pitchFamily="18" charset="0"/>
              </a:rPr>
              <a:t>(1632 – 1723) observed the first microscopic organisms that people believed this to be possible. </a:t>
            </a:r>
            <a:endParaRPr lang="en-US" sz="28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Despite </a:t>
            </a:r>
            <a:r>
              <a:rPr lang="en-US" sz="2800" b="1" dirty="0">
                <a:latin typeface="Times New Roman" panose="02020603050405020304" pitchFamily="18" charset="0"/>
                <a:cs typeface="Times New Roman" panose="02020603050405020304" pitchFamily="18" charset="0"/>
              </a:rPr>
              <a:t>earlier conjecture by some leading scientists, the </a:t>
            </a:r>
            <a:r>
              <a:rPr lang="en-US" sz="2800" b="1" dirty="0">
                <a:solidFill>
                  <a:srgbClr val="0000FF"/>
                </a:solidFill>
                <a:latin typeface="Times New Roman" panose="02020603050405020304" pitchFamily="18" charset="0"/>
                <a:cs typeface="Times New Roman" panose="02020603050405020304" pitchFamily="18" charset="0"/>
              </a:rPr>
              <a:t>germ theory </a:t>
            </a:r>
            <a:r>
              <a:rPr lang="en-US" sz="2800" b="1" dirty="0">
                <a:latin typeface="Times New Roman" panose="02020603050405020304" pitchFamily="18" charset="0"/>
                <a:cs typeface="Times New Roman" panose="02020603050405020304" pitchFamily="18" charset="0"/>
              </a:rPr>
              <a:t>of disease did not truly take hold until the late nineteenth century</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100042984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19</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a:t>
            </a:r>
            <a:r>
              <a:rPr lang="en-US" sz="2400" b="1" dirty="0">
                <a:solidFill>
                  <a:srgbClr val="0000FF"/>
                </a:solidFill>
                <a:latin typeface="Times New Roman" panose="02020603050405020304" pitchFamily="18" charset="0"/>
                <a:cs typeface="Times New Roman" panose="02020603050405020304" pitchFamily="18" charset="0"/>
              </a:rPr>
              <a:t>mercantilism</a:t>
            </a:r>
            <a:r>
              <a:rPr lang="en-US" sz="2400" b="1" dirty="0">
                <a:solidFill>
                  <a:schemeClr val="tx1"/>
                </a:solidFill>
                <a:latin typeface="Times New Roman" panose="02020603050405020304" pitchFamily="18" charset="0"/>
                <a:cs typeface="Times New Roman" panose="02020603050405020304" pitchFamily="18" charset="0"/>
              </a:rPr>
              <a:t> and the conquest for wealth and power swept Europe from the sixteenth to eighteenth centuries, public health progress was part of each </a:t>
            </a:r>
            <a:r>
              <a:rPr lang="en-US" sz="2400" b="1" dirty="0" smtClean="0">
                <a:solidFill>
                  <a:schemeClr val="tx1"/>
                </a:solidFill>
                <a:latin typeface="Times New Roman" panose="02020603050405020304" pitchFamily="18" charset="0"/>
                <a:cs typeface="Times New Roman" panose="02020603050405020304" pitchFamily="18" charset="0"/>
              </a:rPr>
              <a:t>nation’s </a:t>
            </a:r>
            <a:r>
              <a:rPr lang="en-US" sz="2400" b="1" dirty="0">
                <a:solidFill>
                  <a:schemeClr val="tx1"/>
                </a:solidFill>
                <a:latin typeface="Times New Roman" panose="02020603050405020304" pitchFamily="18" charset="0"/>
                <a:cs typeface="Times New Roman" panose="02020603050405020304" pitchFamily="18" charset="0"/>
              </a:rPr>
              <a:t>interest.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necessity to </a:t>
            </a:r>
            <a:r>
              <a:rPr lang="en-US" sz="2400" b="1" dirty="0">
                <a:solidFill>
                  <a:srgbClr val="0000FF"/>
                </a:solidFill>
                <a:latin typeface="Times New Roman" panose="02020603050405020304" pitchFamily="18" charset="0"/>
                <a:cs typeface="Times New Roman" panose="02020603050405020304" pitchFamily="18" charset="0"/>
              </a:rPr>
              <a:t>quantify people </a:t>
            </a:r>
            <a:r>
              <a:rPr lang="en-US" sz="2400" b="1" dirty="0">
                <a:solidFill>
                  <a:schemeClr val="tx1"/>
                </a:solidFill>
                <a:latin typeface="Times New Roman" panose="02020603050405020304" pitchFamily="18" charset="0"/>
                <a:cs typeface="Times New Roman" panose="02020603050405020304" pitchFamily="18" charset="0"/>
              </a:rPr>
              <a:t>and their health became clear.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William </a:t>
            </a:r>
            <a:r>
              <a:rPr lang="en-US" sz="2400" b="1" dirty="0">
                <a:solidFill>
                  <a:srgbClr val="0000FF"/>
                </a:solidFill>
                <a:latin typeface="Times New Roman" panose="02020603050405020304" pitchFamily="18" charset="0"/>
                <a:cs typeface="Times New Roman" panose="02020603050405020304" pitchFamily="18" charset="0"/>
              </a:rPr>
              <a:t>Petty </a:t>
            </a:r>
            <a:r>
              <a:rPr lang="en-US" sz="2400" b="1" dirty="0">
                <a:solidFill>
                  <a:schemeClr val="tx1"/>
                </a:solidFill>
                <a:latin typeface="Times New Roman" panose="02020603050405020304" pitchFamily="18" charset="0"/>
                <a:cs typeface="Times New Roman" panose="02020603050405020304" pitchFamily="18" charset="0"/>
              </a:rPr>
              <a:t>(1623 – 1687) coined the term </a:t>
            </a:r>
            <a:r>
              <a:rPr lang="en-US" sz="2400" b="1" i="1" dirty="0">
                <a:solidFill>
                  <a:srgbClr val="0000FF"/>
                </a:solidFill>
                <a:latin typeface="Times New Roman" panose="02020603050405020304" pitchFamily="18" charset="0"/>
                <a:cs typeface="Times New Roman" panose="02020603050405020304" pitchFamily="18" charset="0"/>
              </a:rPr>
              <a:t>political</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arithmetic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and advocated the collection of data on income, education, and health conditions</a:t>
            </a:r>
            <a:r>
              <a:rPr lang="en-US" sz="2400" b="1" dirty="0" smtClean="0">
                <a:solidFill>
                  <a:schemeClr val="tx1"/>
                </a:solidFill>
                <a:latin typeface="Times New Roman" panose="02020603050405020304" pitchFamily="18" charset="0"/>
                <a:cs typeface="Times New Roman" panose="02020603050405020304" pitchFamily="18" charset="0"/>
              </a:rPr>
              <a:t>. </a:t>
            </a: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Gottfried </a:t>
            </a:r>
            <a:r>
              <a:rPr lang="en-US" sz="2400" b="1" dirty="0" err="1">
                <a:solidFill>
                  <a:srgbClr val="0000FF"/>
                </a:solidFill>
                <a:latin typeface="Times New Roman" panose="02020603050405020304" pitchFamily="18" charset="0"/>
                <a:cs typeface="Times New Roman" panose="02020603050405020304" pitchFamily="18" charset="0"/>
              </a:rPr>
              <a:t>Achenwall</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introduced the term </a:t>
            </a:r>
            <a:r>
              <a:rPr lang="en-US" sz="2400" b="1" i="1" dirty="0">
                <a:solidFill>
                  <a:srgbClr val="0000FF"/>
                </a:solidFill>
                <a:latin typeface="Times New Roman" panose="02020603050405020304" pitchFamily="18" charset="0"/>
                <a:cs typeface="Times New Roman" panose="02020603050405020304" pitchFamily="18" charset="0"/>
              </a:rPr>
              <a:t>statistics</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to replace </a:t>
            </a:r>
            <a:r>
              <a:rPr lang="en-US" sz="2400" b="1" i="1" dirty="0">
                <a:solidFill>
                  <a:srgbClr val="0000FF"/>
                </a:solidFill>
                <a:latin typeface="Times New Roman" panose="02020603050405020304" pitchFamily="18" charset="0"/>
                <a:cs typeface="Times New Roman" panose="02020603050405020304" pitchFamily="18" charset="0"/>
              </a:rPr>
              <a:t>political arithmetic </a:t>
            </a:r>
            <a:r>
              <a:rPr lang="en-US" sz="2400" b="1" dirty="0">
                <a:solidFill>
                  <a:schemeClr val="tx1"/>
                </a:solidFill>
                <a:latin typeface="Times New Roman" panose="02020603050405020304" pitchFamily="18" charset="0"/>
                <a:cs typeface="Times New Roman" panose="02020603050405020304" pitchFamily="18" charset="0"/>
              </a:rPr>
              <a:t>in 1749.)</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69361486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85829A7B-6CF6-4D63-8A7B-F9939A429BA3}" type="datetime1">
              <a:rPr lang="ar-SA" smtClean="0"/>
              <a:t>05/02/1441</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a:t>
            </a:fld>
            <a:endParaRPr lang="ar-SA"/>
          </a:p>
        </p:txBody>
      </p:sp>
      <p:sp>
        <p:nvSpPr>
          <p:cNvPr id="7" name="Subtitle 6"/>
          <p:cNvSpPr>
            <a:spLocks noGrp="1"/>
          </p:cNvSpPr>
          <p:nvPr>
            <p:ph type="subTitle" sz="quarter" idx="1"/>
          </p:nvPr>
        </p:nvSpPr>
        <p:spPr>
          <a:xfrm>
            <a:off x="762000" y="1752600"/>
            <a:ext cx="7924800" cy="4419600"/>
          </a:xfrm>
        </p:spPr>
        <p:txBody>
          <a:bodyPr>
            <a:normAutofit lnSpcReduction="10000"/>
          </a:bodyPr>
          <a:lstStyle/>
          <a:p>
            <a:pPr marL="457200" indent="-457200" algn="l">
              <a:lnSpc>
                <a:spcPct val="110000"/>
              </a:lnSpc>
              <a:spcBef>
                <a:spcPts val="600"/>
              </a:spcBef>
            </a:pPr>
            <a:r>
              <a:rPr lang="en-US" sz="2800" b="1" i="1" dirty="0">
                <a:solidFill>
                  <a:srgbClr val="0000FF"/>
                </a:solidFill>
                <a:latin typeface="Times New Roman" panose="02020603050405020304" pitchFamily="18" charset="0"/>
                <a:cs typeface="Times New Roman" panose="02020603050405020304" pitchFamily="18" charset="0"/>
              </a:rPr>
              <a:t>Learning </a:t>
            </a:r>
            <a:r>
              <a:rPr lang="en-US" sz="2800" b="1" i="1" dirty="0" smtClean="0">
                <a:solidFill>
                  <a:srgbClr val="0000FF"/>
                </a:solidFill>
                <a:latin typeface="Times New Roman" panose="02020603050405020304" pitchFamily="18" charset="0"/>
                <a:cs typeface="Times New Roman" panose="02020603050405020304" pitchFamily="18" charset="0"/>
              </a:rPr>
              <a:t>Objectives</a:t>
            </a:r>
            <a:endParaRPr lang="en-US" sz="2800"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Wingdings" panose="05000000000000000000" pitchFamily="2" charset="2"/>
              <a:buChar char="§"/>
            </a:pPr>
            <a:r>
              <a:rPr lang="en-US" sz="2400" b="1" dirty="0" smtClean="0">
                <a:solidFill>
                  <a:schemeClr val="tx1"/>
                </a:solidFill>
                <a:latin typeface="Times New Roman" panose="02020603050405020304" pitchFamily="18" charset="0"/>
                <a:cs typeface="Times New Roman" panose="02020603050405020304" pitchFamily="18" charset="0"/>
              </a:rPr>
              <a:t>Describe </a:t>
            </a:r>
            <a:r>
              <a:rPr lang="en-US" sz="2400" b="1" dirty="0">
                <a:solidFill>
                  <a:schemeClr val="tx1"/>
                </a:solidFill>
                <a:latin typeface="Times New Roman" panose="02020603050405020304" pitchFamily="18" charset="0"/>
                <a:cs typeface="Times New Roman" panose="02020603050405020304" pitchFamily="18" charset="0"/>
              </a:rPr>
              <a:t>major historical milestones in the development of public health and identify major figures such as John Graunt, John Snow, and Lemuel Shattuck.</a:t>
            </a:r>
          </a:p>
          <a:p>
            <a:pPr marL="457200" indent="-457200" algn="l">
              <a:lnSpc>
                <a:spcPct val="110000"/>
              </a:lnSpc>
              <a:spcBef>
                <a:spcPts val="600"/>
              </a:spcBef>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Compare and contrast endemic, epidemic, and pandemic </a:t>
            </a:r>
            <a:r>
              <a:rPr lang="en-US" sz="2400" b="1" dirty="0" smtClean="0">
                <a:solidFill>
                  <a:schemeClr val="tx1"/>
                </a:solidFill>
                <a:latin typeface="Times New Roman" panose="02020603050405020304" pitchFamily="18" charset="0"/>
                <a:cs typeface="Times New Roman" panose="02020603050405020304" pitchFamily="18" charset="0"/>
              </a:rPr>
              <a:t>diseases.</a:t>
            </a:r>
          </a:p>
          <a:p>
            <a:pPr marL="457200" indent="-457200" algn="l">
              <a:lnSpc>
                <a:spcPct val="110000"/>
              </a:lnSpc>
              <a:spcBef>
                <a:spcPts val="600"/>
              </a:spcBef>
              <a:buFont typeface="Wingdings" panose="05000000000000000000" pitchFamily="2" charset="2"/>
              <a:buChar char="§"/>
            </a:pPr>
            <a:r>
              <a:rPr lang="en-US" sz="2400" b="1" dirty="0" smtClean="0">
                <a:solidFill>
                  <a:schemeClr val="tx1"/>
                </a:solidFill>
                <a:latin typeface="Times New Roman" panose="02020603050405020304" pitchFamily="18" charset="0"/>
                <a:ea typeface="Microsoft JhengHei" panose="020B0604030504040204" pitchFamily="34" charset="-120"/>
                <a:cs typeface="Times New Roman" panose="02020603050405020304" pitchFamily="18" charset="0"/>
              </a:rPr>
              <a:t>Describe </a:t>
            </a:r>
            <a:r>
              <a:rPr lang="en-US" sz="2400" b="1" dirty="0">
                <a:solidFill>
                  <a:schemeClr val="tx1"/>
                </a:solidFill>
                <a:latin typeface="Times New Roman" panose="02020603050405020304" pitchFamily="18" charset="0"/>
                <a:ea typeface="Microsoft JhengHei" panose="020B0604030504040204" pitchFamily="34" charset="-120"/>
                <a:cs typeface="Times New Roman" panose="02020603050405020304" pitchFamily="18" charset="0"/>
              </a:rPr>
              <a:t>the origins and content of public health responses over </a:t>
            </a:r>
            <a:r>
              <a:rPr lang="en-US" sz="2400" b="1" dirty="0" smtClean="0">
                <a:solidFill>
                  <a:schemeClr val="tx1"/>
                </a:solidFill>
                <a:latin typeface="Times New Roman" panose="02020603050405020304" pitchFamily="18" charset="0"/>
                <a:ea typeface="Microsoft JhengHei" panose="020B0604030504040204" pitchFamily="34" charset="-120"/>
                <a:cs typeface="Times New Roman" panose="02020603050405020304" pitchFamily="18" charset="0"/>
              </a:rPr>
              <a:t>history</a:t>
            </a:r>
          </a:p>
          <a:p>
            <a:pPr marL="457200" indent="-457200" algn="l">
              <a:lnSpc>
                <a:spcPct val="110000"/>
              </a:lnSpc>
              <a:spcBef>
                <a:spcPts val="600"/>
              </a:spcBef>
              <a:buFont typeface="Wingdings" panose="05000000000000000000" pitchFamily="2" charset="2"/>
              <a:buChar char="§"/>
            </a:pPr>
            <a:r>
              <a:rPr lang="en-US" sz="2400" b="1" dirty="0" smtClean="0">
                <a:solidFill>
                  <a:schemeClr val="tx1"/>
                </a:solidFill>
                <a:latin typeface="Times New Roman" panose="02020603050405020304" pitchFamily="18" charset="0"/>
                <a:cs typeface="Times New Roman" panose="02020603050405020304" pitchFamily="18" charset="0"/>
              </a:rPr>
              <a:t>Broadly </a:t>
            </a:r>
            <a:r>
              <a:rPr lang="en-US" sz="2400" b="1" dirty="0">
                <a:solidFill>
                  <a:schemeClr val="tx1"/>
                </a:solidFill>
                <a:latin typeface="Times New Roman" panose="02020603050405020304" pitchFamily="18" charset="0"/>
                <a:cs typeface="Times New Roman" panose="02020603050405020304" pitchFamily="18" charset="0"/>
              </a:rPr>
              <a:t>characterize the contributions and value of public </a:t>
            </a:r>
            <a:r>
              <a:rPr lang="en-US" sz="2400" b="1" dirty="0" smtClean="0">
                <a:solidFill>
                  <a:schemeClr val="tx1"/>
                </a:solidFill>
                <a:latin typeface="Times New Roman" panose="02020603050405020304" pitchFamily="18" charset="0"/>
                <a:cs typeface="Times New Roman" panose="02020603050405020304" pitchFamily="18" charset="0"/>
              </a:rPr>
              <a:t>health.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9701634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20</a:t>
            </a:fld>
            <a:endParaRPr lang="ar-SA"/>
          </a:p>
        </p:txBody>
      </p:sp>
      <p:sp>
        <p:nvSpPr>
          <p:cNvPr id="10" name="Content Placeholder 2"/>
          <p:cNvSpPr>
            <a:spLocks noGrp="1"/>
          </p:cNvSpPr>
          <p:nvPr>
            <p:ph type="subTitle" sz="quarter" idx="1"/>
          </p:nvPr>
        </p:nvSpPr>
        <p:spPr>
          <a:xfrm>
            <a:off x="533400" y="1600200"/>
            <a:ext cx="8305800" cy="4495800"/>
          </a:xfrm>
        </p:spPr>
        <p:txBody>
          <a:bodyPr>
            <a:normAutofit fontScale="77500" lnSpcReduction="20000"/>
          </a:bodyPr>
          <a:lstStyle/>
          <a:p>
            <a:pPr marL="457200" indent="-457200" algn="l">
              <a:lnSpc>
                <a:spcPct val="120000"/>
              </a:lnSpc>
              <a:spcBef>
                <a:spcPts val="0"/>
              </a:spcBef>
            </a:pPr>
            <a:r>
              <a:rPr lang="en-US" sz="36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20000"/>
              </a:lnSpc>
              <a:spcBef>
                <a:spcPts val="0"/>
              </a:spcBef>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It was </a:t>
            </a:r>
            <a:r>
              <a:rPr lang="en-US" b="1" dirty="0">
                <a:solidFill>
                  <a:srgbClr val="0000FF"/>
                </a:solidFill>
                <a:latin typeface="Times New Roman" panose="02020603050405020304" pitchFamily="18" charset="0"/>
                <a:cs typeface="Times New Roman" panose="02020603050405020304" pitchFamily="18" charset="0"/>
              </a:rPr>
              <a:t>John Graunt </a:t>
            </a:r>
            <a:r>
              <a:rPr lang="en-US" b="1" dirty="0">
                <a:latin typeface="Times New Roman" panose="02020603050405020304" pitchFamily="18" charset="0"/>
                <a:cs typeface="Times New Roman" panose="02020603050405020304" pitchFamily="18" charset="0"/>
              </a:rPr>
              <a:t>(1620 – 1674), however, who published one of the first statistical analyses of a population’s health, noting associations between demographic variables and disease. </a:t>
            </a:r>
            <a:endParaRPr lang="en-US" b="1" dirty="0" smtClean="0">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Graunt </a:t>
            </a:r>
            <a:r>
              <a:rPr lang="en-US" b="1" dirty="0">
                <a:latin typeface="Times New Roman" panose="02020603050405020304" pitchFamily="18" charset="0"/>
                <a:cs typeface="Times New Roman" panose="02020603050405020304" pitchFamily="18" charset="0"/>
              </a:rPr>
              <a:t>wrote </a:t>
            </a:r>
            <a:r>
              <a:rPr lang="en-US" b="1" i="1" dirty="0">
                <a:latin typeface="Times New Roman" panose="02020603050405020304" pitchFamily="18" charset="0"/>
                <a:cs typeface="Times New Roman" panose="02020603050405020304" pitchFamily="18" charset="0"/>
              </a:rPr>
              <a:t>the </a:t>
            </a:r>
            <a:r>
              <a:rPr lang="en-US" b="1" i="1" dirty="0">
                <a:solidFill>
                  <a:srgbClr val="0000FF"/>
                </a:solidFill>
                <a:latin typeface="Times New Roman" panose="02020603050405020304" pitchFamily="18" charset="0"/>
                <a:cs typeface="Times New Roman" panose="02020603050405020304" pitchFamily="18" charset="0"/>
              </a:rPr>
              <a:t>Bills of Mortality</a:t>
            </a:r>
            <a:r>
              <a:rPr lang="en-US" b="1" dirty="0">
                <a:solidFill>
                  <a:srgbClr val="0000FF"/>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the end of the seventeenth century. </a:t>
            </a:r>
            <a:endParaRPr lang="en-US" b="1" dirty="0" smtClean="0">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Based </a:t>
            </a:r>
            <a:r>
              <a:rPr lang="en-US" b="1" dirty="0">
                <a:latin typeface="Times New Roman" panose="02020603050405020304" pitchFamily="18" charset="0"/>
                <a:cs typeface="Times New Roman" panose="02020603050405020304" pitchFamily="18" charset="0"/>
              </a:rPr>
              <a:t>on the </a:t>
            </a:r>
            <a:r>
              <a:rPr lang="en-US" b="1" i="1" dirty="0">
                <a:solidFill>
                  <a:srgbClr val="0000FF"/>
                </a:solidFill>
                <a:latin typeface="Times New Roman" panose="02020603050405020304" pitchFamily="18" charset="0"/>
                <a:cs typeface="Times New Roman" panose="02020603050405020304" pitchFamily="18" charset="0"/>
              </a:rPr>
              <a:t>Bills of Mortality </a:t>
            </a:r>
            <a:r>
              <a:rPr lang="en-US" b="1" dirty="0">
                <a:latin typeface="Times New Roman" panose="02020603050405020304" pitchFamily="18" charset="0"/>
                <a:cs typeface="Times New Roman" panose="02020603050405020304" pitchFamily="18" charset="0"/>
              </a:rPr>
              <a:t>(what we would today call </a:t>
            </a:r>
            <a:r>
              <a:rPr lang="en-US" b="1" dirty="0">
                <a:solidFill>
                  <a:srgbClr val="0000FF"/>
                </a:solidFill>
                <a:latin typeface="Times New Roman" panose="02020603050405020304" pitchFamily="18" charset="0"/>
                <a:cs typeface="Times New Roman" panose="02020603050405020304" pitchFamily="18" charset="0"/>
              </a:rPr>
              <a:t>death records</a:t>
            </a:r>
            <a:r>
              <a:rPr lang="en-US" b="1" dirty="0">
                <a:latin typeface="Times New Roman" panose="02020603050405020304" pitchFamily="18" charset="0"/>
                <a:cs typeface="Times New Roman" panose="02020603050405020304" pitchFamily="18" charset="0"/>
              </a:rPr>
              <a:t>) he gathered from parishes in London and Hampshire, Graunt attempted to draw some conclusions about matters of life and death. </a:t>
            </a:r>
            <a:endParaRPr lang="en-US" b="1" dirty="0" smtClean="0">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7588987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21</a:t>
            </a:fld>
            <a:endParaRPr lang="ar-SA"/>
          </a:p>
        </p:txBody>
      </p:sp>
      <p:sp>
        <p:nvSpPr>
          <p:cNvPr id="10" name="Content Placeholder 2"/>
          <p:cNvSpPr>
            <a:spLocks noGrp="1"/>
          </p:cNvSpPr>
          <p:nvPr>
            <p:ph type="subTitle" sz="quarter" idx="1"/>
          </p:nvPr>
        </p:nvSpPr>
        <p:spPr>
          <a:xfrm>
            <a:off x="533400" y="1447800"/>
            <a:ext cx="8305800" cy="44958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0"/>
              </a:spcBef>
              <a:buFont typeface="Arial" panose="020B0604020202020204" pitchFamily="34" charset="0"/>
              <a:buChar char="•"/>
            </a:pPr>
            <a:r>
              <a:rPr lang="en-US" sz="2600" b="1" dirty="0" smtClean="0">
                <a:solidFill>
                  <a:srgbClr val="0000FF"/>
                </a:solidFill>
                <a:latin typeface="Times New Roman" panose="02020603050405020304" pitchFamily="18" charset="0"/>
                <a:cs typeface="Times New Roman" panose="02020603050405020304" pitchFamily="18" charset="0"/>
              </a:rPr>
              <a:t>Graunt</a:t>
            </a:r>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also produced the first calculations of </a:t>
            </a:r>
            <a:r>
              <a:rPr lang="en-US" sz="2600" b="1" dirty="0">
                <a:solidFill>
                  <a:srgbClr val="0000FF"/>
                </a:solidFill>
                <a:latin typeface="Times New Roman" panose="02020603050405020304" pitchFamily="18" charset="0"/>
                <a:cs typeface="Times New Roman" panose="02020603050405020304" pitchFamily="18" charset="0"/>
              </a:rPr>
              <a:t>life expectancy. </a:t>
            </a:r>
            <a:endParaRPr lang="en-US" sz="26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600" b="1" dirty="0" smtClean="0">
                <a:latin typeface="Times New Roman" panose="02020603050405020304" pitchFamily="18" charset="0"/>
                <a:cs typeface="Times New Roman" panose="02020603050405020304" pitchFamily="18" charset="0"/>
              </a:rPr>
              <a:t>It </a:t>
            </a:r>
            <a:r>
              <a:rPr lang="en-US" sz="2600" b="1" dirty="0">
                <a:latin typeface="Times New Roman" panose="02020603050405020304" pitchFamily="18" charset="0"/>
                <a:cs typeface="Times New Roman" panose="02020603050405020304" pitchFamily="18" charset="0"/>
              </a:rPr>
              <a:t>was during this time that people began to recognize the need for </a:t>
            </a:r>
            <a:r>
              <a:rPr lang="en-US" sz="2600" b="1" dirty="0" smtClean="0">
                <a:latin typeface="Times New Roman" panose="02020603050405020304" pitchFamily="18" charset="0"/>
                <a:cs typeface="Times New Roman" panose="02020603050405020304" pitchFamily="18" charset="0"/>
              </a:rPr>
              <a:t>state-supported </a:t>
            </a:r>
            <a:r>
              <a:rPr lang="en-US" sz="2600" b="1" dirty="0">
                <a:latin typeface="Times New Roman" panose="02020603050405020304" pitchFamily="18" charset="0"/>
                <a:cs typeface="Times New Roman" panose="02020603050405020304" pitchFamily="18" charset="0"/>
              </a:rPr>
              <a:t>programs to prevent premature (early) </a:t>
            </a:r>
            <a:r>
              <a:rPr lang="en-US" sz="2600" b="1" dirty="0" smtClean="0">
                <a:solidFill>
                  <a:srgbClr val="0000FF"/>
                </a:solidFill>
                <a:latin typeface="Times New Roman" panose="02020603050405020304" pitchFamily="18" charset="0"/>
                <a:cs typeface="Times New Roman" panose="02020603050405020304" pitchFamily="18" charset="0"/>
              </a:rPr>
              <a:t>death</a:t>
            </a:r>
            <a:r>
              <a:rPr lang="en-US" sz="2600" b="1" dirty="0" smtClean="0">
                <a:solidFill>
                  <a:schemeClr val="tx1"/>
                </a:solidFill>
                <a:latin typeface="Times New Roman" panose="02020603050405020304" pitchFamily="18" charset="0"/>
                <a:cs typeface="Times New Roman" panose="02020603050405020304" pitchFamily="18" charset="0"/>
              </a:rPr>
              <a:t>. </a:t>
            </a:r>
          </a:p>
          <a:p>
            <a:pPr marL="457200" indent="-457200" algn="l">
              <a:spcBef>
                <a:spcPts val="0"/>
              </a:spcBef>
              <a:buFont typeface="Arial" panose="020B0604020202020204" pitchFamily="34" charset="0"/>
              <a:buChar char="•"/>
            </a:pPr>
            <a:r>
              <a:rPr lang="en-US" sz="2600" b="1" dirty="0">
                <a:solidFill>
                  <a:srgbClr val="0000FF"/>
                </a:solidFill>
                <a:latin typeface="Times New Roman" panose="02020603050405020304" pitchFamily="18" charset="0"/>
                <a:cs typeface="Times New Roman" panose="02020603050405020304" pitchFamily="18" charset="0"/>
              </a:rPr>
              <a:t>As France </a:t>
            </a:r>
            <a:r>
              <a:rPr lang="en-US" sz="2600" b="1" dirty="0">
                <a:latin typeface="Times New Roman" panose="02020603050405020304" pitchFamily="18" charset="0"/>
                <a:cs typeface="Times New Roman" panose="02020603050405020304" pitchFamily="18" charset="0"/>
              </a:rPr>
              <a:t>led the world into the Age of Enlightenment in the eighteenth century, public health began in earnest. </a:t>
            </a:r>
            <a:endParaRPr lang="en-US" sz="2600" b="1" dirty="0" smtClean="0">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A humanitarian spirit and the desire for equality led to a </a:t>
            </a:r>
            <a:r>
              <a:rPr lang="en-US" sz="2600" b="1" i="1" dirty="0">
                <a:solidFill>
                  <a:srgbClr val="0000FF"/>
                </a:solidFill>
                <a:latin typeface="Times New Roman" panose="02020603050405020304" pitchFamily="18" charset="0"/>
                <a:cs typeface="Times New Roman" panose="02020603050405020304" pitchFamily="18" charset="0"/>
              </a:rPr>
              <a:t>social</a:t>
            </a:r>
            <a:r>
              <a:rPr lang="en-US" sz="2600" b="1" i="1"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understanding of health</a:t>
            </a:r>
            <a:r>
              <a:rPr lang="en-US" sz="2600" b="1" dirty="0" smtClean="0">
                <a:latin typeface="Times New Roman" panose="02020603050405020304" pitchFamily="18" charset="0"/>
                <a:cs typeface="Times New Roman" panose="02020603050405020304" pitchFamily="18" charset="0"/>
              </a:rPr>
              <a:t>.</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00551204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22</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Infant </a:t>
            </a:r>
            <a:r>
              <a:rPr lang="en-US" sz="2800" b="1" dirty="0">
                <a:solidFill>
                  <a:srgbClr val="0000FF"/>
                </a:solidFill>
                <a:latin typeface="Times New Roman" panose="02020603050405020304" pitchFamily="18" charset="0"/>
                <a:cs typeface="Times New Roman" panose="02020603050405020304" pitchFamily="18" charset="0"/>
              </a:rPr>
              <a:t>mortality </a:t>
            </a:r>
            <a:r>
              <a:rPr lang="en-US" sz="2800" b="1" dirty="0">
                <a:latin typeface="Times New Roman" panose="02020603050405020304" pitchFamily="18" charset="0"/>
                <a:cs typeface="Times New Roman" panose="02020603050405020304" pitchFamily="18" charset="0"/>
              </a:rPr>
              <a:t>was high on the list of concerns and </a:t>
            </a:r>
            <a:r>
              <a:rPr lang="en-US" sz="2800" b="1" dirty="0" smtClean="0">
                <a:solidFill>
                  <a:srgbClr val="0000FF"/>
                </a:solidFill>
                <a:latin typeface="Times New Roman" panose="02020603050405020304" pitchFamily="18" charset="0"/>
                <a:cs typeface="Times New Roman" panose="02020603050405020304" pitchFamily="18" charset="0"/>
              </a:rPr>
              <a:t>disparities</a:t>
            </a:r>
            <a:r>
              <a:rPr lang="en-US" sz="2800" b="1" dirty="0" smtClean="0">
                <a:latin typeface="Times New Roman" panose="02020603050405020304" pitchFamily="18" charset="0"/>
                <a:cs typeface="Times New Roman" panose="02020603050405020304" pitchFamily="18" charset="0"/>
              </a:rPr>
              <a:t>.</a:t>
            </a:r>
          </a:p>
          <a:p>
            <a:pPr marL="457200" indent="-457200" algn="l">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Health </a:t>
            </a:r>
            <a:r>
              <a:rPr lang="en-US" sz="2800" b="1" dirty="0">
                <a:solidFill>
                  <a:srgbClr val="0000FF"/>
                </a:solidFill>
                <a:latin typeface="Times New Roman" panose="02020603050405020304" pitchFamily="18" charset="0"/>
                <a:cs typeface="Times New Roman" panose="02020603050405020304" pitchFamily="18" charset="0"/>
              </a:rPr>
              <a:t>education </a:t>
            </a:r>
            <a:r>
              <a:rPr lang="en-US" sz="2800" b="1" dirty="0">
                <a:latin typeface="Times New Roman" panose="02020603050405020304" pitchFamily="18" charset="0"/>
                <a:cs typeface="Times New Roman" panose="02020603050405020304" pitchFamily="18" charset="0"/>
              </a:rPr>
              <a:t>became popular, in line with the Enlightenment tenets of universal education and information </a:t>
            </a:r>
            <a:r>
              <a:rPr lang="en-US" sz="2800" b="1" dirty="0" smtClean="0">
                <a:latin typeface="Times New Roman" panose="02020603050405020304" pitchFamily="18" charset="0"/>
                <a:cs typeface="Times New Roman" panose="02020603050405020304" pitchFamily="18" charset="0"/>
              </a:rPr>
              <a:t>dissemination.</a:t>
            </a:r>
          </a:p>
          <a:p>
            <a:pPr marL="457200" indent="-457200" algn="l">
              <a:spcBef>
                <a:spcPts val="600"/>
              </a:spcBef>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Despite </a:t>
            </a:r>
            <a:r>
              <a:rPr lang="en-US" sz="2800" b="1" dirty="0">
                <a:latin typeface="Times New Roman" panose="02020603050405020304" pitchFamily="18" charset="0"/>
                <a:cs typeface="Times New Roman" panose="02020603050405020304" pitchFamily="18" charset="0"/>
              </a:rPr>
              <a:t>earlier interest in the relationship of </a:t>
            </a:r>
            <a:r>
              <a:rPr lang="en-US" sz="2800" b="1" dirty="0">
                <a:solidFill>
                  <a:srgbClr val="0000FF"/>
                </a:solidFill>
                <a:latin typeface="Times New Roman" panose="02020603050405020304" pitchFamily="18" charset="0"/>
                <a:cs typeface="Times New Roman" panose="02020603050405020304" pitchFamily="18" charset="0"/>
              </a:rPr>
              <a:t>environment, social factors</a:t>
            </a:r>
            <a:r>
              <a:rPr lang="en-US" sz="2800" b="1" dirty="0">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disease</a:t>
            </a:r>
            <a:r>
              <a:rPr lang="en-US" sz="2800" b="1" dirty="0">
                <a:latin typeface="Times New Roman" panose="02020603050405020304" pitchFamily="18" charset="0"/>
                <a:cs typeface="Times New Roman" panose="02020603050405020304" pitchFamily="18" charset="0"/>
              </a:rPr>
              <a:t>, it was in this era that </a:t>
            </a:r>
            <a:r>
              <a:rPr lang="en-US" sz="2800" b="1" dirty="0">
                <a:solidFill>
                  <a:srgbClr val="0000FF"/>
                </a:solidFill>
                <a:latin typeface="Times New Roman" panose="02020603050405020304" pitchFamily="18" charset="0"/>
                <a:cs typeface="Times New Roman" panose="02020603050405020304" pitchFamily="18" charset="0"/>
              </a:rPr>
              <a:t>health surveys </a:t>
            </a:r>
            <a:r>
              <a:rPr lang="en-US" sz="2800" b="1" dirty="0">
                <a:latin typeface="Times New Roman" panose="02020603050405020304" pitchFamily="18" charset="0"/>
                <a:cs typeface="Times New Roman" panose="02020603050405020304" pitchFamily="18" charset="0"/>
              </a:rPr>
              <a:t>were first employed</a:t>
            </a:r>
            <a:r>
              <a:rPr lang="en-US" sz="2800" b="1" dirty="0" smtClean="0">
                <a:latin typeface="Times New Roman" panose="02020603050405020304" pitchFamily="18" charset="0"/>
                <a:cs typeface="Times New Roman" panose="02020603050405020304" pitchFamily="18" charset="0"/>
              </a:rPr>
              <a:t>.</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24721814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23</a:t>
            </a:fld>
            <a:endParaRPr lang="ar-SA"/>
          </a:p>
        </p:txBody>
      </p:sp>
      <p:sp>
        <p:nvSpPr>
          <p:cNvPr id="10" name="Content Placeholder 2"/>
          <p:cNvSpPr>
            <a:spLocks noGrp="1"/>
          </p:cNvSpPr>
          <p:nvPr>
            <p:ph type="subTitle" sz="quarter" idx="1"/>
          </p:nvPr>
        </p:nvSpPr>
        <p:spPr>
          <a:xfrm>
            <a:off x="533400" y="1676400"/>
            <a:ext cx="8001000" cy="4419600"/>
          </a:xfrm>
        </p:spPr>
        <p:txBody>
          <a:bodyPr>
            <a:normAutofit fontScale="92500" lnSpcReduction="20000"/>
          </a:bodyPr>
          <a:lstStyle/>
          <a:p>
            <a:pPr marL="457200" indent="-457200" algn="l">
              <a:lnSpc>
                <a:spcPct val="110000"/>
              </a:lnSpc>
              <a:spcBef>
                <a:spcPts val="600"/>
              </a:spcBef>
            </a:pPr>
            <a:r>
              <a:rPr lang="en-US" sz="30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10000"/>
              </a:lnSpc>
              <a:spcBef>
                <a:spcPts val="600"/>
              </a:spcBef>
              <a:buFont typeface="Arial" panose="020B0604020202020204" pitchFamily="34" charset="0"/>
              <a:buChar char="•"/>
            </a:pPr>
            <a:r>
              <a:rPr lang="en-US" sz="3000" b="1" dirty="0">
                <a:solidFill>
                  <a:srgbClr val="0000FF"/>
                </a:solidFill>
                <a:latin typeface="Times New Roman" panose="02020603050405020304" pitchFamily="18" charset="0"/>
                <a:cs typeface="Times New Roman" panose="02020603050405020304" pitchFamily="18" charset="0"/>
              </a:rPr>
              <a:t>Variolation </a:t>
            </a:r>
            <a:r>
              <a:rPr lang="en-US" sz="3000" b="1" dirty="0">
                <a:latin typeface="Times New Roman" panose="02020603050405020304" pitchFamily="18" charset="0"/>
                <a:cs typeface="Times New Roman" panose="02020603050405020304" pitchFamily="18" charset="0"/>
              </a:rPr>
              <a:t>(</a:t>
            </a:r>
            <a:r>
              <a:rPr lang="en-US" sz="3000" b="1" dirty="0">
                <a:solidFill>
                  <a:schemeClr val="tx1"/>
                </a:solidFill>
                <a:latin typeface="Times New Roman" panose="02020603050405020304" pitchFamily="18" charset="0"/>
                <a:cs typeface="Times New Roman" panose="02020603050405020304" pitchFamily="18" charset="0"/>
              </a:rPr>
              <a:t>deliberate infection with smallpox), a common practice originating in China and spreading through the East over the centuries, became popular in the West in the 1700s. </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3000" b="1" dirty="0" smtClean="0">
                <a:solidFill>
                  <a:schemeClr val="tx1"/>
                </a:solidFill>
                <a:latin typeface="Times New Roman" panose="02020603050405020304" pitchFamily="18" charset="0"/>
                <a:cs typeface="Times New Roman" panose="02020603050405020304" pitchFamily="18" charset="0"/>
              </a:rPr>
              <a:t>Although </a:t>
            </a:r>
            <a:r>
              <a:rPr lang="en-US" sz="3000" b="1" dirty="0">
                <a:solidFill>
                  <a:schemeClr val="tx1"/>
                </a:solidFill>
                <a:latin typeface="Times New Roman" panose="02020603050405020304" pitchFamily="18" charset="0"/>
                <a:cs typeface="Times New Roman" panose="02020603050405020304" pitchFamily="18" charset="0"/>
              </a:rPr>
              <a:t>somewhat effective at preventing a serious case of disease, the practice of exposing susceptible people to smallpox could also induce severe forms of the disease and contributed to </a:t>
            </a:r>
            <a:r>
              <a:rPr lang="en-US" sz="3000" b="1" dirty="0">
                <a:solidFill>
                  <a:srgbClr val="0000FF"/>
                </a:solidFill>
                <a:latin typeface="Times New Roman" panose="02020603050405020304" pitchFamily="18" charset="0"/>
                <a:cs typeface="Times New Roman" panose="02020603050405020304" pitchFamily="18" charset="0"/>
              </a:rPr>
              <a:t>epidemics</a:t>
            </a:r>
            <a:r>
              <a:rPr lang="en-US" sz="3000" b="1" dirty="0">
                <a:solidFill>
                  <a:schemeClr val="tx1"/>
                </a:solidFill>
                <a:latin typeface="Times New Roman" panose="02020603050405020304" pitchFamily="18" charset="0"/>
                <a:cs typeface="Times New Roman" panose="02020603050405020304" pitchFamily="18" charset="0"/>
              </a:rPr>
              <a:t>. </a:t>
            </a:r>
            <a:endParaRPr lang="en-US" sz="3000" b="1" dirty="0" smtClean="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21811264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24</a:t>
            </a:fld>
            <a:endParaRPr lang="ar-SA"/>
          </a:p>
        </p:txBody>
      </p:sp>
      <p:sp>
        <p:nvSpPr>
          <p:cNvPr id="10" name="Content Placeholder 2"/>
          <p:cNvSpPr>
            <a:spLocks noGrp="1"/>
          </p:cNvSpPr>
          <p:nvPr>
            <p:ph type="subTitle" sz="quarter" idx="1"/>
          </p:nvPr>
        </p:nvSpPr>
        <p:spPr>
          <a:xfrm>
            <a:off x="533400" y="1600200"/>
            <a:ext cx="8305800" cy="4495800"/>
          </a:xfrm>
        </p:spPr>
        <p:txBody>
          <a:bodyPr>
            <a:normAutofit fontScale="92500" lnSpcReduction="20000"/>
          </a:bodyPr>
          <a:lstStyle/>
          <a:p>
            <a:pPr marL="457200" indent="-457200" algn="l">
              <a:lnSpc>
                <a:spcPct val="110000"/>
              </a:lnSpc>
              <a:spcBef>
                <a:spcPts val="600"/>
              </a:spcBef>
            </a:pPr>
            <a:r>
              <a:rPr lang="en-US"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10000"/>
              </a:lnSpc>
              <a:spcBef>
                <a:spcPts val="60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In </a:t>
            </a:r>
            <a:r>
              <a:rPr lang="en-US" b="1" dirty="0">
                <a:solidFill>
                  <a:schemeClr val="tx1"/>
                </a:solidFill>
                <a:latin typeface="Times New Roman" panose="02020603050405020304" pitchFamily="18" charset="0"/>
                <a:cs typeface="Times New Roman" panose="02020603050405020304" pitchFamily="18" charset="0"/>
              </a:rPr>
              <a:t>1798, </a:t>
            </a:r>
            <a:r>
              <a:rPr lang="en-US" b="1" dirty="0">
                <a:solidFill>
                  <a:srgbClr val="0000FF"/>
                </a:solidFill>
                <a:latin typeface="Times New Roman" panose="02020603050405020304" pitchFamily="18" charset="0"/>
                <a:cs typeface="Times New Roman" panose="02020603050405020304" pitchFamily="18" charset="0"/>
              </a:rPr>
              <a:t>Edward Jenner </a:t>
            </a:r>
            <a:r>
              <a:rPr lang="en-US" b="1" dirty="0">
                <a:solidFill>
                  <a:schemeClr val="tx1"/>
                </a:solidFill>
                <a:latin typeface="Times New Roman" panose="02020603050405020304" pitchFamily="18" charset="0"/>
                <a:cs typeface="Times New Roman" panose="02020603050405020304" pitchFamily="18" charset="0"/>
              </a:rPr>
              <a:t>(1749 – 1823) used naturally acquired and fairly benign cowpox to inoculate against </a:t>
            </a:r>
            <a:r>
              <a:rPr lang="en-US" b="1" dirty="0">
                <a:solidFill>
                  <a:srgbClr val="0000FF"/>
                </a:solidFill>
                <a:latin typeface="Times New Roman" panose="02020603050405020304" pitchFamily="18" charset="0"/>
                <a:cs typeface="Times New Roman" panose="02020603050405020304" pitchFamily="18" charset="0"/>
              </a:rPr>
              <a:t>smallpox</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Within </a:t>
            </a:r>
            <a:r>
              <a:rPr lang="en-US" b="1" dirty="0">
                <a:solidFill>
                  <a:schemeClr val="tx1"/>
                </a:solidFill>
                <a:latin typeface="Times New Roman" panose="02020603050405020304" pitchFamily="18" charset="0"/>
                <a:cs typeface="Times New Roman" panose="02020603050405020304" pitchFamily="18" charset="0"/>
              </a:rPr>
              <a:t>three years, more than one hundred thousand people were vaccinated in </a:t>
            </a:r>
            <a:r>
              <a:rPr lang="en-US" b="1" dirty="0">
                <a:solidFill>
                  <a:srgbClr val="0000FF"/>
                </a:solidFill>
                <a:latin typeface="Times New Roman" panose="02020603050405020304" pitchFamily="18" charset="0"/>
                <a:cs typeface="Times New Roman" panose="02020603050405020304" pitchFamily="18" charset="0"/>
              </a:rPr>
              <a:t>England</a:t>
            </a:r>
            <a:r>
              <a:rPr lang="en-US" b="1" dirty="0">
                <a:solidFill>
                  <a:schemeClr val="tx1"/>
                </a:solidFill>
                <a:latin typeface="Times New Roman" panose="02020603050405020304" pitchFamily="18" charset="0"/>
                <a:cs typeface="Times New Roman" panose="02020603050405020304" pitchFamily="18" charset="0"/>
              </a:rPr>
              <a:t> alone.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As </a:t>
            </a:r>
            <a:r>
              <a:rPr lang="en-US" b="1" dirty="0">
                <a:solidFill>
                  <a:schemeClr val="tx1"/>
                </a:solidFill>
                <a:latin typeface="Times New Roman" panose="02020603050405020304" pitchFamily="18" charset="0"/>
                <a:cs typeface="Times New Roman" panose="02020603050405020304" pitchFamily="18" charset="0"/>
              </a:rPr>
              <a:t>early as 1800, publications heralded the impending eradication of smallpox, an event that would be officially achieved in </a:t>
            </a:r>
            <a:r>
              <a:rPr lang="en-US" b="1" dirty="0">
                <a:solidFill>
                  <a:srgbClr val="0000FF"/>
                </a:solidFill>
                <a:latin typeface="Times New Roman" panose="02020603050405020304" pitchFamily="18" charset="0"/>
                <a:cs typeface="Times New Roman" panose="02020603050405020304" pitchFamily="18" charset="0"/>
              </a:rPr>
              <a:t>1980</a:t>
            </a: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21092505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25</a:t>
            </a:fld>
            <a:endParaRPr lang="ar-SA"/>
          </a:p>
        </p:txBody>
      </p:sp>
      <p:sp>
        <p:nvSpPr>
          <p:cNvPr id="10" name="Content Placeholder 2"/>
          <p:cNvSpPr>
            <a:spLocks noGrp="1"/>
          </p:cNvSpPr>
          <p:nvPr>
            <p:ph type="subTitle" sz="quarter" idx="1"/>
          </p:nvPr>
        </p:nvSpPr>
        <p:spPr>
          <a:xfrm>
            <a:off x="533400" y="1295400"/>
            <a:ext cx="8305800" cy="4800600"/>
          </a:xfrm>
        </p:spPr>
        <p:txBody>
          <a:bodyPr>
            <a:normAutofit lnSpcReduction="10000"/>
          </a:bodyPr>
          <a:lstStyle/>
          <a:p>
            <a:pPr marL="457200" indent="-457200" algn="l">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the Industrial Revolution (between 1700 and 1900) spread from England through Europe and eventually to the United States, the health of workers quickly deteriorated, and calls for improved public health measures followed.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industrialization</a:t>
            </a:r>
            <a:r>
              <a:rPr lang="en-US" sz="2400" b="1" dirty="0">
                <a:solidFill>
                  <a:schemeClr val="tx1"/>
                </a:solidFill>
                <a:latin typeface="Times New Roman" panose="02020603050405020304" pitchFamily="18" charset="0"/>
                <a:cs typeface="Times New Roman" panose="02020603050405020304" pitchFamily="18" charset="0"/>
              </a:rPr>
              <a:t> process widened gaps in income, causing the number of individuals receiving financial assistance from local governments to increase beyond capacity</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Two </a:t>
            </a:r>
            <a:r>
              <a:rPr lang="en-US" sz="2400" b="1" dirty="0">
                <a:solidFill>
                  <a:schemeClr val="tx1"/>
                </a:solidFill>
                <a:latin typeface="Times New Roman" panose="02020603050405020304" pitchFamily="18" charset="0"/>
                <a:cs typeface="Times New Roman" panose="02020603050405020304" pitchFamily="18" charset="0"/>
              </a:rPr>
              <a:t>studies of </a:t>
            </a:r>
            <a:r>
              <a:rPr lang="en-US" sz="2400" b="1" dirty="0">
                <a:solidFill>
                  <a:srgbClr val="0000FF"/>
                </a:solidFill>
                <a:latin typeface="Times New Roman" panose="02020603050405020304" pitchFamily="18" charset="0"/>
                <a:cs typeface="Times New Roman" panose="02020603050405020304" pitchFamily="18" charset="0"/>
              </a:rPr>
              <a:t>infectious diseases </a:t>
            </a:r>
            <a:r>
              <a:rPr lang="en-US" sz="2400" b="1" dirty="0">
                <a:solidFill>
                  <a:schemeClr val="tx1"/>
                </a:solidFill>
                <a:latin typeface="Times New Roman" panose="02020603050405020304" pitchFamily="18" charset="0"/>
                <a:cs typeface="Times New Roman" panose="02020603050405020304" pitchFamily="18" charset="0"/>
              </a:rPr>
              <a:t>that laid the foundation for classical </a:t>
            </a:r>
            <a:r>
              <a:rPr lang="en-US" sz="2400" b="1" dirty="0">
                <a:solidFill>
                  <a:srgbClr val="0000FF"/>
                </a:solidFill>
                <a:latin typeface="Times New Roman" panose="02020603050405020304" pitchFamily="18" charset="0"/>
                <a:cs typeface="Times New Roman" panose="02020603050405020304" pitchFamily="18" charset="0"/>
              </a:rPr>
              <a:t>epidemiology</a:t>
            </a:r>
            <a:r>
              <a:rPr lang="en-US" sz="2400" b="1" dirty="0">
                <a:solidFill>
                  <a:schemeClr val="tx1"/>
                </a:solidFill>
                <a:latin typeface="Times New Roman" panose="02020603050405020304" pitchFamily="18" charset="0"/>
                <a:cs typeface="Times New Roman" panose="02020603050405020304" pitchFamily="18" charset="0"/>
              </a:rPr>
              <a:t> and used </a:t>
            </a:r>
            <a:r>
              <a:rPr lang="en-US" sz="2400" b="1" dirty="0">
                <a:solidFill>
                  <a:srgbClr val="0000FF"/>
                </a:solidFill>
                <a:latin typeface="Times New Roman" panose="02020603050405020304" pitchFamily="18" charset="0"/>
                <a:cs typeface="Times New Roman" panose="02020603050405020304" pitchFamily="18" charset="0"/>
              </a:rPr>
              <a:t>methods</a:t>
            </a:r>
            <a:r>
              <a:rPr lang="en-US" sz="2400" b="1" dirty="0">
                <a:solidFill>
                  <a:schemeClr val="tx1"/>
                </a:solidFill>
                <a:latin typeface="Times New Roman" panose="02020603050405020304" pitchFamily="18" charset="0"/>
                <a:cs typeface="Times New Roman" panose="02020603050405020304" pitchFamily="18" charset="0"/>
              </a:rPr>
              <a:t> that are still part of our </a:t>
            </a:r>
            <a:r>
              <a:rPr lang="en-US" sz="2400" b="1" dirty="0">
                <a:solidFill>
                  <a:srgbClr val="0000FF"/>
                </a:solidFill>
                <a:latin typeface="Times New Roman" panose="02020603050405020304" pitchFamily="18" charset="0"/>
                <a:cs typeface="Times New Roman" panose="02020603050405020304" pitchFamily="18" charset="0"/>
              </a:rPr>
              <a:t>armamentarium</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13565933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26</a:t>
            </a:fld>
            <a:endParaRPr lang="ar-SA"/>
          </a:p>
        </p:txBody>
      </p:sp>
      <p:sp>
        <p:nvSpPr>
          <p:cNvPr id="10" name="Content Placeholder 2"/>
          <p:cNvSpPr>
            <a:spLocks noGrp="1"/>
          </p:cNvSpPr>
          <p:nvPr>
            <p:ph type="subTitle" sz="quarter" idx="1"/>
          </p:nvPr>
        </p:nvSpPr>
        <p:spPr>
          <a:xfrm>
            <a:off x="304800" y="1447800"/>
            <a:ext cx="8610600" cy="4800600"/>
          </a:xfrm>
        </p:spPr>
        <p:txBody>
          <a:bodyPr>
            <a:noAutofit/>
          </a:bodyPr>
          <a:lstStyle/>
          <a:p>
            <a:pPr marL="457200" indent="-457200" algn="l">
              <a:spcBef>
                <a:spcPts val="600"/>
              </a:spcBef>
            </a:pPr>
            <a:r>
              <a:rPr lang="en-US" sz="2000" b="1" dirty="0" smtClean="0">
                <a:solidFill>
                  <a:srgbClr val="0000FF"/>
                </a:solidFill>
                <a:latin typeface="Times New Roman" panose="02020603050405020304" pitchFamily="18" charset="0"/>
                <a:cs typeface="Times New Roman" panose="02020603050405020304" pitchFamily="18" charset="0"/>
              </a:rPr>
              <a:t>Industrial </a:t>
            </a:r>
            <a:r>
              <a:rPr lang="en-US" sz="20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spcBef>
                <a:spcPts val="600"/>
              </a:spcBef>
            </a:pPr>
            <a:r>
              <a:rPr lang="en-US" sz="2000" b="1" dirty="0">
                <a:solidFill>
                  <a:schemeClr val="tx1"/>
                </a:solidFill>
                <a:latin typeface="Times New Roman" panose="02020603050405020304" pitchFamily="18" charset="0"/>
                <a:cs typeface="Times New Roman" panose="02020603050405020304" pitchFamily="18" charset="0"/>
              </a:rPr>
              <a:t>In 1846 there was an outbreak of measles in the Danish Faroe Islands</a:t>
            </a:r>
            <a:r>
              <a:rPr lang="en-US" sz="2000" b="1" dirty="0" smtClean="0">
                <a:solidFill>
                  <a:schemeClr val="tx1"/>
                </a:solidFill>
                <a:latin typeface="Times New Roman" panose="02020603050405020304" pitchFamily="18" charset="0"/>
                <a:cs typeface="Times New Roman" panose="02020603050405020304" pitchFamily="18" charset="0"/>
              </a:rPr>
              <a:t>. The </a:t>
            </a:r>
            <a:r>
              <a:rPr lang="en-US" sz="2000" b="1" dirty="0">
                <a:solidFill>
                  <a:schemeClr val="tx1"/>
                </a:solidFill>
                <a:latin typeface="Times New Roman" panose="02020603050405020304" pitchFamily="18" charset="0"/>
                <a:cs typeface="Times New Roman" panose="02020603050405020304" pitchFamily="18" charset="0"/>
              </a:rPr>
              <a:t>physician, who investigated the epidemic </a:t>
            </a:r>
            <a:r>
              <a:rPr lang="en-US" sz="2000" b="1" dirty="0">
                <a:solidFill>
                  <a:srgbClr val="0000FF"/>
                </a:solidFill>
                <a:latin typeface="Times New Roman" panose="02020603050405020304" pitchFamily="18" charset="0"/>
                <a:cs typeface="Times New Roman" panose="02020603050405020304" pitchFamily="18" charset="0"/>
              </a:rPr>
              <a:t>Peter Ludwig </a:t>
            </a:r>
            <a:r>
              <a:rPr lang="en-US" sz="2000" b="1" dirty="0" err="1">
                <a:solidFill>
                  <a:srgbClr val="0000FF"/>
                </a:solidFill>
                <a:latin typeface="Times New Roman" panose="02020603050405020304" pitchFamily="18" charset="0"/>
                <a:cs typeface="Times New Roman" panose="02020603050405020304" pitchFamily="18" charset="0"/>
              </a:rPr>
              <a:t>Panum</a:t>
            </a:r>
            <a:r>
              <a:rPr lang="en-US" sz="2000" b="1" dirty="0">
                <a:solidFill>
                  <a:schemeClr val="tx1"/>
                </a:solidFill>
                <a:latin typeface="Times New Roman" panose="02020603050405020304" pitchFamily="18" charset="0"/>
                <a:cs typeface="Times New Roman" panose="02020603050405020304" pitchFamily="18" charset="0"/>
              </a:rPr>
              <a:t>, determined:</a:t>
            </a:r>
            <a:endParaRPr lang="en-US" sz="2000" dirty="0">
              <a:solidFill>
                <a:schemeClr val="tx1"/>
              </a:solidFill>
              <a:latin typeface="Times New Roman" panose="02020603050405020304" pitchFamily="18" charset="0"/>
              <a:cs typeface="Times New Roman" panose="02020603050405020304" pitchFamily="18" charset="0"/>
            </a:endParaRPr>
          </a:p>
          <a:p>
            <a:pPr marL="457200" lvl="0" indent="-457200" algn="l">
              <a:spcBef>
                <a:spcPts val="600"/>
              </a:spcBef>
              <a:buSzPct val="100000"/>
              <a:buFont typeface="+mj-lt"/>
              <a:buAutoNum type="arabicPeriod"/>
            </a:pPr>
            <a:r>
              <a:rPr lang="en-US" sz="2000" b="1" dirty="0">
                <a:solidFill>
                  <a:schemeClr val="tx1"/>
                </a:solidFill>
                <a:latin typeface="Times New Roman" panose="02020603050405020304" pitchFamily="18" charset="0"/>
                <a:cs typeface="Times New Roman" panose="02020603050405020304" pitchFamily="18" charset="0"/>
              </a:rPr>
              <a:t>That there is a delay between the time of exposure and the development of the rash (</a:t>
            </a:r>
            <a:r>
              <a:rPr lang="en-US" sz="2000" b="1" i="1" dirty="0">
                <a:solidFill>
                  <a:srgbClr val="0000FF"/>
                </a:solidFill>
                <a:latin typeface="Times New Roman" panose="02020603050405020304" pitchFamily="18" charset="0"/>
                <a:cs typeface="Times New Roman" panose="02020603050405020304" pitchFamily="18" charset="0"/>
              </a:rPr>
              <a:t>Incubation Period</a:t>
            </a:r>
            <a:r>
              <a:rPr lang="en-US" sz="2000" b="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marL="457200" lvl="0" indent="-457200" algn="l">
              <a:spcBef>
                <a:spcPts val="600"/>
              </a:spcBef>
              <a:buSzPct val="100000"/>
              <a:buFont typeface="+mj-lt"/>
              <a:buAutoNum type="arabicPeriod"/>
            </a:pPr>
            <a:r>
              <a:rPr lang="en-US" sz="2000" b="1" dirty="0">
                <a:solidFill>
                  <a:schemeClr val="tx1"/>
                </a:solidFill>
                <a:latin typeface="Times New Roman" panose="02020603050405020304" pitchFamily="18" charset="0"/>
                <a:cs typeface="Times New Roman" panose="02020603050405020304" pitchFamily="18" charset="0"/>
              </a:rPr>
              <a:t>That the disease is transmitted by direct contact between infected and susceptible people and does not arise spontaneously or because of "</a:t>
            </a:r>
            <a:r>
              <a:rPr lang="en-US" sz="2000" b="1" dirty="0">
                <a:solidFill>
                  <a:srgbClr val="0000FF"/>
                </a:solidFill>
                <a:latin typeface="Times New Roman" panose="02020603050405020304" pitchFamily="18" charset="0"/>
                <a:cs typeface="Times New Roman" panose="02020603050405020304" pitchFamily="18" charset="0"/>
              </a:rPr>
              <a:t>miasma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i="1" dirty="0" smtClean="0">
                <a:solidFill>
                  <a:srgbClr val="0000FF"/>
                </a:solidFill>
                <a:latin typeface="Times New Roman" panose="02020603050405020304" pitchFamily="18" charset="0"/>
                <a:cs typeface="Times New Roman" panose="02020603050405020304" pitchFamily="18" charset="0"/>
              </a:rPr>
              <a:t>Methods of Transmission</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marL="457200" lvl="0" indent="-457200" algn="l">
              <a:spcBef>
                <a:spcPts val="600"/>
              </a:spcBef>
              <a:buSzPct val="100000"/>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When</a:t>
            </a:r>
            <a:r>
              <a:rPr lang="en-US" sz="2000" b="1" dirty="0">
                <a:solidFill>
                  <a:schemeClr val="tx1"/>
                </a:solidFill>
                <a:latin typeface="Times New Roman" panose="02020603050405020304" pitchFamily="18" charset="0"/>
                <a:cs typeface="Times New Roman" panose="02020603050405020304" pitchFamily="18" charset="0"/>
              </a:rPr>
              <a:t> people with the disease were </a:t>
            </a:r>
            <a:r>
              <a:rPr lang="en-US" sz="2000" b="1" dirty="0" smtClean="0">
                <a:solidFill>
                  <a:schemeClr val="tx1"/>
                </a:solidFill>
                <a:latin typeface="Times New Roman" panose="02020603050405020304" pitchFamily="18" charset="0"/>
                <a:cs typeface="Times New Roman" panose="02020603050405020304" pitchFamily="18" charset="0"/>
              </a:rPr>
              <a:t>infectious. </a:t>
            </a: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b="1" i="1" dirty="0" smtClean="0">
                <a:solidFill>
                  <a:srgbClr val="0000FF"/>
                </a:solidFill>
                <a:latin typeface="Times New Roman" panose="02020603050405020304" pitchFamily="18" charset="0"/>
                <a:cs typeface="Times New Roman" panose="02020603050405020304" pitchFamily="18" charset="0"/>
              </a:rPr>
              <a:t>Capable of spreading the disease to others</a:t>
            </a:r>
            <a:r>
              <a:rPr lang="en-US" sz="2000" b="1" dirty="0" smtClean="0">
                <a:solidFill>
                  <a:srgbClr val="0000FF"/>
                </a:solidFill>
                <a:latin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SzPct val="100000"/>
              <a:buFont typeface="+mj-lt"/>
              <a:buAutoNum type="arabicPeriod"/>
            </a:pPr>
            <a:r>
              <a:rPr lang="en-US" sz="2000" b="1" dirty="0">
                <a:solidFill>
                  <a:schemeClr val="tx1"/>
                </a:solidFill>
                <a:latin typeface="Times New Roman" panose="02020603050405020304" pitchFamily="18" charset="0"/>
                <a:cs typeface="Times New Roman" panose="02020603050405020304" pitchFamily="18" charset="0"/>
              </a:rPr>
              <a:t>Most importantly that previous </a:t>
            </a:r>
            <a:r>
              <a:rPr lang="en-US" sz="2000" b="1" dirty="0" smtClean="0">
                <a:solidFill>
                  <a:schemeClr val="tx1"/>
                </a:solidFill>
                <a:latin typeface="Times New Roman" panose="02020603050405020304" pitchFamily="18" charset="0"/>
                <a:cs typeface="Times New Roman" panose="02020603050405020304" pitchFamily="18" charset="0"/>
              </a:rPr>
              <a:t>exposure </a:t>
            </a:r>
            <a:r>
              <a:rPr lang="en-US" sz="2000" b="1" dirty="0">
                <a:solidFill>
                  <a:schemeClr val="tx1"/>
                </a:solidFill>
                <a:latin typeface="Times New Roman" panose="02020603050405020304" pitchFamily="18" charset="0"/>
                <a:cs typeface="Times New Roman" panose="02020603050405020304" pitchFamily="18" charset="0"/>
              </a:rPr>
              <a:t>of measles protected people from subsequent attacks</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i="1" dirty="0" smtClean="0">
                <a:solidFill>
                  <a:srgbClr val="0000FF"/>
                </a:solidFill>
                <a:latin typeface="Times New Roman" panose="02020603050405020304" pitchFamily="18" charset="0"/>
                <a:cs typeface="Times New Roman" panose="02020603050405020304" pitchFamily="18" charset="0"/>
              </a:rPr>
              <a:t>Natural Immunity</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22379195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27</a:t>
            </a:fld>
            <a:endParaRPr lang="ar-SA"/>
          </a:p>
        </p:txBody>
      </p:sp>
      <p:sp>
        <p:nvSpPr>
          <p:cNvPr id="10" name="Content Placeholder 2"/>
          <p:cNvSpPr>
            <a:spLocks noGrp="1"/>
          </p:cNvSpPr>
          <p:nvPr>
            <p:ph type="subTitle" sz="quarter" idx="1"/>
          </p:nvPr>
        </p:nvSpPr>
        <p:spPr>
          <a:xfrm>
            <a:off x="533400" y="1600200"/>
            <a:ext cx="8229600" cy="4495800"/>
          </a:xfrm>
        </p:spPr>
        <p:txBody>
          <a:bodyPr>
            <a:normAutofit fontScale="92500"/>
          </a:bodyPr>
          <a:lstStyle/>
          <a:p>
            <a:pPr marL="457200" indent="-457200" algn="l">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spcBef>
                <a:spcPts val="600"/>
              </a:spcBef>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During an 1848 </a:t>
            </a:r>
            <a:r>
              <a:rPr lang="en-US" sz="2600" b="1" dirty="0">
                <a:solidFill>
                  <a:srgbClr val="0000FF"/>
                </a:solidFill>
                <a:latin typeface="Times New Roman" panose="02020603050405020304" pitchFamily="18" charset="0"/>
                <a:cs typeface="Times New Roman" panose="02020603050405020304" pitchFamily="18" charset="0"/>
              </a:rPr>
              <a:t>cholera</a:t>
            </a:r>
            <a:r>
              <a:rPr lang="en-US" sz="2600" b="1" dirty="0">
                <a:latin typeface="Times New Roman" panose="02020603050405020304" pitchFamily="18" charset="0"/>
                <a:cs typeface="Times New Roman" panose="02020603050405020304" pitchFamily="18" charset="0"/>
              </a:rPr>
              <a:t> (an acute diarrheal illness) </a:t>
            </a:r>
            <a:r>
              <a:rPr lang="en-US" sz="2600" b="1" dirty="0">
                <a:solidFill>
                  <a:srgbClr val="0000FF"/>
                </a:solidFill>
                <a:latin typeface="Times New Roman" panose="02020603050405020304" pitchFamily="18" charset="0"/>
                <a:cs typeface="Times New Roman" panose="02020603050405020304" pitchFamily="18" charset="0"/>
              </a:rPr>
              <a:t>outbreak</a:t>
            </a:r>
            <a:r>
              <a:rPr lang="en-US" sz="2600" b="1" dirty="0">
                <a:latin typeface="Times New Roman" panose="02020603050405020304" pitchFamily="18" charset="0"/>
                <a:cs typeface="Times New Roman" panose="02020603050405020304" pitchFamily="18" charset="0"/>
              </a:rPr>
              <a:t> in </a:t>
            </a:r>
            <a:r>
              <a:rPr lang="en-US" sz="2600" b="1" dirty="0">
                <a:solidFill>
                  <a:srgbClr val="0000FF"/>
                </a:solidFill>
                <a:latin typeface="Times New Roman" panose="02020603050405020304" pitchFamily="18" charset="0"/>
                <a:cs typeface="Times New Roman" panose="02020603050405020304" pitchFamily="18" charset="0"/>
              </a:rPr>
              <a:t>London</a:t>
            </a:r>
            <a:r>
              <a:rPr lang="en-US" sz="2600" b="1" dirty="0">
                <a:latin typeface="Times New Roman" panose="02020603050405020304" pitchFamily="18" charset="0"/>
                <a:cs typeface="Times New Roman" panose="02020603050405020304" pitchFamily="18" charset="0"/>
              </a:rPr>
              <a:t>, </a:t>
            </a:r>
            <a:r>
              <a:rPr lang="en-US" sz="2600" b="1" dirty="0">
                <a:solidFill>
                  <a:srgbClr val="0000FF"/>
                </a:solidFill>
                <a:latin typeface="Times New Roman" panose="02020603050405020304" pitchFamily="18" charset="0"/>
                <a:cs typeface="Times New Roman" panose="02020603050405020304" pitchFamily="18" charset="0"/>
              </a:rPr>
              <a:t>John Snow </a:t>
            </a:r>
            <a:r>
              <a:rPr lang="en-US" sz="2600" b="1" dirty="0">
                <a:latin typeface="Times New Roman" panose="02020603050405020304" pitchFamily="18" charset="0"/>
                <a:cs typeface="Times New Roman" panose="02020603050405020304" pitchFamily="18" charset="0"/>
              </a:rPr>
              <a:t>(1813 – 1858), often deemed the father of epidemiology, identified a particular public water pump as the likely source of the epidemic. </a:t>
            </a:r>
            <a:endParaRPr lang="en-US" sz="26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600" b="1" dirty="0">
                <a:solidFill>
                  <a:srgbClr val="0000FF"/>
                </a:solidFill>
                <a:latin typeface="Times New Roman" panose="02020603050405020304" pitchFamily="18" charset="0"/>
                <a:cs typeface="Times New Roman" panose="02020603050405020304" pitchFamily="18" charset="0"/>
              </a:rPr>
              <a:t>John Snow </a:t>
            </a:r>
            <a:r>
              <a:rPr lang="en-US" sz="2600" b="1" dirty="0">
                <a:latin typeface="Times New Roman" panose="02020603050405020304" pitchFamily="18" charset="0"/>
                <a:cs typeface="Times New Roman" panose="02020603050405020304" pitchFamily="18" charset="0"/>
              </a:rPr>
              <a:t>investigated the cause of the increased rate of </a:t>
            </a:r>
            <a:r>
              <a:rPr lang="en-US" sz="2600" b="1" dirty="0">
                <a:solidFill>
                  <a:srgbClr val="0000FF"/>
                </a:solidFill>
                <a:latin typeface="Times New Roman" panose="02020603050405020304" pitchFamily="18" charset="0"/>
                <a:cs typeface="Times New Roman" panose="02020603050405020304" pitchFamily="18" charset="0"/>
              </a:rPr>
              <a:t>cholera</a:t>
            </a:r>
            <a:r>
              <a:rPr lang="en-US" sz="2600" b="1" dirty="0">
                <a:latin typeface="Times New Roman" panose="02020603050405020304" pitchFamily="18" charset="0"/>
                <a:cs typeface="Times New Roman" panose="02020603050405020304" pitchFamily="18" charset="0"/>
              </a:rPr>
              <a:t> in </a:t>
            </a:r>
            <a:r>
              <a:rPr lang="en-US" sz="2600" b="1" dirty="0">
                <a:solidFill>
                  <a:srgbClr val="0000FF"/>
                </a:solidFill>
                <a:latin typeface="Times New Roman" panose="02020603050405020304" pitchFamily="18" charset="0"/>
                <a:cs typeface="Times New Roman" panose="02020603050405020304" pitchFamily="18" charset="0"/>
              </a:rPr>
              <a:t>London</a:t>
            </a:r>
            <a:r>
              <a:rPr lang="en-US" sz="2600" b="1" dirty="0">
                <a:latin typeface="Times New Roman" panose="02020603050405020304" pitchFamily="18" charset="0"/>
                <a:cs typeface="Times New Roman" panose="02020603050405020304" pitchFamily="18" charset="0"/>
              </a:rPr>
              <a:t>. He observed that the disease was most prevalent in districts supplied with water by certain companies that obtained there water from a section of </a:t>
            </a:r>
            <a:r>
              <a:rPr lang="en-US" sz="2600" b="1" dirty="0">
                <a:solidFill>
                  <a:srgbClr val="0000FF"/>
                </a:solidFill>
                <a:latin typeface="Times New Roman" panose="02020603050405020304" pitchFamily="18" charset="0"/>
                <a:cs typeface="Times New Roman" panose="02020603050405020304" pitchFamily="18" charset="0"/>
              </a:rPr>
              <a:t>Thames River </a:t>
            </a:r>
            <a:r>
              <a:rPr lang="en-US" sz="2600" b="1" dirty="0">
                <a:latin typeface="Times New Roman" panose="02020603050405020304" pitchFamily="18" charset="0"/>
                <a:cs typeface="Times New Roman" panose="02020603050405020304" pitchFamily="18" charset="0"/>
              </a:rPr>
              <a:t>that was extremely polluted with </a:t>
            </a:r>
            <a:r>
              <a:rPr lang="en-US" sz="2600" b="1" dirty="0" smtClean="0">
                <a:latin typeface="Times New Roman" panose="02020603050405020304" pitchFamily="18" charset="0"/>
                <a:cs typeface="Times New Roman" panose="02020603050405020304" pitchFamily="18" charset="0"/>
              </a:rPr>
              <a:t>sewage.</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56799296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28</a:t>
            </a:fld>
            <a:endParaRPr lang="ar-SA"/>
          </a:p>
        </p:txBody>
      </p:sp>
      <p:sp>
        <p:nvSpPr>
          <p:cNvPr id="10" name="Content Placeholder 2"/>
          <p:cNvSpPr>
            <a:spLocks noGrp="1"/>
          </p:cNvSpPr>
          <p:nvPr>
            <p:ph type="subTitle" sz="quarter" idx="1"/>
          </p:nvPr>
        </p:nvSpPr>
        <p:spPr>
          <a:xfrm>
            <a:off x="533400" y="1600200"/>
            <a:ext cx="8305800" cy="4495800"/>
          </a:xfrm>
        </p:spPr>
        <p:txBody>
          <a:bodyPr>
            <a:normAutofit/>
          </a:bodyPr>
          <a:lstStyle/>
          <a:p>
            <a:pPr marL="457200" indent="-457200" algn="l">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He also noted that the rate of new cases of </a:t>
            </a:r>
            <a:r>
              <a:rPr lang="en-US" sz="2800" b="1" dirty="0">
                <a:solidFill>
                  <a:srgbClr val="0000FF"/>
                </a:solidFill>
                <a:latin typeface="Times New Roman" panose="02020603050405020304" pitchFamily="18" charset="0"/>
                <a:cs typeface="Times New Roman" panose="02020603050405020304" pitchFamily="18" charset="0"/>
              </a:rPr>
              <a:t>cholera</a:t>
            </a:r>
            <a:r>
              <a:rPr lang="en-US" sz="2800" b="1" dirty="0">
                <a:solidFill>
                  <a:schemeClr val="tx1"/>
                </a:solidFill>
                <a:latin typeface="Times New Roman" panose="02020603050405020304" pitchFamily="18" charset="0"/>
                <a:cs typeface="Times New Roman" panose="02020603050405020304" pitchFamily="18" charset="0"/>
              </a:rPr>
              <a:t> declined in those households supplied by the Lambeth Company after it relocated its intake pipe to a less polluted part of the </a:t>
            </a:r>
            <a:r>
              <a:rPr lang="en-US" sz="2800" b="1" dirty="0">
                <a:solidFill>
                  <a:srgbClr val="0000FF"/>
                </a:solidFill>
                <a:latin typeface="Times New Roman" panose="02020603050405020304" pitchFamily="18" charset="0"/>
                <a:cs typeface="Times New Roman" panose="02020603050405020304" pitchFamily="18" charset="0"/>
              </a:rPr>
              <a:t>Thames </a:t>
            </a:r>
            <a:r>
              <a:rPr lang="en-US" sz="2800" b="1" dirty="0" smtClean="0">
                <a:solidFill>
                  <a:srgbClr val="0000FF"/>
                </a:solidFill>
                <a:latin typeface="Times New Roman" panose="02020603050405020304" pitchFamily="18" charset="0"/>
                <a:cs typeface="Times New Roman" panose="02020603050405020304" pitchFamily="18" charset="0"/>
              </a:rPr>
              <a:t>River</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At the same time there was no change in the </a:t>
            </a:r>
            <a:r>
              <a:rPr lang="en-US" sz="2800" b="1" dirty="0">
                <a:solidFill>
                  <a:srgbClr val="0000FF"/>
                </a:solidFill>
                <a:latin typeface="Times New Roman" panose="02020603050405020304" pitchFamily="18" charset="0"/>
                <a:cs typeface="Times New Roman" panose="02020603050405020304" pitchFamily="18" charset="0"/>
              </a:rPr>
              <a:t>incidence</a:t>
            </a:r>
            <a:r>
              <a:rPr lang="en-US" sz="2800" b="1" dirty="0">
                <a:solidFill>
                  <a:schemeClr val="tx1"/>
                </a:solidFill>
                <a:latin typeface="Times New Roman" panose="02020603050405020304" pitchFamily="18" charset="0"/>
                <a:cs typeface="Times New Roman" panose="02020603050405020304" pitchFamily="18" charset="0"/>
              </a:rPr>
              <a:t> of the disease in homes supplied by other companies that continued to draw its water from the heavily polluted section of the </a:t>
            </a:r>
            <a:r>
              <a:rPr lang="en-US" sz="2800" b="1" dirty="0" smtClean="0">
                <a:solidFill>
                  <a:schemeClr val="tx1"/>
                </a:solidFill>
                <a:latin typeface="Times New Roman" panose="02020603050405020304" pitchFamily="18" charset="0"/>
                <a:cs typeface="Times New Roman" panose="02020603050405020304" pitchFamily="18" charset="0"/>
              </a:rPr>
              <a:t>river.</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01008730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29</a:t>
            </a:fld>
            <a:endParaRPr lang="ar-SA"/>
          </a:p>
        </p:txBody>
      </p:sp>
      <p:sp>
        <p:nvSpPr>
          <p:cNvPr id="10" name="Content Placeholder 2"/>
          <p:cNvSpPr>
            <a:spLocks noGrp="1"/>
          </p:cNvSpPr>
          <p:nvPr>
            <p:ph type="subTitle" sz="quarter" idx="1"/>
          </p:nvPr>
        </p:nvSpPr>
        <p:spPr>
          <a:xfrm>
            <a:off x="533400" y="1295400"/>
            <a:ext cx="8305800" cy="4800600"/>
          </a:xfrm>
        </p:spPr>
        <p:txBody>
          <a:bodyPr>
            <a:normAutofit/>
          </a:bodyPr>
          <a:lstStyle/>
          <a:p>
            <a:pPr marL="457200" indent="-457200" algn="l">
              <a:spcBef>
                <a:spcPts val="600"/>
              </a:spcBef>
            </a:pPr>
            <a:r>
              <a:rPr lang="en-US" sz="2600" b="1" dirty="0" smtClean="0">
                <a:solidFill>
                  <a:srgbClr val="0000FF"/>
                </a:solidFill>
                <a:latin typeface="Times New Roman" panose="02020603050405020304" pitchFamily="18" charset="0"/>
                <a:cs typeface="Times New Roman" panose="02020603050405020304" pitchFamily="18" charset="0"/>
              </a:rPr>
              <a:t>Industrial </a:t>
            </a:r>
            <a:r>
              <a:rPr lang="en-US" sz="26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spcBef>
                <a:spcPts val="600"/>
              </a:spcBef>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In 1834, </a:t>
            </a:r>
            <a:r>
              <a:rPr lang="en-US" sz="2600" b="1" dirty="0">
                <a:solidFill>
                  <a:srgbClr val="0000FF"/>
                </a:solidFill>
                <a:latin typeface="Times New Roman" panose="02020603050405020304" pitchFamily="18" charset="0"/>
                <a:cs typeface="Times New Roman" panose="02020603050405020304" pitchFamily="18" charset="0"/>
              </a:rPr>
              <a:t>Edwin Chadwick </a:t>
            </a:r>
            <a:r>
              <a:rPr lang="en-US" sz="2600" b="1" dirty="0">
                <a:latin typeface="Times New Roman" panose="02020603050405020304" pitchFamily="18" charset="0"/>
                <a:cs typeface="Times New Roman" panose="02020603050405020304" pitchFamily="18" charset="0"/>
              </a:rPr>
              <a:t>(1800 – 1890) led the development of </a:t>
            </a:r>
            <a:r>
              <a:rPr lang="en-US" sz="2600" b="1" dirty="0" smtClean="0">
                <a:latin typeface="Times New Roman" panose="02020603050405020304" pitchFamily="18" charset="0"/>
                <a:cs typeface="Times New Roman" panose="02020603050405020304" pitchFamily="18" charset="0"/>
              </a:rPr>
              <a:t>England’s </a:t>
            </a:r>
            <a:r>
              <a:rPr lang="en-US" sz="2600" b="1" dirty="0">
                <a:latin typeface="Times New Roman" panose="02020603050405020304" pitchFamily="18" charset="0"/>
                <a:cs typeface="Times New Roman" panose="02020603050405020304" pitchFamily="18" charset="0"/>
              </a:rPr>
              <a:t>Poor Law Amendment Act</a:t>
            </a:r>
            <a:endParaRPr lang="en-US" sz="26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600" b="1" dirty="0" smtClean="0">
                <a:latin typeface="Times New Roman" panose="02020603050405020304" pitchFamily="18" charset="0"/>
                <a:cs typeface="Times New Roman" panose="02020603050405020304" pitchFamily="18" charset="0"/>
              </a:rPr>
              <a:t>Disease </a:t>
            </a:r>
            <a:r>
              <a:rPr lang="en-US" sz="2600" b="1" dirty="0">
                <a:solidFill>
                  <a:srgbClr val="0000FF"/>
                </a:solidFill>
                <a:latin typeface="Times New Roman" panose="02020603050405020304" pitchFamily="18" charset="0"/>
                <a:cs typeface="Times New Roman" panose="02020603050405020304" pitchFamily="18" charset="0"/>
              </a:rPr>
              <a:t>outbreaks</a:t>
            </a:r>
            <a:r>
              <a:rPr lang="en-US" sz="2600" b="1" dirty="0">
                <a:latin typeface="Times New Roman" panose="02020603050405020304" pitchFamily="18" charset="0"/>
                <a:cs typeface="Times New Roman" panose="02020603050405020304" pitchFamily="18" charset="0"/>
              </a:rPr>
              <a:t> were associated with the poorest, dirtiest parts of cities, but quickly began to affect all social classes. </a:t>
            </a:r>
            <a:endParaRPr lang="en-US" sz="26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600" b="1" dirty="0" smtClean="0">
                <a:solidFill>
                  <a:srgbClr val="0000FF"/>
                </a:solidFill>
                <a:latin typeface="Times New Roman" panose="02020603050405020304" pitchFamily="18" charset="0"/>
                <a:cs typeface="Times New Roman" panose="02020603050405020304" pitchFamily="18" charset="0"/>
              </a:rPr>
              <a:t>Chadwick</a:t>
            </a:r>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understood the poverty – disease cycle and sought </a:t>
            </a:r>
            <a:r>
              <a:rPr lang="en-US" sz="2600" b="1" dirty="0">
                <a:solidFill>
                  <a:srgbClr val="0000FF"/>
                </a:solidFill>
                <a:latin typeface="Times New Roman" panose="02020603050405020304" pitchFamily="18" charset="0"/>
                <a:cs typeface="Times New Roman" panose="02020603050405020304" pitchFamily="18" charset="0"/>
              </a:rPr>
              <a:t>statistics</a:t>
            </a:r>
            <a:r>
              <a:rPr lang="en-US" sz="2600" b="1" dirty="0">
                <a:latin typeface="Times New Roman" panose="02020603050405020304" pitchFamily="18" charset="0"/>
                <a:cs typeface="Times New Roman" panose="02020603050405020304" pitchFamily="18" charset="0"/>
              </a:rPr>
              <a:t> to quantify the relationship. </a:t>
            </a:r>
            <a:endParaRPr lang="en-US" sz="26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600" b="1" dirty="0" smtClean="0">
                <a:solidFill>
                  <a:srgbClr val="0000FF"/>
                </a:solidFill>
                <a:latin typeface="Times New Roman" panose="02020603050405020304" pitchFamily="18" charset="0"/>
                <a:cs typeface="Times New Roman" panose="02020603050405020304" pitchFamily="18" charset="0"/>
              </a:rPr>
              <a:t>Chadwick</a:t>
            </a:r>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linked disease and the environment and called for city engineers, rather than physicians, to wage the war on disease outbreaks</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86309744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57158" y="1600200"/>
            <a:ext cx="8358246" cy="4495800"/>
          </a:xfrm>
        </p:spPr>
        <p:txBody>
          <a:bodyPr/>
          <a:lstStyle/>
          <a:p>
            <a:pPr marL="457200" indent="-457200" algn="l" rtl="0">
              <a:spcBef>
                <a:spcPts val="600"/>
              </a:spcBef>
            </a:pPr>
            <a:r>
              <a:rPr lang="en-US" sz="2800" b="1" dirty="0">
                <a:solidFill>
                  <a:srgbClr val="0000FF"/>
                </a:solidFill>
              </a:rPr>
              <a:t>SOME </a:t>
            </a:r>
            <a:r>
              <a:rPr lang="en-US" sz="2800" b="1" dirty="0" smtClean="0">
                <a:solidFill>
                  <a:srgbClr val="0000FF"/>
                </a:solidFill>
              </a:rPr>
              <a:t>TERMS </a:t>
            </a:r>
            <a:r>
              <a:rPr lang="en-US" sz="2800" b="1" dirty="0">
                <a:solidFill>
                  <a:srgbClr val="0000FF"/>
                </a:solidFill>
              </a:rPr>
              <a:t>YOU SHOULD KNOW</a:t>
            </a:r>
            <a:endParaRPr lang="en-US" sz="2800" dirty="0">
              <a:solidFill>
                <a:srgbClr val="0000FF"/>
              </a:solidFill>
            </a:endParaRPr>
          </a:p>
          <a:p>
            <a:pPr marL="457200" indent="-457200" algn="l" rtl="0">
              <a:spcBef>
                <a:spcPts val="600"/>
              </a:spcBef>
            </a:pPr>
            <a:r>
              <a:rPr lang="en-US" sz="2600" b="1" dirty="0"/>
              <a:t>An </a:t>
            </a:r>
            <a:r>
              <a:rPr lang="en-US" sz="2600" b="1" i="1" dirty="0">
                <a:solidFill>
                  <a:srgbClr val="0000FF"/>
                </a:solidFill>
              </a:rPr>
              <a:t>epidemic</a:t>
            </a:r>
            <a:r>
              <a:rPr lang="en-US" sz="2600" b="1" dirty="0">
                <a:solidFill>
                  <a:srgbClr val="0000FF"/>
                </a:solidFill>
              </a:rPr>
              <a:t> </a:t>
            </a:r>
            <a:r>
              <a:rPr lang="en-US" sz="2600" b="1" dirty="0"/>
              <a:t>refers to the outbreak of a disease in a localized group of people. </a:t>
            </a:r>
            <a:endParaRPr lang="en-US" sz="2600" b="1" dirty="0" smtClean="0"/>
          </a:p>
          <a:p>
            <a:pPr marL="457200" indent="-457200" algn="l" rtl="0">
              <a:spcBef>
                <a:spcPts val="600"/>
              </a:spcBef>
            </a:pPr>
            <a:r>
              <a:rPr lang="en-US" sz="2600" b="1" dirty="0" smtClean="0"/>
              <a:t>It </a:t>
            </a:r>
            <a:r>
              <a:rPr lang="en-US" sz="2600" b="1" dirty="0"/>
              <a:t>can be infectious and spread from person to another by:</a:t>
            </a:r>
            <a:endParaRPr lang="en-US" sz="2600" dirty="0"/>
          </a:p>
          <a:p>
            <a:pPr marL="457200" lvl="0" indent="-457200" algn="l" rtl="0">
              <a:spcBef>
                <a:spcPts val="600"/>
              </a:spcBef>
              <a:buClr>
                <a:srgbClr val="0000FF"/>
              </a:buClr>
              <a:buFont typeface="+mj-lt"/>
              <a:buAutoNum type="arabicPeriod"/>
            </a:pPr>
            <a:r>
              <a:rPr lang="en-US" sz="2600" b="1" i="1" dirty="0">
                <a:solidFill>
                  <a:srgbClr val="0000FF"/>
                </a:solidFill>
              </a:rPr>
              <a:t>Carrier</a:t>
            </a:r>
            <a:r>
              <a:rPr lang="en-US" sz="2600" b="1" dirty="0"/>
              <a:t>, people who are susceptible to the disease, although they may not be affected by it themselves.</a:t>
            </a:r>
            <a:endParaRPr lang="en-US" sz="2600" dirty="0"/>
          </a:p>
          <a:p>
            <a:pPr marL="457200" indent="-457200" algn="l" rtl="0">
              <a:spcBef>
                <a:spcPts val="600"/>
              </a:spcBef>
              <a:buClr>
                <a:srgbClr val="0000FF"/>
              </a:buClr>
              <a:buFont typeface="+mj-lt"/>
              <a:buAutoNum type="arabicPeriod"/>
            </a:pPr>
            <a:r>
              <a:rPr lang="en-US" sz="2600" b="1" i="1" dirty="0" smtClean="0">
                <a:solidFill>
                  <a:srgbClr val="0000FF"/>
                </a:solidFill>
              </a:rPr>
              <a:t>Vector</a:t>
            </a:r>
            <a:r>
              <a:rPr lang="en-US" sz="2600" b="1" dirty="0"/>
              <a:t>, intermediate organisms that carry the disease but do not have it, such as the anopheles mosquito for malaria or fleas for the plague</a:t>
            </a:r>
            <a:r>
              <a:rPr lang="en-US" sz="2600" b="1" dirty="0" smtClean="0"/>
              <a:t>.</a:t>
            </a:r>
            <a:endParaRPr lang="ar-SA" sz="2600" dirty="0"/>
          </a:p>
        </p:txBody>
      </p:sp>
      <p:sp>
        <p:nvSpPr>
          <p:cNvPr id="4" name="Date Placeholder 3"/>
          <p:cNvSpPr>
            <a:spLocks noGrp="1"/>
          </p:cNvSpPr>
          <p:nvPr>
            <p:ph type="dt" sz="quarter" idx="2"/>
          </p:nvPr>
        </p:nvSpPr>
        <p:spPr/>
        <p:txBody>
          <a:bodyPr/>
          <a:lstStyle/>
          <a:p>
            <a:fld id="{7ADAD298-AE97-43A7-986A-3590DF7F6751}" type="datetime1">
              <a:rPr lang="ar-SA" smtClean="0"/>
              <a:t>05/02/1441</a:t>
            </a:fld>
            <a:endParaRPr lang="ar-SA"/>
          </a:p>
        </p:txBody>
      </p:sp>
      <p:sp>
        <p:nvSpPr>
          <p:cNvPr id="5" name="Slide Number Placeholder 4"/>
          <p:cNvSpPr>
            <a:spLocks noGrp="1"/>
          </p:cNvSpPr>
          <p:nvPr>
            <p:ph type="sldNum" sz="quarter" idx="4"/>
          </p:nvPr>
        </p:nvSpPr>
        <p:spPr/>
        <p:txBody>
          <a:bodyPr/>
          <a:lstStyle/>
          <a:p>
            <a:fld id="{FBEC526A-763C-4DA2-86EE-421317FA2A13}" type="slidenum">
              <a:rPr lang="ar-SA" smtClean="0"/>
              <a:t>3</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27604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30</a:t>
            </a:fld>
            <a:endParaRPr lang="ar-SA"/>
          </a:p>
        </p:txBody>
      </p:sp>
      <p:sp>
        <p:nvSpPr>
          <p:cNvPr id="10" name="Content Placeholder 2"/>
          <p:cNvSpPr>
            <a:spLocks noGrp="1"/>
          </p:cNvSpPr>
          <p:nvPr>
            <p:ph type="subTitle" sz="quarter" idx="1"/>
          </p:nvPr>
        </p:nvSpPr>
        <p:spPr>
          <a:xfrm>
            <a:off x="533400" y="1295400"/>
            <a:ext cx="8305800" cy="4800600"/>
          </a:xfrm>
        </p:spPr>
        <p:txBody>
          <a:bodyPr>
            <a:normAutofit/>
          </a:bodyPr>
          <a:lstStyle/>
          <a:p>
            <a:pPr marL="457200" indent="-457200" algn="l">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spcBef>
                <a:spcPts val="6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explosion of vital statistics (birth and death records) and survey data collection during this period prompted the publication of several data - based health reports during the mid - 1850s. </a:t>
            </a:r>
            <a:endParaRPr lang="en-US" sz="24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There </a:t>
            </a:r>
            <a:r>
              <a:rPr lang="en-US" sz="2400" b="1" dirty="0">
                <a:latin typeface="Times New Roman" panose="02020603050405020304" pitchFamily="18" charset="0"/>
                <a:cs typeface="Times New Roman" panose="02020603050405020304" pitchFamily="18" charset="0"/>
              </a:rPr>
              <a:t>were </a:t>
            </a:r>
            <a:r>
              <a:rPr lang="en-US" sz="2400" b="1" dirty="0">
                <a:solidFill>
                  <a:srgbClr val="0000FF"/>
                </a:solidFill>
                <a:latin typeface="Times New Roman" panose="02020603050405020304" pitchFamily="18" charset="0"/>
                <a:cs typeface="Times New Roman" panose="02020603050405020304" pitchFamily="18" charset="0"/>
              </a:rPr>
              <a:t>no standards for analysis</a:t>
            </a:r>
            <a:r>
              <a:rPr lang="en-US" sz="2400" b="1" dirty="0">
                <a:latin typeface="Times New Roman" panose="02020603050405020304" pitchFamily="18" charset="0"/>
                <a:cs typeface="Times New Roman" panose="02020603050405020304" pitchFamily="18" charset="0"/>
              </a:rPr>
              <a:t>, however, and few authors employed the same methods, citing the </a:t>
            </a:r>
            <a:r>
              <a:rPr lang="en-US" sz="2400" b="1" dirty="0">
                <a:solidFill>
                  <a:srgbClr val="0000FF"/>
                </a:solidFill>
                <a:latin typeface="Times New Roman" panose="02020603050405020304" pitchFamily="18" charset="0"/>
                <a:cs typeface="Times New Roman" panose="02020603050405020304" pitchFamily="18" charset="0"/>
              </a:rPr>
              <a:t>inapplicability of mathematics to health</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Adolphe </a:t>
            </a:r>
            <a:r>
              <a:rPr lang="en-US" sz="2400" b="1" dirty="0">
                <a:solidFill>
                  <a:srgbClr val="0000FF"/>
                </a:solidFill>
                <a:latin typeface="Times New Roman" panose="02020603050405020304" pitchFamily="18" charset="0"/>
                <a:cs typeface="Times New Roman" panose="02020603050405020304" pitchFamily="18" charset="0"/>
              </a:rPr>
              <a:t>Quetelet </a:t>
            </a:r>
            <a:r>
              <a:rPr lang="en-US" sz="2400" b="1" dirty="0">
                <a:latin typeface="Times New Roman" panose="02020603050405020304" pitchFamily="18" charset="0"/>
                <a:cs typeface="Times New Roman" panose="02020603050405020304" pitchFamily="18" charset="0"/>
              </a:rPr>
              <a:t>(1796 – 1874) began the work necessary to remedy the perceived incompatibility and published a compendium of practical applications of mathematics in health, </a:t>
            </a:r>
            <a:r>
              <a:rPr lang="en-US" sz="2400" b="1" i="1" dirty="0" smtClean="0">
                <a:solidFill>
                  <a:srgbClr val="0000FF"/>
                </a:solidFill>
                <a:latin typeface="Times New Roman" panose="02020603050405020304" pitchFamily="18" charset="0"/>
                <a:cs typeface="Times New Roman" panose="02020603050405020304" pitchFamily="18" charset="0"/>
              </a:rPr>
              <a:t>what is called </a:t>
            </a:r>
            <a:r>
              <a:rPr lang="en-US" sz="2400" b="1" i="1" dirty="0">
                <a:solidFill>
                  <a:srgbClr val="0000FF"/>
                </a:solidFill>
                <a:latin typeface="Times New Roman" panose="02020603050405020304" pitchFamily="18" charset="0"/>
                <a:cs typeface="Times New Roman" panose="02020603050405020304" pitchFamily="18" charset="0"/>
              </a:rPr>
              <a:t>today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biostatistics</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86383866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31</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fontScale="92500" lnSpcReduction="20000"/>
          </a:bodyPr>
          <a:lstStyle/>
          <a:p>
            <a:pPr marL="457200" indent="-457200" algn="l">
              <a:lnSpc>
                <a:spcPct val="110000"/>
              </a:lnSpc>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lnSpc>
                <a:spcPct val="110000"/>
              </a:lnSpc>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During the nineteenth century, two theories relating to communicable (contagious or infectious) disease prevailed.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first</a:t>
            </a:r>
            <a:r>
              <a:rPr lang="en-US" sz="2400" b="1" dirty="0">
                <a:solidFill>
                  <a:schemeClr val="tx1"/>
                </a:solidFill>
                <a:latin typeface="Times New Roman" panose="02020603050405020304" pitchFamily="18" charset="0"/>
                <a:cs typeface="Times New Roman" panose="02020603050405020304" pitchFamily="18" charset="0"/>
              </a:rPr>
              <a:t> was the </a:t>
            </a:r>
            <a:r>
              <a:rPr lang="en-US" sz="2400" b="1" dirty="0">
                <a:solidFill>
                  <a:srgbClr val="0000FF"/>
                </a:solidFill>
                <a:latin typeface="Times New Roman" panose="02020603050405020304" pitchFamily="18" charset="0"/>
                <a:cs typeface="Times New Roman" panose="02020603050405020304" pitchFamily="18" charset="0"/>
              </a:rPr>
              <a:t>miasma theory</a:t>
            </a:r>
            <a:r>
              <a:rPr lang="en-US" sz="2400" b="1" dirty="0">
                <a:solidFill>
                  <a:schemeClr val="tx1"/>
                </a:solidFill>
                <a:latin typeface="Times New Roman" panose="02020603050405020304" pitchFamily="18" charset="0"/>
                <a:cs typeface="Times New Roman" panose="02020603050405020304" pitchFamily="18" charset="0"/>
              </a:rPr>
              <a:t>, which held that disease was due to a particular state of the air or environment.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second theory </a:t>
            </a:r>
            <a:r>
              <a:rPr lang="en-US" sz="2400" b="1" dirty="0">
                <a:solidFill>
                  <a:schemeClr val="tx1"/>
                </a:solidFill>
                <a:latin typeface="Times New Roman" panose="02020603050405020304" pitchFamily="18" charset="0"/>
                <a:cs typeface="Times New Roman" panose="02020603050405020304" pitchFamily="18" charset="0"/>
              </a:rPr>
              <a:t>was that a specific contagion was responsible for each disease. In fact, many people believed some combination of the two was the real explanation: some contagious agent, whether disease specific or not, in combination with social or environmental factors, produced disease.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By </a:t>
            </a:r>
            <a:r>
              <a:rPr lang="en-US" sz="2400" b="1" dirty="0">
                <a:solidFill>
                  <a:schemeClr val="tx1"/>
                </a:solidFill>
                <a:latin typeface="Times New Roman" panose="02020603050405020304" pitchFamily="18" charset="0"/>
                <a:cs typeface="Times New Roman" panose="02020603050405020304" pitchFamily="18" charset="0"/>
              </a:rPr>
              <a:t>the end of the century, the </a:t>
            </a:r>
            <a:r>
              <a:rPr lang="en-US" sz="2400" b="1" dirty="0">
                <a:solidFill>
                  <a:srgbClr val="0000FF"/>
                </a:solidFill>
                <a:latin typeface="Times New Roman" panose="02020603050405020304" pitchFamily="18" charset="0"/>
                <a:cs typeface="Times New Roman" panose="02020603050405020304" pitchFamily="18" charset="0"/>
              </a:rPr>
              <a:t>germ theory </a:t>
            </a:r>
            <a:r>
              <a:rPr lang="en-US" sz="2400" b="1" dirty="0">
                <a:solidFill>
                  <a:schemeClr val="tx1"/>
                </a:solidFill>
                <a:latin typeface="Times New Roman" panose="02020603050405020304" pitchFamily="18" charset="0"/>
                <a:cs typeface="Times New Roman" panose="02020603050405020304" pitchFamily="18" charset="0"/>
              </a:rPr>
              <a:t>of disease had been firmly established by </a:t>
            </a:r>
            <a:r>
              <a:rPr lang="en-US" sz="2400" b="1" dirty="0">
                <a:solidFill>
                  <a:srgbClr val="0000FF"/>
                </a:solidFill>
                <a:latin typeface="Times New Roman" panose="02020603050405020304" pitchFamily="18" charset="0"/>
                <a:cs typeface="Times New Roman" panose="02020603050405020304" pitchFamily="18" charset="0"/>
              </a:rPr>
              <a:t>Koch, Pasteur</a:t>
            </a:r>
            <a:r>
              <a:rPr lang="en-US" sz="2400" b="1" dirty="0">
                <a:solidFill>
                  <a:schemeClr val="tx1"/>
                </a:solidFill>
                <a:latin typeface="Times New Roman" panose="02020603050405020304" pitchFamily="18" charset="0"/>
                <a:cs typeface="Times New Roman" panose="02020603050405020304" pitchFamily="18" charset="0"/>
              </a:rPr>
              <a:t>, and many others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01074061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32</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fontScale="92500" lnSpcReduction="10000"/>
          </a:bodyPr>
          <a:lstStyle/>
          <a:p>
            <a:pPr marL="457200" indent="-457200" algn="l">
              <a:lnSpc>
                <a:spcPct val="110000"/>
              </a:lnSpc>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lnSpc>
                <a:spcPct val="110000"/>
              </a:lnSpc>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From 1880 to 1898, the causative agents for a multitude of diseases, from malaria to tuberculosis and plague to typhoid were identified.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Antiseptics </a:t>
            </a:r>
            <a:r>
              <a:rPr lang="en-US" sz="2400" b="1" dirty="0">
                <a:solidFill>
                  <a:schemeClr val="tx1"/>
                </a:solidFill>
                <a:latin typeface="Times New Roman" panose="02020603050405020304" pitchFamily="18" charset="0"/>
                <a:cs typeface="Times New Roman" panose="02020603050405020304" pitchFamily="18" charset="0"/>
              </a:rPr>
              <a:t>became popular in medical care, which resulted in a marked decrease in </a:t>
            </a:r>
            <a:r>
              <a:rPr lang="en-US" sz="2400" b="1" dirty="0">
                <a:solidFill>
                  <a:srgbClr val="0000FF"/>
                </a:solidFill>
                <a:latin typeface="Times New Roman" panose="02020603050405020304" pitchFamily="18" charset="0"/>
                <a:cs typeface="Times New Roman" panose="02020603050405020304" pitchFamily="18" charset="0"/>
              </a:rPr>
              <a:t>morbidity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the existence of any form of disease, or to the degree to which the health condition affects the patient</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mortality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susceptibility to death</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more complete understanding of </a:t>
            </a:r>
            <a:r>
              <a:rPr lang="en-US" sz="2400" b="1" dirty="0">
                <a:solidFill>
                  <a:srgbClr val="0000FF"/>
                </a:solidFill>
                <a:latin typeface="Times New Roman" panose="02020603050405020304" pitchFamily="18" charset="0"/>
                <a:cs typeface="Times New Roman" panose="02020603050405020304" pitchFamily="18" charset="0"/>
              </a:rPr>
              <a:t>immunity</a:t>
            </a:r>
            <a:r>
              <a:rPr lang="en-US" sz="2400" b="1" dirty="0">
                <a:solidFill>
                  <a:schemeClr val="tx1"/>
                </a:solidFill>
                <a:latin typeface="Times New Roman" panose="02020603050405020304" pitchFamily="18" charset="0"/>
                <a:cs typeface="Times New Roman" panose="02020603050405020304" pitchFamily="18" charset="0"/>
              </a:rPr>
              <a:t> was established late in the nineteenth century, and the development of </a:t>
            </a:r>
            <a:r>
              <a:rPr lang="en-US" sz="2400" b="1" dirty="0">
                <a:solidFill>
                  <a:srgbClr val="0000FF"/>
                </a:solidFill>
                <a:latin typeface="Times New Roman" panose="02020603050405020304" pitchFamily="18" charset="0"/>
                <a:cs typeface="Times New Roman" panose="02020603050405020304" pitchFamily="18" charset="0"/>
              </a:rPr>
              <a:t>vaccines</a:t>
            </a:r>
            <a:r>
              <a:rPr lang="en-US" sz="2400" b="1" dirty="0">
                <a:solidFill>
                  <a:schemeClr val="tx1"/>
                </a:solidFill>
                <a:latin typeface="Times New Roman" panose="02020603050405020304" pitchFamily="18" charset="0"/>
                <a:cs typeface="Times New Roman" panose="02020603050405020304" pitchFamily="18" charset="0"/>
              </a:rPr>
              <a:t> proceeded nearly as rapidly as the discovery of pathogenic organisms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08214035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33</a:t>
            </a:fld>
            <a:endParaRPr lang="ar-SA"/>
          </a:p>
        </p:txBody>
      </p:sp>
      <p:sp>
        <p:nvSpPr>
          <p:cNvPr id="10" name="Content Placeholder 2"/>
          <p:cNvSpPr>
            <a:spLocks noGrp="1"/>
          </p:cNvSpPr>
          <p:nvPr>
            <p:ph type="subTitle" sz="quarter" idx="1"/>
          </p:nvPr>
        </p:nvSpPr>
        <p:spPr>
          <a:xfrm>
            <a:off x="533400" y="1295400"/>
            <a:ext cx="8305800" cy="4800600"/>
          </a:xfrm>
        </p:spPr>
        <p:txBody>
          <a:bodyPr>
            <a:normAutofit fontScale="92500" lnSpcReduction="10000"/>
          </a:bodyPr>
          <a:lstStyle/>
          <a:p>
            <a:pPr marL="457200" indent="-457200" algn="l">
              <a:lnSpc>
                <a:spcPct val="110000"/>
              </a:lnSpc>
              <a:spcBef>
                <a:spcPts val="600"/>
              </a:spcBef>
            </a:pPr>
            <a:r>
              <a:rPr lang="en-US" sz="2800" b="1" dirty="0" smtClean="0">
                <a:solidFill>
                  <a:srgbClr val="0000FF"/>
                </a:solidFill>
                <a:latin typeface="Times New Roman" panose="02020603050405020304" pitchFamily="18" charset="0"/>
                <a:cs typeface="Times New Roman" panose="02020603050405020304" pitchFamily="18" charset="0"/>
              </a:rPr>
              <a:t>Industrial </a:t>
            </a:r>
            <a:r>
              <a:rPr lang="en-US" sz="2800" b="1" dirty="0">
                <a:solidFill>
                  <a:srgbClr val="0000FF"/>
                </a:solidFill>
                <a:latin typeface="Times New Roman" panose="02020603050405020304" pitchFamily="18" charset="0"/>
                <a:cs typeface="Times New Roman" panose="02020603050405020304" pitchFamily="18" charset="0"/>
              </a:rPr>
              <a:t>Revolution and Victorian Era</a:t>
            </a:r>
          </a:p>
          <a:p>
            <a:pPr marL="457200" indent="-457200" algn="l">
              <a:lnSpc>
                <a:spcPct val="110000"/>
              </a:lnSpc>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United States Marine Hospital established one of the first bacteriological laboratories in the world in 1887.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Although </a:t>
            </a:r>
            <a:r>
              <a:rPr lang="en-US" sz="2400" b="1" dirty="0">
                <a:solidFill>
                  <a:schemeClr val="tx1"/>
                </a:solidFill>
                <a:latin typeface="Times New Roman" panose="02020603050405020304" pitchFamily="18" charset="0"/>
                <a:cs typeface="Times New Roman" panose="02020603050405020304" pitchFamily="18" charset="0"/>
              </a:rPr>
              <a:t>the United States was not the site of most scientific discovery in the era, it was the leader in applying new knowledge to </a:t>
            </a:r>
            <a:r>
              <a:rPr lang="en-US" sz="2400" b="1" dirty="0">
                <a:solidFill>
                  <a:srgbClr val="0000FF"/>
                </a:solidFill>
                <a:latin typeface="Times New Roman" panose="02020603050405020304" pitchFamily="18" charset="0"/>
                <a:cs typeface="Times New Roman" panose="02020603050405020304" pitchFamily="18" charset="0"/>
              </a:rPr>
              <a:t>public health</a:t>
            </a:r>
            <a:r>
              <a:rPr lang="en-US" sz="2400" b="1" dirty="0" smtClean="0">
                <a:solidFill>
                  <a:schemeClr val="tx1"/>
                </a:solidFill>
                <a:latin typeface="Times New Roman" panose="02020603050405020304" pitchFamily="18" charset="0"/>
                <a:cs typeface="Times New Roman" panose="02020603050405020304" pitchFamily="18" charset="0"/>
              </a:rPr>
              <a:t>.</a:t>
            </a:r>
          </a:p>
          <a:p>
            <a:pPr marL="457200" indent="-457200" algn="l">
              <a:lnSpc>
                <a:spcPct val="110000"/>
              </a:lnSpc>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Throughout the 1900s, public health achievements such as water fluoridation, mass immunizations, motor vehicle safety, occupational safety, food supply safety and fortification, improved maternal and child health, family planning, prevention of heart disease and stroke, and, of course, control of infectious diseases led to substantially reduced </a:t>
            </a:r>
            <a:r>
              <a:rPr lang="en-US" sz="2400" b="1" dirty="0">
                <a:solidFill>
                  <a:srgbClr val="0000FF"/>
                </a:solidFill>
                <a:latin typeface="Times New Roman" panose="02020603050405020304" pitchFamily="18" charset="0"/>
                <a:cs typeface="Times New Roman" panose="02020603050405020304" pitchFamily="18" charset="0"/>
              </a:rPr>
              <a:t>morbidity</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mortality</a:t>
            </a: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55693628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34</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fontScale="92500" lnSpcReduction="20000"/>
          </a:bodyPr>
          <a:lstStyle/>
          <a:p>
            <a:pPr marL="457200" indent="-457200" algn="l">
              <a:lnSpc>
                <a:spcPct val="120000"/>
              </a:lnSpc>
              <a:spcBef>
                <a:spcPts val="600"/>
              </a:spcBef>
            </a:pPr>
            <a:r>
              <a:rPr lang="en-US" sz="3600" b="1" dirty="0">
                <a:solidFill>
                  <a:srgbClr val="0000FF"/>
                </a:solidFill>
                <a:latin typeface="Times New Roman" panose="02020603050405020304" pitchFamily="18" charset="0"/>
                <a:cs typeface="Times New Roman" panose="02020603050405020304" pitchFamily="18" charset="0"/>
              </a:rPr>
              <a:t>Modern Public </a:t>
            </a:r>
            <a:r>
              <a:rPr lang="en-US" sz="3600" b="1" dirty="0" smtClean="0">
                <a:solidFill>
                  <a:srgbClr val="0000FF"/>
                </a:solidFill>
                <a:latin typeface="Times New Roman" panose="02020603050405020304" pitchFamily="18" charset="0"/>
                <a:cs typeface="Times New Roman" panose="02020603050405020304" pitchFamily="18" charset="0"/>
              </a:rPr>
              <a:t>Health</a:t>
            </a:r>
            <a:endParaRPr lang="en-US" sz="3600" b="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Public health</a:t>
            </a:r>
            <a:r>
              <a:rPr lang="en-US" sz="2800" b="1" dirty="0">
                <a:solidFill>
                  <a:schemeClr val="tx1"/>
                </a:solidFill>
                <a:latin typeface="Times New Roman" panose="02020603050405020304" pitchFamily="18" charset="0"/>
                <a:cs typeface="Times New Roman" panose="02020603050405020304" pitchFamily="18" charset="0"/>
              </a:rPr>
              <a:t>, and its tenets and activities, has evolved throughout time in response to shifts in societies’ values and scientific knowledge.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Some </a:t>
            </a:r>
            <a:r>
              <a:rPr lang="en-US" sz="2800" b="1" dirty="0">
                <a:solidFill>
                  <a:schemeClr val="tx1"/>
                </a:solidFill>
                <a:latin typeface="Times New Roman" panose="02020603050405020304" pitchFamily="18" charset="0"/>
                <a:cs typeface="Times New Roman" panose="02020603050405020304" pitchFamily="18" charset="0"/>
              </a:rPr>
              <a:t>of the historical issues of infectious diseases, health disparities, and population assessment continue to be modern </a:t>
            </a: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challenges.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There </a:t>
            </a:r>
            <a:r>
              <a:rPr lang="en-US" sz="2800" b="1" dirty="0">
                <a:solidFill>
                  <a:schemeClr val="tx1"/>
                </a:solidFill>
                <a:latin typeface="Times New Roman" panose="02020603050405020304" pitchFamily="18" charset="0"/>
                <a:cs typeface="Times New Roman" panose="02020603050405020304" pitchFamily="18" charset="0"/>
              </a:rPr>
              <a:t>are new public health challenges also: populations are more mobile than ever, heightening concerns about </a:t>
            </a:r>
            <a:r>
              <a:rPr lang="en-US" sz="2800" b="1" i="1" dirty="0">
                <a:solidFill>
                  <a:srgbClr val="0000FF"/>
                </a:solidFill>
                <a:latin typeface="Times New Roman" panose="02020603050405020304" pitchFamily="18" charset="0"/>
                <a:cs typeface="Times New Roman" panose="02020603050405020304" pitchFamily="18" charset="0"/>
              </a:rPr>
              <a:t>pandemics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17036587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35</a:t>
            </a:fld>
            <a:endParaRPr lang="ar-SA"/>
          </a:p>
        </p:txBody>
      </p:sp>
      <p:sp>
        <p:nvSpPr>
          <p:cNvPr id="10" name="Content Placeholder 2"/>
          <p:cNvSpPr>
            <a:spLocks noGrp="1"/>
          </p:cNvSpPr>
          <p:nvPr>
            <p:ph type="subTitle" sz="quarter" idx="1"/>
          </p:nvPr>
        </p:nvSpPr>
        <p:spPr>
          <a:xfrm>
            <a:off x="533400" y="1295400"/>
            <a:ext cx="8305800" cy="4800600"/>
          </a:xfrm>
        </p:spPr>
        <p:txBody>
          <a:bodyPr>
            <a:normAutofit fontScale="85000" lnSpcReduction="20000"/>
          </a:bodyPr>
          <a:lstStyle/>
          <a:p>
            <a:pPr marL="457200" indent="-457200" algn="l">
              <a:lnSpc>
                <a:spcPct val="12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Modern Public </a:t>
            </a:r>
            <a:r>
              <a:rPr lang="en-US" sz="2800" b="1" dirty="0" smtClean="0">
                <a:solidFill>
                  <a:srgbClr val="0000FF"/>
                </a:solidFill>
                <a:latin typeface="Times New Roman" panose="02020603050405020304" pitchFamily="18" charset="0"/>
                <a:cs typeface="Times New Roman" panose="02020603050405020304" pitchFamily="18" charset="0"/>
              </a:rPr>
              <a:t>Health</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mortality of many vaccines </a:t>
            </a:r>
            <a:r>
              <a:rPr lang="en-US" sz="2800" b="1" dirty="0">
                <a:solidFill>
                  <a:schemeClr val="tx1"/>
                </a:solidFill>
                <a:latin typeface="Times New Roman" panose="02020603050405020304" pitchFamily="18" charset="0"/>
                <a:cs typeface="Times New Roman" panose="02020603050405020304" pitchFamily="18" charset="0"/>
              </a:rPr>
              <a:t>- preventable diseases declined so dramatically over the course of the twentieth century that often there is complacency about these diseases, and immunization rates have dropped.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Antibiotic </a:t>
            </a:r>
            <a:r>
              <a:rPr lang="en-US" sz="2800" b="1" dirty="0">
                <a:solidFill>
                  <a:srgbClr val="0000FF"/>
                </a:solidFill>
                <a:latin typeface="Times New Roman" panose="02020603050405020304" pitchFamily="18" charset="0"/>
                <a:cs typeface="Times New Roman" panose="02020603050405020304" pitchFamily="18" charset="0"/>
              </a:rPr>
              <a:t>resistance </a:t>
            </a:r>
            <a:r>
              <a:rPr lang="en-US" sz="2800" b="1" dirty="0">
                <a:solidFill>
                  <a:schemeClr val="tx1"/>
                </a:solidFill>
                <a:latin typeface="Times New Roman" panose="02020603050405020304" pitchFamily="18" charset="0"/>
                <a:cs typeface="Times New Roman" panose="02020603050405020304" pitchFamily="18" charset="0"/>
              </a:rPr>
              <a:t>has also made the apparent victory over common infections less certain.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Medical </a:t>
            </a:r>
            <a:r>
              <a:rPr lang="en-US" sz="2800" b="1" dirty="0">
                <a:solidFill>
                  <a:srgbClr val="0000FF"/>
                </a:solidFill>
                <a:latin typeface="Times New Roman" panose="02020603050405020304" pitchFamily="18" charset="0"/>
                <a:cs typeface="Times New Roman" panose="02020603050405020304" pitchFamily="18" charset="0"/>
              </a:rPr>
              <a:t>care and insurance </a:t>
            </a:r>
            <a:r>
              <a:rPr lang="en-US" sz="2800" b="1" dirty="0">
                <a:solidFill>
                  <a:schemeClr val="tx1"/>
                </a:solidFill>
                <a:latin typeface="Times New Roman" panose="02020603050405020304" pitchFamily="18" charset="0"/>
                <a:cs typeface="Times New Roman" panose="02020603050405020304" pitchFamily="18" charset="0"/>
              </a:rPr>
              <a:t>continues to cost more than many people can afford. .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Bioterrorism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and natural disasters have required planning for mass immunization, prophylaxis, evacuation, and treatment</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72599781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36</a:t>
            </a:fld>
            <a:endParaRPr lang="ar-SA"/>
          </a:p>
        </p:txBody>
      </p:sp>
      <p:sp>
        <p:nvSpPr>
          <p:cNvPr id="2" name="Title 1"/>
          <p:cNvSpPr>
            <a:spLocks noGrp="1"/>
          </p:cNvSpPr>
          <p:nvPr>
            <p:ph type="ctrTitle" sz="quarter"/>
          </p:nvPr>
        </p:nvSpPr>
        <p:spPr>
          <a:xfrm>
            <a:off x="714375" y="357188"/>
            <a:ext cx="7772400" cy="1071562"/>
          </a:xfrm>
        </p:spPr>
        <p:txBody>
          <a:bodyPr/>
          <a:lstStyle/>
          <a:p>
            <a:pPr marL="182880" indent="0">
              <a:buNone/>
              <a:defRPr/>
            </a:pPr>
            <a:r>
              <a:rPr lang="en-US" sz="4400" dirty="0">
                <a:solidFill>
                  <a:schemeClr val="tx1"/>
                </a:solidFill>
                <a:effectLst/>
                <a:latin typeface="Times New Roman" panose="02020603050405020304" pitchFamily="18" charset="0"/>
                <a:cs typeface="Times New Roman" panose="02020603050405020304" pitchFamily="18" charset="0"/>
              </a:rPr>
              <a:t>Introduction to Public Health</a:t>
            </a:r>
            <a:endParaRPr lang="ar-SA" sz="4400" dirty="0">
              <a:solidFill>
                <a:schemeClr val="tx1"/>
              </a:solidFill>
            </a:endParaRPr>
          </a:p>
        </p:txBody>
      </p:sp>
      <p:sp>
        <p:nvSpPr>
          <p:cNvPr id="10" name="Content Placeholder 2"/>
          <p:cNvSpPr>
            <a:spLocks noGrp="1"/>
          </p:cNvSpPr>
          <p:nvPr>
            <p:ph type="subTitle" sz="quarter" idx="1"/>
          </p:nvPr>
        </p:nvSpPr>
        <p:spPr>
          <a:xfrm>
            <a:off x="533400" y="1676400"/>
            <a:ext cx="8305800" cy="4419600"/>
          </a:xfrm>
        </p:spPr>
        <p:txBody>
          <a:bodyPr>
            <a:normAutofit fontScale="92500"/>
          </a:bodyPr>
          <a:lstStyle/>
          <a:p>
            <a:pPr marL="457200" indent="-457200" algn="l">
              <a:spcBef>
                <a:spcPts val="600"/>
              </a:spcBef>
            </a:pPr>
            <a:r>
              <a:rPr lang="en-US" sz="3200" b="1" dirty="0">
                <a:solidFill>
                  <a:srgbClr val="0000FF"/>
                </a:solidFill>
                <a:latin typeface="Times New Roman" panose="02020603050405020304" pitchFamily="18" charset="0"/>
                <a:cs typeface="Times New Roman" panose="02020603050405020304" pitchFamily="18" charset="0"/>
              </a:rPr>
              <a:t>Hallmarks of Public Health</a:t>
            </a:r>
          </a:p>
          <a:p>
            <a:pPr marL="457200" indent="-457200" algn="l">
              <a:spcBef>
                <a:spcPts val="6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Although the issues facing </a:t>
            </a:r>
            <a:r>
              <a:rPr lang="en-US" sz="2400" b="1" dirty="0">
                <a:solidFill>
                  <a:srgbClr val="0000FF"/>
                </a:solidFill>
                <a:latin typeface="Times New Roman" panose="02020603050405020304" pitchFamily="18" charset="0"/>
                <a:cs typeface="Times New Roman" panose="02020603050405020304" pitchFamily="18" charset="0"/>
              </a:rPr>
              <a:t>public health </a:t>
            </a:r>
            <a:r>
              <a:rPr lang="en-US" sz="2400" b="1" dirty="0">
                <a:latin typeface="Times New Roman" panose="02020603050405020304" pitchFamily="18" charset="0"/>
                <a:cs typeface="Times New Roman" panose="02020603050405020304" pitchFamily="18" charset="0"/>
              </a:rPr>
              <a:t>may vary over time, the underlying principles of </a:t>
            </a:r>
            <a:r>
              <a:rPr lang="en-US" sz="2400" b="1" dirty="0">
                <a:solidFill>
                  <a:srgbClr val="0000FF"/>
                </a:solidFill>
                <a:latin typeface="Times New Roman" panose="02020603050405020304" pitchFamily="18" charset="0"/>
                <a:cs typeface="Times New Roman" panose="02020603050405020304" pitchFamily="18" charset="0"/>
              </a:rPr>
              <a:t>public health </a:t>
            </a:r>
            <a:r>
              <a:rPr lang="en-US" sz="2400" b="1" dirty="0">
                <a:latin typeface="Times New Roman" panose="02020603050405020304" pitchFamily="18" charset="0"/>
                <a:cs typeface="Times New Roman" panose="02020603050405020304" pitchFamily="18" charset="0"/>
              </a:rPr>
              <a:t>remain constant. </a:t>
            </a:r>
            <a:endParaRPr lang="en-US" sz="24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There </a:t>
            </a:r>
            <a:r>
              <a:rPr lang="en-US" sz="2400" b="1" dirty="0">
                <a:latin typeface="Times New Roman" panose="02020603050405020304" pitchFamily="18" charset="0"/>
                <a:cs typeface="Times New Roman" panose="02020603050405020304" pitchFamily="18" charset="0"/>
              </a:rPr>
              <a:t>are </a:t>
            </a:r>
            <a:r>
              <a:rPr lang="en-US" sz="2400" b="1" dirty="0">
                <a:solidFill>
                  <a:srgbClr val="0000FF"/>
                </a:solidFill>
                <a:latin typeface="Times New Roman" panose="02020603050405020304" pitchFamily="18" charset="0"/>
                <a:cs typeface="Times New Roman" panose="02020603050405020304" pitchFamily="18" charset="0"/>
              </a:rPr>
              <a:t>three hallmarks </a:t>
            </a:r>
            <a:r>
              <a:rPr lang="en-US" sz="2400" b="1" dirty="0">
                <a:latin typeface="Times New Roman" panose="02020603050405020304" pitchFamily="18" charset="0"/>
                <a:cs typeface="Times New Roman" panose="02020603050405020304" pitchFamily="18" charset="0"/>
              </a:rPr>
              <a:t>of public health that define the field and also provide a contrast to the related field of medicine. </a:t>
            </a:r>
            <a:endParaRPr lang="en-US" sz="24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Public </a:t>
            </a:r>
            <a:r>
              <a:rPr lang="en-US" sz="2400" b="1" dirty="0">
                <a:solidFill>
                  <a:srgbClr val="0000FF"/>
                </a:solidFill>
                <a:latin typeface="Times New Roman" panose="02020603050405020304" pitchFamily="18" charset="0"/>
                <a:cs typeface="Times New Roman" panose="02020603050405020304" pitchFamily="18" charset="0"/>
              </a:rPr>
              <a:t>health </a:t>
            </a:r>
            <a:r>
              <a:rPr lang="en-US" sz="2400" b="1" dirty="0">
                <a:latin typeface="Times New Roman" panose="02020603050405020304" pitchFamily="18" charset="0"/>
                <a:cs typeface="Times New Roman" panose="02020603050405020304" pitchFamily="18" charset="0"/>
              </a:rPr>
              <a:t>and medicine often have the similar goals of </a:t>
            </a:r>
            <a:r>
              <a:rPr lang="en-US" sz="2400" b="1" dirty="0">
                <a:solidFill>
                  <a:srgbClr val="0000FF"/>
                </a:solidFill>
                <a:latin typeface="Times New Roman" panose="02020603050405020304" pitchFamily="18" charset="0"/>
                <a:cs typeface="Times New Roman" panose="02020603050405020304" pitchFamily="18" charset="0"/>
              </a:rPr>
              <a:t>reducing the impact of disease and improving health and quality of life</a:t>
            </a:r>
            <a:r>
              <a:rPr lang="en-US" sz="2400" b="1" dirty="0">
                <a:latin typeface="Times New Roman" panose="02020603050405020304" pitchFamily="18" charset="0"/>
                <a:cs typeface="Times New Roman" panose="02020603050405020304" pitchFamily="18" charset="0"/>
              </a:rPr>
              <a:t>, but there are some notable differences between the two in the methods of reaching these goals. </a:t>
            </a:r>
            <a:endParaRPr lang="en-US" sz="24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hallmarks of public health are a </a:t>
            </a:r>
            <a:r>
              <a:rPr lang="en-US" sz="2400" b="1" dirty="0">
                <a:solidFill>
                  <a:srgbClr val="0000FF"/>
                </a:solidFill>
                <a:latin typeface="Times New Roman" panose="02020603050405020304" pitchFamily="18" charset="0"/>
                <a:cs typeface="Times New Roman" panose="02020603050405020304" pitchFamily="18" charset="0"/>
              </a:rPr>
              <a:t>philosophy of social justice</a:t>
            </a:r>
            <a:r>
              <a:rPr lang="en-US" sz="2400" b="1" dirty="0">
                <a:latin typeface="Times New Roman" panose="02020603050405020304" pitchFamily="18" charset="0"/>
                <a:cs typeface="Times New Roman" panose="02020603050405020304" pitchFamily="18" charset="0"/>
              </a:rPr>
              <a:t>, a focus on </a:t>
            </a:r>
            <a:r>
              <a:rPr lang="en-US" sz="2400" b="1" dirty="0">
                <a:solidFill>
                  <a:srgbClr val="0000FF"/>
                </a:solidFill>
                <a:latin typeface="Times New Roman" panose="02020603050405020304" pitchFamily="18" charset="0"/>
                <a:cs typeface="Times New Roman" panose="02020603050405020304" pitchFamily="18" charset="0"/>
              </a:rPr>
              <a:t>populations</a:t>
            </a:r>
            <a:r>
              <a:rPr lang="en-US" sz="2400" b="1" dirty="0">
                <a:latin typeface="Times New Roman" panose="02020603050405020304" pitchFamily="18" charset="0"/>
                <a:cs typeface="Times New Roman" panose="02020603050405020304" pitchFamily="18" charset="0"/>
              </a:rPr>
              <a:t>, and a focus on </a:t>
            </a:r>
            <a:r>
              <a:rPr lang="en-US" sz="2400" b="1" dirty="0">
                <a:solidFill>
                  <a:srgbClr val="0000FF"/>
                </a:solidFill>
                <a:latin typeface="Times New Roman" panose="02020603050405020304" pitchFamily="18" charset="0"/>
                <a:cs typeface="Times New Roman" panose="02020603050405020304" pitchFamily="18" charset="0"/>
              </a:rPr>
              <a:t>prevention</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74663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37</a:t>
            </a:fld>
            <a:endParaRPr lang="ar-SA"/>
          </a:p>
        </p:txBody>
      </p:sp>
      <p:sp>
        <p:nvSpPr>
          <p:cNvPr id="10" name="Content Placeholder 2"/>
          <p:cNvSpPr>
            <a:spLocks noGrp="1"/>
          </p:cNvSpPr>
          <p:nvPr>
            <p:ph type="subTitle" sz="quarter" idx="1"/>
          </p:nvPr>
        </p:nvSpPr>
        <p:spPr>
          <a:xfrm>
            <a:off x="381000" y="1219200"/>
            <a:ext cx="8534400" cy="4953000"/>
          </a:xfrm>
        </p:spPr>
        <p:txBody>
          <a:bodyPr>
            <a:noAutofit/>
          </a:bodyPr>
          <a:lstStyle/>
          <a:p>
            <a:pPr marL="457200" indent="-457200" algn="l">
              <a:spcBef>
                <a:spcPts val="0"/>
              </a:spcBef>
            </a:pPr>
            <a:r>
              <a:rPr lang="en-US" sz="2400" b="1" dirty="0" smtClean="0">
                <a:solidFill>
                  <a:srgbClr val="0000FF"/>
                </a:solidFill>
                <a:latin typeface="Times New Roman" panose="02020603050405020304" pitchFamily="18" charset="0"/>
                <a:cs typeface="Times New Roman" panose="02020603050405020304" pitchFamily="18" charset="0"/>
              </a:rPr>
              <a:t>Philosophy of Social Justice</a:t>
            </a:r>
          </a:p>
          <a:p>
            <a:pPr marL="457200" indent="-457200" algn="l">
              <a:spcBef>
                <a:spcPts val="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The term </a:t>
            </a:r>
            <a:r>
              <a:rPr lang="en-US" sz="2200" b="1" i="1" dirty="0" smtClean="0">
                <a:solidFill>
                  <a:srgbClr val="0000FF"/>
                </a:solidFill>
                <a:latin typeface="Times New Roman" panose="02020603050405020304" pitchFamily="18" charset="0"/>
                <a:cs typeface="Times New Roman" panose="02020603050405020304" pitchFamily="18" charset="0"/>
              </a:rPr>
              <a:t>social justice </a:t>
            </a:r>
            <a:r>
              <a:rPr lang="en-US" sz="2200" b="1" dirty="0" smtClean="0">
                <a:solidFill>
                  <a:schemeClr val="tx1"/>
                </a:solidFill>
                <a:latin typeface="Times New Roman" panose="02020603050405020304" pitchFamily="18" charset="0"/>
                <a:cs typeface="Times New Roman" panose="02020603050405020304" pitchFamily="18" charset="0"/>
              </a:rPr>
              <a:t>has been used by various groups in different contexts. In public health, the concept of </a:t>
            </a:r>
            <a:r>
              <a:rPr lang="en-US" sz="2200" b="1" dirty="0" smtClean="0">
                <a:solidFill>
                  <a:srgbClr val="0000FF"/>
                </a:solidFill>
                <a:latin typeface="Times New Roman" panose="02020603050405020304" pitchFamily="18" charset="0"/>
                <a:cs typeface="Times New Roman" panose="02020603050405020304" pitchFamily="18" charset="0"/>
              </a:rPr>
              <a:t>social justice </a:t>
            </a:r>
            <a:r>
              <a:rPr lang="en-US" sz="2200" b="1" dirty="0" smtClean="0">
                <a:solidFill>
                  <a:schemeClr val="tx1"/>
                </a:solidFill>
                <a:latin typeface="Times New Roman" panose="02020603050405020304" pitchFamily="18" charset="0"/>
                <a:cs typeface="Times New Roman" panose="02020603050405020304" pitchFamily="18" charset="0"/>
              </a:rPr>
              <a:t>connotes the idea that all individuals in a population should have access to the same programs and services, regardless of social condition or standing. </a:t>
            </a:r>
          </a:p>
          <a:p>
            <a:pPr marL="457200" indent="-457200" algn="l">
              <a:spcBef>
                <a:spcPts val="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This is in contrast to a concept of access to goods, services, and programs based on market forces, a concept known as </a:t>
            </a:r>
            <a:r>
              <a:rPr lang="en-US" sz="2200" b="1" i="1" dirty="0" smtClean="0">
                <a:solidFill>
                  <a:srgbClr val="0000FF"/>
                </a:solidFill>
                <a:latin typeface="Times New Roman" panose="02020603050405020304" pitchFamily="18" charset="0"/>
                <a:cs typeface="Times New Roman" panose="02020603050405020304" pitchFamily="18" charset="0"/>
              </a:rPr>
              <a:t>market justice</a:t>
            </a:r>
            <a:r>
              <a:rPr lang="en-US" sz="2200" b="1" i="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0"/>
              </a:spcBef>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Public health </a:t>
            </a:r>
            <a:r>
              <a:rPr lang="en-US" sz="2200" b="1" dirty="0" smtClean="0">
                <a:solidFill>
                  <a:schemeClr val="tx1"/>
                </a:solidFill>
                <a:latin typeface="Times New Roman" panose="02020603050405020304" pitchFamily="18" charset="0"/>
                <a:cs typeface="Times New Roman" panose="02020603050405020304" pitchFamily="18" charset="0"/>
              </a:rPr>
              <a:t>seeks to provide a basic level of health provisions, such as clean food and water, safe neighborhoods, and access to health care services, to all members of a community or population. In this vein, public health works to ensure there are no </a:t>
            </a:r>
            <a:r>
              <a:rPr lang="en-US" sz="2200" b="1" dirty="0" smtClean="0">
                <a:solidFill>
                  <a:srgbClr val="0000FF"/>
                </a:solidFill>
                <a:latin typeface="Times New Roman" panose="02020603050405020304" pitchFamily="18" charset="0"/>
                <a:cs typeface="Times New Roman" panose="02020603050405020304" pitchFamily="18" charset="0"/>
              </a:rPr>
              <a:t>health disparities</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6858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2042293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38</a:t>
            </a:fld>
            <a:endParaRPr lang="ar-SA"/>
          </a:p>
        </p:txBody>
      </p:sp>
      <p:sp>
        <p:nvSpPr>
          <p:cNvPr id="10" name="Content Placeholder 2"/>
          <p:cNvSpPr>
            <a:spLocks noGrp="1"/>
          </p:cNvSpPr>
          <p:nvPr>
            <p:ph type="subTitle" sz="quarter" idx="1"/>
          </p:nvPr>
        </p:nvSpPr>
        <p:spPr>
          <a:xfrm>
            <a:off x="533400" y="1295400"/>
            <a:ext cx="8305800" cy="4800600"/>
          </a:xfrm>
        </p:spPr>
        <p:txBody>
          <a:bodyPr>
            <a:normAutofit/>
          </a:bodyPr>
          <a:lstStyle/>
          <a:p>
            <a:pPr marL="457200" indent="-457200" algn="l">
              <a:spcBef>
                <a:spcPts val="600"/>
              </a:spcBef>
            </a:pPr>
            <a:r>
              <a:rPr lang="en-US" sz="3500" b="1" dirty="0">
                <a:solidFill>
                  <a:srgbClr val="0000FF"/>
                </a:solidFill>
                <a:latin typeface="Times New Roman" panose="02020603050405020304" pitchFamily="18" charset="0"/>
                <a:cs typeface="Times New Roman" panose="02020603050405020304" pitchFamily="18" charset="0"/>
              </a:rPr>
              <a:t>Focus on Populations</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a:t>
            </a:r>
            <a:r>
              <a:rPr lang="en-US" sz="2800" b="1" dirty="0">
                <a:solidFill>
                  <a:srgbClr val="0000FF"/>
                </a:solidFill>
                <a:latin typeface="Times New Roman" panose="02020603050405020304" pitchFamily="18" charset="0"/>
                <a:cs typeface="Times New Roman" panose="02020603050405020304" pitchFamily="18" charset="0"/>
              </a:rPr>
              <a:t>medicine</a:t>
            </a:r>
            <a:r>
              <a:rPr lang="en-US" sz="2800" b="1" dirty="0">
                <a:solidFill>
                  <a:schemeClr val="tx1"/>
                </a:solidFill>
                <a:latin typeface="Times New Roman" panose="02020603050405020304" pitchFamily="18" charset="0"/>
                <a:cs typeface="Times New Roman" panose="02020603050405020304" pitchFamily="18" charset="0"/>
              </a:rPr>
              <a:t>, patients typically are seen and managed individually.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rgbClr val="0000FF"/>
                </a:solidFill>
                <a:latin typeface="Times New Roman" panose="02020603050405020304" pitchFamily="18" charset="0"/>
                <a:cs typeface="Times New Roman" panose="02020603050405020304" pitchFamily="18" charset="0"/>
              </a:rPr>
              <a:t>public health</a:t>
            </a:r>
            <a:r>
              <a:rPr lang="en-US" sz="2800" b="1" dirty="0">
                <a:solidFill>
                  <a:schemeClr val="tx1"/>
                </a:solidFill>
                <a:latin typeface="Times New Roman" panose="02020603050405020304" pitchFamily="18" charset="0"/>
                <a:cs typeface="Times New Roman" panose="02020603050405020304" pitchFamily="18" charset="0"/>
              </a:rPr>
              <a:t>, the focus is on groups of people or </a:t>
            </a:r>
            <a:r>
              <a:rPr lang="en-US" sz="2800" b="1" dirty="0">
                <a:solidFill>
                  <a:srgbClr val="0000FF"/>
                </a:solidFill>
                <a:latin typeface="Times New Roman" panose="02020603050405020304" pitchFamily="18" charset="0"/>
                <a:cs typeface="Times New Roman" panose="02020603050405020304" pitchFamily="18" charset="0"/>
              </a:rPr>
              <a:t>populations</a:t>
            </a:r>
            <a:r>
              <a:rPr lang="en-US" sz="2800" b="1" dirty="0">
                <a:solidFill>
                  <a:schemeClr val="tx1"/>
                </a:solidFill>
                <a:latin typeface="Times New Roman" panose="02020603050405020304" pitchFamily="18" charset="0"/>
                <a:cs typeface="Times New Roman" panose="02020603050405020304" pitchFamily="18" charset="0"/>
              </a:rPr>
              <a:t> rather than on individuals.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Public </a:t>
            </a:r>
            <a:r>
              <a:rPr lang="en-US" sz="2800" b="1" dirty="0">
                <a:solidFill>
                  <a:srgbClr val="0000FF"/>
                </a:solidFill>
                <a:latin typeface="Times New Roman" panose="02020603050405020304" pitchFamily="18" charset="0"/>
                <a:cs typeface="Times New Roman" panose="02020603050405020304" pitchFamily="18" charset="0"/>
              </a:rPr>
              <a:t>health </a:t>
            </a:r>
            <a:r>
              <a:rPr lang="en-US" sz="2800" b="1" dirty="0">
                <a:solidFill>
                  <a:schemeClr val="tx1"/>
                </a:solidFill>
                <a:latin typeface="Times New Roman" panose="02020603050405020304" pitchFamily="18" charset="0"/>
                <a:cs typeface="Times New Roman" panose="02020603050405020304" pitchFamily="18" charset="0"/>
              </a:rPr>
              <a:t>endeavors to implement programs that benefit a group of people: water fluoridation, folic acid fortification of grain products, the development of safe walking trails throughout a city, etc.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86747054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39</a:t>
            </a:fld>
            <a:endParaRPr lang="ar-SA"/>
          </a:p>
        </p:txBody>
      </p:sp>
      <p:sp>
        <p:nvSpPr>
          <p:cNvPr id="10" name="Content Placeholder 2"/>
          <p:cNvSpPr>
            <a:spLocks noGrp="1"/>
          </p:cNvSpPr>
          <p:nvPr>
            <p:ph type="subTitle" sz="quarter" idx="1"/>
          </p:nvPr>
        </p:nvSpPr>
        <p:spPr>
          <a:xfrm>
            <a:off x="533400" y="1447800"/>
            <a:ext cx="8305800" cy="4648200"/>
          </a:xfrm>
        </p:spPr>
        <p:txBody>
          <a:bodyPr>
            <a:normAutofit lnSpcReduction="10000"/>
          </a:bodyPr>
          <a:lstStyle/>
          <a:p>
            <a:pPr marL="457200" indent="-457200" algn="l">
              <a:spcBef>
                <a:spcPts val="600"/>
              </a:spcBef>
            </a:pPr>
            <a:r>
              <a:rPr lang="en-US" sz="3500" b="1" dirty="0">
                <a:solidFill>
                  <a:srgbClr val="0000FF"/>
                </a:solidFill>
                <a:latin typeface="Times New Roman" panose="02020603050405020304" pitchFamily="18" charset="0"/>
                <a:cs typeface="Times New Roman" panose="02020603050405020304" pitchFamily="18" charset="0"/>
              </a:rPr>
              <a:t>Focus on Populations</a:t>
            </a: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Ultimately</a:t>
            </a:r>
            <a:r>
              <a:rPr lang="en-US" sz="2800" b="1" dirty="0">
                <a:solidFill>
                  <a:schemeClr val="tx1"/>
                </a:solidFill>
                <a:latin typeface="Times New Roman" panose="02020603050405020304" pitchFamily="18" charset="0"/>
                <a:cs typeface="Times New Roman" panose="02020603050405020304" pitchFamily="18" charset="0"/>
              </a:rPr>
              <a:t>, these </a:t>
            </a: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interventions will impact individuals ’ health, but the needs, desires, and attributes of the population as a unit are considered when making decisions in public health, rather than what will benefit each individual person.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latin typeface="Times New Roman" panose="02020603050405020304" pitchFamily="18" charset="0"/>
                <a:cs typeface="Times New Roman" panose="02020603050405020304" pitchFamily="18" charset="0"/>
              </a:rPr>
              <a:t>focuses on </a:t>
            </a:r>
            <a:r>
              <a:rPr lang="en-US" sz="2800" b="1" dirty="0">
                <a:solidFill>
                  <a:srgbClr val="0000FF"/>
                </a:solidFill>
                <a:latin typeface="Times New Roman" panose="02020603050405020304" pitchFamily="18" charset="0"/>
                <a:cs typeface="Times New Roman" panose="02020603050405020304" pitchFamily="18" charset="0"/>
              </a:rPr>
              <a:t>prevention</a:t>
            </a:r>
            <a:r>
              <a:rPr lang="en-US" sz="2800" b="1" dirty="0">
                <a:latin typeface="Times New Roman" panose="02020603050405020304" pitchFamily="18" charset="0"/>
                <a:cs typeface="Times New Roman" panose="02020603050405020304" pitchFamily="18" charset="0"/>
              </a:rPr>
              <a:t> and the numerous efforts to prevent people from being </a:t>
            </a:r>
            <a:r>
              <a:rPr lang="en-US" sz="2800" b="1" dirty="0">
                <a:solidFill>
                  <a:srgbClr val="0000FF"/>
                </a:solidFill>
                <a:latin typeface="Times New Roman" panose="02020603050405020304" pitchFamily="18" charset="0"/>
                <a:cs typeface="Times New Roman" panose="02020603050405020304" pitchFamily="18" charset="0"/>
              </a:rPr>
              <a:t>exposed</a:t>
            </a:r>
            <a:r>
              <a:rPr lang="en-US" sz="2800" b="1" dirty="0">
                <a:latin typeface="Times New Roman" panose="02020603050405020304" pitchFamily="18" charset="0"/>
                <a:cs typeface="Times New Roman" panose="02020603050405020304" pitchFamily="18" charset="0"/>
              </a:rPr>
              <a:t> to harmful or unhealthful substances or experiences.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156608925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ADAD298-AE97-43A7-986A-3590DF7F6751}" type="datetime1">
              <a:rPr lang="ar-SA" smtClean="0"/>
              <a:t>05/02/1441</a:t>
            </a:fld>
            <a:endParaRPr lang="ar-SA"/>
          </a:p>
        </p:txBody>
      </p:sp>
      <p:sp>
        <p:nvSpPr>
          <p:cNvPr id="5" name="Slide Number Placeholder 4"/>
          <p:cNvSpPr>
            <a:spLocks noGrp="1"/>
          </p:cNvSpPr>
          <p:nvPr>
            <p:ph type="sldNum" sz="quarter" idx="4"/>
          </p:nvPr>
        </p:nvSpPr>
        <p:spPr/>
        <p:txBody>
          <a:bodyPr/>
          <a:lstStyle/>
          <a:p>
            <a:fld id="{FBEC526A-763C-4DA2-86EE-421317FA2A13}" type="slidenum">
              <a:rPr lang="ar-SA" smtClean="0"/>
              <a:t>4</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
        <p:nvSpPr>
          <p:cNvPr id="8" name="Subtitle 2"/>
          <p:cNvSpPr>
            <a:spLocks noGrp="1"/>
          </p:cNvSpPr>
          <p:nvPr>
            <p:ph type="subTitle" sz="quarter" idx="1"/>
          </p:nvPr>
        </p:nvSpPr>
        <p:spPr>
          <a:xfrm>
            <a:off x="457200" y="2057400"/>
            <a:ext cx="8001000" cy="3581400"/>
          </a:xfrm>
        </p:spPr>
        <p:txBody>
          <a:bodyPr/>
          <a:lstStyle/>
          <a:p>
            <a:pPr marL="457200" indent="-457200" algn="l" rtl="0"/>
            <a:r>
              <a:rPr lang="en-US" sz="2800" b="1" dirty="0">
                <a:solidFill>
                  <a:srgbClr val="0000FF"/>
                </a:solidFill>
              </a:rPr>
              <a:t>SOME OTHER TERMS YOU SHOULD KNOW</a:t>
            </a:r>
            <a:endParaRPr lang="en-US" sz="2800" dirty="0">
              <a:solidFill>
                <a:srgbClr val="0000FF"/>
              </a:solidFill>
            </a:endParaRPr>
          </a:p>
          <a:p>
            <a:pPr marL="457200" indent="-457200" algn="l" rtl="0">
              <a:buFont typeface="Arial" panose="020B0604020202020204" pitchFamily="34" charset="0"/>
              <a:buChar char="•"/>
            </a:pPr>
            <a:r>
              <a:rPr lang="en-US" sz="3200" b="1" dirty="0"/>
              <a:t>An </a:t>
            </a:r>
            <a:r>
              <a:rPr lang="en-US" sz="3200" b="1" i="1" dirty="0">
                <a:solidFill>
                  <a:srgbClr val="0000FF"/>
                </a:solidFill>
              </a:rPr>
              <a:t>epidemic</a:t>
            </a:r>
            <a:r>
              <a:rPr lang="en-US" sz="3200" b="1" dirty="0">
                <a:solidFill>
                  <a:srgbClr val="0000FF"/>
                </a:solidFill>
              </a:rPr>
              <a:t> </a:t>
            </a:r>
            <a:r>
              <a:rPr lang="en-US" sz="3200" b="1" dirty="0"/>
              <a:t>can also be caused by the sudden introduction of some pathogen.</a:t>
            </a:r>
            <a:endParaRPr lang="en-US" sz="3200" dirty="0"/>
          </a:p>
          <a:p>
            <a:pPr marL="457200" indent="-457200" algn="l" rtl="0">
              <a:buFont typeface="Arial" panose="020B0604020202020204" pitchFamily="34" charset="0"/>
              <a:buChar char="•"/>
            </a:pPr>
            <a:r>
              <a:rPr lang="en-US" sz="3200" b="1" i="1" dirty="0">
                <a:solidFill>
                  <a:srgbClr val="0000FF"/>
                </a:solidFill>
              </a:rPr>
              <a:t>Epidemics</a:t>
            </a:r>
            <a:r>
              <a:rPr lang="en-US" sz="3200" b="1" dirty="0">
                <a:solidFill>
                  <a:srgbClr val="0000FF"/>
                </a:solidFill>
              </a:rPr>
              <a:t> </a:t>
            </a:r>
            <a:r>
              <a:rPr lang="en-US" sz="3200" b="1" dirty="0"/>
              <a:t>are usually limited in time, although the time can be long as we are seeing in the case of AIDS</a:t>
            </a:r>
            <a:r>
              <a:rPr lang="en-US" sz="2800" b="1" dirty="0" smtClean="0"/>
              <a:t>.</a:t>
            </a:r>
            <a:endParaRPr lang="ar-SA" sz="2800" dirty="0"/>
          </a:p>
        </p:txBody>
      </p:sp>
    </p:spTree>
    <p:extLst>
      <p:ext uri="{BB962C8B-B14F-4D97-AF65-F5344CB8AC3E}">
        <p14:creationId xmlns:p14="http://schemas.microsoft.com/office/powerpoint/2010/main" val="3148603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40</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fontScale="62500" lnSpcReduction="20000"/>
          </a:bodyPr>
          <a:lstStyle/>
          <a:p>
            <a:pPr marL="457200" indent="-457200" algn="l">
              <a:lnSpc>
                <a:spcPct val="120000"/>
              </a:lnSpc>
              <a:spcBef>
                <a:spcPts val="600"/>
              </a:spcBef>
            </a:pPr>
            <a:r>
              <a:rPr lang="en-US" sz="4600" b="1" dirty="0">
                <a:solidFill>
                  <a:srgbClr val="0000FF"/>
                </a:solidFill>
                <a:latin typeface="Times New Roman" panose="02020603050405020304" pitchFamily="18" charset="0"/>
                <a:cs typeface="Times New Roman" panose="02020603050405020304" pitchFamily="18" charset="0"/>
              </a:rPr>
              <a:t>Focus on Prevention</a:t>
            </a:r>
          </a:p>
          <a:p>
            <a:pPr marL="457200" indent="-457200" algn="l">
              <a:lnSpc>
                <a:spcPct val="120000"/>
              </a:lnSpc>
              <a:spcBef>
                <a:spcPts val="600"/>
              </a:spcBef>
              <a:buFont typeface="Arial" panose="020B0604020202020204" pitchFamily="34" charset="0"/>
              <a:buChar char="•"/>
            </a:pPr>
            <a:r>
              <a:rPr lang="en-US" sz="3500" b="1" dirty="0" smtClean="0">
                <a:solidFill>
                  <a:schemeClr val="tx1"/>
                </a:solidFill>
                <a:latin typeface="Times New Roman" panose="02020603050405020304" pitchFamily="18" charset="0"/>
                <a:cs typeface="Times New Roman" panose="02020603050405020304" pitchFamily="18" charset="0"/>
              </a:rPr>
              <a:t>Indeed</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a:solidFill>
                  <a:srgbClr val="0000FF"/>
                </a:solidFill>
                <a:latin typeface="Times New Roman" panose="02020603050405020304" pitchFamily="18" charset="0"/>
                <a:cs typeface="Times New Roman" panose="02020603050405020304" pitchFamily="18" charset="0"/>
              </a:rPr>
              <a:t>public health</a:t>
            </a:r>
            <a:r>
              <a:rPr lang="en-US" sz="3500" b="1" dirty="0">
                <a:solidFill>
                  <a:schemeClr val="tx1"/>
                </a:solidFill>
                <a:latin typeface="Times New Roman" panose="02020603050405020304" pitchFamily="18" charset="0"/>
                <a:cs typeface="Times New Roman" panose="02020603050405020304" pitchFamily="18" charset="0"/>
              </a:rPr>
              <a:t> focuses on </a:t>
            </a:r>
            <a:r>
              <a:rPr lang="en-US" sz="3500" b="1" dirty="0">
                <a:solidFill>
                  <a:srgbClr val="0000FF"/>
                </a:solidFill>
                <a:latin typeface="Times New Roman" panose="02020603050405020304" pitchFamily="18" charset="0"/>
                <a:cs typeface="Times New Roman" panose="02020603050405020304" pitchFamily="18" charset="0"/>
              </a:rPr>
              <a:t>preventing</a:t>
            </a:r>
            <a:r>
              <a:rPr lang="en-US" sz="3500" b="1" dirty="0">
                <a:solidFill>
                  <a:schemeClr val="tx1"/>
                </a:solidFill>
                <a:latin typeface="Times New Roman" panose="02020603050405020304" pitchFamily="18" charset="0"/>
                <a:cs typeface="Times New Roman" panose="02020603050405020304" pitchFamily="18" charset="0"/>
              </a:rPr>
              <a:t> poor health outcomes or </a:t>
            </a:r>
            <a:r>
              <a:rPr lang="en-US" sz="3500" b="1" dirty="0">
                <a:solidFill>
                  <a:srgbClr val="0000FF"/>
                </a:solidFill>
                <a:latin typeface="Times New Roman" panose="02020603050405020304" pitchFamily="18" charset="0"/>
                <a:cs typeface="Times New Roman" panose="02020603050405020304" pitchFamily="18" charset="0"/>
              </a:rPr>
              <a:t>exposures</a:t>
            </a:r>
            <a:r>
              <a:rPr lang="en-US" sz="3500" b="1" dirty="0">
                <a:solidFill>
                  <a:schemeClr val="tx1"/>
                </a:solidFill>
                <a:latin typeface="Times New Roman" panose="02020603050405020304" pitchFamily="18" charset="0"/>
                <a:cs typeface="Times New Roman" panose="02020603050405020304" pitchFamily="18" charset="0"/>
              </a:rPr>
              <a:t> that lead to these outcomes, and this focus is a </a:t>
            </a:r>
            <a:r>
              <a:rPr lang="en-US" sz="3500" b="1" dirty="0">
                <a:solidFill>
                  <a:srgbClr val="0000FF"/>
                </a:solidFill>
                <a:latin typeface="Times New Roman" panose="02020603050405020304" pitchFamily="18" charset="0"/>
                <a:cs typeface="Times New Roman" panose="02020603050405020304" pitchFamily="18" charset="0"/>
              </a:rPr>
              <a:t>hallmark</a:t>
            </a:r>
            <a:r>
              <a:rPr lang="en-US" sz="3500" b="1" dirty="0">
                <a:solidFill>
                  <a:schemeClr val="tx1"/>
                </a:solidFill>
                <a:latin typeface="Times New Roman" panose="02020603050405020304" pitchFamily="18" charset="0"/>
                <a:cs typeface="Times New Roman" panose="02020603050405020304" pitchFamily="18" charset="0"/>
              </a:rPr>
              <a:t> of the field. </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500" b="1" dirty="0" smtClean="0">
                <a:solidFill>
                  <a:srgbClr val="0000FF"/>
                </a:solidFill>
                <a:latin typeface="Times New Roman" panose="02020603050405020304" pitchFamily="18" charset="0"/>
                <a:cs typeface="Times New Roman" panose="02020603050405020304" pitchFamily="18" charset="0"/>
              </a:rPr>
              <a:t>Prevention </a:t>
            </a:r>
            <a:r>
              <a:rPr lang="en-US" sz="3500" b="1" dirty="0">
                <a:solidFill>
                  <a:srgbClr val="0000FF"/>
                </a:solidFill>
                <a:latin typeface="Times New Roman" panose="02020603050405020304" pitchFamily="18" charset="0"/>
                <a:cs typeface="Times New Roman" panose="02020603050405020304" pitchFamily="18" charset="0"/>
              </a:rPr>
              <a:t>has multiple levels</a:t>
            </a:r>
            <a:r>
              <a:rPr lang="en-US" sz="3500" b="1" dirty="0">
                <a:solidFill>
                  <a:schemeClr val="tx1"/>
                </a:solidFill>
                <a:latin typeface="Times New Roman" panose="02020603050405020304" pitchFamily="18" charset="0"/>
                <a:cs typeface="Times New Roman" panose="02020603050405020304" pitchFamily="18" charset="0"/>
              </a:rPr>
              <a:t>, some of which may surprise you. Public health seeks to identify risk factors for disease and then works to learn methods for eliminating or limiting these risk factors to prevent populations from becoming ill or experiencing poor health. </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500" b="1" dirty="0" smtClean="0">
                <a:solidFill>
                  <a:schemeClr val="tx1"/>
                </a:solidFill>
                <a:latin typeface="Times New Roman" panose="02020603050405020304" pitchFamily="18" charset="0"/>
                <a:cs typeface="Times New Roman" panose="02020603050405020304" pitchFamily="18" charset="0"/>
              </a:rPr>
              <a:t>In </a:t>
            </a:r>
            <a:r>
              <a:rPr lang="en-US" sz="3500" b="1" dirty="0">
                <a:solidFill>
                  <a:schemeClr val="tx1"/>
                </a:solidFill>
                <a:latin typeface="Times New Roman" panose="02020603050405020304" pitchFamily="18" charset="0"/>
                <a:cs typeface="Times New Roman" panose="02020603050405020304" pitchFamily="18" charset="0"/>
              </a:rPr>
              <a:t>addition, </a:t>
            </a:r>
            <a:r>
              <a:rPr lang="en-US" sz="3500" b="1" dirty="0">
                <a:solidFill>
                  <a:srgbClr val="0000FF"/>
                </a:solidFill>
                <a:latin typeface="Times New Roman" panose="02020603050405020304" pitchFamily="18" charset="0"/>
                <a:cs typeface="Times New Roman" panose="02020603050405020304" pitchFamily="18" charset="0"/>
              </a:rPr>
              <a:t>public health </a:t>
            </a:r>
            <a:r>
              <a:rPr lang="en-US" sz="3500" b="1" dirty="0">
                <a:solidFill>
                  <a:schemeClr val="tx1"/>
                </a:solidFill>
                <a:latin typeface="Times New Roman" panose="02020603050405020304" pitchFamily="18" charset="0"/>
                <a:cs typeface="Times New Roman" panose="02020603050405020304" pitchFamily="18" charset="0"/>
              </a:rPr>
              <a:t>typically aims to maintain health rather than to address </a:t>
            </a:r>
            <a:r>
              <a:rPr lang="en-US" sz="3500" b="1" dirty="0">
                <a:solidFill>
                  <a:srgbClr val="0000FF"/>
                </a:solidFill>
                <a:latin typeface="Times New Roman" panose="02020603050405020304" pitchFamily="18" charset="0"/>
                <a:cs typeface="Times New Roman" panose="02020603050405020304" pitchFamily="18" charset="0"/>
              </a:rPr>
              <a:t>decrements</a:t>
            </a:r>
            <a:r>
              <a:rPr lang="en-US" sz="3500" b="1" dirty="0">
                <a:solidFill>
                  <a:schemeClr val="tx1"/>
                </a:solidFill>
                <a:latin typeface="Times New Roman" panose="02020603050405020304" pitchFamily="18" charset="0"/>
                <a:cs typeface="Times New Roman" panose="02020603050405020304" pitchFamily="18" charset="0"/>
              </a:rPr>
              <a:t> in health after they have occurred</a:t>
            </a:r>
            <a:r>
              <a:rPr lang="en-US" sz="3500" b="1" dirty="0" smtClean="0">
                <a:solidFill>
                  <a:schemeClr val="tx1"/>
                </a:solidFill>
                <a:latin typeface="Times New Roman" panose="02020603050405020304" pitchFamily="18" charset="0"/>
                <a:cs typeface="Times New Roman" panose="02020603050405020304" pitchFamily="18" charset="0"/>
              </a:rPr>
              <a:t>.</a:t>
            </a:r>
            <a:endParaRPr lang="en-US" sz="35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47382033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41</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fontScale="92500"/>
          </a:bodyPr>
          <a:lstStyle/>
          <a:p>
            <a:pPr algn="l"/>
            <a:r>
              <a:rPr lang="en-US" sz="3200" b="1" dirty="0">
                <a:solidFill>
                  <a:srgbClr val="0000FF"/>
                </a:solidFill>
                <a:latin typeface="Times New Roman" panose="02020603050405020304" pitchFamily="18" charset="0"/>
                <a:cs typeface="Times New Roman" panose="02020603050405020304" pitchFamily="18" charset="0"/>
              </a:rPr>
              <a:t>Core Public Health Disciplines</a:t>
            </a:r>
          </a:p>
          <a:p>
            <a:pPr marL="457200" indent="-457200" algn="l">
              <a:buFont typeface="Arial" panose="020B0604020202020204" pitchFamily="34" charset="0"/>
              <a:buChar char="•"/>
            </a:pPr>
            <a:r>
              <a:rPr lang="en-US" sz="3200" b="1" dirty="0">
                <a:solidFill>
                  <a:schemeClr val="tx1"/>
                </a:solidFill>
                <a:latin typeface="Times New Roman" panose="02020603050405020304" pitchFamily="18" charset="0"/>
                <a:cs typeface="Times New Roman" panose="02020603050405020304" pitchFamily="18" charset="0"/>
              </a:rPr>
              <a:t>Although public health is a multidisciplinary field comprising individuals who may not have formal training in the subject, there are five core disciplines within public health in which practitioners are trained: </a:t>
            </a:r>
            <a:r>
              <a:rPr lang="en-US" sz="3200" b="1" dirty="0">
                <a:solidFill>
                  <a:srgbClr val="0000FF"/>
                </a:solidFill>
                <a:latin typeface="Times New Roman" panose="02020603050405020304" pitchFamily="18" charset="0"/>
                <a:cs typeface="Times New Roman" panose="02020603050405020304" pitchFamily="18" charset="0"/>
              </a:rPr>
              <a:t>epidemiology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biostatistics</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social and behavioral sciences</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environmental health</a:t>
            </a:r>
            <a:r>
              <a:rPr lang="en-US" sz="3200" b="1" dirty="0">
                <a:solidFill>
                  <a:schemeClr val="tx1"/>
                </a:solidFill>
                <a:latin typeface="Times New Roman" panose="02020603050405020304" pitchFamily="18" charset="0"/>
                <a:cs typeface="Times New Roman" panose="02020603050405020304" pitchFamily="18" charset="0"/>
              </a:rPr>
              <a:t>, and </a:t>
            </a:r>
            <a:r>
              <a:rPr lang="en-US" sz="3200" b="1" dirty="0">
                <a:solidFill>
                  <a:srgbClr val="0000FF"/>
                </a:solidFill>
                <a:latin typeface="Times New Roman" panose="02020603050405020304" pitchFamily="18" charset="0"/>
                <a:cs typeface="Times New Roman" panose="02020603050405020304" pitchFamily="18" charset="0"/>
              </a:rPr>
              <a:t>health management and policy</a:t>
            </a:r>
            <a:r>
              <a:rPr lang="en-US" sz="3200" b="1" dirty="0">
                <a:solidFill>
                  <a:schemeClr val="tx1"/>
                </a:solidFill>
                <a:latin typeface="Times New Roman" panose="02020603050405020304" pitchFamily="18" charset="0"/>
                <a:cs typeface="Times New Roman" panose="02020603050405020304" pitchFamily="18" charset="0"/>
              </a:rPr>
              <a:t> (Figure 1.2</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15350966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045911" cy="533400"/>
          </a:xfrm>
        </p:spPr>
        <p:txBody>
          <a:bodyPr/>
          <a:lstStyle/>
          <a:p>
            <a:pPr marL="0" indent="0" algn="ctr">
              <a:buNone/>
            </a:pPr>
            <a:r>
              <a:rPr lang="en-US" sz="2800" dirty="0">
                <a:solidFill>
                  <a:srgbClr val="0000FF"/>
                </a:solidFill>
                <a:latin typeface="Times New Roman" panose="02020603050405020304" pitchFamily="18" charset="0"/>
                <a:cs typeface="Times New Roman" panose="02020603050405020304" pitchFamily="18" charset="0"/>
              </a:rPr>
              <a:t>(Figure 1.2</a:t>
            </a:r>
            <a:r>
              <a:rPr lang="en-US" sz="2800" dirty="0" smtClean="0">
                <a:solidFill>
                  <a:srgbClr val="0000FF"/>
                </a:solidFill>
                <a:latin typeface="Times New Roman" panose="02020603050405020304" pitchFamily="18" charset="0"/>
                <a:cs typeface="Times New Roman" panose="02020603050405020304" pitchFamily="18" charset="0"/>
              </a:rPr>
              <a:t>) Core </a:t>
            </a:r>
            <a:r>
              <a:rPr lang="en-US" sz="2800" dirty="0">
                <a:solidFill>
                  <a:srgbClr val="0000FF"/>
                </a:solidFill>
                <a:latin typeface="Times New Roman" panose="02020603050405020304" pitchFamily="18" charset="0"/>
                <a:cs typeface="Times New Roman" panose="02020603050405020304" pitchFamily="18" charset="0"/>
              </a:rPr>
              <a:t>Public Health Disciplines</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p>
        </p:txBody>
      </p:sp>
      <p:sp>
        <p:nvSpPr>
          <p:cNvPr id="3" name="Date Placeholder 2"/>
          <p:cNvSpPr>
            <a:spLocks noGrp="1"/>
          </p:cNvSpPr>
          <p:nvPr>
            <p:ph type="dt" sz="half" idx="10"/>
          </p:nvPr>
        </p:nvSpPr>
        <p:spPr/>
        <p:txBody>
          <a:bodyPr/>
          <a:lstStyle/>
          <a:p>
            <a:fld id="{B803A028-FECE-4761-9ADC-C1AA36762291}" type="datetime1">
              <a:rPr lang="ar-SA" smtClean="0"/>
              <a:t>05/02/1441</a:t>
            </a:fld>
            <a:endParaRPr lang="en-US" dirty="0"/>
          </a:p>
        </p:txBody>
      </p:sp>
      <p:sp>
        <p:nvSpPr>
          <p:cNvPr id="5" name="Slide Number Placeholder 4"/>
          <p:cNvSpPr>
            <a:spLocks noGrp="1"/>
          </p:cNvSpPr>
          <p:nvPr>
            <p:ph type="sldNum" sz="quarter" idx="11"/>
          </p:nvPr>
        </p:nvSpPr>
        <p:spPr/>
        <p:txBody>
          <a:bodyPr/>
          <a:lstStyle/>
          <a:p>
            <a:fld id="{EEEECDCC-63C2-4492-ADC6-A6890B1EB79E}" type="slidenum">
              <a:rPr lang="en-US" smtClean="0"/>
              <a:t>42</a:t>
            </a:fld>
            <a:endParaRPr lang="en-US" dirty="0"/>
          </a:p>
        </p:txBody>
      </p:sp>
      <p:sp>
        <p:nvSpPr>
          <p:cNvPr id="4" name="Footer Placeholder 3"/>
          <p:cNvSpPr>
            <a:spLocks noGrp="1"/>
          </p:cNvSpPr>
          <p:nvPr>
            <p:ph type="ftr" sz="quarter" idx="12"/>
          </p:nvPr>
        </p:nvSpPr>
        <p:spPr/>
        <p:txBody>
          <a:bodyPr/>
          <a:lstStyle/>
          <a:p>
            <a:r>
              <a:rPr lang="en-US" smtClean="0"/>
              <a:t>Dr. Mohammed Alnaif</a:t>
            </a:r>
            <a:endParaRPr lang="en-US" dirty="0"/>
          </a:p>
        </p:txBody>
      </p:sp>
      <p:sp>
        <p:nvSpPr>
          <p:cNvPr id="6" name="Oval 5"/>
          <p:cNvSpPr/>
          <p:nvPr/>
        </p:nvSpPr>
        <p:spPr>
          <a:xfrm>
            <a:off x="3962400" y="3352800"/>
            <a:ext cx="1600200" cy="1447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71900" y="1371600"/>
            <a:ext cx="19812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1981200" y="4800600"/>
            <a:ext cx="19812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06397" y="4800600"/>
            <a:ext cx="19812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2970732"/>
            <a:ext cx="19812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77000" y="2970732"/>
            <a:ext cx="19812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5606397" y="3694632"/>
            <a:ext cx="826808" cy="26776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124200" y="3694632"/>
            <a:ext cx="826808" cy="26776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703358" y="4638586"/>
            <a:ext cx="495300" cy="39951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253527" y="4628439"/>
            <a:ext cx="499573" cy="47696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6" idx="0"/>
          </p:cNvCxnSpPr>
          <p:nvPr/>
        </p:nvCxnSpPr>
        <p:spPr>
          <a:xfrm>
            <a:off x="4762500" y="28194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35065" y="3722757"/>
            <a:ext cx="1054869"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Public </a:t>
            </a:r>
          </a:p>
          <a:p>
            <a:pPr algn="ctr"/>
            <a:r>
              <a:rPr lang="en-US" sz="2000" b="1" dirty="0" smtClean="0">
                <a:latin typeface="Times New Roman" panose="02020603050405020304" pitchFamily="18" charset="0"/>
                <a:cs typeface="Times New Roman" panose="02020603050405020304" pitchFamily="18" charset="0"/>
              </a:rPr>
              <a:t>Health</a:t>
            </a:r>
            <a:endParaRPr lang="en-US" sz="20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62400" y="1922959"/>
            <a:ext cx="1720197"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Epidemiology</a:t>
            </a:r>
            <a:endParaRPr lang="en-US" sz="2000" dirty="0"/>
          </a:p>
        </p:txBody>
      </p:sp>
      <p:sp>
        <p:nvSpPr>
          <p:cNvPr id="32" name="TextBox 31"/>
          <p:cNvSpPr txBox="1"/>
          <p:nvPr/>
        </p:nvSpPr>
        <p:spPr>
          <a:xfrm>
            <a:off x="6629400" y="3505200"/>
            <a:ext cx="1752600"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Biostatistics</a:t>
            </a:r>
            <a:endParaRPr lang="en-US" sz="2000" dirty="0"/>
          </a:p>
        </p:txBody>
      </p:sp>
      <p:sp>
        <p:nvSpPr>
          <p:cNvPr id="33" name="TextBox 32"/>
          <p:cNvSpPr txBox="1"/>
          <p:nvPr/>
        </p:nvSpPr>
        <p:spPr>
          <a:xfrm>
            <a:off x="1273323" y="3186800"/>
            <a:ext cx="1676400" cy="1015663"/>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Health Management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Policy</a:t>
            </a:r>
            <a:endParaRPr lang="en-US" sz="2000" dirty="0"/>
          </a:p>
        </p:txBody>
      </p:sp>
      <p:sp>
        <p:nvSpPr>
          <p:cNvPr id="34" name="TextBox 33"/>
          <p:cNvSpPr txBox="1"/>
          <p:nvPr/>
        </p:nvSpPr>
        <p:spPr>
          <a:xfrm>
            <a:off x="2263121" y="5016668"/>
            <a:ext cx="1417358" cy="1015663"/>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Social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Behavioral Sciences</a:t>
            </a:r>
            <a:endParaRPr lang="en-US" sz="2000" dirty="0"/>
          </a:p>
        </p:txBody>
      </p:sp>
      <p:sp>
        <p:nvSpPr>
          <p:cNvPr id="35" name="TextBox 34"/>
          <p:cNvSpPr txBox="1"/>
          <p:nvPr/>
        </p:nvSpPr>
        <p:spPr>
          <a:xfrm>
            <a:off x="5753100" y="5181600"/>
            <a:ext cx="17145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Environmental Health</a:t>
            </a:r>
            <a:endParaRPr lang="en-US" sz="2000" dirty="0"/>
          </a:p>
        </p:txBody>
      </p:sp>
    </p:spTree>
    <p:extLst>
      <p:ext uri="{BB962C8B-B14F-4D97-AF65-F5344CB8AC3E}">
        <p14:creationId xmlns:p14="http://schemas.microsoft.com/office/powerpoint/2010/main" val="279794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43</a:t>
            </a:fld>
            <a:endParaRPr lang="ar-SA"/>
          </a:p>
        </p:txBody>
      </p:sp>
      <p:sp>
        <p:nvSpPr>
          <p:cNvPr id="10" name="Content Placeholder 2"/>
          <p:cNvSpPr>
            <a:spLocks noGrp="1"/>
          </p:cNvSpPr>
          <p:nvPr>
            <p:ph type="subTitle" sz="quarter" idx="1"/>
          </p:nvPr>
        </p:nvSpPr>
        <p:spPr>
          <a:xfrm>
            <a:off x="304800" y="1447800"/>
            <a:ext cx="8534400" cy="4648200"/>
          </a:xfrm>
        </p:spPr>
        <p:txBody>
          <a:bodyPr>
            <a:normAutofit fontScale="70000" lnSpcReduction="20000"/>
          </a:bodyPr>
          <a:lstStyle/>
          <a:p>
            <a:pPr marL="457200" indent="-457200" algn="l">
              <a:lnSpc>
                <a:spcPct val="120000"/>
              </a:lnSpc>
              <a:spcBef>
                <a:spcPts val="600"/>
              </a:spcBef>
            </a:pPr>
            <a:r>
              <a:rPr lang="en-US" sz="4000" b="1" dirty="0">
                <a:solidFill>
                  <a:srgbClr val="0000FF"/>
                </a:solidFill>
                <a:latin typeface="Times New Roman" panose="02020603050405020304" pitchFamily="18" charset="0"/>
                <a:cs typeface="Times New Roman" panose="02020603050405020304" pitchFamily="18" charset="0"/>
              </a:rPr>
              <a:t>Core Public Health Disciplines</a:t>
            </a:r>
          </a:p>
          <a:p>
            <a:pPr marL="457200" indent="-457200" algn="l">
              <a:lnSpc>
                <a:spcPct val="120000"/>
              </a:lnSpc>
              <a:spcBef>
                <a:spcPts val="600"/>
              </a:spcBef>
              <a:buFont typeface="Arial" panose="020B0604020202020204" pitchFamily="34" charset="0"/>
              <a:buChar char="•"/>
            </a:pPr>
            <a:r>
              <a:rPr lang="en-US" sz="3400" b="1" dirty="0">
                <a:solidFill>
                  <a:srgbClr val="0000FF"/>
                </a:solidFill>
                <a:latin typeface="Times New Roman" panose="02020603050405020304" pitchFamily="18" charset="0"/>
                <a:cs typeface="Times New Roman" panose="02020603050405020304" pitchFamily="18" charset="0"/>
              </a:rPr>
              <a:t>Epidemiology</a:t>
            </a:r>
            <a:r>
              <a:rPr lang="en-US" sz="3400" b="1" dirty="0">
                <a:solidFill>
                  <a:schemeClr val="tx1"/>
                </a:solidFill>
                <a:latin typeface="Times New Roman" panose="02020603050405020304" pitchFamily="18" charset="0"/>
                <a:cs typeface="Times New Roman" panose="02020603050405020304" pitchFamily="18" charset="0"/>
              </a:rPr>
              <a:t> is the study of the determinants and distribution of health outcomes. It encompasses describing health outcomes based on the frequency or number of events and analyzing health outcomes to identify risk factors. </a:t>
            </a:r>
            <a:r>
              <a:rPr lang="en-US" sz="3400" b="1" dirty="0">
                <a:solidFill>
                  <a:srgbClr val="0000FF"/>
                </a:solidFill>
                <a:latin typeface="Times New Roman" panose="02020603050405020304" pitchFamily="18" charset="0"/>
                <a:cs typeface="Times New Roman" panose="02020603050405020304" pitchFamily="18" charset="0"/>
              </a:rPr>
              <a:t>Epidemiology</a:t>
            </a:r>
            <a:r>
              <a:rPr lang="en-US" sz="3400" b="1" dirty="0">
                <a:solidFill>
                  <a:schemeClr val="tx1"/>
                </a:solidFill>
                <a:latin typeface="Times New Roman" panose="02020603050405020304" pitchFamily="18" charset="0"/>
                <a:cs typeface="Times New Roman" panose="02020603050405020304" pitchFamily="18" charset="0"/>
              </a:rPr>
              <a:t> may be divided into the two broad areas of chronic disease and infectious disease epidemiology. </a:t>
            </a:r>
            <a:endParaRPr lang="en-US" sz="3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400" b="1" dirty="0" smtClean="0">
                <a:solidFill>
                  <a:srgbClr val="0000FF"/>
                </a:solidFill>
                <a:latin typeface="Times New Roman" panose="02020603050405020304" pitchFamily="18" charset="0"/>
                <a:cs typeface="Times New Roman" panose="02020603050405020304" pitchFamily="18" charset="0"/>
              </a:rPr>
              <a:t>Biostatistics</a:t>
            </a:r>
            <a:r>
              <a:rPr lang="en-US" sz="3400" b="1" dirty="0" smtClean="0">
                <a:solidFill>
                  <a:schemeClr val="tx1"/>
                </a:solidFill>
                <a:latin typeface="Times New Roman" panose="02020603050405020304" pitchFamily="18" charset="0"/>
                <a:cs typeface="Times New Roman" panose="02020603050405020304" pitchFamily="18" charset="0"/>
              </a:rPr>
              <a:t> </a:t>
            </a:r>
            <a:r>
              <a:rPr lang="en-US" sz="3400" b="1" dirty="0">
                <a:solidFill>
                  <a:schemeClr val="tx1"/>
                </a:solidFill>
                <a:latin typeface="Times New Roman" panose="02020603050405020304" pitchFamily="18" charset="0"/>
                <a:cs typeface="Times New Roman" panose="02020603050405020304" pitchFamily="18" charset="0"/>
              </a:rPr>
              <a:t>provides the tools to understand public health data. It is a branch of statistics devoted to understanding health and health outcomes and allows the analysis of complex </a:t>
            </a:r>
            <a:r>
              <a:rPr lang="en-US" sz="3400" b="1" dirty="0" smtClean="0">
                <a:solidFill>
                  <a:schemeClr val="tx1"/>
                </a:solidFill>
                <a:latin typeface="Times New Roman" panose="02020603050405020304" pitchFamily="18" charset="0"/>
                <a:cs typeface="Times New Roman" panose="02020603050405020304" pitchFamily="18" charset="0"/>
              </a:rPr>
              <a:t>studies.</a:t>
            </a:r>
            <a:endParaRPr lang="en-US" sz="3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356141466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44</a:t>
            </a:fld>
            <a:endParaRPr lang="ar-SA"/>
          </a:p>
        </p:txBody>
      </p:sp>
      <p:sp>
        <p:nvSpPr>
          <p:cNvPr id="10" name="Content Placeholder 2"/>
          <p:cNvSpPr>
            <a:spLocks noGrp="1"/>
          </p:cNvSpPr>
          <p:nvPr>
            <p:ph type="subTitle" sz="quarter" idx="1"/>
          </p:nvPr>
        </p:nvSpPr>
        <p:spPr>
          <a:xfrm>
            <a:off x="533400" y="1524000"/>
            <a:ext cx="8305800" cy="4572000"/>
          </a:xfrm>
        </p:spPr>
        <p:txBody>
          <a:bodyPr>
            <a:normAutofit fontScale="92500"/>
          </a:bodyPr>
          <a:lstStyle/>
          <a:p>
            <a:pPr marL="457200" indent="-457200" algn="l">
              <a:lnSpc>
                <a:spcPct val="120000"/>
              </a:lnSpc>
              <a:spcBef>
                <a:spcPts val="600"/>
              </a:spcBef>
            </a:pPr>
            <a:r>
              <a:rPr lang="en-US" sz="3200" b="1" dirty="0">
                <a:solidFill>
                  <a:srgbClr val="0000FF"/>
                </a:solidFill>
                <a:latin typeface="Times New Roman" panose="02020603050405020304" pitchFamily="18" charset="0"/>
                <a:cs typeface="Times New Roman" panose="02020603050405020304" pitchFamily="18" charset="0"/>
              </a:rPr>
              <a:t>Core Public Health Disciplines</a:t>
            </a:r>
          </a:p>
          <a:p>
            <a:pPr marL="457200" indent="-457200" algn="l">
              <a:lnSpc>
                <a:spcPct val="120000"/>
              </a:lnSpc>
              <a:spcBef>
                <a:spcPts val="60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Environmental health </a:t>
            </a:r>
            <a:r>
              <a:rPr lang="en-US" sz="2400" b="1" dirty="0">
                <a:solidFill>
                  <a:schemeClr val="tx1"/>
                </a:solidFill>
                <a:latin typeface="Times New Roman" panose="02020603050405020304" pitchFamily="18" charset="0"/>
                <a:cs typeface="Times New Roman" panose="02020603050405020304" pitchFamily="18" charset="0"/>
              </a:rPr>
              <a:t>is largely concerned with the impact of various exposures on health. Environment is broadly defined and may include any aspect of the physical environment and its relationship to health outcomes. </a:t>
            </a:r>
          </a:p>
          <a:p>
            <a:pPr marL="457200" indent="-457200" algn="l">
              <a:lnSpc>
                <a:spcPct val="120000"/>
              </a:lnSpc>
              <a:spcBef>
                <a:spcPts val="60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Social and behavioral sciences </a:t>
            </a:r>
            <a:r>
              <a:rPr lang="en-US" sz="2400" b="1" dirty="0">
                <a:solidFill>
                  <a:schemeClr val="tx1"/>
                </a:solidFill>
                <a:latin typeface="Times New Roman" panose="02020603050405020304" pitchFamily="18" charset="0"/>
                <a:cs typeface="Times New Roman" panose="02020603050405020304" pitchFamily="18" charset="0"/>
              </a:rPr>
              <a:t>focus on individual - level factors and the impact of external factors on health, primarily the influence of the social environment. This discipline includes understanding how people respond to external messages and information and how to change </a:t>
            </a:r>
            <a:r>
              <a:rPr lang="en-US" sz="2400" b="1" dirty="0" smtClean="0">
                <a:solidFill>
                  <a:schemeClr val="tx1"/>
                </a:solidFill>
                <a:latin typeface="Times New Roman" panose="02020603050405020304" pitchFamily="18" charset="0"/>
                <a:cs typeface="Times New Roman" panose="02020603050405020304" pitchFamily="18" charset="0"/>
              </a:rPr>
              <a:t>behavior (</a:t>
            </a:r>
            <a:r>
              <a:rPr lang="en-US" sz="2400" b="1" dirty="0" smtClean="0">
                <a:solidFill>
                  <a:srgbClr val="0000FF"/>
                </a:solidFill>
                <a:latin typeface="Times New Roman" panose="02020603050405020304" pitchFamily="18" charset="0"/>
                <a:cs typeface="Times New Roman" panose="02020603050405020304" pitchFamily="18" charset="0"/>
              </a:rPr>
              <a:t>Health Education</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90317054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45</a:t>
            </a:fld>
            <a:endParaRPr lang="ar-SA"/>
          </a:p>
        </p:txBody>
      </p:sp>
      <p:sp>
        <p:nvSpPr>
          <p:cNvPr id="10" name="Content Placeholder 2"/>
          <p:cNvSpPr>
            <a:spLocks noGrp="1"/>
          </p:cNvSpPr>
          <p:nvPr>
            <p:ph type="subTitle" sz="quarter" idx="1"/>
          </p:nvPr>
        </p:nvSpPr>
        <p:spPr>
          <a:xfrm>
            <a:off x="381000" y="1371600"/>
            <a:ext cx="8382000" cy="4572000"/>
          </a:xfrm>
        </p:spPr>
        <p:txBody>
          <a:bodyPr>
            <a:noAutofit/>
          </a:bodyPr>
          <a:lstStyle/>
          <a:p>
            <a:pPr marL="457200" indent="-457200" algn="l">
              <a:spcBef>
                <a:spcPts val="600"/>
              </a:spcBef>
            </a:pPr>
            <a:r>
              <a:rPr lang="en-US" sz="2400" b="1" dirty="0">
                <a:solidFill>
                  <a:srgbClr val="0000FF"/>
                </a:solidFill>
                <a:latin typeface="Times New Roman" panose="02020603050405020304" pitchFamily="18" charset="0"/>
                <a:cs typeface="Times New Roman" panose="02020603050405020304" pitchFamily="18" charset="0"/>
              </a:rPr>
              <a:t>Core Public Health Disciplines</a:t>
            </a:r>
          </a:p>
          <a:p>
            <a:pPr marL="457200" indent="-457200" algn="l">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Health </a:t>
            </a:r>
            <a:r>
              <a:rPr lang="en-US" sz="2400" b="1" dirty="0">
                <a:solidFill>
                  <a:srgbClr val="0000FF"/>
                </a:solidFill>
                <a:latin typeface="Times New Roman" panose="02020603050405020304" pitchFamily="18" charset="0"/>
                <a:cs typeface="Times New Roman" panose="02020603050405020304" pitchFamily="18" charset="0"/>
              </a:rPr>
              <a:t>management and policy </a:t>
            </a:r>
            <a:r>
              <a:rPr lang="en-US" sz="2400" b="1" dirty="0">
                <a:solidFill>
                  <a:schemeClr val="tx1"/>
                </a:solidFill>
                <a:latin typeface="Times New Roman" panose="02020603050405020304" pitchFamily="18" charset="0"/>
                <a:cs typeface="Times New Roman" panose="02020603050405020304" pitchFamily="18" charset="0"/>
              </a:rPr>
              <a:t>is the discipline most concerned with issues of health care access and the policies at various levels of an organization or government, as well as how these policies impact health outcomes</a:t>
            </a:r>
            <a:r>
              <a:rPr lang="en-US" sz="24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Although each discipline has specialty skills and techniques for conducting its part of public health research and practice, </a:t>
            </a:r>
            <a:r>
              <a:rPr lang="en-US" sz="2400" b="1" dirty="0">
                <a:solidFill>
                  <a:srgbClr val="0000FF"/>
                </a:solidFill>
                <a:latin typeface="Times New Roman" panose="02020603050405020304" pitchFamily="18" charset="0"/>
                <a:cs typeface="Times New Roman" panose="02020603050405020304" pitchFamily="18" charset="0"/>
              </a:rPr>
              <a:t>public health education </a:t>
            </a:r>
            <a:r>
              <a:rPr lang="en-US" sz="2400" b="1" dirty="0">
                <a:latin typeface="Times New Roman" panose="02020603050405020304" pitchFamily="18" charset="0"/>
                <a:cs typeface="Times New Roman" panose="02020603050405020304" pitchFamily="18" charset="0"/>
              </a:rPr>
              <a:t>also includes cross - disciplinary training. </a:t>
            </a:r>
            <a:endParaRPr lang="en-US" sz="2400" b="1" dirty="0" smtClean="0">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This </a:t>
            </a:r>
            <a:r>
              <a:rPr lang="en-US" sz="2400" b="1" dirty="0">
                <a:latin typeface="Times New Roman" panose="02020603050405020304" pitchFamily="18" charset="0"/>
                <a:cs typeface="Times New Roman" panose="02020603050405020304" pitchFamily="18" charset="0"/>
              </a:rPr>
              <a:t>cross - training allows professionals in different disciplines to work together to solve problems that benefit from the application of more than one set of skills</a:t>
            </a:r>
            <a:r>
              <a:rPr lang="en-US" sz="2400" b="1" dirty="0" smtClean="0">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1913537409"/>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dirty="0" smtClean="0"/>
              <a:t>Dr. Mohammed Alnaif</a:t>
            </a:r>
            <a:endParaRPr lang="ar-SA" dirty="0"/>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46</a:t>
            </a:fld>
            <a:endParaRPr lang="ar-SA"/>
          </a:p>
        </p:txBody>
      </p:sp>
      <p:sp>
        <p:nvSpPr>
          <p:cNvPr id="10" name="Content Placeholder 2"/>
          <p:cNvSpPr>
            <a:spLocks noGrp="1"/>
          </p:cNvSpPr>
          <p:nvPr>
            <p:ph type="subTitle" sz="quarter" idx="1"/>
          </p:nvPr>
        </p:nvSpPr>
        <p:spPr>
          <a:xfrm>
            <a:off x="533400" y="1371600"/>
            <a:ext cx="8305800" cy="4724400"/>
          </a:xfrm>
        </p:spPr>
        <p:txBody>
          <a:bodyPr>
            <a:normAutofit/>
          </a:bodyPr>
          <a:lstStyle/>
          <a:p>
            <a:pPr marL="457200" indent="-457200" algn="l">
              <a:lnSpc>
                <a:spcPct val="110000"/>
              </a:lnSpc>
              <a:spcBef>
                <a:spcPts val="600"/>
              </a:spcBef>
            </a:pPr>
            <a:r>
              <a:rPr lang="en-US" sz="3200" b="1" dirty="0">
                <a:solidFill>
                  <a:srgbClr val="0000FF"/>
                </a:solidFill>
                <a:latin typeface="Times New Roman" panose="02020603050405020304" pitchFamily="18" charset="0"/>
                <a:cs typeface="Times New Roman" panose="02020603050405020304" pitchFamily="18" charset="0"/>
              </a:rPr>
              <a:t>Core Public Health Disciplines</a:t>
            </a:r>
          </a:p>
          <a:p>
            <a:pPr marL="457200" indent="-457200" algn="l">
              <a:lnSpc>
                <a:spcPct val="110000"/>
              </a:lnSpc>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Modern </a:t>
            </a:r>
            <a:r>
              <a:rPr lang="en-US" sz="2400" b="1" dirty="0">
                <a:solidFill>
                  <a:srgbClr val="0000FF"/>
                </a:solidFill>
                <a:latin typeface="Times New Roman" panose="02020603050405020304" pitchFamily="18" charset="0"/>
                <a:cs typeface="Times New Roman" panose="02020603050405020304" pitchFamily="18" charset="0"/>
              </a:rPr>
              <a:t>public health </a:t>
            </a:r>
            <a:r>
              <a:rPr lang="en-US" sz="2400" b="1" dirty="0">
                <a:solidFill>
                  <a:schemeClr val="tx1"/>
                </a:solidFill>
                <a:latin typeface="Times New Roman" panose="02020603050405020304" pitchFamily="18" charset="0"/>
                <a:cs typeface="Times New Roman" panose="02020603050405020304" pitchFamily="18" charset="0"/>
              </a:rPr>
              <a:t>training programs typically include each of these disciplines in their </a:t>
            </a:r>
            <a:r>
              <a:rPr lang="en-US" sz="2400" b="1" dirty="0" smtClean="0">
                <a:solidFill>
                  <a:schemeClr val="tx1"/>
                </a:solidFill>
                <a:latin typeface="Times New Roman" panose="02020603050405020304" pitchFamily="18" charset="0"/>
                <a:cs typeface="Times New Roman" panose="02020603050405020304" pitchFamily="18" charset="0"/>
              </a:rPr>
              <a:t>master’s </a:t>
            </a:r>
            <a:r>
              <a:rPr lang="en-US" sz="2400" b="1" dirty="0">
                <a:solidFill>
                  <a:schemeClr val="tx1"/>
                </a:solidFill>
                <a:latin typeface="Times New Roman" panose="02020603050405020304" pitchFamily="18" charset="0"/>
                <a:cs typeface="Times New Roman" panose="02020603050405020304" pitchFamily="18" charset="0"/>
              </a:rPr>
              <a:t>of public health (MPH) degree program.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For </a:t>
            </a:r>
            <a:r>
              <a:rPr lang="en-US" sz="2400" b="1" dirty="0">
                <a:solidFill>
                  <a:schemeClr val="tx1"/>
                </a:solidFill>
                <a:latin typeface="Times New Roman" panose="02020603050405020304" pitchFamily="18" charset="0"/>
                <a:cs typeface="Times New Roman" panose="02020603050405020304" pitchFamily="18" charset="0"/>
              </a:rPr>
              <a:t>more information about how public health training programs are organized and the competencies of these disciplines, visit the Council on Education in Public Health Web site, </a:t>
            </a:r>
            <a:r>
              <a:rPr lang="en-US" sz="2400" b="1" dirty="0">
                <a:solidFill>
                  <a:srgbClr val="0000FF"/>
                </a:solidFill>
                <a:latin typeface="Times New Roman" panose="02020603050405020304" pitchFamily="18" charset="0"/>
                <a:cs typeface="Times New Roman" panose="02020603050405020304" pitchFamily="18" charset="0"/>
              </a:rPr>
              <a:t>http://CEPH.org</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3400" b="1" dirty="0">
              <a:solidFill>
                <a:srgbClr val="0000FF"/>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sz="quarter"/>
          </p:nvPr>
        </p:nvSpPr>
        <p:spPr>
          <a:xfrm>
            <a:off x="762000" y="3810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61203121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67000"/>
            <a:ext cx="6512511" cy="1676400"/>
          </a:xfrm>
        </p:spPr>
        <p:txBody>
          <a:bodyPr/>
          <a:lstStyle/>
          <a:p>
            <a:pPr marL="0" indent="0" algn="ctr">
              <a:buNone/>
            </a:pPr>
            <a:r>
              <a:rPr lang="en-US" sz="9600" dirty="0" smtClean="0">
                <a:solidFill>
                  <a:srgbClr val="057934"/>
                </a:solidFill>
                <a:latin typeface="AR CARTER" panose="02000000000000000000" pitchFamily="2" charset="0"/>
              </a:rPr>
              <a:t>THANK YOU</a:t>
            </a:r>
            <a:endParaRPr lang="en-US" sz="9600" dirty="0">
              <a:solidFill>
                <a:srgbClr val="057934"/>
              </a:solidFill>
              <a:latin typeface="AR CARTER" panose="02000000000000000000" pitchFamily="2" charset="0"/>
            </a:endParaRPr>
          </a:p>
        </p:txBody>
      </p:sp>
      <p:sp>
        <p:nvSpPr>
          <p:cNvPr id="3" name="Date Placeholder 2"/>
          <p:cNvSpPr>
            <a:spLocks noGrp="1"/>
          </p:cNvSpPr>
          <p:nvPr>
            <p:ph type="dt" sz="half" idx="10"/>
          </p:nvPr>
        </p:nvSpPr>
        <p:spPr/>
        <p:txBody>
          <a:bodyPr/>
          <a:lstStyle/>
          <a:p>
            <a:fld id="{B803A028-FECE-4761-9ADC-C1AA36762291}" type="datetime1">
              <a:rPr lang="ar-SA" smtClean="0"/>
              <a:t>05/02/1441</a:t>
            </a:fld>
            <a:endParaRPr lang="en-US" dirty="0"/>
          </a:p>
        </p:txBody>
      </p:sp>
      <p:sp>
        <p:nvSpPr>
          <p:cNvPr id="5" name="Slide Number Placeholder 4"/>
          <p:cNvSpPr>
            <a:spLocks noGrp="1"/>
          </p:cNvSpPr>
          <p:nvPr>
            <p:ph type="sldNum" sz="quarter" idx="11"/>
          </p:nvPr>
        </p:nvSpPr>
        <p:spPr/>
        <p:txBody>
          <a:bodyPr/>
          <a:lstStyle/>
          <a:p>
            <a:fld id="{EEEECDCC-63C2-4492-ADC6-A6890B1EB79E}" type="slidenum">
              <a:rPr lang="en-US" smtClean="0"/>
              <a:t>47</a:t>
            </a:fld>
            <a:endParaRPr lang="en-US" dirty="0"/>
          </a:p>
        </p:txBody>
      </p:sp>
      <p:sp>
        <p:nvSpPr>
          <p:cNvPr id="4" name="Footer Placeholder 3"/>
          <p:cNvSpPr>
            <a:spLocks noGrp="1"/>
          </p:cNvSpPr>
          <p:nvPr>
            <p:ph type="ftr" sz="quarter" idx="12"/>
          </p:nvPr>
        </p:nvSpPr>
        <p:spPr/>
        <p:txBody>
          <a:bodyPr/>
          <a:lstStyle/>
          <a:p>
            <a:r>
              <a:rPr lang="en-US" smtClean="0"/>
              <a:t>Dr. Mohammed Alnaif</a:t>
            </a:r>
            <a:endParaRPr lang="en-US" dirty="0"/>
          </a:p>
        </p:txBody>
      </p:sp>
    </p:spTree>
    <p:extLst>
      <p:ext uri="{BB962C8B-B14F-4D97-AF65-F5344CB8AC3E}">
        <p14:creationId xmlns:p14="http://schemas.microsoft.com/office/powerpoint/2010/main" val="4018786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ADAD298-AE97-43A7-986A-3590DF7F6751}" type="datetime1">
              <a:rPr lang="ar-SA" smtClean="0"/>
              <a:t>05/02/1441</a:t>
            </a:fld>
            <a:endParaRPr lang="ar-SA" dirty="0"/>
          </a:p>
        </p:txBody>
      </p:sp>
      <p:sp>
        <p:nvSpPr>
          <p:cNvPr id="5" name="Slide Number Placeholder 4"/>
          <p:cNvSpPr>
            <a:spLocks noGrp="1"/>
          </p:cNvSpPr>
          <p:nvPr>
            <p:ph type="sldNum" sz="quarter" idx="4"/>
          </p:nvPr>
        </p:nvSpPr>
        <p:spPr/>
        <p:txBody>
          <a:bodyPr/>
          <a:lstStyle/>
          <a:p>
            <a:fld id="{FBEC526A-763C-4DA2-86EE-421317FA2A13}" type="slidenum">
              <a:rPr lang="ar-SA" smtClean="0"/>
              <a:t>5</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
        <p:nvSpPr>
          <p:cNvPr id="11" name="Subtitle 2"/>
          <p:cNvSpPr>
            <a:spLocks noGrp="1"/>
          </p:cNvSpPr>
          <p:nvPr>
            <p:ph type="subTitle" sz="quarter" idx="1"/>
          </p:nvPr>
        </p:nvSpPr>
        <p:spPr>
          <a:xfrm>
            <a:off x="609600" y="1828800"/>
            <a:ext cx="7924800" cy="4038600"/>
          </a:xfrm>
        </p:spPr>
        <p:txBody>
          <a:bodyPr/>
          <a:lstStyle/>
          <a:p>
            <a:pPr algn="l" rtl="0"/>
            <a:r>
              <a:rPr lang="en-US" sz="2800" b="1" dirty="0">
                <a:solidFill>
                  <a:srgbClr val="0000FF"/>
                </a:solidFill>
              </a:rPr>
              <a:t>SOME OTHER TERMS YOU SHOULD KNOW</a:t>
            </a:r>
            <a:endParaRPr lang="en-US" sz="2800" dirty="0">
              <a:solidFill>
                <a:srgbClr val="0000FF"/>
              </a:solidFill>
            </a:endParaRPr>
          </a:p>
          <a:p>
            <a:pPr marL="457200" indent="-457200" algn="l">
              <a:buFont typeface="Arial" panose="020B0604020202020204" pitchFamily="34" charset="0"/>
              <a:buChar char="•"/>
            </a:pPr>
            <a:r>
              <a:rPr lang="en-US" sz="2800" b="1" dirty="0"/>
              <a:t>The definition of </a:t>
            </a:r>
            <a:r>
              <a:rPr lang="en-US" sz="2800" b="1" i="1" dirty="0">
                <a:solidFill>
                  <a:srgbClr val="0000FF"/>
                </a:solidFill>
              </a:rPr>
              <a:t>endemic</a:t>
            </a:r>
            <a:r>
              <a:rPr lang="en-US" sz="2800" b="1" dirty="0"/>
              <a:t> refers to a disease or something that is native to or commonly found within an area.</a:t>
            </a:r>
            <a:endParaRPr lang="en-US" sz="2800" b="1" dirty="0" smtClean="0"/>
          </a:p>
          <a:p>
            <a:pPr marL="457200" indent="-457200" algn="l" rtl="0">
              <a:buFont typeface="Arial" panose="020B0604020202020204" pitchFamily="34" charset="0"/>
              <a:buChar char="•"/>
            </a:pPr>
            <a:r>
              <a:rPr lang="en-US" sz="2800" b="1" dirty="0" smtClean="0"/>
              <a:t>An </a:t>
            </a:r>
            <a:r>
              <a:rPr lang="en-US" sz="2800" b="1" i="1" dirty="0">
                <a:solidFill>
                  <a:srgbClr val="0000FF"/>
                </a:solidFill>
              </a:rPr>
              <a:t>endemic</a:t>
            </a:r>
            <a:r>
              <a:rPr lang="en-US" sz="2800" b="1" dirty="0">
                <a:solidFill>
                  <a:srgbClr val="0000FF"/>
                </a:solidFill>
              </a:rPr>
              <a:t> </a:t>
            </a:r>
            <a:r>
              <a:rPr lang="en-US" sz="2800" b="1" dirty="0"/>
              <a:t>disease is said to be present if cases are continually occurring in some region, for example the presence of </a:t>
            </a:r>
            <a:r>
              <a:rPr lang="en-US" sz="2800" b="1" dirty="0">
                <a:solidFill>
                  <a:srgbClr val="0000FF"/>
                </a:solidFill>
              </a:rPr>
              <a:t>river blindness </a:t>
            </a:r>
            <a:r>
              <a:rPr lang="en-US" sz="2800" b="1" dirty="0"/>
              <a:t>or </a:t>
            </a:r>
            <a:r>
              <a:rPr lang="en-US" sz="2800" b="1" dirty="0">
                <a:solidFill>
                  <a:srgbClr val="0000FF"/>
                </a:solidFill>
              </a:rPr>
              <a:t>malaria</a:t>
            </a:r>
            <a:r>
              <a:rPr lang="en-US" sz="2800" b="1" dirty="0"/>
              <a:t> in certain parts of Africa</a:t>
            </a:r>
            <a:r>
              <a:rPr lang="en-US" sz="2800" b="1" dirty="0" smtClean="0"/>
              <a:t>.</a:t>
            </a:r>
            <a:endParaRPr lang="ar-SA" sz="2800" b="1" dirty="0"/>
          </a:p>
        </p:txBody>
      </p:sp>
    </p:spTree>
    <p:extLst>
      <p:ext uri="{BB962C8B-B14F-4D97-AF65-F5344CB8AC3E}">
        <p14:creationId xmlns:p14="http://schemas.microsoft.com/office/powerpoint/2010/main" val="246382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ADAD298-AE97-43A7-986A-3590DF7F6751}" type="datetime1">
              <a:rPr lang="ar-SA" smtClean="0"/>
              <a:t>05/02/1441</a:t>
            </a:fld>
            <a:endParaRPr lang="ar-SA" dirty="0"/>
          </a:p>
        </p:txBody>
      </p:sp>
      <p:sp>
        <p:nvSpPr>
          <p:cNvPr id="5" name="Slide Number Placeholder 4"/>
          <p:cNvSpPr>
            <a:spLocks noGrp="1"/>
          </p:cNvSpPr>
          <p:nvPr>
            <p:ph type="sldNum" sz="quarter" idx="4"/>
          </p:nvPr>
        </p:nvSpPr>
        <p:spPr/>
        <p:txBody>
          <a:bodyPr/>
          <a:lstStyle/>
          <a:p>
            <a:fld id="{FBEC526A-763C-4DA2-86EE-421317FA2A13}" type="slidenum">
              <a:rPr lang="ar-SA" smtClean="0"/>
              <a:t>6</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7"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
        <p:nvSpPr>
          <p:cNvPr id="11" name="Subtitle 2"/>
          <p:cNvSpPr>
            <a:spLocks noGrp="1"/>
          </p:cNvSpPr>
          <p:nvPr>
            <p:ph type="subTitle" sz="quarter" idx="1"/>
          </p:nvPr>
        </p:nvSpPr>
        <p:spPr>
          <a:xfrm>
            <a:off x="457200" y="1524000"/>
            <a:ext cx="8229600" cy="4343400"/>
          </a:xfrm>
        </p:spPr>
        <p:txBody>
          <a:bodyPr/>
          <a:lstStyle/>
          <a:p>
            <a:pPr algn="l" rtl="0"/>
            <a:r>
              <a:rPr lang="en-US" sz="2800" b="1" dirty="0">
                <a:solidFill>
                  <a:srgbClr val="0000FF"/>
                </a:solidFill>
              </a:rPr>
              <a:t>SOME OTHER TERMS YOU SHOULD KNOW</a:t>
            </a:r>
            <a:endParaRPr lang="en-US" sz="2800" dirty="0">
              <a:solidFill>
                <a:srgbClr val="0000FF"/>
              </a:solidFill>
            </a:endParaRPr>
          </a:p>
          <a:p>
            <a:pPr marL="457200" indent="-457200" algn="l">
              <a:buFont typeface="Arial" panose="020B0604020202020204" pitchFamily="34" charset="0"/>
              <a:buChar char="•"/>
            </a:pPr>
            <a:r>
              <a:rPr lang="en-US" sz="2800" b="1" dirty="0"/>
              <a:t>A </a:t>
            </a:r>
            <a:r>
              <a:rPr lang="en-US" sz="2800" b="1" i="1" dirty="0">
                <a:solidFill>
                  <a:srgbClr val="0000FF"/>
                </a:solidFill>
              </a:rPr>
              <a:t>pandemic</a:t>
            </a:r>
            <a:r>
              <a:rPr lang="en-US" sz="2800" b="1" dirty="0"/>
              <a:t> is the worldwide spread of a new disease</a:t>
            </a:r>
            <a:r>
              <a:rPr lang="en-US" sz="2800" b="1" dirty="0" smtClean="0"/>
              <a:t>.</a:t>
            </a:r>
          </a:p>
          <a:p>
            <a:pPr marL="457200" indent="-457200" algn="l">
              <a:buFont typeface="Arial" panose="020B0604020202020204" pitchFamily="34" charset="0"/>
              <a:buChar char="•"/>
            </a:pPr>
            <a:r>
              <a:rPr lang="en-US" sz="2800" b="1" dirty="0"/>
              <a:t>When an </a:t>
            </a:r>
            <a:r>
              <a:rPr lang="en-US" sz="2800" b="1" i="1" dirty="0">
                <a:solidFill>
                  <a:srgbClr val="0000FF"/>
                </a:solidFill>
              </a:rPr>
              <a:t>epidemic</a:t>
            </a:r>
            <a:r>
              <a:rPr lang="en-US" sz="2800" b="1" dirty="0"/>
              <a:t> escapes its local region and starts to affect people over a large portion of country or even the world, it said to be </a:t>
            </a:r>
            <a:r>
              <a:rPr lang="en-US" sz="2800" b="1" i="1" dirty="0">
                <a:solidFill>
                  <a:srgbClr val="0000FF"/>
                </a:solidFill>
              </a:rPr>
              <a:t>pandemic</a:t>
            </a:r>
            <a:r>
              <a:rPr lang="en-US" sz="2800" b="1" dirty="0"/>
              <a:t>.</a:t>
            </a:r>
            <a:endParaRPr lang="en-US" sz="2800" dirty="0"/>
          </a:p>
          <a:p>
            <a:pPr marL="457200" indent="-457200" algn="l">
              <a:buFont typeface="Arial" panose="020B0604020202020204" pitchFamily="34" charset="0"/>
              <a:buChar char="•"/>
            </a:pPr>
            <a:r>
              <a:rPr lang="en-US" sz="2800" b="1" dirty="0"/>
              <a:t>In this regard, the </a:t>
            </a:r>
            <a:r>
              <a:rPr lang="en-US" sz="2800" b="1" dirty="0">
                <a:solidFill>
                  <a:srgbClr val="0000FF"/>
                </a:solidFill>
              </a:rPr>
              <a:t>bubonic plague </a:t>
            </a:r>
            <a:r>
              <a:rPr lang="en-US" sz="2800" b="1" dirty="0"/>
              <a:t>of the fourteenth century would more properly be called a </a:t>
            </a:r>
            <a:r>
              <a:rPr lang="en-US" sz="2800" b="1" i="1" dirty="0">
                <a:solidFill>
                  <a:srgbClr val="0000FF"/>
                </a:solidFill>
              </a:rPr>
              <a:t>pandemic</a:t>
            </a:r>
            <a:r>
              <a:rPr lang="en-US" sz="2800" b="1" dirty="0">
                <a:solidFill>
                  <a:srgbClr val="0000FF"/>
                </a:solidFill>
              </a:rPr>
              <a:t> </a:t>
            </a:r>
            <a:r>
              <a:rPr lang="en-US" sz="2800" b="1" dirty="0"/>
              <a:t>rather than an </a:t>
            </a:r>
            <a:r>
              <a:rPr lang="en-US" sz="2800" b="1" dirty="0">
                <a:solidFill>
                  <a:srgbClr val="0000FF"/>
                </a:solidFill>
              </a:rPr>
              <a:t>epidemic</a:t>
            </a:r>
            <a:endParaRPr lang="ar-SA" sz="2800" b="1" dirty="0">
              <a:solidFill>
                <a:srgbClr val="0000FF"/>
              </a:solidFill>
            </a:endParaRPr>
          </a:p>
        </p:txBody>
      </p:sp>
    </p:spTree>
    <p:extLst>
      <p:ext uri="{BB962C8B-B14F-4D97-AF65-F5344CB8AC3E}">
        <p14:creationId xmlns:p14="http://schemas.microsoft.com/office/powerpoint/2010/main" val="139310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7</a:t>
            </a:fld>
            <a:endParaRPr lang="ar-SA"/>
          </a:p>
        </p:txBody>
      </p:sp>
      <p:sp>
        <p:nvSpPr>
          <p:cNvPr id="10" name="Content Placeholder 2"/>
          <p:cNvSpPr>
            <a:spLocks noGrp="1"/>
          </p:cNvSpPr>
          <p:nvPr>
            <p:ph type="subTitle" sz="quarter" idx="1"/>
          </p:nvPr>
        </p:nvSpPr>
        <p:spPr>
          <a:xfrm>
            <a:off x="685800" y="1524000"/>
            <a:ext cx="8077200" cy="45720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a:t>For many centuries, disease was synonymous with </a:t>
            </a:r>
            <a:r>
              <a:rPr lang="en-US" sz="2800" b="1" dirty="0">
                <a:solidFill>
                  <a:srgbClr val="0000FF"/>
                </a:solidFill>
              </a:rPr>
              <a:t>epidemic</a:t>
            </a:r>
            <a:r>
              <a:rPr lang="en-US" sz="2800" b="1" dirty="0"/>
              <a:t>. Infectious Diseases, including horrific epidemics of infectious diseases such as the </a:t>
            </a:r>
            <a:r>
              <a:rPr lang="en-US" sz="2800" b="1" dirty="0">
                <a:solidFill>
                  <a:srgbClr val="0000FF"/>
                </a:solidFill>
              </a:rPr>
              <a:t>Black Death (bubonic Plague)</a:t>
            </a:r>
            <a:r>
              <a:rPr lang="en-US" sz="2800" b="1" dirty="0"/>
              <a:t>, </a:t>
            </a:r>
            <a:r>
              <a:rPr lang="en-US" sz="2800" b="1" dirty="0">
                <a:solidFill>
                  <a:srgbClr val="0000FF"/>
                </a:solidFill>
              </a:rPr>
              <a:t>leprosy</a:t>
            </a:r>
            <a:r>
              <a:rPr lang="en-US" sz="2800" b="1" dirty="0"/>
              <a:t>, and </a:t>
            </a:r>
            <a:r>
              <a:rPr lang="en-US" sz="2800" b="1" dirty="0">
                <a:solidFill>
                  <a:srgbClr val="0000FF"/>
                </a:solidFill>
              </a:rPr>
              <a:t>cholera</a:t>
            </a:r>
            <a:r>
              <a:rPr lang="en-US" sz="2800" b="1" dirty="0"/>
              <a:t>, were phenomena to be accepted</a:t>
            </a:r>
            <a:r>
              <a:rPr lang="en-US" sz="2800" b="1" dirty="0" smtClean="0"/>
              <a:t>.</a:t>
            </a:r>
          </a:p>
          <a:p>
            <a:pPr marL="457200" indent="-457200" algn="l">
              <a:spcBef>
                <a:spcPts val="600"/>
              </a:spcBef>
              <a:buFont typeface="Arial" panose="020B0604020202020204" pitchFamily="34" charset="0"/>
              <a:buChar char="•"/>
            </a:pPr>
            <a:r>
              <a:rPr lang="en-US" sz="2800" b="1" dirty="0"/>
              <a:t>Science had not determined that specific micro-organisms were the causes of </a:t>
            </a:r>
            <a:r>
              <a:rPr lang="en-US" sz="2800" b="1" dirty="0">
                <a:solidFill>
                  <a:srgbClr val="0000FF"/>
                </a:solidFill>
              </a:rPr>
              <a:t>epidemic</a:t>
            </a:r>
            <a:r>
              <a:rPr lang="en-US" sz="2800" b="1" dirty="0"/>
              <a:t>, </a:t>
            </a:r>
            <a:r>
              <a:rPr lang="en-US" sz="2800" b="1" dirty="0">
                <a:solidFill>
                  <a:srgbClr val="0000FF"/>
                </a:solidFill>
              </a:rPr>
              <a:t>avoidance</a:t>
            </a:r>
            <a:r>
              <a:rPr lang="en-US" sz="2800" b="1" dirty="0"/>
              <a:t> had long been the primary tactic used.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402157785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8</a:t>
            </a:fld>
            <a:endParaRPr lang="ar-SA"/>
          </a:p>
        </p:txBody>
      </p:sp>
      <p:sp>
        <p:nvSpPr>
          <p:cNvPr id="10" name="Content Placeholder 2"/>
          <p:cNvSpPr>
            <a:spLocks noGrp="1"/>
          </p:cNvSpPr>
          <p:nvPr>
            <p:ph type="subTitle" sz="quarter" idx="1"/>
          </p:nvPr>
        </p:nvSpPr>
        <p:spPr>
          <a:xfrm>
            <a:off x="685800" y="1524000"/>
            <a:ext cx="8077200" cy="4572000"/>
          </a:xfrm>
        </p:spPr>
        <p:txBody>
          <a:bodyPr>
            <a:normAutofit fontScale="92500" lnSpcReduction="1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lnSpc>
                <a:spcPct val="110000"/>
              </a:lnSpc>
              <a:spcBef>
                <a:spcPts val="600"/>
              </a:spcBef>
              <a:buFont typeface="Arial" panose="020B0604020202020204" pitchFamily="34" charset="0"/>
              <a:buChar char="•"/>
            </a:pPr>
            <a:r>
              <a:rPr lang="en-US" sz="2800" b="1" dirty="0">
                <a:solidFill>
                  <a:srgbClr val="0000FF"/>
                </a:solidFill>
              </a:rPr>
              <a:t>Avoidance</a:t>
            </a:r>
            <a:r>
              <a:rPr lang="en-US" sz="2800" b="1" dirty="0"/>
              <a:t> meant evacuating the general location of the </a:t>
            </a:r>
            <a:r>
              <a:rPr lang="en-US" sz="2800" b="1" dirty="0">
                <a:solidFill>
                  <a:srgbClr val="0000FF"/>
                </a:solidFill>
              </a:rPr>
              <a:t>epidemic</a:t>
            </a:r>
            <a:r>
              <a:rPr lang="en-US" sz="2800" b="1" dirty="0"/>
              <a:t> until it subsided or </a:t>
            </a:r>
            <a:r>
              <a:rPr lang="en-US" sz="2800" b="1" dirty="0">
                <a:solidFill>
                  <a:srgbClr val="0000FF"/>
                </a:solidFill>
              </a:rPr>
              <a:t>isolating</a:t>
            </a:r>
            <a:r>
              <a:rPr lang="en-US" sz="2800" b="1" dirty="0"/>
              <a:t> diseased individuals or those recently exposed to diseases on the bases of mix of fear, tradition, and scientific speculation.</a:t>
            </a:r>
          </a:p>
          <a:p>
            <a:pPr marL="457200" indent="-457200" algn="l">
              <a:lnSpc>
                <a:spcPct val="110000"/>
              </a:lnSpc>
              <a:spcBef>
                <a:spcPts val="600"/>
              </a:spcBef>
              <a:buFont typeface="Arial" panose="020B0604020202020204" pitchFamily="34" charset="0"/>
              <a:buChar char="•"/>
            </a:pPr>
            <a:r>
              <a:rPr lang="en-US" sz="2800" b="1" dirty="0"/>
              <a:t>The work of public health pioneers such as </a:t>
            </a:r>
            <a:r>
              <a:rPr lang="en-US" sz="2800" b="1" dirty="0">
                <a:solidFill>
                  <a:srgbClr val="0000FF"/>
                </a:solidFill>
              </a:rPr>
              <a:t>Edward</a:t>
            </a:r>
            <a:r>
              <a:rPr lang="en-US" sz="2800" b="1" dirty="0"/>
              <a:t> </a:t>
            </a:r>
            <a:r>
              <a:rPr lang="en-US" sz="2800" b="1" dirty="0">
                <a:solidFill>
                  <a:srgbClr val="0000FF"/>
                </a:solidFill>
              </a:rPr>
              <a:t>Jenner</a:t>
            </a:r>
            <a:r>
              <a:rPr lang="en-US" sz="2800" b="1" dirty="0"/>
              <a:t>, </a:t>
            </a:r>
            <a:r>
              <a:rPr lang="en-US" sz="2800" b="1" dirty="0">
                <a:solidFill>
                  <a:srgbClr val="0000FF"/>
                </a:solidFill>
              </a:rPr>
              <a:t>John Snow</a:t>
            </a:r>
            <a:r>
              <a:rPr lang="en-US" sz="2800" b="1" dirty="0"/>
              <a:t>, and </a:t>
            </a:r>
            <a:r>
              <a:rPr lang="en-US" sz="2800" b="1" dirty="0">
                <a:solidFill>
                  <a:srgbClr val="0000FF"/>
                </a:solidFill>
              </a:rPr>
              <a:t>Edwin Chadwick </a:t>
            </a:r>
            <a:r>
              <a:rPr lang="en-US" sz="2800" b="1" dirty="0"/>
              <a:t>illustrates the value of public health, even when its methods are applied amidst scientific uncertainty</a:t>
            </a:r>
            <a:r>
              <a:rPr lang="en-US" sz="2800" b="1" dirty="0" smtClean="0"/>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8397100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CD871825-19E9-4322-9C99-16BC58A334A9}" type="datetime1">
              <a:rPr lang="ar-SA" smtClean="0"/>
              <a:t>05/02/1441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3438518E-0F28-478E-9FCE-0B17C132C09F}" type="slidenum">
              <a:rPr lang="ar-SA"/>
              <a:pPr>
                <a:defRPr/>
              </a:pPr>
              <a:t>9</a:t>
            </a:fld>
            <a:endParaRPr lang="ar-SA"/>
          </a:p>
        </p:txBody>
      </p:sp>
      <p:sp>
        <p:nvSpPr>
          <p:cNvPr id="10" name="Content Placeholder 2"/>
          <p:cNvSpPr>
            <a:spLocks noGrp="1"/>
          </p:cNvSpPr>
          <p:nvPr>
            <p:ph type="subTitle" sz="quarter" idx="1"/>
          </p:nvPr>
        </p:nvSpPr>
        <p:spPr>
          <a:xfrm>
            <a:off x="685800" y="1524000"/>
            <a:ext cx="8077200" cy="45720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History of Public Health</a:t>
            </a: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For </a:t>
            </a:r>
            <a:r>
              <a:rPr lang="en-US" sz="2800" b="1" dirty="0">
                <a:solidFill>
                  <a:schemeClr val="tx1"/>
                </a:solidFill>
                <a:latin typeface="Times New Roman" panose="02020603050405020304" pitchFamily="18" charset="0"/>
                <a:cs typeface="Times New Roman" panose="02020603050405020304" pitchFamily="18" charset="0"/>
              </a:rPr>
              <a:t>thousands of years, </a:t>
            </a:r>
            <a:r>
              <a:rPr lang="en-US" sz="2800" b="1" dirty="0">
                <a:solidFill>
                  <a:srgbClr val="0000FF"/>
                </a:solidFill>
                <a:latin typeface="Times New Roman" panose="02020603050405020304" pitchFamily="18" charset="0"/>
                <a:cs typeface="Times New Roman" panose="02020603050405020304" pitchFamily="18" charset="0"/>
              </a:rPr>
              <a:t>populations</a:t>
            </a:r>
            <a:r>
              <a:rPr lang="en-US" sz="2800" b="1" dirty="0">
                <a:solidFill>
                  <a:schemeClr val="tx1"/>
                </a:solidFill>
                <a:latin typeface="Times New Roman" panose="02020603050405020304" pitchFamily="18" charset="0"/>
                <a:cs typeface="Times New Roman" panose="02020603050405020304" pitchFamily="18" charset="0"/>
              </a:rPr>
              <a:t> have been concerned with sanitation, housing, the provision of safe, clean food and water, and the control and treatment of disease.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Public </a:t>
            </a:r>
            <a:r>
              <a:rPr lang="en-US" sz="2800" b="1" dirty="0">
                <a:solidFill>
                  <a:srgbClr val="0000FF"/>
                </a:solidFill>
                <a:latin typeface="Times New Roman" panose="02020603050405020304" pitchFamily="18" charset="0"/>
                <a:cs typeface="Times New Roman" panose="02020603050405020304" pitchFamily="18" charset="0"/>
              </a:rPr>
              <a:t>health </a:t>
            </a:r>
            <a:r>
              <a:rPr lang="en-US" sz="2800" b="1" dirty="0">
                <a:solidFill>
                  <a:schemeClr val="tx1"/>
                </a:solidFill>
                <a:latin typeface="Times New Roman" panose="02020603050405020304" pitchFamily="18" charset="0"/>
                <a:cs typeface="Times New Roman" panose="02020603050405020304" pitchFamily="18" charset="0"/>
              </a:rPr>
              <a:t>evolved to address these </a:t>
            </a:r>
            <a:r>
              <a:rPr lang="en-US" sz="2800" b="1" dirty="0" smtClean="0">
                <a:solidFill>
                  <a:schemeClr val="tx1"/>
                </a:solidFill>
                <a:latin typeface="Times New Roman" panose="02020603050405020304" pitchFamily="18" charset="0"/>
                <a:cs typeface="Times New Roman" panose="02020603050405020304" pitchFamily="18" charset="0"/>
              </a:rPr>
              <a:t>concerns.</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These issues continue to be important today, along with the many new topics constantly added to the field</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Title 2"/>
          <p:cNvSpPr>
            <a:spLocks noGrp="1"/>
          </p:cNvSpPr>
          <p:nvPr>
            <p:ph type="ctrTitle" sz="quarter"/>
          </p:nvPr>
        </p:nvSpPr>
        <p:spPr>
          <a:xfrm>
            <a:off x="762000" y="533400"/>
            <a:ext cx="7772400" cy="762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History of Public </a:t>
            </a:r>
            <a:r>
              <a:rPr lang="en-US" b="1" dirty="0" smtClean="0">
                <a:solidFill>
                  <a:srgbClr val="0000FF"/>
                </a:solidFill>
                <a:latin typeface="Times New Roman" panose="02020603050405020304" pitchFamily="18" charset="0"/>
                <a:cs typeface="Times New Roman" panose="02020603050405020304" pitchFamily="18" charset="0"/>
              </a:rPr>
              <a:t>Health</a:t>
            </a:r>
            <a:endParaRPr lang="en-US" dirty="0"/>
          </a:p>
        </p:txBody>
      </p:sp>
    </p:spTree>
    <p:extLst>
      <p:ext uri="{BB962C8B-B14F-4D97-AF65-F5344CB8AC3E}">
        <p14:creationId xmlns:p14="http://schemas.microsoft.com/office/powerpoint/2010/main" val="2864765080"/>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8_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9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0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5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4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5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6_ARROWS">
  <a:themeElements>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7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Introduction to Public Health 2019 Fall Term</Template>
  <TotalTime>1305</TotalTime>
  <Words>4004</Words>
  <Application>Microsoft Office PowerPoint</Application>
  <PresentationFormat>On-screen Show (4:3)</PresentationFormat>
  <Paragraphs>370</Paragraphs>
  <Slides>47</Slides>
  <Notes>0</Notes>
  <HiddenSlides>0</HiddenSlides>
  <MMClips>0</MMClips>
  <ScaleCrop>false</ScaleCrop>
  <HeadingPairs>
    <vt:vector size="4" baseType="variant">
      <vt:variant>
        <vt:lpstr>Theme</vt:lpstr>
      </vt:variant>
      <vt:variant>
        <vt:i4>49</vt:i4>
      </vt:variant>
      <vt:variant>
        <vt:lpstr>Slide Titles</vt:lpstr>
      </vt:variant>
      <vt:variant>
        <vt:i4>47</vt:i4>
      </vt:variant>
    </vt:vector>
  </HeadingPairs>
  <TitlesOfParts>
    <vt:vector size="96" baseType="lpstr">
      <vt:lpstr>Solstice</vt:lpstr>
      <vt:lpstr>ARROWS</vt:lpstr>
      <vt:lpstr>1_ARROWS</vt:lpstr>
      <vt:lpstr>2_ARROWS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3_ARROWS</vt:lpstr>
      <vt:lpstr>4_ARROWS</vt:lpstr>
      <vt:lpstr>5_ARROWS</vt:lpstr>
      <vt:lpstr>6_ARROWS</vt:lpstr>
      <vt:lpstr>7_ARROWS</vt:lpstr>
      <vt:lpstr>8_ARROWS</vt:lpstr>
      <vt:lpstr>9_ARROWS</vt:lpstr>
      <vt:lpstr>10_ARROWS</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11_ARROWS</vt:lpstr>
      <vt:lpstr>12_ARROWS</vt:lpstr>
      <vt:lpstr>13_ARROWS</vt:lpstr>
      <vt:lpstr>14_ARROWS</vt:lpstr>
      <vt:lpstr>15_ARROWS</vt:lpstr>
      <vt:lpstr>16_ARROWS</vt:lpstr>
      <vt:lpstr>17_ARROWS</vt:lpstr>
      <vt:lpstr>King Saud University College of Business Administration Department of Health Administration  Masters` Program</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History of Public Health</vt:lpstr>
      <vt:lpstr>Introduction to Public Health</vt:lpstr>
      <vt:lpstr>History of Public Health</vt:lpstr>
      <vt:lpstr>History of Public Health</vt:lpstr>
      <vt:lpstr>History of Public Health</vt:lpstr>
      <vt:lpstr>History of Public Health</vt:lpstr>
      <vt:lpstr>History of Public Health</vt:lpstr>
      <vt:lpstr>(Figure 1.2) Core Public Health Disciplines </vt:lpstr>
      <vt:lpstr>History of Public Health</vt:lpstr>
      <vt:lpstr>History of Public Health</vt:lpstr>
      <vt:lpstr>History of Public Health</vt:lpstr>
      <vt:lpstr>History of Public Health</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 Masters` Program</dc:title>
  <dc:creator>alnaif</dc:creator>
  <cp:lastModifiedBy>alnaif</cp:lastModifiedBy>
  <cp:revision>82</cp:revision>
  <dcterms:created xsi:type="dcterms:W3CDTF">2016-09-25T21:52:37Z</dcterms:created>
  <dcterms:modified xsi:type="dcterms:W3CDTF">2019-10-04T22:09:13Z</dcterms:modified>
</cp:coreProperties>
</file>