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28E7C1-6DB5-406B-9346-A06FCA0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AB88C2-640A-4885-8B3E-8353820F2746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abdulaziz abdullah almanie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6629400" cy="2133600"/>
          </a:xfrm>
        </p:spPr>
        <p:txBody>
          <a:bodyPr/>
          <a:lstStyle/>
          <a:p>
            <a:r>
              <a:rPr lang="en-US" dirty="0" smtClean="0"/>
              <a:t>Histology and biochemistry of the adrenal 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12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381000"/>
            <a:ext cx="2819400" cy="5715000"/>
          </a:xfrm>
        </p:spPr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30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04800"/>
            <a:ext cx="3152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CC"/>
                </a:solidFill>
              </a:rPr>
              <a:t>Adrenal gland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13449"/>
            <a:ext cx="3276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It is formed of: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/>
              <a:t>1-Stroma</a:t>
            </a:r>
            <a:r>
              <a:rPr lang="en-US" b="1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/>
              <a:t>2-Parenchyma</a:t>
            </a:r>
            <a:r>
              <a:rPr lang="en-US" b="1" dirty="0"/>
              <a:t>: that is divided into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     I. Cortex that is composed of: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    A-</a:t>
            </a:r>
            <a:r>
              <a:rPr lang="en-US" b="1" dirty="0" err="1"/>
              <a:t>Zona</a:t>
            </a:r>
            <a:r>
              <a:rPr lang="en-US" b="1" dirty="0"/>
              <a:t> </a:t>
            </a:r>
            <a:r>
              <a:rPr lang="en-US" b="1" dirty="0" err="1"/>
              <a:t>glomerulosa</a:t>
            </a:r>
            <a:r>
              <a:rPr lang="en-US" b="1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    B-</a:t>
            </a:r>
            <a:r>
              <a:rPr lang="en-US" b="1" dirty="0" err="1"/>
              <a:t>Zona</a:t>
            </a:r>
            <a:r>
              <a:rPr lang="en-US" b="1" dirty="0"/>
              <a:t> </a:t>
            </a:r>
            <a:r>
              <a:rPr lang="en-US" b="1" dirty="0" err="1"/>
              <a:t>fasciculata</a:t>
            </a:r>
            <a:r>
              <a:rPr lang="en-US" b="1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    C-</a:t>
            </a:r>
            <a:r>
              <a:rPr lang="en-US" b="1" dirty="0" err="1"/>
              <a:t>Zona</a:t>
            </a:r>
            <a:r>
              <a:rPr lang="en-US" b="1" dirty="0"/>
              <a:t> </a:t>
            </a:r>
            <a:r>
              <a:rPr lang="en-US" b="1" dirty="0" err="1"/>
              <a:t>reticularis</a:t>
            </a:r>
            <a:r>
              <a:rPr lang="en-US" b="1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     II. </a:t>
            </a:r>
            <a:r>
              <a:rPr lang="en-US" b="1" dirty="0" smtClean="0"/>
              <a:t>Medulla: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06717" y="4724400"/>
            <a:ext cx="8551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dirty="0" smtClean="0">
                <a:latin typeface="Tahoma" pitchFamily="34" charset="0"/>
              </a:rPr>
              <a:t>It is the central portion of the adrenal </a:t>
            </a:r>
            <a:r>
              <a:rPr lang="en-US" altLang="en-US" dirty="0" err="1" smtClean="0">
                <a:latin typeface="Tahoma" pitchFamily="34" charset="0"/>
              </a:rPr>
              <a:t>gland.It</a:t>
            </a:r>
            <a:r>
              <a:rPr lang="en-US" altLang="en-US" dirty="0" smtClean="0">
                <a:latin typeface="Tahoma" pitchFamily="34" charset="0"/>
              </a:rPr>
              <a:t> is completely invested with adrenal cortex (not separated from it by CT. septa)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dirty="0" smtClean="0">
                <a:latin typeface="Tahoma" pitchFamily="34" charset="0"/>
              </a:rPr>
              <a:t>It contains: </a:t>
            </a:r>
            <a:r>
              <a:rPr lang="en-US" altLang="en-US" b="1" i="1" dirty="0" err="1" smtClean="0">
                <a:latin typeface="Tahoma" pitchFamily="34" charset="0"/>
              </a:rPr>
              <a:t>Chromaffin</a:t>
            </a:r>
            <a:r>
              <a:rPr lang="en-US" altLang="en-US" b="1" i="1" dirty="0" smtClean="0">
                <a:latin typeface="Tahoma" pitchFamily="34" charset="0"/>
              </a:rPr>
              <a:t> cells</a:t>
            </a:r>
            <a:r>
              <a:rPr lang="en-US" altLang="en-US" b="1" dirty="0" smtClean="0">
                <a:latin typeface="Tahoma" pitchFamily="34" charset="0"/>
              </a:rPr>
              <a:t> (</a:t>
            </a:r>
            <a:r>
              <a:rPr lang="en-US" altLang="en-US" b="1" dirty="0" err="1" smtClean="0">
                <a:latin typeface="Tahoma" pitchFamily="34" charset="0"/>
              </a:rPr>
              <a:t>Pheochromocytes</a:t>
            </a:r>
            <a:r>
              <a:rPr lang="en-US" altLang="en-US" b="1" dirty="0" smtClean="0">
                <a:latin typeface="Tahoma" pitchFamily="34" charset="0"/>
              </a:rPr>
              <a:t>): </a:t>
            </a:r>
            <a:r>
              <a:rPr lang="en-US" altLang="en-US" dirty="0" smtClean="0">
                <a:latin typeface="Tahoma" pitchFamily="34" charset="0"/>
              </a:rPr>
              <a:t>(They produce epinephrine and norepinephrine).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b="1" i="1" dirty="0" smtClean="0">
                <a:latin typeface="Tahoma" pitchFamily="34" charset="0"/>
              </a:rPr>
              <a:t>2</a:t>
            </a:r>
            <a:r>
              <a:rPr lang="en-US" altLang="en-US" sz="1600" b="1" i="1" dirty="0" smtClean="0">
                <a:latin typeface="Tahoma" pitchFamily="34" charset="0"/>
              </a:rPr>
              <a:t>. Sympathetic ganglion</a:t>
            </a:r>
            <a:r>
              <a:rPr lang="en-US" altLang="en-US" sz="1600" b="1" dirty="0" smtClean="0">
                <a:latin typeface="Tahoma" pitchFamily="34" charset="0"/>
              </a:rPr>
              <a:t> </a:t>
            </a:r>
            <a:r>
              <a:rPr lang="en-US" altLang="en-US" sz="1600" b="1" i="1" dirty="0" smtClean="0">
                <a:latin typeface="Tahoma" pitchFamily="34" charset="0"/>
              </a:rPr>
              <a:t>cells</a:t>
            </a:r>
            <a:r>
              <a:rPr lang="en-US" altLang="en-US" sz="1600" b="1" dirty="0" smtClean="0">
                <a:latin typeface="Tahoma" pitchFamily="34" charset="0"/>
              </a:rPr>
              <a:t> :</a:t>
            </a:r>
            <a:endParaRPr lang="en-US" altLang="en-US" b="1" dirty="0" smtClean="0"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507" y="957263"/>
            <a:ext cx="4880268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90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30" y="424934"/>
            <a:ext cx="3751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u="sng" dirty="0" smtClean="0"/>
              <a:t>1- </a:t>
            </a:r>
            <a:r>
              <a:rPr lang="en-US" altLang="en-US" b="1" i="1" u="sng" dirty="0" err="1" smtClean="0"/>
              <a:t>zona</a:t>
            </a:r>
            <a:r>
              <a:rPr lang="en-US" altLang="en-US" b="1" i="1" u="sng" dirty="0" smtClean="0"/>
              <a:t> </a:t>
            </a:r>
            <a:r>
              <a:rPr lang="en-US" altLang="en-US" b="1" i="1" u="sng" dirty="0" err="1" smtClean="0"/>
              <a:t>glomerulosa:</a:t>
            </a:r>
            <a:r>
              <a:rPr lang="en-US" altLang="en-US" dirty="0" err="1" smtClean="0"/>
              <a:t>clusters</a:t>
            </a:r>
            <a:r>
              <a:rPr lang="en-US" altLang="en-US" dirty="0" smtClean="0"/>
              <a:t> of small columnar cells that are rich in SER and mitochondria.</a:t>
            </a:r>
          </a:p>
          <a:p>
            <a:r>
              <a:rPr lang="en-US" altLang="en-US" dirty="0" smtClean="0"/>
              <a:t>Produces  mineralocorticoids e.g. aldosterone hormone </a:t>
            </a:r>
            <a:endParaRPr lang="en-US" dirty="0"/>
          </a:p>
        </p:txBody>
      </p:sp>
      <p:pic>
        <p:nvPicPr>
          <p:cNvPr id="1026" name="Picture 2" descr="http://2.bp.blogspot.com/-HKxDCbRbDBo/T2dwKfEZoMI/AAAAAAAAAPM/buzpTphf8g0/s1600/ADRE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812"/>
            <a:ext cx="5562600" cy="57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030" y="2133600"/>
            <a:ext cx="43609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u="sng" dirty="0" smtClean="0"/>
              <a:t>2. </a:t>
            </a:r>
            <a:r>
              <a:rPr lang="en-US" altLang="en-US" b="1" i="1" u="sng" dirty="0" err="1" smtClean="0"/>
              <a:t>zona</a:t>
            </a:r>
            <a:r>
              <a:rPr lang="en-US" altLang="en-US" b="1" i="1" u="sng" dirty="0" smtClean="0"/>
              <a:t>  </a:t>
            </a:r>
            <a:r>
              <a:rPr lang="en-US" altLang="en-US" b="1" i="1" u="sng" dirty="0" err="1" smtClean="0"/>
              <a:t>fasciculata:</a:t>
            </a:r>
            <a:r>
              <a:rPr lang="en-US" altLang="en-US" dirty="0" err="1" smtClean="0"/>
              <a:t>It</a:t>
            </a:r>
            <a:r>
              <a:rPr lang="en-US" altLang="en-US" dirty="0" smtClean="0"/>
              <a:t> is the intermediate and the largest layer of the cortex.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*It is formed of columns of large polyhedral cells that are separated by longitudinal sinusoidal capillaries.</a:t>
            </a:r>
          </a:p>
          <a:p>
            <a:r>
              <a:rPr lang="en-US" altLang="en-US" dirty="0" smtClean="0"/>
              <a:t>Its cells secrete </a:t>
            </a:r>
            <a:r>
              <a:rPr lang="en-US" altLang="en-US" dirty="0" err="1" smtClean="0"/>
              <a:t>glucocoticoids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5268" y="4191000"/>
            <a:ext cx="4228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u="sng" dirty="0" smtClean="0"/>
              <a:t>3. </a:t>
            </a:r>
            <a:r>
              <a:rPr lang="en-US" altLang="en-US" b="1" i="1" u="sng" dirty="0" err="1" smtClean="0"/>
              <a:t>zona</a:t>
            </a:r>
            <a:r>
              <a:rPr lang="en-US" altLang="en-US" b="1" i="1" u="sng" dirty="0" smtClean="0"/>
              <a:t> </a:t>
            </a:r>
            <a:r>
              <a:rPr lang="en-US" altLang="en-US" b="1" i="1" u="sng" dirty="0" err="1" smtClean="0"/>
              <a:t>reticularis</a:t>
            </a:r>
            <a:r>
              <a:rPr lang="en-US" altLang="en-US" b="1" i="1" u="sng" dirty="0" smtClean="0"/>
              <a:t>: </a:t>
            </a:r>
            <a:r>
              <a:rPr lang="en-US" altLang="en-US" dirty="0" smtClean="0"/>
              <a:t>It is the innermost layer of adrenal </a:t>
            </a:r>
            <a:r>
              <a:rPr lang="en-US" altLang="en-US" dirty="0" err="1" smtClean="0"/>
              <a:t>cortex.It</a:t>
            </a:r>
            <a:r>
              <a:rPr lang="en-US" altLang="en-US" dirty="0" smtClean="0"/>
              <a:t> is formed of anastomosing cords of deep acidophilic cells . The cells secrete androgens.</a:t>
            </a:r>
          </a:p>
        </p:txBody>
      </p:sp>
    </p:spTree>
    <p:extLst>
      <p:ext uri="{BB962C8B-B14F-4D97-AF65-F5344CB8AC3E}">
        <p14:creationId xmlns:p14="http://schemas.microsoft.com/office/powerpoint/2010/main" xmlns="" val="42608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457200"/>
            <a:ext cx="4724400" cy="5715000"/>
          </a:xfrm>
        </p:spPr>
        <p:txBody>
          <a:bodyPr/>
          <a:lstStyle/>
          <a:p>
            <a:r>
              <a:rPr lang="en-US" dirty="0" smtClean="0"/>
              <a:t>BIOCHEMISTRY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217" y="3505200"/>
            <a:ext cx="43620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*Regulation of ACTH and Cortisol Secretion: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1-Negative feedback control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2-Stress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3-The diurnal rhythm of plasma cortisol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5257800"/>
            <a:ext cx="37759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*Cortisol and ACTH measurements: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1-Serum [cortisol] and plasma [ACTH</a:t>
            </a:r>
            <a:r>
              <a:rPr lang="en-US" b="1" u="sng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2-</a:t>
            </a:r>
            <a:r>
              <a:rPr lang="en-US" b="1" u="sng" dirty="0" smtClean="0">
                <a:solidFill>
                  <a:srgbClr val="FF3300"/>
                </a:solidFill>
              </a:rPr>
              <a:t>Urinary cortisol excretion</a:t>
            </a:r>
          </a:p>
          <a:p>
            <a:r>
              <a:rPr lang="en-US" b="1" dirty="0">
                <a:solidFill>
                  <a:srgbClr val="FF3300"/>
                </a:solidFill>
              </a:rPr>
              <a:t>(UFC) </a:t>
            </a:r>
            <a:r>
              <a:rPr lang="en-US" b="1" dirty="0"/>
              <a:t>is </a:t>
            </a:r>
            <a:r>
              <a:rPr lang="en-US" b="1" dirty="0">
                <a:solidFill>
                  <a:srgbClr val="000000"/>
                </a:solidFill>
              </a:rPr>
              <a:t>&lt; 250 </a:t>
            </a:r>
            <a:r>
              <a:rPr lang="en-US" b="1" dirty="0" err="1">
                <a:solidFill>
                  <a:srgbClr val="000000"/>
                </a:solidFill>
              </a:rPr>
              <a:t>nmol</a:t>
            </a:r>
            <a:r>
              <a:rPr lang="en-US" b="1" dirty="0">
                <a:solidFill>
                  <a:srgbClr val="000000"/>
                </a:solidFill>
              </a:rPr>
              <a:t>/24 h</a:t>
            </a:r>
            <a:endParaRPr lang="en-US" b="1" u="sng" dirty="0" smtClean="0">
              <a:solidFill>
                <a:srgbClr val="FF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76200"/>
            <a:ext cx="3267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</a:rPr>
              <a:t>Glucocorticoid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436134" y="957864"/>
            <a:ext cx="4495800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Investigations: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1-Screening tests: </a:t>
            </a:r>
            <a:r>
              <a:rPr lang="en-US" sz="1600" b="1" dirty="0" smtClean="0"/>
              <a:t>assess the clinical diagnosis </a:t>
            </a:r>
          </a:p>
          <a:p>
            <a:r>
              <a:rPr lang="en-US" sz="1600" b="1" dirty="0" smtClean="0"/>
              <a:t>Include:1-low DXM</a:t>
            </a:r>
          </a:p>
          <a:p>
            <a:r>
              <a:rPr lang="en-US" sz="1600" b="1" dirty="0"/>
              <a:t>2-24-hour urinary free cortisol</a:t>
            </a:r>
            <a:endParaRPr lang="en-US" sz="1600" b="1" dirty="0">
              <a:sym typeface="Symbol" pitchFamily="18" charset="2"/>
            </a:endParaRP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2-</a:t>
            </a:r>
            <a:r>
              <a:rPr lang="en-US" b="1" dirty="0" smtClean="0">
                <a:solidFill>
                  <a:srgbClr val="FF0000"/>
                </a:solidFill>
              </a:rPr>
              <a:t>Confirmatory tests: </a:t>
            </a:r>
            <a:r>
              <a:rPr lang="en-US" b="1" dirty="0" smtClean="0"/>
              <a:t>rule out pseudo-Cushing's syndrome</a:t>
            </a:r>
          </a:p>
          <a:p>
            <a:r>
              <a:rPr lang="en-US" b="1" dirty="0"/>
              <a:t>1-Insulin-induced </a:t>
            </a:r>
            <a:r>
              <a:rPr lang="en-US" b="1" dirty="0" smtClean="0"/>
              <a:t>hypoglycemia: INCREASE CRH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Basal serum cortisol: at least 145 </a:t>
            </a:r>
            <a:r>
              <a:rPr lang="en-US" b="1" dirty="0" err="1"/>
              <a:t>nmol</a:t>
            </a:r>
            <a:r>
              <a:rPr lang="en-US" b="1" dirty="0"/>
              <a:t>/L 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At 60 - 90 minutes: the level &gt; 425 </a:t>
            </a:r>
            <a:r>
              <a:rPr lang="en-US" b="1" dirty="0" err="1" smtClean="0"/>
              <a:t>nmol</a:t>
            </a:r>
            <a:r>
              <a:rPr lang="en-US" b="1" dirty="0" smtClean="0"/>
              <a:t>/L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553309" y="3924629"/>
            <a:ext cx="4172309" cy="29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used to determine the cause of Cushing's syndrome: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CC"/>
                </a:solidFill>
              </a:rPr>
              <a:t>1-Plasma </a:t>
            </a:r>
            <a:r>
              <a:rPr lang="en-US" b="1" dirty="0">
                <a:solidFill>
                  <a:srgbClr val="0000CC"/>
                </a:solidFill>
              </a:rPr>
              <a:t>ACTH (Diurnal rhythm)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2-High-dose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dexamethasone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suppression test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3-CRH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stimulation test</a:t>
            </a:r>
            <a:r>
              <a:rPr lang="en-US" dirty="0">
                <a:solidFill>
                  <a:srgbClr val="0000CC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CC"/>
                </a:solidFill>
              </a:rPr>
              <a:t>4-Radiological </a:t>
            </a:r>
            <a:r>
              <a:rPr lang="en-US" b="1" dirty="0">
                <a:solidFill>
                  <a:srgbClr val="0000CC"/>
                </a:solidFill>
              </a:rPr>
              <a:t>tests: MRI of pituitary and ultrasound or CT of </a:t>
            </a:r>
            <a:r>
              <a:rPr lang="en-US" b="1" dirty="0" smtClean="0">
                <a:solidFill>
                  <a:srgbClr val="0000CC"/>
                </a:solidFill>
              </a:rPr>
              <a:t>adrenals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001322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*function</a:t>
            </a:r>
          </a:p>
          <a:p>
            <a:r>
              <a:rPr lang="en-US" dirty="0" smtClean="0"/>
              <a:t>Normal values: </a:t>
            </a:r>
          </a:p>
          <a:p>
            <a:r>
              <a:rPr lang="en-US" dirty="0" smtClean="0"/>
              <a:t>Serum cortisol:</a:t>
            </a:r>
          </a:p>
          <a:p>
            <a:r>
              <a:rPr lang="en-US" dirty="0" smtClean="0"/>
              <a:t>Morning </a:t>
            </a:r>
            <a:r>
              <a:rPr lang="en-US" dirty="0"/>
              <a:t>- 7-28 </a:t>
            </a:r>
            <a:r>
              <a:rPr lang="en-US" dirty="0" err="1"/>
              <a:t>μg</a:t>
            </a:r>
            <a:r>
              <a:rPr lang="en-US" dirty="0"/>
              <a:t>/</a:t>
            </a:r>
            <a:r>
              <a:rPr lang="en-US" dirty="0" err="1"/>
              <a:t>dL</a:t>
            </a:r>
            <a:endParaRPr lang="en-US" dirty="0"/>
          </a:p>
          <a:p>
            <a:r>
              <a:rPr lang="en-US" dirty="0"/>
              <a:t>Afternoon - 2-18 </a:t>
            </a:r>
            <a:r>
              <a:rPr lang="en-US" dirty="0" err="1"/>
              <a:t>μg</a:t>
            </a:r>
            <a:r>
              <a:rPr lang="en-US" dirty="0"/>
              <a:t>/</a:t>
            </a:r>
            <a:r>
              <a:rPr lang="en-US" dirty="0" err="1"/>
              <a:t>dL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497687"/>
            <a:ext cx="2421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Plasma ACTH:</a:t>
            </a:r>
          </a:p>
          <a:p>
            <a:r>
              <a:rPr lang="en-US" dirty="0" smtClean="0"/>
              <a:t>Morning-</a:t>
            </a:r>
            <a:r>
              <a:rPr lang="en-US" dirty="0"/>
              <a:t> 10 -</a:t>
            </a:r>
            <a:r>
              <a:rPr lang="en-US" dirty="0" smtClean="0"/>
              <a:t> </a:t>
            </a:r>
            <a:r>
              <a:rPr lang="en-US" dirty="0"/>
              <a:t>60 </a:t>
            </a:r>
            <a:r>
              <a:rPr lang="en-US" dirty="0" err="1" smtClean="0"/>
              <a:t>pg</a:t>
            </a:r>
            <a:r>
              <a:rPr lang="en-US" dirty="0" smtClean="0"/>
              <a:t>/mL</a:t>
            </a:r>
          </a:p>
          <a:p>
            <a:r>
              <a:rPr lang="en-US" dirty="0" smtClean="0"/>
              <a:t>Afternoon-5-10 </a:t>
            </a:r>
            <a:r>
              <a:rPr lang="en-US" dirty="0" err="1" smtClean="0"/>
              <a:t>pg</a:t>
            </a:r>
            <a:r>
              <a:rPr lang="en-US" dirty="0" smtClean="0"/>
              <a:t>/mL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4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33400"/>
            <a:ext cx="2819400" cy="5715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5374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102</TotalTime>
  <Words>336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Composite</vt:lpstr>
      <vt:lpstr>Histology and biochemistry of the adrenal gland</vt:lpstr>
      <vt:lpstr>HISTOLOGY</vt:lpstr>
      <vt:lpstr>Slide 3</vt:lpstr>
      <vt:lpstr>Slide 4</vt:lpstr>
      <vt:lpstr>BIOCHEMISTRY </vt:lpstr>
      <vt:lpstr>Slide 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and biochemistry of the adrenal gland</dc:title>
  <dc:creator>abdulaziz almanie</dc:creator>
  <cp:lastModifiedBy>Supervisor</cp:lastModifiedBy>
  <cp:revision>15</cp:revision>
  <dcterms:created xsi:type="dcterms:W3CDTF">2016-02-10T16:59:58Z</dcterms:created>
  <dcterms:modified xsi:type="dcterms:W3CDTF">2016-02-18T12:16:22Z</dcterms:modified>
</cp:coreProperties>
</file>