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86"/>
  </p:notesMasterIdLst>
  <p:sldIdLst>
    <p:sldId id="257" r:id="rId2"/>
    <p:sldId id="258" r:id="rId3"/>
    <p:sldId id="263" r:id="rId4"/>
    <p:sldId id="264" r:id="rId5"/>
    <p:sldId id="265" r:id="rId6"/>
    <p:sldId id="266" r:id="rId7"/>
    <p:sldId id="267" r:id="rId8"/>
    <p:sldId id="259" r:id="rId9"/>
    <p:sldId id="260" r:id="rId10"/>
    <p:sldId id="279" r:id="rId11"/>
    <p:sldId id="261" r:id="rId12"/>
    <p:sldId id="262" r:id="rId13"/>
    <p:sldId id="268" r:id="rId14"/>
    <p:sldId id="269" r:id="rId15"/>
    <p:sldId id="270" r:id="rId16"/>
    <p:sldId id="271" r:id="rId17"/>
    <p:sldId id="272" r:id="rId18"/>
    <p:sldId id="273" r:id="rId19"/>
    <p:sldId id="274" r:id="rId20"/>
    <p:sldId id="280" r:id="rId21"/>
    <p:sldId id="275" r:id="rId22"/>
    <p:sldId id="276" r:id="rId23"/>
    <p:sldId id="281" r:id="rId24"/>
    <p:sldId id="277" r:id="rId25"/>
    <p:sldId id="278" r:id="rId26"/>
    <p:sldId id="282" r:id="rId27"/>
    <p:sldId id="283" r:id="rId28"/>
    <p:sldId id="284" r:id="rId29"/>
    <p:sldId id="285" r:id="rId30"/>
    <p:sldId id="286" r:id="rId31"/>
    <p:sldId id="287" r:id="rId32"/>
    <p:sldId id="288" r:id="rId33"/>
    <p:sldId id="289" r:id="rId34"/>
    <p:sldId id="290" r:id="rId35"/>
    <p:sldId id="292" r:id="rId36"/>
    <p:sldId id="291" r:id="rId37"/>
    <p:sldId id="293" r:id="rId38"/>
    <p:sldId id="294" r:id="rId39"/>
    <p:sldId id="295" r:id="rId40"/>
    <p:sldId id="296" r:id="rId41"/>
    <p:sldId id="297" r:id="rId42"/>
    <p:sldId id="298" r:id="rId43"/>
    <p:sldId id="300" r:id="rId44"/>
    <p:sldId id="299" r:id="rId45"/>
    <p:sldId id="301" r:id="rId46"/>
    <p:sldId id="302" r:id="rId47"/>
    <p:sldId id="305" r:id="rId48"/>
    <p:sldId id="306" r:id="rId49"/>
    <p:sldId id="303" r:id="rId50"/>
    <p:sldId id="304" r:id="rId51"/>
    <p:sldId id="308" r:id="rId52"/>
    <p:sldId id="309" r:id="rId53"/>
    <p:sldId id="310" r:id="rId54"/>
    <p:sldId id="307" r:id="rId55"/>
    <p:sldId id="337" r:id="rId56"/>
    <p:sldId id="311" r:id="rId57"/>
    <p:sldId id="313" r:id="rId58"/>
    <p:sldId id="312" r:id="rId59"/>
    <p:sldId id="314" r:id="rId60"/>
    <p:sldId id="315" r:id="rId61"/>
    <p:sldId id="316" r:id="rId62"/>
    <p:sldId id="317" r:id="rId63"/>
    <p:sldId id="318" r:id="rId64"/>
    <p:sldId id="319" r:id="rId65"/>
    <p:sldId id="328" r:id="rId66"/>
    <p:sldId id="329" r:id="rId67"/>
    <p:sldId id="330" r:id="rId68"/>
    <p:sldId id="331" r:id="rId69"/>
    <p:sldId id="320" r:id="rId70"/>
    <p:sldId id="321" r:id="rId71"/>
    <p:sldId id="322" r:id="rId72"/>
    <p:sldId id="323" r:id="rId73"/>
    <p:sldId id="324" r:id="rId74"/>
    <p:sldId id="325" r:id="rId75"/>
    <p:sldId id="327" r:id="rId76"/>
    <p:sldId id="332" r:id="rId77"/>
    <p:sldId id="333" r:id="rId78"/>
    <p:sldId id="334" r:id="rId79"/>
    <p:sldId id="335" r:id="rId80"/>
    <p:sldId id="336" r:id="rId81"/>
    <p:sldId id="338" r:id="rId82"/>
    <p:sldId id="339" r:id="rId83"/>
    <p:sldId id="340" r:id="rId84"/>
    <p:sldId id="341"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6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D8E69-71E0-4F64-9AA4-3929FBEEDD12}" type="datetimeFigureOut">
              <a:rPr lang="en-US" smtClean="0"/>
              <a:t>10/26/2019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DFB65-562A-4A38-AD0E-6075EFA863AF}" type="slidenum">
              <a:rPr lang="en-US" smtClean="0"/>
              <a:t>‹#›</a:t>
            </a:fld>
            <a:endParaRPr lang="en-US"/>
          </a:p>
        </p:txBody>
      </p:sp>
    </p:spTree>
    <p:extLst>
      <p:ext uri="{BB962C8B-B14F-4D97-AF65-F5344CB8AC3E}">
        <p14:creationId xmlns:p14="http://schemas.microsoft.com/office/powerpoint/2010/main" val="417797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dt" sz="quarter" idx="1"/>
          </p:nvPr>
        </p:nvSpPr>
        <p:spPr>
          <a:noFill/>
        </p:spPr>
        <p:txBody>
          <a:bodyPr/>
          <a:lstStyle>
            <a:lvl1pPr defTabSz="912983" eaLnBrk="0" hangingPunct="0">
              <a:spcBef>
                <a:spcPct val="30000"/>
              </a:spcBef>
              <a:defRPr kumimoji="1" sz="1100">
                <a:solidFill>
                  <a:schemeClr val="tx1"/>
                </a:solidFill>
                <a:latin typeface="Arial" pitchFamily="34" charset="0"/>
                <a:ea typeface="MS PGothic" pitchFamily="34" charset="-128"/>
              </a:defRPr>
            </a:lvl1pPr>
            <a:lvl2pPr marL="702756" indent="-270291" defTabSz="912983" eaLnBrk="0" hangingPunct="0">
              <a:spcBef>
                <a:spcPct val="30000"/>
              </a:spcBef>
              <a:defRPr kumimoji="1" sz="1100">
                <a:solidFill>
                  <a:schemeClr val="tx1"/>
                </a:solidFill>
                <a:latin typeface="Arial" pitchFamily="34" charset="0"/>
                <a:ea typeface="MS PGothic" pitchFamily="34" charset="-128"/>
              </a:defRPr>
            </a:lvl2pPr>
            <a:lvl3pPr marL="1081164" indent="-216233" defTabSz="912983" eaLnBrk="0" hangingPunct="0">
              <a:spcBef>
                <a:spcPct val="30000"/>
              </a:spcBef>
              <a:defRPr kumimoji="1" sz="1100">
                <a:solidFill>
                  <a:schemeClr val="tx1"/>
                </a:solidFill>
                <a:latin typeface="Arial" pitchFamily="34" charset="0"/>
                <a:ea typeface="MS PGothic" pitchFamily="34" charset="-128"/>
              </a:defRPr>
            </a:lvl3pPr>
            <a:lvl4pPr marL="1513629" indent="-216233" defTabSz="912983" eaLnBrk="0" hangingPunct="0">
              <a:spcBef>
                <a:spcPct val="30000"/>
              </a:spcBef>
              <a:defRPr kumimoji="1" sz="1100">
                <a:solidFill>
                  <a:schemeClr val="tx1"/>
                </a:solidFill>
                <a:latin typeface="Arial" pitchFamily="34" charset="0"/>
                <a:ea typeface="MS PGothic" pitchFamily="34" charset="-128"/>
              </a:defRPr>
            </a:lvl4pPr>
            <a:lvl5pPr marL="1946095" indent="-216233" defTabSz="912983" eaLnBrk="0" hangingPunct="0">
              <a:spcBef>
                <a:spcPct val="30000"/>
              </a:spcBef>
              <a:defRPr kumimoji="1" sz="1100">
                <a:solidFill>
                  <a:schemeClr val="tx1"/>
                </a:solidFill>
                <a:latin typeface="Arial" pitchFamily="34" charset="0"/>
                <a:ea typeface="MS PGothic" pitchFamily="34" charset="-128"/>
              </a:defRPr>
            </a:lvl5pPr>
            <a:lvl6pPr marL="2378560" indent="-216233" defTabSz="912983" eaLnBrk="0" fontAlgn="base" hangingPunct="0">
              <a:spcBef>
                <a:spcPct val="30000"/>
              </a:spcBef>
              <a:spcAft>
                <a:spcPct val="0"/>
              </a:spcAft>
              <a:defRPr kumimoji="1" sz="1100">
                <a:solidFill>
                  <a:schemeClr val="tx1"/>
                </a:solidFill>
                <a:latin typeface="Arial" pitchFamily="34" charset="0"/>
                <a:ea typeface="MS PGothic" pitchFamily="34" charset="-128"/>
              </a:defRPr>
            </a:lvl6pPr>
            <a:lvl7pPr marL="2811026" indent="-216233" defTabSz="912983" eaLnBrk="0" fontAlgn="base" hangingPunct="0">
              <a:spcBef>
                <a:spcPct val="30000"/>
              </a:spcBef>
              <a:spcAft>
                <a:spcPct val="0"/>
              </a:spcAft>
              <a:defRPr kumimoji="1" sz="1100">
                <a:solidFill>
                  <a:schemeClr val="tx1"/>
                </a:solidFill>
                <a:latin typeface="Arial" pitchFamily="34" charset="0"/>
                <a:ea typeface="MS PGothic" pitchFamily="34" charset="-128"/>
              </a:defRPr>
            </a:lvl7pPr>
            <a:lvl8pPr marL="3243491" indent="-216233" defTabSz="912983" eaLnBrk="0" fontAlgn="base" hangingPunct="0">
              <a:spcBef>
                <a:spcPct val="30000"/>
              </a:spcBef>
              <a:spcAft>
                <a:spcPct val="0"/>
              </a:spcAft>
              <a:defRPr kumimoji="1" sz="1100">
                <a:solidFill>
                  <a:schemeClr val="tx1"/>
                </a:solidFill>
                <a:latin typeface="Arial" pitchFamily="34" charset="0"/>
                <a:ea typeface="MS PGothic" pitchFamily="34" charset="-128"/>
              </a:defRPr>
            </a:lvl8pPr>
            <a:lvl9pPr marL="3675957" indent="-216233" defTabSz="912983" eaLnBrk="0" fontAlgn="base" hangingPunct="0">
              <a:spcBef>
                <a:spcPct val="30000"/>
              </a:spcBef>
              <a:spcAft>
                <a:spcPct val="0"/>
              </a:spcAft>
              <a:defRPr kumimoji="1" sz="1100">
                <a:solidFill>
                  <a:schemeClr val="tx1"/>
                </a:solidFill>
                <a:latin typeface="Arial" pitchFamily="34" charset="0"/>
                <a:ea typeface="MS PGothic" pitchFamily="34" charset="-128"/>
              </a:defRPr>
            </a:lvl9pPr>
          </a:lstStyle>
          <a:p>
            <a:pPr eaLnBrk="1" hangingPunct="1">
              <a:spcBef>
                <a:spcPct val="0"/>
              </a:spcBef>
            </a:pPr>
            <a:fld id="{7F5D098F-7273-44A5-B4E9-96C084934079}" type="datetime1">
              <a:rPr kumimoji="0" lang="en-US" altLang="en-US" sz="1200"/>
              <a:pPr eaLnBrk="1" hangingPunct="1">
                <a:spcBef>
                  <a:spcPct val="0"/>
                </a:spcBef>
              </a:pPr>
              <a:t>10/26/2019</a:t>
            </a:fld>
            <a:endParaRPr kumimoji="0" lang="en-US" altLang="en-US" sz="1200"/>
          </a:p>
        </p:txBody>
      </p:sp>
      <p:sp>
        <p:nvSpPr>
          <p:cNvPr id="34819" name="Rectangle 7"/>
          <p:cNvSpPr>
            <a:spLocks noGrp="1" noChangeArrowheads="1"/>
          </p:cNvSpPr>
          <p:nvPr>
            <p:ph type="sldNum" sz="quarter" idx="5"/>
          </p:nvPr>
        </p:nvSpPr>
        <p:spPr>
          <a:noFill/>
        </p:spPr>
        <p:txBody>
          <a:bodyPr/>
          <a:lstStyle>
            <a:lvl1pPr defTabSz="912983" eaLnBrk="0" hangingPunct="0">
              <a:spcBef>
                <a:spcPct val="30000"/>
              </a:spcBef>
              <a:defRPr kumimoji="1" sz="1100">
                <a:solidFill>
                  <a:schemeClr val="tx1"/>
                </a:solidFill>
                <a:latin typeface="Arial" pitchFamily="34" charset="0"/>
                <a:ea typeface="MS PGothic" pitchFamily="34" charset="-128"/>
              </a:defRPr>
            </a:lvl1pPr>
            <a:lvl2pPr marL="702756" indent="-270291" defTabSz="912983" eaLnBrk="0" hangingPunct="0">
              <a:spcBef>
                <a:spcPct val="30000"/>
              </a:spcBef>
              <a:defRPr kumimoji="1" sz="1100">
                <a:solidFill>
                  <a:schemeClr val="tx1"/>
                </a:solidFill>
                <a:latin typeface="Arial" pitchFamily="34" charset="0"/>
                <a:ea typeface="MS PGothic" pitchFamily="34" charset="-128"/>
              </a:defRPr>
            </a:lvl2pPr>
            <a:lvl3pPr marL="1081164" indent="-216233" defTabSz="912983" eaLnBrk="0" hangingPunct="0">
              <a:spcBef>
                <a:spcPct val="30000"/>
              </a:spcBef>
              <a:defRPr kumimoji="1" sz="1100">
                <a:solidFill>
                  <a:schemeClr val="tx1"/>
                </a:solidFill>
                <a:latin typeface="Arial" pitchFamily="34" charset="0"/>
                <a:ea typeface="MS PGothic" pitchFamily="34" charset="-128"/>
              </a:defRPr>
            </a:lvl3pPr>
            <a:lvl4pPr marL="1513629" indent="-216233" defTabSz="912983" eaLnBrk="0" hangingPunct="0">
              <a:spcBef>
                <a:spcPct val="30000"/>
              </a:spcBef>
              <a:defRPr kumimoji="1" sz="1100">
                <a:solidFill>
                  <a:schemeClr val="tx1"/>
                </a:solidFill>
                <a:latin typeface="Arial" pitchFamily="34" charset="0"/>
                <a:ea typeface="MS PGothic" pitchFamily="34" charset="-128"/>
              </a:defRPr>
            </a:lvl4pPr>
            <a:lvl5pPr marL="1946095" indent="-216233" defTabSz="912983" eaLnBrk="0" hangingPunct="0">
              <a:spcBef>
                <a:spcPct val="30000"/>
              </a:spcBef>
              <a:defRPr kumimoji="1" sz="1100">
                <a:solidFill>
                  <a:schemeClr val="tx1"/>
                </a:solidFill>
                <a:latin typeface="Arial" pitchFamily="34" charset="0"/>
                <a:ea typeface="MS PGothic" pitchFamily="34" charset="-128"/>
              </a:defRPr>
            </a:lvl5pPr>
            <a:lvl6pPr marL="2378560" indent="-216233" defTabSz="912983" eaLnBrk="0" fontAlgn="base" hangingPunct="0">
              <a:spcBef>
                <a:spcPct val="30000"/>
              </a:spcBef>
              <a:spcAft>
                <a:spcPct val="0"/>
              </a:spcAft>
              <a:defRPr kumimoji="1" sz="1100">
                <a:solidFill>
                  <a:schemeClr val="tx1"/>
                </a:solidFill>
                <a:latin typeface="Arial" pitchFamily="34" charset="0"/>
                <a:ea typeface="MS PGothic" pitchFamily="34" charset="-128"/>
              </a:defRPr>
            </a:lvl6pPr>
            <a:lvl7pPr marL="2811026" indent="-216233" defTabSz="912983" eaLnBrk="0" fontAlgn="base" hangingPunct="0">
              <a:spcBef>
                <a:spcPct val="30000"/>
              </a:spcBef>
              <a:spcAft>
                <a:spcPct val="0"/>
              </a:spcAft>
              <a:defRPr kumimoji="1" sz="1100">
                <a:solidFill>
                  <a:schemeClr val="tx1"/>
                </a:solidFill>
                <a:latin typeface="Arial" pitchFamily="34" charset="0"/>
                <a:ea typeface="MS PGothic" pitchFamily="34" charset="-128"/>
              </a:defRPr>
            </a:lvl7pPr>
            <a:lvl8pPr marL="3243491" indent="-216233" defTabSz="912983" eaLnBrk="0" fontAlgn="base" hangingPunct="0">
              <a:spcBef>
                <a:spcPct val="30000"/>
              </a:spcBef>
              <a:spcAft>
                <a:spcPct val="0"/>
              </a:spcAft>
              <a:defRPr kumimoji="1" sz="1100">
                <a:solidFill>
                  <a:schemeClr val="tx1"/>
                </a:solidFill>
                <a:latin typeface="Arial" pitchFamily="34" charset="0"/>
                <a:ea typeface="MS PGothic" pitchFamily="34" charset="-128"/>
              </a:defRPr>
            </a:lvl8pPr>
            <a:lvl9pPr marL="3675957" indent="-216233" defTabSz="912983" eaLnBrk="0" fontAlgn="base" hangingPunct="0">
              <a:spcBef>
                <a:spcPct val="30000"/>
              </a:spcBef>
              <a:spcAft>
                <a:spcPct val="0"/>
              </a:spcAft>
              <a:defRPr kumimoji="1" sz="1100">
                <a:solidFill>
                  <a:schemeClr val="tx1"/>
                </a:solidFill>
                <a:latin typeface="Arial" pitchFamily="34" charset="0"/>
                <a:ea typeface="MS PGothic" pitchFamily="34" charset="-128"/>
              </a:defRPr>
            </a:lvl9pPr>
          </a:lstStyle>
          <a:p>
            <a:pPr eaLnBrk="1" hangingPunct="1">
              <a:spcBef>
                <a:spcPct val="0"/>
              </a:spcBef>
            </a:pPr>
            <a:fld id="{0C590749-F6AB-4D1E-8AD4-A3B9472C5E7D}" type="slidenum">
              <a:rPr kumimoji="0" lang="en-US" altLang="en-US" sz="1200"/>
              <a:pPr eaLnBrk="1" hangingPunct="1">
                <a:spcBef>
                  <a:spcPct val="0"/>
                </a:spcBef>
              </a:pPr>
              <a:t>15</a:t>
            </a:fld>
            <a:endParaRPr kumimoji="0" lang="en-US" altLang="en-US" sz="1200"/>
          </a:p>
        </p:txBody>
      </p:sp>
      <p:sp>
        <p:nvSpPr>
          <p:cNvPr id="34820" name="Rectangle 2"/>
          <p:cNvSpPr>
            <a:spLocks noGrp="1" noRot="1" noChangeAspect="1" noChangeArrowheads="1" noTextEdit="1"/>
          </p:cNvSpPr>
          <p:nvPr>
            <p:ph type="sldImg"/>
          </p:nvPr>
        </p:nvSpPr>
        <p:spPr>
          <a:xfrm>
            <a:off x="1144588" y="684213"/>
            <a:ext cx="4570412" cy="3429000"/>
          </a:xfrm>
          <a:ln/>
        </p:spPr>
      </p:sp>
      <p:sp>
        <p:nvSpPr>
          <p:cNvPr id="34821" name="Rectangle 3"/>
          <p:cNvSpPr>
            <a:spLocks noGrp="1" noChangeArrowheads="1"/>
          </p:cNvSpPr>
          <p:nvPr>
            <p:ph type="body" idx="1"/>
          </p:nvPr>
        </p:nvSpPr>
        <p:spPr>
          <a:xfrm>
            <a:off x="686098" y="4343703"/>
            <a:ext cx="5485805" cy="4115405"/>
          </a:xfrm>
          <a:noFill/>
        </p:spPr>
        <p:txBody>
          <a:bodyPr/>
          <a:lstStyle/>
          <a:p>
            <a:endParaRPr lang="en-US" altLang="en-US" smtClean="0"/>
          </a:p>
        </p:txBody>
      </p:sp>
    </p:spTree>
    <p:extLst>
      <p:ext uri="{BB962C8B-B14F-4D97-AF65-F5344CB8AC3E}">
        <p14:creationId xmlns:p14="http://schemas.microsoft.com/office/powerpoint/2010/main" val="10489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3A7D3F-2832-4422-A02A-5EDC046E1200}" type="datetime1">
              <a:rPr lang="ar-SA" smtClean="0"/>
              <a:t>27/02/1441</a:t>
            </a:fld>
            <a:endParaRPr lang="en-US"/>
          </a:p>
        </p:txBody>
      </p:sp>
      <p:sp>
        <p:nvSpPr>
          <p:cNvPr id="5" name="Footer Placeholder 4"/>
          <p:cNvSpPr>
            <a:spLocks noGrp="1"/>
          </p:cNvSpPr>
          <p:nvPr>
            <p:ph type="ftr" sz="quarter" idx="11"/>
          </p:nvPr>
        </p:nvSpPr>
        <p:spPr/>
        <p:txBody>
          <a:bodyPr/>
          <a:lstStyle/>
          <a:p>
            <a:r>
              <a:rPr lang="en-US" smtClean="0"/>
              <a:t>Dr. Mohammed Alnaif</a:t>
            </a:r>
            <a:endParaRPr lang="en-US"/>
          </a:p>
        </p:txBody>
      </p:sp>
      <p:sp>
        <p:nvSpPr>
          <p:cNvPr id="6" name="Slide Number Placeholder 5"/>
          <p:cNvSpPr>
            <a:spLocks noGrp="1"/>
          </p:cNvSpPr>
          <p:nvPr>
            <p:ph type="sldNum" sz="quarter" idx="12"/>
          </p:nvPr>
        </p:nvSpPr>
        <p:spPr/>
        <p:txBody>
          <a:bodyPr/>
          <a:lstStyle/>
          <a:p>
            <a:fld id="{EEEECDCC-63C2-4492-ADC6-A6890B1EB79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D7739-1DAE-4378-B2B5-85ACF841F3A6}" type="datetime1">
              <a:rPr lang="ar-SA" smtClean="0"/>
              <a:t>27/02/1441</a:t>
            </a:fld>
            <a:endParaRPr lang="en-US"/>
          </a:p>
        </p:txBody>
      </p:sp>
      <p:sp>
        <p:nvSpPr>
          <p:cNvPr id="5" name="Footer Placeholder 4"/>
          <p:cNvSpPr>
            <a:spLocks noGrp="1"/>
          </p:cNvSpPr>
          <p:nvPr>
            <p:ph type="ftr" sz="quarter" idx="11"/>
          </p:nvPr>
        </p:nvSpPr>
        <p:spPr/>
        <p:txBody>
          <a:bodyPr/>
          <a:lstStyle/>
          <a:p>
            <a:r>
              <a:rPr lang="en-US" smtClean="0"/>
              <a:t>Dr. Mohammed Alnaif</a:t>
            </a:r>
            <a:endParaRPr lang="en-US"/>
          </a:p>
        </p:txBody>
      </p:sp>
      <p:sp>
        <p:nvSpPr>
          <p:cNvPr id="6" name="Slide Number Placeholder 5"/>
          <p:cNvSpPr>
            <a:spLocks noGrp="1"/>
          </p:cNvSpPr>
          <p:nvPr>
            <p:ph type="sldNum" sz="quarter" idx="12"/>
          </p:nvPr>
        </p:nvSpPr>
        <p:spPr/>
        <p:txBody>
          <a:bodyPr/>
          <a:lstStyle/>
          <a:p>
            <a:fld id="{EEEECDCC-63C2-4492-ADC6-A6890B1EB7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B9BCCB-2A55-4F61-84D8-F8FCCFB4769B}" type="datetime1">
              <a:rPr lang="ar-SA" smtClean="0"/>
              <a:t>27/02/1441</a:t>
            </a:fld>
            <a:endParaRPr lang="en-US"/>
          </a:p>
        </p:txBody>
      </p:sp>
      <p:sp>
        <p:nvSpPr>
          <p:cNvPr id="5" name="Footer Placeholder 4"/>
          <p:cNvSpPr>
            <a:spLocks noGrp="1"/>
          </p:cNvSpPr>
          <p:nvPr>
            <p:ph type="ftr" sz="quarter" idx="11"/>
          </p:nvPr>
        </p:nvSpPr>
        <p:spPr/>
        <p:txBody>
          <a:bodyPr/>
          <a:lstStyle/>
          <a:p>
            <a:r>
              <a:rPr lang="en-US" smtClean="0"/>
              <a:t>Dr. Mohammed Alnaif</a:t>
            </a:r>
            <a:endParaRPr lang="en-US"/>
          </a:p>
        </p:txBody>
      </p:sp>
      <p:sp>
        <p:nvSpPr>
          <p:cNvPr id="6" name="Slide Number Placeholder 5"/>
          <p:cNvSpPr>
            <a:spLocks noGrp="1"/>
          </p:cNvSpPr>
          <p:nvPr>
            <p:ph type="sldNum" sz="quarter" idx="12"/>
          </p:nvPr>
        </p:nvSpPr>
        <p:spPr/>
        <p:txBody>
          <a:bodyPr/>
          <a:lstStyle/>
          <a:p>
            <a:fld id="{EEEECDCC-63C2-4492-ADC6-A6890B1EB7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309475-A104-4FF5-8B01-476D19162AB4}" type="datetime1">
              <a:rPr lang="ar-SA" smtClean="0"/>
              <a:t>27/02/1441</a:t>
            </a:fld>
            <a:endParaRPr lang="en-US"/>
          </a:p>
        </p:txBody>
      </p:sp>
      <p:sp>
        <p:nvSpPr>
          <p:cNvPr id="5" name="Footer Placeholder 4"/>
          <p:cNvSpPr>
            <a:spLocks noGrp="1"/>
          </p:cNvSpPr>
          <p:nvPr>
            <p:ph type="ftr" sz="quarter" idx="11"/>
          </p:nvPr>
        </p:nvSpPr>
        <p:spPr/>
        <p:txBody>
          <a:bodyPr/>
          <a:lstStyle/>
          <a:p>
            <a:r>
              <a:rPr lang="en-US" smtClean="0"/>
              <a:t>Dr. Mohammed Alnaif</a:t>
            </a:r>
            <a:endParaRPr lang="en-US"/>
          </a:p>
        </p:txBody>
      </p:sp>
      <p:sp>
        <p:nvSpPr>
          <p:cNvPr id="6" name="Slide Number Placeholder 5"/>
          <p:cNvSpPr>
            <a:spLocks noGrp="1"/>
          </p:cNvSpPr>
          <p:nvPr>
            <p:ph type="sldNum" sz="quarter" idx="12"/>
          </p:nvPr>
        </p:nvSpPr>
        <p:spPr/>
        <p:txBody>
          <a:bodyPr/>
          <a:lstStyle/>
          <a:p>
            <a:fld id="{EEEECDCC-63C2-4492-ADC6-A6890B1EB79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7C1791-596C-4D92-B3BC-562998E2BD73}" type="datetime1">
              <a:rPr lang="ar-SA" smtClean="0"/>
              <a:t>27/02/1441</a:t>
            </a:fld>
            <a:endParaRPr lang="en-US"/>
          </a:p>
        </p:txBody>
      </p:sp>
      <p:sp>
        <p:nvSpPr>
          <p:cNvPr id="5" name="Footer Placeholder 4"/>
          <p:cNvSpPr>
            <a:spLocks noGrp="1"/>
          </p:cNvSpPr>
          <p:nvPr>
            <p:ph type="ftr" sz="quarter" idx="11"/>
          </p:nvPr>
        </p:nvSpPr>
        <p:spPr/>
        <p:txBody>
          <a:bodyPr/>
          <a:lstStyle/>
          <a:p>
            <a:r>
              <a:rPr lang="en-US" smtClean="0"/>
              <a:t>Dr. Mohammed Alnaif</a:t>
            </a:r>
            <a:endParaRPr lang="en-US"/>
          </a:p>
        </p:txBody>
      </p:sp>
      <p:sp>
        <p:nvSpPr>
          <p:cNvPr id="6" name="Slide Number Placeholder 5"/>
          <p:cNvSpPr>
            <a:spLocks noGrp="1"/>
          </p:cNvSpPr>
          <p:nvPr>
            <p:ph type="sldNum" sz="quarter" idx="12"/>
          </p:nvPr>
        </p:nvSpPr>
        <p:spPr/>
        <p:txBody>
          <a:bodyPr/>
          <a:lstStyle/>
          <a:p>
            <a:fld id="{EEEECDCC-63C2-4492-ADC6-A6890B1EB79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188717-8251-4AA0-83F3-3EB823A2B089}" type="datetime1">
              <a:rPr lang="ar-SA" smtClean="0"/>
              <a:t>27/02/1441</a:t>
            </a:fld>
            <a:endParaRPr lang="en-US"/>
          </a:p>
        </p:txBody>
      </p:sp>
      <p:sp>
        <p:nvSpPr>
          <p:cNvPr id="6" name="Footer Placeholder 5"/>
          <p:cNvSpPr>
            <a:spLocks noGrp="1"/>
          </p:cNvSpPr>
          <p:nvPr>
            <p:ph type="ftr" sz="quarter" idx="11"/>
          </p:nvPr>
        </p:nvSpPr>
        <p:spPr/>
        <p:txBody>
          <a:bodyPr/>
          <a:lstStyle/>
          <a:p>
            <a:r>
              <a:rPr lang="en-US" smtClean="0"/>
              <a:t>Dr. Mohammed Alnaif</a:t>
            </a:r>
            <a:endParaRPr lang="en-US"/>
          </a:p>
        </p:txBody>
      </p:sp>
      <p:sp>
        <p:nvSpPr>
          <p:cNvPr id="7" name="Slide Number Placeholder 6"/>
          <p:cNvSpPr>
            <a:spLocks noGrp="1"/>
          </p:cNvSpPr>
          <p:nvPr>
            <p:ph type="sldNum" sz="quarter" idx="12"/>
          </p:nvPr>
        </p:nvSpPr>
        <p:spPr/>
        <p:txBody>
          <a:bodyPr/>
          <a:lstStyle/>
          <a:p>
            <a:fld id="{EEEECDCC-63C2-4492-ADC6-A6890B1EB79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8DE224-9A31-4112-9526-A03C88257F53}" type="datetime1">
              <a:rPr lang="ar-SA" smtClean="0"/>
              <a:t>27/02/1441</a:t>
            </a:fld>
            <a:endParaRPr lang="en-US"/>
          </a:p>
        </p:txBody>
      </p:sp>
      <p:sp>
        <p:nvSpPr>
          <p:cNvPr id="8" name="Footer Placeholder 7"/>
          <p:cNvSpPr>
            <a:spLocks noGrp="1"/>
          </p:cNvSpPr>
          <p:nvPr>
            <p:ph type="ftr" sz="quarter" idx="11"/>
          </p:nvPr>
        </p:nvSpPr>
        <p:spPr/>
        <p:txBody>
          <a:bodyPr/>
          <a:lstStyle/>
          <a:p>
            <a:r>
              <a:rPr lang="en-US" smtClean="0"/>
              <a:t>Dr. Mohammed Alnaif</a:t>
            </a:r>
            <a:endParaRPr lang="en-US"/>
          </a:p>
        </p:txBody>
      </p:sp>
      <p:sp>
        <p:nvSpPr>
          <p:cNvPr id="9" name="Slide Number Placeholder 8"/>
          <p:cNvSpPr>
            <a:spLocks noGrp="1"/>
          </p:cNvSpPr>
          <p:nvPr>
            <p:ph type="sldNum" sz="quarter" idx="12"/>
          </p:nvPr>
        </p:nvSpPr>
        <p:spPr/>
        <p:txBody>
          <a:bodyPr/>
          <a:lstStyle/>
          <a:p>
            <a:fld id="{EEEECDCC-63C2-4492-ADC6-A6890B1EB79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C63608-1533-4D0B-A79E-B6F589539FC9}" type="datetime1">
              <a:rPr lang="ar-SA" smtClean="0"/>
              <a:t>27/02/1441</a:t>
            </a:fld>
            <a:endParaRPr lang="en-US"/>
          </a:p>
        </p:txBody>
      </p:sp>
      <p:sp>
        <p:nvSpPr>
          <p:cNvPr id="4" name="Footer Placeholder 3"/>
          <p:cNvSpPr>
            <a:spLocks noGrp="1"/>
          </p:cNvSpPr>
          <p:nvPr>
            <p:ph type="ftr" sz="quarter" idx="11"/>
          </p:nvPr>
        </p:nvSpPr>
        <p:spPr/>
        <p:txBody>
          <a:bodyPr/>
          <a:lstStyle/>
          <a:p>
            <a:r>
              <a:rPr lang="en-US" smtClean="0"/>
              <a:t>Dr. Mohammed Alnaif</a:t>
            </a:r>
            <a:endParaRPr lang="en-US"/>
          </a:p>
        </p:txBody>
      </p:sp>
      <p:sp>
        <p:nvSpPr>
          <p:cNvPr id="5" name="Slide Number Placeholder 4"/>
          <p:cNvSpPr>
            <a:spLocks noGrp="1"/>
          </p:cNvSpPr>
          <p:nvPr>
            <p:ph type="sldNum" sz="quarter" idx="12"/>
          </p:nvPr>
        </p:nvSpPr>
        <p:spPr/>
        <p:txBody>
          <a:bodyPr/>
          <a:lstStyle/>
          <a:p>
            <a:fld id="{EEEECDCC-63C2-4492-ADC6-A6890B1EB7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76023-BE09-4861-89D3-7836E2F960CD}" type="datetime1">
              <a:rPr lang="ar-SA" smtClean="0"/>
              <a:t>27/02/1441</a:t>
            </a:fld>
            <a:endParaRPr lang="en-US"/>
          </a:p>
        </p:txBody>
      </p:sp>
      <p:sp>
        <p:nvSpPr>
          <p:cNvPr id="3" name="Footer Placeholder 2"/>
          <p:cNvSpPr>
            <a:spLocks noGrp="1"/>
          </p:cNvSpPr>
          <p:nvPr>
            <p:ph type="ftr" sz="quarter" idx="11"/>
          </p:nvPr>
        </p:nvSpPr>
        <p:spPr/>
        <p:txBody>
          <a:bodyPr/>
          <a:lstStyle/>
          <a:p>
            <a:r>
              <a:rPr lang="en-US" smtClean="0"/>
              <a:t>Dr. Mohammed Alnaif</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9B6FE-05D5-4F76-A89F-AB4988EF5D6D}" type="datetime1">
              <a:rPr lang="ar-SA" smtClean="0"/>
              <a:t>27/02/1441</a:t>
            </a:fld>
            <a:endParaRPr lang="en-US"/>
          </a:p>
        </p:txBody>
      </p:sp>
      <p:sp>
        <p:nvSpPr>
          <p:cNvPr id="6" name="Footer Placeholder 5"/>
          <p:cNvSpPr>
            <a:spLocks noGrp="1"/>
          </p:cNvSpPr>
          <p:nvPr>
            <p:ph type="ftr" sz="quarter" idx="11"/>
          </p:nvPr>
        </p:nvSpPr>
        <p:spPr/>
        <p:txBody>
          <a:bodyPr/>
          <a:lstStyle/>
          <a:p>
            <a:r>
              <a:rPr lang="en-US" smtClean="0"/>
              <a:t>Dr. Mohammed Alnaif</a:t>
            </a:r>
            <a:endParaRPr lang="en-US"/>
          </a:p>
        </p:txBody>
      </p:sp>
      <p:sp>
        <p:nvSpPr>
          <p:cNvPr id="7" name="Slide Number Placeholder 6"/>
          <p:cNvSpPr>
            <a:spLocks noGrp="1"/>
          </p:cNvSpPr>
          <p:nvPr>
            <p:ph type="sldNum" sz="quarter" idx="12"/>
          </p:nvPr>
        </p:nvSpPr>
        <p:spPr/>
        <p:txBody>
          <a:bodyPr/>
          <a:lstStyle/>
          <a:p>
            <a:fld id="{EEEECDCC-63C2-4492-ADC6-A6890B1EB79E}"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E4396FE-82C6-4185-9E16-694C153701A6}" type="datetime1">
              <a:rPr lang="ar-SA" smtClean="0"/>
              <a:t>27/02/1441</a:t>
            </a:fld>
            <a:endParaRPr lang="en-US"/>
          </a:p>
        </p:txBody>
      </p:sp>
      <p:sp>
        <p:nvSpPr>
          <p:cNvPr id="9" name="Slide Number Placeholder 8"/>
          <p:cNvSpPr>
            <a:spLocks noGrp="1"/>
          </p:cNvSpPr>
          <p:nvPr>
            <p:ph type="sldNum" sz="quarter" idx="11"/>
          </p:nvPr>
        </p:nvSpPr>
        <p:spPr/>
        <p:txBody>
          <a:bodyPr/>
          <a:lstStyle/>
          <a:p>
            <a:fld id="{EEEECDCC-63C2-4492-ADC6-A6890B1EB79E}" type="slidenum">
              <a:rPr lang="en-US" smtClean="0"/>
              <a:t>‹#›</a:t>
            </a:fld>
            <a:endParaRPr lang="en-US"/>
          </a:p>
        </p:txBody>
      </p:sp>
      <p:sp>
        <p:nvSpPr>
          <p:cNvPr id="10" name="Footer Placeholder 9"/>
          <p:cNvSpPr>
            <a:spLocks noGrp="1"/>
          </p:cNvSpPr>
          <p:nvPr>
            <p:ph type="ftr" sz="quarter" idx="12"/>
          </p:nvPr>
        </p:nvSpPr>
        <p:spPr/>
        <p:txBody>
          <a:bodyPr/>
          <a:lstStyle/>
          <a:p>
            <a:r>
              <a:rPr lang="en-US" smtClean="0"/>
              <a:t>Dr. Mohammed Alnaif</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EEECDCC-63C2-4492-ADC6-A6890B1EB79E}"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t>Dr. Mohammed Alnaif</a:t>
            </a: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209CF98-204F-4BD7-A2E9-3807E01E5D87}" type="datetime1">
              <a:rPr lang="ar-SA" smtClean="0"/>
              <a:t>27/02/1441</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lnaif@ksu.edu.s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theresearchassistant.com/tutorial/chart_respros.html"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2.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1652736"/>
          </a:xfrm>
        </p:spPr>
        <p:txBody>
          <a:bodyPr>
            <a:noAutofit/>
          </a:bodyPr>
          <a:lstStyle/>
          <a:p>
            <a:pPr marL="182880" indent="0" algn="ctr" rtl="0">
              <a:buNone/>
            </a:pPr>
            <a:r>
              <a:rPr lang="en-US" sz="2400" dirty="0" smtClean="0">
                <a:solidFill>
                  <a:schemeClr val="tx1"/>
                </a:solidFill>
                <a:effectLst/>
                <a:latin typeface="Times New Roman" panose="02020603050405020304" pitchFamily="18" charset="0"/>
                <a:cs typeface="Times New Roman" panose="02020603050405020304" pitchFamily="18" charset="0"/>
              </a:rPr>
              <a:t>King Saud University</a:t>
            </a:r>
            <a:br>
              <a:rPr lang="en-US" sz="2400" dirty="0" smtClean="0">
                <a:solidFill>
                  <a:schemeClr val="tx1"/>
                </a:solidFill>
                <a:effectLst/>
                <a:latin typeface="Times New Roman" panose="02020603050405020304" pitchFamily="18" charset="0"/>
                <a:cs typeface="Times New Roman" panose="02020603050405020304" pitchFamily="18" charset="0"/>
              </a:rPr>
            </a:br>
            <a:r>
              <a:rPr lang="en-US" sz="2400" dirty="0" smtClean="0">
                <a:solidFill>
                  <a:schemeClr val="tx1"/>
                </a:solidFill>
                <a:effectLst/>
                <a:latin typeface="Times New Roman" panose="02020603050405020304" pitchFamily="18" charset="0"/>
                <a:cs typeface="Times New Roman" panose="02020603050405020304" pitchFamily="18" charset="0"/>
              </a:rPr>
              <a:t>College of Business Administration</a:t>
            </a:r>
            <a:br>
              <a:rPr lang="en-US" sz="2400" dirty="0" smtClean="0">
                <a:solidFill>
                  <a:schemeClr val="tx1"/>
                </a:solidFill>
                <a:effectLst/>
                <a:latin typeface="Times New Roman" panose="02020603050405020304" pitchFamily="18" charset="0"/>
                <a:cs typeface="Times New Roman" panose="02020603050405020304" pitchFamily="18" charset="0"/>
              </a:rPr>
            </a:br>
            <a:r>
              <a:rPr lang="en-US" sz="2400" dirty="0" smtClean="0">
                <a:solidFill>
                  <a:schemeClr val="tx1"/>
                </a:solidFill>
                <a:effectLst/>
                <a:latin typeface="Times New Roman" panose="02020603050405020304" pitchFamily="18" charset="0"/>
                <a:cs typeface="Times New Roman" panose="02020603050405020304" pitchFamily="18" charset="0"/>
              </a:rPr>
              <a:t>Department of Health Administration </a:t>
            </a:r>
            <a:br>
              <a:rPr lang="en-US" sz="2400" dirty="0" smtClean="0">
                <a:solidFill>
                  <a:schemeClr val="tx1"/>
                </a:solidFill>
                <a:effectLst/>
                <a:latin typeface="Times New Roman" panose="02020603050405020304" pitchFamily="18" charset="0"/>
                <a:cs typeface="Times New Roman" panose="02020603050405020304" pitchFamily="18" charset="0"/>
              </a:rPr>
            </a:br>
            <a:r>
              <a:rPr lang="en-US" sz="2400" dirty="0" smtClean="0">
                <a:solidFill>
                  <a:schemeClr val="tx1"/>
                </a:solidFill>
                <a:effectLst/>
                <a:latin typeface="Times New Roman" panose="02020603050405020304" pitchFamily="18" charset="0"/>
                <a:cs typeface="Times New Roman" panose="02020603050405020304" pitchFamily="18" charset="0"/>
              </a:rPr>
              <a:t>Masters` Program</a:t>
            </a:r>
            <a:endParaRPr lang="ar-SA" sz="2400"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99592" y="2514600"/>
            <a:ext cx="7330008" cy="3124200"/>
          </a:xfrm>
        </p:spPr>
        <p:txBody>
          <a:bodyPr>
            <a:normAutofit/>
          </a:bodyPr>
          <a:lstStyle/>
          <a:p>
            <a:pPr algn="ctr"/>
            <a:r>
              <a:rPr lang="en-US" sz="2400" b="1" i="1" u="sng" dirty="0">
                <a:solidFill>
                  <a:schemeClr val="tx1"/>
                </a:solidFill>
                <a:latin typeface="Times New Roman" panose="02020603050405020304" pitchFamily="18" charset="0"/>
                <a:cs typeface="Times New Roman" panose="02020603050405020304" pitchFamily="18" charset="0"/>
              </a:rPr>
              <a:t>PA 507 –</a:t>
            </a:r>
            <a:r>
              <a:rPr lang="en-US" sz="2400" b="1" u="sng" dirty="0">
                <a:solidFill>
                  <a:schemeClr val="tx1"/>
                </a:solidFill>
                <a:latin typeface="Times New Roman" panose="02020603050405020304" pitchFamily="18" charset="0"/>
                <a:cs typeface="Times New Roman" panose="02020603050405020304" pitchFamily="18" charset="0"/>
              </a:rPr>
              <a:t> </a:t>
            </a:r>
            <a:r>
              <a:rPr lang="en-US" sz="2400" b="1" i="1" u="sng" dirty="0">
                <a:solidFill>
                  <a:schemeClr val="tx1"/>
                </a:solidFill>
                <a:latin typeface="Times New Roman" panose="02020603050405020304" pitchFamily="18" charset="0"/>
                <a:cs typeface="Times New Roman" panose="02020603050405020304" pitchFamily="18" charset="0"/>
              </a:rPr>
              <a:t>Introduction to Public Health</a:t>
            </a:r>
            <a:endParaRPr lang="en-US" sz="2400" b="1" dirty="0">
              <a:solidFill>
                <a:schemeClr val="tx1"/>
              </a:solidFill>
              <a:latin typeface="Times New Roman" panose="02020603050405020304" pitchFamily="18" charset="0"/>
              <a:cs typeface="Times New Roman" panose="02020603050405020304" pitchFamily="18" charset="0"/>
            </a:endParaRPr>
          </a:p>
          <a:p>
            <a:pPr algn="ctr"/>
            <a:r>
              <a:rPr lang="en-US" sz="2400" b="1" i="1" u="sng" dirty="0">
                <a:solidFill>
                  <a:schemeClr val="tx1"/>
                </a:solidFill>
                <a:latin typeface="Times New Roman" panose="02020603050405020304" pitchFamily="18" charset="0"/>
                <a:cs typeface="Times New Roman" panose="02020603050405020304" pitchFamily="18" charset="0"/>
              </a:rPr>
              <a:t>First Semester 1437/ </a:t>
            </a:r>
            <a:r>
              <a:rPr lang="en-US" sz="2400" b="1" i="1" u="sng" dirty="0" smtClean="0">
                <a:solidFill>
                  <a:schemeClr val="tx1"/>
                </a:solidFill>
                <a:latin typeface="Times New Roman" panose="02020603050405020304" pitchFamily="18" charset="0"/>
                <a:cs typeface="Times New Roman" panose="02020603050405020304" pitchFamily="18" charset="0"/>
              </a:rPr>
              <a:t>1438</a:t>
            </a:r>
          </a:p>
          <a:p>
            <a:pPr algn="ctr"/>
            <a:endParaRPr lang="en-US" sz="2400" b="1" dirty="0" smtClean="0">
              <a:solidFill>
                <a:schemeClr val="tx1"/>
              </a:solidFill>
              <a:effectLst/>
              <a:latin typeface="Times New Roman" panose="02020603050405020304" pitchFamily="18" charset="0"/>
              <a:cs typeface="Times New Roman" panose="02020603050405020304" pitchFamily="18" charset="0"/>
            </a:endParaRPr>
          </a:p>
          <a:p>
            <a:pPr algn="ctr"/>
            <a:r>
              <a:rPr lang="en-US" sz="2400" b="1" dirty="0" smtClean="0">
                <a:solidFill>
                  <a:schemeClr val="tx1"/>
                </a:solidFill>
                <a:effectLst/>
                <a:latin typeface="Times New Roman" panose="02020603050405020304" pitchFamily="18" charset="0"/>
                <a:cs typeface="Times New Roman" panose="02020603050405020304" pitchFamily="18" charset="0"/>
              </a:rPr>
              <a:t>Mohammed S. Alnaif, Ph D.</a:t>
            </a:r>
            <a:r>
              <a:rPr lang="en-US" sz="2400" b="1" dirty="0" smtClean="0">
                <a:solidFill>
                  <a:schemeClr val="tx1"/>
                </a:solidFill>
                <a:latin typeface="Times New Roman" panose="02020603050405020304" pitchFamily="18" charset="0"/>
                <a:cs typeface="Times New Roman" panose="02020603050405020304" pitchFamily="18" charset="0"/>
              </a:rPr>
              <a:t/>
            </a:r>
            <a:br>
              <a:rPr lang="en-US" sz="2400" b="1" dirty="0" smtClean="0">
                <a:solidFill>
                  <a:schemeClr val="tx1"/>
                </a:solidFill>
                <a:latin typeface="Times New Roman" panose="02020603050405020304" pitchFamily="18" charset="0"/>
                <a:cs typeface="Times New Roman" panose="02020603050405020304" pitchFamily="18" charset="0"/>
              </a:rPr>
            </a:br>
            <a:r>
              <a:rPr lang="en-US" sz="2400" b="1" dirty="0" smtClean="0">
                <a:solidFill>
                  <a:schemeClr val="tx1"/>
                </a:solidFill>
                <a:latin typeface="Times New Roman" panose="02020603050405020304" pitchFamily="18" charset="0"/>
                <a:cs typeface="Times New Roman" panose="02020603050405020304" pitchFamily="18" charset="0"/>
                <a:hlinkClick r:id="rId2"/>
              </a:rPr>
              <a:t>alnaif@ksu.edu.sa</a:t>
            </a:r>
            <a:endParaRPr lang="en-US" sz="2400" b="1" dirty="0" smtClean="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3EAD6154-A50A-4408-AB36-206A773FCA88}"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1</a:t>
            </a:fld>
            <a:endParaRPr lang="ar-SA"/>
          </a:p>
        </p:txBody>
      </p:sp>
    </p:spTree>
    <p:extLst>
      <p:ext uri="{BB962C8B-B14F-4D97-AF65-F5344CB8AC3E}">
        <p14:creationId xmlns:p14="http://schemas.microsoft.com/office/powerpoint/2010/main" val="232528789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1066800"/>
            <a:ext cx="8001000" cy="5334000"/>
          </a:xfrm>
        </p:spPr>
        <p:txBody>
          <a:bodyPr>
            <a:normAutofit fontScale="85000" lnSpcReduction="20000"/>
          </a:bodyPr>
          <a:lstStyle/>
          <a:p>
            <a:pPr marL="457200" indent="-457200">
              <a:lnSpc>
                <a:spcPct val="120000"/>
              </a:lnSpc>
              <a:spcBef>
                <a:spcPts val="0"/>
              </a:spcBef>
            </a:pPr>
            <a:r>
              <a:rPr lang="en-US" sz="2800" b="1" dirty="0">
                <a:solidFill>
                  <a:srgbClr val="0000FF"/>
                </a:solidFill>
                <a:latin typeface="Times New Roman" panose="02020603050405020304" pitchFamily="18" charset="0"/>
                <a:cs typeface="Times New Roman" panose="02020603050405020304" pitchFamily="18" charset="0"/>
              </a:rPr>
              <a:t>Study Design</a:t>
            </a:r>
            <a:endParaRPr lang="en-US" sz="2800" b="1" dirty="0" smtClean="0">
              <a:solidFill>
                <a:srgbClr val="0000FF"/>
              </a:solidFill>
              <a:latin typeface="Times New Roman" panose="02020603050405020304" pitchFamily="18" charset="0"/>
              <a:cs typeface="Times New Roman" panose="02020603050405020304" pitchFamily="18" charset="0"/>
            </a:endParaRPr>
          </a:p>
          <a:p>
            <a:pPr marL="457200" indent="-457200">
              <a:lnSpc>
                <a:spcPct val="120000"/>
              </a:lnSpc>
              <a:spcBef>
                <a:spcPts val="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As mentioned before, the purpose of </a:t>
            </a:r>
            <a:r>
              <a:rPr lang="en-US" sz="2800" b="1" dirty="0">
                <a:solidFill>
                  <a:srgbClr val="0000FF"/>
                </a:solidFill>
                <a:latin typeface="Times New Roman" panose="02020603050405020304" pitchFamily="18" charset="0"/>
                <a:cs typeface="Times New Roman" panose="02020603050405020304" pitchFamily="18" charset="0"/>
              </a:rPr>
              <a:t>analytic epidemiology</a:t>
            </a:r>
            <a:r>
              <a:rPr lang="en-US" sz="2800" b="1" dirty="0">
                <a:solidFill>
                  <a:schemeClr val="tx1"/>
                </a:solidFill>
                <a:latin typeface="Times New Roman" panose="02020603050405020304" pitchFamily="18" charset="0"/>
                <a:cs typeface="Times New Roman" panose="02020603050405020304" pitchFamily="18" charset="0"/>
              </a:rPr>
              <a:t> is to identify and quantify risk factors for health outcomes.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20000"/>
              </a:lnSpc>
              <a:spcBef>
                <a:spcPts val="0"/>
              </a:spcBef>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However</a:t>
            </a:r>
            <a:r>
              <a:rPr lang="en-US" sz="2800" b="1" dirty="0">
                <a:solidFill>
                  <a:schemeClr val="tx1"/>
                </a:solidFill>
                <a:latin typeface="Times New Roman" panose="02020603050405020304" pitchFamily="18" charset="0"/>
                <a:cs typeface="Times New Roman" panose="02020603050405020304" pitchFamily="18" charset="0"/>
              </a:rPr>
              <a:t>, a single study is rarely enough to make us confident in this relationship, and different studies may have different results.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20000"/>
              </a:lnSpc>
              <a:spcBef>
                <a:spcPts val="0"/>
              </a:spcBef>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Therefore</a:t>
            </a:r>
            <a:r>
              <a:rPr lang="en-US" sz="2800" b="1" dirty="0">
                <a:solidFill>
                  <a:schemeClr val="tx1"/>
                </a:solidFill>
                <a:latin typeface="Times New Roman" panose="02020603050405020304" pitchFamily="18" charset="0"/>
                <a:cs typeface="Times New Roman" panose="02020603050405020304" pitchFamily="18" charset="0"/>
              </a:rPr>
              <a:t>, criteria exist to assess whether there is a cause and effect relationship between two variables.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20000"/>
              </a:lnSpc>
              <a:spcBef>
                <a:spcPts val="0"/>
              </a:spcBef>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It </a:t>
            </a:r>
            <a:r>
              <a:rPr lang="en-US" sz="2800" b="1" dirty="0">
                <a:solidFill>
                  <a:srgbClr val="0000FF"/>
                </a:solidFill>
                <a:latin typeface="Times New Roman" panose="02020603050405020304" pitchFamily="18" charset="0"/>
                <a:cs typeface="Times New Roman" panose="02020603050405020304" pitchFamily="18" charset="0"/>
              </a:rPr>
              <a:t>is important </a:t>
            </a:r>
            <a:r>
              <a:rPr lang="en-US" sz="2800" b="1" dirty="0">
                <a:solidFill>
                  <a:schemeClr val="tx1"/>
                </a:solidFill>
                <a:latin typeface="Times New Roman" panose="02020603050405020304" pitchFamily="18" charset="0"/>
                <a:cs typeface="Times New Roman" panose="02020603050405020304" pitchFamily="18" charset="0"/>
              </a:rPr>
              <a:t>to understand the criteria for causal inference no matter what your career goals are because, as a consumer, you must make decisions based on evidence presented by sources such as the media, industry, and health care providers</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CDC8F47D-6E24-4607-87ED-DC7F18E38503}"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10</a:t>
            </a:fld>
            <a:endParaRPr lang="ar-SA"/>
          </a:p>
        </p:txBody>
      </p:sp>
    </p:spTree>
    <p:extLst>
      <p:ext uri="{BB962C8B-B14F-4D97-AF65-F5344CB8AC3E}">
        <p14:creationId xmlns:p14="http://schemas.microsoft.com/office/powerpoint/2010/main" val="324293788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524000"/>
            <a:ext cx="7620000" cy="4495800"/>
          </a:xfrm>
        </p:spPr>
        <p:txBody>
          <a:bodyPr>
            <a:normAutofit/>
          </a:bodyPr>
          <a:lstStyle/>
          <a:p>
            <a:r>
              <a:rPr lang="en-US" sz="2800" b="1" dirty="0">
                <a:solidFill>
                  <a:srgbClr val="0000FF"/>
                </a:solidFill>
                <a:latin typeface="Times New Roman" panose="02020603050405020304" pitchFamily="18" charset="0"/>
                <a:cs typeface="Times New Roman" panose="02020603050405020304" pitchFamily="18" charset="0"/>
              </a:rPr>
              <a:t>Study Design</a:t>
            </a:r>
            <a:endParaRPr lang="en-US" sz="2800" b="1" dirty="0" smtClean="0">
              <a:solidFill>
                <a:srgbClr val="0000FF"/>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In epidemiology there are several common categories of </a:t>
            </a:r>
            <a:r>
              <a:rPr lang="en-US" sz="2800" b="1" dirty="0">
                <a:solidFill>
                  <a:srgbClr val="0000FF"/>
                </a:solidFill>
                <a:latin typeface="Times New Roman" panose="02020603050405020304" pitchFamily="18" charset="0"/>
                <a:cs typeface="Times New Roman" panose="02020603050405020304" pitchFamily="18" charset="0"/>
              </a:rPr>
              <a:t>quantitative study designs</a:t>
            </a:r>
            <a:r>
              <a:rPr lang="en-US" sz="2800" b="1" dirty="0">
                <a:solidFill>
                  <a:schemeClr val="tx1"/>
                </a:solidFill>
                <a:latin typeface="Times New Roman" panose="02020603050405020304" pitchFamily="18" charset="0"/>
                <a:cs typeface="Times New Roman" panose="02020603050405020304" pitchFamily="18" charset="0"/>
              </a:rPr>
              <a:t>.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These </a:t>
            </a:r>
            <a:r>
              <a:rPr lang="en-US" sz="2800" b="1" dirty="0">
                <a:solidFill>
                  <a:schemeClr val="tx1"/>
                </a:solidFill>
                <a:latin typeface="Times New Roman" panose="02020603050405020304" pitchFamily="18" charset="0"/>
                <a:cs typeface="Times New Roman" panose="02020603050405020304" pitchFamily="18" charset="0"/>
              </a:rPr>
              <a:t>types of studies rely on measures that can be described by </a:t>
            </a:r>
            <a:r>
              <a:rPr lang="en-US" sz="2800" b="1" dirty="0">
                <a:solidFill>
                  <a:srgbClr val="0000FF"/>
                </a:solidFill>
                <a:latin typeface="Times New Roman" panose="02020603050405020304" pitchFamily="18" charset="0"/>
                <a:cs typeface="Times New Roman" panose="02020603050405020304" pitchFamily="18" charset="0"/>
              </a:rPr>
              <a:t>discrete numbers</a:t>
            </a:r>
            <a:r>
              <a:rPr lang="en-US" sz="2800" b="1" dirty="0">
                <a:solidFill>
                  <a:schemeClr val="tx1"/>
                </a:solidFill>
                <a:latin typeface="Times New Roman" panose="02020603050405020304" pitchFamily="18" charset="0"/>
                <a:cs typeface="Times New Roman" panose="02020603050405020304" pitchFamily="18" charset="0"/>
              </a:rPr>
              <a:t>.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smtClean="0">
                <a:solidFill>
                  <a:srgbClr val="FF0000"/>
                </a:solidFill>
                <a:latin typeface="Times New Roman" panose="02020603050405020304" pitchFamily="18" charset="0"/>
                <a:cs typeface="Times New Roman" panose="02020603050405020304" pitchFamily="18" charset="0"/>
              </a:rPr>
              <a:t>For </a:t>
            </a:r>
            <a:r>
              <a:rPr lang="en-US" sz="2800" b="1" dirty="0">
                <a:solidFill>
                  <a:srgbClr val="FF0000"/>
                </a:solidFill>
                <a:latin typeface="Times New Roman" panose="02020603050405020304" pitchFamily="18" charset="0"/>
                <a:cs typeface="Times New Roman" panose="02020603050405020304" pitchFamily="18" charset="0"/>
              </a:rPr>
              <a:t>example</a:t>
            </a:r>
            <a:r>
              <a:rPr lang="en-US" sz="2800" b="1" dirty="0">
                <a:solidFill>
                  <a:schemeClr val="tx1"/>
                </a:solidFill>
                <a:latin typeface="Times New Roman" panose="02020603050405020304" pitchFamily="18" charset="0"/>
                <a:cs typeface="Times New Roman" panose="02020603050405020304" pitchFamily="18" charset="0"/>
              </a:rPr>
              <a:t>, age and months of employment are two pieces of information that have specific numbers associated with them</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FF51804F-6E36-4B5E-8E15-A98ABA89A2DD}"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11</a:t>
            </a:fld>
            <a:endParaRPr lang="ar-SA"/>
          </a:p>
        </p:txBody>
      </p:sp>
    </p:spTree>
    <p:extLst>
      <p:ext uri="{BB962C8B-B14F-4D97-AF65-F5344CB8AC3E}">
        <p14:creationId xmlns:p14="http://schemas.microsoft.com/office/powerpoint/2010/main" val="14840131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04800" y="1295400"/>
            <a:ext cx="7924800" cy="5029200"/>
          </a:xfrm>
        </p:spPr>
        <p:txBody>
          <a:bodyPr>
            <a:normAutofit fontScale="85000" lnSpcReduction="20000"/>
          </a:bodyPr>
          <a:lstStyle/>
          <a:p>
            <a:pPr marL="457200" indent="-457200">
              <a:lnSpc>
                <a:spcPct val="120000"/>
              </a:lnSpc>
              <a:spcBef>
                <a:spcPts val="0"/>
              </a:spcBef>
            </a:pPr>
            <a:r>
              <a:rPr lang="en-US" sz="3800" b="1" dirty="0">
                <a:solidFill>
                  <a:srgbClr val="0000FF"/>
                </a:solidFill>
                <a:latin typeface="Times New Roman" panose="02020603050405020304" pitchFamily="18" charset="0"/>
                <a:cs typeface="Times New Roman" panose="02020603050405020304" pitchFamily="18" charset="0"/>
              </a:rPr>
              <a:t>Study Design</a:t>
            </a:r>
            <a:endParaRPr lang="en-US" sz="3800" b="1" dirty="0" smtClean="0">
              <a:solidFill>
                <a:srgbClr val="0000FF"/>
              </a:solidFill>
              <a:latin typeface="Times New Roman" panose="02020603050405020304" pitchFamily="18" charset="0"/>
              <a:cs typeface="Times New Roman" panose="02020603050405020304" pitchFamily="18" charset="0"/>
            </a:endParaRPr>
          </a:p>
          <a:p>
            <a:pPr marL="457200" indent="-457200">
              <a:lnSpc>
                <a:spcPct val="120000"/>
              </a:lnSpc>
              <a:spcBef>
                <a:spcPts val="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For other topics with less obvious links to numbers, we can create categories of answer choices and assign them a number, making them into </a:t>
            </a:r>
            <a:r>
              <a:rPr lang="en-US" sz="2800" b="1" dirty="0">
                <a:solidFill>
                  <a:srgbClr val="0000FF"/>
                </a:solidFill>
                <a:latin typeface="Times New Roman" panose="02020603050405020304" pitchFamily="18" charset="0"/>
                <a:cs typeface="Times New Roman" panose="02020603050405020304" pitchFamily="18" charset="0"/>
              </a:rPr>
              <a:t>categorical variables</a:t>
            </a:r>
            <a:r>
              <a:rPr lang="en-US" sz="2800" b="1" i="1" dirty="0">
                <a:solidFill>
                  <a:schemeClr val="tx1"/>
                </a:solidFill>
                <a:latin typeface="Times New Roman" panose="02020603050405020304" pitchFamily="18" charset="0"/>
                <a:cs typeface="Times New Roman" panose="02020603050405020304" pitchFamily="18" charset="0"/>
              </a:rPr>
              <a:t>. </a:t>
            </a:r>
            <a:endParaRPr lang="en-US" sz="2800" b="1" i="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20000"/>
              </a:lnSpc>
              <a:spcBef>
                <a:spcPts val="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For </a:t>
            </a:r>
            <a:r>
              <a:rPr lang="en-US" sz="2800" b="1" dirty="0">
                <a:solidFill>
                  <a:schemeClr val="tx1"/>
                </a:solidFill>
                <a:latin typeface="Times New Roman" panose="02020603050405020304" pitchFamily="18" charset="0"/>
                <a:cs typeface="Times New Roman" panose="02020603050405020304" pitchFamily="18" charset="0"/>
              </a:rPr>
              <a:t>example, we might ask people to rate their general health using a 5 - point scale in which 1 represents poor health and 5 represents excellent health.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20000"/>
              </a:lnSpc>
              <a:spcBef>
                <a:spcPts val="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In </a:t>
            </a:r>
            <a:r>
              <a:rPr lang="en-US" sz="2800" b="1" dirty="0">
                <a:solidFill>
                  <a:schemeClr val="tx1"/>
                </a:solidFill>
                <a:latin typeface="Times New Roman" panose="02020603050405020304" pitchFamily="18" charset="0"/>
                <a:cs typeface="Times New Roman" panose="02020603050405020304" pitchFamily="18" charset="0"/>
              </a:rPr>
              <a:t>this way, we are able to quantify measures that seem subjective or are not intuitively numerical</a:t>
            </a:r>
            <a:r>
              <a:rPr lang="en-US" sz="2800" b="1" dirty="0" smtClean="0">
                <a:solidFill>
                  <a:schemeClr val="tx1"/>
                </a:solidFill>
                <a:latin typeface="Times New Roman" panose="02020603050405020304" pitchFamily="18" charset="0"/>
                <a:cs typeface="Times New Roman" panose="02020603050405020304" pitchFamily="18" charset="0"/>
              </a:rPr>
              <a:t>.</a:t>
            </a:r>
          </a:p>
          <a:p>
            <a:pPr marL="457200" indent="-457200">
              <a:lnSpc>
                <a:spcPct val="120000"/>
              </a:lnSpc>
              <a:spcBef>
                <a:spcPts val="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In contrast, </a:t>
            </a:r>
            <a:r>
              <a:rPr lang="en-US" sz="2800" b="1" dirty="0">
                <a:solidFill>
                  <a:srgbClr val="0000FF"/>
                </a:solidFill>
                <a:latin typeface="Times New Roman" panose="02020603050405020304" pitchFamily="18" charset="0"/>
                <a:cs typeface="Times New Roman" panose="02020603050405020304" pitchFamily="18" charset="0"/>
              </a:rPr>
              <a:t>qualitative study designs </a:t>
            </a:r>
            <a:r>
              <a:rPr lang="en-US" sz="2800" b="1" dirty="0">
                <a:solidFill>
                  <a:schemeClr val="tx1"/>
                </a:solidFill>
                <a:latin typeface="Times New Roman" panose="02020603050405020304" pitchFamily="18" charset="0"/>
                <a:cs typeface="Times New Roman" panose="02020603050405020304" pitchFamily="18" charset="0"/>
              </a:rPr>
              <a:t>collect rich, descriptive information that does not </a:t>
            </a:r>
            <a:r>
              <a:rPr lang="en-US" sz="2800" b="1" dirty="0" smtClean="0">
                <a:solidFill>
                  <a:schemeClr val="tx1"/>
                </a:solidFill>
                <a:latin typeface="Times New Roman" panose="02020603050405020304" pitchFamily="18" charset="0"/>
                <a:cs typeface="Times New Roman" panose="02020603050405020304" pitchFamily="18" charset="0"/>
              </a:rPr>
              <a:t>fit </a:t>
            </a:r>
            <a:r>
              <a:rPr lang="en-US" sz="2800" b="1" dirty="0">
                <a:solidFill>
                  <a:schemeClr val="tx1"/>
                </a:solidFill>
                <a:latin typeface="Times New Roman" panose="02020603050405020304" pitchFamily="18" charset="0"/>
                <a:cs typeface="Times New Roman" panose="02020603050405020304" pitchFamily="18" charset="0"/>
              </a:rPr>
              <a:t>into clearly defined categories</a:t>
            </a:r>
            <a:endParaRPr lang="en-US" sz="2800" b="1" dirty="0" smtClean="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3F5B0FD5-75F7-48B4-BEB2-C10074987C96}"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12</a:t>
            </a:fld>
            <a:endParaRPr lang="ar-SA"/>
          </a:p>
        </p:txBody>
      </p:sp>
    </p:spTree>
    <p:extLst>
      <p:ext uri="{BB962C8B-B14F-4D97-AF65-F5344CB8AC3E}">
        <p14:creationId xmlns:p14="http://schemas.microsoft.com/office/powerpoint/2010/main" val="332352936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04800" y="1295400"/>
            <a:ext cx="8151168" cy="5029200"/>
          </a:xfrm>
        </p:spPr>
        <p:txBody>
          <a:bodyPr>
            <a:normAutofit lnSpcReduction="10000"/>
          </a:bodyPr>
          <a:lstStyle/>
          <a:p>
            <a:pPr marL="457200" indent="-457200">
              <a:lnSpc>
                <a:spcPct val="110000"/>
              </a:lnSpc>
              <a:spcBef>
                <a:spcPts val="0"/>
              </a:spcBef>
            </a:pPr>
            <a:r>
              <a:rPr lang="en-US" sz="3800" b="1" dirty="0">
                <a:solidFill>
                  <a:srgbClr val="0000FF"/>
                </a:solidFill>
                <a:latin typeface="Times New Roman" panose="02020603050405020304" pitchFamily="18" charset="0"/>
                <a:cs typeface="Times New Roman" panose="02020603050405020304" pitchFamily="18" charset="0"/>
              </a:rPr>
              <a:t>Study Design</a:t>
            </a:r>
            <a:endParaRPr lang="en-US" sz="3800" b="1" dirty="0" smtClean="0">
              <a:solidFill>
                <a:srgbClr val="0000FF"/>
              </a:solidFill>
              <a:latin typeface="Times New Roman" panose="02020603050405020304" pitchFamily="18" charset="0"/>
              <a:cs typeface="Times New Roman" panose="02020603050405020304" pitchFamily="18" charset="0"/>
            </a:endParaRPr>
          </a:p>
          <a:p>
            <a:pPr marL="457200" indent="-457200">
              <a:lnSpc>
                <a:spcPct val="110000"/>
              </a:lnSpc>
              <a:spcBef>
                <a:spcPts val="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Within </a:t>
            </a:r>
            <a:r>
              <a:rPr lang="en-US" sz="2800" b="1" dirty="0">
                <a:solidFill>
                  <a:srgbClr val="0000FF"/>
                </a:solidFill>
                <a:latin typeface="Times New Roman" panose="02020603050405020304" pitchFamily="18" charset="0"/>
                <a:cs typeface="Times New Roman" panose="02020603050405020304" pitchFamily="18" charset="0"/>
              </a:rPr>
              <a:t>quantitative studies</a:t>
            </a:r>
            <a:r>
              <a:rPr lang="en-US" sz="2800" b="1" dirty="0">
                <a:solidFill>
                  <a:schemeClr val="tx1"/>
                </a:solidFill>
                <a:latin typeface="Times New Roman" panose="02020603050405020304" pitchFamily="18" charset="0"/>
                <a:cs typeface="Times New Roman" panose="02020603050405020304" pitchFamily="18" charset="0"/>
              </a:rPr>
              <a:t>, there are two broad categories: </a:t>
            </a:r>
            <a:r>
              <a:rPr lang="en-US" sz="2800" b="1" dirty="0">
                <a:solidFill>
                  <a:srgbClr val="0000FF"/>
                </a:solidFill>
                <a:latin typeface="Times New Roman" panose="02020603050405020304" pitchFamily="18" charset="0"/>
                <a:cs typeface="Times New Roman" panose="02020603050405020304" pitchFamily="18" charset="0"/>
              </a:rPr>
              <a:t>observational</a:t>
            </a:r>
            <a:r>
              <a:rPr lang="en-US" sz="2800" b="1" dirty="0">
                <a:solidFill>
                  <a:schemeClr val="tx1"/>
                </a:solidFill>
                <a:latin typeface="Times New Roman" panose="02020603050405020304" pitchFamily="18" charset="0"/>
                <a:cs typeface="Times New Roman" panose="02020603050405020304" pitchFamily="18" charset="0"/>
              </a:rPr>
              <a:t> and </a:t>
            </a:r>
            <a:r>
              <a:rPr lang="en-US" sz="2800" b="1" dirty="0">
                <a:solidFill>
                  <a:srgbClr val="0000FF"/>
                </a:solidFill>
                <a:latin typeface="Times New Roman" panose="02020603050405020304" pitchFamily="18" charset="0"/>
                <a:cs typeface="Times New Roman" panose="02020603050405020304" pitchFamily="18" charset="0"/>
              </a:rPr>
              <a:t>experimental</a:t>
            </a:r>
            <a:r>
              <a:rPr lang="en-US" sz="2800" b="1" dirty="0">
                <a:solidFill>
                  <a:schemeClr val="tx1"/>
                </a:solidFill>
                <a:latin typeface="Times New Roman" panose="02020603050405020304" pitchFamily="18" charset="0"/>
                <a:cs typeface="Times New Roman" panose="02020603050405020304" pitchFamily="18" charset="0"/>
              </a:rPr>
              <a:t> studies.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10000"/>
              </a:lnSpc>
              <a:spcBef>
                <a:spcPts val="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In </a:t>
            </a:r>
            <a:r>
              <a:rPr lang="en-US" sz="2800" b="1" i="1" dirty="0">
                <a:solidFill>
                  <a:srgbClr val="0000FF"/>
                </a:solidFill>
                <a:latin typeface="Times New Roman" panose="02020603050405020304" pitchFamily="18" charset="0"/>
                <a:cs typeface="Times New Roman" panose="02020603050405020304" pitchFamily="18" charset="0"/>
              </a:rPr>
              <a:t>observational studies</a:t>
            </a:r>
            <a:r>
              <a:rPr lang="en-US" sz="2800" b="1" i="1" dirty="0">
                <a:solidFill>
                  <a:schemeClr val="tx1"/>
                </a:solidFill>
                <a:latin typeface="Times New Roman" panose="02020603050405020304" pitchFamily="18" charset="0"/>
                <a:cs typeface="Times New Roman" panose="02020603050405020304" pitchFamily="18" charset="0"/>
              </a:rPr>
              <a:t>,</a:t>
            </a:r>
            <a:r>
              <a:rPr lang="en-US" sz="2800" b="1" dirty="0">
                <a:solidFill>
                  <a:schemeClr val="tx1"/>
                </a:solidFill>
                <a:latin typeface="Times New Roman" panose="02020603050405020304" pitchFamily="18" charset="0"/>
                <a:cs typeface="Times New Roman" panose="02020603050405020304" pitchFamily="18" charset="0"/>
              </a:rPr>
              <a:t> the researcher does not intervene in any way regarding the subjects’ exposures or actions; he or she simply observes them.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10000"/>
              </a:lnSpc>
              <a:spcBef>
                <a:spcPts val="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These </a:t>
            </a:r>
            <a:r>
              <a:rPr lang="en-US" sz="2800" b="1" dirty="0">
                <a:solidFill>
                  <a:schemeClr val="tx1"/>
                </a:solidFill>
                <a:latin typeface="Times New Roman" panose="02020603050405020304" pitchFamily="18" charset="0"/>
                <a:cs typeface="Times New Roman" panose="02020603050405020304" pitchFamily="18" charset="0"/>
              </a:rPr>
              <a:t>studies are then analyzed based on the experiences of the subjects and assessment of their outcomes</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D99CF011-4482-4764-9999-A212D3E19047}"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13</a:t>
            </a:fld>
            <a:endParaRPr lang="ar-SA"/>
          </a:p>
        </p:txBody>
      </p:sp>
    </p:spTree>
    <p:extLst>
      <p:ext uri="{BB962C8B-B14F-4D97-AF65-F5344CB8AC3E}">
        <p14:creationId xmlns:p14="http://schemas.microsoft.com/office/powerpoint/2010/main" val="148926657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81000" y="1295400"/>
            <a:ext cx="8074968" cy="5029200"/>
          </a:xfrm>
        </p:spPr>
        <p:txBody>
          <a:bodyPr>
            <a:normAutofit fontScale="92500" lnSpcReduction="20000"/>
          </a:bodyPr>
          <a:lstStyle/>
          <a:p>
            <a:pPr marL="457200" indent="-457200">
              <a:lnSpc>
                <a:spcPct val="120000"/>
              </a:lnSpc>
              <a:spcBef>
                <a:spcPts val="0"/>
              </a:spcBef>
            </a:pPr>
            <a:r>
              <a:rPr lang="en-US" sz="3800" b="1" dirty="0">
                <a:solidFill>
                  <a:srgbClr val="0000FF"/>
                </a:solidFill>
                <a:latin typeface="Times New Roman" panose="02020603050405020304" pitchFamily="18" charset="0"/>
                <a:cs typeface="Times New Roman" panose="02020603050405020304" pitchFamily="18" charset="0"/>
              </a:rPr>
              <a:t>Study Design</a:t>
            </a:r>
            <a:endParaRPr lang="en-US" sz="3800" b="1" dirty="0" smtClean="0">
              <a:solidFill>
                <a:srgbClr val="0000FF"/>
              </a:solidFill>
              <a:latin typeface="Times New Roman" panose="02020603050405020304" pitchFamily="18" charset="0"/>
              <a:cs typeface="Times New Roman" panose="02020603050405020304" pitchFamily="18" charset="0"/>
            </a:endParaRPr>
          </a:p>
          <a:p>
            <a:pPr marL="457200" indent="-457200">
              <a:lnSpc>
                <a:spcPct val="120000"/>
              </a:lnSpc>
              <a:spcBef>
                <a:spcPts val="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In </a:t>
            </a:r>
            <a:r>
              <a:rPr lang="en-US" sz="2800" b="1" i="1" dirty="0">
                <a:solidFill>
                  <a:srgbClr val="0000FF"/>
                </a:solidFill>
                <a:latin typeface="Times New Roman" panose="02020603050405020304" pitchFamily="18" charset="0"/>
                <a:cs typeface="Times New Roman" panose="02020603050405020304" pitchFamily="18" charset="0"/>
              </a:rPr>
              <a:t>experimental studies</a:t>
            </a:r>
            <a:r>
              <a:rPr lang="en-US" sz="2800" b="1" i="1" dirty="0">
                <a:solidFill>
                  <a:schemeClr val="tx1"/>
                </a:solidFill>
                <a:latin typeface="Times New Roman" panose="02020603050405020304" pitchFamily="18" charset="0"/>
                <a:cs typeface="Times New Roman" panose="02020603050405020304" pitchFamily="18" charset="0"/>
              </a:rPr>
              <a:t>,</a:t>
            </a:r>
            <a:r>
              <a:rPr lang="en-US" sz="2800" b="1" dirty="0">
                <a:solidFill>
                  <a:schemeClr val="tx1"/>
                </a:solidFill>
                <a:latin typeface="Times New Roman" panose="02020603050405020304" pitchFamily="18" charset="0"/>
                <a:cs typeface="Times New Roman" panose="02020603050405020304" pitchFamily="18" charset="0"/>
              </a:rPr>
              <a:t> the researcher does intervene, controlling subjects’ exposures. Study participants are divided into groups, and each participant receives the exposure randomly prescribed to that group.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20000"/>
              </a:lnSpc>
              <a:spcBef>
                <a:spcPts val="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Perhaps </a:t>
            </a:r>
            <a:r>
              <a:rPr lang="en-US" sz="2800" b="1" dirty="0">
                <a:solidFill>
                  <a:schemeClr val="tx1"/>
                </a:solidFill>
                <a:latin typeface="Times New Roman" panose="02020603050405020304" pitchFamily="18" charset="0"/>
                <a:cs typeface="Times New Roman" panose="02020603050405020304" pitchFamily="18" charset="0"/>
              </a:rPr>
              <a:t>the most commonly reported type of </a:t>
            </a:r>
            <a:r>
              <a:rPr lang="en-US" sz="2800" b="1" dirty="0">
                <a:solidFill>
                  <a:srgbClr val="0000FF"/>
                </a:solidFill>
                <a:latin typeface="Times New Roman" panose="02020603050405020304" pitchFamily="18" charset="0"/>
                <a:cs typeface="Times New Roman" panose="02020603050405020304" pitchFamily="18" charset="0"/>
              </a:rPr>
              <a:t>experimental</a:t>
            </a:r>
            <a:r>
              <a:rPr lang="en-US" sz="2800" b="1" dirty="0">
                <a:solidFill>
                  <a:schemeClr val="tx1"/>
                </a:solidFill>
                <a:latin typeface="Times New Roman" panose="02020603050405020304" pitchFamily="18" charset="0"/>
                <a:cs typeface="Times New Roman" panose="02020603050405020304" pitchFamily="18" charset="0"/>
              </a:rPr>
              <a:t> study is the </a:t>
            </a:r>
            <a:r>
              <a:rPr lang="en-US" sz="2800" b="1" dirty="0">
                <a:solidFill>
                  <a:srgbClr val="0000FF"/>
                </a:solidFill>
                <a:latin typeface="Times New Roman" panose="02020603050405020304" pitchFamily="18" charset="0"/>
                <a:cs typeface="Times New Roman" panose="02020603050405020304" pitchFamily="18" charset="0"/>
              </a:rPr>
              <a:t>randomized trial</a:t>
            </a:r>
            <a:r>
              <a:rPr lang="en-US" sz="2800" b="1" dirty="0">
                <a:solidFill>
                  <a:schemeClr val="tx1"/>
                </a:solidFill>
                <a:latin typeface="Times New Roman" panose="02020603050405020304" pitchFamily="18" charset="0"/>
                <a:cs typeface="Times New Roman" panose="02020603050405020304" pitchFamily="18" charset="0"/>
              </a:rPr>
              <a:t>, of which drug trials may be most familiar.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20000"/>
              </a:lnSpc>
              <a:spcBef>
                <a:spcPts val="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In </a:t>
            </a:r>
            <a:r>
              <a:rPr lang="en-US" sz="2800" b="1" dirty="0">
                <a:solidFill>
                  <a:schemeClr val="tx1"/>
                </a:solidFill>
                <a:latin typeface="Times New Roman" panose="02020603050405020304" pitchFamily="18" charset="0"/>
                <a:cs typeface="Times New Roman" panose="02020603050405020304" pitchFamily="18" charset="0"/>
              </a:rPr>
              <a:t>these trials, study participants may be given a </a:t>
            </a:r>
            <a:r>
              <a:rPr lang="en-US" sz="2800" b="1" i="1" dirty="0">
                <a:solidFill>
                  <a:srgbClr val="0000FF"/>
                </a:solidFill>
                <a:latin typeface="Times New Roman" panose="02020603050405020304" pitchFamily="18" charset="0"/>
                <a:cs typeface="Times New Roman" panose="02020603050405020304" pitchFamily="18" charset="0"/>
              </a:rPr>
              <a:t>placebo</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(an inactive pill), an established drug, or a new drug to compare their effectiveness</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04EEAFEE-EF5A-4678-87E5-06DD9C0008A0}"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14</a:t>
            </a:fld>
            <a:endParaRPr lang="ar-SA"/>
          </a:p>
        </p:txBody>
      </p:sp>
    </p:spTree>
    <p:extLst>
      <p:ext uri="{BB962C8B-B14F-4D97-AF65-F5344CB8AC3E}">
        <p14:creationId xmlns:p14="http://schemas.microsoft.com/office/powerpoint/2010/main" val="147471107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323528" y="1002343"/>
            <a:ext cx="8058472" cy="5395282"/>
            <a:chOff x="1070" y="783"/>
            <a:chExt cx="3167" cy="5959"/>
          </a:xfrm>
        </p:grpSpPr>
        <p:sp>
          <p:nvSpPr>
            <p:cNvPr id="4101" name="AutoShape 3"/>
            <p:cNvSpPr>
              <a:spLocks noChangeArrowheads="1" noTextEdit="1"/>
            </p:cNvSpPr>
            <p:nvPr/>
          </p:nvSpPr>
          <p:spPr bwMode="auto">
            <a:xfrm>
              <a:off x="1070" y="1275"/>
              <a:ext cx="3167" cy="546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FF"/>
                </a:solidFill>
                <a:latin typeface="Times New Roman" panose="02020603050405020304" pitchFamily="18" charset="0"/>
                <a:cs typeface="Times New Roman" panose="02020603050405020304" pitchFamily="18" charset="0"/>
              </a:endParaRPr>
            </a:p>
          </p:txBody>
        </p:sp>
        <p:cxnSp>
          <p:nvCxnSpPr>
            <p:cNvPr id="4102" name="_s58372"/>
            <p:cNvCxnSpPr>
              <a:cxnSpLocks noChangeShapeType="1"/>
              <a:stCxn id="4124" idx="1"/>
              <a:endCxn id="4116" idx="2"/>
            </p:cNvCxnSpPr>
            <p:nvPr/>
          </p:nvCxnSpPr>
          <p:spPr bwMode="auto">
            <a:xfrm rot="10800000">
              <a:off x="2078" y="5447"/>
              <a:ext cx="144" cy="1151"/>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4103" name="_s58373"/>
            <p:cNvCxnSpPr>
              <a:cxnSpLocks noChangeShapeType="1"/>
              <a:stCxn id="4123" idx="1"/>
              <a:endCxn id="4116" idx="2"/>
            </p:cNvCxnSpPr>
            <p:nvPr/>
          </p:nvCxnSpPr>
          <p:spPr bwMode="auto">
            <a:xfrm rot="10800000">
              <a:off x="2078" y="5447"/>
              <a:ext cx="144" cy="719"/>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4104" name="_s58374"/>
            <p:cNvCxnSpPr>
              <a:cxnSpLocks noChangeShapeType="1"/>
              <a:stCxn id="4121" idx="1"/>
              <a:endCxn id="4116" idx="2"/>
            </p:cNvCxnSpPr>
            <p:nvPr/>
          </p:nvCxnSpPr>
          <p:spPr bwMode="auto">
            <a:xfrm rot="10800000">
              <a:off x="2078" y="5447"/>
              <a:ext cx="144" cy="288"/>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4105" name="_s58375"/>
            <p:cNvCxnSpPr>
              <a:cxnSpLocks noChangeShapeType="1"/>
              <a:stCxn id="4126" idx="1"/>
              <a:endCxn id="4120" idx="2"/>
            </p:cNvCxnSpPr>
            <p:nvPr/>
          </p:nvCxnSpPr>
          <p:spPr bwMode="auto">
            <a:xfrm rot="10800000">
              <a:off x="3230" y="4151"/>
              <a:ext cx="144" cy="721"/>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4106" name="_s58376"/>
            <p:cNvCxnSpPr>
              <a:cxnSpLocks noChangeShapeType="1"/>
              <a:stCxn id="4125" idx="1"/>
              <a:endCxn id="4120" idx="2"/>
            </p:cNvCxnSpPr>
            <p:nvPr/>
          </p:nvCxnSpPr>
          <p:spPr bwMode="auto">
            <a:xfrm rot="10800000">
              <a:off x="3230" y="4151"/>
              <a:ext cx="144" cy="289"/>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4107" name="_s58377"/>
            <p:cNvCxnSpPr>
              <a:cxnSpLocks noChangeShapeType="1"/>
              <a:stCxn id="4122" idx="1"/>
              <a:endCxn id="4117" idx="2"/>
            </p:cNvCxnSpPr>
            <p:nvPr/>
          </p:nvCxnSpPr>
          <p:spPr bwMode="auto">
            <a:xfrm rot="10800000">
              <a:off x="2705" y="2427"/>
              <a:ext cx="93" cy="288"/>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4108" name="_s58378"/>
            <p:cNvCxnSpPr>
              <a:cxnSpLocks noChangeShapeType="1"/>
              <a:stCxn id="4120" idx="1"/>
              <a:endCxn id="4118" idx="2"/>
            </p:cNvCxnSpPr>
            <p:nvPr/>
          </p:nvCxnSpPr>
          <p:spPr bwMode="auto">
            <a:xfrm rot="10800000">
              <a:off x="2654" y="3290"/>
              <a:ext cx="144" cy="719"/>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4109" name="_s58379"/>
            <p:cNvCxnSpPr>
              <a:cxnSpLocks noChangeShapeType="1"/>
              <a:stCxn id="4119" idx="1"/>
              <a:endCxn id="4118" idx="2"/>
            </p:cNvCxnSpPr>
            <p:nvPr/>
          </p:nvCxnSpPr>
          <p:spPr bwMode="auto">
            <a:xfrm rot="10800000">
              <a:off x="2654" y="3290"/>
              <a:ext cx="144" cy="288"/>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4110" name="_s58380"/>
            <p:cNvCxnSpPr>
              <a:cxnSpLocks noChangeShapeType="1"/>
              <a:stCxn id="4118" idx="1"/>
              <a:endCxn id="4115" idx="2"/>
            </p:cNvCxnSpPr>
            <p:nvPr/>
          </p:nvCxnSpPr>
          <p:spPr bwMode="auto">
            <a:xfrm rot="10800000">
              <a:off x="2078" y="1995"/>
              <a:ext cx="144" cy="1152"/>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4111" name="_s58381"/>
            <p:cNvCxnSpPr>
              <a:cxnSpLocks noChangeShapeType="1"/>
              <a:stCxn id="4117" idx="1"/>
              <a:endCxn id="4115" idx="2"/>
            </p:cNvCxnSpPr>
            <p:nvPr/>
          </p:nvCxnSpPr>
          <p:spPr bwMode="auto">
            <a:xfrm rot="10800000">
              <a:off x="2078" y="1995"/>
              <a:ext cx="144" cy="288"/>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4112" name="_s58382"/>
            <p:cNvCxnSpPr>
              <a:cxnSpLocks noChangeShapeType="1"/>
              <a:stCxn id="4116" idx="1"/>
              <a:endCxn id="4114" idx="2"/>
            </p:cNvCxnSpPr>
            <p:nvPr/>
          </p:nvCxnSpPr>
          <p:spPr bwMode="auto">
            <a:xfrm rot="10800000">
              <a:off x="1623" y="1563"/>
              <a:ext cx="23" cy="3740"/>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4113" name="_s58383"/>
            <p:cNvCxnSpPr>
              <a:cxnSpLocks noChangeShapeType="1"/>
              <a:stCxn id="4115" idx="1"/>
              <a:endCxn id="4114" idx="2"/>
            </p:cNvCxnSpPr>
            <p:nvPr/>
          </p:nvCxnSpPr>
          <p:spPr bwMode="auto">
            <a:xfrm rot="10800000">
              <a:off x="1623" y="1563"/>
              <a:ext cx="23" cy="288"/>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sp>
          <p:nvSpPr>
            <p:cNvPr id="4114" name="_s58384"/>
            <p:cNvSpPr>
              <a:spLocks noChangeArrowheads="1"/>
            </p:cNvSpPr>
            <p:nvPr/>
          </p:nvSpPr>
          <p:spPr bwMode="auto">
            <a:xfrm>
              <a:off x="1075" y="783"/>
              <a:ext cx="1096" cy="780"/>
            </a:xfrm>
            <a:prstGeom prst="roundRect">
              <a:avLst>
                <a:gd name="adj" fmla="val 16667"/>
              </a:avLst>
            </a:prstGeom>
            <a:noFill/>
            <a:ln w="9525">
              <a:solidFill>
                <a:schemeClr val="bg1"/>
              </a:solidFill>
              <a:round/>
              <a:headEnd/>
              <a:tailEnd/>
            </a:ln>
            <a:extLst>
              <a:ext uri="{909E8E84-426E-40DD-AFC4-6F175D3DCCD1}">
                <a14:hiddenFill xmlns:a14="http://schemas.microsoft.com/office/drawing/2010/main">
                  <a:solidFill>
                    <a:schemeClr val="accent1"/>
                  </a:solidFill>
                </a14:hiddenFill>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None/>
              </a:pPr>
              <a:r>
                <a:rPr lang="en-US" altLang="en-US" sz="2000" b="1" dirty="0" smtClean="0">
                  <a:solidFill>
                    <a:srgbClr val="0000FF"/>
                  </a:solidFill>
                  <a:latin typeface="Times New Roman" panose="02020603050405020304" pitchFamily="18" charset="0"/>
                  <a:cs typeface="Times New Roman" panose="02020603050405020304" pitchFamily="18" charset="0"/>
                </a:rPr>
                <a:t>Major types </a:t>
              </a:r>
              <a:r>
                <a:rPr lang="en-US" altLang="en-US" sz="2000" b="1" dirty="0">
                  <a:solidFill>
                    <a:srgbClr val="0000FF"/>
                  </a:solidFill>
                  <a:latin typeface="Times New Roman" panose="02020603050405020304" pitchFamily="18" charset="0"/>
                  <a:cs typeface="Times New Roman" panose="02020603050405020304" pitchFamily="18" charset="0"/>
                </a:rPr>
                <a:t>of </a:t>
              </a:r>
              <a:r>
                <a:rPr lang="en-US" sz="2000" b="1" dirty="0">
                  <a:solidFill>
                    <a:srgbClr val="0000FF"/>
                  </a:solidFill>
                  <a:latin typeface="Times New Roman" panose="02020603050405020304" pitchFamily="18" charset="0"/>
                  <a:cs typeface="Times New Roman" panose="02020603050405020304" pitchFamily="18" charset="0"/>
                </a:rPr>
                <a:t>quantitative </a:t>
              </a:r>
              <a:endParaRPr lang="en-US" altLang="en-US" sz="2000" b="1" dirty="0" smtClean="0">
                <a:solidFill>
                  <a:srgbClr val="0000FF"/>
                </a:solidFill>
                <a:latin typeface="Times New Roman" panose="02020603050405020304" pitchFamily="18" charset="0"/>
                <a:cs typeface="Times New Roman" panose="02020603050405020304" pitchFamily="18" charset="0"/>
              </a:endParaRPr>
            </a:p>
            <a:p>
              <a:pPr algn="l" rtl="0" eaLnBrk="1" hangingPunct="1">
                <a:spcBef>
                  <a:spcPct val="0"/>
                </a:spcBef>
                <a:buFontTx/>
                <a:buNone/>
              </a:pPr>
              <a:r>
                <a:rPr lang="en-US" altLang="en-US" sz="2000" b="1" dirty="0" smtClean="0">
                  <a:solidFill>
                    <a:srgbClr val="0000FF"/>
                  </a:solidFill>
                  <a:latin typeface="Times New Roman" panose="02020603050405020304" pitchFamily="18" charset="0"/>
                  <a:cs typeface="Times New Roman" panose="02020603050405020304" pitchFamily="18" charset="0"/>
                </a:rPr>
                <a:t>epidemiologic </a:t>
              </a:r>
              <a:r>
                <a:rPr lang="en-US" altLang="en-US" sz="2000" b="1" dirty="0">
                  <a:solidFill>
                    <a:srgbClr val="0000FF"/>
                  </a:solidFill>
                  <a:latin typeface="Times New Roman" panose="02020603050405020304" pitchFamily="18" charset="0"/>
                  <a:cs typeface="Times New Roman" panose="02020603050405020304" pitchFamily="18" charset="0"/>
                </a:rPr>
                <a:t>studies</a:t>
              </a:r>
            </a:p>
          </p:txBody>
        </p:sp>
        <p:sp>
          <p:nvSpPr>
            <p:cNvPr id="4115" name="_s58385"/>
            <p:cNvSpPr>
              <a:spLocks noChangeArrowheads="1"/>
            </p:cNvSpPr>
            <p:nvPr/>
          </p:nvSpPr>
          <p:spPr bwMode="auto">
            <a:xfrm>
              <a:off x="1646" y="1707"/>
              <a:ext cx="864" cy="288"/>
            </a:xfrm>
            <a:prstGeom prst="roundRect">
              <a:avLst>
                <a:gd name="adj" fmla="val 16667"/>
              </a:avLst>
            </a:prstGeom>
            <a:noFill/>
            <a:ln w="9525">
              <a:solidFill>
                <a:schemeClr val="bg1"/>
              </a:solidFill>
              <a:round/>
              <a:headEnd/>
              <a:tailEnd/>
            </a:ln>
            <a:extLst>
              <a:ext uri="{909E8E84-426E-40DD-AFC4-6F175D3DCCD1}">
                <a14:hiddenFill xmlns:a14="http://schemas.microsoft.com/office/drawing/2010/main">
                  <a:solidFill>
                    <a:schemeClr val="accent1"/>
                  </a:solidFill>
                </a14:hiddenFill>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Observational Studies</a:t>
              </a:r>
            </a:p>
          </p:txBody>
        </p:sp>
        <p:sp>
          <p:nvSpPr>
            <p:cNvPr id="4116" name="_s58386"/>
            <p:cNvSpPr>
              <a:spLocks noChangeArrowheads="1"/>
            </p:cNvSpPr>
            <p:nvPr/>
          </p:nvSpPr>
          <p:spPr bwMode="auto">
            <a:xfrm>
              <a:off x="1646" y="5159"/>
              <a:ext cx="864" cy="288"/>
            </a:xfrm>
            <a:prstGeom prst="roundRect">
              <a:avLst>
                <a:gd name="adj" fmla="val 16667"/>
              </a:avLst>
            </a:prstGeom>
            <a:noFill/>
            <a:ln w="9525">
              <a:solidFill>
                <a:schemeClr val="bg1"/>
              </a:solidFill>
              <a:round/>
              <a:headEnd/>
              <a:tailEnd/>
            </a:ln>
            <a:extLst>
              <a:ext uri="{909E8E84-426E-40DD-AFC4-6F175D3DCCD1}">
                <a14:hiddenFill xmlns:a14="http://schemas.microsoft.com/office/drawing/2010/main">
                  <a:solidFill>
                    <a:schemeClr val="accent1"/>
                  </a:solidFill>
                </a14:hiddenFill>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Experimental Studies </a:t>
              </a:r>
            </a:p>
          </p:txBody>
        </p:sp>
        <p:sp>
          <p:nvSpPr>
            <p:cNvPr id="4117" name="_s58387"/>
            <p:cNvSpPr>
              <a:spLocks noChangeArrowheads="1"/>
            </p:cNvSpPr>
            <p:nvPr/>
          </p:nvSpPr>
          <p:spPr bwMode="auto">
            <a:xfrm>
              <a:off x="2222" y="2139"/>
              <a:ext cx="967" cy="288"/>
            </a:xfrm>
            <a:prstGeom prst="roundRect">
              <a:avLst>
                <a:gd name="adj" fmla="val 16667"/>
              </a:avLst>
            </a:prstGeom>
            <a:noFill/>
            <a:ln w="9525">
              <a:solidFill>
                <a:schemeClr val="bg1"/>
              </a:solidFill>
              <a:round/>
              <a:headEnd/>
              <a:tailEnd/>
            </a:ln>
            <a:extLst>
              <a:ext uri="{909E8E84-426E-40DD-AFC4-6F175D3DCCD1}">
                <a14:hiddenFill xmlns:a14="http://schemas.microsoft.com/office/drawing/2010/main">
                  <a:solidFill>
                    <a:schemeClr val="accent1"/>
                  </a:solidFill>
                </a14:hiddenFill>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Aggregate-level unit of observation</a:t>
              </a:r>
            </a:p>
          </p:txBody>
        </p:sp>
        <p:sp>
          <p:nvSpPr>
            <p:cNvPr id="4118" name="_s58388"/>
            <p:cNvSpPr>
              <a:spLocks noChangeArrowheads="1"/>
            </p:cNvSpPr>
            <p:nvPr/>
          </p:nvSpPr>
          <p:spPr bwMode="auto">
            <a:xfrm>
              <a:off x="2222" y="3002"/>
              <a:ext cx="864" cy="288"/>
            </a:xfrm>
            <a:prstGeom prst="roundRect">
              <a:avLst>
                <a:gd name="adj" fmla="val 16667"/>
              </a:avLst>
            </a:prstGeom>
            <a:noFill/>
            <a:ln w="9525">
              <a:solidFill>
                <a:schemeClr val="bg1"/>
              </a:solidFill>
              <a:round/>
              <a:headEnd/>
              <a:tailEnd/>
            </a:ln>
            <a:extLst>
              <a:ext uri="{909E8E84-426E-40DD-AFC4-6F175D3DCCD1}">
                <a14:hiddenFill xmlns:a14="http://schemas.microsoft.com/office/drawing/2010/main">
                  <a:solidFill>
                    <a:schemeClr val="accent1"/>
                  </a:solidFill>
                </a14:hiddenFill>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Person-level unit of observation</a:t>
              </a:r>
            </a:p>
          </p:txBody>
        </p:sp>
        <p:sp>
          <p:nvSpPr>
            <p:cNvPr id="4119" name="_s58389"/>
            <p:cNvSpPr>
              <a:spLocks noChangeArrowheads="1"/>
            </p:cNvSpPr>
            <p:nvPr/>
          </p:nvSpPr>
          <p:spPr bwMode="auto">
            <a:xfrm>
              <a:off x="2798" y="3434"/>
              <a:ext cx="864" cy="287"/>
            </a:xfrm>
            <a:prstGeom prst="roundRect">
              <a:avLst>
                <a:gd name="adj" fmla="val 16667"/>
              </a:avLst>
            </a:prstGeom>
            <a:noFill/>
            <a:ln w="9525">
              <a:solidFill>
                <a:schemeClr val="bg1"/>
              </a:solidFill>
              <a:round/>
              <a:headEnd/>
              <a:tailEnd/>
            </a:ln>
            <a:extLst>
              <a:ext uri="{909E8E84-426E-40DD-AFC4-6F175D3DCCD1}">
                <a14:hiddenFill xmlns:a14="http://schemas.microsoft.com/office/drawing/2010/main">
                  <a:solidFill>
                    <a:schemeClr val="accent1"/>
                  </a:solidFill>
                </a14:hiddenFill>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Cross-Sectional </a:t>
              </a:r>
              <a:r>
                <a:rPr lang="en-US" altLang="en-US" sz="1800" b="1" dirty="0" smtClean="0">
                  <a:solidFill>
                    <a:srgbClr val="0000FF"/>
                  </a:solidFill>
                  <a:latin typeface="Times New Roman" panose="02020603050405020304" pitchFamily="18" charset="0"/>
                  <a:cs typeface="Times New Roman" panose="02020603050405020304" pitchFamily="18" charset="0"/>
                </a:rPr>
                <a:t> </a:t>
              </a:r>
              <a:endParaRPr lang="en-US" altLang="en-US" sz="1800" b="1" dirty="0">
                <a:solidFill>
                  <a:srgbClr val="0000FF"/>
                </a:solidFill>
                <a:latin typeface="Times New Roman" panose="02020603050405020304" pitchFamily="18" charset="0"/>
                <a:cs typeface="Times New Roman" panose="02020603050405020304" pitchFamily="18" charset="0"/>
              </a:endParaRPr>
            </a:p>
          </p:txBody>
        </p:sp>
        <p:sp>
          <p:nvSpPr>
            <p:cNvPr id="4120" name="_s58390"/>
            <p:cNvSpPr>
              <a:spLocks noChangeArrowheads="1"/>
            </p:cNvSpPr>
            <p:nvPr/>
          </p:nvSpPr>
          <p:spPr bwMode="auto">
            <a:xfrm>
              <a:off x="2798" y="3865"/>
              <a:ext cx="864" cy="287"/>
            </a:xfrm>
            <a:prstGeom prst="roundRect">
              <a:avLst>
                <a:gd name="adj" fmla="val 16667"/>
              </a:avLst>
            </a:prstGeom>
            <a:noFill/>
            <a:ln w="9525">
              <a:solidFill>
                <a:schemeClr val="bg1"/>
              </a:solidFill>
              <a:round/>
              <a:headEnd/>
              <a:tailEnd/>
            </a:ln>
            <a:extLst>
              <a:ext uri="{909E8E84-426E-40DD-AFC4-6F175D3DCCD1}">
                <a14:hiddenFill xmlns:a14="http://schemas.microsoft.com/office/drawing/2010/main">
                  <a:solidFill>
                    <a:schemeClr val="accent1"/>
                  </a:solidFill>
                </a14:hiddenFill>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Longitudinal</a:t>
              </a:r>
            </a:p>
          </p:txBody>
        </p:sp>
        <p:sp>
          <p:nvSpPr>
            <p:cNvPr id="4121" name="_s58391"/>
            <p:cNvSpPr>
              <a:spLocks noChangeArrowheads="1"/>
            </p:cNvSpPr>
            <p:nvPr/>
          </p:nvSpPr>
          <p:spPr bwMode="auto">
            <a:xfrm>
              <a:off x="2222" y="5591"/>
              <a:ext cx="863" cy="287"/>
            </a:xfrm>
            <a:prstGeom prst="roundRect">
              <a:avLst>
                <a:gd name="adj" fmla="val 16667"/>
              </a:avLst>
            </a:prstGeom>
            <a:noFill/>
            <a:ln w="9525">
              <a:solidFill>
                <a:schemeClr val="bg1"/>
              </a:solidFill>
              <a:round/>
              <a:headEnd/>
              <a:tailEnd/>
            </a:ln>
            <a:extLst>
              <a:ext uri="{909E8E84-426E-40DD-AFC4-6F175D3DCCD1}">
                <a14:hiddenFill xmlns:a14="http://schemas.microsoft.com/office/drawing/2010/main">
                  <a:solidFill>
                    <a:schemeClr val="accent1"/>
                  </a:solidFill>
                </a14:hiddenFill>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Community trials</a:t>
              </a:r>
            </a:p>
          </p:txBody>
        </p:sp>
        <p:sp>
          <p:nvSpPr>
            <p:cNvPr id="4122" name="_s58392"/>
            <p:cNvSpPr>
              <a:spLocks noChangeArrowheads="1"/>
            </p:cNvSpPr>
            <p:nvPr/>
          </p:nvSpPr>
          <p:spPr bwMode="auto">
            <a:xfrm>
              <a:off x="2798" y="2571"/>
              <a:ext cx="863" cy="287"/>
            </a:xfrm>
            <a:prstGeom prst="roundRect">
              <a:avLst>
                <a:gd name="adj" fmla="val 16667"/>
              </a:avLst>
            </a:prstGeom>
            <a:noFill/>
            <a:ln w="9525">
              <a:solidFill>
                <a:schemeClr val="bg1"/>
              </a:solidFill>
              <a:round/>
              <a:headEnd/>
              <a:tailEnd/>
            </a:ln>
            <a:extLst>
              <a:ext uri="{909E8E84-426E-40DD-AFC4-6F175D3DCCD1}">
                <a14:hiddenFill xmlns:a14="http://schemas.microsoft.com/office/drawing/2010/main">
                  <a:solidFill>
                    <a:schemeClr val="accent1"/>
                  </a:solidFill>
                </a14:hiddenFill>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Ecological </a:t>
              </a:r>
            </a:p>
          </p:txBody>
        </p:sp>
        <p:sp>
          <p:nvSpPr>
            <p:cNvPr id="4123" name="_s58393"/>
            <p:cNvSpPr>
              <a:spLocks noChangeArrowheads="1"/>
            </p:cNvSpPr>
            <p:nvPr/>
          </p:nvSpPr>
          <p:spPr bwMode="auto">
            <a:xfrm>
              <a:off x="2222" y="6022"/>
              <a:ext cx="863" cy="288"/>
            </a:xfrm>
            <a:prstGeom prst="roundRect">
              <a:avLst>
                <a:gd name="adj" fmla="val 16667"/>
              </a:avLst>
            </a:prstGeom>
            <a:noFill/>
            <a:ln w="9525">
              <a:solidFill>
                <a:schemeClr val="bg1"/>
              </a:solidFill>
              <a:round/>
              <a:headEnd/>
              <a:tailEnd/>
            </a:ln>
            <a:extLst>
              <a:ext uri="{909E8E84-426E-40DD-AFC4-6F175D3DCCD1}">
                <a14:hiddenFill xmlns:a14="http://schemas.microsoft.com/office/drawing/2010/main">
                  <a:solidFill>
                    <a:schemeClr val="accent1"/>
                  </a:solidFill>
                </a14:hiddenFill>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Field trials</a:t>
              </a:r>
            </a:p>
          </p:txBody>
        </p:sp>
        <p:sp>
          <p:nvSpPr>
            <p:cNvPr id="4124" name="_s58394"/>
            <p:cNvSpPr>
              <a:spLocks noChangeArrowheads="1"/>
            </p:cNvSpPr>
            <p:nvPr/>
          </p:nvSpPr>
          <p:spPr bwMode="auto">
            <a:xfrm>
              <a:off x="2222" y="6454"/>
              <a:ext cx="863" cy="288"/>
            </a:xfrm>
            <a:prstGeom prst="roundRect">
              <a:avLst>
                <a:gd name="adj" fmla="val 16667"/>
              </a:avLst>
            </a:prstGeom>
            <a:noFill/>
            <a:ln w="9525">
              <a:solidFill>
                <a:schemeClr val="bg1"/>
              </a:solidFill>
              <a:round/>
              <a:headEnd/>
              <a:tailEnd/>
            </a:ln>
            <a:extLst>
              <a:ext uri="{909E8E84-426E-40DD-AFC4-6F175D3DCCD1}">
                <a14:hiddenFill xmlns:a14="http://schemas.microsoft.com/office/drawing/2010/main">
                  <a:solidFill>
                    <a:schemeClr val="accent1"/>
                  </a:solidFill>
                </a14:hiddenFill>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Clinical trials</a:t>
              </a:r>
            </a:p>
          </p:txBody>
        </p:sp>
        <p:sp>
          <p:nvSpPr>
            <p:cNvPr id="4125" name="_s58395"/>
            <p:cNvSpPr>
              <a:spLocks noChangeArrowheads="1"/>
            </p:cNvSpPr>
            <p:nvPr/>
          </p:nvSpPr>
          <p:spPr bwMode="auto">
            <a:xfrm>
              <a:off x="3374" y="4296"/>
              <a:ext cx="863" cy="287"/>
            </a:xfrm>
            <a:prstGeom prst="roundRect">
              <a:avLst>
                <a:gd name="adj" fmla="val 16667"/>
              </a:avLst>
            </a:prstGeom>
            <a:noFill/>
            <a:ln w="9525">
              <a:solidFill>
                <a:schemeClr val="bg1"/>
              </a:solidFill>
              <a:round/>
              <a:headEnd/>
              <a:tailEnd/>
            </a:ln>
            <a:extLst>
              <a:ext uri="{909E8E84-426E-40DD-AFC4-6F175D3DCCD1}">
                <a14:hiddenFill xmlns:a14="http://schemas.microsoft.com/office/drawing/2010/main">
                  <a:solidFill>
                    <a:schemeClr val="accent1"/>
                  </a:solidFill>
                </a14:hiddenFill>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Cohort </a:t>
              </a:r>
            </a:p>
          </p:txBody>
        </p:sp>
        <p:sp>
          <p:nvSpPr>
            <p:cNvPr id="4126" name="_s58396"/>
            <p:cNvSpPr>
              <a:spLocks noChangeArrowheads="1"/>
            </p:cNvSpPr>
            <p:nvPr/>
          </p:nvSpPr>
          <p:spPr bwMode="auto">
            <a:xfrm>
              <a:off x="3374" y="4727"/>
              <a:ext cx="863" cy="288"/>
            </a:xfrm>
            <a:prstGeom prst="roundRect">
              <a:avLst>
                <a:gd name="adj" fmla="val 16667"/>
              </a:avLst>
            </a:prstGeom>
            <a:noFill/>
            <a:ln w="9525">
              <a:solidFill>
                <a:schemeClr val="bg1"/>
              </a:solidFill>
              <a:round/>
              <a:headEnd/>
              <a:tailEnd/>
            </a:ln>
            <a:extLst>
              <a:ext uri="{909E8E84-426E-40DD-AFC4-6F175D3DCCD1}">
                <a14:hiddenFill xmlns:a14="http://schemas.microsoft.com/office/drawing/2010/main">
                  <a:solidFill>
                    <a:schemeClr val="accent1"/>
                  </a:solidFill>
                </a14:hiddenFill>
              </a:ext>
            </a:extLst>
          </p:spPr>
          <p:txBody>
            <a:bodyPr wrap="none" lIns="0" tIns="0" rIns="0" bIns="0"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l" rtl="0"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Case-Control </a:t>
              </a:r>
            </a:p>
          </p:txBody>
        </p:sp>
      </p:grpSp>
      <p:sp>
        <p:nvSpPr>
          <p:cNvPr id="4099" name="Rectangle 30"/>
          <p:cNvSpPr>
            <a:spLocks noGrp="1" noChangeArrowheads="1"/>
          </p:cNvSpPr>
          <p:nvPr>
            <p:ph type="title"/>
          </p:nvPr>
        </p:nvSpPr>
        <p:spPr>
          <a:xfrm>
            <a:off x="1066800" y="152400"/>
            <a:ext cx="6563072" cy="849934"/>
          </a:xfrm>
        </p:spPr>
        <p:txBody>
          <a:bodyPr>
            <a:normAutofit/>
          </a:bodyPr>
          <a:lstStyle/>
          <a:p>
            <a:pPr algn="ctr"/>
            <a:r>
              <a:rPr lang="en-US" sz="3600" b="1" dirty="0">
                <a:solidFill>
                  <a:schemeClr val="tx1"/>
                </a:solidFill>
                <a:latin typeface="Times New Roman" panose="02020603050405020304" pitchFamily="18" charset="0"/>
                <a:cs typeface="Times New Roman" panose="02020603050405020304" pitchFamily="18" charset="0"/>
              </a:rPr>
              <a:t>Study Design</a:t>
            </a:r>
            <a:endParaRPr lang="en-US" altLang="en-US" sz="3600" dirty="0" smtClean="0">
              <a:solidFill>
                <a:schemeClr val="tx1"/>
              </a:solidFill>
            </a:endParaRPr>
          </a:p>
        </p:txBody>
      </p:sp>
      <p:sp>
        <p:nvSpPr>
          <p:cNvPr id="2" name="Date Placeholder 1"/>
          <p:cNvSpPr>
            <a:spLocks noGrp="1"/>
          </p:cNvSpPr>
          <p:nvPr>
            <p:ph type="dt" sz="half" idx="10"/>
          </p:nvPr>
        </p:nvSpPr>
        <p:spPr/>
        <p:txBody>
          <a:bodyPr/>
          <a:lstStyle/>
          <a:p>
            <a:fld id="{BB1DFC20-3EFF-43A0-8BA9-EC02E3A8BE25}" type="datetime1">
              <a:rPr lang="ar-SA" smtClean="0"/>
              <a:t>27/02/1441</a:t>
            </a:fld>
            <a:endParaRPr lang="ar-SA"/>
          </a:p>
        </p:txBody>
      </p:sp>
      <p:sp>
        <p:nvSpPr>
          <p:cNvPr id="3" name="Footer Placeholder 2"/>
          <p:cNvSpPr>
            <a:spLocks noGrp="1"/>
          </p:cNvSpPr>
          <p:nvPr>
            <p:ph type="ftr" sz="quarter" idx="11"/>
          </p:nvPr>
        </p:nvSpPr>
        <p:spPr/>
        <p:txBody>
          <a:bodyPr/>
          <a:lstStyle/>
          <a:p>
            <a:r>
              <a:rPr lang="en-US" smtClean="0"/>
              <a:t>Dr. Mohammed Alnaif</a:t>
            </a:r>
            <a:endParaRPr lang="ar-SA"/>
          </a:p>
        </p:txBody>
      </p:sp>
      <p:sp>
        <p:nvSpPr>
          <p:cNvPr id="4" name="Slide Number Placeholder 3"/>
          <p:cNvSpPr>
            <a:spLocks noGrp="1"/>
          </p:cNvSpPr>
          <p:nvPr>
            <p:ph type="sldNum" sz="quarter" idx="12"/>
          </p:nvPr>
        </p:nvSpPr>
        <p:spPr/>
        <p:txBody>
          <a:bodyPr/>
          <a:lstStyle/>
          <a:p>
            <a:fld id="{A1410D2B-2551-48FB-B06B-9D699B2FEE1C}" type="slidenum">
              <a:rPr lang="ar-SA" smtClean="0"/>
              <a:pPr/>
              <a:t>15</a:t>
            </a:fld>
            <a:endParaRPr lang="ar-SA"/>
          </a:p>
        </p:txBody>
      </p:sp>
    </p:spTree>
    <p:extLst>
      <p:ext uri="{BB962C8B-B14F-4D97-AF65-F5344CB8AC3E}">
        <p14:creationId xmlns:p14="http://schemas.microsoft.com/office/powerpoint/2010/main" val="110796284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28600" y="1600200"/>
            <a:ext cx="8227368" cy="4876800"/>
          </a:xfrm>
        </p:spPr>
        <p:txBody>
          <a:bodyPr>
            <a:normAutofit fontScale="62500" lnSpcReduction="20000"/>
          </a:bodyPr>
          <a:lstStyle/>
          <a:p>
            <a:pPr marL="457200" indent="-457200">
              <a:lnSpc>
                <a:spcPct val="120000"/>
              </a:lnSpc>
              <a:spcBef>
                <a:spcPts val="0"/>
              </a:spcBef>
            </a:pPr>
            <a:r>
              <a:rPr lang="en-US" sz="4000" b="1" dirty="0" smtClean="0">
                <a:solidFill>
                  <a:srgbClr val="0000FF"/>
                </a:solidFill>
                <a:latin typeface="Times New Roman" panose="02020603050405020304" pitchFamily="18" charset="0"/>
                <a:cs typeface="Times New Roman" panose="02020603050405020304" pitchFamily="18" charset="0"/>
              </a:rPr>
              <a:t>Observational Study</a:t>
            </a:r>
          </a:p>
          <a:p>
            <a:pPr marL="457200" indent="-457200">
              <a:lnSpc>
                <a:spcPct val="120000"/>
              </a:lnSpc>
              <a:spcBef>
                <a:spcPts val="0"/>
              </a:spcBef>
              <a:buFont typeface="Arial" panose="020B0604020202020204" pitchFamily="34" charset="0"/>
              <a:buChar char="•"/>
            </a:pPr>
            <a:r>
              <a:rPr lang="en-US" sz="4000" b="1" dirty="0" smtClean="0">
                <a:solidFill>
                  <a:schemeClr val="tx1"/>
                </a:solidFill>
                <a:latin typeface="Times New Roman" panose="02020603050405020304" pitchFamily="18" charset="0"/>
                <a:cs typeface="Times New Roman" panose="02020603050405020304" pitchFamily="18" charset="0"/>
              </a:rPr>
              <a:t>An </a:t>
            </a:r>
            <a:r>
              <a:rPr lang="en-US" sz="4000" b="1" dirty="0">
                <a:solidFill>
                  <a:srgbClr val="0000FF"/>
                </a:solidFill>
                <a:latin typeface="Times New Roman" panose="02020603050405020304" pitchFamily="18" charset="0"/>
                <a:cs typeface="Times New Roman" panose="02020603050405020304" pitchFamily="18" charset="0"/>
              </a:rPr>
              <a:t>observational study </a:t>
            </a:r>
            <a:r>
              <a:rPr lang="en-US" sz="4000" b="1" dirty="0">
                <a:solidFill>
                  <a:schemeClr val="tx1"/>
                </a:solidFill>
                <a:latin typeface="Times New Roman" panose="02020603050405020304" pitchFamily="18" charset="0"/>
                <a:cs typeface="Times New Roman" panose="02020603050405020304" pitchFamily="18" charset="0"/>
              </a:rPr>
              <a:t>is one in which the researcher simply observes people and collects information about their behaviors and health choices to determine whether these factors influence their chances of having a particular health outcome. </a:t>
            </a:r>
            <a:endParaRPr lang="en-US" sz="40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20000"/>
              </a:lnSpc>
              <a:spcBef>
                <a:spcPts val="0"/>
              </a:spcBef>
              <a:buFont typeface="Arial" panose="020B0604020202020204" pitchFamily="34" charset="0"/>
              <a:buChar char="•"/>
            </a:pPr>
            <a:r>
              <a:rPr lang="en-US" sz="4000" b="1" dirty="0" smtClean="0">
                <a:solidFill>
                  <a:schemeClr val="tx1"/>
                </a:solidFill>
                <a:latin typeface="Times New Roman" panose="02020603050405020304" pitchFamily="18" charset="0"/>
                <a:cs typeface="Times New Roman" panose="02020603050405020304" pitchFamily="18" charset="0"/>
              </a:rPr>
              <a:t>The </a:t>
            </a:r>
            <a:r>
              <a:rPr lang="en-US" sz="4000" b="1" dirty="0">
                <a:solidFill>
                  <a:schemeClr val="tx1"/>
                </a:solidFill>
                <a:latin typeface="Times New Roman" panose="02020603050405020304" pitchFamily="18" charset="0"/>
                <a:cs typeface="Times New Roman" panose="02020603050405020304" pitchFamily="18" charset="0"/>
              </a:rPr>
              <a:t>researcher does not assign research participants to any particular exposure group but instead follows people and allows them to make their own choices about whether or not they are exposed to various activities or substances</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B5A8CEE6-6E43-4D68-9266-0025584FF8C7}"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16</a:t>
            </a:fld>
            <a:endParaRPr lang="ar-SA"/>
          </a:p>
        </p:txBody>
      </p:sp>
    </p:spTree>
    <p:extLst>
      <p:ext uri="{BB962C8B-B14F-4D97-AF65-F5344CB8AC3E}">
        <p14:creationId xmlns:p14="http://schemas.microsoft.com/office/powerpoint/2010/main" val="299989059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04800" y="1295400"/>
            <a:ext cx="8077200" cy="5029200"/>
          </a:xfrm>
        </p:spPr>
        <p:txBody>
          <a:bodyPr>
            <a:normAutofit fontScale="85000" lnSpcReduction="20000"/>
          </a:bodyPr>
          <a:lstStyle/>
          <a:p>
            <a:pPr marL="457200" indent="-457200">
              <a:lnSpc>
                <a:spcPct val="120000"/>
              </a:lnSpc>
              <a:spcBef>
                <a:spcPts val="0"/>
              </a:spcBef>
            </a:pPr>
            <a:r>
              <a:rPr lang="en-US" sz="4000" b="1" dirty="0" smtClean="0">
                <a:solidFill>
                  <a:srgbClr val="0000FF"/>
                </a:solidFill>
                <a:latin typeface="Times New Roman" panose="02020603050405020304" pitchFamily="18" charset="0"/>
                <a:cs typeface="Times New Roman" panose="02020603050405020304" pitchFamily="18" charset="0"/>
              </a:rPr>
              <a:t>Observational Study</a:t>
            </a:r>
          </a:p>
          <a:p>
            <a:pPr marL="457200" indent="-457200">
              <a:lnSpc>
                <a:spcPct val="120000"/>
              </a:lnSpc>
              <a:spcBef>
                <a:spcPts val="0"/>
              </a:spcBef>
              <a:buFont typeface="Arial" panose="020B0604020202020204" pitchFamily="34" charset="0"/>
              <a:buChar char="•"/>
            </a:pPr>
            <a:r>
              <a:rPr lang="en-US" sz="2800" b="1" dirty="0">
                <a:solidFill>
                  <a:srgbClr val="0000FF"/>
                </a:solidFill>
                <a:latin typeface="Times New Roman" panose="02020603050405020304" pitchFamily="18" charset="0"/>
                <a:cs typeface="Times New Roman" panose="02020603050405020304" pitchFamily="18" charset="0"/>
              </a:rPr>
              <a:t>Observational studies </a:t>
            </a:r>
            <a:r>
              <a:rPr lang="en-US" sz="2800" b="1" dirty="0">
                <a:solidFill>
                  <a:schemeClr val="tx1"/>
                </a:solidFill>
                <a:latin typeface="Times New Roman" panose="02020603050405020304" pitchFamily="18" charset="0"/>
                <a:cs typeface="Times New Roman" panose="02020603050405020304" pitchFamily="18" charset="0"/>
              </a:rPr>
              <a:t>are useful in public health because it would not be ethical to assign to people many exposures in which we are interested.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20000"/>
              </a:lnSpc>
              <a:spcBef>
                <a:spcPts val="0"/>
              </a:spcBef>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For </a:t>
            </a:r>
            <a:r>
              <a:rPr lang="en-US" sz="2800" b="1" dirty="0">
                <a:solidFill>
                  <a:srgbClr val="0000FF"/>
                </a:solidFill>
                <a:latin typeface="Times New Roman" panose="02020603050405020304" pitchFamily="18" charset="0"/>
                <a:cs typeface="Times New Roman" panose="02020603050405020304" pitchFamily="18" charset="0"/>
              </a:rPr>
              <a:t>example</a:t>
            </a:r>
            <a:r>
              <a:rPr lang="en-US" sz="2800" b="1" dirty="0">
                <a:solidFill>
                  <a:schemeClr val="tx1"/>
                </a:solidFill>
                <a:latin typeface="Times New Roman" panose="02020603050405020304" pitchFamily="18" charset="0"/>
                <a:cs typeface="Times New Roman" panose="02020603050405020304" pitchFamily="18" charset="0"/>
              </a:rPr>
              <a:t>, low birth weight is a public health problem because infants born small are at an increased risk of a number of poor health outcomes, including mortality.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20000"/>
              </a:lnSpc>
              <a:spcBef>
                <a:spcPts val="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We </a:t>
            </a:r>
            <a:r>
              <a:rPr lang="en-US" sz="2800" b="1" dirty="0">
                <a:solidFill>
                  <a:schemeClr val="tx1"/>
                </a:solidFill>
                <a:latin typeface="Times New Roman" panose="02020603050405020304" pitchFamily="18" charset="0"/>
                <a:cs typeface="Times New Roman" panose="02020603050405020304" pitchFamily="18" charset="0"/>
              </a:rPr>
              <a:t>do not fully understand all the causes of low birth weight, so research is ongoing to identify risk factors for low birth </a:t>
            </a:r>
            <a:r>
              <a:rPr lang="en-US" sz="2800" b="1" dirty="0" smtClean="0">
                <a:solidFill>
                  <a:schemeClr val="tx1"/>
                </a:solidFill>
                <a:latin typeface="Times New Roman" panose="02020603050405020304" pitchFamily="18" charset="0"/>
                <a:cs typeface="Times New Roman" panose="02020603050405020304" pitchFamily="18" charset="0"/>
              </a:rPr>
              <a:t>weight. </a:t>
            </a:r>
          </a:p>
          <a:p>
            <a:pPr marL="457200" indent="-457200">
              <a:lnSpc>
                <a:spcPct val="120000"/>
              </a:lnSpc>
              <a:spcBef>
                <a:spcPts val="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Some </a:t>
            </a:r>
            <a:r>
              <a:rPr lang="en-US" sz="2800" b="1" dirty="0">
                <a:solidFill>
                  <a:schemeClr val="tx1"/>
                </a:solidFill>
                <a:latin typeface="Times New Roman" panose="02020603050405020304" pitchFamily="18" charset="0"/>
                <a:cs typeface="Times New Roman" panose="02020603050405020304" pitchFamily="18" charset="0"/>
              </a:rPr>
              <a:t>of the exposures that may cause low birth weight include cigarette smoking, drug use (legal or illegal) during pregnancy, and certain pesticides</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5DE66CE2-A38E-49B4-A6EE-BF2A2C72D3C9}"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17</a:t>
            </a:fld>
            <a:endParaRPr lang="ar-SA"/>
          </a:p>
        </p:txBody>
      </p:sp>
    </p:spTree>
    <p:extLst>
      <p:ext uri="{BB962C8B-B14F-4D97-AF65-F5344CB8AC3E}">
        <p14:creationId xmlns:p14="http://schemas.microsoft.com/office/powerpoint/2010/main" val="100134766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81000" y="1295400"/>
            <a:ext cx="8001000" cy="5029200"/>
          </a:xfrm>
        </p:spPr>
        <p:txBody>
          <a:bodyPr>
            <a:normAutofit lnSpcReduction="10000"/>
          </a:bodyPr>
          <a:lstStyle/>
          <a:p>
            <a:r>
              <a:rPr lang="en-US" sz="4000" b="1" dirty="0" smtClean="0">
                <a:solidFill>
                  <a:srgbClr val="0000FF"/>
                </a:solidFill>
                <a:latin typeface="Times New Roman" panose="02020603050405020304" pitchFamily="18" charset="0"/>
                <a:cs typeface="Times New Roman" panose="02020603050405020304" pitchFamily="18" charset="0"/>
              </a:rPr>
              <a:t>Observational Study</a:t>
            </a:r>
          </a:p>
          <a:p>
            <a:pPr marL="571500" indent="-5715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Clearly, it would not be </a:t>
            </a:r>
            <a:r>
              <a:rPr lang="en-US" sz="2400" b="1" dirty="0">
                <a:solidFill>
                  <a:srgbClr val="0000FF"/>
                </a:solidFill>
                <a:latin typeface="Times New Roman" panose="02020603050405020304" pitchFamily="18" charset="0"/>
                <a:cs typeface="Times New Roman" panose="02020603050405020304" pitchFamily="18" charset="0"/>
              </a:rPr>
              <a:t>ethical</a:t>
            </a:r>
            <a:r>
              <a:rPr lang="en-US" sz="2400" b="1" dirty="0">
                <a:solidFill>
                  <a:schemeClr val="tx1"/>
                </a:solidFill>
                <a:latin typeface="Times New Roman" panose="02020603050405020304" pitchFamily="18" charset="0"/>
                <a:cs typeface="Times New Roman" panose="02020603050405020304" pitchFamily="18" charset="0"/>
              </a:rPr>
              <a:t> to expose pregnant women or anyone else, to these substances intentionally.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For </a:t>
            </a:r>
            <a:r>
              <a:rPr lang="en-US" sz="2400" b="1" dirty="0">
                <a:solidFill>
                  <a:schemeClr val="tx1"/>
                </a:solidFill>
                <a:latin typeface="Times New Roman" panose="02020603050405020304" pitchFamily="18" charset="0"/>
                <a:cs typeface="Times New Roman" panose="02020603050405020304" pitchFamily="18" charset="0"/>
              </a:rPr>
              <a:t>this reason, we must use an </a:t>
            </a:r>
            <a:r>
              <a:rPr lang="en-US" sz="2400" b="1" dirty="0">
                <a:solidFill>
                  <a:srgbClr val="0000FF"/>
                </a:solidFill>
                <a:latin typeface="Times New Roman" panose="02020603050405020304" pitchFamily="18" charset="0"/>
                <a:cs typeface="Times New Roman" panose="02020603050405020304" pitchFamily="18" charset="0"/>
              </a:rPr>
              <a:t>observational study </a:t>
            </a:r>
            <a:r>
              <a:rPr lang="en-US" sz="2400" b="1" dirty="0">
                <a:solidFill>
                  <a:schemeClr val="tx1"/>
                </a:solidFill>
                <a:latin typeface="Times New Roman" panose="02020603050405020304" pitchFamily="18" charset="0"/>
                <a:cs typeface="Times New Roman" panose="02020603050405020304" pitchFamily="18" charset="0"/>
              </a:rPr>
              <a:t>design, one in which we look at the birth weight of infants born to women who have been exposed to these various substances of their own accord, and compare their </a:t>
            </a:r>
            <a:r>
              <a:rPr lang="en-US" sz="2400" b="1" dirty="0" smtClean="0">
                <a:solidFill>
                  <a:schemeClr val="tx1"/>
                </a:solidFill>
                <a:latin typeface="Times New Roman" panose="02020603050405020304" pitchFamily="18" charset="0"/>
                <a:cs typeface="Times New Roman" panose="02020603050405020304" pitchFamily="18" charset="0"/>
              </a:rPr>
              <a:t>infants’ </a:t>
            </a:r>
            <a:r>
              <a:rPr lang="en-US" sz="2400" b="1" dirty="0">
                <a:solidFill>
                  <a:schemeClr val="tx1"/>
                </a:solidFill>
                <a:latin typeface="Times New Roman" panose="02020603050405020304" pitchFamily="18" charset="0"/>
                <a:cs typeface="Times New Roman" panose="02020603050405020304" pitchFamily="18" charset="0"/>
              </a:rPr>
              <a:t>health to the health of infants born to women who were not exposed to these substances.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You </a:t>
            </a:r>
            <a:r>
              <a:rPr lang="en-US" sz="2400" b="1" dirty="0">
                <a:solidFill>
                  <a:schemeClr val="tx1"/>
                </a:solidFill>
                <a:latin typeface="Times New Roman" panose="02020603050405020304" pitchFamily="18" charset="0"/>
                <a:cs typeface="Times New Roman" panose="02020603050405020304" pitchFamily="18" charset="0"/>
              </a:rPr>
              <a:t>may be thinking that women who smoke during pregnancy may be different from women who do not smoke during pregnancy in ways that influence their chances of giving birth to a low birth weight infant</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2074D220-D2E2-40F2-8006-120E396AB7D7}"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18</a:t>
            </a:fld>
            <a:endParaRPr lang="ar-SA"/>
          </a:p>
        </p:txBody>
      </p:sp>
    </p:spTree>
    <p:extLst>
      <p:ext uri="{BB962C8B-B14F-4D97-AF65-F5344CB8AC3E}">
        <p14:creationId xmlns:p14="http://schemas.microsoft.com/office/powerpoint/2010/main" val="296429936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24344" y="1295400"/>
            <a:ext cx="7924800" cy="5029200"/>
          </a:xfrm>
        </p:spPr>
        <p:txBody>
          <a:bodyPr>
            <a:normAutofit fontScale="92500" lnSpcReduction="20000"/>
          </a:bodyPr>
          <a:lstStyle/>
          <a:p>
            <a:pPr marL="457200" indent="-457200">
              <a:lnSpc>
                <a:spcPct val="110000"/>
              </a:lnSpc>
              <a:spcBef>
                <a:spcPts val="0"/>
              </a:spcBef>
            </a:pPr>
            <a:r>
              <a:rPr lang="en-US" sz="4000" b="1" dirty="0" smtClean="0">
                <a:solidFill>
                  <a:srgbClr val="0000FF"/>
                </a:solidFill>
                <a:latin typeface="Times New Roman" panose="02020603050405020304" pitchFamily="18" charset="0"/>
                <a:cs typeface="Times New Roman" panose="02020603050405020304" pitchFamily="18" charset="0"/>
              </a:rPr>
              <a:t>Observational Study</a:t>
            </a:r>
          </a:p>
          <a:p>
            <a:pPr marL="457200" indent="-457200">
              <a:lnSpc>
                <a:spcPct val="110000"/>
              </a:lnSpc>
              <a:spcBef>
                <a:spcPts val="0"/>
              </a:spcBef>
              <a:buFont typeface="Arial" panose="020B0604020202020204" pitchFamily="34" charset="0"/>
              <a:buChar char="•"/>
            </a:pPr>
            <a:r>
              <a:rPr lang="en-US" sz="2600" b="1" dirty="0">
                <a:solidFill>
                  <a:schemeClr val="tx1"/>
                </a:solidFill>
                <a:latin typeface="Times New Roman" panose="02020603050405020304" pitchFamily="18" charset="0"/>
                <a:cs typeface="Times New Roman" panose="02020603050405020304" pitchFamily="18" charset="0"/>
              </a:rPr>
              <a:t>This concern, the possibility of </a:t>
            </a:r>
            <a:r>
              <a:rPr lang="en-US" sz="2600" b="1" dirty="0">
                <a:solidFill>
                  <a:srgbClr val="0000FF"/>
                </a:solidFill>
                <a:latin typeface="Times New Roman" panose="02020603050405020304" pitchFamily="18" charset="0"/>
                <a:cs typeface="Times New Roman" panose="02020603050405020304" pitchFamily="18" charset="0"/>
              </a:rPr>
              <a:t>confounding</a:t>
            </a:r>
            <a:r>
              <a:rPr lang="en-US" sz="2600" b="1" dirty="0">
                <a:solidFill>
                  <a:schemeClr val="tx1"/>
                </a:solidFill>
                <a:latin typeface="Times New Roman" panose="02020603050405020304" pitchFamily="18" charset="0"/>
                <a:cs typeface="Times New Roman" panose="02020603050405020304" pitchFamily="18" charset="0"/>
              </a:rPr>
              <a:t>, is a common one in </a:t>
            </a:r>
            <a:r>
              <a:rPr lang="en-US" sz="2600" b="1" dirty="0">
                <a:solidFill>
                  <a:srgbClr val="0000FF"/>
                </a:solidFill>
                <a:latin typeface="Times New Roman" panose="02020603050405020304" pitchFamily="18" charset="0"/>
                <a:cs typeface="Times New Roman" panose="02020603050405020304" pitchFamily="18" charset="0"/>
              </a:rPr>
              <a:t>observational studies </a:t>
            </a:r>
            <a:r>
              <a:rPr lang="en-US" sz="2600" b="1" dirty="0">
                <a:solidFill>
                  <a:schemeClr val="tx1"/>
                </a:solidFill>
                <a:latin typeface="Times New Roman" panose="02020603050405020304" pitchFamily="18" charset="0"/>
                <a:cs typeface="Times New Roman" panose="02020603050405020304" pitchFamily="18" charset="0"/>
              </a:rPr>
              <a:t>and must be carefully accounted for when analyzing data from this type of study</a:t>
            </a:r>
            <a:r>
              <a:rPr lang="en-US" sz="2600" b="1" dirty="0" smtClean="0">
                <a:solidFill>
                  <a:schemeClr val="tx1"/>
                </a:solidFill>
                <a:latin typeface="Times New Roman" panose="02020603050405020304" pitchFamily="18" charset="0"/>
                <a:cs typeface="Times New Roman" panose="02020603050405020304" pitchFamily="18" charset="0"/>
              </a:rPr>
              <a:t>.</a:t>
            </a:r>
          </a:p>
          <a:p>
            <a:pPr marL="457200" indent="-457200">
              <a:lnSpc>
                <a:spcPct val="110000"/>
              </a:lnSpc>
              <a:spcBef>
                <a:spcPts val="0"/>
              </a:spcBef>
              <a:buFont typeface="Arial" panose="020B0604020202020204" pitchFamily="34" charset="0"/>
              <a:buChar char="•"/>
            </a:pPr>
            <a:r>
              <a:rPr lang="en-US" sz="2600" b="1" dirty="0">
                <a:solidFill>
                  <a:schemeClr val="tx1"/>
                </a:solidFill>
                <a:latin typeface="Times New Roman" panose="02020603050405020304" pitchFamily="18" charset="0"/>
                <a:cs typeface="Times New Roman" panose="02020603050405020304" pitchFamily="18" charset="0"/>
              </a:rPr>
              <a:t>A </a:t>
            </a:r>
            <a:r>
              <a:rPr lang="en-US" sz="2600" b="1" dirty="0">
                <a:solidFill>
                  <a:srgbClr val="0000FF"/>
                </a:solidFill>
                <a:latin typeface="Times New Roman" panose="02020603050405020304" pitchFamily="18" charset="0"/>
                <a:cs typeface="Times New Roman" panose="02020603050405020304" pitchFamily="18" charset="0"/>
              </a:rPr>
              <a:t>confounder</a:t>
            </a:r>
            <a:r>
              <a:rPr lang="en-US" sz="2600" b="1" dirty="0">
                <a:solidFill>
                  <a:schemeClr val="tx1"/>
                </a:solidFill>
                <a:latin typeface="Times New Roman" panose="02020603050405020304" pitchFamily="18" charset="0"/>
                <a:cs typeface="Times New Roman" panose="02020603050405020304" pitchFamily="18" charset="0"/>
              </a:rPr>
              <a:t> is a third variable that can make it appear (sometimes incorrectly) that an observed exposure is associated with an outcome. In other words, a </a:t>
            </a:r>
            <a:r>
              <a:rPr lang="en-US" sz="2600" b="1" dirty="0">
                <a:solidFill>
                  <a:srgbClr val="0000FF"/>
                </a:solidFill>
                <a:latin typeface="Times New Roman" panose="02020603050405020304" pitchFamily="18" charset="0"/>
                <a:cs typeface="Times New Roman" panose="02020603050405020304" pitchFamily="18" charset="0"/>
              </a:rPr>
              <a:t>confounder</a:t>
            </a:r>
            <a:r>
              <a:rPr lang="en-US" sz="2600" b="1" dirty="0">
                <a:solidFill>
                  <a:schemeClr val="tx1"/>
                </a:solidFill>
                <a:latin typeface="Times New Roman" panose="02020603050405020304" pitchFamily="18" charset="0"/>
                <a:cs typeface="Times New Roman" panose="02020603050405020304" pitchFamily="18" charset="0"/>
              </a:rPr>
              <a:t> is an unobserved exposure associated with the exposure of interest and is a potential cause of the outcome of interest. </a:t>
            </a:r>
            <a:endParaRPr lang="en-US" sz="26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10000"/>
              </a:lnSpc>
              <a:spcBef>
                <a:spcPts val="0"/>
              </a:spcBef>
              <a:buFont typeface="Arial" panose="020B0604020202020204" pitchFamily="34" charset="0"/>
              <a:buChar char="•"/>
            </a:pPr>
            <a:r>
              <a:rPr lang="en-US" sz="2600" b="1" dirty="0" smtClean="0">
                <a:solidFill>
                  <a:srgbClr val="0000FF"/>
                </a:solidFill>
                <a:latin typeface="Times New Roman" panose="02020603050405020304" pitchFamily="18" charset="0"/>
                <a:cs typeface="Times New Roman" panose="02020603050405020304" pitchFamily="18" charset="0"/>
              </a:rPr>
              <a:t>Confounders</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a:solidFill>
                  <a:schemeClr val="tx1"/>
                </a:solidFill>
                <a:latin typeface="Times New Roman" panose="02020603050405020304" pitchFamily="18" charset="0"/>
                <a:cs typeface="Times New Roman" panose="02020603050405020304" pitchFamily="18" charset="0"/>
              </a:rPr>
              <a:t>lead to bias that distorts the magnitude of the relationship between two factors of </a:t>
            </a:r>
            <a:r>
              <a:rPr lang="en-US" sz="2600" b="1" dirty="0" smtClean="0">
                <a:solidFill>
                  <a:schemeClr val="tx1"/>
                </a:solidFill>
                <a:latin typeface="Times New Roman" panose="02020603050405020304" pitchFamily="18" charset="0"/>
                <a:cs typeface="Times New Roman" panose="02020603050405020304" pitchFamily="18" charset="0"/>
              </a:rPr>
              <a:t>interest</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CB181935-A9A8-46A6-BACD-AE8725FA1667}"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19</a:t>
            </a:fld>
            <a:endParaRPr lang="ar-SA"/>
          </a:p>
        </p:txBody>
      </p:sp>
    </p:spTree>
    <p:extLst>
      <p:ext uri="{BB962C8B-B14F-4D97-AF65-F5344CB8AC3E}">
        <p14:creationId xmlns:p14="http://schemas.microsoft.com/office/powerpoint/2010/main" val="40939412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99592" y="1524000"/>
            <a:ext cx="7330008" cy="4495800"/>
          </a:xfrm>
        </p:spPr>
        <p:txBody>
          <a:bodyPr>
            <a:normAutofit lnSpcReduction="10000"/>
          </a:bodyPr>
          <a:lstStyle/>
          <a:p>
            <a:r>
              <a:rPr lang="en-US" sz="2800" b="1" dirty="0">
                <a:solidFill>
                  <a:srgbClr val="0000FF"/>
                </a:solidFill>
                <a:latin typeface="Times New Roman" panose="02020603050405020304" pitchFamily="18" charset="0"/>
                <a:cs typeface="Times New Roman" panose="02020603050405020304" pitchFamily="18" charset="0"/>
              </a:rPr>
              <a:t>Learning Objectives</a:t>
            </a:r>
          </a:p>
          <a:p>
            <a:pPr marL="342900" indent="-342900">
              <a:buFont typeface="Wingdings" panose="05000000000000000000" pitchFamily="2" charset="2"/>
              <a:buChar char="§"/>
            </a:pPr>
            <a:r>
              <a:rPr lang="en-US" sz="2400" b="1" dirty="0">
                <a:solidFill>
                  <a:schemeClr val="tx1"/>
                </a:solidFill>
                <a:latin typeface="Times New Roman" panose="02020603050405020304" pitchFamily="18" charset="0"/>
                <a:cs typeface="Times New Roman" panose="02020603050405020304" pitchFamily="18" charset="0"/>
              </a:rPr>
              <a:t>Identify and define the primary research designs used in public health epidemiology.</a:t>
            </a:r>
          </a:p>
          <a:p>
            <a:pPr marL="342900" indent="-342900">
              <a:buFont typeface="Wingdings" panose="05000000000000000000" pitchFamily="2" charset="2"/>
              <a:buChar char="§"/>
            </a:pPr>
            <a:r>
              <a:rPr lang="en-US" sz="2400" b="1" dirty="0">
                <a:solidFill>
                  <a:schemeClr val="tx1"/>
                </a:solidFill>
                <a:latin typeface="Times New Roman" panose="02020603050405020304" pitchFamily="18" charset="0"/>
                <a:cs typeface="Times New Roman" panose="02020603050405020304" pitchFamily="18" charset="0"/>
              </a:rPr>
              <a:t>Describe how experimental and observational research studies differ and the strengths of each.</a:t>
            </a:r>
          </a:p>
          <a:p>
            <a:pPr marL="342900" indent="-342900">
              <a:buFont typeface="Wingdings" panose="05000000000000000000" pitchFamily="2" charset="2"/>
              <a:buChar char="§"/>
            </a:pPr>
            <a:r>
              <a:rPr lang="en-US" sz="2400" b="1" dirty="0">
                <a:solidFill>
                  <a:schemeClr val="tx1"/>
                </a:solidFill>
                <a:latin typeface="Times New Roman" panose="02020603050405020304" pitchFamily="18" charset="0"/>
                <a:cs typeface="Times New Roman" panose="02020603050405020304" pitchFamily="18" charset="0"/>
              </a:rPr>
              <a:t>Calculate and interpret a relative risk for cohort studies and an odds ratio for case – control studies.</a:t>
            </a:r>
          </a:p>
          <a:p>
            <a:pPr marL="342900" indent="-342900">
              <a:buFont typeface="Wingdings" panose="05000000000000000000" pitchFamily="2" charset="2"/>
              <a:buChar char="§"/>
            </a:pPr>
            <a:r>
              <a:rPr lang="en-US" sz="2400" b="1" dirty="0">
                <a:solidFill>
                  <a:schemeClr val="tx1"/>
                </a:solidFill>
                <a:latin typeface="Times New Roman" panose="02020603050405020304" pitchFamily="18" charset="0"/>
                <a:cs typeface="Times New Roman" panose="02020603050405020304" pitchFamily="18" charset="0"/>
              </a:rPr>
              <a:t>Define the elements of causal inference in evaluating the relationship between an exposure and a health outcome.</a:t>
            </a:r>
          </a:p>
          <a:p>
            <a:pPr marL="342900" indent="-342900">
              <a:buFont typeface="Wingdings" panose="05000000000000000000" pitchFamily="2" charset="2"/>
              <a:buChar char="§"/>
            </a:pPr>
            <a:r>
              <a:rPr lang="en-US" sz="2400" b="1" dirty="0">
                <a:solidFill>
                  <a:schemeClr val="tx1"/>
                </a:solidFill>
                <a:latin typeface="Times New Roman" panose="02020603050405020304" pitchFamily="18" charset="0"/>
                <a:cs typeface="Times New Roman" panose="02020603050405020304" pitchFamily="18" charset="0"/>
              </a:rPr>
              <a:t>Evaluate observational research for causal inference of risks and health </a:t>
            </a:r>
            <a:r>
              <a:rPr lang="en-US" sz="2400" b="1" dirty="0" smtClean="0">
                <a:solidFill>
                  <a:schemeClr val="tx1"/>
                </a:solidFill>
                <a:latin typeface="Times New Roman" panose="02020603050405020304" pitchFamily="18" charset="0"/>
                <a:cs typeface="Times New Roman" panose="02020603050405020304" pitchFamily="18" charset="0"/>
              </a:rPr>
              <a:t>outcomes.</a:t>
            </a:r>
          </a:p>
        </p:txBody>
      </p:sp>
      <p:sp>
        <p:nvSpPr>
          <p:cNvPr id="4" name="Date Placeholder 3"/>
          <p:cNvSpPr>
            <a:spLocks noGrp="1"/>
          </p:cNvSpPr>
          <p:nvPr>
            <p:ph type="dt" sz="half" idx="10"/>
          </p:nvPr>
        </p:nvSpPr>
        <p:spPr/>
        <p:txBody>
          <a:bodyPr/>
          <a:lstStyle/>
          <a:p>
            <a:fld id="{DEBC3E86-6FCF-4BC8-A26B-D6BA9AFAEA64}"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2</a:t>
            </a:fld>
            <a:endParaRPr lang="ar-SA"/>
          </a:p>
        </p:txBody>
      </p:sp>
    </p:spTree>
    <p:extLst>
      <p:ext uri="{BB962C8B-B14F-4D97-AF65-F5344CB8AC3E}">
        <p14:creationId xmlns:p14="http://schemas.microsoft.com/office/powerpoint/2010/main" val="59863254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1295400"/>
            <a:ext cx="7924800" cy="5029200"/>
          </a:xfrm>
        </p:spPr>
        <p:txBody>
          <a:bodyPr>
            <a:normAutofit fontScale="85000" lnSpcReduction="20000"/>
          </a:bodyPr>
          <a:lstStyle/>
          <a:p>
            <a:pPr marL="457200" indent="-457200">
              <a:lnSpc>
                <a:spcPct val="120000"/>
              </a:lnSpc>
              <a:spcBef>
                <a:spcPts val="0"/>
              </a:spcBef>
            </a:pPr>
            <a:r>
              <a:rPr lang="en-US" sz="4000" b="1" dirty="0" smtClean="0">
                <a:solidFill>
                  <a:srgbClr val="0000FF"/>
                </a:solidFill>
                <a:latin typeface="Times New Roman" panose="02020603050405020304" pitchFamily="18" charset="0"/>
                <a:cs typeface="Times New Roman" panose="02020603050405020304" pitchFamily="18" charset="0"/>
              </a:rPr>
              <a:t>Observational Study</a:t>
            </a:r>
          </a:p>
          <a:p>
            <a:pPr marL="457200" indent="-457200">
              <a:lnSpc>
                <a:spcPct val="120000"/>
              </a:lnSpc>
              <a:spcBef>
                <a:spcPts val="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In all observational studies, it is vital to measure possible </a:t>
            </a:r>
            <a:r>
              <a:rPr lang="en-US" sz="2800" b="1" dirty="0">
                <a:solidFill>
                  <a:srgbClr val="0000FF"/>
                </a:solidFill>
                <a:latin typeface="Times New Roman" panose="02020603050405020304" pitchFamily="18" charset="0"/>
                <a:cs typeface="Times New Roman" panose="02020603050405020304" pitchFamily="18" charset="0"/>
              </a:rPr>
              <a:t>confounders</a:t>
            </a:r>
            <a:r>
              <a:rPr lang="en-US" sz="2800" b="1" dirty="0">
                <a:solidFill>
                  <a:schemeClr val="tx1"/>
                </a:solidFill>
                <a:latin typeface="Times New Roman" panose="02020603050405020304" pitchFamily="18" charset="0"/>
                <a:cs typeface="Times New Roman" panose="02020603050405020304" pitchFamily="18" charset="0"/>
              </a:rPr>
              <a:t> such as health conditions and health behaviors, which are other exposures that may be related to the outcome of interest.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20000"/>
              </a:lnSpc>
              <a:spcBef>
                <a:spcPts val="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Because </a:t>
            </a:r>
            <a:r>
              <a:rPr lang="en-US" sz="2800" b="1" dirty="0">
                <a:solidFill>
                  <a:schemeClr val="tx1"/>
                </a:solidFill>
                <a:latin typeface="Times New Roman" panose="02020603050405020304" pitchFamily="18" charset="0"/>
                <a:cs typeface="Times New Roman" panose="02020603050405020304" pitchFamily="18" charset="0"/>
              </a:rPr>
              <a:t>the investigator is not controlling exposures in </a:t>
            </a:r>
            <a:r>
              <a:rPr lang="en-US" sz="2800" b="1" dirty="0">
                <a:solidFill>
                  <a:srgbClr val="0000FF"/>
                </a:solidFill>
                <a:latin typeface="Times New Roman" panose="02020603050405020304" pitchFamily="18" charset="0"/>
                <a:cs typeface="Times New Roman" panose="02020603050405020304" pitchFamily="18" charset="0"/>
              </a:rPr>
              <a:t>observational studies</a:t>
            </a:r>
            <a:r>
              <a:rPr lang="en-US" sz="2800" b="1" dirty="0">
                <a:solidFill>
                  <a:schemeClr val="tx1"/>
                </a:solidFill>
                <a:latin typeface="Times New Roman" panose="02020603050405020304" pitchFamily="18" charset="0"/>
                <a:cs typeface="Times New Roman" panose="02020603050405020304" pitchFamily="18" charset="0"/>
              </a:rPr>
              <a:t>, participants may engage in activities or behaviors that contribute to the development of the outcome, and this must be distinguished from the exposure of interest in the study</a:t>
            </a:r>
            <a:r>
              <a:rPr lang="en-US" sz="2800" b="1" dirty="0" smtClean="0">
                <a:solidFill>
                  <a:schemeClr val="tx1"/>
                </a:solidFill>
                <a:latin typeface="Times New Roman" panose="02020603050405020304" pitchFamily="18" charset="0"/>
                <a:cs typeface="Times New Roman" panose="02020603050405020304" pitchFamily="18" charset="0"/>
              </a:rPr>
              <a:t>.</a:t>
            </a:r>
          </a:p>
          <a:p>
            <a:pPr marL="457200" indent="-457200">
              <a:lnSpc>
                <a:spcPct val="120000"/>
              </a:lnSpc>
              <a:spcBef>
                <a:spcPts val="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In other cases the </a:t>
            </a:r>
            <a:r>
              <a:rPr lang="en-US" sz="2800" b="1" dirty="0" smtClean="0">
                <a:solidFill>
                  <a:srgbClr val="0000FF"/>
                </a:solidFill>
                <a:latin typeface="Times New Roman" panose="02020603050405020304" pitchFamily="18" charset="0"/>
                <a:cs typeface="Times New Roman" panose="02020603050405020304" pitchFamily="18" charset="0"/>
              </a:rPr>
              <a:t>confounder </a:t>
            </a:r>
            <a:r>
              <a:rPr lang="en-US" sz="2800" b="1" dirty="0" smtClean="0">
                <a:solidFill>
                  <a:schemeClr val="tx1"/>
                </a:solidFill>
                <a:latin typeface="Times New Roman" panose="02020603050405020304" pitchFamily="18" charset="0"/>
                <a:cs typeface="Times New Roman" panose="02020603050405020304" pitchFamily="18" charset="0"/>
              </a:rPr>
              <a:t>might be strongly related to the outcome</a:t>
            </a:r>
          </a:p>
        </p:txBody>
      </p:sp>
      <p:sp>
        <p:nvSpPr>
          <p:cNvPr id="4" name="Date Placeholder 3"/>
          <p:cNvSpPr>
            <a:spLocks noGrp="1"/>
          </p:cNvSpPr>
          <p:nvPr>
            <p:ph type="dt" sz="half" idx="10"/>
          </p:nvPr>
        </p:nvSpPr>
        <p:spPr/>
        <p:txBody>
          <a:bodyPr/>
          <a:lstStyle/>
          <a:p>
            <a:fld id="{750C421D-8002-4BCF-BF5B-188CD82E1FD9}"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20</a:t>
            </a:fld>
            <a:endParaRPr lang="ar-SA"/>
          </a:p>
        </p:txBody>
      </p:sp>
    </p:spTree>
    <p:extLst>
      <p:ext uri="{BB962C8B-B14F-4D97-AF65-F5344CB8AC3E}">
        <p14:creationId xmlns:p14="http://schemas.microsoft.com/office/powerpoint/2010/main" val="140457916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7772400" cy="609600"/>
          </a:xfrm>
        </p:spPr>
        <p:txBody>
          <a:bodyPr>
            <a:noAutofit/>
          </a:bodyPr>
          <a:lstStyle/>
          <a:p>
            <a:pPr marL="182880" algn="ctr"/>
            <a:r>
              <a:rPr lang="en-US" sz="3600" b="1" dirty="0">
                <a:solidFill>
                  <a:srgbClr val="0000FF"/>
                </a:solidFill>
                <a:latin typeface="Times New Roman" panose="02020603050405020304" pitchFamily="18" charset="0"/>
                <a:cs typeface="Times New Roman" panose="02020603050405020304" pitchFamily="18" charset="0"/>
              </a:rPr>
              <a:t>Confounders</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CF71C94D-BB8D-442F-87C7-D89CEF18A4DF}"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21</a:t>
            </a:fld>
            <a:endParaRPr lang="ar-SA"/>
          </a:p>
        </p:txBody>
      </p:sp>
      <p:pic>
        <p:nvPicPr>
          <p:cNvPr id="8" name="Picture 7" descr="http://phprimer.afmc.ca/sites/default/files/primer_versions/57579/primer_images/image7.jpg?1365021650"/>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543800" cy="5257800"/>
          </a:xfrm>
          <a:prstGeom prst="rect">
            <a:avLst/>
          </a:prstGeom>
          <a:ln w="38100"/>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14077040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04800" y="1295400"/>
            <a:ext cx="8077200" cy="5029200"/>
          </a:xfrm>
        </p:spPr>
        <p:txBody>
          <a:bodyPr>
            <a:normAutofit lnSpcReduction="10000"/>
          </a:bodyPr>
          <a:lstStyle/>
          <a:p>
            <a:pPr marL="457200" indent="-457200">
              <a:lnSpc>
                <a:spcPct val="110000"/>
              </a:lnSpc>
              <a:spcBef>
                <a:spcPts val="0"/>
              </a:spcBef>
            </a:pPr>
            <a:r>
              <a:rPr lang="en-US" sz="3200" b="1" dirty="0" smtClean="0">
                <a:solidFill>
                  <a:srgbClr val="0000FF"/>
                </a:solidFill>
                <a:latin typeface="Times New Roman" panose="02020603050405020304" pitchFamily="18" charset="0"/>
                <a:cs typeface="Times New Roman" panose="02020603050405020304" pitchFamily="18" charset="0"/>
              </a:rPr>
              <a:t>Observational Study</a:t>
            </a:r>
          </a:p>
          <a:p>
            <a:pPr marL="457200" indent="-457200">
              <a:lnSpc>
                <a:spcPct val="110000"/>
              </a:lnSpc>
              <a:spcBef>
                <a:spcPts val="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The first two types of </a:t>
            </a:r>
            <a:r>
              <a:rPr lang="en-US" sz="2400" b="1" dirty="0">
                <a:solidFill>
                  <a:srgbClr val="0000FF"/>
                </a:solidFill>
                <a:latin typeface="Times New Roman" panose="02020603050405020304" pitchFamily="18" charset="0"/>
                <a:cs typeface="Times New Roman" panose="02020603050405020304" pitchFamily="18" charset="0"/>
              </a:rPr>
              <a:t>observational study </a:t>
            </a:r>
            <a:r>
              <a:rPr lang="en-US" sz="2400" b="1" dirty="0">
                <a:solidFill>
                  <a:schemeClr val="tx1"/>
                </a:solidFill>
                <a:latin typeface="Times New Roman" panose="02020603050405020304" pitchFamily="18" charset="0"/>
                <a:cs typeface="Times New Roman" panose="02020603050405020304" pitchFamily="18" charset="0"/>
              </a:rPr>
              <a:t>designs we will discuss, ecological and cross - sectional studies, often make use of readily available data.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10000"/>
              </a:lnSpc>
              <a:spcBef>
                <a:spcPts val="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We </a:t>
            </a:r>
            <a:r>
              <a:rPr lang="en-US" sz="2400" b="1" dirty="0">
                <a:solidFill>
                  <a:schemeClr val="tx1"/>
                </a:solidFill>
                <a:latin typeface="Times New Roman" panose="02020603050405020304" pitchFamily="18" charset="0"/>
                <a:cs typeface="Times New Roman" panose="02020603050405020304" pitchFamily="18" charset="0"/>
              </a:rPr>
              <a:t>will see below that both types of studies can have design flaws that may make them more useful as </a:t>
            </a:r>
            <a:r>
              <a:rPr lang="en-US" sz="2400" b="1" dirty="0">
                <a:solidFill>
                  <a:srgbClr val="0000FF"/>
                </a:solidFill>
                <a:latin typeface="Times New Roman" panose="02020603050405020304" pitchFamily="18" charset="0"/>
                <a:cs typeface="Times New Roman" panose="02020603050405020304" pitchFamily="18" charset="0"/>
              </a:rPr>
              <a:t>descriptive studies </a:t>
            </a:r>
            <a:r>
              <a:rPr lang="en-US" sz="2400" b="1" dirty="0">
                <a:solidFill>
                  <a:schemeClr val="tx1"/>
                </a:solidFill>
                <a:latin typeface="Times New Roman" panose="02020603050405020304" pitchFamily="18" charset="0"/>
                <a:cs typeface="Times New Roman" panose="02020603050405020304" pitchFamily="18" charset="0"/>
              </a:rPr>
              <a:t>than as analytic studies.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10000"/>
              </a:lnSpc>
              <a:spcBef>
                <a:spcPts val="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chemeClr val="tx1"/>
                </a:solidFill>
                <a:latin typeface="Times New Roman" panose="02020603050405020304" pitchFamily="18" charset="0"/>
                <a:cs typeface="Times New Roman" panose="02020603050405020304" pitchFamily="18" charset="0"/>
              </a:rPr>
              <a:t>next set of </a:t>
            </a:r>
            <a:r>
              <a:rPr lang="en-US" sz="2400" b="1" dirty="0">
                <a:solidFill>
                  <a:srgbClr val="0000FF"/>
                </a:solidFill>
                <a:latin typeface="Times New Roman" panose="02020603050405020304" pitchFamily="18" charset="0"/>
                <a:cs typeface="Times New Roman" panose="02020603050405020304" pitchFamily="18" charset="0"/>
              </a:rPr>
              <a:t>observational studies </a:t>
            </a:r>
            <a:r>
              <a:rPr lang="en-US" sz="2400" b="1" dirty="0">
                <a:solidFill>
                  <a:schemeClr val="tx1"/>
                </a:solidFill>
                <a:latin typeface="Times New Roman" panose="02020603050405020304" pitchFamily="18" charset="0"/>
                <a:cs typeface="Times New Roman" panose="02020603050405020304" pitchFamily="18" charset="0"/>
              </a:rPr>
              <a:t>we will discuss, </a:t>
            </a:r>
            <a:r>
              <a:rPr lang="en-US" sz="2400" b="1" dirty="0">
                <a:solidFill>
                  <a:srgbClr val="0000FF"/>
                </a:solidFill>
                <a:latin typeface="Times New Roman" panose="02020603050405020304" pitchFamily="18" charset="0"/>
                <a:cs typeface="Times New Roman" panose="02020603050405020304" pitchFamily="18" charset="0"/>
              </a:rPr>
              <a:t>cohort studies </a:t>
            </a:r>
            <a:r>
              <a:rPr lang="en-US" sz="2400" b="1" dirty="0">
                <a:solidFill>
                  <a:schemeClr val="tx1"/>
                </a:solidFill>
                <a:latin typeface="Times New Roman" panose="02020603050405020304" pitchFamily="18" charset="0"/>
                <a:cs typeface="Times New Roman" panose="02020603050405020304" pitchFamily="18" charset="0"/>
              </a:rPr>
              <a:t>and </a:t>
            </a:r>
            <a:r>
              <a:rPr lang="en-US" sz="2400" b="1" dirty="0">
                <a:solidFill>
                  <a:srgbClr val="0000FF"/>
                </a:solidFill>
                <a:latin typeface="Times New Roman" panose="02020603050405020304" pitchFamily="18" charset="0"/>
                <a:cs typeface="Times New Roman" panose="02020603050405020304" pitchFamily="18" charset="0"/>
              </a:rPr>
              <a:t>case – control studies</a:t>
            </a:r>
            <a:r>
              <a:rPr lang="en-US" sz="2400" b="1" dirty="0">
                <a:solidFill>
                  <a:schemeClr val="tx1"/>
                </a:solidFill>
                <a:latin typeface="Times New Roman" panose="02020603050405020304" pitchFamily="18" charset="0"/>
                <a:cs typeface="Times New Roman" panose="02020603050405020304" pitchFamily="18" charset="0"/>
              </a:rPr>
              <a:t>, are the most common classes of </a:t>
            </a:r>
            <a:r>
              <a:rPr lang="en-US" sz="2400" b="1" dirty="0">
                <a:solidFill>
                  <a:srgbClr val="0000FF"/>
                </a:solidFill>
                <a:latin typeface="Times New Roman" panose="02020603050405020304" pitchFamily="18" charset="0"/>
                <a:cs typeface="Times New Roman" panose="02020603050405020304" pitchFamily="18" charset="0"/>
              </a:rPr>
              <a:t>analytic epidemiological studies</a:t>
            </a:r>
            <a:r>
              <a:rPr lang="en-US" sz="2400" b="1" dirty="0">
                <a:solidFill>
                  <a:schemeClr val="tx1"/>
                </a:solidFill>
                <a:latin typeface="Times New Roman" panose="02020603050405020304" pitchFamily="18" charset="0"/>
                <a:cs typeface="Times New Roman" panose="02020603050405020304" pitchFamily="18" charset="0"/>
              </a:rPr>
              <a:t> conducted in public health, and they have design features that make them superior to most </a:t>
            </a:r>
            <a:r>
              <a:rPr lang="en-US" sz="2400" b="1" dirty="0">
                <a:solidFill>
                  <a:srgbClr val="0000FF"/>
                </a:solidFill>
                <a:latin typeface="Times New Roman" panose="02020603050405020304" pitchFamily="18" charset="0"/>
                <a:cs typeface="Times New Roman" panose="02020603050405020304" pitchFamily="18" charset="0"/>
              </a:rPr>
              <a:t>ecological</a:t>
            </a:r>
            <a:r>
              <a:rPr lang="en-US" sz="2400" b="1" dirty="0">
                <a:solidFill>
                  <a:schemeClr val="tx1"/>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cross - sectional studies</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4388DF40-9CE8-4B91-97E1-75CB9D727716}"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22</a:t>
            </a:fld>
            <a:endParaRPr lang="ar-SA"/>
          </a:p>
        </p:txBody>
      </p:sp>
    </p:spTree>
    <p:extLst>
      <p:ext uri="{BB962C8B-B14F-4D97-AF65-F5344CB8AC3E}">
        <p14:creationId xmlns:p14="http://schemas.microsoft.com/office/powerpoint/2010/main" val="389989720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04800" y="1066800"/>
            <a:ext cx="8077200" cy="5410200"/>
          </a:xfrm>
        </p:spPr>
        <p:txBody>
          <a:bodyPr>
            <a:normAutofit fontScale="77500" lnSpcReduction="20000"/>
          </a:bodyPr>
          <a:lstStyle/>
          <a:p>
            <a:pPr marL="457200" indent="-457200">
              <a:lnSpc>
                <a:spcPct val="120000"/>
              </a:lnSpc>
              <a:spcBef>
                <a:spcPts val="0"/>
              </a:spcBef>
            </a:pPr>
            <a:r>
              <a:rPr lang="en-US" sz="4000" b="1" dirty="0" smtClean="0">
                <a:solidFill>
                  <a:srgbClr val="0000FF"/>
                </a:solidFill>
                <a:latin typeface="Times New Roman" panose="02020603050405020304" pitchFamily="18" charset="0"/>
                <a:cs typeface="Times New Roman" panose="02020603050405020304" pitchFamily="18" charset="0"/>
              </a:rPr>
              <a:t>Observational Study</a:t>
            </a:r>
          </a:p>
          <a:p>
            <a:pPr marL="457200" indent="-457200">
              <a:lnSpc>
                <a:spcPct val="120000"/>
              </a:lnSpc>
              <a:spcBef>
                <a:spcPts val="0"/>
              </a:spcBef>
            </a:pPr>
            <a:r>
              <a:rPr lang="en-US" sz="2800" b="1" dirty="0">
                <a:solidFill>
                  <a:srgbClr val="0000FF"/>
                </a:solidFill>
                <a:latin typeface="Times New Roman" panose="02020603050405020304" pitchFamily="18" charset="0"/>
                <a:cs typeface="Times New Roman" panose="02020603050405020304" pitchFamily="18" charset="0"/>
              </a:rPr>
              <a:t>Ecological Studies</a:t>
            </a:r>
          </a:p>
          <a:p>
            <a:pPr marL="457200" indent="-457200">
              <a:lnSpc>
                <a:spcPct val="120000"/>
              </a:lnSpc>
              <a:spcBef>
                <a:spcPts val="0"/>
              </a:spcBef>
              <a:buFont typeface="Arial" panose="020B0604020202020204" pitchFamily="34" charset="0"/>
              <a:buChar char="•"/>
            </a:pPr>
            <a:r>
              <a:rPr lang="en-US" sz="3100" b="1" dirty="0">
                <a:solidFill>
                  <a:srgbClr val="0000FF"/>
                </a:solidFill>
                <a:latin typeface="Times New Roman" panose="02020603050405020304" pitchFamily="18" charset="0"/>
                <a:cs typeface="Times New Roman" panose="02020603050405020304" pitchFamily="18" charset="0"/>
              </a:rPr>
              <a:t>Ecological studies </a:t>
            </a:r>
            <a:r>
              <a:rPr lang="en-US" sz="3100" b="1" dirty="0">
                <a:solidFill>
                  <a:schemeClr val="tx1"/>
                </a:solidFill>
                <a:latin typeface="Times New Roman" panose="02020603050405020304" pitchFamily="18" charset="0"/>
                <a:cs typeface="Times New Roman" panose="02020603050405020304" pitchFamily="18" charset="0"/>
              </a:rPr>
              <a:t>vary from all the other </a:t>
            </a:r>
            <a:r>
              <a:rPr lang="en-US" sz="3100" b="1" dirty="0">
                <a:solidFill>
                  <a:srgbClr val="0000FF"/>
                </a:solidFill>
                <a:latin typeface="Times New Roman" panose="02020603050405020304" pitchFamily="18" charset="0"/>
                <a:cs typeface="Times New Roman" panose="02020603050405020304" pitchFamily="18" charset="0"/>
              </a:rPr>
              <a:t>observational studies </a:t>
            </a:r>
            <a:r>
              <a:rPr lang="en-US" sz="3100" b="1" dirty="0">
                <a:solidFill>
                  <a:schemeClr val="tx1"/>
                </a:solidFill>
                <a:latin typeface="Times New Roman" panose="02020603050405020304" pitchFamily="18" charset="0"/>
                <a:cs typeface="Times New Roman" panose="02020603050405020304" pitchFamily="18" charset="0"/>
              </a:rPr>
              <a:t>we will discuss in one important way: they make use of group - level data rather than individual - level data. </a:t>
            </a:r>
            <a:endParaRPr lang="en-US" sz="31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20000"/>
              </a:lnSpc>
              <a:spcBef>
                <a:spcPts val="0"/>
              </a:spcBef>
              <a:buFont typeface="Arial" panose="020B0604020202020204" pitchFamily="34" charset="0"/>
              <a:buChar char="•"/>
            </a:pPr>
            <a:r>
              <a:rPr lang="en-US" sz="3100" b="1" dirty="0" smtClean="0">
                <a:solidFill>
                  <a:schemeClr val="tx1"/>
                </a:solidFill>
                <a:latin typeface="Times New Roman" panose="02020603050405020304" pitchFamily="18" charset="0"/>
                <a:cs typeface="Times New Roman" panose="02020603050405020304" pitchFamily="18" charset="0"/>
              </a:rPr>
              <a:t>This </a:t>
            </a:r>
            <a:r>
              <a:rPr lang="en-US" sz="3100" b="1" dirty="0">
                <a:solidFill>
                  <a:schemeClr val="tx1"/>
                </a:solidFill>
                <a:latin typeface="Times New Roman" panose="02020603050405020304" pitchFamily="18" charset="0"/>
                <a:cs typeface="Times New Roman" panose="02020603050405020304" pitchFamily="18" charset="0"/>
              </a:rPr>
              <a:t>means that instead of collecting information from individuals about an exposure and an outcome of interest, in an </a:t>
            </a:r>
            <a:r>
              <a:rPr lang="en-US" sz="3100" b="1" dirty="0">
                <a:solidFill>
                  <a:srgbClr val="0000FF"/>
                </a:solidFill>
                <a:latin typeface="Times New Roman" panose="02020603050405020304" pitchFamily="18" charset="0"/>
                <a:cs typeface="Times New Roman" panose="02020603050405020304" pitchFamily="18" charset="0"/>
              </a:rPr>
              <a:t>ecological study </a:t>
            </a:r>
            <a:r>
              <a:rPr lang="en-US" sz="3100" b="1" dirty="0">
                <a:solidFill>
                  <a:schemeClr val="tx1"/>
                </a:solidFill>
                <a:latin typeface="Times New Roman" panose="02020603050405020304" pitchFamily="18" charset="0"/>
                <a:cs typeface="Times New Roman" panose="02020603050405020304" pitchFamily="18" charset="0"/>
              </a:rPr>
              <a:t>we have summary exposure and outcome information for the entire </a:t>
            </a:r>
            <a:r>
              <a:rPr lang="en-US" sz="3100" b="1" dirty="0" smtClean="0">
                <a:solidFill>
                  <a:schemeClr val="tx1"/>
                </a:solidFill>
                <a:latin typeface="Times New Roman" panose="02020603050405020304" pitchFamily="18" charset="0"/>
                <a:cs typeface="Times New Roman" panose="02020603050405020304" pitchFamily="18" charset="0"/>
              </a:rPr>
              <a:t>population.</a:t>
            </a:r>
          </a:p>
          <a:p>
            <a:pPr marL="457200" indent="-457200">
              <a:lnSpc>
                <a:spcPct val="120000"/>
              </a:lnSpc>
              <a:spcBef>
                <a:spcPts val="0"/>
              </a:spcBef>
              <a:buFont typeface="Arial" panose="020B0604020202020204" pitchFamily="34" charset="0"/>
              <a:buChar char="•"/>
            </a:pPr>
            <a:r>
              <a:rPr lang="en-US" sz="3100" b="1" dirty="0" smtClean="0">
                <a:solidFill>
                  <a:schemeClr val="tx1"/>
                </a:solidFill>
                <a:latin typeface="Times New Roman" panose="02020603050405020304" pitchFamily="18" charset="0"/>
                <a:cs typeface="Times New Roman" panose="02020603050405020304" pitchFamily="18" charset="0"/>
              </a:rPr>
              <a:t>In </a:t>
            </a:r>
            <a:r>
              <a:rPr lang="en-US" sz="3100" b="1" dirty="0">
                <a:solidFill>
                  <a:srgbClr val="0000FF"/>
                </a:solidFill>
                <a:latin typeface="Times New Roman" panose="02020603050405020304" pitchFamily="18" charset="0"/>
                <a:cs typeface="Times New Roman" panose="02020603050405020304" pitchFamily="18" charset="0"/>
              </a:rPr>
              <a:t>ecological studies</a:t>
            </a:r>
            <a:r>
              <a:rPr lang="en-US" sz="3100" b="1" dirty="0">
                <a:solidFill>
                  <a:schemeClr val="tx1"/>
                </a:solidFill>
                <a:latin typeface="Times New Roman" panose="02020603050405020304" pitchFamily="18" charset="0"/>
                <a:cs typeface="Times New Roman" panose="02020603050405020304" pitchFamily="18" charset="0"/>
              </a:rPr>
              <a:t>, we are comparing entire groups: the average level of exposure for the group is correlated to the group’s average outcome</a:t>
            </a:r>
            <a:r>
              <a:rPr lang="en-US" sz="31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E95C422-3594-451B-AC96-A1B8CE8947E4}"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23</a:t>
            </a:fld>
            <a:endParaRPr lang="ar-SA"/>
          </a:p>
        </p:txBody>
      </p:sp>
    </p:spTree>
    <p:extLst>
      <p:ext uri="{BB962C8B-B14F-4D97-AF65-F5344CB8AC3E}">
        <p14:creationId xmlns:p14="http://schemas.microsoft.com/office/powerpoint/2010/main" val="19953887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81000" y="1295400"/>
            <a:ext cx="8001000" cy="5029200"/>
          </a:xfrm>
        </p:spPr>
        <p:txBody>
          <a:bodyPr>
            <a:normAutofit fontScale="92500"/>
          </a:bodyPr>
          <a:lstStyle/>
          <a:p>
            <a:pPr marL="457200" indent="-457200">
              <a:lnSpc>
                <a:spcPct val="110000"/>
              </a:lnSpc>
              <a:spcBef>
                <a:spcPts val="0"/>
              </a:spcBef>
            </a:pPr>
            <a:r>
              <a:rPr lang="en-US" sz="4000" b="1" dirty="0" smtClean="0">
                <a:solidFill>
                  <a:srgbClr val="0000FF"/>
                </a:solidFill>
                <a:latin typeface="Times New Roman" panose="02020603050405020304" pitchFamily="18" charset="0"/>
                <a:cs typeface="Times New Roman" panose="02020603050405020304" pitchFamily="18" charset="0"/>
              </a:rPr>
              <a:t>Observational Study</a:t>
            </a:r>
          </a:p>
          <a:p>
            <a:pPr marL="457200" indent="-457200">
              <a:lnSpc>
                <a:spcPct val="110000"/>
              </a:lnSpc>
              <a:spcBef>
                <a:spcPts val="0"/>
              </a:spcBef>
            </a:pPr>
            <a:r>
              <a:rPr lang="en-US" sz="2800" b="1" dirty="0">
                <a:solidFill>
                  <a:srgbClr val="0000FF"/>
                </a:solidFill>
                <a:latin typeface="Times New Roman" panose="02020603050405020304" pitchFamily="18" charset="0"/>
                <a:cs typeface="Times New Roman" panose="02020603050405020304" pitchFamily="18" charset="0"/>
              </a:rPr>
              <a:t>Ecological Studies</a:t>
            </a:r>
          </a:p>
          <a:p>
            <a:pPr marL="457200" indent="-457200">
              <a:lnSpc>
                <a:spcPct val="110000"/>
              </a:lnSpc>
              <a:spcBef>
                <a:spcPts val="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In these studies, the </a:t>
            </a:r>
            <a:r>
              <a:rPr lang="en-US" sz="2400" b="1" dirty="0">
                <a:solidFill>
                  <a:srgbClr val="0000FF"/>
                </a:solidFill>
                <a:latin typeface="Times New Roman" panose="02020603050405020304" pitchFamily="18" charset="0"/>
                <a:cs typeface="Times New Roman" panose="02020603050405020304" pitchFamily="18" charset="0"/>
              </a:rPr>
              <a:t>independent variable </a:t>
            </a:r>
            <a:r>
              <a:rPr lang="en-US" sz="2400" b="1" dirty="0">
                <a:solidFill>
                  <a:schemeClr val="tx1"/>
                </a:solidFill>
                <a:latin typeface="Times New Roman" panose="02020603050405020304" pitchFamily="18" charset="0"/>
                <a:cs typeface="Times New Roman" panose="02020603050405020304" pitchFamily="18" charset="0"/>
              </a:rPr>
              <a:t>(x or </a:t>
            </a:r>
            <a:r>
              <a:rPr lang="en-US" sz="2400" b="1" dirty="0">
                <a:solidFill>
                  <a:srgbClr val="0000FF"/>
                </a:solidFill>
                <a:latin typeface="Times New Roman" panose="02020603050405020304" pitchFamily="18" charset="0"/>
                <a:cs typeface="Times New Roman" panose="02020603050405020304" pitchFamily="18" charset="0"/>
              </a:rPr>
              <a:t>exposure</a:t>
            </a:r>
            <a:r>
              <a:rPr lang="en-US" sz="2400" b="1" dirty="0">
                <a:solidFill>
                  <a:schemeClr val="tx1"/>
                </a:solidFill>
                <a:latin typeface="Times New Roman" panose="02020603050405020304" pitchFamily="18" charset="0"/>
                <a:cs typeface="Times New Roman" panose="02020603050405020304" pitchFamily="18" charset="0"/>
              </a:rPr>
              <a:t>) is the percentage of people exposed in the group, and the </a:t>
            </a:r>
            <a:r>
              <a:rPr lang="en-US" sz="2400" b="1" dirty="0">
                <a:solidFill>
                  <a:srgbClr val="0000FF"/>
                </a:solidFill>
                <a:latin typeface="Times New Roman" panose="02020603050405020304" pitchFamily="18" charset="0"/>
                <a:cs typeface="Times New Roman" panose="02020603050405020304" pitchFamily="18" charset="0"/>
              </a:rPr>
              <a:t>dependent variable </a:t>
            </a:r>
            <a:r>
              <a:rPr lang="en-US" sz="2400" b="1" dirty="0">
                <a:solidFill>
                  <a:schemeClr val="tx1"/>
                </a:solidFill>
                <a:latin typeface="Times New Roman" panose="02020603050405020304" pitchFamily="18" charset="0"/>
                <a:cs typeface="Times New Roman" panose="02020603050405020304" pitchFamily="18" charset="0"/>
              </a:rPr>
              <a:t>(y or </a:t>
            </a:r>
            <a:r>
              <a:rPr lang="en-US" sz="2400" b="1" dirty="0">
                <a:solidFill>
                  <a:srgbClr val="0000FF"/>
                </a:solidFill>
                <a:latin typeface="Times New Roman" panose="02020603050405020304" pitchFamily="18" charset="0"/>
                <a:cs typeface="Times New Roman" panose="02020603050405020304" pitchFamily="18" charset="0"/>
              </a:rPr>
              <a:t>outcome</a:t>
            </a:r>
            <a:r>
              <a:rPr lang="en-US" sz="2400" b="1" dirty="0">
                <a:solidFill>
                  <a:schemeClr val="tx1"/>
                </a:solidFill>
                <a:latin typeface="Times New Roman" panose="02020603050405020304" pitchFamily="18" charset="0"/>
                <a:cs typeface="Times New Roman" panose="02020603050405020304" pitchFamily="18" charset="0"/>
              </a:rPr>
              <a:t>) is the rate or risk of disease in the group.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10000"/>
              </a:lnSpc>
              <a:spcBef>
                <a:spcPts val="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chemeClr val="tx1"/>
                </a:solidFill>
                <a:latin typeface="Times New Roman" panose="02020603050405020304" pitchFamily="18" charset="0"/>
                <a:cs typeface="Times New Roman" panose="02020603050405020304" pitchFamily="18" charset="0"/>
              </a:rPr>
              <a:t>unit of analysis in </a:t>
            </a:r>
            <a:r>
              <a:rPr lang="en-US" sz="2400" b="1" dirty="0">
                <a:solidFill>
                  <a:srgbClr val="0000FF"/>
                </a:solidFill>
                <a:latin typeface="Times New Roman" panose="02020603050405020304" pitchFamily="18" charset="0"/>
                <a:cs typeface="Times New Roman" panose="02020603050405020304" pitchFamily="18" charset="0"/>
              </a:rPr>
              <a:t>ecological studies </a:t>
            </a:r>
            <a:r>
              <a:rPr lang="en-US" sz="2400" b="1" dirty="0">
                <a:solidFill>
                  <a:schemeClr val="tx1"/>
                </a:solidFill>
                <a:latin typeface="Times New Roman" panose="02020603050405020304" pitchFamily="18" charset="0"/>
                <a:cs typeface="Times New Roman" panose="02020603050405020304" pitchFamily="18" charset="0"/>
              </a:rPr>
              <a:t>is the group rather than the individual. By nature, these studies must be interpreted at the group rather than the individual level.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10000"/>
              </a:lnSpc>
              <a:spcBef>
                <a:spcPts val="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In </a:t>
            </a:r>
            <a:r>
              <a:rPr lang="en-US" sz="2400" b="1" dirty="0">
                <a:solidFill>
                  <a:schemeClr val="tx1"/>
                </a:solidFill>
                <a:latin typeface="Times New Roman" panose="02020603050405020304" pitchFamily="18" charset="0"/>
                <a:cs typeface="Times New Roman" panose="02020603050405020304" pitchFamily="18" charset="0"/>
              </a:rPr>
              <a:t>fact, there is a term that refers to making individual – level inferences based on group - level (ecological) data: </a:t>
            </a:r>
            <a:r>
              <a:rPr lang="en-US" sz="2400" b="1" dirty="0">
                <a:solidFill>
                  <a:srgbClr val="FF0000"/>
                </a:solidFill>
                <a:latin typeface="Times New Roman" panose="02020603050405020304" pitchFamily="18" charset="0"/>
                <a:cs typeface="Times New Roman" panose="02020603050405020304" pitchFamily="18" charset="0"/>
              </a:rPr>
              <a:t>ecological fallacy</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0CBB41E9-2C54-4216-AD4C-36979FAB739B}"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24</a:t>
            </a:fld>
            <a:endParaRPr lang="ar-SA"/>
          </a:p>
        </p:txBody>
      </p:sp>
    </p:spTree>
    <p:extLst>
      <p:ext uri="{BB962C8B-B14F-4D97-AF65-F5344CB8AC3E}">
        <p14:creationId xmlns:p14="http://schemas.microsoft.com/office/powerpoint/2010/main" val="188488062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04800" y="1295400"/>
            <a:ext cx="8077200" cy="5029200"/>
          </a:xfrm>
        </p:spPr>
        <p:txBody>
          <a:bodyPr>
            <a:normAutofit/>
          </a:bodyPr>
          <a:lstStyle/>
          <a:p>
            <a:pPr marL="457200" indent="-457200">
              <a:spcBef>
                <a:spcPts val="0"/>
              </a:spcBef>
            </a:pPr>
            <a:r>
              <a:rPr lang="en-US" sz="3200" b="1" dirty="0" smtClean="0">
                <a:solidFill>
                  <a:srgbClr val="0000FF"/>
                </a:solidFill>
                <a:latin typeface="Times New Roman" panose="02020603050405020304" pitchFamily="18" charset="0"/>
                <a:cs typeface="Times New Roman" panose="02020603050405020304" pitchFamily="18" charset="0"/>
              </a:rPr>
              <a:t>Observational Study</a:t>
            </a:r>
          </a:p>
          <a:p>
            <a:pPr marL="457200" indent="-457200">
              <a:spcBef>
                <a:spcPts val="0"/>
              </a:spcBef>
            </a:pPr>
            <a:r>
              <a:rPr lang="en-US" sz="2800" b="1" dirty="0">
                <a:solidFill>
                  <a:srgbClr val="0000FF"/>
                </a:solidFill>
                <a:latin typeface="Times New Roman" panose="02020603050405020304" pitchFamily="18" charset="0"/>
                <a:cs typeface="Times New Roman" panose="02020603050405020304" pitchFamily="18" charset="0"/>
              </a:rPr>
              <a:t>Ecological Studies</a:t>
            </a:r>
          </a:p>
          <a:p>
            <a:pPr marL="457200" indent="-457200">
              <a:spcBef>
                <a:spcPts val="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The </a:t>
            </a:r>
            <a:r>
              <a:rPr lang="en-US" sz="2400" b="1" dirty="0">
                <a:solidFill>
                  <a:srgbClr val="0000FF"/>
                </a:solidFill>
                <a:latin typeface="Times New Roman" panose="02020603050405020304" pitchFamily="18" charset="0"/>
                <a:cs typeface="Times New Roman" panose="02020603050405020304" pitchFamily="18" charset="0"/>
              </a:rPr>
              <a:t>ecological fallacy </a:t>
            </a:r>
            <a:r>
              <a:rPr lang="en-US" sz="2400" b="1" dirty="0">
                <a:solidFill>
                  <a:schemeClr val="tx1"/>
                </a:solidFill>
                <a:latin typeface="Times New Roman" panose="02020603050405020304" pitchFamily="18" charset="0"/>
                <a:cs typeface="Times New Roman" panose="02020603050405020304" pitchFamily="18" charset="0"/>
              </a:rPr>
              <a:t>occurs for a number of reasons.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spcBef>
                <a:spcPts val="0"/>
              </a:spcBef>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First</a:t>
            </a:r>
            <a:r>
              <a:rPr lang="en-US" sz="2400" b="1" dirty="0">
                <a:solidFill>
                  <a:schemeClr val="tx1"/>
                </a:solidFill>
                <a:latin typeface="Times New Roman" panose="02020603050405020304" pitchFamily="18" charset="0"/>
                <a:cs typeface="Times New Roman" panose="02020603050405020304" pitchFamily="18" charset="0"/>
              </a:rPr>
              <a:t>, it may be that although a population looks as though it has high exposure, it may be only a group of individuals within the population who have the exposure, and they may or may not be the same individuals with the outcome of interest.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spcBef>
                <a:spcPts val="0"/>
              </a:spcBef>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Second</a:t>
            </a:r>
            <a:r>
              <a:rPr lang="en-US" sz="2400" b="1" dirty="0">
                <a:solidFill>
                  <a:schemeClr val="tx1"/>
                </a:solidFill>
                <a:latin typeface="Times New Roman" panose="02020603050405020304" pitchFamily="18" charset="0"/>
                <a:cs typeface="Times New Roman" panose="02020603050405020304" pitchFamily="18" charset="0"/>
              </a:rPr>
              <a:t>, there may be </a:t>
            </a:r>
            <a:r>
              <a:rPr lang="en-US" sz="2400" b="1" dirty="0">
                <a:solidFill>
                  <a:srgbClr val="0000FF"/>
                </a:solidFill>
                <a:latin typeface="Times New Roman" panose="02020603050405020304" pitchFamily="18" charset="0"/>
                <a:cs typeface="Times New Roman" panose="02020603050405020304" pitchFamily="18" charset="0"/>
              </a:rPr>
              <a:t>confounders</a:t>
            </a:r>
            <a:r>
              <a:rPr lang="en-US" sz="2400" b="1" dirty="0">
                <a:solidFill>
                  <a:schemeClr val="tx1"/>
                </a:solidFill>
                <a:latin typeface="Times New Roman" panose="02020603050405020304" pitchFamily="18" charset="0"/>
                <a:cs typeface="Times New Roman" panose="02020603050405020304" pitchFamily="18" charset="0"/>
              </a:rPr>
              <a:t> (other factors) that are not measured in the data that coincide with the exposure of interest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(see the attached example)</a:t>
            </a:r>
          </a:p>
        </p:txBody>
      </p:sp>
      <p:sp>
        <p:nvSpPr>
          <p:cNvPr id="4" name="Date Placeholder 3"/>
          <p:cNvSpPr>
            <a:spLocks noGrp="1"/>
          </p:cNvSpPr>
          <p:nvPr>
            <p:ph type="dt" sz="half" idx="10"/>
          </p:nvPr>
        </p:nvSpPr>
        <p:spPr/>
        <p:txBody>
          <a:bodyPr/>
          <a:lstStyle/>
          <a:p>
            <a:fld id="{E3617DD5-7E0B-4EC9-B1FB-24D0797E3E0B}"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25</a:t>
            </a:fld>
            <a:endParaRPr lang="ar-SA"/>
          </a:p>
        </p:txBody>
      </p:sp>
    </p:spTree>
    <p:extLst>
      <p:ext uri="{BB962C8B-B14F-4D97-AF65-F5344CB8AC3E}">
        <p14:creationId xmlns:p14="http://schemas.microsoft.com/office/powerpoint/2010/main" val="6803632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04800" y="1295400"/>
            <a:ext cx="8077200" cy="5029200"/>
          </a:xfrm>
        </p:spPr>
        <p:txBody>
          <a:bodyPr>
            <a:normAutofit fontScale="92500"/>
          </a:bodyPr>
          <a:lstStyle/>
          <a:p>
            <a:r>
              <a:rPr lang="en-US" sz="2800" b="1" dirty="0" smtClean="0">
                <a:solidFill>
                  <a:srgbClr val="0000FF"/>
                </a:solidFill>
                <a:latin typeface="Times New Roman" panose="02020603050405020304" pitchFamily="18" charset="0"/>
                <a:cs typeface="Times New Roman" panose="02020603050405020304" pitchFamily="18" charset="0"/>
              </a:rPr>
              <a:t>Ecological </a:t>
            </a:r>
            <a:r>
              <a:rPr lang="en-US" sz="2800" b="1" dirty="0">
                <a:solidFill>
                  <a:srgbClr val="0000FF"/>
                </a:solidFill>
                <a:latin typeface="Times New Roman" panose="02020603050405020304" pitchFamily="18" charset="0"/>
                <a:cs typeface="Times New Roman" panose="02020603050405020304" pitchFamily="18" charset="0"/>
              </a:rPr>
              <a:t>Studies</a:t>
            </a:r>
          </a:p>
          <a:p>
            <a:pPr marL="457200" indent="-457200">
              <a:buFont typeface="Arial" panose="020B0604020202020204" pitchFamily="34" charset="0"/>
              <a:buChar char="•"/>
            </a:pPr>
            <a:r>
              <a:rPr lang="en-US" sz="2400" b="1" dirty="0">
                <a:solidFill>
                  <a:srgbClr val="0000FF"/>
                </a:solidFill>
                <a:latin typeface="Times New Roman" panose="02020603050405020304" pitchFamily="18" charset="0"/>
                <a:cs typeface="Times New Roman" panose="02020603050405020304" pitchFamily="18" charset="0"/>
              </a:rPr>
              <a:t>Ecological studies </a:t>
            </a:r>
            <a:r>
              <a:rPr lang="en-US" sz="2400" b="1" dirty="0">
                <a:solidFill>
                  <a:schemeClr val="tx1"/>
                </a:solidFill>
                <a:latin typeface="Times New Roman" panose="02020603050405020304" pitchFamily="18" charset="0"/>
                <a:cs typeface="Times New Roman" panose="02020603050405020304" pitchFamily="18" charset="0"/>
              </a:rPr>
              <a:t>typically are better for </a:t>
            </a:r>
            <a:r>
              <a:rPr lang="en-US" sz="2400" b="1" i="1" dirty="0">
                <a:solidFill>
                  <a:srgbClr val="0000FF"/>
                </a:solidFill>
                <a:latin typeface="Times New Roman" panose="02020603050405020304" pitchFamily="18" charset="0"/>
                <a:cs typeface="Times New Roman" panose="02020603050405020304" pitchFamily="18" charset="0"/>
              </a:rPr>
              <a:t>generating hypotheses</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than testing them, as illustrated by the example above.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There </a:t>
            </a:r>
            <a:r>
              <a:rPr lang="en-US" sz="2400" b="1" dirty="0">
                <a:solidFill>
                  <a:schemeClr val="tx1"/>
                </a:solidFill>
                <a:latin typeface="Times New Roman" panose="02020603050405020304" pitchFamily="18" charset="0"/>
                <a:cs typeface="Times New Roman" panose="02020603050405020304" pitchFamily="18" charset="0"/>
              </a:rPr>
              <a:t>is a </a:t>
            </a:r>
            <a:r>
              <a:rPr lang="en-US" sz="2400" b="1" dirty="0">
                <a:solidFill>
                  <a:srgbClr val="0000FF"/>
                </a:solidFill>
                <a:latin typeface="Times New Roman" panose="02020603050405020304" pitchFamily="18" charset="0"/>
                <a:cs typeface="Times New Roman" panose="02020603050405020304" pitchFamily="18" charset="0"/>
              </a:rPr>
              <a:t>correlation</a:t>
            </a:r>
            <a:r>
              <a:rPr lang="en-US" sz="2400" b="1" dirty="0">
                <a:solidFill>
                  <a:schemeClr val="tx1"/>
                </a:solidFill>
                <a:latin typeface="Times New Roman" panose="02020603050405020304" pitchFamily="18" charset="0"/>
                <a:cs typeface="Times New Roman" panose="02020603050405020304" pitchFamily="18" charset="0"/>
              </a:rPr>
              <a:t> between PM concentration in the air and asthma attacks in Riyadh, and we can now generate a hypothesis and test it using individual - level studies.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Ecological </a:t>
            </a:r>
            <a:r>
              <a:rPr lang="en-US" sz="2400" b="1" dirty="0">
                <a:solidFill>
                  <a:schemeClr val="tx1"/>
                </a:solidFill>
                <a:latin typeface="Times New Roman" panose="02020603050405020304" pitchFamily="18" charset="0"/>
                <a:cs typeface="Times New Roman" panose="02020603050405020304" pitchFamily="18" charset="0"/>
              </a:rPr>
              <a:t>studies often are a good first stage in an analytic strategy because easily accessible data may be available from a public source such as a hospitals or government agency.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Although </a:t>
            </a:r>
            <a:r>
              <a:rPr lang="en-US" sz="2400" b="1" dirty="0">
                <a:solidFill>
                  <a:schemeClr val="tx1"/>
                </a:solidFill>
                <a:latin typeface="Times New Roman" panose="02020603050405020304" pitchFamily="18" charset="0"/>
                <a:cs typeface="Times New Roman" panose="02020603050405020304" pitchFamily="18" charset="0"/>
              </a:rPr>
              <a:t>public health focuses on populations, group - level data are often not the best source of data for uncovering cause and effect relationships between exposures and outcomes</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EDCFB296-FA74-4DA1-8A14-67591CBAC27D}"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26</a:t>
            </a:fld>
            <a:endParaRPr lang="ar-SA"/>
          </a:p>
        </p:txBody>
      </p:sp>
    </p:spTree>
    <p:extLst>
      <p:ext uri="{BB962C8B-B14F-4D97-AF65-F5344CB8AC3E}">
        <p14:creationId xmlns:p14="http://schemas.microsoft.com/office/powerpoint/2010/main" val="410358159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1295400"/>
            <a:ext cx="8001000" cy="5029200"/>
          </a:xfrm>
        </p:spPr>
        <p:txBody>
          <a:bodyPr>
            <a:normAutofit fontScale="92500"/>
          </a:bodyPr>
          <a:lstStyle/>
          <a:p>
            <a:r>
              <a:rPr lang="en-US" sz="2800" b="1" dirty="0">
                <a:solidFill>
                  <a:srgbClr val="0000FF"/>
                </a:solidFill>
                <a:latin typeface="Times New Roman" panose="02020603050405020304" pitchFamily="18" charset="0"/>
                <a:cs typeface="Times New Roman" panose="02020603050405020304" pitchFamily="18" charset="0"/>
              </a:rPr>
              <a:t>Observational </a:t>
            </a:r>
            <a:r>
              <a:rPr lang="en-US" sz="2800" b="1" dirty="0" smtClean="0">
                <a:solidFill>
                  <a:srgbClr val="0000FF"/>
                </a:solidFill>
                <a:latin typeface="Times New Roman" panose="02020603050405020304" pitchFamily="18" charset="0"/>
                <a:cs typeface="Times New Roman" panose="02020603050405020304" pitchFamily="18" charset="0"/>
              </a:rPr>
              <a:t>Study</a:t>
            </a:r>
          </a:p>
          <a:p>
            <a:r>
              <a:rPr lang="en-US" sz="2800" b="1" dirty="0" smtClean="0">
                <a:solidFill>
                  <a:srgbClr val="0000FF"/>
                </a:solidFill>
                <a:latin typeface="Times New Roman" panose="02020603050405020304" pitchFamily="18" charset="0"/>
                <a:cs typeface="Times New Roman" panose="02020603050405020304" pitchFamily="18" charset="0"/>
              </a:rPr>
              <a:t>Cross </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Sectional Studies</a:t>
            </a:r>
            <a:endParaRPr lang="en-US" sz="2800" b="1" dirty="0">
              <a:solidFill>
                <a:srgbClr val="0000FF"/>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As </a:t>
            </a:r>
            <a:r>
              <a:rPr lang="en-US" sz="2800" b="1" dirty="0">
                <a:solidFill>
                  <a:schemeClr val="tx1"/>
                </a:solidFill>
                <a:latin typeface="Times New Roman" panose="02020603050405020304" pitchFamily="18" charset="0"/>
                <a:cs typeface="Times New Roman" panose="02020603050405020304" pitchFamily="18" charset="0"/>
              </a:rPr>
              <a:t>the name implies, </a:t>
            </a:r>
            <a:r>
              <a:rPr lang="en-US" sz="2800" b="1" dirty="0">
                <a:solidFill>
                  <a:srgbClr val="0000FF"/>
                </a:solidFill>
                <a:latin typeface="Times New Roman" panose="02020603050405020304" pitchFamily="18" charset="0"/>
                <a:cs typeface="Times New Roman" panose="02020603050405020304" pitchFamily="18" charset="0"/>
              </a:rPr>
              <a:t>cross - sectional studies </a:t>
            </a:r>
            <a:r>
              <a:rPr lang="en-US" sz="2800" b="1" dirty="0">
                <a:solidFill>
                  <a:schemeClr val="tx1"/>
                </a:solidFill>
                <a:latin typeface="Times New Roman" panose="02020603050405020304" pitchFamily="18" charset="0"/>
                <a:cs typeface="Times New Roman" panose="02020603050405020304" pitchFamily="18" charset="0"/>
              </a:rPr>
              <a:t>collect information at a single time point, providing a snapshot of a population at a given time.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These </a:t>
            </a:r>
            <a:r>
              <a:rPr lang="en-US" sz="2800" b="1" dirty="0">
                <a:solidFill>
                  <a:schemeClr val="tx1"/>
                </a:solidFill>
                <a:latin typeface="Times New Roman" panose="02020603050405020304" pitchFamily="18" charset="0"/>
                <a:cs typeface="Times New Roman" panose="02020603050405020304" pitchFamily="18" charset="0"/>
              </a:rPr>
              <a:t>studies collect information about both exposure and outcome at a single point in time.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Often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cross - sectional studies </a:t>
            </a:r>
            <a:r>
              <a:rPr lang="en-US" sz="2800" b="1" dirty="0">
                <a:solidFill>
                  <a:schemeClr val="tx1"/>
                </a:solidFill>
                <a:latin typeface="Times New Roman" panose="02020603050405020304" pitchFamily="18" charset="0"/>
                <a:cs typeface="Times New Roman" panose="02020603050405020304" pitchFamily="18" charset="0"/>
              </a:rPr>
              <a:t>include data obtained from surveys or interviews that occur only once or data obtained from a publicly available source such as a government agency</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692F2C32-9F78-4C15-A336-D66ECA2F8841}"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27</a:t>
            </a:fld>
            <a:endParaRPr lang="ar-SA"/>
          </a:p>
        </p:txBody>
      </p:sp>
    </p:spTree>
    <p:extLst>
      <p:ext uri="{BB962C8B-B14F-4D97-AF65-F5344CB8AC3E}">
        <p14:creationId xmlns:p14="http://schemas.microsoft.com/office/powerpoint/2010/main" val="141974140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04800" y="1295400"/>
            <a:ext cx="8153400" cy="5181600"/>
          </a:xfrm>
        </p:spPr>
        <p:txBody>
          <a:bodyPr>
            <a:normAutofit/>
          </a:bodyPr>
          <a:lstStyle/>
          <a:p>
            <a:r>
              <a:rPr lang="en-US" sz="2800" b="1" dirty="0">
                <a:solidFill>
                  <a:srgbClr val="0000FF"/>
                </a:solidFill>
                <a:latin typeface="Times New Roman" panose="02020603050405020304" pitchFamily="18" charset="0"/>
                <a:cs typeface="Times New Roman" panose="02020603050405020304" pitchFamily="18" charset="0"/>
              </a:rPr>
              <a:t>Observational </a:t>
            </a:r>
            <a:r>
              <a:rPr lang="en-US" sz="2800" b="1" dirty="0" smtClean="0">
                <a:solidFill>
                  <a:srgbClr val="0000FF"/>
                </a:solidFill>
                <a:latin typeface="Times New Roman" panose="02020603050405020304" pitchFamily="18" charset="0"/>
                <a:cs typeface="Times New Roman" panose="02020603050405020304" pitchFamily="18" charset="0"/>
              </a:rPr>
              <a:t>Study</a:t>
            </a:r>
          </a:p>
          <a:p>
            <a:r>
              <a:rPr lang="en-US" sz="2800" b="1" dirty="0" smtClean="0">
                <a:solidFill>
                  <a:srgbClr val="0000FF"/>
                </a:solidFill>
                <a:latin typeface="Times New Roman" panose="02020603050405020304" pitchFamily="18" charset="0"/>
                <a:cs typeface="Times New Roman" panose="02020603050405020304" pitchFamily="18" charset="0"/>
              </a:rPr>
              <a:t>Cross </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Sectional Studies</a:t>
            </a:r>
            <a:endParaRPr lang="en-US" sz="2800" b="1" dirty="0">
              <a:solidFill>
                <a:srgbClr val="0000FF"/>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a:solidFill>
                  <a:srgbClr val="0000FF"/>
                </a:solidFill>
                <a:latin typeface="Times New Roman" panose="02020603050405020304" pitchFamily="18" charset="0"/>
                <a:cs typeface="Times New Roman" panose="02020603050405020304" pitchFamily="18" charset="0"/>
              </a:rPr>
              <a:t>Cross - sectional studies </a:t>
            </a:r>
            <a:r>
              <a:rPr lang="en-US" sz="2800" b="1" dirty="0">
                <a:solidFill>
                  <a:schemeClr val="tx1"/>
                </a:solidFill>
                <a:latin typeface="Times New Roman" panose="02020603050405020304" pitchFamily="18" charset="0"/>
                <a:cs typeface="Times New Roman" panose="02020603050405020304" pitchFamily="18" charset="0"/>
              </a:rPr>
              <a:t>are useful as basic </a:t>
            </a:r>
            <a:r>
              <a:rPr lang="en-US" sz="2800" b="1" dirty="0">
                <a:solidFill>
                  <a:srgbClr val="0000FF"/>
                </a:solidFill>
                <a:latin typeface="Times New Roman" panose="02020603050405020304" pitchFamily="18" charset="0"/>
                <a:cs typeface="Times New Roman" panose="02020603050405020304" pitchFamily="18" charset="0"/>
              </a:rPr>
              <a:t>prevalence studies</a:t>
            </a:r>
            <a:r>
              <a:rPr lang="en-US" sz="2800" b="1" dirty="0">
                <a:solidFill>
                  <a:schemeClr val="tx1"/>
                </a:solidFill>
                <a:latin typeface="Times New Roman" panose="02020603050405020304" pitchFamily="18" charset="0"/>
                <a:cs typeface="Times New Roman" panose="02020603050405020304" pitchFamily="18" charset="0"/>
              </a:rPr>
              <a:t>, providing information about the amount of a health problem in a population.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These </a:t>
            </a:r>
            <a:r>
              <a:rPr lang="en-US" sz="2800" b="1" dirty="0">
                <a:solidFill>
                  <a:schemeClr val="tx1"/>
                </a:solidFill>
                <a:latin typeface="Times New Roman" panose="02020603050405020304" pitchFamily="18" charset="0"/>
                <a:cs typeface="Times New Roman" panose="02020603050405020304" pitchFamily="18" charset="0"/>
              </a:rPr>
              <a:t>types of </a:t>
            </a:r>
            <a:r>
              <a:rPr lang="en-US" sz="2800" b="1" dirty="0">
                <a:solidFill>
                  <a:srgbClr val="0000FF"/>
                </a:solidFill>
                <a:latin typeface="Times New Roman" panose="02020603050405020304" pitchFamily="18" charset="0"/>
                <a:cs typeface="Times New Roman" panose="02020603050405020304" pitchFamily="18" charset="0"/>
              </a:rPr>
              <a:t>cross - sectional studies </a:t>
            </a:r>
            <a:r>
              <a:rPr lang="en-US" sz="2800" b="1" dirty="0">
                <a:solidFill>
                  <a:schemeClr val="tx1"/>
                </a:solidFill>
                <a:latin typeface="Times New Roman" panose="02020603050405020304" pitchFamily="18" charset="0"/>
                <a:cs typeface="Times New Roman" panose="02020603050405020304" pitchFamily="18" charset="0"/>
              </a:rPr>
              <a:t>would be considered </a:t>
            </a:r>
            <a:r>
              <a:rPr lang="en-US" sz="2800" b="1" dirty="0">
                <a:solidFill>
                  <a:srgbClr val="0000FF"/>
                </a:solidFill>
                <a:latin typeface="Times New Roman" panose="02020603050405020304" pitchFamily="18" charset="0"/>
                <a:cs typeface="Times New Roman" panose="02020603050405020304" pitchFamily="18" charset="0"/>
              </a:rPr>
              <a:t>descriptive</a:t>
            </a:r>
            <a:r>
              <a:rPr lang="en-US" sz="2800" b="1" dirty="0">
                <a:solidFill>
                  <a:schemeClr val="tx1"/>
                </a:solidFill>
                <a:latin typeface="Times New Roman" panose="02020603050405020304" pitchFamily="18" charset="0"/>
                <a:cs typeface="Times New Roman" panose="02020603050405020304" pitchFamily="18" charset="0"/>
              </a:rPr>
              <a:t>, designed to provide information about the </a:t>
            </a:r>
            <a:r>
              <a:rPr lang="en-US" sz="2800" b="1" dirty="0">
                <a:solidFill>
                  <a:srgbClr val="0000FF"/>
                </a:solidFill>
                <a:latin typeface="Times New Roman" panose="02020603050405020304" pitchFamily="18" charset="0"/>
                <a:cs typeface="Times New Roman" panose="02020603050405020304" pitchFamily="18" charset="0"/>
              </a:rPr>
              <a:t>person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place</a:t>
            </a:r>
            <a:r>
              <a:rPr lang="en-US" sz="2800" b="1" dirty="0">
                <a:solidFill>
                  <a:schemeClr val="tx1"/>
                </a:solidFill>
                <a:latin typeface="Times New Roman" panose="02020603050405020304" pitchFamily="18" charset="0"/>
                <a:cs typeface="Times New Roman" panose="02020603050405020304" pitchFamily="18" charset="0"/>
              </a:rPr>
              <a:t>, and </a:t>
            </a:r>
            <a:r>
              <a:rPr lang="en-US" sz="2800" b="1" dirty="0">
                <a:solidFill>
                  <a:srgbClr val="0000FF"/>
                </a:solidFill>
                <a:latin typeface="Times New Roman" panose="02020603050405020304" pitchFamily="18" charset="0"/>
                <a:cs typeface="Times New Roman" panose="02020603050405020304" pitchFamily="18" charset="0"/>
              </a:rPr>
              <a:t>time</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variables</a:t>
            </a:r>
            <a:r>
              <a:rPr lang="en-US" sz="2800" b="1" dirty="0">
                <a:solidFill>
                  <a:schemeClr val="tx1"/>
                </a:solidFill>
                <a:latin typeface="Times New Roman" panose="02020603050405020304" pitchFamily="18" charset="0"/>
                <a:cs typeface="Times New Roman" panose="02020603050405020304" pitchFamily="18" charset="0"/>
              </a:rPr>
              <a:t> of a health outcome, but not designed to identify risk factors for that </a:t>
            </a:r>
            <a:r>
              <a:rPr lang="en-US" sz="2800" b="1" dirty="0">
                <a:solidFill>
                  <a:srgbClr val="0000FF"/>
                </a:solidFill>
                <a:latin typeface="Times New Roman" panose="02020603050405020304" pitchFamily="18" charset="0"/>
                <a:cs typeface="Times New Roman" panose="02020603050405020304" pitchFamily="18" charset="0"/>
              </a:rPr>
              <a:t>outcome</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993643C5-475B-4B29-A645-A3968D0CA472}"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28</a:t>
            </a:fld>
            <a:endParaRPr lang="ar-SA"/>
          </a:p>
        </p:txBody>
      </p:sp>
    </p:spTree>
    <p:extLst>
      <p:ext uri="{BB962C8B-B14F-4D97-AF65-F5344CB8AC3E}">
        <p14:creationId xmlns:p14="http://schemas.microsoft.com/office/powerpoint/2010/main" val="345278345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295400"/>
            <a:ext cx="7848600" cy="5029200"/>
          </a:xfrm>
        </p:spPr>
        <p:txBody>
          <a:bodyPr>
            <a:normAutofit fontScale="92500" lnSpcReduction="20000"/>
          </a:bodyPr>
          <a:lstStyle/>
          <a:p>
            <a:r>
              <a:rPr lang="en-US" sz="2800" b="1" dirty="0">
                <a:solidFill>
                  <a:srgbClr val="0000FF"/>
                </a:solidFill>
                <a:latin typeface="Times New Roman" panose="02020603050405020304" pitchFamily="18" charset="0"/>
                <a:cs typeface="Times New Roman" panose="02020603050405020304" pitchFamily="18" charset="0"/>
              </a:rPr>
              <a:t>Observational </a:t>
            </a:r>
            <a:r>
              <a:rPr lang="en-US" sz="2800" b="1" dirty="0" smtClean="0">
                <a:solidFill>
                  <a:srgbClr val="0000FF"/>
                </a:solidFill>
                <a:latin typeface="Times New Roman" panose="02020603050405020304" pitchFamily="18" charset="0"/>
                <a:cs typeface="Times New Roman" panose="02020603050405020304" pitchFamily="18" charset="0"/>
              </a:rPr>
              <a:t>Study</a:t>
            </a:r>
          </a:p>
          <a:p>
            <a:r>
              <a:rPr lang="en-US" sz="2800" b="1" dirty="0" smtClean="0">
                <a:solidFill>
                  <a:srgbClr val="0000FF"/>
                </a:solidFill>
                <a:latin typeface="Times New Roman" panose="02020603050405020304" pitchFamily="18" charset="0"/>
                <a:cs typeface="Times New Roman" panose="02020603050405020304" pitchFamily="18" charset="0"/>
              </a:rPr>
              <a:t>Cross </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Sectional Studies</a:t>
            </a:r>
            <a:endParaRPr lang="en-US" sz="2800" b="1" dirty="0">
              <a:solidFill>
                <a:srgbClr val="0000FF"/>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Perhaps the biggest flaw associated with </a:t>
            </a:r>
            <a:r>
              <a:rPr lang="en-US" sz="2800" b="1" dirty="0">
                <a:solidFill>
                  <a:srgbClr val="0000FF"/>
                </a:solidFill>
                <a:latin typeface="Times New Roman" panose="02020603050405020304" pitchFamily="18" charset="0"/>
                <a:cs typeface="Times New Roman" panose="02020603050405020304" pitchFamily="18" charset="0"/>
              </a:rPr>
              <a:t>cross - sectional data</a:t>
            </a:r>
            <a:r>
              <a:rPr lang="en-US" sz="2800" b="1" dirty="0">
                <a:solidFill>
                  <a:schemeClr val="tx1"/>
                </a:solidFill>
                <a:latin typeface="Times New Roman" panose="02020603050405020304" pitchFamily="18" charset="0"/>
                <a:cs typeface="Times New Roman" panose="02020603050405020304" pitchFamily="18" charset="0"/>
              </a:rPr>
              <a:t> is a </a:t>
            </a:r>
            <a:r>
              <a:rPr lang="en-US" sz="2800" b="1" dirty="0">
                <a:solidFill>
                  <a:srgbClr val="0000FF"/>
                </a:solidFill>
                <a:latin typeface="Times New Roman" panose="02020603050405020304" pitchFamily="18" charset="0"/>
                <a:cs typeface="Times New Roman" panose="02020603050405020304" pitchFamily="18" charset="0"/>
              </a:rPr>
              <a:t>temporal sequence issue</a:t>
            </a:r>
            <a:r>
              <a:rPr lang="en-US" sz="2800" b="1" dirty="0">
                <a:solidFill>
                  <a:schemeClr val="tx1"/>
                </a:solidFill>
                <a:latin typeface="Times New Roman" panose="02020603050405020304" pitchFamily="18" charset="0"/>
                <a:cs typeface="Times New Roman" panose="02020603050405020304" pitchFamily="18" charset="0"/>
              </a:rPr>
              <a:t> or the order of exposure and outcome in time.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Because </a:t>
            </a:r>
            <a:r>
              <a:rPr lang="en-US" sz="2800" b="1" dirty="0">
                <a:solidFill>
                  <a:schemeClr val="tx1"/>
                </a:solidFill>
                <a:latin typeface="Times New Roman" panose="02020603050405020304" pitchFamily="18" charset="0"/>
                <a:cs typeface="Times New Roman" panose="02020603050405020304" pitchFamily="18" charset="0"/>
              </a:rPr>
              <a:t>data on exposure and outcome are </a:t>
            </a:r>
            <a:r>
              <a:rPr lang="en-US" sz="2800" b="1" dirty="0">
                <a:solidFill>
                  <a:srgbClr val="0000FF"/>
                </a:solidFill>
                <a:latin typeface="Times New Roman" panose="02020603050405020304" pitchFamily="18" charset="0"/>
                <a:cs typeface="Times New Roman" panose="02020603050405020304" pitchFamily="18" charset="0"/>
              </a:rPr>
              <a:t>collected simultaneously</a:t>
            </a:r>
            <a:r>
              <a:rPr lang="en-US" sz="2800" b="1" dirty="0">
                <a:solidFill>
                  <a:schemeClr val="tx1"/>
                </a:solidFill>
                <a:latin typeface="Times New Roman" panose="02020603050405020304" pitchFamily="18" charset="0"/>
                <a:cs typeface="Times New Roman" panose="02020603050405020304" pitchFamily="18" charset="0"/>
              </a:rPr>
              <a:t>, there can be a problem distinguishing which came first in a </a:t>
            </a:r>
            <a:r>
              <a:rPr lang="en-US" sz="2800" b="1" dirty="0">
                <a:solidFill>
                  <a:srgbClr val="0000FF"/>
                </a:solidFill>
                <a:latin typeface="Times New Roman" panose="02020603050405020304" pitchFamily="18" charset="0"/>
                <a:cs typeface="Times New Roman" panose="02020603050405020304" pitchFamily="18" charset="0"/>
              </a:rPr>
              <a:t>cross - sectional study</a:t>
            </a:r>
            <a:r>
              <a:rPr lang="en-US" sz="2800" b="1" dirty="0">
                <a:solidFill>
                  <a:schemeClr val="tx1"/>
                </a:solidFill>
                <a:latin typeface="Times New Roman" panose="02020603050405020304" pitchFamily="18" charset="0"/>
                <a:cs typeface="Times New Roman" panose="02020603050405020304" pitchFamily="18" charset="0"/>
              </a:rPr>
              <a:t>.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For </a:t>
            </a:r>
            <a:r>
              <a:rPr lang="en-US" sz="2800" b="1" dirty="0">
                <a:solidFill>
                  <a:schemeClr val="tx1"/>
                </a:solidFill>
                <a:latin typeface="Times New Roman" panose="02020603050405020304" pitchFamily="18" charset="0"/>
                <a:cs typeface="Times New Roman" panose="02020603050405020304" pitchFamily="18" charset="0"/>
              </a:rPr>
              <a:t>example, if we use a </a:t>
            </a:r>
            <a:r>
              <a:rPr lang="en-US" sz="2800" b="1" dirty="0">
                <a:solidFill>
                  <a:srgbClr val="0000FF"/>
                </a:solidFill>
                <a:latin typeface="Times New Roman" panose="02020603050405020304" pitchFamily="18" charset="0"/>
                <a:cs typeface="Times New Roman" panose="02020603050405020304" pitchFamily="18" charset="0"/>
              </a:rPr>
              <a:t>cross - sectional design </a:t>
            </a:r>
            <a:r>
              <a:rPr lang="en-US" sz="2800" b="1" dirty="0">
                <a:solidFill>
                  <a:schemeClr val="tx1"/>
                </a:solidFill>
                <a:latin typeface="Times New Roman" panose="02020603050405020304" pitchFamily="18" charset="0"/>
                <a:cs typeface="Times New Roman" panose="02020603050405020304" pitchFamily="18" charset="0"/>
              </a:rPr>
              <a:t>to investigate whether clinical depression increases the risk of being overweight, we would not be assured that depression preceded overweight; the relationship could, in fact, be the reverse</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554A57E-239E-4BC8-BB7B-B637E2687D9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29</a:t>
            </a:fld>
            <a:endParaRPr lang="ar-SA"/>
          </a:p>
        </p:txBody>
      </p:sp>
    </p:spTree>
    <p:extLst>
      <p:ext uri="{BB962C8B-B14F-4D97-AF65-F5344CB8AC3E}">
        <p14:creationId xmlns:p14="http://schemas.microsoft.com/office/powerpoint/2010/main" val="37769695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99592" y="1524000"/>
            <a:ext cx="7330008" cy="4495800"/>
          </a:xfrm>
        </p:spPr>
        <p:txBody>
          <a:bodyPr>
            <a:normAutofit/>
          </a:bodyPr>
          <a:lstStyle/>
          <a:p>
            <a:pPr marL="457200" indent="-457200">
              <a:buFont typeface="Arial" panose="020B0604020202020204" pitchFamily="34" charset="0"/>
              <a:buChar char="•"/>
            </a:pPr>
            <a:r>
              <a:rPr lang="en-US" sz="2800" b="1" dirty="0">
                <a:solidFill>
                  <a:srgbClr val="0000FF"/>
                </a:solidFill>
                <a:latin typeface="Times New Roman" panose="02020603050405020304" pitchFamily="18" charset="0"/>
                <a:cs typeface="Times New Roman" panose="02020603050405020304" pitchFamily="18" charset="0"/>
              </a:rPr>
              <a:t>Research Methods </a:t>
            </a:r>
            <a:r>
              <a:rPr lang="en-US" sz="2800" b="1" dirty="0">
                <a:solidFill>
                  <a:schemeClr val="tx1"/>
                </a:solidFill>
                <a:latin typeface="Times New Roman" panose="02020603050405020304" pitchFamily="18" charset="0"/>
                <a:cs typeface="Times New Roman" panose="02020603050405020304" pitchFamily="18" charset="0"/>
              </a:rPr>
              <a:t>is a systematic and principled way of obtaining evidence (data, information) for solving health care problems</a:t>
            </a:r>
            <a:r>
              <a:rPr lang="en-US" sz="2800" b="1" dirty="0" smtClean="0">
                <a:solidFill>
                  <a:schemeClr val="tx1"/>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Other </a:t>
            </a:r>
            <a:r>
              <a:rPr lang="en-US" sz="2800" b="1" dirty="0">
                <a:solidFill>
                  <a:schemeClr val="tx1"/>
                </a:solidFill>
                <a:latin typeface="Times New Roman" panose="02020603050405020304" pitchFamily="18" charset="0"/>
                <a:cs typeface="Times New Roman" panose="02020603050405020304" pitchFamily="18" charset="0"/>
              </a:rPr>
              <a:t>methods of known used in the health science:</a:t>
            </a:r>
          </a:p>
          <a:p>
            <a:pPr marL="914400" lvl="1" indent="-457200" algn="l">
              <a:buClr>
                <a:srgbClr val="2BF54D"/>
              </a:buClr>
              <a:buFont typeface="Wingdings" panose="05000000000000000000" pitchFamily="2" charset="2"/>
              <a:buChar char="§"/>
            </a:pPr>
            <a:r>
              <a:rPr lang="en-US" sz="2800" b="1" dirty="0">
                <a:solidFill>
                  <a:srgbClr val="0000FF"/>
                </a:solidFill>
                <a:latin typeface="Times New Roman" panose="02020603050405020304" pitchFamily="18" charset="0"/>
                <a:cs typeface="Times New Roman" panose="02020603050405020304" pitchFamily="18" charset="0"/>
              </a:rPr>
              <a:t>Authority</a:t>
            </a:r>
          </a:p>
          <a:p>
            <a:pPr marL="914400" lvl="1" indent="-457200" algn="l">
              <a:buClr>
                <a:srgbClr val="2BF54D"/>
              </a:buClr>
              <a:buFont typeface="Wingdings" panose="05000000000000000000" pitchFamily="2" charset="2"/>
              <a:buChar char="§"/>
            </a:pPr>
            <a:r>
              <a:rPr lang="en-US" sz="2800" b="1" dirty="0">
                <a:solidFill>
                  <a:srgbClr val="0000FF"/>
                </a:solidFill>
                <a:latin typeface="Times New Roman" panose="02020603050405020304" pitchFamily="18" charset="0"/>
                <a:cs typeface="Times New Roman" panose="02020603050405020304" pitchFamily="18" charset="0"/>
              </a:rPr>
              <a:t>Rationalism</a:t>
            </a:r>
          </a:p>
          <a:p>
            <a:pPr marL="914400" lvl="1" indent="-457200" algn="l">
              <a:buClr>
                <a:srgbClr val="2BF54D"/>
              </a:buClr>
              <a:buFont typeface="Wingdings" panose="05000000000000000000" pitchFamily="2" charset="2"/>
              <a:buChar char="§"/>
            </a:pPr>
            <a:r>
              <a:rPr lang="en-US" sz="2800" b="1" dirty="0">
                <a:solidFill>
                  <a:srgbClr val="0000FF"/>
                </a:solidFill>
                <a:latin typeface="Times New Roman" panose="02020603050405020304" pitchFamily="18" charset="0"/>
                <a:cs typeface="Times New Roman" panose="02020603050405020304" pitchFamily="18" charset="0"/>
              </a:rPr>
              <a:t>Intuition</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BC62979E-8384-4113-8994-296CD2E6964E}"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3</a:t>
            </a:fld>
            <a:endParaRPr lang="ar-SA"/>
          </a:p>
        </p:txBody>
      </p:sp>
    </p:spTree>
    <p:extLst>
      <p:ext uri="{BB962C8B-B14F-4D97-AF65-F5344CB8AC3E}">
        <p14:creationId xmlns:p14="http://schemas.microsoft.com/office/powerpoint/2010/main" val="372905206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143000"/>
            <a:ext cx="7848600" cy="5181600"/>
          </a:xfrm>
        </p:spPr>
        <p:txBody>
          <a:bodyPr>
            <a:normAutofit fontScale="85000" lnSpcReduction="20000"/>
          </a:bodyPr>
          <a:lstStyle/>
          <a:p>
            <a:r>
              <a:rPr lang="en-US" sz="2800" b="1" dirty="0">
                <a:solidFill>
                  <a:srgbClr val="0000FF"/>
                </a:solidFill>
                <a:latin typeface="Times New Roman" panose="02020603050405020304" pitchFamily="18" charset="0"/>
                <a:cs typeface="Times New Roman" panose="02020603050405020304" pitchFamily="18" charset="0"/>
              </a:rPr>
              <a:t>Observational </a:t>
            </a:r>
            <a:r>
              <a:rPr lang="en-US" sz="2800" b="1" dirty="0" smtClean="0">
                <a:solidFill>
                  <a:srgbClr val="0000FF"/>
                </a:solidFill>
                <a:latin typeface="Times New Roman" panose="02020603050405020304" pitchFamily="18" charset="0"/>
                <a:cs typeface="Times New Roman" panose="02020603050405020304" pitchFamily="18" charset="0"/>
              </a:rPr>
              <a:t>Study</a:t>
            </a:r>
          </a:p>
          <a:p>
            <a:r>
              <a:rPr lang="en-US" sz="2800" b="1" dirty="0" smtClean="0">
                <a:solidFill>
                  <a:srgbClr val="0000FF"/>
                </a:solidFill>
                <a:latin typeface="Times New Roman" panose="02020603050405020304" pitchFamily="18" charset="0"/>
                <a:cs typeface="Times New Roman" panose="02020603050405020304" pitchFamily="18" charset="0"/>
              </a:rPr>
              <a:t>Cross </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Sectional Studies</a:t>
            </a:r>
            <a:endParaRPr lang="en-US" sz="2800" b="1" dirty="0">
              <a:solidFill>
                <a:srgbClr val="0000FF"/>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Finally, </a:t>
            </a:r>
            <a:r>
              <a:rPr lang="en-US" sz="2800" b="1" dirty="0">
                <a:solidFill>
                  <a:srgbClr val="0000FF"/>
                </a:solidFill>
                <a:latin typeface="Times New Roman" panose="02020603050405020304" pitchFamily="18" charset="0"/>
                <a:cs typeface="Times New Roman" panose="02020603050405020304" pitchFamily="18" charset="0"/>
              </a:rPr>
              <a:t>cross - sectional studies </a:t>
            </a:r>
            <a:r>
              <a:rPr lang="en-US" sz="2800" b="1" dirty="0">
                <a:solidFill>
                  <a:schemeClr val="tx1"/>
                </a:solidFill>
                <a:latin typeface="Times New Roman" panose="02020603050405020304" pitchFamily="18" charset="0"/>
                <a:cs typeface="Times New Roman" panose="02020603050405020304" pitchFamily="18" charset="0"/>
              </a:rPr>
              <a:t>do not provide the full experience of individuals across time; they do not capture future disease and sometimes may exclude past disease.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This </a:t>
            </a:r>
            <a:r>
              <a:rPr lang="en-US" sz="2800" b="1" dirty="0">
                <a:solidFill>
                  <a:schemeClr val="tx1"/>
                </a:solidFill>
                <a:latin typeface="Times New Roman" panose="02020603050405020304" pitchFamily="18" charset="0"/>
                <a:cs typeface="Times New Roman" panose="02020603050405020304" pitchFamily="18" charset="0"/>
              </a:rPr>
              <a:t>is the nature of </a:t>
            </a:r>
            <a:r>
              <a:rPr lang="en-US" sz="2800" b="1" dirty="0">
                <a:solidFill>
                  <a:srgbClr val="0000FF"/>
                </a:solidFill>
                <a:latin typeface="Times New Roman" panose="02020603050405020304" pitchFamily="18" charset="0"/>
                <a:cs typeface="Times New Roman" panose="02020603050405020304" pitchFamily="18" charset="0"/>
              </a:rPr>
              <a:t>prevalence studies</a:t>
            </a:r>
            <a:r>
              <a:rPr lang="en-US" sz="2800" b="1" dirty="0">
                <a:solidFill>
                  <a:schemeClr val="tx1"/>
                </a:solidFill>
                <a:latin typeface="Times New Roman" panose="02020603050405020304" pitchFamily="18" charset="0"/>
                <a:cs typeface="Times New Roman" panose="02020603050405020304" pitchFamily="18" charset="0"/>
              </a:rPr>
              <a:t>. It is not a problem per se, but it should be noted when using cross - sectional studies in analytic work.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Figure </a:t>
            </a:r>
            <a:r>
              <a:rPr lang="en-US" sz="2800" b="1" dirty="0">
                <a:solidFill>
                  <a:srgbClr val="0000FF"/>
                </a:solidFill>
                <a:latin typeface="Times New Roman" panose="02020603050405020304" pitchFamily="18" charset="0"/>
                <a:cs typeface="Times New Roman" panose="02020603050405020304" pitchFamily="18" charset="0"/>
              </a:rPr>
              <a:t>5.3 </a:t>
            </a:r>
            <a:r>
              <a:rPr lang="en-US" sz="2800" b="1" dirty="0">
                <a:solidFill>
                  <a:schemeClr val="tx1"/>
                </a:solidFill>
                <a:latin typeface="Times New Roman" panose="02020603050405020304" pitchFamily="18" charset="0"/>
                <a:cs typeface="Times New Roman" panose="02020603050405020304" pitchFamily="18" charset="0"/>
              </a:rPr>
              <a:t>illustrates this point. In the figure, the lines may represent a survey assessing exposure or outcome.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In </a:t>
            </a:r>
            <a:r>
              <a:rPr lang="en-US" sz="2800" b="1" dirty="0">
                <a:solidFill>
                  <a:schemeClr val="tx1"/>
                </a:solidFill>
                <a:latin typeface="Times New Roman" panose="02020603050405020304" pitchFamily="18" charset="0"/>
                <a:cs typeface="Times New Roman" panose="02020603050405020304" pitchFamily="18" charset="0"/>
              </a:rPr>
              <a:t>either case, it is clear that if we collect data at only one time point, as occurs in </a:t>
            </a:r>
            <a:r>
              <a:rPr lang="en-US" sz="2800" b="1" dirty="0">
                <a:solidFill>
                  <a:srgbClr val="0000FF"/>
                </a:solidFill>
                <a:latin typeface="Times New Roman" panose="02020603050405020304" pitchFamily="18" charset="0"/>
                <a:cs typeface="Times New Roman" panose="02020603050405020304" pitchFamily="18" charset="0"/>
              </a:rPr>
              <a:t>cross - sectional studies</a:t>
            </a:r>
            <a:r>
              <a:rPr lang="en-US" sz="2800" b="1" dirty="0">
                <a:solidFill>
                  <a:schemeClr val="tx1"/>
                </a:solidFill>
                <a:latin typeface="Times New Roman" panose="02020603050405020304" pitchFamily="18" charset="0"/>
                <a:cs typeface="Times New Roman" panose="02020603050405020304" pitchFamily="18" charset="0"/>
              </a:rPr>
              <a:t>; we may not sample people during the period of exposure or outcome</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FA5FEE81-32C0-4A84-BD03-A857B3F5547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30</a:t>
            </a:fld>
            <a:endParaRPr lang="ar-SA"/>
          </a:p>
        </p:txBody>
      </p:sp>
    </p:spTree>
    <p:extLst>
      <p:ext uri="{BB962C8B-B14F-4D97-AF65-F5344CB8AC3E}">
        <p14:creationId xmlns:p14="http://schemas.microsoft.com/office/powerpoint/2010/main" val="418624341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5820043" y="1871819"/>
            <a:ext cx="2475787" cy="132858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7620000" cy="1020762"/>
          </a:xfrm>
          <a:solidFill>
            <a:schemeClr val="accent3">
              <a:lumMod val="40000"/>
              <a:lumOff val="60000"/>
            </a:schemeClr>
          </a:solidFill>
        </p:spPr>
        <p:txBody>
          <a:bodyPr/>
          <a:lstStyle/>
          <a:p>
            <a:r>
              <a:rPr lang="en-US" sz="2000" b="1" dirty="0">
                <a:solidFill>
                  <a:srgbClr val="0000FF"/>
                </a:solidFill>
              </a:rPr>
              <a:t>FIGURE 5.3 </a:t>
            </a:r>
            <a:r>
              <a:rPr lang="en-US" sz="2000" b="1" dirty="0">
                <a:solidFill>
                  <a:schemeClr val="tx1"/>
                </a:solidFill>
              </a:rPr>
              <a:t>Generic Cross - sectional Study Design Showing the Various Points in Exposure or Disease Process at which Individuals May Be Surveyed</a:t>
            </a:r>
            <a:endParaRPr lang="en-US" sz="2000" dirty="0">
              <a:solidFill>
                <a:schemeClr val="tx1"/>
              </a:solidFill>
            </a:endParaRPr>
          </a:p>
        </p:txBody>
      </p:sp>
      <p:cxnSp>
        <p:nvCxnSpPr>
          <p:cNvPr id="4" name="Straight Connector 3"/>
          <p:cNvCxnSpPr/>
          <p:nvPr/>
        </p:nvCxnSpPr>
        <p:spPr>
          <a:xfrm>
            <a:off x="1752600" y="1981200"/>
            <a:ext cx="2286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14800" y="1981200"/>
            <a:ext cx="160020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038600" y="19431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836278" y="2509017"/>
            <a:ext cx="152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322178" y="246237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12578" y="41464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60078" y="30099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2759934" y="4195273"/>
            <a:ext cx="1745124"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36278" y="3048000"/>
            <a:ext cx="148590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70959" y="2509017"/>
            <a:ext cx="243840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22178" y="3048000"/>
            <a:ext cx="246305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60078" y="3581400"/>
            <a:ext cx="40599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798178" y="4191000"/>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428858" y="41529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317479" y="257667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4495800" y="4191000"/>
            <a:ext cx="1286498" cy="854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95451" y="4800600"/>
            <a:ext cx="40868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7" name="Picture 36" descr="Image result for ma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738471"/>
            <a:ext cx="228600" cy="485458"/>
          </a:xfrm>
          <a:prstGeom prst="rect">
            <a:avLst/>
          </a:prstGeom>
          <a:noFill/>
          <a:ln>
            <a:noFill/>
          </a:ln>
        </p:spPr>
      </p:pic>
      <p:pic>
        <p:nvPicPr>
          <p:cNvPr id="38" name="Picture 37" descr="Image result for wo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078" y="2266288"/>
            <a:ext cx="228600" cy="485458"/>
          </a:xfrm>
          <a:prstGeom prst="rect">
            <a:avLst/>
          </a:prstGeom>
          <a:noFill/>
          <a:ln>
            <a:noFill/>
          </a:ln>
        </p:spPr>
      </p:pic>
      <p:pic>
        <p:nvPicPr>
          <p:cNvPr id="39" name="Picture 38" descr="Image result for wo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338671"/>
            <a:ext cx="228600" cy="485458"/>
          </a:xfrm>
          <a:prstGeom prst="rect">
            <a:avLst/>
          </a:prstGeom>
          <a:noFill/>
          <a:ln>
            <a:noFill/>
          </a:ln>
        </p:spPr>
      </p:pic>
      <p:pic>
        <p:nvPicPr>
          <p:cNvPr id="40" name="Picture 39" descr="Image result for wo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078" y="4557871"/>
            <a:ext cx="228600" cy="485458"/>
          </a:xfrm>
          <a:prstGeom prst="rect">
            <a:avLst/>
          </a:prstGeom>
          <a:noFill/>
          <a:ln>
            <a:noFill/>
          </a:ln>
        </p:spPr>
      </p:pic>
      <p:pic>
        <p:nvPicPr>
          <p:cNvPr id="41" name="Picture 40" descr="Image result for ma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6556" y="2805271"/>
            <a:ext cx="228600" cy="485458"/>
          </a:xfrm>
          <a:prstGeom prst="rect">
            <a:avLst/>
          </a:prstGeom>
          <a:noFill/>
          <a:ln>
            <a:noFill/>
          </a:ln>
        </p:spPr>
      </p:pic>
      <p:pic>
        <p:nvPicPr>
          <p:cNvPr id="42" name="Picture 41" descr="Image result for ma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941862"/>
            <a:ext cx="228600" cy="485458"/>
          </a:xfrm>
          <a:prstGeom prst="rect">
            <a:avLst/>
          </a:prstGeom>
          <a:noFill/>
          <a:ln>
            <a:noFill/>
          </a:ln>
        </p:spPr>
      </p:pic>
      <p:cxnSp>
        <p:nvCxnSpPr>
          <p:cNvPr id="44" name="Straight Arrow Connector 43"/>
          <p:cNvCxnSpPr/>
          <p:nvPr/>
        </p:nvCxnSpPr>
        <p:spPr>
          <a:xfrm>
            <a:off x="1615156" y="5181600"/>
            <a:ext cx="4785644"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402936" y="4981545"/>
            <a:ext cx="838200" cy="400110"/>
          </a:xfrm>
          <a:prstGeom prst="rect">
            <a:avLst/>
          </a:prstGeom>
          <a:solidFill>
            <a:schemeClr val="accent3">
              <a:lumMod val="60000"/>
              <a:lumOff val="40000"/>
            </a:schemeClr>
          </a:solid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Time</a:t>
            </a:r>
            <a:endParaRPr lang="en-US" sz="2000" b="1" dirty="0">
              <a:latin typeface="Times New Roman" panose="02020603050405020304" pitchFamily="18" charset="0"/>
              <a:cs typeface="Times New Roman" panose="02020603050405020304" pitchFamily="18" charset="0"/>
            </a:endParaRPr>
          </a:p>
        </p:txBody>
      </p:sp>
      <p:cxnSp>
        <p:nvCxnSpPr>
          <p:cNvPr id="49" name="Straight Connector 48"/>
          <p:cNvCxnSpPr/>
          <p:nvPr/>
        </p:nvCxnSpPr>
        <p:spPr>
          <a:xfrm>
            <a:off x="3765935" y="1548984"/>
            <a:ext cx="0" cy="3657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193545" y="5217979"/>
            <a:ext cx="1144780" cy="646331"/>
          </a:xfrm>
          <a:prstGeom prst="rect">
            <a:avLst/>
          </a:prstGeom>
          <a:solidFill>
            <a:schemeClr val="accent3">
              <a:lumMod val="60000"/>
              <a:lumOff val="40000"/>
            </a:schemeClr>
          </a:solid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Data Collected</a:t>
            </a:r>
            <a:endParaRPr lang="en-US" b="1" dirty="0">
              <a:latin typeface="Times New Roman" panose="02020603050405020304" pitchFamily="18" charset="0"/>
              <a:cs typeface="Times New Roman" panose="02020603050405020304" pitchFamily="18" charset="0"/>
            </a:endParaRPr>
          </a:p>
        </p:txBody>
      </p:sp>
      <p:cxnSp>
        <p:nvCxnSpPr>
          <p:cNvPr id="55" name="Straight Connector 54"/>
          <p:cNvCxnSpPr/>
          <p:nvPr/>
        </p:nvCxnSpPr>
        <p:spPr>
          <a:xfrm>
            <a:off x="6019800" y="2089666"/>
            <a:ext cx="457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019800" y="2362200"/>
            <a:ext cx="45720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477000" y="1871819"/>
            <a:ext cx="1818830" cy="1200329"/>
          </a:xfrm>
          <a:prstGeom prst="rect">
            <a:avLst/>
          </a:prstGeom>
          <a:noFill/>
        </p:spPr>
        <p:txBody>
          <a:bodyPr wrap="square" rtlCol="0">
            <a:spAutoFit/>
          </a:bodyPr>
          <a:lstStyle/>
          <a:p>
            <a:r>
              <a:rPr lang="en-US" dirty="0" smtClean="0"/>
              <a:t>Unexposed</a:t>
            </a:r>
          </a:p>
          <a:p>
            <a:r>
              <a:rPr lang="en-US" dirty="0" smtClean="0"/>
              <a:t>Exposed</a:t>
            </a:r>
          </a:p>
          <a:p>
            <a:r>
              <a:rPr lang="en-US" dirty="0" smtClean="0"/>
              <a:t>Point at which exposure occurs</a:t>
            </a:r>
            <a:endParaRPr lang="en-US" dirty="0"/>
          </a:p>
        </p:txBody>
      </p:sp>
      <p:sp>
        <p:nvSpPr>
          <p:cNvPr id="66" name="Date Placeholder 65"/>
          <p:cNvSpPr>
            <a:spLocks noGrp="1"/>
          </p:cNvSpPr>
          <p:nvPr>
            <p:ph type="dt" sz="half" idx="10"/>
          </p:nvPr>
        </p:nvSpPr>
        <p:spPr/>
        <p:txBody>
          <a:bodyPr/>
          <a:lstStyle/>
          <a:p>
            <a:fld id="{72AA9F75-90CD-4A9D-9BFD-B9C5ED6A1273}" type="datetime1">
              <a:rPr lang="ar-SA" smtClean="0"/>
              <a:t>27/02/1441</a:t>
            </a:fld>
            <a:endParaRPr lang="en-US"/>
          </a:p>
        </p:txBody>
      </p:sp>
      <p:sp>
        <p:nvSpPr>
          <p:cNvPr id="67" name="Footer Placeholder 66"/>
          <p:cNvSpPr>
            <a:spLocks noGrp="1"/>
          </p:cNvSpPr>
          <p:nvPr>
            <p:ph type="ftr" sz="quarter" idx="11"/>
          </p:nvPr>
        </p:nvSpPr>
        <p:spPr/>
        <p:txBody>
          <a:bodyPr/>
          <a:lstStyle/>
          <a:p>
            <a:r>
              <a:rPr lang="en-US" smtClean="0"/>
              <a:t>Dr. Mohammed Alnaif</a:t>
            </a:r>
            <a:endParaRPr lang="en-US"/>
          </a:p>
        </p:txBody>
      </p:sp>
      <p:sp>
        <p:nvSpPr>
          <p:cNvPr id="68" name="Slide Number Placeholder 67"/>
          <p:cNvSpPr>
            <a:spLocks noGrp="1"/>
          </p:cNvSpPr>
          <p:nvPr>
            <p:ph type="sldNum" sz="quarter" idx="12"/>
          </p:nvPr>
        </p:nvSpPr>
        <p:spPr/>
        <p:txBody>
          <a:bodyPr/>
          <a:lstStyle/>
          <a:p>
            <a:fld id="{EEEECDCC-63C2-4492-ADC6-A6890B1EB79E}" type="slidenum">
              <a:rPr lang="en-US" smtClean="0"/>
              <a:t>31</a:t>
            </a:fld>
            <a:endParaRPr lang="en-US"/>
          </a:p>
        </p:txBody>
      </p:sp>
    </p:spTree>
    <p:extLst>
      <p:ext uri="{BB962C8B-B14F-4D97-AF65-F5344CB8AC3E}">
        <p14:creationId xmlns:p14="http://schemas.microsoft.com/office/powerpoint/2010/main" val="31775505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143000"/>
            <a:ext cx="7848600" cy="5181600"/>
          </a:xfrm>
        </p:spPr>
        <p:txBody>
          <a:bodyPr>
            <a:normAutofit fontScale="92500" lnSpcReduction="20000"/>
          </a:bodyPr>
          <a:lstStyle/>
          <a:p>
            <a:r>
              <a:rPr lang="en-US" sz="2800" b="1" dirty="0">
                <a:solidFill>
                  <a:srgbClr val="0000FF"/>
                </a:solidFill>
                <a:latin typeface="Times New Roman" panose="02020603050405020304" pitchFamily="18" charset="0"/>
                <a:cs typeface="Times New Roman" panose="02020603050405020304" pitchFamily="18" charset="0"/>
              </a:rPr>
              <a:t>Observational </a:t>
            </a:r>
            <a:r>
              <a:rPr lang="en-US" sz="2800" b="1" dirty="0" smtClean="0">
                <a:solidFill>
                  <a:srgbClr val="0000FF"/>
                </a:solidFill>
                <a:latin typeface="Times New Roman" panose="02020603050405020304" pitchFamily="18" charset="0"/>
                <a:cs typeface="Times New Roman" panose="02020603050405020304" pitchFamily="18" charset="0"/>
              </a:rPr>
              <a:t>Study</a:t>
            </a:r>
          </a:p>
          <a:p>
            <a:r>
              <a:rPr lang="en-US" sz="2800" b="1" dirty="0" smtClean="0">
                <a:solidFill>
                  <a:srgbClr val="0000FF"/>
                </a:solidFill>
                <a:latin typeface="Times New Roman" panose="02020603050405020304" pitchFamily="18" charset="0"/>
                <a:cs typeface="Times New Roman" panose="02020603050405020304" pitchFamily="18" charset="0"/>
              </a:rPr>
              <a:t>Cross </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Sectional Studies</a:t>
            </a:r>
            <a:endParaRPr lang="en-US" sz="2800" b="1" dirty="0">
              <a:solidFill>
                <a:srgbClr val="0000FF"/>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Let us assume that the figure shows data for obesity, defined as a BMI of 30 or higher.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Solid </a:t>
            </a:r>
            <a:r>
              <a:rPr lang="en-US" sz="2400" b="1" dirty="0">
                <a:solidFill>
                  <a:schemeClr val="tx1"/>
                </a:solidFill>
                <a:latin typeface="Times New Roman" panose="02020603050405020304" pitchFamily="18" charset="0"/>
                <a:cs typeface="Times New Roman" panose="02020603050405020304" pitchFamily="18" charset="0"/>
              </a:rPr>
              <a:t>lines indicate time periods during which a person is not obese, and dotted lines indicate time periods during which a person is obese.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If </a:t>
            </a:r>
            <a:r>
              <a:rPr lang="en-US" sz="2400" b="1" dirty="0">
                <a:solidFill>
                  <a:schemeClr val="tx1"/>
                </a:solidFill>
                <a:latin typeface="Times New Roman" panose="02020603050405020304" pitchFamily="18" charset="0"/>
                <a:cs typeface="Times New Roman" panose="02020603050405020304" pitchFamily="18" charset="0"/>
              </a:rPr>
              <a:t>we collect our </a:t>
            </a:r>
            <a:r>
              <a:rPr lang="en-US" sz="2400" b="1" dirty="0">
                <a:solidFill>
                  <a:srgbClr val="0000FF"/>
                </a:solidFill>
                <a:latin typeface="Times New Roman" panose="02020603050405020304" pitchFamily="18" charset="0"/>
                <a:cs typeface="Times New Roman" panose="02020603050405020304" pitchFamily="18" charset="0"/>
              </a:rPr>
              <a:t>cross - sectional data </a:t>
            </a:r>
            <a:r>
              <a:rPr lang="en-US" sz="2400" b="1" dirty="0">
                <a:solidFill>
                  <a:schemeClr val="tx1"/>
                </a:solidFill>
                <a:latin typeface="Times New Roman" panose="02020603050405020304" pitchFamily="18" charset="0"/>
                <a:cs typeface="Times New Roman" panose="02020603050405020304" pitchFamily="18" charset="0"/>
              </a:rPr>
              <a:t>at the point indicated by the vertical line, we will calculate an obesity prevalence of 2 in 6, or 33.3%.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However</a:t>
            </a:r>
            <a:r>
              <a:rPr lang="en-US" sz="2400" b="1" dirty="0">
                <a:solidFill>
                  <a:schemeClr val="tx1"/>
                </a:solidFill>
                <a:latin typeface="Times New Roman" panose="02020603050405020304" pitchFamily="18" charset="0"/>
                <a:cs typeface="Times New Roman" panose="02020603050405020304" pitchFamily="18" charset="0"/>
              </a:rPr>
              <a:t>, we see that one person was obese at an earlier point in his life, and another person will become obese later in life.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Also</a:t>
            </a:r>
            <a:r>
              <a:rPr lang="en-US" sz="2400" b="1" dirty="0">
                <a:solidFill>
                  <a:schemeClr val="tx1"/>
                </a:solidFill>
                <a:latin typeface="Times New Roman" panose="02020603050405020304" pitchFamily="18" charset="0"/>
                <a:cs typeface="Times New Roman" panose="02020603050405020304" pitchFamily="18" charset="0"/>
              </a:rPr>
              <a:t>, one of the two people included in our prevalence estimate fluctuates over time between being classified as obese and not obese. </a:t>
            </a:r>
            <a:endParaRPr lang="en-US" sz="2800" b="1" dirty="0" smtClean="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32</a:t>
            </a:fld>
            <a:endParaRPr lang="ar-SA"/>
          </a:p>
        </p:txBody>
      </p:sp>
    </p:spTree>
    <p:extLst>
      <p:ext uri="{BB962C8B-B14F-4D97-AF65-F5344CB8AC3E}">
        <p14:creationId xmlns:p14="http://schemas.microsoft.com/office/powerpoint/2010/main" val="105683824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447800"/>
            <a:ext cx="7848600" cy="4876800"/>
          </a:xfrm>
        </p:spPr>
        <p:txBody>
          <a:bodyPr>
            <a:normAutofit/>
          </a:bodyPr>
          <a:lstStyle/>
          <a:p>
            <a:r>
              <a:rPr lang="en-US" sz="2800" b="1" dirty="0">
                <a:solidFill>
                  <a:srgbClr val="0000FF"/>
                </a:solidFill>
                <a:latin typeface="Times New Roman" panose="02020603050405020304" pitchFamily="18" charset="0"/>
                <a:cs typeface="Times New Roman" panose="02020603050405020304" pitchFamily="18" charset="0"/>
              </a:rPr>
              <a:t>Observational </a:t>
            </a:r>
            <a:r>
              <a:rPr lang="en-US" sz="2800" b="1" dirty="0" smtClean="0">
                <a:solidFill>
                  <a:srgbClr val="0000FF"/>
                </a:solidFill>
                <a:latin typeface="Times New Roman" panose="02020603050405020304" pitchFamily="18" charset="0"/>
                <a:cs typeface="Times New Roman" panose="02020603050405020304" pitchFamily="18" charset="0"/>
              </a:rPr>
              <a:t>Study</a:t>
            </a:r>
          </a:p>
          <a:p>
            <a:pPr marL="457200" indent="-457200">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Cohort </a:t>
            </a:r>
            <a:r>
              <a:rPr lang="en-US" sz="2800" b="1" dirty="0">
                <a:solidFill>
                  <a:srgbClr val="0000FF"/>
                </a:solidFill>
                <a:latin typeface="Times New Roman" panose="02020603050405020304" pitchFamily="18" charset="0"/>
                <a:cs typeface="Times New Roman" panose="02020603050405020304" pitchFamily="18" charset="0"/>
              </a:rPr>
              <a:t>studies </a:t>
            </a:r>
            <a:r>
              <a:rPr lang="en-US" sz="2800" b="1" dirty="0">
                <a:solidFill>
                  <a:schemeClr val="tx1"/>
                </a:solidFill>
                <a:latin typeface="Times New Roman" panose="02020603050405020304" pitchFamily="18" charset="0"/>
                <a:cs typeface="Times New Roman" panose="02020603050405020304" pitchFamily="18" charset="0"/>
              </a:rPr>
              <a:t>may be the most intuitive of the observational studies. If told to observe a group of people to determine the relationship between an exposure and an outcome, one would naturally choose two groups, a group exposed and a group not exposed to the substance or event of interest, and then would follow those groups over time to look at the occurrence of the outcome. This describes a </a:t>
            </a:r>
            <a:r>
              <a:rPr lang="en-US" sz="2800" b="1" dirty="0">
                <a:solidFill>
                  <a:srgbClr val="0000FF"/>
                </a:solidFill>
                <a:latin typeface="Times New Roman" panose="02020603050405020304" pitchFamily="18" charset="0"/>
                <a:cs typeface="Times New Roman" panose="02020603050405020304" pitchFamily="18" charset="0"/>
              </a:rPr>
              <a:t>cohort </a:t>
            </a:r>
            <a:r>
              <a:rPr lang="en-US" sz="2800" b="1" dirty="0" smtClean="0">
                <a:solidFill>
                  <a:srgbClr val="0000FF"/>
                </a:solidFill>
                <a:latin typeface="Times New Roman" panose="02020603050405020304" pitchFamily="18" charset="0"/>
                <a:cs typeface="Times New Roman" panose="02020603050405020304" pitchFamily="18" charset="0"/>
              </a:rPr>
              <a:t>study</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33</a:t>
            </a:fld>
            <a:endParaRPr lang="ar-SA"/>
          </a:p>
        </p:txBody>
      </p:sp>
    </p:spTree>
    <p:extLst>
      <p:ext uri="{BB962C8B-B14F-4D97-AF65-F5344CB8AC3E}">
        <p14:creationId xmlns:p14="http://schemas.microsoft.com/office/powerpoint/2010/main" val="184907914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447800"/>
            <a:ext cx="7848600" cy="4876800"/>
          </a:xfrm>
        </p:spPr>
        <p:txBody>
          <a:bodyPr>
            <a:normAutofit fontScale="92500" lnSpcReduction="10000"/>
          </a:bodyPr>
          <a:lstStyle/>
          <a:p>
            <a:r>
              <a:rPr lang="en-US" sz="2800" b="1" dirty="0">
                <a:solidFill>
                  <a:srgbClr val="0000FF"/>
                </a:solidFill>
                <a:latin typeface="Times New Roman" panose="02020603050405020304" pitchFamily="18" charset="0"/>
                <a:cs typeface="Times New Roman" panose="02020603050405020304" pitchFamily="18" charset="0"/>
              </a:rPr>
              <a:t>Observational </a:t>
            </a:r>
            <a:r>
              <a:rPr lang="en-US" sz="2800" b="1" dirty="0" smtClean="0">
                <a:solidFill>
                  <a:srgbClr val="0000FF"/>
                </a:solidFill>
                <a:latin typeface="Times New Roman" panose="02020603050405020304" pitchFamily="18" charset="0"/>
                <a:cs typeface="Times New Roman" panose="02020603050405020304" pitchFamily="18" charset="0"/>
              </a:rPr>
              <a:t>Study</a:t>
            </a:r>
          </a:p>
          <a:p>
            <a:pPr marL="457200" indent="-457200">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In a </a:t>
            </a:r>
            <a:r>
              <a:rPr lang="en-US" sz="2800" b="1" dirty="0">
                <a:solidFill>
                  <a:srgbClr val="0000FF"/>
                </a:solidFill>
                <a:latin typeface="Times New Roman" panose="02020603050405020304" pitchFamily="18" charset="0"/>
                <a:cs typeface="Times New Roman" panose="02020603050405020304" pitchFamily="18" charset="0"/>
              </a:rPr>
              <a:t>cohort study</a:t>
            </a:r>
            <a:r>
              <a:rPr lang="en-US" sz="2800" b="1" dirty="0">
                <a:solidFill>
                  <a:schemeClr val="tx1"/>
                </a:solidFill>
                <a:latin typeface="Times New Roman" panose="02020603050405020304" pitchFamily="18" charset="0"/>
                <a:cs typeface="Times New Roman" panose="02020603050405020304" pitchFamily="18" charset="0"/>
              </a:rPr>
              <a:t>, we compare the occurrence of a health outcome in persons who are exposed and persons who are not exposed.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The follow-up </a:t>
            </a:r>
            <a:r>
              <a:rPr lang="en-US" sz="2800" b="1" dirty="0">
                <a:solidFill>
                  <a:schemeClr val="tx1"/>
                </a:solidFill>
                <a:latin typeface="Times New Roman" panose="02020603050405020304" pitchFamily="18" charset="0"/>
                <a:cs typeface="Times New Roman" panose="02020603050405020304" pitchFamily="18" charset="0"/>
              </a:rPr>
              <a:t>may be </a:t>
            </a:r>
            <a:r>
              <a:rPr lang="en-US" sz="2800" b="1" dirty="0">
                <a:solidFill>
                  <a:srgbClr val="0000FF"/>
                </a:solidFill>
                <a:latin typeface="Times New Roman" panose="02020603050405020304" pitchFamily="18" charset="0"/>
                <a:cs typeface="Times New Roman" panose="02020603050405020304" pitchFamily="18" charset="0"/>
              </a:rPr>
              <a:t>prospective</a:t>
            </a:r>
            <a:r>
              <a:rPr lang="en-US" sz="2800" b="1" dirty="0">
                <a:solidFill>
                  <a:schemeClr val="tx1"/>
                </a:solidFill>
                <a:latin typeface="Times New Roman" panose="02020603050405020304" pitchFamily="18" charset="0"/>
                <a:cs typeface="Times New Roman" panose="02020603050405020304" pitchFamily="18" charset="0"/>
              </a:rPr>
              <a:t> (into the future) or </a:t>
            </a:r>
            <a:r>
              <a:rPr lang="en-US" sz="2800" b="1" dirty="0">
                <a:solidFill>
                  <a:srgbClr val="0000FF"/>
                </a:solidFill>
                <a:latin typeface="Times New Roman" panose="02020603050405020304" pitchFamily="18" charset="0"/>
                <a:cs typeface="Times New Roman" panose="02020603050405020304" pitchFamily="18" charset="0"/>
              </a:rPr>
              <a:t>retrospective</a:t>
            </a:r>
            <a:r>
              <a:rPr lang="en-US" sz="2800" b="1" dirty="0">
                <a:solidFill>
                  <a:schemeClr val="tx1"/>
                </a:solidFill>
                <a:latin typeface="Times New Roman" panose="02020603050405020304" pitchFamily="18" charset="0"/>
                <a:cs typeface="Times New Roman" panose="02020603050405020304" pitchFamily="18" charset="0"/>
              </a:rPr>
              <a:t> (in the past), sometimes called </a:t>
            </a:r>
            <a:r>
              <a:rPr lang="en-US" sz="2800" b="1" dirty="0">
                <a:solidFill>
                  <a:srgbClr val="0000FF"/>
                </a:solidFill>
                <a:latin typeface="Times New Roman" panose="02020603050405020304" pitchFamily="18" charset="0"/>
                <a:cs typeface="Times New Roman" panose="02020603050405020304" pitchFamily="18" charset="0"/>
              </a:rPr>
              <a:t>historical cohorts</a:t>
            </a:r>
            <a:r>
              <a:rPr lang="en-US" sz="2800" b="1" dirty="0">
                <a:solidFill>
                  <a:schemeClr val="tx1"/>
                </a:solidFill>
                <a:latin typeface="Times New Roman" panose="02020603050405020304" pitchFamily="18" charset="0"/>
                <a:cs typeface="Times New Roman" panose="02020603050405020304" pitchFamily="18" charset="0"/>
              </a:rPr>
              <a:t>.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Observational </a:t>
            </a:r>
            <a:r>
              <a:rPr lang="en-US" sz="2800" b="1" dirty="0">
                <a:solidFill>
                  <a:srgbClr val="0000FF"/>
                </a:solidFill>
                <a:latin typeface="Times New Roman" panose="02020603050405020304" pitchFamily="18" charset="0"/>
                <a:cs typeface="Times New Roman" panose="02020603050405020304" pitchFamily="18" charset="0"/>
              </a:rPr>
              <a:t>studies </a:t>
            </a:r>
            <a:r>
              <a:rPr lang="en-US" sz="2800" b="1" dirty="0">
                <a:solidFill>
                  <a:schemeClr val="tx1"/>
                </a:solidFill>
                <a:latin typeface="Times New Roman" panose="02020603050405020304" pitchFamily="18" charset="0"/>
                <a:cs typeface="Times New Roman" panose="02020603050405020304" pitchFamily="18" charset="0"/>
              </a:rPr>
              <a:t>are always called </a:t>
            </a:r>
            <a:r>
              <a:rPr lang="en-US" sz="2800" b="1" i="1" dirty="0">
                <a:solidFill>
                  <a:srgbClr val="0000FF"/>
                </a:solidFill>
                <a:latin typeface="Times New Roman" panose="02020603050405020304" pitchFamily="18" charset="0"/>
                <a:cs typeface="Times New Roman" panose="02020603050405020304" pitchFamily="18" charset="0"/>
              </a:rPr>
              <a:t>cohorts</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if the study participants are divided into groups based on their exposure status (Figure 5.4). Cohort studies begin with individuals who all are free of the outcome of </a:t>
            </a:r>
            <a:r>
              <a:rPr lang="en-US" sz="2800" b="1" dirty="0" smtClean="0">
                <a:solidFill>
                  <a:schemeClr val="tx1"/>
                </a:solidFill>
                <a:latin typeface="Times New Roman" panose="02020603050405020304" pitchFamily="18" charset="0"/>
                <a:cs typeface="Times New Roman" panose="02020603050405020304" pitchFamily="18" charset="0"/>
              </a:rPr>
              <a:t>interest.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34</a:t>
            </a:fld>
            <a:endParaRPr lang="ar-SA"/>
          </a:p>
        </p:txBody>
      </p:sp>
    </p:spTree>
    <p:extLst>
      <p:ext uri="{BB962C8B-B14F-4D97-AF65-F5344CB8AC3E}">
        <p14:creationId xmlns:p14="http://schemas.microsoft.com/office/powerpoint/2010/main" val="133519636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804" y="457200"/>
            <a:ext cx="6781800" cy="838200"/>
          </a:xfrm>
          <a:solidFill>
            <a:schemeClr val="accent3">
              <a:lumMod val="20000"/>
              <a:lumOff val="80000"/>
            </a:schemeClr>
          </a:solidFill>
        </p:spPr>
        <p:txBody>
          <a:bodyPr/>
          <a:lstStyle/>
          <a:p>
            <a:r>
              <a:rPr lang="en-US" sz="2000" b="1" dirty="0">
                <a:solidFill>
                  <a:srgbClr val="0000FF"/>
                </a:solidFill>
                <a:latin typeface="Times New Roman" panose="02020603050405020304" pitchFamily="18" charset="0"/>
                <a:cs typeface="Times New Roman" panose="02020603050405020304" pitchFamily="18" charset="0"/>
              </a:rPr>
              <a:t>FIGURE 5.4 </a:t>
            </a:r>
            <a:r>
              <a:rPr lang="en-US" sz="2000" b="1" dirty="0">
                <a:solidFill>
                  <a:schemeClr val="tx1"/>
                </a:solidFill>
                <a:latin typeface="Times New Roman" panose="02020603050405020304" pitchFamily="18" charset="0"/>
                <a:cs typeface="Times New Roman" panose="02020603050405020304" pitchFamily="18" charset="0"/>
              </a:rPr>
              <a:t>Generic Scheme of </a:t>
            </a:r>
            <a:r>
              <a:rPr lang="en-US" sz="2000" b="1" dirty="0">
                <a:solidFill>
                  <a:srgbClr val="0000FF"/>
                </a:solidFill>
                <a:latin typeface="Times New Roman" panose="02020603050405020304" pitchFamily="18" charset="0"/>
                <a:cs typeface="Times New Roman" panose="02020603050405020304" pitchFamily="18" charset="0"/>
              </a:rPr>
              <a:t>Cohort Study Design </a:t>
            </a:r>
            <a:r>
              <a:rPr lang="en-US" sz="2000" b="1" dirty="0">
                <a:solidFill>
                  <a:schemeClr val="tx1"/>
                </a:solidFill>
                <a:latin typeface="Times New Roman" panose="02020603050405020304" pitchFamily="18" charset="0"/>
                <a:cs typeface="Times New Roman" panose="02020603050405020304" pitchFamily="18" charset="0"/>
              </a:rPr>
              <a:t>in which </a:t>
            </a:r>
            <a:r>
              <a:rPr lang="en-US" sz="2000" b="1" dirty="0" smtClean="0">
                <a:solidFill>
                  <a:schemeClr val="tx1"/>
                </a:solidFill>
                <a:latin typeface="Times New Roman" panose="02020603050405020304" pitchFamily="18" charset="0"/>
                <a:cs typeface="Times New Roman" panose="02020603050405020304" pitchFamily="18" charset="0"/>
              </a:rPr>
              <a:t>All Participants </a:t>
            </a:r>
            <a:r>
              <a:rPr lang="en-US" sz="2000" b="1" dirty="0">
                <a:solidFill>
                  <a:schemeClr val="tx1"/>
                </a:solidFill>
                <a:latin typeface="Times New Roman" panose="02020603050405020304" pitchFamily="18" charset="0"/>
                <a:cs typeface="Times New Roman" panose="02020603050405020304" pitchFamily="18" charset="0"/>
              </a:rPr>
              <a:t>Are Free of the Outcome at the Beginning of the </a:t>
            </a:r>
            <a:r>
              <a:rPr lang="en-US" sz="2000" b="1" dirty="0" smtClean="0">
                <a:solidFill>
                  <a:schemeClr val="tx1"/>
                </a:solidFill>
                <a:latin typeface="Times New Roman" panose="02020603050405020304" pitchFamily="18" charset="0"/>
                <a:cs typeface="Times New Roman" panose="02020603050405020304" pitchFamily="18" charset="0"/>
              </a:rPr>
              <a:t>Study. </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56C63608-1533-4D0B-A79E-B6F589539FC9}" type="datetime1">
              <a:rPr lang="ar-SA" smtClean="0"/>
              <a:t>27/02/1441</a:t>
            </a:fld>
            <a:endParaRPr lang="en-US"/>
          </a:p>
        </p:txBody>
      </p:sp>
      <p:sp>
        <p:nvSpPr>
          <p:cNvPr id="4" name="Footer Placeholder 3"/>
          <p:cNvSpPr>
            <a:spLocks noGrp="1"/>
          </p:cNvSpPr>
          <p:nvPr>
            <p:ph type="ftr" sz="quarter" idx="11"/>
          </p:nvPr>
        </p:nvSpPr>
        <p:spPr/>
        <p:txBody>
          <a:bodyPr/>
          <a:lstStyle/>
          <a:p>
            <a:r>
              <a:rPr lang="en-US" smtClean="0"/>
              <a:t>Dr. Mohammed Alnaif</a:t>
            </a:r>
            <a:endParaRPr lang="en-US"/>
          </a:p>
        </p:txBody>
      </p:sp>
      <p:sp>
        <p:nvSpPr>
          <p:cNvPr id="5" name="Slide Number Placeholder 4"/>
          <p:cNvSpPr>
            <a:spLocks noGrp="1"/>
          </p:cNvSpPr>
          <p:nvPr>
            <p:ph type="sldNum" sz="quarter" idx="12"/>
          </p:nvPr>
        </p:nvSpPr>
        <p:spPr/>
        <p:txBody>
          <a:bodyPr/>
          <a:lstStyle/>
          <a:p>
            <a:fld id="{EEEECDCC-63C2-4492-ADC6-A6890B1EB79E}" type="slidenum">
              <a:rPr lang="en-US" smtClean="0"/>
              <a:t>35</a:t>
            </a:fld>
            <a:endParaRPr lang="en-US"/>
          </a:p>
        </p:txBody>
      </p:sp>
      <p:pic>
        <p:nvPicPr>
          <p:cNvPr id="6" name="Picture 5" descr="Image result for woma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905000"/>
            <a:ext cx="130175" cy="356870"/>
          </a:xfrm>
          <a:prstGeom prst="rect">
            <a:avLst/>
          </a:prstGeom>
          <a:noFill/>
          <a:ln>
            <a:noFill/>
          </a:ln>
        </p:spPr>
      </p:pic>
      <p:pic>
        <p:nvPicPr>
          <p:cNvPr id="7" name="Picture 6" descr="Image result for woma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981200"/>
            <a:ext cx="130175" cy="356870"/>
          </a:xfrm>
          <a:prstGeom prst="rect">
            <a:avLst/>
          </a:prstGeom>
          <a:noFill/>
          <a:ln>
            <a:noFill/>
          </a:ln>
        </p:spPr>
      </p:pic>
      <p:pic>
        <p:nvPicPr>
          <p:cNvPr id="8" name="Picture 7" descr="Image result for woma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031763"/>
            <a:ext cx="130175" cy="356870"/>
          </a:xfrm>
          <a:prstGeom prst="rect">
            <a:avLst/>
          </a:prstGeom>
          <a:noFill/>
          <a:ln>
            <a:noFill/>
          </a:ln>
        </p:spPr>
      </p:pic>
      <p:pic>
        <p:nvPicPr>
          <p:cNvPr id="9" name="Picture 8" descr="Image result for 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438400"/>
            <a:ext cx="143510" cy="361315"/>
          </a:xfrm>
          <a:prstGeom prst="rect">
            <a:avLst/>
          </a:prstGeom>
          <a:noFill/>
          <a:ln>
            <a:noFill/>
          </a:ln>
        </p:spPr>
      </p:pic>
      <p:pic>
        <p:nvPicPr>
          <p:cNvPr id="10" name="Picture 9" descr="Image result for 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7975" y="2427946"/>
            <a:ext cx="143510" cy="361315"/>
          </a:xfrm>
          <a:prstGeom prst="rect">
            <a:avLst/>
          </a:prstGeom>
          <a:noFill/>
          <a:ln>
            <a:noFill/>
          </a:ln>
        </p:spPr>
      </p:pic>
      <p:pic>
        <p:nvPicPr>
          <p:cNvPr id="11" name="Picture 10" descr="Image result for 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622" y="4104004"/>
            <a:ext cx="143510" cy="361315"/>
          </a:xfrm>
          <a:prstGeom prst="rect">
            <a:avLst/>
          </a:prstGeom>
          <a:noFill/>
          <a:ln>
            <a:noFill/>
          </a:ln>
        </p:spPr>
      </p:pic>
      <p:pic>
        <p:nvPicPr>
          <p:cNvPr id="12" name="Picture 11" descr="Image result for 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240" y="4106227"/>
            <a:ext cx="143510" cy="361315"/>
          </a:xfrm>
          <a:prstGeom prst="rect">
            <a:avLst/>
          </a:prstGeom>
          <a:noFill/>
          <a:ln>
            <a:noFill/>
          </a:ln>
        </p:spPr>
      </p:pic>
      <p:pic>
        <p:nvPicPr>
          <p:cNvPr id="13" name="Picture 12" descr="Image result for 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622" y="4648199"/>
            <a:ext cx="143510" cy="361315"/>
          </a:xfrm>
          <a:prstGeom prst="rect">
            <a:avLst/>
          </a:prstGeom>
          <a:noFill/>
          <a:ln>
            <a:noFill/>
          </a:ln>
        </p:spPr>
      </p:pic>
      <p:pic>
        <p:nvPicPr>
          <p:cNvPr id="14" name="Picture 13" descr="Image result for 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485" y="4614728"/>
            <a:ext cx="143510" cy="361315"/>
          </a:xfrm>
          <a:prstGeom prst="rect">
            <a:avLst/>
          </a:prstGeom>
          <a:noFill/>
          <a:ln>
            <a:noFill/>
          </a:ln>
        </p:spPr>
      </p:pic>
      <p:pic>
        <p:nvPicPr>
          <p:cNvPr id="15" name="Picture 14" descr="Image result for 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2516" y="3915329"/>
            <a:ext cx="143510" cy="361315"/>
          </a:xfrm>
          <a:prstGeom prst="rect">
            <a:avLst/>
          </a:prstGeom>
          <a:noFill/>
          <a:ln>
            <a:noFill/>
          </a:ln>
        </p:spPr>
      </p:pic>
      <p:pic>
        <p:nvPicPr>
          <p:cNvPr id="16" name="Picture 15" descr="Image result for 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1152" y="2742431"/>
            <a:ext cx="143510" cy="361315"/>
          </a:xfrm>
          <a:prstGeom prst="rect">
            <a:avLst/>
          </a:prstGeom>
          <a:noFill/>
          <a:ln>
            <a:noFill/>
          </a:ln>
        </p:spPr>
      </p:pic>
      <p:pic>
        <p:nvPicPr>
          <p:cNvPr id="17" name="Picture 16" descr="Image result for 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6847" y="1900555"/>
            <a:ext cx="143510" cy="361315"/>
          </a:xfrm>
          <a:prstGeom prst="rect">
            <a:avLst/>
          </a:prstGeom>
          <a:noFill/>
          <a:ln>
            <a:noFill/>
          </a:ln>
        </p:spPr>
      </p:pic>
      <p:pic>
        <p:nvPicPr>
          <p:cNvPr id="18" name="Picture 17" descr="Image result for woma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8574" y="1905000"/>
            <a:ext cx="130175" cy="356870"/>
          </a:xfrm>
          <a:prstGeom prst="rect">
            <a:avLst/>
          </a:prstGeom>
          <a:noFill/>
          <a:ln>
            <a:noFill/>
          </a:ln>
        </p:spPr>
      </p:pic>
      <p:pic>
        <p:nvPicPr>
          <p:cNvPr id="19" name="Picture 18" descr="Image result for woma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4388" y="4571770"/>
            <a:ext cx="130175" cy="356870"/>
          </a:xfrm>
          <a:prstGeom prst="rect">
            <a:avLst/>
          </a:prstGeom>
          <a:noFill/>
          <a:ln>
            <a:noFill/>
          </a:ln>
        </p:spPr>
      </p:pic>
      <p:pic>
        <p:nvPicPr>
          <p:cNvPr id="20" name="Picture 19" descr="Image result for woma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2712" y="3927792"/>
            <a:ext cx="130175" cy="356870"/>
          </a:xfrm>
          <a:prstGeom prst="rect">
            <a:avLst/>
          </a:prstGeom>
          <a:noFill/>
          <a:ln>
            <a:noFill/>
          </a:ln>
        </p:spPr>
      </p:pic>
      <p:pic>
        <p:nvPicPr>
          <p:cNvPr id="21" name="Picture 20" descr="Image result for woma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4487" y="1905000"/>
            <a:ext cx="130175" cy="356870"/>
          </a:xfrm>
          <a:prstGeom prst="rect">
            <a:avLst/>
          </a:prstGeom>
          <a:noFill/>
          <a:ln>
            <a:noFill/>
          </a:ln>
        </p:spPr>
      </p:pic>
      <p:pic>
        <p:nvPicPr>
          <p:cNvPr id="23" name="Picture 22" descr="Image result for woma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2732" y="4949318"/>
            <a:ext cx="130175" cy="356870"/>
          </a:xfrm>
          <a:prstGeom prst="rect">
            <a:avLst/>
          </a:prstGeom>
          <a:noFill/>
          <a:ln>
            <a:noFill/>
          </a:ln>
        </p:spPr>
      </p:pic>
      <p:pic>
        <p:nvPicPr>
          <p:cNvPr id="24" name="Picture 23" descr="Image result for woma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8574" y="2747645"/>
            <a:ext cx="130175" cy="356870"/>
          </a:xfrm>
          <a:prstGeom prst="rect">
            <a:avLst/>
          </a:prstGeom>
          <a:noFill/>
          <a:ln>
            <a:noFill/>
          </a:ln>
        </p:spPr>
      </p:pic>
      <p:cxnSp>
        <p:nvCxnSpPr>
          <p:cNvPr id="26" name="Straight Arrow Connector 25"/>
          <p:cNvCxnSpPr/>
          <p:nvPr/>
        </p:nvCxnSpPr>
        <p:spPr>
          <a:xfrm flipV="1">
            <a:off x="2590800" y="2159635"/>
            <a:ext cx="2209800" cy="3868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7" name="Picture 26" descr="Image result for woma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9928" y="4947096"/>
            <a:ext cx="130175" cy="356870"/>
          </a:xfrm>
          <a:prstGeom prst="rect">
            <a:avLst/>
          </a:prstGeom>
          <a:noFill/>
          <a:ln>
            <a:noFill/>
          </a:ln>
        </p:spPr>
      </p:pic>
      <p:cxnSp>
        <p:nvCxnSpPr>
          <p:cNvPr id="28" name="Straight Arrow Connector 27"/>
          <p:cNvCxnSpPr/>
          <p:nvPr/>
        </p:nvCxnSpPr>
        <p:spPr>
          <a:xfrm>
            <a:off x="2590800" y="2546532"/>
            <a:ext cx="2209800" cy="48545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876800" y="1968738"/>
            <a:ext cx="1215811"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Outcome</a:t>
            </a:r>
            <a:endParaRPr lang="en-US" b="1"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4876800" y="2799715"/>
            <a:ext cx="1447800"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No Outcome</a:t>
            </a:r>
            <a:endParaRPr lang="en-US" b="1" dirty="0">
              <a:latin typeface="Times New Roman" panose="02020603050405020304" pitchFamily="18" charset="0"/>
              <a:cs typeface="Times New Roman" panose="02020603050405020304" pitchFamily="18" charset="0"/>
            </a:endParaRPr>
          </a:p>
        </p:txBody>
      </p:sp>
      <p:pic>
        <p:nvPicPr>
          <p:cNvPr id="36" name="Picture 35" descr="Image result for 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4787" y="3913343"/>
            <a:ext cx="143510" cy="361315"/>
          </a:xfrm>
          <a:prstGeom prst="rect">
            <a:avLst/>
          </a:prstGeom>
          <a:noFill/>
          <a:ln>
            <a:noFill/>
          </a:ln>
        </p:spPr>
      </p:pic>
      <p:pic>
        <p:nvPicPr>
          <p:cNvPr id="37" name="Picture 36" descr="Image result for 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8602" y="4947095"/>
            <a:ext cx="143510" cy="361315"/>
          </a:xfrm>
          <a:prstGeom prst="rect">
            <a:avLst/>
          </a:prstGeom>
          <a:noFill/>
          <a:ln>
            <a:noFill/>
          </a:ln>
        </p:spPr>
      </p:pic>
      <p:pic>
        <p:nvPicPr>
          <p:cNvPr id="38" name="Picture 37" descr="Image result for 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3580" y="4947096"/>
            <a:ext cx="143510" cy="361315"/>
          </a:xfrm>
          <a:prstGeom prst="rect">
            <a:avLst/>
          </a:prstGeom>
          <a:noFill/>
          <a:ln>
            <a:noFill/>
          </a:ln>
        </p:spPr>
      </p:pic>
      <p:cxnSp>
        <p:nvCxnSpPr>
          <p:cNvPr id="39" name="Straight Arrow Connector 38"/>
          <p:cNvCxnSpPr/>
          <p:nvPr/>
        </p:nvCxnSpPr>
        <p:spPr>
          <a:xfrm>
            <a:off x="2667000" y="4614728"/>
            <a:ext cx="2209800" cy="48545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667000" y="4186438"/>
            <a:ext cx="2209800" cy="3868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992794" y="3915329"/>
            <a:ext cx="1215811"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Outcome</a:t>
            </a:r>
            <a:endParaRPr lang="en-US" b="1"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4895780" y="4928640"/>
            <a:ext cx="1447800"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No Outcome</a:t>
            </a:r>
            <a:endParaRPr lang="en-US" b="1" dirty="0">
              <a:latin typeface="Times New Roman" panose="02020603050405020304" pitchFamily="18" charset="0"/>
              <a:cs typeface="Times New Roman" panose="02020603050405020304" pitchFamily="18" charset="0"/>
            </a:endParaRPr>
          </a:p>
        </p:txBody>
      </p:sp>
      <p:cxnSp>
        <p:nvCxnSpPr>
          <p:cNvPr id="44" name="Straight Arrow Connector 43"/>
          <p:cNvCxnSpPr/>
          <p:nvPr/>
        </p:nvCxnSpPr>
        <p:spPr>
          <a:xfrm>
            <a:off x="762000" y="6096000"/>
            <a:ext cx="6934200"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62000" y="5715000"/>
            <a:ext cx="1600200" cy="381000"/>
          </a:xfrm>
          <a:prstGeom prst="rect">
            <a:avLst/>
          </a:prstGeom>
          <a:noFill/>
        </p:spPr>
        <p:txBody>
          <a:bodyPr wrap="square" rtlCol="0">
            <a:spAutoFit/>
          </a:bodyPr>
          <a:lstStyle/>
          <a:p>
            <a:r>
              <a:rPr lang="en-US" b="1" dirty="0" smtClean="0">
                <a:solidFill>
                  <a:srgbClr val="0000FF"/>
                </a:solidFill>
                <a:latin typeface="Times New Roman" panose="02020603050405020304" pitchFamily="18" charset="0"/>
                <a:cs typeface="Times New Roman" panose="02020603050405020304" pitchFamily="18" charset="0"/>
              </a:rPr>
              <a:t>Study begins</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48" name="TextBox 47"/>
          <p:cNvSpPr txBox="1"/>
          <p:nvPr/>
        </p:nvSpPr>
        <p:spPr>
          <a:xfrm>
            <a:off x="2992614" y="5715000"/>
            <a:ext cx="2000180" cy="381000"/>
          </a:xfrm>
          <a:prstGeom prst="rect">
            <a:avLst/>
          </a:prstGeom>
          <a:noFill/>
        </p:spPr>
        <p:txBody>
          <a:bodyPr wrap="square" rtlCol="0">
            <a:spAutoFit/>
          </a:bodyPr>
          <a:lstStyle/>
          <a:p>
            <a:endParaRPr lang="en-US" dirty="0"/>
          </a:p>
        </p:txBody>
      </p:sp>
      <p:sp>
        <p:nvSpPr>
          <p:cNvPr id="49" name="TextBox 48"/>
          <p:cNvSpPr txBox="1"/>
          <p:nvPr/>
        </p:nvSpPr>
        <p:spPr>
          <a:xfrm>
            <a:off x="2667000" y="5715000"/>
            <a:ext cx="2228780" cy="369332"/>
          </a:xfrm>
          <a:prstGeom prst="rect">
            <a:avLst/>
          </a:prstGeom>
          <a:noFill/>
        </p:spPr>
        <p:txBody>
          <a:bodyPr wrap="square" rtlCol="0">
            <a:spAutoFit/>
          </a:bodyPr>
          <a:lstStyle/>
          <a:p>
            <a:pPr algn="ctr"/>
            <a:r>
              <a:rPr lang="en-US" b="1" dirty="0" smtClean="0">
                <a:solidFill>
                  <a:srgbClr val="0000FF"/>
                </a:solidFill>
                <a:latin typeface="Times New Roman" panose="02020603050405020304" pitchFamily="18" charset="0"/>
                <a:cs typeface="Times New Roman" panose="02020603050405020304" pitchFamily="18" charset="0"/>
              </a:rPr>
              <a:t>Follow-up period</a:t>
            </a:r>
            <a:endParaRPr lang="en-US" dirty="0">
              <a:solidFill>
                <a:srgbClr val="0000FF"/>
              </a:solidFill>
            </a:endParaRPr>
          </a:p>
        </p:txBody>
      </p:sp>
      <p:sp>
        <p:nvSpPr>
          <p:cNvPr id="50" name="TextBox 49"/>
          <p:cNvSpPr txBox="1"/>
          <p:nvPr/>
        </p:nvSpPr>
        <p:spPr>
          <a:xfrm>
            <a:off x="5460959" y="5676900"/>
            <a:ext cx="1600200" cy="381000"/>
          </a:xfrm>
          <a:prstGeom prst="rect">
            <a:avLst/>
          </a:prstGeom>
          <a:noFill/>
        </p:spPr>
        <p:txBody>
          <a:bodyPr wrap="square" rtlCol="0">
            <a:spAutoFit/>
          </a:bodyPr>
          <a:lstStyle/>
          <a:p>
            <a:pPr algn="ctr"/>
            <a:r>
              <a:rPr lang="en-US" b="1" dirty="0" smtClean="0">
                <a:solidFill>
                  <a:srgbClr val="0000FF"/>
                </a:solidFill>
                <a:latin typeface="Times New Roman" panose="02020603050405020304" pitchFamily="18" charset="0"/>
                <a:cs typeface="Times New Roman" panose="02020603050405020304" pitchFamily="18" charset="0"/>
              </a:rPr>
              <a:t>Study ends</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7620000" y="5899666"/>
            <a:ext cx="762000" cy="369332"/>
          </a:xfrm>
          <a:prstGeom prst="rect">
            <a:avLst/>
          </a:prstGeom>
          <a:noFill/>
        </p:spPr>
        <p:txBody>
          <a:bodyPr wrap="square" rtlCol="0">
            <a:spAutoFit/>
          </a:bodyPr>
          <a:lstStyle/>
          <a:p>
            <a:r>
              <a:rPr lang="en-US" b="1" dirty="0" smtClean="0">
                <a:solidFill>
                  <a:srgbClr val="0000FF"/>
                </a:solidFill>
                <a:latin typeface="Times New Roman" panose="02020603050405020304" pitchFamily="18" charset="0"/>
                <a:cs typeface="Times New Roman" panose="02020603050405020304" pitchFamily="18" charset="0"/>
              </a:rPr>
              <a:t>Time</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762000" y="2831935"/>
            <a:ext cx="1371600" cy="400110"/>
          </a:xfrm>
          <a:prstGeom prst="rect">
            <a:avLst/>
          </a:prstGeom>
          <a:noFill/>
        </p:spPr>
        <p:txBody>
          <a:bodyPr wrap="square" rtlCol="0">
            <a:spAutoFit/>
          </a:bodyPr>
          <a:lstStyle/>
          <a:p>
            <a:pPr algn="ctr"/>
            <a:r>
              <a:rPr lang="en-US" sz="2000" b="1" dirty="0" smtClean="0">
                <a:solidFill>
                  <a:srgbClr val="0000FF"/>
                </a:solidFill>
                <a:latin typeface="Times New Roman" panose="02020603050405020304" pitchFamily="18" charset="0"/>
                <a:cs typeface="Times New Roman" panose="02020603050405020304" pitchFamily="18" charset="0"/>
              </a:rPr>
              <a:t>Exposed</a:t>
            </a:r>
            <a:endParaRPr lang="en-US" sz="2000" b="1" dirty="0">
              <a:solidFill>
                <a:srgbClr val="0000FF"/>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827087" y="5009514"/>
            <a:ext cx="1371600" cy="400110"/>
          </a:xfrm>
          <a:prstGeom prst="rect">
            <a:avLst/>
          </a:prstGeom>
          <a:noFill/>
        </p:spPr>
        <p:txBody>
          <a:bodyPr wrap="square" rtlCol="0">
            <a:spAutoFit/>
          </a:bodyPr>
          <a:lstStyle/>
          <a:p>
            <a:pPr algn="ctr"/>
            <a:r>
              <a:rPr lang="en-US" sz="2000" b="1" dirty="0" smtClean="0">
                <a:solidFill>
                  <a:srgbClr val="0000FF"/>
                </a:solidFill>
                <a:latin typeface="Times New Roman" panose="02020603050405020304" pitchFamily="18" charset="0"/>
                <a:cs typeface="Times New Roman" panose="02020603050405020304" pitchFamily="18" charset="0"/>
              </a:rPr>
              <a:t>Unexposed</a:t>
            </a:r>
            <a:endParaRPr lang="en-US" sz="2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33425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990600"/>
            <a:ext cx="7848600" cy="5486400"/>
          </a:xfrm>
        </p:spPr>
        <p:txBody>
          <a:bodyPr>
            <a:normAutofit fontScale="85000" lnSpcReduction="20000"/>
          </a:bodyPr>
          <a:lstStyle/>
          <a:p>
            <a:r>
              <a:rPr lang="en-US" sz="3300" b="1" dirty="0">
                <a:solidFill>
                  <a:srgbClr val="0000FF"/>
                </a:solidFill>
                <a:latin typeface="Times New Roman" panose="02020603050405020304" pitchFamily="18" charset="0"/>
                <a:cs typeface="Times New Roman" panose="02020603050405020304" pitchFamily="18" charset="0"/>
              </a:rPr>
              <a:t>Cohort </a:t>
            </a:r>
            <a:r>
              <a:rPr lang="en-US" sz="3300" b="1" dirty="0" smtClean="0">
                <a:solidFill>
                  <a:srgbClr val="0000FF"/>
                </a:solidFill>
                <a:latin typeface="Times New Roman" panose="02020603050405020304" pitchFamily="18" charset="0"/>
                <a:cs typeface="Times New Roman" panose="02020603050405020304" pitchFamily="18" charset="0"/>
              </a:rPr>
              <a:t>Studies </a:t>
            </a:r>
          </a:p>
          <a:p>
            <a:pPr marL="457200" indent="-457200">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Cohort </a:t>
            </a:r>
            <a:r>
              <a:rPr lang="en-US" sz="2800" b="1" dirty="0">
                <a:solidFill>
                  <a:srgbClr val="0000FF"/>
                </a:solidFill>
                <a:latin typeface="Times New Roman" panose="02020603050405020304" pitchFamily="18" charset="0"/>
                <a:cs typeface="Times New Roman" panose="02020603050405020304" pitchFamily="18" charset="0"/>
              </a:rPr>
              <a:t>studies </a:t>
            </a:r>
            <a:r>
              <a:rPr lang="en-US" sz="2800" b="1" dirty="0">
                <a:solidFill>
                  <a:schemeClr val="tx1"/>
                </a:solidFill>
                <a:latin typeface="Times New Roman" panose="02020603050405020304" pitchFamily="18" charset="0"/>
                <a:cs typeface="Times New Roman" panose="02020603050405020304" pitchFamily="18" charset="0"/>
              </a:rPr>
              <a:t>begin with individuals who all are free of the outcome of interest.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Thus </a:t>
            </a:r>
            <a:r>
              <a:rPr lang="en-US" sz="2800" b="1" dirty="0">
                <a:solidFill>
                  <a:schemeClr val="tx1"/>
                </a:solidFill>
                <a:latin typeface="Times New Roman" panose="02020603050405020304" pitchFamily="18" charset="0"/>
                <a:cs typeface="Times New Roman" panose="02020603050405020304" pitchFamily="18" charset="0"/>
              </a:rPr>
              <a:t>in a </a:t>
            </a:r>
            <a:r>
              <a:rPr lang="en-US" sz="2800" b="1" dirty="0">
                <a:solidFill>
                  <a:srgbClr val="0000FF"/>
                </a:solidFill>
                <a:latin typeface="Times New Roman" panose="02020603050405020304" pitchFamily="18" charset="0"/>
                <a:cs typeface="Times New Roman" panose="02020603050405020304" pitchFamily="18" charset="0"/>
              </a:rPr>
              <a:t>cohort study</a:t>
            </a:r>
            <a:r>
              <a:rPr lang="en-US" sz="2800" b="1" dirty="0">
                <a:solidFill>
                  <a:schemeClr val="tx1"/>
                </a:solidFill>
                <a:latin typeface="Times New Roman" panose="02020603050405020304" pitchFamily="18" charset="0"/>
                <a:cs typeface="Times New Roman" panose="02020603050405020304" pitchFamily="18" charset="0"/>
              </a:rPr>
              <a:t>, we have an exposed group and an unexposed group, and we follow them over time to compare the development of the outcome of interest, or incidence of the outcome.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In </a:t>
            </a:r>
            <a:r>
              <a:rPr lang="en-US" sz="2800" b="1" dirty="0">
                <a:solidFill>
                  <a:schemeClr val="tx1"/>
                </a:solidFill>
                <a:latin typeface="Times New Roman" panose="02020603050405020304" pitchFamily="18" charset="0"/>
                <a:cs typeface="Times New Roman" panose="02020603050405020304" pitchFamily="18" charset="0"/>
              </a:rPr>
              <a:t>a </a:t>
            </a:r>
            <a:r>
              <a:rPr lang="en-US" sz="2800" b="1" dirty="0">
                <a:solidFill>
                  <a:srgbClr val="0000FF"/>
                </a:solidFill>
                <a:latin typeface="Times New Roman" panose="02020603050405020304" pitchFamily="18" charset="0"/>
                <a:cs typeface="Times New Roman" panose="02020603050405020304" pitchFamily="18" charset="0"/>
              </a:rPr>
              <a:t>cohort study</a:t>
            </a:r>
            <a:r>
              <a:rPr lang="en-US" sz="2800" b="1" dirty="0">
                <a:solidFill>
                  <a:schemeClr val="tx1"/>
                </a:solidFill>
                <a:latin typeface="Times New Roman" panose="02020603050405020304" pitchFamily="18" charset="0"/>
                <a:cs typeface="Times New Roman" panose="02020603050405020304" pitchFamily="18" charset="0"/>
              </a:rPr>
              <a:t>, the investigator often begins by identifying the </a:t>
            </a:r>
            <a:r>
              <a:rPr lang="en-US" sz="2800" b="1" dirty="0">
                <a:solidFill>
                  <a:srgbClr val="0000FF"/>
                </a:solidFill>
                <a:latin typeface="Times New Roman" panose="02020603050405020304" pitchFamily="18" charset="0"/>
                <a:cs typeface="Times New Roman" panose="02020603050405020304" pitchFamily="18" charset="0"/>
              </a:rPr>
              <a:t>exposed group</a:t>
            </a:r>
            <a:r>
              <a:rPr lang="en-US" sz="2800" b="1" dirty="0">
                <a:solidFill>
                  <a:schemeClr val="tx1"/>
                </a:solidFill>
                <a:latin typeface="Times New Roman" panose="02020603050405020304" pitchFamily="18" charset="0"/>
                <a:cs typeface="Times New Roman" panose="02020603050405020304" pitchFamily="18" charset="0"/>
              </a:rPr>
              <a:t>, for example, people who are engaged in a behavior such as smoking or people who are exposed to a chemical compound such as arsenic.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The </a:t>
            </a:r>
            <a:r>
              <a:rPr lang="en-US" sz="2800" b="1" dirty="0">
                <a:solidFill>
                  <a:srgbClr val="0000FF"/>
                </a:solidFill>
                <a:latin typeface="Times New Roman" panose="02020603050405020304" pitchFamily="18" charset="0"/>
                <a:cs typeface="Times New Roman" panose="02020603050405020304" pitchFamily="18" charset="0"/>
              </a:rPr>
              <a:t>unexposed group </a:t>
            </a:r>
            <a:r>
              <a:rPr lang="en-US" sz="2800" b="1" dirty="0">
                <a:solidFill>
                  <a:schemeClr val="tx1"/>
                </a:solidFill>
                <a:latin typeface="Times New Roman" panose="02020603050405020304" pitchFamily="18" charset="0"/>
                <a:cs typeface="Times New Roman" panose="02020603050405020304" pitchFamily="18" charset="0"/>
              </a:rPr>
              <a:t>should be drawn from the same population as those exposed. (Recall that </a:t>
            </a:r>
            <a:r>
              <a:rPr lang="en-US" sz="2800" b="1" i="1" dirty="0">
                <a:solidFill>
                  <a:schemeClr val="tx1"/>
                </a:solidFill>
                <a:latin typeface="Times New Roman" panose="02020603050405020304" pitchFamily="18" charset="0"/>
                <a:cs typeface="Times New Roman" panose="02020603050405020304" pitchFamily="18" charset="0"/>
              </a:rPr>
              <a:t>population </a:t>
            </a:r>
            <a:r>
              <a:rPr lang="en-US" sz="2800" b="1" dirty="0">
                <a:solidFill>
                  <a:schemeClr val="tx1"/>
                </a:solidFill>
                <a:latin typeface="Times New Roman" panose="02020603050405020304" pitchFamily="18" charset="0"/>
                <a:cs typeface="Times New Roman" panose="02020603050405020304" pitchFamily="18" charset="0"/>
              </a:rPr>
              <a:t>in this sense will be defined by the researcher and may include attributes such as place of residence, demographic characteristics, or other factors</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36</a:t>
            </a:fld>
            <a:endParaRPr lang="ar-SA"/>
          </a:p>
        </p:txBody>
      </p:sp>
    </p:spTree>
    <p:extLst>
      <p:ext uri="{BB962C8B-B14F-4D97-AF65-F5344CB8AC3E}">
        <p14:creationId xmlns:p14="http://schemas.microsoft.com/office/powerpoint/2010/main" val="295415373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066800"/>
            <a:ext cx="7848600" cy="5410200"/>
          </a:xfrm>
        </p:spPr>
        <p:txBody>
          <a:bodyPr>
            <a:normAutofit/>
          </a:bodyPr>
          <a:lstStyle/>
          <a:p>
            <a:pPr marL="457200" indent="-457200">
              <a:spcBef>
                <a:spcPts val="0"/>
              </a:spcBef>
            </a:pPr>
            <a:r>
              <a:rPr lang="en-US" sz="2800" b="1" dirty="0">
                <a:solidFill>
                  <a:srgbClr val="0000FF"/>
                </a:solidFill>
                <a:latin typeface="Times New Roman" panose="02020603050405020304" pitchFamily="18" charset="0"/>
                <a:cs typeface="Times New Roman" panose="02020603050405020304" pitchFamily="18" charset="0"/>
              </a:rPr>
              <a:t>Cohort Studies </a:t>
            </a:r>
            <a:endParaRPr lang="en-US" sz="2800" b="1" dirty="0" smtClean="0">
              <a:solidFill>
                <a:srgbClr val="0000FF"/>
              </a:solidFill>
              <a:latin typeface="Times New Roman" panose="02020603050405020304" pitchFamily="18" charset="0"/>
              <a:cs typeface="Times New Roman" panose="02020603050405020304" pitchFamily="18" charset="0"/>
            </a:endParaRPr>
          </a:p>
          <a:p>
            <a:pPr marL="457200" indent="-457200">
              <a:spcBef>
                <a:spcPts val="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Ideally</a:t>
            </a:r>
            <a:r>
              <a:rPr lang="en-US" sz="2400" b="1" dirty="0">
                <a:solidFill>
                  <a:schemeClr val="tx1"/>
                </a:solidFill>
                <a:latin typeface="Times New Roman" panose="02020603050405020304" pitchFamily="18" charset="0"/>
                <a:cs typeface="Times New Roman" panose="02020603050405020304" pitchFamily="18" charset="0"/>
              </a:rPr>
              <a:t>, the </a:t>
            </a:r>
            <a:r>
              <a:rPr lang="en-US" sz="2400" b="1" dirty="0">
                <a:solidFill>
                  <a:srgbClr val="0000FF"/>
                </a:solidFill>
                <a:latin typeface="Times New Roman" panose="02020603050405020304" pitchFamily="18" charset="0"/>
                <a:cs typeface="Times New Roman" panose="02020603050405020304" pitchFamily="18" charset="0"/>
              </a:rPr>
              <a:t>unexposed</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comparison group </a:t>
            </a:r>
            <a:r>
              <a:rPr lang="en-US" sz="2400" b="1" dirty="0">
                <a:solidFill>
                  <a:schemeClr val="tx1"/>
                </a:solidFill>
                <a:latin typeface="Times New Roman" panose="02020603050405020304" pitchFamily="18" charset="0"/>
                <a:cs typeface="Times New Roman" panose="02020603050405020304" pitchFamily="18" charset="0"/>
              </a:rPr>
              <a:t>should resemble the </a:t>
            </a:r>
            <a:r>
              <a:rPr lang="en-US" sz="2400" b="1" dirty="0">
                <a:solidFill>
                  <a:srgbClr val="0000FF"/>
                </a:solidFill>
                <a:latin typeface="Times New Roman" panose="02020603050405020304" pitchFamily="18" charset="0"/>
                <a:cs typeface="Times New Roman" panose="02020603050405020304" pitchFamily="18" charset="0"/>
              </a:rPr>
              <a:t>exposed</a:t>
            </a:r>
            <a:r>
              <a:rPr lang="en-US" sz="2400" b="1" dirty="0">
                <a:solidFill>
                  <a:schemeClr val="tx1"/>
                </a:solidFill>
                <a:latin typeface="Times New Roman" panose="02020603050405020304" pitchFamily="18" charset="0"/>
                <a:cs typeface="Times New Roman" panose="02020603050405020304" pitchFamily="18" charset="0"/>
              </a:rPr>
              <a:t> members of the </a:t>
            </a:r>
            <a:r>
              <a:rPr lang="en-US" sz="2400" b="1" dirty="0">
                <a:solidFill>
                  <a:srgbClr val="0000FF"/>
                </a:solidFill>
                <a:latin typeface="Times New Roman" panose="02020603050405020304" pitchFamily="18" charset="0"/>
                <a:cs typeface="Times New Roman" panose="02020603050405020304" pitchFamily="18" charset="0"/>
              </a:rPr>
              <a:t>cohort</a:t>
            </a:r>
            <a:r>
              <a:rPr lang="en-US" sz="2400" b="1" dirty="0">
                <a:solidFill>
                  <a:schemeClr val="tx1"/>
                </a:solidFill>
                <a:latin typeface="Times New Roman" panose="02020603050405020304" pitchFamily="18" charset="0"/>
                <a:cs typeface="Times New Roman" panose="02020603050405020304" pitchFamily="18" charset="0"/>
              </a:rPr>
              <a:t> in every way except </a:t>
            </a:r>
            <a:r>
              <a:rPr lang="en-US" sz="2400" b="1" dirty="0">
                <a:solidFill>
                  <a:srgbClr val="0000FF"/>
                </a:solidFill>
                <a:latin typeface="Times New Roman" panose="02020603050405020304" pitchFamily="18" charset="0"/>
                <a:cs typeface="Times New Roman" panose="02020603050405020304" pitchFamily="18" charset="0"/>
              </a:rPr>
              <a:t>exposure</a:t>
            </a:r>
            <a:r>
              <a:rPr lang="en-US" sz="2400" b="1" dirty="0">
                <a:solidFill>
                  <a:schemeClr val="tx1"/>
                </a:solidFill>
                <a:latin typeface="Times New Roman" panose="02020603050405020304" pitchFamily="18" charset="0"/>
                <a:cs typeface="Times New Roman" panose="02020603050405020304" pitchFamily="18" charset="0"/>
              </a:rPr>
              <a:t>, but in practice this rarely occurs.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spcBef>
                <a:spcPts val="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Perhaps </a:t>
            </a:r>
            <a:r>
              <a:rPr lang="en-US" sz="2400" b="1" dirty="0">
                <a:solidFill>
                  <a:schemeClr val="tx1"/>
                </a:solidFill>
                <a:latin typeface="Times New Roman" panose="02020603050405020304" pitchFamily="18" charset="0"/>
                <a:cs typeface="Times New Roman" panose="02020603050405020304" pitchFamily="18" charset="0"/>
              </a:rPr>
              <a:t>the clearest potential problem in the evidence of </a:t>
            </a:r>
            <a:r>
              <a:rPr lang="en-US" sz="2400" b="1" dirty="0">
                <a:solidFill>
                  <a:srgbClr val="0000FF"/>
                </a:solidFill>
                <a:latin typeface="Times New Roman" panose="02020603050405020304" pitchFamily="18" charset="0"/>
                <a:cs typeface="Times New Roman" panose="02020603050405020304" pitchFamily="18" charset="0"/>
              </a:rPr>
              <a:t>exposure</a:t>
            </a:r>
            <a:r>
              <a:rPr lang="en-US" sz="2400" b="1" dirty="0">
                <a:solidFill>
                  <a:schemeClr val="tx1"/>
                </a:solidFill>
                <a:latin typeface="Times New Roman" panose="02020603050405020304" pitchFamily="18" charset="0"/>
                <a:cs typeface="Times New Roman" panose="02020603050405020304" pitchFamily="18" charset="0"/>
              </a:rPr>
              <a:t> – disease relationships from </a:t>
            </a:r>
            <a:r>
              <a:rPr lang="en-US" sz="2400" b="1" dirty="0">
                <a:solidFill>
                  <a:srgbClr val="0000FF"/>
                </a:solidFill>
                <a:latin typeface="Times New Roman" panose="02020603050405020304" pitchFamily="18" charset="0"/>
                <a:cs typeface="Times New Roman" panose="02020603050405020304" pitchFamily="18" charset="0"/>
              </a:rPr>
              <a:t>cohort studies </a:t>
            </a:r>
            <a:r>
              <a:rPr lang="en-US" sz="2400" b="1" dirty="0">
                <a:solidFill>
                  <a:schemeClr val="tx1"/>
                </a:solidFill>
                <a:latin typeface="Times New Roman" panose="02020603050405020304" pitchFamily="18" charset="0"/>
                <a:cs typeface="Times New Roman" panose="02020603050405020304" pitchFamily="18" charset="0"/>
              </a:rPr>
              <a:t>is that the differences between the </a:t>
            </a:r>
            <a:r>
              <a:rPr lang="en-US" sz="2400" b="1" dirty="0">
                <a:solidFill>
                  <a:srgbClr val="0000FF"/>
                </a:solidFill>
                <a:latin typeface="Times New Roman" panose="02020603050405020304" pitchFamily="18" charset="0"/>
                <a:cs typeface="Times New Roman" panose="02020603050405020304" pitchFamily="18" charset="0"/>
              </a:rPr>
              <a:t>exposed</a:t>
            </a:r>
            <a:r>
              <a:rPr lang="en-US" sz="2400" b="1" dirty="0">
                <a:solidFill>
                  <a:schemeClr val="tx1"/>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unexposed</a:t>
            </a:r>
            <a:r>
              <a:rPr lang="en-US" sz="2400" b="1" dirty="0">
                <a:solidFill>
                  <a:schemeClr val="tx1"/>
                </a:solidFill>
                <a:latin typeface="Times New Roman" panose="02020603050405020304" pitchFamily="18" charset="0"/>
                <a:cs typeface="Times New Roman" panose="02020603050405020304" pitchFamily="18" charset="0"/>
              </a:rPr>
              <a:t> people might be related to the </a:t>
            </a:r>
            <a:r>
              <a:rPr lang="en-US" sz="2400" b="1" dirty="0">
                <a:solidFill>
                  <a:srgbClr val="0000FF"/>
                </a:solidFill>
                <a:latin typeface="Times New Roman" panose="02020603050405020304" pitchFamily="18" charset="0"/>
                <a:cs typeface="Times New Roman" panose="02020603050405020304" pitchFamily="18" charset="0"/>
              </a:rPr>
              <a:t>outcome</a:t>
            </a:r>
            <a:r>
              <a:rPr lang="en-US" sz="2400" b="1" dirty="0">
                <a:solidFill>
                  <a:schemeClr val="tx1"/>
                </a:solidFill>
                <a:latin typeface="Times New Roman" panose="02020603050405020304" pitchFamily="18" charset="0"/>
                <a:cs typeface="Times New Roman" panose="02020603050405020304" pitchFamily="18" charset="0"/>
              </a:rPr>
              <a:t> you are studying and may </a:t>
            </a:r>
            <a:r>
              <a:rPr lang="en-US" sz="2400" b="1" dirty="0">
                <a:solidFill>
                  <a:srgbClr val="0000FF"/>
                </a:solidFill>
                <a:latin typeface="Times New Roman" panose="02020603050405020304" pitchFamily="18" charset="0"/>
                <a:cs typeface="Times New Roman" panose="02020603050405020304" pitchFamily="18" charset="0"/>
              </a:rPr>
              <a:t>confound</a:t>
            </a:r>
            <a:r>
              <a:rPr lang="en-US" sz="2400" b="1" dirty="0">
                <a:solidFill>
                  <a:schemeClr val="tx1"/>
                </a:solidFill>
                <a:latin typeface="Times New Roman" panose="02020603050405020304" pitchFamily="18" charset="0"/>
                <a:cs typeface="Times New Roman" panose="02020603050405020304" pitchFamily="18" charset="0"/>
              </a:rPr>
              <a:t> your answer.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spcBef>
                <a:spcPts val="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If </a:t>
            </a:r>
            <a:r>
              <a:rPr lang="en-US" sz="2400" b="1" dirty="0">
                <a:solidFill>
                  <a:schemeClr val="tx1"/>
                </a:solidFill>
                <a:latin typeface="Times New Roman" panose="02020603050405020304" pitchFamily="18" charset="0"/>
                <a:cs typeface="Times New Roman" panose="02020603050405020304" pitchFamily="18" charset="0"/>
              </a:rPr>
              <a:t>there are important differences between the </a:t>
            </a:r>
            <a:r>
              <a:rPr lang="en-US" sz="2400" b="1" dirty="0">
                <a:solidFill>
                  <a:srgbClr val="0000FF"/>
                </a:solidFill>
                <a:latin typeface="Times New Roman" panose="02020603050405020304" pitchFamily="18" charset="0"/>
                <a:cs typeface="Times New Roman" panose="02020603050405020304" pitchFamily="18" charset="0"/>
              </a:rPr>
              <a:t>exposed</a:t>
            </a:r>
            <a:r>
              <a:rPr lang="en-US" sz="2400" b="1" dirty="0">
                <a:solidFill>
                  <a:schemeClr val="tx1"/>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unexposed</a:t>
            </a:r>
            <a:r>
              <a:rPr lang="en-US" sz="2400" b="1" dirty="0">
                <a:solidFill>
                  <a:schemeClr val="tx1"/>
                </a:solidFill>
                <a:latin typeface="Times New Roman" panose="02020603050405020304" pitchFamily="18" charset="0"/>
                <a:cs typeface="Times New Roman" panose="02020603050405020304" pitchFamily="18" charset="0"/>
              </a:rPr>
              <a:t> members of the </a:t>
            </a:r>
            <a:r>
              <a:rPr lang="en-US" sz="2400" b="1" dirty="0">
                <a:solidFill>
                  <a:srgbClr val="0000FF"/>
                </a:solidFill>
                <a:latin typeface="Times New Roman" panose="02020603050405020304" pitchFamily="18" charset="0"/>
                <a:cs typeface="Times New Roman" panose="02020603050405020304" pitchFamily="18" charset="0"/>
              </a:rPr>
              <a:t>cohort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i="1" dirty="0">
                <a:solidFill>
                  <a:schemeClr val="tx1"/>
                </a:solidFill>
                <a:latin typeface="Times New Roman" panose="02020603050405020304" pitchFamily="18" charset="0"/>
                <a:cs typeface="Times New Roman" panose="02020603050405020304" pitchFamily="18" charset="0"/>
              </a:rPr>
              <a:t>and </a:t>
            </a:r>
            <a:r>
              <a:rPr lang="en-US" sz="2400" b="1" dirty="0">
                <a:solidFill>
                  <a:schemeClr val="tx1"/>
                </a:solidFill>
                <a:latin typeface="Times New Roman" panose="02020603050405020304" pitchFamily="18" charset="0"/>
                <a:cs typeface="Times New Roman" panose="02020603050405020304" pitchFamily="18" charset="0"/>
              </a:rPr>
              <a:t>these differences are causal factors for the outcome of interest, the association of interest will be </a:t>
            </a:r>
            <a:r>
              <a:rPr lang="en-US" sz="2400" b="1" dirty="0" smtClean="0">
                <a:solidFill>
                  <a:srgbClr val="0000FF"/>
                </a:solidFill>
                <a:latin typeface="Times New Roman" panose="02020603050405020304" pitchFamily="18" charset="0"/>
                <a:cs typeface="Times New Roman" panose="02020603050405020304" pitchFamily="18" charset="0"/>
              </a:rPr>
              <a:t>confounded.</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37</a:t>
            </a:fld>
            <a:endParaRPr lang="ar-SA"/>
          </a:p>
        </p:txBody>
      </p:sp>
    </p:spTree>
    <p:extLst>
      <p:ext uri="{BB962C8B-B14F-4D97-AF65-F5344CB8AC3E}">
        <p14:creationId xmlns:p14="http://schemas.microsoft.com/office/powerpoint/2010/main" val="149526564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066800"/>
            <a:ext cx="7848600" cy="5410200"/>
          </a:xfrm>
        </p:spPr>
        <p:txBody>
          <a:bodyPr>
            <a:normAutofit lnSpcReduction="10000"/>
          </a:bodyPr>
          <a:lstStyle/>
          <a:p>
            <a:pPr marL="457200" indent="-457200">
              <a:lnSpc>
                <a:spcPct val="110000"/>
              </a:lnSpc>
              <a:spcBef>
                <a:spcPts val="0"/>
              </a:spcBef>
            </a:pPr>
            <a:r>
              <a:rPr lang="en-US" sz="2800" b="1" dirty="0">
                <a:solidFill>
                  <a:srgbClr val="0000FF"/>
                </a:solidFill>
                <a:latin typeface="Times New Roman" panose="02020603050405020304" pitchFamily="18" charset="0"/>
                <a:cs typeface="Times New Roman" panose="02020603050405020304" pitchFamily="18" charset="0"/>
              </a:rPr>
              <a:t>Cohort </a:t>
            </a:r>
            <a:r>
              <a:rPr lang="en-US" sz="2800" b="1" dirty="0" smtClean="0">
                <a:solidFill>
                  <a:srgbClr val="0000FF"/>
                </a:solidFill>
                <a:latin typeface="Times New Roman" panose="02020603050405020304" pitchFamily="18" charset="0"/>
                <a:cs typeface="Times New Roman" panose="02020603050405020304" pitchFamily="18" charset="0"/>
              </a:rPr>
              <a:t>Studies</a:t>
            </a:r>
          </a:p>
          <a:p>
            <a:pPr marL="457200" indent="-457200">
              <a:lnSpc>
                <a:spcPct val="110000"/>
              </a:lnSpc>
              <a:spcBef>
                <a:spcPts val="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Measurement of all potential </a:t>
            </a:r>
            <a:r>
              <a:rPr lang="en-US" sz="2400" b="1" dirty="0">
                <a:solidFill>
                  <a:srgbClr val="0000FF"/>
                </a:solidFill>
                <a:latin typeface="Times New Roman" panose="02020603050405020304" pitchFamily="18" charset="0"/>
                <a:cs typeface="Times New Roman" panose="02020603050405020304" pitchFamily="18" charset="0"/>
              </a:rPr>
              <a:t>confounding</a:t>
            </a:r>
            <a:r>
              <a:rPr lang="en-US" sz="2400" b="1" dirty="0">
                <a:solidFill>
                  <a:schemeClr val="tx1"/>
                </a:solidFill>
                <a:latin typeface="Times New Roman" panose="02020603050405020304" pitchFamily="18" charset="0"/>
                <a:cs typeface="Times New Roman" panose="02020603050405020304" pitchFamily="18" charset="0"/>
              </a:rPr>
              <a:t> factors in a cohort study is a must.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10000"/>
              </a:lnSpc>
              <a:spcBef>
                <a:spcPts val="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Methods </a:t>
            </a:r>
            <a:r>
              <a:rPr lang="en-US" sz="2400" b="1" dirty="0">
                <a:solidFill>
                  <a:schemeClr val="tx1"/>
                </a:solidFill>
                <a:latin typeface="Times New Roman" panose="02020603050405020304" pitchFamily="18" charset="0"/>
                <a:cs typeface="Times New Roman" panose="02020603050405020304" pitchFamily="18" charset="0"/>
              </a:rPr>
              <a:t>exist to control the effects of </a:t>
            </a:r>
            <a:r>
              <a:rPr lang="en-US" sz="2400" b="1" dirty="0">
                <a:solidFill>
                  <a:srgbClr val="0000FF"/>
                </a:solidFill>
                <a:latin typeface="Times New Roman" panose="02020603050405020304" pitchFamily="18" charset="0"/>
                <a:cs typeface="Times New Roman" panose="02020603050405020304" pitchFamily="18" charset="0"/>
              </a:rPr>
              <a:t>confounding</a:t>
            </a:r>
            <a:r>
              <a:rPr lang="en-US" sz="2400" b="1" dirty="0">
                <a:solidFill>
                  <a:schemeClr val="tx1"/>
                </a:solidFill>
                <a:latin typeface="Times New Roman" panose="02020603050405020304" pitchFamily="18" charset="0"/>
                <a:cs typeface="Times New Roman" panose="02020603050405020304" pitchFamily="18" charset="0"/>
              </a:rPr>
              <a:t>, which we will discuss later, but an </a:t>
            </a:r>
            <a:r>
              <a:rPr lang="en-US" sz="2400" b="1" dirty="0">
                <a:solidFill>
                  <a:srgbClr val="0000FF"/>
                </a:solidFill>
                <a:latin typeface="Times New Roman" panose="02020603050405020304" pitchFamily="18" charset="0"/>
                <a:cs typeface="Times New Roman" panose="02020603050405020304" pitchFamily="18" charset="0"/>
              </a:rPr>
              <a:t>unmeasured confounder is an uncontrollable confounder</a:t>
            </a:r>
            <a:r>
              <a:rPr lang="en-US" sz="2400" b="1" dirty="0">
                <a:solidFill>
                  <a:schemeClr val="tx1"/>
                </a:solidFill>
                <a:latin typeface="Times New Roman" panose="02020603050405020304" pitchFamily="18" charset="0"/>
                <a:cs typeface="Times New Roman" panose="02020603050405020304" pitchFamily="18" charset="0"/>
              </a:rPr>
              <a: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10000"/>
              </a:lnSpc>
              <a:spcBef>
                <a:spcPts val="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Sometimes </a:t>
            </a:r>
            <a:r>
              <a:rPr lang="en-US" sz="2400" b="1" dirty="0">
                <a:solidFill>
                  <a:schemeClr val="tx1"/>
                </a:solidFill>
                <a:latin typeface="Times New Roman" panose="02020603050405020304" pitchFamily="18" charset="0"/>
                <a:cs typeface="Times New Roman" panose="02020603050405020304" pitchFamily="18" charset="0"/>
              </a:rPr>
              <a:t>it is possible to compare the risk or rate of disease among those </a:t>
            </a:r>
            <a:r>
              <a:rPr lang="en-US" sz="2400" b="1" dirty="0">
                <a:solidFill>
                  <a:srgbClr val="0000FF"/>
                </a:solidFill>
                <a:latin typeface="Times New Roman" panose="02020603050405020304" pitchFamily="18" charset="0"/>
                <a:cs typeface="Times New Roman" panose="02020603050405020304" pitchFamily="18" charset="0"/>
              </a:rPr>
              <a:t>exposed</a:t>
            </a:r>
            <a:r>
              <a:rPr lang="en-US" sz="2400" b="1" dirty="0">
                <a:solidFill>
                  <a:schemeClr val="tx1"/>
                </a:solidFill>
                <a:latin typeface="Times New Roman" panose="02020603050405020304" pitchFamily="18" charset="0"/>
                <a:cs typeface="Times New Roman" panose="02020603050405020304" pitchFamily="18" charset="0"/>
              </a:rPr>
              <a:t> to some known risk or rate rather than construct an </a:t>
            </a:r>
            <a:r>
              <a:rPr lang="en-US" sz="2400" b="1" dirty="0">
                <a:solidFill>
                  <a:srgbClr val="0000FF"/>
                </a:solidFill>
                <a:latin typeface="Times New Roman" panose="02020603050405020304" pitchFamily="18" charset="0"/>
                <a:cs typeface="Times New Roman" panose="02020603050405020304" pitchFamily="18" charset="0"/>
              </a:rPr>
              <a:t>unexposed</a:t>
            </a:r>
            <a:r>
              <a:rPr lang="en-US" sz="2400" b="1" dirty="0">
                <a:solidFill>
                  <a:schemeClr val="tx1"/>
                </a:solidFill>
                <a:latin typeface="Times New Roman" panose="02020603050405020304" pitchFamily="18" charset="0"/>
                <a:cs typeface="Times New Roman" panose="02020603050405020304" pitchFamily="18" charset="0"/>
              </a:rPr>
              <a:t> group for the cohort.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10000"/>
              </a:lnSpc>
              <a:spcBef>
                <a:spcPts val="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For </a:t>
            </a:r>
            <a:r>
              <a:rPr lang="en-US" sz="2400" b="1" dirty="0">
                <a:solidFill>
                  <a:schemeClr val="tx1"/>
                </a:solidFill>
                <a:latin typeface="Times New Roman" panose="02020603050405020304" pitchFamily="18" charset="0"/>
                <a:cs typeface="Times New Roman" panose="02020603050405020304" pitchFamily="18" charset="0"/>
              </a:rPr>
              <a:t>example, we might compare the risk of asbestosis (an asbestos - related lung disease) among a special group of occupationally exposed workers to the risk of asbestosis among the general </a:t>
            </a:r>
            <a:r>
              <a:rPr lang="en-US" sz="2400" b="1" dirty="0" smtClean="0">
                <a:solidFill>
                  <a:schemeClr val="tx1"/>
                </a:solidFill>
                <a:latin typeface="Times New Roman" panose="02020603050405020304" pitchFamily="18" charset="0"/>
                <a:cs typeface="Times New Roman" panose="02020603050405020304" pitchFamily="18" charset="0"/>
              </a:rPr>
              <a:t>population.</a:t>
            </a:r>
            <a:endParaRPr lang="en-US" sz="2800" b="1" dirty="0" smtClean="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38</a:t>
            </a:fld>
            <a:endParaRPr lang="ar-SA"/>
          </a:p>
        </p:txBody>
      </p:sp>
    </p:spTree>
    <p:extLst>
      <p:ext uri="{BB962C8B-B14F-4D97-AF65-F5344CB8AC3E}">
        <p14:creationId xmlns:p14="http://schemas.microsoft.com/office/powerpoint/2010/main" val="186131297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85800" y="990600"/>
            <a:ext cx="7772400" cy="5562600"/>
          </a:xfrm>
        </p:spPr>
        <p:txBody>
          <a:bodyPr>
            <a:normAutofit/>
          </a:bodyPr>
          <a:lstStyle/>
          <a:p>
            <a:r>
              <a:rPr lang="en-US" sz="2800" b="1" i="1" dirty="0">
                <a:solidFill>
                  <a:srgbClr val="0000FF"/>
                </a:solidFill>
                <a:latin typeface="Times New Roman" panose="02020603050405020304" pitchFamily="18" charset="0"/>
                <a:cs typeface="Times New Roman" panose="02020603050405020304" pitchFamily="18" charset="0"/>
              </a:rPr>
              <a:t>Analyzing Cohort Studies</a:t>
            </a:r>
            <a:endParaRPr lang="en-US" sz="2800" b="1" dirty="0">
              <a:solidFill>
                <a:srgbClr val="0000FF"/>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In both </a:t>
            </a:r>
            <a:r>
              <a:rPr lang="en-US" sz="2400" b="1" dirty="0">
                <a:solidFill>
                  <a:srgbClr val="0000FF"/>
                </a:solidFill>
                <a:latin typeface="Times New Roman" panose="02020603050405020304" pitchFamily="18" charset="0"/>
                <a:cs typeface="Times New Roman" panose="02020603050405020304" pitchFamily="18" charset="0"/>
              </a:rPr>
              <a:t>cohort studies </a:t>
            </a:r>
            <a:r>
              <a:rPr lang="en-US" sz="2400" b="1" dirty="0">
                <a:solidFill>
                  <a:schemeClr val="tx1"/>
                </a:solidFill>
                <a:latin typeface="Times New Roman" panose="02020603050405020304" pitchFamily="18" charset="0"/>
                <a:cs typeface="Times New Roman" panose="02020603050405020304" pitchFamily="18" charset="0"/>
              </a:rPr>
              <a:t>and </a:t>
            </a:r>
            <a:r>
              <a:rPr lang="en-US" sz="2400" b="1" dirty="0" smtClean="0">
                <a:solidFill>
                  <a:srgbClr val="0000FF"/>
                </a:solidFill>
                <a:latin typeface="Times New Roman" panose="02020603050405020304" pitchFamily="18" charset="0"/>
                <a:cs typeface="Times New Roman" panose="02020603050405020304" pitchFamily="18" charset="0"/>
              </a:rPr>
              <a:t>case–control </a:t>
            </a:r>
            <a:r>
              <a:rPr lang="en-US" sz="2400" b="1" dirty="0">
                <a:solidFill>
                  <a:srgbClr val="0000FF"/>
                </a:solidFill>
                <a:latin typeface="Times New Roman" panose="02020603050405020304" pitchFamily="18" charset="0"/>
                <a:cs typeface="Times New Roman" panose="02020603050405020304" pitchFamily="18" charset="0"/>
              </a:rPr>
              <a:t>studies</a:t>
            </a:r>
            <a:r>
              <a:rPr lang="en-US" sz="2400" b="1" dirty="0">
                <a:solidFill>
                  <a:schemeClr val="tx1"/>
                </a:solidFill>
                <a:latin typeface="Times New Roman" panose="02020603050405020304" pitchFamily="18" charset="0"/>
                <a:cs typeface="Times New Roman" panose="02020603050405020304" pitchFamily="18" charset="0"/>
              </a:rPr>
              <a:t>, the basic analysis begins with the construction of a </a:t>
            </a:r>
            <a:r>
              <a:rPr lang="en-US" sz="2400" b="1" dirty="0">
                <a:solidFill>
                  <a:srgbClr val="0000FF"/>
                </a:solidFill>
                <a:latin typeface="Times New Roman" panose="02020603050405020304" pitchFamily="18" charset="0"/>
                <a:cs typeface="Times New Roman" panose="02020603050405020304" pitchFamily="18" charset="0"/>
              </a:rPr>
              <a:t>(2 × 2) table</a:t>
            </a:r>
            <a:r>
              <a:rPr lang="en-US" sz="2400" b="1" dirty="0">
                <a:solidFill>
                  <a:schemeClr val="tx1"/>
                </a:solidFill>
                <a:latin typeface="Times New Roman" panose="02020603050405020304" pitchFamily="18" charset="0"/>
                <a:cs typeface="Times New Roman" panose="02020603050405020304" pitchFamily="18" charset="0"/>
              </a:rPr>
              <a: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These </a:t>
            </a:r>
            <a:r>
              <a:rPr lang="en-US" sz="2400" b="1" dirty="0">
                <a:solidFill>
                  <a:schemeClr val="tx1"/>
                </a:solidFill>
                <a:latin typeface="Times New Roman" panose="02020603050405020304" pitchFamily="18" charset="0"/>
                <a:cs typeface="Times New Roman" panose="02020603050405020304" pitchFamily="18" charset="0"/>
              </a:rPr>
              <a:t>tables have two rows, one for the </a:t>
            </a:r>
            <a:r>
              <a:rPr lang="en-US" sz="2400" b="1" dirty="0">
                <a:solidFill>
                  <a:srgbClr val="0000FF"/>
                </a:solidFill>
                <a:latin typeface="Times New Roman" panose="02020603050405020304" pitchFamily="18" charset="0"/>
                <a:cs typeface="Times New Roman" panose="02020603050405020304" pitchFamily="18" charset="0"/>
              </a:rPr>
              <a:t>exposed</a:t>
            </a:r>
            <a:r>
              <a:rPr lang="en-US" sz="2400" b="1" dirty="0">
                <a:solidFill>
                  <a:schemeClr val="tx1"/>
                </a:solidFill>
                <a:latin typeface="Times New Roman" panose="02020603050405020304" pitchFamily="18" charset="0"/>
                <a:cs typeface="Times New Roman" panose="02020603050405020304" pitchFamily="18" charset="0"/>
              </a:rPr>
              <a:t> and one for the </a:t>
            </a:r>
            <a:r>
              <a:rPr lang="en-US" sz="2400" b="1" dirty="0">
                <a:solidFill>
                  <a:srgbClr val="0000FF"/>
                </a:solidFill>
                <a:latin typeface="Times New Roman" panose="02020603050405020304" pitchFamily="18" charset="0"/>
                <a:cs typeface="Times New Roman" panose="02020603050405020304" pitchFamily="18" charset="0"/>
              </a:rPr>
              <a:t>unexposed</a:t>
            </a:r>
            <a:r>
              <a:rPr lang="en-US" sz="2400" b="1" dirty="0">
                <a:solidFill>
                  <a:schemeClr val="tx1"/>
                </a:solidFill>
                <a:latin typeface="Times New Roman" panose="02020603050405020304" pitchFamily="18" charset="0"/>
                <a:cs typeface="Times New Roman" panose="02020603050405020304" pitchFamily="18" charset="0"/>
              </a:rPr>
              <a:t> subjects, and two columns, one for those with the </a:t>
            </a:r>
            <a:r>
              <a:rPr lang="en-US" sz="2400" b="1" dirty="0">
                <a:solidFill>
                  <a:srgbClr val="0000FF"/>
                </a:solidFill>
                <a:latin typeface="Times New Roman" panose="02020603050405020304" pitchFamily="18" charset="0"/>
                <a:cs typeface="Times New Roman" panose="02020603050405020304" pitchFamily="18" charset="0"/>
              </a:rPr>
              <a:t>outcome</a:t>
            </a:r>
            <a:r>
              <a:rPr lang="en-US" sz="2400" b="1" dirty="0">
                <a:solidFill>
                  <a:schemeClr val="tx1"/>
                </a:solidFill>
                <a:latin typeface="Times New Roman" panose="02020603050405020304" pitchFamily="18" charset="0"/>
                <a:cs typeface="Times New Roman" panose="02020603050405020304" pitchFamily="18" charset="0"/>
              </a:rPr>
              <a:t> and one for those without the </a:t>
            </a:r>
            <a:r>
              <a:rPr lang="en-US" sz="2400" b="1" dirty="0">
                <a:solidFill>
                  <a:srgbClr val="0000FF"/>
                </a:solidFill>
                <a:latin typeface="Times New Roman" panose="02020603050405020304" pitchFamily="18" charset="0"/>
                <a:cs typeface="Times New Roman" panose="02020603050405020304" pitchFamily="18" charset="0"/>
              </a:rPr>
              <a:t>outcome</a:t>
            </a:r>
            <a:r>
              <a:rPr lang="en-US" sz="2400" b="1" dirty="0">
                <a:solidFill>
                  <a:schemeClr val="tx1"/>
                </a:solidFill>
                <a:latin typeface="Times New Roman" panose="02020603050405020304" pitchFamily="18" charset="0"/>
                <a:cs typeface="Times New Roman" panose="02020603050405020304" pitchFamily="18" charset="0"/>
              </a:rPr>
              <a: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chemeClr val="tx1"/>
                </a:solidFill>
                <a:latin typeface="Times New Roman" panose="02020603050405020304" pitchFamily="18" charset="0"/>
                <a:cs typeface="Times New Roman" panose="02020603050405020304" pitchFamily="18" charset="0"/>
              </a:rPr>
              <a:t>number of people who fall into each row by column category are represented by the letters </a:t>
            </a:r>
            <a:r>
              <a:rPr lang="en-US" sz="2400" b="1" dirty="0">
                <a:solidFill>
                  <a:srgbClr val="0000FF"/>
                </a:solidFill>
                <a:latin typeface="Times New Roman" panose="02020603050405020304" pitchFamily="18" charset="0"/>
                <a:cs typeface="Times New Roman" panose="02020603050405020304" pitchFamily="18" charset="0"/>
              </a:rPr>
              <a:t>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b</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c</a:t>
            </a:r>
            <a:r>
              <a:rPr lang="en-US" sz="2400" b="1" dirty="0">
                <a:solidFill>
                  <a:schemeClr val="tx1"/>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d</a:t>
            </a:r>
            <a:r>
              <a:rPr lang="en-US" sz="2400" b="1" dirty="0">
                <a:solidFill>
                  <a:schemeClr val="tx1"/>
                </a:solidFill>
                <a:latin typeface="Times New Roman" panose="02020603050405020304" pitchFamily="18" charset="0"/>
                <a:cs typeface="Times New Roman" panose="02020603050405020304" pitchFamily="18" charset="0"/>
              </a:rPr>
              <a:t> as shown in Table 5.1.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b="1" dirty="0" smtClean="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39</a:t>
            </a:fld>
            <a:endParaRPr lang="ar-SA"/>
          </a:p>
        </p:txBody>
      </p:sp>
      <p:graphicFrame>
        <p:nvGraphicFramePr>
          <p:cNvPr id="7" name="Table 6"/>
          <p:cNvGraphicFramePr>
            <a:graphicFrameLocks noGrp="1"/>
          </p:cNvGraphicFramePr>
          <p:nvPr>
            <p:extLst>
              <p:ext uri="{D42A27DB-BD31-4B8C-83A1-F6EECF244321}">
                <p14:modId xmlns:p14="http://schemas.microsoft.com/office/powerpoint/2010/main" val="121063579"/>
              </p:ext>
            </p:extLst>
          </p:nvPr>
        </p:nvGraphicFramePr>
        <p:xfrm>
          <a:off x="1447800" y="5410200"/>
          <a:ext cx="6477000" cy="1043688"/>
        </p:xfrm>
        <a:graphic>
          <a:graphicData uri="http://schemas.openxmlformats.org/drawingml/2006/table">
            <a:tbl>
              <a:tblPr firstRow="1" firstCol="1" bandRow="1">
                <a:tableStyleId>{5C22544A-7EE6-4342-B048-85BDC9FD1C3A}</a:tableStyleId>
              </a:tblPr>
              <a:tblGrid>
                <a:gridCol w="2159000"/>
                <a:gridCol w="2159000"/>
                <a:gridCol w="2159000"/>
              </a:tblGrid>
              <a:tr h="212639">
                <a:tc gridSpan="3">
                  <a:txBody>
                    <a:bodyPr/>
                    <a:lstStyle/>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Table 5.1 Generic 2 × 2 Table </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3">
                        <a:lumMod val="60000"/>
                        <a:lumOff val="40000"/>
                      </a:schemeClr>
                    </a:solidFill>
                  </a:tcPr>
                </a:tc>
                <a:tc hMerge="1">
                  <a:txBody>
                    <a:bodyPr/>
                    <a:lstStyle/>
                    <a:p>
                      <a:endParaRPr lang="en-US"/>
                    </a:p>
                  </a:txBody>
                  <a:tcPr/>
                </a:tc>
                <a:tc hMerge="1">
                  <a:txBody>
                    <a:bodyPr/>
                    <a:lstStyle/>
                    <a:p>
                      <a:endParaRPr lang="en-US"/>
                    </a:p>
                  </a:txBody>
                  <a:tcPr/>
                </a:tc>
              </a:tr>
              <a:tr h="233920">
                <a:tc>
                  <a:txBody>
                    <a:bodyPr/>
                    <a:lstStyle/>
                    <a:p>
                      <a:pPr marL="0" marR="0" algn="ctr">
                        <a:lnSpc>
                          <a:spcPct val="107000"/>
                        </a:lnSpc>
                        <a:spcBef>
                          <a:spcPts val="0"/>
                        </a:spcBef>
                        <a:spcAft>
                          <a:spcPts val="0"/>
                        </a:spcAft>
                      </a:pPr>
                      <a:r>
                        <a:rPr lang="en-US"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Outcome</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marL="0" marR="0" algn="ctr">
                        <a:lnSpc>
                          <a:spcPct val="107000"/>
                        </a:lnSpc>
                        <a:spcBef>
                          <a:spcPts val="0"/>
                        </a:spcBef>
                        <a:spcAft>
                          <a:spcPts val="0"/>
                        </a:spcAft>
                      </a:pPr>
                      <a:r>
                        <a:rPr lang="en-US" sz="1600" b="1">
                          <a:solidFill>
                            <a:schemeClr val="tx1"/>
                          </a:solidFill>
                          <a:effectLst/>
                          <a:latin typeface="Times New Roman" panose="02020603050405020304" pitchFamily="18" charset="0"/>
                          <a:cs typeface="Times New Roman" panose="02020603050405020304" pitchFamily="18" charset="0"/>
                        </a:rPr>
                        <a:t>No Outcome</a:t>
                      </a:r>
                      <a:endParaRPr lang="en-US" sz="16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3">
                        <a:lumMod val="60000"/>
                        <a:lumOff val="40000"/>
                      </a:schemeClr>
                    </a:solidFill>
                  </a:tcPr>
                </a:tc>
              </a:tr>
              <a:tr h="233920">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Exposed</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marL="0" marR="0" algn="ctr">
                        <a:lnSpc>
                          <a:spcPct val="107000"/>
                        </a:lnSpc>
                        <a:spcBef>
                          <a:spcPts val="0"/>
                        </a:spcBef>
                        <a:spcAft>
                          <a:spcPts val="0"/>
                        </a:spcAft>
                      </a:pPr>
                      <a:r>
                        <a:rPr lang="en-US" sz="1600" b="1" dirty="0">
                          <a:solidFill>
                            <a:srgbClr val="0000FF"/>
                          </a:solidFill>
                          <a:effectLst/>
                          <a:latin typeface="Times New Roman" panose="02020603050405020304" pitchFamily="18" charset="0"/>
                          <a:cs typeface="Times New Roman" panose="02020603050405020304" pitchFamily="18" charset="0"/>
                        </a:rPr>
                        <a:t>a</a:t>
                      </a:r>
                      <a:endParaRPr lang="en-US" sz="1600" b="1" dirty="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marL="0" marR="0" algn="ctr">
                        <a:lnSpc>
                          <a:spcPct val="107000"/>
                        </a:lnSpc>
                        <a:spcBef>
                          <a:spcPts val="0"/>
                        </a:spcBef>
                        <a:spcAft>
                          <a:spcPts val="0"/>
                        </a:spcAft>
                      </a:pPr>
                      <a:r>
                        <a:rPr lang="en-US" sz="1600" b="1" dirty="0">
                          <a:solidFill>
                            <a:srgbClr val="0000FF"/>
                          </a:solidFill>
                          <a:effectLst/>
                          <a:latin typeface="Times New Roman" panose="02020603050405020304" pitchFamily="18" charset="0"/>
                          <a:cs typeface="Times New Roman" panose="02020603050405020304" pitchFamily="18" charset="0"/>
                        </a:rPr>
                        <a:t>b</a:t>
                      </a:r>
                      <a:endParaRPr lang="en-US" sz="1600" b="1" dirty="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3">
                        <a:lumMod val="60000"/>
                        <a:lumOff val="40000"/>
                      </a:schemeClr>
                    </a:solidFill>
                  </a:tcPr>
                </a:tc>
              </a:tr>
              <a:tr h="233920">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Unexposed</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marL="0" marR="0" algn="ctr">
                        <a:lnSpc>
                          <a:spcPct val="107000"/>
                        </a:lnSpc>
                        <a:spcBef>
                          <a:spcPts val="0"/>
                        </a:spcBef>
                        <a:spcAft>
                          <a:spcPts val="0"/>
                        </a:spcAft>
                      </a:pPr>
                      <a:r>
                        <a:rPr lang="en-US" sz="1600" b="1" dirty="0">
                          <a:solidFill>
                            <a:srgbClr val="0000FF"/>
                          </a:solidFill>
                          <a:effectLst/>
                          <a:latin typeface="Times New Roman" panose="02020603050405020304" pitchFamily="18" charset="0"/>
                          <a:cs typeface="Times New Roman" panose="02020603050405020304" pitchFamily="18" charset="0"/>
                        </a:rPr>
                        <a:t>c</a:t>
                      </a:r>
                      <a:endParaRPr lang="en-US" sz="1600" b="1" dirty="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marL="0" marR="0" algn="ctr">
                        <a:lnSpc>
                          <a:spcPct val="107000"/>
                        </a:lnSpc>
                        <a:spcBef>
                          <a:spcPts val="0"/>
                        </a:spcBef>
                        <a:spcAft>
                          <a:spcPts val="0"/>
                        </a:spcAft>
                      </a:pPr>
                      <a:r>
                        <a:rPr lang="en-US" sz="1600" b="1" dirty="0">
                          <a:solidFill>
                            <a:srgbClr val="0000FF"/>
                          </a:solidFill>
                          <a:effectLst/>
                          <a:latin typeface="Times New Roman" panose="02020603050405020304" pitchFamily="18" charset="0"/>
                          <a:cs typeface="Times New Roman" panose="02020603050405020304" pitchFamily="18" charset="0"/>
                        </a:rPr>
                        <a:t>d</a:t>
                      </a:r>
                      <a:endParaRPr lang="en-US" sz="1600" b="1" dirty="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3">
                        <a:lumMod val="60000"/>
                        <a:lumOff val="40000"/>
                      </a:schemeClr>
                    </a:solidFill>
                  </a:tcPr>
                </a:tc>
              </a:tr>
            </a:tbl>
          </a:graphicData>
        </a:graphic>
      </p:graphicFrame>
    </p:spTree>
    <p:extLst>
      <p:ext uri="{BB962C8B-B14F-4D97-AF65-F5344CB8AC3E}">
        <p14:creationId xmlns:p14="http://schemas.microsoft.com/office/powerpoint/2010/main" val="209381613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392B17BF-08E7-4EB1-ACA4-14273822306F}"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4</a:t>
            </a:fld>
            <a:endParaRPr lang="ar-SA"/>
          </a:p>
        </p:txBody>
      </p:sp>
      <p:sp>
        <p:nvSpPr>
          <p:cNvPr id="8" name="Subtitle 2"/>
          <p:cNvSpPr txBox="1">
            <a:spLocks/>
          </p:cNvSpPr>
          <p:nvPr/>
        </p:nvSpPr>
        <p:spPr>
          <a:xfrm>
            <a:off x="609600" y="1524000"/>
            <a:ext cx="7772400" cy="4572000"/>
          </a:xfrm>
          <a:prstGeom prst="rect">
            <a:avLst/>
          </a:prstGeom>
        </p:spPr>
        <p:txBody>
          <a:bodyPr vert="horz" lIns="91440" tIns="45720" rIns="91440" bIns="45720" rtlCol="0" anchor="t">
            <a:normAutofit fontScale="85000" lnSpcReduction="2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r>
              <a:rPr lang="en-US" sz="3900" b="1" dirty="0" smtClean="0">
                <a:solidFill>
                  <a:srgbClr val="0000FF"/>
                </a:solidFill>
                <a:latin typeface="Times New Roman" panose="02020603050405020304" pitchFamily="18" charset="0"/>
                <a:cs typeface="Times New Roman" panose="02020603050405020304" pitchFamily="18" charset="0"/>
              </a:rPr>
              <a:t>Basis of scientific method</a:t>
            </a:r>
            <a:r>
              <a:rPr lang="en-US" sz="3900" b="1" dirty="0" smtClean="0">
                <a:solidFill>
                  <a:schemeClr val="tx1"/>
                </a:solidFill>
                <a:latin typeface="Times New Roman" panose="02020603050405020304" pitchFamily="18" charset="0"/>
                <a:cs typeface="Times New Roman" panose="02020603050405020304" pitchFamily="18" charset="0"/>
              </a:rPr>
              <a:t>:</a:t>
            </a:r>
          </a:p>
          <a:p>
            <a:pPr marL="571500" indent="-571500">
              <a:lnSpc>
                <a:spcPct val="120000"/>
              </a:lnSpc>
              <a:spcBef>
                <a:spcPts val="600"/>
              </a:spcBef>
              <a:buClr>
                <a:srgbClr val="0000FF"/>
              </a:buClr>
              <a:buFont typeface="Wingdings" panose="05000000000000000000" pitchFamily="2" charset="2"/>
              <a:buChar char="§"/>
            </a:pPr>
            <a:r>
              <a:rPr lang="en-US" sz="3800" b="1" dirty="0" smtClean="0">
                <a:solidFill>
                  <a:srgbClr val="0000FF"/>
                </a:solidFill>
                <a:latin typeface="Times New Roman" panose="02020603050405020304" pitchFamily="18" charset="0"/>
                <a:cs typeface="Times New Roman" panose="02020603050405020304" pitchFamily="18" charset="0"/>
              </a:rPr>
              <a:t>Scepticism</a:t>
            </a:r>
            <a:r>
              <a:rPr lang="en-US" sz="3800" b="1" dirty="0" smtClean="0">
                <a:solidFill>
                  <a:schemeClr val="tx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(the notion that any proposition or statement, even those by great authorities, is open to doubt and analysis)</a:t>
            </a:r>
          </a:p>
          <a:p>
            <a:pPr marL="571500" indent="-571500">
              <a:buClr>
                <a:srgbClr val="0000FF"/>
              </a:buClr>
              <a:buFont typeface="Wingdings" panose="05000000000000000000" pitchFamily="2" charset="2"/>
              <a:buChar char="§"/>
            </a:pPr>
            <a:r>
              <a:rPr lang="en-US" sz="3800" b="1" dirty="0" smtClean="0">
                <a:solidFill>
                  <a:srgbClr val="0000FF"/>
                </a:solidFill>
                <a:latin typeface="Times New Roman" panose="02020603050405020304" pitchFamily="18" charset="0"/>
                <a:cs typeface="Times New Roman" panose="02020603050405020304" pitchFamily="18" charset="0"/>
              </a:rPr>
              <a:t>Determinism</a:t>
            </a:r>
            <a:r>
              <a:rPr lang="en-US" sz="3800" b="1" dirty="0" smtClean="0">
                <a:solidFill>
                  <a:schemeClr val="tx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(the notion that events in the world occur according to regular laws and causes not as a result of caprices)</a:t>
            </a:r>
          </a:p>
          <a:p>
            <a:pPr marL="571500" indent="-571500">
              <a:buClr>
                <a:srgbClr val="0000FF"/>
              </a:buClr>
              <a:buFont typeface="Wingdings" panose="05000000000000000000" pitchFamily="2" charset="2"/>
              <a:buChar char="§"/>
            </a:pPr>
            <a:r>
              <a:rPr lang="en-US" sz="3800" b="1" dirty="0" smtClean="0">
                <a:solidFill>
                  <a:srgbClr val="0000FF"/>
                </a:solidFill>
                <a:latin typeface="Times New Roman" panose="02020603050405020304" pitchFamily="18" charset="0"/>
                <a:cs typeface="Times New Roman" panose="02020603050405020304" pitchFamily="18" charset="0"/>
              </a:rPr>
              <a:t>Empiricism</a:t>
            </a:r>
            <a:r>
              <a:rPr lang="en-US" sz="3800" b="1" dirty="0" smtClean="0">
                <a:solidFill>
                  <a:schemeClr val="tx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(the notion that enquiry ought to be conducted through observation and experiments).</a:t>
            </a:r>
            <a:r>
              <a:rPr lang="en-US" sz="2800" b="1" dirty="0">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Stimulated </a:t>
            </a:r>
            <a:r>
              <a:rPr lang="en-US" sz="2800" b="1" dirty="0">
                <a:solidFill>
                  <a:schemeClr val="tx1"/>
                </a:solidFill>
                <a:latin typeface="Times New Roman" panose="02020603050405020304" pitchFamily="18" charset="0"/>
                <a:cs typeface="Times New Roman" panose="02020603050405020304" pitchFamily="18" charset="0"/>
              </a:rPr>
              <a:t>by the rise of experimental science, it developed in the 17th and 18th centuries</a:t>
            </a:r>
            <a:endParaRPr lang="en-US" sz="28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19154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85800" y="1143000"/>
            <a:ext cx="7696200" cy="5410200"/>
          </a:xfrm>
        </p:spPr>
        <p:txBody>
          <a:bodyPr>
            <a:normAutofit/>
          </a:bodyPr>
          <a:lstStyle/>
          <a:p>
            <a:r>
              <a:rPr lang="en-US" sz="2800" b="1" i="1" dirty="0">
                <a:solidFill>
                  <a:srgbClr val="0000FF"/>
                </a:solidFill>
                <a:latin typeface="Times New Roman" panose="02020603050405020304" pitchFamily="18" charset="0"/>
                <a:cs typeface="Times New Roman" panose="02020603050405020304" pitchFamily="18" charset="0"/>
              </a:rPr>
              <a:t>Analyzing Cohort Studies</a:t>
            </a:r>
            <a:endParaRPr lang="en-US" sz="2800" b="1" dirty="0">
              <a:solidFill>
                <a:srgbClr val="0000FF"/>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In </a:t>
            </a:r>
            <a:r>
              <a:rPr lang="en-US" sz="2400" b="1" dirty="0">
                <a:solidFill>
                  <a:srgbClr val="0000FF"/>
                </a:solidFill>
                <a:latin typeface="Times New Roman" panose="02020603050405020304" pitchFamily="18" charset="0"/>
                <a:cs typeface="Times New Roman" panose="02020603050405020304" pitchFamily="18" charset="0"/>
              </a:rPr>
              <a:t>cohort studies</a:t>
            </a:r>
            <a:r>
              <a:rPr lang="en-US" sz="2400" b="1" dirty="0">
                <a:solidFill>
                  <a:schemeClr val="tx1"/>
                </a:solidFill>
                <a:latin typeface="Times New Roman" panose="02020603050405020304" pitchFamily="18" charset="0"/>
                <a:cs typeface="Times New Roman" panose="02020603050405020304" pitchFamily="18" charset="0"/>
              </a:rPr>
              <a:t>, the </a:t>
            </a:r>
            <a:r>
              <a:rPr lang="en-US" sz="2400" b="1" dirty="0">
                <a:solidFill>
                  <a:srgbClr val="0000FF"/>
                </a:solidFill>
                <a:latin typeface="Times New Roman" panose="02020603050405020304" pitchFamily="18" charset="0"/>
                <a:cs typeface="Times New Roman" panose="02020603050405020304" pitchFamily="18" charset="0"/>
              </a:rPr>
              <a:t>relative risk (RR) </a:t>
            </a:r>
            <a:r>
              <a:rPr lang="en-US" sz="2400" b="1" dirty="0">
                <a:solidFill>
                  <a:schemeClr val="tx1"/>
                </a:solidFill>
                <a:latin typeface="Times New Roman" panose="02020603050405020304" pitchFamily="18" charset="0"/>
                <a:cs typeface="Times New Roman" panose="02020603050405020304" pitchFamily="18" charset="0"/>
              </a:rPr>
              <a:t>is calculated as the measure of effect or the </a:t>
            </a:r>
            <a:r>
              <a:rPr lang="en-US" sz="2400" b="1" dirty="0">
                <a:solidFill>
                  <a:srgbClr val="0000FF"/>
                </a:solidFill>
                <a:latin typeface="Times New Roman" panose="02020603050405020304" pitchFamily="18" charset="0"/>
                <a:cs typeface="Times New Roman" panose="02020603050405020304" pitchFamily="18" charset="0"/>
              </a:rPr>
              <a:t>measure of excess risk</a:t>
            </a:r>
            <a:r>
              <a:rPr lang="en-US" sz="2400" b="1" dirty="0">
                <a:solidFill>
                  <a:schemeClr val="tx1"/>
                </a:solidFill>
                <a:latin typeface="Times New Roman" panose="02020603050405020304" pitchFamily="18" charset="0"/>
                <a:cs typeface="Times New Roman" panose="02020603050405020304" pitchFamily="18" charset="0"/>
              </a:rPr>
              <a:t>, the amount by which </a:t>
            </a:r>
            <a:r>
              <a:rPr lang="en-US" sz="2400" b="1" dirty="0">
                <a:solidFill>
                  <a:srgbClr val="0000FF"/>
                </a:solidFill>
                <a:latin typeface="Times New Roman" panose="02020603050405020304" pitchFamily="18" charset="0"/>
                <a:cs typeface="Times New Roman" panose="02020603050405020304" pitchFamily="18" charset="0"/>
              </a:rPr>
              <a:t>exposure</a:t>
            </a:r>
            <a:r>
              <a:rPr lang="en-US" sz="2400" b="1" dirty="0">
                <a:solidFill>
                  <a:schemeClr val="tx1"/>
                </a:solidFill>
                <a:latin typeface="Times New Roman" panose="02020603050405020304" pitchFamily="18" charset="0"/>
                <a:cs typeface="Times New Roman" panose="02020603050405020304" pitchFamily="18" charset="0"/>
              </a:rPr>
              <a:t> increases (or decreases) the risk of the outcome</a:t>
            </a:r>
            <a:r>
              <a:rPr lang="en-US" sz="2400" b="1" dirty="0" smtClean="0">
                <a:solidFill>
                  <a:schemeClr val="tx1"/>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The </a:t>
            </a:r>
            <a:r>
              <a:rPr lang="en-US" sz="2400" b="1" dirty="0">
                <a:solidFill>
                  <a:srgbClr val="0000FF"/>
                </a:solidFill>
                <a:latin typeface="Times New Roman" panose="02020603050405020304" pitchFamily="18" charset="0"/>
                <a:cs typeface="Times New Roman" panose="02020603050405020304" pitchFamily="18" charset="0"/>
              </a:rPr>
              <a:t>relative risk </a:t>
            </a:r>
            <a:r>
              <a:rPr lang="en-US" sz="2400" b="1" dirty="0">
                <a:solidFill>
                  <a:schemeClr val="tx1"/>
                </a:solidFill>
                <a:latin typeface="Times New Roman" panose="02020603050405020304" pitchFamily="18" charset="0"/>
                <a:cs typeface="Times New Roman" panose="02020603050405020304" pitchFamily="18" charset="0"/>
              </a:rPr>
              <a:t>is sometimes called the </a:t>
            </a:r>
            <a:r>
              <a:rPr lang="en-US" sz="2400" b="1" dirty="0">
                <a:solidFill>
                  <a:srgbClr val="0000FF"/>
                </a:solidFill>
                <a:latin typeface="Times New Roman" panose="02020603050405020304" pitchFamily="18" charset="0"/>
                <a:cs typeface="Times New Roman" panose="02020603050405020304" pitchFamily="18" charset="0"/>
              </a:rPr>
              <a:t>risk ratio or rate ratio</a:t>
            </a:r>
            <a:r>
              <a:rPr lang="en-US" sz="2400" b="1" dirty="0">
                <a:solidFill>
                  <a:schemeClr val="tx1"/>
                </a:solidFill>
                <a:latin typeface="Times New Roman" panose="02020603050405020304" pitchFamily="18" charset="0"/>
                <a:cs typeface="Times New Roman" panose="02020603050405020304" pitchFamily="18" charset="0"/>
              </a:rPr>
              <a:t>, is the </a:t>
            </a:r>
            <a:r>
              <a:rPr lang="en-US" sz="2400" b="1" dirty="0">
                <a:solidFill>
                  <a:srgbClr val="0000FF"/>
                </a:solidFill>
                <a:latin typeface="Times New Roman" panose="02020603050405020304" pitchFamily="18" charset="0"/>
                <a:cs typeface="Times New Roman" panose="02020603050405020304" pitchFamily="18" charset="0"/>
              </a:rPr>
              <a:t>incidence</a:t>
            </a:r>
            <a:r>
              <a:rPr lang="en-US" sz="2400" b="1" dirty="0">
                <a:solidFill>
                  <a:schemeClr val="tx1"/>
                </a:solidFill>
                <a:latin typeface="Times New Roman" panose="02020603050405020304" pitchFamily="18" charset="0"/>
                <a:cs typeface="Times New Roman" panose="02020603050405020304" pitchFamily="18" charset="0"/>
              </a:rPr>
              <a:t> in the exposed group divided by the </a:t>
            </a:r>
            <a:r>
              <a:rPr lang="en-US" sz="2400" b="1" dirty="0">
                <a:solidFill>
                  <a:srgbClr val="0000FF"/>
                </a:solidFill>
                <a:latin typeface="Times New Roman" panose="02020603050405020304" pitchFamily="18" charset="0"/>
                <a:cs typeface="Times New Roman" panose="02020603050405020304" pitchFamily="18" charset="0"/>
              </a:rPr>
              <a:t>incidence</a:t>
            </a:r>
            <a:r>
              <a:rPr lang="en-US" sz="2400" b="1" dirty="0">
                <a:solidFill>
                  <a:schemeClr val="tx1"/>
                </a:solidFill>
                <a:latin typeface="Times New Roman" panose="02020603050405020304" pitchFamily="18" charset="0"/>
                <a:cs typeface="Times New Roman" panose="02020603050405020304" pitchFamily="18" charset="0"/>
              </a:rPr>
              <a:t> in the unexposed group; thus we are comparing the rate of new disease among the exposed and the unexposed </a:t>
            </a:r>
            <a:r>
              <a:rPr lang="en-US" sz="2400" b="1" dirty="0" smtClean="0">
                <a:solidFill>
                  <a:schemeClr val="tx1"/>
                </a:solidFill>
                <a:latin typeface="Times New Roman" panose="02020603050405020304" pitchFamily="18" charset="0"/>
                <a:cs typeface="Times New Roman" panose="02020603050405020304" pitchFamily="18" charset="0"/>
              </a:rPr>
              <a:t>groups.</a:t>
            </a:r>
          </a:p>
          <a:p>
            <a:endParaRPr lang="en-US" sz="2400" b="1" dirty="0" smtClean="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40</a:t>
            </a:fld>
            <a:endParaRPr lang="ar-SA"/>
          </a:p>
        </p:txBody>
      </p:sp>
      <p:graphicFrame>
        <p:nvGraphicFramePr>
          <p:cNvPr id="7" name="Table 6"/>
          <p:cNvGraphicFramePr>
            <a:graphicFrameLocks noGrp="1"/>
          </p:cNvGraphicFramePr>
          <p:nvPr>
            <p:extLst>
              <p:ext uri="{D42A27DB-BD31-4B8C-83A1-F6EECF244321}">
                <p14:modId xmlns:p14="http://schemas.microsoft.com/office/powerpoint/2010/main" val="2105852143"/>
              </p:ext>
            </p:extLst>
          </p:nvPr>
        </p:nvGraphicFramePr>
        <p:xfrm>
          <a:off x="3581400" y="5334000"/>
          <a:ext cx="2667000" cy="782702"/>
        </p:xfrm>
        <a:graphic>
          <a:graphicData uri="http://schemas.openxmlformats.org/drawingml/2006/table">
            <a:tbl>
              <a:tblPr firstRow="1" firstCol="1" bandRow="1">
                <a:tableStyleId>{5C22544A-7EE6-4342-B048-85BDC9FD1C3A}</a:tableStyleId>
              </a:tblPr>
              <a:tblGrid>
                <a:gridCol w="838200"/>
                <a:gridCol w="1828800"/>
              </a:tblGrid>
              <a:tr h="0">
                <a:tc rowSpan="2">
                  <a:txBody>
                    <a:bodyPr/>
                    <a:lstStyle/>
                    <a:p>
                      <a:pPr marL="0" marR="0" algn="r">
                        <a:lnSpc>
                          <a:spcPct val="107000"/>
                        </a:lnSpc>
                        <a:spcBef>
                          <a:spcPts val="0"/>
                        </a:spcBef>
                        <a:spcAft>
                          <a:spcPts val="0"/>
                        </a:spcAft>
                      </a:pPr>
                      <a:r>
                        <a:rPr lang="en-US" sz="2400" b="1" dirty="0">
                          <a:solidFill>
                            <a:schemeClr val="tx1"/>
                          </a:solidFill>
                          <a:effectLst/>
                          <a:latin typeface="Times New Roman" panose="02020603050405020304" pitchFamily="18" charset="0"/>
                          <a:cs typeface="Times New Roman" panose="02020603050405020304" pitchFamily="18" charset="0"/>
                        </a:rPr>
                        <a:t>RR=</a:t>
                      </a:r>
                      <a:endParaRPr lang="en-US" sz="2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solidFill>
                  </a:tcPr>
                </a:tc>
                <a:tc>
                  <a:txBody>
                    <a:bodyPr/>
                    <a:lstStyle/>
                    <a:p>
                      <a:pPr marL="0" marR="0" algn="ctr">
                        <a:lnSpc>
                          <a:spcPct val="107000"/>
                        </a:lnSpc>
                        <a:spcBef>
                          <a:spcPts val="0"/>
                        </a:spcBef>
                        <a:spcAft>
                          <a:spcPts val="0"/>
                        </a:spcAft>
                      </a:pPr>
                      <a:r>
                        <a:rPr lang="en-US" sz="2400" b="1" dirty="0">
                          <a:solidFill>
                            <a:schemeClr val="tx1"/>
                          </a:solidFill>
                          <a:effectLst/>
                          <a:latin typeface="Times New Roman" panose="02020603050405020304" pitchFamily="18" charset="0"/>
                          <a:cs typeface="Times New Roman" panose="02020603050405020304" pitchFamily="18" charset="0"/>
                        </a:rPr>
                        <a:t>a/(a+b)</a:t>
                      </a:r>
                      <a:endParaRPr lang="en-US" sz="2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B w="38100" cap="flat" cmpd="sng" algn="ctr">
                      <a:solidFill>
                        <a:schemeClr val="tx1"/>
                      </a:solidFill>
                      <a:prstDash val="solid"/>
                      <a:round/>
                      <a:headEnd type="none" w="med" len="med"/>
                      <a:tailEnd type="none" w="med" len="med"/>
                    </a:lnB>
                    <a:solidFill>
                      <a:schemeClr val="bg1"/>
                    </a:solidFill>
                  </a:tcPr>
                </a:tc>
              </a:tr>
              <a:tr h="0">
                <a:tc vMerge="1">
                  <a:txBody>
                    <a:bodyPr/>
                    <a:lstStyle/>
                    <a:p>
                      <a:endParaRPr lang="en-US"/>
                    </a:p>
                  </a:txBody>
                  <a:tcPr/>
                </a:tc>
                <a:tc>
                  <a:txBody>
                    <a:bodyPr/>
                    <a:lstStyle/>
                    <a:p>
                      <a:pPr marL="0" marR="0" algn="ctr">
                        <a:lnSpc>
                          <a:spcPct val="107000"/>
                        </a:lnSpc>
                        <a:spcBef>
                          <a:spcPts val="0"/>
                        </a:spcBef>
                        <a:spcAft>
                          <a:spcPts val="0"/>
                        </a:spcAft>
                      </a:pPr>
                      <a:r>
                        <a:rPr lang="en-US" sz="2400" b="1" dirty="0">
                          <a:solidFill>
                            <a:schemeClr val="tx1"/>
                          </a:solidFill>
                          <a:effectLst/>
                          <a:latin typeface="Times New Roman" panose="02020603050405020304" pitchFamily="18" charset="0"/>
                          <a:cs typeface="Times New Roman" panose="02020603050405020304" pitchFamily="18" charset="0"/>
                        </a:rPr>
                        <a:t>c/(c+d)</a:t>
                      </a:r>
                      <a:endParaRPr lang="en-US" sz="2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solidFill>
                      <a:schemeClr val="bg1"/>
                    </a:solidFill>
                  </a:tcPr>
                </a:tc>
              </a:tr>
            </a:tbl>
          </a:graphicData>
        </a:graphic>
      </p:graphicFrame>
    </p:spTree>
    <p:extLst>
      <p:ext uri="{BB962C8B-B14F-4D97-AF65-F5344CB8AC3E}">
        <p14:creationId xmlns:p14="http://schemas.microsoft.com/office/powerpoint/2010/main" val="334108481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85800" y="1143000"/>
            <a:ext cx="7696200" cy="5410200"/>
          </a:xfrm>
        </p:spPr>
        <p:txBody>
          <a:bodyPr>
            <a:normAutofit lnSpcReduction="10000"/>
          </a:bodyPr>
          <a:lstStyle/>
          <a:p>
            <a:r>
              <a:rPr lang="en-US" sz="2800" b="1" i="1" dirty="0">
                <a:solidFill>
                  <a:srgbClr val="0000FF"/>
                </a:solidFill>
                <a:latin typeface="Times New Roman" panose="02020603050405020304" pitchFamily="18" charset="0"/>
                <a:cs typeface="Times New Roman" panose="02020603050405020304" pitchFamily="18" charset="0"/>
              </a:rPr>
              <a:t>Analyzing Cohort Studies</a:t>
            </a:r>
            <a:endParaRPr lang="en-US" sz="2800" b="1" dirty="0">
              <a:solidFill>
                <a:srgbClr val="0000FF"/>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If the </a:t>
            </a:r>
            <a:r>
              <a:rPr lang="en-US" sz="2400" b="1" dirty="0">
                <a:solidFill>
                  <a:srgbClr val="0000FF"/>
                </a:solidFill>
                <a:latin typeface="Times New Roman" panose="02020603050405020304" pitchFamily="18" charset="0"/>
                <a:cs typeface="Times New Roman" panose="02020603050405020304" pitchFamily="18" charset="0"/>
              </a:rPr>
              <a:t>RR</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equals 1.0</a:t>
            </a:r>
            <a:r>
              <a:rPr lang="en-US" sz="2400" b="1" dirty="0">
                <a:solidFill>
                  <a:schemeClr val="tx1"/>
                </a:solidFill>
                <a:latin typeface="Times New Roman" panose="02020603050405020304" pitchFamily="18" charset="0"/>
                <a:cs typeface="Times New Roman" panose="02020603050405020304" pitchFamily="18" charset="0"/>
              </a:rPr>
              <a:t>, there is no difference in risk of the </a:t>
            </a:r>
            <a:r>
              <a:rPr lang="en-US" sz="2400" b="1" dirty="0">
                <a:solidFill>
                  <a:srgbClr val="0000FF"/>
                </a:solidFill>
                <a:latin typeface="Times New Roman" panose="02020603050405020304" pitchFamily="18" charset="0"/>
                <a:cs typeface="Times New Roman" panose="02020603050405020304" pitchFamily="18" charset="0"/>
              </a:rPr>
              <a:t>outcome</a:t>
            </a:r>
            <a:r>
              <a:rPr lang="en-US" sz="2400" b="1" dirty="0">
                <a:solidFill>
                  <a:schemeClr val="tx1"/>
                </a:solidFill>
                <a:latin typeface="Times New Roman" panose="02020603050405020304" pitchFamily="18" charset="0"/>
                <a:cs typeface="Times New Roman" panose="02020603050405020304" pitchFamily="18" charset="0"/>
              </a:rPr>
              <a:t> based on </a:t>
            </a:r>
            <a:r>
              <a:rPr lang="en-US" sz="2400" b="1" dirty="0">
                <a:solidFill>
                  <a:srgbClr val="0000FF"/>
                </a:solidFill>
                <a:latin typeface="Times New Roman" panose="02020603050405020304" pitchFamily="18" charset="0"/>
                <a:cs typeface="Times New Roman" panose="02020603050405020304" pitchFamily="18" charset="0"/>
              </a:rPr>
              <a:t>exposure</a:t>
            </a:r>
            <a:r>
              <a:rPr lang="en-US" sz="2400" b="1" dirty="0">
                <a:solidFill>
                  <a:schemeClr val="tx1"/>
                </a:solidFill>
                <a:latin typeface="Times New Roman" panose="02020603050405020304" pitchFamily="18" charset="0"/>
                <a:cs typeface="Times New Roman" panose="02020603050405020304" pitchFamily="18" charset="0"/>
              </a:rPr>
              <a:t>. In other words, someone with the exposure of interest is equally as likely to develop the outcome as someone without the exposure of interest.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If </a:t>
            </a:r>
            <a:r>
              <a:rPr lang="en-US" sz="2400" b="1" dirty="0">
                <a:solidFill>
                  <a:schemeClr val="tx1"/>
                </a:solidFill>
                <a:latin typeface="Times New Roman" panose="02020603050405020304" pitchFamily="18" charset="0"/>
                <a:cs typeface="Times New Roman" panose="02020603050405020304" pitchFamily="18" charset="0"/>
              </a:rPr>
              <a:t>the </a:t>
            </a:r>
            <a:r>
              <a:rPr lang="en-US" sz="2400" b="1" dirty="0">
                <a:solidFill>
                  <a:srgbClr val="0000FF"/>
                </a:solidFill>
                <a:latin typeface="Times New Roman" panose="02020603050405020304" pitchFamily="18" charset="0"/>
                <a:cs typeface="Times New Roman" panose="02020603050405020304" pitchFamily="18" charset="0"/>
              </a:rPr>
              <a:t>RR</a:t>
            </a:r>
            <a:r>
              <a:rPr lang="en-US" sz="2400" b="1" dirty="0">
                <a:solidFill>
                  <a:schemeClr val="tx1"/>
                </a:solidFill>
                <a:latin typeface="Times New Roman" panose="02020603050405020304" pitchFamily="18" charset="0"/>
                <a:cs typeface="Times New Roman" panose="02020603050405020304" pitchFamily="18" charset="0"/>
              </a:rPr>
              <a:t> is </a:t>
            </a:r>
            <a:r>
              <a:rPr lang="en-US" sz="2400" b="1" dirty="0">
                <a:solidFill>
                  <a:srgbClr val="0000FF"/>
                </a:solidFill>
                <a:latin typeface="Times New Roman" panose="02020603050405020304" pitchFamily="18" charset="0"/>
                <a:cs typeface="Times New Roman" panose="02020603050405020304" pitchFamily="18" charset="0"/>
              </a:rPr>
              <a:t>greater than 1.0</a:t>
            </a:r>
            <a:r>
              <a:rPr lang="en-US" sz="2400" b="1" dirty="0">
                <a:solidFill>
                  <a:schemeClr val="tx1"/>
                </a:solidFill>
                <a:latin typeface="Times New Roman" panose="02020603050405020304" pitchFamily="18" charset="0"/>
                <a:cs typeface="Times New Roman" panose="02020603050405020304" pitchFamily="18" charset="0"/>
              </a:rPr>
              <a:t>, we say the exposure increases the risk of outcome. For example, if smoking was the exposure and lung cancer the outcome, and we calculate an RR of 4.3, we would say smokers are 4.3 times as likely as nonsmokers to be diagnosed with lung cancer.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Likewise</a:t>
            </a:r>
            <a:r>
              <a:rPr lang="en-US" sz="2400" b="1" dirty="0">
                <a:solidFill>
                  <a:schemeClr val="tx1"/>
                </a:solidFill>
                <a:latin typeface="Times New Roman" panose="02020603050405020304" pitchFamily="18" charset="0"/>
                <a:cs typeface="Times New Roman" panose="02020603050405020304" pitchFamily="18" charset="0"/>
              </a:rPr>
              <a:t>, if the </a:t>
            </a:r>
            <a:r>
              <a:rPr lang="en-US" sz="2400" b="1" dirty="0">
                <a:solidFill>
                  <a:srgbClr val="0000FF"/>
                </a:solidFill>
                <a:latin typeface="Times New Roman" panose="02020603050405020304" pitchFamily="18" charset="0"/>
                <a:cs typeface="Times New Roman" panose="02020603050405020304" pitchFamily="18" charset="0"/>
              </a:rPr>
              <a:t>RR</a:t>
            </a:r>
            <a:r>
              <a:rPr lang="en-US" sz="2400" b="1" dirty="0">
                <a:solidFill>
                  <a:schemeClr val="tx1"/>
                </a:solidFill>
                <a:latin typeface="Times New Roman" panose="02020603050405020304" pitchFamily="18" charset="0"/>
                <a:cs typeface="Times New Roman" panose="02020603050405020304" pitchFamily="18" charset="0"/>
              </a:rPr>
              <a:t> is </a:t>
            </a:r>
            <a:r>
              <a:rPr lang="en-US" sz="2400" b="1" dirty="0">
                <a:solidFill>
                  <a:srgbClr val="0000FF"/>
                </a:solidFill>
                <a:latin typeface="Times New Roman" panose="02020603050405020304" pitchFamily="18" charset="0"/>
                <a:cs typeface="Times New Roman" panose="02020603050405020304" pitchFamily="18" charset="0"/>
              </a:rPr>
              <a:t>less than 1.0</a:t>
            </a:r>
            <a:r>
              <a:rPr lang="en-US" sz="2400" b="1" dirty="0">
                <a:solidFill>
                  <a:schemeClr val="tx1"/>
                </a:solidFill>
                <a:latin typeface="Times New Roman" panose="02020603050405020304" pitchFamily="18" charset="0"/>
                <a:cs typeface="Times New Roman" panose="02020603050405020304" pitchFamily="18" charset="0"/>
              </a:rPr>
              <a:t>, the exposure is protective against the outcome.</a:t>
            </a:r>
            <a:endParaRPr lang="en-US" sz="2400" b="1" dirty="0" smtClean="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41</a:t>
            </a:fld>
            <a:endParaRPr lang="ar-SA"/>
          </a:p>
        </p:txBody>
      </p:sp>
    </p:spTree>
    <p:extLst>
      <p:ext uri="{BB962C8B-B14F-4D97-AF65-F5344CB8AC3E}">
        <p14:creationId xmlns:p14="http://schemas.microsoft.com/office/powerpoint/2010/main" val="350937364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85800" y="1143000"/>
            <a:ext cx="7696200" cy="5410200"/>
          </a:xfrm>
        </p:spPr>
        <p:txBody>
          <a:bodyPr>
            <a:normAutofit/>
          </a:bodyPr>
          <a:lstStyle/>
          <a:p>
            <a:r>
              <a:rPr lang="en-US" sz="2800" b="1" i="1" dirty="0">
                <a:solidFill>
                  <a:srgbClr val="0000FF"/>
                </a:solidFill>
                <a:latin typeface="Times New Roman" panose="02020603050405020304" pitchFamily="18" charset="0"/>
                <a:cs typeface="Times New Roman" panose="02020603050405020304" pitchFamily="18" charset="0"/>
              </a:rPr>
              <a:t>Analyzing Cohort Studies</a:t>
            </a:r>
            <a:endParaRPr lang="en-US" sz="2800" b="1" dirty="0">
              <a:solidFill>
                <a:srgbClr val="0000FF"/>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In another scenario (Table 5.2 a), we may be looking at seat belt use during a crash as the </a:t>
            </a:r>
            <a:r>
              <a:rPr lang="en-US" sz="2400" b="1" dirty="0">
                <a:solidFill>
                  <a:srgbClr val="0000FF"/>
                </a:solidFill>
                <a:latin typeface="Times New Roman" panose="02020603050405020304" pitchFamily="18" charset="0"/>
                <a:cs typeface="Times New Roman" panose="02020603050405020304" pitchFamily="18" charset="0"/>
              </a:rPr>
              <a:t>exposure</a:t>
            </a:r>
            <a:r>
              <a:rPr lang="en-US" sz="2400" b="1" dirty="0">
                <a:solidFill>
                  <a:schemeClr val="tx1"/>
                </a:solidFill>
                <a:latin typeface="Times New Roman" panose="02020603050405020304" pitchFamily="18" charset="0"/>
                <a:cs typeface="Times New Roman" panose="02020603050405020304" pitchFamily="18" charset="0"/>
              </a:rPr>
              <a:t> and traumatic brain injury (TBI) as the outcome.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If </a:t>
            </a:r>
            <a:r>
              <a:rPr lang="en-US" sz="2400" b="1" dirty="0">
                <a:solidFill>
                  <a:schemeClr val="tx1"/>
                </a:solidFill>
                <a:latin typeface="Times New Roman" panose="02020603050405020304" pitchFamily="18" charset="0"/>
                <a:cs typeface="Times New Roman" panose="02020603050405020304" pitchFamily="18" charset="0"/>
              </a:rPr>
              <a:t>we calculate an </a:t>
            </a:r>
            <a:r>
              <a:rPr lang="en-US" sz="2400" b="1" dirty="0">
                <a:solidFill>
                  <a:srgbClr val="0000FF"/>
                </a:solidFill>
                <a:latin typeface="Times New Roman" panose="02020603050405020304" pitchFamily="18" charset="0"/>
                <a:cs typeface="Times New Roman" panose="02020603050405020304" pitchFamily="18" charset="0"/>
              </a:rPr>
              <a:t>RR</a:t>
            </a:r>
            <a:r>
              <a:rPr lang="en-US" sz="2400" b="1" dirty="0">
                <a:solidFill>
                  <a:schemeClr val="tx1"/>
                </a:solidFill>
                <a:latin typeface="Times New Roman" panose="02020603050405020304" pitchFamily="18" charset="0"/>
                <a:cs typeface="Times New Roman" panose="02020603050405020304" pitchFamily="18" charset="0"/>
              </a:rPr>
              <a:t> of 0.6 in this study, we would say that individuals wearing a seat belt at the time of a crash were </a:t>
            </a:r>
            <a:r>
              <a:rPr lang="en-US" sz="2400" b="1" dirty="0">
                <a:solidFill>
                  <a:srgbClr val="0000FF"/>
                </a:solidFill>
                <a:latin typeface="Times New Roman" panose="02020603050405020304" pitchFamily="18" charset="0"/>
                <a:cs typeface="Times New Roman" panose="02020603050405020304" pitchFamily="18" charset="0"/>
              </a:rPr>
              <a:t>0.6 times as likely </a:t>
            </a:r>
            <a:r>
              <a:rPr lang="en-US" sz="2400" b="1" dirty="0">
                <a:solidFill>
                  <a:schemeClr val="tx1"/>
                </a:solidFill>
                <a:latin typeface="Times New Roman" panose="02020603050405020304" pitchFamily="18" charset="0"/>
                <a:cs typeface="Times New Roman" panose="02020603050405020304" pitchFamily="18" charset="0"/>
              </a:rPr>
              <a:t>(</a:t>
            </a:r>
            <a:r>
              <a:rPr lang="en-US" sz="2400" b="1" dirty="0">
                <a:solidFill>
                  <a:srgbClr val="0000FF"/>
                </a:solidFill>
                <a:latin typeface="Times New Roman" panose="02020603050405020304" pitchFamily="18" charset="0"/>
                <a:cs typeface="Times New Roman" panose="02020603050405020304" pitchFamily="18" charset="0"/>
              </a:rPr>
              <a:t>less likely</a:t>
            </a:r>
            <a:r>
              <a:rPr lang="en-US" sz="2400" b="1" dirty="0">
                <a:solidFill>
                  <a:schemeClr val="tx1"/>
                </a:solidFill>
                <a:latin typeface="Times New Roman" panose="02020603050405020304" pitchFamily="18" charset="0"/>
                <a:cs typeface="Times New Roman" panose="02020603050405020304" pitchFamily="18" charset="0"/>
              </a:rPr>
              <a:t>) to have a TBI compared to individuals who were not wearing a seat belt during a crash.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We </a:t>
            </a:r>
            <a:r>
              <a:rPr lang="en-US" sz="2400" b="1" dirty="0">
                <a:solidFill>
                  <a:schemeClr val="tx1"/>
                </a:solidFill>
                <a:latin typeface="Times New Roman" panose="02020603050405020304" pitchFamily="18" charset="0"/>
                <a:cs typeface="Times New Roman" panose="02020603050405020304" pitchFamily="18" charset="0"/>
              </a:rPr>
              <a:t>can also invert the rows of a 2 × 2 table and reverse the interpretation of the relative risk</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(Table 5.2 a</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42</a:t>
            </a:fld>
            <a:endParaRPr lang="ar-SA"/>
          </a:p>
        </p:txBody>
      </p:sp>
    </p:spTree>
    <p:extLst>
      <p:ext uri="{BB962C8B-B14F-4D97-AF65-F5344CB8AC3E}">
        <p14:creationId xmlns:p14="http://schemas.microsoft.com/office/powerpoint/2010/main" val="13129241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325562"/>
          </a:xfrm>
          <a:solidFill>
            <a:schemeClr val="bg2"/>
          </a:solidFill>
        </p:spPr>
        <p:txBody>
          <a:bodyPr/>
          <a:lstStyle/>
          <a:p>
            <a:r>
              <a:rPr lang="en-US" sz="2000" b="1" dirty="0">
                <a:solidFill>
                  <a:srgbClr val="0000FF"/>
                </a:solidFill>
              </a:rPr>
              <a:t>Table </a:t>
            </a:r>
            <a:r>
              <a:rPr lang="en-US" sz="2000" b="1" dirty="0" smtClean="0">
                <a:solidFill>
                  <a:srgbClr val="0000FF"/>
                </a:solidFill>
              </a:rPr>
              <a:t>5.2 a and b </a:t>
            </a:r>
            <a:r>
              <a:rPr lang="en-US" sz="2000" b="1" dirty="0">
                <a:solidFill>
                  <a:schemeClr val="tx1"/>
                </a:solidFill>
              </a:rPr>
              <a:t>Two - by - two Tables with Data and </a:t>
            </a:r>
            <a:r>
              <a:rPr lang="en-US" sz="2000" b="1" dirty="0">
                <a:solidFill>
                  <a:srgbClr val="0000FF"/>
                </a:solidFill>
              </a:rPr>
              <a:t>Relative Risk </a:t>
            </a:r>
            <a:r>
              <a:rPr lang="en-US" sz="2000" b="1" dirty="0">
                <a:solidFill>
                  <a:schemeClr val="tx1"/>
                </a:solidFill>
              </a:rPr>
              <a:t>(</a:t>
            </a:r>
            <a:r>
              <a:rPr lang="en-US" sz="2000" b="1" dirty="0">
                <a:solidFill>
                  <a:srgbClr val="0000FF"/>
                </a:solidFill>
              </a:rPr>
              <a:t>RR</a:t>
            </a:r>
            <a:r>
              <a:rPr lang="en-US" sz="2000" b="1" dirty="0">
                <a:solidFill>
                  <a:schemeClr val="tx1"/>
                </a:solidFill>
              </a:rPr>
              <a:t>) Calculations for a Hypothetical Cohort Study Investigating whether Wearing a Seat Belt during a Crash (</a:t>
            </a:r>
            <a:r>
              <a:rPr lang="en-US" sz="2000" b="1" dirty="0">
                <a:solidFill>
                  <a:srgbClr val="0000FF"/>
                </a:solidFill>
              </a:rPr>
              <a:t>exposure</a:t>
            </a:r>
            <a:r>
              <a:rPr lang="en-US" sz="2000" b="1" dirty="0">
                <a:solidFill>
                  <a:schemeClr val="tx1"/>
                </a:solidFill>
              </a:rPr>
              <a:t>) Is Associated with Traumatic Brain Injury (</a:t>
            </a:r>
            <a:r>
              <a:rPr lang="en-US" sz="2000" b="1" dirty="0">
                <a:solidFill>
                  <a:srgbClr val="0000FF"/>
                </a:solidFill>
              </a:rPr>
              <a:t>TBI; outcome</a:t>
            </a:r>
            <a:r>
              <a:rPr lang="en-US" sz="2000" b="1" dirty="0">
                <a:solidFill>
                  <a:schemeClr val="tx1"/>
                </a:solidFill>
              </a:rPr>
              <a:t>)</a:t>
            </a:r>
            <a:endParaRPr lang="en-US" sz="2000" dirty="0">
              <a:solidFill>
                <a:schemeClr val="tx1"/>
              </a:solidFill>
            </a:endParaRPr>
          </a:p>
        </p:txBody>
      </p:sp>
      <p:sp>
        <p:nvSpPr>
          <p:cNvPr id="3" name="Date Placeholder 2"/>
          <p:cNvSpPr>
            <a:spLocks noGrp="1"/>
          </p:cNvSpPr>
          <p:nvPr>
            <p:ph type="dt" sz="half" idx="10"/>
          </p:nvPr>
        </p:nvSpPr>
        <p:spPr/>
        <p:txBody>
          <a:bodyPr/>
          <a:lstStyle/>
          <a:p>
            <a:fld id="{56C63608-1533-4D0B-A79E-B6F589539FC9}" type="datetime1">
              <a:rPr lang="ar-SA" smtClean="0"/>
              <a:t>27/02/1441</a:t>
            </a:fld>
            <a:endParaRPr lang="en-US"/>
          </a:p>
        </p:txBody>
      </p:sp>
      <p:sp>
        <p:nvSpPr>
          <p:cNvPr id="4" name="Footer Placeholder 3"/>
          <p:cNvSpPr>
            <a:spLocks noGrp="1"/>
          </p:cNvSpPr>
          <p:nvPr>
            <p:ph type="ftr" sz="quarter" idx="11"/>
          </p:nvPr>
        </p:nvSpPr>
        <p:spPr/>
        <p:txBody>
          <a:bodyPr/>
          <a:lstStyle/>
          <a:p>
            <a:r>
              <a:rPr lang="en-US" smtClean="0"/>
              <a:t>Dr. Mohammed Alnaif</a:t>
            </a:r>
            <a:endParaRPr lang="en-US"/>
          </a:p>
        </p:txBody>
      </p:sp>
      <p:sp>
        <p:nvSpPr>
          <p:cNvPr id="5" name="Slide Number Placeholder 4"/>
          <p:cNvSpPr>
            <a:spLocks noGrp="1"/>
          </p:cNvSpPr>
          <p:nvPr>
            <p:ph type="sldNum" sz="quarter" idx="12"/>
          </p:nvPr>
        </p:nvSpPr>
        <p:spPr/>
        <p:txBody>
          <a:bodyPr/>
          <a:lstStyle/>
          <a:p>
            <a:fld id="{EEEECDCC-63C2-4492-ADC6-A6890B1EB79E}" type="slidenum">
              <a:rPr lang="en-US" smtClean="0"/>
              <a:t>43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729141402"/>
              </p:ext>
            </p:extLst>
          </p:nvPr>
        </p:nvGraphicFramePr>
        <p:xfrm>
          <a:off x="685800" y="1828800"/>
          <a:ext cx="7620000" cy="4642960"/>
        </p:xfrm>
        <a:graphic>
          <a:graphicData uri="http://schemas.openxmlformats.org/drawingml/2006/table">
            <a:tbl>
              <a:tblPr firstRow="1" firstCol="1" bandRow="1">
                <a:tableStyleId>{5C22544A-7EE6-4342-B048-85BDC9FD1C3A}</a:tableStyleId>
              </a:tblPr>
              <a:tblGrid>
                <a:gridCol w="1731617"/>
                <a:gridCol w="1731617"/>
                <a:gridCol w="1948070"/>
                <a:gridCol w="2208696"/>
              </a:tblGrid>
              <a:tr h="451534">
                <a:tc>
                  <a:txBody>
                    <a:bodyPr/>
                    <a:lstStyle/>
                    <a:p>
                      <a:pPr marL="0" marR="0">
                        <a:lnSpc>
                          <a:spcPct val="107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a</a:t>
                      </a:r>
                      <a:endParaRPr lang="en-US" sz="2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TBI</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No TBI</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90000"/>
                      </a:schemeClr>
                    </a:solidFill>
                  </a:tcPr>
                </a:tc>
              </a:tr>
              <a:tr h="935757">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 </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50</a:t>
                      </a:r>
                    </a:p>
                    <a:p>
                      <a:pPr marL="0" marR="0" algn="ctr">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95</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300</a:t>
                      </a:r>
                    </a:p>
                    <a:p>
                      <a:pPr marL="0" marR="0" algn="ctr">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305</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503714">
                <a:tc rowSpan="2">
                  <a:txBody>
                    <a:bodyPr/>
                    <a:lstStyle/>
                    <a:p>
                      <a:pPr marL="0" marR="0" algn="r">
                        <a:lnSpc>
                          <a:spcPct val="107000"/>
                        </a:lnSpc>
                        <a:spcBef>
                          <a:spcPts val="0"/>
                        </a:spcBef>
                        <a:spcAft>
                          <a:spcPts val="0"/>
                        </a:spcAft>
                      </a:pPr>
                      <a:r>
                        <a:rPr lang="en-US" sz="2800" dirty="0">
                          <a:solidFill>
                            <a:srgbClr val="0000FF"/>
                          </a:solidFill>
                          <a:effectLst/>
                          <a:latin typeface="Times New Roman" panose="02020603050405020304" pitchFamily="18" charset="0"/>
                          <a:cs typeface="Times New Roman" panose="02020603050405020304" pitchFamily="18" charset="0"/>
                        </a:rPr>
                        <a:t>RR</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50/(50+300)</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rowSpan="2" gridSpan="2">
                  <a:txBody>
                    <a:bodyPr/>
                    <a:lstStyle/>
                    <a:p>
                      <a:pPr marL="0" marR="0">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 0.60 (less likely or protected)</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rowSpan="2" hMerge="1">
                  <a:txBody>
                    <a:bodyPr/>
                    <a:lstStyle/>
                    <a:p>
                      <a:endParaRPr lang="en-US"/>
                    </a:p>
                  </a:txBody>
                  <a:tcPr/>
                </a:tc>
              </a:tr>
              <a:tr h="451534">
                <a:tc vMerge="1">
                  <a:txBody>
                    <a:bodyPr/>
                    <a:lstStyle/>
                    <a:p>
                      <a:endParaRPr lang="en-US"/>
                    </a:p>
                  </a:txBody>
                  <a:tcPr/>
                </a:tc>
                <a:tc>
                  <a:txBody>
                    <a:bodyPr/>
                    <a:lstStyle/>
                    <a:p>
                      <a:pPr marL="0" marR="0">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95/(95+305)</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gridSpan="2" vMerge="1">
                  <a:txBody>
                    <a:bodyPr/>
                    <a:lstStyle/>
                    <a:p>
                      <a:endParaRPr lang="en-US"/>
                    </a:p>
                  </a:txBody>
                  <a:tcPr/>
                </a:tc>
                <a:tc hMerge="1" vMerge="1">
                  <a:txBody>
                    <a:bodyPr/>
                    <a:lstStyle/>
                    <a:p>
                      <a:endParaRPr lang="en-US"/>
                    </a:p>
                  </a:txBody>
                  <a:tcPr/>
                </a:tc>
              </a:tr>
              <a:tr h="451534">
                <a:tc>
                  <a:txBody>
                    <a:bodyPr/>
                    <a:lstStyle/>
                    <a:p>
                      <a:pPr marL="0" marR="0">
                        <a:lnSpc>
                          <a:spcPct val="107000"/>
                        </a:lnSpc>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b</a:t>
                      </a:r>
                      <a:endParaRPr lang="en-US" sz="2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ctr">
                        <a:lnSpc>
                          <a:spcPct val="107000"/>
                        </a:lnSpc>
                        <a:spcBef>
                          <a:spcPts val="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 </a:t>
                      </a:r>
                      <a:endParaRPr lang="en-US" sz="20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ctr">
                        <a:lnSpc>
                          <a:spcPct val="107000"/>
                        </a:lnSpc>
                        <a:spcBef>
                          <a:spcPts val="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TBI</a:t>
                      </a:r>
                      <a:endParaRPr lang="en-US" sz="20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ctr">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No TBI</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90000"/>
                      </a:schemeClr>
                    </a:solidFill>
                  </a:tcPr>
                </a:tc>
              </a:tr>
              <a:tr h="935757">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07000"/>
                        </a:lnSpc>
                        <a:spcBef>
                          <a:spcPts val="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 </a:t>
                      </a:r>
                      <a:endParaRPr lang="en-US" sz="20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07000"/>
                        </a:lnSpc>
                        <a:spcBef>
                          <a:spcPts val="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95</a:t>
                      </a:r>
                    </a:p>
                    <a:p>
                      <a:pPr marL="0" marR="0" algn="ctr">
                        <a:lnSpc>
                          <a:spcPct val="107000"/>
                        </a:lnSpc>
                        <a:spcBef>
                          <a:spcPts val="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50</a:t>
                      </a:r>
                      <a:endParaRPr lang="en-US" sz="20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305</a:t>
                      </a:r>
                    </a:p>
                    <a:p>
                      <a:pPr marL="0" marR="0" algn="ctr">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300</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451534">
                <a:tc rowSpan="2">
                  <a:txBody>
                    <a:bodyPr/>
                    <a:lstStyle/>
                    <a:p>
                      <a:pPr marL="0" marR="0" algn="r">
                        <a:lnSpc>
                          <a:spcPct val="107000"/>
                        </a:lnSpc>
                        <a:spcBef>
                          <a:spcPts val="0"/>
                        </a:spcBef>
                        <a:spcAft>
                          <a:spcPts val="0"/>
                        </a:spcAft>
                      </a:pPr>
                      <a:r>
                        <a:rPr lang="en-US" sz="2800" dirty="0">
                          <a:solidFill>
                            <a:srgbClr val="0000FF"/>
                          </a:solidFill>
                          <a:effectLst/>
                          <a:latin typeface="Times New Roman" panose="02020603050405020304" pitchFamily="18" charset="0"/>
                          <a:cs typeface="Times New Roman" panose="02020603050405020304" pitchFamily="18" charset="0"/>
                        </a:rPr>
                        <a:t>RR</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95/(95+305)</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60000"/>
                        <a:lumOff val="40000"/>
                      </a:schemeClr>
                    </a:solidFill>
                  </a:tcPr>
                </a:tc>
                <a:tc rowSpan="2" gridSpan="2">
                  <a:txBody>
                    <a:bodyPr/>
                    <a:lstStyle/>
                    <a:p>
                      <a:pPr marL="0" marR="0">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smtClean="0">
                          <a:solidFill>
                            <a:schemeClr val="tx1"/>
                          </a:solidFill>
                          <a:effectLst/>
                          <a:latin typeface="Times New Roman" panose="02020603050405020304" pitchFamily="18" charset="0"/>
                          <a:cs typeface="Times New Roman" panose="02020603050405020304" pitchFamily="18" charset="0"/>
                        </a:rPr>
                        <a:t>1.7 (more </a:t>
                      </a:r>
                      <a:r>
                        <a:rPr lang="en-US" sz="2000" b="1" dirty="0">
                          <a:solidFill>
                            <a:schemeClr val="tx1"/>
                          </a:solidFill>
                          <a:effectLst/>
                          <a:latin typeface="Times New Roman" panose="02020603050405020304" pitchFamily="18" charset="0"/>
                          <a:cs typeface="Times New Roman" panose="02020603050405020304" pitchFamily="18" charset="0"/>
                        </a:rPr>
                        <a:t>likely or increased risk)</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60000"/>
                        <a:lumOff val="40000"/>
                      </a:schemeClr>
                    </a:solidFill>
                  </a:tcPr>
                </a:tc>
                <a:tc rowSpan="2" hMerge="1">
                  <a:txBody>
                    <a:bodyPr/>
                    <a:lstStyle/>
                    <a:p>
                      <a:endParaRPr lang="en-US"/>
                    </a:p>
                  </a:txBody>
                  <a:tcPr/>
                </a:tc>
              </a:tr>
              <a:tr h="451534">
                <a:tc vMerge="1">
                  <a:txBody>
                    <a:bodyPr/>
                    <a:lstStyle/>
                    <a:p>
                      <a:endParaRPr lang="en-US"/>
                    </a:p>
                  </a:txBody>
                  <a:tcPr/>
                </a:tc>
                <a:tc>
                  <a:txBody>
                    <a:bodyPr/>
                    <a:lstStyle/>
                    <a:p>
                      <a:pPr marL="0" marR="0">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50/(50+300)</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60000"/>
                        <a:lumOff val="40000"/>
                      </a:schemeClr>
                    </a:solidFill>
                  </a:tcPr>
                </a:tc>
                <a:tc gridSpan="2"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29774666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85800" y="1143000"/>
            <a:ext cx="7772400" cy="5410200"/>
          </a:xfrm>
        </p:spPr>
        <p:txBody>
          <a:bodyPr>
            <a:normAutofit fontScale="92500" lnSpcReduction="10000"/>
          </a:bodyPr>
          <a:lstStyle/>
          <a:p>
            <a:r>
              <a:rPr lang="en-US" sz="2800" b="1" i="1" dirty="0">
                <a:solidFill>
                  <a:srgbClr val="0000FF"/>
                </a:solidFill>
                <a:latin typeface="Times New Roman" panose="02020603050405020304" pitchFamily="18" charset="0"/>
                <a:cs typeface="Times New Roman" panose="02020603050405020304" pitchFamily="18" charset="0"/>
              </a:rPr>
              <a:t>Analyzing Cohort Studies</a:t>
            </a:r>
            <a:endParaRPr lang="en-US" sz="2800" b="1" dirty="0">
              <a:solidFill>
                <a:srgbClr val="0000FF"/>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In some cases, it is easier to explain a relationship or more useful to report a result with an </a:t>
            </a:r>
            <a:r>
              <a:rPr lang="en-US" sz="2400" b="1" dirty="0">
                <a:solidFill>
                  <a:srgbClr val="0000FF"/>
                </a:solidFill>
                <a:latin typeface="Times New Roman" panose="02020603050405020304" pitchFamily="18" charset="0"/>
                <a:cs typeface="Times New Roman" panose="02020603050405020304" pitchFamily="18" charset="0"/>
              </a:rPr>
              <a:t>RR</a:t>
            </a:r>
            <a:r>
              <a:rPr lang="en-US" sz="2400" b="1" dirty="0">
                <a:solidFill>
                  <a:schemeClr val="tx1"/>
                </a:solidFill>
                <a:latin typeface="Times New Roman" panose="02020603050405020304" pitchFamily="18" charset="0"/>
                <a:cs typeface="Times New Roman" panose="02020603050405020304" pitchFamily="18" charset="0"/>
              </a:rPr>
              <a:t> greater than 1.0.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In </a:t>
            </a:r>
            <a:r>
              <a:rPr lang="en-US" sz="2400" b="1" dirty="0">
                <a:solidFill>
                  <a:schemeClr val="tx1"/>
                </a:solidFill>
                <a:latin typeface="Times New Roman" panose="02020603050405020304" pitchFamily="18" charset="0"/>
                <a:cs typeface="Times New Roman" panose="02020603050405020304" pitchFamily="18" charset="0"/>
              </a:rPr>
              <a:t>part (b) we see this alternate approach, listing the </a:t>
            </a:r>
            <a:r>
              <a:rPr lang="en-US" sz="2400" b="1" dirty="0">
                <a:solidFill>
                  <a:srgbClr val="0000FF"/>
                </a:solidFill>
                <a:latin typeface="Times New Roman" panose="02020603050405020304" pitchFamily="18" charset="0"/>
                <a:cs typeface="Times New Roman" panose="02020603050405020304" pitchFamily="18" charset="0"/>
              </a:rPr>
              <a:t>unexposed</a:t>
            </a:r>
            <a:r>
              <a:rPr lang="en-US" sz="2400" b="1" dirty="0">
                <a:solidFill>
                  <a:schemeClr val="tx1"/>
                </a:solidFill>
                <a:latin typeface="Times New Roman" panose="02020603050405020304" pitchFamily="18" charset="0"/>
                <a:cs typeface="Times New Roman" panose="02020603050405020304" pitchFamily="18" charset="0"/>
              </a:rPr>
              <a:t> group in the first row and the </a:t>
            </a:r>
            <a:r>
              <a:rPr lang="en-US" sz="2400" b="1" dirty="0">
                <a:solidFill>
                  <a:srgbClr val="0000FF"/>
                </a:solidFill>
                <a:latin typeface="Times New Roman" panose="02020603050405020304" pitchFamily="18" charset="0"/>
                <a:cs typeface="Times New Roman" panose="02020603050405020304" pitchFamily="18" charset="0"/>
              </a:rPr>
              <a:t>exposed</a:t>
            </a:r>
            <a:r>
              <a:rPr lang="en-US" sz="2400" b="1" dirty="0">
                <a:solidFill>
                  <a:schemeClr val="tx1"/>
                </a:solidFill>
                <a:latin typeface="Times New Roman" panose="02020603050405020304" pitchFamily="18" charset="0"/>
                <a:cs typeface="Times New Roman" panose="02020603050405020304" pitchFamily="18" charset="0"/>
              </a:rPr>
              <a:t> group in the second row.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Note </a:t>
            </a:r>
            <a:r>
              <a:rPr lang="en-US" sz="2400" b="1" dirty="0">
                <a:solidFill>
                  <a:schemeClr val="tx1"/>
                </a:solidFill>
                <a:latin typeface="Times New Roman" panose="02020603050405020304" pitchFamily="18" charset="0"/>
                <a:cs typeface="Times New Roman" panose="02020603050405020304" pitchFamily="18" charset="0"/>
              </a:rPr>
              <a:t>that the </a:t>
            </a:r>
            <a:r>
              <a:rPr lang="en-US" sz="2400" b="1" dirty="0">
                <a:solidFill>
                  <a:srgbClr val="0000FF"/>
                </a:solidFill>
                <a:latin typeface="Times New Roman" panose="02020603050405020304" pitchFamily="18" charset="0"/>
                <a:cs typeface="Times New Roman" panose="02020603050405020304" pitchFamily="18" charset="0"/>
              </a:rPr>
              <a:t>RR</a:t>
            </a:r>
            <a:r>
              <a:rPr lang="en-US" sz="2400" b="1" dirty="0">
                <a:solidFill>
                  <a:schemeClr val="tx1"/>
                </a:solidFill>
                <a:latin typeface="Times New Roman" panose="02020603050405020304" pitchFamily="18" charset="0"/>
                <a:cs typeface="Times New Roman" panose="02020603050405020304" pitchFamily="18" charset="0"/>
              </a:rPr>
              <a:t> in part (b) is simply </a:t>
            </a:r>
            <a:r>
              <a:rPr lang="en-US" sz="2400" b="1" i="1" dirty="0">
                <a:solidFill>
                  <a:schemeClr val="tx1"/>
                </a:solidFill>
                <a:latin typeface="Times New Roman" panose="02020603050405020304" pitchFamily="18" charset="0"/>
                <a:cs typeface="Times New Roman" panose="02020603050405020304" pitchFamily="18" charset="0"/>
              </a:rPr>
              <a:t>the inverse </a:t>
            </a:r>
            <a:r>
              <a:rPr lang="en-US" sz="2400" b="1" dirty="0">
                <a:solidFill>
                  <a:schemeClr val="tx1"/>
                </a:solidFill>
                <a:latin typeface="Times New Roman" panose="02020603050405020304" pitchFamily="18" charset="0"/>
                <a:cs typeface="Times New Roman" panose="02020603050405020304" pitchFamily="18" charset="0"/>
              </a:rPr>
              <a:t>of the </a:t>
            </a:r>
            <a:r>
              <a:rPr lang="en-US" sz="2400" b="1" dirty="0">
                <a:solidFill>
                  <a:srgbClr val="0000FF"/>
                </a:solidFill>
                <a:latin typeface="Times New Roman" panose="02020603050405020304" pitchFamily="18" charset="0"/>
                <a:cs typeface="Times New Roman" panose="02020603050405020304" pitchFamily="18" charset="0"/>
              </a:rPr>
              <a:t>RR</a:t>
            </a:r>
            <a:r>
              <a:rPr lang="en-US" sz="2400" b="1" dirty="0">
                <a:solidFill>
                  <a:schemeClr val="tx1"/>
                </a:solidFill>
                <a:latin typeface="Times New Roman" panose="02020603050405020304" pitchFamily="18" charset="0"/>
                <a:cs typeface="Times New Roman" panose="02020603050405020304" pitchFamily="18" charset="0"/>
              </a:rPr>
              <a:t> obtained in part (a).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chemeClr val="tx1"/>
                </a:solidFill>
                <a:latin typeface="Times New Roman" panose="02020603050405020304" pitchFamily="18" charset="0"/>
                <a:cs typeface="Times New Roman" panose="02020603050405020304" pitchFamily="18" charset="0"/>
              </a:rPr>
              <a:t>appropriate interpretation of the </a:t>
            </a:r>
            <a:r>
              <a:rPr lang="en-US" sz="2400" b="1" dirty="0">
                <a:solidFill>
                  <a:srgbClr val="0000FF"/>
                </a:solidFill>
                <a:latin typeface="Times New Roman" panose="02020603050405020304" pitchFamily="18" charset="0"/>
                <a:cs typeface="Times New Roman" panose="02020603050405020304" pitchFamily="18" charset="0"/>
              </a:rPr>
              <a:t>RR</a:t>
            </a:r>
            <a:r>
              <a:rPr lang="en-US" sz="2400" b="1" dirty="0">
                <a:solidFill>
                  <a:schemeClr val="tx1"/>
                </a:solidFill>
                <a:latin typeface="Times New Roman" panose="02020603050405020304" pitchFamily="18" charset="0"/>
                <a:cs typeface="Times New Roman" panose="02020603050405020304" pitchFamily="18" charset="0"/>
              </a:rPr>
              <a:t> in (b) is that individuals who were </a:t>
            </a:r>
            <a:r>
              <a:rPr lang="en-US" sz="2400" b="1" i="1" dirty="0">
                <a:solidFill>
                  <a:schemeClr val="tx1"/>
                </a:solidFill>
                <a:latin typeface="Times New Roman" panose="02020603050405020304" pitchFamily="18" charset="0"/>
                <a:cs typeface="Times New Roman" panose="02020603050405020304" pitchFamily="18" charset="0"/>
              </a:rPr>
              <a:t>not </a:t>
            </a:r>
            <a:r>
              <a:rPr lang="en-US" sz="2400" b="1" dirty="0">
                <a:solidFill>
                  <a:schemeClr val="tx1"/>
                </a:solidFill>
                <a:latin typeface="Times New Roman" panose="02020603050405020304" pitchFamily="18" charset="0"/>
                <a:cs typeface="Times New Roman" panose="02020603050405020304" pitchFamily="18" charset="0"/>
              </a:rPr>
              <a:t>wearing a seat belt at the time of a crash were 1.7 (1/0.6) times more likely to have a TBI compared to individuals who were wearing a seat belt at the time of a crash.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chemeClr val="tx1"/>
                </a:solidFill>
                <a:latin typeface="Times New Roman" panose="02020603050405020304" pitchFamily="18" charset="0"/>
                <a:cs typeface="Times New Roman" panose="02020603050405020304" pitchFamily="18" charset="0"/>
              </a:rPr>
              <a:t>data provide the same information, but one explanation may be easier for the audience or the public to understand</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44</a:t>
            </a:fld>
            <a:endParaRPr lang="ar-SA"/>
          </a:p>
        </p:txBody>
      </p:sp>
    </p:spTree>
    <p:extLst>
      <p:ext uri="{BB962C8B-B14F-4D97-AF65-F5344CB8AC3E}">
        <p14:creationId xmlns:p14="http://schemas.microsoft.com/office/powerpoint/2010/main" val="159672780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447800"/>
            <a:ext cx="7772400" cy="4800600"/>
          </a:xfrm>
        </p:spPr>
        <p:txBody>
          <a:bodyPr>
            <a:normAutofit/>
          </a:bodyPr>
          <a:lstStyle/>
          <a:p>
            <a:r>
              <a:rPr lang="en-US" sz="2800" b="1" i="1" dirty="0">
                <a:solidFill>
                  <a:srgbClr val="0000FF"/>
                </a:solidFill>
                <a:latin typeface="Times New Roman" panose="02020603050405020304" pitchFamily="18" charset="0"/>
                <a:cs typeface="Times New Roman" panose="02020603050405020304" pitchFamily="18" charset="0"/>
              </a:rPr>
              <a:t>Analyzing Cohort Studies</a:t>
            </a:r>
            <a:endParaRPr lang="en-US" sz="2800" b="1" dirty="0">
              <a:solidFill>
                <a:srgbClr val="0000FF"/>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Also note that identical numbers of individuals in the </a:t>
            </a:r>
            <a:r>
              <a:rPr lang="en-US" sz="2400" b="1" dirty="0">
                <a:solidFill>
                  <a:srgbClr val="0000FF"/>
                </a:solidFill>
                <a:latin typeface="Times New Roman" panose="02020603050405020304" pitchFamily="18" charset="0"/>
                <a:cs typeface="Times New Roman" panose="02020603050405020304" pitchFamily="18" charset="0"/>
              </a:rPr>
              <a:t>exposed</a:t>
            </a:r>
            <a:r>
              <a:rPr lang="en-US" sz="2400" b="1" dirty="0">
                <a:solidFill>
                  <a:schemeClr val="tx1"/>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unexposed</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groups</a:t>
            </a:r>
            <a:r>
              <a:rPr lang="en-US" sz="2400" b="1" dirty="0">
                <a:solidFill>
                  <a:schemeClr val="tx1"/>
                </a:solidFill>
                <a:latin typeface="Times New Roman" panose="02020603050405020304" pitchFamily="18" charset="0"/>
                <a:cs typeface="Times New Roman" panose="02020603050405020304" pitchFamily="18" charset="0"/>
              </a:rPr>
              <a:t> in a </a:t>
            </a:r>
            <a:r>
              <a:rPr lang="en-US" sz="2400" b="1" dirty="0">
                <a:solidFill>
                  <a:srgbClr val="0000FF"/>
                </a:solidFill>
                <a:latin typeface="Times New Roman" panose="02020603050405020304" pitchFamily="18" charset="0"/>
                <a:cs typeface="Times New Roman" panose="02020603050405020304" pitchFamily="18" charset="0"/>
              </a:rPr>
              <a:t>cohort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study</a:t>
            </a:r>
            <a:r>
              <a:rPr lang="en-US" sz="2400" b="1" dirty="0">
                <a:solidFill>
                  <a:schemeClr val="tx1"/>
                </a:solidFill>
                <a:latin typeface="Times New Roman" panose="02020603050405020304" pitchFamily="18" charset="0"/>
                <a:cs typeface="Times New Roman" panose="02020603050405020304" pitchFamily="18" charset="0"/>
              </a:rPr>
              <a:t> are not required.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Often</a:t>
            </a:r>
            <a:r>
              <a:rPr lang="en-US" sz="2400" b="1" dirty="0">
                <a:solidFill>
                  <a:schemeClr val="tx1"/>
                </a:solidFill>
                <a:latin typeface="Times New Roman" panose="02020603050405020304" pitchFamily="18" charset="0"/>
                <a:cs typeface="Times New Roman" panose="02020603050405020304" pitchFamily="18" charset="0"/>
              </a:rPr>
              <a:t>, the frequency of </a:t>
            </a:r>
            <a:r>
              <a:rPr lang="en-US" sz="2400" b="1" dirty="0">
                <a:solidFill>
                  <a:srgbClr val="0000FF"/>
                </a:solidFill>
                <a:latin typeface="Times New Roman" panose="02020603050405020304" pitchFamily="18" charset="0"/>
                <a:cs typeface="Times New Roman" panose="02020603050405020304" pitchFamily="18" charset="0"/>
              </a:rPr>
              <a:t>exposure</a:t>
            </a:r>
            <a:r>
              <a:rPr lang="en-US" sz="2400" b="1" dirty="0">
                <a:solidFill>
                  <a:schemeClr val="tx1"/>
                </a:solidFill>
                <a:latin typeface="Times New Roman" panose="02020603050405020304" pitchFamily="18" charset="0"/>
                <a:cs typeface="Times New Roman" panose="02020603050405020304" pitchFamily="18" charset="0"/>
              </a:rPr>
              <a:t> will influence the number of subjects who can be identified, and this may result in an imbalance in numbers.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There </a:t>
            </a:r>
            <a:r>
              <a:rPr lang="en-US" sz="2400" b="1" dirty="0">
                <a:solidFill>
                  <a:schemeClr val="tx1"/>
                </a:solidFill>
                <a:latin typeface="Times New Roman" panose="02020603050405020304" pitchFamily="18" charset="0"/>
                <a:cs typeface="Times New Roman" panose="02020603050405020304" pitchFamily="18" charset="0"/>
              </a:rPr>
              <a:t>are statistical measures that can show whether a study has a sufficient number of subjects to detect significant differences in risk; however, these are beyond the scope of this course</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45</a:t>
            </a:fld>
            <a:endParaRPr lang="ar-SA"/>
          </a:p>
        </p:txBody>
      </p:sp>
    </p:spTree>
    <p:extLst>
      <p:ext uri="{BB962C8B-B14F-4D97-AF65-F5344CB8AC3E}">
        <p14:creationId xmlns:p14="http://schemas.microsoft.com/office/powerpoint/2010/main" val="153985728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1524000"/>
            <a:ext cx="7848600" cy="4648200"/>
          </a:xfrm>
        </p:spPr>
        <p:txBody>
          <a:bodyPr>
            <a:norm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Case </a:t>
            </a:r>
            <a:r>
              <a:rPr lang="en-US" sz="2800" b="1" dirty="0">
                <a:solidFill>
                  <a:srgbClr val="0000FF"/>
                </a:solidFill>
                <a:latin typeface="Times New Roman" panose="02020603050405020304" pitchFamily="18" charset="0"/>
                <a:cs typeface="Times New Roman" panose="02020603050405020304" pitchFamily="18" charset="0"/>
              </a:rPr>
              <a:t>– Control Studies</a:t>
            </a:r>
          </a:p>
          <a:p>
            <a:pPr marL="457200" indent="-457200" algn="just">
              <a:lnSpc>
                <a:spcPct val="110000"/>
              </a:lnSpc>
              <a:spcBef>
                <a:spcPts val="0"/>
              </a:spcBef>
              <a:buFont typeface="Arial" panose="020B0604020202020204" pitchFamily="34" charset="0"/>
              <a:buChar char="•"/>
            </a:pPr>
            <a:r>
              <a:rPr lang="en-US" sz="2800" b="1" dirty="0" smtClean="0">
                <a:solidFill>
                  <a:schemeClr val="tx1"/>
                </a:solidFill>
                <a:latin typeface="Times New Roman"/>
                <a:ea typeface="Calibri"/>
                <a:cs typeface="Times New Roman"/>
              </a:rPr>
              <a:t>A </a:t>
            </a:r>
            <a:r>
              <a:rPr lang="en-US" sz="2800" b="1" dirty="0">
                <a:solidFill>
                  <a:srgbClr val="0000FF"/>
                </a:solidFill>
                <a:latin typeface="Times New Roman"/>
                <a:ea typeface="Calibri"/>
                <a:cs typeface="Times New Roman"/>
              </a:rPr>
              <a:t>case control study </a:t>
            </a:r>
            <a:r>
              <a:rPr lang="en-US" sz="2800" b="1" dirty="0">
                <a:solidFill>
                  <a:schemeClr val="tx1"/>
                </a:solidFill>
                <a:latin typeface="Times New Roman"/>
                <a:ea typeface="Calibri"/>
                <a:cs typeface="Times New Roman"/>
              </a:rPr>
              <a:t>is defined as an epidemiological approach in which the researcher starts by picking up </a:t>
            </a:r>
            <a:r>
              <a:rPr lang="en-US" sz="2800" b="1" dirty="0">
                <a:solidFill>
                  <a:srgbClr val="0000FF"/>
                </a:solidFill>
                <a:latin typeface="Times New Roman"/>
                <a:ea typeface="Calibri"/>
                <a:cs typeface="Times New Roman"/>
              </a:rPr>
              <a:t>cases</a:t>
            </a:r>
            <a:r>
              <a:rPr lang="en-US" sz="2800" b="1" dirty="0">
                <a:solidFill>
                  <a:schemeClr val="tx1"/>
                </a:solidFill>
                <a:latin typeface="Times New Roman"/>
                <a:ea typeface="Calibri"/>
                <a:cs typeface="Times New Roman"/>
              </a:rPr>
              <a:t> who have already developed a particular disease or </a:t>
            </a:r>
            <a:r>
              <a:rPr lang="en-US" sz="2800" b="1" dirty="0">
                <a:solidFill>
                  <a:srgbClr val="0000FF"/>
                </a:solidFill>
                <a:latin typeface="Times New Roman"/>
                <a:ea typeface="Calibri"/>
                <a:cs typeface="Times New Roman"/>
              </a:rPr>
              <a:t>outcome</a:t>
            </a:r>
            <a:r>
              <a:rPr lang="en-US" sz="2800" b="1" dirty="0">
                <a:solidFill>
                  <a:schemeClr val="tx1"/>
                </a:solidFill>
                <a:latin typeface="Times New Roman"/>
                <a:ea typeface="Calibri"/>
                <a:cs typeface="Times New Roman"/>
              </a:rPr>
              <a:t> of interest , and a comparison group (</a:t>
            </a:r>
            <a:r>
              <a:rPr lang="en-US" sz="2800" b="1" dirty="0">
                <a:solidFill>
                  <a:srgbClr val="0000FF"/>
                </a:solidFill>
                <a:latin typeface="Times New Roman"/>
                <a:ea typeface="Calibri"/>
                <a:cs typeface="Times New Roman"/>
              </a:rPr>
              <a:t>controls</a:t>
            </a:r>
            <a:r>
              <a:rPr lang="en-US" sz="2800" b="1" dirty="0">
                <a:solidFill>
                  <a:schemeClr val="tx1"/>
                </a:solidFill>
                <a:latin typeface="Times New Roman"/>
                <a:ea typeface="Calibri"/>
                <a:cs typeface="Times New Roman"/>
              </a:rPr>
              <a:t>) of subjects who except for the fact that they have not developed the particular disease, are otherwise similar to the </a:t>
            </a:r>
            <a:r>
              <a:rPr lang="en-US" sz="2800" b="1" dirty="0">
                <a:solidFill>
                  <a:srgbClr val="0000FF"/>
                </a:solidFill>
                <a:latin typeface="Times New Roman"/>
                <a:ea typeface="Calibri"/>
                <a:cs typeface="Times New Roman"/>
              </a:rPr>
              <a:t>case</a:t>
            </a:r>
            <a:r>
              <a:rPr lang="en-US" sz="26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46</a:t>
            </a:fld>
            <a:endParaRPr lang="ar-SA"/>
          </a:p>
        </p:txBody>
      </p:sp>
    </p:spTree>
    <p:extLst>
      <p:ext uri="{BB962C8B-B14F-4D97-AF65-F5344CB8AC3E}">
        <p14:creationId xmlns:p14="http://schemas.microsoft.com/office/powerpoint/2010/main" val="137918352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295400"/>
            <a:ext cx="7772400" cy="4953000"/>
          </a:xfrm>
        </p:spPr>
        <p:txBody>
          <a:bodyPr>
            <a:normAutofit lnSpcReduction="10000"/>
          </a:bodyPr>
          <a:lstStyle/>
          <a:p>
            <a:r>
              <a:rPr lang="en-US" sz="2800" b="1" dirty="0" smtClean="0">
                <a:solidFill>
                  <a:srgbClr val="0000FF"/>
                </a:solidFill>
                <a:latin typeface="Times New Roman" panose="02020603050405020304" pitchFamily="18" charset="0"/>
                <a:cs typeface="Times New Roman" panose="02020603050405020304" pitchFamily="18" charset="0"/>
              </a:rPr>
              <a:t>Case </a:t>
            </a:r>
            <a:r>
              <a:rPr lang="en-US" sz="2800" b="1" dirty="0">
                <a:solidFill>
                  <a:srgbClr val="0000FF"/>
                </a:solidFill>
                <a:latin typeface="Times New Roman" panose="02020603050405020304" pitchFamily="18" charset="0"/>
                <a:cs typeface="Times New Roman" panose="02020603050405020304" pitchFamily="18" charset="0"/>
              </a:rPr>
              <a:t>– Control Studies</a:t>
            </a:r>
          </a:p>
          <a:p>
            <a:pPr marL="457200" indent="-457200">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In </a:t>
            </a:r>
            <a:r>
              <a:rPr lang="en-US" sz="2800" b="1" dirty="0">
                <a:solidFill>
                  <a:srgbClr val="0000FF"/>
                </a:solidFill>
                <a:latin typeface="Times New Roman" panose="02020603050405020304" pitchFamily="18" charset="0"/>
                <a:cs typeface="Times New Roman" panose="02020603050405020304" pitchFamily="18" charset="0"/>
              </a:rPr>
              <a:t>case – control studies</a:t>
            </a:r>
            <a:r>
              <a:rPr lang="en-US" sz="2800" b="1" dirty="0">
                <a:solidFill>
                  <a:schemeClr val="tx1"/>
                </a:solidFill>
                <a:latin typeface="Times New Roman" panose="02020603050405020304" pitchFamily="18" charset="0"/>
                <a:cs typeface="Times New Roman" panose="02020603050405020304" pitchFamily="18" charset="0"/>
              </a:rPr>
              <a:t>, participants are selected based upon their </a:t>
            </a:r>
            <a:r>
              <a:rPr lang="en-US" sz="2800" b="1" dirty="0">
                <a:solidFill>
                  <a:srgbClr val="0000FF"/>
                </a:solidFill>
                <a:latin typeface="Times New Roman" panose="02020603050405020304" pitchFamily="18" charset="0"/>
                <a:cs typeface="Times New Roman" panose="02020603050405020304" pitchFamily="18" charset="0"/>
              </a:rPr>
              <a:t>outcome</a:t>
            </a:r>
            <a:r>
              <a:rPr lang="en-US" sz="2800" b="1" dirty="0">
                <a:solidFill>
                  <a:schemeClr val="tx1"/>
                </a:solidFill>
                <a:latin typeface="Times New Roman" panose="02020603050405020304" pitchFamily="18" charset="0"/>
                <a:cs typeface="Times New Roman" panose="02020603050405020304" pitchFamily="18" charset="0"/>
              </a:rPr>
              <a:t> status, and </a:t>
            </a:r>
            <a:r>
              <a:rPr lang="en-US" sz="2800" b="1" dirty="0">
                <a:solidFill>
                  <a:srgbClr val="0000FF"/>
                </a:solidFill>
                <a:latin typeface="Times New Roman" panose="02020603050405020304" pitchFamily="18" charset="0"/>
                <a:cs typeface="Times New Roman" panose="02020603050405020304" pitchFamily="18" charset="0"/>
              </a:rPr>
              <a:t>exposure frequencies </a:t>
            </a:r>
            <a:r>
              <a:rPr lang="en-US" sz="2800" b="1" dirty="0">
                <a:solidFill>
                  <a:schemeClr val="tx1"/>
                </a:solidFill>
                <a:latin typeface="Times New Roman" panose="02020603050405020304" pitchFamily="18" charset="0"/>
                <a:cs typeface="Times New Roman" panose="02020603050405020304" pitchFamily="18" charset="0"/>
              </a:rPr>
              <a:t>(or levels) are compared between groups (Figure 5.5).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People </a:t>
            </a:r>
            <a:r>
              <a:rPr lang="en-US" sz="2800" b="1" dirty="0">
                <a:solidFill>
                  <a:srgbClr val="0000FF"/>
                </a:solidFill>
                <a:latin typeface="Times New Roman" panose="02020603050405020304" pitchFamily="18" charset="0"/>
                <a:cs typeface="Times New Roman" panose="02020603050405020304" pitchFamily="18" charset="0"/>
              </a:rPr>
              <a:t>with the outcome are called cases</a:t>
            </a:r>
            <a:r>
              <a:rPr lang="en-US" sz="2800" b="1" i="1" dirty="0">
                <a:solidFill>
                  <a:schemeClr val="tx1"/>
                </a:solidFill>
                <a:latin typeface="Times New Roman" panose="02020603050405020304" pitchFamily="18" charset="0"/>
                <a:cs typeface="Times New Roman" panose="02020603050405020304" pitchFamily="18" charset="0"/>
              </a:rPr>
              <a:t>,</a:t>
            </a:r>
            <a:r>
              <a:rPr lang="en-US" sz="2800" b="1" dirty="0">
                <a:solidFill>
                  <a:schemeClr val="tx1"/>
                </a:solidFill>
                <a:latin typeface="Times New Roman" panose="02020603050405020304" pitchFamily="18" charset="0"/>
                <a:cs typeface="Times New Roman" panose="02020603050405020304" pitchFamily="18" charset="0"/>
              </a:rPr>
              <a:t> and </a:t>
            </a:r>
            <a:r>
              <a:rPr lang="en-US" sz="2800" b="1" dirty="0">
                <a:solidFill>
                  <a:srgbClr val="0000FF"/>
                </a:solidFill>
                <a:latin typeface="Times New Roman" panose="02020603050405020304" pitchFamily="18" charset="0"/>
                <a:cs typeface="Times New Roman" panose="02020603050405020304" pitchFamily="18" charset="0"/>
              </a:rPr>
              <a:t>people without the outcome are called </a:t>
            </a:r>
            <a:r>
              <a:rPr lang="en-US" sz="2800" b="1" i="1" dirty="0">
                <a:solidFill>
                  <a:srgbClr val="0000FF"/>
                </a:solidFill>
                <a:latin typeface="Times New Roman" panose="02020603050405020304" pitchFamily="18" charset="0"/>
                <a:cs typeface="Times New Roman" panose="02020603050405020304" pitchFamily="18" charset="0"/>
              </a:rPr>
              <a:t>controls</a:t>
            </a:r>
            <a:r>
              <a:rPr lang="en-US" sz="2800" b="1" i="1" dirty="0">
                <a:solidFill>
                  <a:schemeClr val="tx1"/>
                </a:solidFill>
                <a:latin typeface="Times New Roman" panose="02020603050405020304" pitchFamily="18" charset="0"/>
                <a:cs typeface="Times New Roman" panose="02020603050405020304" pitchFamily="18" charset="0"/>
              </a:rPr>
              <a:t>. </a:t>
            </a:r>
            <a:endParaRPr lang="en-US" sz="2800" b="1" i="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In </a:t>
            </a:r>
            <a:r>
              <a:rPr lang="en-US" sz="2800" b="1" dirty="0">
                <a:solidFill>
                  <a:schemeClr val="tx1"/>
                </a:solidFill>
                <a:latin typeface="Times New Roman" panose="02020603050405020304" pitchFamily="18" charset="0"/>
                <a:cs typeface="Times New Roman" panose="02020603050405020304" pitchFamily="18" charset="0"/>
              </a:rPr>
              <a:t>other words, </a:t>
            </a:r>
            <a:r>
              <a:rPr lang="en-US" sz="2800" b="1" dirty="0">
                <a:solidFill>
                  <a:srgbClr val="0000FF"/>
                </a:solidFill>
                <a:latin typeface="Times New Roman" panose="02020603050405020304" pitchFamily="18" charset="0"/>
                <a:cs typeface="Times New Roman" panose="02020603050405020304" pitchFamily="18" charset="0"/>
              </a:rPr>
              <a:t>case – control studies </a:t>
            </a:r>
            <a:r>
              <a:rPr lang="en-US" sz="2800" b="1" dirty="0">
                <a:solidFill>
                  <a:schemeClr val="tx1"/>
                </a:solidFill>
                <a:latin typeface="Times New Roman" panose="02020603050405020304" pitchFamily="18" charset="0"/>
                <a:cs typeface="Times New Roman" panose="02020603050405020304" pitchFamily="18" charset="0"/>
              </a:rPr>
              <a:t>compare the </a:t>
            </a:r>
            <a:r>
              <a:rPr lang="en-US" sz="2800" b="1" dirty="0">
                <a:solidFill>
                  <a:srgbClr val="0000FF"/>
                </a:solidFill>
                <a:latin typeface="Times New Roman" panose="02020603050405020304" pitchFamily="18" charset="0"/>
                <a:cs typeface="Times New Roman" panose="02020603050405020304" pitchFamily="18" charset="0"/>
              </a:rPr>
              <a:t>exposure</a:t>
            </a:r>
            <a:r>
              <a:rPr lang="en-US" sz="2800" b="1" dirty="0">
                <a:solidFill>
                  <a:schemeClr val="tx1"/>
                </a:solidFill>
                <a:latin typeface="Times New Roman" panose="02020603050405020304" pitchFamily="18" charset="0"/>
                <a:cs typeface="Times New Roman" panose="02020603050405020304" pitchFamily="18" charset="0"/>
              </a:rPr>
              <a:t> histories of ill persons to those of persons who are at risk of developing the illness</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47</a:t>
            </a:fld>
            <a:endParaRPr lang="ar-SA"/>
          </a:p>
        </p:txBody>
      </p:sp>
    </p:spTree>
    <p:extLst>
      <p:ext uri="{BB962C8B-B14F-4D97-AF65-F5344CB8AC3E}">
        <p14:creationId xmlns:p14="http://schemas.microsoft.com/office/powerpoint/2010/main" val="342081945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295400"/>
            <a:ext cx="7772400" cy="4953000"/>
          </a:xfrm>
        </p:spPr>
        <p:txBody>
          <a:bodyPr>
            <a:norm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Case </a:t>
            </a:r>
            <a:r>
              <a:rPr lang="en-US" sz="2800" b="1" dirty="0">
                <a:solidFill>
                  <a:srgbClr val="0000FF"/>
                </a:solidFill>
                <a:latin typeface="Times New Roman" panose="02020603050405020304" pitchFamily="18" charset="0"/>
                <a:cs typeface="Times New Roman" panose="02020603050405020304" pitchFamily="18" charset="0"/>
              </a:rPr>
              <a:t>– Control Studies</a:t>
            </a:r>
          </a:p>
          <a:p>
            <a:r>
              <a:rPr lang="en-US" sz="2800" b="1" dirty="0">
                <a:solidFill>
                  <a:schemeClr val="tx1"/>
                </a:solidFill>
                <a:latin typeface="Times New Roman" panose="02020603050405020304" pitchFamily="18" charset="0"/>
                <a:cs typeface="Times New Roman" panose="02020603050405020304" pitchFamily="18" charset="0"/>
              </a:rPr>
              <a:t>THREE QUALITIES NEEDED IN CONTROLS</a:t>
            </a:r>
            <a:endParaRPr lang="en-US" sz="2800" dirty="0">
              <a:solidFill>
                <a:schemeClr val="tx1"/>
              </a:solidFill>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sz="2600" b="1" dirty="0">
                <a:solidFill>
                  <a:schemeClr val="tx1"/>
                </a:solidFill>
                <a:latin typeface="Times New Roman" panose="02020603050405020304" pitchFamily="18" charset="0"/>
                <a:cs typeface="Times New Roman" panose="02020603050405020304" pitchFamily="18" charset="0"/>
              </a:rPr>
              <a:t>Key concept: </a:t>
            </a:r>
            <a:r>
              <a:rPr lang="en-US" sz="2600" b="1" dirty="0">
                <a:solidFill>
                  <a:srgbClr val="0000FF"/>
                </a:solidFill>
                <a:latin typeface="Times New Roman" panose="02020603050405020304" pitchFamily="18" charset="0"/>
                <a:cs typeface="Times New Roman" panose="02020603050405020304" pitchFamily="18" charset="0"/>
              </a:rPr>
              <a:t>Comparability</a:t>
            </a:r>
            <a:r>
              <a:rPr lang="en-US" sz="2600" b="1" dirty="0">
                <a:solidFill>
                  <a:schemeClr val="tx1"/>
                </a:solidFill>
                <a:latin typeface="Times New Roman" panose="02020603050405020304" pitchFamily="18" charset="0"/>
                <a:cs typeface="Times New Roman" panose="02020603050405020304" pitchFamily="18" charset="0"/>
              </a:rPr>
              <a:t> is more important than </a:t>
            </a:r>
            <a:r>
              <a:rPr lang="en-US" sz="2600" b="1" dirty="0">
                <a:solidFill>
                  <a:srgbClr val="0000FF"/>
                </a:solidFill>
                <a:latin typeface="Times New Roman" panose="02020603050405020304" pitchFamily="18" charset="0"/>
                <a:cs typeface="Times New Roman" panose="02020603050405020304" pitchFamily="18" charset="0"/>
              </a:rPr>
              <a:t>representativeness</a:t>
            </a:r>
            <a:r>
              <a:rPr lang="en-US" sz="2600" b="1" dirty="0">
                <a:solidFill>
                  <a:schemeClr val="tx1"/>
                </a:solidFill>
                <a:latin typeface="Times New Roman" panose="02020603050405020304" pitchFamily="18" charset="0"/>
                <a:cs typeface="Times New Roman" panose="02020603050405020304" pitchFamily="18" charset="0"/>
              </a:rPr>
              <a:t> in the selection of controls </a:t>
            </a:r>
            <a:endParaRPr lang="en-US" sz="2600" dirty="0">
              <a:solidFill>
                <a:schemeClr val="tx1"/>
              </a:solidFill>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sz="2600" b="1" dirty="0">
                <a:solidFill>
                  <a:schemeClr val="tx1"/>
                </a:solidFill>
                <a:latin typeface="Times New Roman" panose="02020603050405020304" pitchFamily="18" charset="0"/>
                <a:cs typeface="Times New Roman" panose="02020603050405020304" pitchFamily="18" charset="0"/>
              </a:rPr>
              <a:t>The </a:t>
            </a:r>
            <a:r>
              <a:rPr lang="en-US" sz="2600" b="1" dirty="0">
                <a:solidFill>
                  <a:srgbClr val="0000FF"/>
                </a:solidFill>
                <a:latin typeface="Times New Roman" panose="02020603050405020304" pitchFamily="18" charset="0"/>
                <a:cs typeface="Times New Roman" panose="02020603050405020304" pitchFamily="18" charset="0"/>
              </a:rPr>
              <a:t>control</a:t>
            </a:r>
            <a:r>
              <a:rPr lang="en-US" sz="2600" b="1" dirty="0">
                <a:solidFill>
                  <a:schemeClr val="tx1"/>
                </a:solidFill>
                <a:latin typeface="Times New Roman" panose="02020603050405020304" pitchFamily="18" charset="0"/>
                <a:cs typeface="Times New Roman" panose="02020603050405020304" pitchFamily="18" charset="0"/>
              </a:rPr>
              <a:t> must be at </a:t>
            </a:r>
            <a:r>
              <a:rPr lang="en-US" sz="2600" b="1" dirty="0">
                <a:solidFill>
                  <a:srgbClr val="0000FF"/>
                </a:solidFill>
                <a:latin typeface="Times New Roman" panose="02020603050405020304" pitchFamily="18" charset="0"/>
                <a:cs typeface="Times New Roman" panose="02020603050405020304" pitchFamily="18" charset="0"/>
              </a:rPr>
              <a:t>risk</a:t>
            </a:r>
            <a:r>
              <a:rPr lang="en-US" sz="2600" b="1" dirty="0">
                <a:solidFill>
                  <a:schemeClr val="tx1"/>
                </a:solidFill>
                <a:latin typeface="Times New Roman" panose="02020603050405020304" pitchFamily="18" charset="0"/>
                <a:cs typeface="Times New Roman" panose="02020603050405020304" pitchFamily="18" charset="0"/>
              </a:rPr>
              <a:t> of getting the disease. </a:t>
            </a:r>
            <a:endParaRPr lang="en-US" sz="2600" dirty="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600" b="1" dirty="0">
                <a:solidFill>
                  <a:schemeClr val="tx1"/>
                </a:solidFill>
                <a:latin typeface="Times New Roman" panose="02020603050405020304" pitchFamily="18" charset="0"/>
                <a:cs typeface="Times New Roman" panose="02020603050405020304" pitchFamily="18" charset="0"/>
              </a:rPr>
              <a:t>The </a:t>
            </a:r>
            <a:r>
              <a:rPr lang="en-US" sz="2600" b="1" dirty="0">
                <a:solidFill>
                  <a:srgbClr val="0000FF"/>
                </a:solidFill>
                <a:latin typeface="Times New Roman" panose="02020603050405020304" pitchFamily="18" charset="0"/>
                <a:cs typeface="Times New Roman" panose="02020603050405020304" pitchFamily="18" charset="0"/>
              </a:rPr>
              <a:t>control</a:t>
            </a:r>
            <a:r>
              <a:rPr lang="en-US" sz="2600" b="1" dirty="0">
                <a:solidFill>
                  <a:schemeClr val="tx1"/>
                </a:solidFill>
                <a:latin typeface="Times New Roman" panose="02020603050405020304" pitchFamily="18" charset="0"/>
                <a:cs typeface="Times New Roman" panose="02020603050405020304" pitchFamily="18" charset="0"/>
              </a:rPr>
              <a:t> should resemble the </a:t>
            </a:r>
            <a:r>
              <a:rPr lang="en-US" sz="2600" b="1" dirty="0">
                <a:solidFill>
                  <a:srgbClr val="0000FF"/>
                </a:solidFill>
                <a:latin typeface="Times New Roman" panose="02020603050405020304" pitchFamily="18" charset="0"/>
                <a:cs typeface="Times New Roman" panose="02020603050405020304" pitchFamily="18" charset="0"/>
              </a:rPr>
              <a:t>case</a:t>
            </a:r>
            <a:r>
              <a:rPr lang="en-US" sz="2600" b="1" dirty="0">
                <a:solidFill>
                  <a:schemeClr val="tx1"/>
                </a:solidFill>
                <a:latin typeface="Times New Roman" panose="02020603050405020304" pitchFamily="18" charset="0"/>
                <a:cs typeface="Times New Roman" panose="02020603050405020304" pitchFamily="18" charset="0"/>
              </a:rPr>
              <a:t> in all respects except for the presence </a:t>
            </a:r>
            <a:r>
              <a:rPr lang="en-US" sz="2600" b="1" dirty="0" smtClean="0">
                <a:solidFill>
                  <a:schemeClr val="tx1"/>
                </a:solidFill>
                <a:latin typeface="Times New Roman" panose="02020603050405020304" pitchFamily="18" charset="0"/>
                <a:cs typeface="Times New Roman" panose="02020603050405020304" pitchFamily="18" charset="0"/>
              </a:rPr>
              <a:t>of </a:t>
            </a:r>
            <a:r>
              <a:rPr lang="en-US" sz="2600" b="1" dirty="0">
                <a:solidFill>
                  <a:schemeClr val="tx1"/>
                </a:solidFill>
                <a:latin typeface="Times New Roman" panose="02020603050405020304" pitchFamily="18" charset="0"/>
                <a:cs typeface="Times New Roman" panose="02020603050405020304" pitchFamily="18" charset="0"/>
              </a:rPr>
              <a:t>disease</a:t>
            </a:r>
            <a:r>
              <a:rPr lang="en-US" sz="2600" b="1" dirty="0" smtClean="0">
                <a:solidFill>
                  <a:schemeClr val="tx1"/>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600" b="1" dirty="0">
                <a:solidFill>
                  <a:srgbClr val="0000FF"/>
                </a:solidFill>
                <a:latin typeface="Times New Roman" panose="02020603050405020304" pitchFamily="18" charset="0"/>
                <a:cs typeface="Times New Roman" panose="02020603050405020304" pitchFamily="18" charset="0"/>
              </a:rPr>
              <a:t>Cases</a:t>
            </a:r>
            <a:r>
              <a:rPr lang="en-US" sz="2600" b="1" dirty="0">
                <a:solidFill>
                  <a:schemeClr val="tx1"/>
                </a:solidFill>
                <a:latin typeface="Times New Roman" panose="02020603050405020304" pitchFamily="18" charset="0"/>
                <a:cs typeface="Times New Roman" panose="02020603050405020304" pitchFamily="18" charset="0"/>
              </a:rPr>
              <a:t> emerge within a study base.  </a:t>
            </a:r>
            <a:r>
              <a:rPr lang="en-US" sz="2600" b="1" dirty="0">
                <a:solidFill>
                  <a:srgbClr val="0000FF"/>
                </a:solidFill>
                <a:latin typeface="Times New Roman" panose="02020603050405020304" pitchFamily="18" charset="0"/>
                <a:cs typeface="Times New Roman" panose="02020603050405020304" pitchFamily="18" charset="0"/>
              </a:rPr>
              <a:t>Controls</a:t>
            </a:r>
            <a:r>
              <a:rPr lang="en-US" sz="2600" b="1" dirty="0">
                <a:solidFill>
                  <a:schemeClr val="tx1"/>
                </a:solidFill>
                <a:latin typeface="Times New Roman" panose="02020603050405020304" pitchFamily="18" charset="0"/>
                <a:cs typeface="Times New Roman" panose="02020603050405020304" pitchFamily="18" charset="0"/>
              </a:rPr>
              <a:t> should emerge from the same study base, except that they are </a:t>
            </a:r>
            <a:r>
              <a:rPr lang="en-US" sz="2600" b="1" dirty="0">
                <a:solidFill>
                  <a:srgbClr val="0000FF"/>
                </a:solidFill>
                <a:latin typeface="Times New Roman" panose="02020603050405020304" pitchFamily="18" charset="0"/>
                <a:cs typeface="Times New Roman" panose="02020603050405020304" pitchFamily="18" charset="0"/>
              </a:rPr>
              <a:t>not </a:t>
            </a:r>
            <a:r>
              <a:rPr lang="en-US" sz="2600" b="1" dirty="0" smtClean="0">
                <a:solidFill>
                  <a:srgbClr val="0000FF"/>
                </a:solidFill>
                <a:latin typeface="Times New Roman" panose="02020603050405020304" pitchFamily="18" charset="0"/>
                <a:cs typeface="Times New Roman" panose="02020603050405020304" pitchFamily="18" charset="0"/>
              </a:rPr>
              <a:t>cases</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48</a:t>
            </a:fld>
            <a:endParaRPr lang="ar-SA"/>
          </a:p>
        </p:txBody>
      </p:sp>
    </p:spTree>
    <p:extLst>
      <p:ext uri="{BB962C8B-B14F-4D97-AF65-F5344CB8AC3E}">
        <p14:creationId xmlns:p14="http://schemas.microsoft.com/office/powerpoint/2010/main" val="336786265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804" y="457200"/>
            <a:ext cx="7780196" cy="838200"/>
          </a:xfrm>
          <a:solidFill>
            <a:schemeClr val="accent3">
              <a:lumMod val="20000"/>
              <a:lumOff val="80000"/>
            </a:schemeClr>
          </a:solidFill>
        </p:spPr>
        <p:txBody>
          <a:bodyPr/>
          <a:lstStyle/>
          <a:p>
            <a:r>
              <a:rPr lang="en-US" sz="2000" b="1" dirty="0">
                <a:solidFill>
                  <a:srgbClr val="0000FF"/>
                </a:solidFill>
                <a:latin typeface="Times New Roman" panose="02020603050405020304" pitchFamily="18" charset="0"/>
                <a:cs typeface="Times New Roman" panose="02020603050405020304" pitchFamily="18" charset="0"/>
              </a:rPr>
              <a:t>FIGURE 5.5 </a:t>
            </a:r>
            <a:r>
              <a:rPr lang="en-US" sz="2000" b="1" dirty="0">
                <a:solidFill>
                  <a:schemeClr val="tx1"/>
                </a:solidFill>
                <a:latin typeface="Times New Roman" panose="02020603050405020304" pitchFamily="18" charset="0"/>
                <a:cs typeface="Times New Roman" panose="02020603050405020304" pitchFamily="18" charset="0"/>
              </a:rPr>
              <a:t>Generic Scheme of a Case – control Study Design in which Participants with and without the Outcome are Identified (cases and controls, respectively)</a:t>
            </a:r>
            <a:r>
              <a:rPr lang="en-US" sz="2000" b="1" dirty="0" smtClean="0">
                <a:solidFill>
                  <a:schemeClr val="tx1"/>
                </a:solidFill>
                <a:latin typeface="Times New Roman" panose="02020603050405020304" pitchFamily="18" charset="0"/>
                <a:cs typeface="Times New Roman" panose="02020603050405020304" pitchFamily="18" charset="0"/>
              </a:rPr>
              <a:t>. </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56C63608-1533-4D0B-A79E-B6F589539FC9}" type="datetime1">
              <a:rPr lang="ar-SA" smtClean="0"/>
              <a:t>27/02/1441</a:t>
            </a:fld>
            <a:endParaRPr lang="en-US"/>
          </a:p>
        </p:txBody>
      </p:sp>
      <p:sp>
        <p:nvSpPr>
          <p:cNvPr id="4" name="Footer Placeholder 3"/>
          <p:cNvSpPr>
            <a:spLocks noGrp="1"/>
          </p:cNvSpPr>
          <p:nvPr>
            <p:ph type="ftr" sz="quarter" idx="11"/>
          </p:nvPr>
        </p:nvSpPr>
        <p:spPr/>
        <p:txBody>
          <a:bodyPr/>
          <a:lstStyle/>
          <a:p>
            <a:r>
              <a:rPr lang="en-US" smtClean="0"/>
              <a:t>Dr. Mohammed Alnaif</a:t>
            </a:r>
            <a:endParaRPr lang="en-US"/>
          </a:p>
        </p:txBody>
      </p:sp>
      <p:sp>
        <p:nvSpPr>
          <p:cNvPr id="5" name="Slide Number Placeholder 4"/>
          <p:cNvSpPr>
            <a:spLocks noGrp="1"/>
          </p:cNvSpPr>
          <p:nvPr>
            <p:ph type="sldNum" sz="quarter" idx="12"/>
          </p:nvPr>
        </p:nvSpPr>
        <p:spPr/>
        <p:txBody>
          <a:bodyPr/>
          <a:lstStyle/>
          <a:p>
            <a:fld id="{EEEECDCC-63C2-4492-ADC6-A6890B1EB79E}" type="slidenum">
              <a:rPr lang="en-US" smtClean="0"/>
              <a:t>49</a:t>
            </a:fld>
            <a:endParaRPr lang="en-US"/>
          </a:p>
        </p:txBody>
      </p:sp>
      <p:pic>
        <p:nvPicPr>
          <p:cNvPr id="6" name="Picture 5" descr="Image result for woma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905000"/>
            <a:ext cx="130175" cy="356870"/>
          </a:xfrm>
          <a:prstGeom prst="rect">
            <a:avLst/>
          </a:prstGeom>
          <a:noFill/>
          <a:ln>
            <a:noFill/>
          </a:ln>
        </p:spPr>
      </p:pic>
      <p:pic>
        <p:nvPicPr>
          <p:cNvPr id="7" name="Picture 6" descr="Image result for woma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981200"/>
            <a:ext cx="130175" cy="356870"/>
          </a:xfrm>
          <a:prstGeom prst="rect">
            <a:avLst/>
          </a:prstGeom>
          <a:noFill/>
          <a:ln>
            <a:noFill/>
          </a:ln>
        </p:spPr>
      </p:pic>
      <p:pic>
        <p:nvPicPr>
          <p:cNvPr id="8" name="Picture 7" descr="Image result for woma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031763"/>
            <a:ext cx="130175" cy="356870"/>
          </a:xfrm>
          <a:prstGeom prst="rect">
            <a:avLst/>
          </a:prstGeom>
          <a:noFill/>
          <a:ln>
            <a:noFill/>
          </a:ln>
        </p:spPr>
      </p:pic>
      <p:pic>
        <p:nvPicPr>
          <p:cNvPr id="9" name="Picture 8" descr="Image result for 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438400"/>
            <a:ext cx="143510" cy="361315"/>
          </a:xfrm>
          <a:prstGeom prst="rect">
            <a:avLst/>
          </a:prstGeom>
          <a:noFill/>
          <a:ln>
            <a:noFill/>
          </a:ln>
        </p:spPr>
      </p:pic>
      <p:pic>
        <p:nvPicPr>
          <p:cNvPr id="10" name="Picture 9" descr="Image result for 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7975" y="2427946"/>
            <a:ext cx="143510" cy="361315"/>
          </a:xfrm>
          <a:prstGeom prst="rect">
            <a:avLst/>
          </a:prstGeom>
          <a:noFill/>
          <a:ln>
            <a:noFill/>
          </a:ln>
        </p:spPr>
      </p:pic>
      <p:pic>
        <p:nvPicPr>
          <p:cNvPr id="11" name="Picture 10" descr="Image result for 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622" y="4104004"/>
            <a:ext cx="143510" cy="361315"/>
          </a:xfrm>
          <a:prstGeom prst="rect">
            <a:avLst/>
          </a:prstGeom>
          <a:noFill/>
          <a:ln>
            <a:noFill/>
          </a:ln>
        </p:spPr>
      </p:pic>
      <p:pic>
        <p:nvPicPr>
          <p:cNvPr id="12" name="Picture 11" descr="Image result for 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240" y="4106227"/>
            <a:ext cx="143510" cy="361315"/>
          </a:xfrm>
          <a:prstGeom prst="rect">
            <a:avLst/>
          </a:prstGeom>
          <a:noFill/>
          <a:ln>
            <a:noFill/>
          </a:ln>
        </p:spPr>
      </p:pic>
      <p:pic>
        <p:nvPicPr>
          <p:cNvPr id="13" name="Picture 12" descr="Image result for 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622" y="4648199"/>
            <a:ext cx="143510" cy="361315"/>
          </a:xfrm>
          <a:prstGeom prst="rect">
            <a:avLst/>
          </a:prstGeom>
          <a:noFill/>
          <a:ln>
            <a:noFill/>
          </a:ln>
        </p:spPr>
      </p:pic>
      <p:pic>
        <p:nvPicPr>
          <p:cNvPr id="14" name="Picture 13" descr="Image result for 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485" y="4614728"/>
            <a:ext cx="143510" cy="361315"/>
          </a:xfrm>
          <a:prstGeom prst="rect">
            <a:avLst/>
          </a:prstGeom>
          <a:noFill/>
          <a:ln>
            <a:noFill/>
          </a:ln>
        </p:spPr>
      </p:pic>
      <p:pic>
        <p:nvPicPr>
          <p:cNvPr id="15" name="Picture 14" descr="Image result for 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2516" y="3915329"/>
            <a:ext cx="143510" cy="361315"/>
          </a:xfrm>
          <a:prstGeom prst="rect">
            <a:avLst/>
          </a:prstGeom>
          <a:noFill/>
          <a:ln>
            <a:noFill/>
          </a:ln>
        </p:spPr>
      </p:pic>
      <p:pic>
        <p:nvPicPr>
          <p:cNvPr id="16" name="Picture 15" descr="Image result for 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1152" y="2742431"/>
            <a:ext cx="143510" cy="361315"/>
          </a:xfrm>
          <a:prstGeom prst="rect">
            <a:avLst/>
          </a:prstGeom>
          <a:noFill/>
          <a:ln>
            <a:noFill/>
          </a:ln>
        </p:spPr>
      </p:pic>
      <p:pic>
        <p:nvPicPr>
          <p:cNvPr id="17" name="Picture 16" descr="Image result for 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6847" y="1900555"/>
            <a:ext cx="143510" cy="361315"/>
          </a:xfrm>
          <a:prstGeom prst="rect">
            <a:avLst/>
          </a:prstGeom>
          <a:noFill/>
          <a:ln>
            <a:noFill/>
          </a:ln>
        </p:spPr>
      </p:pic>
      <p:pic>
        <p:nvPicPr>
          <p:cNvPr id="18" name="Picture 17" descr="Image result for woma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8574" y="1905000"/>
            <a:ext cx="130175" cy="356870"/>
          </a:xfrm>
          <a:prstGeom prst="rect">
            <a:avLst/>
          </a:prstGeom>
          <a:noFill/>
          <a:ln>
            <a:noFill/>
          </a:ln>
        </p:spPr>
      </p:pic>
      <p:pic>
        <p:nvPicPr>
          <p:cNvPr id="19" name="Picture 18" descr="Image result for woma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4388" y="4571770"/>
            <a:ext cx="130175" cy="356870"/>
          </a:xfrm>
          <a:prstGeom prst="rect">
            <a:avLst/>
          </a:prstGeom>
          <a:noFill/>
          <a:ln>
            <a:noFill/>
          </a:ln>
        </p:spPr>
      </p:pic>
      <p:pic>
        <p:nvPicPr>
          <p:cNvPr id="20" name="Picture 19" descr="Image result for woma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2712" y="3927792"/>
            <a:ext cx="130175" cy="356870"/>
          </a:xfrm>
          <a:prstGeom prst="rect">
            <a:avLst/>
          </a:prstGeom>
          <a:noFill/>
          <a:ln>
            <a:noFill/>
          </a:ln>
        </p:spPr>
      </p:pic>
      <p:pic>
        <p:nvPicPr>
          <p:cNvPr id="21" name="Picture 20" descr="Image result for woma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4487" y="1905000"/>
            <a:ext cx="130175" cy="356870"/>
          </a:xfrm>
          <a:prstGeom prst="rect">
            <a:avLst/>
          </a:prstGeom>
          <a:noFill/>
          <a:ln>
            <a:noFill/>
          </a:ln>
        </p:spPr>
      </p:pic>
      <p:pic>
        <p:nvPicPr>
          <p:cNvPr id="23" name="Picture 22" descr="Image result for woma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2732" y="4949318"/>
            <a:ext cx="130175" cy="356870"/>
          </a:xfrm>
          <a:prstGeom prst="rect">
            <a:avLst/>
          </a:prstGeom>
          <a:noFill/>
          <a:ln>
            <a:noFill/>
          </a:ln>
        </p:spPr>
      </p:pic>
      <p:pic>
        <p:nvPicPr>
          <p:cNvPr id="24" name="Picture 23" descr="Image result for woma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8574" y="2747645"/>
            <a:ext cx="130175" cy="356870"/>
          </a:xfrm>
          <a:prstGeom prst="rect">
            <a:avLst/>
          </a:prstGeom>
          <a:noFill/>
          <a:ln>
            <a:noFill/>
          </a:ln>
        </p:spPr>
      </p:pic>
      <p:cxnSp>
        <p:nvCxnSpPr>
          <p:cNvPr id="26" name="Straight Arrow Connector 25"/>
          <p:cNvCxnSpPr/>
          <p:nvPr/>
        </p:nvCxnSpPr>
        <p:spPr>
          <a:xfrm flipV="1">
            <a:off x="2590800" y="2159635"/>
            <a:ext cx="2209800" cy="3868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7" name="Picture 26" descr="Image result for woman clip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9928" y="4947096"/>
            <a:ext cx="130175" cy="356870"/>
          </a:xfrm>
          <a:prstGeom prst="rect">
            <a:avLst/>
          </a:prstGeom>
          <a:noFill/>
          <a:ln>
            <a:noFill/>
          </a:ln>
        </p:spPr>
      </p:pic>
      <p:cxnSp>
        <p:nvCxnSpPr>
          <p:cNvPr id="28" name="Straight Arrow Connector 27"/>
          <p:cNvCxnSpPr/>
          <p:nvPr/>
        </p:nvCxnSpPr>
        <p:spPr>
          <a:xfrm>
            <a:off x="2590800" y="2546532"/>
            <a:ext cx="2209800" cy="48545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876800" y="1968738"/>
            <a:ext cx="1215811" cy="369332"/>
          </a:xfrm>
          <a:prstGeom prst="rect">
            <a:avLst/>
          </a:prstGeom>
          <a:noFill/>
        </p:spPr>
        <p:txBody>
          <a:bodyPr wrap="square" rtlCol="0">
            <a:spAutoFit/>
          </a:bodyPr>
          <a:lstStyle/>
          <a:p>
            <a:r>
              <a:rPr lang="en-US" b="1" dirty="0">
                <a:solidFill>
                  <a:srgbClr val="0000FF"/>
                </a:solidFill>
                <a:latin typeface="Times New Roman" panose="02020603050405020304" pitchFamily="18" charset="0"/>
                <a:cs typeface="Times New Roman" panose="02020603050405020304" pitchFamily="18" charset="0"/>
              </a:rPr>
              <a:t>Exposed</a:t>
            </a:r>
            <a:endParaRPr lang="en-US" b="1"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4876800" y="2799715"/>
            <a:ext cx="1447800" cy="369332"/>
          </a:xfrm>
          <a:prstGeom prst="rect">
            <a:avLst/>
          </a:prstGeom>
          <a:noFill/>
        </p:spPr>
        <p:txBody>
          <a:bodyPr wrap="square" rtlCol="0">
            <a:spAutoFit/>
          </a:bodyPr>
          <a:lstStyle/>
          <a:p>
            <a:r>
              <a:rPr lang="en-US" b="1" dirty="0">
                <a:solidFill>
                  <a:srgbClr val="0000FF"/>
                </a:solidFill>
                <a:latin typeface="Times New Roman" panose="02020603050405020304" pitchFamily="18" charset="0"/>
                <a:cs typeface="Times New Roman" panose="02020603050405020304" pitchFamily="18" charset="0"/>
              </a:rPr>
              <a:t>Unexposed</a:t>
            </a:r>
            <a:endParaRPr lang="en-US" b="1" dirty="0">
              <a:latin typeface="Times New Roman" panose="02020603050405020304" pitchFamily="18" charset="0"/>
              <a:cs typeface="Times New Roman" panose="02020603050405020304" pitchFamily="18" charset="0"/>
            </a:endParaRPr>
          </a:p>
        </p:txBody>
      </p:sp>
      <p:pic>
        <p:nvPicPr>
          <p:cNvPr id="36" name="Picture 35" descr="Image result for 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4787" y="3913343"/>
            <a:ext cx="143510" cy="361315"/>
          </a:xfrm>
          <a:prstGeom prst="rect">
            <a:avLst/>
          </a:prstGeom>
          <a:noFill/>
          <a:ln>
            <a:noFill/>
          </a:ln>
        </p:spPr>
      </p:pic>
      <p:pic>
        <p:nvPicPr>
          <p:cNvPr id="37" name="Picture 36" descr="Image result for 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8602" y="4947095"/>
            <a:ext cx="143510" cy="361315"/>
          </a:xfrm>
          <a:prstGeom prst="rect">
            <a:avLst/>
          </a:prstGeom>
          <a:noFill/>
          <a:ln>
            <a:noFill/>
          </a:ln>
        </p:spPr>
      </p:pic>
      <p:pic>
        <p:nvPicPr>
          <p:cNvPr id="38" name="Picture 37" descr="Image result for man clip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3580" y="4947096"/>
            <a:ext cx="143510" cy="361315"/>
          </a:xfrm>
          <a:prstGeom prst="rect">
            <a:avLst/>
          </a:prstGeom>
          <a:noFill/>
          <a:ln>
            <a:noFill/>
          </a:ln>
        </p:spPr>
      </p:pic>
      <p:cxnSp>
        <p:nvCxnSpPr>
          <p:cNvPr id="39" name="Straight Arrow Connector 38"/>
          <p:cNvCxnSpPr/>
          <p:nvPr/>
        </p:nvCxnSpPr>
        <p:spPr>
          <a:xfrm>
            <a:off x="2667000" y="4614728"/>
            <a:ext cx="2209800" cy="48545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667000" y="4186438"/>
            <a:ext cx="2209800" cy="3868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992794" y="3915329"/>
            <a:ext cx="1215811" cy="369332"/>
          </a:xfrm>
          <a:prstGeom prst="rect">
            <a:avLst/>
          </a:prstGeom>
          <a:noFill/>
        </p:spPr>
        <p:txBody>
          <a:bodyPr wrap="square" rtlCol="0">
            <a:spAutoFit/>
          </a:bodyPr>
          <a:lstStyle/>
          <a:p>
            <a:r>
              <a:rPr lang="en-US" b="1" dirty="0">
                <a:solidFill>
                  <a:srgbClr val="0000FF"/>
                </a:solidFill>
                <a:latin typeface="Times New Roman" panose="02020603050405020304" pitchFamily="18" charset="0"/>
                <a:cs typeface="Times New Roman" panose="02020603050405020304" pitchFamily="18" charset="0"/>
              </a:rPr>
              <a:t>Exposed</a:t>
            </a:r>
            <a:endParaRPr lang="en-US" b="1"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4895780" y="4928640"/>
            <a:ext cx="1447800" cy="369332"/>
          </a:xfrm>
          <a:prstGeom prst="rect">
            <a:avLst/>
          </a:prstGeom>
          <a:noFill/>
        </p:spPr>
        <p:txBody>
          <a:bodyPr wrap="square" rtlCol="0">
            <a:spAutoFit/>
          </a:bodyPr>
          <a:lstStyle/>
          <a:p>
            <a:r>
              <a:rPr lang="en-US" b="1" dirty="0">
                <a:solidFill>
                  <a:srgbClr val="0000FF"/>
                </a:solidFill>
                <a:latin typeface="Times New Roman" panose="02020603050405020304" pitchFamily="18" charset="0"/>
                <a:cs typeface="Times New Roman" panose="02020603050405020304" pitchFamily="18" charset="0"/>
              </a:rPr>
              <a:t>Unexposed</a:t>
            </a:r>
            <a:endParaRPr lang="en-US" b="1"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2992614" y="5715000"/>
            <a:ext cx="2000180" cy="381000"/>
          </a:xfrm>
          <a:prstGeom prst="rect">
            <a:avLst/>
          </a:prstGeom>
          <a:noFill/>
        </p:spPr>
        <p:txBody>
          <a:bodyPr wrap="square" rtlCol="0">
            <a:spAutoFit/>
          </a:bodyPr>
          <a:lstStyle/>
          <a:p>
            <a:endParaRPr lang="en-US" dirty="0"/>
          </a:p>
        </p:txBody>
      </p:sp>
      <p:sp>
        <p:nvSpPr>
          <p:cNvPr id="22" name="TextBox 21"/>
          <p:cNvSpPr txBox="1"/>
          <p:nvPr/>
        </p:nvSpPr>
        <p:spPr>
          <a:xfrm>
            <a:off x="762000" y="2831935"/>
            <a:ext cx="1371600" cy="707886"/>
          </a:xfrm>
          <a:prstGeom prst="rect">
            <a:avLst/>
          </a:prstGeom>
          <a:noFill/>
        </p:spPr>
        <p:txBody>
          <a:bodyPr wrap="square" rtlCol="0">
            <a:spAutoFit/>
          </a:bodyPr>
          <a:lstStyle/>
          <a:p>
            <a:pPr algn="ctr"/>
            <a:r>
              <a:rPr lang="en-US" sz="2000" b="1" dirty="0" smtClean="0">
                <a:solidFill>
                  <a:srgbClr val="0000FF"/>
                </a:solidFill>
                <a:latin typeface="Times New Roman" panose="02020603050405020304" pitchFamily="18" charset="0"/>
                <a:cs typeface="Times New Roman" panose="02020603050405020304" pitchFamily="18" charset="0"/>
              </a:rPr>
              <a:t>Outcome</a:t>
            </a:r>
          </a:p>
          <a:p>
            <a:pPr algn="ctr"/>
            <a:r>
              <a:rPr lang="en-US" sz="2000" b="1" dirty="0" smtClean="0">
                <a:solidFill>
                  <a:srgbClr val="0000FF"/>
                </a:solidFill>
                <a:latin typeface="Times New Roman" panose="02020603050405020304" pitchFamily="18" charset="0"/>
                <a:cs typeface="Times New Roman" panose="02020603050405020304" pitchFamily="18" charset="0"/>
              </a:rPr>
              <a:t>Cases</a:t>
            </a:r>
            <a:endParaRPr lang="en-US" sz="2000" b="1" dirty="0">
              <a:solidFill>
                <a:srgbClr val="0000FF"/>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691918" y="5100186"/>
            <a:ext cx="1535113" cy="707886"/>
          </a:xfrm>
          <a:prstGeom prst="rect">
            <a:avLst/>
          </a:prstGeom>
          <a:noFill/>
        </p:spPr>
        <p:txBody>
          <a:bodyPr wrap="square" rtlCol="0">
            <a:spAutoFit/>
          </a:bodyPr>
          <a:lstStyle/>
          <a:p>
            <a:pPr algn="ctr"/>
            <a:r>
              <a:rPr lang="en-US" sz="2000" b="1" dirty="0" smtClean="0">
                <a:solidFill>
                  <a:srgbClr val="0000FF"/>
                </a:solidFill>
                <a:latin typeface="Times New Roman" panose="02020603050405020304" pitchFamily="18" charset="0"/>
                <a:cs typeface="Times New Roman" panose="02020603050405020304" pitchFamily="18" charset="0"/>
              </a:rPr>
              <a:t>No outcome</a:t>
            </a:r>
            <a:endParaRPr lang="en-US" sz="2000" b="1" dirty="0">
              <a:solidFill>
                <a:srgbClr val="0000FF"/>
              </a:solidFill>
              <a:latin typeface="Times New Roman" panose="02020603050405020304" pitchFamily="18" charset="0"/>
              <a:cs typeface="Times New Roman" panose="02020603050405020304" pitchFamily="18" charset="0"/>
            </a:endParaRPr>
          </a:p>
          <a:p>
            <a:pPr algn="ctr"/>
            <a:r>
              <a:rPr lang="en-US" sz="2000" b="1" dirty="0">
                <a:solidFill>
                  <a:srgbClr val="0000FF"/>
                </a:solidFill>
                <a:latin typeface="Times New Roman" panose="02020603050405020304" pitchFamily="18" charset="0"/>
                <a:cs typeface="Times New Roman" panose="02020603050405020304" pitchFamily="18" charset="0"/>
              </a:rPr>
              <a:t>Cases</a:t>
            </a:r>
          </a:p>
        </p:txBody>
      </p:sp>
      <p:sp>
        <p:nvSpPr>
          <p:cNvPr id="25" name="TextBox 24"/>
          <p:cNvSpPr txBox="1"/>
          <p:nvPr/>
        </p:nvSpPr>
        <p:spPr>
          <a:xfrm>
            <a:off x="691918" y="5905500"/>
            <a:ext cx="7766282" cy="646331"/>
          </a:xfrm>
          <a:prstGeom prst="rect">
            <a:avLst/>
          </a:prstGeom>
          <a:solidFill>
            <a:schemeClr val="accent3">
              <a:lumMod val="40000"/>
              <a:lumOff val="6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The </a:t>
            </a:r>
            <a:r>
              <a:rPr lang="en-US" b="1" dirty="0">
                <a:solidFill>
                  <a:srgbClr val="0000FF"/>
                </a:solidFill>
                <a:latin typeface="Times New Roman" panose="02020603050405020304" pitchFamily="18" charset="0"/>
                <a:cs typeface="Times New Roman" panose="02020603050405020304" pitchFamily="18" charset="0"/>
              </a:rPr>
              <a:t>exposure</a:t>
            </a:r>
            <a:r>
              <a:rPr lang="en-US" b="1" dirty="0">
                <a:latin typeface="Times New Roman" panose="02020603050405020304" pitchFamily="18" charset="0"/>
                <a:cs typeface="Times New Roman" panose="02020603050405020304" pitchFamily="18" charset="0"/>
              </a:rPr>
              <a:t> status for each individual is then assessed, either through an interview or through historical records, if available</a:t>
            </a:r>
          </a:p>
        </p:txBody>
      </p:sp>
    </p:spTree>
    <p:extLst>
      <p:ext uri="{BB962C8B-B14F-4D97-AF65-F5344CB8AC3E}">
        <p14:creationId xmlns:p14="http://schemas.microsoft.com/office/powerpoint/2010/main" val="1173041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4110AB23-3908-4CEC-A03D-7B13ED120207}"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5</a:t>
            </a:fld>
            <a:endParaRPr lang="ar-SA"/>
          </a:p>
        </p:txBody>
      </p:sp>
      <p:sp>
        <p:nvSpPr>
          <p:cNvPr id="8" name="Subtitle 2"/>
          <p:cNvSpPr txBox="1">
            <a:spLocks/>
          </p:cNvSpPr>
          <p:nvPr/>
        </p:nvSpPr>
        <p:spPr>
          <a:xfrm>
            <a:off x="609600" y="1524000"/>
            <a:ext cx="3581400" cy="45720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r>
              <a:rPr lang="en-US" sz="3200" b="1" dirty="0">
                <a:solidFill>
                  <a:srgbClr val="0000FF"/>
                </a:solidFill>
                <a:latin typeface="Times New Roman" panose="02020603050405020304" pitchFamily="18" charset="0"/>
                <a:cs typeface="Times New Roman" panose="02020603050405020304" pitchFamily="18" charset="0"/>
              </a:rPr>
              <a:t>Hypotheses</a:t>
            </a:r>
            <a:r>
              <a:rPr lang="en-US" sz="3200" b="1" dirty="0">
                <a:solidFill>
                  <a:schemeClr val="tx1"/>
                </a:solidFill>
                <a:latin typeface="Times New Roman" panose="02020603050405020304" pitchFamily="18" charset="0"/>
                <a:cs typeface="Times New Roman" panose="02020603050405020304" pitchFamily="18" charset="0"/>
              </a:rPr>
              <a:t> are propositions about relationships between variables or differences between groups that are to be tested</a:t>
            </a:r>
            <a:r>
              <a:rPr lang="en-US" sz="3200" b="1" dirty="0" smtClean="0">
                <a:solidFill>
                  <a:schemeClr val="tx1"/>
                </a:solidFill>
                <a:latin typeface="Times New Roman" panose="02020603050405020304" pitchFamily="18" charset="0"/>
                <a:cs typeface="Times New Roman" panose="02020603050405020304" pitchFamily="18" charset="0"/>
              </a:rPr>
              <a:t>.</a:t>
            </a:r>
          </a:p>
        </p:txBody>
      </p:sp>
      <p:pic>
        <p:nvPicPr>
          <p:cNvPr id="7" name="Picture 6" descr="The Research Proces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203" y="1828800"/>
            <a:ext cx="4100876"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49089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295400"/>
            <a:ext cx="7772400" cy="4953000"/>
          </a:xfrm>
        </p:spPr>
        <p:txBody>
          <a:bodyPr>
            <a:normAutofit fontScale="85000" lnSpcReduction="10000"/>
          </a:bodyPr>
          <a:lstStyle/>
          <a:p>
            <a:r>
              <a:rPr lang="en-US" sz="2800" b="1" dirty="0" smtClean="0">
                <a:solidFill>
                  <a:srgbClr val="0000FF"/>
                </a:solidFill>
                <a:latin typeface="Times New Roman" panose="02020603050405020304" pitchFamily="18" charset="0"/>
                <a:cs typeface="Times New Roman" panose="02020603050405020304" pitchFamily="18" charset="0"/>
              </a:rPr>
              <a:t>Case </a:t>
            </a:r>
            <a:r>
              <a:rPr lang="en-US" sz="2800" b="1" dirty="0">
                <a:solidFill>
                  <a:srgbClr val="0000FF"/>
                </a:solidFill>
                <a:latin typeface="Times New Roman" panose="02020603050405020304" pitchFamily="18" charset="0"/>
                <a:cs typeface="Times New Roman" panose="02020603050405020304" pitchFamily="18" charset="0"/>
              </a:rPr>
              <a:t>– Control Studies</a:t>
            </a:r>
          </a:p>
          <a:p>
            <a:pPr marL="457200" indent="-457200">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In order to successfully conduct a </a:t>
            </a:r>
            <a:r>
              <a:rPr lang="en-US" sz="2800" b="1" dirty="0">
                <a:solidFill>
                  <a:srgbClr val="0000FF"/>
                </a:solidFill>
                <a:latin typeface="Times New Roman" panose="02020603050405020304" pitchFamily="18" charset="0"/>
                <a:cs typeface="Times New Roman" panose="02020603050405020304" pitchFamily="18" charset="0"/>
              </a:rPr>
              <a:t>case – control study</a:t>
            </a:r>
            <a:r>
              <a:rPr lang="en-US" sz="2800" b="1" dirty="0">
                <a:solidFill>
                  <a:schemeClr val="tx1"/>
                </a:solidFill>
                <a:latin typeface="Times New Roman" panose="02020603050405020304" pitchFamily="18" charset="0"/>
                <a:cs typeface="Times New Roman" panose="02020603050405020304" pitchFamily="18" charset="0"/>
              </a:rPr>
              <a:t>, it must be possible to identify members of the population who are at risk for the outcome; in other words, controls from the population from which the cases arose must be found.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Alternatively</a:t>
            </a:r>
            <a:r>
              <a:rPr lang="en-US" sz="2800" b="1" dirty="0">
                <a:solidFill>
                  <a:schemeClr val="tx1"/>
                </a:solidFill>
                <a:latin typeface="Times New Roman" panose="02020603050405020304" pitchFamily="18" charset="0"/>
                <a:cs typeface="Times New Roman" panose="02020603050405020304" pitchFamily="18" charset="0"/>
              </a:rPr>
              <a:t>, one could use a group of controls whose exposure histories represent that of the population at risk. It must also be possible to measure the history of exposure in a valid way in both </a:t>
            </a:r>
            <a:r>
              <a:rPr lang="en-US" sz="2800" b="1" dirty="0">
                <a:solidFill>
                  <a:srgbClr val="0000FF"/>
                </a:solidFill>
                <a:latin typeface="Times New Roman" panose="02020603050405020304" pitchFamily="18" charset="0"/>
                <a:cs typeface="Times New Roman" panose="02020603050405020304" pitchFamily="18" charset="0"/>
              </a:rPr>
              <a:t>cases and controls</a:t>
            </a:r>
            <a:r>
              <a:rPr lang="en-US" sz="2800" b="1" dirty="0">
                <a:solidFill>
                  <a:schemeClr val="tx1"/>
                </a:solidFill>
                <a:latin typeface="Times New Roman" panose="02020603050405020304" pitchFamily="18" charset="0"/>
                <a:cs typeface="Times New Roman" panose="02020603050405020304" pitchFamily="18" charset="0"/>
              </a:rPr>
              <a:t>. If these two conditions are met, and if the condition under study, the cases, are not too </a:t>
            </a:r>
            <a:r>
              <a:rPr lang="en-US" sz="2800" b="1" dirty="0" smtClean="0">
                <a:solidFill>
                  <a:schemeClr val="tx1"/>
                </a:solidFill>
                <a:latin typeface="Times New Roman" panose="02020603050405020304" pitchFamily="18" charset="0"/>
                <a:cs typeface="Times New Roman" panose="02020603050405020304" pitchFamily="18" charset="0"/>
              </a:rPr>
              <a:t>common, </a:t>
            </a:r>
            <a:r>
              <a:rPr lang="en-US" sz="2800" b="1" dirty="0">
                <a:solidFill>
                  <a:schemeClr val="tx1"/>
                </a:solidFill>
                <a:latin typeface="Times New Roman" panose="02020603050405020304" pitchFamily="18" charset="0"/>
                <a:cs typeface="Times New Roman" panose="02020603050405020304" pitchFamily="18" charset="0"/>
              </a:rPr>
              <a:t>a case – control study will provide the same result as a properly done cohort study</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50</a:t>
            </a:fld>
            <a:endParaRPr lang="ar-SA"/>
          </a:p>
        </p:txBody>
      </p:sp>
    </p:spTree>
    <p:extLst>
      <p:ext uri="{BB962C8B-B14F-4D97-AF65-F5344CB8AC3E}">
        <p14:creationId xmlns:p14="http://schemas.microsoft.com/office/powerpoint/2010/main" val="371298800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295400"/>
            <a:ext cx="7772400" cy="4953000"/>
          </a:xfrm>
        </p:spPr>
        <p:txBody>
          <a:bodyPr>
            <a:normAutofit/>
          </a:bodyPr>
          <a:lstStyle/>
          <a:p>
            <a:r>
              <a:rPr lang="en-US" sz="2400" b="1" i="1" dirty="0">
                <a:solidFill>
                  <a:srgbClr val="0000FF"/>
                </a:solidFill>
                <a:latin typeface="Times New Roman" panose="02020603050405020304" pitchFamily="18" charset="0"/>
                <a:cs typeface="Times New Roman" panose="02020603050405020304" pitchFamily="18" charset="0"/>
              </a:rPr>
              <a:t>Establishing Case and Control Definitions</a:t>
            </a:r>
            <a:endParaRPr lang="en-US" sz="2400" b="1" dirty="0">
              <a:solidFill>
                <a:srgbClr val="0000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rgbClr val="0000FF"/>
                </a:solidFill>
                <a:latin typeface="Times New Roman" panose="02020603050405020304" pitchFamily="18" charset="0"/>
                <a:cs typeface="Times New Roman" panose="02020603050405020304" pitchFamily="18" charset="0"/>
              </a:rPr>
              <a:t>Cases</a:t>
            </a:r>
            <a:r>
              <a:rPr lang="en-US" sz="2400" b="1" dirty="0">
                <a:solidFill>
                  <a:schemeClr val="tx1"/>
                </a:solidFill>
                <a:latin typeface="Times New Roman" panose="02020603050405020304" pitchFamily="18" charset="0"/>
                <a:cs typeface="Times New Roman" panose="02020603050405020304" pitchFamily="18" charset="0"/>
              </a:rPr>
              <a:t> The criteria for selecting individual </a:t>
            </a:r>
            <a:r>
              <a:rPr lang="en-US" sz="2400" b="1" dirty="0">
                <a:solidFill>
                  <a:srgbClr val="0000FF"/>
                </a:solidFill>
                <a:latin typeface="Times New Roman" panose="02020603050405020304" pitchFamily="18" charset="0"/>
                <a:cs typeface="Times New Roman" panose="02020603050405020304" pitchFamily="18" charset="0"/>
              </a:rPr>
              <a:t>cases</a:t>
            </a:r>
            <a:r>
              <a:rPr lang="en-US" sz="2400" b="1" dirty="0">
                <a:solidFill>
                  <a:schemeClr val="tx1"/>
                </a:solidFill>
                <a:latin typeface="Times New Roman" panose="02020603050405020304" pitchFamily="18" charset="0"/>
                <a:cs typeface="Times New Roman" panose="02020603050405020304" pitchFamily="18" charset="0"/>
              </a:rPr>
              <a:t> in a </a:t>
            </a:r>
            <a:r>
              <a:rPr lang="en-US" sz="2400" b="1" dirty="0">
                <a:solidFill>
                  <a:srgbClr val="0000FF"/>
                </a:solidFill>
                <a:latin typeface="Times New Roman" panose="02020603050405020304" pitchFamily="18" charset="0"/>
                <a:cs typeface="Times New Roman" panose="02020603050405020304" pitchFamily="18" charset="0"/>
              </a:rPr>
              <a:t>case – control study </a:t>
            </a:r>
            <a:r>
              <a:rPr lang="en-US" sz="2400" b="1" dirty="0">
                <a:solidFill>
                  <a:schemeClr val="tx1"/>
                </a:solidFill>
                <a:latin typeface="Times New Roman" panose="02020603050405020304" pitchFamily="18" charset="0"/>
                <a:cs typeface="Times New Roman" panose="02020603050405020304" pitchFamily="18" charset="0"/>
              </a:rPr>
              <a:t>must be objective.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Specific </a:t>
            </a:r>
            <a:r>
              <a:rPr lang="en-US" sz="2400" b="1" dirty="0">
                <a:solidFill>
                  <a:schemeClr val="tx1"/>
                </a:solidFill>
                <a:latin typeface="Times New Roman" panose="02020603050405020304" pitchFamily="18" charset="0"/>
                <a:cs typeface="Times New Roman" panose="02020603050405020304" pitchFamily="18" charset="0"/>
              </a:rPr>
              <a:t>diagnostic criteria or other parameters should be defined prior to case selection to limit </a:t>
            </a:r>
            <a:r>
              <a:rPr lang="en-US" sz="2400" b="1" dirty="0">
                <a:solidFill>
                  <a:srgbClr val="0000FF"/>
                </a:solidFill>
                <a:latin typeface="Times New Roman" panose="02020603050405020304" pitchFamily="18" charset="0"/>
                <a:cs typeface="Times New Roman" panose="02020603050405020304" pitchFamily="18" charset="0"/>
              </a:rPr>
              <a:t>bias</a:t>
            </a:r>
            <a:r>
              <a:rPr lang="en-US" sz="2400" b="1" dirty="0">
                <a:solidFill>
                  <a:schemeClr val="tx1"/>
                </a:solidFill>
                <a:latin typeface="Times New Roman" panose="02020603050405020304" pitchFamily="18" charset="0"/>
                <a:cs typeface="Times New Roman" panose="02020603050405020304" pitchFamily="18" charset="0"/>
              </a:rPr>
              <a:t> in the results of the study.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Bias</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is a </a:t>
            </a:r>
            <a:r>
              <a:rPr lang="en-US" sz="2400" b="1" dirty="0">
                <a:solidFill>
                  <a:srgbClr val="0000FF"/>
                </a:solidFill>
                <a:latin typeface="Times New Roman" panose="02020603050405020304" pitchFamily="18" charset="0"/>
                <a:cs typeface="Times New Roman" panose="02020603050405020304" pitchFamily="18" charset="0"/>
              </a:rPr>
              <a:t>systematic difference </a:t>
            </a:r>
            <a:r>
              <a:rPr lang="en-US" sz="2400" b="1" dirty="0">
                <a:solidFill>
                  <a:schemeClr val="tx1"/>
                </a:solidFill>
                <a:latin typeface="Times New Roman" panose="02020603050405020304" pitchFamily="18" charset="0"/>
                <a:cs typeface="Times New Roman" panose="02020603050405020304" pitchFamily="18" charset="0"/>
              </a:rPr>
              <a:t>in the results of a study from what in fact is occurring.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Bias</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occurs for a variety of reasons including problems in the way subjects were selected for a study, the measurements used in the study, or the analysis of the data</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51</a:t>
            </a:fld>
            <a:endParaRPr lang="ar-SA"/>
          </a:p>
        </p:txBody>
      </p:sp>
    </p:spTree>
    <p:extLst>
      <p:ext uri="{BB962C8B-B14F-4D97-AF65-F5344CB8AC3E}">
        <p14:creationId xmlns:p14="http://schemas.microsoft.com/office/powerpoint/2010/main" val="227185377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295400"/>
            <a:ext cx="7772400" cy="4953000"/>
          </a:xfrm>
        </p:spPr>
        <p:txBody>
          <a:bodyPr>
            <a:normAutofit/>
          </a:bodyPr>
          <a:lstStyle/>
          <a:p>
            <a:r>
              <a:rPr lang="en-US" sz="2400" b="1" i="1" dirty="0">
                <a:solidFill>
                  <a:srgbClr val="0000FF"/>
                </a:solidFill>
                <a:latin typeface="Times New Roman" panose="02020603050405020304" pitchFamily="18" charset="0"/>
                <a:cs typeface="Times New Roman" panose="02020603050405020304" pitchFamily="18" charset="0"/>
              </a:rPr>
              <a:t>Establishing Case and Control Definitions</a:t>
            </a:r>
            <a:endParaRPr lang="en-US" sz="2400" b="1" dirty="0">
              <a:solidFill>
                <a:srgbClr val="0000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The criteria for </a:t>
            </a:r>
            <a:r>
              <a:rPr lang="en-US" sz="2400" b="1" dirty="0">
                <a:solidFill>
                  <a:srgbClr val="0000FF"/>
                </a:solidFill>
                <a:latin typeface="Times New Roman" panose="02020603050405020304" pitchFamily="18" charset="0"/>
                <a:cs typeface="Times New Roman" panose="02020603050405020304" pitchFamily="18" charset="0"/>
              </a:rPr>
              <a:t>case</a:t>
            </a:r>
            <a:r>
              <a:rPr lang="en-US" sz="2400" b="1" dirty="0">
                <a:solidFill>
                  <a:schemeClr val="tx1"/>
                </a:solidFill>
                <a:latin typeface="Times New Roman" panose="02020603050405020304" pitchFamily="18" charset="0"/>
                <a:cs typeface="Times New Roman" panose="02020603050405020304" pitchFamily="18" charset="0"/>
              </a:rPr>
              <a:t> selection must have high </a:t>
            </a:r>
            <a:r>
              <a:rPr lang="en-US" sz="2400" b="1" dirty="0">
                <a:solidFill>
                  <a:srgbClr val="0000FF"/>
                </a:solidFill>
                <a:latin typeface="Times New Roman" panose="02020603050405020304" pitchFamily="18" charset="0"/>
                <a:cs typeface="Times New Roman" panose="02020603050405020304" pitchFamily="18" charset="0"/>
              </a:rPr>
              <a:t>sensitivity</a:t>
            </a:r>
            <a:r>
              <a:rPr lang="en-US" sz="2400" b="1" dirty="0">
                <a:solidFill>
                  <a:schemeClr val="tx1"/>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specificity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accuracy</a:t>
            </a:r>
            <a:r>
              <a:rPr lang="en-US" sz="2400" b="1" dirty="0">
                <a:solidFill>
                  <a:schemeClr val="tx1"/>
                </a:solidFill>
                <a:latin typeface="Times New Roman" panose="02020603050405020304" pitchFamily="18" charset="0"/>
                <a:cs typeface="Times New Roman" panose="02020603050405020304" pitchFamily="18" charset="0"/>
              </a:rPr>
              <a:t>) in order to minimize </a:t>
            </a:r>
            <a:r>
              <a:rPr lang="en-US" sz="2400" b="1" dirty="0">
                <a:solidFill>
                  <a:srgbClr val="0000FF"/>
                </a:solidFill>
                <a:latin typeface="Times New Roman" panose="02020603050405020304" pitchFamily="18" charset="0"/>
                <a:cs typeface="Times New Roman" panose="02020603050405020304" pitchFamily="18" charset="0"/>
              </a:rPr>
              <a:t>misclassification</a:t>
            </a:r>
            <a:r>
              <a:rPr lang="en-US" sz="2400" b="1" dirty="0">
                <a:solidFill>
                  <a:schemeClr val="tx1"/>
                </a:solidFill>
                <a:latin typeface="Times New Roman" panose="02020603050405020304" pitchFamily="18" charset="0"/>
                <a:cs typeface="Times New Roman" panose="02020603050405020304" pitchFamily="18" charset="0"/>
              </a:rPr>
              <a: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Sensitivity</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in this case refers to the ability to correctly identify people who have the outcome (labeling </a:t>
            </a:r>
            <a:r>
              <a:rPr lang="en-US" sz="2400" b="1" dirty="0">
                <a:solidFill>
                  <a:srgbClr val="0000FF"/>
                </a:solidFill>
                <a:latin typeface="Times New Roman" panose="02020603050405020304" pitchFamily="18" charset="0"/>
                <a:cs typeface="Times New Roman" panose="02020603050405020304" pitchFamily="18" charset="0"/>
              </a:rPr>
              <a:t>cases as cases</a:t>
            </a:r>
            <a:r>
              <a:rPr lang="en-US" sz="2400" b="1" dirty="0">
                <a:solidFill>
                  <a:schemeClr val="tx1"/>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specificity</a:t>
            </a:r>
            <a:r>
              <a:rPr lang="en-US" sz="2400" b="1" dirty="0">
                <a:solidFill>
                  <a:schemeClr val="tx1"/>
                </a:solidFill>
                <a:latin typeface="Times New Roman" panose="02020603050405020304" pitchFamily="18" charset="0"/>
                <a:cs typeface="Times New Roman" panose="02020603050405020304" pitchFamily="18" charset="0"/>
              </a:rPr>
              <a:t> means that people without the outcome are correctly identified as not having the outcome (</a:t>
            </a:r>
            <a:r>
              <a:rPr lang="en-US" sz="2400" b="1" dirty="0">
                <a:solidFill>
                  <a:srgbClr val="0000FF"/>
                </a:solidFill>
                <a:latin typeface="Times New Roman" panose="02020603050405020304" pitchFamily="18" charset="0"/>
                <a:cs typeface="Times New Roman" panose="02020603050405020304" pitchFamily="18" charset="0"/>
              </a:rPr>
              <a:t>labeling controls as controls</a:t>
            </a:r>
            <a:r>
              <a:rPr lang="en-US" sz="2400" b="1" dirty="0">
                <a:solidFill>
                  <a:schemeClr val="tx1"/>
                </a:solidFill>
                <a:latin typeface="Times New Roman" panose="02020603050405020304" pitchFamily="18" charset="0"/>
                <a:cs typeface="Times New Roman" panose="02020603050405020304" pitchFamily="18" charset="0"/>
              </a:rPr>
              <a: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Misclassification</a:t>
            </a:r>
            <a:r>
              <a:rPr lang="en-US" sz="2400" b="1" dirty="0">
                <a:solidFill>
                  <a:schemeClr val="tx1"/>
                </a:solidFill>
                <a:latin typeface="Times New Roman" panose="02020603050405020304" pitchFamily="18" charset="0"/>
                <a:cs typeface="Times New Roman" panose="02020603050405020304" pitchFamily="18" charset="0"/>
              </a:rPr>
              <a:t>, categorizing someone as a </a:t>
            </a:r>
            <a:r>
              <a:rPr lang="en-US" sz="2400" b="1" dirty="0">
                <a:solidFill>
                  <a:srgbClr val="0000FF"/>
                </a:solidFill>
                <a:latin typeface="Times New Roman" panose="02020603050405020304" pitchFamily="18" charset="0"/>
                <a:cs typeface="Times New Roman" panose="02020603050405020304" pitchFamily="18" charset="0"/>
              </a:rPr>
              <a:t>case</a:t>
            </a:r>
            <a:r>
              <a:rPr lang="en-US" sz="2400" b="1" dirty="0">
                <a:solidFill>
                  <a:schemeClr val="tx1"/>
                </a:solidFill>
                <a:latin typeface="Times New Roman" panose="02020603050405020304" pitchFamily="18" charset="0"/>
                <a:cs typeface="Times New Roman" panose="02020603050405020304" pitchFamily="18" charset="0"/>
              </a:rPr>
              <a:t> when he or she is not </a:t>
            </a:r>
            <a:r>
              <a:rPr lang="en-US" sz="2400" b="1" dirty="0">
                <a:solidFill>
                  <a:srgbClr val="0000FF"/>
                </a:solidFill>
                <a:latin typeface="Times New Roman" panose="02020603050405020304" pitchFamily="18" charset="0"/>
                <a:cs typeface="Times New Roman" panose="02020603050405020304" pitchFamily="18" charset="0"/>
              </a:rPr>
              <a:t>or</a:t>
            </a:r>
            <a:r>
              <a:rPr lang="en-US" sz="2400" b="1" dirty="0">
                <a:solidFill>
                  <a:schemeClr val="tx1"/>
                </a:solidFill>
                <a:latin typeface="Times New Roman" panose="02020603050405020304" pitchFamily="18" charset="0"/>
                <a:cs typeface="Times New Roman" panose="02020603050405020304" pitchFamily="18" charset="0"/>
              </a:rPr>
              <a:t> improperly classifying a </a:t>
            </a:r>
            <a:r>
              <a:rPr lang="en-US" sz="2400" b="1" dirty="0">
                <a:solidFill>
                  <a:srgbClr val="0000FF"/>
                </a:solidFill>
                <a:latin typeface="Times New Roman" panose="02020603050405020304" pitchFamily="18" charset="0"/>
                <a:cs typeface="Times New Roman" panose="02020603050405020304" pitchFamily="18" charset="0"/>
              </a:rPr>
              <a:t>control</a:t>
            </a:r>
            <a:r>
              <a:rPr lang="en-US" sz="2400" b="1" dirty="0">
                <a:solidFill>
                  <a:schemeClr val="tx1"/>
                </a:solidFill>
                <a:latin typeface="Times New Roman" panose="02020603050405020304" pitchFamily="18" charset="0"/>
                <a:cs typeface="Times New Roman" panose="02020603050405020304" pitchFamily="18" charset="0"/>
              </a:rPr>
              <a:t> as a </a:t>
            </a:r>
            <a:r>
              <a:rPr lang="en-US" sz="2400" b="1" dirty="0">
                <a:solidFill>
                  <a:srgbClr val="0000FF"/>
                </a:solidFill>
                <a:latin typeface="Times New Roman" panose="02020603050405020304" pitchFamily="18" charset="0"/>
                <a:cs typeface="Times New Roman" panose="02020603050405020304" pitchFamily="18" charset="0"/>
              </a:rPr>
              <a:t>case</a:t>
            </a:r>
            <a:r>
              <a:rPr lang="en-US" sz="2400" b="1" dirty="0">
                <a:solidFill>
                  <a:schemeClr val="tx1"/>
                </a:solidFill>
                <a:latin typeface="Times New Roman" panose="02020603050405020304" pitchFamily="18" charset="0"/>
                <a:cs typeface="Times New Roman" panose="02020603050405020304" pitchFamily="18" charset="0"/>
              </a:rPr>
              <a:t>, can </a:t>
            </a:r>
            <a:r>
              <a:rPr lang="en-US" sz="2400" b="1" dirty="0">
                <a:solidFill>
                  <a:srgbClr val="0000FF"/>
                </a:solidFill>
                <a:latin typeface="Times New Roman" panose="02020603050405020304" pitchFamily="18" charset="0"/>
                <a:cs typeface="Times New Roman" panose="02020603050405020304" pitchFamily="18" charset="0"/>
              </a:rPr>
              <a:t>attenuate</a:t>
            </a:r>
            <a:r>
              <a:rPr lang="en-US" sz="2400" b="1" dirty="0">
                <a:solidFill>
                  <a:schemeClr val="tx1"/>
                </a:solidFill>
                <a:latin typeface="Times New Roman" panose="02020603050405020304" pitchFamily="18" charset="0"/>
                <a:cs typeface="Times New Roman" panose="02020603050405020304" pitchFamily="18" charset="0"/>
              </a:rPr>
              <a:t>, or dampen, the results of the study</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52</a:t>
            </a:fld>
            <a:endParaRPr lang="ar-SA"/>
          </a:p>
        </p:txBody>
      </p:sp>
    </p:spTree>
    <p:extLst>
      <p:ext uri="{BB962C8B-B14F-4D97-AF65-F5344CB8AC3E}">
        <p14:creationId xmlns:p14="http://schemas.microsoft.com/office/powerpoint/2010/main" val="2705774499"/>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295400"/>
            <a:ext cx="7772400" cy="4953000"/>
          </a:xfrm>
        </p:spPr>
        <p:txBody>
          <a:bodyPr>
            <a:normAutofit fontScale="92500" lnSpcReduction="20000"/>
          </a:bodyPr>
          <a:lstStyle/>
          <a:p>
            <a:r>
              <a:rPr lang="en-US" sz="2400" b="1" i="1" dirty="0">
                <a:solidFill>
                  <a:srgbClr val="0000FF"/>
                </a:solidFill>
                <a:latin typeface="Times New Roman" panose="02020603050405020304" pitchFamily="18" charset="0"/>
                <a:cs typeface="Times New Roman" panose="02020603050405020304" pitchFamily="18" charset="0"/>
              </a:rPr>
              <a:t>Establishing Case and Control Definitions</a:t>
            </a:r>
            <a:endParaRPr lang="en-US" sz="2400" b="1" dirty="0">
              <a:solidFill>
                <a:srgbClr val="0000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In </a:t>
            </a:r>
            <a:r>
              <a:rPr lang="en-US" sz="2400" b="1" dirty="0">
                <a:solidFill>
                  <a:srgbClr val="0000FF"/>
                </a:solidFill>
                <a:latin typeface="Times New Roman" panose="02020603050405020304" pitchFamily="18" charset="0"/>
                <a:cs typeface="Times New Roman" panose="02020603050405020304" pitchFamily="18" charset="0"/>
              </a:rPr>
              <a:t>epidemiological</a:t>
            </a:r>
            <a:r>
              <a:rPr lang="en-US" sz="2400" b="1" dirty="0">
                <a:solidFill>
                  <a:schemeClr val="tx1"/>
                </a:solidFill>
                <a:latin typeface="Times New Roman" panose="02020603050405020304" pitchFamily="18" charset="0"/>
                <a:cs typeface="Times New Roman" panose="02020603050405020304" pitchFamily="18" charset="0"/>
              </a:rPr>
              <a:t> studies, attenuation results in the </a:t>
            </a:r>
            <a:r>
              <a:rPr lang="en-US" sz="2400" b="1" dirty="0">
                <a:solidFill>
                  <a:srgbClr val="0000FF"/>
                </a:solidFill>
                <a:latin typeface="Times New Roman" panose="02020603050405020304" pitchFamily="18" charset="0"/>
                <a:cs typeface="Times New Roman" panose="02020603050405020304" pitchFamily="18" charset="0"/>
              </a:rPr>
              <a:t>RR</a:t>
            </a:r>
            <a:r>
              <a:rPr lang="en-US" sz="2400" b="1" dirty="0">
                <a:solidFill>
                  <a:schemeClr val="tx1"/>
                </a:solidFill>
                <a:latin typeface="Times New Roman" panose="02020603050405020304" pitchFamily="18" charset="0"/>
                <a:cs typeface="Times New Roman" panose="02020603050405020304" pitchFamily="18" charset="0"/>
              </a:rPr>
              <a:t> or </a:t>
            </a:r>
            <a:r>
              <a:rPr lang="en-US" sz="2400" b="1" dirty="0">
                <a:solidFill>
                  <a:srgbClr val="0000FF"/>
                </a:solidFill>
                <a:latin typeface="Times New Roman" panose="02020603050405020304" pitchFamily="18" charset="0"/>
                <a:cs typeface="Times New Roman" panose="02020603050405020304" pitchFamily="18" charset="0"/>
              </a:rPr>
              <a:t>odds ratio </a:t>
            </a:r>
            <a:r>
              <a:rPr lang="en-US" sz="2400" b="1" dirty="0">
                <a:solidFill>
                  <a:schemeClr val="tx1"/>
                </a:solidFill>
                <a:latin typeface="Times New Roman" panose="02020603050405020304" pitchFamily="18" charset="0"/>
                <a:cs typeface="Times New Roman" panose="02020603050405020304" pitchFamily="18" charset="0"/>
              </a:rPr>
              <a:t>(</a:t>
            </a:r>
            <a:r>
              <a:rPr lang="en-US" sz="2400" b="1" dirty="0">
                <a:solidFill>
                  <a:srgbClr val="0000FF"/>
                </a:solidFill>
                <a:latin typeface="Times New Roman" panose="02020603050405020304" pitchFamily="18" charset="0"/>
                <a:cs typeface="Times New Roman" panose="02020603050405020304" pitchFamily="18" charset="0"/>
              </a:rPr>
              <a:t>OR</a:t>
            </a:r>
            <a:r>
              <a:rPr lang="en-US" sz="2400" b="1" dirty="0">
                <a:solidFill>
                  <a:schemeClr val="tx1"/>
                </a:solidFill>
                <a:latin typeface="Times New Roman" panose="02020603050405020304" pitchFamily="18" charset="0"/>
                <a:cs typeface="Times New Roman" panose="02020603050405020304" pitchFamily="18" charset="0"/>
              </a:rPr>
              <a:t>) estimate moving closer to 1.0 (the level of no effect or association).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By </a:t>
            </a:r>
            <a:r>
              <a:rPr lang="en-US" sz="2400" b="1" dirty="0">
                <a:solidFill>
                  <a:schemeClr val="tx1"/>
                </a:solidFill>
                <a:latin typeface="Times New Roman" panose="02020603050405020304" pitchFamily="18" charset="0"/>
                <a:cs typeface="Times New Roman" panose="02020603050405020304" pitchFamily="18" charset="0"/>
              </a:rPr>
              <a:t>extension, the </a:t>
            </a:r>
            <a:r>
              <a:rPr lang="en-US" sz="2400" b="1" dirty="0">
                <a:solidFill>
                  <a:srgbClr val="0000FF"/>
                </a:solidFill>
                <a:latin typeface="Times New Roman" panose="02020603050405020304" pitchFamily="18" charset="0"/>
                <a:cs typeface="Times New Roman" panose="02020603050405020304" pitchFamily="18" charset="0"/>
              </a:rPr>
              <a:t>case – control study design </a:t>
            </a:r>
            <a:r>
              <a:rPr lang="en-US" sz="2400" b="1" dirty="0">
                <a:solidFill>
                  <a:schemeClr val="tx1"/>
                </a:solidFill>
                <a:latin typeface="Times New Roman" panose="02020603050405020304" pitchFamily="18" charset="0"/>
                <a:cs typeface="Times New Roman" panose="02020603050405020304" pitchFamily="18" charset="0"/>
              </a:rPr>
              <a:t>may be a poor choice for some conditions with broad case definitions or for syndromes that include several heterogeneous kinds of cases.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However</a:t>
            </a:r>
            <a:r>
              <a:rPr lang="en-US" sz="2400" b="1" dirty="0">
                <a:solidFill>
                  <a:schemeClr val="tx1"/>
                </a:solidFill>
                <a:latin typeface="Times New Roman" panose="02020603050405020304" pitchFamily="18" charset="0"/>
                <a:cs typeface="Times New Roman" panose="02020603050405020304" pitchFamily="18" charset="0"/>
              </a:rPr>
              <a:t>, if the </a:t>
            </a:r>
            <a:r>
              <a:rPr lang="en-US" sz="2400" b="1" dirty="0">
                <a:solidFill>
                  <a:srgbClr val="0000FF"/>
                </a:solidFill>
                <a:latin typeface="Times New Roman" panose="02020603050405020304" pitchFamily="18" charset="0"/>
                <a:cs typeface="Times New Roman" panose="02020603050405020304" pitchFamily="18" charset="0"/>
              </a:rPr>
              <a:t>exposure</a:t>
            </a:r>
            <a:r>
              <a:rPr lang="en-US" sz="2400" b="1" dirty="0">
                <a:solidFill>
                  <a:schemeClr val="tx1"/>
                </a:solidFill>
                <a:latin typeface="Times New Roman" panose="02020603050405020304" pitchFamily="18" charset="0"/>
                <a:cs typeface="Times New Roman" panose="02020603050405020304" pitchFamily="18" charset="0"/>
              </a:rPr>
              <a:t> – </a:t>
            </a:r>
            <a:r>
              <a:rPr lang="en-US" sz="2400" b="1" dirty="0">
                <a:solidFill>
                  <a:srgbClr val="0000FF"/>
                </a:solidFill>
                <a:latin typeface="Times New Roman" panose="02020603050405020304" pitchFamily="18" charset="0"/>
                <a:cs typeface="Times New Roman" panose="02020603050405020304" pitchFamily="18" charset="0"/>
              </a:rPr>
              <a:t>outcome</a:t>
            </a:r>
            <a:r>
              <a:rPr lang="en-US" sz="2400" b="1" dirty="0">
                <a:solidFill>
                  <a:schemeClr val="tx1"/>
                </a:solidFill>
                <a:latin typeface="Times New Roman" panose="02020603050405020304" pitchFamily="18" charset="0"/>
                <a:cs typeface="Times New Roman" panose="02020603050405020304" pitchFamily="18" charset="0"/>
              </a:rPr>
              <a:t> relationship is strong enough, case – control studies may still offer the advantage of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914400" lvl="1" indent="-457200" algn="l">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smaller </a:t>
            </a:r>
            <a:r>
              <a:rPr lang="en-US" sz="2400" b="1" dirty="0">
                <a:solidFill>
                  <a:schemeClr val="tx1"/>
                </a:solidFill>
                <a:latin typeface="Times New Roman" panose="02020603050405020304" pitchFamily="18" charset="0"/>
                <a:cs typeface="Times New Roman" panose="02020603050405020304" pitchFamily="18" charset="0"/>
              </a:rPr>
              <a:t>sample sizes than </a:t>
            </a:r>
            <a:r>
              <a:rPr lang="en-US" sz="2400" b="1" dirty="0">
                <a:solidFill>
                  <a:srgbClr val="0000FF"/>
                </a:solidFill>
                <a:latin typeface="Times New Roman" panose="02020603050405020304" pitchFamily="18" charset="0"/>
                <a:cs typeface="Times New Roman" panose="02020603050405020304" pitchFamily="18" charset="0"/>
              </a:rPr>
              <a:t>cohort studies</a:t>
            </a:r>
            <a:r>
              <a:rPr lang="en-US" sz="2400" b="1" dirty="0">
                <a:solidFill>
                  <a:schemeClr val="tx1"/>
                </a:solidFill>
                <a:latin typeface="Times New Roman" panose="02020603050405020304" pitchFamily="18" charset="0"/>
                <a:cs typeface="Times New Roman" panose="02020603050405020304" pitchFamily="18" charset="0"/>
              </a:rPr>
              <a: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914400" lvl="1" indent="-457200" algn="l">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larger </a:t>
            </a:r>
            <a:r>
              <a:rPr lang="en-US" sz="2400" b="1" dirty="0">
                <a:solidFill>
                  <a:schemeClr val="tx1"/>
                </a:solidFill>
                <a:latin typeface="Times New Roman" panose="02020603050405020304" pitchFamily="18" charset="0"/>
                <a:cs typeface="Times New Roman" panose="02020603050405020304" pitchFamily="18" charset="0"/>
              </a:rPr>
              <a:t>numbers of suspect </a:t>
            </a:r>
            <a:r>
              <a:rPr lang="en-US" sz="2400" b="1" dirty="0">
                <a:solidFill>
                  <a:srgbClr val="0000FF"/>
                </a:solidFill>
                <a:latin typeface="Times New Roman" panose="02020603050405020304" pitchFamily="18" charset="0"/>
                <a:cs typeface="Times New Roman" panose="02020603050405020304" pitchFamily="18" charset="0"/>
              </a:rPr>
              <a:t>exposures</a:t>
            </a:r>
            <a:r>
              <a:rPr lang="en-US" sz="2400" b="1" dirty="0">
                <a:solidFill>
                  <a:schemeClr val="tx1"/>
                </a:solidFill>
                <a:latin typeface="Times New Roman" panose="02020603050405020304" pitchFamily="18" charset="0"/>
                <a:cs typeface="Times New Roman" panose="02020603050405020304" pitchFamily="18" charset="0"/>
              </a:rPr>
              <a:t> from the same </a:t>
            </a:r>
            <a:r>
              <a:rPr lang="en-US" sz="2400" b="1" dirty="0">
                <a:solidFill>
                  <a:srgbClr val="0000FF"/>
                </a:solidFill>
                <a:latin typeface="Times New Roman" panose="02020603050405020304" pitchFamily="18" charset="0"/>
                <a:cs typeface="Times New Roman" panose="02020603050405020304" pitchFamily="18" charset="0"/>
              </a:rPr>
              <a:t>outcome</a:t>
            </a:r>
            <a:r>
              <a:rPr lang="en-US" sz="2400" b="1" dirty="0">
                <a:solidFill>
                  <a:schemeClr val="tx1"/>
                </a:solidFill>
                <a:latin typeface="Times New Roman" panose="02020603050405020304" pitchFamily="18" charset="0"/>
                <a:cs typeface="Times New Roman" panose="02020603050405020304" pitchFamily="18" charset="0"/>
              </a:rPr>
              <a:t> examined, and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914400" lvl="1" indent="-457200" algn="l">
              <a:buFont typeface="+mj-lt"/>
              <a:buAutoNum type="arabicPeriod"/>
            </a:pPr>
            <a:r>
              <a:rPr lang="en-US" sz="2400" b="1" dirty="0" smtClean="0">
                <a:solidFill>
                  <a:schemeClr val="tx1"/>
                </a:solidFill>
                <a:latin typeface="Times New Roman" panose="02020603050405020304" pitchFamily="18" charset="0"/>
                <a:cs typeface="Times New Roman" panose="02020603050405020304" pitchFamily="18" charset="0"/>
              </a:rPr>
              <a:t>a </a:t>
            </a:r>
            <a:r>
              <a:rPr lang="en-US" sz="2400" b="1" dirty="0">
                <a:solidFill>
                  <a:schemeClr val="tx1"/>
                </a:solidFill>
                <a:latin typeface="Times New Roman" panose="02020603050405020304" pitchFamily="18" charset="0"/>
                <a:cs typeface="Times New Roman" panose="02020603050405020304" pitchFamily="18" charset="0"/>
              </a:rPr>
              <a:t>shorter study period, allowing completed follow - up of the subjects</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53</a:t>
            </a:fld>
            <a:endParaRPr lang="ar-SA"/>
          </a:p>
        </p:txBody>
      </p:sp>
    </p:spTree>
    <p:extLst>
      <p:ext uri="{BB962C8B-B14F-4D97-AF65-F5344CB8AC3E}">
        <p14:creationId xmlns:p14="http://schemas.microsoft.com/office/powerpoint/2010/main" val="311556177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655638"/>
          </a:xfrm>
        </p:spPr>
        <p:txBody>
          <a:bodyPr/>
          <a:lstStyle/>
          <a:p>
            <a:r>
              <a:rPr lang="en-US" sz="2800" b="1" dirty="0">
                <a:solidFill>
                  <a:srgbClr val="0000FF"/>
                </a:solidFill>
                <a:latin typeface="Times New Roman" panose="02020603050405020304" pitchFamily="18" charset="0"/>
                <a:cs typeface="Times New Roman" panose="02020603050405020304" pitchFamily="18" charset="0"/>
              </a:rPr>
              <a:t>Case – Control </a:t>
            </a:r>
            <a:r>
              <a:rPr lang="en-US" sz="2800" b="1" dirty="0" smtClean="0">
                <a:solidFill>
                  <a:srgbClr val="0000FF"/>
                </a:solidFill>
                <a:latin typeface="Times New Roman" panose="02020603050405020304" pitchFamily="18" charset="0"/>
                <a:cs typeface="Times New Roman" panose="02020603050405020304" pitchFamily="18" charset="0"/>
              </a:rPr>
              <a:t>Studies vs </a:t>
            </a:r>
            <a:r>
              <a:rPr lang="en-US" sz="2800" b="1" dirty="0">
                <a:solidFill>
                  <a:srgbClr val="0000FF"/>
                </a:solidFill>
                <a:latin typeface="Times New Roman" panose="02020603050405020304" pitchFamily="18" charset="0"/>
                <a:cs typeface="Times New Roman" panose="02020603050405020304" pitchFamily="18" charset="0"/>
              </a:rPr>
              <a:t>Cohort Studies </a:t>
            </a:r>
            <a:endParaRPr lang="en-US" sz="2800" dirty="0"/>
          </a:p>
        </p:txBody>
      </p:sp>
      <p:sp>
        <p:nvSpPr>
          <p:cNvPr id="3" name="Date Placeholder 2"/>
          <p:cNvSpPr>
            <a:spLocks noGrp="1"/>
          </p:cNvSpPr>
          <p:nvPr>
            <p:ph type="dt" sz="half" idx="10"/>
          </p:nvPr>
        </p:nvSpPr>
        <p:spPr/>
        <p:txBody>
          <a:bodyPr/>
          <a:lstStyle/>
          <a:p>
            <a:fld id="{56C63608-1533-4D0B-A79E-B6F589539FC9}" type="datetime1">
              <a:rPr lang="ar-SA" smtClean="0"/>
              <a:t>27/02/1441</a:t>
            </a:fld>
            <a:endParaRPr lang="en-US"/>
          </a:p>
        </p:txBody>
      </p:sp>
      <p:sp>
        <p:nvSpPr>
          <p:cNvPr id="4" name="Footer Placeholder 3"/>
          <p:cNvSpPr>
            <a:spLocks noGrp="1"/>
          </p:cNvSpPr>
          <p:nvPr>
            <p:ph type="ftr" sz="quarter" idx="11"/>
          </p:nvPr>
        </p:nvSpPr>
        <p:spPr/>
        <p:txBody>
          <a:bodyPr/>
          <a:lstStyle/>
          <a:p>
            <a:r>
              <a:rPr lang="en-US" smtClean="0"/>
              <a:t>Dr. Mohammed Alnaif</a:t>
            </a:r>
            <a:endParaRPr lang="en-US"/>
          </a:p>
        </p:txBody>
      </p:sp>
      <p:sp>
        <p:nvSpPr>
          <p:cNvPr id="5" name="Slide Number Placeholder 4"/>
          <p:cNvSpPr>
            <a:spLocks noGrp="1"/>
          </p:cNvSpPr>
          <p:nvPr>
            <p:ph type="sldNum" sz="quarter" idx="12"/>
          </p:nvPr>
        </p:nvSpPr>
        <p:spPr/>
        <p:txBody>
          <a:bodyPr/>
          <a:lstStyle/>
          <a:p>
            <a:fld id="{EEEECDCC-63C2-4492-ADC6-A6890B1EB79E}" type="slidenum">
              <a:rPr lang="en-US" smtClean="0"/>
              <a:t>54</a:t>
            </a:fld>
            <a:endParaRPr lang="en-US"/>
          </a:p>
        </p:txBody>
      </p:sp>
      <p:pic>
        <p:nvPicPr>
          <p:cNvPr id="7" name="Picture 6" descr="Image result for case control study vs cohort"/>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7924800" cy="5029200"/>
          </a:xfrm>
          <a:prstGeom prst="rect">
            <a:avLst/>
          </a:prstGeom>
          <a:solidFill>
            <a:schemeClr val="accent2"/>
          </a:solidFill>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502859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fld id="{DF0FE213-B132-4F91-B042-725960879DAE}" type="slidenum">
              <a:rPr lang="en-US" altLang="en-US" sz="1400"/>
              <a:pPr eaLnBrk="1" hangingPunct="1">
                <a:spcBef>
                  <a:spcPct val="0"/>
                </a:spcBef>
                <a:buFontTx/>
                <a:buNone/>
              </a:pPr>
              <a:t>55</a:t>
            </a:fld>
            <a:endParaRPr lang="en-US" altLang="en-US" sz="1400"/>
          </a:p>
        </p:txBody>
      </p:sp>
      <p:pic>
        <p:nvPicPr>
          <p:cNvPr id="19459" name="Picture 1032" descr="chestCN96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590800"/>
            <a:ext cx="2057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1026"/>
          <p:cNvSpPr>
            <a:spLocks noGrp="1" noChangeArrowheads="1"/>
          </p:cNvSpPr>
          <p:nvPr>
            <p:ph type="title"/>
          </p:nvPr>
        </p:nvSpPr>
        <p:spPr>
          <a:xfrm>
            <a:off x="457200" y="274638"/>
            <a:ext cx="7620000" cy="792162"/>
          </a:xfrm>
        </p:spPr>
        <p:txBody>
          <a:bodyPr/>
          <a:lstStyle/>
          <a:p>
            <a:r>
              <a:rPr lang="en-US" sz="3200" b="1" dirty="0">
                <a:solidFill>
                  <a:srgbClr val="0000FF"/>
                </a:solidFill>
                <a:latin typeface="Times New Roman" panose="02020603050405020304" pitchFamily="18" charset="0"/>
                <a:cs typeface="Times New Roman" panose="02020603050405020304" pitchFamily="18" charset="0"/>
              </a:rPr>
              <a:t>Case – Control Studies vs Cohort Studies</a:t>
            </a:r>
            <a:endParaRPr lang="en-US" altLang="en-US" sz="3200" dirty="0" smtClean="0"/>
          </a:p>
        </p:txBody>
      </p:sp>
      <p:sp>
        <p:nvSpPr>
          <p:cNvPr id="19461" name="Rectangle 1027"/>
          <p:cNvSpPr>
            <a:spLocks noGrp="1" noChangeArrowheads="1"/>
          </p:cNvSpPr>
          <p:nvPr>
            <p:ph type="body" idx="1"/>
          </p:nvPr>
        </p:nvSpPr>
        <p:spPr>
          <a:xfrm>
            <a:off x="381000" y="2514600"/>
            <a:ext cx="6096000" cy="3810000"/>
          </a:xfrm>
        </p:spPr>
        <p:txBody>
          <a:bodyPr/>
          <a:lstStyle/>
          <a:p>
            <a:pPr eaLnBrk="1" hangingPunct="1">
              <a:lnSpc>
                <a:spcPct val="80000"/>
              </a:lnSpc>
            </a:pPr>
            <a:r>
              <a:rPr lang="en-US" altLang="en-US" sz="2800" b="1" dirty="0" smtClean="0">
                <a:solidFill>
                  <a:schemeClr val="hlink"/>
                </a:solidFill>
                <a:latin typeface="Times New Roman" panose="02020603050405020304" pitchFamily="18" charset="0"/>
                <a:cs typeface="Times New Roman" panose="02020603050405020304" pitchFamily="18" charset="0"/>
              </a:rPr>
              <a:t>Hypothesis. Does cigarette smoking cause lung cancer?</a:t>
            </a:r>
            <a:endParaRPr lang="en-US" altLang="en-US" sz="2800" b="1" dirty="0" smtClean="0">
              <a:latin typeface="Times New Roman" panose="02020603050405020304" pitchFamily="18" charset="0"/>
              <a:cs typeface="Times New Roman" panose="02020603050405020304" pitchFamily="18" charset="0"/>
            </a:endParaRPr>
          </a:p>
          <a:p>
            <a:pPr eaLnBrk="1" hangingPunct="1">
              <a:lnSpc>
                <a:spcPct val="80000"/>
              </a:lnSpc>
            </a:pPr>
            <a:r>
              <a:rPr lang="en-US" altLang="en-US" sz="2800" b="1" dirty="0" smtClean="0">
                <a:latin typeface="Times New Roman" panose="02020603050405020304" pitchFamily="18" charset="0"/>
                <a:cs typeface="Times New Roman" panose="02020603050405020304" pitchFamily="18" charset="0"/>
              </a:rPr>
              <a:t>Cohort. Identify smokers (E+) and non-smokers (E-) </a:t>
            </a:r>
            <a:r>
              <a:rPr lang="en-US" altLang="en-US" sz="2800" b="1" dirty="0" smtClean="0">
                <a:latin typeface="Times New Roman" panose="02020603050405020304" pitchFamily="18" charset="0"/>
                <a:cs typeface="Times New Roman" panose="02020603050405020304" pitchFamily="18" charset="0"/>
                <a:sym typeface="Symbol" pitchFamily="18" charset="2"/>
              </a:rPr>
              <a:t></a:t>
            </a:r>
            <a:r>
              <a:rPr lang="en-US" altLang="en-US" sz="2800" b="1" dirty="0" smtClean="0">
                <a:latin typeface="Times New Roman" panose="02020603050405020304" pitchFamily="18" charset="0"/>
                <a:cs typeface="Times New Roman" panose="02020603050405020304" pitchFamily="18" charset="0"/>
              </a:rPr>
              <a:t> assess and compare lung cancer rates</a:t>
            </a:r>
          </a:p>
          <a:p>
            <a:pPr eaLnBrk="1" hangingPunct="1">
              <a:lnSpc>
                <a:spcPct val="80000"/>
              </a:lnSpc>
            </a:pPr>
            <a:r>
              <a:rPr lang="en-US" altLang="en-US" sz="2800" b="1" dirty="0" smtClean="0">
                <a:latin typeface="Times New Roman" panose="02020603050405020304" pitchFamily="18" charset="0"/>
                <a:cs typeface="Times New Roman" panose="02020603050405020304" pitchFamily="18" charset="0"/>
              </a:rPr>
              <a:t>Case-control sample. Identify lung cancer cases (D+) and non-cases (D-) </a:t>
            </a:r>
            <a:r>
              <a:rPr lang="en-US" altLang="en-US" sz="2800" b="1" dirty="0" smtClean="0">
                <a:latin typeface="Times New Roman" panose="02020603050405020304" pitchFamily="18" charset="0"/>
                <a:cs typeface="Times New Roman" panose="02020603050405020304" pitchFamily="18" charset="0"/>
                <a:sym typeface="Symbol" pitchFamily="18" charset="2"/>
              </a:rPr>
              <a:t></a:t>
            </a:r>
            <a:r>
              <a:rPr lang="en-US" altLang="en-US" sz="2800" b="1" dirty="0" smtClean="0">
                <a:latin typeface="Times New Roman" panose="02020603050405020304" pitchFamily="18" charset="0"/>
                <a:cs typeface="Times New Roman" panose="02020603050405020304" pitchFamily="18" charset="0"/>
              </a:rPr>
              <a:t> assess and compare smoking histories (E+/E-)</a:t>
            </a:r>
          </a:p>
        </p:txBody>
      </p:sp>
      <p:sp>
        <p:nvSpPr>
          <p:cNvPr id="266244" name="Rectangle 1028"/>
          <p:cNvSpPr>
            <a:spLocks noChangeArrowheads="1"/>
          </p:cNvSpPr>
          <p:nvPr/>
        </p:nvSpPr>
        <p:spPr bwMode="auto">
          <a:xfrm>
            <a:off x="457200" y="1219200"/>
            <a:ext cx="7924800" cy="1076325"/>
          </a:xfrm>
          <a:prstGeom prst="rect">
            <a:avLst/>
          </a:prstGeom>
          <a:solidFill>
            <a:schemeClr val="accent3">
              <a:lumMod val="40000"/>
              <a:lumOff val="60000"/>
            </a:schemeClr>
          </a:solidFill>
          <a:ln w="9525">
            <a:solidFill>
              <a:schemeClr val="tx1"/>
            </a:solidFill>
            <a:miter lim="800000"/>
            <a:headEnd/>
            <a:tailEnd/>
          </a:ln>
          <a:effec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r>
              <a:rPr lang="en-US" altLang="en-US" sz="3200" b="1" dirty="0" smtClean="0">
                <a:latin typeface="Times New Roman" panose="02020603050405020304" pitchFamily="18" charset="0"/>
                <a:cs typeface="Times New Roman" panose="02020603050405020304" pitchFamily="18" charset="0"/>
              </a:rPr>
              <a:t>Selection of subjects based on exposure (</a:t>
            </a:r>
            <a:r>
              <a:rPr lang="en-US" altLang="en-US" sz="3200" b="1" dirty="0" smtClean="0">
                <a:solidFill>
                  <a:srgbClr val="0000FF"/>
                </a:solidFill>
                <a:latin typeface="Times New Roman" panose="02020603050405020304" pitchFamily="18" charset="0"/>
                <a:cs typeface="Times New Roman" panose="02020603050405020304" pitchFamily="18" charset="0"/>
              </a:rPr>
              <a:t>cohort</a:t>
            </a:r>
            <a:r>
              <a:rPr lang="en-US" altLang="en-US" sz="3200" b="1" dirty="0" smtClean="0">
                <a:latin typeface="Times New Roman" panose="02020603050405020304" pitchFamily="18" charset="0"/>
                <a:cs typeface="Times New Roman" panose="02020603050405020304" pitchFamily="18" charset="0"/>
              </a:rPr>
              <a:t>) or disease (</a:t>
            </a:r>
            <a:r>
              <a:rPr lang="en-US" altLang="en-US" sz="3200" b="1" dirty="0" smtClean="0">
                <a:solidFill>
                  <a:srgbClr val="0000FF"/>
                </a:solidFill>
                <a:latin typeface="Times New Roman" panose="02020603050405020304" pitchFamily="18" charset="0"/>
                <a:cs typeface="Times New Roman" panose="02020603050405020304" pitchFamily="18" charset="0"/>
              </a:rPr>
              <a:t>case-control</a:t>
            </a:r>
            <a:r>
              <a:rPr lang="en-US" altLang="en-US" sz="3200" b="1" dirty="0" smtClean="0">
                <a:latin typeface="Times New Roman" panose="02020603050405020304" pitchFamily="18" charset="0"/>
                <a:cs typeface="Times New Roman" panose="02020603050405020304" pitchFamily="18" charset="0"/>
              </a:rPr>
              <a:t>) status?</a:t>
            </a:r>
          </a:p>
        </p:txBody>
      </p:sp>
      <p:sp>
        <p:nvSpPr>
          <p:cNvPr id="7" name="TextBox 6"/>
          <p:cNvSpPr txBox="1"/>
          <p:nvPr/>
        </p:nvSpPr>
        <p:spPr>
          <a:xfrm>
            <a:off x="685800" y="6248400"/>
            <a:ext cx="2514600" cy="276999"/>
          </a:xfrm>
          <a:prstGeom prst="rect">
            <a:avLst/>
          </a:prstGeom>
          <a:noFill/>
        </p:spPr>
        <p:txBody>
          <a:bodyPr wrap="square" rtlCol="0">
            <a:spAutoFit/>
          </a:bodyPr>
          <a:lstStyle/>
          <a:p>
            <a:r>
              <a:rPr lang="en-US" sz="1200" b="1" dirty="0" smtClean="0">
                <a:solidFill>
                  <a:srgbClr val="0000FF"/>
                </a:solidFill>
                <a:latin typeface="Times New Roman" panose="02020603050405020304" pitchFamily="18" charset="0"/>
                <a:cs typeface="Times New Roman" panose="02020603050405020304" pitchFamily="18" charset="0"/>
              </a:rPr>
              <a:t>Source: </a:t>
            </a:r>
            <a:r>
              <a:rPr lang="en-US" altLang="en-US" sz="1200" b="1" dirty="0">
                <a:solidFill>
                  <a:srgbClr val="0000FF"/>
                </a:solidFill>
                <a:latin typeface="Times New Roman" panose="02020603050405020304" pitchFamily="18" charset="0"/>
                <a:cs typeface="Times New Roman" panose="02020603050405020304" pitchFamily="18" charset="0"/>
              </a:rPr>
              <a:t>Epidemiology Kept Simple</a:t>
            </a:r>
            <a:endParaRPr lang="en-US" sz="1200" b="1"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5366506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295400"/>
            <a:ext cx="7543800" cy="4953000"/>
          </a:xfrm>
        </p:spPr>
        <p:txBody>
          <a:bodyPr>
            <a:normAutofit fontScale="92500" lnSpcReduction="10000"/>
          </a:bodyPr>
          <a:lstStyle/>
          <a:p>
            <a:r>
              <a:rPr lang="en-US" sz="2400" b="1" i="1" dirty="0">
                <a:solidFill>
                  <a:srgbClr val="0000FF"/>
                </a:solidFill>
                <a:latin typeface="Times New Roman" panose="02020603050405020304" pitchFamily="18" charset="0"/>
                <a:cs typeface="Times New Roman" panose="02020603050405020304" pitchFamily="18" charset="0"/>
              </a:rPr>
              <a:t>Analyzing Case – Control Studies</a:t>
            </a:r>
            <a:endParaRPr lang="en-US" sz="2400" b="1" dirty="0">
              <a:solidFill>
                <a:srgbClr val="0000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In </a:t>
            </a:r>
            <a:r>
              <a:rPr lang="en-US" sz="2400" b="1" dirty="0">
                <a:solidFill>
                  <a:srgbClr val="0000FF"/>
                </a:solidFill>
                <a:latin typeface="Times New Roman" panose="02020603050405020304" pitchFamily="18" charset="0"/>
                <a:cs typeface="Times New Roman" panose="02020603050405020304" pitchFamily="18" charset="0"/>
              </a:rPr>
              <a:t>case – control studies</a:t>
            </a:r>
            <a:r>
              <a:rPr lang="en-US" sz="2400" b="1" dirty="0">
                <a:solidFill>
                  <a:schemeClr val="tx1"/>
                </a:solidFill>
                <a:latin typeface="Times New Roman" panose="02020603050405020304" pitchFamily="18" charset="0"/>
                <a:cs typeface="Times New Roman" panose="02020603050405020304" pitchFamily="18" charset="0"/>
              </a:rPr>
              <a:t>, we begin analysis by setting up a 2 × 2 table, just as we did with </a:t>
            </a:r>
            <a:r>
              <a:rPr lang="en-US" sz="2400" b="1" dirty="0">
                <a:solidFill>
                  <a:srgbClr val="0000FF"/>
                </a:solidFill>
                <a:latin typeface="Times New Roman" panose="02020603050405020304" pitchFamily="18" charset="0"/>
                <a:cs typeface="Times New Roman" panose="02020603050405020304" pitchFamily="18" charset="0"/>
              </a:rPr>
              <a:t>cohort studies</a:t>
            </a:r>
            <a:r>
              <a:rPr lang="en-US" sz="2400" b="1" dirty="0">
                <a:solidFill>
                  <a:schemeClr val="tx1"/>
                </a:solidFill>
                <a:latin typeface="Times New Roman" panose="02020603050405020304" pitchFamily="18" charset="0"/>
                <a:cs typeface="Times New Roman" panose="02020603050405020304" pitchFamily="18" charset="0"/>
              </a:rPr>
              <a: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However</a:t>
            </a:r>
            <a:r>
              <a:rPr lang="en-US" sz="2400" b="1" dirty="0">
                <a:solidFill>
                  <a:schemeClr val="tx1"/>
                </a:solidFill>
                <a:latin typeface="Times New Roman" panose="02020603050405020304" pitchFamily="18" charset="0"/>
                <a:cs typeface="Times New Roman" panose="02020603050405020304" pitchFamily="18" charset="0"/>
              </a:rPr>
              <a:t>, in case – control studies, we must use the </a:t>
            </a:r>
            <a:r>
              <a:rPr lang="en-US" sz="2400" b="1" dirty="0">
                <a:solidFill>
                  <a:srgbClr val="0000FF"/>
                </a:solidFill>
                <a:latin typeface="Times New Roman" panose="02020603050405020304" pitchFamily="18" charset="0"/>
                <a:cs typeface="Times New Roman" panose="02020603050405020304" pitchFamily="18" charset="0"/>
              </a:rPr>
              <a:t>odds ratio </a:t>
            </a:r>
            <a:r>
              <a:rPr lang="en-US" sz="2400" b="1" dirty="0">
                <a:solidFill>
                  <a:schemeClr val="tx1"/>
                </a:solidFill>
                <a:latin typeface="Times New Roman" panose="02020603050405020304" pitchFamily="18" charset="0"/>
                <a:cs typeface="Times New Roman" panose="02020603050405020304" pitchFamily="18" charset="0"/>
              </a:rPr>
              <a:t>(</a:t>
            </a:r>
            <a:r>
              <a:rPr lang="en-US" sz="2400" b="1" dirty="0">
                <a:solidFill>
                  <a:srgbClr val="0000FF"/>
                </a:solidFill>
                <a:latin typeface="Times New Roman" panose="02020603050405020304" pitchFamily="18" charset="0"/>
                <a:cs typeface="Times New Roman" panose="02020603050405020304" pitchFamily="18" charset="0"/>
              </a:rPr>
              <a:t>OR</a:t>
            </a:r>
            <a:r>
              <a:rPr lang="en-US" sz="2400" b="1" dirty="0">
                <a:solidFill>
                  <a:schemeClr val="tx1"/>
                </a:solidFill>
                <a:latin typeface="Times New Roman" panose="02020603050405020304" pitchFamily="18" charset="0"/>
                <a:cs typeface="Times New Roman" panose="02020603050405020304" pitchFamily="18" charset="0"/>
              </a:rPr>
              <a:t>) approximation to the </a:t>
            </a:r>
            <a:r>
              <a:rPr lang="en-US" sz="2400" b="1" dirty="0">
                <a:solidFill>
                  <a:srgbClr val="0000FF"/>
                </a:solidFill>
                <a:latin typeface="Times New Roman" panose="02020603050405020304" pitchFamily="18" charset="0"/>
                <a:cs typeface="Times New Roman" panose="02020603050405020304" pitchFamily="18" charset="0"/>
              </a:rPr>
              <a:t>relative risk</a:t>
            </a:r>
            <a:r>
              <a:rPr lang="en-US" sz="2400" b="1" dirty="0">
                <a:solidFill>
                  <a:schemeClr val="tx1"/>
                </a:solidFill>
                <a:latin typeface="Times New Roman" panose="02020603050405020304" pitchFamily="18" charset="0"/>
                <a:cs typeface="Times New Roman" panose="02020603050405020304" pitchFamily="18" charset="0"/>
              </a:rPr>
              <a:t>, as shown in </a:t>
            </a:r>
            <a:r>
              <a:rPr lang="en-US" sz="2400" b="1" dirty="0">
                <a:solidFill>
                  <a:srgbClr val="0000FF"/>
                </a:solidFill>
                <a:latin typeface="Times New Roman" panose="02020603050405020304" pitchFamily="18" charset="0"/>
                <a:cs typeface="Times New Roman" panose="02020603050405020304" pitchFamily="18" charset="0"/>
              </a:rPr>
              <a:t>Table 5.6</a:t>
            </a:r>
            <a:r>
              <a:rPr lang="en-US" sz="2400" b="1" dirty="0">
                <a:solidFill>
                  <a:schemeClr val="tx1"/>
                </a:solidFill>
                <a:latin typeface="Times New Roman" panose="02020603050405020304" pitchFamily="18" charset="0"/>
                <a:cs typeface="Times New Roman" panose="02020603050405020304" pitchFamily="18" charset="0"/>
              </a:rPr>
              <a: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chemeClr val="tx1"/>
                </a:solidFill>
                <a:latin typeface="Times New Roman" panose="02020603050405020304" pitchFamily="18" charset="0"/>
                <a:cs typeface="Times New Roman" panose="02020603050405020304" pitchFamily="18" charset="0"/>
              </a:rPr>
              <a:t>interpretation of the </a:t>
            </a:r>
            <a:r>
              <a:rPr lang="en-US" sz="2400" b="1" dirty="0">
                <a:solidFill>
                  <a:srgbClr val="0000FF"/>
                </a:solidFill>
                <a:latin typeface="Times New Roman" panose="02020603050405020304" pitchFamily="18" charset="0"/>
                <a:cs typeface="Times New Roman" panose="02020603050405020304" pitchFamily="18" charset="0"/>
              </a:rPr>
              <a:t>OR</a:t>
            </a:r>
            <a:r>
              <a:rPr lang="en-US" sz="2400" b="1" dirty="0">
                <a:solidFill>
                  <a:schemeClr val="tx1"/>
                </a:solidFill>
                <a:latin typeface="Times New Roman" panose="02020603050405020304" pitchFamily="18" charset="0"/>
                <a:cs typeface="Times New Roman" panose="02020603050405020304" pitchFamily="18" charset="0"/>
              </a:rPr>
              <a:t> is similar to the </a:t>
            </a:r>
            <a:r>
              <a:rPr lang="en-US" sz="2400" b="1" dirty="0">
                <a:solidFill>
                  <a:srgbClr val="0000FF"/>
                </a:solidFill>
                <a:latin typeface="Times New Roman" panose="02020603050405020304" pitchFamily="18" charset="0"/>
                <a:cs typeface="Times New Roman" panose="02020603050405020304" pitchFamily="18" charset="0"/>
              </a:rPr>
              <a:t>RR</a:t>
            </a:r>
            <a:r>
              <a:rPr lang="en-US" sz="2400" b="1" dirty="0">
                <a:solidFill>
                  <a:schemeClr val="tx1"/>
                </a:solidFill>
                <a:latin typeface="Times New Roman" panose="02020603050405020304" pitchFamily="18" charset="0"/>
                <a:cs typeface="Times New Roman" panose="02020603050405020304" pitchFamily="18" charset="0"/>
              </a:rPr>
              <a:t>, except we are talking about the </a:t>
            </a:r>
            <a:r>
              <a:rPr lang="en-US" sz="2400" b="1" i="1" dirty="0">
                <a:solidFill>
                  <a:srgbClr val="0000FF"/>
                </a:solidFill>
                <a:latin typeface="Times New Roman" panose="02020603050405020304" pitchFamily="18" charset="0"/>
                <a:cs typeface="Times New Roman" panose="02020603050405020304" pitchFamily="18" charset="0"/>
              </a:rPr>
              <a:t>odds</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of an outcome rather than the </a:t>
            </a:r>
            <a:r>
              <a:rPr lang="en-US" sz="2400" b="1" i="1" dirty="0">
                <a:solidFill>
                  <a:srgbClr val="0000FF"/>
                </a:solidFill>
                <a:latin typeface="Times New Roman" panose="02020603050405020304" pitchFamily="18" charset="0"/>
                <a:cs typeface="Times New Roman" panose="02020603050405020304" pitchFamily="18" charset="0"/>
              </a:rPr>
              <a:t>risk</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of an outcome.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For </a:t>
            </a:r>
            <a:r>
              <a:rPr lang="en-US" sz="2400" b="1" dirty="0">
                <a:solidFill>
                  <a:schemeClr val="tx1"/>
                </a:solidFill>
                <a:latin typeface="Times New Roman" panose="02020603050405020304" pitchFamily="18" charset="0"/>
                <a:cs typeface="Times New Roman" panose="02020603050405020304" pitchFamily="18" charset="0"/>
              </a:rPr>
              <a:t>example, if we calculate an </a:t>
            </a:r>
            <a:r>
              <a:rPr lang="en-US" sz="2400" b="1" dirty="0">
                <a:solidFill>
                  <a:srgbClr val="0000FF"/>
                </a:solidFill>
                <a:latin typeface="Times New Roman" panose="02020603050405020304" pitchFamily="18" charset="0"/>
                <a:cs typeface="Times New Roman" panose="02020603050405020304" pitchFamily="18" charset="0"/>
              </a:rPr>
              <a:t>OR</a:t>
            </a:r>
            <a:r>
              <a:rPr lang="en-US" sz="2400" b="1" dirty="0">
                <a:solidFill>
                  <a:schemeClr val="tx1"/>
                </a:solidFill>
                <a:latin typeface="Times New Roman" panose="02020603050405020304" pitchFamily="18" charset="0"/>
                <a:cs typeface="Times New Roman" panose="02020603050405020304" pitchFamily="18" charset="0"/>
              </a:rPr>
              <a:t> of 2.9 for competitive running (</a:t>
            </a:r>
            <a:r>
              <a:rPr lang="en-US" sz="2400" b="1" dirty="0">
                <a:solidFill>
                  <a:srgbClr val="0000FF"/>
                </a:solidFill>
                <a:latin typeface="Times New Roman" panose="02020603050405020304" pitchFamily="18" charset="0"/>
                <a:cs typeface="Times New Roman" panose="02020603050405020304" pitchFamily="18" charset="0"/>
              </a:rPr>
              <a:t>exposure</a:t>
            </a:r>
            <a:r>
              <a:rPr lang="en-US" sz="2400" b="1" dirty="0">
                <a:solidFill>
                  <a:schemeClr val="tx1"/>
                </a:solidFill>
                <a:latin typeface="Times New Roman" panose="02020603050405020304" pitchFamily="18" charset="0"/>
                <a:cs typeface="Times New Roman" panose="02020603050405020304" pitchFamily="18" charset="0"/>
              </a:rPr>
              <a:t>) and knee replacement (</a:t>
            </a:r>
            <a:r>
              <a:rPr lang="en-US" sz="2400" b="1" dirty="0">
                <a:solidFill>
                  <a:srgbClr val="0000FF"/>
                </a:solidFill>
                <a:latin typeface="Times New Roman" panose="02020603050405020304" pitchFamily="18" charset="0"/>
                <a:cs typeface="Times New Roman" panose="02020603050405020304" pitchFamily="18" charset="0"/>
              </a:rPr>
              <a:t>outcome</a:t>
            </a:r>
            <a:r>
              <a:rPr lang="en-US" sz="2400" b="1" dirty="0">
                <a:solidFill>
                  <a:schemeClr val="tx1"/>
                </a:solidFill>
                <a:latin typeface="Times New Roman" panose="02020603050405020304" pitchFamily="18" charset="0"/>
                <a:cs typeface="Times New Roman" panose="02020603050405020304" pitchFamily="18" charset="0"/>
              </a:rPr>
              <a:t>), we would say the </a:t>
            </a:r>
            <a:r>
              <a:rPr lang="en-US" sz="2400" b="1" dirty="0">
                <a:solidFill>
                  <a:srgbClr val="0000FF"/>
                </a:solidFill>
                <a:latin typeface="Times New Roman" panose="02020603050405020304" pitchFamily="18" charset="0"/>
                <a:cs typeface="Times New Roman" panose="02020603050405020304" pitchFamily="18" charset="0"/>
              </a:rPr>
              <a:t>odds</a:t>
            </a:r>
            <a:r>
              <a:rPr lang="en-US" sz="2400" b="1" dirty="0">
                <a:solidFill>
                  <a:schemeClr val="tx1"/>
                </a:solidFill>
                <a:latin typeface="Times New Roman" panose="02020603050405020304" pitchFamily="18" charset="0"/>
                <a:cs typeface="Times New Roman" panose="02020603050405020304" pitchFamily="18" charset="0"/>
              </a:rPr>
              <a:t> of having a knee replacement for competitive runners was 2.9 times the </a:t>
            </a:r>
            <a:r>
              <a:rPr lang="en-US" sz="2400" b="1" dirty="0">
                <a:solidFill>
                  <a:srgbClr val="0000FF"/>
                </a:solidFill>
                <a:latin typeface="Times New Roman" panose="02020603050405020304" pitchFamily="18" charset="0"/>
                <a:cs typeface="Times New Roman" panose="02020603050405020304" pitchFamily="18" charset="0"/>
              </a:rPr>
              <a:t>odds</a:t>
            </a:r>
            <a:r>
              <a:rPr lang="en-US" sz="2400" b="1" dirty="0">
                <a:solidFill>
                  <a:schemeClr val="tx1"/>
                </a:solidFill>
                <a:latin typeface="Times New Roman" panose="02020603050405020304" pitchFamily="18" charset="0"/>
                <a:cs typeface="Times New Roman" panose="02020603050405020304" pitchFamily="18" charset="0"/>
              </a:rPr>
              <a:t> of knee replacement in noncompetitive runners</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56</a:t>
            </a:fld>
            <a:endParaRPr lang="ar-SA"/>
          </a:p>
        </p:txBody>
      </p:sp>
    </p:spTree>
    <p:extLst>
      <p:ext uri="{BB962C8B-B14F-4D97-AF65-F5344CB8AC3E}">
        <p14:creationId xmlns:p14="http://schemas.microsoft.com/office/powerpoint/2010/main" val="195518022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620000" cy="1143000"/>
          </a:xfrm>
        </p:spPr>
        <p:txBody>
          <a:bodyPr/>
          <a:lstStyle/>
          <a:p>
            <a:r>
              <a:rPr lang="en-US" sz="3200" b="1" dirty="0">
                <a:solidFill>
                  <a:srgbClr val="0000FF"/>
                </a:solidFill>
              </a:rPr>
              <a:t>Table 5.6 </a:t>
            </a:r>
            <a:r>
              <a:rPr lang="en-US" sz="3200" b="1" dirty="0">
                <a:solidFill>
                  <a:schemeClr val="tx1"/>
                </a:solidFill>
              </a:rPr>
              <a:t>Generic Example of a 2 × 2 Tables and Formula for </a:t>
            </a:r>
            <a:r>
              <a:rPr lang="en-US" sz="3200" b="1" dirty="0">
                <a:solidFill>
                  <a:srgbClr val="0000FF"/>
                </a:solidFill>
              </a:rPr>
              <a:t>Odds Ratio </a:t>
            </a:r>
            <a:r>
              <a:rPr lang="en-US" sz="3200" b="1" dirty="0">
                <a:solidFill>
                  <a:schemeClr val="tx1"/>
                </a:solidFill>
              </a:rPr>
              <a:t>(</a:t>
            </a:r>
            <a:r>
              <a:rPr lang="en-US" sz="3200" b="1" dirty="0">
                <a:solidFill>
                  <a:srgbClr val="0000FF"/>
                </a:solidFill>
              </a:rPr>
              <a:t>OR</a:t>
            </a:r>
            <a:r>
              <a:rPr lang="en-US" sz="3200" b="1" dirty="0">
                <a:solidFill>
                  <a:schemeClr val="tx1"/>
                </a:solidFill>
              </a:rPr>
              <a:t>)</a:t>
            </a:r>
            <a:endParaRPr lang="en-US" sz="3200" dirty="0">
              <a:solidFill>
                <a:schemeClr val="tx1"/>
              </a:solidFill>
            </a:endParaRPr>
          </a:p>
        </p:txBody>
      </p:sp>
      <p:sp>
        <p:nvSpPr>
          <p:cNvPr id="3" name="Date Placeholder 2"/>
          <p:cNvSpPr>
            <a:spLocks noGrp="1"/>
          </p:cNvSpPr>
          <p:nvPr>
            <p:ph type="dt" sz="half" idx="10"/>
          </p:nvPr>
        </p:nvSpPr>
        <p:spPr/>
        <p:txBody>
          <a:bodyPr/>
          <a:lstStyle/>
          <a:p>
            <a:fld id="{56C63608-1533-4D0B-A79E-B6F589539FC9}" type="datetime1">
              <a:rPr lang="ar-SA" smtClean="0"/>
              <a:t>27/02/1441</a:t>
            </a:fld>
            <a:endParaRPr lang="en-US"/>
          </a:p>
        </p:txBody>
      </p:sp>
      <p:sp>
        <p:nvSpPr>
          <p:cNvPr id="4" name="Footer Placeholder 3"/>
          <p:cNvSpPr>
            <a:spLocks noGrp="1"/>
          </p:cNvSpPr>
          <p:nvPr>
            <p:ph type="ftr" sz="quarter" idx="11"/>
          </p:nvPr>
        </p:nvSpPr>
        <p:spPr/>
        <p:txBody>
          <a:bodyPr/>
          <a:lstStyle/>
          <a:p>
            <a:r>
              <a:rPr lang="en-US" smtClean="0"/>
              <a:t>Dr. Mohammed Alnaif</a:t>
            </a:r>
            <a:endParaRPr lang="en-US"/>
          </a:p>
        </p:txBody>
      </p:sp>
      <p:sp>
        <p:nvSpPr>
          <p:cNvPr id="5" name="Slide Number Placeholder 4"/>
          <p:cNvSpPr>
            <a:spLocks noGrp="1"/>
          </p:cNvSpPr>
          <p:nvPr>
            <p:ph type="sldNum" sz="quarter" idx="12"/>
          </p:nvPr>
        </p:nvSpPr>
        <p:spPr/>
        <p:txBody>
          <a:bodyPr/>
          <a:lstStyle/>
          <a:p>
            <a:fld id="{EEEECDCC-63C2-4492-ADC6-A6890B1EB79E}" type="slidenum">
              <a:rPr lang="en-US" smtClean="0"/>
              <a:t>57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709606511"/>
              </p:ext>
            </p:extLst>
          </p:nvPr>
        </p:nvGraphicFramePr>
        <p:xfrm>
          <a:off x="773430" y="3028410"/>
          <a:ext cx="6987540" cy="2613344"/>
        </p:xfrm>
        <a:graphic>
          <a:graphicData uri="http://schemas.openxmlformats.org/drawingml/2006/table">
            <a:tbl>
              <a:tblPr firstRow="1" firstCol="1" bandRow="1">
                <a:tableStyleId>{5C22544A-7EE6-4342-B048-85BDC9FD1C3A}</a:tableStyleId>
              </a:tblPr>
              <a:tblGrid>
                <a:gridCol w="1586622"/>
                <a:gridCol w="1586622"/>
                <a:gridCol w="1784585"/>
                <a:gridCol w="2029711"/>
              </a:tblGrid>
              <a:tr h="935990">
                <a:tc gridSpan="2">
                  <a:txBody>
                    <a:bodyPr/>
                    <a:lstStyle/>
                    <a:p>
                      <a:pPr marL="0" marR="0">
                        <a:lnSpc>
                          <a:spcPct val="106000"/>
                        </a:lnSpc>
                        <a:spcBef>
                          <a:spcPts val="0"/>
                        </a:spcBef>
                        <a:spcAft>
                          <a:spcPts val="0"/>
                        </a:spcAft>
                      </a:pPr>
                      <a:r>
                        <a:rPr lang="en-US" sz="3200" kern="1200" dirty="0">
                          <a:solidFill>
                            <a:schemeClr val="tx1"/>
                          </a:solidFill>
                          <a:effectLst/>
                          <a:latin typeface="Times New Roman" panose="02020603050405020304" pitchFamily="18" charset="0"/>
                          <a:cs typeface="Times New Roman" panose="02020603050405020304" pitchFamily="18" charset="0"/>
                        </a:rPr>
                        <a:t>Exposed</a:t>
                      </a:r>
                      <a:endParaRPr lang="en-US" sz="3200" dirty="0">
                        <a:solidFill>
                          <a:schemeClr val="tx1"/>
                        </a:solidFill>
                        <a:effectLst/>
                        <a:latin typeface="Times New Roman" panose="02020603050405020304" pitchFamily="18" charset="0"/>
                        <a:cs typeface="Times New Roman" panose="02020603050405020304" pitchFamily="18" charset="0"/>
                      </a:endParaRPr>
                    </a:p>
                    <a:p>
                      <a:pPr marL="0" marR="0">
                        <a:lnSpc>
                          <a:spcPct val="106000"/>
                        </a:lnSpc>
                        <a:spcBef>
                          <a:spcPts val="0"/>
                        </a:spcBef>
                        <a:spcAft>
                          <a:spcPts val="0"/>
                        </a:spcAft>
                      </a:pPr>
                      <a:r>
                        <a:rPr lang="en-US" sz="3200" kern="1200" dirty="0">
                          <a:solidFill>
                            <a:schemeClr val="tx1"/>
                          </a:solidFill>
                          <a:effectLst/>
                          <a:latin typeface="Times New Roman" panose="02020603050405020304" pitchFamily="18" charset="0"/>
                          <a:cs typeface="Times New Roman" panose="02020603050405020304" pitchFamily="18" charset="0"/>
                        </a:rPr>
                        <a:t>Unexposed</a:t>
                      </a:r>
                      <a:endParaRPr lang="en-US" sz="3200"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06000"/>
                        </a:lnSpc>
                        <a:spcBef>
                          <a:spcPts val="0"/>
                        </a:spcBef>
                        <a:spcAft>
                          <a:spcPts val="0"/>
                        </a:spcAft>
                      </a:pPr>
                      <a:r>
                        <a:rPr lang="en-US" sz="3200" kern="1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9525"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a:txBody>
                    <a:bodyPr/>
                    <a:lstStyle/>
                    <a:p>
                      <a:pPr marL="0" marR="0" algn="ctr">
                        <a:lnSpc>
                          <a:spcPct val="106000"/>
                        </a:lnSpc>
                        <a:spcBef>
                          <a:spcPts val="0"/>
                        </a:spcBef>
                        <a:spcAft>
                          <a:spcPts val="0"/>
                        </a:spcAft>
                      </a:pPr>
                      <a:r>
                        <a:rPr lang="en-US" sz="3200" kern="1200" dirty="0">
                          <a:solidFill>
                            <a:schemeClr val="tx1"/>
                          </a:solidFill>
                          <a:effectLst/>
                          <a:latin typeface="Times New Roman" panose="02020603050405020304" pitchFamily="18" charset="0"/>
                          <a:cs typeface="Times New Roman" panose="02020603050405020304" pitchFamily="18" charset="0"/>
                        </a:rPr>
                        <a:t>a</a:t>
                      </a:r>
                      <a:endParaRPr lang="en-US" sz="3200"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06000"/>
                        </a:lnSpc>
                        <a:spcBef>
                          <a:spcPts val="0"/>
                        </a:spcBef>
                        <a:spcAft>
                          <a:spcPts val="0"/>
                        </a:spcAft>
                      </a:pPr>
                      <a:r>
                        <a:rPr lang="en-US" sz="3200" kern="1200" dirty="0">
                          <a:solidFill>
                            <a:schemeClr val="tx1"/>
                          </a:solidFill>
                          <a:effectLst/>
                          <a:latin typeface="Times New Roman" panose="02020603050405020304" pitchFamily="18" charset="0"/>
                          <a:cs typeface="Times New Roman" panose="02020603050405020304" pitchFamily="18" charset="0"/>
                        </a:rPr>
                        <a:t>c</a:t>
                      </a:r>
                      <a:endParaRPr lang="en-US" sz="3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9525" marB="0">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06000"/>
                        </a:lnSpc>
                        <a:spcBef>
                          <a:spcPts val="0"/>
                        </a:spcBef>
                        <a:spcAft>
                          <a:spcPts val="0"/>
                        </a:spcAft>
                      </a:pPr>
                      <a:r>
                        <a:rPr lang="en-US" sz="3200" kern="1200" dirty="0">
                          <a:solidFill>
                            <a:schemeClr val="tx1"/>
                          </a:solidFill>
                          <a:effectLst/>
                          <a:latin typeface="Times New Roman" panose="02020603050405020304" pitchFamily="18" charset="0"/>
                          <a:cs typeface="Times New Roman" panose="02020603050405020304" pitchFamily="18" charset="0"/>
                        </a:rPr>
                        <a:t>b</a:t>
                      </a:r>
                      <a:endParaRPr lang="en-US" sz="3200"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06000"/>
                        </a:lnSpc>
                        <a:spcBef>
                          <a:spcPts val="0"/>
                        </a:spcBef>
                        <a:spcAft>
                          <a:spcPts val="0"/>
                        </a:spcAft>
                      </a:pPr>
                      <a:r>
                        <a:rPr lang="en-US" sz="3200" kern="1200" dirty="0">
                          <a:solidFill>
                            <a:schemeClr val="tx1"/>
                          </a:solidFill>
                          <a:effectLst/>
                          <a:latin typeface="Times New Roman" panose="02020603050405020304" pitchFamily="18" charset="0"/>
                          <a:cs typeface="Times New Roman" panose="02020603050405020304" pitchFamily="18" charset="0"/>
                        </a:rPr>
                        <a:t>d</a:t>
                      </a:r>
                      <a:endParaRPr lang="en-US" sz="3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9525"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503555">
                <a:tc rowSpan="2">
                  <a:txBody>
                    <a:bodyPr/>
                    <a:lstStyle/>
                    <a:p>
                      <a:pPr marL="0" marR="0" algn="r">
                        <a:lnSpc>
                          <a:spcPct val="106000"/>
                        </a:lnSpc>
                        <a:spcBef>
                          <a:spcPts val="0"/>
                        </a:spcBef>
                        <a:spcAft>
                          <a:spcPts val="0"/>
                        </a:spcAft>
                      </a:pPr>
                      <a:r>
                        <a:rPr lang="en-US" sz="3200" kern="1200">
                          <a:solidFill>
                            <a:schemeClr val="tx1"/>
                          </a:solidFill>
                          <a:effectLst/>
                          <a:latin typeface="Times New Roman" panose="02020603050405020304" pitchFamily="18" charset="0"/>
                          <a:cs typeface="Times New Roman" panose="02020603050405020304" pitchFamily="18" charset="0"/>
                        </a:rPr>
                        <a:t>OR=</a:t>
                      </a:r>
                      <a:endParaRPr lang="en-US" sz="3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9525" marB="0" anchor="ctr">
                    <a:lnL w="381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lnSpc>
                          <a:spcPct val="106000"/>
                        </a:lnSpc>
                        <a:spcBef>
                          <a:spcPts val="0"/>
                        </a:spcBef>
                        <a:spcAft>
                          <a:spcPts val="0"/>
                        </a:spcAft>
                      </a:pPr>
                      <a:r>
                        <a:rPr lang="en-US" sz="3200" dirty="0">
                          <a:solidFill>
                            <a:schemeClr val="tx1"/>
                          </a:solidFill>
                          <a:effectLst/>
                          <a:latin typeface="Times New Roman" panose="02020603050405020304" pitchFamily="18" charset="0"/>
                          <a:cs typeface="Times New Roman" panose="02020603050405020304" pitchFamily="18" charset="0"/>
                        </a:rPr>
                        <a:t>a x d</a:t>
                      </a:r>
                      <a:endParaRPr lang="en-US" sz="3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rowSpan="2" gridSpan="2">
                  <a:txBody>
                    <a:bodyPr/>
                    <a:lstStyle/>
                    <a:p>
                      <a:pPr marL="0" marR="0">
                        <a:lnSpc>
                          <a:spcPct val="106000"/>
                        </a:lnSpc>
                        <a:spcBef>
                          <a:spcPts val="0"/>
                        </a:spcBef>
                        <a:spcAft>
                          <a:spcPts val="0"/>
                        </a:spcAft>
                      </a:pPr>
                      <a:r>
                        <a:rPr lang="en-US" sz="3200" dirty="0">
                          <a:solidFill>
                            <a:schemeClr val="tx1"/>
                          </a:solidFill>
                          <a:effectLst/>
                          <a:latin typeface="Times New Roman" panose="02020603050405020304" pitchFamily="18" charset="0"/>
                          <a:cs typeface="Times New Roman" panose="02020603050405020304" pitchFamily="18" charset="0"/>
                        </a:rPr>
                        <a:t> </a:t>
                      </a:r>
                      <a:endParaRPr lang="en-US" sz="3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9525" marB="0" anchor="ctr">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rowSpan="2" hMerge="1">
                  <a:txBody>
                    <a:bodyPr/>
                    <a:lstStyle/>
                    <a:p>
                      <a:endParaRPr lang="en-US"/>
                    </a:p>
                  </a:txBody>
                  <a:tcPr/>
                </a:tc>
              </a:tr>
              <a:tr h="451485">
                <a:tc vMerge="1">
                  <a:txBody>
                    <a:bodyPr/>
                    <a:lstStyle/>
                    <a:p>
                      <a:endParaRPr lang="en-US"/>
                    </a:p>
                  </a:txBody>
                  <a:tcPr/>
                </a:tc>
                <a:tc>
                  <a:txBody>
                    <a:bodyPr/>
                    <a:lstStyle/>
                    <a:p>
                      <a:pPr marL="0" marR="0" algn="ctr">
                        <a:lnSpc>
                          <a:spcPct val="106000"/>
                        </a:lnSpc>
                        <a:spcBef>
                          <a:spcPts val="0"/>
                        </a:spcBef>
                        <a:spcAft>
                          <a:spcPts val="0"/>
                        </a:spcAft>
                      </a:pPr>
                      <a:r>
                        <a:rPr lang="en-US" sz="3200" dirty="0">
                          <a:solidFill>
                            <a:schemeClr val="tx1"/>
                          </a:solidFill>
                          <a:effectLst/>
                          <a:latin typeface="Times New Roman" panose="02020603050405020304" pitchFamily="18" charset="0"/>
                          <a:cs typeface="Times New Roman" panose="02020603050405020304" pitchFamily="18" charset="0"/>
                        </a:rPr>
                        <a:t>b x c</a:t>
                      </a:r>
                      <a:endParaRPr lang="en-US" sz="3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9525" marB="0" anchor="ct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40000"/>
                        <a:lumOff val="60000"/>
                      </a:schemeClr>
                    </a:solidFill>
                  </a:tcPr>
                </a:tc>
                <a:tc gridSpan="2"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7545006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295400"/>
            <a:ext cx="7543800" cy="4953000"/>
          </a:xfrm>
        </p:spPr>
        <p:txBody>
          <a:bodyPr>
            <a:normAutofit fontScale="92500" lnSpcReduction="20000"/>
          </a:bodyPr>
          <a:lstStyle/>
          <a:p>
            <a:r>
              <a:rPr lang="en-US" sz="2400" b="1" i="1" dirty="0">
                <a:solidFill>
                  <a:srgbClr val="0000FF"/>
                </a:solidFill>
                <a:latin typeface="Times New Roman" panose="02020603050405020304" pitchFamily="18" charset="0"/>
                <a:cs typeface="Times New Roman" panose="02020603050405020304" pitchFamily="18" charset="0"/>
              </a:rPr>
              <a:t>Analyzing Case – Control Studies</a:t>
            </a:r>
            <a:endParaRPr lang="en-US" sz="2400" b="1" dirty="0">
              <a:solidFill>
                <a:srgbClr val="0000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The reason we cannot calculate a relative risk in case – control studies is that we do not have a measure of incidence.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Recall </a:t>
            </a:r>
            <a:r>
              <a:rPr lang="en-US" sz="2400" b="1" dirty="0">
                <a:solidFill>
                  <a:schemeClr val="tx1"/>
                </a:solidFill>
                <a:latin typeface="Times New Roman" panose="02020603050405020304" pitchFamily="18" charset="0"/>
                <a:cs typeface="Times New Roman" panose="02020603050405020304" pitchFamily="18" charset="0"/>
              </a:rPr>
              <a:t>that in a case – control study we select people based on the presence (case) or absence (control) of the outcome, so the researcher is artificially establishing the number of cases and controls: rarely does the distribution match the actual incidence of the outcome in the underlying population.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Because </a:t>
            </a:r>
            <a:r>
              <a:rPr lang="en-US" sz="2400" b="1" dirty="0">
                <a:solidFill>
                  <a:schemeClr val="tx1"/>
                </a:solidFill>
                <a:latin typeface="Times New Roman" panose="02020603050405020304" pitchFamily="18" charset="0"/>
                <a:cs typeface="Times New Roman" panose="02020603050405020304" pitchFamily="18" charset="0"/>
              </a:rPr>
              <a:t>we cannot measure incidence in a case – control study, we must instead calculate the odds of an event occurring in each exposure group. If the outcome is rare, often defined as occurring in 5 percent of the population or less, the OR will closely approximate the RR (</a:t>
            </a:r>
            <a:r>
              <a:rPr lang="en-US" sz="2400" b="1" dirty="0">
                <a:solidFill>
                  <a:srgbClr val="0000FF"/>
                </a:solidFill>
                <a:latin typeface="Times New Roman" panose="02020603050405020304" pitchFamily="18" charset="0"/>
                <a:cs typeface="Times New Roman" panose="02020603050405020304" pitchFamily="18" charset="0"/>
              </a:rPr>
              <a:t>called the </a:t>
            </a:r>
            <a:r>
              <a:rPr lang="en-US" sz="2400" b="1" i="1" dirty="0">
                <a:solidFill>
                  <a:srgbClr val="0000FF"/>
                </a:solidFill>
                <a:latin typeface="Times New Roman" panose="02020603050405020304" pitchFamily="18" charset="0"/>
                <a:cs typeface="Times New Roman" panose="02020603050405020304" pitchFamily="18" charset="0"/>
              </a:rPr>
              <a:t>rare disease assumption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58</a:t>
            </a:fld>
            <a:endParaRPr lang="ar-SA"/>
          </a:p>
        </p:txBody>
      </p:sp>
    </p:spTree>
    <p:extLst>
      <p:ext uri="{BB962C8B-B14F-4D97-AF65-F5344CB8AC3E}">
        <p14:creationId xmlns:p14="http://schemas.microsoft.com/office/powerpoint/2010/main" val="333609601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295400"/>
            <a:ext cx="7543800" cy="4953000"/>
          </a:xfrm>
        </p:spPr>
        <p:txBody>
          <a:bodyPr>
            <a:normAutofit fontScale="92500" lnSpcReduction="10000"/>
          </a:bodyPr>
          <a:lstStyle/>
          <a:p>
            <a:r>
              <a:rPr lang="en-US" sz="2400" b="1" i="1" dirty="0">
                <a:solidFill>
                  <a:srgbClr val="0000FF"/>
                </a:solidFill>
                <a:latin typeface="Times New Roman" panose="02020603050405020304" pitchFamily="18" charset="0"/>
                <a:cs typeface="Times New Roman" panose="02020603050405020304" pitchFamily="18" charset="0"/>
              </a:rPr>
              <a:t>Analyzing Case – Control Studies</a:t>
            </a:r>
            <a:endParaRPr lang="en-US" sz="2400" b="1" dirty="0">
              <a:solidFill>
                <a:srgbClr val="0000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As in all </a:t>
            </a:r>
            <a:r>
              <a:rPr lang="en-US" sz="2400" b="1" dirty="0">
                <a:solidFill>
                  <a:srgbClr val="0000FF"/>
                </a:solidFill>
                <a:latin typeface="Times New Roman" panose="02020603050405020304" pitchFamily="18" charset="0"/>
                <a:cs typeface="Times New Roman" panose="02020603050405020304" pitchFamily="18" charset="0"/>
              </a:rPr>
              <a:t>observational studies</a:t>
            </a:r>
            <a:r>
              <a:rPr lang="en-US" sz="2400" b="1" dirty="0">
                <a:solidFill>
                  <a:schemeClr val="tx1"/>
                </a:solidFill>
                <a:latin typeface="Times New Roman" panose="02020603050405020304" pitchFamily="18" charset="0"/>
                <a:cs typeface="Times New Roman" panose="02020603050405020304" pitchFamily="18" charset="0"/>
              </a:rPr>
              <a:t>, analysis of </a:t>
            </a:r>
            <a:r>
              <a:rPr lang="en-US" sz="2400" b="1" dirty="0">
                <a:solidFill>
                  <a:srgbClr val="0000FF"/>
                </a:solidFill>
                <a:latin typeface="Times New Roman" panose="02020603050405020304" pitchFamily="18" charset="0"/>
                <a:cs typeface="Times New Roman" panose="02020603050405020304" pitchFamily="18" charset="0"/>
              </a:rPr>
              <a:t>case – control studies </a:t>
            </a:r>
            <a:r>
              <a:rPr lang="en-US" sz="2400" b="1" dirty="0">
                <a:solidFill>
                  <a:schemeClr val="tx1"/>
                </a:solidFill>
                <a:latin typeface="Times New Roman" panose="02020603050405020304" pitchFamily="18" charset="0"/>
                <a:cs typeface="Times New Roman" panose="02020603050405020304" pitchFamily="18" charset="0"/>
              </a:rPr>
              <a:t>must include rigorous assessment and control of </a:t>
            </a:r>
            <a:r>
              <a:rPr lang="en-US" sz="2400" b="1" dirty="0">
                <a:solidFill>
                  <a:srgbClr val="0000FF"/>
                </a:solidFill>
                <a:latin typeface="Times New Roman" panose="02020603050405020304" pitchFamily="18" charset="0"/>
                <a:cs typeface="Times New Roman" panose="02020603050405020304" pitchFamily="18" charset="0"/>
              </a:rPr>
              <a:t>confounding</a:t>
            </a:r>
            <a:r>
              <a:rPr lang="en-US" sz="2400" b="1" dirty="0">
                <a:solidFill>
                  <a:schemeClr val="tx1"/>
                </a:solidFill>
                <a:latin typeface="Times New Roman" panose="02020603050405020304" pitchFamily="18" charset="0"/>
                <a:cs typeface="Times New Roman" panose="02020603050405020304" pitchFamily="18" charset="0"/>
              </a:rPr>
              <a:t> variables.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There </a:t>
            </a:r>
            <a:r>
              <a:rPr lang="en-US" sz="2400" b="1" dirty="0">
                <a:solidFill>
                  <a:schemeClr val="tx1"/>
                </a:solidFill>
                <a:latin typeface="Times New Roman" panose="02020603050405020304" pitchFamily="18" charset="0"/>
                <a:cs typeface="Times New Roman" panose="02020603050405020304" pitchFamily="18" charset="0"/>
              </a:rPr>
              <a:t>are some additional issues of which to be keenly aware in </a:t>
            </a:r>
            <a:r>
              <a:rPr lang="en-US" sz="2400" b="1" dirty="0">
                <a:solidFill>
                  <a:srgbClr val="0000FF"/>
                </a:solidFill>
                <a:latin typeface="Times New Roman" panose="02020603050405020304" pitchFamily="18" charset="0"/>
                <a:cs typeface="Times New Roman" panose="02020603050405020304" pitchFamily="18" charset="0"/>
              </a:rPr>
              <a:t>case – control studies </a:t>
            </a:r>
            <a:r>
              <a:rPr lang="en-US" sz="2400" b="1" dirty="0">
                <a:solidFill>
                  <a:schemeClr val="tx1"/>
                </a:solidFill>
                <a:latin typeface="Times New Roman" panose="02020603050405020304" pitchFamily="18" charset="0"/>
                <a:cs typeface="Times New Roman" panose="02020603050405020304" pitchFamily="18" charset="0"/>
              </a:rPr>
              <a:t>as well, and </a:t>
            </a:r>
            <a:r>
              <a:rPr lang="en-US" sz="2400" b="1" dirty="0">
                <a:solidFill>
                  <a:srgbClr val="0000FF"/>
                </a:solidFill>
                <a:latin typeface="Times New Roman" panose="02020603050405020304" pitchFamily="18" charset="0"/>
                <a:cs typeface="Times New Roman" panose="02020603050405020304" pitchFamily="18" charset="0"/>
              </a:rPr>
              <a:t>recall bias </a:t>
            </a:r>
            <a:r>
              <a:rPr lang="en-US" sz="2400" b="1" dirty="0">
                <a:solidFill>
                  <a:schemeClr val="tx1"/>
                </a:solidFill>
                <a:latin typeface="Times New Roman" panose="02020603050405020304" pitchFamily="18" charset="0"/>
                <a:cs typeface="Times New Roman" panose="02020603050405020304" pitchFamily="18" charset="0"/>
              </a:rPr>
              <a:t>is one of the most notable.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Recall </a:t>
            </a:r>
            <a:r>
              <a:rPr lang="en-US" sz="2400" b="1" dirty="0">
                <a:solidFill>
                  <a:srgbClr val="0000FF"/>
                </a:solidFill>
                <a:latin typeface="Times New Roman" panose="02020603050405020304" pitchFamily="18" charset="0"/>
                <a:cs typeface="Times New Roman" panose="02020603050405020304" pitchFamily="18" charset="0"/>
              </a:rPr>
              <a:t>bias </a:t>
            </a:r>
            <a:r>
              <a:rPr lang="en-US" sz="2400" b="1" dirty="0">
                <a:solidFill>
                  <a:schemeClr val="tx1"/>
                </a:solidFill>
                <a:latin typeface="Times New Roman" panose="02020603050405020304" pitchFamily="18" charset="0"/>
                <a:cs typeface="Times New Roman" panose="02020603050405020304" pitchFamily="18" charset="0"/>
              </a:rPr>
              <a:t>occurs if </a:t>
            </a:r>
            <a:r>
              <a:rPr lang="en-US" sz="2400" b="1" dirty="0">
                <a:solidFill>
                  <a:srgbClr val="0000FF"/>
                </a:solidFill>
                <a:latin typeface="Times New Roman" panose="02020603050405020304" pitchFamily="18" charset="0"/>
                <a:cs typeface="Times New Roman" panose="02020603050405020304" pitchFamily="18" charset="0"/>
              </a:rPr>
              <a:t>cases</a:t>
            </a:r>
            <a:r>
              <a:rPr lang="en-US" sz="2400" b="1" dirty="0">
                <a:solidFill>
                  <a:schemeClr val="tx1"/>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controls</a:t>
            </a:r>
            <a:r>
              <a:rPr lang="en-US" sz="2400" b="1" dirty="0">
                <a:solidFill>
                  <a:schemeClr val="tx1"/>
                </a:solidFill>
                <a:latin typeface="Times New Roman" panose="02020603050405020304" pitchFamily="18" charset="0"/>
                <a:cs typeface="Times New Roman" panose="02020603050405020304" pitchFamily="18" charset="0"/>
              </a:rPr>
              <a:t> remember past </a:t>
            </a:r>
            <a:r>
              <a:rPr lang="en-US" sz="2400" b="1" dirty="0">
                <a:solidFill>
                  <a:srgbClr val="0000FF"/>
                </a:solidFill>
                <a:latin typeface="Times New Roman" panose="02020603050405020304" pitchFamily="18" charset="0"/>
                <a:cs typeface="Times New Roman" panose="02020603050405020304" pitchFamily="18" charset="0"/>
              </a:rPr>
              <a:t>exposures</a:t>
            </a:r>
            <a:r>
              <a:rPr lang="en-US" sz="2400" b="1" dirty="0">
                <a:solidFill>
                  <a:schemeClr val="tx1"/>
                </a:solidFill>
                <a:latin typeface="Times New Roman" panose="02020603050405020304" pitchFamily="18" charset="0"/>
                <a:cs typeface="Times New Roman" panose="02020603050405020304" pitchFamily="18" charset="0"/>
              </a:rPr>
              <a:t> differently, with cases potentially having more recently considered their </a:t>
            </a:r>
            <a:r>
              <a:rPr lang="en-US" sz="2400" b="1" dirty="0">
                <a:solidFill>
                  <a:srgbClr val="0000FF"/>
                </a:solidFill>
                <a:latin typeface="Times New Roman" panose="02020603050405020304" pitchFamily="18" charset="0"/>
                <a:cs typeface="Times New Roman" panose="02020603050405020304" pitchFamily="18" charset="0"/>
              </a:rPr>
              <a:t>exposures</a:t>
            </a:r>
            <a:r>
              <a:rPr lang="en-US" sz="2400" b="1" dirty="0">
                <a:solidFill>
                  <a:schemeClr val="tx1"/>
                </a:solidFill>
                <a:latin typeface="Times New Roman" panose="02020603050405020304" pitchFamily="18" charset="0"/>
                <a:cs typeface="Times New Roman" panose="02020603050405020304" pitchFamily="18" charset="0"/>
              </a:rPr>
              <a:t> because of the diagnosis or event that makes them a </a:t>
            </a:r>
            <a:r>
              <a:rPr lang="en-US" sz="2400" b="1" dirty="0">
                <a:solidFill>
                  <a:srgbClr val="0000FF"/>
                </a:solidFill>
                <a:latin typeface="Times New Roman" panose="02020603050405020304" pitchFamily="18" charset="0"/>
                <a:cs typeface="Times New Roman" panose="02020603050405020304" pitchFamily="18" charset="0"/>
              </a:rPr>
              <a:t>case</a:t>
            </a:r>
            <a:r>
              <a:rPr lang="en-US" sz="2400" b="1" dirty="0">
                <a:solidFill>
                  <a:schemeClr val="tx1"/>
                </a:solidFill>
                <a:latin typeface="Times New Roman" panose="02020603050405020304" pitchFamily="18" charset="0"/>
                <a:cs typeface="Times New Roman" panose="02020603050405020304" pitchFamily="18" charset="0"/>
              </a:rPr>
              <a: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Recall </a:t>
            </a:r>
            <a:r>
              <a:rPr lang="en-US" sz="2400" b="1" dirty="0">
                <a:solidFill>
                  <a:srgbClr val="0000FF"/>
                </a:solidFill>
                <a:latin typeface="Times New Roman" panose="02020603050405020304" pitchFamily="18" charset="0"/>
                <a:cs typeface="Times New Roman" panose="02020603050405020304" pitchFamily="18" charset="0"/>
              </a:rPr>
              <a:t>bias </a:t>
            </a:r>
            <a:r>
              <a:rPr lang="en-US" sz="2400" b="1" dirty="0">
                <a:solidFill>
                  <a:schemeClr val="tx1"/>
                </a:solidFill>
                <a:latin typeface="Times New Roman" panose="02020603050405020304" pitchFamily="18" charset="0"/>
                <a:cs typeface="Times New Roman" panose="02020603050405020304" pitchFamily="18" charset="0"/>
              </a:rPr>
              <a:t>does not necessarily imply that </a:t>
            </a:r>
            <a:r>
              <a:rPr lang="en-US" sz="2400" b="1" dirty="0">
                <a:solidFill>
                  <a:srgbClr val="0000FF"/>
                </a:solidFill>
                <a:latin typeface="Times New Roman" panose="02020603050405020304" pitchFamily="18" charset="0"/>
                <a:cs typeface="Times New Roman" panose="02020603050405020304" pitchFamily="18" charset="0"/>
              </a:rPr>
              <a:t>cases</a:t>
            </a:r>
            <a:r>
              <a:rPr lang="en-US" sz="2400" b="1" dirty="0">
                <a:solidFill>
                  <a:schemeClr val="tx1"/>
                </a:solidFill>
                <a:latin typeface="Times New Roman" panose="02020603050405020304" pitchFamily="18" charset="0"/>
                <a:cs typeface="Times New Roman" panose="02020603050405020304" pitchFamily="18" charset="0"/>
              </a:rPr>
              <a:t> over report </a:t>
            </a:r>
            <a:r>
              <a:rPr lang="en-US" sz="2400" b="1" dirty="0">
                <a:solidFill>
                  <a:srgbClr val="0000FF"/>
                </a:solidFill>
                <a:latin typeface="Times New Roman" panose="02020603050405020304" pitchFamily="18" charset="0"/>
                <a:cs typeface="Times New Roman" panose="02020603050405020304" pitchFamily="18" charset="0"/>
              </a:rPr>
              <a:t>exposure</a:t>
            </a:r>
            <a:r>
              <a:rPr lang="en-US" sz="2400" b="1" dirty="0">
                <a:solidFill>
                  <a:schemeClr val="tx1"/>
                </a:solidFill>
                <a:latin typeface="Times New Roman" panose="02020603050405020304" pitchFamily="18" charset="0"/>
                <a:cs typeface="Times New Roman" panose="02020603050405020304" pitchFamily="18" charset="0"/>
              </a:rPr>
              <a:t> because they attribute their outcome to a particular </a:t>
            </a:r>
            <a:r>
              <a:rPr lang="en-US" sz="2400" b="1" dirty="0">
                <a:solidFill>
                  <a:srgbClr val="0000FF"/>
                </a:solidFill>
                <a:latin typeface="Times New Roman" panose="02020603050405020304" pitchFamily="18" charset="0"/>
                <a:cs typeface="Times New Roman" panose="02020603050405020304" pitchFamily="18" charset="0"/>
              </a:rPr>
              <a:t>exposure</a:t>
            </a:r>
            <a:r>
              <a:rPr lang="en-US" sz="2400" b="1" dirty="0">
                <a:solidFill>
                  <a:schemeClr val="tx1"/>
                </a:solidFill>
                <a:latin typeface="Times New Roman" panose="02020603050405020304" pitchFamily="18" charset="0"/>
                <a:cs typeface="Times New Roman" panose="02020603050405020304" pitchFamily="18" charset="0"/>
              </a:rPr>
              <a:t>; rather, </a:t>
            </a:r>
            <a:r>
              <a:rPr lang="en-US" sz="2400" b="1" dirty="0">
                <a:solidFill>
                  <a:srgbClr val="0000FF"/>
                </a:solidFill>
                <a:latin typeface="Times New Roman" panose="02020603050405020304" pitchFamily="18" charset="0"/>
                <a:cs typeface="Times New Roman" panose="02020603050405020304" pitchFamily="18" charset="0"/>
              </a:rPr>
              <a:t>cases</a:t>
            </a:r>
            <a:r>
              <a:rPr lang="en-US" sz="2400" b="1" dirty="0">
                <a:solidFill>
                  <a:schemeClr val="tx1"/>
                </a:solidFill>
                <a:latin typeface="Times New Roman" panose="02020603050405020304" pitchFamily="18" charset="0"/>
                <a:cs typeface="Times New Roman" panose="02020603050405020304" pitchFamily="18" charset="0"/>
              </a:rPr>
              <a:t> may in fact recall their </a:t>
            </a:r>
            <a:r>
              <a:rPr lang="en-US" sz="2400" b="1" dirty="0">
                <a:solidFill>
                  <a:srgbClr val="0000FF"/>
                </a:solidFill>
                <a:latin typeface="Times New Roman" panose="02020603050405020304" pitchFamily="18" charset="0"/>
                <a:cs typeface="Times New Roman" panose="02020603050405020304" pitchFamily="18" charset="0"/>
              </a:rPr>
              <a:t>exposures</a:t>
            </a:r>
            <a:r>
              <a:rPr lang="en-US" sz="2400" b="1" dirty="0">
                <a:solidFill>
                  <a:schemeClr val="tx1"/>
                </a:solidFill>
                <a:latin typeface="Times New Roman" panose="02020603050405020304" pitchFamily="18" charset="0"/>
                <a:cs typeface="Times New Roman" panose="02020603050405020304" pitchFamily="18" charset="0"/>
              </a:rPr>
              <a:t> more accurately than do controls</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59</a:t>
            </a:fld>
            <a:endParaRPr lang="ar-SA"/>
          </a:p>
        </p:txBody>
      </p:sp>
    </p:spTree>
    <p:extLst>
      <p:ext uri="{BB962C8B-B14F-4D97-AF65-F5344CB8AC3E}">
        <p14:creationId xmlns:p14="http://schemas.microsoft.com/office/powerpoint/2010/main" val="254200064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BE75D556-0C85-4108-A2B3-494D287D608D}"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6</a:t>
            </a:fld>
            <a:endParaRPr lang="ar-SA"/>
          </a:p>
        </p:txBody>
      </p:sp>
      <p:pic>
        <p:nvPicPr>
          <p:cNvPr id="9" name="Picture 2" descr="Image result for Hypoth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447800"/>
            <a:ext cx="7834064" cy="4670361"/>
          </a:xfrm>
          <a:prstGeom prst="rect">
            <a:avLst/>
          </a:prstGeom>
          <a:solidFill>
            <a:schemeClr val="accent2"/>
          </a:solidFill>
        </p:spPr>
      </p:pic>
    </p:spTree>
    <p:extLst>
      <p:ext uri="{BB962C8B-B14F-4D97-AF65-F5344CB8AC3E}">
        <p14:creationId xmlns:p14="http://schemas.microsoft.com/office/powerpoint/2010/main" val="97943078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143000"/>
            <a:ext cx="7848600" cy="5105400"/>
          </a:xfrm>
        </p:spPr>
        <p:txBody>
          <a:bodyPr>
            <a:normAutofit fontScale="85000" lnSpcReduction="10000"/>
          </a:bodyPr>
          <a:lstStyle/>
          <a:p>
            <a:r>
              <a:rPr lang="en-US" sz="3300" b="1" i="1" dirty="0">
                <a:solidFill>
                  <a:srgbClr val="0000FF"/>
                </a:solidFill>
                <a:latin typeface="Times New Roman" panose="02020603050405020304" pitchFamily="18" charset="0"/>
                <a:cs typeface="Times New Roman" panose="02020603050405020304" pitchFamily="18" charset="0"/>
              </a:rPr>
              <a:t>Analyzing Case – Control Studies</a:t>
            </a:r>
            <a:endParaRPr lang="en-US" sz="3300" b="1" dirty="0">
              <a:solidFill>
                <a:srgbClr val="0000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rgbClr val="0000FF"/>
                </a:solidFill>
                <a:latin typeface="Times New Roman" panose="02020603050405020304" pitchFamily="18" charset="0"/>
                <a:cs typeface="Times New Roman" panose="02020603050405020304" pitchFamily="18" charset="0"/>
              </a:rPr>
              <a:t>Recall bias</a:t>
            </a:r>
            <a:r>
              <a:rPr lang="en-US" sz="2400" b="1" dirty="0">
                <a:solidFill>
                  <a:schemeClr val="tx1"/>
                </a:solidFill>
                <a:latin typeface="Times New Roman" panose="02020603050405020304" pitchFamily="18" charset="0"/>
                <a:cs typeface="Times New Roman" panose="02020603050405020304" pitchFamily="18" charset="0"/>
              </a:rPr>
              <a:t> - In a case-control study data on exposure is collected retrospectively. The quality of the data therefore, is determined to a large extent on the patient's ability to accurately recall past exposures.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Recall </a:t>
            </a:r>
            <a:r>
              <a:rPr lang="en-US" sz="2400" b="1" dirty="0">
                <a:solidFill>
                  <a:srgbClr val="0000FF"/>
                </a:solidFill>
                <a:latin typeface="Times New Roman" panose="02020603050405020304" pitchFamily="18" charset="0"/>
                <a:cs typeface="Times New Roman" panose="02020603050405020304" pitchFamily="18" charset="0"/>
              </a:rPr>
              <a:t>bias </a:t>
            </a:r>
            <a:r>
              <a:rPr lang="en-US" sz="2400" b="1" dirty="0">
                <a:solidFill>
                  <a:schemeClr val="tx1"/>
                </a:solidFill>
                <a:latin typeface="Times New Roman" panose="02020603050405020304" pitchFamily="18" charset="0"/>
                <a:cs typeface="Times New Roman" panose="02020603050405020304" pitchFamily="18" charset="0"/>
              </a:rPr>
              <a:t>may occur when the information provided on exposure differs between the cases and controls. For example an individual with the outcome under investigation (case) may report their exposure experience differently than an individual without the outcome (control) under investigation. That is, cases may tend to have a better recall on past exposures than </a:t>
            </a:r>
            <a:r>
              <a:rPr lang="en-US" sz="2400" b="1" dirty="0" smtClean="0">
                <a:solidFill>
                  <a:schemeClr val="tx1"/>
                </a:solidFill>
                <a:latin typeface="Times New Roman" panose="02020603050405020304" pitchFamily="18" charset="0"/>
                <a:cs typeface="Times New Roman" panose="02020603050405020304" pitchFamily="18" charset="0"/>
              </a:rPr>
              <a:t>controls.</a:t>
            </a:r>
          </a:p>
          <a:p>
            <a:pPr marL="342900" indent="-342900">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Recall </a:t>
            </a:r>
            <a:r>
              <a:rPr lang="en-US" sz="2400" b="1" dirty="0">
                <a:solidFill>
                  <a:srgbClr val="0000FF"/>
                </a:solidFill>
                <a:latin typeface="Times New Roman" panose="02020603050405020304" pitchFamily="18" charset="0"/>
                <a:cs typeface="Times New Roman" panose="02020603050405020304" pitchFamily="18" charset="0"/>
              </a:rPr>
              <a:t>bias </a:t>
            </a:r>
            <a:r>
              <a:rPr lang="en-US" sz="2400" b="1" dirty="0">
                <a:solidFill>
                  <a:schemeClr val="tx1"/>
                </a:solidFill>
                <a:latin typeface="Times New Roman" panose="02020603050405020304" pitchFamily="18" charset="0"/>
                <a:cs typeface="Times New Roman" panose="02020603050405020304" pitchFamily="18" charset="0"/>
              </a:rPr>
              <a:t>may result in either an underestimate or overestimate of the association between exposure and outcome.</a:t>
            </a:r>
          </a:p>
          <a:p>
            <a:r>
              <a:rPr lang="en-US" sz="2400" b="1" dirty="0">
                <a:solidFill>
                  <a:srgbClr val="0000FF"/>
                </a:solidFill>
                <a:latin typeface="Times New Roman" panose="02020603050405020304" pitchFamily="18" charset="0"/>
                <a:cs typeface="Times New Roman" panose="02020603050405020304" pitchFamily="18" charset="0"/>
              </a:rPr>
              <a:t>Methods to minimize recall bias include</a:t>
            </a:r>
            <a:r>
              <a:rPr lang="en-US" sz="2400" b="1" dirty="0">
                <a:solidFill>
                  <a:schemeClr val="tx1"/>
                </a:solidFill>
                <a:latin typeface="Times New Roman" panose="02020603050405020304" pitchFamily="18" charset="0"/>
                <a:cs typeface="Times New Roman" panose="02020603050405020304" pitchFamily="18" charset="0"/>
              </a:rPr>
              <a:t>:</a:t>
            </a:r>
          </a:p>
          <a:p>
            <a:pPr marL="800100" lvl="1" indent="-342900" algn="l">
              <a:buFont typeface="Wingdings" panose="05000000000000000000" pitchFamily="2" charset="2"/>
              <a:buChar char="§"/>
            </a:pPr>
            <a:r>
              <a:rPr lang="en-US" sz="2400" b="1" dirty="0">
                <a:solidFill>
                  <a:schemeClr val="tx1"/>
                </a:solidFill>
                <a:latin typeface="Times New Roman" panose="02020603050405020304" pitchFamily="18" charset="0"/>
                <a:cs typeface="Times New Roman" panose="02020603050405020304" pitchFamily="18" charset="0"/>
              </a:rPr>
              <a:t>Collecting exposure data from work or medical records</a:t>
            </a:r>
          </a:p>
          <a:p>
            <a:pPr marL="800100" lvl="1" indent="-342900" algn="l">
              <a:buFont typeface="Wingdings" panose="05000000000000000000" pitchFamily="2" charset="2"/>
              <a:buChar char="§"/>
            </a:pPr>
            <a:r>
              <a:rPr lang="en-US" sz="2400" b="1" dirty="0">
                <a:solidFill>
                  <a:schemeClr val="tx1"/>
                </a:solidFill>
                <a:latin typeface="Times New Roman" panose="02020603050405020304" pitchFamily="18" charset="0"/>
                <a:cs typeface="Times New Roman" panose="02020603050405020304" pitchFamily="18" charset="0"/>
              </a:rPr>
              <a:t>Blinding participants to the study hypothesis</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60</a:t>
            </a:fld>
            <a:endParaRPr lang="ar-SA"/>
          </a:p>
        </p:txBody>
      </p:sp>
    </p:spTree>
    <p:extLst>
      <p:ext uri="{BB962C8B-B14F-4D97-AF65-F5344CB8AC3E}">
        <p14:creationId xmlns:p14="http://schemas.microsoft.com/office/powerpoint/2010/main" val="124672222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143000"/>
            <a:ext cx="7848600" cy="5105400"/>
          </a:xfrm>
        </p:spPr>
        <p:txBody>
          <a:bodyPr>
            <a:normAutofit lnSpcReduction="10000"/>
          </a:bodyPr>
          <a:lstStyle/>
          <a:p>
            <a:r>
              <a:rPr lang="en-US" sz="3300" b="1" i="1" dirty="0">
                <a:solidFill>
                  <a:srgbClr val="0000FF"/>
                </a:solidFill>
                <a:latin typeface="Times New Roman" panose="02020603050405020304" pitchFamily="18" charset="0"/>
                <a:cs typeface="Times New Roman" panose="02020603050405020304" pitchFamily="18" charset="0"/>
              </a:rPr>
              <a:t>Analyzing Case – Control Studies</a:t>
            </a:r>
            <a:endParaRPr lang="en-US" sz="3300" b="1" dirty="0">
              <a:solidFill>
                <a:srgbClr val="0000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As we noted earlier, one of our major concerns in an </a:t>
            </a:r>
            <a:r>
              <a:rPr lang="en-US" sz="2400" b="1" dirty="0">
                <a:solidFill>
                  <a:srgbClr val="0000FF"/>
                </a:solidFill>
                <a:latin typeface="Times New Roman" panose="02020603050405020304" pitchFamily="18" charset="0"/>
                <a:cs typeface="Times New Roman" panose="02020603050405020304" pitchFamily="18" charset="0"/>
              </a:rPr>
              <a:t>observational design</a:t>
            </a:r>
            <a:r>
              <a:rPr lang="en-US" sz="2400" b="1" dirty="0">
                <a:solidFill>
                  <a:schemeClr val="tx1"/>
                </a:solidFill>
                <a:latin typeface="Times New Roman" panose="02020603050405020304" pitchFamily="18" charset="0"/>
                <a:cs typeface="Times New Roman" panose="02020603050405020304" pitchFamily="18" charset="0"/>
              </a:rPr>
              <a:t>, including </a:t>
            </a:r>
            <a:r>
              <a:rPr lang="en-US" sz="2400" b="1" dirty="0">
                <a:solidFill>
                  <a:srgbClr val="0000FF"/>
                </a:solidFill>
                <a:latin typeface="Times New Roman" panose="02020603050405020304" pitchFamily="18" charset="0"/>
                <a:cs typeface="Times New Roman" panose="02020603050405020304" pitchFamily="18" charset="0"/>
              </a:rPr>
              <a:t>case – control studies</a:t>
            </a:r>
            <a:r>
              <a:rPr lang="en-US" sz="2400" b="1" dirty="0">
                <a:solidFill>
                  <a:schemeClr val="tx1"/>
                </a:solidFill>
                <a:latin typeface="Times New Roman" panose="02020603050405020304" pitchFamily="18" charset="0"/>
                <a:cs typeface="Times New Roman" panose="02020603050405020304" pitchFamily="18" charset="0"/>
              </a:rPr>
              <a:t>, is </a:t>
            </a:r>
            <a:r>
              <a:rPr lang="en-US" sz="2400" b="1" dirty="0">
                <a:solidFill>
                  <a:srgbClr val="0000FF"/>
                </a:solidFill>
                <a:latin typeface="Times New Roman" panose="02020603050405020304" pitchFamily="18" charset="0"/>
                <a:cs typeface="Times New Roman" panose="02020603050405020304" pitchFamily="18" charset="0"/>
              </a:rPr>
              <a:t>confounding</a:t>
            </a:r>
            <a:r>
              <a:rPr lang="en-US" sz="2400" b="1" dirty="0">
                <a:solidFill>
                  <a:schemeClr val="tx1"/>
                </a:solidFill>
                <a:latin typeface="Times New Roman" panose="02020603050405020304" pitchFamily="18" charset="0"/>
                <a:cs typeface="Times New Roman" panose="02020603050405020304" pitchFamily="18" charset="0"/>
              </a:rPr>
              <a: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To </a:t>
            </a:r>
            <a:r>
              <a:rPr lang="en-US" sz="2400" b="1" dirty="0">
                <a:solidFill>
                  <a:schemeClr val="tx1"/>
                </a:solidFill>
                <a:latin typeface="Times New Roman" panose="02020603050405020304" pitchFamily="18" charset="0"/>
                <a:cs typeface="Times New Roman" panose="02020603050405020304" pitchFamily="18" charset="0"/>
              </a:rPr>
              <a:t>deal with </a:t>
            </a:r>
            <a:r>
              <a:rPr lang="en-US" sz="2400" b="1" dirty="0">
                <a:solidFill>
                  <a:srgbClr val="0000FF"/>
                </a:solidFill>
                <a:latin typeface="Times New Roman" panose="02020603050405020304" pitchFamily="18" charset="0"/>
                <a:cs typeface="Times New Roman" panose="02020603050405020304" pitchFamily="18" charset="0"/>
              </a:rPr>
              <a:t>confounding</a:t>
            </a:r>
            <a:r>
              <a:rPr lang="en-US" sz="2400" b="1" dirty="0">
                <a:solidFill>
                  <a:schemeClr val="tx1"/>
                </a:solidFill>
                <a:latin typeface="Times New Roman" panose="02020603050405020304" pitchFamily="18" charset="0"/>
                <a:cs typeface="Times New Roman" panose="02020603050405020304" pitchFamily="18" charset="0"/>
              </a:rPr>
              <a:t> we sometimes use a </a:t>
            </a:r>
            <a:r>
              <a:rPr lang="en-US" sz="2400" b="1" dirty="0">
                <a:solidFill>
                  <a:srgbClr val="0000FF"/>
                </a:solidFill>
                <a:latin typeface="Times New Roman" panose="02020603050405020304" pitchFamily="18" charset="0"/>
                <a:cs typeface="Times New Roman" panose="02020603050405020304" pitchFamily="18" charset="0"/>
              </a:rPr>
              <a:t>matched</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case – control study design</a:t>
            </a:r>
            <a:r>
              <a:rPr lang="en-US" sz="2400" b="1" dirty="0">
                <a:solidFill>
                  <a:schemeClr val="tx1"/>
                </a:solidFill>
                <a:latin typeface="Times New Roman" panose="02020603050405020304" pitchFamily="18" charset="0"/>
                <a:cs typeface="Times New Roman" panose="02020603050405020304" pitchFamily="18" charset="0"/>
              </a:rPr>
              <a:t>. In this practice, one </a:t>
            </a:r>
            <a:r>
              <a:rPr lang="en-US" sz="2400" b="1" dirty="0">
                <a:solidFill>
                  <a:srgbClr val="0000FF"/>
                </a:solidFill>
                <a:latin typeface="Times New Roman" panose="02020603050405020304" pitchFamily="18" charset="0"/>
                <a:cs typeface="Times New Roman" panose="02020603050405020304" pitchFamily="18" charset="0"/>
              </a:rPr>
              <a:t>control</a:t>
            </a:r>
            <a:r>
              <a:rPr lang="en-US" sz="2400" b="1" dirty="0">
                <a:solidFill>
                  <a:schemeClr val="tx1"/>
                </a:solidFill>
                <a:latin typeface="Times New Roman" panose="02020603050405020304" pitchFamily="18" charset="0"/>
                <a:cs typeface="Times New Roman" panose="02020603050405020304" pitchFamily="18" charset="0"/>
              </a:rPr>
              <a:t> subject is identified who </a:t>
            </a:r>
            <a:r>
              <a:rPr lang="en-US" sz="2400" b="1" dirty="0">
                <a:solidFill>
                  <a:srgbClr val="0000FF"/>
                </a:solidFill>
                <a:latin typeface="Times New Roman" panose="02020603050405020304" pitchFamily="18" charset="0"/>
                <a:cs typeface="Times New Roman" panose="02020603050405020304" pitchFamily="18" charset="0"/>
              </a:rPr>
              <a:t>matches</a:t>
            </a:r>
            <a:r>
              <a:rPr lang="en-US" sz="2400" b="1" dirty="0">
                <a:solidFill>
                  <a:schemeClr val="tx1"/>
                </a:solidFill>
                <a:latin typeface="Times New Roman" panose="02020603050405020304" pitchFamily="18" charset="0"/>
                <a:cs typeface="Times New Roman" panose="02020603050405020304" pitchFamily="18" charset="0"/>
              </a:rPr>
              <a:t> a </a:t>
            </a:r>
            <a:r>
              <a:rPr lang="en-US" sz="2400" b="1" dirty="0">
                <a:solidFill>
                  <a:srgbClr val="0000FF"/>
                </a:solidFill>
                <a:latin typeface="Times New Roman" panose="02020603050405020304" pitchFamily="18" charset="0"/>
                <a:cs typeface="Times New Roman" panose="02020603050405020304" pitchFamily="18" charset="0"/>
              </a:rPr>
              <a:t>case</a:t>
            </a:r>
            <a:r>
              <a:rPr lang="en-US" sz="2400" b="1" dirty="0">
                <a:solidFill>
                  <a:schemeClr val="tx1"/>
                </a:solidFill>
                <a:latin typeface="Times New Roman" panose="02020603050405020304" pitchFamily="18" charset="0"/>
                <a:cs typeface="Times New Roman" panose="02020603050405020304" pitchFamily="18" charset="0"/>
              </a:rPr>
              <a:t> on a factor or factors, such as age, gender, race, or hospital admission date.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When </a:t>
            </a:r>
            <a:r>
              <a:rPr lang="en-US" sz="2400" b="1" dirty="0">
                <a:solidFill>
                  <a:srgbClr val="0000FF"/>
                </a:solidFill>
                <a:latin typeface="Times New Roman" panose="02020603050405020304" pitchFamily="18" charset="0"/>
                <a:cs typeface="Times New Roman" panose="02020603050405020304" pitchFamily="18" charset="0"/>
              </a:rPr>
              <a:t>a factor is matched</a:t>
            </a:r>
            <a:r>
              <a:rPr lang="en-US" sz="2400" b="1" dirty="0">
                <a:solidFill>
                  <a:schemeClr val="tx1"/>
                </a:solidFill>
                <a:latin typeface="Times New Roman" panose="02020603050405020304" pitchFamily="18" charset="0"/>
                <a:cs typeface="Times New Roman" panose="02020603050405020304" pitchFamily="18" charset="0"/>
              </a:rPr>
              <a:t>, it can no longer be investigated as an exposure because the researcher has manipulated its distribution to be equal across </a:t>
            </a:r>
            <a:r>
              <a:rPr lang="en-US" sz="2400" b="1" dirty="0">
                <a:solidFill>
                  <a:srgbClr val="0000FF"/>
                </a:solidFill>
                <a:latin typeface="Times New Roman" panose="02020603050405020304" pitchFamily="18" charset="0"/>
                <a:cs typeface="Times New Roman" panose="02020603050405020304" pitchFamily="18" charset="0"/>
              </a:rPr>
              <a:t>cases</a:t>
            </a:r>
            <a:r>
              <a:rPr lang="en-US" sz="2400" b="1" dirty="0">
                <a:solidFill>
                  <a:schemeClr val="tx1"/>
                </a:solidFill>
                <a:latin typeface="Times New Roman" panose="02020603050405020304" pitchFamily="18" charset="0"/>
                <a:cs typeface="Times New Roman" panose="02020603050405020304" pitchFamily="18" charset="0"/>
              </a:rPr>
              <a:t> and </a:t>
            </a:r>
            <a:r>
              <a:rPr lang="en-US" sz="2400" b="1" dirty="0" smtClean="0">
                <a:solidFill>
                  <a:srgbClr val="0000FF"/>
                </a:solidFill>
                <a:latin typeface="Times New Roman" panose="02020603050405020304" pitchFamily="18" charset="0"/>
                <a:cs typeface="Times New Roman" panose="02020603050405020304" pitchFamily="18" charset="0"/>
              </a:rPr>
              <a:t>controls</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61</a:t>
            </a:fld>
            <a:endParaRPr lang="ar-SA"/>
          </a:p>
        </p:txBody>
      </p:sp>
    </p:spTree>
    <p:extLst>
      <p:ext uri="{BB962C8B-B14F-4D97-AF65-F5344CB8AC3E}">
        <p14:creationId xmlns:p14="http://schemas.microsoft.com/office/powerpoint/2010/main" val="3262856987"/>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143000"/>
            <a:ext cx="7848600" cy="5105400"/>
          </a:xfrm>
        </p:spPr>
        <p:txBody>
          <a:bodyPr>
            <a:normAutofit fontScale="92500" lnSpcReduction="10000"/>
          </a:bodyPr>
          <a:lstStyle/>
          <a:p>
            <a:r>
              <a:rPr lang="en-US" sz="3300" b="1" i="1" dirty="0">
                <a:solidFill>
                  <a:srgbClr val="0000FF"/>
                </a:solidFill>
                <a:latin typeface="Times New Roman" panose="02020603050405020304" pitchFamily="18" charset="0"/>
                <a:cs typeface="Times New Roman" panose="02020603050405020304" pitchFamily="18" charset="0"/>
              </a:rPr>
              <a:t>Analyzing Case – Control Studies</a:t>
            </a:r>
            <a:endParaRPr lang="en-US" sz="3300" b="1" dirty="0">
              <a:solidFill>
                <a:srgbClr val="0000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As we noted earlier, one of our major concerns in an </a:t>
            </a:r>
            <a:r>
              <a:rPr lang="en-US" sz="2400" b="1" dirty="0">
                <a:solidFill>
                  <a:srgbClr val="0000FF"/>
                </a:solidFill>
                <a:latin typeface="Times New Roman" panose="02020603050405020304" pitchFamily="18" charset="0"/>
                <a:cs typeface="Times New Roman" panose="02020603050405020304" pitchFamily="18" charset="0"/>
              </a:rPr>
              <a:t>observational design</a:t>
            </a:r>
            <a:r>
              <a:rPr lang="en-US" sz="2400" b="1" dirty="0">
                <a:solidFill>
                  <a:schemeClr val="tx1"/>
                </a:solidFill>
                <a:latin typeface="Times New Roman" panose="02020603050405020304" pitchFamily="18" charset="0"/>
                <a:cs typeface="Times New Roman" panose="02020603050405020304" pitchFamily="18" charset="0"/>
              </a:rPr>
              <a:t>, including </a:t>
            </a:r>
            <a:r>
              <a:rPr lang="en-US" sz="2400" b="1" dirty="0">
                <a:solidFill>
                  <a:srgbClr val="0000FF"/>
                </a:solidFill>
                <a:latin typeface="Times New Roman" panose="02020603050405020304" pitchFamily="18" charset="0"/>
                <a:cs typeface="Times New Roman" panose="02020603050405020304" pitchFamily="18" charset="0"/>
              </a:rPr>
              <a:t>case – control studies</a:t>
            </a:r>
            <a:r>
              <a:rPr lang="en-US" sz="2400" b="1" dirty="0">
                <a:solidFill>
                  <a:schemeClr val="tx1"/>
                </a:solidFill>
                <a:latin typeface="Times New Roman" panose="02020603050405020304" pitchFamily="18" charset="0"/>
                <a:cs typeface="Times New Roman" panose="02020603050405020304" pitchFamily="18" charset="0"/>
              </a:rPr>
              <a:t>, is </a:t>
            </a:r>
            <a:r>
              <a:rPr lang="en-US" sz="2400" b="1" dirty="0">
                <a:solidFill>
                  <a:srgbClr val="0000FF"/>
                </a:solidFill>
                <a:latin typeface="Times New Roman" panose="02020603050405020304" pitchFamily="18" charset="0"/>
                <a:cs typeface="Times New Roman" panose="02020603050405020304" pitchFamily="18" charset="0"/>
              </a:rPr>
              <a:t>confounding</a:t>
            </a:r>
            <a:r>
              <a:rPr lang="en-US" sz="2400" b="1" dirty="0">
                <a:solidFill>
                  <a:schemeClr val="tx1"/>
                </a:solidFill>
                <a:latin typeface="Times New Roman" panose="02020603050405020304" pitchFamily="18" charset="0"/>
                <a:cs typeface="Times New Roman" panose="02020603050405020304" pitchFamily="18" charset="0"/>
              </a:rPr>
              <a: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To </a:t>
            </a:r>
            <a:r>
              <a:rPr lang="en-US" sz="2400" b="1" dirty="0">
                <a:solidFill>
                  <a:schemeClr val="tx1"/>
                </a:solidFill>
                <a:latin typeface="Times New Roman" panose="02020603050405020304" pitchFamily="18" charset="0"/>
                <a:cs typeface="Times New Roman" panose="02020603050405020304" pitchFamily="18" charset="0"/>
              </a:rPr>
              <a:t>deal with </a:t>
            </a:r>
            <a:r>
              <a:rPr lang="en-US" sz="2400" b="1" dirty="0">
                <a:solidFill>
                  <a:srgbClr val="0000FF"/>
                </a:solidFill>
                <a:latin typeface="Times New Roman" panose="02020603050405020304" pitchFamily="18" charset="0"/>
                <a:cs typeface="Times New Roman" panose="02020603050405020304" pitchFamily="18" charset="0"/>
              </a:rPr>
              <a:t>confounding</a:t>
            </a:r>
            <a:r>
              <a:rPr lang="en-US" sz="2400" b="1" dirty="0">
                <a:solidFill>
                  <a:schemeClr val="tx1"/>
                </a:solidFill>
                <a:latin typeface="Times New Roman" panose="02020603050405020304" pitchFamily="18" charset="0"/>
                <a:cs typeface="Times New Roman" panose="02020603050405020304" pitchFamily="18" charset="0"/>
              </a:rPr>
              <a:t> we sometimes use a </a:t>
            </a:r>
            <a:r>
              <a:rPr lang="en-US" sz="2400" b="1" dirty="0">
                <a:solidFill>
                  <a:srgbClr val="0000FF"/>
                </a:solidFill>
                <a:latin typeface="Times New Roman" panose="02020603050405020304" pitchFamily="18" charset="0"/>
                <a:cs typeface="Times New Roman" panose="02020603050405020304" pitchFamily="18" charset="0"/>
              </a:rPr>
              <a:t>matched</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case – control study design</a:t>
            </a:r>
            <a:r>
              <a:rPr lang="en-US" sz="2400" b="1" dirty="0">
                <a:solidFill>
                  <a:schemeClr val="tx1"/>
                </a:solidFill>
                <a:latin typeface="Times New Roman" panose="02020603050405020304" pitchFamily="18" charset="0"/>
                <a:cs typeface="Times New Roman" panose="02020603050405020304" pitchFamily="18" charset="0"/>
              </a:rPr>
              <a:t>. In this practice, one </a:t>
            </a:r>
            <a:r>
              <a:rPr lang="en-US" sz="2400" b="1" dirty="0">
                <a:solidFill>
                  <a:srgbClr val="0000FF"/>
                </a:solidFill>
                <a:latin typeface="Times New Roman" panose="02020603050405020304" pitchFamily="18" charset="0"/>
                <a:cs typeface="Times New Roman" panose="02020603050405020304" pitchFamily="18" charset="0"/>
              </a:rPr>
              <a:t>control</a:t>
            </a:r>
            <a:r>
              <a:rPr lang="en-US" sz="2400" b="1" dirty="0">
                <a:solidFill>
                  <a:schemeClr val="tx1"/>
                </a:solidFill>
                <a:latin typeface="Times New Roman" panose="02020603050405020304" pitchFamily="18" charset="0"/>
                <a:cs typeface="Times New Roman" panose="02020603050405020304" pitchFamily="18" charset="0"/>
              </a:rPr>
              <a:t> subject is identified who </a:t>
            </a:r>
            <a:r>
              <a:rPr lang="en-US" sz="2400" b="1" dirty="0">
                <a:solidFill>
                  <a:srgbClr val="0000FF"/>
                </a:solidFill>
                <a:latin typeface="Times New Roman" panose="02020603050405020304" pitchFamily="18" charset="0"/>
                <a:cs typeface="Times New Roman" panose="02020603050405020304" pitchFamily="18" charset="0"/>
              </a:rPr>
              <a:t>matches</a:t>
            </a:r>
            <a:r>
              <a:rPr lang="en-US" sz="2400" b="1" dirty="0">
                <a:solidFill>
                  <a:schemeClr val="tx1"/>
                </a:solidFill>
                <a:latin typeface="Times New Roman" panose="02020603050405020304" pitchFamily="18" charset="0"/>
                <a:cs typeface="Times New Roman" panose="02020603050405020304" pitchFamily="18" charset="0"/>
              </a:rPr>
              <a:t> a </a:t>
            </a:r>
            <a:r>
              <a:rPr lang="en-US" sz="2400" b="1" dirty="0">
                <a:solidFill>
                  <a:srgbClr val="0000FF"/>
                </a:solidFill>
                <a:latin typeface="Times New Roman" panose="02020603050405020304" pitchFamily="18" charset="0"/>
                <a:cs typeface="Times New Roman" panose="02020603050405020304" pitchFamily="18" charset="0"/>
              </a:rPr>
              <a:t>case</a:t>
            </a:r>
            <a:r>
              <a:rPr lang="en-US" sz="2400" b="1" dirty="0">
                <a:solidFill>
                  <a:schemeClr val="tx1"/>
                </a:solidFill>
                <a:latin typeface="Times New Roman" panose="02020603050405020304" pitchFamily="18" charset="0"/>
                <a:cs typeface="Times New Roman" panose="02020603050405020304" pitchFamily="18" charset="0"/>
              </a:rPr>
              <a:t> on a factor or factors, such as age, gender, race, or hospital admission date.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When </a:t>
            </a:r>
            <a:r>
              <a:rPr lang="en-US" sz="2400" b="1" dirty="0">
                <a:solidFill>
                  <a:srgbClr val="0000FF"/>
                </a:solidFill>
                <a:latin typeface="Times New Roman" panose="02020603050405020304" pitchFamily="18" charset="0"/>
                <a:cs typeface="Times New Roman" panose="02020603050405020304" pitchFamily="18" charset="0"/>
              </a:rPr>
              <a:t>a factor is matched</a:t>
            </a:r>
            <a:r>
              <a:rPr lang="en-US" sz="2400" b="1" dirty="0">
                <a:solidFill>
                  <a:schemeClr val="tx1"/>
                </a:solidFill>
                <a:latin typeface="Times New Roman" panose="02020603050405020304" pitchFamily="18" charset="0"/>
                <a:cs typeface="Times New Roman" panose="02020603050405020304" pitchFamily="18" charset="0"/>
              </a:rPr>
              <a:t>, it can no longer be investigated as an exposure because the researcher has manipulated its distribution to be equal across </a:t>
            </a:r>
            <a:r>
              <a:rPr lang="en-US" sz="2400" b="1" dirty="0">
                <a:solidFill>
                  <a:srgbClr val="0000FF"/>
                </a:solidFill>
                <a:latin typeface="Times New Roman" panose="02020603050405020304" pitchFamily="18" charset="0"/>
                <a:cs typeface="Times New Roman" panose="02020603050405020304" pitchFamily="18" charset="0"/>
              </a:rPr>
              <a:t>cases</a:t>
            </a:r>
            <a:r>
              <a:rPr lang="en-US" sz="2400" b="1" dirty="0">
                <a:solidFill>
                  <a:schemeClr val="tx1"/>
                </a:solidFill>
                <a:latin typeface="Times New Roman" panose="02020603050405020304" pitchFamily="18" charset="0"/>
                <a:cs typeface="Times New Roman" panose="02020603050405020304" pitchFamily="18" charset="0"/>
              </a:rPr>
              <a:t> and </a:t>
            </a:r>
            <a:r>
              <a:rPr lang="en-US" sz="2400" b="1" dirty="0" smtClean="0">
                <a:solidFill>
                  <a:srgbClr val="0000FF"/>
                </a:solidFill>
                <a:latin typeface="Times New Roman" panose="02020603050405020304" pitchFamily="18" charset="0"/>
                <a:cs typeface="Times New Roman" panose="02020603050405020304" pitchFamily="18" charset="0"/>
              </a:rPr>
              <a:t>controls</a:t>
            </a:r>
            <a:r>
              <a:rPr lang="en-US" sz="2400" b="1" dirty="0" smtClean="0">
                <a:solidFill>
                  <a:schemeClr val="tx1"/>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One benefit of </a:t>
            </a:r>
            <a:r>
              <a:rPr lang="en-US" sz="2400" b="1" dirty="0">
                <a:solidFill>
                  <a:srgbClr val="0000FF"/>
                </a:solidFill>
                <a:latin typeface="Times New Roman" panose="02020603050405020304" pitchFamily="18" charset="0"/>
                <a:cs typeface="Times New Roman" panose="02020603050405020304" pitchFamily="18" charset="0"/>
              </a:rPr>
              <a:t>matching</a:t>
            </a:r>
            <a:r>
              <a:rPr lang="en-US" sz="2400" b="1" dirty="0">
                <a:solidFill>
                  <a:schemeClr val="tx1"/>
                </a:solidFill>
                <a:latin typeface="Times New Roman" panose="02020603050405020304" pitchFamily="18" charset="0"/>
                <a:cs typeface="Times New Roman" panose="02020603050405020304" pitchFamily="18" charset="0"/>
              </a:rPr>
              <a:t> is that more than one </a:t>
            </a:r>
            <a:r>
              <a:rPr lang="en-US" sz="2400" b="1" dirty="0">
                <a:solidFill>
                  <a:srgbClr val="0000FF"/>
                </a:solidFill>
                <a:latin typeface="Times New Roman" panose="02020603050405020304" pitchFamily="18" charset="0"/>
                <a:cs typeface="Times New Roman" panose="02020603050405020304" pitchFamily="18" charset="0"/>
              </a:rPr>
              <a:t>control</a:t>
            </a:r>
            <a:r>
              <a:rPr lang="en-US" sz="2400" b="1" dirty="0">
                <a:solidFill>
                  <a:schemeClr val="tx1"/>
                </a:solidFill>
                <a:latin typeface="Times New Roman" panose="02020603050405020304" pitchFamily="18" charset="0"/>
                <a:cs typeface="Times New Roman" panose="02020603050405020304" pitchFamily="18" charset="0"/>
              </a:rPr>
              <a:t> may be </a:t>
            </a:r>
            <a:r>
              <a:rPr lang="en-US" sz="2400" b="1" dirty="0">
                <a:solidFill>
                  <a:srgbClr val="0000FF"/>
                </a:solidFill>
                <a:latin typeface="Times New Roman" panose="02020603050405020304" pitchFamily="18" charset="0"/>
                <a:cs typeface="Times New Roman" panose="02020603050405020304" pitchFamily="18" charset="0"/>
              </a:rPr>
              <a:t>matched</a:t>
            </a:r>
            <a:r>
              <a:rPr lang="en-US" sz="2400" b="1" dirty="0">
                <a:solidFill>
                  <a:schemeClr val="tx1"/>
                </a:solidFill>
                <a:latin typeface="Times New Roman" panose="02020603050405020304" pitchFamily="18" charset="0"/>
                <a:cs typeface="Times New Roman" panose="02020603050405020304" pitchFamily="18" charset="0"/>
              </a:rPr>
              <a:t> to each </a:t>
            </a:r>
            <a:r>
              <a:rPr lang="en-US" sz="2400" b="1" dirty="0">
                <a:solidFill>
                  <a:srgbClr val="0000FF"/>
                </a:solidFill>
                <a:latin typeface="Times New Roman" panose="02020603050405020304" pitchFamily="18" charset="0"/>
                <a:cs typeface="Times New Roman" panose="02020603050405020304" pitchFamily="18" charset="0"/>
              </a:rPr>
              <a:t>case</a:t>
            </a:r>
            <a:r>
              <a:rPr lang="en-US" sz="2400" b="1" dirty="0">
                <a:solidFill>
                  <a:schemeClr val="tx1"/>
                </a:solidFill>
                <a:latin typeface="Times New Roman" panose="02020603050405020304" pitchFamily="18" charset="0"/>
                <a:cs typeface="Times New Roman" panose="02020603050405020304" pitchFamily="18" charset="0"/>
              </a:rPr>
              <a:t> to decrease the number of cases needed to achieve adequate </a:t>
            </a:r>
            <a:r>
              <a:rPr lang="en-US" sz="2400" b="1" dirty="0">
                <a:solidFill>
                  <a:srgbClr val="0000FF"/>
                </a:solidFill>
                <a:latin typeface="Times New Roman" panose="02020603050405020304" pitchFamily="18" charset="0"/>
                <a:cs typeface="Times New Roman" panose="02020603050405020304" pitchFamily="18" charset="0"/>
              </a:rPr>
              <a:t>statistical power </a:t>
            </a:r>
            <a:r>
              <a:rPr lang="en-US" sz="2400" b="1" dirty="0">
                <a:solidFill>
                  <a:schemeClr val="tx1"/>
                </a:solidFill>
                <a:latin typeface="Times New Roman" panose="02020603050405020304" pitchFamily="18" charset="0"/>
                <a:cs typeface="Times New Roman" panose="02020603050405020304" pitchFamily="18" charset="0"/>
              </a:rPr>
              <a:t>(also known as minimizing </a:t>
            </a:r>
            <a:r>
              <a:rPr lang="en-US" sz="2400" b="1" dirty="0">
                <a:solidFill>
                  <a:srgbClr val="0000FF"/>
                </a:solidFill>
                <a:latin typeface="Times New Roman" panose="02020603050405020304" pitchFamily="18" charset="0"/>
                <a:cs typeface="Times New Roman" panose="02020603050405020304" pitchFamily="18" charset="0"/>
              </a:rPr>
              <a:t>type 2 </a:t>
            </a:r>
            <a:r>
              <a:rPr lang="en-US" sz="2400" b="1" dirty="0" smtClean="0">
                <a:solidFill>
                  <a:srgbClr val="0000FF"/>
                </a:solidFill>
                <a:latin typeface="Times New Roman" panose="02020603050405020304" pitchFamily="18" charset="0"/>
                <a:cs typeface="Times New Roman" panose="02020603050405020304" pitchFamily="18" charset="0"/>
              </a:rPr>
              <a:t>errors</a:t>
            </a:r>
            <a:r>
              <a:rPr lang="en-US" sz="2400" b="1" dirty="0">
                <a:solidFill>
                  <a:schemeClr val="tx1"/>
                </a:solidFill>
                <a:latin typeface="Times New Roman" panose="02020603050405020304" pitchFamily="18" charset="0"/>
                <a:cs typeface="Times New Roman" panose="02020603050405020304" pitchFamily="18" charset="0"/>
              </a:rPr>
              <a:t>.</a:t>
            </a:r>
            <a:endParaRPr lang="en-US" sz="2400" b="1" dirty="0" smtClean="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62</a:t>
            </a:fld>
            <a:endParaRPr lang="ar-SA"/>
          </a:p>
        </p:txBody>
      </p:sp>
    </p:spTree>
    <p:extLst>
      <p:ext uri="{BB962C8B-B14F-4D97-AF65-F5344CB8AC3E}">
        <p14:creationId xmlns:p14="http://schemas.microsoft.com/office/powerpoint/2010/main" val="94650259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7772400" cy="585936"/>
          </a:xfrm>
        </p:spPr>
        <p:txBody>
          <a:bodyPr>
            <a:noAutofit/>
          </a:bodyPr>
          <a:lstStyle/>
          <a:p>
            <a:pPr marL="182880" algn="ctr"/>
            <a:r>
              <a:rPr lang="en-US" sz="2800" b="1" dirty="0">
                <a:solidFill>
                  <a:srgbClr val="0000FF"/>
                </a:solidFill>
              </a:rPr>
              <a:t>CHOOSING AN OBSERVATIONAL STUDY </a:t>
            </a:r>
            <a:r>
              <a:rPr lang="en-US" sz="2800" b="1" dirty="0" smtClean="0">
                <a:solidFill>
                  <a:srgbClr val="0000FF"/>
                </a:solidFill>
              </a:rPr>
              <a:t>DESIGN</a:t>
            </a:r>
            <a:endParaRPr lang="ar-SA" sz="2800" b="1" dirty="0">
              <a:solidFill>
                <a:srgbClr val="0000FF"/>
              </a:solidFill>
              <a:effectLst/>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63</a:t>
            </a:fld>
            <a:endParaRPr lang="ar-SA"/>
          </a:p>
        </p:txBody>
      </p:sp>
      <p:graphicFrame>
        <p:nvGraphicFramePr>
          <p:cNvPr id="10" name="Table 9"/>
          <p:cNvGraphicFramePr>
            <a:graphicFrameLocks noGrp="1"/>
          </p:cNvGraphicFramePr>
          <p:nvPr>
            <p:extLst>
              <p:ext uri="{D42A27DB-BD31-4B8C-83A1-F6EECF244321}">
                <p14:modId xmlns:p14="http://schemas.microsoft.com/office/powerpoint/2010/main" val="3996140798"/>
              </p:ext>
            </p:extLst>
          </p:nvPr>
        </p:nvGraphicFramePr>
        <p:xfrm>
          <a:off x="914400" y="1066800"/>
          <a:ext cx="7239000" cy="5523858"/>
        </p:xfrm>
        <a:graphic>
          <a:graphicData uri="http://schemas.openxmlformats.org/drawingml/2006/table">
            <a:tbl>
              <a:tblPr firstRow="1" firstCol="1" bandRow="1">
                <a:tableStyleId>{5C22544A-7EE6-4342-B048-85BDC9FD1C3A}</a:tableStyleId>
              </a:tblPr>
              <a:tblGrid>
                <a:gridCol w="4284092"/>
                <a:gridCol w="2954908"/>
              </a:tblGrid>
              <a:tr h="236669">
                <a:tc gridSpan="2">
                  <a:txBody>
                    <a:bodyPr/>
                    <a:lstStyle/>
                    <a:p>
                      <a:pPr marL="0" marR="0">
                        <a:lnSpc>
                          <a:spcPct val="107000"/>
                        </a:lnSpc>
                        <a:spcBef>
                          <a:spcPts val="600"/>
                        </a:spcBef>
                        <a:spcAft>
                          <a:spcPts val="600"/>
                        </a:spcAft>
                      </a:pPr>
                      <a:r>
                        <a:rPr lang="en-US" sz="1800" b="1" dirty="0">
                          <a:solidFill>
                            <a:srgbClr val="0000FF"/>
                          </a:solidFill>
                          <a:effectLst/>
                          <a:latin typeface="Times New Roman" panose="02020603050405020304" pitchFamily="18" charset="0"/>
                          <a:cs typeface="Times New Roman" panose="02020603050405020304" pitchFamily="18" charset="0"/>
                        </a:rPr>
                        <a:t>Choice of an Observational Study Design</a:t>
                      </a:r>
                      <a:endParaRPr lang="en-US" sz="1800" b="1" dirty="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a:p>
                  </a:txBody>
                  <a:tcPr/>
                </a:tc>
              </a:tr>
              <a:tr h="236669">
                <a:tc>
                  <a:txBody>
                    <a:bodyPr/>
                    <a:lstStyle/>
                    <a:p>
                      <a:pPr marL="0" marR="0">
                        <a:lnSpc>
                          <a:spcPct val="107000"/>
                        </a:lnSpc>
                        <a:spcBef>
                          <a:spcPts val="600"/>
                        </a:spcBef>
                        <a:spcAft>
                          <a:spcPts val="600"/>
                        </a:spcAft>
                      </a:pPr>
                      <a:r>
                        <a:rPr lang="en-US" sz="1800" b="1">
                          <a:solidFill>
                            <a:srgbClr val="0000FF"/>
                          </a:solidFill>
                          <a:effectLst/>
                          <a:latin typeface="Times New Roman" panose="02020603050405020304" pitchFamily="18" charset="0"/>
                          <a:cs typeface="Times New Roman" panose="02020603050405020304" pitchFamily="18" charset="0"/>
                        </a:rPr>
                        <a:t>Characteristic </a:t>
                      </a:r>
                      <a:endParaRPr lang="en-US" sz="1800" b="1">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nSpc>
                          <a:spcPct val="107000"/>
                        </a:lnSpc>
                        <a:spcBef>
                          <a:spcPts val="600"/>
                        </a:spcBef>
                        <a:spcAft>
                          <a:spcPts val="600"/>
                        </a:spcAft>
                      </a:pPr>
                      <a:r>
                        <a:rPr lang="en-US" sz="1800" b="1" dirty="0">
                          <a:solidFill>
                            <a:srgbClr val="0000FF"/>
                          </a:solidFill>
                          <a:effectLst/>
                          <a:latin typeface="Times New Roman" panose="02020603050405020304" pitchFamily="18" charset="0"/>
                          <a:cs typeface="Times New Roman" panose="02020603050405020304" pitchFamily="18" charset="0"/>
                        </a:rPr>
                        <a:t>Favors</a:t>
                      </a:r>
                      <a:endParaRPr lang="en-US" sz="1800" b="1" dirty="0">
                        <a:solidFill>
                          <a:srgbClr val="0000FF"/>
                        </a:solidFill>
                        <a:effectLst/>
                        <a:latin typeface="Times New Roman" panose="02020603050405020304" pitchFamily="18" charset="0"/>
                        <a:ea typeface="Calibri"/>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r>
              <a:tr h="979658">
                <a:tc>
                  <a:txBody>
                    <a:bodyPr/>
                    <a:lstStyle/>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Frequency of exposure is:</a:t>
                      </a:r>
                    </a:p>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High</a:t>
                      </a:r>
                    </a:p>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Low</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Cohort</a:t>
                      </a:r>
                    </a:p>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All (especially case – control</a:t>
                      </a:r>
                      <a:r>
                        <a:rPr lang="en-US" sz="1600" b="1" dirty="0" smtClean="0">
                          <a:solidFill>
                            <a:schemeClr val="tx1"/>
                          </a:solidFill>
                          <a:effectLst/>
                          <a:latin typeface="Times New Roman" panose="02020603050405020304" pitchFamily="18" charset="0"/>
                          <a:cs typeface="Times New Roman" panose="02020603050405020304" pitchFamily="18" charset="0"/>
                        </a:rPr>
                        <a:t>)</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r>
              <a:tr h="1227319">
                <a:tc>
                  <a:txBody>
                    <a:bodyPr/>
                    <a:lstStyle/>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Frequency of outcome is:</a:t>
                      </a:r>
                    </a:p>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High</a:t>
                      </a:r>
                    </a:p>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Low</a:t>
                      </a:r>
                    </a:p>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Expensive to ascertain in specific </a:t>
                      </a:r>
                      <a:r>
                        <a:rPr lang="en-US" sz="1600" b="1" dirty="0" smtClean="0">
                          <a:solidFill>
                            <a:schemeClr val="tx1"/>
                          </a:solidFill>
                          <a:effectLst/>
                          <a:latin typeface="Times New Roman" panose="02020603050405020304" pitchFamily="18" charset="0"/>
                          <a:cs typeface="Times New Roman" panose="02020603050405020304" pitchFamily="18" charset="0"/>
                        </a:rPr>
                        <a:t>individuals</a:t>
                      </a:r>
                      <a:r>
                        <a:rPr lang="en-US"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Cohort</a:t>
                      </a:r>
                    </a:p>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Case – control</a:t>
                      </a:r>
                    </a:p>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Case – </a:t>
                      </a:r>
                      <a:r>
                        <a:rPr lang="en-US" sz="1600" b="1" dirty="0" smtClean="0">
                          <a:solidFill>
                            <a:schemeClr val="tx1"/>
                          </a:solidFill>
                          <a:effectLst/>
                          <a:latin typeface="Times New Roman" panose="02020603050405020304" pitchFamily="18" charset="0"/>
                          <a:cs typeface="Times New Roman" panose="02020603050405020304" pitchFamily="18" charset="0"/>
                        </a:rPr>
                        <a:t>control</a:t>
                      </a:r>
                      <a:r>
                        <a:rPr lang="en-US"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r>
              <a:tr h="979658">
                <a:tc>
                  <a:txBody>
                    <a:bodyPr/>
                    <a:lstStyle/>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Unable to accurately assess prior exposure given presence of outcome (e.g., recall bias is serious, altered biological state</a:t>
                      </a:r>
                      <a:r>
                        <a:rPr lang="en-US" sz="1600" b="1" dirty="0" smtClean="0">
                          <a:solidFill>
                            <a:schemeClr val="tx1"/>
                          </a:solidFill>
                          <a:effectLst/>
                          <a:latin typeface="Times New Roman" panose="02020603050405020304" pitchFamily="18" charset="0"/>
                          <a:cs typeface="Times New Roman" panose="02020603050405020304" pitchFamily="18" charset="0"/>
                        </a:rPr>
                        <a:t>)</a:t>
                      </a:r>
                      <a:r>
                        <a:rPr lang="en-US"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1600" b="1" dirty="0" smtClean="0">
                          <a:solidFill>
                            <a:schemeClr val="tx1"/>
                          </a:solidFill>
                          <a:effectLst/>
                          <a:latin typeface="Times New Roman" panose="02020603050405020304" pitchFamily="18" charset="0"/>
                          <a:cs typeface="Times New Roman" panose="02020603050405020304" pitchFamily="18" charset="0"/>
                        </a:rPr>
                        <a:t>Cohort</a:t>
                      </a:r>
                      <a:r>
                        <a:rPr lang="en-US"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r>
              <a:tr h="770571">
                <a:tc>
                  <a:txBody>
                    <a:bodyPr/>
                    <a:lstStyle/>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Availability of Follow - up mechanism</a:t>
                      </a:r>
                    </a:p>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Exposure </a:t>
                      </a:r>
                      <a:r>
                        <a:rPr lang="en-US" sz="1600" b="1" dirty="0" smtClean="0">
                          <a:solidFill>
                            <a:schemeClr val="tx1"/>
                          </a:solidFill>
                          <a:effectLst/>
                          <a:latin typeface="Times New Roman" panose="02020603050405020304" pitchFamily="18" charset="0"/>
                          <a:cs typeface="Times New Roman" panose="02020603050405020304" pitchFamily="18" charset="0"/>
                        </a:rPr>
                        <a:t>records</a:t>
                      </a:r>
                      <a:r>
                        <a:rPr lang="en-US"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Cohort</a:t>
                      </a:r>
                    </a:p>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All (especially cohort</a:t>
                      </a:r>
                      <a:r>
                        <a:rPr lang="en-US" sz="1600" b="1" dirty="0" smtClean="0">
                          <a:solidFill>
                            <a:schemeClr val="tx1"/>
                          </a:solidFill>
                          <a:effectLst/>
                          <a:latin typeface="Times New Roman" panose="02020603050405020304" pitchFamily="18" charset="0"/>
                          <a:cs typeface="Times New Roman" panose="02020603050405020304" pitchFamily="18" charset="0"/>
                        </a:rPr>
                        <a:t>)</a:t>
                      </a:r>
                      <a:r>
                        <a:rPr lang="en-US"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r>
              <a:tr h="979658">
                <a:tc>
                  <a:txBody>
                    <a:bodyPr/>
                    <a:lstStyle/>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Duration between exposure and outcome</a:t>
                      </a:r>
                    </a:p>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Long</a:t>
                      </a:r>
                    </a:p>
                    <a:p>
                      <a:pPr marL="0" marR="0">
                        <a:lnSpc>
                          <a:spcPct val="107000"/>
                        </a:lnSpc>
                        <a:spcBef>
                          <a:spcPts val="0"/>
                        </a:spcBef>
                        <a:spcAft>
                          <a:spcPts val="0"/>
                        </a:spcAft>
                      </a:pPr>
                      <a:r>
                        <a:rPr lang="en-US" sz="1600" b="1" dirty="0" smtClean="0">
                          <a:solidFill>
                            <a:schemeClr val="tx1"/>
                          </a:solidFill>
                          <a:effectLst/>
                          <a:latin typeface="Times New Roman" panose="02020603050405020304" pitchFamily="18" charset="0"/>
                          <a:cs typeface="Times New Roman" panose="02020603050405020304" pitchFamily="18" charset="0"/>
                        </a:rPr>
                        <a:t>Short</a:t>
                      </a:r>
                      <a:r>
                        <a:rPr lang="en-US"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Case – control</a:t>
                      </a:r>
                    </a:p>
                    <a:p>
                      <a:pPr marL="0" marR="0">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Cohort </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90000"/>
                      </a:schemeClr>
                    </a:solidFill>
                  </a:tcPr>
                </a:tc>
              </a:tr>
            </a:tbl>
          </a:graphicData>
        </a:graphic>
      </p:graphicFrame>
    </p:spTree>
    <p:extLst>
      <p:ext uri="{BB962C8B-B14F-4D97-AF65-F5344CB8AC3E}">
        <p14:creationId xmlns:p14="http://schemas.microsoft.com/office/powerpoint/2010/main" val="375460061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143000"/>
            <a:ext cx="7848600" cy="5105400"/>
          </a:xfrm>
        </p:spPr>
        <p:txBody>
          <a:bodyPr>
            <a:normAutofit lnSpcReduction="10000"/>
          </a:bodyPr>
          <a:lstStyle/>
          <a:p>
            <a:r>
              <a:rPr lang="en-US" sz="2400" b="1" dirty="0">
                <a:solidFill>
                  <a:srgbClr val="0000FF"/>
                </a:solidFill>
                <a:latin typeface="Times New Roman" panose="02020603050405020304" pitchFamily="18" charset="0"/>
                <a:cs typeface="Times New Roman" panose="02020603050405020304" pitchFamily="18" charset="0"/>
              </a:rPr>
              <a:t>Experimental Studies</a:t>
            </a:r>
          </a:p>
          <a:p>
            <a:pPr marL="571500" indent="-5715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As we discussed, </a:t>
            </a:r>
            <a:r>
              <a:rPr lang="en-US" sz="2400" b="1" dirty="0">
                <a:solidFill>
                  <a:srgbClr val="0000FF"/>
                </a:solidFill>
                <a:latin typeface="Times New Roman" panose="02020603050405020304" pitchFamily="18" charset="0"/>
                <a:cs typeface="Times New Roman" panose="02020603050405020304" pitchFamily="18" charset="0"/>
              </a:rPr>
              <a:t>observational studies </a:t>
            </a:r>
            <a:r>
              <a:rPr lang="en-US" sz="2400" b="1" dirty="0">
                <a:solidFill>
                  <a:schemeClr val="tx1"/>
                </a:solidFill>
                <a:latin typeface="Times New Roman" panose="02020603050405020304" pitchFamily="18" charset="0"/>
                <a:cs typeface="Times New Roman" panose="02020603050405020304" pitchFamily="18" charset="0"/>
              </a:rPr>
              <a:t>are appropriate for many questions, especially when we cannot ethically assign exposures, for example, randomly assigning car seat use to test whether they protect infants in vehicle crashes.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In </a:t>
            </a:r>
            <a:r>
              <a:rPr lang="en-US" sz="2400" b="1" dirty="0">
                <a:solidFill>
                  <a:schemeClr val="tx1"/>
                </a:solidFill>
                <a:latin typeface="Times New Roman" panose="02020603050405020304" pitchFamily="18" charset="0"/>
                <a:cs typeface="Times New Roman" panose="02020603050405020304" pitchFamily="18" charset="0"/>
              </a:rPr>
              <a:t>contrast, in </a:t>
            </a:r>
            <a:r>
              <a:rPr lang="en-US" sz="2400" b="1" dirty="0">
                <a:solidFill>
                  <a:srgbClr val="0000FF"/>
                </a:solidFill>
                <a:latin typeface="Times New Roman" panose="02020603050405020304" pitchFamily="18" charset="0"/>
                <a:cs typeface="Times New Roman" panose="02020603050405020304" pitchFamily="18" charset="0"/>
              </a:rPr>
              <a:t>experimental studies </a:t>
            </a:r>
            <a:r>
              <a:rPr lang="en-US" sz="2400" b="1" dirty="0">
                <a:solidFill>
                  <a:schemeClr val="tx1"/>
                </a:solidFill>
                <a:latin typeface="Times New Roman" panose="02020603050405020304" pitchFamily="18" charset="0"/>
                <a:cs typeface="Times New Roman" panose="02020603050405020304" pitchFamily="18" charset="0"/>
              </a:rPr>
              <a:t>the researcher assigns study participants to a particular exposure group (</a:t>
            </a:r>
            <a:r>
              <a:rPr lang="en-US" sz="2400" b="1" dirty="0">
                <a:solidFill>
                  <a:srgbClr val="0000FF"/>
                </a:solidFill>
                <a:latin typeface="Times New Roman" panose="02020603050405020304" pitchFamily="18" charset="0"/>
                <a:cs typeface="Times New Roman" panose="02020603050405020304" pitchFamily="18" charset="0"/>
              </a:rPr>
              <a:t>exposed or unexposed</a:t>
            </a:r>
            <a:r>
              <a:rPr lang="en-US" sz="2400" b="1" dirty="0">
                <a:solidFill>
                  <a:schemeClr val="tx1"/>
                </a:solidFill>
                <a:latin typeface="Times New Roman" panose="02020603050405020304" pitchFamily="18" charset="0"/>
                <a:cs typeface="Times New Roman" panose="02020603050405020304" pitchFamily="18" charset="0"/>
              </a:rPr>
              <a: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Experimental </a:t>
            </a:r>
            <a:r>
              <a:rPr lang="en-US" sz="2400" b="1" dirty="0">
                <a:solidFill>
                  <a:srgbClr val="0000FF"/>
                </a:solidFill>
                <a:latin typeface="Times New Roman" panose="02020603050405020304" pitchFamily="18" charset="0"/>
                <a:cs typeface="Times New Roman" panose="02020603050405020304" pitchFamily="18" charset="0"/>
              </a:rPr>
              <a:t>studies </a:t>
            </a:r>
            <a:r>
              <a:rPr lang="en-US" sz="2400" b="1" dirty="0">
                <a:solidFill>
                  <a:schemeClr val="tx1"/>
                </a:solidFill>
                <a:latin typeface="Times New Roman" panose="02020603050405020304" pitchFamily="18" charset="0"/>
                <a:cs typeface="Times New Roman" panose="02020603050405020304" pitchFamily="18" charset="0"/>
              </a:rPr>
              <a:t>have a number of strengths, namely that they limit </a:t>
            </a:r>
            <a:r>
              <a:rPr lang="en-US" sz="2400" b="1" dirty="0">
                <a:solidFill>
                  <a:srgbClr val="0000FF"/>
                </a:solidFill>
                <a:latin typeface="Times New Roman" panose="02020603050405020304" pitchFamily="18" charset="0"/>
                <a:cs typeface="Times New Roman" panose="02020603050405020304" pitchFamily="18" charset="0"/>
              </a:rPr>
              <a:t>confounding</a:t>
            </a:r>
            <a:r>
              <a:rPr lang="en-US" sz="2400" b="1" dirty="0">
                <a:solidFill>
                  <a:schemeClr val="tx1"/>
                </a:solidFill>
                <a:latin typeface="Times New Roman" panose="02020603050405020304" pitchFamily="18" charset="0"/>
                <a:cs typeface="Times New Roman" panose="02020603050405020304" pitchFamily="18" charset="0"/>
              </a:rPr>
              <a: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There </a:t>
            </a:r>
            <a:r>
              <a:rPr lang="en-US" sz="2400" b="1" dirty="0">
                <a:solidFill>
                  <a:schemeClr val="tx1"/>
                </a:solidFill>
                <a:latin typeface="Times New Roman" panose="02020603050405020304" pitchFamily="18" charset="0"/>
                <a:cs typeface="Times New Roman" panose="02020603050405020304" pitchFamily="18" charset="0"/>
              </a:rPr>
              <a:t>are a number of types of </a:t>
            </a:r>
            <a:r>
              <a:rPr lang="en-US" sz="2400" b="1" dirty="0">
                <a:solidFill>
                  <a:srgbClr val="0000FF"/>
                </a:solidFill>
                <a:latin typeface="Times New Roman" panose="02020603050405020304" pitchFamily="18" charset="0"/>
                <a:cs typeface="Times New Roman" panose="02020603050405020304" pitchFamily="18" charset="0"/>
              </a:rPr>
              <a:t>experimental studies</a:t>
            </a:r>
            <a:r>
              <a:rPr lang="en-US" sz="2400" b="1" dirty="0">
                <a:solidFill>
                  <a:schemeClr val="tx1"/>
                </a:solidFill>
                <a:latin typeface="Times New Roman" panose="02020603050405020304" pitchFamily="18" charset="0"/>
                <a:cs typeface="Times New Roman" panose="02020603050405020304" pitchFamily="18" charset="0"/>
              </a:rPr>
              <a:t>. Here we will discuss only </a:t>
            </a:r>
            <a:r>
              <a:rPr lang="en-US" sz="2400" b="1" dirty="0">
                <a:solidFill>
                  <a:srgbClr val="0000FF"/>
                </a:solidFill>
                <a:latin typeface="Times New Roman" panose="02020603050405020304" pitchFamily="18" charset="0"/>
                <a:cs typeface="Times New Roman" panose="02020603050405020304" pitchFamily="18" charset="0"/>
              </a:rPr>
              <a:t>randomized controlled trials </a:t>
            </a:r>
            <a:r>
              <a:rPr lang="en-US" sz="2400" b="1" dirty="0">
                <a:solidFill>
                  <a:schemeClr val="tx1"/>
                </a:solidFill>
                <a:latin typeface="Times New Roman" panose="02020603050405020304" pitchFamily="18" charset="0"/>
                <a:cs typeface="Times New Roman" panose="02020603050405020304" pitchFamily="18" charset="0"/>
              </a:rPr>
              <a:t>and </a:t>
            </a:r>
            <a:r>
              <a:rPr lang="en-US" sz="2400" b="1" dirty="0">
                <a:solidFill>
                  <a:srgbClr val="0000FF"/>
                </a:solidFill>
                <a:latin typeface="Times New Roman" panose="02020603050405020304" pitchFamily="18" charset="0"/>
                <a:cs typeface="Times New Roman" panose="02020603050405020304" pitchFamily="18" charset="0"/>
              </a:rPr>
              <a:t>community trials</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64</a:t>
            </a:fld>
            <a:endParaRPr lang="ar-SA"/>
          </a:p>
        </p:txBody>
      </p:sp>
    </p:spTree>
    <p:extLst>
      <p:ext uri="{BB962C8B-B14F-4D97-AF65-F5344CB8AC3E}">
        <p14:creationId xmlns:p14="http://schemas.microsoft.com/office/powerpoint/2010/main" val="3209156959"/>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143000"/>
            <a:ext cx="7848600" cy="5257800"/>
          </a:xfrm>
        </p:spPr>
        <p:txBody>
          <a:bodyPr>
            <a:normAutofit/>
          </a:bodyPr>
          <a:lstStyle/>
          <a:p>
            <a:r>
              <a:rPr lang="en-US" sz="2800" b="1" dirty="0">
                <a:solidFill>
                  <a:srgbClr val="0000FF"/>
                </a:solidFill>
                <a:latin typeface="Times New Roman" panose="02020603050405020304" pitchFamily="18" charset="0"/>
                <a:cs typeface="Times New Roman" panose="02020603050405020304" pitchFamily="18" charset="0"/>
              </a:rPr>
              <a:t>Experimental Studies</a:t>
            </a: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chemeClr val="tx1"/>
                </a:solidFill>
                <a:latin typeface="Times New Roman" panose="02020603050405020304" pitchFamily="18" charset="0"/>
                <a:cs typeface="Times New Roman" panose="02020603050405020304" pitchFamily="18" charset="0"/>
              </a:rPr>
              <a:t>aim or goal is to </a:t>
            </a:r>
            <a:r>
              <a:rPr lang="en-US" sz="2400" b="1" dirty="0">
                <a:solidFill>
                  <a:srgbClr val="0000FF"/>
                </a:solidFill>
                <a:latin typeface="Times New Roman" panose="02020603050405020304" pitchFamily="18" charset="0"/>
                <a:cs typeface="Times New Roman" panose="02020603050405020304" pitchFamily="18" charset="0"/>
              </a:rPr>
              <a:t>determine</a:t>
            </a:r>
            <a:r>
              <a:rPr lang="en-US" sz="2400" b="1" dirty="0">
                <a:solidFill>
                  <a:schemeClr val="tx1"/>
                </a:solidFill>
                <a:latin typeface="Times New Roman" panose="02020603050405020304" pitchFamily="18" charset="0"/>
                <a:cs typeface="Times New Roman" panose="02020603050405020304" pitchFamily="18" charset="0"/>
              </a:rPr>
              <a:t> how changes in the </a:t>
            </a:r>
            <a:r>
              <a:rPr lang="en-US" sz="2400" b="1" dirty="0">
                <a:solidFill>
                  <a:srgbClr val="0000FF"/>
                </a:solidFill>
                <a:latin typeface="Times New Roman" panose="02020603050405020304" pitchFamily="18" charset="0"/>
                <a:cs typeface="Times New Roman" panose="02020603050405020304" pitchFamily="18" charset="0"/>
              </a:rPr>
              <a:t>Independent</a:t>
            </a:r>
            <a:r>
              <a:rPr lang="en-US" sz="2400" b="1" dirty="0">
                <a:solidFill>
                  <a:schemeClr val="tx1"/>
                </a:solidFill>
                <a:latin typeface="Times New Roman" panose="02020603050405020304" pitchFamily="18" charset="0"/>
                <a:cs typeface="Times New Roman" panose="02020603050405020304" pitchFamily="18" charset="0"/>
              </a:rPr>
              <a:t> variable affect some outcome the </a:t>
            </a:r>
            <a:r>
              <a:rPr lang="en-US" sz="2400" b="1" dirty="0">
                <a:solidFill>
                  <a:srgbClr val="0000FF"/>
                </a:solidFill>
                <a:latin typeface="Times New Roman" panose="02020603050405020304" pitchFamily="18" charset="0"/>
                <a:cs typeface="Times New Roman" panose="02020603050405020304" pitchFamily="18" charset="0"/>
              </a:rPr>
              <a:t>dependent</a:t>
            </a:r>
            <a:r>
              <a:rPr lang="en-US" sz="2400" b="1" dirty="0">
                <a:solidFill>
                  <a:schemeClr val="tx1"/>
                </a:solidFill>
                <a:latin typeface="Times New Roman" panose="02020603050405020304" pitchFamily="18" charset="0"/>
                <a:cs typeface="Times New Roman" panose="02020603050405020304" pitchFamily="18" charset="0"/>
              </a:rPr>
              <a:t> variable</a:t>
            </a:r>
          </a:p>
          <a:p>
            <a:pPr marL="342900" indent="-3429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By </a:t>
            </a:r>
            <a:r>
              <a:rPr lang="en-US" sz="2400" b="1" dirty="0">
                <a:solidFill>
                  <a:srgbClr val="0000FF"/>
                </a:solidFill>
                <a:latin typeface="Times New Roman" panose="02020603050405020304" pitchFamily="18" charset="0"/>
                <a:cs typeface="Times New Roman" panose="02020603050405020304" pitchFamily="18" charset="0"/>
              </a:rPr>
              <a:t>controlling</a:t>
            </a:r>
            <a:r>
              <a:rPr lang="en-US" sz="2400" b="1" dirty="0">
                <a:solidFill>
                  <a:schemeClr val="tx1"/>
                </a:solidFill>
                <a:latin typeface="Times New Roman" panose="02020603050405020304" pitchFamily="18" charset="0"/>
                <a:cs typeface="Times New Roman" panose="02020603050405020304" pitchFamily="18" charset="0"/>
              </a:rPr>
              <a:t> the timing or amount of the intervention or which subjects get it and which ones do not, the chances are minimized that other factors outside of the researcher's control could have affected the results</a:t>
            </a:r>
            <a:r>
              <a:rPr lang="en-US" sz="2400" b="1" dirty="0" smtClean="0">
                <a:solidFill>
                  <a:schemeClr val="tx1"/>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A </a:t>
            </a:r>
            <a:r>
              <a:rPr lang="en-US" sz="2400" b="1" dirty="0">
                <a:solidFill>
                  <a:srgbClr val="0000FF"/>
                </a:solidFill>
                <a:latin typeface="Times New Roman" panose="02020603050405020304" pitchFamily="18" charset="0"/>
                <a:cs typeface="Times New Roman" panose="02020603050405020304" pitchFamily="18" charset="0"/>
              </a:rPr>
              <a:t>control group </a:t>
            </a:r>
            <a:r>
              <a:rPr lang="en-US" sz="2400" b="1" dirty="0">
                <a:solidFill>
                  <a:schemeClr val="tx1"/>
                </a:solidFill>
                <a:latin typeface="Times New Roman" panose="02020603050405020304" pitchFamily="18" charset="0"/>
                <a:cs typeface="Times New Roman" panose="02020603050405020304" pitchFamily="18" charset="0"/>
              </a:rPr>
              <a:t>consist of subjects that undergo exactly the same conditions as the group receiving the treatment, the casual effect of which being investigated.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In </a:t>
            </a:r>
            <a:r>
              <a:rPr lang="en-US" sz="2400" b="1" dirty="0">
                <a:solidFill>
                  <a:schemeClr val="tx1"/>
                </a:solidFill>
                <a:latin typeface="Times New Roman" panose="02020603050405020304" pitchFamily="18" charset="0"/>
                <a:cs typeface="Times New Roman" panose="02020603050405020304" pitchFamily="18" charset="0"/>
              </a:rPr>
              <a:t>field research in applied clinical setting we include </a:t>
            </a:r>
            <a:r>
              <a:rPr lang="en-US" sz="2400" b="1" dirty="0">
                <a:solidFill>
                  <a:srgbClr val="0000FF"/>
                </a:solidFill>
                <a:latin typeface="Times New Roman" panose="02020603050405020304" pitchFamily="18" charset="0"/>
                <a:cs typeface="Times New Roman" panose="02020603050405020304" pitchFamily="18" charset="0"/>
              </a:rPr>
              <a:t>control groups </a:t>
            </a:r>
            <a:r>
              <a:rPr lang="en-US" sz="2400" b="1" dirty="0">
                <a:solidFill>
                  <a:schemeClr val="tx1"/>
                </a:solidFill>
                <a:latin typeface="Times New Roman" panose="02020603050405020304" pitchFamily="18" charset="0"/>
                <a:cs typeface="Times New Roman" panose="02020603050405020304" pitchFamily="18" charset="0"/>
              </a:rPr>
              <a:t>in the design to ensure </a:t>
            </a:r>
            <a:r>
              <a:rPr lang="en-US" sz="2400" b="1" dirty="0">
                <a:solidFill>
                  <a:srgbClr val="0000FF"/>
                </a:solidFill>
                <a:latin typeface="Times New Roman" panose="02020603050405020304" pitchFamily="18" charset="0"/>
                <a:cs typeface="Times New Roman" panose="02020603050405020304" pitchFamily="18" charset="0"/>
              </a:rPr>
              <a:t>internal validity</a:t>
            </a:r>
            <a:endParaRPr lang="en-US" sz="2400" b="1" dirty="0" smtClean="0">
              <a:solidFill>
                <a:srgbClr val="0000FF"/>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65</a:t>
            </a:fld>
            <a:endParaRPr lang="ar-SA"/>
          </a:p>
        </p:txBody>
      </p:sp>
    </p:spTree>
    <p:extLst>
      <p:ext uri="{BB962C8B-B14F-4D97-AF65-F5344CB8AC3E}">
        <p14:creationId xmlns:p14="http://schemas.microsoft.com/office/powerpoint/2010/main" val="905789296"/>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143000"/>
            <a:ext cx="7848600" cy="5257800"/>
          </a:xfrm>
        </p:spPr>
        <p:txBody>
          <a:bodyPr>
            <a:normAutofit fontScale="92500"/>
          </a:bodyPr>
          <a:lstStyle/>
          <a:p>
            <a:r>
              <a:rPr lang="en-US" sz="2800" b="1" dirty="0">
                <a:solidFill>
                  <a:srgbClr val="0000FF"/>
                </a:solidFill>
                <a:latin typeface="Times New Roman" panose="02020603050405020304" pitchFamily="18" charset="0"/>
                <a:cs typeface="Times New Roman" panose="02020603050405020304" pitchFamily="18" charset="0"/>
              </a:rPr>
              <a:t>Experimental Studies</a:t>
            </a:r>
          </a:p>
          <a:p>
            <a:r>
              <a:rPr lang="en-US" sz="2400" b="1" dirty="0">
                <a:solidFill>
                  <a:srgbClr val="0000FF"/>
                </a:solidFill>
                <a:latin typeface="Times New Roman" panose="02020603050405020304" pitchFamily="18" charset="0"/>
                <a:cs typeface="Times New Roman" panose="02020603050405020304" pitchFamily="18" charset="0"/>
              </a:rPr>
              <a:t>Internal Validity</a:t>
            </a:r>
          </a:p>
          <a:p>
            <a:pPr marL="342900" indent="-3429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In a study </a:t>
            </a:r>
            <a:r>
              <a:rPr lang="en-US" sz="2400" b="1" dirty="0">
                <a:solidFill>
                  <a:srgbClr val="0000FF"/>
                </a:solidFill>
                <a:latin typeface="Times New Roman" panose="02020603050405020304" pitchFamily="18" charset="0"/>
                <a:cs typeface="Times New Roman" panose="02020603050405020304" pitchFamily="18" charset="0"/>
              </a:rPr>
              <a:t>internal validity </a:t>
            </a:r>
            <a:r>
              <a:rPr lang="en-US" sz="2400" b="1" dirty="0">
                <a:solidFill>
                  <a:schemeClr val="tx1"/>
                </a:solidFill>
                <a:latin typeface="Times New Roman" panose="02020603050405020304" pitchFamily="18" charset="0"/>
                <a:cs typeface="Times New Roman" panose="02020603050405020304" pitchFamily="18" charset="0"/>
              </a:rPr>
              <a:t>is the ability of the researcher to attribute differences in the groups or participants to the </a:t>
            </a:r>
            <a:r>
              <a:rPr lang="en-US" sz="2400" b="1" dirty="0">
                <a:solidFill>
                  <a:srgbClr val="0000FF"/>
                </a:solidFill>
                <a:latin typeface="Times New Roman" panose="02020603050405020304" pitchFamily="18" charset="0"/>
                <a:cs typeface="Times New Roman" panose="02020603050405020304" pitchFamily="18" charset="0"/>
              </a:rPr>
              <a:t>independent variable</a:t>
            </a:r>
          </a:p>
          <a:p>
            <a:r>
              <a:rPr lang="en-US" sz="2400" b="1" dirty="0">
                <a:solidFill>
                  <a:srgbClr val="0000FF"/>
                </a:solidFill>
                <a:latin typeface="Times New Roman" panose="02020603050405020304" pitchFamily="18" charset="0"/>
                <a:cs typeface="Times New Roman" panose="02020603050405020304" pitchFamily="18" charset="0"/>
              </a:rPr>
              <a:t>Assignment of subjects into groups</a:t>
            </a:r>
          </a:p>
          <a:p>
            <a:pPr marL="342900" indent="-342900">
              <a:buFont typeface="Arial" panose="020B0604020202020204" pitchFamily="34" charset="0"/>
              <a:buChar char="•"/>
            </a:pPr>
            <a:r>
              <a:rPr lang="en-US" sz="2400" b="1" dirty="0">
                <a:solidFill>
                  <a:srgbClr val="0000FF"/>
                </a:solidFill>
                <a:latin typeface="Times New Roman" panose="02020603050405020304" pitchFamily="18" charset="0"/>
                <a:cs typeface="Times New Roman" panose="02020603050405020304" pitchFamily="18" charset="0"/>
              </a:rPr>
              <a:t>Matched groups</a:t>
            </a:r>
            <a:r>
              <a:rPr lang="en-US" sz="2400" b="1" dirty="0">
                <a:solidFill>
                  <a:schemeClr val="tx1"/>
                </a:solidFill>
                <a:latin typeface="Times New Roman" panose="02020603050405020304" pitchFamily="18" charset="0"/>
                <a:cs typeface="Times New Roman" panose="02020603050405020304" pitchFamily="18" charset="0"/>
              </a:rPr>
              <a:t>, Matched subjects are formed, that a pair of </a:t>
            </a:r>
            <a:r>
              <a:rPr lang="en-US" sz="2400" b="1" dirty="0">
                <a:solidFill>
                  <a:srgbClr val="0000FF"/>
                </a:solidFill>
                <a:latin typeface="Times New Roman" panose="02020603050405020304" pitchFamily="18" charset="0"/>
                <a:cs typeface="Times New Roman" panose="02020603050405020304" pitchFamily="18" charset="0"/>
              </a:rPr>
              <a:t>experimental</a:t>
            </a:r>
            <a:r>
              <a:rPr lang="en-US" sz="2400" b="1" dirty="0">
                <a:solidFill>
                  <a:schemeClr val="tx1"/>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control</a:t>
            </a:r>
            <a:r>
              <a:rPr lang="en-US" sz="2400" b="1" dirty="0">
                <a:solidFill>
                  <a:schemeClr val="tx1"/>
                </a:solidFill>
                <a:latin typeface="Times New Roman" panose="02020603050405020304" pitchFamily="18" charset="0"/>
                <a:cs typeface="Times New Roman" panose="02020603050405020304" pitchFamily="18" charset="0"/>
              </a:rPr>
              <a:t> subjects are chosen to be similar as possible in terms of certain key variables, such as age, sex, race, socioeconomic status, number of hospital admissions, or diagnosis</a:t>
            </a:r>
          </a:p>
          <a:p>
            <a:pPr marL="342900" indent="-3429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Then one member of the pair is randomly assigned to one group and the other member to the other group. This ensures that the two groups have similar characteristics</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66</a:t>
            </a:fld>
            <a:endParaRPr lang="ar-SA"/>
          </a:p>
        </p:txBody>
      </p:sp>
    </p:spTree>
    <p:extLst>
      <p:ext uri="{BB962C8B-B14F-4D97-AF65-F5344CB8AC3E}">
        <p14:creationId xmlns:p14="http://schemas.microsoft.com/office/powerpoint/2010/main" val="274328741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143000"/>
            <a:ext cx="7848600" cy="5257800"/>
          </a:xfrm>
        </p:spPr>
        <p:txBody>
          <a:bodyPr>
            <a:normAutofit fontScale="92500" lnSpcReduction="10000"/>
          </a:bodyPr>
          <a:lstStyle/>
          <a:p>
            <a:r>
              <a:rPr lang="en-US" sz="2800" b="1" dirty="0">
                <a:solidFill>
                  <a:srgbClr val="0000FF"/>
                </a:solidFill>
                <a:latin typeface="Times New Roman" panose="02020603050405020304" pitchFamily="18" charset="0"/>
                <a:cs typeface="Times New Roman" panose="02020603050405020304" pitchFamily="18" charset="0"/>
              </a:rPr>
              <a:t>EXTERNAL VALIDITY OF EXPERMENTS</a:t>
            </a:r>
          </a:p>
          <a:p>
            <a:r>
              <a:rPr lang="en-US" sz="2800" b="1" dirty="0">
                <a:solidFill>
                  <a:schemeClr val="tx1"/>
                </a:solidFill>
                <a:latin typeface="Times New Roman" panose="02020603050405020304" pitchFamily="18" charset="0"/>
                <a:cs typeface="Times New Roman" panose="02020603050405020304" pitchFamily="18" charset="0"/>
              </a:rPr>
              <a:t>External validity refers to the extent to which the results of an investigation can be generalized to other samples or situations</a:t>
            </a:r>
          </a:p>
          <a:p>
            <a:r>
              <a:rPr lang="en-US" sz="2800" b="1" dirty="0">
                <a:solidFill>
                  <a:srgbClr val="0000FF"/>
                </a:solidFill>
                <a:latin typeface="Times New Roman" panose="02020603050405020304" pitchFamily="18" charset="0"/>
                <a:cs typeface="Times New Roman" panose="02020603050405020304" pitchFamily="18" charset="0"/>
              </a:rPr>
              <a:t>THREATS TO VALIDITY</a:t>
            </a:r>
          </a:p>
          <a:p>
            <a:r>
              <a:rPr lang="en-US" sz="2800" b="1" dirty="0">
                <a:solidFill>
                  <a:srgbClr val="0000FF"/>
                </a:solidFill>
                <a:latin typeface="Times New Roman" panose="02020603050405020304" pitchFamily="18" charset="0"/>
                <a:cs typeface="Times New Roman" panose="02020603050405020304" pitchFamily="18" charset="0"/>
              </a:rPr>
              <a:t>Hawthorne Effect</a:t>
            </a:r>
            <a:r>
              <a:rPr lang="en-US" sz="2800" b="1" dirty="0">
                <a:solidFill>
                  <a:schemeClr val="tx1"/>
                </a:solidFill>
                <a:latin typeface="Times New Roman" panose="02020603050405020304" pitchFamily="18" charset="0"/>
                <a:cs typeface="Times New Roman" panose="02020603050405020304" pitchFamily="18" charset="0"/>
              </a:rPr>
              <a:t>: An effect which results in the improvement of subjects performances through being observed and/or social contact.  It is the same as the Placebo effect</a:t>
            </a:r>
          </a:p>
          <a:p>
            <a:r>
              <a:rPr lang="en-US" sz="2800" b="1" dirty="0">
                <a:solidFill>
                  <a:srgbClr val="0000FF"/>
                </a:solidFill>
                <a:latin typeface="Times New Roman" panose="02020603050405020304" pitchFamily="18" charset="0"/>
                <a:cs typeface="Times New Roman" panose="02020603050405020304" pitchFamily="18" charset="0"/>
              </a:rPr>
              <a:t>The Rosenthal effect</a:t>
            </a:r>
            <a:r>
              <a:rPr lang="en-US" sz="2800" b="1" dirty="0">
                <a:solidFill>
                  <a:schemeClr val="tx1"/>
                </a:solidFill>
                <a:latin typeface="Times New Roman" panose="02020603050405020304" pitchFamily="18" charset="0"/>
                <a:cs typeface="Times New Roman" panose="02020603050405020304" pitchFamily="18" charset="0"/>
              </a:rPr>
              <a:t>: The expectancy effects, the phenomenon where the expectation of the researchers in a study influence the outcome. It is the same as the Placebo effect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67</a:t>
            </a:fld>
            <a:endParaRPr lang="ar-SA"/>
          </a:p>
        </p:txBody>
      </p:sp>
    </p:spTree>
    <p:extLst>
      <p:ext uri="{BB962C8B-B14F-4D97-AF65-F5344CB8AC3E}">
        <p14:creationId xmlns:p14="http://schemas.microsoft.com/office/powerpoint/2010/main" val="3602155620"/>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fld id="{D0BC28A2-9900-4BE5-B3BA-01F4E646B0DB}" type="slidenum">
              <a:rPr lang="en-US" altLang="en-US" sz="1400" smtClean="0"/>
              <a:pPr eaLnBrk="1" hangingPunct="1">
                <a:defRPr/>
              </a:pPr>
              <a:t>68</a:t>
            </a:fld>
            <a:endParaRPr lang="en-US" altLang="en-US" sz="1400" smtClean="0"/>
          </a:p>
        </p:txBody>
      </p:sp>
      <p:sp>
        <p:nvSpPr>
          <p:cNvPr id="248834" name="Rectangle 2"/>
          <p:cNvSpPr>
            <a:spLocks noGrp="1" noChangeArrowheads="1"/>
          </p:cNvSpPr>
          <p:nvPr>
            <p:ph type="title"/>
          </p:nvPr>
        </p:nvSpPr>
        <p:spPr>
          <a:xfrm>
            <a:off x="457200" y="274638"/>
            <a:ext cx="7620000" cy="792162"/>
          </a:xfrm>
        </p:spPr>
        <p:txBody>
          <a:bodyPr>
            <a:normAutofit/>
          </a:bodyPr>
          <a:lstStyle/>
          <a:p>
            <a:pPr algn="ctr">
              <a:defRPr/>
            </a:pPr>
            <a:r>
              <a:rPr lang="en-US" sz="3200" b="1" dirty="0">
                <a:solidFill>
                  <a:schemeClr val="tx1"/>
                </a:solidFill>
                <a:latin typeface="Times New Roman" panose="02020603050405020304" pitchFamily="18" charset="0"/>
                <a:cs typeface="Times New Roman" panose="02020603050405020304" pitchFamily="18" charset="0"/>
              </a:rPr>
              <a:t>Study Design</a:t>
            </a:r>
            <a:endParaRPr lang="en-US" altLang="en-US" sz="3200" b="1" dirty="0" smtClean="0">
              <a:solidFill>
                <a:schemeClr val="tx1"/>
              </a:solidFill>
              <a:latin typeface="Times New Roman" panose="02020603050405020304" pitchFamily="18" charset="0"/>
              <a:cs typeface="Times New Roman" panose="02020603050405020304" pitchFamily="18" charset="0"/>
            </a:endParaRPr>
          </a:p>
        </p:txBody>
      </p:sp>
      <p:sp>
        <p:nvSpPr>
          <p:cNvPr id="248835" name="Rectangle 3"/>
          <p:cNvSpPr>
            <a:spLocks noGrp="1" noChangeArrowheads="1"/>
          </p:cNvSpPr>
          <p:nvPr>
            <p:ph type="body" idx="1"/>
          </p:nvPr>
        </p:nvSpPr>
        <p:spPr>
          <a:xfrm>
            <a:off x="457200" y="1600201"/>
            <a:ext cx="5770984" cy="4349080"/>
          </a:xfrm>
        </p:spPr>
        <p:txBody>
          <a:bodyPr>
            <a:noAutofit/>
          </a:bodyPr>
          <a:lstStyle/>
          <a:p>
            <a:pPr>
              <a:lnSpc>
                <a:spcPct val="90000"/>
              </a:lnSpc>
              <a:buNone/>
              <a:defRPr/>
            </a:pPr>
            <a:r>
              <a:rPr lang="en-US" altLang="en-US" sz="2800" b="1" dirty="0">
                <a:solidFill>
                  <a:srgbClr val="0000FF"/>
                </a:solidFill>
                <a:latin typeface="Times New Roman" panose="02020603050405020304" pitchFamily="18" charset="0"/>
                <a:cs typeface="Times New Roman" panose="02020603050405020304" pitchFamily="18" charset="0"/>
              </a:rPr>
              <a:t>Epi Experiments (</a:t>
            </a:r>
            <a:r>
              <a:rPr lang="ja-JP" altLang="en-US" sz="2800" b="1" dirty="0">
                <a:solidFill>
                  <a:srgbClr val="0000FF"/>
                </a:solidFill>
                <a:latin typeface="Times New Roman" panose="02020603050405020304" pitchFamily="18" charset="0"/>
                <a:cs typeface="Times New Roman" panose="02020603050405020304" pitchFamily="18" charset="0"/>
              </a:rPr>
              <a:t>“</a:t>
            </a:r>
            <a:r>
              <a:rPr lang="en-US" altLang="ja-JP" sz="2800" b="1" dirty="0">
                <a:solidFill>
                  <a:srgbClr val="0000FF"/>
                </a:solidFill>
                <a:latin typeface="Times New Roman" panose="02020603050405020304" pitchFamily="18" charset="0"/>
                <a:cs typeface="Times New Roman" panose="02020603050405020304" pitchFamily="18" charset="0"/>
              </a:rPr>
              <a:t>Trials</a:t>
            </a:r>
            <a:r>
              <a:rPr lang="ja-JP" altLang="en-US" sz="2800" b="1" dirty="0">
                <a:solidFill>
                  <a:srgbClr val="0000FF"/>
                </a:solidFill>
                <a:latin typeface="Times New Roman" panose="02020603050405020304" pitchFamily="18" charset="0"/>
                <a:cs typeface="Times New Roman" panose="02020603050405020304" pitchFamily="18" charset="0"/>
              </a:rPr>
              <a:t>”</a:t>
            </a:r>
            <a:r>
              <a:rPr lang="en-US" altLang="ja-JP" sz="2800" b="1" dirty="0">
                <a:solidFill>
                  <a:srgbClr val="0000FF"/>
                </a:solidFill>
                <a:latin typeface="Times New Roman" panose="02020603050405020304" pitchFamily="18" charset="0"/>
                <a:cs typeface="Times New Roman" panose="02020603050405020304" pitchFamily="18" charset="0"/>
              </a:rPr>
              <a:t>)</a:t>
            </a:r>
            <a:endParaRPr lang="en-US" altLang="en-US" sz="2600" b="1" i="1" dirty="0" smtClean="0">
              <a:solidFill>
                <a:srgbClr val="0000FF"/>
              </a:solidFill>
              <a:latin typeface="Times New Roman" panose="02020603050405020304" pitchFamily="18" charset="0"/>
              <a:cs typeface="Times New Roman" panose="02020603050405020304" pitchFamily="18" charset="0"/>
            </a:endParaRPr>
          </a:p>
          <a:p>
            <a:pPr algn="l" rtl="0" eaLnBrk="1" hangingPunct="1">
              <a:lnSpc>
                <a:spcPct val="90000"/>
              </a:lnSpc>
              <a:buFontTx/>
              <a:buNone/>
              <a:defRPr/>
            </a:pPr>
            <a:r>
              <a:rPr lang="en-US" altLang="en-US" sz="2600" b="1" i="1" dirty="0" smtClean="0">
                <a:solidFill>
                  <a:srgbClr val="0000FF"/>
                </a:solidFill>
                <a:latin typeface="Times New Roman" panose="02020603050405020304" pitchFamily="18" charset="0"/>
                <a:cs typeface="Times New Roman" panose="02020603050405020304" pitchFamily="18" charset="0"/>
              </a:rPr>
              <a:t>Trials</a:t>
            </a:r>
            <a:r>
              <a:rPr lang="en-US" altLang="en-US" sz="2600" b="1" i="1" dirty="0" smtClean="0">
                <a:latin typeface="Times New Roman" panose="02020603050405020304" pitchFamily="18" charset="0"/>
                <a:cs typeface="Times New Roman" panose="02020603050405020304" pitchFamily="18" charset="0"/>
              </a:rPr>
              <a:t> - </a:t>
            </a:r>
            <a:r>
              <a:rPr lang="en-US" altLang="en-US" sz="2600" b="1" dirty="0" smtClean="0">
                <a:latin typeface="Times New Roman" panose="02020603050405020304" pitchFamily="18" charset="0"/>
                <a:cs typeface="Times New Roman" panose="02020603050405020304" pitchFamily="18" charset="0"/>
              </a:rPr>
              <a:t>from the French </a:t>
            </a:r>
            <a:r>
              <a:rPr lang="en-US" altLang="en-US" sz="2600" b="1" i="1" dirty="0" smtClean="0">
                <a:latin typeface="Times New Roman" panose="02020603050405020304" pitchFamily="18" charset="0"/>
                <a:cs typeface="Times New Roman" panose="02020603050405020304" pitchFamily="18" charset="0"/>
              </a:rPr>
              <a:t>trier</a:t>
            </a:r>
            <a:r>
              <a:rPr lang="en-US" altLang="en-US" sz="2600" b="1" dirty="0" smtClean="0">
                <a:latin typeface="Times New Roman" panose="02020603050405020304" pitchFamily="18" charset="0"/>
                <a:cs typeface="Times New Roman" panose="02020603050405020304" pitchFamily="18" charset="0"/>
              </a:rPr>
              <a:t> (to try)</a:t>
            </a:r>
          </a:p>
          <a:p>
            <a:pPr algn="l" rtl="0" eaLnBrk="1" hangingPunct="1">
              <a:lnSpc>
                <a:spcPct val="90000"/>
              </a:lnSpc>
              <a:defRPr/>
            </a:pPr>
            <a:r>
              <a:rPr lang="en-US" altLang="en-US" sz="2600" b="1" dirty="0" smtClean="0">
                <a:solidFill>
                  <a:srgbClr val="0000FF"/>
                </a:solidFill>
                <a:latin typeface="Times New Roman" panose="02020603050405020304" pitchFamily="18" charset="0"/>
                <a:cs typeface="Times New Roman" panose="02020603050405020304" pitchFamily="18" charset="0"/>
              </a:rPr>
              <a:t>Clinical trial </a:t>
            </a:r>
            <a:r>
              <a:rPr lang="en-US" altLang="en-US" sz="2600" b="1" dirty="0" smtClean="0">
                <a:latin typeface="Times New Roman" panose="02020603050405020304" pitchFamily="18" charset="0"/>
                <a:cs typeface="Times New Roman" panose="02020603050405020304" pitchFamily="18" charset="0"/>
              </a:rPr>
              <a:t>– test </a:t>
            </a:r>
            <a:r>
              <a:rPr lang="en-US" altLang="en-US" sz="2600" b="1" i="1" dirty="0" smtClean="0">
                <a:solidFill>
                  <a:srgbClr val="008000"/>
                </a:solidFill>
                <a:latin typeface="Times New Roman" panose="02020603050405020304" pitchFamily="18" charset="0"/>
                <a:cs typeface="Times New Roman" panose="02020603050405020304" pitchFamily="18" charset="0"/>
              </a:rPr>
              <a:t>therapeutic</a:t>
            </a:r>
            <a:r>
              <a:rPr lang="en-US" altLang="en-US" sz="2600" b="1" dirty="0" smtClean="0">
                <a:solidFill>
                  <a:srgbClr val="008000"/>
                </a:solidFill>
                <a:latin typeface="Times New Roman" panose="02020603050405020304" pitchFamily="18" charset="0"/>
                <a:cs typeface="Times New Roman" panose="02020603050405020304" pitchFamily="18" charset="0"/>
              </a:rPr>
              <a:t> </a:t>
            </a:r>
            <a:r>
              <a:rPr lang="en-US" altLang="en-US" sz="2600" b="1" dirty="0" smtClean="0">
                <a:latin typeface="Times New Roman" panose="02020603050405020304" pitchFamily="18" charset="0"/>
                <a:cs typeface="Times New Roman" panose="02020603050405020304" pitchFamily="18" charset="0"/>
              </a:rPr>
              <a:t>interventions applied to individuals (e.g., chemotherapy trial)</a:t>
            </a:r>
          </a:p>
          <a:p>
            <a:pPr algn="l" rtl="0" eaLnBrk="1" hangingPunct="1">
              <a:lnSpc>
                <a:spcPct val="90000"/>
              </a:lnSpc>
              <a:defRPr/>
            </a:pPr>
            <a:r>
              <a:rPr lang="en-US" altLang="en-US" sz="2600" b="1" dirty="0" smtClean="0">
                <a:solidFill>
                  <a:srgbClr val="0000FF"/>
                </a:solidFill>
                <a:latin typeface="Times New Roman" panose="02020603050405020304" pitchFamily="18" charset="0"/>
                <a:cs typeface="Times New Roman" panose="02020603050405020304" pitchFamily="18" charset="0"/>
              </a:rPr>
              <a:t>Field trial</a:t>
            </a:r>
            <a:r>
              <a:rPr lang="en-US" altLang="en-US" sz="2600" b="1" dirty="0" smtClean="0">
                <a:latin typeface="Times New Roman" panose="02020603050405020304" pitchFamily="18" charset="0"/>
                <a:cs typeface="Times New Roman" panose="02020603050405020304" pitchFamily="18" charset="0"/>
              </a:rPr>
              <a:t> – test </a:t>
            </a:r>
            <a:r>
              <a:rPr lang="en-US" altLang="en-US" sz="2600" b="1" i="1" dirty="0" smtClean="0">
                <a:solidFill>
                  <a:srgbClr val="008000"/>
                </a:solidFill>
                <a:latin typeface="Times New Roman" panose="02020603050405020304" pitchFamily="18" charset="0"/>
                <a:cs typeface="Times New Roman" panose="02020603050405020304" pitchFamily="18" charset="0"/>
              </a:rPr>
              <a:t>preventive</a:t>
            </a:r>
            <a:r>
              <a:rPr lang="en-US" altLang="en-US" sz="2600" b="1" dirty="0" smtClean="0">
                <a:solidFill>
                  <a:srgbClr val="008000"/>
                </a:solidFill>
                <a:latin typeface="Times New Roman" panose="02020603050405020304" pitchFamily="18" charset="0"/>
                <a:cs typeface="Times New Roman" panose="02020603050405020304" pitchFamily="18" charset="0"/>
              </a:rPr>
              <a:t> </a:t>
            </a:r>
            <a:r>
              <a:rPr lang="en-US" altLang="en-US" sz="2600" b="1" dirty="0" smtClean="0">
                <a:latin typeface="Times New Roman" panose="02020603050405020304" pitchFamily="18" charset="0"/>
                <a:cs typeface="Times New Roman" panose="02020603050405020304" pitchFamily="18" charset="0"/>
              </a:rPr>
              <a:t>interventions applied to individuals (e.g., vaccine trial)</a:t>
            </a:r>
          </a:p>
          <a:p>
            <a:pPr algn="l" rtl="0" eaLnBrk="1" hangingPunct="1">
              <a:lnSpc>
                <a:spcPct val="90000"/>
              </a:lnSpc>
              <a:defRPr/>
            </a:pPr>
            <a:r>
              <a:rPr lang="en-US" altLang="en-US" sz="2600" b="1" dirty="0" smtClean="0">
                <a:solidFill>
                  <a:srgbClr val="0000FF"/>
                </a:solidFill>
                <a:latin typeface="Times New Roman" panose="02020603050405020304" pitchFamily="18" charset="0"/>
                <a:cs typeface="Times New Roman" panose="02020603050405020304" pitchFamily="18" charset="0"/>
              </a:rPr>
              <a:t>Community trial </a:t>
            </a:r>
            <a:r>
              <a:rPr lang="en-US" altLang="en-US" sz="2600" b="1" dirty="0" smtClean="0">
                <a:latin typeface="Times New Roman" panose="02020603050405020304" pitchFamily="18" charset="0"/>
                <a:cs typeface="Times New Roman" panose="02020603050405020304" pitchFamily="18" charset="0"/>
              </a:rPr>
              <a:t>– test interventions applied at the </a:t>
            </a:r>
            <a:r>
              <a:rPr lang="en-US" altLang="en-US" sz="2600" b="1" dirty="0" smtClean="0">
                <a:solidFill>
                  <a:srgbClr val="008000"/>
                </a:solidFill>
                <a:latin typeface="Times New Roman" panose="02020603050405020304" pitchFamily="18" charset="0"/>
                <a:cs typeface="Times New Roman" panose="02020603050405020304" pitchFamily="18" charset="0"/>
              </a:rPr>
              <a:t>aggregate level </a:t>
            </a:r>
            <a:r>
              <a:rPr lang="en-US" altLang="en-US" sz="2600" b="1" dirty="0" smtClean="0">
                <a:latin typeface="Times New Roman" panose="02020603050405020304" pitchFamily="18" charset="0"/>
                <a:cs typeface="Times New Roman" panose="02020603050405020304" pitchFamily="18" charset="0"/>
              </a:rPr>
              <a:t>(e.g., fluoridation of public water trial)</a:t>
            </a:r>
          </a:p>
        </p:txBody>
      </p:sp>
      <p:pic>
        <p:nvPicPr>
          <p:cNvPr id="4101" name="Picture 17" descr="poliohereC.jpg (42650 by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676400"/>
            <a:ext cx="26177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90600" y="6118337"/>
            <a:ext cx="2514600" cy="276999"/>
          </a:xfrm>
          <a:prstGeom prst="rect">
            <a:avLst/>
          </a:prstGeom>
          <a:noFill/>
        </p:spPr>
        <p:txBody>
          <a:bodyPr wrap="square" rtlCol="0">
            <a:spAutoFit/>
          </a:bodyPr>
          <a:lstStyle/>
          <a:p>
            <a:r>
              <a:rPr lang="en-US" sz="1200" b="1" dirty="0" smtClean="0">
                <a:solidFill>
                  <a:srgbClr val="0000FF"/>
                </a:solidFill>
                <a:latin typeface="Times New Roman" panose="02020603050405020304" pitchFamily="18" charset="0"/>
                <a:cs typeface="Times New Roman" panose="02020603050405020304" pitchFamily="18" charset="0"/>
              </a:rPr>
              <a:t>Source: </a:t>
            </a:r>
            <a:r>
              <a:rPr lang="en-US" altLang="en-US" sz="1200" b="1" dirty="0">
                <a:solidFill>
                  <a:srgbClr val="0000FF"/>
                </a:solidFill>
                <a:latin typeface="Times New Roman" panose="02020603050405020304" pitchFamily="18" charset="0"/>
                <a:cs typeface="Times New Roman" panose="02020603050405020304" pitchFamily="18" charset="0"/>
              </a:rPr>
              <a:t>Epidemiology Kept Simple</a:t>
            </a:r>
            <a:endParaRPr lang="en-US" sz="1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73047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143000"/>
            <a:ext cx="7848600" cy="5105400"/>
          </a:xfrm>
        </p:spPr>
        <p:txBody>
          <a:bodyPr>
            <a:normAutofit fontScale="92500" lnSpcReduction="10000"/>
          </a:bodyPr>
          <a:lstStyle/>
          <a:p>
            <a:r>
              <a:rPr lang="en-US" sz="2400" b="1" dirty="0">
                <a:solidFill>
                  <a:srgbClr val="0000FF"/>
                </a:solidFill>
                <a:latin typeface="Times New Roman" panose="02020603050405020304" pitchFamily="18" charset="0"/>
                <a:cs typeface="Times New Roman" panose="02020603050405020304" pitchFamily="18" charset="0"/>
              </a:rPr>
              <a:t>Randomized Controlled Trials</a:t>
            </a:r>
          </a:p>
          <a:p>
            <a:pPr marL="342900" indent="-3429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Often termed the </a:t>
            </a:r>
            <a:r>
              <a:rPr lang="en-US" sz="2400" b="1" i="1" dirty="0">
                <a:solidFill>
                  <a:schemeClr val="tx1"/>
                </a:solidFill>
                <a:latin typeface="Times New Roman" panose="02020603050405020304" pitchFamily="18" charset="0"/>
                <a:cs typeface="Times New Roman" panose="02020603050405020304" pitchFamily="18" charset="0"/>
              </a:rPr>
              <a:t>gold standard </a:t>
            </a:r>
            <a:r>
              <a:rPr lang="en-US" sz="2400" b="1" dirty="0">
                <a:solidFill>
                  <a:schemeClr val="tx1"/>
                </a:solidFill>
                <a:latin typeface="Times New Roman" panose="02020603050405020304" pitchFamily="18" charset="0"/>
                <a:cs typeface="Times New Roman" panose="02020603050405020304" pitchFamily="18" charset="0"/>
              </a:rPr>
              <a:t>of </a:t>
            </a:r>
            <a:r>
              <a:rPr lang="en-US" sz="2400" b="1" dirty="0">
                <a:solidFill>
                  <a:srgbClr val="0000FF"/>
                </a:solidFill>
                <a:latin typeface="Times New Roman" panose="02020603050405020304" pitchFamily="18" charset="0"/>
                <a:cs typeface="Times New Roman" panose="02020603050405020304" pitchFamily="18" charset="0"/>
              </a:rPr>
              <a:t>epidemiological</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studies</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randomized controlled trials </a:t>
            </a:r>
            <a:r>
              <a:rPr lang="en-US" sz="2400" b="1" dirty="0">
                <a:solidFill>
                  <a:schemeClr val="tx1"/>
                </a:solidFill>
                <a:latin typeface="Times New Roman" panose="02020603050405020304" pitchFamily="18" charset="0"/>
                <a:cs typeface="Times New Roman" panose="02020603050405020304" pitchFamily="18" charset="0"/>
              </a:rPr>
              <a:t>(</a:t>
            </a:r>
            <a:r>
              <a:rPr lang="en-US" sz="2400" b="1" dirty="0">
                <a:solidFill>
                  <a:srgbClr val="0000FF"/>
                </a:solidFill>
                <a:latin typeface="Times New Roman" panose="02020603050405020304" pitchFamily="18" charset="0"/>
                <a:cs typeface="Times New Roman" panose="02020603050405020304" pitchFamily="18" charset="0"/>
              </a:rPr>
              <a:t>RCTs</a:t>
            </a:r>
            <a:r>
              <a:rPr lang="en-US" sz="2400" b="1" dirty="0">
                <a:solidFill>
                  <a:schemeClr val="tx1"/>
                </a:solidFill>
                <a:latin typeface="Times New Roman" panose="02020603050405020304" pitchFamily="18" charset="0"/>
                <a:cs typeface="Times New Roman" panose="02020603050405020304" pitchFamily="18" charset="0"/>
              </a:rPr>
              <a:t>) provide strong evidence of </a:t>
            </a:r>
            <a:r>
              <a:rPr lang="en-US" sz="2400" b="1" dirty="0">
                <a:solidFill>
                  <a:srgbClr val="0000FF"/>
                </a:solidFill>
                <a:latin typeface="Times New Roman" panose="02020603050405020304" pitchFamily="18" charset="0"/>
                <a:cs typeface="Times New Roman" panose="02020603050405020304" pitchFamily="18" charset="0"/>
              </a:rPr>
              <a:t>cause</a:t>
            </a:r>
            <a:r>
              <a:rPr lang="en-US" sz="2400" b="1" dirty="0">
                <a:solidFill>
                  <a:schemeClr val="tx1"/>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effect</a:t>
            </a:r>
            <a:r>
              <a:rPr lang="en-US" sz="2400" b="1" dirty="0">
                <a:solidFill>
                  <a:schemeClr val="tx1"/>
                </a:solidFill>
                <a:latin typeface="Times New Roman" panose="02020603050405020304" pitchFamily="18" charset="0"/>
                <a:cs typeface="Times New Roman" panose="02020603050405020304" pitchFamily="18" charset="0"/>
              </a:rPr>
              <a:t> when designed and conducted well.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These </a:t>
            </a:r>
            <a:r>
              <a:rPr lang="en-US" sz="2400" b="1" dirty="0">
                <a:solidFill>
                  <a:schemeClr val="tx1"/>
                </a:solidFill>
                <a:latin typeface="Times New Roman" panose="02020603050405020304" pitchFamily="18" charset="0"/>
                <a:cs typeface="Times New Roman" panose="02020603050405020304" pitchFamily="18" charset="0"/>
              </a:rPr>
              <a:t>studies are called </a:t>
            </a:r>
            <a:r>
              <a:rPr lang="en-US" sz="2400" b="1" i="1" dirty="0">
                <a:solidFill>
                  <a:srgbClr val="0000FF"/>
                </a:solidFill>
                <a:latin typeface="Times New Roman" panose="02020603050405020304" pitchFamily="18" charset="0"/>
                <a:cs typeface="Times New Roman" panose="02020603050405020304" pitchFamily="18" charset="0"/>
              </a:rPr>
              <a:t>randomized</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because study subjects are assigned at random, without respect to demographic or other factors, to a specific exposure group.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Each </a:t>
            </a:r>
            <a:r>
              <a:rPr lang="en-US" sz="2400" b="1" dirty="0">
                <a:solidFill>
                  <a:schemeClr val="tx1"/>
                </a:solidFill>
                <a:latin typeface="Times New Roman" panose="02020603050405020304" pitchFamily="18" charset="0"/>
                <a:cs typeface="Times New Roman" panose="02020603050405020304" pitchFamily="18" charset="0"/>
              </a:rPr>
              <a:t>subject has the same </a:t>
            </a:r>
            <a:r>
              <a:rPr lang="en-US" sz="2400" b="1" dirty="0">
                <a:solidFill>
                  <a:srgbClr val="0000FF"/>
                </a:solidFill>
                <a:latin typeface="Times New Roman" panose="02020603050405020304" pitchFamily="18" charset="0"/>
                <a:cs typeface="Times New Roman" panose="02020603050405020304" pitchFamily="18" charset="0"/>
              </a:rPr>
              <a:t>probability</a:t>
            </a:r>
            <a:r>
              <a:rPr lang="en-US" sz="2400" b="1" dirty="0">
                <a:solidFill>
                  <a:schemeClr val="tx1"/>
                </a:solidFill>
                <a:latin typeface="Times New Roman" panose="02020603050405020304" pitchFamily="18" charset="0"/>
                <a:cs typeface="Times New Roman" panose="02020603050405020304" pitchFamily="18" charset="0"/>
              </a:rPr>
              <a:t> of being assigned to a given exposure group.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chemeClr val="tx1"/>
                </a:solidFill>
                <a:latin typeface="Times New Roman" panose="02020603050405020304" pitchFamily="18" charset="0"/>
                <a:cs typeface="Times New Roman" panose="02020603050405020304" pitchFamily="18" charset="0"/>
              </a:rPr>
              <a:t>random nature of this assignment serves to distribute potential </a:t>
            </a:r>
            <a:r>
              <a:rPr lang="en-US" sz="2400" b="1" dirty="0">
                <a:solidFill>
                  <a:srgbClr val="0000FF"/>
                </a:solidFill>
                <a:latin typeface="Times New Roman" panose="02020603050405020304" pitchFamily="18" charset="0"/>
                <a:cs typeface="Times New Roman" panose="02020603050405020304" pitchFamily="18" charset="0"/>
              </a:rPr>
              <a:t>confounding</a:t>
            </a:r>
            <a:r>
              <a:rPr lang="en-US" sz="2400" b="1" dirty="0">
                <a:solidFill>
                  <a:schemeClr val="tx1"/>
                </a:solidFill>
                <a:latin typeface="Times New Roman" panose="02020603050405020304" pitchFamily="18" charset="0"/>
                <a:cs typeface="Times New Roman" panose="02020603050405020304" pitchFamily="18" charset="0"/>
              </a:rPr>
              <a:t> factors across each </a:t>
            </a:r>
            <a:r>
              <a:rPr lang="en-US" sz="2400" b="1" dirty="0">
                <a:solidFill>
                  <a:srgbClr val="0000FF"/>
                </a:solidFill>
                <a:latin typeface="Times New Roman" panose="02020603050405020304" pitchFamily="18" charset="0"/>
                <a:cs typeface="Times New Roman" panose="02020603050405020304" pitchFamily="18" charset="0"/>
              </a:rPr>
              <a:t>exposure</a:t>
            </a:r>
            <a:r>
              <a:rPr lang="en-US" sz="2400" b="1" dirty="0">
                <a:solidFill>
                  <a:schemeClr val="tx1"/>
                </a:solidFill>
                <a:latin typeface="Times New Roman" panose="02020603050405020304" pitchFamily="18" charset="0"/>
                <a:cs typeface="Times New Roman" panose="02020603050405020304" pitchFamily="18" charset="0"/>
              </a:rPr>
              <a:t> group equally.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If </a:t>
            </a:r>
            <a:r>
              <a:rPr lang="en-US" sz="2400" b="1" dirty="0">
                <a:solidFill>
                  <a:srgbClr val="0000FF"/>
                </a:solidFill>
                <a:latin typeface="Times New Roman" panose="02020603050405020304" pitchFamily="18" charset="0"/>
                <a:cs typeface="Times New Roman" panose="02020603050405020304" pitchFamily="18" charset="0"/>
              </a:rPr>
              <a:t>confounding</a:t>
            </a:r>
            <a:r>
              <a:rPr lang="en-US" sz="2400" b="1" dirty="0">
                <a:solidFill>
                  <a:schemeClr val="tx1"/>
                </a:solidFill>
                <a:latin typeface="Times New Roman" panose="02020603050405020304" pitchFamily="18" charset="0"/>
                <a:cs typeface="Times New Roman" panose="02020603050405020304" pitchFamily="18" charset="0"/>
              </a:rPr>
              <a:t> factors are similar across </a:t>
            </a:r>
            <a:r>
              <a:rPr lang="en-US" sz="2400" b="1" dirty="0">
                <a:solidFill>
                  <a:srgbClr val="0000FF"/>
                </a:solidFill>
                <a:latin typeface="Times New Roman" panose="02020603050405020304" pitchFamily="18" charset="0"/>
                <a:cs typeface="Times New Roman" panose="02020603050405020304" pitchFamily="18" charset="0"/>
              </a:rPr>
              <a:t>exposures</a:t>
            </a:r>
            <a:r>
              <a:rPr lang="en-US" sz="2400" b="1" dirty="0">
                <a:solidFill>
                  <a:schemeClr val="tx1"/>
                </a:solidFill>
                <a:latin typeface="Times New Roman" panose="02020603050405020304" pitchFamily="18" charset="0"/>
                <a:cs typeface="Times New Roman" panose="02020603050405020304" pitchFamily="18" charset="0"/>
              </a:rPr>
              <a:t>, then any difference in the outcomes can be attributed to the exposure itself</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69</a:t>
            </a:fld>
            <a:endParaRPr lang="ar-SA"/>
          </a:p>
        </p:txBody>
      </p:sp>
    </p:spTree>
    <p:extLst>
      <p:ext uri="{BB962C8B-B14F-4D97-AF65-F5344CB8AC3E}">
        <p14:creationId xmlns:p14="http://schemas.microsoft.com/office/powerpoint/2010/main" val="375154293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0E221FCC-EF5C-4714-B71D-7D500E8A2188}"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7</a:t>
            </a:fld>
            <a:endParaRPr lang="ar-SA"/>
          </a:p>
        </p:txBody>
      </p:sp>
      <p:sp>
        <p:nvSpPr>
          <p:cNvPr id="7" name="Subtitle 2"/>
          <p:cNvSpPr>
            <a:spLocks noGrp="1"/>
          </p:cNvSpPr>
          <p:nvPr>
            <p:ph type="subTitle" idx="1"/>
          </p:nvPr>
        </p:nvSpPr>
        <p:spPr>
          <a:xfrm>
            <a:off x="533400" y="1371600"/>
            <a:ext cx="7667652" cy="4800600"/>
          </a:xfrm>
        </p:spPr>
        <p:txBody>
          <a:bodyPr>
            <a:normAutofit fontScale="77500" lnSpcReduction="20000"/>
          </a:bodyPr>
          <a:lstStyle/>
          <a:p>
            <a:pPr marL="457200" indent="-457200" algn="l" rtl="0">
              <a:lnSpc>
                <a:spcPct val="120000"/>
              </a:lnSpc>
              <a:spcBef>
                <a:spcPts val="0"/>
              </a:spcBef>
              <a:buFont typeface="Arial" panose="020B0604020202020204" pitchFamily="34" charset="0"/>
              <a:buChar char="•"/>
            </a:pPr>
            <a:r>
              <a:rPr lang="en-US" sz="3800" b="1" dirty="0">
                <a:solidFill>
                  <a:srgbClr val="0000FF"/>
                </a:solidFill>
                <a:latin typeface="Times New Roman" panose="02020603050405020304" pitchFamily="18" charset="0"/>
                <a:cs typeface="Times New Roman" panose="02020603050405020304" pitchFamily="18" charset="0"/>
              </a:rPr>
              <a:t>Theories</a:t>
            </a:r>
            <a:r>
              <a:rPr lang="en-US" sz="3800" b="1" dirty="0">
                <a:solidFill>
                  <a:schemeClr val="tx1"/>
                </a:solidFill>
                <a:latin typeface="Times New Roman" panose="02020603050405020304" pitchFamily="18" charset="0"/>
                <a:cs typeface="Times New Roman" panose="02020603050405020304" pitchFamily="18" charset="0"/>
              </a:rPr>
              <a:t> are sets of logically related or linked ideas (</a:t>
            </a:r>
            <a:r>
              <a:rPr lang="en-US" sz="3800" b="1" dirty="0">
                <a:solidFill>
                  <a:srgbClr val="0000FF"/>
                </a:solidFill>
                <a:latin typeface="Times New Roman" panose="02020603050405020304" pitchFamily="18" charset="0"/>
                <a:cs typeface="Times New Roman" panose="02020603050405020304" pitchFamily="18" charset="0"/>
              </a:rPr>
              <a:t>abstractions</a:t>
            </a:r>
            <a:r>
              <a:rPr lang="en-US" sz="3800" b="1" dirty="0">
                <a:solidFill>
                  <a:schemeClr val="tx1"/>
                </a:solidFill>
                <a:latin typeface="Times New Roman" panose="02020603050405020304" pitchFamily="18" charset="0"/>
                <a:cs typeface="Times New Roman" panose="02020603050405020304" pitchFamily="18" charset="0"/>
              </a:rPr>
              <a:t>) about how the world or some process works.</a:t>
            </a:r>
          </a:p>
          <a:p>
            <a:pPr marL="457200" indent="-457200" algn="l">
              <a:lnSpc>
                <a:spcPct val="120000"/>
              </a:lnSpc>
              <a:spcBef>
                <a:spcPts val="0"/>
              </a:spcBef>
              <a:buFont typeface="Arial" panose="020B0604020202020204" pitchFamily="34" charset="0"/>
              <a:buChar char="•"/>
            </a:pPr>
            <a:r>
              <a:rPr lang="en-US" sz="3800" b="1" dirty="0">
                <a:solidFill>
                  <a:schemeClr val="tx1"/>
                </a:solidFill>
                <a:latin typeface="Times New Roman" panose="02020603050405020304" pitchFamily="18" charset="0"/>
                <a:cs typeface="Times New Roman" panose="02020603050405020304" pitchFamily="18" charset="0"/>
              </a:rPr>
              <a:t>The fundamental building blocks of </a:t>
            </a:r>
            <a:r>
              <a:rPr lang="en-US" sz="3800" b="1" dirty="0" smtClean="0">
                <a:solidFill>
                  <a:schemeClr val="tx1"/>
                </a:solidFill>
                <a:latin typeface="Times New Roman" panose="02020603050405020304" pitchFamily="18" charset="0"/>
                <a:cs typeface="Times New Roman" panose="02020603050405020304" pitchFamily="18" charset="0"/>
              </a:rPr>
              <a:t>a </a:t>
            </a:r>
            <a:r>
              <a:rPr lang="en-US" sz="3800" b="1" dirty="0" smtClean="0">
                <a:solidFill>
                  <a:srgbClr val="0000FF"/>
                </a:solidFill>
                <a:latin typeface="Times New Roman" panose="02020603050405020304" pitchFamily="18" charset="0"/>
                <a:cs typeface="Times New Roman" panose="02020603050405020304" pitchFamily="18" charset="0"/>
              </a:rPr>
              <a:t>theory</a:t>
            </a:r>
            <a:r>
              <a:rPr lang="en-US" sz="3800" b="1" dirty="0" smtClean="0">
                <a:solidFill>
                  <a:schemeClr val="tx1"/>
                </a:solidFill>
                <a:latin typeface="Times New Roman" panose="02020603050405020304" pitchFamily="18" charset="0"/>
                <a:cs typeface="Times New Roman" panose="02020603050405020304" pitchFamily="18" charset="0"/>
              </a:rPr>
              <a:t> </a:t>
            </a:r>
            <a:r>
              <a:rPr lang="en-US" sz="3800" b="1" dirty="0">
                <a:solidFill>
                  <a:schemeClr val="tx1"/>
                </a:solidFill>
                <a:latin typeface="Times New Roman" panose="02020603050405020304" pitchFamily="18" charset="0"/>
                <a:cs typeface="Times New Roman" panose="02020603050405020304" pitchFamily="18" charset="0"/>
              </a:rPr>
              <a:t>are concepts. In other words theories consist of a series of statements (</a:t>
            </a:r>
            <a:r>
              <a:rPr lang="en-US" sz="3800" b="1" dirty="0">
                <a:solidFill>
                  <a:srgbClr val="0000FF"/>
                </a:solidFill>
                <a:latin typeface="Times New Roman" panose="02020603050405020304" pitchFamily="18" charset="0"/>
                <a:cs typeface="Times New Roman" panose="02020603050405020304" pitchFamily="18" charset="0"/>
              </a:rPr>
              <a:t>propositions</a:t>
            </a:r>
            <a:r>
              <a:rPr lang="en-US" sz="3800" b="1" dirty="0">
                <a:solidFill>
                  <a:schemeClr val="tx1"/>
                </a:solidFill>
                <a:latin typeface="Times New Roman" panose="02020603050405020304" pitchFamily="18" charset="0"/>
                <a:cs typeface="Times New Roman" panose="02020603050405020304" pitchFamily="18" charset="0"/>
              </a:rPr>
              <a:t>) about a relationships between concepts</a:t>
            </a:r>
            <a:r>
              <a:rPr lang="en-US" sz="3600" b="1" dirty="0" smtClean="0">
                <a:solidFill>
                  <a:schemeClr val="tx1"/>
                </a:solidFill>
                <a:latin typeface="Times New Roman" panose="02020603050405020304" pitchFamily="18" charset="0"/>
                <a:cs typeface="Times New Roman" panose="02020603050405020304" pitchFamily="18" charset="0"/>
              </a:rPr>
              <a:t>.</a:t>
            </a:r>
          </a:p>
          <a:p>
            <a:pPr marL="457200" indent="-457200">
              <a:lnSpc>
                <a:spcPct val="120000"/>
              </a:lnSpc>
              <a:spcBef>
                <a:spcPts val="0"/>
              </a:spcBef>
              <a:buFont typeface="Arial" panose="020B0604020202020204" pitchFamily="34" charset="0"/>
              <a:buChar char="•"/>
            </a:pPr>
            <a:r>
              <a:rPr lang="en-US" sz="3600" b="1" dirty="0">
                <a:solidFill>
                  <a:schemeClr val="tx1"/>
                </a:solidFill>
                <a:latin typeface="Times New Roman" panose="02020603050405020304" pitchFamily="18" charset="0"/>
                <a:cs typeface="Times New Roman" panose="02020603050405020304" pitchFamily="18" charset="0"/>
              </a:rPr>
              <a:t>A </a:t>
            </a:r>
            <a:r>
              <a:rPr lang="en-US" sz="3600" b="1" dirty="0">
                <a:solidFill>
                  <a:srgbClr val="0000FF"/>
                </a:solidFill>
                <a:latin typeface="Times New Roman" panose="02020603050405020304" pitchFamily="18" charset="0"/>
                <a:cs typeface="Times New Roman" panose="02020603050405020304" pitchFamily="18" charset="0"/>
              </a:rPr>
              <a:t>variable</a:t>
            </a:r>
            <a:r>
              <a:rPr lang="en-US" sz="3600" b="1" dirty="0">
                <a:solidFill>
                  <a:schemeClr val="tx1"/>
                </a:solidFill>
                <a:latin typeface="Times New Roman" panose="02020603050405020304" pitchFamily="18" charset="0"/>
                <a:cs typeface="Times New Roman" panose="02020603050405020304" pitchFamily="18" charset="0"/>
              </a:rPr>
              <a:t> is simply a property that may vary from case to case. Example, a room </a:t>
            </a:r>
            <a:r>
              <a:rPr lang="en-US" sz="3600" b="1" dirty="0" smtClean="0">
                <a:solidFill>
                  <a:schemeClr val="tx1"/>
                </a:solidFill>
                <a:latin typeface="Times New Roman" panose="02020603050405020304" pitchFamily="18" charset="0"/>
                <a:cs typeface="Times New Roman" panose="02020603050405020304" pitchFamily="18" charset="0"/>
              </a:rPr>
              <a:t>temperature, height, weight.</a:t>
            </a:r>
          </a:p>
        </p:txBody>
      </p:sp>
    </p:spTree>
    <p:extLst>
      <p:ext uri="{BB962C8B-B14F-4D97-AF65-F5344CB8AC3E}">
        <p14:creationId xmlns:p14="http://schemas.microsoft.com/office/powerpoint/2010/main" val="397613345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143000"/>
            <a:ext cx="7848600" cy="5105400"/>
          </a:xfrm>
        </p:spPr>
        <p:txBody>
          <a:bodyPr>
            <a:normAutofit lnSpcReduction="10000"/>
          </a:bodyPr>
          <a:lstStyle/>
          <a:p>
            <a:r>
              <a:rPr lang="en-US" sz="2400" b="1" dirty="0">
                <a:solidFill>
                  <a:srgbClr val="0000FF"/>
                </a:solidFill>
                <a:latin typeface="Times New Roman" panose="02020603050405020304" pitchFamily="18" charset="0"/>
                <a:cs typeface="Times New Roman" panose="02020603050405020304" pitchFamily="18" charset="0"/>
              </a:rPr>
              <a:t>Randomized Controlled Trials</a:t>
            </a:r>
          </a:p>
          <a:p>
            <a:pPr marL="342900" indent="-3429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In practice, it is often necessary to control for </a:t>
            </a:r>
            <a:r>
              <a:rPr lang="en-US" sz="2400" b="1" dirty="0">
                <a:solidFill>
                  <a:srgbClr val="0000FF"/>
                </a:solidFill>
                <a:latin typeface="Times New Roman" panose="02020603050405020304" pitchFamily="18" charset="0"/>
                <a:cs typeface="Times New Roman" panose="02020603050405020304" pitchFamily="18" charset="0"/>
              </a:rPr>
              <a:t>confounding</a:t>
            </a:r>
            <a:r>
              <a:rPr lang="en-US" sz="2400" b="1" dirty="0">
                <a:solidFill>
                  <a:schemeClr val="tx1"/>
                </a:solidFill>
                <a:latin typeface="Times New Roman" panose="02020603050405020304" pitchFamily="18" charset="0"/>
                <a:cs typeface="Times New Roman" panose="02020603050405020304" pitchFamily="18" charset="0"/>
              </a:rPr>
              <a:t> even after </a:t>
            </a:r>
            <a:r>
              <a:rPr lang="en-US" sz="2400" b="1" dirty="0">
                <a:solidFill>
                  <a:srgbClr val="0000FF"/>
                </a:solidFill>
                <a:latin typeface="Times New Roman" panose="02020603050405020304" pitchFamily="18" charset="0"/>
                <a:cs typeface="Times New Roman" panose="02020603050405020304" pitchFamily="18" charset="0"/>
              </a:rPr>
              <a:t>randomization</a:t>
            </a:r>
            <a:r>
              <a:rPr lang="en-US" sz="2400" b="1" dirty="0">
                <a:solidFill>
                  <a:schemeClr val="tx1"/>
                </a:solidFill>
                <a:latin typeface="Times New Roman" panose="02020603050405020304" pitchFamily="18" charset="0"/>
                <a:cs typeface="Times New Roman" panose="02020603050405020304" pitchFamily="18" charset="0"/>
              </a:rPr>
              <a:t> because the </a:t>
            </a:r>
            <a:r>
              <a:rPr lang="en-US" sz="2400" b="1" dirty="0">
                <a:solidFill>
                  <a:srgbClr val="0000FF"/>
                </a:solidFill>
                <a:latin typeface="Times New Roman" panose="02020603050405020304" pitchFamily="18" charset="0"/>
                <a:cs typeface="Times New Roman" panose="02020603050405020304" pitchFamily="18" charset="0"/>
              </a:rPr>
              <a:t>randomization</a:t>
            </a:r>
            <a:r>
              <a:rPr lang="en-US" sz="2400" b="1" dirty="0">
                <a:solidFill>
                  <a:schemeClr val="tx1"/>
                </a:solidFill>
                <a:latin typeface="Times New Roman" panose="02020603050405020304" pitchFamily="18" charset="0"/>
                <a:cs typeface="Times New Roman" panose="02020603050405020304" pitchFamily="18" charset="0"/>
              </a:rPr>
              <a:t> process is not perfect and some </a:t>
            </a:r>
            <a:r>
              <a:rPr lang="en-US" sz="2400" b="1" dirty="0">
                <a:solidFill>
                  <a:srgbClr val="0000FF"/>
                </a:solidFill>
                <a:latin typeface="Times New Roman" panose="02020603050405020304" pitchFamily="18" charset="0"/>
                <a:cs typeface="Times New Roman" panose="02020603050405020304" pitchFamily="18" charset="0"/>
              </a:rPr>
              <a:t>confounding</a:t>
            </a:r>
            <a:r>
              <a:rPr lang="en-US" sz="2400" b="1" dirty="0">
                <a:solidFill>
                  <a:schemeClr val="tx1"/>
                </a:solidFill>
                <a:latin typeface="Times New Roman" panose="02020603050405020304" pitchFamily="18" charset="0"/>
                <a:cs typeface="Times New Roman" panose="02020603050405020304" pitchFamily="18" charset="0"/>
              </a:rPr>
              <a:t> factors may not have been equally distributed between exposure groups.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chemeClr val="tx1"/>
                </a:solidFill>
                <a:latin typeface="Times New Roman" panose="02020603050405020304" pitchFamily="18" charset="0"/>
                <a:cs typeface="Times New Roman" panose="02020603050405020304" pitchFamily="18" charset="0"/>
              </a:rPr>
              <a:t>word </a:t>
            </a:r>
            <a:r>
              <a:rPr lang="en-US" sz="2400" b="1" i="1" dirty="0">
                <a:solidFill>
                  <a:srgbClr val="0000FF"/>
                </a:solidFill>
                <a:latin typeface="Times New Roman" panose="02020603050405020304" pitchFamily="18" charset="0"/>
                <a:cs typeface="Times New Roman" panose="02020603050405020304" pitchFamily="18" charset="0"/>
              </a:rPr>
              <a:t>controlled</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refers to the </a:t>
            </a:r>
            <a:r>
              <a:rPr lang="en-US" sz="2400" b="1" dirty="0">
                <a:solidFill>
                  <a:srgbClr val="0000FF"/>
                </a:solidFill>
                <a:latin typeface="Times New Roman" panose="02020603050405020304" pitchFamily="18" charset="0"/>
                <a:cs typeface="Times New Roman" panose="02020603050405020304" pitchFamily="18" charset="0"/>
              </a:rPr>
              <a:t>characteristic</a:t>
            </a:r>
            <a:r>
              <a:rPr lang="en-US" sz="2400" b="1" dirty="0">
                <a:solidFill>
                  <a:schemeClr val="tx1"/>
                </a:solidFill>
                <a:latin typeface="Times New Roman" panose="02020603050405020304" pitchFamily="18" charset="0"/>
                <a:cs typeface="Times New Roman" panose="02020603050405020304" pitchFamily="18" charset="0"/>
              </a:rPr>
              <a:t> that </a:t>
            </a:r>
            <a:r>
              <a:rPr lang="en-US" sz="2400" b="1" dirty="0">
                <a:solidFill>
                  <a:srgbClr val="0000FF"/>
                </a:solidFill>
                <a:latin typeface="Times New Roman" panose="02020603050405020304" pitchFamily="18" charset="0"/>
                <a:cs typeface="Times New Roman" panose="02020603050405020304" pitchFamily="18" charset="0"/>
              </a:rPr>
              <a:t>RCTs</a:t>
            </a:r>
            <a:r>
              <a:rPr lang="en-US" sz="2400" b="1" dirty="0">
                <a:solidFill>
                  <a:schemeClr val="tx1"/>
                </a:solidFill>
                <a:latin typeface="Times New Roman" panose="02020603050405020304" pitchFamily="18" charset="0"/>
                <a:cs typeface="Times New Roman" panose="02020603050405020304" pitchFamily="18" charset="0"/>
              </a:rPr>
              <a:t> have a standard or </a:t>
            </a:r>
            <a:r>
              <a:rPr lang="en-US" sz="2400" b="1" dirty="0">
                <a:solidFill>
                  <a:srgbClr val="0000FF"/>
                </a:solidFill>
                <a:latin typeface="Times New Roman" panose="02020603050405020304" pitchFamily="18" charset="0"/>
                <a:cs typeface="Times New Roman" panose="02020603050405020304" pitchFamily="18" charset="0"/>
              </a:rPr>
              <a:t>control</a:t>
            </a:r>
            <a:r>
              <a:rPr lang="en-US" sz="2400" b="1" dirty="0">
                <a:solidFill>
                  <a:schemeClr val="tx1"/>
                </a:solidFill>
                <a:latin typeface="Times New Roman" panose="02020603050405020304" pitchFamily="18" charset="0"/>
                <a:cs typeface="Times New Roman" panose="02020603050405020304" pitchFamily="18" charset="0"/>
              </a:rPr>
              <a:t> group to which the new or </a:t>
            </a:r>
            <a:r>
              <a:rPr lang="en-US" sz="2400" b="1" dirty="0">
                <a:solidFill>
                  <a:srgbClr val="0000FF"/>
                </a:solidFill>
                <a:latin typeface="Times New Roman" panose="02020603050405020304" pitchFamily="18" charset="0"/>
                <a:cs typeface="Times New Roman" panose="02020603050405020304" pitchFamily="18" charset="0"/>
              </a:rPr>
              <a:t>hypothesized</a:t>
            </a:r>
            <a:r>
              <a:rPr lang="en-US" sz="2400" b="1" dirty="0">
                <a:solidFill>
                  <a:schemeClr val="tx1"/>
                </a:solidFill>
                <a:latin typeface="Times New Roman" panose="02020603050405020304" pitchFamily="18" charset="0"/>
                <a:cs typeface="Times New Roman" panose="02020603050405020304" pitchFamily="18" charset="0"/>
              </a:rPr>
              <a:t> better treatment is compared.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rgbClr val="0000FF"/>
                </a:solidFill>
                <a:latin typeface="Times New Roman" panose="02020603050405020304" pitchFamily="18" charset="0"/>
                <a:cs typeface="Times New Roman" panose="02020603050405020304" pitchFamily="18" charset="0"/>
              </a:rPr>
              <a:t>control</a:t>
            </a:r>
            <a:r>
              <a:rPr lang="en-US" sz="2400" b="1" dirty="0">
                <a:solidFill>
                  <a:schemeClr val="tx1"/>
                </a:solidFill>
                <a:latin typeface="Times New Roman" panose="02020603050405020304" pitchFamily="18" charset="0"/>
                <a:cs typeface="Times New Roman" panose="02020603050405020304" pitchFamily="18" charset="0"/>
              </a:rPr>
              <a:t> group may be individuals who receive no treatment at all when that is ethically appropriate. Often in pharmaceutical trials, the control group is given an inactive substance that looks like the treatment, which is called a placebo</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70</a:t>
            </a:fld>
            <a:endParaRPr lang="ar-SA"/>
          </a:p>
        </p:txBody>
      </p:sp>
    </p:spTree>
    <p:extLst>
      <p:ext uri="{BB962C8B-B14F-4D97-AF65-F5344CB8AC3E}">
        <p14:creationId xmlns:p14="http://schemas.microsoft.com/office/powerpoint/2010/main" val="1809079007"/>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33400" y="1066800"/>
            <a:ext cx="7924800" cy="5486400"/>
          </a:xfrm>
        </p:spPr>
        <p:txBody>
          <a:bodyPr>
            <a:normAutofit fontScale="92500" lnSpcReduction="20000"/>
          </a:bodyPr>
          <a:lstStyle/>
          <a:p>
            <a:r>
              <a:rPr lang="en-US" sz="2400" b="1" dirty="0">
                <a:solidFill>
                  <a:srgbClr val="0000FF"/>
                </a:solidFill>
                <a:latin typeface="Times New Roman" panose="02020603050405020304" pitchFamily="18" charset="0"/>
                <a:cs typeface="Times New Roman" panose="02020603050405020304" pitchFamily="18" charset="0"/>
              </a:rPr>
              <a:t>Randomized Controlled Trials</a:t>
            </a:r>
          </a:p>
          <a:p>
            <a:pPr marL="342900" indent="-3429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In some </a:t>
            </a:r>
            <a:r>
              <a:rPr lang="en-US" sz="2400" b="1" dirty="0">
                <a:solidFill>
                  <a:srgbClr val="0000FF"/>
                </a:solidFill>
                <a:latin typeface="Times New Roman" panose="02020603050405020304" pitchFamily="18" charset="0"/>
                <a:cs typeface="Times New Roman" panose="02020603050405020304" pitchFamily="18" charset="0"/>
              </a:rPr>
              <a:t>RCTs</a:t>
            </a:r>
            <a:r>
              <a:rPr lang="en-US" sz="2400" b="1" dirty="0">
                <a:solidFill>
                  <a:schemeClr val="tx1"/>
                </a:solidFill>
                <a:latin typeface="Times New Roman" panose="02020603050405020304" pitchFamily="18" charset="0"/>
                <a:cs typeface="Times New Roman" panose="02020603050405020304" pitchFamily="18" charset="0"/>
              </a:rPr>
              <a:t>, the study does not compare nothing and something but rather compares the current standard of care and a new method of care. In this case, the </a:t>
            </a:r>
            <a:r>
              <a:rPr lang="en-US" sz="2400" b="1" dirty="0">
                <a:solidFill>
                  <a:srgbClr val="0000FF"/>
                </a:solidFill>
                <a:latin typeface="Times New Roman" panose="02020603050405020304" pitchFamily="18" charset="0"/>
                <a:cs typeface="Times New Roman" panose="02020603050405020304" pitchFamily="18" charset="0"/>
              </a:rPr>
              <a:t>control</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group</a:t>
            </a:r>
            <a:r>
              <a:rPr lang="en-US" sz="2400" b="1" dirty="0">
                <a:solidFill>
                  <a:schemeClr val="tx1"/>
                </a:solidFill>
                <a:latin typeface="Times New Roman" panose="02020603050405020304" pitchFamily="18" charset="0"/>
                <a:cs typeface="Times New Roman" panose="02020603050405020304" pitchFamily="18" charset="0"/>
              </a:rPr>
              <a:t> receives standard care and the </a:t>
            </a:r>
            <a:r>
              <a:rPr lang="en-US" sz="2400" b="1" dirty="0">
                <a:solidFill>
                  <a:srgbClr val="0000FF"/>
                </a:solidFill>
                <a:latin typeface="Times New Roman" panose="02020603050405020304" pitchFamily="18" charset="0"/>
                <a:cs typeface="Times New Roman" panose="02020603050405020304" pitchFamily="18" charset="0"/>
              </a:rPr>
              <a:t>treatment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group</a:t>
            </a:r>
            <a:r>
              <a:rPr lang="en-US" sz="2400" b="1" dirty="0">
                <a:solidFill>
                  <a:schemeClr val="tx1"/>
                </a:solidFill>
                <a:latin typeface="Times New Roman" panose="02020603050405020304" pitchFamily="18" charset="0"/>
                <a:cs typeface="Times New Roman" panose="02020603050405020304" pitchFamily="18" charset="0"/>
              </a:rPr>
              <a:t> receives the new method. </a:t>
            </a:r>
          </a:p>
          <a:p>
            <a:pPr marL="342900" indent="-3429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In addition to these features, many </a:t>
            </a:r>
            <a:r>
              <a:rPr lang="en-US" sz="2400" b="1" dirty="0">
                <a:solidFill>
                  <a:srgbClr val="0000FF"/>
                </a:solidFill>
                <a:latin typeface="Times New Roman" panose="02020603050405020304" pitchFamily="18" charset="0"/>
                <a:cs typeface="Times New Roman" panose="02020603050405020304" pitchFamily="18" charset="0"/>
              </a:rPr>
              <a:t>RCTs</a:t>
            </a:r>
            <a:r>
              <a:rPr lang="en-US" sz="2400" b="1" dirty="0">
                <a:solidFill>
                  <a:schemeClr val="tx1"/>
                </a:solidFill>
                <a:latin typeface="Times New Roman" panose="02020603050405020304" pitchFamily="18" charset="0"/>
                <a:cs typeface="Times New Roman" panose="02020603050405020304" pitchFamily="18" charset="0"/>
              </a:rPr>
              <a:t> have some level of </a:t>
            </a:r>
            <a:r>
              <a:rPr lang="en-US" sz="2400" b="1" dirty="0">
                <a:solidFill>
                  <a:srgbClr val="0000FF"/>
                </a:solidFill>
                <a:latin typeface="Times New Roman" panose="02020603050405020304" pitchFamily="18" charset="0"/>
                <a:cs typeface="Times New Roman" panose="02020603050405020304" pitchFamily="18" charset="0"/>
              </a:rPr>
              <a:t>blinding</a:t>
            </a:r>
            <a:r>
              <a:rPr lang="en-US" sz="2400" b="1" dirty="0">
                <a:solidFill>
                  <a:schemeClr val="tx1"/>
                </a:solidFill>
                <a:latin typeface="Times New Roman" panose="02020603050405020304" pitchFamily="18" charset="0"/>
                <a:cs typeface="Times New Roman" panose="02020603050405020304" pitchFamily="18" charset="0"/>
              </a:rPr>
              <a:t>, or concealing the subject’s </a:t>
            </a:r>
            <a:r>
              <a:rPr lang="en-US" sz="2400" b="1" dirty="0">
                <a:solidFill>
                  <a:srgbClr val="0000FF"/>
                </a:solidFill>
                <a:latin typeface="Times New Roman" panose="02020603050405020304" pitchFamily="18" charset="0"/>
                <a:cs typeface="Times New Roman" panose="02020603050405020304" pitchFamily="18" charset="0"/>
              </a:rPr>
              <a:t>exposure</a:t>
            </a:r>
            <a:r>
              <a:rPr lang="en-US" sz="2400" b="1" dirty="0">
                <a:solidFill>
                  <a:schemeClr val="tx1"/>
                </a:solidFill>
                <a:latin typeface="Times New Roman" panose="02020603050405020304" pitchFamily="18" charset="0"/>
                <a:cs typeface="Times New Roman" panose="02020603050405020304" pitchFamily="18" charset="0"/>
              </a:rPr>
              <a:t> status.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A </a:t>
            </a:r>
            <a:r>
              <a:rPr lang="en-US" sz="2400" b="1" dirty="0">
                <a:solidFill>
                  <a:srgbClr val="0000FF"/>
                </a:solidFill>
                <a:latin typeface="Times New Roman" panose="02020603050405020304" pitchFamily="18" charset="0"/>
                <a:cs typeface="Times New Roman" panose="02020603050405020304" pitchFamily="18" charset="0"/>
              </a:rPr>
              <a:t>single - blind study</a:t>
            </a:r>
            <a:r>
              <a:rPr lang="en-US" sz="2400" b="1" dirty="0">
                <a:solidFill>
                  <a:schemeClr val="tx1"/>
                </a:solidFill>
                <a:latin typeface="Times New Roman" panose="02020603050405020304" pitchFamily="18" charset="0"/>
                <a:cs typeface="Times New Roman" panose="02020603050405020304" pitchFamily="18" charset="0"/>
              </a:rPr>
              <a:t> is one in which the study participant does not know whether he or she is in a treatment or control group.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In </a:t>
            </a:r>
            <a:r>
              <a:rPr lang="en-US" sz="2400" b="1" dirty="0">
                <a:solidFill>
                  <a:srgbClr val="0000FF"/>
                </a:solidFill>
                <a:latin typeface="Times New Roman" panose="02020603050405020304" pitchFamily="18" charset="0"/>
                <a:cs typeface="Times New Roman" panose="02020603050405020304" pitchFamily="18" charset="0"/>
              </a:rPr>
              <a:t>a double - blind study</a:t>
            </a:r>
            <a:r>
              <a:rPr lang="en-US" sz="2400" b="1" dirty="0">
                <a:solidFill>
                  <a:schemeClr val="tx1"/>
                </a:solidFill>
                <a:latin typeface="Times New Roman" panose="02020603050405020304" pitchFamily="18" charset="0"/>
                <a:cs typeface="Times New Roman" panose="02020603050405020304" pitchFamily="18" charset="0"/>
              </a:rPr>
              <a:t>, neither the participant nor the investigator knows whether the subject is in a treatment or control group.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By </a:t>
            </a:r>
            <a:r>
              <a:rPr lang="en-US" sz="2400" b="1" dirty="0">
                <a:solidFill>
                  <a:srgbClr val="0000FF"/>
                </a:solidFill>
                <a:latin typeface="Times New Roman" panose="02020603050405020304" pitchFamily="18" charset="0"/>
                <a:cs typeface="Times New Roman" panose="02020603050405020304" pitchFamily="18" charset="0"/>
              </a:rPr>
              <a:t>blinding</a:t>
            </a:r>
            <a:r>
              <a:rPr lang="en-US" sz="2400" b="1" dirty="0">
                <a:solidFill>
                  <a:schemeClr val="tx1"/>
                </a:solidFill>
                <a:latin typeface="Times New Roman" panose="02020603050405020304" pitchFamily="18" charset="0"/>
                <a:cs typeface="Times New Roman" panose="02020603050405020304" pitchFamily="18" charset="0"/>
              </a:rPr>
              <a:t> those involved in the study, it is more likely that all participants will be assessed in the same way, decreasing the opportunity for </a:t>
            </a:r>
            <a:r>
              <a:rPr lang="en-US" sz="2400" b="1" dirty="0">
                <a:solidFill>
                  <a:srgbClr val="0000FF"/>
                </a:solidFill>
                <a:latin typeface="Times New Roman" panose="02020603050405020304" pitchFamily="18" charset="0"/>
                <a:cs typeface="Times New Roman" panose="02020603050405020304" pitchFamily="18" charset="0"/>
              </a:rPr>
              <a:t>misclassification</a:t>
            </a:r>
            <a:r>
              <a:rPr lang="en-US" sz="2400" b="1" dirty="0">
                <a:solidFill>
                  <a:schemeClr val="tx1"/>
                </a:solidFill>
                <a:latin typeface="Times New Roman" panose="02020603050405020304" pitchFamily="18" charset="0"/>
                <a:cs typeface="Times New Roman" panose="02020603050405020304" pitchFamily="18" charset="0"/>
              </a:rPr>
              <a:t> or </a:t>
            </a:r>
            <a:r>
              <a:rPr lang="en-US" sz="2400" b="1" dirty="0">
                <a:solidFill>
                  <a:srgbClr val="0000FF"/>
                </a:solidFill>
                <a:latin typeface="Times New Roman" panose="02020603050405020304" pitchFamily="18" charset="0"/>
                <a:cs typeface="Times New Roman" panose="02020603050405020304" pitchFamily="18" charset="0"/>
              </a:rPr>
              <a:t>bias</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71</a:t>
            </a:fld>
            <a:endParaRPr lang="ar-SA"/>
          </a:p>
        </p:txBody>
      </p:sp>
    </p:spTree>
    <p:extLst>
      <p:ext uri="{BB962C8B-B14F-4D97-AF65-F5344CB8AC3E}">
        <p14:creationId xmlns:p14="http://schemas.microsoft.com/office/powerpoint/2010/main" val="4099550543"/>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33400" y="1066800"/>
            <a:ext cx="7924800" cy="5486400"/>
          </a:xfrm>
        </p:spPr>
        <p:txBody>
          <a:bodyPr>
            <a:normAutofit lnSpcReduction="10000"/>
          </a:bodyPr>
          <a:lstStyle/>
          <a:p>
            <a:r>
              <a:rPr lang="en-US" sz="2400" b="1" dirty="0">
                <a:solidFill>
                  <a:srgbClr val="0000FF"/>
                </a:solidFill>
                <a:latin typeface="Times New Roman" panose="02020603050405020304" pitchFamily="18" charset="0"/>
                <a:cs typeface="Times New Roman" panose="02020603050405020304" pitchFamily="18" charset="0"/>
              </a:rPr>
              <a:t>Randomized Controlled Trials</a:t>
            </a:r>
          </a:p>
          <a:p>
            <a:pPr marL="342900" indent="-342900">
              <a:buFont typeface="Arial" panose="020B0604020202020204" pitchFamily="34" charset="0"/>
              <a:buChar char="•"/>
            </a:pPr>
            <a:r>
              <a:rPr lang="en-US" sz="2400" b="1" dirty="0">
                <a:solidFill>
                  <a:srgbClr val="0000FF"/>
                </a:solidFill>
                <a:latin typeface="Times New Roman" panose="02020603050405020304" pitchFamily="18" charset="0"/>
                <a:cs typeface="Times New Roman" panose="02020603050405020304" pitchFamily="18" charset="0"/>
              </a:rPr>
              <a:t>RCTs</a:t>
            </a:r>
            <a:r>
              <a:rPr lang="en-US" sz="2400" b="1" dirty="0">
                <a:solidFill>
                  <a:schemeClr val="tx1"/>
                </a:solidFill>
                <a:latin typeface="Times New Roman" panose="02020603050405020304" pitchFamily="18" charset="0"/>
                <a:cs typeface="Times New Roman" panose="02020603050405020304" pitchFamily="18" charset="0"/>
              </a:rPr>
              <a:t> may target any of the three levels of prevention. Those studies that aim at primary prevention (preventing a disease from occurring) often are called preventive trials.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Preventive </a:t>
            </a:r>
            <a:r>
              <a:rPr lang="en-US" sz="2400" b="1" dirty="0">
                <a:solidFill>
                  <a:srgbClr val="0000FF"/>
                </a:solidFill>
                <a:latin typeface="Times New Roman" panose="02020603050405020304" pitchFamily="18" charset="0"/>
                <a:cs typeface="Times New Roman" panose="02020603050405020304" pitchFamily="18" charset="0"/>
              </a:rPr>
              <a:t>trials </a:t>
            </a:r>
            <a:r>
              <a:rPr lang="en-US" sz="2400" b="1" dirty="0">
                <a:solidFill>
                  <a:schemeClr val="tx1"/>
                </a:solidFill>
                <a:latin typeface="Times New Roman" panose="02020603050405020304" pitchFamily="18" charset="0"/>
                <a:cs typeface="Times New Roman" panose="02020603050405020304" pitchFamily="18" charset="0"/>
              </a:rPr>
              <a:t>may include testing the efficacy (ability to produce an effect) of a vaccine in healthy individuals, for example.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Intervention </a:t>
            </a:r>
            <a:r>
              <a:rPr lang="en-US" sz="2400" b="1" dirty="0">
                <a:solidFill>
                  <a:srgbClr val="0000FF"/>
                </a:solidFill>
                <a:latin typeface="Times New Roman" panose="02020603050405020304" pitchFamily="18" charset="0"/>
                <a:cs typeface="Times New Roman" panose="02020603050405020304" pitchFamily="18" charset="0"/>
              </a:rPr>
              <a:t>trials </a:t>
            </a:r>
            <a:r>
              <a:rPr lang="en-US" sz="2400" b="1" dirty="0">
                <a:solidFill>
                  <a:schemeClr val="tx1"/>
                </a:solidFill>
                <a:latin typeface="Times New Roman" panose="02020603050405020304" pitchFamily="18" charset="0"/>
                <a:cs typeface="Times New Roman" panose="02020603050405020304" pitchFamily="18" charset="0"/>
              </a:rPr>
              <a:t>are those that test the impact of drugs or other efforts to reduce the severity of a disease in individuals who are at high risk of the outcome (</a:t>
            </a:r>
            <a:r>
              <a:rPr lang="en-US" sz="2400" b="1" dirty="0">
                <a:solidFill>
                  <a:srgbClr val="0000FF"/>
                </a:solidFill>
                <a:latin typeface="Times New Roman" panose="02020603050405020304" pitchFamily="18" charset="0"/>
                <a:cs typeface="Times New Roman" panose="02020603050405020304" pitchFamily="18" charset="0"/>
              </a:rPr>
              <a:t>secondary prevention</a:t>
            </a:r>
            <a:r>
              <a:rPr lang="en-US" sz="2400" b="1" dirty="0">
                <a:solidFill>
                  <a:schemeClr val="tx1"/>
                </a:solidFill>
                <a:latin typeface="Times New Roman" panose="02020603050405020304" pitchFamily="18" charset="0"/>
                <a:cs typeface="Times New Roman" panose="02020603050405020304" pitchFamily="18" charset="0"/>
              </a:rPr>
              <a: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Finally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therapeutic trials </a:t>
            </a:r>
            <a:r>
              <a:rPr lang="en-US" sz="2400" b="1" dirty="0">
                <a:solidFill>
                  <a:schemeClr val="tx1"/>
                </a:solidFill>
                <a:latin typeface="Times New Roman" panose="02020603050405020304" pitchFamily="18" charset="0"/>
                <a:cs typeface="Times New Roman" panose="02020603050405020304" pitchFamily="18" charset="0"/>
              </a:rPr>
              <a:t>are designed to improve outcomes once an individual has a disease (</a:t>
            </a:r>
            <a:r>
              <a:rPr lang="en-US" sz="2400" b="1" dirty="0">
                <a:solidFill>
                  <a:srgbClr val="0000FF"/>
                </a:solidFill>
                <a:latin typeface="Times New Roman" panose="02020603050405020304" pitchFamily="18" charset="0"/>
                <a:cs typeface="Times New Roman" panose="02020603050405020304" pitchFamily="18" charset="0"/>
              </a:rPr>
              <a:t>tertiary prevention</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72</a:t>
            </a:fld>
            <a:endParaRPr lang="ar-SA"/>
          </a:p>
        </p:txBody>
      </p:sp>
    </p:spTree>
    <p:extLst>
      <p:ext uri="{BB962C8B-B14F-4D97-AF65-F5344CB8AC3E}">
        <p14:creationId xmlns:p14="http://schemas.microsoft.com/office/powerpoint/2010/main" val="282587253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33400" y="1066800"/>
            <a:ext cx="7924800" cy="5486400"/>
          </a:xfrm>
        </p:spPr>
        <p:txBody>
          <a:bodyPr>
            <a:normAutofit fontScale="92500"/>
          </a:bodyPr>
          <a:lstStyle/>
          <a:p>
            <a:r>
              <a:rPr lang="en-US" sz="2400" b="1" dirty="0">
                <a:solidFill>
                  <a:srgbClr val="0000FF"/>
                </a:solidFill>
                <a:latin typeface="Times New Roman" panose="02020603050405020304" pitchFamily="18" charset="0"/>
                <a:cs typeface="Times New Roman" panose="02020603050405020304" pitchFamily="18" charset="0"/>
              </a:rPr>
              <a:t>Randomized Controlled Trials</a:t>
            </a:r>
          </a:p>
          <a:p>
            <a:pPr marL="342900" indent="-3429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In </a:t>
            </a:r>
            <a:r>
              <a:rPr lang="en-US" sz="2400" b="1" dirty="0">
                <a:solidFill>
                  <a:srgbClr val="0000FF"/>
                </a:solidFill>
                <a:latin typeface="Times New Roman" panose="02020603050405020304" pitchFamily="18" charset="0"/>
                <a:cs typeface="Times New Roman" panose="02020603050405020304" pitchFamily="18" charset="0"/>
              </a:rPr>
              <a:t>therapeutic trials</a:t>
            </a:r>
            <a:r>
              <a:rPr lang="en-US" sz="2400" b="1" dirty="0">
                <a:solidFill>
                  <a:schemeClr val="tx1"/>
                </a:solidFill>
                <a:latin typeface="Times New Roman" panose="02020603050405020304" pitchFamily="18" charset="0"/>
                <a:cs typeface="Times New Roman" panose="02020603050405020304" pitchFamily="18" charset="0"/>
              </a:rPr>
              <a:t>, it is unlikely that subjects would receive no treatment; rather, standard care may be compared to additional levels of treatment or intervention.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An </a:t>
            </a:r>
            <a:r>
              <a:rPr lang="en-US" sz="2400" b="1" dirty="0">
                <a:solidFill>
                  <a:schemeClr val="tx1"/>
                </a:solidFill>
                <a:latin typeface="Times New Roman" panose="02020603050405020304" pitchFamily="18" charset="0"/>
                <a:cs typeface="Times New Roman" panose="02020603050405020304" pitchFamily="18" charset="0"/>
              </a:rPr>
              <a:t>example of a </a:t>
            </a:r>
            <a:r>
              <a:rPr lang="en-US" sz="2400" b="1" dirty="0">
                <a:solidFill>
                  <a:srgbClr val="0000FF"/>
                </a:solidFill>
                <a:latin typeface="Times New Roman" panose="02020603050405020304" pitchFamily="18" charset="0"/>
                <a:cs typeface="Times New Roman" panose="02020603050405020304" pitchFamily="18" charset="0"/>
              </a:rPr>
              <a:t>therapeutic trial </a:t>
            </a:r>
            <a:r>
              <a:rPr lang="en-US" sz="2400" b="1" dirty="0">
                <a:solidFill>
                  <a:schemeClr val="tx1"/>
                </a:solidFill>
                <a:latin typeface="Times New Roman" panose="02020603050405020304" pitchFamily="18" charset="0"/>
                <a:cs typeface="Times New Roman" panose="02020603050405020304" pitchFamily="18" charset="0"/>
              </a:rPr>
              <a:t>might be one that tests ways to help smokers stop smoking (the outcome of interest).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If </a:t>
            </a:r>
            <a:r>
              <a:rPr lang="en-US" sz="2400" b="1" dirty="0">
                <a:solidFill>
                  <a:schemeClr val="tx1"/>
                </a:solidFill>
                <a:latin typeface="Times New Roman" panose="02020603050405020304" pitchFamily="18" charset="0"/>
                <a:cs typeface="Times New Roman" panose="02020603050405020304" pitchFamily="18" charset="0"/>
              </a:rPr>
              <a:t>we were working in a clinic setting, the standard of care might be to recommend a smoking cessation class offered by health educators and to provide a free or low - cost nicotine substitute, such as a nicotine patch or chewing gum.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chemeClr val="tx1"/>
                </a:solidFill>
                <a:latin typeface="Times New Roman" panose="02020603050405020304" pitchFamily="18" charset="0"/>
                <a:cs typeface="Times New Roman" panose="02020603050405020304" pitchFamily="18" charset="0"/>
              </a:rPr>
              <a:t>new treatment might add a prescription medication that is believed to help with cravings, and the standard group might receive either no new drug or a placebo that looks like the new drug</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73</a:t>
            </a:fld>
            <a:endParaRPr lang="ar-SA"/>
          </a:p>
        </p:txBody>
      </p:sp>
    </p:spTree>
    <p:extLst>
      <p:ext uri="{BB962C8B-B14F-4D97-AF65-F5344CB8AC3E}">
        <p14:creationId xmlns:p14="http://schemas.microsoft.com/office/powerpoint/2010/main" val="3050955574"/>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33400" y="1066800"/>
            <a:ext cx="7924800" cy="5486400"/>
          </a:xfrm>
        </p:spPr>
        <p:txBody>
          <a:bodyPr>
            <a:normAutofit fontScale="92500" lnSpcReduction="10000"/>
          </a:bodyPr>
          <a:lstStyle/>
          <a:p>
            <a:r>
              <a:rPr lang="en-US" sz="2400" b="1" dirty="0">
                <a:solidFill>
                  <a:srgbClr val="0000FF"/>
                </a:solidFill>
                <a:latin typeface="Times New Roman" panose="02020603050405020304" pitchFamily="18" charset="0"/>
                <a:cs typeface="Times New Roman" panose="02020603050405020304" pitchFamily="18" charset="0"/>
              </a:rPr>
              <a:t>Randomized Controlled Trials</a:t>
            </a:r>
          </a:p>
          <a:p>
            <a:pPr marL="342900" indent="-3429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As in </a:t>
            </a:r>
            <a:r>
              <a:rPr lang="en-US" sz="2400" b="1" dirty="0">
                <a:solidFill>
                  <a:srgbClr val="0000FF"/>
                </a:solidFill>
                <a:latin typeface="Times New Roman" panose="02020603050405020304" pitchFamily="18" charset="0"/>
                <a:cs typeface="Times New Roman" panose="02020603050405020304" pitchFamily="18" charset="0"/>
              </a:rPr>
              <a:t>observational studies</a:t>
            </a:r>
            <a:r>
              <a:rPr lang="en-US" sz="2400" b="1" dirty="0">
                <a:solidFill>
                  <a:schemeClr val="tx1"/>
                </a:solidFill>
                <a:latin typeface="Times New Roman" panose="02020603050405020304" pitchFamily="18" charset="0"/>
                <a:cs typeface="Times New Roman" panose="02020603050405020304" pitchFamily="18" charset="0"/>
              </a:rPr>
              <a:t>, before beginning an </a:t>
            </a:r>
            <a:r>
              <a:rPr lang="en-US" sz="2400" b="1" dirty="0">
                <a:solidFill>
                  <a:srgbClr val="0000FF"/>
                </a:solidFill>
                <a:latin typeface="Times New Roman" panose="02020603050405020304" pitchFamily="18" charset="0"/>
                <a:cs typeface="Times New Roman" panose="02020603050405020304" pitchFamily="18" charset="0"/>
              </a:rPr>
              <a:t>RCT</a:t>
            </a:r>
            <a:r>
              <a:rPr lang="en-US" sz="2400" b="1" dirty="0">
                <a:solidFill>
                  <a:schemeClr val="tx1"/>
                </a:solidFill>
                <a:latin typeface="Times New Roman" panose="02020603050405020304" pitchFamily="18" charset="0"/>
                <a:cs typeface="Times New Roman" panose="02020603050405020304" pitchFamily="18" charset="0"/>
              </a:rPr>
              <a:t> the investigator must define the </a:t>
            </a:r>
            <a:r>
              <a:rPr lang="en-US" sz="2400" b="1" dirty="0">
                <a:solidFill>
                  <a:srgbClr val="0000FF"/>
                </a:solidFill>
                <a:latin typeface="Times New Roman" panose="02020603050405020304" pitchFamily="18" charset="0"/>
                <a:cs typeface="Times New Roman" panose="02020603050405020304" pitchFamily="18" charset="0"/>
              </a:rPr>
              <a:t>population</a:t>
            </a:r>
            <a:r>
              <a:rPr lang="en-US" sz="2400" b="1" dirty="0">
                <a:solidFill>
                  <a:schemeClr val="tx1"/>
                </a:solidFill>
                <a:latin typeface="Times New Roman" panose="02020603050405020304" pitchFamily="18" charset="0"/>
                <a:cs typeface="Times New Roman" panose="02020603050405020304" pitchFamily="18" charset="0"/>
              </a:rPr>
              <a:t> of interest and select a representative sample from this </a:t>
            </a:r>
            <a:r>
              <a:rPr lang="en-US" sz="2400" b="1" dirty="0">
                <a:solidFill>
                  <a:srgbClr val="0000FF"/>
                </a:solidFill>
                <a:latin typeface="Times New Roman" panose="02020603050405020304" pitchFamily="18" charset="0"/>
                <a:cs typeface="Times New Roman" panose="02020603050405020304" pitchFamily="18" charset="0"/>
              </a:rPr>
              <a:t>population</a:t>
            </a:r>
            <a:r>
              <a:rPr lang="en-US" sz="2400" b="1" dirty="0">
                <a:solidFill>
                  <a:schemeClr val="tx1"/>
                </a:solidFill>
                <a:latin typeface="Times New Roman" panose="02020603050405020304" pitchFamily="18" charset="0"/>
                <a:cs typeface="Times New Roman" panose="02020603050405020304" pitchFamily="18" charset="0"/>
              </a:rPr>
              <a:t> to participate in the experiment. </a:t>
            </a: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Often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RCTs</a:t>
            </a:r>
            <a:r>
              <a:rPr lang="en-US" sz="2400" b="1" dirty="0">
                <a:solidFill>
                  <a:schemeClr val="tx1"/>
                </a:solidFill>
                <a:latin typeface="Times New Roman" panose="02020603050405020304" pitchFamily="18" charset="0"/>
                <a:cs typeface="Times New Roman" panose="02020603050405020304" pitchFamily="18" charset="0"/>
              </a:rPr>
              <a:t> have very specific inclusion and </a:t>
            </a:r>
            <a:r>
              <a:rPr lang="en-US" sz="2400" b="1" dirty="0">
                <a:solidFill>
                  <a:srgbClr val="0000FF"/>
                </a:solidFill>
                <a:latin typeface="Times New Roman" panose="02020603050405020304" pitchFamily="18" charset="0"/>
                <a:cs typeface="Times New Roman" panose="02020603050405020304" pitchFamily="18" charset="0"/>
              </a:rPr>
              <a:t>exclusion</a:t>
            </a:r>
            <a:r>
              <a:rPr lang="en-US" sz="2400" b="1" dirty="0">
                <a:solidFill>
                  <a:schemeClr val="tx1"/>
                </a:solidFill>
                <a:latin typeface="Times New Roman" panose="02020603050405020304" pitchFamily="18" charset="0"/>
                <a:cs typeface="Times New Roman" panose="02020603050405020304" pitchFamily="18" charset="0"/>
              </a:rPr>
              <a:t> criteria that may limit the population to which the results can be </a:t>
            </a:r>
            <a:r>
              <a:rPr lang="en-US" sz="2400" b="1" dirty="0">
                <a:solidFill>
                  <a:srgbClr val="0000FF"/>
                </a:solidFill>
                <a:latin typeface="Times New Roman" panose="02020603050405020304" pitchFamily="18" charset="0"/>
                <a:cs typeface="Times New Roman" panose="02020603050405020304" pitchFamily="18" charset="0"/>
              </a:rPr>
              <a:t>generalized</a:t>
            </a:r>
            <a:r>
              <a:rPr lang="en-US" sz="2400" b="1" dirty="0">
                <a:solidFill>
                  <a:schemeClr val="tx1"/>
                </a:solidFill>
                <a:latin typeface="Times New Roman" panose="02020603050405020304" pitchFamily="18" charset="0"/>
                <a:cs typeface="Times New Roman" panose="02020603050405020304" pitchFamily="18" charset="0"/>
              </a:rPr>
              <a: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rgbClr val="0000FF"/>
                </a:solidFill>
                <a:latin typeface="Times New Roman" panose="02020603050405020304" pitchFamily="18" charset="0"/>
                <a:cs typeface="Times New Roman" panose="02020603050405020304" pitchFamily="18" charset="0"/>
              </a:rPr>
              <a:t>For </a:t>
            </a:r>
            <a:r>
              <a:rPr lang="en-US" sz="2400" b="1" dirty="0">
                <a:solidFill>
                  <a:srgbClr val="0000FF"/>
                </a:solidFill>
                <a:latin typeface="Times New Roman" panose="02020603050405020304" pitchFamily="18" charset="0"/>
                <a:cs typeface="Times New Roman" panose="02020603050405020304" pitchFamily="18" charset="0"/>
              </a:rPr>
              <a:t>example</a:t>
            </a:r>
            <a:r>
              <a:rPr lang="en-US" sz="2400" b="1" dirty="0">
                <a:solidFill>
                  <a:schemeClr val="tx1"/>
                </a:solidFill>
                <a:latin typeface="Times New Roman" panose="02020603050405020304" pitchFamily="18" charset="0"/>
                <a:cs typeface="Times New Roman" panose="02020603050405020304" pitchFamily="18" charset="0"/>
              </a:rPr>
              <a:t>, in a study investigating the effectiveness of a cholesterol-lowering drug, researchers may exclude individuals with existing conditions such as heart disease or hypertension.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Even </a:t>
            </a:r>
            <a:r>
              <a:rPr lang="en-US" sz="2400" b="1" dirty="0">
                <a:solidFill>
                  <a:schemeClr val="tx1"/>
                </a:solidFill>
                <a:latin typeface="Times New Roman" panose="02020603050405020304" pitchFamily="18" charset="0"/>
                <a:cs typeface="Times New Roman" panose="02020603050405020304" pitchFamily="18" charset="0"/>
              </a:rPr>
              <a:t>though this </a:t>
            </a:r>
            <a:r>
              <a:rPr lang="en-US" sz="2400" b="1" dirty="0">
                <a:solidFill>
                  <a:srgbClr val="0000FF"/>
                </a:solidFill>
                <a:latin typeface="Times New Roman" panose="02020603050405020304" pitchFamily="18" charset="0"/>
                <a:cs typeface="Times New Roman" panose="02020603050405020304" pitchFamily="18" charset="0"/>
              </a:rPr>
              <a:t>exclusion</a:t>
            </a:r>
            <a:r>
              <a:rPr lang="en-US" sz="2400" b="1" dirty="0">
                <a:solidFill>
                  <a:schemeClr val="tx1"/>
                </a:solidFill>
                <a:latin typeface="Times New Roman" panose="02020603050405020304" pitchFamily="18" charset="0"/>
                <a:cs typeface="Times New Roman" panose="02020603050405020304" pitchFamily="18" charset="0"/>
              </a:rPr>
              <a:t> may allow a more precise biological estimation of the effect of the drug, the results may be applied only to the </a:t>
            </a:r>
            <a:r>
              <a:rPr lang="en-US" sz="2400" b="1" dirty="0">
                <a:solidFill>
                  <a:srgbClr val="0000FF"/>
                </a:solidFill>
                <a:latin typeface="Times New Roman" panose="02020603050405020304" pitchFamily="18" charset="0"/>
                <a:cs typeface="Times New Roman" panose="02020603050405020304" pitchFamily="18" charset="0"/>
              </a:rPr>
              <a:t>population</a:t>
            </a:r>
            <a:r>
              <a:rPr lang="en-US" sz="2400" b="1" dirty="0">
                <a:solidFill>
                  <a:schemeClr val="tx1"/>
                </a:solidFill>
                <a:latin typeface="Times New Roman" panose="02020603050405020304" pitchFamily="18" charset="0"/>
                <a:cs typeface="Times New Roman" panose="02020603050405020304" pitchFamily="18" charset="0"/>
              </a:rPr>
              <a:t> of people with high cholesterol and no existing heart disease or hypertension</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74</a:t>
            </a:fld>
            <a:endParaRPr lang="ar-SA"/>
          </a:p>
        </p:txBody>
      </p:sp>
    </p:spTree>
    <p:extLst>
      <p:ext uri="{BB962C8B-B14F-4D97-AF65-F5344CB8AC3E}">
        <p14:creationId xmlns:p14="http://schemas.microsoft.com/office/powerpoint/2010/main" val="3611903251"/>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33400" y="1524000"/>
            <a:ext cx="7924800" cy="4648200"/>
          </a:xfrm>
        </p:spPr>
        <p:txBody>
          <a:bodyPr>
            <a:normAutofit lnSpcReduction="10000"/>
          </a:bodyPr>
          <a:lstStyle/>
          <a:p>
            <a:r>
              <a:rPr lang="en-US" sz="2800" b="1" dirty="0">
                <a:solidFill>
                  <a:srgbClr val="0000FF"/>
                </a:solidFill>
                <a:latin typeface="Times New Roman" panose="02020603050405020304" pitchFamily="18" charset="0"/>
                <a:cs typeface="Times New Roman" panose="02020603050405020304" pitchFamily="18" charset="0"/>
              </a:rPr>
              <a:t>Randomized Controlled Trials</a:t>
            </a:r>
          </a:p>
          <a:p>
            <a:pPr marL="342900" indent="-342900">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In recent years, it has become common and even required in some countries, that </a:t>
            </a:r>
            <a:r>
              <a:rPr lang="en-US" sz="2800" b="1" dirty="0">
                <a:solidFill>
                  <a:srgbClr val="0000FF"/>
                </a:solidFill>
                <a:latin typeface="Times New Roman" panose="02020603050405020304" pitchFamily="18" charset="0"/>
                <a:cs typeface="Times New Roman" panose="02020603050405020304" pitchFamily="18" charset="0"/>
              </a:rPr>
              <a:t>post-marketing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surveillance</a:t>
            </a:r>
            <a:r>
              <a:rPr lang="en-US" sz="2800" b="1" dirty="0">
                <a:solidFill>
                  <a:schemeClr val="tx1"/>
                </a:solidFill>
                <a:latin typeface="Times New Roman" panose="02020603050405020304" pitchFamily="18" charset="0"/>
                <a:cs typeface="Times New Roman" panose="02020603050405020304" pitchFamily="18" charset="0"/>
              </a:rPr>
              <a:t>, or drug monitoring after agency approval, occurs for drugs newly introduced to the market</a:t>
            </a:r>
            <a:r>
              <a:rPr lang="en-US" sz="2800" b="1">
                <a:solidFill>
                  <a:schemeClr val="tx1"/>
                </a:solidFill>
                <a:latin typeface="Times New Roman" panose="02020603050405020304" pitchFamily="18" charset="0"/>
                <a:cs typeface="Times New Roman" panose="02020603050405020304" pitchFamily="18" charset="0"/>
              </a:rPr>
              <a:t>. </a:t>
            </a:r>
            <a:endParaRPr lang="en-US" sz="2800" b="1"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800" b="1" smtClean="0">
                <a:solidFill>
                  <a:schemeClr val="tx1"/>
                </a:solidFill>
                <a:latin typeface="Times New Roman" panose="02020603050405020304" pitchFamily="18" charset="0"/>
                <a:cs typeface="Times New Roman" panose="02020603050405020304" pitchFamily="18" charset="0"/>
              </a:rPr>
              <a:t>As </a:t>
            </a:r>
            <a:r>
              <a:rPr lang="en-US" sz="2800" b="1" dirty="0">
                <a:solidFill>
                  <a:schemeClr val="tx1"/>
                </a:solidFill>
                <a:latin typeface="Times New Roman" panose="02020603050405020304" pitchFamily="18" charset="0"/>
                <a:cs typeface="Times New Roman" panose="02020603050405020304" pitchFamily="18" charset="0"/>
              </a:rPr>
              <a:t>with other surveillance activities, </a:t>
            </a:r>
            <a:r>
              <a:rPr lang="en-US" sz="2800" b="1" dirty="0">
                <a:solidFill>
                  <a:srgbClr val="0000FF"/>
                </a:solidFill>
                <a:latin typeface="Times New Roman" panose="02020603050405020304" pitchFamily="18" charset="0"/>
                <a:cs typeface="Times New Roman" panose="02020603050405020304" pitchFamily="18" charset="0"/>
              </a:rPr>
              <a:t>post-marketing surveillance </a:t>
            </a:r>
            <a:r>
              <a:rPr lang="en-US" sz="2800" b="1" dirty="0">
                <a:solidFill>
                  <a:schemeClr val="tx1"/>
                </a:solidFill>
                <a:latin typeface="Times New Roman" panose="02020603050405020304" pitchFamily="18" charset="0"/>
                <a:cs typeface="Times New Roman" panose="02020603050405020304" pitchFamily="18" charset="0"/>
              </a:rPr>
              <a:t>can provide useful time - trend data and may alert researchers, clinicians, and pharmaceutical producers to unexpected side effects associated with a drug</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75</a:t>
            </a:fld>
            <a:endParaRPr lang="ar-SA"/>
          </a:p>
        </p:txBody>
      </p:sp>
    </p:spTree>
    <p:extLst>
      <p:ext uri="{BB962C8B-B14F-4D97-AF65-F5344CB8AC3E}">
        <p14:creationId xmlns:p14="http://schemas.microsoft.com/office/powerpoint/2010/main" val="311651423"/>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33400" y="1295400"/>
            <a:ext cx="7924800" cy="5029200"/>
          </a:xfrm>
        </p:spPr>
        <p:txBody>
          <a:bodyPr>
            <a:normAutofit fontScale="85000" lnSpcReduction="20000"/>
          </a:bodyPr>
          <a:lstStyle/>
          <a:p>
            <a:r>
              <a:rPr lang="en-US" sz="2800" b="1" dirty="0">
                <a:solidFill>
                  <a:srgbClr val="0000FF"/>
                </a:solidFill>
                <a:latin typeface="Times New Roman" panose="02020603050405020304" pitchFamily="18" charset="0"/>
                <a:cs typeface="Times New Roman" panose="02020603050405020304" pitchFamily="18" charset="0"/>
              </a:rPr>
              <a:t>Randomized Controlled Trials</a:t>
            </a:r>
          </a:p>
          <a:p>
            <a:pPr marL="342900" indent="-342900">
              <a:buFont typeface="Arial" panose="020B0604020202020204" pitchFamily="34" charset="0"/>
              <a:buChar char="•"/>
            </a:pPr>
            <a:r>
              <a:rPr lang="en-US" sz="2800" b="1" dirty="0">
                <a:solidFill>
                  <a:srgbClr val="0000FF"/>
                </a:solidFill>
                <a:latin typeface="Times New Roman" panose="02020603050405020304" pitchFamily="18" charset="0"/>
                <a:cs typeface="Times New Roman" panose="02020603050405020304" pitchFamily="18" charset="0"/>
              </a:rPr>
              <a:t>RCTs</a:t>
            </a:r>
            <a:r>
              <a:rPr lang="en-US" sz="2800" b="1" dirty="0">
                <a:solidFill>
                  <a:schemeClr val="tx1"/>
                </a:solidFill>
                <a:latin typeface="Times New Roman" panose="02020603050405020304" pitchFamily="18" charset="0"/>
                <a:cs typeface="Times New Roman" panose="02020603050405020304" pitchFamily="18" charset="0"/>
              </a:rPr>
              <a:t> can have </a:t>
            </a:r>
            <a:r>
              <a:rPr lang="en-US" sz="2800" b="1" dirty="0">
                <a:solidFill>
                  <a:srgbClr val="0000FF"/>
                </a:solidFill>
                <a:latin typeface="Times New Roman" panose="02020603050405020304" pitchFamily="18" charset="0"/>
                <a:cs typeface="Times New Roman" panose="02020603050405020304" pitchFamily="18" charset="0"/>
              </a:rPr>
              <a:t>limitations</a:t>
            </a:r>
            <a:r>
              <a:rPr lang="en-US" sz="2800" b="1" dirty="0">
                <a:solidFill>
                  <a:schemeClr val="tx1"/>
                </a:solidFill>
                <a:latin typeface="Times New Roman" panose="02020603050405020304" pitchFamily="18" charset="0"/>
                <a:cs typeface="Times New Roman" panose="02020603050405020304" pitchFamily="18" charset="0"/>
              </a:rPr>
              <a:t>, the most important of which is </a:t>
            </a:r>
            <a:r>
              <a:rPr lang="en-US" sz="2800" b="1" i="1" dirty="0">
                <a:solidFill>
                  <a:srgbClr val="0000FF"/>
                </a:solidFill>
                <a:latin typeface="Times New Roman" panose="02020603050405020304" pitchFamily="18" charset="0"/>
                <a:cs typeface="Times New Roman" panose="02020603050405020304" pitchFamily="18" charset="0"/>
              </a:rPr>
              <a:t>the ability to use these studies in public health research</a:t>
            </a:r>
            <a:r>
              <a:rPr lang="en-US" sz="2800" b="1" dirty="0">
                <a:solidFill>
                  <a:schemeClr val="tx1"/>
                </a:solidFill>
                <a:latin typeface="Times New Roman" panose="02020603050405020304" pitchFamily="18" charset="0"/>
                <a:cs typeface="Times New Roman" panose="02020603050405020304" pitchFamily="18" charset="0"/>
              </a:rPr>
              <a:t>. In many cases, it is unethical to randomize individuals to the exposure of interest. For example, one cannot randomize women to illegal drugs during pregnancy to understand the impact of drug use on the risk of birth defects. </a:t>
            </a:r>
            <a:r>
              <a:rPr lang="en-US" sz="2800" b="1" dirty="0" smtClean="0">
                <a:solidFill>
                  <a:schemeClr val="tx1"/>
                </a:solidFill>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Another ethical consideration in </a:t>
            </a:r>
            <a:r>
              <a:rPr lang="en-US" sz="2800" b="1" dirty="0">
                <a:solidFill>
                  <a:srgbClr val="0000FF"/>
                </a:solidFill>
                <a:latin typeface="Times New Roman" panose="02020603050405020304" pitchFamily="18" charset="0"/>
                <a:cs typeface="Times New Roman" panose="02020603050405020304" pitchFamily="18" charset="0"/>
              </a:rPr>
              <a:t>RCTs</a:t>
            </a:r>
            <a:r>
              <a:rPr lang="en-US" sz="2800" b="1" dirty="0">
                <a:solidFill>
                  <a:schemeClr val="tx1"/>
                </a:solidFill>
                <a:latin typeface="Times New Roman" panose="02020603050405020304" pitchFamily="18" charset="0"/>
                <a:cs typeface="Times New Roman" panose="02020603050405020304" pitchFamily="18" charset="0"/>
              </a:rPr>
              <a:t> is the local standard of care. Some </a:t>
            </a:r>
            <a:r>
              <a:rPr lang="en-US" sz="2800" b="1" dirty="0">
                <a:solidFill>
                  <a:srgbClr val="0000FF"/>
                </a:solidFill>
                <a:latin typeface="Times New Roman" panose="02020603050405020304" pitchFamily="18" charset="0"/>
                <a:cs typeface="Times New Roman" panose="02020603050405020304" pitchFamily="18" charset="0"/>
              </a:rPr>
              <a:t>RCTs</a:t>
            </a:r>
            <a:r>
              <a:rPr lang="en-US" sz="2800" b="1" dirty="0">
                <a:solidFill>
                  <a:schemeClr val="tx1"/>
                </a:solidFill>
                <a:latin typeface="Times New Roman" panose="02020603050405020304" pitchFamily="18" charset="0"/>
                <a:cs typeface="Times New Roman" panose="02020603050405020304" pitchFamily="18" charset="0"/>
              </a:rPr>
              <a:t> are conducted in </a:t>
            </a:r>
            <a:r>
              <a:rPr lang="en-US" sz="2800" b="1" dirty="0">
                <a:solidFill>
                  <a:srgbClr val="0000FF"/>
                </a:solidFill>
                <a:latin typeface="Times New Roman" panose="02020603050405020304" pitchFamily="18" charset="0"/>
                <a:cs typeface="Times New Roman" panose="02020603050405020304" pitchFamily="18" charset="0"/>
              </a:rPr>
              <a:t>developing countries</a:t>
            </a:r>
            <a:r>
              <a:rPr lang="en-US" sz="2800" b="1" dirty="0">
                <a:solidFill>
                  <a:schemeClr val="tx1"/>
                </a:solidFill>
                <a:latin typeface="Times New Roman" panose="02020603050405020304" pitchFamily="18" charset="0"/>
                <a:cs typeface="Times New Roman" panose="02020603050405020304" pitchFamily="18" charset="0"/>
              </a:rPr>
              <a:t>, in part because the outcome of interest may occur more frequently there.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This </a:t>
            </a:r>
            <a:r>
              <a:rPr lang="en-US" sz="2800" b="1" dirty="0">
                <a:solidFill>
                  <a:schemeClr val="tx1"/>
                </a:solidFill>
                <a:latin typeface="Times New Roman" panose="02020603050405020304" pitchFamily="18" charset="0"/>
                <a:cs typeface="Times New Roman" panose="02020603050405020304" pitchFamily="18" charset="0"/>
              </a:rPr>
              <a:t>is not </a:t>
            </a:r>
            <a:r>
              <a:rPr lang="en-US" sz="2800" b="1" dirty="0">
                <a:solidFill>
                  <a:srgbClr val="0000FF"/>
                </a:solidFill>
                <a:latin typeface="Times New Roman" panose="02020603050405020304" pitchFamily="18" charset="0"/>
                <a:cs typeface="Times New Roman" panose="02020603050405020304" pitchFamily="18" charset="0"/>
              </a:rPr>
              <a:t>necessarily unethical, unless </a:t>
            </a:r>
            <a:r>
              <a:rPr lang="en-US" sz="2800" b="1" dirty="0">
                <a:solidFill>
                  <a:schemeClr val="tx1"/>
                </a:solidFill>
                <a:latin typeface="Times New Roman" panose="02020603050405020304" pitchFamily="18" charset="0"/>
                <a:cs typeface="Times New Roman" panose="02020603050405020304" pitchFamily="18" charset="0"/>
              </a:rPr>
              <a:t>the results of the trial will not be of use to the population on which the trial was conducted</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76</a:t>
            </a:fld>
            <a:endParaRPr lang="ar-SA"/>
          </a:p>
        </p:txBody>
      </p:sp>
    </p:spTree>
    <p:extLst>
      <p:ext uri="{BB962C8B-B14F-4D97-AF65-F5344CB8AC3E}">
        <p14:creationId xmlns:p14="http://schemas.microsoft.com/office/powerpoint/2010/main" val="1126620340"/>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33400" y="1295400"/>
            <a:ext cx="7924800" cy="5029200"/>
          </a:xfrm>
        </p:spPr>
        <p:txBody>
          <a:bodyPr>
            <a:normAutofit/>
          </a:bodyPr>
          <a:lstStyle/>
          <a:p>
            <a:r>
              <a:rPr lang="en-US" sz="2800" b="1" dirty="0">
                <a:solidFill>
                  <a:srgbClr val="0000FF"/>
                </a:solidFill>
                <a:latin typeface="Times New Roman" panose="02020603050405020304" pitchFamily="18" charset="0"/>
                <a:cs typeface="Times New Roman" panose="02020603050405020304" pitchFamily="18" charset="0"/>
              </a:rPr>
              <a:t>Randomized Controlled Trials</a:t>
            </a:r>
          </a:p>
          <a:p>
            <a:pPr marL="342900" indent="-342900">
              <a:buFont typeface="Arial" panose="020B0604020202020204" pitchFamily="34" charset="0"/>
              <a:buChar char="•"/>
            </a:pPr>
            <a:r>
              <a:rPr lang="en-US" sz="2400" b="1" dirty="0">
                <a:solidFill>
                  <a:srgbClr val="0000FF"/>
                </a:solidFill>
                <a:latin typeface="Times New Roman" panose="02020603050405020304" pitchFamily="18" charset="0"/>
                <a:cs typeface="Times New Roman" panose="02020603050405020304" pitchFamily="18" charset="0"/>
              </a:rPr>
              <a:t>RCTs</a:t>
            </a:r>
            <a:r>
              <a:rPr lang="en-US" sz="2400" b="1" dirty="0">
                <a:solidFill>
                  <a:schemeClr val="tx1"/>
                </a:solidFill>
                <a:latin typeface="Times New Roman" panose="02020603050405020304" pitchFamily="18" charset="0"/>
                <a:cs typeface="Times New Roman" panose="02020603050405020304" pitchFamily="18" charset="0"/>
              </a:rPr>
              <a:t> often are time and cost intensive. As with prospective cohort studies, </a:t>
            </a:r>
            <a:r>
              <a:rPr lang="en-US" sz="2400" b="1" dirty="0">
                <a:solidFill>
                  <a:srgbClr val="0000FF"/>
                </a:solidFill>
                <a:latin typeface="Times New Roman" panose="02020603050405020304" pitchFamily="18" charset="0"/>
                <a:cs typeface="Times New Roman" panose="02020603050405020304" pitchFamily="18" charset="0"/>
              </a:rPr>
              <a:t>RCTs</a:t>
            </a:r>
            <a:r>
              <a:rPr lang="en-US" sz="2400" b="1" dirty="0">
                <a:solidFill>
                  <a:schemeClr val="tx1"/>
                </a:solidFill>
                <a:latin typeface="Times New Roman" panose="02020603050405020304" pitchFamily="18" charset="0"/>
                <a:cs typeface="Times New Roman" panose="02020603050405020304" pitchFamily="18" charset="0"/>
              </a:rPr>
              <a:t> require follow - up to assess the outcome, sometimes for many years. In addition, </a:t>
            </a:r>
            <a:r>
              <a:rPr lang="en-US" sz="2400" b="1" dirty="0">
                <a:solidFill>
                  <a:srgbClr val="0000FF"/>
                </a:solidFill>
                <a:latin typeface="Times New Roman" panose="02020603050405020304" pitchFamily="18" charset="0"/>
                <a:cs typeface="Times New Roman" panose="02020603050405020304" pitchFamily="18" charset="0"/>
              </a:rPr>
              <a:t>RCTs</a:t>
            </a:r>
            <a:r>
              <a:rPr lang="en-US" sz="2400" b="1" dirty="0">
                <a:solidFill>
                  <a:schemeClr val="tx1"/>
                </a:solidFill>
                <a:latin typeface="Times New Roman" panose="02020603050405020304" pitchFamily="18" charset="0"/>
                <a:cs typeface="Times New Roman" panose="02020603050405020304" pitchFamily="18" charset="0"/>
              </a:rPr>
              <a:t> may require intense medical care or procedures, such as frequent visits and laboratory tests.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chemeClr val="tx1"/>
                </a:solidFill>
                <a:latin typeface="Times New Roman" panose="02020603050405020304" pitchFamily="18" charset="0"/>
                <a:cs typeface="Times New Roman" panose="02020603050405020304" pitchFamily="18" charset="0"/>
              </a:rPr>
              <a:t>issues of </a:t>
            </a:r>
            <a:r>
              <a:rPr lang="en-US" sz="2400" b="1" dirty="0">
                <a:solidFill>
                  <a:srgbClr val="0000FF"/>
                </a:solidFill>
                <a:latin typeface="Times New Roman" panose="02020603050405020304" pitchFamily="18" charset="0"/>
                <a:cs typeface="Times New Roman" panose="02020603050405020304" pitchFamily="18" charset="0"/>
              </a:rPr>
              <a:t>noncompliance</a:t>
            </a:r>
            <a:r>
              <a:rPr lang="en-US" sz="2400" b="1" dirty="0">
                <a:solidFill>
                  <a:schemeClr val="tx1"/>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loss to </a:t>
            </a:r>
            <a:r>
              <a:rPr lang="en-US" sz="2400" b="1" dirty="0" smtClean="0">
                <a:solidFill>
                  <a:srgbClr val="0000FF"/>
                </a:solidFill>
                <a:latin typeface="Times New Roman" panose="02020603050405020304" pitchFamily="18" charset="0"/>
                <a:cs typeface="Times New Roman" panose="02020603050405020304" pitchFamily="18" charset="0"/>
              </a:rPr>
              <a:t>follow-up </a:t>
            </a:r>
            <a:r>
              <a:rPr lang="en-US" sz="2400" b="1" dirty="0">
                <a:solidFill>
                  <a:schemeClr val="tx1"/>
                </a:solidFill>
                <a:latin typeface="Times New Roman" panose="02020603050405020304" pitchFamily="18" charset="0"/>
                <a:cs typeface="Times New Roman" panose="02020603050405020304" pitchFamily="18" charset="0"/>
              </a:rPr>
              <a:t>are important in </a:t>
            </a:r>
            <a:r>
              <a:rPr lang="en-US" sz="2400" b="1" dirty="0">
                <a:solidFill>
                  <a:srgbClr val="0000FF"/>
                </a:solidFill>
                <a:latin typeface="Times New Roman" panose="02020603050405020304" pitchFamily="18" charset="0"/>
                <a:cs typeface="Times New Roman" panose="02020603050405020304" pitchFamily="18" charset="0"/>
              </a:rPr>
              <a:t>RCTs</a:t>
            </a:r>
            <a:r>
              <a:rPr lang="en-US" sz="2400" b="1" dirty="0">
                <a:solidFill>
                  <a:schemeClr val="tx1"/>
                </a:solidFill>
                <a:latin typeface="Times New Roman" panose="02020603050405020304" pitchFamily="18" charset="0"/>
                <a:cs typeface="Times New Roman" panose="02020603050405020304" pitchFamily="18" charset="0"/>
              </a:rPr>
              <a:t>: discarding participants because they do not take their drugs as instructed or do not comply with the intervention may </a:t>
            </a:r>
            <a:r>
              <a:rPr lang="en-US" sz="2400" b="1" dirty="0">
                <a:solidFill>
                  <a:srgbClr val="0000FF"/>
                </a:solidFill>
                <a:latin typeface="Times New Roman" panose="02020603050405020304" pitchFamily="18" charset="0"/>
                <a:cs typeface="Times New Roman" panose="02020603050405020304" pitchFamily="18" charset="0"/>
              </a:rPr>
              <a:t>compromise</a:t>
            </a:r>
            <a:r>
              <a:rPr lang="en-US" sz="2400" b="1" dirty="0">
                <a:solidFill>
                  <a:schemeClr val="tx1"/>
                </a:solidFill>
                <a:latin typeface="Times New Roman" panose="02020603050405020304" pitchFamily="18" charset="0"/>
                <a:cs typeface="Times New Roman" panose="02020603050405020304" pitchFamily="18" charset="0"/>
              </a:rPr>
              <a:t> the very benefits of the </a:t>
            </a:r>
            <a:r>
              <a:rPr lang="en-US" sz="2400" b="1" dirty="0">
                <a:solidFill>
                  <a:srgbClr val="0000FF"/>
                </a:solidFill>
                <a:latin typeface="Times New Roman" panose="02020603050405020304" pitchFamily="18" charset="0"/>
                <a:cs typeface="Times New Roman" panose="02020603050405020304" pitchFamily="18" charset="0"/>
              </a:rPr>
              <a:t>randomization</a:t>
            </a:r>
            <a:r>
              <a:rPr lang="en-US" sz="2400" b="1" dirty="0">
                <a:solidFill>
                  <a:schemeClr val="tx1"/>
                </a:solidFill>
                <a:latin typeface="Times New Roman" panose="02020603050405020304" pitchFamily="18" charset="0"/>
                <a:cs typeface="Times New Roman" panose="02020603050405020304" pitchFamily="18" charset="0"/>
              </a:rPr>
              <a:t> of exposures and make them more like observational studies</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800" b="1" dirty="0" smtClean="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77</a:t>
            </a:fld>
            <a:endParaRPr lang="ar-SA"/>
          </a:p>
        </p:txBody>
      </p:sp>
    </p:spTree>
    <p:extLst>
      <p:ext uri="{BB962C8B-B14F-4D97-AF65-F5344CB8AC3E}">
        <p14:creationId xmlns:p14="http://schemas.microsoft.com/office/powerpoint/2010/main" val="2141442093"/>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33400" y="1295400"/>
            <a:ext cx="7924800" cy="5029200"/>
          </a:xfrm>
        </p:spPr>
        <p:txBody>
          <a:bodyPr>
            <a:normAutofit fontScale="92500" lnSpcReduction="10000"/>
          </a:bodyPr>
          <a:lstStyle/>
          <a:p>
            <a:r>
              <a:rPr lang="en-US" sz="3500" b="1" dirty="0" smtClean="0">
                <a:solidFill>
                  <a:srgbClr val="0000FF"/>
                </a:solidFill>
                <a:latin typeface="Times New Roman" panose="02020603050405020304" pitchFamily="18" charset="0"/>
                <a:cs typeface="Times New Roman" panose="02020603050405020304" pitchFamily="18" charset="0"/>
              </a:rPr>
              <a:t>Community Trials</a:t>
            </a:r>
            <a:endParaRPr lang="en-US" sz="3500" b="1" dirty="0">
              <a:solidFill>
                <a:srgbClr val="0000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The major difference between </a:t>
            </a:r>
            <a:r>
              <a:rPr lang="en-US" sz="2400" b="1" dirty="0">
                <a:solidFill>
                  <a:srgbClr val="0000FF"/>
                </a:solidFill>
                <a:latin typeface="Times New Roman" panose="02020603050405020304" pitchFamily="18" charset="0"/>
                <a:cs typeface="Times New Roman" panose="02020603050405020304" pitchFamily="18" charset="0"/>
              </a:rPr>
              <a:t>RCTs</a:t>
            </a:r>
            <a:r>
              <a:rPr lang="en-US" sz="2400" b="1" dirty="0">
                <a:solidFill>
                  <a:schemeClr val="tx1"/>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community trials </a:t>
            </a:r>
            <a:r>
              <a:rPr lang="en-US" sz="2400" b="1" dirty="0">
                <a:solidFill>
                  <a:schemeClr val="tx1"/>
                </a:solidFill>
                <a:latin typeface="Times New Roman" panose="02020603050405020304" pitchFamily="18" charset="0"/>
                <a:cs typeface="Times New Roman" panose="02020603050405020304" pitchFamily="18" charset="0"/>
              </a:rPr>
              <a:t>is the unit of analysis.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In </a:t>
            </a:r>
            <a:r>
              <a:rPr lang="en-US" sz="2400" b="1" dirty="0">
                <a:solidFill>
                  <a:srgbClr val="0000FF"/>
                </a:solidFill>
                <a:latin typeface="Times New Roman" panose="02020603050405020304" pitchFamily="18" charset="0"/>
                <a:cs typeface="Times New Roman" panose="02020603050405020304" pitchFamily="18" charset="0"/>
              </a:rPr>
              <a:t>community trials</a:t>
            </a:r>
            <a:r>
              <a:rPr lang="en-US" sz="2400" b="1" dirty="0">
                <a:solidFill>
                  <a:schemeClr val="tx1"/>
                </a:solidFill>
                <a:latin typeface="Times New Roman" panose="02020603050405020304" pitchFamily="18" charset="0"/>
                <a:cs typeface="Times New Roman" panose="02020603050405020304" pitchFamily="18" charset="0"/>
              </a:rPr>
              <a:t>, as in ecological studies, the unit of analysis is a group rather than an individual.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chemeClr val="tx1"/>
                </a:solidFill>
                <a:latin typeface="Times New Roman" panose="02020603050405020304" pitchFamily="18" charset="0"/>
                <a:cs typeface="Times New Roman" panose="02020603050405020304" pitchFamily="18" charset="0"/>
              </a:rPr>
              <a:t>community under study represents a larger population, such as a school district, a city, or a county. These trials may test an etiological hypothesis or the impact of a program or intervention.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In </a:t>
            </a:r>
            <a:r>
              <a:rPr lang="en-US" sz="2400" b="1" dirty="0">
                <a:solidFill>
                  <a:schemeClr val="tx1"/>
                </a:solidFill>
                <a:latin typeface="Times New Roman" panose="02020603050405020304" pitchFamily="18" charset="0"/>
                <a:cs typeface="Times New Roman" panose="02020603050405020304" pitchFamily="18" charset="0"/>
              </a:rPr>
              <a:t>a </a:t>
            </a:r>
            <a:r>
              <a:rPr lang="en-US" sz="2400" b="1" dirty="0">
                <a:solidFill>
                  <a:srgbClr val="0000FF"/>
                </a:solidFill>
                <a:latin typeface="Times New Roman" panose="02020603050405020304" pitchFamily="18" charset="0"/>
                <a:cs typeface="Times New Roman" panose="02020603050405020304" pitchFamily="18" charset="0"/>
              </a:rPr>
              <a:t>community trial</a:t>
            </a:r>
            <a:r>
              <a:rPr lang="en-US" sz="2400" b="1" dirty="0">
                <a:solidFill>
                  <a:schemeClr val="tx1"/>
                </a:solidFill>
                <a:latin typeface="Times New Roman" panose="02020603050405020304" pitchFamily="18" charset="0"/>
                <a:cs typeface="Times New Roman" panose="02020603050405020304" pitchFamily="18" charset="0"/>
              </a:rPr>
              <a:t>, one or more communities serve as the </a:t>
            </a:r>
            <a:r>
              <a:rPr lang="en-US" sz="2400" b="1" dirty="0">
                <a:solidFill>
                  <a:srgbClr val="0000FF"/>
                </a:solidFill>
                <a:latin typeface="Times New Roman" panose="02020603050405020304" pitchFamily="18" charset="0"/>
                <a:cs typeface="Times New Roman" panose="02020603050405020304" pitchFamily="18" charset="0"/>
              </a:rPr>
              <a:t>intervention</a:t>
            </a:r>
            <a:r>
              <a:rPr lang="en-US" sz="2400" b="1" dirty="0">
                <a:solidFill>
                  <a:schemeClr val="tx1"/>
                </a:solidFill>
                <a:latin typeface="Times New Roman" panose="02020603050405020304" pitchFamily="18" charset="0"/>
                <a:cs typeface="Times New Roman" panose="02020603050405020304" pitchFamily="18" charset="0"/>
              </a:rPr>
              <a:t> group and another community or communities serves as the </a:t>
            </a:r>
            <a:r>
              <a:rPr lang="en-US" sz="2400" b="1" dirty="0">
                <a:solidFill>
                  <a:srgbClr val="0000FF"/>
                </a:solidFill>
                <a:latin typeface="Times New Roman" panose="02020603050405020304" pitchFamily="18" charset="0"/>
                <a:cs typeface="Times New Roman" panose="02020603050405020304" pitchFamily="18" charset="0"/>
              </a:rPr>
              <a:t>control</a:t>
            </a:r>
            <a:r>
              <a:rPr lang="en-US" sz="2400" b="1" dirty="0">
                <a:solidFill>
                  <a:schemeClr val="tx1"/>
                </a:solidFill>
                <a:latin typeface="Times New Roman" panose="02020603050405020304" pitchFamily="18" charset="0"/>
                <a:cs typeface="Times New Roman" panose="02020603050405020304" pitchFamily="18" charset="0"/>
              </a:rPr>
              <a:t>. As in all epidemiological studies, the intervention and control groups should be as similar as possible, except for the exposure status, and they should represent the same underlying population</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800" b="1" dirty="0" smtClean="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78</a:t>
            </a:fld>
            <a:endParaRPr lang="ar-SA"/>
          </a:p>
        </p:txBody>
      </p:sp>
    </p:spTree>
    <p:extLst>
      <p:ext uri="{BB962C8B-B14F-4D97-AF65-F5344CB8AC3E}">
        <p14:creationId xmlns:p14="http://schemas.microsoft.com/office/powerpoint/2010/main" val="2229785529"/>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33400" y="1295400"/>
            <a:ext cx="7924800" cy="5029200"/>
          </a:xfrm>
        </p:spPr>
        <p:txBody>
          <a:bodyPr>
            <a:normAutofit fontScale="92500" lnSpcReduction="20000"/>
          </a:bodyPr>
          <a:lstStyle/>
          <a:p>
            <a:r>
              <a:rPr lang="en-US" sz="3500" b="1" dirty="0" smtClean="0">
                <a:solidFill>
                  <a:srgbClr val="0000FF"/>
                </a:solidFill>
                <a:latin typeface="Times New Roman" panose="02020603050405020304" pitchFamily="18" charset="0"/>
                <a:cs typeface="Times New Roman" panose="02020603050405020304" pitchFamily="18" charset="0"/>
              </a:rPr>
              <a:t>Community Trials</a:t>
            </a:r>
            <a:endParaRPr lang="en-US" sz="3500" b="1" dirty="0">
              <a:solidFill>
                <a:srgbClr val="0000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rgbClr val="0000FF"/>
                </a:solidFill>
                <a:latin typeface="Times New Roman" panose="02020603050405020304" pitchFamily="18" charset="0"/>
                <a:cs typeface="Times New Roman" panose="02020603050405020304" pitchFamily="18" charset="0"/>
              </a:rPr>
              <a:t>Community trials </a:t>
            </a:r>
            <a:r>
              <a:rPr lang="en-US" sz="2400" b="1" dirty="0">
                <a:solidFill>
                  <a:schemeClr val="tx1"/>
                </a:solidFill>
                <a:latin typeface="Times New Roman" panose="02020603050405020304" pitchFamily="18" charset="0"/>
                <a:cs typeface="Times New Roman" panose="02020603050405020304" pitchFamily="18" charset="0"/>
              </a:rPr>
              <a:t>are different from ecological studies in that the exposure is manipulated by the investigator rather than occurring naturally.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chemeClr val="tx1"/>
                </a:solidFill>
                <a:latin typeface="Times New Roman" panose="02020603050405020304" pitchFamily="18" charset="0"/>
                <a:cs typeface="Times New Roman" panose="02020603050405020304" pitchFamily="18" charset="0"/>
              </a:rPr>
              <a:t>process of a </a:t>
            </a:r>
            <a:r>
              <a:rPr lang="en-US" sz="2400" b="1" dirty="0">
                <a:solidFill>
                  <a:srgbClr val="0000FF"/>
                </a:solidFill>
                <a:latin typeface="Times New Roman" panose="02020603050405020304" pitchFamily="18" charset="0"/>
                <a:cs typeface="Times New Roman" panose="02020603050405020304" pitchFamily="18" charset="0"/>
              </a:rPr>
              <a:t>community trial </a:t>
            </a:r>
            <a:r>
              <a:rPr lang="en-US" sz="2400" b="1" dirty="0">
                <a:solidFill>
                  <a:schemeClr val="tx1"/>
                </a:solidFill>
                <a:latin typeface="Times New Roman" panose="02020603050405020304" pitchFamily="18" charset="0"/>
                <a:cs typeface="Times New Roman" panose="02020603050405020304" pitchFamily="18" charset="0"/>
              </a:rPr>
              <a:t>is similar to that of an RCT except groups are assigned to an exposure rather than individuals.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Whenever </a:t>
            </a:r>
            <a:r>
              <a:rPr lang="en-US" sz="2400" b="1" dirty="0">
                <a:solidFill>
                  <a:schemeClr val="tx1"/>
                </a:solidFill>
                <a:latin typeface="Times New Roman" panose="02020603050405020304" pitchFamily="18" charset="0"/>
                <a:cs typeface="Times New Roman" panose="02020603050405020304" pitchFamily="18" charset="0"/>
              </a:rPr>
              <a:t>possible, </a:t>
            </a:r>
            <a:r>
              <a:rPr lang="en-US" sz="2400" b="1" dirty="0">
                <a:solidFill>
                  <a:srgbClr val="0000FF"/>
                </a:solidFill>
                <a:latin typeface="Times New Roman" panose="02020603050405020304" pitchFamily="18" charset="0"/>
                <a:cs typeface="Times New Roman" panose="02020603050405020304" pitchFamily="18" charset="0"/>
              </a:rPr>
              <a:t>allocation to intervention or control </a:t>
            </a:r>
            <a:r>
              <a:rPr lang="en-US" sz="2400" b="1" dirty="0">
                <a:solidFill>
                  <a:schemeClr val="tx1"/>
                </a:solidFill>
                <a:latin typeface="Times New Roman" panose="02020603050405020304" pitchFamily="18" charset="0"/>
                <a:cs typeface="Times New Roman" panose="02020603050405020304" pitchFamily="18" charset="0"/>
              </a:rPr>
              <a:t>should be done at random in community </a:t>
            </a:r>
            <a:r>
              <a:rPr lang="en-US" sz="2400" b="1" dirty="0" smtClean="0">
                <a:solidFill>
                  <a:schemeClr val="tx1"/>
                </a:solidFill>
                <a:latin typeface="Times New Roman" panose="02020603050405020304" pitchFamily="18" charset="0"/>
                <a:cs typeface="Times New Roman" panose="02020603050405020304" pitchFamily="18" charset="0"/>
              </a:rPr>
              <a:t>trials.</a:t>
            </a: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Once </a:t>
            </a:r>
            <a:r>
              <a:rPr lang="en-US" sz="2400" b="1" dirty="0">
                <a:solidFill>
                  <a:schemeClr val="tx1"/>
                </a:solidFill>
                <a:latin typeface="Times New Roman" panose="02020603050405020304" pitchFamily="18" charset="0"/>
                <a:cs typeface="Times New Roman" panose="02020603050405020304" pitchFamily="18" charset="0"/>
              </a:rPr>
              <a:t>the </a:t>
            </a:r>
            <a:r>
              <a:rPr lang="en-US" sz="2400" b="1" dirty="0">
                <a:solidFill>
                  <a:srgbClr val="0000FF"/>
                </a:solidFill>
                <a:latin typeface="Times New Roman" panose="02020603050405020304" pitchFamily="18" charset="0"/>
                <a:cs typeface="Times New Roman" panose="02020603050405020304" pitchFamily="18" charset="0"/>
              </a:rPr>
              <a:t>treatment group </a:t>
            </a:r>
            <a:r>
              <a:rPr lang="en-US" sz="2400" b="1" dirty="0">
                <a:solidFill>
                  <a:schemeClr val="tx1"/>
                </a:solidFill>
                <a:latin typeface="Times New Roman" panose="02020603050405020304" pitchFamily="18" charset="0"/>
                <a:cs typeface="Times New Roman" panose="02020603050405020304" pitchFamily="18" charset="0"/>
              </a:rPr>
              <a:t>is assigned, the intervention begins, and the groups are followed over time to evaluate changes in the </a:t>
            </a:r>
            <a:r>
              <a:rPr lang="en-US" sz="2400" b="1" dirty="0">
                <a:solidFill>
                  <a:srgbClr val="0000FF"/>
                </a:solidFill>
                <a:latin typeface="Times New Roman" panose="02020603050405020304" pitchFamily="18" charset="0"/>
                <a:cs typeface="Times New Roman" panose="02020603050405020304" pitchFamily="18" charset="0"/>
              </a:rPr>
              <a:t>outcome</a:t>
            </a:r>
            <a:r>
              <a:rPr lang="en-US" sz="2400" b="1" dirty="0">
                <a:solidFill>
                  <a:schemeClr val="tx1"/>
                </a:solidFill>
                <a:latin typeface="Times New Roman" panose="02020603050405020304" pitchFamily="18" charset="0"/>
                <a:cs typeface="Times New Roman" panose="02020603050405020304" pitchFamily="18" charset="0"/>
              </a:rPr>
              <a:t> of interest.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rgbClr val="0000FF"/>
                </a:solidFill>
                <a:latin typeface="Times New Roman" panose="02020603050405020304" pitchFamily="18" charset="0"/>
                <a:cs typeface="Times New Roman" panose="02020603050405020304" pitchFamily="18" charset="0"/>
              </a:rPr>
              <a:t>outcome</a:t>
            </a:r>
            <a:r>
              <a:rPr lang="en-US" sz="2400" b="1" dirty="0">
                <a:solidFill>
                  <a:schemeClr val="tx1"/>
                </a:solidFill>
                <a:latin typeface="Times New Roman" panose="02020603050405020304" pitchFamily="18" charset="0"/>
                <a:cs typeface="Times New Roman" panose="02020603050405020304" pitchFamily="18" charset="0"/>
              </a:rPr>
              <a:t> may be the </a:t>
            </a:r>
            <a:r>
              <a:rPr lang="en-US" sz="2400" b="1" dirty="0">
                <a:solidFill>
                  <a:srgbClr val="0000FF"/>
                </a:solidFill>
                <a:latin typeface="Times New Roman" panose="02020603050405020304" pitchFamily="18" charset="0"/>
                <a:cs typeface="Times New Roman" panose="02020603050405020304" pitchFamily="18" charset="0"/>
              </a:rPr>
              <a:t>incidence</a:t>
            </a:r>
            <a:r>
              <a:rPr lang="en-US" sz="2400" b="1" dirty="0">
                <a:solidFill>
                  <a:schemeClr val="tx1"/>
                </a:solidFill>
                <a:latin typeface="Times New Roman" panose="02020603050405020304" pitchFamily="18" charset="0"/>
                <a:cs typeface="Times New Roman" panose="02020603050405020304" pitchFamily="18" charset="0"/>
              </a:rPr>
              <a:t> of disease, the use of specific medical care, or the </a:t>
            </a:r>
            <a:r>
              <a:rPr lang="en-US" sz="2400" b="1" dirty="0">
                <a:solidFill>
                  <a:srgbClr val="0000FF"/>
                </a:solidFill>
                <a:latin typeface="Times New Roman" panose="02020603050405020304" pitchFamily="18" charset="0"/>
                <a:cs typeface="Times New Roman" panose="02020603050405020304" pitchFamily="18" charset="0"/>
              </a:rPr>
              <a:t>prevalence</a:t>
            </a:r>
            <a:r>
              <a:rPr lang="en-US" sz="2400" b="1" dirty="0">
                <a:solidFill>
                  <a:schemeClr val="tx1"/>
                </a:solidFill>
                <a:latin typeface="Times New Roman" panose="02020603050405020304" pitchFamily="18" charset="0"/>
                <a:cs typeface="Times New Roman" panose="02020603050405020304" pitchFamily="18" charset="0"/>
              </a:rPr>
              <a:t> of a preventive health behavior</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800" b="1" dirty="0" smtClean="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79</a:t>
            </a:fld>
            <a:endParaRPr lang="ar-SA"/>
          </a:p>
        </p:txBody>
      </p:sp>
    </p:spTree>
    <p:extLst>
      <p:ext uri="{BB962C8B-B14F-4D97-AF65-F5344CB8AC3E}">
        <p14:creationId xmlns:p14="http://schemas.microsoft.com/office/powerpoint/2010/main" val="208453472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99592" y="1524000"/>
            <a:ext cx="7330008" cy="4495800"/>
          </a:xfrm>
        </p:spPr>
        <p:txBody>
          <a:bodyPr>
            <a:normAutofit/>
          </a:bodyPr>
          <a:lstStyle/>
          <a:p>
            <a:pPr marL="457200" indent="-457200">
              <a:spcBef>
                <a:spcPts val="600"/>
              </a:spcBef>
            </a:pPr>
            <a:r>
              <a:rPr lang="en-US" sz="2800" b="1" dirty="0">
                <a:solidFill>
                  <a:srgbClr val="0000FF"/>
                </a:solidFill>
                <a:latin typeface="Times New Roman" panose="02020603050405020304" pitchFamily="18" charset="0"/>
                <a:cs typeface="Times New Roman" panose="02020603050405020304" pitchFamily="18" charset="0"/>
              </a:rPr>
              <a:t>Study Design</a:t>
            </a:r>
            <a:endParaRPr lang="en-US" sz="2800" b="1" dirty="0" smtClean="0">
              <a:solidFill>
                <a:srgbClr val="0000FF"/>
              </a:solidFill>
              <a:latin typeface="Times New Roman" panose="02020603050405020304" pitchFamily="18" charset="0"/>
              <a:cs typeface="Times New Roman" panose="02020603050405020304" pitchFamily="18" charset="0"/>
            </a:endParaRPr>
          </a:p>
          <a:p>
            <a:pPr marL="457200" indent="-457200">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You </a:t>
            </a:r>
            <a:r>
              <a:rPr lang="en-US" sz="2800" b="1" dirty="0">
                <a:solidFill>
                  <a:schemeClr val="tx1"/>
                </a:solidFill>
                <a:latin typeface="Times New Roman" panose="02020603050405020304" pitchFamily="18" charset="0"/>
                <a:cs typeface="Times New Roman" panose="02020603050405020304" pitchFamily="18" charset="0"/>
              </a:rPr>
              <a:t>now know how to assess changes in health over time and how to compare measures across populations.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You </a:t>
            </a:r>
            <a:r>
              <a:rPr lang="en-US" sz="2800" b="1" dirty="0">
                <a:solidFill>
                  <a:schemeClr val="tx1"/>
                </a:solidFill>
                <a:latin typeface="Times New Roman" panose="02020603050405020304" pitchFamily="18" charset="0"/>
                <a:cs typeface="Times New Roman" panose="02020603050405020304" pitchFamily="18" charset="0"/>
              </a:rPr>
              <a:t>can determine whether infant mortality is higher in Jeddah than it is in Riyadh and whether this trend is changing over time.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spcBef>
                <a:spcPts val="600"/>
              </a:spcBef>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You </a:t>
            </a:r>
            <a:r>
              <a:rPr lang="en-US" sz="2800" b="1" dirty="0">
                <a:solidFill>
                  <a:schemeClr val="tx1"/>
                </a:solidFill>
                <a:latin typeface="Times New Roman" panose="02020603050405020304" pitchFamily="18" charset="0"/>
                <a:cs typeface="Times New Roman" panose="02020603050405020304" pitchFamily="18" charset="0"/>
              </a:rPr>
              <a:t>may recall this is known as </a:t>
            </a:r>
            <a:r>
              <a:rPr lang="en-US" sz="2800" b="1" i="1" dirty="0">
                <a:solidFill>
                  <a:srgbClr val="0000FF"/>
                </a:solidFill>
                <a:latin typeface="Times New Roman" panose="02020603050405020304" pitchFamily="18" charset="0"/>
                <a:cs typeface="Times New Roman" panose="02020603050405020304" pitchFamily="18" charset="0"/>
              </a:rPr>
              <a:t>descriptive epidemiology</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1030B85F-A1A9-4577-9260-2F84FE8819F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8</a:t>
            </a:fld>
            <a:endParaRPr lang="ar-SA"/>
          </a:p>
        </p:txBody>
      </p:sp>
    </p:spTree>
    <p:extLst>
      <p:ext uri="{BB962C8B-B14F-4D97-AF65-F5344CB8AC3E}">
        <p14:creationId xmlns:p14="http://schemas.microsoft.com/office/powerpoint/2010/main" val="3339753531"/>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fld id="{63A8652C-9DE4-4B5C-9969-6E52D07C455D}" type="slidenum">
              <a:rPr lang="en-US" altLang="en-US" sz="1400" smtClean="0"/>
              <a:pPr eaLnBrk="1" hangingPunct="1">
                <a:defRPr/>
              </a:pPr>
              <a:t>80</a:t>
            </a:fld>
            <a:endParaRPr lang="en-US" altLang="en-US" sz="1400" smtClean="0"/>
          </a:p>
        </p:txBody>
      </p:sp>
      <p:sp>
        <p:nvSpPr>
          <p:cNvPr id="415746" name="Rectangle 2"/>
          <p:cNvSpPr>
            <a:spLocks noGrp="1" noChangeArrowheads="1"/>
          </p:cNvSpPr>
          <p:nvPr>
            <p:ph type="title"/>
          </p:nvPr>
        </p:nvSpPr>
        <p:spPr/>
        <p:txBody>
          <a:bodyPr>
            <a:normAutofit/>
          </a:bodyPr>
          <a:lstStyle/>
          <a:p>
            <a:pPr eaLnBrk="1" hangingPunct="1">
              <a:defRPr/>
            </a:pPr>
            <a:r>
              <a:rPr lang="en-US" sz="3200" dirty="0" smtClean="0">
                <a:solidFill>
                  <a:srgbClr val="0000FF"/>
                </a:solidFill>
                <a:latin typeface="Times New Roman" panose="02020603050405020304" pitchFamily="18" charset="0"/>
                <a:cs typeface="Times New Roman" panose="02020603050405020304" pitchFamily="18" charset="0"/>
              </a:rPr>
              <a:t>Illustrative Example Vitamin A Community Trial</a:t>
            </a:r>
          </a:p>
        </p:txBody>
      </p:sp>
      <p:sp>
        <p:nvSpPr>
          <p:cNvPr id="415747" name="Rectangle 3"/>
          <p:cNvSpPr>
            <a:spLocks noGrp="1" noChangeArrowheads="1"/>
          </p:cNvSpPr>
          <p:nvPr>
            <p:ph type="body" idx="1"/>
          </p:nvPr>
        </p:nvSpPr>
        <p:spPr>
          <a:xfrm>
            <a:off x="457200" y="1524000"/>
            <a:ext cx="7162800" cy="2133600"/>
          </a:xfrm>
        </p:spPr>
        <p:txBody>
          <a:bodyPr/>
          <a:lstStyle/>
          <a:p>
            <a:pPr algn="l" rtl="0" eaLnBrk="1" hangingPunct="1">
              <a:lnSpc>
                <a:spcPct val="80000"/>
              </a:lnSpc>
              <a:defRPr/>
            </a:pPr>
            <a:r>
              <a:rPr lang="en-US" sz="2400" b="1" dirty="0" smtClean="0">
                <a:latin typeface="Times New Roman" panose="02020603050405020304" pitchFamily="18" charset="0"/>
                <a:cs typeface="Times New Roman" panose="02020603050405020304" pitchFamily="18" charset="0"/>
              </a:rPr>
              <a:t>450 Sumatran villages with high childhood mortality rates</a:t>
            </a:r>
          </a:p>
          <a:p>
            <a:pPr algn="l" rtl="0" eaLnBrk="1" hangingPunct="1">
              <a:lnSpc>
                <a:spcPct val="80000"/>
              </a:lnSpc>
              <a:defRPr/>
            </a:pPr>
            <a:r>
              <a:rPr lang="en-US" sz="2400" b="1" dirty="0" smtClean="0">
                <a:solidFill>
                  <a:srgbClr val="0000FF"/>
                </a:solidFill>
                <a:latin typeface="Times New Roman" panose="02020603050405020304" pitchFamily="18" charset="0"/>
                <a:cs typeface="Times New Roman" panose="02020603050405020304" pitchFamily="18" charset="0"/>
              </a:rPr>
              <a:t>Exposure</a:t>
            </a:r>
            <a:r>
              <a:rPr lang="en-US" sz="2400" b="1" dirty="0" smtClean="0">
                <a:latin typeface="Times New Roman" panose="02020603050405020304" pitchFamily="18" charset="0"/>
                <a:cs typeface="Times New Roman" panose="02020603050405020304" pitchFamily="18" charset="0"/>
              </a:rPr>
              <a:t> = Vitamin A supplementation program vs. no intervention</a:t>
            </a:r>
          </a:p>
          <a:p>
            <a:pPr algn="l" rtl="0" eaLnBrk="1" hangingPunct="1">
              <a:lnSpc>
                <a:spcPct val="80000"/>
              </a:lnSpc>
              <a:defRPr/>
            </a:pPr>
            <a:r>
              <a:rPr lang="en-US" sz="2400" b="1" dirty="0" smtClean="0">
                <a:solidFill>
                  <a:srgbClr val="0000FF"/>
                </a:solidFill>
                <a:latin typeface="Times New Roman" panose="02020603050405020304" pitchFamily="18" charset="0"/>
                <a:cs typeface="Times New Roman" panose="02020603050405020304" pitchFamily="18" charset="0"/>
              </a:rPr>
              <a:t>Random allocation of intervention: 229 treatment villages, 221 control villages</a:t>
            </a:r>
          </a:p>
        </p:txBody>
      </p:sp>
      <p:sp>
        <p:nvSpPr>
          <p:cNvPr id="415749" name="Rectangle 5"/>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ea typeface="ＭＳ Ｐゴシック" charset="0"/>
            </a:endParaRPr>
          </a:p>
        </p:txBody>
      </p:sp>
      <p:graphicFrame>
        <p:nvGraphicFramePr>
          <p:cNvPr id="415750" name="Object 6"/>
          <p:cNvGraphicFramePr>
            <a:graphicFrameLocks noChangeAspect="1"/>
          </p:cNvGraphicFramePr>
          <p:nvPr>
            <p:extLst>
              <p:ext uri="{D42A27DB-BD31-4B8C-83A1-F6EECF244321}">
                <p14:modId xmlns:p14="http://schemas.microsoft.com/office/powerpoint/2010/main" val="3787803940"/>
              </p:ext>
            </p:extLst>
          </p:nvPr>
        </p:nvGraphicFramePr>
        <p:xfrm>
          <a:off x="533400" y="3834605"/>
          <a:ext cx="4813300" cy="1122363"/>
        </p:xfrm>
        <a:graphic>
          <a:graphicData uri="http://schemas.openxmlformats.org/presentationml/2006/ole">
            <mc:AlternateContent xmlns:mc="http://schemas.openxmlformats.org/markup-compatibility/2006">
              <mc:Choice xmlns:v="urn:schemas-microsoft-com:vml" Requires="v">
                <p:oleObj spid="_x0000_s1040" name="Equation" r:id="rId3" imgW="2679700" imgH="635000" progId="Equation.DSMT4">
                  <p:embed/>
                </p:oleObj>
              </mc:Choice>
              <mc:Fallback>
                <p:oleObj name="Equation" r:id="rId3" imgW="2679700" imgH="635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34605"/>
                        <a:ext cx="4813300" cy="1122363"/>
                      </a:xfrm>
                      <a:prstGeom prst="rect">
                        <a:avLst/>
                      </a:prstGeom>
                      <a:solidFill>
                        <a:schemeClr val="accent2">
                          <a:lumMod val="40000"/>
                          <a:lumOff val="60000"/>
                        </a:schemeClr>
                      </a:solidFill>
                      <a:ln w="9525">
                        <a:solidFill>
                          <a:schemeClr val="tx1"/>
                        </a:solidFill>
                        <a:miter lim="800000"/>
                        <a:headEnd/>
                        <a:tailEnd/>
                      </a:ln>
                    </p:spPr>
                  </p:pic>
                </p:oleObj>
              </mc:Fallback>
            </mc:AlternateContent>
          </a:graphicData>
        </a:graphic>
      </p:graphicFrame>
      <p:graphicFrame>
        <p:nvGraphicFramePr>
          <p:cNvPr id="415751" name="Object 7"/>
          <p:cNvGraphicFramePr>
            <a:graphicFrameLocks noChangeAspect="1"/>
          </p:cNvGraphicFramePr>
          <p:nvPr>
            <p:extLst>
              <p:ext uri="{D42A27DB-BD31-4B8C-83A1-F6EECF244321}">
                <p14:modId xmlns:p14="http://schemas.microsoft.com/office/powerpoint/2010/main" val="2683099436"/>
              </p:ext>
            </p:extLst>
          </p:nvPr>
        </p:nvGraphicFramePr>
        <p:xfrm>
          <a:off x="3352800" y="5464175"/>
          <a:ext cx="5043488" cy="1157288"/>
        </p:xfrm>
        <a:graphic>
          <a:graphicData uri="http://schemas.openxmlformats.org/presentationml/2006/ole">
            <mc:AlternateContent xmlns:mc="http://schemas.openxmlformats.org/markup-compatibility/2006">
              <mc:Choice xmlns:v="urn:schemas-microsoft-com:vml" Requires="v">
                <p:oleObj spid="_x0000_s1041" name="Equation" r:id="rId5" imgW="2717800" imgH="635000" progId="Equation.DSMT4">
                  <p:embed/>
                </p:oleObj>
              </mc:Choice>
              <mc:Fallback>
                <p:oleObj name="Equation" r:id="rId5" imgW="2717800" imgH="635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5464175"/>
                        <a:ext cx="5043488" cy="1157288"/>
                      </a:xfrm>
                      <a:prstGeom prst="rect">
                        <a:avLst/>
                      </a:prstGeom>
                      <a:solidFill>
                        <a:schemeClr val="accent2">
                          <a:lumMod val="40000"/>
                          <a:lumOff val="60000"/>
                        </a:schemeClr>
                      </a:solidFill>
                      <a:ln w="9525">
                        <a:solidFill>
                          <a:schemeClr val="tx1"/>
                        </a:solidFill>
                        <a:miter lim="800000"/>
                        <a:headEnd/>
                        <a:tailEnd/>
                      </a:ln>
                    </p:spPr>
                  </p:pic>
                </p:oleObj>
              </mc:Fallback>
            </mc:AlternateContent>
          </a:graphicData>
        </a:graphic>
      </p:graphicFrame>
      <p:pic>
        <p:nvPicPr>
          <p:cNvPr id="7176" name="Picture 15" descr="ni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3429000"/>
            <a:ext cx="30480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9600" y="5715000"/>
            <a:ext cx="2514600" cy="276999"/>
          </a:xfrm>
          <a:prstGeom prst="rect">
            <a:avLst/>
          </a:prstGeom>
          <a:noFill/>
        </p:spPr>
        <p:txBody>
          <a:bodyPr wrap="square" rtlCol="0">
            <a:spAutoFit/>
          </a:bodyPr>
          <a:lstStyle/>
          <a:p>
            <a:r>
              <a:rPr lang="en-US" sz="1200" b="1" dirty="0" smtClean="0">
                <a:solidFill>
                  <a:srgbClr val="0000FF"/>
                </a:solidFill>
                <a:latin typeface="Times New Roman" panose="02020603050405020304" pitchFamily="18" charset="0"/>
                <a:cs typeface="Times New Roman" panose="02020603050405020304" pitchFamily="18" charset="0"/>
              </a:rPr>
              <a:t>Source: </a:t>
            </a:r>
            <a:r>
              <a:rPr lang="en-US" altLang="en-US" sz="1200" b="1" dirty="0">
                <a:solidFill>
                  <a:srgbClr val="0000FF"/>
                </a:solidFill>
                <a:latin typeface="Times New Roman" panose="02020603050405020304" pitchFamily="18" charset="0"/>
                <a:cs typeface="Times New Roman" panose="02020603050405020304" pitchFamily="18" charset="0"/>
              </a:rPr>
              <a:t>Epidemiology Kept Simple</a:t>
            </a:r>
            <a:endParaRPr lang="en-US" sz="1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496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5750"/>
                                        </p:tgtEl>
                                        <p:attrNameLst>
                                          <p:attrName>style.visibility</p:attrName>
                                        </p:attrNameLst>
                                      </p:cBhvr>
                                      <p:to>
                                        <p:strVal val="visible"/>
                                      </p:to>
                                    </p:set>
                                    <p:animEffect transition="in" filter="blinds(horizontal)">
                                      <p:cBhvr>
                                        <p:cTn id="7" dur="500"/>
                                        <p:tgtEl>
                                          <p:spTgt spid="4157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5751"/>
                                        </p:tgtEl>
                                        <p:attrNameLst>
                                          <p:attrName>style.visibility</p:attrName>
                                        </p:attrNameLst>
                                      </p:cBhvr>
                                      <p:to>
                                        <p:strVal val="visible"/>
                                      </p:to>
                                    </p:set>
                                    <p:animEffect transition="in" filter="blinds(horizontal)">
                                      <p:cBhvr>
                                        <p:cTn id="12" dur="500"/>
                                        <p:tgtEl>
                                          <p:spTgt spid="415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33400" y="1295400"/>
            <a:ext cx="7924800" cy="5029200"/>
          </a:xfrm>
        </p:spPr>
        <p:txBody>
          <a:bodyPr>
            <a:noAutofit/>
          </a:bodyPr>
          <a:lstStyle/>
          <a:p>
            <a:pPr>
              <a:spcBef>
                <a:spcPts val="0"/>
              </a:spcBef>
            </a:pPr>
            <a:r>
              <a:rPr lang="en-US" sz="3200" b="1" dirty="0">
                <a:solidFill>
                  <a:srgbClr val="0000FF"/>
                </a:solidFill>
                <a:latin typeface="Times New Roman" panose="02020603050405020304" pitchFamily="18" charset="0"/>
                <a:cs typeface="Times New Roman" panose="02020603050405020304" pitchFamily="18" charset="0"/>
              </a:rPr>
              <a:t>Causal Inference</a:t>
            </a:r>
          </a:p>
          <a:p>
            <a:pPr marL="342900" indent="-342900">
              <a:spcBef>
                <a:spcPts val="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We noted that </a:t>
            </a:r>
            <a:r>
              <a:rPr lang="en-US" sz="2400" b="1" dirty="0">
                <a:solidFill>
                  <a:srgbClr val="0000FF"/>
                </a:solidFill>
                <a:latin typeface="Times New Roman" panose="02020603050405020304" pitchFamily="18" charset="0"/>
                <a:cs typeface="Times New Roman" panose="02020603050405020304" pitchFamily="18" charset="0"/>
              </a:rPr>
              <a:t>experimental study </a:t>
            </a:r>
            <a:r>
              <a:rPr lang="en-US" sz="2400" b="1" dirty="0">
                <a:solidFill>
                  <a:schemeClr val="tx1"/>
                </a:solidFill>
                <a:latin typeface="Times New Roman" panose="02020603050405020304" pitchFamily="18" charset="0"/>
                <a:cs typeface="Times New Roman" panose="02020603050405020304" pitchFamily="18" charset="0"/>
              </a:rPr>
              <a:t>designs are considered the gold standard in epidemiological research.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These </a:t>
            </a:r>
            <a:r>
              <a:rPr lang="en-US" sz="2400" b="1" dirty="0">
                <a:solidFill>
                  <a:schemeClr val="tx1"/>
                </a:solidFill>
                <a:latin typeface="Times New Roman" panose="02020603050405020304" pitchFamily="18" charset="0"/>
                <a:cs typeface="Times New Roman" panose="02020603050405020304" pitchFamily="18" charset="0"/>
              </a:rPr>
              <a:t>studies provide strong evidence of cause and effect because the exposures are not self - selected by study participants. For this reason, </a:t>
            </a:r>
            <a:r>
              <a:rPr lang="en-US" sz="2400" b="1" dirty="0">
                <a:solidFill>
                  <a:srgbClr val="0000FF"/>
                </a:solidFill>
                <a:latin typeface="Times New Roman" panose="02020603050405020304" pitchFamily="18" charset="0"/>
                <a:cs typeface="Times New Roman" panose="02020603050405020304" pitchFamily="18" charset="0"/>
              </a:rPr>
              <a:t>confounding</a:t>
            </a:r>
            <a:r>
              <a:rPr lang="en-US" sz="2400" b="1" dirty="0">
                <a:solidFill>
                  <a:schemeClr val="tx1"/>
                </a:solidFill>
                <a:latin typeface="Times New Roman" panose="02020603050405020304" pitchFamily="18" charset="0"/>
                <a:cs typeface="Times New Roman" panose="02020603050405020304" pitchFamily="18" charset="0"/>
              </a:rPr>
              <a:t> is likely to be less of an issue, and any relationship we observe between exposure and outcome is likely to be a causal one.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By </a:t>
            </a:r>
            <a:r>
              <a:rPr lang="en-US" sz="2400" b="1" dirty="0">
                <a:solidFill>
                  <a:schemeClr val="tx1"/>
                </a:solidFill>
                <a:latin typeface="Times New Roman" panose="02020603050405020304" pitchFamily="18" charset="0"/>
                <a:cs typeface="Times New Roman" panose="02020603050405020304" pitchFamily="18" charset="0"/>
              </a:rPr>
              <a:t>design, </a:t>
            </a:r>
            <a:r>
              <a:rPr lang="en-US" sz="2400" b="1" dirty="0">
                <a:solidFill>
                  <a:srgbClr val="0000FF"/>
                </a:solidFill>
                <a:latin typeface="Times New Roman" panose="02020603050405020304" pitchFamily="18" charset="0"/>
                <a:cs typeface="Times New Roman" panose="02020603050405020304" pitchFamily="18" charset="0"/>
              </a:rPr>
              <a:t>experimental studies </a:t>
            </a:r>
            <a:r>
              <a:rPr lang="en-US" sz="2400" b="1" dirty="0">
                <a:solidFill>
                  <a:schemeClr val="tx1"/>
                </a:solidFill>
                <a:latin typeface="Times New Roman" panose="02020603050405020304" pitchFamily="18" charset="0"/>
                <a:cs typeface="Times New Roman" panose="02020603050405020304" pitchFamily="18" charset="0"/>
              </a:rPr>
              <a:t>also are prospective in nature so that in a well – designed trial we begin with people who are free of the outcome and follow them over time to assess whether the </a:t>
            </a:r>
            <a:r>
              <a:rPr lang="en-US" sz="2400" b="1" dirty="0">
                <a:solidFill>
                  <a:srgbClr val="0000FF"/>
                </a:solidFill>
                <a:latin typeface="Times New Roman" panose="02020603050405020304" pitchFamily="18" charset="0"/>
                <a:cs typeface="Times New Roman" panose="02020603050405020304" pitchFamily="18" charset="0"/>
              </a:rPr>
              <a:t>experimental</a:t>
            </a:r>
            <a:r>
              <a:rPr lang="en-US" sz="2400" b="1" dirty="0">
                <a:solidFill>
                  <a:schemeClr val="tx1"/>
                </a:solidFill>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control</a:t>
            </a:r>
            <a:r>
              <a:rPr lang="en-US" sz="2400" b="1" dirty="0">
                <a:solidFill>
                  <a:schemeClr val="tx1"/>
                </a:solidFill>
                <a:latin typeface="Times New Roman" panose="02020603050405020304" pitchFamily="18" charset="0"/>
                <a:cs typeface="Times New Roman" panose="02020603050405020304" pitchFamily="18" charset="0"/>
              </a:rPr>
              <a:t> groups have different rates of incident outcome</a:t>
            </a:r>
            <a:r>
              <a:rPr lang="en-US" sz="24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81</a:t>
            </a:fld>
            <a:endParaRPr lang="ar-SA"/>
          </a:p>
        </p:txBody>
      </p:sp>
    </p:spTree>
    <p:extLst>
      <p:ext uri="{BB962C8B-B14F-4D97-AF65-F5344CB8AC3E}">
        <p14:creationId xmlns:p14="http://schemas.microsoft.com/office/powerpoint/2010/main" val="307563104"/>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1295400"/>
            <a:ext cx="7848600" cy="5029200"/>
          </a:xfrm>
        </p:spPr>
        <p:txBody>
          <a:bodyPr>
            <a:noAutofit/>
          </a:bodyPr>
          <a:lstStyle/>
          <a:p>
            <a:pPr>
              <a:spcBef>
                <a:spcPts val="0"/>
              </a:spcBef>
            </a:pPr>
            <a:r>
              <a:rPr lang="en-US" sz="3200" b="1" dirty="0">
                <a:solidFill>
                  <a:srgbClr val="0000FF"/>
                </a:solidFill>
                <a:latin typeface="Times New Roman" panose="02020603050405020304" pitchFamily="18" charset="0"/>
                <a:cs typeface="Times New Roman" panose="02020603050405020304" pitchFamily="18" charset="0"/>
              </a:rPr>
              <a:t>Causal Inference</a:t>
            </a:r>
          </a:p>
          <a:p>
            <a:pPr marL="342900" indent="-342900">
              <a:spcBef>
                <a:spcPts val="0"/>
              </a:spcBef>
              <a:buFont typeface="Arial" panose="020B0604020202020204" pitchFamily="34" charset="0"/>
              <a:buChar char="•"/>
            </a:pPr>
            <a:r>
              <a:rPr lang="en-US" b="1" dirty="0">
                <a:solidFill>
                  <a:schemeClr val="tx1"/>
                </a:solidFill>
                <a:latin typeface="Times New Roman" panose="02020603050405020304" pitchFamily="18" charset="0"/>
                <a:cs typeface="Times New Roman" panose="02020603050405020304" pitchFamily="18" charset="0"/>
              </a:rPr>
              <a:t>When we move to </a:t>
            </a:r>
            <a:r>
              <a:rPr lang="en-US" b="1" dirty="0">
                <a:solidFill>
                  <a:srgbClr val="0000FF"/>
                </a:solidFill>
                <a:latin typeface="Times New Roman" panose="02020603050405020304" pitchFamily="18" charset="0"/>
                <a:cs typeface="Times New Roman" panose="02020603050405020304" pitchFamily="18" charset="0"/>
              </a:rPr>
              <a:t>observational studies</a:t>
            </a:r>
            <a:r>
              <a:rPr lang="en-US" b="1" dirty="0">
                <a:solidFill>
                  <a:schemeClr val="tx1"/>
                </a:solidFill>
                <a:latin typeface="Times New Roman" panose="02020603050405020304" pitchFamily="18" charset="0"/>
                <a:cs typeface="Times New Roman" panose="02020603050405020304" pitchFamily="18" charset="0"/>
              </a:rPr>
              <a:t>, we need to consider more carefully if we feel confident about making a causal inference, a statement about the exposure causing the outcome, based on the evidence. </a:t>
            </a:r>
            <a:endParaRPr lang="en-US" b="1" dirty="0" smtClean="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In </a:t>
            </a:r>
            <a:r>
              <a:rPr lang="en-US" b="1" dirty="0">
                <a:solidFill>
                  <a:schemeClr val="tx1"/>
                </a:solidFill>
                <a:latin typeface="Times New Roman" panose="02020603050405020304" pitchFamily="18" charset="0"/>
                <a:cs typeface="Times New Roman" panose="02020603050405020304" pitchFamily="18" charset="0"/>
              </a:rPr>
              <a:t>assessing causation, it is important to not only consider studies individually but also to look for patterns of evidence. </a:t>
            </a:r>
            <a:endParaRPr lang="en-US" b="1" dirty="0" smtClean="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In </a:t>
            </a:r>
            <a:r>
              <a:rPr lang="en-US" b="1" dirty="0">
                <a:solidFill>
                  <a:schemeClr val="tx1"/>
                </a:solidFill>
                <a:latin typeface="Times New Roman" panose="02020603050405020304" pitchFamily="18" charset="0"/>
                <a:cs typeface="Times New Roman" panose="02020603050405020304" pitchFamily="18" charset="0"/>
              </a:rPr>
              <a:t>simple terms, causal inference requires that we examine the research and ask the following: </a:t>
            </a:r>
            <a:r>
              <a:rPr lang="en-US" b="1" dirty="0">
                <a:solidFill>
                  <a:srgbClr val="0000FF"/>
                </a:solidFill>
                <a:latin typeface="Times New Roman" panose="02020603050405020304" pitchFamily="18" charset="0"/>
                <a:cs typeface="Times New Roman" panose="02020603050405020304" pitchFamily="18" charset="0"/>
              </a:rPr>
              <a:t>how good is the scientific evidence?</a:t>
            </a:r>
            <a:r>
              <a:rPr lang="en-US" b="1" dirty="0">
                <a:solidFill>
                  <a:schemeClr val="tx1"/>
                </a:solidFill>
                <a:latin typeface="Times New Roman" panose="02020603050405020304" pitchFamily="18" charset="0"/>
                <a:cs typeface="Times New Roman" panose="02020603050405020304" pitchFamily="18" charset="0"/>
              </a:rPr>
              <a:t> </a:t>
            </a:r>
            <a:endParaRPr lang="en-US" b="1" dirty="0" smtClean="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Authors </a:t>
            </a:r>
            <a:r>
              <a:rPr lang="en-US" b="1" dirty="0">
                <a:solidFill>
                  <a:schemeClr val="tx1"/>
                </a:solidFill>
                <a:latin typeface="Times New Roman" panose="02020603050405020304" pitchFamily="18" charset="0"/>
                <a:cs typeface="Times New Roman" panose="02020603050405020304" pitchFamily="18" charset="0"/>
              </a:rPr>
              <a:t>list the elements of causation somewhat differently and with greater details and examples. </a:t>
            </a:r>
            <a:endParaRPr lang="en-US" b="1" dirty="0" smtClean="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However</a:t>
            </a:r>
            <a:r>
              <a:rPr lang="en-US" b="1" dirty="0">
                <a:solidFill>
                  <a:schemeClr val="tx1"/>
                </a:solidFill>
                <a:latin typeface="Times New Roman" panose="02020603050405020304" pitchFamily="18" charset="0"/>
                <a:cs typeface="Times New Roman" panose="02020603050405020304" pitchFamily="18" charset="0"/>
              </a:rPr>
              <a:t>, there are </a:t>
            </a:r>
            <a:r>
              <a:rPr lang="en-US" b="1" dirty="0">
                <a:solidFill>
                  <a:srgbClr val="0000FF"/>
                </a:solidFill>
                <a:latin typeface="Times New Roman" panose="02020603050405020304" pitchFamily="18" charset="0"/>
                <a:cs typeface="Times New Roman" panose="02020603050405020304" pitchFamily="18" charset="0"/>
              </a:rPr>
              <a:t>five basic criteria to consider when assessing causal inference in the absence of definitive experiments</a:t>
            </a:r>
            <a:r>
              <a:rPr lang="en-US" b="1" dirty="0">
                <a:solidFill>
                  <a:schemeClr val="tx1"/>
                </a:solidFill>
                <a:latin typeface="Times New Roman" panose="02020603050405020304" pitchFamily="18" charset="0"/>
                <a:cs typeface="Times New Roman" panose="02020603050405020304" pitchFamily="18" charset="0"/>
              </a:rPr>
              <a:t>, as summarized in Table 5.9</a:t>
            </a:r>
            <a:r>
              <a:rPr lang="en-US"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AD5A20C5-7B7D-403B-812F-9622F4C77405}"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82</a:t>
            </a:fld>
            <a:endParaRPr lang="ar-SA"/>
          </a:p>
        </p:txBody>
      </p:sp>
    </p:spTree>
    <p:extLst>
      <p:ext uri="{BB962C8B-B14F-4D97-AF65-F5344CB8AC3E}">
        <p14:creationId xmlns:p14="http://schemas.microsoft.com/office/powerpoint/2010/main" val="1067334530"/>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884238"/>
          </a:xfrm>
        </p:spPr>
        <p:txBody>
          <a:bodyPr/>
          <a:lstStyle/>
          <a:p>
            <a:r>
              <a:rPr lang="en-US" sz="2400" b="1" dirty="0">
                <a:solidFill>
                  <a:srgbClr val="0000FF"/>
                </a:solidFill>
              </a:rPr>
              <a:t>Table 5.9 Criteria for Assessing Causal Inference in </a:t>
            </a:r>
            <a:r>
              <a:rPr lang="en-US" sz="2400" b="1" dirty="0" smtClean="0">
                <a:solidFill>
                  <a:srgbClr val="0000FF"/>
                </a:solidFill>
              </a:rPr>
              <a:t>Observational Epidemiological Studies</a:t>
            </a:r>
            <a:endParaRPr lang="en-US" sz="2400" dirty="0">
              <a:solidFill>
                <a:srgbClr val="0000FF"/>
              </a:solidFill>
            </a:endParaRPr>
          </a:p>
        </p:txBody>
      </p:sp>
      <p:sp>
        <p:nvSpPr>
          <p:cNvPr id="3" name="Date Placeholder 2"/>
          <p:cNvSpPr>
            <a:spLocks noGrp="1"/>
          </p:cNvSpPr>
          <p:nvPr>
            <p:ph type="dt" sz="half" idx="10"/>
          </p:nvPr>
        </p:nvSpPr>
        <p:spPr/>
        <p:txBody>
          <a:bodyPr/>
          <a:lstStyle/>
          <a:p>
            <a:fld id="{56C63608-1533-4D0B-A79E-B6F589539FC9}" type="datetime1">
              <a:rPr lang="ar-SA" smtClean="0"/>
              <a:t>27/02/1441</a:t>
            </a:fld>
            <a:endParaRPr lang="en-US"/>
          </a:p>
        </p:txBody>
      </p:sp>
      <p:sp>
        <p:nvSpPr>
          <p:cNvPr id="4" name="Footer Placeholder 3"/>
          <p:cNvSpPr>
            <a:spLocks noGrp="1"/>
          </p:cNvSpPr>
          <p:nvPr>
            <p:ph type="ftr" sz="quarter" idx="11"/>
          </p:nvPr>
        </p:nvSpPr>
        <p:spPr/>
        <p:txBody>
          <a:bodyPr/>
          <a:lstStyle/>
          <a:p>
            <a:r>
              <a:rPr lang="en-US" smtClean="0"/>
              <a:t>Dr. Mohammed Alnaif</a:t>
            </a:r>
            <a:endParaRPr lang="en-US"/>
          </a:p>
        </p:txBody>
      </p:sp>
      <p:sp>
        <p:nvSpPr>
          <p:cNvPr id="5" name="Slide Number Placeholder 4"/>
          <p:cNvSpPr>
            <a:spLocks noGrp="1"/>
          </p:cNvSpPr>
          <p:nvPr>
            <p:ph type="sldNum" sz="quarter" idx="12"/>
          </p:nvPr>
        </p:nvSpPr>
        <p:spPr/>
        <p:txBody>
          <a:bodyPr/>
          <a:lstStyle/>
          <a:p>
            <a:fld id="{EEEECDCC-63C2-4492-ADC6-A6890B1EB79E}" type="slidenum">
              <a:rPr lang="en-US" smtClean="0"/>
              <a:t>83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95201289"/>
              </p:ext>
            </p:extLst>
          </p:nvPr>
        </p:nvGraphicFramePr>
        <p:xfrm>
          <a:off x="609600" y="1752599"/>
          <a:ext cx="7467600" cy="4572000"/>
        </p:xfrm>
        <a:graphic>
          <a:graphicData uri="http://schemas.openxmlformats.org/drawingml/2006/table">
            <a:tbl>
              <a:tblPr firstRow="1" firstCol="1" bandRow="1">
                <a:tableStyleId>{5C22544A-7EE6-4342-B048-85BDC9FD1C3A}</a:tableStyleId>
              </a:tblPr>
              <a:tblGrid>
                <a:gridCol w="2215995"/>
                <a:gridCol w="5251605"/>
              </a:tblGrid>
              <a:tr h="423252">
                <a:tc>
                  <a:txBody>
                    <a:bodyPr/>
                    <a:lstStyle/>
                    <a:p>
                      <a:pPr marL="0" marR="0" algn="ctr">
                        <a:lnSpc>
                          <a:spcPct val="107000"/>
                        </a:lnSpc>
                        <a:spcBef>
                          <a:spcPts val="0"/>
                        </a:spcBef>
                        <a:spcAft>
                          <a:spcPts val="0"/>
                        </a:spcAft>
                      </a:pPr>
                      <a:r>
                        <a:rPr lang="en-US" sz="1800" b="1">
                          <a:solidFill>
                            <a:schemeClr val="tx1"/>
                          </a:solidFill>
                          <a:effectLst/>
                          <a:latin typeface="Times New Roman" panose="02020603050405020304" pitchFamily="18" charset="0"/>
                          <a:cs typeface="Times New Roman" panose="02020603050405020304" pitchFamily="18" charset="0"/>
                        </a:rPr>
                        <a:t>Criterion</a:t>
                      </a:r>
                      <a:endParaRPr lang="en-US" sz="18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07000"/>
                        </a:lnSpc>
                        <a:spcBef>
                          <a:spcPts val="0"/>
                        </a:spcBef>
                        <a:spcAft>
                          <a:spcPts val="0"/>
                        </a:spcAft>
                      </a:pPr>
                      <a:r>
                        <a:rPr lang="en-US" sz="1800" b="1">
                          <a:solidFill>
                            <a:schemeClr val="tx1"/>
                          </a:solidFill>
                          <a:effectLst/>
                          <a:latin typeface="Times New Roman" panose="02020603050405020304" pitchFamily="18" charset="0"/>
                          <a:cs typeface="Times New Roman" panose="02020603050405020304" pitchFamily="18" charset="0"/>
                        </a:rPr>
                        <a:t>Definition</a:t>
                      </a:r>
                      <a:endParaRPr lang="en-US" sz="18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688862">
                <a:tc>
                  <a:txBody>
                    <a:bodyPr/>
                    <a:lstStyle/>
                    <a:p>
                      <a:pPr marL="0" marR="0">
                        <a:lnSpc>
                          <a:spcPct val="107000"/>
                        </a:lnSpc>
                        <a:spcBef>
                          <a:spcPts val="0"/>
                        </a:spcBef>
                        <a:spcAft>
                          <a:spcPts val="0"/>
                        </a:spcAft>
                      </a:pPr>
                      <a:r>
                        <a:rPr lang="en-US" sz="1800" b="1">
                          <a:solidFill>
                            <a:schemeClr val="tx1"/>
                          </a:solidFill>
                          <a:effectLst/>
                          <a:latin typeface="Times New Roman" panose="02020603050405020304" pitchFamily="18" charset="0"/>
                          <a:cs typeface="Times New Roman" panose="02020603050405020304" pitchFamily="18" charset="0"/>
                        </a:rPr>
                        <a:t>Temporal sequence</a:t>
                      </a:r>
                      <a:endParaRPr lang="en-US" sz="18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nSpc>
                          <a:spcPct val="107000"/>
                        </a:lnSpc>
                        <a:spcBef>
                          <a:spcPts val="0"/>
                        </a:spcBef>
                        <a:spcAft>
                          <a:spcPts val="0"/>
                        </a:spcAft>
                      </a:pPr>
                      <a:r>
                        <a:rPr lang="en-US" sz="1800" b="1">
                          <a:solidFill>
                            <a:schemeClr val="tx1"/>
                          </a:solidFill>
                          <a:effectLst/>
                          <a:latin typeface="Times New Roman" panose="02020603050405020304" pitchFamily="18" charset="0"/>
                          <a:cs typeface="Times New Roman" panose="02020603050405020304" pitchFamily="18" charset="0"/>
                        </a:rPr>
                        <a:t>Time sequence: the exposure occurs before the outcome.</a:t>
                      </a:r>
                      <a:endParaRPr lang="en-US" sz="18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688862">
                <a:tc>
                  <a:txBody>
                    <a:bodyPr/>
                    <a:lstStyle/>
                    <a:p>
                      <a:pPr marL="0" marR="0">
                        <a:lnSpc>
                          <a:spcPct val="107000"/>
                        </a:lnSpc>
                        <a:spcBef>
                          <a:spcPts val="0"/>
                        </a:spcBef>
                        <a:spcAft>
                          <a:spcPts val="0"/>
                        </a:spcAft>
                      </a:pPr>
                      <a:r>
                        <a:rPr lang="en-US" sz="1800" b="1">
                          <a:solidFill>
                            <a:schemeClr val="tx1"/>
                          </a:solidFill>
                          <a:effectLst/>
                          <a:latin typeface="Times New Roman" panose="02020603050405020304" pitchFamily="18" charset="0"/>
                          <a:cs typeface="Times New Roman" panose="02020603050405020304" pitchFamily="18" charset="0"/>
                        </a:rPr>
                        <a:t>Strength of association</a:t>
                      </a:r>
                      <a:endParaRPr lang="en-US" sz="18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nSpc>
                          <a:spcPct val="107000"/>
                        </a:lnSpc>
                        <a:spcBef>
                          <a:spcPts val="0"/>
                        </a:spcBef>
                        <a:spcAft>
                          <a:spcPts val="0"/>
                        </a:spcAft>
                      </a:pPr>
                      <a:r>
                        <a:rPr lang="en-US" sz="1800" b="1">
                          <a:solidFill>
                            <a:schemeClr val="tx1"/>
                          </a:solidFill>
                          <a:effectLst/>
                          <a:latin typeface="Times New Roman" panose="02020603050405020304" pitchFamily="18" charset="0"/>
                          <a:cs typeface="Times New Roman" panose="02020603050405020304" pitchFamily="18" charset="0"/>
                        </a:rPr>
                        <a:t>The association between exposure and outcome is strong based on magnitude or size of the OR or RR.</a:t>
                      </a:r>
                      <a:endParaRPr lang="en-US" sz="18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1041081">
                <a:tc>
                  <a:txBody>
                    <a:bodyPr/>
                    <a:lstStyle/>
                    <a:p>
                      <a:pPr marL="0" marR="0">
                        <a:lnSpc>
                          <a:spcPct val="107000"/>
                        </a:lnSpc>
                        <a:spcBef>
                          <a:spcPts val="0"/>
                        </a:spcBef>
                        <a:spcAft>
                          <a:spcPts val="0"/>
                        </a:spcAft>
                      </a:pPr>
                      <a:r>
                        <a:rPr lang="en-US" sz="1800" b="1">
                          <a:solidFill>
                            <a:schemeClr val="tx1"/>
                          </a:solidFill>
                          <a:effectLst/>
                          <a:latin typeface="Times New Roman" panose="02020603050405020304" pitchFamily="18" charset="0"/>
                          <a:cs typeface="Times New Roman" panose="02020603050405020304" pitchFamily="18" charset="0"/>
                        </a:rPr>
                        <a:t>Dose - response</a:t>
                      </a:r>
                      <a:endParaRPr lang="en-US" sz="18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nSpc>
                          <a:spcPct val="107000"/>
                        </a:lnSpc>
                        <a:spcBef>
                          <a:spcPts val="0"/>
                        </a:spcBef>
                        <a:spcAft>
                          <a:spcPts val="0"/>
                        </a:spcAft>
                      </a:pPr>
                      <a:r>
                        <a:rPr lang="en-US" sz="1800" b="1">
                          <a:solidFill>
                            <a:schemeClr val="tx1"/>
                          </a:solidFill>
                          <a:effectLst/>
                          <a:latin typeface="Times New Roman" panose="02020603050405020304" pitchFamily="18" charset="0"/>
                          <a:cs typeface="Times New Roman" panose="02020603050405020304" pitchFamily="18" charset="0"/>
                        </a:rPr>
                        <a:t>A gradient in exposure results in a gradient in outcome; for example, increasing levels of exposure result in increasing levels or risk of the outcome.</a:t>
                      </a:r>
                      <a:endParaRPr lang="en-US" sz="18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1041081">
                <a:tc>
                  <a:txBody>
                    <a:bodyPr/>
                    <a:lstStyle/>
                    <a:p>
                      <a:pPr marL="0" marR="0">
                        <a:lnSpc>
                          <a:spcPct val="107000"/>
                        </a:lnSpc>
                        <a:spcBef>
                          <a:spcPts val="0"/>
                        </a:spcBef>
                        <a:spcAft>
                          <a:spcPts val="0"/>
                        </a:spcAft>
                      </a:pPr>
                      <a:r>
                        <a:rPr lang="en-US" sz="1800" b="1">
                          <a:solidFill>
                            <a:schemeClr val="tx1"/>
                          </a:solidFill>
                          <a:effectLst/>
                          <a:latin typeface="Times New Roman" panose="02020603050405020304" pitchFamily="18" charset="0"/>
                          <a:cs typeface="Times New Roman" panose="02020603050405020304" pitchFamily="18" charset="0"/>
                        </a:rPr>
                        <a:t>Plausibility</a:t>
                      </a:r>
                      <a:endParaRPr lang="en-US" sz="18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nSpc>
                          <a:spcPct val="107000"/>
                        </a:lnSpc>
                        <a:spcBef>
                          <a:spcPts val="0"/>
                        </a:spcBef>
                        <a:spcAft>
                          <a:spcPts val="0"/>
                        </a:spcAft>
                      </a:pPr>
                      <a:r>
                        <a:rPr lang="en-US" sz="1800" b="1">
                          <a:solidFill>
                            <a:schemeClr val="tx1"/>
                          </a:solidFill>
                          <a:effectLst/>
                          <a:latin typeface="Times New Roman" panose="02020603050405020304" pitchFamily="18" charset="0"/>
                          <a:cs typeface="Times New Roman" panose="02020603050405020304" pitchFamily="18" charset="0"/>
                        </a:rPr>
                        <a:t>Biologically (or socially, behaviorally), there is an explanation, a pathway, for the exposure causing the outcome.</a:t>
                      </a:r>
                      <a:endParaRPr lang="en-US" sz="18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688862">
                <a:tc>
                  <a:txBody>
                    <a:bodyPr/>
                    <a:lstStyle/>
                    <a:p>
                      <a:pPr marL="0" marR="0">
                        <a:lnSpc>
                          <a:spcPct val="107000"/>
                        </a:lnSpc>
                        <a:spcBef>
                          <a:spcPts val="0"/>
                        </a:spcBef>
                        <a:spcAft>
                          <a:spcPts val="0"/>
                        </a:spcAft>
                      </a:pPr>
                      <a:r>
                        <a:rPr lang="en-US" sz="1800" b="1">
                          <a:solidFill>
                            <a:schemeClr val="tx1"/>
                          </a:solidFill>
                          <a:effectLst/>
                          <a:latin typeface="Times New Roman" panose="02020603050405020304" pitchFamily="18" charset="0"/>
                          <a:cs typeface="Times New Roman" panose="02020603050405020304" pitchFamily="18" charset="0"/>
                        </a:rPr>
                        <a:t>Consistency</a:t>
                      </a:r>
                      <a:endParaRPr lang="en-US" sz="18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nSpc>
                          <a:spcPct val="107000"/>
                        </a:lnSpc>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The association between exposure and outcome is present in a variety of settings and study designs.</a:t>
                      </a:r>
                      <a:endParaRPr lang="en-US" sz="18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Tree>
    <p:extLst>
      <p:ext uri="{BB962C8B-B14F-4D97-AF65-F5344CB8AC3E}">
        <p14:creationId xmlns:p14="http://schemas.microsoft.com/office/powerpoint/2010/main" val="8908777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7620000" cy="2819400"/>
          </a:xfrm>
        </p:spPr>
        <p:txBody>
          <a:bodyPr/>
          <a:lstStyle/>
          <a:p>
            <a:pPr algn="ctr"/>
            <a:r>
              <a:rPr lang="en-US" sz="8800" dirty="0" smtClean="0">
                <a:latin typeface="AR BERKLEY" panose="02000000000000000000" pitchFamily="2" charset="0"/>
              </a:rPr>
              <a:t>THANK YOU</a:t>
            </a:r>
            <a:endParaRPr lang="en-US" sz="8800" dirty="0">
              <a:latin typeface="AR BERKLEY" panose="02000000000000000000" pitchFamily="2" charset="0"/>
            </a:endParaRPr>
          </a:p>
        </p:txBody>
      </p:sp>
      <p:sp>
        <p:nvSpPr>
          <p:cNvPr id="3" name="Date Placeholder 2"/>
          <p:cNvSpPr>
            <a:spLocks noGrp="1"/>
          </p:cNvSpPr>
          <p:nvPr>
            <p:ph type="dt" sz="half" idx="10"/>
          </p:nvPr>
        </p:nvSpPr>
        <p:spPr/>
        <p:txBody>
          <a:bodyPr/>
          <a:lstStyle/>
          <a:p>
            <a:fld id="{56C63608-1533-4D0B-A79E-B6F589539FC9}" type="datetime1">
              <a:rPr lang="ar-SA" smtClean="0"/>
              <a:t>27/02/1441</a:t>
            </a:fld>
            <a:endParaRPr lang="en-US"/>
          </a:p>
        </p:txBody>
      </p:sp>
      <p:sp>
        <p:nvSpPr>
          <p:cNvPr id="4" name="Footer Placeholder 3"/>
          <p:cNvSpPr>
            <a:spLocks noGrp="1"/>
          </p:cNvSpPr>
          <p:nvPr>
            <p:ph type="ftr" sz="quarter" idx="11"/>
          </p:nvPr>
        </p:nvSpPr>
        <p:spPr/>
        <p:txBody>
          <a:bodyPr/>
          <a:lstStyle/>
          <a:p>
            <a:r>
              <a:rPr lang="en-US" smtClean="0"/>
              <a:t>Dr. Mohammed Alnaif</a:t>
            </a:r>
            <a:endParaRPr lang="en-US"/>
          </a:p>
        </p:txBody>
      </p:sp>
      <p:sp>
        <p:nvSpPr>
          <p:cNvPr id="5" name="Slide Number Placeholder 4"/>
          <p:cNvSpPr>
            <a:spLocks noGrp="1"/>
          </p:cNvSpPr>
          <p:nvPr>
            <p:ph type="sldNum" sz="quarter" idx="12"/>
          </p:nvPr>
        </p:nvSpPr>
        <p:spPr/>
        <p:txBody>
          <a:bodyPr/>
          <a:lstStyle/>
          <a:p>
            <a:fld id="{EEEECDCC-63C2-4492-ADC6-A6890B1EB79E}" type="slidenum">
              <a:rPr lang="en-US" smtClean="0"/>
              <a:t>84</a:t>
            </a:fld>
            <a:endParaRPr lang="en-US"/>
          </a:p>
        </p:txBody>
      </p:sp>
    </p:spTree>
    <p:extLst>
      <p:ext uri="{BB962C8B-B14F-4D97-AF65-F5344CB8AC3E}">
        <p14:creationId xmlns:p14="http://schemas.microsoft.com/office/powerpoint/2010/main" val="4064934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662136"/>
          </a:xfrm>
        </p:spPr>
        <p:txBody>
          <a:bodyPr>
            <a:noAutofit/>
          </a:bodyPr>
          <a:lstStyle/>
          <a:p>
            <a:pPr marL="182880" indent="0" algn="ctr" rtl="0">
              <a:buNone/>
            </a:pPr>
            <a:r>
              <a:rPr lang="en-US" sz="3600" b="1" dirty="0" smtClean="0">
                <a:solidFill>
                  <a:schemeClr val="tx1"/>
                </a:solidFill>
                <a:effectLst/>
                <a:latin typeface="Times New Roman" panose="02020603050405020304" pitchFamily="18" charset="0"/>
                <a:cs typeface="Times New Roman" panose="02020603050405020304" pitchFamily="18" charset="0"/>
              </a:rPr>
              <a:t>Study Design</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1219200"/>
            <a:ext cx="7772400" cy="4800600"/>
          </a:xfrm>
        </p:spPr>
        <p:txBody>
          <a:bodyPr>
            <a:normAutofit lnSpcReduction="10000"/>
          </a:bodyPr>
          <a:lstStyle/>
          <a:p>
            <a:pPr marL="457200" indent="-457200">
              <a:spcBef>
                <a:spcPts val="0"/>
              </a:spcBef>
            </a:pPr>
            <a:r>
              <a:rPr lang="en-US" sz="2800" b="1" dirty="0">
                <a:solidFill>
                  <a:srgbClr val="0000FF"/>
                </a:solidFill>
                <a:latin typeface="Times New Roman" panose="02020603050405020304" pitchFamily="18" charset="0"/>
                <a:cs typeface="Times New Roman" panose="02020603050405020304" pitchFamily="18" charset="0"/>
              </a:rPr>
              <a:t>Study Design</a:t>
            </a:r>
            <a:endParaRPr lang="en-US" sz="2800" b="1" dirty="0" smtClean="0">
              <a:solidFill>
                <a:srgbClr val="0000FF"/>
              </a:solidFill>
              <a:latin typeface="Times New Roman" panose="02020603050405020304" pitchFamily="18" charset="0"/>
              <a:cs typeface="Times New Roman" panose="02020603050405020304" pitchFamily="18" charset="0"/>
            </a:endParaRPr>
          </a:p>
          <a:p>
            <a:pPr marL="457200" indent="-457200">
              <a:spcBef>
                <a:spcPts val="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But why is there a difference in infant mortality, and what factors increase or decrease the risk of death in the first year after birth?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spcBef>
                <a:spcPts val="0"/>
              </a:spcBef>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Through research , we will cover the basics of </a:t>
            </a:r>
            <a:r>
              <a:rPr lang="en-US" sz="2800" b="1" dirty="0">
                <a:solidFill>
                  <a:srgbClr val="0000FF"/>
                </a:solidFill>
                <a:latin typeface="Times New Roman" panose="02020603050405020304" pitchFamily="18" charset="0"/>
                <a:cs typeface="Times New Roman" panose="02020603050405020304" pitchFamily="18" charset="0"/>
              </a:rPr>
              <a:t>quantifying</a:t>
            </a:r>
            <a:r>
              <a:rPr lang="en-US" sz="2800" b="1" dirty="0">
                <a:solidFill>
                  <a:schemeClr val="tx1"/>
                </a:solidFill>
                <a:latin typeface="Times New Roman" panose="02020603050405020304" pitchFamily="18" charset="0"/>
                <a:cs typeface="Times New Roman" panose="02020603050405020304" pitchFamily="18" charset="0"/>
              </a:rPr>
              <a:t> the relationship between </a:t>
            </a:r>
            <a:r>
              <a:rPr lang="en-US" sz="3200" b="1" i="1" dirty="0">
                <a:solidFill>
                  <a:srgbClr val="FF0000"/>
                </a:solidFill>
                <a:latin typeface="Times New Roman" panose="02020603050405020304" pitchFamily="18" charset="0"/>
                <a:cs typeface="Times New Roman" panose="02020603050405020304" pitchFamily="18" charset="0"/>
              </a:rPr>
              <a:t>exposure</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a:solidFill>
                  <a:srgbClr val="0000FF"/>
                </a:solidFill>
                <a:latin typeface="Times New Roman" panose="02020603050405020304" pitchFamily="18" charset="0"/>
                <a:cs typeface="Times New Roman" panose="02020603050405020304" pitchFamily="18" charset="0"/>
              </a:rPr>
              <a:t>independent</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a:solidFill>
                  <a:schemeClr val="tx1"/>
                </a:solidFill>
                <a:latin typeface="Times New Roman" panose="02020603050405020304" pitchFamily="18" charset="0"/>
                <a:cs typeface="Times New Roman" panose="02020603050405020304" pitchFamily="18" charset="0"/>
              </a:rPr>
              <a:t>variable)</a:t>
            </a:r>
            <a:r>
              <a:rPr lang="en-US" sz="2800" b="1" dirty="0">
                <a:solidFill>
                  <a:schemeClr val="tx1"/>
                </a:solidFill>
                <a:latin typeface="Times New Roman" panose="02020603050405020304" pitchFamily="18" charset="0"/>
                <a:cs typeface="Times New Roman" panose="02020603050405020304" pitchFamily="18" charset="0"/>
              </a:rPr>
              <a:t> and </a:t>
            </a:r>
            <a:r>
              <a:rPr lang="en-US" sz="3200" b="1" i="1" dirty="0">
                <a:solidFill>
                  <a:srgbClr val="FF0000"/>
                </a:solidFill>
                <a:latin typeface="Times New Roman" panose="02020603050405020304" pitchFamily="18" charset="0"/>
                <a:cs typeface="Times New Roman" panose="02020603050405020304" pitchFamily="18" charset="0"/>
              </a:rPr>
              <a:t>outcome</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a:solidFill>
                  <a:srgbClr val="0000FF"/>
                </a:solidFill>
                <a:latin typeface="Times New Roman" panose="02020603050405020304" pitchFamily="18" charset="0"/>
                <a:cs typeface="Times New Roman" panose="02020603050405020304" pitchFamily="18" charset="0"/>
              </a:rPr>
              <a:t>dependent</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a:solidFill>
                  <a:schemeClr val="tx1"/>
                </a:solidFill>
                <a:latin typeface="Times New Roman" panose="02020603050405020304" pitchFamily="18" charset="0"/>
                <a:cs typeface="Times New Roman" panose="02020603050405020304" pitchFamily="18" charset="0"/>
              </a:rPr>
              <a:t>variable)</a:t>
            </a:r>
            <a:r>
              <a:rPr lang="en-US" sz="2800" b="1" dirty="0">
                <a:solidFill>
                  <a:schemeClr val="tx1"/>
                </a:solidFill>
                <a:latin typeface="Times New Roman" panose="02020603050405020304" pitchFamily="18" charset="0"/>
                <a:cs typeface="Times New Roman" panose="02020603050405020304" pitchFamily="18" charset="0"/>
              </a:rPr>
              <a:t> within a population, or what is known as </a:t>
            </a:r>
            <a:r>
              <a:rPr lang="en-US" sz="3200" b="1" i="1" dirty="0">
                <a:solidFill>
                  <a:srgbClr val="0000FF"/>
                </a:solidFill>
                <a:latin typeface="Times New Roman" panose="02020603050405020304" pitchFamily="18" charset="0"/>
                <a:cs typeface="Times New Roman" panose="02020603050405020304" pitchFamily="18" charset="0"/>
              </a:rPr>
              <a:t>analytic epidemiology</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C4FC9C28-2994-4A60-BFDA-0D0BDFA179DE}" type="datetime1">
              <a:rPr lang="ar-SA" smtClean="0"/>
              <a:t>27/02/1441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9</a:t>
            </a:fld>
            <a:endParaRPr lang="ar-SA"/>
          </a:p>
        </p:txBody>
      </p:sp>
    </p:spTree>
    <p:extLst>
      <p:ext uri="{BB962C8B-B14F-4D97-AF65-F5344CB8AC3E}">
        <p14:creationId xmlns:p14="http://schemas.microsoft.com/office/powerpoint/2010/main" val="185110939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8.5|7.9|6.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1475</TotalTime>
  <Words>8154</Words>
  <Application>Microsoft Office PowerPoint</Application>
  <PresentationFormat>On-screen Show (4:3)</PresentationFormat>
  <Paragraphs>791</Paragraphs>
  <Slides>84</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96" baseType="lpstr">
      <vt:lpstr>MS PGothic</vt:lpstr>
      <vt:lpstr>MS PGothic</vt:lpstr>
      <vt:lpstr>AR BERKLEY</vt:lpstr>
      <vt:lpstr>Arial</vt:lpstr>
      <vt:lpstr>Calibri</vt:lpstr>
      <vt:lpstr>Cambria</vt:lpstr>
      <vt:lpstr>ＭＳ 明朝</vt:lpstr>
      <vt:lpstr>Symbol</vt:lpstr>
      <vt:lpstr>Times New Roman</vt:lpstr>
      <vt:lpstr>Wingdings</vt:lpstr>
      <vt:lpstr>Adjacency</vt:lpstr>
      <vt:lpstr>Equation</vt:lpstr>
      <vt:lpstr>King Saud University College of Business Administration Department of Health Administration  Masters` Program</vt:lpstr>
      <vt:lpstr>Study Design</vt:lpstr>
      <vt:lpstr>Study Design</vt:lpstr>
      <vt:lpstr>Study Design</vt:lpstr>
      <vt:lpstr>Study Design</vt:lpstr>
      <vt:lpstr>Study Design</vt:lpstr>
      <vt:lpstr>Study Design</vt:lpstr>
      <vt:lpstr>Study Design</vt:lpstr>
      <vt:lpstr>Study Design</vt:lpstr>
      <vt:lpstr>Study Design</vt:lpstr>
      <vt:lpstr>Study Design</vt:lpstr>
      <vt:lpstr>Study Design</vt:lpstr>
      <vt:lpstr>Study Design</vt:lpstr>
      <vt:lpstr>Study Design</vt:lpstr>
      <vt:lpstr>Study Design</vt:lpstr>
      <vt:lpstr>Study Design</vt:lpstr>
      <vt:lpstr>Study Design</vt:lpstr>
      <vt:lpstr>Study Design</vt:lpstr>
      <vt:lpstr>Study Design</vt:lpstr>
      <vt:lpstr>Study Design</vt:lpstr>
      <vt:lpstr>Confounders</vt:lpstr>
      <vt:lpstr>Study Design</vt:lpstr>
      <vt:lpstr>Study Design</vt:lpstr>
      <vt:lpstr>Study Design</vt:lpstr>
      <vt:lpstr>Study Design</vt:lpstr>
      <vt:lpstr>Study Design</vt:lpstr>
      <vt:lpstr>Study Design</vt:lpstr>
      <vt:lpstr>Study Design</vt:lpstr>
      <vt:lpstr>Study Design</vt:lpstr>
      <vt:lpstr>Study Design</vt:lpstr>
      <vt:lpstr>FIGURE 5.3 Generic Cross - sectional Study Design Showing the Various Points in Exposure or Disease Process at which Individuals May Be Surveyed</vt:lpstr>
      <vt:lpstr>Study Design</vt:lpstr>
      <vt:lpstr>Study Design</vt:lpstr>
      <vt:lpstr>Study Design</vt:lpstr>
      <vt:lpstr>FIGURE 5.4 Generic Scheme of Cohort Study Design in which All Participants Are Free of the Outcome at the Beginning of the Study. </vt:lpstr>
      <vt:lpstr>Study Design</vt:lpstr>
      <vt:lpstr>Study Design</vt:lpstr>
      <vt:lpstr>Study Design</vt:lpstr>
      <vt:lpstr>Study Design</vt:lpstr>
      <vt:lpstr>Study Design</vt:lpstr>
      <vt:lpstr>Study Design</vt:lpstr>
      <vt:lpstr>Study Design</vt:lpstr>
      <vt:lpstr>Table 5.2 a and b Two - by - two Tables with Data and Relative Risk (RR) Calculations for a Hypothetical Cohort Study Investigating whether Wearing a Seat Belt during a Crash (exposure) Is Associated with Traumatic Brain Injury (TBI; outcome)</vt:lpstr>
      <vt:lpstr>Study Design</vt:lpstr>
      <vt:lpstr>Study Design</vt:lpstr>
      <vt:lpstr>Study Design</vt:lpstr>
      <vt:lpstr>Study Design</vt:lpstr>
      <vt:lpstr>Study Design</vt:lpstr>
      <vt:lpstr>FIGURE 5.5 Generic Scheme of a Case – control Study Design in which Participants with and without the Outcome are Identified (cases and controls, respectively). </vt:lpstr>
      <vt:lpstr>Study Design</vt:lpstr>
      <vt:lpstr>Study Design</vt:lpstr>
      <vt:lpstr>Study Design</vt:lpstr>
      <vt:lpstr>Study Design</vt:lpstr>
      <vt:lpstr>Case – Control Studies vs Cohort Studies </vt:lpstr>
      <vt:lpstr>Case – Control Studies vs Cohort Studies</vt:lpstr>
      <vt:lpstr>Study Design</vt:lpstr>
      <vt:lpstr>Table 5.6 Generic Example of a 2 × 2 Tables and Formula for Odds Ratio (OR)</vt:lpstr>
      <vt:lpstr>Study Design</vt:lpstr>
      <vt:lpstr>Study Design</vt:lpstr>
      <vt:lpstr>Study Design</vt:lpstr>
      <vt:lpstr>Study Design</vt:lpstr>
      <vt:lpstr>Study Design</vt:lpstr>
      <vt:lpstr>CHOOSING AN OBSERVATIONAL STUDY DESIGN</vt:lpstr>
      <vt:lpstr>Study Design</vt:lpstr>
      <vt:lpstr>Study Design</vt:lpstr>
      <vt:lpstr>Study Design</vt:lpstr>
      <vt:lpstr>Study Design</vt:lpstr>
      <vt:lpstr>Study Design</vt:lpstr>
      <vt:lpstr>Study Design</vt:lpstr>
      <vt:lpstr>Study Design</vt:lpstr>
      <vt:lpstr>Study Design</vt:lpstr>
      <vt:lpstr>Study Design</vt:lpstr>
      <vt:lpstr>Study Design</vt:lpstr>
      <vt:lpstr>Study Design</vt:lpstr>
      <vt:lpstr>Study Design</vt:lpstr>
      <vt:lpstr>Study Design</vt:lpstr>
      <vt:lpstr>Study Design</vt:lpstr>
      <vt:lpstr>Study Design</vt:lpstr>
      <vt:lpstr>Study Design</vt:lpstr>
      <vt:lpstr>Illustrative Example Vitamin A Community Trial</vt:lpstr>
      <vt:lpstr>Study Design</vt:lpstr>
      <vt:lpstr>Study Design</vt:lpstr>
      <vt:lpstr>Table 5.9 Criteria for Assessing Causal Inference in Observational Epidemiological Studies</vt:lpstr>
      <vt:lpstr>THANK YOU</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Saud University College of Business Administration Department of Health Administration  Masters` Program</dc:title>
  <dc:creator>alnaif</dc:creator>
  <cp:lastModifiedBy>Mohammed Alnaif</cp:lastModifiedBy>
  <cp:revision>90</cp:revision>
  <dcterms:created xsi:type="dcterms:W3CDTF">2016-11-20T20:38:11Z</dcterms:created>
  <dcterms:modified xsi:type="dcterms:W3CDTF">2019-10-26T19:10:36Z</dcterms:modified>
</cp:coreProperties>
</file>