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 id="2147483878" r:id="rId2"/>
    <p:sldMasterId id="2147483890" r:id="rId3"/>
    <p:sldMasterId id="2147483902" r:id="rId4"/>
    <p:sldMasterId id="2147483914" r:id="rId5"/>
    <p:sldMasterId id="2147483926" r:id="rId6"/>
    <p:sldMasterId id="2147483938" r:id="rId7"/>
    <p:sldMasterId id="2147483950" r:id="rId8"/>
    <p:sldMasterId id="2147483962" r:id="rId9"/>
    <p:sldMasterId id="2147483974" r:id="rId10"/>
    <p:sldMasterId id="2147483986" r:id="rId11"/>
    <p:sldMasterId id="2147483998" r:id="rId12"/>
    <p:sldMasterId id="2147484010" r:id="rId13"/>
    <p:sldMasterId id="2147484022" r:id="rId14"/>
    <p:sldMasterId id="2147484034" r:id="rId15"/>
    <p:sldMasterId id="2147484046" r:id="rId16"/>
    <p:sldMasterId id="2147484058" r:id="rId17"/>
    <p:sldMasterId id="2147484070" r:id="rId18"/>
    <p:sldMasterId id="2147484082" r:id="rId19"/>
  </p:sldMasterIdLst>
  <p:notesMasterIdLst>
    <p:notesMasterId r:id="rId118"/>
  </p:notesMasterIdLst>
  <p:sldIdLst>
    <p:sldId id="257" r:id="rId20"/>
    <p:sldId id="258" r:id="rId21"/>
    <p:sldId id="260" r:id="rId22"/>
    <p:sldId id="263" r:id="rId23"/>
    <p:sldId id="259" r:id="rId24"/>
    <p:sldId id="261" r:id="rId25"/>
    <p:sldId id="262" r:id="rId26"/>
    <p:sldId id="264" r:id="rId27"/>
    <p:sldId id="265" r:id="rId28"/>
    <p:sldId id="266" r:id="rId29"/>
    <p:sldId id="267" r:id="rId30"/>
    <p:sldId id="268" r:id="rId31"/>
    <p:sldId id="269" r:id="rId32"/>
    <p:sldId id="270" r:id="rId33"/>
    <p:sldId id="346" r:id="rId34"/>
    <p:sldId id="271" r:id="rId35"/>
    <p:sldId id="347" r:id="rId36"/>
    <p:sldId id="348" r:id="rId37"/>
    <p:sldId id="349" r:id="rId38"/>
    <p:sldId id="273" r:id="rId39"/>
    <p:sldId id="274" r:id="rId40"/>
    <p:sldId id="275" r:id="rId41"/>
    <p:sldId id="279" r:id="rId42"/>
    <p:sldId id="277" r:id="rId43"/>
    <p:sldId id="278" r:id="rId44"/>
    <p:sldId id="280" r:id="rId45"/>
    <p:sldId id="281" r:id="rId46"/>
    <p:sldId id="282" r:id="rId47"/>
    <p:sldId id="283" r:id="rId48"/>
    <p:sldId id="284" r:id="rId49"/>
    <p:sldId id="285" r:id="rId50"/>
    <p:sldId id="286" r:id="rId51"/>
    <p:sldId id="287" r:id="rId52"/>
    <p:sldId id="288" r:id="rId53"/>
    <p:sldId id="289" r:id="rId54"/>
    <p:sldId id="290" r:id="rId55"/>
    <p:sldId id="292" r:id="rId56"/>
    <p:sldId id="293" r:id="rId57"/>
    <p:sldId id="294" r:id="rId58"/>
    <p:sldId id="295" r:id="rId59"/>
    <p:sldId id="296" r:id="rId60"/>
    <p:sldId id="299" r:id="rId61"/>
    <p:sldId id="298" r:id="rId62"/>
    <p:sldId id="301" r:id="rId63"/>
    <p:sldId id="303" r:id="rId64"/>
    <p:sldId id="355" r:id="rId65"/>
    <p:sldId id="302" r:id="rId66"/>
    <p:sldId id="297" r:id="rId67"/>
    <p:sldId id="354" r:id="rId68"/>
    <p:sldId id="300" r:id="rId69"/>
    <p:sldId id="304" r:id="rId70"/>
    <p:sldId id="305" r:id="rId71"/>
    <p:sldId id="306" r:id="rId72"/>
    <p:sldId id="307" r:id="rId73"/>
    <p:sldId id="313" r:id="rId74"/>
    <p:sldId id="308" r:id="rId75"/>
    <p:sldId id="309" r:id="rId76"/>
    <p:sldId id="310" r:id="rId77"/>
    <p:sldId id="311" r:id="rId78"/>
    <p:sldId id="312" r:id="rId79"/>
    <p:sldId id="314" r:id="rId80"/>
    <p:sldId id="315" r:id="rId81"/>
    <p:sldId id="316" r:id="rId82"/>
    <p:sldId id="317" r:id="rId83"/>
    <p:sldId id="318" r:id="rId84"/>
    <p:sldId id="319" r:id="rId85"/>
    <p:sldId id="320" r:id="rId86"/>
    <p:sldId id="321" r:id="rId87"/>
    <p:sldId id="322" r:id="rId88"/>
    <p:sldId id="326" r:id="rId89"/>
    <p:sldId id="324" r:id="rId90"/>
    <p:sldId id="334" r:id="rId91"/>
    <p:sldId id="325" r:id="rId92"/>
    <p:sldId id="327" r:id="rId93"/>
    <p:sldId id="335" r:id="rId94"/>
    <p:sldId id="336" r:id="rId95"/>
    <p:sldId id="328" r:id="rId96"/>
    <p:sldId id="329" r:id="rId97"/>
    <p:sldId id="330" r:id="rId98"/>
    <p:sldId id="331" r:id="rId99"/>
    <p:sldId id="332" r:id="rId100"/>
    <p:sldId id="352" r:id="rId101"/>
    <p:sldId id="353" r:id="rId102"/>
    <p:sldId id="351" r:id="rId103"/>
    <p:sldId id="323" r:id="rId104"/>
    <p:sldId id="337" r:id="rId105"/>
    <p:sldId id="357" r:id="rId106"/>
    <p:sldId id="338" r:id="rId107"/>
    <p:sldId id="339" r:id="rId108"/>
    <p:sldId id="340" r:id="rId109"/>
    <p:sldId id="341" r:id="rId110"/>
    <p:sldId id="342" r:id="rId111"/>
    <p:sldId id="343" r:id="rId112"/>
    <p:sldId id="344" r:id="rId113"/>
    <p:sldId id="345" r:id="rId114"/>
    <p:sldId id="350" r:id="rId115"/>
    <p:sldId id="356" r:id="rId116"/>
    <p:sldId id="358"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668E9"/>
    <a:srgbClr val="BA74DA"/>
    <a:srgbClr val="DC4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117" Type="http://schemas.openxmlformats.org/officeDocument/2006/relationships/slide" Target="slides/slide98.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12" Type="http://schemas.openxmlformats.org/officeDocument/2006/relationships/slide" Target="slides/slide93.xml"/><Relationship Id="rId16" Type="http://schemas.openxmlformats.org/officeDocument/2006/relationships/slideMaster" Target="slideMasters/slideMaster16.xml"/><Relationship Id="rId107" Type="http://schemas.openxmlformats.org/officeDocument/2006/relationships/slide" Target="slides/slide88.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102" Type="http://schemas.openxmlformats.org/officeDocument/2006/relationships/slide" Target="slides/slide83.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slide" Target="slides/slide71.xml"/><Relationship Id="rId95" Type="http://schemas.openxmlformats.org/officeDocument/2006/relationships/slide" Target="slides/slide7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slide" Target="slides/slide86.xml"/><Relationship Id="rId113" Type="http://schemas.openxmlformats.org/officeDocument/2006/relationships/slide" Target="slides/slide94.xml"/><Relationship Id="rId11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slide" Target="slides/slide74.xml"/><Relationship Id="rId98" Type="http://schemas.openxmlformats.org/officeDocument/2006/relationships/slide" Target="slides/slide79.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103" Type="http://schemas.openxmlformats.org/officeDocument/2006/relationships/slide" Target="slides/slide84.xml"/><Relationship Id="rId108" Type="http://schemas.openxmlformats.org/officeDocument/2006/relationships/slide" Target="slides/slide89.xml"/><Relationship Id="rId116" Type="http://schemas.openxmlformats.org/officeDocument/2006/relationships/slide" Target="slides/slide97.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slide" Target="slides/slide77.xml"/><Relationship Id="rId111"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6" Type="http://schemas.openxmlformats.org/officeDocument/2006/relationships/slide" Target="slides/slide87.xml"/><Relationship Id="rId114" Type="http://schemas.openxmlformats.org/officeDocument/2006/relationships/slide" Target="slides/slide95.xml"/><Relationship Id="rId119"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109" Type="http://schemas.openxmlformats.org/officeDocument/2006/relationships/slide" Target="slides/slide9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slide" Target="slides/slide85.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110" Type="http://schemas.openxmlformats.org/officeDocument/2006/relationships/slide" Target="slides/slide91.xml"/><Relationship Id="rId115"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Sheet1!$F$4</c:f>
              <c:strCache>
                <c:ptCount val="1"/>
                <c:pt idx="0">
                  <c:v>20 to 24</c:v>
                </c:pt>
              </c:strCache>
            </c:strRef>
          </c:tx>
          <c:spPr>
            <a:ln>
              <a:solidFill>
                <a:srgbClr val="FF0000"/>
              </a:solidFill>
            </a:ln>
          </c:spPr>
          <c:marker>
            <c:symbol val="none"/>
          </c:marker>
          <c:val>
            <c:numRef>
              <c:f>Sheet1!$F$5:$F$17</c:f>
              <c:numCache>
                <c:formatCode>General</c:formatCode>
                <c:ptCount val="13"/>
                <c:pt idx="0">
                  <c:v>706</c:v>
                </c:pt>
                <c:pt idx="1">
                  <c:v>680</c:v>
                </c:pt>
                <c:pt idx="2">
                  <c:v>428</c:v>
                </c:pt>
                <c:pt idx="3">
                  <c:v>328</c:v>
                </c:pt>
                <c:pt idx="4">
                  <c:v>220</c:v>
                </c:pt>
                <c:pt idx="5">
                  <c:v>198</c:v>
                </c:pt>
                <c:pt idx="6">
                  <c:v>155</c:v>
                </c:pt>
                <c:pt idx="7">
                  <c:v>128</c:v>
                </c:pt>
                <c:pt idx="8">
                  <c:v>119</c:v>
                </c:pt>
                <c:pt idx="9">
                  <c:v>89</c:v>
                </c:pt>
                <c:pt idx="10">
                  <c:v>47</c:v>
                </c:pt>
                <c:pt idx="11">
                  <c:v>33</c:v>
                </c:pt>
                <c:pt idx="12">
                  <c:v>25</c:v>
                </c:pt>
              </c:numCache>
            </c:numRef>
          </c:val>
          <c:smooth val="0"/>
        </c:ser>
        <c:ser>
          <c:idx val="1"/>
          <c:order val="1"/>
          <c:tx>
            <c:strRef>
              <c:f>Sheet1!$G$4</c:f>
              <c:strCache>
                <c:ptCount val="1"/>
                <c:pt idx="0">
                  <c:v>5 to 9</c:v>
                </c:pt>
              </c:strCache>
            </c:strRef>
          </c:tx>
          <c:marker>
            <c:symbol val="none"/>
          </c:marker>
          <c:val>
            <c:numRef>
              <c:f>Sheet1!$G$5:$G$17</c:f>
              <c:numCache>
                <c:formatCode>General</c:formatCode>
                <c:ptCount val="13"/>
                <c:pt idx="0">
                  <c:v>259</c:v>
                </c:pt>
                <c:pt idx="1">
                  <c:v>244</c:v>
                </c:pt>
                <c:pt idx="2">
                  <c:v>49</c:v>
                </c:pt>
                <c:pt idx="3">
                  <c:v>33</c:v>
                </c:pt>
                <c:pt idx="4">
                  <c:v>29</c:v>
                </c:pt>
                <c:pt idx="5">
                  <c:v>23</c:v>
                </c:pt>
                <c:pt idx="6">
                  <c:v>20</c:v>
                </c:pt>
                <c:pt idx="7">
                  <c:v>16</c:v>
                </c:pt>
                <c:pt idx="8">
                  <c:v>14</c:v>
                </c:pt>
                <c:pt idx="9">
                  <c:v>12</c:v>
                </c:pt>
                <c:pt idx="10">
                  <c:v>8</c:v>
                </c:pt>
                <c:pt idx="11">
                  <c:v>6</c:v>
                </c:pt>
                <c:pt idx="12">
                  <c:v>2</c:v>
                </c:pt>
              </c:numCache>
            </c:numRef>
          </c:val>
          <c:smooth val="0"/>
        </c:ser>
        <c:dLbls>
          <c:showLegendKey val="0"/>
          <c:showVal val="0"/>
          <c:showCatName val="0"/>
          <c:showSerName val="0"/>
          <c:showPercent val="0"/>
          <c:showBubbleSize val="0"/>
        </c:dLbls>
        <c:marker val="1"/>
        <c:smooth val="0"/>
        <c:axId val="121737216"/>
        <c:axId val="121739136"/>
      </c:lineChart>
      <c:catAx>
        <c:axId val="121737216"/>
        <c:scaling>
          <c:orientation val="minMax"/>
        </c:scaling>
        <c:delete val="0"/>
        <c:axPos val="b"/>
        <c:title>
          <c:tx>
            <c:rich>
              <a:bodyPr/>
              <a:lstStyle/>
              <a:p>
                <a:pPr>
                  <a:defRPr sz="1600">
                    <a:latin typeface="Times New Roman" panose="02020603050405020304" pitchFamily="18" charset="0"/>
                    <a:cs typeface="Times New Roman" panose="02020603050405020304" pitchFamily="18" charset="0"/>
                  </a:defRPr>
                </a:pPr>
                <a:r>
                  <a:rPr lang="en-US" sz="1600" dirty="0" smtClean="0">
                    <a:latin typeface="Times New Roman" panose="02020603050405020304" pitchFamily="18" charset="0"/>
                    <a:cs typeface="Times New Roman" panose="02020603050405020304" pitchFamily="18" charset="0"/>
                  </a:rPr>
                  <a:t>Number of death by region</a:t>
                </a:r>
                <a:endParaRPr lang="en-US" sz="1600" dirty="0">
                  <a:latin typeface="Times New Roman" panose="02020603050405020304" pitchFamily="18" charset="0"/>
                  <a:cs typeface="Times New Roman" panose="02020603050405020304" pitchFamily="18" charset="0"/>
                </a:endParaRPr>
              </a:p>
            </c:rich>
          </c:tx>
          <c:layout/>
          <c:overlay val="0"/>
        </c:title>
        <c:majorTickMark val="out"/>
        <c:minorTickMark val="none"/>
        <c:tickLblPos val="nextTo"/>
        <c:crossAx val="121739136"/>
        <c:crosses val="autoZero"/>
        <c:auto val="1"/>
        <c:lblAlgn val="ctr"/>
        <c:lblOffset val="100"/>
        <c:noMultiLvlLbl val="0"/>
      </c:catAx>
      <c:valAx>
        <c:axId val="121739136"/>
        <c:scaling>
          <c:orientation val="minMax"/>
        </c:scaling>
        <c:delete val="0"/>
        <c:axPos val="l"/>
        <c:majorGridlines/>
        <c:title>
          <c:tx>
            <c:rich>
              <a:bodyPr rot="0" vert="horz"/>
              <a:lstStyle/>
              <a:p>
                <a:pPr>
                  <a:defRPr sz="1600">
                    <a:latin typeface="Times New Roman" panose="02020603050405020304" pitchFamily="18" charset="0"/>
                    <a:cs typeface="Times New Roman" panose="02020603050405020304" pitchFamily="18" charset="0"/>
                  </a:defRPr>
                </a:pPr>
                <a:r>
                  <a:rPr lang="en-US" sz="1600" dirty="0" smtClean="0">
                    <a:latin typeface="Times New Roman" panose="02020603050405020304" pitchFamily="18" charset="0"/>
                    <a:cs typeface="Times New Roman" panose="02020603050405020304" pitchFamily="18" charset="0"/>
                  </a:rPr>
                  <a:t>Number of</a:t>
                </a:r>
                <a:r>
                  <a:rPr lang="en-US" sz="1600" baseline="0" dirty="0" smtClean="0">
                    <a:latin typeface="Times New Roman" panose="02020603050405020304" pitchFamily="18" charset="0"/>
                    <a:cs typeface="Times New Roman" panose="02020603050405020304" pitchFamily="18" charset="0"/>
                  </a:rPr>
                  <a:t> Death by age group </a:t>
                </a:r>
                <a:endParaRPr lang="en-US" sz="1600" dirty="0">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crossAx val="121737216"/>
        <c:crosses val="autoZero"/>
        <c:crossBetween val="between"/>
      </c:valAx>
      <c:spPr>
        <a:solidFill>
          <a:schemeClr val="lt1"/>
        </a:solidFill>
        <a:ln w="25400" cap="flat" cmpd="sng" algn="ctr">
          <a:solidFill>
            <a:schemeClr val="accent4"/>
          </a:solidFill>
          <a:prstDash val="solid"/>
        </a:ln>
        <a:effectLst/>
      </c:spPr>
    </c:plotArea>
    <c:legend>
      <c:legendPos val="r"/>
      <c:layout>
        <c:manualLayout>
          <c:xMode val="edge"/>
          <c:yMode val="edge"/>
          <c:x val="0.8410396039603959"/>
          <c:y val="0.43460367454068244"/>
          <c:w val="0.14905940594059405"/>
          <c:h val="0.13079265091863518"/>
        </c:manualLayout>
      </c:layout>
      <c:overlay val="0"/>
      <c:txPr>
        <a:bodyPr/>
        <a:lstStyle/>
        <a:p>
          <a:pPr>
            <a:defRPr sz="1600" b="1">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solidFill>
      <a:srgbClr val="E668E9"/>
    </a:soli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ABC17-D19A-4CC5-BD6B-C16DD79E7181}" type="datetimeFigureOut">
              <a:rPr lang="en-US" smtClean="0"/>
              <a:t>10/13/2019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9446D4-1152-44A3-922F-7C7C27B3327E}" type="slidenum">
              <a:rPr lang="en-US" smtClean="0"/>
              <a:t>‹#›</a:t>
            </a:fld>
            <a:endParaRPr lang="en-US"/>
          </a:p>
        </p:txBody>
      </p:sp>
    </p:spTree>
    <p:extLst>
      <p:ext uri="{BB962C8B-B14F-4D97-AF65-F5344CB8AC3E}">
        <p14:creationId xmlns:p14="http://schemas.microsoft.com/office/powerpoint/2010/main" val="267724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9446D4-1152-44A3-922F-7C7C27B3327E}" type="slidenum">
              <a:rPr lang="en-US" smtClean="0"/>
              <a:t>57</a:t>
            </a:fld>
            <a:endParaRPr lang="en-US"/>
          </a:p>
        </p:txBody>
      </p:sp>
    </p:spTree>
    <p:extLst>
      <p:ext uri="{BB962C8B-B14F-4D97-AF65-F5344CB8AC3E}">
        <p14:creationId xmlns:p14="http://schemas.microsoft.com/office/powerpoint/2010/main" val="3478294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dt" sz="quarter" idx="2"/>
          </p:nvPr>
        </p:nvSpPr>
        <p:spPr>
          <a:xfrm>
            <a:off x="344488" y="6035675"/>
            <a:ext cx="2474912" cy="457200"/>
          </a:xfrm>
        </p:spPr>
        <p:txBody>
          <a:bodyPr/>
          <a:lstStyle>
            <a:lvl1pPr>
              <a:defRPr/>
            </a:lvl1pPr>
          </a:lstStyle>
          <a:p>
            <a:fld id="{8BCA7732-4A96-4093-872B-4D06845B9FE3}" type="datetime1">
              <a:rPr lang="ar-SA" smtClean="0"/>
              <a:t>14/02/1441</a:t>
            </a:fld>
            <a:endParaRPr lang="en-US"/>
          </a:p>
        </p:txBody>
      </p:sp>
      <p:sp>
        <p:nvSpPr>
          <p:cNvPr id="5123" name="Rectangle 3"/>
          <p:cNvSpPr>
            <a:spLocks noGrp="1" noChangeArrowheads="1"/>
          </p:cNvSpPr>
          <p:nvPr>
            <p:ph type="ftr" sz="quarter" idx="3"/>
          </p:nvPr>
        </p:nvSpPr>
        <p:spPr>
          <a:xfrm>
            <a:off x="2895600" y="6035675"/>
            <a:ext cx="3657600" cy="457200"/>
          </a:xfrm>
        </p:spPr>
        <p:txBody>
          <a:bodyPr/>
          <a:lstStyle>
            <a:lvl1pPr>
              <a:defRPr/>
            </a:lvl1pPr>
          </a:lstStyle>
          <a:p>
            <a:r>
              <a:rPr lang="en-US" smtClean="0"/>
              <a:t>Dr. Mohammed Alnaif</a:t>
            </a:r>
            <a:endParaRPr lang="en-US"/>
          </a:p>
        </p:txBody>
      </p:sp>
      <p:sp>
        <p:nvSpPr>
          <p:cNvPr id="5124" name="Rectangle 4"/>
          <p:cNvSpPr>
            <a:spLocks noGrp="1" noChangeArrowheads="1"/>
          </p:cNvSpPr>
          <p:nvPr>
            <p:ph type="sldNum" sz="quarter" idx="4"/>
          </p:nvPr>
        </p:nvSpPr>
        <p:spPr>
          <a:xfrm>
            <a:off x="6629400" y="6035675"/>
            <a:ext cx="2170113" cy="444500"/>
          </a:xfrm>
        </p:spPr>
        <p:txBody>
          <a:bodyPr/>
          <a:lstStyle>
            <a:lvl1pPr>
              <a:defRPr/>
            </a:lvl1pPr>
          </a:lstStyle>
          <a:p>
            <a:fld id="{EEEECDCC-63C2-4492-ADC6-A6890B1EB79E}" type="slidenum">
              <a:rPr lang="en-US" smtClean="0"/>
              <a:t>‹#›</a:t>
            </a:fld>
            <a:endParaRPr lang="en-US"/>
          </a:p>
        </p:txBody>
      </p:sp>
      <p:grpSp>
        <p:nvGrpSpPr>
          <p:cNvPr id="5125" name="Group 5"/>
          <p:cNvGrpSpPr>
            <a:grpSpLocks/>
          </p:cNvGrpSpPr>
          <p:nvPr/>
        </p:nvGrpSpPr>
        <p:grpSpPr bwMode="auto">
          <a:xfrm>
            <a:off x="0" y="-6350"/>
            <a:ext cx="9142413" cy="6856413"/>
            <a:chOff x="0" y="-4"/>
            <a:chExt cx="5759" cy="4319"/>
          </a:xfrm>
        </p:grpSpPr>
        <p:grpSp>
          <p:nvGrpSpPr>
            <p:cNvPr id="5126" name="Group 6"/>
            <p:cNvGrpSpPr>
              <a:grpSpLocks/>
            </p:cNvGrpSpPr>
            <p:nvPr/>
          </p:nvGrpSpPr>
          <p:grpSpPr bwMode="auto">
            <a:xfrm>
              <a:off x="33" y="-4"/>
              <a:ext cx="328" cy="3928"/>
              <a:chOff x="33" y="-4"/>
              <a:chExt cx="328" cy="3928"/>
            </a:xfrm>
          </p:grpSpPr>
          <p:sp>
            <p:nvSpPr>
              <p:cNvPr id="5127"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28" name="Group 8"/>
              <p:cNvGrpSpPr>
                <a:grpSpLocks/>
              </p:cNvGrpSpPr>
              <p:nvPr/>
            </p:nvGrpSpPr>
            <p:grpSpPr bwMode="auto">
              <a:xfrm>
                <a:off x="41" y="-4"/>
                <a:ext cx="320" cy="205"/>
                <a:chOff x="41" y="-4"/>
                <a:chExt cx="320" cy="205"/>
              </a:xfrm>
            </p:grpSpPr>
            <p:sp>
              <p:nvSpPr>
                <p:cNvPr id="5129"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0"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31" name="Group 11"/>
            <p:cNvGrpSpPr>
              <a:grpSpLocks/>
            </p:cNvGrpSpPr>
            <p:nvPr/>
          </p:nvGrpSpPr>
          <p:grpSpPr bwMode="auto">
            <a:xfrm>
              <a:off x="411" y="44"/>
              <a:ext cx="5348" cy="322"/>
              <a:chOff x="411" y="44"/>
              <a:chExt cx="5348" cy="322"/>
            </a:xfrm>
          </p:grpSpPr>
          <p:sp>
            <p:nvSpPr>
              <p:cNvPr id="5132"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33" name="Group 13"/>
              <p:cNvGrpSpPr>
                <a:grpSpLocks/>
              </p:cNvGrpSpPr>
              <p:nvPr/>
            </p:nvGrpSpPr>
            <p:grpSpPr bwMode="auto">
              <a:xfrm>
                <a:off x="5563" y="45"/>
                <a:ext cx="196" cy="321"/>
                <a:chOff x="5563" y="45"/>
                <a:chExt cx="196" cy="321"/>
              </a:xfrm>
            </p:grpSpPr>
            <p:sp>
              <p:nvSpPr>
                <p:cNvPr id="5134"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5"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36" name="Group 16"/>
            <p:cNvGrpSpPr>
              <a:grpSpLocks/>
            </p:cNvGrpSpPr>
            <p:nvPr/>
          </p:nvGrpSpPr>
          <p:grpSpPr bwMode="auto">
            <a:xfrm>
              <a:off x="0" y="3958"/>
              <a:ext cx="5347" cy="323"/>
              <a:chOff x="0" y="3958"/>
              <a:chExt cx="5347" cy="323"/>
            </a:xfrm>
          </p:grpSpPr>
          <p:sp>
            <p:nvSpPr>
              <p:cNvPr id="5137"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38" name="Group 18"/>
              <p:cNvGrpSpPr>
                <a:grpSpLocks/>
              </p:cNvGrpSpPr>
              <p:nvPr/>
            </p:nvGrpSpPr>
            <p:grpSpPr bwMode="auto">
              <a:xfrm>
                <a:off x="0" y="3958"/>
                <a:ext cx="195" cy="322"/>
                <a:chOff x="0" y="3958"/>
                <a:chExt cx="195" cy="322"/>
              </a:xfrm>
            </p:grpSpPr>
            <p:sp>
              <p:nvSpPr>
                <p:cNvPr id="5139"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0"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41" name="Group 21"/>
            <p:cNvGrpSpPr>
              <a:grpSpLocks/>
            </p:cNvGrpSpPr>
            <p:nvPr/>
          </p:nvGrpSpPr>
          <p:grpSpPr bwMode="auto">
            <a:xfrm>
              <a:off x="5398" y="401"/>
              <a:ext cx="320" cy="3914"/>
              <a:chOff x="5398" y="401"/>
              <a:chExt cx="320" cy="3914"/>
            </a:xfrm>
          </p:grpSpPr>
          <p:sp>
            <p:nvSpPr>
              <p:cNvPr id="5142"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43" name="Group 23"/>
              <p:cNvGrpSpPr>
                <a:grpSpLocks/>
              </p:cNvGrpSpPr>
              <p:nvPr/>
            </p:nvGrpSpPr>
            <p:grpSpPr bwMode="auto">
              <a:xfrm>
                <a:off x="5398" y="4111"/>
                <a:ext cx="320" cy="204"/>
                <a:chOff x="5398" y="4111"/>
                <a:chExt cx="320" cy="204"/>
              </a:xfrm>
            </p:grpSpPr>
            <p:sp>
              <p:nvSpPr>
                <p:cNvPr id="5144"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5"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A5825B-800F-4FC0-ABDD-31F69E0A1BA8}" type="datetime1">
              <a:rPr lang="ar-SA" smtClean="0"/>
              <a:t>14/02/1441</a:t>
            </a:fld>
            <a:endParaRPr lang="en-US"/>
          </a:p>
        </p:txBody>
      </p:sp>
      <p:sp>
        <p:nvSpPr>
          <p:cNvPr id="5" name="Slide Number Placeholder 4"/>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13901722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648E83D-3DD3-4C36-B7A4-9ACE89FC7FB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661200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A1E3C40-16AB-47B2-9ED0-7899A800B07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671674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C60E48B-BFEB-49A3-A066-C16BEB279D9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7755990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214EDF6-042D-4D98-A588-164EE7026B8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158226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341C6DB-F80B-42F7-B303-3E69F84CC45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992434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42909DE9-1210-4F51-885D-810E4553B1C0}"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0831055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51699DCF-63CB-4FCB-8181-FE6B24FDEF76}"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868654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A151910C-3129-480C-B2FD-AA4A7BF9E6D9}"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95050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841E87A-BE26-4281-A2BD-C4A97DCBF58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438721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BF8D81B7-3B66-4229-89E1-1A85F9D54E0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5907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28B89E3-A883-443A-96A4-1E56B78DDD71}" type="datetime1">
              <a:rPr lang="ar-SA" smtClean="0"/>
              <a:t>14/02/1441</a:t>
            </a:fld>
            <a:endParaRPr lang="en-US"/>
          </a:p>
        </p:txBody>
      </p:sp>
      <p:sp>
        <p:nvSpPr>
          <p:cNvPr id="5" name="Slide Number Placeholder 4"/>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3124802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53B47B1-7CB2-4798-9A35-83540C37ACA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7393214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8A48BF8-2BC7-457F-9E20-9467C0735D4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355186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BDA359B-543F-4142-85C8-18F23E120D3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264703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CCEE495-6318-4C86-A800-6202399E051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1212725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59DD70A-1319-4A6D-BD87-4554000960C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949713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412E97D5-C5A0-4E90-B22E-33B2AE85D85C}"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70239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D71F2106-3AF4-414B-B7B5-CE1CF6E0C50A}"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7831548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5F7F7AA7-4E38-43AA-85B2-F96952DCADE2}"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5830057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172932B8-3971-44D7-8113-9BF0D67FB867}"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436045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CAC814FA-BFCD-417A-B263-66C09EAE8001}"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430495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mtClean="0"/>
              <a:t>Click to edit Master title style</a:t>
            </a:r>
            <a:endParaRPr/>
          </a:p>
        </p:txBody>
      </p:sp>
      <p:sp>
        <p:nvSpPr>
          <p:cNvPr id="7" name="Rectangle 6"/>
          <p:cNvSpPr>
            <a:spLocks noGrp="1"/>
          </p:cNvSpPr>
          <p:nvPr>
            <p:ph sz="quarter" idx="13"/>
          </p:nvPr>
        </p:nvSpPr>
        <p:spPr>
          <a:xfrm>
            <a:off x="609600" y="1803400"/>
            <a:ext cx="8153400" cy="436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13"/>
          <p:cNvSpPr>
            <a:spLocks noGrp="1"/>
          </p:cNvSpPr>
          <p:nvPr>
            <p:ph type="dt" sz="half" idx="14"/>
          </p:nvPr>
        </p:nvSpPr>
        <p:spPr/>
        <p:txBody>
          <a:bodyPr/>
          <a:lstStyle>
            <a:lvl1pPr>
              <a:defRPr/>
            </a:lvl1pPr>
          </a:lstStyle>
          <a:p>
            <a:pPr>
              <a:defRPr/>
            </a:pPr>
            <a:fld id="{958835EB-898C-4252-9640-7374FE16567F}" type="datetime1">
              <a:rPr lang="ar-SA" smtClean="0"/>
              <a:t>14/02/1441</a:t>
            </a:fld>
            <a:endParaRPr lang="th-TH"/>
          </a:p>
        </p:txBody>
      </p:sp>
      <p:sp>
        <p:nvSpPr>
          <p:cNvPr id="5" name="Footer Placeholder 2"/>
          <p:cNvSpPr>
            <a:spLocks noGrp="1"/>
          </p:cNvSpPr>
          <p:nvPr>
            <p:ph type="ftr" sz="quarter" idx="15"/>
          </p:nvPr>
        </p:nvSpPr>
        <p:spPr/>
        <p:txBody>
          <a:bodyPr/>
          <a:lstStyle>
            <a:lvl1pPr>
              <a:defRPr/>
            </a:lvl1pPr>
          </a:lstStyle>
          <a:p>
            <a:pPr>
              <a:defRPr/>
            </a:pPr>
            <a:r>
              <a:rPr lang="en-US" smtClean="0"/>
              <a:t>Dr. Mohammed Alnaif</a:t>
            </a:r>
            <a:endParaRPr lang="th-TH"/>
          </a:p>
        </p:txBody>
      </p:sp>
      <p:sp>
        <p:nvSpPr>
          <p:cNvPr id="6" name="Slide Number Placeholder 22"/>
          <p:cNvSpPr>
            <a:spLocks noGrp="1"/>
          </p:cNvSpPr>
          <p:nvPr>
            <p:ph type="sldNum" sz="quarter" idx="16"/>
          </p:nvPr>
        </p:nvSpPr>
        <p:spPr/>
        <p:txBody>
          <a:bodyPr/>
          <a:lstStyle>
            <a:lvl1pPr>
              <a:defRPr/>
            </a:lvl1pPr>
          </a:lstStyle>
          <a:p>
            <a:pPr>
              <a:defRPr/>
            </a:pPr>
            <a:fld id="{601A2476-5054-4118-ACC5-30346B9701CA}" type="slidenum">
              <a:rPr lang="th-TH"/>
              <a:pPr>
                <a:defRPr/>
              </a:pPr>
              <a:t>‹#›</a:t>
            </a:fld>
            <a:endParaRPr lang="th-TH"/>
          </a:p>
        </p:txBody>
      </p:sp>
    </p:spTree>
    <p:extLst>
      <p:ext uri="{BB962C8B-B14F-4D97-AF65-F5344CB8AC3E}">
        <p14:creationId xmlns:p14="http://schemas.microsoft.com/office/powerpoint/2010/main" val="32008653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5222F09-45FF-4217-9E47-B0C22B08DA8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9974058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179E8EE-BD1A-4313-BBBC-55FB94E15AD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928393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E9E97FD-BE07-47BA-B39F-706D0A8FFB7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518580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BBD370B-08A6-49F3-8BA0-5AB07BE4E22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91659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EA258D6-35B6-41BA-A1A1-994F756B383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868971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C1214F2-543C-4643-BECD-E66D6C01220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11136811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A040C85-DF61-4EF6-BDC7-20B6D12D624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178408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D26983A6-22C0-40DE-92F9-868B0612CD7D}"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7125672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15880900-4D40-49FA-8E40-48C94A510E4C}"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583866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93C44AB0-1C16-4C75-AA20-230FD7209D5A}"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202292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7586" name="Rectangle 2"/>
          <p:cNvSpPr>
            <a:spLocks noGrp="1" noChangeArrowheads="1"/>
          </p:cNvSpPr>
          <p:nvPr>
            <p:ph type="dt" sz="quarter" idx="2"/>
          </p:nvPr>
        </p:nvSpPr>
        <p:spPr>
          <a:xfrm>
            <a:off x="344488" y="6035675"/>
            <a:ext cx="2474912" cy="457200"/>
          </a:xfrm>
        </p:spPr>
        <p:txBody>
          <a:bodyPr/>
          <a:lstStyle>
            <a:lvl1pPr>
              <a:defRPr/>
            </a:lvl1pPr>
          </a:lstStyle>
          <a:p>
            <a:fld id="{D429E075-69E6-494A-B599-9174D6979B40}" type="datetime1">
              <a:rPr lang="ar-SA" altLang="en-US" smtClean="0"/>
              <a:t>14/02/1441</a:t>
            </a:fld>
            <a:endParaRPr lang="en-US" altLang="en-US"/>
          </a:p>
        </p:txBody>
      </p:sp>
      <p:sp>
        <p:nvSpPr>
          <p:cNvPr id="67587" name="Rectangle 3"/>
          <p:cNvSpPr>
            <a:spLocks noGrp="1" noChangeArrowheads="1"/>
          </p:cNvSpPr>
          <p:nvPr>
            <p:ph type="ftr" sz="quarter" idx="3"/>
          </p:nvPr>
        </p:nvSpPr>
        <p:spPr>
          <a:xfrm>
            <a:off x="2895600" y="6035675"/>
            <a:ext cx="3657600" cy="457200"/>
          </a:xfrm>
        </p:spPr>
        <p:txBody>
          <a:bodyPr/>
          <a:lstStyle>
            <a:lvl1pPr>
              <a:defRPr/>
            </a:lvl1pPr>
          </a:lstStyle>
          <a:p>
            <a:r>
              <a:rPr lang="en-US" altLang="en-US" smtClean="0"/>
              <a:t>Dr. Mohammed Alnaif</a:t>
            </a:r>
            <a:endParaRPr lang="en-US" altLang="en-US"/>
          </a:p>
        </p:txBody>
      </p:sp>
      <p:sp>
        <p:nvSpPr>
          <p:cNvPr id="67588" name="Rectangle 4"/>
          <p:cNvSpPr>
            <a:spLocks noGrp="1" noChangeArrowheads="1"/>
          </p:cNvSpPr>
          <p:nvPr>
            <p:ph type="sldNum" sz="quarter" idx="4"/>
          </p:nvPr>
        </p:nvSpPr>
        <p:spPr>
          <a:xfrm>
            <a:off x="6629400" y="6035675"/>
            <a:ext cx="2170113" cy="444500"/>
          </a:xfrm>
        </p:spPr>
        <p:txBody>
          <a:bodyPr/>
          <a:lstStyle>
            <a:lvl1pPr>
              <a:defRPr/>
            </a:lvl1pPr>
          </a:lstStyle>
          <a:p>
            <a:endParaRPr lang="en-US" altLang="en-US"/>
          </a:p>
        </p:txBody>
      </p:sp>
      <p:grpSp>
        <p:nvGrpSpPr>
          <p:cNvPr id="67589" name="Group 5"/>
          <p:cNvGrpSpPr>
            <a:grpSpLocks/>
          </p:cNvGrpSpPr>
          <p:nvPr/>
        </p:nvGrpSpPr>
        <p:grpSpPr bwMode="auto">
          <a:xfrm>
            <a:off x="0" y="-6350"/>
            <a:ext cx="9142413" cy="6856413"/>
            <a:chOff x="0" y="-4"/>
            <a:chExt cx="5759" cy="4319"/>
          </a:xfrm>
        </p:grpSpPr>
        <p:grpSp>
          <p:nvGrpSpPr>
            <p:cNvPr id="67590" name="Group 6"/>
            <p:cNvGrpSpPr>
              <a:grpSpLocks/>
            </p:cNvGrpSpPr>
            <p:nvPr/>
          </p:nvGrpSpPr>
          <p:grpSpPr bwMode="auto">
            <a:xfrm>
              <a:off x="33" y="-4"/>
              <a:ext cx="328" cy="3928"/>
              <a:chOff x="33" y="-4"/>
              <a:chExt cx="328" cy="3928"/>
            </a:xfrm>
          </p:grpSpPr>
          <p:sp>
            <p:nvSpPr>
              <p:cNvPr id="6759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592" name="Group 8"/>
              <p:cNvGrpSpPr>
                <a:grpSpLocks/>
              </p:cNvGrpSpPr>
              <p:nvPr/>
            </p:nvGrpSpPr>
            <p:grpSpPr bwMode="auto">
              <a:xfrm>
                <a:off x="41" y="-4"/>
                <a:ext cx="320" cy="205"/>
                <a:chOff x="41" y="-4"/>
                <a:chExt cx="320" cy="205"/>
              </a:xfrm>
            </p:grpSpPr>
            <p:sp>
              <p:nvSpPr>
                <p:cNvPr id="6759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67595" name="Group 11"/>
            <p:cNvGrpSpPr>
              <a:grpSpLocks/>
            </p:cNvGrpSpPr>
            <p:nvPr/>
          </p:nvGrpSpPr>
          <p:grpSpPr bwMode="auto">
            <a:xfrm>
              <a:off x="411" y="44"/>
              <a:ext cx="5348" cy="322"/>
              <a:chOff x="411" y="44"/>
              <a:chExt cx="5348" cy="322"/>
            </a:xfrm>
          </p:grpSpPr>
          <p:sp>
            <p:nvSpPr>
              <p:cNvPr id="67596"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597" name="Group 13"/>
              <p:cNvGrpSpPr>
                <a:grpSpLocks/>
              </p:cNvGrpSpPr>
              <p:nvPr/>
            </p:nvGrpSpPr>
            <p:grpSpPr bwMode="auto">
              <a:xfrm>
                <a:off x="5563" y="45"/>
                <a:ext cx="196" cy="321"/>
                <a:chOff x="5563" y="45"/>
                <a:chExt cx="196" cy="321"/>
              </a:xfrm>
            </p:grpSpPr>
            <p:sp>
              <p:nvSpPr>
                <p:cNvPr id="67598"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9"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67600" name="Group 16"/>
            <p:cNvGrpSpPr>
              <a:grpSpLocks/>
            </p:cNvGrpSpPr>
            <p:nvPr/>
          </p:nvGrpSpPr>
          <p:grpSpPr bwMode="auto">
            <a:xfrm>
              <a:off x="0" y="3958"/>
              <a:ext cx="5347" cy="323"/>
              <a:chOff x="0" y="3958"/>
              <a:chExt cx="5347" cy="323"/>
            </a:xfrm>
          </p:grpSpPr>
          <p:sp>
            <p:nvSpPr>
              <p:cNvPr id="67601"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602" name="Group 18"/>
              <p:cNvGrpSpPr>
                <a:grpSpLocks/>
              </p:cNvGrpSpPr>
              <p:nvPr/>
            </p:nvGrpSpPr>
            <p:grpSpPr bwMode="auto">
              <a:xfrm>
                <a:off x="0" y="3958"/>
                <a:ext cx="195" cy="322"/>
                <a:chOff x="0" y="3958"/>
                <a:chExt cx="195" cy="322"/>
              </a:xfrm>
            </p:grpSpPr>
            <p:sp>
              <p:nvSpPr>
                <p:cNvPr id="67603"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4"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67605" name="Group 21"/>
            <p:cNvGrpSpPr>
              <a:grpSpLocks/>
            </p:cNvGrpSpPr>
            <p:nvPr/>
          </p:nvGrpSpPr>
          <p:grpSpPr bwMode="auto">
            <a:xfrm>
              <a:off x="5398" y="401"/>
              <a:ext cx="320" cy="3914"/>
              <a:chOff x="5398" y="401"/>
              <a:chExt cx="320" cy="3914"/>
            </a:xfrm>
          </p:grpSpPr>
          <p:sp>
            <p:nvSpPr>
              <p:cNvPr id="67606"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607" name="Group 23"/>
              <p:cNvGrpSpPr>
                <a:grpSpLocks/>
              </p:cNvGrpSpPr>
              <p:nvPr/>
            </p:nvGrpSpPr>
            <p:grpSpPr bwMode="auto">
              <a:xfrm>
                <a:off x="5398" y="4111"/>
                <a:ext cx="320" cy="204"/>
                <a:chOff x="5398" y="4111"/>
                <a:chExt cx="320" cy="204"/>
              </a:xfrm>
            </p:grpSpPr>
            <p:sp>
              <p:nvSpPr>
                <p:cNvPr id="67608"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9"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B42A4CD-1101-4AF7-B5DE-BC705EB947B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6081718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58C8D582-A0B5-4999-8EC9-E559CD91316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3755859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3255452-2C34-4535-941E-AC8D48B694F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100529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6437DC0-2F3F-483E-9617-A28CD050360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1002664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C5A1B89-26C5-48A9-90FF-19FAE8EBEB1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98224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B87B90A-306C-4389-B266-F5F6FC97EA9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3820644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5D41981-1342-4662-9FB2-B384D87D1D4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165233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F9CEE60-B4C7-45B3-BCB5-5E5C77CF150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518039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CA9B1657-F4CA-4396-9B75-DAFA3F80A775}"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208011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A5A80DCC-61C9-4327-8B65-7BE87A423BD4}"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42967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1BE3FED-03F9-4898-A01E-FA2E8A4150E2}" type="datetime1">
              <a:rPr lang="ar-SA" altLang="en-US" smtClean="0"/>
              <a:t>14/02/1441</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42484007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6DFBB498-5FEB-4864-9159-F4DF10971BFF}"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8888309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D95D679-D3BA-49F0-AE8D-0E2D1A5F188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1406471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882C3FA-1046-4B63-9BF3-0C4AEE87A451}"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8660154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581398A-B321-4849-8BCA-4103443FEFD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678507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BF4CD82-B986-4E53-A4E0-F61F68586B3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50572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351692A-EE91-4FE2-A364-C4C9C7866A6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893889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D8F9693-6407-4DCB-B480-AFA2A7A70C5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7907337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EDD08AB-F510-4CEA-BA05-506AC442AAE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0628591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18BF739-D3C6-4A21-8915-07967106EE7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1788309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0AE0EA13-F588-4F38-8672-68367FE89D9A}"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6321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84714FB-27F1-4029-8129-5A304A44C157}" type="datetime1">
              <a:rPr lang="ar-SA" altLang="en-US" smtClean="0"/>
              <a:t>14/02/1441</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290644966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8339F012-CDA4-4D53-BD0F-5F822A2EA36D}"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339631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0BD38E92-CAB7-4FF6-B5D3-AE48DE64EF99}"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1621986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9D0C54D-247B-4F5D-9246-C8F3A5F245A0}"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348432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CA4D4C4-0A05-479E-B369-C44D1922037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420183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7183CFA-2C7C-4DBC-A064-C4363BF9EB6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8192511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727F1A1-C2FD-40AF-AB6E-4FD000EAA84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1995940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D5072D9-B165-4658-8A39-8DEB57D86C0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747196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AFA5697-9BBF-4D81-8408-FF3716B318F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273251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000D1E2-12CE-49F0-AF28-C3861F07020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891571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2CF0EFB-56B3-417F-91FC-3208BB6034DF}"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11849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A9CCB1A-9A23-43D5-9F1F-3AC5B7C38D11}" type="datetime1">
              <a:rPr lang="ar-SA" altLang="en-US" smtClean="0"/>
              <a:t>14/02/1441</a:t>
            </a:fld>
            <a:endParaRPr lang="en-US" altLang="en-US"/>
          </a:p>
        </p:txBody>
      </p:sp>
      <p:sp>
        <p:nvSpPr>
          <p:cNvPr id="6" name="Slide Number Placeholder 5"/>
          <p:cNvSpPr>
            <a:spLocks noGrp="1"/>
          </p:cNvSpPr>
          <p:nvPr>
            <p:ph type="sldNum" sz="quarter"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40418490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6C9ECAAC-1334-4860-A5AC-7260716D6B07}"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72500874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7077503C-268C-4BA8-A55E-579D12E97AEA}"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12278759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A34DDC94-2ABB-4143-BD2D-A47AF48E011D}"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2955804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9ADFF70-4B23-47E0-AAB7-14FA37A3A712}"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261454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6503844-3A4C-458C-B795-ACA25CB84DA6}"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808842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97E0030-353B-45BB-A499-90F8032FB3F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7017735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463792B-7609-4D04-A7A9-A2ED59333EB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0375945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926A097-BF65-46C9-A446-A1D1D052107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73314102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4E1D092-EFE9-465E-98FE-18349ADC0F0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3787771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CC57B34-C348-44CD-8759-B20DD931200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82888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1032143-8E86-45B2-960B-8F37CBC7F3EB}" type="datetime1">
              <a:rPr lang="ar-SA" altLang="en-US" smtClean="0"/>
              <a:t>14/02/1441</a:t>
            </a:fld>
            <a:endParaRPr lang="en-US" altLang="en-US"/>
          </a:p>
        </p:txBody>
      </p:sp>
      <p:sp>
        <p:nvSpPr>
          <p:cNvPr id="8" name="Slide Number Placeholder 7"/>
          <p:cNvSpPr>
            <a:spLocks noGrp="1"/>
          </p:cNvSpPr>
          <p:nvPr>
            <p:ph type="sldNum" sz="quarter" idx="11"/>
          </p:nvPr>
        </p:nvSpPr>
        <p:spPr/>
        <p:txBody>
          <a:bodyPr/>
          <a:lstStyle>
            <a:lvl1pPr>
              <a:defRPr/>
            </a:lvl1pPr>
          </a:lstStyle>
          <a:p>
            <a:endParaRPr lang="en-US" altLang="en-US"/>
          </a:p>
        </p:txBody>
      </p:sp>
      <p:sp>
        <p:nvSpPr>
          <p:cNvPr id="9" name="Footer Placeholder 8"/>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335137767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F3B77B8-AD51-4EDC-8AF9-1CBFCBCF5A84}"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064517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9B471DD8-6DD0-471D-A178-53ADB18482AE}"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1374695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E992DE26-71A0-4EC4-9D4D-9EF7CC2638EE}"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7689405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F37E1A5B-9E65-4F93-B5DF-6D2FA506E731}"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724227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98AB753-35B7-49AD-93F1-952DE2E8DED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54924366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7954086-CF2D-45A2-8FB9-A945365A064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582692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9C10BFE-DCFC-4BD7-97B5-F2AB465949E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276740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9B7EF9D-A1B4-423C-88FA-F9322621FBF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931499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E11673B-273C-4B00-9986-FF93E4F999C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5597659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3A363CD-DBB1-4E65-BC61-923BF1AD81B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030895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D2A330F-D6F9-4A62-A8DB-92C1DE53EB5E}" type="datetime1">
              <a:rPr lang="ar-SA" altLang="en-US" smtClean="0"/>
              <a:t>14/02/1441</a:t>
            </a:fld>
            <a:endParaRPr lang="en-US" altLang="en-US"/>
          </a:p>
        </p:txBody>
      </p:sp>
      <p:sp>
        <p:nvSpPr>
          <p:cNvPr id="4" name="Slide Number Placeholder 3"/>
          <p:cNvSpPr>
            <a:spLocks noGrp="1"/>
          </p:cNvSpPr>
          <p:nvPr>
            <p:ph type="sldNum" sz="quarter" idx="11"/>
          </p:nvPr>
        </p:nvSpPr>
        <p:spPr/>
        <p:txBody>
          <a:bodyPr/>
          <a:lstStyle>
            <a:lvl1pPr>
              <a:defRPr/>
            </a:lvl1pPr>
          </a:lstStyle>
          <a:p>
            <a:endParaRPr lang="en-US" altLang="en-US"/>
          </a:p>
        </p:txBody>
      </p:sp>
      <p:sp>
        <p:nvSpPr>
          <p:cNvPr id="5" name="Footer Placeholder 4"/>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5242743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4374D50-D759-4406-9F21-CC358DC91B5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4069049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59FB767-E5BD-4097-BB6B-66D37058B994}"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8544660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E6E1A994-30DF-497C-B8D9-D8154AF5D376}"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0608914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0C21F0A2-E14A-42DD-8785-AC1C229F8BF3}"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7587165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2EB3E3C5-0BA1-4CC4-88AB-EF24BFBEB811}"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8104857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97939E7-6D4C-4F4F-9EF0-0D6AEFEA7BC5}"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08343261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4F1E1895-B12E-4709-9E7A-B98F848F1CBF}"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385050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CDEFB4C-9315-422B-8046-0C6AD7F66B5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1493944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92042EC-3155-449A-9356-3AC1011FB1E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0118760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F921E3B-0F06-4D7F-9A30-4BE1B1F29A9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98080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AEFF8D3-E36A-462F-BA53-EC9763A0CBB7}" type="datetime1">
              <a:rPr lang="ar-SA" altLang="en-US" smtClean="0"/>
              <a:t>14/02/1441</a:t>
            </a:fld>
            <a:endParaRPr lang="en-US" altLang="en-US"/>
          </a:p>
        </p:txBody>
      </p:sp>
      <p:sp>
        <p:nvSpPr>
          <p:cNvPr id="3" name="Slide Number Placeholder 2"/>
          <p:cNvSpPr>
            <a:spLocks noGrp="1"/>
          </p:cNvSpPr>
          <p:nvPr>
            <p:ph type="sldNum" sz="quarter" idx="11"/>
          </p:nvPr>
        </p:nvSpPr>
        <p:spPr/>
        <p:txBody>
          <a:bodyPr/>
          <a:lstStyle>
            <a:lvl1pPr>
              <a:defRPr/>
            </a:lvl1pPr>
          </a:lstStyle>
          <a:p>
            <a:endParaRPr lang="en-US" altLang="en-US"/>
          </a:p>
        </p:txBody>
      </p:sp>
      <p:sp>
        <p:nvSpPr>
          <p:cNvPr id="4" name="Footer Placeholder 3"/>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393773499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30FD831-DAE2-42B3-A2B5-541B1982063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02152402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16BAA45-5062-4F3A-8D53-2CB3008B630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5509063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C784E287-8449-42BD-83BA-EAFAED19C7A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5782987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A770059A-5A50-4B2D-B8B1-80607599A636}"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20606411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89A92EE8-12D2-49B5-BC0C-FC5919FDF58A}"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653080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7BF44279-112F-4F6E-9E19-4FEAAA510152}"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9963375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D2AC58DB-4667-4D99-9570-5A2E37CC839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183969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DD04A89E-F58C-470A-97E7-A1E54FF70B8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09901519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EA0CE30-B8BF-407F-9AC9-A8435BC701C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1794760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8B3C0D4-71A4-471C-988A-C9449FF28B5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2535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333A0E5-AC9A-42C9-913B-FC74AF5708B8}" type="datetime1">
              <a:rPr lang="ar-SA" smtClean="0"/>
              <a:t>14/02/1441</a:t>
            </a:fld>
            <a:endParaRPr lang="en-US"/>
          </a:p>
        </p:txBody>
      </p:sp>
      <p:sp>
        <p:nvSpPr>
          <p:cNvPr id="5" name="Slide Number Placeholder 4"/>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1069631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FCA077C-45AD-4BFD-B602-2D74F38C1F20}" type="datetime1">
              <a:rPr lang="ar-SA" altLang="en-US" smtClean="0"/>
              <a:t>14/02/1441</a:t>
            </a:fld>
            <a:endParaRPr lang="en-US" altLang="en-US"/>
          </a:p>
        </p:txBody>
      </p:sp>
      <p:sp>
        <p:nvSpPr>
          <p:cNvPr id="6" name="Slide Number Placeholder 5"/>
          <p:cNvSpPr>
            <a:spLocks noGrp="1"/>
          </p:cNvSpPr>
          <p:nvPr>
            <p:ph type="sldNum" sz="quarter"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185786456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7586" name="Rectangle 2"/>
          <p:cNvSpPr>
            <a:spLocks noGrp="1" noChangeArrowheads="1"/>
          </p:cNvSpPr>
          <p:nvPr>
            <p:ph type="dt" sz="quarter" idx="2"/>
          </p:nvPr>
        </p:nvSpPr>
        <p:spPr>
          <a:xfrm>
            <a:off x="344488" y="6035675"/>
            <a:ext cx="2474912" cy="457200"/>
          </a:xfrm>
        </p:spPr>
        <p:txBody>
          <a:bodyPr/>
          <a:lstStyle>
            <a:lvl1pPr>
              <a:defRPr/>
            </a:lvl1pPr>
          </a:lstStyle>
          <a:p>
            <a:fld id="{737C553C-EB96-4944-A968-652A36577403}" type="datetime1">
              <a:rPr lang="ar-SA" altLang="en-US" smtClean="0"/>
              <a:t>14/02/1441</a:t>
            </a:fld>
            <a:endParaRPr lang="en-US" altLang="en-US"/>
          </a:p>
        </p:txBody>
      </p:sp>
      <p:sp>
        <p:nvSpPr>
          <p:cNvPr id="67587" name="Rectangle 3"/>
          <p:cNvSpPr>
            <a:spLocks noGrp="1" noChangeArrowheads="1"/>
          </p:cNvSpPr>
          <p:nvPr>
            <p:ph type="ftr" sz="quarter" idx="3"/>
          </p:nvPr>
        </p:nvSpPr>
        <p:spPr>
          <a:xfrm>
            <a:off x="2895600" y="6035675"/>
            <a:ext cx="3657600" cy="457200"/>
          </a:xfrm>
        </p:spPr>
        <p:txBody>
          <a:bodyPr/>
          <a:lstStyle>
            <a:lvl1pPr>
              <a:defRPr/>
            </a:lvl1pPr>
          </a:lstStyle>
          <a:p>
            <a:r>
              <a:rPr lang="en-US" altLang="en-US" smtClean="0"/>
              <a:t>Dr. Mohammed Alnaif</a:t>
            </a:r>
            <a:endParaRPr lang="en-US" altLang="en-US"/>
          </a:p>
        </p:txBody>
      </p:sp>
      <p:sp>
        <p:nvSpPr>
          <p:cNvPr id="67588" name="Rectangle 4"/>
          <p:cNvSpPr>
            <a:spLocks noGrp="1" noChangeArrowheads="1"/>
          </p:cNvSpPr>
          <p:nvPr>
            <p:ph type="sldNum" sz="quarter" idx="4"/>
          </p:nvPr>
        </p:nvSpPr>
        <p:spPr>
          <a:xfrm>
            <a:off x="6629400" y="6035675"/>
            <a:ext cx="2170113" cy="444500"/>
          </a:xfrm>
        </p:spPr>
        <p:txBody>
          <a:bodyPr/>
          <a:lstStyle>
            <a:lvl1pPr>
              <a:defRPr/>
            </a:lvl1pPr>
          </a:lstStyle>
          <a:p>
            <a:endParaRPr lang="en-US" altLang="en-US"/>
          </a:p>
        </p:txBody>
      </p:sp>
      <p:grpSp>
        <p:nvGrpSpPr>
          <p:cNvPr id="67589" name="Group 5"/>
          <p:cNvGrpSpPr>
            <a:grpSpLocks/>
          </p:cNvGrpSpPr>
          <p:nvPr/>
        </p:nvGrpSpPr>
        <p:grpSpPr bwMode="auto">
          <a:xfrm>
            <a:off x="0" y="-6350"/>
            <a:ext cx="9142413" cy="6856413"/>
            <a:chOff x="0" y="-4"/>
            <a:chExt cx="5759" cy="4319"/>
          </a:xfrm>
        </p:grpSpPr>
        <p:grpSp>
          <p:nvGrpSpPr>
            <p:cNvPr id="67590" name="Group 6"/>
            <p:cNvGrpSpPr>
              <a:grpSpLocks/>
            </p:cNvGrpSpPr>
            <p:nvPr/>
          </p:nvGrpSpPr>
          <p:grpSpPr bwMode="auto">
            <a:xfrm>
              <a:off x="33" y="-4"/>
              <a:ext cx="328" cy="3928"/>
              <a:chOff x="33" y="-4"/>
              <a:chExt cx="328" cy="3928"/>
            </a:xfrm>
          </p:grpSpPr>
          <p:sp>
            <p:nvSpPr>
              <p:cNvPr id="6759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592" name="Group 8"/>
              <p:cNvGrpSpPr>
                <a:grpSpLocks/>
              </p:cNvGrpSpPr>
              <p:nvPr/>
            </p:nvGrpSpPr>
            <p:grpSpPr bwMode="auto">
              <a:xfrm>
                <a:off x="41" y="-4"/>
                <a:ext cx="320" cy="205"/>
                <a:chOff x="41" y="-4"/>
                <a:chExt cx="320" cy="205"/>
              </a:xfrm>
            </p:grpSpPr>
            <p:sp>
              <p:nvSpPr>
                <p:cNvPr id="6759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67595" name="Group 11"/>
            <p:cNvGrpSpPr>
              <a:grpSpLocks/>
            </p:cNvGrpSpPr>
            <p:nvPr/>
          </p:nvGrpSpPr>
          <p:grpSpPr bwMode="auto">
            <a:xfrm>
              <a:off x="411" y="44"/>
              <a:ext cx="5348" cy="322"/>
              <a:chOff x="411" y="44"/>
              <a:chExt cx="5348" cy="322"/>
            </a:xfrm>
          </p:grpSpPr>
          <p:sp>
            <p:nvSpPr>
              <p:cNvPr id="67596"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597" name="Group 13"/>
              <p:cNvGrpSpPr>
                <a:grpSpLocks/>
              </p:cNvGrpSpPr>
              <p:nvPr/>
            </p:nvGrpSpPr>
            <p:grpSpPr bwMode="auto">
              <a:xfrm>
                <a:off x="5563" y="45"/>
                <a:ext cx="196" cy="321"/>
                <a:chOff x="5563" y="45"/>
                <a:chExt cx="196" cy="321"/>
              </a:xfrm>
            </p:grpSpPr>
            <p:sp>
              <p:nvSpPr>
                <p:cNvPr id="67598"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9"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67600" name="Group 16"/>
            <p:cNvGrpSpPr>
              <a:grpSpLocks/>
            </p:cNvGrpSpPr>
            <p:nvPr/>
          </p:nvGrpSpPr>
          <p:grpSpPr bwMode="auto">
            <a:xfrm>
              <a:off x="0" y="3958"/>
              <a:ext cx="5347" cy="323"/>
              <a:chOff x="0" y="3958"/>
              <a:chExt cx="5347" cy="323"/>
            </a:xfrm>
          </p:grpSpPr>
          <p:sp>
            <p:nvSpPr>
              <p:cNvPr id="67601"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602" name="Group 18"/>
              <p:cNvGrpSpPr>
                <a:grpSpLocks/>
              </p:cNvGrpSpPr>
              <p:nvPr/>
            </p:nvGrpSpPr>
            <p:grpSpPr bwMode="auto">
              <a:xfrm>
                <a:off x="0" y="3958"/>
                <a:ext cx="195" cy="322"/>
                <a:chOff x="0" y="3958"/>
                <a:chExt cx="195" cy="322"/>
              </a:xfrm>
            </p:grpSpPr>
            <p:sp>
              <p:nvSpPr>
                <p:cNvPr id="67603"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4"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67605" name="Group 21"/>
            <p:cNvGrpSpPr>
              <a:grpSpLocks/>
            </p:cNvGrpSpPr>
            <p:nvPr/>
          </p:nvGrpSpPr>
          <p:grpSpPr bwMode="auto">
            <a:xfrm>
              <a:off x="5398" y="401"/>
              <a:ext cx="320" cy="3914"/>
              <a:chOff x="5398" y="401"/>
              <a:chExt cx="320" cy="3914"/>
            </a:xfrm>
          </p:grpSpPr>
          <p:sp>
            <p:nvSpPr>
              <p:cNvPr id="67606"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607" name="Group 23"/>
              <p:cNvGrpSpPr>
                <a:grpSpLocks/>
              </p:cNvGrpSpPr>
              <p:nvPr/>
            </p:nvGrpSpPr>
            <p:grpSpPr bwMode="auto">
              <a:xfrm>
                <a:off x="5398" y="4111"/>
                <a:ext cx="320" cy="204"/>
                <a:chOff x="5398" y="4111"/>
                <a:chExt cx="320" cy="204"/>
              </a:xfrm>
            </p:grpSpPr>
            <p:sp>
              <p:nvSpPr>
                <p:cNvPr id="67608"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9"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058629E-83D4-49A4-B746-9F6DA07B49A2}" type="datetime1">
              <a:rPr lang="ar-SA" altLang="en-US" smtClean="0"/>
              <a:t>14/02/1441</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424840070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2C0C1E2-CD6A-4125-BE8E-5B73DA030780}" type="datetime1">
              <a:rPr lang="ar-SA" altLang="en-US" smtClean="0"/>
              <a:t>14/02/1441</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290644966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F4832BC-3125-4044-ACF8-1E8DEC8E5EF5}" type="datetime1">
              <a:rPr lang="ar-SA" altLang="en-US" smtClean="0"/>
              <a:t>14/02/1441</a:t>
            </a:fld>
            <a:endParaRPr lang="en-US" altLang="en-US"/>
          </a:p>
        </p:txBody>
      </p:sp>
      <p:sp>
        <p:nvSpPr>
          <p:cNvPr id="6" name="Slide Number Placeholder 5"/>
          <p:cNvSpPr>
            <a:spLocks noGrp="1"/>
          </p:cNvSpPr>
          <p:nvPr>
            <p:ph type="sldNum" sz="quarter"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404184902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1E4DECD-3A8B-49AD-A7F4-0C01579F42CD}" type="datetime1">
              <a:rPr lang="ar-SA" altLang="en-US" smtClean="0"/>
              <a:t>14/02/1441</a:t>
            </a:fld>
            <a:endParaRPr lang="en-US" altLang="en-US"/>
          </a:p>
        </p:txBody>
      </p:sp>
      <p:sp>
        <p:nvSpPr>
          <p:cNvPr id="8" name="Slide Number Placeholder 7"/>
          <p:cNvSpPr>
            <a:spLocks noGrp="1"/>
          </p:cNvSpPr>
          <p:nvPr>
            <p:ph type="sldNum" sz="quarter" idx="11"/>
          </p:nvPr>
        </p:nvSpPr>
        <p:spPr/>
        <p:txBody>
          <a:bodyPr/>
          <a:lstStyle>
            <a:lvl1pPr>
              <a:defRPr/>
            </a:lvl1pPr>
          </a:lstStyle>
          <a:p>
            <a:endParaRPr lang="en-US" altLang="en-US"/>
          </a:p>
        </p:txBody>
      </p:sp>
      <p:sp>
        <p:nvSpPr>
          <p:cNvPr id="9" name="Footer Placeholder 8"/>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335137767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736F33F-7BA7-49E1-BEA8-721EAD9F7EC5}" type="datetime1">
              <a:rPr lang="ar-SA" altLang="en-US" smtClean="0"/>
              <a:t>14/02/1441</a:t>
            </a:fld>
            <a:endParaRPr lang="en-US" altLang="en-US"/>
          </a:p>
        </p:txBody>
      </p:sp>
      <p:sp>
        <p:nvSpPr>
          <p:cNvPr id="4" name="Slide Number Placeholder 3"/>
          <p:cNvSpPr>
            <a:spLocks noGrp="1"/>
          </p:cNvSpPr>
          <p:nvPr>
            <p:ph type="sldNum" sz="quarter" idx="11"/>
          </p:nvPr>
        </p:nvSpPr>
        <p:spPr/>
        <p:txBody>
          <a:bodyPr/>
          <a:lstStyle>
            <a:lvl1pPr>
              <a:defRPr/>
            </a:lvl1pPr>
          </a:lstStyle>
          <a:p>
            <a:endParaRPr lang="en-US" altLang="en-US"/>
          </a:p>
        </p:txBody>
      </p:sp>
      <p:sp>
        <p:nvSpPr>
          <p:cNvPr id="5" name="Footer Placeholder 4"/>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52427430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C999583-8FBB-432A-8E26-AC2B55BD4DE7}" type="datetime1">
              <a:rPr lang="ar-SA" altLang="en-US" smtClean="0"/>
              <a:t>14/02/1441</a:t>
            </a:fld>
            <a:endParaRPr lang="en-US" altLang="en-US"/>
          </a:p>
        </p:txBody>
      </p:sp>
      <p:sp>
        <p:nvSpPr>
          <p:cNvPr id="3" name="Slide Number Placeholder 2"/>
          <p:cNvSpPr>
            <a:spLocks noGrp="1"/>
          </p:cNvSpPr>
          <p:nvPr>
            <p:ph type="sldNum" sz="quarter" idx="11"/>
          </p:nvPr>
        </p:nvSpPr>
        <p:spPr/>
        <p:txBody>
          <a:bodyPr/>
          <a:lstStyle>
            <a:lvl1pPr>
              <a:defRPr/>
            </a:lvl1pPr>
          </a:lstStyle>
          <a:p>
            <a:endParaRPr lang="en-US" altLang="en-US"/>
          </a:p>
        </p:txBody>
      </p:sp>
      <p:sp>
        <p:nvSpPr>
          <p:cNvPr id="4" name="Footer Placeholder 3"/>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393773499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AE5A0F2-F3CA-4033-AFEF-D48277D8E675}" type="datetime1">
              <a:rPr lang="ar-SA" altLang="en-US" smtClean="0"/>
              <a:t>14/02/1441</a:t>
            </a:fld>
            <a:endParaRPr lang="en-US" altLang="en-US"/>
          </a:p>
        </p:txBody>
      </p:sp>
      <p:sp>
        <p:nvSpPr>
          <p:cNvPr id="6" name="Slide Number Placeholder 5"/>
          <p:cNvSpPr>
            <a:spLocks noGrp="1"/>
          </p:cNvSpPr>
          <p:nvPr>
            <p:ph type="sldNum" sz="quarter"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185786456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62A0CD3-4F56-4DBC-86B2-6DDC4606EF75}" type="datetime1">
              <a:rPr lang="ar-SA" altLang="en-US" smtClean="0"/>
              <a:t>14/02/1441</a:t>
            </a:fld>
            <a:endParaRPr lang="en-US" altLang="en-US"/>
          </a:p>
        </p:txBody>
      </p:sp>
      <p:sp>
        <p:nvSpPr>
          <p:cNvPr id="6" name="Slide Number Placeholder 5"/>
          <p:cNvSpPr>
            <a:spLocks noGrp="1"/>
          </p:cNvSpPr>
          <p:nvPr>
            <p:ph type="sldNum" sz="quarter"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289946358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195F33-E73F-4FF0-B65C-35DF2D7ED8E1}" type="datetime1">
              <a:rPr lang="ar-SA" altLang="en-US" smtClean="0"/>
              <a:t>14/02/1441</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1456531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276ABB9-2544-46FF-9B4B-D2EBC6BB2F37}" type="datetime1">
              <a:rPr lang="ar-SA" altLang="en-US" smtClean="0"/>
              <a:t>14/02/1441</a:t>
            </a:fld>
            <a:endParaRPr lang="en-US" altLang="en-US"/>
          </a:p>
        </p:txBody>
      </p:sp>
      <p:sp>
        <p:nvSpPr>
          <p:cNvPr id="6" name="Slide Number Placeholder 5"/>
          <p:cNvSpPr>
            <a:spLocks noGrp="1"/>
          </p:cNvSpPr>
          <p:nvPr>
            <p:ph type="sldNum" sz="quarter"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28994635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7737C8-AF85-41DD-A064-6C951070C15C}" type="datetime1">
              <a:rPr lang="ar-SA" altLang="en-US" smtClean="0"/>
              <a:t>14/02/1441</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3714922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74FCFC-6C19-4BE4-9651-251336E9C899}" type="datetime1">
              <a:rPr lang="ar-SA" altLang="en-US" smtClean="0"/>
              <a:t>14/02/1441</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1456531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F64E315-AD10-45DA-B96B-C09ED485D800}" type="datetime1">
              <a:rPr lang="ar-SA" altLang="en-US" smtClean="0"/>
              <a:t>14/02/1441</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smtClean="0"/>
              <a:t>Dr. Mohammed Alnaif</a:t>
            </a:r>
            <a:endParaRPr lang="en-US" altLang="en-US"/>
          </a:p>
        </p:txBody>
      </p:sp>
    </p:spTree>
    <p:extLst>
      <p:ext uri="{BB962C8B-B14F-4D97-AF65-F5344CB8AC3E}">
        <p14:creationId xmlns:p14="http://schemas.microsoft.com/office/powerpoint/2010/main" val="3714922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dt" sz="quarter" idx="2"/>
          </p:nvPr>
        </p:nvSpPr>
        <p:spPr>
          <a:xfrm>
            <a:off x="344488" y="6035675"/>
            <a:ext cx="2474912" cy="457200"/>
          </a:xfrm>
        </p:spPr>
        <p:txBody>
          <a:bodyPr/>
          <a:lstStyle>
            <a:lvl1pPr>
              <a:defRPr/>
            </a:lvl1pPr>
          </a:lstStyle>
          <a:p>
            <a:pPr>
              <a:defRPr/>
            </a:pPr>
            <a:fld id="{57351B35-8AC9-4245-AC3E-02271CE607DC}" type="datetime1">
              <a:rPr lang="ar-SA" smtClean="0"/>
              <a:t>14/02/1441</a:t>
            </a:fld>
            <a:endParaRPr lang="en-US"/>
          </a:p>
        </p:txBody>
      </p:sp>
      <p:sp>
        <p:nvSpPr>
          <p:cNvPr id="5123" name="Rectangle 3"/>
          <p:cNvSpPr>
            <a:spLocks noGrp="1" noChangeArrowheads="1"/>
          </p:cNvSpPr>
          <p:nvPr>
            <p:ph type="ftr" sz="quarter" idx="3"/>
          </p:nvPr>
        </p:nvSpPr>
        <p:spPr>
          <a:xfrm>
            <a:off x="2895600" y="6035675"/>
            <a:ext cx="3657600" cy="457200"/>
          </a:xfrm>
        </p:spPr>
        <p:txBody>
          <a:bodyPr/>
          <a:lstStyle>
            <a:lvl1pPr>
              <a:defRPr/>
            </a:lvl1pPr>
          </a:lstStyle>
          <a:p>
            <a:pPr>
              <a:defRPr/>
            </a:pPr>
            <a:r>
              <a:rPr lang="en-US" smtClean="0"/>
              <a:t>Dr. Mohammed Alnaif</a:t>
            </a:r>
            <a:endParaRPr lang="en-US"/>
          </a:p>
        </p:txBody>
      </p:sp>
      <p:sp>
        <p:nvSpPr>
          <p:cNvPr id="5124" name="Rectangle 4"/>
          <p:cNvSpPr>
            <a:spLocks noGrp="1" noChangeArrowheads="1"/>
          </p:cNvSpPr>
          <p:nvPr>
            <p:ph type="sldNum" sz="quarter" idx="4"/>
          </p:nvPr>
        </p:nvSpPr>
        <p:spPr>
          <a:xfrm>
            <a:off x="6629400" y="6035675"/>
            <a:ext cx="2170113" cy="444500"/>
          </a:xfrm>
        </p:spPr>
        <p:txBody>
          <a:bodyPr/>
          <a:lstStyle>
            <a:lvl1pPr>
              <a:defRPr/>
            </a:lvl1pPr>
          </a:lstStyle>
          <a:p>
            <a:pPr>
              <a:defRPr/>
            </a:pPr>
            <a:fld id="{DC819678-4A6D-41F5-960D-4C3E5BE3F5B0}" type="slidenum">
              <a:rPr lang="en-US" smtClean="0"/>
              <a:pPr>
                <a:defRPr/>
              </a:pPr>
              <a:t>‹#›</a:t>
            </a:fld>
            <a:endParaRPr lang="en-US"/>
          </a:p>
        </p:txBody>
      </p:sp>
      <p:grpSp>
        <p:nvGrpSpPr>
          <p:cNvPr id="5125" name="Group 5"/>
          <p:cNvGrpSpPr>
            <a:grpSpLocks/>
          </p:cNvGrpSpPr>
          <p:nvPr/>
        </p:nvGrpSpPr>
        <p:grpSpPr bwMode="auto">
          <a:xfrm>
            <a:off x="0" y="-6350"/>
            <a:ext cx="9142413" cy="6856413"/>
            <a:chOff x="0" y="-4"/>
            <a:chExt cx="5759" cy="4319"/>
          </a:xfrm>
        </p:grpSpPr>
        <p:grpSp>
          <p:nvGrpSpPr>
            <p:cNvPr id="5126" name="Group 6"/>
            <p:cNvGrpSpPr>
              <a:grpSpLocks/>
            </p:cNvGrpSpPr>
            <p:nvPr/>
          </p:nvGrpSpPr>
          <p:grpSpPr bwMode="auto">
            <a:xfrm>
              <a:off x="33" y="-4"/>
              <a:ext cx="328" cy="3928"/>
              <a:chOff x="33" y="-4"/>
              <a:chExt cx="328" cy="3928"/>
            </a:xfrm>
          </p:grpSpPr>
          <p:sp>
            <p:nvSpPr>
              <p:cNvPr id="5127"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28" name="Group 8"/>
              <p:cNvGrpSpPr>
                <a:grpSpLocks/>
              </p:cNvGrpSpPr>
              <p:nvPr/>
            </p:nvGrpSpPr>
            <p:grpSpPr bwMode="auto">
              <a:xfrm>
                <a:off x="41" y="-4"/>
                <a:ext cx="320" cy="205"/>
                <a:chOff x="41" y="-4"/>
                <a:chExt cx="320" cy="205"/>
              </a:xfrm>
            </p:grpSpPr>
            <p:sp>
              <p:nvSpPr>
                <p:cNvPr id="5129"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0"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31" name="Group 11"/>
            <p:cNvGrpSpPr>
              <a:grpSpLocks/>
            </p:cNvGrpSpPr>
            <p:nvPr/>
          </p:nvGrpSpPr>
          <p:grpSpPr bwMode="auto">
            <a:xfrm>
              <a:off x="411" y="44"/>
              <a:ext cx="5348" cy="322"/>
              <a:chOff x="411" y="44"/>
              <a:chExt cx="5348" cy="322"/>
            </a:xfrm>
          </p:grpSpPr>
          <p:sp>
            <p:nvSpPr>
              <p:cNvPr id="5132"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33" name="Group 13"/>
              <p:cNvGrpSpPr>
                <a:grpSpLocks/>
              </p:cNvGrpSpPr>
              <p:nvPr/>
            </p:nvGrpSpPr>
            <p:grpSpPr bwMode="auto">
              <a:xfrm>
                <a:off x="5563" y="45"/>
                <a:ext cx="196" cy="321"/>
                <a:chOff x="5563" y="45"/>
                <a:chExt cx="196" cy="321"/>
              </a:xfrm>
            </p:grpSpPr>
            <p:sp>
              <p:nvSpPr>
                <p:cNvPr id="5134"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5"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36" name="Group 16"/>
            <p:cNvGrpSpPr>
              <a:grpSpLocks/>
            </p:cNvGrpSpPr>
            <p:nvPr/>
          </p:nvGrpSpPr>
          <p:grpSpPr bwMode="auto">
            <a:xfrm>
              <a:off x="0" y="3958"/>
              <a:ext cx="5347" cy="323"/>
              <a:chOff x="0" y="3958"/>
              <a:chExt cx="5347" cy="323"/>
            </a:xfrm>
          </p:grpSpPr>
          <p:sp>
            <p:nvSpPr>
              <p:cNvPr id="5137"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38" name="Group 18"/>
              <p:cNvGrpSpPr>
                <a:grpSpLocks/>
              </p:cNvGrpSpPr>
              <p:nvPr/>
            </p:nvGrpSpPr>
            <p:grpSpPr bwMode="auto">
              <a:xfrm>
                <a:off x="0" y="3958"/>
                <a:ext cx="195" cy="322"/>
                <a:chOff x="0" y="3958"/>
                <a:chExt cx="195" cy="322"/>
              </a:xfrm>
            </p:grpSpPr>
            <p:sp>
              <p:nvSpPr>
                <p:cNvPr id="5139"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0"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41" name="Group 21"/>
            <p:cNvGrpSpPr>
              <a:grpSpLocks/>
            </p:cNvGrpSpPr>
            <p:nvPr/>
          </p:nvGrpSpPr>
          <p:grpSpPr bwMode="auto">
            <a:xfrm>
              <a:off x="5398" y="401"/>
              <a:ext cx="320" cy="3914"/>
              <a:chOff x="5398" y="401"/>
              <a:chExt cx="320" cy="3914"/>
            </a:xfrm>
          </p:grpSpPr>
          <p:sp>
            <p:nvSpPr>
              <p:cNvPr id="5142"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43" name="Group 23"/>
              <p:cNvGrpSpPr>
                <a:grpSpLocks/>
              </p:cNvGrpSpPr>
              <p:nvPr/>
            </p:nvGrpSpPr>
            <p:grpSpPr bwMode="auto">
              <a:xfrm>
                <a:off x="5398" y="4111"/>
                <a:ext cx="320" cy="204"/>
                <a:chOff x="5398" y="4111"/>
                <a:chExt cx="320" cy="204"/>
              </a:xfrm>
            </p:grpSpPr>
            <p:sp>
              <p:nvSpPr>
                <p:cNvPr id="5144"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5"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EEABA2-22D7-4605-AB31-681F452B4CEC}" type="datetime1">
              <a:rPr lang="ar-SA" smtClean="0"/>
              <a:t>14/02/1441</a:t>
            </a:fld>
            <a:endParaRPr lang="en-US"/>
          </a:p>
        </p:txBody>
      </p:sp>
      <p:sp>
        <p:nvSpPr>
          <p:cNvPr id="5" name="Slide Number Placeholder 4"/>
          <p:cNvSpPr>
            <a:spLocks noGrp="1"/>
          </p:cNvSpPr>
          <p:nvPr>
            <p:ph type="sldNum" sz="quarter" idx="11"/>
          </p:nvPr>
        </p:nvSpPr>
        <p:spPr/>
        <p:txBody>
          <a:bodyPr/>
          <a:lstStyle>
            <a:lvl1pPr>
              <a:defRPr/>
            </a:lvl1pPr>
          </a:lstStyle>
          <a:p>
            <a:pPr>
              <a:defRPr/>
            </a:pPr>
            <a:fld id="{A7BF9A80-1A4F-44F3-B43C-0164687C6B0A}" type="slidenum">
              <a:rPr lang="en-US" smtClean="0"/>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0696316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B9CD31-18BE-4913-8710-4980DB8380E4}" type="datetime1">
              <a:rPr lang="ar-SA" smtClean="0"/>
              <a:t>14/02/1441</a:t>
            </a:fld>
            <a:endParaRPr lang="en-US"/>
          </a:p>
        </p:txBody>
      </p:sp>
      <p:sp>
        <p:nvSpPr>
          <p:cNvPr id="5" name="Slide Number Placeholder 4"/>
          <p:cNvSpPr>
            <a:spLocks noGrp="1"/>
          </p:cNvSpPr>
          <p:nvPr>
            <p:ph type="sldNum" sz="quarter" idx="11"/>
          </p:nvPr>
        </p:nvSpPr>
        <p:spPr/>
        <p:txBody>
          <a:bodyPr/>
          <a:lstStyle>
            <a:lvl1pPr>
              <a:defRPr/>
            </a:lvl1pPr>
          </a:lstStyle>
          <a:p>
            <a:pPr>
              <a:defRPr/>
            </a:pPr>
            <a:fld id="{4A8A4580-AE74-4923-9852-95B92F8276A9}" type="slidenum">
              <a:rPr lang="en-US" smtClean="0"/>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9945824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13262BD-2031-4527-ACDE-703CEFEF8BD7}" type="datetime1">
              <a:rPr lang="ar-SA" smtClean="0"/>
              <a:t>14/02/1441</a:t>
            </a:fld>
            <a:endParaRPr lang="en-US"/>
          </a:p>
        </p:txBody>
      </p:sp>
      <p:sp>
        <p:nvSpPr>
          <p:cNvPr id="6" name="Slide Number Placeholder 5"/>
          <p:cNvSpPr>
            <a:spLocks noGrp="1"/>
          </p:cNvSpPr>
          <p:nvPr>
            <p:ph type="sldNum" sz="quarter" idx="11"/>
          </p:nvPr>
        </p:nvSpPr>
        <p:spPr/>
        <p:txBody>
          <a:bodyPr/>
          <a:lstStyle>
            <a:lvl1pPr>
              <a:defRPr/>
            </a:lvl1pPr>
          </a:lstStyle>
          <a:p>
            <a:pPr>
              <a:defRPr/>
            </a:pPr>
            <a:fld id="{EDE6009B-53A3-4D57-A6A5-0A69DCDECE9B}" type="slidenum">
              <a:rPr lang="en-US" smtClean="0"/>
              <a:pPr>
                <a:defRPr/>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423400183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5518044B-7CBC-4BEE-9DB9-02A422405C14}" type="datetime1">
              <a:rPr lang="ar-SA" smtClean="0"/>
              <a:t>14/02/1441</a:t>
            </a:fld>
            <a:endParaRPr lang="en-US"/>
          </a:p>
        </p:txBody>
      </p:sp>
      <p:sp>
        <p:nvSpPr>
          <p:cNvPr id="8" name="Slide Number Placeholder 7"/>
          <p:cNvSpPr>
            <a:spLocks noGrp="1"/>
          </p:cNvSpPr>
          <p:nvPr>
            <p:ph type="sldNum" sz="quarter" idx="11"/>
          </p:nvPr>
        </p:nvSpPr>
        <p:spPr/>
        <p:txBody>
          <a:bodyPr/>
          <a:lstStyle>
            <a:lvl1pPr>
              <a:defRPr/>
            </a:lvl1pPr>
          </a:lstStyle>
          <a:p>
            <a:pPr>
              <a:defRPr/>
            </a:pPr>
            <a:fld id="{776D6DD7-E618-415D-B78B-263E08AB5FF4}" type="slidenum">
              <a:rPr lang="en-US" smtClean="0"/>
              <a:pPr>
                <a:defRPr/>
              </a:pPr>
              <a:t>‹#›</a:t>
            </a:fld>
            <a:endParaRPr lang="en-US"/>
          </a:p>
        </p:txBody>
      </p:sp>
      <p:sp>
        <p:nvSpPr>
          <p:cNvPr id="9" name="Footer Placeholder 8"/>
          <p:cNvSpPr>
            <a:spLocks noGrp="1"/>
          </p:cNvSpPr>
          <p:nvPr>
            <p:ph type="ftr" sz="quarter" idx="12"/>
          </p:nvPr>
        </p:nvSpPr>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354339331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8B11807-8536-4083-AE55-5CBD1B01DCDA}" type="datetime1">
              <a:rPr lang="ar-SA" smtClean="0"/>
              <a:t>14/02/1441</a:t>
            </a:fld>
            <a:endParaRPr lang="en-US"/>
          </a:p>
        </p:txBody>
      </p:sp>
      <p:sp>
        <p:nvSpPr>
          <p:cNvPr id="4" name="Slide Number Placeholder 3"/>
          <p:cNvSpPr>
            <a:spLocks noGrp="1"/>
          </p:cNvSpPr>
          <p:nvPr>
            <p:ph type="sldNum" sz="quarter" idx="11"/>
          </p:nvPr>
        </p:nvSpPr>
        <p:spPr/>
        <p:txBody>
          <a:bodyPr/>
          <a:lstStyle>
            <a:lvl1pPr>
              <a:defRPr/>
            </a:lvl1pPr>
          </a:lstStyle>
          <a:p>
            <a:pPr>
              <a:defRPr/>
            </a:pPr>
            <a:fld id="{2AD3C614-DEE9-467E-99F3-35E771E992C6}" type="slidenum">
              <a:rPr lang="en-US" smtClean="0"/>
              <a:pPr>
                <a:defRPr/>
              </a:pPr>
              <a:t>‹#›</a:t>
            </a:fld>
            <a:endParaRPr lang="en-US"/>
          </a:p>
        </p:txBody>
      </p:sp>
      <p:sp>
        <p:nvSpPr>
          <p:cNvPr id="5" name="Footer Placeholder 4"/>
          <p:cNvSpPr>
            <a:spLocks noGrp="1"/>
          </p:cNvSpPr>
          <p:nvPr>
            <p:ph type="ftr" sz="quarter" idx="12"/>
          </p:nvPr>
        </p:nvSpPr>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39278906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67BD098-869E-47FA-B112-CDC1DFB6994F}" type="datetime1">
              <a:rPr lang="ar-SA" smtClean="0"/>
              <a:t>14/02/1441</a:t>
            </a:fld>
            <a:endParaRPr lang="en-US"/>
          </a:p>
        </p:txBody>
      </p:sp>
      <p:sp>
        <p:nvSpPr>
          <p:cNvPr id="5" name="Slide Number Placeholder 4"/>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2994582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B5EA30B-5465-447B-878B-A0169EF8B636}" type="datetime1">
              <a:rPr lang="ar-SA" smtClean="0"/>
              <a:t>14/02/1441</a:t>
            </a:fld>
            <a:endParaRPr lang="en-US"/>
          </a:p>
        </p:txBody>
      </p:sp>
      <p:sp>
        <p:nvSpPr>
          <p:cNvPr id="3" name="Slide Number Placeholder 2"/>
          <p:cNvSpPr>
            <a:spLocks noGrp="1"/>
          </p:cNvSpPr>
          <p:nvPr>
            <p:ph type="sldNum" sz="quarter" idx="11"/>
          </p:nvPr>
        </p:nvSpPr>
        <p:spPr/>
        <p:txBody>
          <a:bodyPr/>
          <a:lstStyle>
            <a:lvl1pPr>
              <a:defRPr/>
            </a:lvl1pPr>
          </a:lstStyle>
          <a:p>
            <a:pPr>
              <a:defRPr/>
            </a:pPr>
            <a:fld id="{8D16FC2B-CCCE-4613-B2A7-3064900DE148}" type="slidenum">
              <a:rPr lang="en-US" smtClean="0"/>
              <a:pPr>
                <a:defRPr/>
              </a:pPr>
              <a:t>‹#›</a:t>
            </a:fld>
            <a:endParaRPr lang="en-US"/>
          </a:p>
        </p:txBody>
      </p:sp>
      <p:sp>
        <p:nvSpPr>
          <p:cNvPr id="4" name="Footer Placeholder 3"/>
          <p:cNvSpPr>
            <a:spLocks noGrp="1"/>
          </p:cNvSpPr>
          <p:nvPr>
            <p:ph type="ftr" sz="quarter" idx="12"/>
          </p:nvPr>
        </p:nvSpPr>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7137890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2271B3C-50B4-4772-A9AA-B7258255FA10}" type="datetime1">
              <a:rPr lang="ar-SA" smtClean="0"/>
              <a:t>14/02/1441</a:t>
            </a:fld>
            <a:endParaRPr lang="en-US"/>
          </a:p>
        </p:txBody>
      </p:sp>
      <p:sp>
        <p:nvSpPr>
          <p:cNvPr id="6" name="Slide Number Placeholder 5"/>
          <p:cNvSpPr>
            <a:spLocks noGrp="1"/>
          </p:cNvSpPr>
          <p:nvPr>
            <p:ph type="sldNum" sz="quarter" idx="11"/>
          </p:nvPr>
        </p:nvSpPr>
        <p:spPr/>
        <p:txBody>
          <a:bodyPr/>
          <a:lstStyle>
            <a:lvl1pPr>
              <a:defRPr/>
            </a:lvl1pPr>
          </a:lstStyle>
          <a:p>
            <a:pPr>
              <a:defRPr/>
            </a:pPr>
            <a:fld id="{50D67E74-CD82-4997-9782-AC110EB87A91}" type="slidenum">
              <a:rPr lang="en-US" smtClean="0"/>
              <a:pPr>
                <a:defRPr/>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52066160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1C7B313-95ED-47E7-AECB-E4209D845E72}" type="datetime1">
              <a:rPr lang="ar-SA" smtClean="0"/>
              <a:t>14/02/1441</a:t>
            </a:fld>
            <a:endParaRPr lang="en-US"/>
          </a:p>
        </p:txBody>
      </p:sp>
      <p:sp>
        <p:nvSpPr>
          <p:cNvPr id="6" name="Slide Number Placeholder 5"/>
          <p:cNvSpPr>
            <a:spLocks noGrp="1"/>
          </p:cNvSpPr>
          <p:nvPr>
            <p:ph type="sldNum" sz="quarter" idx="11"/>
          </p:nvPr>
        </p:nvSpPr>
        <p:spPr/>
        <p:txBody>
          <a:bodyPr/>
          <a:lstStyle>
            <a:lvl1pPr>
              <a:defRPr/>
            </a:lvl1pPr>
          </a:lstStyle>
          <a:p>
            <a:pPr>
              <a:defRPr/>
            </a:pPr>
            <a:fld id="{629A7160-CB40-4A33-9850-6D0C8B47F044}" type="slidenum">
              <a:rPr lang="en-US" smtClean="0"/>
              <a:pPr>
                <a:defRPr/>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47941560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D37F9C-3196-4C8F-B3BC-0F37514221DF}" type="datetime1">
              <a:rPr lang="ar-SA" smtClean="0"/>
              <a:t>14/02/1441</a:t>
            </a:fld>
            <a:endParaRPr lang="en-US"/>
          </a:p>
        </p:txBody>
      </p:sp>
      <p:sp>
        <p:nvSpPr>
          <p:cNvPr id="5" name="Slide Number Placeholder 4"/>
          <p:cNvSpPr>
            <a:spLocks noGrp="1"/>
          </p:cNvSpPr>
          <p:nvPr>
            <p:ph type="sldNum" sz="quarter" idx="11"/>
          </p:nvPr>
        </p:nvSpPr>
        <p:spPr/>
        <p:txBody>
          <a:bodyPr/>
          <a:lstStyle>
            <a:lvl1pPr>
              <a:defRPr/>
            </a:lvl1pPr>
          </a:lstStyle>
          <a:p>
            <a:pPr>
              <a:defRPr/>
            </a:pPr>
            <a:fld id="{2EB91293-F410-4C63-960B-04AAE0A4178B}" type="slidenum">
              <a:rPr lang="en-US" smtClean="0"/>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39017222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699C98-AF4C-4E07-8E8F-7F8E7FC49A94}" type="datetime1">
              <a:rPr lang="ar-SA" smtClean="0"/>
              <a:t>14/02/1441</a:t>
            </a:fld>
            <a:endParaRPr lang="en-US"/>
          </a:p>
        </p:txBody>
      </p:sp>
      <p:sp>
        <p:nvSpPr>
          <p:cNvPr id="5" name="Slide Number Placeholder 4"/>
          <p:cNvSpPr>
            <a:spLocks noGrp="1"/>
          </p:cNvSpPr>
          <p:nvPr>
            <p:ph type="sldNum" sz="quarter" idx="11"/>
          </p:nvPr>
        </p:nvSpPr>
        <p:spPr/>
        <p:txBody>
          <a:bodyPr/>
          <a:lstStyle>
            <a:lvl1pPr>
              <a:defRPr/>
            </a:lvl1pPr>
          </a:lstStyle>
          <a:p>
            <a:pPr>
              <a:defRPr/>
            </a:pPr>
            <a:fld id="{34D9E2B7-4E32-4219-BE0B-117E9D706901}" type="slidenum">
              <a:rPr lang="en-US" smtClean="0"/>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31248022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5" name="Rectangle 3"/>
          <p:cNvSpPr>
            <a:spLocks noGrp="1" noChangeArrowheads="1"/>
          </p:cNvSpPr>
          <p:nvPr>
            <p:ph type="ftr" idx="11"/>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824210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5" name="Rectangle 3"/>
          <p:cNvSpPr>
            <a:spLocks noGrp="1" noChangeArrowheads="1"/>
          </p:cNvSpPr>
          <p:nvPr>
            <p:ph type="ftr" idx="11"/>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3949495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5" name="Rectangle 3"/>
          <p:cNvSpPr>
            <a:spLocks noGrp="1" noChangeArrowheads="1"/>
          </p:cNvSpPr>
          <p:nvPr>
            <p:ph type="ftr" idx="11"/>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789893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6" name="Rectangle 3"/>
          <p:cNvSpPr>
            <a:spLocks noGrp="1" noChangeArrowheads="1"/>
          </p:cNvSpPr>
          <p:nvPr>
            <p:ph type="ftr" idx="11"/>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3180537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8" name="Rectangle 3"/>
          <p:cNvSpPr>
            <a:spLocks noGrp="1" noChangeArrowheads="1"/>
          </p:cNvSpPr>
          <p:nvPr>
            <p:ph type="ftr" idx="11"/>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161111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3991D00-C5A4-4518-83F8-63DAF84B609A}" type="datetime1">
              <a:rPr lang="ar-SA" smtClean="0"/>
              <a:t>14/02/1441</a:t>
            </a:fld>
            <a:endParaRPr lang="en-US"/>
          </a:p>
        </p:txBody>
      </p:sp>
      <p:sp>
        <p:nvSpPr>
          <p:cNvPr id="6" name="Slide Number Placeholder 5"/>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4234001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4" name="Rectangle 3"/>
          <p:cNvSpPr>
            <a:spLocks noGrp="1" noChangeArrowheads="1"/>
          </p:cNvSpPr>
          <p:nvPr>
            <p:ph type="ftr" idx="11"/>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4038621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3" name="Rectangle 3"/>
          <p:cNvSpPr>
            <a:spLocks noGrp="1" noChangeArrowheads="1"/>
          </p:cNvSpPr>
          <p:nvPr>
            <p:ph type="ftr" idx="11"/>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2169357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6" name="Rectangle 3"/>
          <p:cNvSpPr>
            <a:spLocks noGrp="1" noChangeArrowheads="1"/>
          </p:cNvSpPr>
          <p:nvPr>
            <p:ph type="ftr" idx="11"/>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3994784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6" name="Rectangle 3"/>
          <p:cNvSpPr>
            <a:spLocks noGrp="1" noChangeArrowheads="1"/>
          </p:cNvSpPr>
          <p:nvPr>
            <p:ph type="ftr" idx="11"/>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2896634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5" name="Rectangle 3"/>
          <p:cNvSpPr>
            <a:spLocks noGrp="1" noChangeArrowheads="1"/>
          </p:cNvSpPr>
          <p:nvPr>
            <p:ph type="ftr" idx="11"/>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2354476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604963"/>
            <a:ext cx="2055812" cy="4522787"/>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1604963"/>
            <a:ext cx="6018213" cy="452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5" name="Rectangle 3"/>
          <p:cNvSpPr>
            <a:spLocks noGrp="1" noChangeArrowheads="1"/>
          </p:cNvSpPr>
          <p:nvPr>
            <p:ph type="ftr" idx="11"/>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14143225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410DFD1D-96F7-45BB-877F-C22FEB72227A}"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2795926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1803281E-1089-43B8-9444-8CDBB558D756}"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3078684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40C5AFB3-97BE-4399-86E2-A54A662E6149}"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90569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E851E197-B492-4EA0-9E6C-5EE6F1D20A89}"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6509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ABCA695-CA36-4BE8-A067-C7D95FA5C1AC}" type="datetime1">
              <a:rPr lang="ar-SA" smtClean="0"/>
              <a:t>14/02/1441</a:t>
            </a:fld>
            <a:endParaRPr lang="en-US"/>
          </a:p>
        </p:txBody>
      </p:sp>
      <p:sp>
        <p:nvSpPr>
          <p:cNvPr id="8" name="Slide Number Placeholder 7"/>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9" name="Footer Placeholder 8"/>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3543393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3"/>
          <p:cNvSpPr>
            <a:spLocks noGrp="1" noChangeArrowheads="1"/>
          </p:cNvSpPr>
          <p:nvPr>
            <p:ph type="sldNum" idx="10"/>
          </p:nvPr>
        </p:nvSpPr>
        <p:spPr>
          <a:ln/>
        </p:spPr>
        <p:txBody>
          <a:bodyPr/>
          <a:lstStyle>
            <a:lvl1pPr>
              <a:defRPr/>
            </a:lvl1pPr>
          </a:lstStyle>
          <a:p>
            <a:pPr>
              <a:defRPr/>
            </a:pPr>
            <a:r>
              <a:rPr lang="tr-TR"/>
              <a:t>Slide </a:t>
            </a:r>
            <a:fld id="{561CF994-05F9-4D3E-8F3E-C368FEE8A145}" type="slidenum">
              <a:rPr lang="tr-TR"/>
              <a:pPr>
                <a:defRPr/>
              </a:pPr>
              <a:t>‹#›</a:t>
            </a:fld>
            <a:endParaRPr lang="tr-TR"/>
          </a:p>
        </p:txBody>
      </p:sp>
      <p:sp>
        <p:nvSpPr>
          <p:cNvPr id="8"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437271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3"/>
          <p:cNvSpPr>
            <a:spLocks noGrp="1" noChangeArrowheads="1"/>
          </p:cNvSpPr>
          <p:nvPr>
            <p:ph type="sldNum" idx="10"/>
          </p:nvPr>
        </p:nvSpPr>
        <p:spPr>
          <a:ln/>
        </p:spPr>
        <p:txBody>
          <a:bodyPr/>
          <a:lstStyle>
            <a:lvl1pPr>
              <a:defRPr/>
            </a:lvl1pPr>
          </a:lstStyle>
          <a:p>
            <a:pPr>
              <a:defRPr/>
            </a:pPr>
            <a:r>
              <a:rPr lang="tr-TR"/>
              <a:t>Slide </a:t>
            </a:r>
            <a:fld id="{F18194E4-9D5D-4E0A-9EA8-4C9024BE7133}" type="slidenum">
              <a:rPr lang="tr-TR"/>
              <a:pPr>
                <a:defRPr/>
              </a:pPr>
              <a:t>‹#›</a:t>
            </a:fld>
            <a:endParaRPr lang="tr-TR"/>
          </a:p>
        </p:txBody>
      </p:sp>
      <p:sp>
        <p:nvSpPr>
          <p:cNvPr id="4"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20699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r>
              <a:rPr lang="tr-TR"/>
              <a:t>Slide </a:t>
            </a:r>
            <a:fld id="{6AA82E91-9E4B-4428-B7B7-AFC6413EC62F}" type="slidenum">
              <a:rPr lang="tr-TR"/>
              <a:pPr>
                <a:defRPr/>
              </a:pPr>
              <a:t>‹#›</a:t>
            </a:fld>
            <a:endParaRPr lang="tr-TR"/>
          </a:p>
        </p:txBody>
      </p:sp>
      <p:sp>
        <p:nvSpPr>
          <p:cNvPr id="3"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730844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9ECBA2D5-F00D-42E3-A2EE-F673BAD4801D}"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79853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6E2B17B8-04E6-4708-987D-24FC7B86C5EF}"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2316238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8D7561B4-972D-42AF-84A0-53A0A1B2FC9F}"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28896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F17AA71E-4492-42D2-96BC-4B9A8D7E432F}"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292434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10D926B-038D-4A77-B7E2-E51DD84FAB1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501913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94AE8FD-A952-4642-AC10-0D29C39FFE3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1505230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845F718-3182-478D-AFFA-7EA4D29CAF1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93880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7AF22AA-53BE-4008-ABE4-0DD2B06E7CDA}" type="datetime1">
              <a:rPr lang="ar-SA" smtClean="0"/>
              <a:t>14/02/1441</a:t>
            </a:fld>
            <a:endParaRPr lang="en-US"/>
          </a:p>
        </p:txBody>
      </p:sp>
      <p:sp>
        <p:nvSpPr>
          <p:cNvPr id="4" name="Slide Number Placeholder 3"/>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5" name="Footer Placeholder 4"/>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39278906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BE05C0A7-6E35-429F-B912-0F9C3D784754}"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954457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7ECDEE0D-6FE4-42CB-8F5B-FF128859BA41}"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1755474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B522340E-8D31-485C-A6FC-A8979405B9DD}"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12704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00304992-D818-47CB-9278-F86B7C575BF4}"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805190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D0343E0-9902-49A1-9507-9A241404E39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688601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F3CA3F69-2B5C-451D-AACA-A31357D5829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0846610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E1526AD-01B3-4019-81DD-780A76C93E7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827895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A9FDF35-9CA0-4ABD-88EC-577B7439D49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1075843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C34F97C-2121-455F-9683-B1BF0674C42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4472560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8D619EB-DAE4-41AA-ABF5-4A99A308B91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8515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24164FA-C4C1-487F-A117-885C30414E42}" type="datetime1">
              <a:rPr lang="ar-SA" smtClean="0"/>
              <a:t>14/02/1441</a:t>
            </a:fld>
            <a:endParaRPr lang="en-US"/>
          </a:p>
        </p:txBody>
      </p:sp>
      <p:sp>
        <p:nvSpPr>
          <p:cNvPr id="3" name="Slide Number Placeholder 2"/>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4" name="Footer Placeholder 3"/>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2713789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630CD50-1368-4AE3-B98B-D66C6C297C9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294150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CF73F652-E538-449A-B9B7-AA809F27314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8821492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2EFBDB3B-A51C-4C52-9AD1-75B7346F8E51}"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638834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04CA8771-5629-4527-A177-C505463F095E}"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1186283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C573CBAA-6A5C-49FB-B9F6-DA13D9EB5667}"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147957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C919159B-5476-4B27-9533-1025319C5A2C}"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016212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8A71AE9-456D-475A-9D3B-B5E1A1018A19}"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7312201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FB6A1CC-6522-48AB-A8EA-3260A98BA38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748380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D256CAD-EDB9-4E8C-96DC-87F0A76F6A6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754266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EFDE18F-5E0D-43DC-B30F-8711B42B2E2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72439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54EE283-A412-4F45-B09B-1D06EA2993D6}" type="datetime1">
              <a:rPr lang="ar-SA" smtClean="0"/>
              <a:t>14/02/1441</a:t>
            </a:fld>
            <a:endParaRPr lang="en-US"/>
          </a:p>
        </p:txBody>
      </p:sp>
      <p:sp>
        <p:nvSpPr>
          <p:cNvPr id="6" name="Slide Number Placeholder 5"/>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15206616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58FF3F8-4318-42DA-9FCB-0B180A3EDC5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7504849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2C3F088-1B70-4793-825E-ECCD99CA024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8959165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FACB01B-BC8C-4ED4-9645-ABF7619EAF02}"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630415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9214BBBC-8CCF-4935-9A97-8FD55C53573B}"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364317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5A14872F-740E-4F43-B769-3ACDAC39A4A8}"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4524625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C5DB63BA-3B4C-4F2D-BE50-7EADC5477494}"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0680223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17EC939-8208-4D6E-ABFB-48E1D4872544}"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5508365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97E00A7F-2997-4B2C-A756-F40C982F629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7670203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009BBFC-5D29-4E10-B854-6D9B5000F01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043255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6E7F054-386D-4AFB-B1E5-2AC27BA67C4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118279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18BAECF-67EB-43FA-B4C3-F6380DA0FE9C}" type="datetime1">
              <a:rPr lang="ar-SA" smtClean="0"/>
              <a:t>14/02/1441</a:t>
            </a:fld>
            <a:endParaRPr lang="en-US"/>
          </a:p>
        </p:txBody>
      </p:sp>
      <p:sp>
        <p:nvSpPr>
          <p:cNvPr id="6" name="Slide Number Placeholder 5"/>
          <p:cNvSpPr>
            <a:spLocks noGrp="1"/>
          </p:cNvSpPr>
          <p:nvPr>
            <p:ph type="sldNum" sz="quarter" idx="11"/>
          </p:nvPr>
        </p:nvSpPr>
        <p:spPr/>
        <p:txBody>
          <a:bodyPr/>
          <a:lstStyle>
            <a:lvl1pPr>
              <a:defRPr/>
            </a:lvl1pPr>
          </a:lstStyle>
          <a:p>
            <a:fld id="{EEEECDCC-63C2-4492-ADC6-A6890B1EB79E}"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24794156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F1856F7-F8F4-468D-BC87-23EBBEE8F21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81463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275AF7D-7E78-4955-BA00-DFA554EBBF7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210884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F623BA0-0F9F-43FA-81F4-457C4E6E497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1250918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033EF9F-18A1-43ED-ABE5-D61F9D3314E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171523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1B90F09F-C4BC-4BA1-900C-8E1E5F659551}"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1854598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5FB36C2D-9364-4B31-9927-CA4A3517D79B}"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811609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55E5C0EF-E0A9-4E82-ACFF-78CE7CC7268A}"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654549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902B6FE-52EE-4A91-864A-1965EC2B624D}"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174042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94D9B448-9B62-4FB6-8578-253B87A3B6E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7293094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937CA56-7BEB-4C26-B0BF-8258C907E5C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55534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fld id="{11F97EE7-BAC1-437A-8850-A83598E29B7E}" type="datetime1">
              <a:rPr lang="ar-SA" smtClean="0"/>
              <a:t>14/02/1441</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fld id="{EEEECDCC-63C2-4492-ADC6-A6890B1EB79E}" type="slidenum">
              <a:rPr lang="en-US" smtClean="0"/>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r>
              <a:rPr lang="en-US" smtClean="0"/>
              <a:t>Dr. Mohammed Alnaif</a:t>
            </a:r>
            <a:endParaRPr lang="en-US"/>
          </a:p>
        </p:txBody>
      </p:sp>
      <p:sp>
        <p:nvSpPr>
          <p:cNvPr id="4103"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4" name="Freeform 8"/>
          <p:cNvSpPr>
            <a:spLocks/>
          </p:cNvSpPr>
          <p:nvPr/>
        </p:nvSpPr>
        <p:spPr bwMode="auto">
          <a:xfrm>
            <a:off x="406400" y="506413"/>
            <a:ext cx="242888" cy="239712"/>
          </a:xfrm>
          <a:custGeom>
            <a:avLst/>
            <a:gdLst>
              <a:gd name="T0" fmla="*/ 0 w 153"/>
              <a:gd name="T1" fmla="*/ 0 h 151"/>
              <a:gd name="T2" fmla="*/ 0 w 153"/>
              <a:gd name="T3" fmla="*/ 98 h 151"/>
              <a:gd name="T4" fmla="*/ 17 w 153"/>
              <a:gd name="T5" fmla="*/ 98 h 151"/>
              <a:gd name="T6" fmla="*/ 36 w 153"/>
              <a:gd name="T7" fmla="*/ 102 h 151"/>
              <a:gd name="T8" fmla="*/ 51 w 153"/>
              <a:gd name="T9" fmla="*/ 116 h 151"/>
              <a:gd name="T10" fmla="*/ 58 w 153"/>
              <a:gd name="T11" fmla="*/ 133 h 151"/>
              <a:gd name="T12" fmla="*/ 58 w 153"/>
              <a:gd name="T13" fmla="*/ 150 h 151"/>
              <a:gd name="T14" fmla="*/ 152 w 153"/>
              <a:gd name="T15" fmla="*/ 149 h 151"/>
              <a:gd name="T16" fmla="*/ 152 w 153"/>
              <a:gd name="T17" fmla="*/ 131 h 151"/>
              <a:gd name="T18" fmla="*/ 150 w 153"/>
              <a:gd name="T19" fmla="*/ 114 h 151"/>
              <a:gd name="T20" fmla="*/ 147 w 153"/>
              <a:gd name="T21" fmla="*/ 100 h 151"/>
              <a:gd name="T22" fmla="*/ 143 w 153"/>
              <a:gd name="T23" fmla="*/ 88 h 151"/>
              <a:gd name="T24" fmla="*/ 138 w 153"/>
              <a:gd name="T25" fmla="*/ 70 h 151"/>
              <a:gd name="T26" fmla="*/ 133 w 153"/>
              <a:gd name="T27" fmla="*/ 57 h 151"/>
              <a:gd name="T28" fmla="*/ 125 w 153"/>
              <a:gd name="T29" fmla="*/ 47 h 151"/>
              <a:gd name="T30" fmla="*/ 116 w 153"/>
              <a:gd name="T31" fmla="*/ 35 h 151"/>
              <a:gd name="T32" fmla="*/ 102 w 153"/>
              <a:gd name="T33" fmla="*/ 24 h 151"/>
              <a:gd name="T34" fmla="*/ 88 w 153"/>
              <a:gd name="T35" fmla="*/ 15 h 151"/>
              <a:gd name="T36" fmla="*/ 66 w 153"/>
              <a:gd name="T37" fmla="*/ 7 h 151"/>
              <a:gd name="T38" fmla="*/ 39 w 153"/>
              <a:gd name="T39" fmla="*/ 1 h 151"/>
              <a:gd name="T40" fmla="*/ 21 w 153"/>
              <a:gd name="T41" fmla="*/ 0 h 151"/>
              <a:gd name="T42" fmla="*/ 0 w 153"/>
              <a:gd name="T4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5" name="AutoShape 9"/>
          <p:cNvSpPr>
            <a:spLocks noChangeArrowheads="1"/>
          </p:cNvSpPr>
          <p:nvPr/>
        </p:nvSpPr>
        <p:spPr bwMode="auto">
          <a:xfrm rot="162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6"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107" name="Group 11"/>
          <p:cNvGrpSpPr>
            <a:grpSpLocks/>
          </p:cNvGrpSpPr>
          <p:nvPr/>
        </p:nvGrpSpPr>
        <p:grpSpPr bwMode="auto">
          <a:xfrm>
            <a:off x="276225" y="341313"/>
            <a:ext cx="642938" cy="6516687"/>
            <a:chOff x="174" y="215"/>
            <a:chExt cx="405" cy="4105"/>
          </a:xfrm>
        </p:grpSpPr>
        <p:sp>
          <p:nvSpPr>
            <p:cNvPr id="4108"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109" name="Group 13"/>
            <p:cNvGrpSpPr>
              <a:grpSpLocks/>
            </p:cNvGrpSpPr>
            <p:nvPr/>
          </p:nvGrpSpPr>
          <p:grpSpPr bwMode="auto">
            <a:xfrm>
              <a:off x="174" y="468"/>
              <a:ext cx="405" cy="3852"/>
              <a:chOff x="174" y="468"/>
              <a:chExt cx="405" cy="3852"/>
            </a:xfrm>
          </p:grpSpPr>
          <p:grpSp>
            <p:nvGrpSpPr>
              <p:cNvPr id="4110" name="Group 14"/>
              <p:cNvGrpSpPr>
                <a:grpSpLocks/>
              </p:cNvGrpSpPr>
              <p:nvPr/>
            </p:nvGrpSpPr>
            <p:grpSpPr bwMode="auto">
              <a:xfrm>
                <a:off x="175" y="468"/>
                <a:ext cx="404" cy="194"/>
                <a:chOff x="175" y="468"/>
                <a:chExt cx="404" cy="194"/>
              </a:xfrm>
            </p:grpSpPr>
            <p:sp>
              <p:nvSpPr>
                <p:cNvPr id="4111"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2"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3"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14"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15"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717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7180"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7171"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7172"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7173"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7174"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717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717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7178"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D362F475-B59C-4033-B2D5-E569F812FDA7}" type="slidenum">
              <a:rPr lang="tr-TR"/>
              <a:pPr>
                <a:defRPr/>
              </a:pPr>
              <a:t>‹#›</a:t>
            </a:fld>
            <a:endParaRPr lang="tr-TR"/>
          </a:p>
        </p:txBody>
      </p:sp>
      <p:sp>
        <p:nvSpPr>
          <p:cNvPr id="7179"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819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820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819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819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819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819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819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820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820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EAEE095A-811A-454F-8AC7-EEC41C26FCAB}" type="slidenum">
              <a:rPr lang="tr-TR"/>
              <a:pPr>
                <a:defRPr/>
              </a:pPr>
              <a:t>‹#›</a:t>
            </a:fld>
            <a:endParaRPr lang="tr-TR"/>
          </a:p>
        </p:txBody>
      </p:sp>
      <p:sp>
        <p:nvSpPr>
          <p:cNvPr id="820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9218"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922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921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922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922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922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9223"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9224"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922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71C55E66-4547-4A52-BC42-7F165163D1F1}" type="slidenum">
              <a:rPr lang="tr-TR"/>
              <a:pPr>
                <a:defRPr/>
              </a:pPr>
              <a:t>‹#›</a:t>
            </a:fld>
            <a:endParaRPr lang="tr-TR"/>
          </a:p>
        </p:txBody>
      </p:sp>
      <p:sp>
        <p:nvSpPr>
          <p:cNvPr id="922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42"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025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1024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024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024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024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10247"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0248"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025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5071B128-7C4C-462F-9D82-EC2632625933}" type="slidenum">
              <a:rPr lang="tr-TR"/>
              <a:pPr>
                <a:defRPr/>
              </a:pPr>
              <a:t>‹#›</a:t>
            </a:fld>
            <a:endParaRPr lang="tr-TR"/>
          </a:p>
        </p:txBody>
      </p:sp>
      <p:sp>
        <p:nvSpPr>
          <p:cNvPr id="1025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126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1276"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11267"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1268"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1269"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1270"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1127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127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1274"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F8D1279C-7993-4ECC-B1E1-15B387394290}" type="slidenum">
              <a:rPr lang="tr-TR"/>
              <a:pPr>
                <a:defRPr/>
              </a:pPr>
              <a:t>‹#›</a:t>
            </a:fld>
            <a:endParaRPr lang="tr-TR"/>
          </a:p>
        </p:txBody>
      </p:sp>
      <p:sp>
        <p:nvSpPr>
          <p:cNvPr id="11275"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229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2300"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12291"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2292"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2293"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2294"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1229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229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2298"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3125C6AD-9596-4366-BFEB-0F302DA3BE3F}" type="slidenum">
              <a:rPr lang="tr-TR"/>
              <a:pPr>
                <a:defRPr/>
              </a:pPr>
              <a:t>‹#›</a:t>
            </a:fld>
            <a:endParaRPr lang="tr-TR"/>
          </a:p>
        </p:txBody>
      </p:sp>
      <p:sp>
        <p:nvSpPr>
          <p:cNvPr id="12299"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331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332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1331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331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331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331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1331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332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332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A0ADC85B-4B26-4D52-A29C-95D8E79921DD}" type="slidenum">
              <a:rPr lang="tr-TR"/>
              <a:pPr>
                <a:defRPr/>
              </a:pPr>
              <a:t>‹#›</a:t>
            </a:fld>
            <a:endParaRPr lang="tr-TR"/>
          </a:p>
        </p:txBody>
      </p:sp>
      <p:sp>
        <p:nvSpPr>
          <p:cNvPr id="1332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4338"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434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1433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434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434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434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14343"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4344"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434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D3459EDC-FC02-45BF-975D-DB9ADFB8849D}" type="slidenum">
              <a:rPr lang="tr-TR"/>
              <a:pPr>
                <a:defRPr/>
              </a:pPr>
              <a:t>‹#›</a:t>
            </a:fld>
            <a:endParaRPr lang="tr-TR"/>
          </a:p>
        </p:txBody>
      </p:sp>
      <p:sp>
        <p:nvSpPr>
          <p:cNvPr id="1434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5362"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537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1536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536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536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536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15367"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5368"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537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8DCB4A60-A8B3-42A1-AF43-5CE0BB6D16F3}" type="slidenum">
              <a:rPr lang="tr-TR"/>
              <a:pPr>
                <a:defRPr/>
              </a:pPr>
              <a:t>‹#›</a:t>
            </a:fld>
            <a:endParaRPr lang="tr-TR"/>
          </a:p>
        </p:txBody>
      </p:sp>
      <p:sp>
        <p:nvSpPr>
          <p:cNvPr id="1537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66563"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fld id="{0BD17FCF-A834-4B3F-9A40-8A0E463E5BB2}" type="datetime1">
              <a:rPr lang="ar-SA" altLang="en-US" smtClean="0"/>
              <a:t>14/02/1441</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r>
              <a:rPr lang="en-US" altLang="en-US" smtClean="0"/>
              <a:t>Dr. Mohammed Alnaif</a:t>
            </a:r>
            <a:endParaRPr lang="en-US" altLang="en-US"/>
          </a:p>
        </p:txBody>
      </p:sp>
      <p:sp>
        <p:nvSpPr>
          <p:cNvPr id="66567"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8" name="Freeform 8"/>
          <p:cNvSpPr>
            <a:spLocks/>
          </p:cNvSpPr>
          <p:nvPr/>
        </p:nvSpPr>
        <p:spPr bwMode="auto">
          <a:xfrm>
            <a:off x="406400" y="506413"/>
            <a:ext cx="242888" cy="239712"/>
          </a:xfrm>
          <a:custGeom>
            <a:avLst/>
            <a:gdLst>
              <a:gd name="T0" fmla="*/ 0 w 153"/>
              <a:gd name="T1" fmla="*/ 0 h 151"/>
              <a:gd name="T2" fmla="*/ 0 w 153"/>
              <a:gd name="T3" fmla="*/ 98 h 151"/>
              <a:gd name="T4" fmla="*/ 17 w 153"/>
              <a:gd name="T5" fmla="*/ 98 h 151"/>
              <a:gd name="T6" fmla="*/ 36 w 153"/>
              <a:gd name="T7" fmla="*/ 102 h 151"/>
              <a:gd name="T8" fmla="*/ 51 w 153"/>
              <a:gd name="T9" fmla="*/ 116 h 151"/>
              <a:gd name="T10" fmla="*/ 58 w 153"/>
              <a:gd name="T11" fmla="*/ 133 h 151"/>
              <a:gd name="T12" fmla="*/ 58 w 153"/>
              <a:gd name="T13" fmla="*/ 150 h 151"/>
              <a:gd name="T14" fmla="*/ 152 w 153"/>
              <a:gd name="T15" fmla="*/ 149 h 151"/>
              <a:gd name="T16" fmla="*/ 152 w 153"/>
              <a:gd name="T17" fmla="*/ 131 h 151"/>
              <a:gd name="T18" fmla="*/ 150 w 153"/>
              <a:gd name="T19" fmla="*/ 114 h 151"/>
              <a:gd name="T20" fmla="*/ 147 w 153"/>
              <a:gd name="T21" fmla="*/ 100 h 151"/>
              <a:gd name="T22" fmla="*/ 143 w 153"/>
              <a:gd name="T23" fmla="*/ 88 h 151"/>
              <a:gd name="T24" fmla="*/ 138 w 153"/>
              <a:gd name="T25" fmla="*/ 70 h 151"/>
              <a:gd name="T26" fmla="*/ 133 w 153"/>
              <a:gd name="T27" fmla="*/ 57 h 151"/>
              <a:gd name="T28" fmla="*/ 125 w 153"/>
              <a:gd name="T29" fmla="*/ 47 h 151"/>
              <a:gd name="T30" fmla="*/ 116 w 153"/>
              <a:gd name="T31" fmla="*/ 35 h 151"/>
              <a:gd name="T32" fmla="*/ 102 w 153"/>
              <a:gd name="T33" fmla="*/ 24 h 151"/>
              <a:gd name="T34" fmla="*/ 88 w 153"/>
              <a:gd name="T35" fmla="*/ 15 h 151"/>
              <a:gd name="T36" fmla="*/ 66 w 153"/>
              <a:gd name="T37" fmla="*/ 7 h 151"/>
              <a:gd name="T38" fmla="*/ 39 w 153"/>
              <a:gd name="T39" fmla="*/ 1 h 151"/>
              <a:gd name="T40" fmla="*/ 21 w 153"/>
              <a:gd name="T41" fmla="*/ 0 h 151"/>
              <a:gd name="T42" fmla="*/ 0 w 153"/>
              <a:gd name="T4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9" name="AutoShape 9"/>
          <p:cNvSpPr>
            <a:spLocks noChangeArrowheads="1"/>
          </p:cNvSpPr>
          <p:nvPr/>
        </p:nvSpPr>
        <p:spPr bwMode="auto">
          <a:xfrm rot="162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0"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6571" name="Group 11"/>
          <p:cNvGrpSpPr>
            <a:grpSpLocks/>
          </p:cNvGrpSpPr>
          <p:nvPr/>
        </p:nvGrpSpPr>
        <p:grpSpPr bwMode="auto">
          <a:xfrm>
            <a:off x="276225" y="341313"/>
            <a:ext cx="642938" cy="6516687"/>
            <a:chOff x="174" y="215"/>
            <a:chExt cx="405" cy="4105"/>
          </a:xfrm>
        </p:grpSpPr>
        <p:sp>
          <p:nvSpPr>
            <p:cNvPr id="66572"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6573" name="Group 13"/>
            <p:cNvGrpSpPr>
              <a:grpSpLocks/>
            </p:cNvGrpSpPr>
            <p:nvPr/>
          </p:nvGrpSpPr>
          <p:grpSpPr bwMode="auto">
            <a:xfrm>
              <a:off x="174" y="468"/>
              <a:ext cx="405" cy="3852"/>
              <a:chOff x="174" y="468"/>
              <a:chExt cx="405" cy="3852"/>
            </a:xfrm>
          </p:grpSpPr>
          <p:grpSp>
            <p:nvGrpSpPr>
              <p:cNvPr id="66574" name="Group 14"/>
              <p:cNvGrpSpPr>
                <a:grpSpLocks/>
              </p:cNvGrpSpPr>
              <p:nvPr/>
            </p:nvGrpSpPr>
            <p:grpSpPr bwMode="auto">
              <a:xfrm>
                <a:off x="175" y="468"/>
                <a:ext cx="404" cy="194"/>
                <a:chOff x="175" y="468"/>
                <a:chExt cx="404" cy="194"/>
              </a:xfrm>
            </p:grpSpPr>
            <p:sp>
              <p:nvSpPr>
                <p:cNvPr id="66575"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6"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7"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6578"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6579"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 bg1="dk2" tx1="lt1" bg2="dk1"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66563"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fld id="{BC135577-E5D9-4DB4-87B9-602F12D3F944}" type="datetime1">
              <a:rPr lang="ar-SA" altLang="en-US" smtClean="0"/>
              <a:t>14/02/1441</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r>
              <a:rPr lang="en-US" altLang="en-US" smtClean="0"/>
              <a:t>Dr. Mohammed Alnaif</a:t>
            </a:r>
            <a:endParaRPr lang="en-US" altLang="en-US"/>
          </a:p>
        </p:txBody>
      </p:sp>
      <p:sp>
        <p:nvSpPr>
          <p:cNvPr id="66567"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8" name="Freeform 8"/>
          <p:cNvSpPr>
            <a:spLocks/>
          </p:cNvSpPr>
          <p:nvPr/>
        </p:nvSpPr>
        <p:spPr bwMode="auto">
          <a:xfrm>
            <a:off x="406400" y="506413"/>
            <a:ext cx="242888" cy="239712"/>
          </a:xfrm>
          <a:custGeom>
            <a:avLst/>
            <a:gdLst>
              <a:gd name="T0" fmla="*/ 0 w 153"/>
              <a:gd name="T1" fmla="*/ 0 h 151"/>
              <a:gd name="T2" fmla="*/ 0 w 153"/>
              <a:gd name="T3" fmla="*/ 98 h 151"/>
              <a:gd name="T4" fmla="*/ 17 w 153"/>
              <a:gd name="T5" fmla="*/ 98 h 151"/>
              <a:gd name="T6" fmla="*/ 36 w 153"/>
              <a:gd name="T7" fmla="*/ 102 h 151"/>
              <a:gd name="T8" fmla="*/ 51 w 153"/>
              <a:gd name="T9" fmla="*/ 116 h 151"/>
              <a:gd name="T10" fmla="*/ 58 w 153"/>
              <a:gd name="T11" fmla="*/ 133 h 151"/>
              <a:gd name="T12" fmla="*/ 58 w 153"/>
              <a:gd name="T13" fmla="*/ 150 h 151"/>
              <a:gd name="T14" fmla="*/ 152 w 153"/>
              <a:gd name="T15" fmla="*/ 149 h 151"/>
              <a:gd name="T16" fmla="*/ 152 w 153"/>
              <a:gd name="T17" fmla="*/ 131 h 151"/>
              <a:gd name="T18" fmla="*/ 150 w 153"/>
              <a:gd name="T19" fmla="*/ 114 h 151"/>
              <a:gd name="T20" fmla="*/ 147 w 153"/>
              <a:gd name="T21" fmla="*/ 100 h 151"/>
              <a:gd name="T22" fmla="*/ 143 w 153"/>
              <a:gd name="T23" fmla="*/ 88 h 151"/>
              <a:gd name="T24" fmla="*/ 138 w 153"/>
              <a:gd name="T25" fmla="*/ 70 h 151"/>
              <a:gd name="T26" fmla="*/ 133 w 153"/>
              <a:gd name="T27" fmla="*/ 57 h 151"/>
              <a:gd name="T28" fmla="*/ 125 w 153"/>
              <a:gd name="T29" fmla="*/ 47 h 151"/>
              <a:gd name="T30" fmla="*/ 116 w 153"/>
              <a:gd name="T31" fmla="*/ 35 h 151"/>
              <a:gd name="T32" fmla="*/ 102 w 153"/>
              <a:gd name="T33" fmla="*/ 24 h 151"/>
              <a:gd name="T34" fmla="*/ 88 w 153"/>
              <a:gd name="T35" fmla="*/ 15 h 151"/>
              <a:gd name="T36" fmla="*/ 66 w 153"/>
              <a:gd name="T37" fmla="*/ 7 h 151"/>
              <a:gd name="T38" fmla="*/ 39 w 153"/>
              <a:gd name="T39" fmla="*/ 1 h 151"/>
              <a:gd name="T40" fmla="*/ 21 w 153"/>
              <a:gd name="T41" fmla="*/ 0 h 151"/>
              <a:gd name="T42" fmla="*/ 0 w 153"/>
              <a:gd name="T4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9" name="AutoShape 9"/>
          <p:cNvSpPr>
            <a:spLocks noChangeArrowheads="1"/>
          </p:cNvSpPr>
          <p:nvPr/>
        </p:nvSpPr>
        <p:spPr bwMode="auto">
          <a:xfrm rot="162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0"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6571" name="Group 11"/>
          <p:cNvGrpSpPr>
            <a:grpSpLocks/>
          </p:cNvGrpSpPr>
          <p:nvPr/>
        </p:nvGrpSpPr>
        <p:grpSpPr bwMode="auto">
          <a:xfrm>
            <a:off x="276225" y="341313"/>
            <a:ext cx="642938" cy="6516687"/>
            <a:chOff x="174" y="215"/>
            <a:chExt cx="405" cy="4105"/>
          </a:xfrm>
        </p:grpSpPr>
        <p:sp>
          <p:nvSpPr>
            <p:cNvPr id="66572"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6573" name="Group 13"/>
            <p:cNvGrpSpPr>
              <a:grpSpLocks/>
            </p:cNvGrpSpPr>
            <p:nvPr/>
          </p:nvGrpSpPr>
          <p:grpSpPr bwMode="auto">
            <a:xfrm>
              <a:off x="174" y="468"/>
              <a:ext cx="405" cy="3852"/>
              <a:chOff x="174" y="468"/>
              <a:chExt cx="405" cy="3852"/>
            </a:xfrm>
          </p:grpSpPr>
          <p:grpSp>
            <p:nvGrpSpPr>
              <p:cNvPr id="66574" name="Group 14"/>
              <p:cNvGrpSpPr>
                <a:grpSpLocks/>
              </p:cNvGrpSpPr>
              <p:nvPr/>
            </p:nvGrpSpPr>
            <p:grpSpPr bwMode="auto">
              <a:xfrm>
                <a:off x="175" y="468"/>
                <a:ext cx="404" cy="194"/>
                <a:chOff x="175" y="468"/>
                <a:chExt cx="404" cy="194"/>
              </a:xfrm>
            </p:grpSpPr>
            <p:sp>
              <p:nvSpPr>
                <p:cNvPr id="66575"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6"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7"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6578"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6579"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 bg1="dk2" tx1="lt1" bg2="dk1"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pPr>
              <a:defRPr/>
            </a:pPr>
            <a:fld id="{8BA443DD-F9D1-44EC-9D52-6D17B229C5AD}" type="datetime1">
              <a:rPr lang="ar-SA" smtClean="0"/>
              <a:t>14/02/1441</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fld id="{AC30F9BF-19AF-403F-B797-3C350D23A52A}" type="slidenum">
              <a:rPr lang="en-US" smtClean="0"/>
              <a:pPr>
                <a:defRPr/>
              </a:pPr>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pPr>
              <a:defRPr/>
            </a:pPr>
            <a:r>
              <a:rPr lang="en-US" smtClean="0"/>
              <a:t>Dr. Mohammed Alnaif</a:t>
            </a:r>
            <a:endParaRPr lang="en-US"/>
          </a:p>
        </p:txBody>
      </p:sp>
      <p:sp>
        <p:nvSpPr>
          <p:cNvPr id="4103"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4" name="Freeform 8"/>
          <p:cNvSpPr>
            <a:spLocks/>
          </p:cNvSpPr>
          <p:nvPr/>
        </p:nvSpPr>
        <p:spPr bwMode="auto">
          <a:xfrm>
            <a:off x="406400" y="506413"/>
            <a:ext cx="242888" cy="239712"/>
          </a:xfrm>
          <a:custGeom>
            <a:avLst/>
            <a:gdLst>
              <a:gd name="T0" fmla="*/ 0 w 153"/>
              <a:gd name="T1" fmla="*/ 0 h 151"/>
              <a:gd name="T2" fmla="*/ 0 w 153"/>
              <a:gd name="T3" fmla="*/ 98 h 151"/>
              <a:gd name="T4" fmla="*/ 17 w 153"/>
              <a:gd name="T5" fmla="*/ 98 h 151"/>
              <a:gd name="T6" fmla="*/ 36 w 153"/>
              <a:gd name="T7" fmla="*/ 102 h 151"/>
              <a:gd name="T8" fmla="*/ 51 w 153"/>
              <a:gd name="T9" fmla="*/ 116 h 151"/>
              <a:gd name="T10" fmla="*/ 58 w 153"/>
              <a:gd name="T11" fmla="*/ 133 h 151"/>
              <a:gd name="T12" fmla="*/ 58 w 153"/>
              <a:gd name="T13" fmla="*/ 150 h 151"/>
              <a:gd name="T14" fmla="*/ 152 w 153"/>
              <a:gd name="T15" fmla="*/ 149 h 151"/>
              <a:gd name="T16" fmla="*/ 152 w 153"/>
              <a:gd name="T17" fmla="*/ 131 h 151"/>
              <a:gd name="T18" fmla="*/ 150 w 153"/>
              <a:gd name="T19" fmla="*/ 114 h 151"/>
              <a:gd name="T20" fmla="*/ 147 w 153"/>
              <a:gd name="T21" fmla="*/ 100 h 151"/>
              <a:gd name="T22" fmla="*/ 143 w 153"/>
              <a:gd name="T23" fmla="*/ 88 h 151"/>
              <a:gd name="T24" fmla="*/ 138 w 153"/>
              <a:gd name="T25" fmla="*/ 70 h 151"/>
              <a:gd name="T26" fmla="*/ 133 w 153"/>
              <a:gd name="T27" fmla="*/ 57 h 151"/>
              <a:gd name="T28" fmla="*/ 125 w 153"/>
              <a:gd name="T29" fmla="*/ 47 h 151"/>
              <a:gd name="T30" fmla="*/ 116 w 153"/>
              <a:gd name="T31" fmla="*/ 35 h 151"/>
              <a:gd name="T32" fmla="*/ 102 w 153"/>
              <a:gd name="T33" fmla="*/ 24 h 151"/>
              <a:gd name="T34" fmla="*/ 88 w 153"/>
              <a:gd name="T35" fmla="*/ 15 h 151"/>
              <a:gd name="T36" fmla="*/ 66 w 153"/>
              <a:gd name="T37" fmla="*/ 7 h 151"/>
              <a:gd name="T38" fmla="*/ 39 w 153"/>
              <a:gd name="T39" fmla="*/ 1 h 151"/>
              <a:gd name="T40" fmla="*/ 21 w 153"/>
              <a:gd name="T41" fmla="*/ 0 h 151"/>
              <a:gd name="T42" fmla="*/ 0 w 153"/>
              <a:gd name="T4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5" name="AutoShape 9"/>
          <p:cNvSpPr>
            <a:spLocks noChangeArrowheads="1"/>
          </p:cNvSpPr>
          <p:nvPr/>
        </p:nvSpPr>
        <p:spPr bwMode="auto">
          <a:xfrm rot="162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6"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107" name="Group 11"/>
          <p:cNvGrpSpPr>
            <a:grpSpLocks/>
          </p:cNvGrpSpPr>
          <p:nvPr/>
        </p:nvGrpSpPr>
        <p:grpSpPr bwMode="auto">
          <a:xfrm>
            <a:off x="276225" y="341313"/>
            <a:ext cx="642938" cy="6516687"/>
            <a:chOff x="174" y="215"/>
            <a:chExt cx="405" cy="4105"/>
          </a:xfrm>
        </p:grpSpPr>
        <p:sp>
          <p:nvSpPr>
            <p:cNvPr id="4108"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109" name="Group 13"/>
            <p:cNvGrpSpPr>
              <a:grpSpLocks/>
            </p:cNvGrpSpPr>
            <p:nvPr/>
          </p:nvGrpSpPr>
          <p:grpSpPr bwMode="auto">
            <a:xfrm>
              <a:off x="174" y="468"/>
              <a:ext cx="405" cy="3852"/>
              <a:chOff x="174" y="468"/>
              <a:chExt cx="405" cy="3852"/>
            </a:xfrm>
          </p:grpSpPr>
          <p:grpSp>
            <p:nvGrpSpPr>
              <p:cNvPr id="4110" name="Group 14"/>
              <p:cNvGrpSpPr>
                <a:grpSpLocks/>
              </p:cNvGrpSpPr>
              <p:nvPr/>
            </p:nvGrpSpPr>
            <p:grpSpPr bwMode="auto">
              <a:xfrm>
                <a:off x="175" y="468"/>
                <a:ext cx="404" cy="194"/>
                <a:chOff x="175" y="468"/>
                <a:chExt cx="404" cy="194"/>
              </a:xfrm>
            </p:grpSpPr>
            <p:sp>
              <p:nvSpPr>
                <p:cNvPr id="4111"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2"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3"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14"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15"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ransition spd="slow">
    <p:diamond/>
  </p:transition>
  <p:timing>
    <p:tnLst>
      <p:par>
        <p:cTn id="1" dur="indefinite" restart="never" nodeType="tmRoot"/>
      </p:par>
    </p:tnLst>
  </p:timing>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2130425"/>
            <a:ext cx="3959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2" name="Rectangle 2"/>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Font typeface="Wingdings" pitchFamily="2" charset="2"/>
              <a:buNone/>
              <a:tabLst>
                <a:tab pos="723900" algn="l"/>
                <a:tab pos="1447800" algn="l"/>
              </a:tabLst>
              <a:defRPr sz="1400" b="1">
                <a:solidFill>
                  <a:srgbClr val="000000"/>
                </a:solidFill>
                <a:latin typeface="+mn-lt"/>
                <a:ea typeface="+mn-ea"/>
                <a:cs typeface="+mn-cs"/>
              </a:defRPr>
            </a:lvl1pPr>
          </a:lstStyle>
          <a:p>
            <a:fld id="{EEEECDCC-63C2-4492-ADC6-A6890B1EB79E}" type="slidenum">
              <a:rPr lang="en-US" smtClean="0"/>
              <a:t>‹#›</a:t>
            </a:fld>
            <a:endParaRPr lang="en-US"/>
          </a:p>
        </p:txBody>
      </p:sp>
      <p:sp>
        <p:nvSpPr>
          <p:cNvPr id="2051" name="Rectangle 3"/>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r>
              <a:rPr lang="en-US" smtClean="0"/>
              <a:t>Dr. Mohammed Alnaif</a:t>
            </a:r>
            <a:endParaRPr lang="en-US"/>
          </a:p>
        </p:txBody>
      </p:sp>
      <p:sp>
        <p:nvSpPr>
          <p:cNvPr id="2053" name="Rectangle 4"/>
          <p:cNvSpPr>
            <a:spLocks noGrp="1" noChangeArrowheads="1"/>
          </p:cNvSpPr>
          <p:nvPr>
            <p:ph type="body" idx="1"/>
          </p:nvPr>
        </p:nvSpPr>
        <p:spPr bwMode="auto">
          <a:xfrm>
            <a:off x="457200" y="1604963"/>
            <a:ext cx="822642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spd="slow">
    <p:diamond/>
  </p:transition>
  <p:timing>
    <p:tnLst>
      <p:par>
        <p:cTn id="1" dur="indefinite" restart="never" nodeType="tmRoot"/>
      </p:par>
    </p:tnLst>
  </p:timing>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027" name="Rectangle 2"/>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2" name="Rectangle 3"/>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Arial" pitchFamily="34" charset="0"/>
                <a:ea typeface="+mn-ea"/>
                <a:cs typeface="+mn-cs"/>
              </a:defRPr>
            </a:lvl1pPr>
          </a:lstStyle>
          <a:p>
            <a:pPr>
              <a:defRPr/>
            </a:pPr>
            <a:r>
              <a:rPr lang="tr-TR"/>
              <a:t>Slide </a:t>
            </a:r>
            <a:fld id="{92B377CC-995E-4A5E-9C25-0CEAE2237CB8}" type="slidenum">
              <a:rPr lang="tr-TR"/>
              <a:pPr>
                <a:defRPr/>
              </a:pPr>
              <a:t>‹#›</a:t>
            </a:fld>
            <a:endParaRPr lang="tr-TR"/>
          </a:p>
        </p:txBody>
      </p:sp>
      <p:grpSp>
        <p:nvGrpSpPr>
          <p:cNvPr id="1029" name="Group 4"/>
          <p:cNvGrpSpPr>
            <a:grpSpLocks/>
          </p:cNvGrpSpPr>
          <p:nvPr/>
        </p:nvGrpSpPr>
        <p:grpSpPr bwMode="auto">
          <a:xfrm>
            <a:off x="5638800" y="6248400"/>
            <a:ext cx="454025" cy="454025"/>
            <a:chOff x="3552" y="3936"/>
            <a:chExt cx="286" cy="286"/>
          </a:xfrm>
        </p:grpSpPr>
        <p:sp>
          <p:nvSpPr>
            <p:cNvPr id="1035" name="AutoShape 5">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036" name="AutoShape 6"/>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1030" name="AutoShape 7">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031" name="AutoShape 8">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032" name="AutoShape 9">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034" name="Rectangle 10"/>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Arial" pitchFamily="34" charset="0"/>
                <a:ea typeface="+mn-ea"/>
                <a:cs typeface="+mn-cs"/>
              </a:defRPr>
            </a:lvl1pPr>
          </a:lstStyle>
          <a:p>
            <a:pPr>
              <a:defRPr/>
            </a:pPr>
            <a:r>
              <a:rPr lang="tr-TR" smtClean="0"/>
              <a:t>Dr. Mohammed Alnaif</a:t>
            </a:r>
            <a:endParaRPr lang="tr-TR"/>
          </a:p>
        </p:txBody>
      </p:sp>
      <p:sp>
        <p:nvSpPr>
          <p:cNvPr id="3" name="Text Box 11"/>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307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308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307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307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307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307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307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308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308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70E8B732-D522-460F-AED8-EA56D9F3884E}" type="slidenum">
              <a:rPr lang="tr-TR"/>
              <a:pPr>
                <a:defRPr/>
              </a:pPr>
              <a:t>‹#›</a:t>
            </a:fld>
            <a:endParaRPr lang="tr-TR"/>
          </a:p>
        </p:txBody>
      </p:sp>
      <p:sp>
        <p:nvSpPr>
          <p:cNvPr id="308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4098"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410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409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410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410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410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4103"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4104"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410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6F41E644-DF88-4600-B65A-87E23993C933}" type="slidenum">
              <a:rPr lang="tr-TR"/>
              <a:pPr>
                <a:defRPr/>
              </a:pPr>
              <a:t>‹#›</a:t>
            </a:fld>
            <a:endParaRPr lang="tr-TR"/>
          </a:p>
        </p:txBody>
      </p:sp>
      <p:sp>
        <p:nvSpPr>
          <p:cNvPr id="410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5122"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513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512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512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512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512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5127"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5128"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513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E8A4F7AC-4D8B-4B9B-8A9F-1D26FB0B7CD1}" type="slidenum">
              <a:rPr lang="tr-TR"/>
              <a:pPr>
                <a:defRPr/>
              </a:pPr>
              <a:t>‹#›</a:t>
            </a:fld>
            <a:endParaRPr lang="tr-TR"/>
          </a:p>
        </p:txBody>
      </p:sp>
      <p:sp>
        <p:nvSpPr>
          <p:cNvPr id="513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614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6156"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6147"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6148"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6149"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6150"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615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615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6154"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92698247-DEE2-460B-86C0-4EAE406B6242}" type="slidenum">
              <a:rPr lang="tr-TR"/>
              <a:pPr>
                <a:defRPr/>
              </a:pPr>
              <a:t>‹#›</a:t>
            </a:fld>
            <a:endParaRPr lang="tr-TR"/>
          </a:p>
        </p:txBody>
      </p:sp>
      <p:sp>
        <p:nvSpPr>
          <p:cNvPr id="6155"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naif@ksu.edu.s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hyperlink" Target="https://www.cdc.gov/csels/dsepd/ss1978/SS1978.pd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CECAA9AA-3DF3-411B-850F-E2FC54A89FB4}"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a:t>
            </a:fld>
            <a:endParaRPr lang="ar-SA"/>
          </a:p>
        </p:txBody>
      </p:sp>
      <p:sp>
        <p:nvSpPr>
          <p:cNvPr id="2" name="Title 1"/>
          <p:cNvSpPr>
            <a:spLocks noGrp="1"/>
          </p:cNvSpPr>
          <p:nvPr>
            <p:ph type="ctrTitle" sz="quarter"/>
          </p:nvPr>
        </p:nvSpPr>
        <p:spPr>
          <a:xfrm>
            <a:off x="683568" y="404664"/>
            <a:ext cx="7772400" cy="1652736"/>
          </a:xfrm>
        </p:spPr>
        <p:txBody>
          <a:bodyPr>
            <a:noAutofit/>
          </a:bodyPr>
          <a:lstStyle/>
          <a:p>
            <a:pPr marL="182880" indent="0" algn="ctr" rtl="0">
              <a:buNone/>
            </a:pPr>
            <a:r>
              <a:rPr lang="en-US" sz="2400" dirty="0" smtClean="0">
                <a:solidFill>
                  <a:schemeClr val="tx1"/>
                </a:solidFill>
                <a:effectLst/>
                <a:latin typeface="Times New Roman" panose="02020603050405020304" pitchFamily="18" charset="0"/>
                <a:cs typeface="Times New Roman" panose="02020603050405020304" pitchFamily="18" charset="0"/>
              </a:rPr>
              <a:t>King Saud University</a:t>
            </a:r>
            <a:br>
              <a:rPr lang="en-US" sz="2400" dirty="0" smtClean="0">
                <a:solidFill>
                  <a:schemeClr val="tx1"/>
                </a:solidFill>
                <a:effectLst/>
                <a:latin typeface="Times New Roman" panose="02020603050405020304" pitchFamily="18" charset="0"/>
                <a:cs typeface="Times New Roman" panose="02020603050405020304" pitchFamily="18" charset="0"/>
              </a:rPr>
            </a:br>
            <a:r>
              <a:rPr lang="en-US" sz="2400" dirty="0" smtClean="0">
                <a:solidFill>
                  <a:schemeClr val="tx1"/>
                </a:solidFill>
                <a:effectLst/>
                <a:latin typeface="Times New Roman" panose="02020603050405020304" pitchFamily="18" charset="0"/>
                <a:cs typeface="Times New Roman" panose="02020603050405020304" pitchFamily="18" charset="0"/>
              </a:rPr>
              <a:t>College of Business Administration</a:t>
            </a:r>
            <a:br>
              <a:rPr lang="en-US" sz="2400" dirty="0" smtClean="0">
                <a:solidFill>
                  <a:schemeClr val="tx1"/>
                </a:solidFill>
                <a:effectLst/>
                <a:latin typeface="Times New Roman" panose="02020603050405020304" pitchFamily="18" charset="0"/>
                <a:cs typeface="Times New Roman" panose="02020603050405020304" pitchFamily="18" charset="0"/>
              </a:rPr>
            </a:br>
            <a:r>
              <a:rPr lang="en-US" sz="2400" dirty="0" smtClean="0">
                <a:solidFill>
                  <a:schemeClr val="tx1"/>
                </a:solidFill>
                <a:effectLst/>
                <a:latin typeface="Times New Roman" panose="02020603050405020304" pitchFamily="18" charset="0"/>
                <a:cs typeface="Times New Roman" panose="02020603050405020304" pitchFamily="18" charset="0"/>
              </a:rPr>
              <a:t>Department of Health Administration </a:t>
            </a:r>
            <a:br>
              <a:rPr lang="en-US" sz="2400" dirty="0" smtClean="0">
                <a:solidFill>
                  <a:schemeClr val="tx1"/>
                </a:solidFill>
                <a:effectLst/>
                <a:latin typeface="Times New Roman" panose="02020603050405020304" pitchFamily="18" charset="0"/>
                <a:cs typeface="Times New Roman" panose="02020603050405020304" pitchFamily="18" charset="0"/>
              </a:rPr>
            </a:br>
            <a:r>
              <a:rPr lang="en-US" sz="2400" dirty="0" smtClean="0">
                <a:solidFill>
                  <a:schemeClr val="tx1"/>
                </a:solidFill>
                <a:effectLst/>
                <a:latin typeface="Times New Roman" panose="02020603050405020304" pitchFamily="18" charset="0"/>
                <a:cs typeface="Times New Roman" panose="02020603050405020304" pitchFamily="18" charset="0"/>
              </a:rPr>
              <a:t>Masters` Program</a:t>
            </a:r>
            <a:endParaRPr lang="ar-SA" sz="2400"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899592" y="2514600"/>
            <a:ext cx="7330008" cy="3124200"/>
          </a:xfrm>
        </p:spPr>
        <p:txBody>
          <a:bodyPr>
            <a:normAutofit/>
          </a:bodyPr>
          <a:lstStyle/>
          <a:p>
            <a:pPr algn="ctr"/>
            <a:r>
              <a:rPr lang="en-US" sz="2400" b="1" i="1" u="sng" dirty="0">
                <a:solidFill>
                  <a:schemeClr val="tx1"/>
                </a:solidFill>
                <a:latin typeface="Times New Roman" panose="02020603050405020304" pitchFamily="18" charset="0"/>
                <a:cs typeface="Times New Roman" panose="02020603050405020304" pitchFamily="18" charset="0"/>
              </a:rPr>
              <a:t>PA 507 –</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i="1" u="sng" dirty="0">
                <a:solidFill>
                  <a:schemeClr val="tx1"/>
                </a:solidFill>
                <a:latin typeface="Times New Roman" panose="02020603050405020304" pitchFamily="18" charset="0"/>
                <a:cs typeface="Times New Roman" panose="02020603050405020304" pitchFamily="18" charset="0"/>
              </a:rPr>
              <a:t>Introduction to Public Health</a:t>
            </a:r>
            <a:endParaRPr lang="en-US" sz="2400" b="1" dirty="0">
              <a:solidFill>
                <a:schemeClr val="tx1"/>
              </a:solidFill>
              <a:latin typeface="Times New Roman" panose="02020603050405020304" pitchFamily="18" charset="0"/>
              <a:cs typeface="Times New Roman" panose="02020603050405020304" pitchFamily="18" charset="0"/>
            </a:endParaRPr>
          </a:p>
          <a:p>
            <a:pPr algn="ctr"/>
            <a:r>
              <a:rPr lang="en-US" sz="2400" b="1" i="1" u="sng" dirty="0">
                <a:solidFill>
                  <a:schemeClr val="tx1"/>
                </a:solidFill>
                <a:latin typeface="Times New Roman" panose="02020603050405020304" pitchFamily="18" charset="0"/>
                <a:cs typeface="Times New Roman" panose="02020603050405020304" pitchFamily="18" charset="0"/>
              </a:rPr>
              <a:t>First Semester 1437/ </a:t>
            </a:r>
            <a:r>
              <a:rPr lang="en-US" sz="2400" b="1" i="1" u="sng" dirty="0" smtClean="0">
                <a:solidFill>
                  <a:schemeClr val="tx1"/>
                </a:solidFill>
                <a:latin typeface="Times New Roman" panose="02020603050405020304" pitchFamily="18" charset="0"/>
                <a:cs typeface="Times New Roman" panose="02020603050405020304" pitchFamily="18" charset="0"/>
              </a:rPr>
              <a:t>1438</a:t>
            </a:r>
          </a:p>
          <a:p>
            <a:pPr algn="ctr"/>
            <a:endParaRPr lang="en-US" sz="2400" b="1" dirty="0" smtClean="0">
              <a:solidFill>
                <a:schemeClr val="tx1"/>
              </a:solidFill>
              <a:effectLst/>
              <a:latin typeface="Times New Roman" panose="02020603050405020304" pitchFamily="18" charset="0"/>
              <a:cs typeface="Times New Roman" panose="02020603050405020304" pitchFamily="18" charset="0"/>
            </a:endParaRPr>
          </a:p>
          <a:p>
            <a:pPr algn="ctr"/>
            <a:r>
              <a:rPr lang="en-US" sz="2400" b="1" dirty="0" smtClean="0">
                <a:solidFill>
                  <a:schemeClr val="tx1"/>
                </a:solidFill>
                <a:effectLst/>
                <a:latin typeface="Times New Roman" panose="02020603050405020304" pitchFamily="18" charset="0"/>
                <a:cs typeface="Times New Roman" panose="02020603050405020304" pitchFamily="18" charset="0"/>
              </a:rPr>
              <a:t>Mohammed S. Alnaif, Ph D.</a:t>
            </a:r>
            <a:r>
              <a:rPr lang="en-US" sz="2400" b="1" dirty="0" smtClean="0">
                <a:solidFill>
                  <a:schemeClr val="tx1"/>
                </a:solidFill>
                <a:latin typeface="Times New Roman" panose="02020603050405020304" pitchFamily="18" charset="0"/>
                <a:cs typeface="Times New Roman" panose="02020603050405020304" pitchFamily="18" charset="0"/>
              </a:rPr>
              <a:t/>
            </a:r>
            <a:br>
              <a:rPr lang="en-US" sz="2400" b="1" dirty="0" smtClean="0">
                <a:solidFill>
                  <a:schemeClr val="tx1"/>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hlinkClick r:id="rId2"/>
              </a:rPr>
              <a:t>alnaif@ksu.edu.sa</a:t>
            </a:r>
            <a:endParaRPr lang="en-US" sz="24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01204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5517C81A-A137-461C-A528-24E9544E9A38}"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10</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457200" y="1600200"/>
            <a:ext cx="8229600" cy="4648200"/>
          </a:xfrm>
        </p:spPr>
        <p:txBody>
          <a:bodyPr>
            <a:normAutofit lnSpcReduction="10000"/>
          </a:bodyPr>
          <a:lstStyle/>
          <a:p>
            <a:pPr algn="l">
              <a:buClr>
                <a:srgbClr val="FF0000"/>
              </a:buClr>
            </a:pPr>
            <a:r>
              <a:rPr lang="en-US" b="1" i="1" dirty="0">
                <a:solidFill>
                  <a:srgbClr val="0000FF"/>
                </a:solidFill>
                <a:latin typeface="Times New Roman" panose="02020603050405020304" pitchFamily="18" charset="0"/>
                <a:cs typeface="Times New Roman" panose="02020603050405020304" pitchFamily="18" charset="0"/>
              </a:rPr>
              <a:t>Epidemiology</a:t>
            </a:r>
            <a:endParaRPr lang="en-US" b="1" dirty="0" smtClean="0">
              <a:solidFill>
                <a:schemeClr val="tx1"/>
              </a:solidFill>
              <a:latin typeface="Times New Roman" panose="02020603050405020304" pitchFamily="18" charset="0"/>
              <a:cs typeface="Times New Roman" panose="02020603050405020304" pitchFamily="18" charset="0"/>
            </a:endParaRPr>
          </a:p>
          <a:p>
            <a:pPr marL="457200" indent="-457200" algn="l">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An </a:t>
            </a:r>
            <a:r>
              <a:rPr lang="en-US" sz="2800" b="1" dirty="0">
                <a:solidFill>
                  <a:schemeClr val="tx1"/>
                </a:solidFill>
                <a:latin typeface="Times New Roman" panose="02020603050405020304" pitchFamily="18" charset="0"/>
                <a:cs typeface="Times New Roman" panose="02020603050405020304" pitchFamily="18" charset="0"/>
              </a:rPr>
              <a:t>outcome does not have to be a disease state; it can be any health event or health outcome of interest to the investigator.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Likewise</a:t>
            </a:r>
            <a:r>
              <a:rPr lang="en-US" sz="2800" b="1" dirty="0">
                <a:solidFill>
                  <a:schemeClr val="tx1"/>
                </a:solidFill>
                <a:latin typeface="Times New Roman" panose="02020603050405020304" pitchFamily="18" charset="0"/>
                <a:cs typeface="Times New Roman" panose="02020603050405020304" pitchFamily="18" charset="0"/>
              </a:rPr>
              <a:t>, outcomes do not have to be negative.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An </a:t>
            </a:r>
            <a:r>
              <a:rPr lang="en-US" sz="2800" b="1" dirty="0">
                <a:solidFill>
                  <a:schemeClr val="tx1"/>
                </a:solidFill>
                <a:latin typeface="Times New Roman" panose="02020603050405020304" pitchFamily="18" charset="0"/>
                <a:cs typeface="Times New Roman" panose="02020603050405020304" pitchFamily="18" charset="0"/>
              </a:rPr>
              <a:t>outcome may be a positive health behavior, such as eating the recommended five servings of fruits or vegetables per day, or it may be a positive health outcome, such as giving birth to a baby who is considered normal weight</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367975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39E118B-0374-4FD1-957A-D6FC132C6D7F}"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11</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457200" y="1600200"/>
            <a:ext cx="8229600" cy="4648200"/>
          </a:xfrm>
        </p:spPr>
        <p:txBody>
          <a:bodyPr>
            <a:normAutofit lnSpcReduction="10000"/>
          </a:bodyPr>
          <a:lstStyle/>
          <a:p>
            <a:pPr marL="457200" indent="-457200" algn="l">
              <a:buClr>
                <a:srgbClr val="FF0000"/>
              </a:buClr>
              <a:buFont typeface="Arial" panose="020B0604020202020204" pitchFamily="34" charset="0"/>
              <a:buChar char="•"/>
            </a:pPr>
            <a:r>
              <a:rPr lang="en-US" sz="2800" b="1" dirty="0">
                <a:solidFill>
                  <a:srgbClr val="0000FF"/>
                </a:solidFill>
                <a:latin typeface="Times New Roman" panose="02020603050405020304" pitchFamily="18" charset="0"/>
                <a:cs typeface="Times New Roman" panose="02020603050405020304" pitchFamily="18" charset="0"/>
              </a:rPr>
              <a:t>Epidemiologists</a:t>
            </a:r>
            <a:r>
              <a:rPr lang="en-US" sz="2800" b="1" dirty="0">
                <a:solidFill>
                  <a:schemeClr val="tx1"/>
                </a:solidFill>
                <a:latin typeface="Times New Roman" panose="02020603050405020304" pitchFamily="18" charset="0"/>
                <a:cs typeface="Times New Roman" panose="02020603050405020304" pitchFamily="18" charset="0"/>
              </a:rPr>
              <a:t> may work to identify the causes of disease, also known as disease </a:t>
            </a:r>
            <a:r>
              <a:rPr lang="en-US" sz="2800" b="1" dirty="0" smtClean="0">
                <a:solidFill>
                  <a:srgbClr val="FF0000"/>
                </a:solidFill>
                <a:latin typeface="Times New Roman" panose="02020603050405020304" pitchFamily="18" charset="0"/>
                <a:cs typeface="Times New Roman" panose="02020603050405020304" pitchFamily="18" charset="0"/>
              </a:rPr>
              <a:t>etiology</a:t>
            </a:r>
            <a:r>
              <a:rPr lang="en-US" sz="2800" b="1" dirty="0" smtClean="0">
                <a:solidFill>
                  <a:schemeClr val="tx1"/>
                </a:solidFill>
                <a:latin typeface="Times New Roman" panose="02020603050405020304" pitchFamily="18" charset="0"/>
                <a:cs typeface="Times New Roman" panose="02020603050405020304" pitchFamily="18" charset="0"/>
              </a:rPr>
              <a:t>. </a:t>
            </a:r>
          </a:p>
          <a:p>
            <a:pPr marL="457200" indent="-457200" algn="l">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An </a:t>
            </a:r>
            <a:r>
              <a:rPr lang="en-US" sz="2800" b="1" dirty="0">
                <a:solidFill>
                  <a:schemeClr val="tx1"/>
                </a:solidFill>
                <a:latin typeface="Times New Roman" panose="02020603050405020304" pitchFamily="18" charset="0"/>
                <a:cs typeface="Times New Roman" panose="02020603050405020304" pitchFamily="18" charset="0"/>
              </a:rPr>
              <a:t>underlying assumption is that diseases and health outcomes are multifactorial, or caused by many different variables or factors.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These </a:t>
            </a:r>
            <a:r>
              <a:rPr lang="en-US" sz="2800" b="1" dirty="0">
                <a:solidFill>
                  <a:schemeClr val="tx1"/>
                </a:solidFill>
                <a:latin typeface="Times New Roman" panose="02020603050405020304" pitchFamily="18" charset="0"/>
                <a:cs typeface="Times New Roman" panose="02020603050405020304" pitchFamily="18" charset="0"/>
              </a:rPr>
              <a:t>factors may be physical, such as a virus or bacteria; they may be inherent or individual, such as genetic components or demographic characteristics; or they may be environmental, including neighborhood characteristics or governmental policies</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921590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580766B0-072F-45BB-8001-7921E10622A6}"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12</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685800" y="1600200"/>
            <a:ext cx="8001000" cy="4648200"/>
          </a:xfrm>
        </p:spPr>
        <p:txBody>
          <a:bodyPr>
            <a:normAutofit fontScale="92500"/>
          </a:bodyPr>
          <a:lstStyle/>
          <a:p>
            <a:pPr marL="457200" indent="-457200" algn="l">
              <a:buClr>
                <a:srgbClr val="FF0000"/>
              </a:buClr>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Epidemiologists</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like other public health professionals, conceptualize health outcomes using the social ecological model described in Chapter 2.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In </a:t>
            </a:r>
            <a:r>
              <a:rPr lang="en-US" sz="2800" b="1" dirty="0">
                <a:solidFill>
                  <a:schemeClr val="tx1"/>
                </a:solidFill>
                <a:latin typeface="Times New Roman" panose="02020603050405020304" pitchFamily="18" charset="0"/>
                <a:cs typeface="Times New Roman" panose="02020603050405020304" pitchFamily="18" charset="0"/>
              </a:rPr>
              <a:t>addition to explaining disease etiology, epidemiologists commonly work to identify factors that increase or decrease a person’s likelihood of having a particular health outcome.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This </a:t>
            </a:r>
            <a:r>
              <a:rPr lang="en-US" sz="2800" b="1" dirty="0">
                <a:solidFill>
                  <a:schemeClr val="tx1"/>
                </a:solidFill>
                <a:latin typeface="Times New Roman" panose="02020603050405020304" pitchFamily="18" charset="0"/>
                <a:cs typeface="Times New Roman" panose="02020603050405020304" pitchFamily="18" charset="0"/>
              </a:rPr>
              <a:t>leads to a second underlying assumption in epidemiology: health outcomes are not randomly distributed in a population</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5239895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BF4D8EC7-5D10-4AF7-9F8E-747296D21486}"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13</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533400" y="1600200"/>
            <a:ext cx="8153400" cy="4648200"/>
          </a:xfrm>
        </p:spPr>
        <p:txBody>
          <a:bodyPr>
            <a:normAutofit fontScale="92500"/>
          </a:bodyPr>
          <a:lstStyle/>
          <a:p>
            <a:pPr algn="l">
              <a:buClr>
                <a:srgbClr val="FF0000"/>
              </a:buClr>
            </a:pPr>
            <a:r>
              <a:rPr lang="en-US" sz="3500" b="1" i="1" dirty="0">
                <a:solidFill>
                  <a:srgbClr val="0000FF"/>
                </a:solidFill>
                <a:latin typeface="Times New Roman" panose="02020603050405020304" pitchFamily="18" charset="0"/>
                <a:cs typeface="Times New Roman" panose="02020603050405020304" pitchFamily="18" charset="0"/>
              </a:rPr>
              <a:t>Epidemiology</a:t>
            </a:r>
            <a:endParaRPr lang="en-US" sz="3500" b="1" dirty="0" smtClean="0">
              <a:solidFill>
                <a:schemeClr val="tx1"/>
              </a:solidFill>
              <a:latin typeface="Times New Roman" panose="02020603050405020304" pitchFamily="18" charset="0"/>
              <a:cs typeface="Times New Roman" panose="02020603050405020304" pitchFamily="18" charset="0"/>
            </a:endParaRPr>
          </a:p>
          <a:p>
            <a:pPr marL="457200" indent="-457200" algn="l">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In </a:t>
            </a:r>
            <a:r>
              <a:rPr lang="en-US" sz="2800" b="1" dirty="0">
                <a:solidFill>
                  <a:schemeClr val="tx1"/>
                </a:solidFill>
                <a:latin typeface="Times New Roman" panose="02020603050405020304" pitchFamily="18" charset="0"/>
                <a:cs typeface="Times New Roman" panose="02020603050405020304" pitchFamily="18" charset="0"/>
              </a:rPr>
              <a:t>other words, the multiple factors that cause a disease are measurable and identifiable.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If </a:t>
            </a:r>
            <a:r>
              <a:rPr lang="en-US" sz="2800" b="1" dirty="0">
                <a:solidFill>
                  <a:schemeClr val="tx1"/>
                </a:solidFill>
                <a:latin typeface="Times New Roman" panose="02020603050405020304" pitchFamily="18" charset="0"/>
                <a:cs typeface="Times New Roman" panose="02020603050405020304" pitchFamily="18" charset="0"/>
              </a:rPr>
              <a:t>health events occurred at random, the prevention work of public health would be futile.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We </a:t>
            </a:r>
            <a:r>
              <a:rPr lang="en-US" sz="2800" b="1" dirty="0">
                <a:solidFill>
                  <a:schemeClr val="tx1"/>
                </a:solidFill>
                <a:latin typeface="Times New Roman" panose="02020603050405020304" pitchFamily="18" charset="0"/>
                <a:cs typeface="Times New Roman" panose="02020603050405020304" pitchFamily="18" charset="0"/>
              </a:rPr>
              <a:t>know, however, that there are a multitude of variables that can be linked to health outcomes.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Epidemiologists </a:t>
            </a:r>
            <a:r>
              <a:rPr lang="en-US" sz="2800" b="1" dirty="0">
                <a:solidFill>
                  <a:schemeClr val="tx1"/>
                </a:solidFill>
                <a:latin typeface="Times New Roman" panose="02020603050405020304" pitchFamily="18" charset="0"/>
                <a:cs typeface="Times New Roman" panose="02020603050405020304" pitchFamily="18" charset="0"/>
              </a:rPr>
              <a:t>seek to find these variables so that they and other public health professionals can work to intervene and prevent poor health in populations</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0579098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208CE5E0-3801-47F7-BDB5-C698180F5738}"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14</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685800" y="1143000"/>
            <a:ext cx="8153400" cy="5105400"/>
          </a:xfrm>
        </p:spPr>
        <p:txBody>
          <a:bodyPr>
            <a:normAutofit fontScale="77500" lnSpcReduction="20000"/>
          </a:bodyPr>
          <a:lstStyle/>
          <a:p>
            <a:pPr algn="l">
              <a:lnSpc>
                <a:spcPct val="120000"/>
              </a:lnSpc>
              <a:spcBef>
                <a:spcPts val="600"/>
              </a:spcBef>
              <a:buClr>
                <a:srgbClr val="FF0000"/>
              </a:buClr>
            </a:pPr>
            <a:r>
              <a:rPr lang="en-US" sz="3500" b="1" i="1" dirty="0">
                <a:solidFill>
                  <a:srgbClr val="0000FF"/>
                </a:solidFill>
                <a:latin typeface="Times New Roman" panose="02020603050405020304" pitchFamily="18" charset="0"/>
                <a:cs typeface="Times New Roman" panose="02020603050405020304" pitchFamily="18" charset="0"/>
              </a:rPr>
              <a:t>Epidemiology</a:t>
            </a:r>
            <a:endParaRPr lang="en-US" sz="35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Clr>
                <a:srgbClr val="FF0000"/>
              </a:buClr>
              <a:buFont typeface="Arial" panose="020B0604020202020204" pitchFamily="34" charset="0"/>
              <a:buChar char="•"/>
            </a:pPr>
            <a:r>
              <a:rPr lang="en-US" b="1" dirty="0">
                <a:solidFill>
                  <a:srgbClr val="0000FF"/>
                </a:solidFill>
                <a:latin typeface="Times New Roman" panose="02020603050405020304" pitchFamily="18" charset="0"/>
                <a:cs typeface="Times New Roman" panose="02020603050405020304" pitchFamily="18" charset="0"/>
              </a:rPr>
              <a:t>Epidemiologists</a:t>
            </a:r>
            <a:r>
              <a:rPr lang="en-US" b="1" dirty="0">
                <a:solidFill>
                  <a:schemeClr val="tx1"/>
                </a:solidFill>
                <a:latin typeface="Times New Roman" panose="02020603050405020304" pitchFamily="18" charset="0"/>
                <a:cs typeface="Times New Roman" panose="02020603050405020304" pitchFamily="18" charset="0"/>
              </a:rPr>
              <a:t> also may study how a disease progresses over time, or its natural history, from onset, through treatment, and possibly to death. </a:t>
            </a:r>
            <a:endParaRPr lang="en-US"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Clr>
                <a:srgbClr val="FF0000"/>
              </a:buClr>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Furthermore</a:t>
            </a:r>
            <a:r>
              <a:rPr lang="en-US" b="1" dirty="0">
                <a:solidFill>
                  <a:schemeClr val="tx1"/>
                </a:solidFill>
                <a:latin typeface="Times New Roman" panose="02020603050405020304" pitchFamily="18" charset="0"/>
                <a:cs typeface="Times New Roman" panose="02020603050405020304" pitchFamily="18" charset="0"/>
              </a:rPr>
              <a:t>, some </a:t>
            </a:r>
            <a:r>
              <a:rPr lang="en-US" b="1" dirty="0">
                <a:solidFill>
                  <a:srgbClr val="0000FF"/>
                </a:solidFill>
                <a:latin typeface="Times New Roman" panose="02020603050405020304" pitchFamily="18" charset="0"/>
                <a:cs typeface="Times New Roman" panose="02020603050405020304" pitchFamily="18" charset="0"/>
              </a:rPr>
              <a:t>epidemiologists</a:t>
            </a:r>
            <a:r>
              <a:rPr lang="en-US" b="1" dirty="0">
                <a:solidFill>
                  <a:schemeClr val="tx1"/>
                </a:solidFill>
                <a:latin typeface="Times New Roman" panose="02020603050405020304" pitchFamily="18" charset="0"/>
                <a:cs typeface="Times New Roman" panose="02020603050405020304" pitchFamily="18" charset="0"/>
              </a:rPr>
              <a:t> work to compare different ways of preventing a health outcome or treating a disease to determine which methods are most effective. </a:t>
            </a:r>
            <a:endParaRPr lang="en-US"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Clr>
                <a:srgbClr val="FF0000"/>
              </a:buClr>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Finally</a:t>
            </a:r>
            <a:r>
              <a:rPr lang="en-US" b="1" dirty="0">
                <a:solidFill>
                  <a:schemeClr val="tx1"/>
                </a:solidFill>
                <a:latin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cs typeface="Times New Roman" panose="02020603050405020304" pitchFamily="18" charset="0"/>
              </a:rPr>
              <a:t>epidemiologists</a:t>
            </a:r>
            <a:r>
              <a:rPr lang="en-US" b="1" dirty="0">
                <a:solidFill>
                  <a:schemeClr val="tx1"/>
                </a:solidFill>
                <a:latin typeface="Times New Roman" panose="02020603050405020304" pitchFamily="18" charset="0"/>
                <a:cs typeface="Times New Roman" panose="02020603050405020304" pitchFamily="18" charset="0"/>
              </a:rPr>
              <a:t> work to determine and describe how much of a health event or health outcome occurs in a population and also among whom it is more common. </a:t>
            </a:r>
            <a:endParaRPr lang="en-US"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2015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714F8116-4F92-4B59-8010-AC1E8377FE84}"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15</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685800" y="1143000"/>
            <a:ext cx="8153400" cy="5105400"/>
          </a:xfrm>
        </p:spPr>
        <p:txBody>
          <a:bodyPr>
            <a:normAutofit/>
          </a:bodyPr>
          <a:lstStyle/>
          <a:p>
            <a:pPr algn="l">
              <a:lnSpc>
                <a:spcPct val="120000"/>
              </a:lnSpc>
              <a:spcBef>
                <a:spcPts val="600"/>
              </a:spcBef>
              <a:buClr>
                <a:srgbClr val="FF0000"/>
              </a:buClr>
            </a:pPr>
            <a:r>
              <a:rPr lang="en-US" sz="3500" b="1" i="1" dirty="0">
                <a:solidFill>
                  <a:srgbClr val="0000FF"/>
                </a:solidFill>
                <a:latin typeface="Times New Roman" panose="02020603050405020304" pitchFamily="18" charset="0"/>
                <a:cs typeface="Times New Roman" panose="02020603050405020304" pitchFamily="18" charset="0"/>
              </a:rPr>
              <a:t>Epidemiology</a:t>
            </a:r>
            <a:endParaRPr lang="en-US" sz="35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Clr>
                <a:srgbClr val="FF0000"/>
              </a:buClr>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Ultimately</a:t>
            </a:r>
            <a:r>
              <a:rPr lang="en-US" b="1" dirty="0">
                <a:solidFill>
                  <a:schemeClr val="tx1"/>
                </a:solidFill>
                <a:latin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cs typeface="Times New Roman" panose="02020603050405020304" pitchFamily="18" charset="0"/>
              </a:rPr>
              <a:t>epidemiology</a:t>
            </a:r>
            <a:r>
              <a:rPr lang="en-US" b="1" dirty="0">
                <a:solidFill>
                  <a:schemeClr val="tx1"/>
                </a:solidFill>
                <a:latin typeface="Times New Roman" panose="02020603050405020304" pitchFamily="18" charset="0"/>
                <a:cs typeface="Times New Roman" panose="02020603050405020304" pitchFamily="18" charset="0"/>
              </a:rPr>
              <a:t> is concerned with improving the health of populations. </a:t>
            </a:r>
            <a:endParaRPr lang="en-US"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Clr>
                <a:srgbClr val="FF0000"/>
              </a:buClr>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Therefore</a:t>
            </a:r>
            <a:r>
              <a:rPr lang="en-US" b="1" dirty="0">
                <a:solidFill>
                  <a:schemeClr val="tx1"/>
                </a:solidFill>
                <a:latin typeface="Times New Roman" panose="02020603050405020304" pitchFamily="18" charset="0"/>
                <a:cs typeface="Times New Roman" panose="02020603050405020304" pitchFamily="18" charset="0"/>
              </a:rPr>
              <a:t>, a final area in which </a:t>
            </a:r>
            <a:r>
              <a:rPr lang="en-US" b="1" dirty="0">
                <a:solidFill>
                  <a:srgbClr val="0000FF"/>
                </a:solidFill>
                <a:latin typeface="Times New Roman" panose="02020603050405020304" pitchFamily="18" charset="0"/>
                <a:cs typeface="Times New Roman" panose="02020603050405020304" pitchFamily="18" charset="0"/>
              </a:rPr>
              <a:t>epidemiologists</a:t>
            </a:r>
            <a:r>
              <a:rPr lang="en-US" b="1" dirty="0">
                <a:solidFill>
                  <a:schemeClr val="tx1"/>
                </a:solidFill>
                <a:latin typeface="Times New Roman" panose="02020603050405020304" pitchFamily="18" charset="0"/>
                <a:cs typeface="Times New Roman" panose="02020603050405020304" pitchFamily="18" charset="0"/>
              </a:rPr>
              <a:t> may work is promoting or developing public health policies that are based on the data epidemiologists collect and analyze</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347024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4DA18FB0-19E0-46A0-BDE8-81B19ABA3D8A}"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16</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304800" y="1600200"/>
            <a:ext cx="8534400" cy="4648200"/>
          </a:xfrm>
        </p:spPr>
        <p:txBody>
          <a:bodyPr>
            <a:noAutofit/>
          </a:bodyPr>
          <a:lstStyle/>
          <a:p>
            <a:pPr marL="457200" indent="-457200" algn="l">
              <a:spcBef>
                <a:spcPts val="0"/>
              </a:spcBef>
            </a:pPr>
            <a:r>
              <a:rPr lang="en-US" sz="2800" b="1" dirty="0" smtClean="0">
                <a:solidFill>
                  <a:srgbClr val="0000FF"/>
                </a:solidFill>
                <a:latin typeface="Times New Roman" panose="02020603050405020304" pitchFamily="18" charset="0"/>
                <a:cs typeface="Times New Roman" panose="02020603050405020304" pitchFamily="18" charset="0"/>
              </a:rPr>
              <a:t>Epidemiology</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is often considered the key scientific underpinning of public health practice</a:t>
            </a:r>
            <a:r>
              <a:rPr lang="en-US" sz="2800" b="1" dirty="0" smtClean="0">
                <a:solidFill>
                  <a:schemeClr val="tx1"/>
                </a:solidFill>
                <a:latin typeface="Times New Roman" panose="02020603050405020304" pitchFamily="18" charset="0"/>
                <a:cs typeface="Times New Roman" panose="02020603050405020304" pitchFamily="18" charset="0"/>
              </a:rPr>
              <a:t>. </a:t>
            </a:r>
          </a:p>
          <a:p>
            <a:pPr marL="457200" indent="-457200" algn="l">
              <a:spcBef>
                <a:spcPts val="0"/>
              </a:spcBef>
            </a:pPr>
            <a:r>
              <a:rPr lang="en-US" sz="2800" b="1" dirty="0" smtClean="0">
                <a:solidFill>
                  <a:srgbClr val="0000FF"/>
                </a:solidFill>
                <a:latin typeface="Times New Roman" panose="02020603050405020304" pitchFamily="18" charset="0"/>
                <a:cs typeface="Times New Roman" panose="02020603050405020304" pitchFamily="18" charset="0"/>
              </a:rPr>
              <a:t>Its </a:t>
            </a:r>
            <a:r>
              <a:rPr lang="en-US" sz="2800" b="1" dirty="0">
                <a:solidFill>
                  <a:srgbClr val="0000FF"/>
                </a:solidFill>
                <a:latin typeface="Times New Roman" panose="02020603050405020304" pitchFamily="18" charset="0"/>
                <a:cs typeface="Times New Roman" panose="02020603050405020304" pitchFamily="18" charset="0"/>
              </a:rPr>
              <a:t>functions are:</a:t>
            </a:r>
            <a:endParaRPr lang="en-US" sz="2800" dirty="0">
              <a:solidFill>
                <a:srgbClr val="0000FF"/>
              </a:solidFill>
              <a:latin typeface="Times New Roman" panose="02020603050405020304" pitchFamily="18" charset="0"/>
              <a:cs typeface="Times New Roman" panose="02020603050405020304" pitchFamily="18" charset="0"/>
            </a:endParaRPr>
          </a:p>
          <a:p>
            <a:pPr marL="457200" lvl="0" indent="-457200" algn="l">
              <a:spcBef>
                <a:spcPts val="0"/>
              </a:spcBef>
              <a:buClr>
                <a:srgbClr val="FF0000"/>
              </a:buClr>
              <a:buFont typeface="+mj-lt"/>
              <a:buAutoNum type="arabicPeriod"/>
            </a:pPr>
            <a:r>
              <a:rPr lang="en-US" sz="2800" b="1" dirty="0">
                <a:solidFill>
                  <a:schemeClr val="tx1"/>
                </a:solidFill>
                <a:latin typeface="Times New Roman" panose="02020603050405020304" pitchFamily="18" charset="0"/>
                <a:cs typeface="Times New Roman" panose="02020603050405020304" pitchFamily="18" charset="0"/>
              </a:rPr>
              <a:t>To discover the agent, host, and environmental factors which affect health, in order to provide the scientific basis for the prevention of disease and injury and the promotion of health.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lvl="0" indent="-457200" algn="l">
              <a:spcBef>
                <a:spcPts val="0"/>
              </a:spcBef>
              <a:buClr>
                <a:srgbClr val="FF0000"/>
              </a:buClr>
              <a:buFont typeface="+mj-lt"/>
              <a:buAutoNum type="arabicPeriod"/>
            </a:pPr>
            <a:r>
              <a:rPr lang="en-US" sz="2800" b="1" dirty="0" smtClean="0">
                <a:solidFill>
                  <a:schemeClr val="tx1"/>
                </a:solidFill>
                <a:latin typeface="Times New Roman" panose="02020603050405020304" pitchFamily="18" charset="0"/>
                <a:cs typeface="Times New Roman" panose="02020603050405020304" pitchFamily="18" charset="0"/>
              </a:rPr>
              <a:t>To </a:t>
            </a:r>
            <a:r>
              <a:rPr lang="en-US" sz="2800" b="1" dirty="0">
                <a:solidFill>
                  <a:schemeClr val="tx1"/>
                </a:solidFill>
                <a:latin typeface="Times New Roman" panose="02020603050405020304" pitchFamily="18" charset="0"/>
                <a:cs typeface="Times New Roman" panose="02020603050405020304" pitchFamily="18" charset="0"/>
              </a:rPr>
              <a:t>determine the relative importance of causes of illness, disability, and death, in order to establish priorities for research and </a:t>
            </a:r>
            <a:r>
              <a:rPr lang="en-US" sz="2800" b="1" dirty="0" smtClean="0">
                <a:solidFill>
                  <a:schemeClr val="tx1"/>
                </a:solidFill>
                <a:latin typeface="Times New Roman" panose="02020603050405020304" pitchFamily="18" charset="0"/>
                <a:cs typeface="Times New Roman" panose="02020603050405020304" pitchFamily="18" charset="0"/>
              </a:rPr>
              <a:t>action.</a:t>
            </a:r>
          </a:p>
        </p:txBody>
      </p:sp>
    </p:spTree>
    <p:extLst>
      <p:ext uri="{BB962C8B-B14F-4D97-AF65-F5344CB8AC3E}">
        <p14:creationId xmlns:p14="http://schemas.microsoft.com/office/powerpoint/2010/main" val="368863602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4CC781B8-EC8F-4EA6-A49D-4D7077990966}"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17</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304800" y="1524000"/>
            <a:ext cx="8534400" cy="4724400"/>
          </a:xfrm>
        </p:spPr>
        <p:txBody>
          <a:bodyPr>
            <a:noAutofit/>
          </a:bodyPr>
          <a:lstStyle/>
          <a:p>
            <a:pPr marL="457200" indent="-457200" algn="l">
              <a:spcBef>
                <a:spcPts val="0"/>
              </a:spcBef>
            </a:pPr>
            <a:r>
              <a:rPr lang="en-US" sz="2800" b="1" dirty="0" smtClean="0">
                <a:solidFill>
                  <a:srgbClr val="0000FF"/>
                </a:solidFill>
                <a:latin typeface="Times New Roman" panose="02020603050405020304" pitchFamily="18" charset="0"/>
                <a:cs typeface="Times New Roman" panose="02020603050405020304" pitchFamily="18" charset="0"/>
              </a:rPr>
              <a:t>Epidemiology</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is often considered the key scientific underpinning of public health practice</a:t>
            </a:r>
            <a:r>
              <a:rPr lang="en-US" sz="2800" b="1" dirty="0" smtClean="0">
                <a:solidFill>
                  <a:schemeClr val="tx1"/>
                </a:solidFill>
                <a:latin typeface="Times New Roman" panose="02020603050405020304" pitchFamily="18" charset="0"/>
                <a:cs typeface="Times New Roman" panose="02020603050405020304" pitchFamily="18" charset="0"/>
              </a:rPr>
              <a:t>. </a:t>
            </a:r>
          </a:p>
          <a:p>
            <a:pPr marL="457200" indent="-457200" algn="l">
              <a:spcBef>
                <a:spcPts val="0"/>
              </a:spcBef>
            </a:pPr>
            <a:r>
              <a:rPr lang="en-US" sz="2800" b="1" dirty="0" smtClean="0">
                <a:solidFill>
                  <a:srgbClr val="0000FF"/>
                </a:solidFill>
                <a:latin typeface="Times New Roman" panose="02020603050405020304" pitchFamily="18" charset="0"/>
                <a:cs typeface="Times New Roman" panose="02020603050405020304" pitchFamily="18" charset="0"/>
              </a:rPr>
              <a:t>Its </a:t>
            </a:r>
            <a:r>
              <a:rPr lang="en-US" sz="2800" b="1" dirty="0">
                <a:solidFill>
                  <a:srgbClr val="0000FF"/>
                </a:solidFill>
                <a:latin typeface="Times New Roman" panose="02020603050405020304" pitchFamily="18" charset="0"/>
                <a:cs typeface="Times New Roman" panose="02020603050405020304" pitchFamily="18" charset="0"/>
              </a:rPr>
              <a:t>functions are:</a:t>
            </a:r>
            <a:endParaRPr lang="en-US" sz="2800" dirty="0">
              <a:solidFill>
                <a:srgbClr val="0000FF"/>
              </a:solidFill>
              <a:latin typeface="Times New Roman" panose="02020603050405020304" pitchFamily="18" charset="0"/>
              <a:cs typeface="Times New Roman" panose="02020603050405020304" pitchFamily="18" charset="0"/>
            </a:endParaRPr>
          </a:p>
          <a:p>
            <a:pPr marL="457200" lvl="0" indent="-457200" algn="l">
              <a:spcBef>
                <a:spcPts val="0"/>
              </a:spcBef>
              <a:buClr>
                <a:srgbClr val="FF0000"/>
              </a:buClr>
              <a:buFont typeface="+mj-lt"/>
              <a:buAutoNum type="arabicPeriod" startAt="3"/>
            </a:pPr>
            <a:r>
              <a:rPr lang="en-US" sz="2800" b="1" dirty="0" smtClean="0">
                <a:solidFill>
                  <a:schemeClr val="tx1"/>
                </a:solidFill>
                <a:latin typeface="Times New Roman" panose="02020603050405020304" pitchFamily="18" charset="0"/>
                <a:cs typeface="Times New Roman" panose="02020603050405020304" pitchFamily="18" charset="0"/>
              </a:rPr>
              <a:t>To </a:t>
            </a:r>
            <a:r>
              <a:rPr lang="en-US" sz="2800" b="1" dirty="0">
                <a:solidFill>
                  <a:schemeClr val="tx1"/>
                </a:solidFill>
                <a:latin typeface="Times New Roman" panose="02020603050405020304" pitchFamily="18" charset="0"/>
                <a:cs typeface="Times New Roman" panose="02020603050405020304" pitchFamily="18" charset="0"/>
              </a:rPr>
              <a:t>identify those sections of the population which have the greatest risk from specific causes of ill health, in order that the indicated action may be directed appropriately</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Clr>
                <a:srgbClr val="FF0000"/>
              </a:buClr>
              <a:buFont typeface="+mj-lt"/>
              <a:buAutoNum type="arabicPeriod" startAt="3"/>
            </a:pPr>
            <a:r>
              <a:rPr lang="en-US" sz="2800" b="1" dirty="0" smtClean="0">
                <a:solidFill>
                  <a:schemeClr val="tx1"/>
                </a:solidFill>
                <a:latin typeface="Times New Roman" panose="02020603050405020304" pitchFamily="18" charset="0"/>
                <a:cs typeface="Times New Roman" panose="02020603050405020304" pitchFamily="18" charset="0"/>
              </a:rPr>
              <a:t>To </a:t>
            </a:r>
            <a:r>
              <a:rPr lang="en-US" sz="2800" b="1" dirty="0">
                <a:solidFill>
                  <a:schemeClr val="tx1"/>
                </a:solidFill>
                <a:latin typeface="Times New Roman" panose="02020603050405020304" pitchFamily="18" charset="0"/>
                <a:cs typeface="Times New Roman" panose="02020603050405020304" pitchFamily="18" charset="0"/>
              </a:rPr>
              <a:t>evaluate the effectiveness of health programs and services in improving the health of </a:t>
            </a:r>
            <a:r>
              <a:rPr lang="en-US" sz="2800" b="1" dirty="0" smtClean="0">
                <a:solidFill>
                  <a:schemeClr val="tx1"/>
                </a:solidFill>
                <a:latin typeface="Times New Roman" panose="02020603050405020304" pitchFamily="18" charset="0"/>
                <a:cs typeface="Times New Roman" panose="02020603050405020304" pitchFamily="18" charset="0"/>
              </a:rPr>
              <a:t>the </a:t>
            </a:r>
            <a:r>
              <a:rPr lang="en-US" sz="2800" b="1" dirty="0">
                <a:solidFill>
                  <a:schemeClr val="tx1"/>
                </a:solidFill>
                <a:latin typeface="Times New Roman" panose="02020603050405020304" pitchFamily="18" charset="0"/>
                <a:cs typeface="Times New Roman" panose="02020603050405020304" pitchFamily="18" charset="0"/>
              </a:rPr>
              <a:t>population</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57057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ACC1B351-7569-4104-A0CD-4FCD53C4D1D2}"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18</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304800" y="1371600"/>
            <a:ext cx="8534400" cy="4876800"/>
          </a:xfrm>
        </p:spPr>
        <p:txBody>
          <a:bodyPr>
            <a:noAutofit/>
          </a:bodyPr>
          <a:lstStyle/>
          <a:p>
            <a:pPr marL="457200" indent="-457200" algn="l">
              <a:spcBef>
                <a:spcPts val="0"/>
              </a:spcBef>
            </a:pPr>
            <a:r>
              <a:rPr lang="en-US" b="1" dirty="0" smtClean="0">
                <a:solidFill>
                  <a:srgbClr val="0000FF"/>
                </a:solidFill>
              </a:rPr>
              <a:t>Descriptive </a:t>
            </a:r>
            <a:r>
              <a:rPr lang="en-US" b="1" dirty="0">
                <a:solidFill>
                  <a:srgbClr val="0000FF"/>
                </a:solidFill>
              </a:rPr>
              <a:t>E</a:t>
            </a:r>
            <a:r>
              <a:rPr lang="en-US" b="1" dirty="0" smtClean="0">
                <a:solidFill>
                  <a:srgbClr val="0000FF"/>
                </a:solidFill>
              </a:rPr>
              <a:t>pidemiology </a:t>
            </a:r>
            <a:r>
              <a:rPr lang="en-US" sz="2800" b="1" dirty="0"/>
              <a:t>can identify patterns among cases and in populations by time, place and person. </a:t>
            </a:r>
            <a:endParaRPr lang="en-US" sz="2800" b="1" dirty="0" smtClean="0"/>
          </a:p>
          <a:p>
            <a:pPr marL="457200" indent="-457200" algn="l">
              <a:spcBef>
                <a:spcPts val="0"/>
              </a:spcBef>
              <a:buFont typeface="Arial" panose="020B0604020202020204" pitchFamily="34" charset="0"/>
              <a:buChar char="•"/>
            </a:pPr>
            <a:r>
              <a:rPr lang="en-US" sz="2800" b="1" dirty="0" smtClean="0"/>
              <a:t>From </a:t>
            </a:r>
            <a:r>
              <a:rPr lang="en-US" sz="2800" b="1" dirty="0"/>
              <a:t>these observations, </a:t>
            </a:r>
            <a:r>
              <a:rPr lang="en-US" sz="2800" b="1" dirty="0">
                <a:solidFill>
                  <a:srgbClr val="0000FF"/>
                </a:solidFill>
              </a:rPr>
              <a:t>epidemiologists</a:t>
            </a:r>
            <a:r>
              <a:rPr lang="en-US" sz="2800" b="1" dirty="0"/>
              <a:t> develop hypotheses about the causes of these patterns and about the factors that increase risk of disease. </a:t>
            </a:r>
            <a:endParaRPr lang="en-US" sz="2800" b="1" dirty="0" smtClean="0"/>
          </a:p>
          <a:p>
            <a:pPr marL="457200" indent="-457200" algn="l">
              <a:spcBef>
                <a:spcPts val="0"/>
              </a:spcBef>
              <a:buFont typeface="Arial" panose="020B0604020202020204" pitchFamily="34" charset="0"/>
              <a:buChar char="•"/>
            </a:pPr>
            <a:r>
              <a:rPr lang="en-US" sz="2800" b="1" dirty="0" smtClean="0"/>
              <a:t>In </a:t>
            </a:r>
            <a:r>
              <a:rPr lang="en-US" sz="2800" b="1" dirty="0"/>
              <a:t>other words, </a:t>
            </a:r>
            <a:r>
              <a:rPr lang="en-US" sz="2800" b="1" dirty="0">
                <a:solidFill>
                  <a:srgbClr val="0000FF"/>
                </a:solidFill>
              </a:rPr>
              <a:t>epidemiologists</a:t>
            </a:r>
            <a:r>
              <a:rPr lang="en-US" sz="2800" b="1" dirty="0"/>
              <a:t> can use descriptive epidemiology to generate hypotheses, but only rarely to test those hypotheses. For that, epidemiologists must turn to </a:t>
            </a:r>
            <a:r>
              <a:rPr lang="en-US" sz="2800" b="1" dirty="0">
                <a:solidFill>
                  <a:srgbClr val="0000FF"/>
                </a:solidFill>
              </a:rPr>
              <a:t>analytic </a:t>
            </a:r>
            <a:r>
              <a:rPr lang="en-US" sz="2800" b="1" dirty="0" smtClean="0">
                <a:solidFill>
                  <a:srgbClr val="0000FF"/>
                </a:solidFill>
              </a:rPr>
              <a:t>epidemiology</a:t>
            </a:r>
            <a:r>
              <a:rPr lang="en-US" sz="2800" b="1" dirty="0" smtClean="0"/>
              <a:t>.</a:t>
            </a:r>
            <a:endParaRPr lang="en-US" sz="2800" b="1" dirty="0" smtClean="0">
              <a:solidFill>
                <a:schemeClr val="tx1"/>
              </a:solidFill>
              <a:cs typeface="Times New Roman" panose="02020603050405020304" pitchFamily="18" charset="0"/>
            </a:endParaRPr>
          </a:p>
        </p:txBody>
      </p:sp>
    </p:spTree>
    <p:extLst>
      <p:ext uri="{BB962C8B-B14F-4D97-AF65-F5344CB8AC3E}">
        <p14:creationId xmlns:p14="http://schemas.microsoft.com/office/powerpoint/2010/main" val="87910529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860CA152-25F7-4947-A7C9-7797C59719DF}"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19</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304800" y="1295400"/>
            <a:ext cx="8534400" cy="4953000"/>
          </a:xfrm>
        </p:spPr>
        <p:txBody>
          <a:bodyPr>
            <a:noAutofit/>
          </a:bodyPr>
          <a:lstStyle/>
          <a:p>
            <a:pPr marL="457200" indent="-457200" algn="l">
              <a:spcBef>
                <a:spcPts val="0"/>
              </a:spcBef>
            </a:pPr>
            <a:r>
              <a:rPr lang="en-US" b="1" dirty="0">
                <a:solidFill>
                  <a:srgbClr val="0000FF"/>
                </a:solidFill>
              </a:rPr>
              <a:t>Analytic epidemiology </a:t>
            </a:r>
            <a:r>
              <a:rPr lang="en-US" b="1" dirty="0"/>
              <a:t>is concerned with the search for causes and effects, or the why and the how. </a:t>
            </a:r>
            <a:endParaRPr lang="en-US" b="1" dirty="0" smtClean="0"/>
          </a:p>
          <a:p>
            <a:pPr marL="457200" indent="-457200" algn="l">
              <a:spcBef>
                <a:spcPts val="0"/>
              </a:spcBef>
              <a:buFont typeface="Arial" panose="020B0604020202020204" pitchFamily="34" charset="0"/>
              <a:buChar char="•"/>
            </a:pPr>
            <a:r>
              <a:rPr lang="en-US" sz="3000" b="1" dirty="0" smtClean="0">
                <a:solidFill>
                  <a:srgbClr val="0000FF"/>
                </a:solidFill>
              </a:rPr>
              <a:t>Epidemiologists</a:t>
            </a:r>
            <a:r>
              <a:rPr lang="en-US" sz="3000" b="1" dirty="0" smtClean="0"/>
              <a:t> </a:t>
            </a:r>
            <a:r>
              <a:rPr lang="en-US" sz="3000" b="1" dirty="0"/>
              <a:t>use </a:t>
            </a:r>
            <a:r>
              <a:rPr lang="en-US" sz="3000" b="1" dirty="0">
                <a:solidFill>
                  <a:srgbClr val="0000FF"/>
                </a:solidFill>
              </a:rPr>
              <a:t>analytic epidemiology </a:t>
            </a:r>
            <a:r>
              <a:rPr lang="en-US" sz="3000" b="1" dirty="0"/>
              <a:t>to quantify the association between exposures and outcomes and to test hypotheses about causal relationships</a:t>
            </a:r>
            <a:r>
              <a:rPr lang="en-US" sz="3000" b="1" dirty="0" smtClean="0"/>
              <a:t>.</a:t>
            </a:r>
            <a:r>
              <a:rPr lang="en-US" sz="3000" dirty="0"/>
              <a:t> </a:t>
            </a:r>
            <a:endParaRPr lang="en-US" sz="3000" dirty="0" smtClean="0"/>
          </a:p>
          <a:p>
            <a:pPr marL="457200" indent="-457200" algn="l">
              <a:spcBef>
                <a:spcPts val="0"/>
              </a:spcBef>
              <a:buFont typeface="Arial" panose="020B0604020202020204" pitchFamily="34" charset="0"/>
              <a:buChar char="•"/>
            </a:pPr>
            <a:r>
              <a:rPr lang="en-US" sz="3000" b="1" dirty="0" smtClean="0">
                <a:solidFill>
                  <a:srgbClr val="0000FF"/>
                </a:solidFill>
              </a:rPr>
              <a:t>Epidemiology</a:t>
            </a:r>
            <a:r>
              <a:rPr lang="en-US" sz="3000" b="1" dirty="0" smtClean="0"/>
              <a:t> </a:t>
            </a:r>
            <a:r>
              <a:rPr lang="en-US" sz="3000" b="1" dirty="0"/>
              <a:t>provides sufficient evidence to take appropriate control and prevention measures</a:t>
            </a:r>
            <a:r>
              <a:rPr lang="en-US" sz="3000" b="1" dirty="0" smtClean="0"/>
              <a:t>.</a:t>
            </a:r>
            <a:endParaRPr lang="en-US" sz="3000" b="1" dirty="0" smtClean="0">
              <a:solidFill>
                <a:schemeClr val="tx1"/>
              </a:solidFill>
              <a:cs typeface="Times New Roman" panose="02020603050405020304" pitchFamily="18" charset="0"/>
            </a:endParaRPr>
          </a:p>
        </p:txBody>
      </p:sp>
    </p:spTree>
    <p:extLst>
      <p:ext uri="{BB962C8B-B14F-4D97-AF65-F5344CB8AC3E}">
        <p14:creationId xmlns:p14="http://schemas.microsoft.com/office/powerpoint/2010/main" val="7732687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095DF892-E2B0-4E2F-9B0E-FDD1BD08B456}"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400" b="1" dirty="0" smtClean="0">
                <a:latin typeface="Times New Roman" panose="02020603050405020304" pitchFamily="18" charset="0"/>
                <a:cs typeface="Times New Roman" panose="02020603050405020304" pitchFamily="18" charset="0"/>
              </a:rPr>
              <a:t>EPIDEMIOLOGY INTRODUCTION </a:t>
            </a:r>
            <a:r>
              <a:rPr lang="en-US" sz="2400" b="1" dirty="0">
                <a:latin typeface="Times New Roman" panose="02020603050405020304" pitchFamily="18" charset="0"/>
                <a:cs typeface="Times New Roman" panose="02020603050405020304" pitchFamily="18" charset="0"/>
              </a:rPr>
              <a:t>AND</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BASIC CONCEPTS</a:t>
            </a:r>
            <a:endParaRPr lang="ar-SA" sz="24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457200" y="1295400"/>
            <a:ext cx="8382000" cy="4800600"/>
          </a:xfrm>
        </p:spPr>
        <p:txBody>
          <a:bodyPr>
            <a:normAutofit fontScale="85000" lnSpcReduction="20000"/>
          </a:bodyPr>
          <a:lstStyle/>
          <a:p>
            <a:pPr marL="457200" indent="-457200" algn="l">
              <a:lnSpc>
                <a:spcPct val="120000"/>
              </a:lnSpc>
              <a:spcBef>
                <a:spcPts val="0"/>
              </a:spcBef>
              <a:buClr>
                <a:srgbClr val="FF0000"/>
              </a:buClr>
            </a:pPr>
            <a:r>
              <a:rPr lang="en-US" sz="3000" b="1" dirty="0" smtClean="0">
                <a:solidFill>
                  <a:srgbClr val="0000FF"/>
                </a:solidFill>
                <a:latin typeface="Times New Roman" panose="02020603050405020304" pitchFamily="18" charset="0"/>
                <a:cs typeface="Times New Roman" panose="02020603050405020304" pitchFamily="18" charset="0"/>
              </a:rPr>
              <a:t>Learning Objectives</a:t>
            </a:r>
          </a:p>
          <a:p>
            <a:pPr marL="457200" indent="-457200" algn="l">
              <a:lnSpc>
                <a:spcPct val="120000"/>
              </a:lnSpc>
              <a:spcBef>
                <a:spcPts val="0"/>
              </a:spcBef>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Define </a:t>
            </a:r>
            <a:r>
              <a:rPr lang="en-US" sz="2800" b="1" dirty="0">
                <a:solidFill>
                  <a:schemeClr val="tx1"/>
                </a:solidFill>
                <a:latin typeface="Times New Roman" panose="02020603050405020304" pitchFamily="18" charset="0"/>
                <a:cs typeface="Times New Roman" panose="02020603050405020304" pitchFamily="18" charset="0"/>
              </a:rPr>
              <a:t>epidemiology and describe what epidemiologists do within the area of public health.</a:t>
            </a:r>
          </a:p>
          <a:p>
            <a:pPr marL="457200" indent="-457200" algn="l">
              <a:lnSpc>
                <a:spcPct val="120000"/>
              </a:lnSpc>
              <a:spcBef>
                <a:spcPts val="0"/>
              </a:spcBef>
              <a:buClr>
                <a:srgbClr val="FF0000"/>
              </a:buCl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Outline historical developments important to the </a:t>
            </a:r>
            <a:r>
              <a:rPr lang="en-US" sz="2800" b="1" dirty="0" smtClean="0">
                <a:solidFill>
                  <a:schemeClr val="tx1"/>
                </a:solidFill>
                <a:latin typeface="Times New Roman" panose="02020603050405020304" pitchFamily="18" charset="0"/>
                <a:cs typeface="Times New Roman" panose="02020603050405020304" pitchFamily="18" charset="0"/>
              </a:rPr>
              <a:t>field </a:t>
            </a:r>
            <a:r>
              <a:rPr lang="en-US" sz="2800" b="1" dirty="0">
                <a:solidFill>
                  <a:schemeClr val="tx1"/>
                </a:solidFill>
                <a:latin typeface="Times New Roman" panose="02020603050405020304" pitchFamily="18" charset="0"/>
                <a:cs typeface="Times New Roman" panose="02020603050405020304" pitchFamily="18" charset="0"/>
              </a:rPr>
              <a:t>of epidemiology.</a:t>
            </a:r>
          </a:p>
          <a:p>
            <a:pPr marL="457200" indent="-457200" algn="l">
              <a:lnSpc>
                <a:spcPct val="120000"/>
              </a:lnSpc>
              <a:spcBef>
                <a:spcPts val="0"/>
              </a:spcBef>
              <a:buClr>
                <a:srgbClr val="FF0000"/>
              </a:buCl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Identify the exposure and outcome in a public health research question.</a:t>
            </a:r>
          </a:p>
          <a:p>
            <a:pPr marL="457200" indent="-457200" algn="l">
              <a:lnSpc>
                <a:spcPct val="120000"/>
              </a:lnSpc>
              <a:spcBef>
                <a:spcPts val="0"/>
              </a:spcBef>
              <a:buClr>
                <a:srgbClr val="FF0000"/>
              </a:buCl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Describe the difference between descriptive and analytic epidemiology.</a:t>
            </a:r>
          </a:p>
          <a:p>
            <a:pPr marL="457200" indent="-457200" algn="l">
              <a:lnSpc>
                <a:spcPct val="120000"/>
              </a:lnSpc>
              <a:spcBef>
                <a:spcPts val="0"/>
              </a:spcBef>
              <a:buClr>
                <a:srgbClr val="FF0000"/>
              </a:buCl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Identify counts, proportions, and rates in reported data.</a:t>
            </a:r>
          </a:p>
          <a:p>
            <a:pPr marL="457200" indent="-457200" algn="l">
              <a:lnSpc>
                <a:spcPct val="120000"/>
              </a:lnSpc>
              <a:spcBef>
                <a:spcPts val="0"/>
              </a:spcBef>
              <a:buClr>
                <a:srgbClr val="FF0000"/>
              </a:buCl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Calculate the incidence rate or the prevalence of a health event in a population</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057793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081088" y="188913"/>
            <a:ext cx="7270750" cy="936625"/>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3600" b="1" dirty="0" smtClean="0">
                <a:solidFill>
                  <a:schemeClr val="tx1"/>
                </a:solidFill>
                <a:latin typeface="Times New Roman" panose="02020603050405020304" pitchFamily="18" charset="0"/>
                <a:cs typeface="Times New Roman" panose="02020603050405020304" pitchFamily="18" charset="0"/>
              </a:rPr>
              <a:t>Two Broad Types of Epidemiology</a:t>
            </a:r>
          </a:p>
        </p:txBody>
      </p:sp>
      <p:sp>
        <p:nvSpPr>
          <p:cNvPr id="40963" name="Rectangle 3"/>
          <p:cNvSpPr>
            <a:spLocks noGrp="1" noChangeArrowheads="1"/>
          </p:cNvSpPr>
          <p:nvPr>
            <p:ph sz="half" idx="1"/>
          </p:nvPr>
        </p:nvSpPr>
        <p:spPr>
          <a:xfrm>
            <a:off x="250825" y="2057400"/>
            <a:ext cx="4370388" cy="4114800"/>
          </a:xfrm>
          <a:solidFill>
            <a:schemeClr val="accent3">
              <a:lumMod val="40000"/>
              <a:lumOff val="60000"/>
            </a:schemeClr>
          </a:solidFill>
          <a:ln w="38100">
            <a:solidFill>
              <a:srgbClr val="000000"/>
            </a:solidFill>
            <a:miter lim="800000"/>
            <a:headEnd/>
            <a:tailEnd/>
          </a:ln>
        </p:spPr>
        <p:txBody>
          <a:bodyPr/>
          <a:lstStyle/>
          <a:p>
            <a:pPr marL="91440" indent="-91440" eaLnBrk="1" hangingPunct="1">
              <a:buFont typeface="Wingdings" pitchFamily="2" charset="2"/>
              <a:buNone/>
              <a:defRPr/>
            </a:pPr>
            <a:r>
              <a:rPr lang="en-US" altLang="en-US" sz="2200" b="1" dirty="0" smtClean="0">
                <a:latin typeface="Times New Roman" panose="02020603050405020304" pitchFamily="18" charset="0"/>
                <a:cs typeface="Times New Roman" panose="02020603050405020304" pitchFamily="18" charset="0"/>
              </a:rPr>
              <a:t>	Examining the distribution of a disease in a population, and </a:t>
            </a:r>
            <a:r>
              <a:rPr lang="en-US" altLang="en-US" sz="2200" b="1" u="sng" dirty="0" smtClean="0">
                <a:latin typeface="Times New Roman" panose="02020603050405020304" pitchFamily="18" charset="0"/>
                <a:cs typeface="Times New Roman" panose="02020603050405020304" pitchFamily="18" charset="0"/>
              </a:rPr>
              <a:t>observing</a:t>
            </a:r>
            <a:r>
              <a:rPr lang="en-US" altLang="en-US" sz="2200" b="1" dirty="0" smtClean="0">
                <a:latin typeface="Times New Roman" panose="02020603050405020304" pitchFamily="18" charset="0"/>
                <a:cs typeface="Times New Roman" panose="02020603050405020304" pitchFamily="18" charset="0"/>
              </a:rPr>
              <a:t> the basic features of its distribution in terms of </a:t>
            </a:r>
            <a:r>
              <a:rPr lang="en-US" altLang="en-US" sz="2200" b="1" u="sng" dirty="0" smtClean="0">
                <a:latin typeface="Times New Roman" panose="02020603050405020304" pitchFamily="18" charset="0"/>
                <a:cs typeface="Times New Roman" panose="02020603050405020304" pitchFamily="18" charset="0"/>
              </a:rPr>
              <a:t>time</a:t>
            </a:r>
            <a:r>
              <a:rPr lang="en-US" altLang="en-US" sz="2200" b="1" dirty="0" smtClean="0">
                <a:latin typeface="Times New Roman" panose="02020603050405020304" pitchFamily="18" charset="0"/>
                <a:cs typeface="Times New Roman" panose="02020603050405020304" pitchFamily="18" charset="0"/>
              </a:rPr>
              <a:t>, </a:t>
            </a:r>
            <a:r>
              <a:rPr lang="en-US" altLang="en-US" sz="2200" b="1" u="sng" dirty="0" smtClean="0">
                <a:latin typeface="Times New Roman" panose="02020603050405020304" pitchFamily="18" charset="0"/>
                <a:cs typeface="Times New Roman" panose="02020603050405020304" pitchFamily="18" charset="0"/>
              </a:rPr>
              <a:t>place</a:t>
            </a:r>
            <a:r>
              <a:rPr lang="en-US" altLang="en-US" sz="2200" b="1" dirty="0" smtClean="0">
                <a:latin typeface="Times New Roman" panose="02020603050405020304" pitchFamily="18" charset="0"/>
                <a:cs typeface="Times New Roman" panose="02020603050405020304" pitchFamily="18" charset="0"/>
              </a:rPr>
              <a:t>, and </a:t>
            </a:r>
            <a:r>
              <a:rPr lang="en-US" altLang="en-US" sz="2200" b="1" u="sng" dirty="0" smtClean="0">
                <a:latin typeface="Times New Roman" panose="02020603050405020304" pitchFamily="18" charset="0"/>
                <a:cs typeface="Times New Roman" panose="02020603050405020304" pitchFamily="18" charset="0"/>
              </a:rPr>
              <a:t>person</a:t>
            </a:r>
            <a:r>
              <a:rPr lang="en-US" altLang="en-US" sz="2200" b="1" dirty="0" smtClean="0">
                <a:latin typeface="Times New Roman" panose="02020603050405020304" pitchFamily="18" charset="0"/>
                <a:cs typeface="Times New Roman" panose="02020603050405020304" pitchFamily="18" charset="0"/>
              </a:rPr>
              <a:t>.</a:t>
            </a:r>
          </a:p>
          <a:p>
            <a:pPr marL="91440" indent="-91440" eaLnBrk="1" hangingPunct="1">
              <a:buFont typeface="Wingdings" pitchFamily="2" charset="2"/>
              <a:buNone/>
              <a:defRPr/>
            </a:pPr>
            <a:r>
              <a:rPr lang="en-US" altLang="en-US" sz="2200" b="1" dirty="0" smtClean="0">
                <a:latin typeface="Times New Roman" panose="02020603050405020304" pitchFamily="18" charset="0"/>
                <a:cs typeface="Times New Roman" panose="02020603050405020304" pitchFamily="18" charset="0"/>
              </a:rPr>
              <a:t>					    Typical study design:</a:t>
            </a:r>
          </a:p>
          <a:p>
            <a:pPr marL="91440" indent="-91440" eaLnBrk="1" hangingPunct="1">
              <a:buFont typeface="Wingdings" pitchFamily="2" charset="2"/>
              <a:buNone/>
              <a:defRPr/>
            </a:pPr>
            <a:r>
              <a:rPr lang="en-US" altLang="en-US" sz="2200" b="1" dirty="0" smtClean="0">
                <a:latin typeface="Times New Roman" panose="02020603050405020304" pitchFamily="18" charset="0"/>
                <a:cs typeface="Times New Roman" panose="02020603050405020304" pitchFamily="18" charset="0"/>
              </a:rPr>
              <a:t> 	</a:t>
            </a:r>
            <a:r>
              <a:rPr lang="en-US" altLang="en-US" sz="2200" b="1" dirty="0" smtClean="0">
                <a:solidFill>
                  <a:srgbClr val="0000FF"/>
                </a:solidFill>
                <a:latin typeface="Times New Roman" panose="02020603050405020304" pitchFamily="18" charset="0"/>
                <a:cs typeface="Times New Roman" panose="02020603050405020304" pitchFamily="18" charset="0"/>
              </a:rPr>
              <a:t>community health survey </a:t>
            </a:r>
            <a:r>
              <a:rPr lang="en-US" altLang="en-US" sz="2200" b="1" dirty="0" smtClean="0">
                <a:latin typeface="Times New Roman" panose="02020603050405020304" pitchFamily="18" charset="0"/>
                <a:cs typeface="Times New Roman" panose="02020603050405020304" pitchFamily="18" charset="0"/>
              </a:rPr>
              <a:t>(approximate synonyms - cross-sectional study, descriptive study)</a:t>
            </a:r>
          </a:p>
          <a:p>
            <a:pPr eaLnBrk="1" hangingPunct="1">
              <a:defRPr/>
            </a:pPr>
            <a:endParaRPr lang="en-US" altLang="en-US" sz="2200" b="1" dirty="0" smtClean="0">
              <a:latin typeface="Times New Roman" panose="02020603050405020304" pitchFamily="18" charset="0"/>
              <a:cs typeface="Times New Roman" panose="02020603050405020304" pitchFamily="18" charset="0"/>
            </a:endParaRPr>
          </a:p>
        </p:txBody>
      </p:sp>
      <p:sp>
        <p:nvSpPr>
          <p:cNvPr id="40964" name="Rectangle 4"/>
          <p:cNvSpPr>
            <a:spLocks noGrp="1" noChangeArrowheads="1"/>
          </p:cNvSpPr>
          <p:nvPr>
            <p:ph sz="half" idx="2"/>
          </p:nvPr>
        </p:nvSpPr>
        <p:spPr>
          <a:xfrm>
            <a:off x="4754563" y="2057400"/>
            <a:ext cx="4281487" cy="4114800"/>
          </a:xfrm>
          <a:solidFill>
            <a:schemeClr val="accent3">
              <a:lumMod val="40000"/>
              <a:lumOff val="60000"/>
            </a:schemeClr>
          </a:solidFill>
          <a:ln w="38100">
            <a:solidFill>
              <a:srgbClr val="000000"/>
            </a:solidFill>
            <a:miter lim="800000"/>
            <a:headEnd/>
            <a:tailEnd/>
          </a:ln>
        </p:spPr>
        <p:txBody>
          <a:bodyPr/>
          <a:lstStyle/>
          <a:p>
            <a:pPr marL="91440" indent="-91440" eaLnBrk="1" hangingPunct="1">
              <a:buFont typeface="Wingdings" pitchFamily="2" charset="2"/>
              <a:buNone/>
              <a:defRPr/>
            </a:pPr>
            <a:r>
              <a:rPr lang="en-US" altLang="en-US" sz="2200" b="1" dirty="0" smtClean="0">
                <a:latin typeface="Times New Roman" panose="02020603050405020304" pitchFamily="18" charset="0"/>
                <a:cs typeface="Times New Roman" panose="02020603050405020304" pitchFamily="18" charset="0"/>
              </a:rPr>
              <a:t>	Testing a </a:t>
            </a:r>
            <a:r>
              <a:rPr lang="en-US" altLang="en-US" sz="2200" b="1" u="sng" dirty="0" smtClean="0">
                <a:latin typeface="Times New Roman" panose="02020603050405020304" pitchFamily="18" charset="0"/>
                <a:cs typeface="Times New Roman" panose="02020603050405020304" pitchFamily="18" charset="0"/>
              </a:rPr>
              <a:t>specific hypothesis</a:t>
            </a:r>
            <a:r>
              <a:rPr lang="en-US" altLang="en-US" sz="2200" b="1" dirty="0" smtClean="0">
                <a:latin typeface="Times New Roman" panose="02020603050405020304" pitchFamily="18" charset="0"/>
                <a:cs typeface="Times New Roman" panose="02020603050405020304" pitchFamily="18" charset="0"/>
              </a:rPr>
              <a:t> about the relationship of a disease to a putative cause, by conducting an epidemiologic study that relates the </a:t>
            </a:r>
            <a:r>
              <a:rPr lang="en-US" altLang="en-US" sz="2200" b="1" u="sng" dirty="0" smtClean="0">
                <a:latin typeface="Times New Roman" panose="02020603050405020304" pitchFamily="18" charset="0"/>
                <a:cs typeface="Times New Roman" panose="02020603050405020304" pitchFamily="18" charset="0"/>
              </a:rPr>
              <a:t>exposure</a:t>
            </a:r>
            <a:r>
              <a:rPr lang="en-US" altLang="en-US" sz="2200" b="1" dirty="0" smtClean="0">
                <a:latin typeface="Times New Roman" panose="02020603050405020304" pitchFamily="18" charset="0"/>
                <a:cs typeface="Times New Roman" panose="02020603050405020304" pitchFamily="18" charset="0"/>
              </a:rPr>
              <a:t> of interest to the </a:t>
            </a:r>
            <a:r>
              <a:rPr lang="en-US" altLang="en-US" sz="2200" b="1" u="sng" dirty="0" smtClean="0">
                <a:latin typeface="Times New Roman" panose="02020603050405020304" pitchFamily="18" charset="0"/>
                <a:cs typeface="Times New Roman" panose="02020603050405020304" pitchFamily="18" charset="0"/>
              </a:rPr>
              <a:t>disease</a:t>
            </a:r>
            <a:r>
              <a:rPr lang="en-US" altLang="en-US" sz="2200" b="1" dirty="0" smtClean="0">
                <a:latin typeface="Times New Roman" panose="02020603050405020304" pitchFamily="18" charset="0"/>
                <a:cs typeface="Times New Roman" panose="02020603050405020304" pitchFamily="18" charset="0"/>
              </a:rPr>
              <a:t> of interest.</a:t>
            </a:r>
          </a:p>
          <a:p>
            <a:pPr marL="91440" indent="-91440" eaLnBrk="1" hangingPunct="1">
              <a:buFont typeface="Wingdings" pitchFamily="2" charset="2"/>
              <a:buNone/>
              <a:defRPr/>
            </a:pPr>
            <a:r>
              <a:rPr lang="en-US" altLang="en-US" sz="2200" b="1" dirty="0" smtClean="0">
                <a:latin typeface="Times New Roman" panose="02020603050405020304" pitchFamily="18" charset="0"/>
                <a:cs typeface="Times New Roman" panose="02020603050405020304" pitchFamily="18" charset="0"/>
              </a:rPr>
              <a:t>				         Typical study designs: </a:t>
            </a:r>
            <a:r>
              <a:rPr lang="en-US" altLang="en-US" sz="2200" b="1" dirty="0" smtClean="0">
                <a:solidFill>
                  <a:srgbClr val="0000FF"/>
                </a:solidFill>
                <a:latin typeface="Times New Roman" panose="02020603050405020304" pitchFamily="18" charset="0"/>
                <a:cs typeface="Times New Roman" panose="02020603050405020304" pitchFamily="18" charset="0"/>
              </a:rPr>
              <a:t>cohort, case-control</a:t>
            </a:r>
          </a:p>
        </p:txBody>
      </p:sp>
      <p:sp>
        <p:nvSpPr>
          <p:cNvPr id="2" name="Date Placeholder 1"/>
          <p:cNvSpPr>
            <a:spLocks noGrp="1"/>
          </p:cNvSpPr>
          <p:nvPr>
            <p:ph type="dt" sz="half" idx="10"/>
          </p:nvPr>
        </p:nvSpPr>
        <p:spPr/>
        <p:txBody>
          <a:bodyPr/>
          <a:lstStyle/>
          <a:p>
            <a:fld id="{E3E71E0C-0CEA-42D9-BED0-D291C176F50D}" type="datetime1">
              <a:rPr lang="ar-SA" smtClean="0"/>
              <a:t>14/02/1441</a:t>
            </a:fld>
            <a:endParaRPr lang="en-US"/>
          </a:p>
        </p:txBody>
      </p:sp>
      <p:sp>
        <p:nvSpPr>
          <p:cNvPr id="4" name="Slide Number Placeholder 3"/>
          <p:cNvSpPr>
            <a:spLocks noGrp="1"/>
          </p:cNvSpPr>
          <p:nvPr>
            <p:ph type="sldNum" sz="quarter" idx="11"/>
          </p:nvPr>
        </p:nvSpPr>
        <p:spPr/>
        <p:txBody>
          <a:bodyPr/>
          <a:lstStyle/>
          <a:p>
            <a:fld id="{EEEECDCC-63C2-4492-ADC6-A6890B1EB79E}" type="slidenum">
              <a:rPr lang="en-US" smtClean="0"/>
              <a:t>20</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
        <p:nvSpPr>
          <p:cNvPr id="40965" name="Text Box 5"/>
          <p:cNvSpPr txBox="1">
            <a:spLocks noChangeArrowheads="1"/>
          </p:cNvSpPr>
          <p:nvPr/>
        </p:nvSpPr>
        <p:spPr bwMode="auto">
          <a:xfrm>
            <a:off x="827088" y="1138238"/>
            <a:ext cx="3276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altLang="en-US" sz="2800" b="1" dirty="0" smtClean="0">
                <a:solidFill>
                  <a:srgbClr val="0000FF"/>
                </a:solidFill>
                <a:cs typeface="Times New Roman" panose="02020603050405020304" pitchFamily="18" charset="0"/>
              </a:rPr>
              <a:t>DESCRIPTIVE EPIDEMIOLOGY</a:t>
            </a:r>
          </a:p>
        </p:txBody>
      </p:sp>
      <p:sp>
        <p:nvSpPr>
          <p:cNvPr id="40966" name="Text Box 6"/>
          <p:cNvSpPr txBox="1">
            <a:spLocks noChangeArrowheads="1"/>
          </p:cNvSpPr>
          <p:nvPr/>
        </p:nvSpPr>
        <p:spPr bwMode="auto">
          <a:xfrm>
            <a:off x="5364163" y="1131888"/>
            <a:ext cx="3168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600"/>
              </a:spcBef>
              <a:buClr>
                <a:schemeClr val="accent1"/>
              </a:buClr>
              <a:buSzPct val="80000"/>
              <a:buFont typeface="Wingdings 2" pitchFamily="18" charset="2"/>
              <a:buChar char=""/>
              <a:defRPr sz="3200">
                <a:solidFill>
                  <a:schemeClr val="tx1"/>
                </a:solidFill>
                <a:latin typeface="Times New Roman" pitchFamily="18" charset="0"/>
                <a:cs typeface="Times New Roman" pitchFamily="18" charset="0"/>
              </a:defRPr>
            </a:lvl1pPr>
            <a:lvl2pPr marL="742950" indent="-285750" algn="l" rtl="0" eaLnBrk="0" hangingPunct="0">
              <a:spcBef>
                <a:spcPts val="550"/>
              </a:spcBef>
              <a:buClr>
                <a:schemeClr val="accent1"/>
              </a:buClr>
              <a:buFont typeface="Verdana" pitchFamily="34" charset="0"/>
              <a:buChar char="◦"/>
              <a:defRPr sz="2800">
                <a:solidFill>
                  <a:schemeClr val="tx1"/>
                </a:solidFill>
                <a:latin typeface="Times New Roman" pitchFamily="18" charset="0"/>
                <a:cs typeface="Times New Roman" pitchFamily="18" charset="0"/>
              </a:defRPr>
            </a:lvl2pPr>
            <a:lvl3pPr marL="1143000" indent="-228600" algn="l" rtl="0" eaLnBrk="0" hangingPunct="0">
              <a:spcBef>
                <a:spcPct val="20000"/>
              </a:spcBef>
              <a:buClr>
                <a:schemeClr val="accent2"/>
              </a:buClr>
              <a:buFont typeface="Wingdings 2" pitchFamily="18" charset="2"/>
              <a:buChar char=""/>
              <a:defRPr sz="2400">
                <a:solidFill>
                  <a:schemeClr val="tx1"/>
                </a:solidFill>
                <a:latin typeface="Times New Roman" pitchFamily="18" charset="0"/>
                <a:cs typeface="Times New Roman" pitchFamily="18" charset="0"/>
              </a:defRPr>
            </a:lvl3pPr>
            <a:lvl4pPr marL="1600200" indent="-228600" algn="l" rtl="0" eaLnBrk="0" hangingPunct="0">
              <a:spcBef>
                <a:spcPct val="20000"/>
              </a:spcBef>
              <a:buClr>
                <a:srgbClr val="7F8FA9"/>
              </a:buClr>
              <a:buFont typeface="Wingdings 2" pitchFamily="18" charset="2"/>
              <a:buChar char=""/>
              <a:defRPr sz="2000">
                <a:solidFill>
                  <a:schemeClr val="tx1"/>
                </a:solidFill>
                <a:latin typeface="Times New Roman" pitchFamily="18" charset="0"/>
                <a:cs typeface="Times New Roman" pitchFamily="18" charset="0"/>
              </a:defRPr>
            </a:lvl4pPr>
            <a:lvl5pPr marL="2057400" indent="-228600" algn="l" rtl="0" eaLnBrk="0" hangingPunct="0">
              <a:spcBef>
                <a:spcPct val="20000"/>
              </a:spcBef>
              <a:buClr>
                <a:srgbClr val="4A66AC"/>
              </a:buClr>
              <a:buFont typeface="Wingdings 2" pitchFamily="18" charset="2"/>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rgbClr val="4A66AC"/>
              </a:buClr>
              <a:buFont typeface="Wingdings 2" pitchFamily="18" charset="2"/>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rgbClr val="4A66AC"/>
              </a:buClr>
              <a:buFont typeface="Wingdings 2" pitchFamily="18" charset="2"/>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rgbClr val="4A66AC"/>
              </a:buClr>
              <a:buFont typeface="Wingdings 2" pitchFamily="18" charset="2"/>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rgbClr val="4A66AC"/>
              </a:buClr>
              <a:buFont typeface="Wingdings 2" pitchFamily="18" charset="2"/>
              <a:buChar char=""/>
              <a:defRPr sz="2000">
                <a:solidFill>
                  <a:schemeClr val="tx1"/>
                </a:solidFill>
                <a:latin typeface="Times New Roman" pitchFamily="18" charset="0"/>
                <a:cs typeface="Times New Roman" pitchFamily="18" charset="0"/>
              </a:defRPr>
            </a:lvl9pPr>
          </a:lstStyle>
          <a:p>
            <a:pPr algn="ctr" rtl="1" eaLnBrk="1" hangingPunct="1">
              <a:spcBef>
                <a:spcPct val="50000"/>
              </a:spcBef>
              <a:buClrTx/>
              <a:buSzTx/>
              <a:buFontTx/>
              <a:buNone/>
            </a:pPr>
            <a:r>
              <a:rPr lang="en-US" altLang="en-US" sz="2800" b="1">
                <a:solidFill>
                  <a:srgbClr val="0000FF"/>
                </a:solidFill>
              </a:rPr>
              <a:t>ANALYTIC EPIDEMIOLOGY</a:t>
            </a:r>
          </a:p>
        </p:txBody>
      </p:sp>
    </p:spTree>
    <p:extLst>
      <p:ext uri="{BB962C8B-B14F-4D97-AF65-F5344CB8AC3E}">
        <p14:creationId xmlns:p14="http://schemas.microsoft.com/office/powerpoint/2010/main" val="872825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additive="base">
                                        <p:cTn id="7" dur="500" fill="hold"/>
                                        <p:tgtEl>
                                          <p:spTgt spid="40965"/>
                                        </p:tgtEl>
                                        <p:attrNameLst>
                                          <p:attrName>ppt_x</p:attrName>
                                        </p:attrNameLst>
                                      </p:cBhvr>
                                      <p:tavLst>
                                        <p:tav tm="0">
                                          <p:val>
                                            <p:strVal val="0-#ppt_w/2"/>
                                          </p:val>
                                        </p:tav>
                                        <p:tav tm="100000">
                                          <p:val>
                                            <p:strVal val="#ppt_x"/>
                                          </p:val>
                                        </p:tav>
                                      </p:tavLst>
                                    </p:anim>
                                    <p:anim calcmode="lin" valueType="num">
                                      <p:cBhvr additive="base">
                                        <p:cTn id="8" dur="500" fill="hold"/>
                                        <p:tgtEl>
                                          <p:spTgt spid="4096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 calcmode="lin" valueType="num">
                                      <p:cBhvr additive="base">
                                        <p:cTn id="13" dur="500" fill="hold"/>
                                        <p:tgtEl>
                                          <p:spTgt spid="40966"/>
                                        </p:tgtEl>
                                        <p:attrNameLst>
                                          <p:attrName>ppt_x</p:attrName>
                                        </p:attrNameLst>
                                      </p:cBhvr>
                                      <p:tavLst>
                                        <p:tav tm="0">
                                          <p:val>
                                            <p:strVal val="1+#ppt_w/2"/>
                                          </p:val>
                                        </p:tav>
                                        <p:tav tm="100000">
                                          <p:val>
                                            <p:strVal val="#ppt_x"/>
                                          </p:val>
                                        </p:tav>
                                      </p:tavLst>
                                    </p:anim>
                                    <p:anim calcmode="lin" valueType="num">
                                      <p:cBhvr additive="base">
                                        <p:cTn id="14" dur="500" fill="hold"/>
                                        <p:tgtEl>
                                          <p:spTgt spid="4096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964">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09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P spid="40964" grpId="0" build="p" autoUpdateAnimBg="0"/>
      <p:bldP spid="40965" grpId="0" autoUpdateAnimBg="0"/>
      <p:bldP spid="4096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6EF9A454-79DF-47BB-96E0-9D630AC84642}"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21</a:t>
            </a:fld>
            <a:endParaRPr lang="ar-SA"/>
          </a:p>
        </p:txBody>
      </p:sp>
      <p:sp>
        <p:nvSpPr>
          <p:cNvPr id="2" name="Title 1"/>
          <p:cNvSpPr>
            <a:spLocks noGrp="1"/>
          </p:cNvSpPr>
          <p:nvPr>
            <p:ph type="ctrTitle" sz="quarter"/>
          </p:nvPr>
        </p:nvSpPr>
        <p:spPr>
          <a:xfrm>
            <a:off x="609600" y="304800"/>
            <a:ext cx="7772400" cy="662136"/>
          </a:xfrm>
        </p:spPr>
        <p:txBody>
          <a:bodyPr>
            <a:noAutofit/>
          </a:bodyPr>
          <a:lstStyle/>
          <a:p>
            <a:r>
              <a:rPr lang="en-US" sz="2400" b="1" dirty="0" smtClean="0">
                <a:latin typeface="Times New Roman" panose="02020603050405020304" pitchFamily="18" charset="0"/>
                <a:cs typeface="Times New Roman" panose="02020603050405020304" pitchFamily="18" charset="0"/>
              </a:rPr>
              <a:t>EPIDEMIOLOGY INTRODUCTION </a:t>
            </a:r>
            <a:r>
              <a:rPr lang="en-US" sz="2400" b="1" dirty="0">
                <a:latin typeface="Times New Roman" panose="02020603050405020304" pitchFamily="18" charset="0"/>
                <a:cs typeface="Times New Roman" panose="02020603050405020304" pitchFamily="18" charset="0"/>
              </a:rPr>
              <a:t>AND</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BASIC CONCEPTS</a:t>
            </a:r>
            <a:endParaRPr lang="ar-SA" sz="24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228600" y="1219200"/>
            <a:ext cx="8686800" cy="5029200"/>
          </a:xfrm>
        </p:spPr>
        <p:txBody>
          <a:bodyPr>
            <a:normAutofit fontScale="85000" lnSpcReduction="10000"/>
          </a:bodyPr>
          <a:lstStyle/>
          <a:p>
            <a:pPr marL="365760" indent="-365760" algn="l">
              <a:lnSpc>
                <a:spcPct val="120000"/>
              </a:lnSpc>
              <a:spcBef>
                <a:spcPts val="0"/>
              </a:spcBef>
              <a:buClr>
                <a:srgbClr val="FF0000"/>
              </a:buClr>
            </a:pPr>
            <a:r>
              <a:rPr lang="en-US" sz="2800" b="1" dirty="0" smtClean="0">
                <a:solidFill>
                  <a:srgbClr val="0000FF"/>
                </a:solidFill>
                <a:latin typeface="Times New Roman" panose="02020603050405020304" pitchFamily="18" charset="0"/>
                <a:cs typeface="Times New Roman" panose="02020603050405020304" pitchFamily="18" charset="0"/>
              </a:rPr>
              <a:t>Some </a:t>
            </a:r>
            <a:r>
              <a:rPr lang="en-US" sz="2800" b="1" dirty="0">
                <a:solidFill>
                  <a:srgbClr val="0000FF"/>
                </a:solidFill>
                <a:latin typeface="Times New Roman" panose="02020603050405020304" pitchFamily="18" charset="0"/>
                <a:cs typeface="Times New Roman" panose="02020603050405020304" pitchFamily="18" charset="0"/>
              </a:rPr>
              <a:t>Basic Concepts</a:t>
            </a:r>
          </a:p>
          <a:p>
            <a:pPr marL="365760" indent="-365760" algn="l">
              <a:lnSpc>
                <a:spcPct val="120000"/>
              </a:lnSpc>
              <a:spcBef>
                <a:spcPts val="0"/>
              </a:spcBef>
              <a:buClr>
                <a:srgbClr val="FF0000"/>
              </a:buCl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Perhaps the worst epidemic to ever inflict humanity was the outbreak of bubonic plague, or the Black Death, that swept through Europe in the middle of the fourteenth century.</a:t>
            </a:r>
          </a:p>
          <a:p>
            <a:pPr marL="365760" indent="-365760" algn="l">
              <a:lnSpc>
                <a:spcPct val="120000"/>
              </a:lnSpc>
              <a:spcBef>
                <a:spcPts val="0"/>
              </a:spcBef>
              <a:buClr>
                <a:srgbClr val="FF0000"/>
              </a:buCl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Yet as terrible as these figures are, two points are readily apparent.</a:t>
            </a:r>
          </a:p>
          <a:p>
            <a:pPr marL="365760" indent="-365760" algn="l">
              <a:lnSpc>
                <a:spcPct val="120000"/>
              </a:lnSpc>
              <a:spcBef>
                <a:spcPts val="0"/>
              </a:spcBef>
              <a:buClr>
                <a:srgbClr val="FF0000"/>
              </a:buCl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First, not everyone was affected. Even in Florence, Italy, the death rate was nearly 70 percent, but of course 30 percent of the populace was not affected.</a:t>
            </a:r>
          </a:p>
          <a:p>
            <a:pPr marL="365760" indent="-365760" algn="l">
              <a:lnSpc>
                <a:spcPct val="120000"/>
              </a:lnSpc>
              <a:spcBef>
                <a:spcPts val="0"/>
              </a:spcBef>
              <a:buClr>
                <a:srgbClr val="FF0000"/>
              </a:buCl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Second, the plague was not always present. It came in waves during a period of few years, disappearing in the winter and reappearing in the spring, until it finally faded from the scene</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31538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B2D6441F-03E4-4596-B5E3-67C6CD3C4170}"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22</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533400" y="1295400"/>
            <a:ext cx="8305800" cy="4953000"/>
          </a:xfrm>
        </p:spPr>
        <p:txBody>
          <a:bodyPr>
            <a:normAutofit lnSpcReduction="10000"/>
          </a:bodyPr>
          <a:lstStyle/>
          <a:p>
            <a:pPr algn="l">
              <a:buClr>
                <a:srgbClr val="FF0000"/>
              </a:buClr>
            </a:pPr>
            <a:r>
              <a:rPr lang="en-US" sz="2800" b="1" dirty="0" smtClean="0">
                <a:solidFill>
                  <a:srgbClr val="0000FF"/>
                </a:solidFill>
                <a:latin typeface="Times New Roman" panose="02020603050405020304" pitchFamily="18" charset="0"/>
                <a:cs typeface="Times New Roman" panose="02020603050405020304" pitchFamily="18" charset="0"/>
              </a:rPr>
              <a:t>Some </a:t>
            </a:r>
            <a:r>
              <a:rPr lang="en-US" sz="2800" b="1" dirty="0">
                <a:solidFill>
                  <a:srgbClr val="0000FF"/>
                </a:solidFill>
                <a:latin typeface="Times New Roman" panose="02020603050405020304" pitchFamily="18" charset="0"/>
                <a:cs typeface="Times New Roman" panose="02020603050405020304" pitchFamily="18" charset="0"/>
              </a:rPr>
              <a:t>Basic Concepts</a:t>
            </a:r>
          </a:p>
          <a:p>
            <a:pPr algn="l"/>
            <a:r>
              <a:rPr lang="en-US" sz="2800" b="1" dirty="0">
                <a:solidFill>
                  <a:schemeClr val="tx1"/>
                </a:solidFill>
                <a:latin typeface="Times New Roman" panose="02020603050405020304" pitchFamily="18" charset="0"/>
                <a:cs typeface="Times New Roman" panose="02020603050405020304" pitchFamily="18" charset="0"/>
              </a:rPr>
              <a:t>The question this raises is why </a:t>
            </a:r>
            <a:endParaRPr lang="en-US" sz="2800" dirty="0">
              <a:solidFill>
                <a:schemeClr val="tx1"/>
              </a:solidFill>
              <a:latin typeface="Times New Roman" panose="02020603050405020304" pitchFamily="18" charset="0"/>
              <a:cs typeface="Times New Roman" panose="02020603050405020304" pitchFamily="18" charset="0"/>
            </a:endParaRPr>
          </a:p>
          <a:p>
            <a:pPr marL="457200" lvl="0" indent="-457200" algn="l">
              <a:buClr>
                <a:srgbClr val="FF0000"/>
              </a:buCl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Why some people and not </a:t>
            </a:r>
            <a:r>
              <a:rPr lang="en-US" sz="2800" b="1" dirty="0" smtClean="0">
                <a:solidFill>
                  <a:schemeClr val="tx1"/>
                </a:solidFill>
                <a:latin typeface="Times New Roman" panose="02020603050405020304" pitchFamily="18" charset="0"/>
                <a:cs typeface="Times New Roman" panose="02020603050405020304" pitchFamily="18" charset="0"/>
              </a:rPr>
              <a:t>others?</a:t>
            </a:r>
            <a:endParaRPr lang="en-US" sz="2800" dirty="0">
              <a:solidFill>
                <a:schemeClr val="tx1"/>
              </a:solidFill>
              <a:latin typeface="Times New Roman" panose="02020603050405020304" pitchFamily="18" charset="0"/>
              <a:cs typeface="Times New Roman" panose="02020603050405020304" pitchFamily="18" charset="0"/>
            </a:endParaRPr>
          </a:p>
          <a:p>
            <a:pPr marL="457200" lvl="0" indent="-457200" algn="l">
              <a:buClr>
                <a:srgbClr val="FF0000"/>
              </a:buCl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Why in 1347 and not the previous </a:t>
            </a:r>
            <a:r>
              <a:rPr lang="en-US" sz="2800" b="1" dirty="0" smtClean="0">
                <a:solidFill>
                  <a:schemeClr val="tx1"/>
                </a:solidFill>
                <a:latin typeface="Times New Roman" panose="02020603050405020304" pitchFamily="18" charset="0"/>
                <a:cs typeface="Times New Roman" panose="02020603050405020304" pitchFamily="18" charset="0"/>
              </a:rPr>
              <a:t>year?</a:t>
            </a:r>
            <a:endParaRPr lang="en-US" sz="2800" dirty="0">
              <a:solidFill>
                <a:schemeClr val="tx1"/>
              </a:solidFill>
              <a:latin typeface="Times New Roman" panose="02020603050405020304" pitchFamily="18" charset="0"/>
              <a:cs typeface="Times New Roman" panose="02020603050405020304" pitchFamily="18" charset="0"/>
            </a:endParaRPr>
          </a:p>
          <a:p>
            <a:pPr marL="457200" lvl="0" indent="-457200" algn="l">
              <a:buClr>
                <a:srgbClr val="FF0000"/>
              </a:buCl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Why in the warm moths but not </a:t>
            </a:r>
            <a:r>
              <a:rPr lang="en-US" sz="2800" b="1" dirty="0" smtClean="0">
                <a:solidFill>
                  <a:schemeClr val="tx1"/>
                </a:solidFill>
                <a:latin typeface="Times New Roman" panose="02020603050405020304" pitchFamily="18" charset="0"/>
                <a:cs typeface="Times New Roman" panose="02020603050405020304" pitchFamily="18" charset="0"/>
              </a:rPr>
              <a:t>winter?</a:t>
            </a:r>
            <a:endParaRPr lang="en-US" sz="2800" dirty="0">
              <a:solidFill>
                <a:schemeClr val="tx1"/>
              </a:solidFill>
              <a:latin typeface="Times New Roman" panose="02020603050405020304" pitchFamily="18" charset="0"/>
              <a:cs typeface="Times New Roman" panose="02020603050405020304" pitchFamily="18" charset="0"/>
            </a:endParaRPr>
          </a:p>
          <a:p>
            <a:pPr marL="457200" indent="-457200" algn="l">
              <a:buClr>
                <a:srgbClr val="FF0000"/>
              </a:buCl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Why humans and not dogs, and on and </a:t>
            </a:r>
            <a:r>
              <a:rPr lang="en-US" sz="2800" b="1" dirty="0" smtClean="0">
                <a:solidFill>
                  <a:schemeClr val="tx1"/>
                </a:solidFill>
                <a:latin typeface="Times New Roman" panose="02020603050405020304" pitchFamily="18" charset="0"/>
                <a:cs typeface="Times New Roman" panose="02020603050405020304" pitchFamily="18" charset="0"/>
              </a:rPr>
              <a:t>on</a:t>
            </a:r>
            <a:r>
              <a:rPr lang="en-US" sz="2800" b="1" dirty="0">
                <a:solidFill>
                  <a:schemeClr val="tx1"/>
                </a:solidFill>
                <a:latin typeface="Times New Roman" panose="02020603050405020304" pitchFamily="18" charset="0"/>
                <a:cs typeface="Times New Roman" panose="02020603050405020304" pitchFamily="18" charset="0"/>
              </a:rPr>
              <a:t>?</a:t>
            </a:r>
            <a:endParaRPr lang="en-US" sz="2800" b="1" dirty="0" smtClean="0">
              <a:solidFill>
                <a:schemeClr val="tx1"/>
              </a:solidFill>
              <a:latin typeface="Times New Roman" panose="02020603050405020304" pitchFamily="18" charset="0"/>
              <a:cs typeface="Times New Roman" panose="02020603050405020304" pitchFamily="18" charset="0"/>
            </a:endParaRPr>
          </a:p>
          <a:p>
            <a:pPr algn="l">
              <a:lnSpc>
                <a:spcPct val="110000"/>
              </a:lnSpc>
              <a:spcBef>
                <a:spcPts val="1200"/>
              </a:spcBef>
              <a:buClr>
                <a:srgbClr val="FF0000"/>
              </a:buClr>
            </a:pPr>
            <a:r>
              <a:rPr lang="en-US" sz="2800" b="1" dirty="0">
                <a:solidFill>
                  <a:schemeClr val="tx1"/>
                </a:solidFill>
                <a:latin typeface="Times New Roman" panose="02020603050405020304" pitchFamily="18" charset="0"/>
                <a:cs typeface="Times New Roman" panose="02020603050405020304" pitchFamily="18" charset="0"/>
              </a:rPr>
              <a:t>Let's take a look at some of the factors that might provide an explanation for some of these questions by using the plague and other disorders as models</a:t>
            </a:r>
            <a:endParaRPr lang="en-US" sz="2800" dirty="0">
              <a:solidFill>
                <a:schemeClr val="tx1"/>
              </a:solidFill>
              <a:latin typeface="Times New Roman" panose="02020603050405020304" pitchFamily="18" charset="0"/>
              <a:cs typeface="Times New Roman" panose="02020603050405020304" pitchFamily="18" charset="0"/>
            </a:endParaRPr>
          </a:p>
          <a:p>
            <a:pPr marL="457200" indent="-457200" algn="l">
              <a:buClr>
                <a:srgbClr val="FF0000"/>
              </a:buClr>
              <a:buFont typeface="Arial" panose="020B0604020202020204" pitchFamily="34" charset="0"/>
              <a:buChar char="•"/>
            </a:pPr>
            <a:r>
              <a:rPr lang="en-US" sz="2800" b="1" i="1" dirty="0">
                <a:solidFill>
                  <a:srgbClr val="FF0000"/>
                </a:solidFill>
                <a:latin typeface="Times New Roman" panose="02020603050405020304" pitchFamily="18" charset="0"/>
                <a:cs typeface="Times New Roman" panose="02020603050405020304" pitchFamily="18" charset="0"/>
              </a:rPr>
              <a:t>Agent, Person, Place, and </a:t>
            </a:r>
            <a:r>
              <a:rPr lang="en-US" sz="2800" b="1" i="1" dirty="0" smtClean="0">
                <a:solidFill>
                  <a:srgbClr val="FF0000"/>
                </a:solidFill>
                <a:latin typeface="Times New Roman" panose="02020603050405020304" pitchFamily="18" charset="0"/>
                <a:cs typeface="Times New Roman" panose="02020603050405020304" pitchFamily="18" charset="0"/>
              </a:rPr>
              <a:t>Time</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80363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A9948CA7-080C-43B8-8432-97A4C63E8210}"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23</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533400" y="1295400"/>
            <a:ext cx="8305800" cy="4953000"/>
          </a:xfrm>
        </p:spPr>
        <p:txBody>
          <a:bodyPr>
            <a:normAutofit fontScale="85000" lnSpcReduction="10000"/>
          </a:bodyPr>
          <a:lstStyle/>
          <a:p>
            <a:pPr algn="l"/>
            <a:r>
              <a:rPr lang="en-US" sz="4000" b="1" dirty="0" smtClean="0">
                <a:solidFill>
                  <a:srgbClr val="0000FF"/>
                </a:solidFill>
                <a:latin typeface="Times New Roman" panose="02020603050405020304" pitchFamily="18" charset="0"/>
                <a:cs typeface="Times New Roman" panose="02020603050405020304" pitchFamily="18" charset="0"/>
              </a:rPr>
              <a:t>Agents</a:t>
            </a:r>
            <a:r>
              <a:rPr lang="en-US" sz="4000" b="1" dirty="0" smtClean="0">
                <a:solidFill>
                  <a:schemeClr val="tx1"/>
                </a:solidFill>
                <a:latin typeface="Times New Roman" panose="02020603050405020304" pitchFamily="18" charset="0"/>
                <a:cs typeface="Times New Roman" panose="02020603050405020304" pitchFamily="18" charset="0"/>
              </a:rPr>
              <a:t> </a:t>
            </a:r>
          </a:p>
          <a:p>
            <a:pPr marL="457200" indent="-457200" algn="l">
              <a:buClr>
                <a:srgbClr val="FF0000"/>
              </a:buClr>
              <a:buFont typeface="Arial" panose="020B0604020202020204" pitchFamily="34" charset="0"/>
              <a:buChar char="•"/>
            </a:pPr>
            <a:r>
              <a:rPr lang="en-US" sz="3100" b="1" dirty="0" smtClean="0">
                <a:solidFill>
                  <a:schemeClr val="tx1"/>
                </a:solidFill>
                <a:latin typeface="Times New Roman" panose="02020603050405020304" pitchFamily="18" charset="0"/>
                <a:cs typeface="Times New Roman" panose="02020603050405020304" pitchFamily="18" charset="0"/>
              </a:rPr>
              <a:t>It </a:t>
            </a:r>
            <a:r>
              <a:rPr lang="en-US" sz="3100" b="1" dirty="0">
                <a:solidFill>
                  <a:schemeClr val="tx1"/>
                </a:solidFill>
                <a:latin typeface="Times New Roman" panose="02020603050405020304" pitchFamily="18" charset="0"/>
                <a:cs typeface="Times New Roman" panose="02020603050405020304" pitchFamily="18" charset="0"/>
              </a:rPr>
              <a:t>seems as </a:t>
            </a:r>
            <a:r>
              <a:rPr lang="en-US" sz="3100" b="1" dirty="0" smtClean="0">
                <a:solidFill>
                  <a:schemeClr val="tx1"/>
                </a:solidFill>
                <a:latin typeface="Times New Roman" panose="02020603050405020304" pitchFamily="18" charset="0"/>
                <a:cs typeface="Times New Roman" panose="02020603050405020304" pitchFamily="18" charset="0"/>
              </a:rPr>
              <a:t>every </a:t>
            </a:r>
            <a:r>
              <a:rPr lang="en-US" sz="3100" b="1" dirty="0">
                <a:solidFill>
                  <a:schemeClr val="tx1"/>
                </a:solidFill>
                <a:latin typeface="Times New Roman" panose="02020603050405020304" pitchFamily="18" charset="0"/>
                <a:cs typeface="Times New Roman" panose="02020603050405020304" pitchFamily="18" charset="0"/>
              </a:rPr>
              <a:t>time we open the newspaper, or watch TV we're greeted with news that something else is going to kill us. </a:t>
            </a:r>
            <a:endParaRPr lang="en-US" sz="3100" b="1" dirty="0" smtClean="0">
              <a:solidFill>
                <a:schemeClr val="tx1"/>
              </a:solidFill>
              <a:latin typeface="Times New Roman" panose="02020603050405020304" pitchFamily="18" charset="0"/>
              <a:cs typeface="Times New Roman" panose="02020603050405020304" pitchFamily="18" charset="0"/>
            </a:endParaRPr>
          </a:p>
          <a:p>
            <a:pPr marL="457200" indent="-457200" algn="l">
              <a:buClr>
                <a:srgbClr val="FF0000"/>
              </a:buClr>
              <a:buFont typeface="Arial" panose="020B0604020202020204" pitchFamily="34" charset="0"/>
              <a:buChar char="•"/>
            </a:pPr>
            <a:r>
              <a:rPr lang="en-US" sz="3100" b="1" dirty="0" smtClean="0">
                <a:solidFill>
                  <a:schemeClr val="tx1"/>
                </a:solidFill>
                <a:latin typeface="Times New Roman" panose="02020603050405020304" pitchFamily="18" charset="0"/>
                <a:cs typeface="Times New Roman" panose="02020603050405020304" pitchFamily="18" charset="0"/>
              </a:rPr>
              <a:t>There </a:t>
            </a:r>
            <a:r>
              <a:rPr lang="en-US" sz="3100" b="1" dirty="0">
                <a:solidFill>
                  <a:schemeClr val="tx1"/>
                </a:solidFill>
                <a:latin typeface="Times New Roman" panose="02020603050405020304" pitchFamily="18" charset="0"/>
                <a:cs typeface="Times New Roman" panose="02020603050405020304" pitchFamily="18" charset="0"/>
              </a:rPr>
              <a:t>are only certain things that are necessary </a:t>
            </a:r>
            <a:r>
              <a:rPr lang="en-US" sz="3100" b="1" dirty="0">
                <a:solidFill>
                  <a:srgbClr val="0000FF"/>
                </a:solidFill>
                <a:latin typeface="Times New Roman" panose="02020603050405020304" pitchFamily="18" charset="0"/>
                <a:cs typeface="Times New Roman" panose="02020603050405020304" pitchFamily="18" charset="0"/>
              </a:rPr>
              <a:t>etiologic</a:t>
            </a:r>
            <a:r>
              <a:rPr lang="en-US" sz="3100" b="1" dirty="0">
                <a:solidFill>
                  <a:schemeClr val="tx1"/>
                </a:solidFill>
                <a:latin typeface="Times New Roman" panose="02020603050405020304" pitchFamily="18" charset="0"/>
                <a:cs typeface="Times New Roman" panose="02020603050405020304" pitchFamily="18" charset="0"/>
              </a:rPr>
              <a:t> factors for diseases- what </a:t>
            </a:r>
            <a:r>
              <a:rPr lang="en-US" sz="3100" b="1" dirty="0">
                <a:solidFill>
                  <a:srgbClr val="0000FF"/>
                </a:solidFill>
                <a:latin typeface="Times New Roman" panose="02020603050405020304" pitchFamily="18" charset="0"/>
                <a:cs typeface="Times New Roman" panose="02020603050405020304" pitchFamily="18" charset="0"/>
              </a:rPr>
              <a:t>epidemiologist</a:t>
            </a:r>
            <a:r>
              <a:rPr lang="en-US" sz="3100" b="1" dirty="0">
                <a:solidFill>
                  <a:schemeClr val="tx1"/>
                </a:solidFill>
                <a:latin typeface="Times New Roman" panose="02020603050405020304" pitchFamily="18" charset="0"/>
                <a:cs typeface="Times New Roman" panose="02020603050405020304" pitchFamily="18" charset="0"/>
              </a:rPr>
              <a:t> calls </a:t>
            </a:r>
            <a:r>
              <a:rPr lang="en-US" sz="3100" b="1" dirty="0" smtClean="0">
                <a:solidFill>
                  <a:srgbClr val="0000FF"/>
                </a:solidFill>
                <a:latin typeface="Times New Roman" panose="02020603050405020304" pitchFamily="18" charset="0"/>
                <a:cs typeface="Times New Roman" panose="02020603050405020304" pitchFamily="18" charset="0"/>
              </a:rPr>
              <a:t>Agent</a:t>
            </a:r>
            <a:r>
              <a:rPr lang="en-US" sz="3100" b="1" dirty="0" smtClean="0">
                <a:solidFill>
                  <a:schemeClr val="tx1"/>
                </a:solidFill>
                <a:latin typeface="Times New Roman" panose="02020603050405020304" pitchFamily="18" charset="0"/>
                <a:cs typeface="Times New Roman" panose="02020603050405020304" pitchFamily="18" charset="0"/>
              </a:rPr>
              <a:t>. </a:t>
            </a:r>
            <a:r>
              <a:rPr lang="en-US" sz="3100" b="1" dirty="0">
                <a:solidFill>
                  <a:srgbClr val="FF0000"/>
                </a:solidFill>
                <a:latin typeface="Times New Roman" panose="02020603050405020304" pitchFamily="18" charset="0"/>
                <a:cs typeface="Times New Roman" panose="02020603050405020304" pitchFamily="18" charset="0"/>
              </a:rPr>
              <a:t>Lilienfeld </a:t>
            </a:r>
            <a:r>
              <a:rPr lang="en-US" sz="3100" b="1" dirty="0">
                <a:solidFill>
                  <a:schemeClr val="tx1"/>
                </a:solidFill>
                <a:latin typeface="Times New Roman" panose="02020603050405020304" pitchFamily="18" charset="0"/>
                <a:cs typeface="Times New Roman" panose="02020603050405020304" pitchFamily="18" charset="0"/>
              </a:rPr>
              <a:t>groups </a:t>
            </a:r>
            <a:r>
              <a:rPr lang="en-US" sz="3100" b="1" dirty="0">
                <a:solidFill>
                  <a:srgbClr val="0000FF"/>
                </a:solidFill>
                <a:latin typeface="Times New Roman" panose="02020603050405020304" pitchFamily="18" charset="0"/>
                <a:cs typeface="Times New Roman" panose="02020603050405020304" pitchFamily="18" charset="0"/>
              </a:rPr>
              <a:t>agents</a:t>
            </a:r>
            <a:r>
              <a:rPr lang="en-US" sz="3100" b="1" dirty="0">
                <a:solidFill>
                  <a:schemeClr val="tx1"/>
                </a:solidFill>
                <a:latin typeface="Times New Roman" panose="02020603050405020304" pitchFamily="18" charset="0"/>
                <a:cs typeface="Times New Roman" panose="02020603050405020304" pitchFamily="18" charset="0"/>
              </a:rPr>
              <a:t> into four categories:</a:t>
            </a:r>
          </a:p>
          <a:p>
            <a:pPr marL="514350" lvl="0" indent="-514350" algn="l">
              <a:buClr>
                <a:srgbClr val="FF0000"/>
              </a:buClr>
              <a:buFont typeface="+mj-lt"/>
              <a:buAutoNum type="arabicPeriod"/>
            </a:pPr>
            <a:r>
              <a:rPr lang="en-US" sz="3100" b="1" dirty="0">
                <a:solidFill>
                  <a:schemeClr val="tx1"/>
                </a:solidFill>
                <a:latin typeface="Times New Roman" panose="02020603050405020304" pitchFamily="18" charset="0"/>
                <a:cs typeface="Times New Roman" panose="02020603050405020304" pitchFamily="18" charset="0"/>
              </a:rPr>
              <a:t>Nutritive </a:t>
            </a:r>
            <a:r>
              <a:rPr lang="en-US" sz="3100" b="1" dirty="0">
                <a:solidFill>
                  <a:srgbClr val="0000FF"/>
                </a:solidFill>
                <a:latin typeface="Times New Roman" panose="02020603050405020304" pitchFamily="18" charset="0"/>
                <a:cs typeface="Times New Roman" panose="02020603050405020304" pitchFamily="18" charset="0"/>
              </a:rPr>
              <a:t>agents</a:t>
            </a:r>
          </a:p>
          <a:p>
            <a:pPr marL="514350" lvl="0" indent="-514350" algn="l">
              <a:buClr>
                <a:srgbClr val="FF0000"/>
              </a:buClr>
              <a:buFont typeface="+mj-lt"/>
              <a:buAutoNum type="arabicPeriod"/>
            </a:pPr>
            <a:r>
              <a:rPr lang="en-US" sz="3100" b="1" dirty="0">
                <a:solidFill>
                  <a:schemeClr val="tx1"/>
                </a:solidFill>
                <a:latin typeface="Times New Roman" panose="02020603050405020304" pitchFamily="18" charset="0"/>
                <a:cs typeface="Times New Roman" panose="02020603050405020304" pitchFamily="18" charset="0"/>
              </a:rPr>
              <a:t>Chemical </a:t>
            </a:r>
            <a:r>
              <a:rPr lang="en-US" sz="3100" b="1" dirty="0">
                <a:solidFill>
                  <a:srgbClr val="0000FF"/>
                </a:solidFill>
                <a:latin typeface="Times New Roman" panose="02020603050405020304" pitchFamily="18" charset="0"/>
                <a:cs typeface="Times New Roman" panose="02020603050405020304" pitchFamily="18" charset="0"/>
              </a:rPr>
              <a:t>agents</a:t>
            </a:r>
          </a:p>
          <a:p>
            <a:pPr marL="514350" lvl="0" indent="-514350" algn="l">
              <a:buClr>
                <a:srgbClr val="FF0000"/>
              </a:buClr>
              <a:buFont typeface="+mj-lt"/>
              <a:buAutoNum type="arabicPeriod"/>
            </a:pPr>
            <a:r>
              <a:rPr lang="en-US" sz="3100" b="1" dirty="0">
                <a:solidFill>
                  <a:schemeClr val="tx1"/>
                </a:solidFill>
                <a:latin typeface="Times New Roman" panose="02020603050405020304" pitchFamily="18" charset="0"/>
                <a:cs typeface="Times New Roman" panose="02020603050405020304" pitchFamily="18" charset="0"/>
              </a:rPr>
              <a:t>Physical </a:t>
            </a:r>
            <a:r>
              <a:rPr lang="en-US" sz="3100" b="1" dirty="0">
                <a:solidFill>
                  <a:srgbClr val="0000FF"/>
                </a:solidFill>
                <a:latin typeface="Times New Roman" panose="02020603050405020304" pitchFamily="18" charset="0"/>
                <a:cs typeface="Times New Roman" panose="02020603050405020304" pitchFamily="18" charset="0"/>
              </a:rPr>
              <a:t>agents</a:t>
            </a:r>
          </a:p>
          <a:p>
            <a:pPr marL="514350" indent="-514350" algn="l">
              <a:buClr>
                <a:srgbClr val="FF0000"/>
              </a:buClr>
              <a:buFont typeface="+mj-lt"/>
              <a:buAutoNum type="arabicPeriod"/>
            </a:pPr>
            <a:r>
              <a:rPr lang="en-US" sz="3100" b="1" dirty="0">
                <a:solidFill>
                  <a:schemeClr val="tx1"/>
                </a:solidFill>
                <a:latin typeface="Times New Roman" panose="02020603050405020304" pitchFamily="18" charset="0"/>
                <a:cs typeface="Times New Roman" panose="02020603050405020304" pitchFamily="18" charset="0"/>
              </a:rPr>
              <a:t>Infectious </a:t>
            </a:r>
            <a:r>
              <a:rPr lang="en-US" sz="3100" b="1" dirty="0">
                <a:solidFill>
                  <a:srgbClr val="0000FF"/>
                </a:solidFill>
                <a:latin typeface="Times New Roman" panose="02020603050405020304" pitchFamily="18" charset="0"/>
                <a:cs typeface="Times New Roman" panose="02020603050405020304" pitchFamily="18" charset="0"/>
              </a:rPr>
              <a:t>agents</a:t>
            </a:r>
            <a:r>
              <a:rPr lang="en-US" sz="31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1923390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D0A9393-C32A-49E8-8C0B-C148A64D851C}"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24</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304800" y="1295400"/>
            <a:ext cx="8534400" cy="4953000"/>
          </a:xfrm>
        </p:spPr>
        <p:txBody>
          <a:bodyPr>
            <a:normAutofit/>
          </a:bodyPr>
          <a:lstStyle/>
          <a:p>
            <a:pPr marL="457200" algn="l">
              <a:spcBef>
                <a:spcPts val="0"/>
              </a:spcBef>
            </a:pPr>
            <a:r>
              <a:rPr lang="en-US" sz="2800" b="1" dirty="0">
                <a:solidFill>
                  <a:srgbClr val="0000FF"/>
                </a:solidFill>
                <a:latin typeface="Times New Roman" panose="02020603050405020304" pitchFamily="18" charset="0"/>
                <a:cs typeface="Times New Roman" panose="02020603050405020304" pitchFamily="18" charset="0"/>
              </a:rPr>
              <a:t>Nutritive agents</a:t>
            </a:r>
          </a:p>
          <a:p>
            <a:pPr marL="457200" indent="-342900" algn="l">
              <a:spcBef>
                <a:spcPts val="0"/>
              </a:spcBef>
              <a:buClr>
                <a:srgbClr val="FF0000"/>
              </a:buClr>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Some nutritive </a:t>
            </a:r>
            <a:r>
              <a:rPr lang="en-US" sz="2400" b="1" dirty="0">
                <a:solidFill>
                  <a:srgbClr val="0000FF"/>
                </a:solidFill>
                <a:latin typeface="Times New Roman" panose="02020603050405020304" pitchFamily="18" charset="0"/>
                <a:cs typeface="Times New Roman" panose="02020603050405020304" pitchFamily="18" charset="0"/>
              </a:rPr>
              <a:t>agents</a:t>
            </a:r>
            <a:r>
              <a:rPr lang="en-US" sz="2400" b="1" dirty="0">
                <a:solidFill>
                  <a:schemeClr val="tx1"/>
                </a:solidFill>
                <a:latin typeface="Times New Roman" panose="02020603050405020304" pitchFamily="18" charset="0"/>
                <a:cs typeface="Times New Roman" panose="02020603050405020304" pitchFamily="18" charset="0"/>
              </a:rPr>
              <a:t> can cause disease by an excess of them and others by deficiency.</a:t>
            </a:r>
          </a:p>
          <a:p>
            <a:pPr marL="457200" indent="-342900" algn="l">
              <a:spcBef>
                <a:spcPts val="0"/>
              </a:spcBef>
              <a:buClr>
                <a:srgbClr val="FF0000"/>
              </a:buClr>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Too much cholesterol, for example may lead to coronary heart disease; too much salt may lead to hypertension; too much calcium may lead to kidney stones.</a:t>
            </a:r>
          </a:p>
          <a:p>
            <a:pPr marL="457200" indent="-342900" algn="l">
              <a:spcBef>
                <a:spcPts val="0"/>
              </a:spcBef>
              <a:buClr>
                <a:srgbClr val="FF0000"/>
              </a:buClr>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On the other hand too little calcium can lead to osteoporosis.</a:t>
            </a:r>
          </a:p>
          <a:p>
            <a:pPr marL="457200" algn="l">
              <a:spcBef>
                <a:spcPts val="0"/>
              </a:spcBef>
            </a:pPr>
            <a:r>
              <a:rPr lang="en-US" sz="2800" b="1" dirty="0">
                <a:solidFill>
                  <a:srgbClr val="0000FF"/>
                </a:solidFill>
                <a:latin typeface="Times New Roman" panose="02020603050405020304" pitchFamily="18" charset="0"/>
                <a:cs typeface="Times New Roman" panose="02020603050405020304" pitchFamily="18" charset="0"/>
              </a:rPr>
              <a:t>Chemical</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agents</a:t>
            </a:r>
          </a:p>
          <a:p>
            <a:pPr marL="457200" indent="-342900" algn="l">
              <a:spcBef>
                <a:spcPts val="0"/>
              </a:spcBef>
              <a:buClr>
                <a:srgbClr val="FF0000"/>
              </a:buClr>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Chemical agents </a:t>
            </a:r>
            <a:r>
              <a:rPr lang="en-US" sz="2400" b="1" dirty="0">
                <a:solidFill>
                  <a:schemeClr val="tx1"/>
                </a:solidFill>
                <a:latin typeface="Times New Roman" panose="02020603050405020304" pitchFamily="18" charset="0"/>
                <a:cs typeface="Times New Roman" panose="02020603050405020304" pitchFamily="18" charset="0"/>
              </a:rPr>
              <a:t>may consist of </a:t>
            </a:r>
            <a:r>
              <a:rPr lang="en-US" sz="2400" b="1" dirty="0">
                <a:solidFill>
                  <a:srgbClr val="0000FF"/>
                </a:solidFill>
                <a:latin typeface="Times New Roman" panose="02020603050405020304" pitchFamily="18" charset="0"/>
                <a:cs typeface="Times New Roman" panose="02020603050405020304" pitchFamily="18" charset="0"/>
              </a:rPr>
              <a:t>allergens</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342900" algn="l">
              <a:spcBef>
                <a:spcPts val="0"/>
              </a:spcBef>
              <a:buClr>
                <a:srgbClr val="FF0000"/>
              </a:buClr>
              <a:buFont typeface="Arial" panose="020B0604020202020204" pitchFamily="34" charset="0"/>
              <a:buChar char="•"/>
            </a:pPr>
            <a:r>
              <a:rPr lang="en-US" sz="2400" b="1" dirty="0" smtClean="0">
                <a:solidFill>
                  <a:srgbClr val="FF0000"/>
                </a:solidFill>
                <a:latin typeface="Times New Roman" panose="02020603050405020304" pitchFamily="18" charset="0"/>
                <a:cs typeface="Times New Roman" panose="02020603050405020304" pitchFamily="18" charset="0"/>
              </a:rPr>
              <a:t>Example</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paint, cleaning agents, various food dyes; or </a:t>
            </a:r>
            <a:r>
              <a:rPr lang="en-US" sz="2400" b="1" dirty="0" smtClean="0">
                <a:solidFill>
                  <a:srgbClr val="0000FF"/>
                </a:solidFill>
                <a:latin typeface="Times New Roman" panose="02020603050405020304" pitchFamily="18" charset="0"/>
                <a:cs typeface="Times New Roman" panose="02020603050405020304" pitchFamily="18" charset="0"/>
              </a:rPr>
              <a:t>poison</a:t>
            </a:r>
          </a:p>
          <a:p>
            <a:pPr marL="457200" indent="-342900" algn="l">
              <a:spcBef>
                <a:spcPts val="0"/>
              </a:spcBef>
              <a:buClr>
                <a:srgbClr val="FF0000"/>
              </a:buClr>
              <a:buFont typeface="Arial" panose="020B0604020202020204" pitchFamily="34" charset="0"/>
              <a:buChar char="•"/>
            </a:pPr>
            <a:r>
              <a:rPr lang="en-US" sz="2400" b="1" dirty="0" smtClean="0">
                <a:solidFill>
                  <a:srgbClr val="FF0000"/>
                </a:solidFill>
                <a:latin typeface="Times New Roman" panose="02020603050405020304" pitchFamily="18" charset="0"/>
                <a:cs typeface="Times New Roman" panose="02020603050405020304" pitchFamily="18" charset="0"/>
              </a:rPr>
              <a:t>Example</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arsenic, carbon monoxide, overdose of tricyclic antidepressant</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497759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765072DE-96E7-4568-8C28-B9CB1ABA4D78}"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25</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533400" y="1524000"/>
            <a:ext cx="8305800" cy="4724400"/>
          </a:xfrm>
        </p:spPr>
        <p:txBody>
          <a:bodyPr>
            <a:normAutofit/>
          </a:bodyPr>
          <a:lstStyle/>
          <a:p>
            <a:pPr marL="457200" indent="-457200" algn="l">
              <a:spcBef>
                <a:spcPts val="0"/>
              </a:spcBef>
            </a:pPr>
            <a:r>
              <a:rPr lang="en-US" sz="2800" b="1" dirty="0">
                <a:solidFill>
                  <a:srgbClr val="0000FF"/>
                </a:solidFill>
                <a:latin typeface="Times New Roman" panose="02020603050405020304" pitchFamily="18" charset="0"/>
                <a:cs typeface="Times New Roman" panose="02020603050405020304" pitchFamily="18" charset="0"/>
              </a:rPr>
              <a:t>Physical</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agents</a:t>
            </a:r>
          </a:p>
          <a:p>
            <a:pPr marL="457200" indent="-457200" algn="l">
              <a:spcBef>
                <a:spcPts val="0"/>
              </a:spcBef>
              <a:buClr>
                <a:srgbClr val="FF0000"/>
              </a:buClr>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Ionizing radiation or ultraviolet light would be considered among the physical agents that can lead to health problems.</a:t>
            </a:r>
          </a:p>
          <a:p>
            <a:pPr marL="457200" indent="-457200" algn="l">
              <a:spcBef>
                <a:spcPts val="0"/>
              </a:spcBef>
            </a:pPr>
            <a:r>
              <a:rPr lang="en-US" sz="2800" b="1" dirty="0">
                <a:solidFill>
                  <a:srgbClr val="0000FF"/>
                </a:solidFill>
                <a:latin typeface="Times New Roman" panose="02020603050405020304" pitchFamily="18" charset="0"/>
                <a:cs typeface="Times New Roman" panose="02020603050405020304" pitchFamily="18" charset="0"/>
              </a:rPr>
              <a:t>Infectious</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agents</a:t>
            </a:r>
          </a:p>
          <a:p>
            <a:pPr marL="457200" indent="-457200" algn="l">
              <a:spcBef>
                <a:spcPts val="0"/>
              </a:spcBef>
              <a:buClr>
                <a:srgbClr val="FF0000"/>
              </a:buClr>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Perhaps the most well-known agents to health workers are infectious agents such as viruses (mumps, measles, Ebola virus and acquired immunodeficiency syndrome [AIDS]), bacteria (tuberculosis [TB], rheumatic fever, and syphilis), protozoa (malaria), or rickettsia (typhus, rocky mounting spotted fever)</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5276604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4D71A930-FCC6-4809-A557-8F05A8E815F2}"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26</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533400" y="1295400"/>
            <a:ext cx="8305800" cy="4953000"/>
          </a:xfrm>
        </p:spPr>
        <p:txBody>
          <a:bodyPr>
            <a:normAutofit fontScale="92500"/>
          </a:bodyPr>
          <a:lstStyle/>
          <a:p>
            <a:pPr marL="457200" indent="-457200" algn="l">
              <a:spcBef>
                <a:spcPts val="0"/>
              </a:spcBef>
            </a:pPr>
            <a:r>
              <a:rPr lang="en-US" sz="3400" b="1" dirty="0" smtClean="0">
                <a:solidFill>
                  <a:schemeClr val="tx1"/>
                </a:solidFill>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rPr>
              <a:t>Person</a:t>
            </a:r>
            <a:endParaRPr lang="en-US" sz="3400" b="1" dirty="0" smtClean="0">
              <a:solidFill>
                <a:srgbClr val="0000FF"/>
              </a:solidFill>
              <a:latin typeface="Times New Roman" panose="02020603050405020304" pitchFamily="18" charset="0"/>
              <a:cs typeface="Times New Roman" panose="02020603050405020304" pitchFamily="18" charset="0"/>
            </a:endParaRPr>
          </a:p>
          <a:p>
            <a:pPr marL="457200" indent="-457200" algn="l">
              <a:spcBef>
                <a:spcPts val="0"/>
              </a:spcBef>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 </a:t>
            </a:r>
            <a:r>
              <a:rPr lang="en-US" sz="2800" b="1" dirty="0">
                <a:solidFill>
                  <a:schemeClr val="tx1"/>
                </a:solidFill>
                <a:latin typeface="Times New Roman" panose="02020603050405020304" pitchFamily="18" charset="0"/>
                <a:cs typeface="Times New Roman" panose="02020603050405020304" pitchFamily="18" charset="0"/>
              </a:rPr>
              <a:t>first step in understanding a health outcome often includes </a:t>
            </a:r>
            <a:r>
              <a:rPr lang="en-US" sz="2800" b="1" dirty="0">
                <a:solidFill>
                  <a:srgbClr val="0000FF"/>
                </a:solidFill>
                <a:latin typeface="Times New Roman" panose="02020603050405020304" pitchFamily="18" charset="0"/>
                <a:cs typeface="Times New Roman" panose="02020603050405020304" pitchFamily="18" charset="0"/>
              </a:rPr>
              <a:t>descriptive epidemiology</a:t>
            </a:r>
            <a:r>
              <a:rPr lang="en-US" sz="2800" b="1" dirty="0">
                <a:solidFill>
                  <a:schemeClr val="tx1"/>
                </a:solidFill>
                <a:latin typeface="Times New Roman" panose="02020603050405020304" pitchFamily="18" charset="0"/>
                <a:cs typeface="Times New Roman" panose="02020603050405020304" pitchFamily="18" charset="0"/>
              </a:rPr>
              <a:t>, which depicts the health event by </a:t>
            </a:r>
            <a:r>
              <a:rPr lang="en-US" sz="3000" b="1" i="1" dirty="0">
                <a:solidFill>
                  <a:srgbClr val="0000FF"/>
                </a:solidFill>
                <a:latin typeface="Times New Roman" panose="02020603050405020304" pitchFamily="18" charset="0"/>
                <a:cs typeface="Times New Roman" panose="02020603050405020304" pitchFamily="18" charset="0"/>
              </a:rPr>
              <a:t>person,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i="1" dirty="0">
                <a:solidFill>
                  <a:srgbClr val="0000FF"/>
                </a:solidFill>
                <a:latin typeface="Times New Roman" panose="02020603050405020304" pitchFamily="18" charset="0"/>
                <a:cs typeface="Times New Roman" panose="02020603050405020304" pitchFamily="18" charset="0"/>
              </a:rPr>
              <a:t>place,</a:t>
            </a:r>
            <a:r>
              <a:rPr lang="en-US" sz="3000" b="1" dirty="0">
                <a:solidFill>
                  <a:srgbClr val="0000FF"/>
                </a:solidFill>
                <a:latin typeface="Times New Roman" panose="02020603050405020304" pitchFamily="18" charset="0"/>
                <a:cs typeface="Times New Roman" panose="02020603050405020304" pitchFamily="18" charset="0"/>
              </a:rPr>
              <a:t> and </a:t>
            </a:r>
            <a:r>
              <a:rPr lang="en-US" sz="3000" b="1" i="1" dirty="0">
                <a:solidFill>
                  <a:srgbClr val="0000FF"/>
                </a:solidFill>
                <a:latin typeface="Times New Roman" panose="02020603050405020304" pitchFamily="18" charset="0"/>
                <a:cs typeface="Times New Roman" panose="02020603050405020304" pitchFamily="18" charset="0"/>
              </a:rPr>
              <a:t>time </a:t>
            </a:r>
            <a:r>
              <a:rPr lang="en-US" sz="3000" b="1" dirty="0">
                <a:solidFill>
                  <a:srgbClr val="0000FF"/>
                </a:solidFill>
                <a:latin typeface="Times New Roman" panose="02020603050405020304" pitchFamily="18" charset="0"/>
                <a:cs typeface="Times New Roman" panose="02020603050405020304" pitchFamily="18" charset="0"/>
              </a:rPr>
              <a:t>variables</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Clr>
                <a:srgbClr val="FF0000"/>
              </a:buClr>
              <a:buFont typeface="Arial" panose="020B0604020202020204" pitchFamily="34" charset="0"/>
              <a:buChar char="•"/>
            </a:pPr>
            <a:r>
              <a:rPr lang="en-US" sz="3000" b="1" dirty="0" smtClean="0">
                <a:solidFill>
                  <a:srgbClr val="0000FF"/>
                </a:solidFill>
                <a:latin typeface="Times New Roman" panose="02020603050405020304" pitchFamily="18" charset="0"/>
                <a:cs typeface="Times New Roman" panose="02020603050405020304" pitchFamily="18" charset="0"/>
              </a:rPr>
              <a:t>Person</a:t>
            </a:r>
            <a:r>
              <a:rPr lang="en-US" sz="2800" b="1" dirty="0">
                <a:solidFill>
                  <a:schemeClr val="tx1"/>
                </a:solidFill>
                <a:latin typeface="Times New Roman" panose="02020603050405020304" pitchFamily="18" charset="0"/>
                <a:cs typeface="Times New Roman" panose="02020603050405020304" pitchFamily="18" charset="0"/>
              </a:rPr>
              <a:t>, or “who” variables, include the demographic characteristics age, sex, and race or ethnicity.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Clr>
                <a:srgbClr val="FF0000"/>
              </a:buClr>
              <a:buFont typeface="Arial" panose="020B0604020202020204" pitchFamily="34" charset="0"/>
              <a:buChar char="•"/>
            </a:pPr>
            <a:r>
              <a:rPr lang="en-US" sz="2800" b="1" dirty="0" smtClean="0">
                <a:solidFill>
                  <a:srgbClr val="FF0000"/>
                </a:solidFill>
                <a:latin typeface="Times New Roman" panose="02020603050405020304" pitchFamily="18" charset="0"/>
                <a:cs typeface="Times New Roman" panose="02020603050405020304" pitchFamily="18" charset="0"/>
              </a:rPr>
              <a:t>For </a:t>
            </a:r>
            <a:r>
              <a:rPr lang="en-US" sz="2800" b="1" dirty="0">
                <a:solidFill>
                  <a:srgbClr val="FF0000"/>
                </a:solidFill>
                <a:latin typeface="Times New Roman" panose="02020603050405020304" pitchFamily="18" charset="0"/>
                <a:cs typeface="Times New Roman" panose="02020603050405020304" pitchFamily="18" charset="0"/>
              </a:rPr>
              <a:t>example</a:t>
            </a:r>
            <a:r>
              <a:rPr lang="en-US" sz="2800" b="1" dirty="0">
                <a:solidFill>
                  <a:schemeClr val="tx1"/>
                </a:solidFill>
                <a:latin typeface="Times New Roman" panose="02020603050405020304" pitchFamily="18" charset="0"/>
                <a:cs typeface="Times New Roman" panose="02020603050405020304" pitchFamily="18" charset="0"/>
              </a:rPr>
              <a:t>, a health outcome may occur only among women, or it may affect children under the age of five more often than any other age group.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It </a:t>
            </a:r>
            <a:r>
              <a:rPr lang="en-US" sz="2800" b="1" dirty="0">
                <a:solidFill>
                  <a:schemeClr val="tx1"/>
                </a:solidFill>
                <a:latin typeface="Times New Roman" panose="02020603050405020304" pitchFamily="18" charset="0"/>
                <a:cs typeface="Times New Roman" panose="02020603050405020304" pitchFamily="18" charset="0"/>
              </a:rPr>
              <a:t>may impact people of a certain race, ethnicity, or country of origin more frequently than other groups</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4093943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4F16E989-2114-4BC0-8AFA-53C16876DE77}"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27</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533400" y="1295400"/>
            <a:ext cx="8305800" cy="4953000"/>
          </a:xfrm>
        </p:spPr>
        <p:txBody>
          <a:bodyPr>
            <a:normAutofit fontScale="70000" lnSpcReduction="20000"/>
          </a:bodyPr>
          <a:lstStyle/>
          <a:p>
            <a:pPr marL="457200" indent="-457200" algn="l">
              <a:lnSpc>
                <a:spcPct val="120000"/>
              </a:lnSpc>
              <a:spcBef>
                <a:spcPts val="0"/>
              </a:spcBef>
            </a:pPr>
            <a:r>
              <a:rPr lang="en-US" sz="4600" b="1" dirty="0">
                <a:solidFill>
                  <a:srgbClr val="0000FF"/>
                </a:solidFill>
                <a:latin typeface="Times New Roman" panose="02020603050405020304" pitchFamily="18" charset="0"/>
                <a:cs typeface="Times New Roman" panose="02020603050405020304" pitchFamily="18" charset="0"/>
              </a:rPr>
              <a:t>Person</a:t>
            </a:r>
            <a:endParaRPr lang="en-US" sz="4600" dirty="0">
              <a:solidFill>
                <a:srgbClr val="0000FF"/>
              </a:solidFill>
              <a:latin typeface="Times New Roman" panose="02020603050405020304" pitchFamily="18" charset="0"/>
              <a:cs typeface="Times New Roman" panose="02020603050405020304" pitchFamily="18" charset="0"/>
            </a:endParaRPr>
          </a:p>
          <a:p>
            <a:pPr marL="457200" indent="-457200" algn="l">
              <a:lnSpc>
                <a:spcPct val="120000"/>
              </a:lnSpc>
              <a:spcBef>
                <a:spcPts val="0"/>
              </a:spcBef>
              <a:buClr>
                <a:srgbClr val="0000FF"/>
              </a:buClr>
              <a:buFont typeface="Arial" panose="020B0604020202020204" pitchFamily="34" charset="0"/>
              <a:buChar char="•"/>
            </a:pPr>
            <a:r>
              <a:rPr lang="en-US" sz="4000" b="1" dirty="0">
                <a:solidFill>
                  <a:srgbClr val="0000FF"/>
                </a:solidFill>
                <a:latin typeface="Times New Roman" panose="02020603050405020304" pitchFamily="18" charset="0"/>
                <a:cs typeface="Times New Roman" panose="02020603050405020304" pitchFamily="18" charset="0"/>
              </a:rPr>
              <a:t>Agents</a:t>
            </a:r>
            <a:r>
              <a:rPr lang="en-US" sz="4000" b="1" dirty="0">
                <a:solidFill>
                  <a:schemeClr val="tx1"/>
                </a:solidFill>
                <a:latin typeface="Times New Roman" panose="02020603050405020304" pitchFamily="18" charset="0"/>
                <a:cs typeface="Times New Roman" panose="02020603050405020304" pitchFamily="18" charset="0"/>
              </a:rPr>
              <a:t> are necessary to cause disease but they are not sufficient. Not everyone who is stung by a bee develops an anaphylactic reaction, and two people could be enjoying the same meal in in the same restaurant, but only one may spend the rest of the night in the emergency </a:t>
            </a:r>
            <a:r>
              <a:rPr lang="en-US" sz="4000" b="1" dirty="0" smtClean="0">
                <a:solidFill>
                  <a:schemeClr val="tx1"/>
                </a:solidFill>
                <a:latin typeface="Times New Roman" panose="02020603050405020304" pitchFamily="18" charset="0"/>
                <a:cs typeface="Times New Roman" panose="02020603050405020304" pitchFamily="18" charset="0"/>
              </a:rPr>
              <a:t>room.</a:t>
            </a:r>
          </a:p>
          <a:p>
            <a:pPr marL="457200" indent="-457200" algn="l">
              <a:lnSpc>
                <a:spcPct val="120000"/>
              </a:lnSpc>
              <a:spcBef>
                <a:spcPts val="0"/>
              </a:spcBef>
              <a:buClr>
                <a:srgbClr val="0000FF"/>
              </a:buClr>
              <a:buFont typeface="Arial" panose="020B0604020202020204" pitchFamily="34" charset="0"/>
              <a:buChar char="•"/>
            </a:pPr>
            <a:r>
              <a:rPr lang="en-US" sz="4000" b="1" dirty="0" smtClean="0">
                <a:solidFill>
                  <a:schemeClr val="tx1"/>
                </a:solidFill>
                <a:latin typeface="Times New Roman" panose="02020603050405020304" pitchFamily="18" charset="0"/>
                <a:cs typeface="Times New Roman" panose="02020603050405020304" pitchFamily="18" charset="0"/>
              </a:rPr>
              <a:t>It </a:t>
            </a:r>
            <a:r>
              <a:rPr lang="en-US" sz="4000" b="1" dirty="0">
                <a:solidFill>
                  <a:schemeClr val="tx1"/>
                </a:solidFill>
                <a:latin typeface="Times New Roman" panose="02020603050405020304" pitchFamily="18" charset="0"/>
                <a:cs typeface="Times New Roman" panose="02020603050405020304" pitchFamily="18" charset="0"/>
              </a:rPr>
              <a:t>is obvious that people differ in terms of their </a:t>
            </a:r>
            <a:r>
              <a:rPr lang="en-US" sz="4000" b="1" dirty="0">
                <a:solidFill>
                  <a:srgbClr val="0000FF"/>
                </a:solidFill>
                <a:latin typeface="Times New Roman" panose="02020603050405020304" pitchFamily="18" charset="0"/>
                <a:cs typeface="Times New Roman" panose="02020603050405020304" pitchFamily="18" charset="0"/>
              </a:rPr>
              <a:t>susceptibility</a:t>
            </a:r>
            <a:r>
              <a:rPr lang="en-US" sz="4000" b="1" dirty="0">
                <a:solidFill>
                  <a:schemeClr val="tx1"/>
                </a:solidFill>
                <a:latin typeface="Times New Roman" panose="02020603050405020304" pitchFamily="18" charset="0"/>
                <a:cs typeface="Times New Roman" panose="02020603050405020304" pitchFamily="18" charset="0"/>
              </a:rPr>
              <a:t> or response to the </a:t>
            </a:r>
            <a:r>
              <a:rPr lang="en-US" sz="4000" b="1" dirty="0">
                <a:solidFill>
                  <a:srgbClr val="0000FF"/>
                </a:solidFill>
                <a:latin typeface="Times New Roman" panose="02020603050405020304" pitchFamily="18" charset="0"/>
                <a:cs typeface="Times New Roman" panose="02020603050405020304" pitchFamily="18" charset="0"/>
              </a:rPr>
              <a:t>agents</a:t>
            </a:r>
            <a:r>
              <a:rPr lang="en-US" sz="4000" b="1" dirty="0">
                <a:solidFill>
                  <a:schemeClr val="tx1"/>
                </a:solidFill>
                <a:latin typeface="Times New Roman" panose="02020603050405020304" pitchFamily="18" charset="0"/>
                <a:cs typeface="Times New Roman" panose="02020603050405020304" pitchFamily="18" charset="0"/>
              </a:rPr>
              <a:t>; this is what we call </a:t>
            </a:r>
            <a:r>
              <a:rPr lang="en-US" sz="4000" b="1" i="1" dirty="0">
                <a:solidFill>
                  <a:srgbClr val="0000FF"/>
                </a:solidFill>
                <a:latin typeface="Times New Roman" panose="02020603050405020304" pitchFamily="18" charset="0"/>
                <a:cs typeface="Times New Roman" panose="02020603050405020304" pitchFamily="18" charset="0"/>
              </a:rPr>
              <a:t>person or host factors</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0311301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C211A266-BF90-4B74-8E7C-B08673830B0F}"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28</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533400" y="1295400"/>
            <a:ext cx="8305800" cy="4953000"/>
          </a:xfrm>
        </p:spPr>
        <p:txBody>
          <a:bodyPr>
            <a:normAutofit fontScale="85000" lnSpcReduction="10000"/>
          </a:bodyPr>
          <a:lstStyle/>
          <a:p>
            <a:pPr marL="457200" indent="-457200" algn="l">
              <a:lnSpc>
                <a:spcPct val="110000"/>
              </a:lnSpc>
              <a:spcBef>
                <a:spcPts val="600"/>
              </a:spcBef>
            </a:pPr>
            <a:r>
              <a:rPr lang="en-US" sz="4000" b="1" dirty="0">
                <a:solidFill>
                  <a:srgbClr val="0000FF"/>
                </a:solidFill>
                <a:latin typeface="Times New Roman" panose="02020603050405020304" pitchFamily="18" charset="0"/>
                <a:cs typeface="Times New Roman" panose="02020603050405020304" pitchFamily="18" charset="0"/>
              </a:rPr>
              <a:t>Person</a:t>
            </a:r>
            <a:endParaRPr lang="en-US" sz="4000" dirty="0">
              <a:solidFill>
                <a:srgbClr val="0000FF"/>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Clr>
                <a:srgbClr val="FF0000"/>
              </a:buClr>
              <a:buFont typeface="Arial" panose="020B0604020202020204" pitchFamily="34" charset="0"/>
              <a:buChar char="•"/>
            </a:pPr>
            <a:r>
              <a:rPr lang="en-US" sz="3300" b="1" dirty="0">
                <a:solidFill>
                  <a:schemeClr val="tx1"/>
                </a:solidFill>
                <a:latin typeface="Times New Roman" panose="02020603050405020304" pitchFamily="18" charset="0"/>
                <a:cs typeface="Times New Roman" panose="02020603050405020304" pitchFamily="18" charset="0"/>
              </a:rPr>
              <a:t>Year of birth is somewhat different from </a:t>
            </a:r>
            <a:r>
              <a:rPr lang="en-US" sz="3300" b="1" dirty="0">
                <a:solidFill>
                  <a:srgbClr val="0000FF"/>
                </a:solidFill>
                <a:latin typeface="Times New Roman" panose="02020603050405020304" pitchFamily="18" charset="0"/>
                <a:cs typeface="Times New Roman" panose="02020603050405020304" pitchFamily="18" charset="0"/>
              </a:rPr>
              <a:t>age</a:t>
            </a:r>
            <a:r>
              <a:rPr lang="en-US" sz="3300" b="1" dirty="0">
                <a:solidFill>
                  <a:schemeClr val="tx1"/>
                </a:solidFill>
                <a:latin typeface="Times New Roman" panose="02020603050405020304" pitchFamily="18" charset="0"/>
                <a:cs typeface="Times New Roman" panose="02020603050405020304" pitchFamily="18" charset="0"/>
              </a:rPr>
              <a:t> although the two are obviously related; your year of birth will put you in a </a:t>
            </a:r>
            <a:r>
              <a:rPr lang="en-US" sz="3300" b="1" i="1" dirty="0">
                <a:solidFill>
                  <a:srgbClr val="0000FF"/>
                </a:solidFill>
                <a:latin typeface="Times New Roman" panose="02020603050405020304" pitchFamily="18" charset="0"/>
                <a:cs typeface="Times New Roman" panose="02020603050405020304" pitchFamily="18" charset="0"/>
              </a:rPr>
              <a:t>birth cohort</a:t>
            </a:r>
            <a:r>
              <a:rPr lang="en-US" sz="3300" b="1" dirty="0">
                <a:solidFill>
                  <a:schemeClr val="tx1"/>
                </a:solidFill>
                <a:latin typeface="Times New Roman" panose="02020603050405020304" pitchFamily="18" charset="0"/>
                <a:cs typeface="Times New Roman" panose="02020603050405020304" pitchFamily="18" charset="0"/>
              </a:rPr>
              <a:t>. </a:t>
            </a:r>
            <a:endParaRPr lang="en-US" sz="33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Clr>
                <a:srgbClr val="FF0000"/>
              </a:buClr>
              <a:buFont typeface="Arial" panose="020B0604020202020204" pitchFamily="34" charset="0"/>
              <a:buChar char="•"/>
            </a:pPr>
            <a:r>
              <a:rPr lang="en-US" sz="3300" b="1" dirty="0" smtClean="0">
                <a:solidFill>
                  <a:schemeClr val="tx1"/>
                </a:solidFill>
                <a:latin typeface="Times New Roman" panose="02020603050405020304" pitchFamily="18" charset="0"/>
                <a:cs typeface="Times New Roman" panose="02020603050405020304" pitchFamily="18" charset="0"/>
              </a:rPr>
              <a:t>What </a:t>
            </a:r>
            <a:r>
              <a:rPr lang="en-US" sz="3300" b="1" dirty="0">
                <a:solidFill>
                  <a:schemeClr val="tx1"/>
                </a:solidFill>
                <a:latin typeface="Times New Roman" panose="02020603050405020304" pitchFamily="18" charset="0"/>
                <a:cs typeface="Times New Roman" panose="02020603050405020304" pitchFamily="18" charset="0"/>
              </a:rPr>
              <a:t>you and your birth cohort experience is determined in part by when you were born</a:t>
            </a:r>
            <a:r>
              <a:rPr lang="en-US" sz="3300" b="1" i="1" dirty="0">
                <a:solidFill>
                  <a:schemeClr val="tx1"/>
                </a:solidFill>
                <a:latin typeface="Times New Roman" panose="02020603050405020304" pitchFamily="18" charset="0"/>
                <a:cs typeface="Times New Roman" panose="02020603050405020304" pitchFamily="18" charset="0"/>
              </a:rPr>
              <a:t>.</a:t>
            </a:r>
            <a:endParaRPr lang="en-US" sz="3300" dirty="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Clr>
                <a:srgbClr val="FF0000"/>
              </a:buClr>
              <a:buFont typeface="Arial" panose="020B0604020202020204" pitchFamily="34" charset="0"/>
              <a:buChar char="•"/>
            </a:pPr>
            <a:r>
              <a:rPr lang="en-US" sz="3300" b="1" dirty="0">
                <a:solidFill>
                  <a:schemeClr val="tx1"/>
                </a:solidFill>
                <a:latin typeface="Times New Roman" panose="02020603050405020304" pitchFamily="18" charset="0"/>
                <a:cs typeface="Times New Roman" panose="02020603050405020304" pitchFamily="18" charset="0"/>
              </a:rPr>
              <a:t>Other </a:t>
            </a:r>
            <a:r>
              <a:rPr lang="en-US" sz="3300" b="1" dirty="0">
                <a:solidFill>
                  <a:srgbClr val="0000FF"/>
                </a:solidFill>
                <a:latin typeface="Times New Roman" panose="02020603050405020304" pitchFamily="18" charset="0"/>
                <a:cs typeface="Times New Roman" panose="02020603050405020304" pitchFamily="18" charset="0"/>
              </a:rPr>
              <a:t>host factors </a:t>
            </a:r>
            <a:r>
              <a:rPr lang="en-US" sz="3300" b="1" dirty="0">
                <a:solidFill>
                  <a:schemeClr val="tx1"/>
                </a:solidFill>
                <a:latin typeface="Times New Roman" panose="02020603050405020304" pitchFamily="18" charset="0"/>
                <a:cs typeface="Times New Roman" panose="02020603050405020304" pitchFamily="18" charset="0"/>
              </a:rPr>
              <a:t>are modified or acquired with time, such as age itself and immunologic experience, whether achieved naturally through prior exposure, or artificially through inoculation</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4076147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77E3F7FF-EBFD-45FF-8F08-25F432E6A5A9}"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29</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381000" y="1295400"/>
            <a:ext cx="8458200" cy="4953000"/>
          </a:xfrm>
        </p:spPr>
        <p:txBody>
          <a:bodyPr>
            <a:normAutofit fontScale="92500" lnSpcReduction="20000"/>
          </a:bodyPr>
          <a:lstStyle/>
          <a:p>
            <a:pPr marL="457200" indent="-457200" algn="l">
              <a:lnSpc>
                <a:spcPct val="110000"/>
              </a:lnSpc>
              <a:spcBef>
                <a:spcPts val="0"/>
              </a:spcBef>
            </a:pPr>
            <a:r>
              <a:rPr lang="en-US" sz="4000" b="1" dirty="0">
                <a:solidFill>
                  <a:srgbClr val="0000FF"/>
                </a:solidFill>
                <a:latin typeface="Times New Roman" panose="02020603050405020304" pitchFamily="18" charset="0"/>
                <a:cs typeface="Times New Roman" panose="02020603050405020304" pitchFamily="18" charset="0"/>
              </a:rPr>
              <a:t>Person</a:t>
            </a:r>
            <a:endParaRPr lang="en-US" sz="4000" dirty="0">
              <a:solidFill>
                <a:srgbClr val="0000FF"/>
              </a:solidFill>
              <a:latin typeface="Times New Roman" panose="02020603050405020304" pitchFamily="18" charset="0"/>
              <a:cs typeface="Times New Roman" panose="02020603050405020304" pitchFamily="18" charset="0"/>
            </a:endParaRPr>
          </a:p>
          <a:p>
            <a:pPr marL="457200" indent="-457200" algn="l">
              <a:lnSpc>
                <a:spcPct val="110000"/>
              </a:lnSpc>
              <a:spcBef>
                <a:spcPts val="0"/>
              </a:spcBef>
              <a:buClr>
                <a:srgbClr val="FF0000"/>
              </a:buClr>
              <a:buFont typeface="Arial" panose="020B0604020202020204" pitchFamily="34" charset="0"/>
              <a:buChar char="•"/>
            </a:pPr>
            <a:r>
              <a:rPr lang="en-US" sz="3600" b="1" dirty="0">
                <a:solidFill>
                  <a:schemeClr val="tx1"/>
                </a:solidFill>
                <a:latin typeface="Times New Roman" panose="02020603050405020304" pitchFamily="18" charset="0"/>
                <a:cs typeface="Times New Roman" panose="02020603050405020304" pitchFamily="18" charset="0"/>
              </a:rPr>
              <a:t>A </a:t>
            </a:r>
            <a:r>
              <a:rPr lang="en-US" sz="3600" b="1" dirty="0">
                <a:solidFill>
                  <a:srgbClr val="0000FF"/>
                </a:solidFill>
                <a:latin typeface="Times New Roman" panose="02020603050405020304" pitchFamily="18" charset="0"/>
                <a:cs typeface="Times New Roman" panose="02020603050405020304" pitchFamily="18" charset="0"/>
              </a:rPr>
              <a:t>third</a:t>
            </a:r>
            <a:r>
              <a:rPr lang="en-US" sz="3600" b="1" dirty="0">
                <a:solidFill>
                  <a:schemeClr val="tx1"/>
                </a:solidFill>
                <a:latin typeface="Times New Roman" panose="02020603050405020304" pitchFamily="18" charset="0"/>
                <a:cs typeface="Times New Roman" panose="02020603050405020304" pitchFamily="18" charset="0"/>
              </a:rPr>
              <a:t> class of </a:t>
            </a:r>
            <a:r>
              <a:rPr lang="en-US" sz="3600" b="1" dirty="0">
                <a:solidFill>
                  <a:srgbClr val="0000FF"/>
                </a:solidFill>
                <a:latin typeface="Times New Roman" panose="02020603050405020304" pitchFamily="18" charset="0"/>
                <a:cs typeface="Times New Roman" panose="02020603050405020304" pitchFamily="18" charset="0"/>
              </a:rPr>
              <a:t>person factors </a:t>
            </a:r>
            <a:r>
              <a:rPr lang="en-US" sz="3600" b="1" dirty="0">
                <a:solidFill>
                  <a:schemeClr val="tx1"/>
                </a:solidFill>
                <a:latin typeface="Times New Roman" panose="02020603050405020304" pitchFamily="18" charset="0"/>
                <a:cs typeface="Times New Roman" panose="02020603050405020304" pitchFamily="18" charset="0"/>
              </a:rPr>
              <a:t>is more </a:t>
            </a:r>
            <a:r>
              <a:rPr lang="en-US" sz="3600" b="1" i="1" dirty="0">
                <a:solidFill>
                  <a:srgbClr val="0000FF"/>
                </a:solidFill>
                <a:latin typeface="Times New Roman" panose="02020603050405020304" pitchFamily="18" charset="0"/>
                <a:cs typeface="Times New Roman" panose="02020603050405020304" pitchFamily="18" charset="0"/>
              </a:rPr>
              <a:t>transitory</a:t>
            </a:r>
            <a:r>
              <a:rPr lang="en-US" sz="3600" b="1" dirty="0">
                <a:solidFill>
                  <a:schemeClr val="tx1"/>
                </a:solidFill>
                <a:latin typeface="Times New Roman" panose="02020603050405020304" pitchFamily="18" charset="0"/>
                <a:cs typeface="Times New Roman" panose="02020603050405020304" pitchFamily="18" charset="0"/>
              </a:rPr>
              <a:t>, like time-limited comorbid conditions, fatigue, or nutritional status. </a:t>
            </a:r>
            <a:endParaRPr lang="en-US" sz="36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0"/>
              </a:spcBef>
              <a:buClr>
                <a:srgbClr val="FF0000"/>
              </a:buClr>
              <a:buFont typeface="Arial" panose="020B0604020202020204" pitchFamily="34" charset="0"/>
              <a:buChar char="•"/>
            </a:pPr>
            <a:r>
              <a:rPr lang="en-US" sz="3600" b="1" dirty="0" smtClean="0">
                <a:solidFill>
                  <a:schemeClr val="tx1"/>
                </a:solidFill>
                <a:latin typeface="Times New Roman" panose="02020603050405020304" pitchFamily="18" charset="0"/>
                <a:cs typeface="Times New Roman" panose="02020603050405020304" pitchFamily="18" charset="0"/>
              </a:rPr>
              <a:t>Such </a:t>
            </a:r>
            <a:r>
              <a:rPr lang="en-US" sz="3600" b="1" dirty="0">
                <a:solidFill>
                  <a:schemeClr val="tx1"/>
                </a:solidFill>
                <a:latin typeface="Times New Roman" panose="02020603050405020304" pitchFamily="18" charset="0"/>
                <a:cs typeface="Times New Roman" panose="02020603050405020304" pitchFamily="18" charset="0"/>
              </a:rPr>
              <a:t>factors affect the person ability to survive an illness.</a:t>
            </a:r>
            <a:endParaRPr lang="en-US" sz="3600" dirty="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0"/>
              </a:spcBef>
              <a:buClr>
                <a:srgbClr val="FF0000"/>
              </a:buClr>
              <a:buFont typeface="Arial" panose="020B0604020202020204" pitchFamily="34" charset="0"/>
              <a:buChar char="•"/>
            </a:pPr>
            <a:r>
              <a:rPr lang="en-US" sz="3600" b="1" dirty="0">
                <a:solidFill>
                  <a:srgbClr val="0000FF"/>
                </a:solidFill>
                <a:latin typeface="Times New Roman" panose="02020603050405020304" pitchFamily="18" charset="0"/>
                <a:cs typeface="Times New Roman" panose="02020603050405020304" pitchFamily="18" charset="0"/>
              </a:rPr>
              <a:t>Finally</a:t>
            </a:r>
            <a:r>
              <a:rPr lang="en-US" sz="3600" b="1" dirty="0">
                <a:solidFill>
                  <a:schemeClr val="tx1"/>
                </a:solidFill>
                <a:latin typeface="Times New Roman" panose="02020603050405020304" pitchFamily="18" charset="0"/>
                <a:cs typeface="Times New Roman" panose="02020603050405020304" pitchFamily="18" charset="0"/>
              </a:rPr>
              <a:t>, some host factors depend on our </a:t>
            </a:r>
            <a:r>
              <a:rPr lang="en-US" sz="3600" b="1" i="1" dirty="0">
                <a:solidFill>
                  <a:srgbClr val="0000FF"/>
                </a:solidFill>
                <a:latin typeface="Times New Roman" panose="02020603050405020304" pitchFamily="18" charset="0"/>
                <a:cs typeface="Times New Roman" panose="02020603050405020304" pitchFamily="18" charset="0"/>
              </a:rPr>
              <a:t>behavior</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a:solidFill>
                  <a:schemeClr val="tx1"/>
                </a:solidFill>
                <a:latin typeface="Times New Roman" panose="02020603050405020304" pitchFamily="18" charset="0"/>
                <a:cs typeface="Times New Roman" panose="02020603050405020304" pitchFamily="18" charset="0"/>
              </a:rPr>
              <a:t>– what we call </a:t>
            </a:r>
            <a:r>
              <a:rPr lang="en-US" sz="3600" b="1" i="1" dirty="0">
                <a:solidFill>
                  <a:srgbClr val="0000FF"/>
                </a:solidFill>
                <a:latin typeface="Times New Roman" panose="02020603050405020304" pitchFamily="18" charset="0"/>
                <a:cs typeface="Times New Roman" panose="02020603050405020304" pitchFamily="18" charset="0"/>
              </a:rPr>
              <a:t>lifestyle</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a:solidFill>
                  <a:schemeClr val="tx1"/>
                </a:solidFill>
                <a:latin typeface="Times New Roman" panose="02020603050405020304" pitchFamily="18" charset="0"/>
                <a:cs typeface="Times New Roman" panose="02020603050405020304" pitchFamily="18" charset="0"/>
              </a:rPr>
              <a:t>whether we exercise, how we make use of health services, what we eat, and so on</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836001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D18A7132-AD7E-478C-B23B-F9EE5FFF8FDE}" type="datetime1">
              <a:rPr lang="ar-SA" smtClean="0"/>
              <a:t>14/02/1441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D8488BDC-7412-4F23-8F91-438C6A17DF20}" type="slidenum">
              <a:rPr lang="ar-SA"/>
              <a:pPr>
                <a:defRPr/>
              </a:pPr>
              <a:t>3</a:t>
            </a:fld>
            <a:endParaRPr lang="ar-SA"/>
          </a:p>
        </p:txBody>
      </p:sp>
      <p:sp>
        <p:nvSpPr>
          <p:cNvPr id="8" name="Title 1"/>
          <p:cNvSpPr>
            <a:spLocks noGrp="1"/>
          </p:cNvSpPr>
          <p:nvPr>
            <p:ph type="ctrTitle" sz="quarter"/>
          </p:nvPr>
        </p:nvSpPr>
        <p:spPr>
          <a:xfrm>
            <a:off x="914400" y="533400"/>
            <a:ext cx="7772400" cy="762000"/>
          </a:xfrm>
        </p:spPr>
        <p:txBody>
          <a:bodyPr>
            <a:noAutofit/>
          </a:bodyPr>
          <a:lstStyle/>
          <a:p>
            <a:r>
              <a:rPr lang="en-US" sz="2400" b="1" dirty="0" smtClean="0">
                <a:latin typeface="Times New Roman" panose="02020603050405020304" pitchFamily="18" charset="0"/>
                <a:cs typeface="Times New Roman" panose="02020603050405020304" pitchFamily="18" charset="0"/>
              </a:rPr>
              <a:t>EPIDEMIOLOGY INTRODUCTION </a:t>
            </a:r>
            <a:r>
              <a:rPr lang="en-US" sz="2400" b="1" dirty="0">
                <a:latin typeface="Times New Roman" panose="02020603050405020304" pitchFamily="18" charset="0"/>
                <a:cs typeface="Times New Roman" panose="02020603050405020304" pitchFamily="18" charset="0"/>
              </a:rPr>
              <a:t>AND</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BASIC CONCEPTS</a:t>
            </a:r>
            <a:endParaRPr lang="ar-SA" sz="24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533400" y="1752600"/>
            <a:ext cx="8305800" cy="4267200"/>
          </a:xfrm>
        </p:spPr>
        <p:txBody>
          <a:bodyPr>
            <a:noAutofit/>
          </a:bodyPr>
          <a:lstStyle/>
          <a:p>
            <a:pPr marL="457200" indent="-457200" algn="l">
              <a:spcBef>
                <a:spcPts val="600"/>
              </a:spcBef>
              <a:defRPr/>
            </a:pPr>
            <a:r>
              <a:rPr lang="en-US" b="1" i="1" dirty="0">
                <a:solidFill>
                  <a:srgbClr val="0000FF"/>
                </a:solidFill>
                <a:latin typeface="Times New Roman" panose="02020603050405020304" pitchFamily="18" charset="0"/>
                <a:cs typeface="Times New Roman" panose="02020603050405020304" pitchFamily="18" charset="0"/>
              </a:rPr>
              <a:t>Epidemiology</a:t>
            </a:r>
            <a:r>
              <a:rPr lang="en-US" b="1" i="1" dirty="0">
                <a:solidFill>
                  <a:schemeClr val="tx1"/>
                </a:solidFill>
                <a:latin typeface="Times New Roman" panose="02020603050405020304" pitchFamily="18" charset="0"/>
                <a:cs typeface="Times New Roman" panose="02020603050405020304" pitchFamily="18" charset="0"/>
              </a:rPr>
              <a:t> </a:t>
            </a:r>
            <a:endParaRPr lang="en-US" b="1" i="1" dirty="0" smtClean="0">
              <a:solidFill>
                <a:schemeClr val="tx1"/>
              </a:solidFill>
              <a:latin typeface="Times New Roman" panose="02020603050405020304" pitchFamily="18" charset="0"/>
              <a:cs typeface="Times New Roman" panose="02020603050405020304" pitchFamily="18" charset="0"/>
            </a:endParaRPr>
          </a:p>
          <a:p>
            <a:pPr marL="457200" lvl="1" indent="-457200" algn="l">
              <a:spcBef>
                <a:spcPts val="600"/>
              </a:spcBef>
              <a:defRPr/>
            </a:pPr>
            <a:r>
              <a:rPr lang="en-US" b="1" dirty="0" smtClean="0">
                <a:solidFill>
                  <a:schemeClr val="tx1"/>
                </a:solidFill>
                <a:latin typeface="Times New Roman" panose="02020603050405020304" pitchFamily="18" charset="0"/>
                <a:cs typeface="Times New Roman" panose="02020603050405020304" pitchFamily="18" charset="0"/>
              </a:rPr>
              <a:t>Derived </a:t>
            </a:r>
            <a:r>
              <a:rPr lang="en-US" b="1" dirty="0">
                <a:solidFill>
                  <a:schemeClr val="tx1"/>
                </a:solidFill>
                <a:latin typeface="Times New Roman" panose="02020603050405020304" pitchFamily="18" charset="0"/>
                <a:cs typeface="Times New Roman" panose="02020603050405020304" pitchFamily="18" charset="0"/>
              </a:rPr>
              <a:t>from the Greek words meaning study upon populations (epi = upon, demos = people, ology = study). </a:t>
            </a:r>
            <a:endParaRPr lang="en-US" b="1" dirty="0" smtClean="0">
              <a:solidFill>
                <a:schemeClr val="tx1"/>
              </a:solidFill>
              <a:latin typeface="Times New Roman" panose="02020603050405020304" pitchFamily="18" charset="0"/>
              <a:cs typeface="Times New Roman" panose="02020603050405020304" pitchFamily="18" charset="0"/>
            </a:endParaRPr>
          </a:p>
          <a:p>
            <a:pPr marL="457200" lvl="1" indent="-457200" algn="l">
              <a:spcBef>
                <a:spcPts val="600"/>
              </a:spcBef>
              <a:defRPr/>
            </a:pPr>
            <a:r>
              <a:rPr lang="en-US" b="1" dirty="0" smtClean="0">
                <a:solidFill>
                  <a:schemeClr val="tx1"/>
                </a:solidFill>
                <a:latin typeface="Times New Roman" panose="02020603050405020304" pitchFamily="18" charset="0"/>
                <a:cs typeface="Times New Roman" panose="02020603050405020304" pitchFamily="18" charset="0"/>
              </a:rPr>
              <a:t>This </a:t>
            </a:r>
            <a:r>
              <a:rPr lang="en-US" b="1" dirty="0">
                <a:solidFill>
                  <a:schemeClr val="tx1"/>
                </a:solidFill>
                <a:latin typeface="Times New Roman" panose="02020603050405020304" pitchFamily="18" charset="0"/>
                <a:cs typeface="Times New Roman" panose="02020603050405020304" pitchFamily="18" charset="0"/>
              </a:rPr>
              <a:t>derivation does not convey what is studied or the nature of that study and is effectively the same as demography which is the study of the characteristics of populations, such as size, growth, density, distribution, and vital statistics</a:t>
            </a:r>
            <a:r>
              <a:rPr lang="en-US" sz="2400" b="1" dirty="0" smtClean="0">
                <a:solidFill>
                  <a:schemeClr val="tx1"/>
                </a:solidFill>
                <a:latin typeface="Times New Roman" panose="02020603050405020304" pitchFamily="18" charset="0"/>
                <a:cs typeface="Times New Roman" panose="02020603050405020304" pitchFamily="18" charset="0"/>
              </a:rPr>
              <a:t>.</a:t>
            </a:r>
            <a:endParaRPr lang="ar-SA"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35977"/>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37D16DA0-6C95-495D-9C44-BE4E740D1D6D}"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30</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457200" y="1295400"/>
            <a:ext cx="8458200" cy="4953000"/>
          </a:xfrm>
        </p:spPr>
        <p:txBody>
          <a:bodyPr>
            <a:normAutofit fontScale="62500" lnSpcReduction="20000"/>
          </a:bodyPr>
          <a:lstStyle/>
          <a:p>
            <a:pPr algn="l">
              <a:lnSpc>
                <a:spcPct val="120000"/>
              </a:lnSpc>
              <a:spcBef>
                <a:spcPts val="600"/>
              </a:spcBef>
            </a:pPr>
            <a:r>
              <a:rPr lang="en-US" sz="4500" b="1" dirty="0">
                <a:solidFill>
                  <a:srgbClr val="0000FF"/>
                </a:solidFill>
                <a:latin typeface="Times New Roman" panose="02020603050405020304" pitchFamily="18" charset="0"/>
                <a:cs typeface="Times New Roman" panose="02020603050405020304" pitchFamily="18" charset="0"/>
              </a:rPr>
              <a:t>Place</a:t>
            </a:r>
            <a:r>
              <a:rPr lang="en-US" sz="4500" b="1" dirty="0">
                <a:solidFill>
                  <a:schemeClr val="tx1"/>
                </a:solidFill>
                <a:latin typeface="Times New Roman" panose="02020603050405020304" pitchFamily="18" charset="0"/>
                <a:cs typeface="Times New Roman" panose="02020603050405020304" pitchFamily="18" charset="0"/>
              </a:rPr>
              <a:t> variables tell the “</a:t>
            </a:r>
            <a:r>
              <a:rPr lang="en-US" sz="4500" b="1" dirty="0">
                <a:solidFill>
                  <a:srgbClr val="0000FF"/>
                </a:solidFill>
                <a:latin typeface="Times New Roman" panose="02020603050405020304" pitchFamily="18" charset="0"/>
                <a:cs typeface="Times New Roman" panose="02020603050405020304" pitchFamily="18" charset="0"/>
              </a:rPr>
              <a:t>where</a:t>
            </a:r>
            <a:r>
              <a:rPr lang="en-US" sz="4500" b="1" dirty="0">
                <a:solidFill>
                  <a:schemeClr val="tx1"/>
                </a:solidFill>
                <a:latin typeface="Times New Roman" panose="02020603050405020304" pitchFamily="18" charset="0"/>
                <a:cs typeface="Times New Roman" panose="02020603050405020304" pitchFamily="18" charset="0"/>
              </a:rPr>
              <a:t>” of the health outcome</a:t>
            </a:r>
            <a:r>
              <a:rPr lang="en-US" sz="4000" b="1" dirty="0">
                <a:solidFill>
                  <a:schemeClr val="tx1"/>
                </a:solidFill>
                <a:latin typeface="Times New Roman" panose="02020603050405020304" pitchFamily="18" charset="0"/>
                <a:cs typeface="Times New Roman" panose="02020603050405020304" pitchFamily="18" charset="0"/>
              </a:rPr>
              <a:t>. </a:t>
            </a:r>
            <a:endParaRPr lang="en-US" sz="4000" b="1" dirty="0" smtClean="0">
              <a:solidFill>
                <a:schemeClr val="tx1"/>
              </a:solidFill>
              <a:latin typeface="Times New Roman" panose="02020603050405020304" pitchFamily="18" charset="0"/>
              <a:cs typeface="Times New Roman" panose="02020603050405020304" pitchFamily="18" charset="0"/>
            </a:endParaRPr>
          </a:p>
          <a:p>
            <a:pPr marL="571500" indent="-571500" algn="l">
              <a:lnSpc>
                <a:spcPct val="120000"/>
              </a:lnSpc>
              <a:spcBef>
                <a:spcPts val="600"/>
              </a:spcBef>
              <a:buClr>
                <a:srgbClr val="FF0000"/>
              </a:buClr>
              <a:buFont typeface="Arial" panose="020B0604020202020204" pitchFamily="34" charset="0"/>
              <a:buChar char="•"/>
            </a:pPr>
            <a:r>
              <a:rPr lang="en-US" sz="4200" b="1" dirty="0" smtClean="0">
                <a:solidFill>
                  <a:srgbClr val="0000FF"/>
                </a:solidFill>
                <a:latin typeface="Times New Roman" panose="02020603050405020304" pitchFamily="18" charset="0"/>
                <a:cs typeface="Times New Roman" panose="02020603050405020304" pitchFamily="18" charset="0"/>
              </a:rPr>
              <a:t>Are</a:t>
            </a:r>
            <a:r>
              <a:rPr lang="en-US" sz="4200" b="1" dirty="0" smtClean="0">
                <a:solidFill>
                  <a:schemeClr val="tx1"/>
                </a:solidFill>
                <a:latin typeface="Times New Roman" panose="02020603050405020304" pitchFamily="18" charset="0"/>
                <a:cs typeface="Times New Roman" panose="02020603050405020304" pitchFamily="18" charset="0"/>
              </a:rPr>
              <a:t> </a:t>
            </a:r>
            <a:r>
              <a:rPr lang="en-US" sz="4200" b="1" dirty="0">
                <a:solidFill>
                  <a:schemeClr val="tx1"/>
                </a:solidFill>
                <a:latin typeface="Times New Roman" panose="02020603050405020304" pitchFamily="18" charset="0"/>
                <a:cs typeface="Times New Roman" panose="02020603050405020304" pitchFamily="18" charset="0"/>
              </a:rPr>
              <a:t>rural populations more likely to experience the outcome compared to urban dwellers? </a:t>
            </a:r>
            <a:endParaRPr lang="en-US" sz="4200" b="1" dirty="0" smtClean="0">
              <a:solidFill>
                <a:schemeClr val="tx1"/>
              </a:solidFill>
              <a:latin typeface="Times New Roman" panose="02020603050405020304" pitchFamily="18" charset="0"/>
              <a:cs typeface="Times New Roman" panose="02020603050405020304" pitchFamily="18" charset="0"/>
            </a:endParaRPr>
          </a:p>
          <a:p>
            <a:pPr marL="571500" indent="-571500" algn="l">
              <a:lnSpc>
                <a:spcPct val="120000"/>
              </a:lnSpc>
              <a:spcBef>
                <a:spcPts val="600"/>
              </a:spcBef>
              <a:buClr>
                <a:srgbClr val="FF0000"/>
              </a:buClr>
              <a:buFont typeface="Arial" panose="020B0604020202020204" pitchFamily="34" charset="0"/>
              <a:buChar char="•"/>
            </a:pPr>
            <a:r>
              <a:rPr lang="en-US" sz="4200" b="1" dirty="0" smtClean="0">
                <a:solidFill>
                  <a:schemeClr val="tx1"/>
                </a:solidFill>
                <a:latin typeface="Times New Roman" panose="02020603050405020304" pitchFamily="18" charset="0"/>
                <a:cs typeface="Times New Roman" panose="02020603050405020304" pitchFamily="18" charset="0"/>
              </a:rPr>
              <a:t>Perhaps </a:t>
            </a:r>
            <a:r>
              <a:rPr lang="en-US" sz="4200" b="1" dirty="0">
                <a:solidFill>
                  <a:schemeClr val="tx1"/>
                </a:solidFill>
                <a:latin typeface="Times New Roman" panose="02020603050405020304" pitchFamily="18" charset="0"/>
                <a:cs typeface="Times New Roman" panose="02020603050405020304" pitchFamily="18" charset="0"/>
              </a:rPr>
              <a:t>an illness strikes in settings </a:t>
            </a:r>
            <a:r>
              <a:rPr lang="en-US" sz="4200" b="1" dirty="0">
                <a:solidFill>
                  <a:srgbClr val="0000FF"/>
                </a:solidFill>
                <a:latin typeface="Times New Roman" panose="02020603050405020304" pitchFamily="18" charset="0"/>
                <a:cs typeface="Times New Roman" panose="02020603050405020304" pitchFamily="18" charset="0"/>
              </a:rPr>
              <a:t>where</a:t>
            </a:r>
            <a:r>
              <a:rPr lang="en-US" sz="4200" b="1" dirty="0">
                <a:solidFill>
                  <a:schemeClr val="tx1"/>
                </a:solidFill>
                <a:latin typeface="Times New Roman" panose="02020603050405020304" pitchFamily="18" charset="0"/>
                <a:cs typeface="Times New Roman" panose="02020603050405020304" pitchFamily="18" charset="0"/>
              </a:rPr>
              <a:t> many people come into close contact, such as schools, prisons, or nursing homes. </a:t>
            </a:r>
            <a:endParaRPr lang="en-US" sz="4200" b="1" dirty="0" smtClean="0">
              <a:solidFill>
                <a:schemeClr val="tx1"/>
              </a:solidFill>
              <a:latin typeface="Times New Roman" panose="02020603050405020304" pitchFamily="18" charset="0"/>
              <a:cs typeface="Times New Roman" panose="02020603050405020304" pitchFamily="18" charset="0"/>
            </a:endParaRPr>
          </a:p>
          <a:p>
            <a:pPr marL="571500" indent="-571500" algn="l">
              <a:lnSpc>
                <a:spcPct val="120000"/>
              </a:lnSpc>
              <a:spcBef>
                <a:spcPts val="600"/>
              </a:spcBef>
              <a:buClr>
                <a:srgbClr val="FF0000"/>
              </a:buClr>
              <a:buFont typeface="Arial" panose="020B0604020202020204" pitchFamily="34" charset="0"/>
              <a:buChar char="•"/>
            </a:pPr>
            <a:r>
              <a:rPr lang="en-US" sz="4200" b="1" dirty="0" smtClean="0">
                <a:solidFill>
                  <a:schemeClr val="tx1"/>
                </a:solidFill>
                <a:latin typeface="Times New Roman" panose="02020603050405020304" pitchFamily="18" charset="0"/>
                <a:cs typeface="Times New Roman" panose="02020603050405020304" pitchFamily="18" charset="0"/>
              </a:rPr>
              <a:t>A </a:t>
            </a:r>
            <a:r>
              <a:rPr lang="en-US" sz="4200" b="1" dirty="0">
                <a:solidFill>
                  <a:srgbClr val="0000FF"/>
                </a:solidFill>
                <a:latin typeface="Times New Roman" panose="02020603050405020304" pitchFamily="18" charset="0"/>
                <a:cs typeface="Times New Roman" panose="02020603050405020304" pitchFamily="18" charset="0"/>
              </a:rPr>
              <a:t>physical factor </a:t>
            </a:r>
            <a:r>
              <a:rPr lang="en-US" sz="4200" b="1" dirty="0">
                <a:solidFill>
                  <a:schemeClr val="tx1"/>
                </a:solidFill>
                <a:latin typeface="Times New Roman" panose="02020603050405020304" pitchFamily="18" charset="0"/>
                <a:cs typeface="Times New Roman" panose="02020603050405020304" pitchFamily="18" charset="0"/>
              </a:rPr>
              <a:t>such as a river or a salt marsh may be the center of a cluster of outcomes. </a:t>
            </a:r>
            <a:endParaRPr lang="en-US" sz="4200" b="1" dirty="0" smtClean="0">
              <a:solidFill>
                <a:schemeClr val="tx1"/>
              </a:solidFill>
              <a:latin typeface="Times New Roman" panose="02020603050405020304" pitchFamily="18" charset="0"/>
              <a:cs typeface="Times New Roman" panose="02020603050405020304" pitchFamily="18" charset="0"/>
            </a:endParaRPr>
          </a:p>
          <a:p>
            <a:pPr marL="571500" indent="-571500" algn="l">
              <a:lnSpc>
                <a:spcPct val="120000"/>
              </a:lnSpc>
              <a:spcBef>
                <a:spcPts val="600"/>
              </a:spcBef>
              <a:buClr>
                <a:srgbClr val="FF0000"/>
              </a:buClr>
              <a:buFont typeface="Arial" panose="020B0604020202020204" pitchFamily="34" charset="0"/>
              <a:buChar char="•"/>
            </a:pPr>
            <a:r>
              <a:rPr lang="en-US" sz="4200" b="1" dirty="0" smtClean="0">
                <a:solidFill>
                  <a:schemeClr val="tx1"/>
                </a:solidFill>
                <a:latin typeface="Times New Roman" panose="02020603050405020304" pitchFamily="18" charset="0"/>
                <a:cs typeface="Times New Roman" panose="02020603050405020304" pitchFamily="18" charset="0"/>
              </a:rPr>
              <a:t>All </a:t>
            </a:r>
            <a:r>
              <a:rPr lang="en-US" sz="4200" b="1" dirty="0">
                <a:solidFill>
                  <a:schemeClr val="tx1"/>
                </a:solidFill>
                <a:latin typeface="Times New Roman" panose="02020603050405020304" pitchFamily="18" charset="0"/>
                <a:cs typeface="Times New Roman" panose="02020603050405020304" pitchFamily="18" charset="0"/>
              </a:rPr>
              <a:t>of these examples illustrate the use of </a:t>
            </a:r>
            <a:r>
              <a:rPr lang="en-US" sz="4200" b="1" dirty="0">
                <a:solidFill>
                  <a:srgbClr val="0000FF"/>
                </a:solidFill>
                <a:latin typeface="Times New Roman" panose="02020603050405020304" pitchFamily="18" charset="0"/>
                <a:cs typeface="Times New Roman" panose="02020603050405020304" pitchFamily="18" charset="0"/>
              </a:rPr>
              <a:t>place</a:t>
            </a:r>
            <a:r>
              <a:rPr lang="en-US" sz="4200" b="1" dirty="0">
                <a:solidFill>
                  <a:schemeClr val="tx1"/>
                </a:solidFill>
                <a:latin typeface="Times New Roman" panose="02020603050405020304" pitchFamily="18" charset="0"/>
                <a:cs typeface="Times New Roman" panose="02020603050405020304" pitchFamily="18" charset="0"/>
              </a:rPr>
              <a:t> variables in describing a health outcome</a:t>
            </a:r>
            <a:r>
              <a:rPr lang="en-US" sz="42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1908712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EF443C0A-FFAE-42A6-A2FA-B274AE859AC0}"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31</a:t>
            </a:fld>
            <a:endParaRPr lang="ar-SA"/>
          </a:p>
        </p:txBody>
      </p:sp>
      <p:sp>
        <p:nvSpPr>
          <p:cNvPr id="2" name="Title 1"/>
          <p:cNvSpPr>
            <a:spLocks noGrp="1"/>
          </p:cNvSpPr>
          <p:nvPr>
            <p:ph type="ctrTitle" sz="quarter"/>
          </p:nvPr>
        </p:nvSpPr>
        <p:spPr>
          <a:xfrm>
            <a:off x="685800" y="304800"/>
            <a:ext cx="7772400" cy="662136"/>
          </a:xfrm>
        </p:spPr>
        <p:txBody>
          <a:bodyPr>
            <a:noAutofit/>
          </a:bodyPr>
          <a:lstStyle/>
          <a:p>
            <a:r>
              <a:rPr lang="en-US" sz="2400" b="1" dirty="0" smtClean="0">
                <a:latin typeface="Times New Roman" panose="02020603050405020304" pitchFamily="18" charset="0"/>
                <a:cs typeface="Times New Roman" panose="02020603050405020304" pitchFamily="18" charset="0"/>
              </a:rPr>
              <a:t>EPIDEMIOLOGY INTRODUCTION </a:t>
            </a:r>
            <a:r>
              <a:rPr lang="en-US" sz="2400" b="1" dirty="0">
                <a:latin typeface="Times New Roman" panose="02020603050405020304" pitchFamily="18" charset="0"/>
                <a:cs typeface="Times New Roman" panose="02020603050405020304" pitchFamily="18" charset="0"/>
              </a:rPr>
              <a:t>AND</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BASIC CONCEPTS</a:t>
            </a:r>
            <a:endParaRPr lang="ar-SA" sz="24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457200" y="1219200"/>
            <a:ext cx="8458200" cy="5029200"/>
          </a:xfrm>
        </p:spPr>
        <p:txBody>
          <a:bodyPr>
            <a:normAutofit fontScale="55000" lnSpcReduction="20000"/>
          </a:bodyPr>
          <a:lstStyle/>
          <a:p>
            <a:pPr marL="457200" indent="-457200" algn="l">
              <a:lnSpc>
                <a:spcPct val="120000"/>
              </a:lnSpc>
              <a:spcBef>
                <a:spcPts val="600"/>
              </a:spcBef>
            </a:pPr>
            <a:r>
              <a:rPr lang="en-US" sz="5100" b="1" dirty="0" smtClean="0">
                <a:solidFill>
                  <a:srgbClr val="0000FF"/>
                </a:solidFill>
                <a:cs typeface="Times New Roman" panose="02020603050405020304" pitchFamily="18" charset="0"/>
              </a:rPr>
              <a:t>Place</a:t>
            </a:r>
            <a:endParaRPr lang="en-US" sz="5100" dirty="0"/>
          </a:p>
          <a:p>
            <a:pPr marL="457200" indent="-457200" algn="l">
              <a:lnSpc>
                <a:spcPct val="120000"/>
              </a:lnSpc>
              <a:spcBef>
                <a:spcPts val="0"/>
              </a:spcBef>
              <a:buClr>
                <a:srgbClr val="FF0000"/>
              </a:buClr>
              <a:buFont typeface="Arial" panose="020B0604020202020204" pitchFamily="34" charset="0"/>
              <a:buChar char="•"/>
            </a:pPr>
            <a:r>
              <a:rPr lang="en-US" sz="4400" b="1" dirty="0">
                <a:solidFill>
                  <a:schemeClr val="tx1"/>
                </a:solidFill>
                <a:latin typeface="Times New Roman" panose="02020603050405020304" pitchFamily="18" charset="0"/>
                <a:cs typeface="Times New Roman" panose="02020603050405020304" pitchFamily="18" charset="0"/>
              </a:rPr>
              <a:t>Geographically restricted or widespread (</a:t>
            </a:r>
            <a:r>
              <a:rPr lang="en-US" sz="4400" b="1" dirty="0">
                <a:solidFill>
                  <a:srgbClr val="0000FF"/>
                </a:solidFill>
                <a:latin typeface="Times New Roman" panose="02020603050405020304" pitchFamily="18" charset="0"/>
                <a:cs typeface="Times New Roman" panose="02020603050405020304" pitchFamily="18" charset="0"/>
              </a:rPr>
              <a:t>pandemic</a:t>
            </a:r>
            <a:r>
              <a:rPr lang="en-US" sz="4400" b="1" dirty="0">
                <a:solidFill>
                  <a:schemeClr val="tx1"/>
                </a:solidFill>
                <a:latin typeface="Times New Roman" panose="02020603050405020304" pitchFamily="18" charset="0"/>
                <a:cs typeface="Times New Roman" panose="02020603050405020304" pitchFamily="18" charset="0"/>
              </a:rPr>
              <a:t>)	</a:t>
            </a:r>
            <a:endParaRPr lang="en-US" sz="4400" dirty="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Clr>
                <a:srgbClr val="FF0000"/>
              </a:buClr>
              <a:buFont typeface="Arial" panose="020B0604020202020204" pitchFamily="34" charset="0"/>
              <a:buChar char="•"/>
            </a:pPr>
            <a:r>
              <a:rPr lang="en-US" sz="4400" b="1" dirty="0">
                <a:solidFill>
                  <a:schemeClr val="tx1"/>
                </a:solidFill>
                <a:latin typeface="Times New Roman" panose="02020603050405020304" pitchFamily="18" charset="0"/>
                <a:cs typeface="Times New Roman" panose="02020603050405020304" pitchFamily="18" charset="0"/>
              </a:rPr>
              <a:t>Relation to </a:t>
            </a:r>
            <a:r>
              <a:rPr lang="en-US" sz="4400" b="1" dirty="0">
                <a:solidFill>
                  <a:srgbClr val="0000FF"/>
                </a:solidFill>
                <a:latin typeface="Times New Roman" panose="02020603050405020304" pitchFamily="18" charset="0"/>
                <a:cs typeface="Times New Roman" panose="02020603050405020304" pitchFamily="18" charset="0"/>
              </a:rPr>
              <a:t>water</a:t>
            </a:r>
            <a:r>
              <a:rPr lang="en-US" sz="4400" b="1" dirty="0">
                <a:solidFill>
                  <a:schemeClr val="tx1"/>
                </a:solidFill>
                <a:latin typeface="Times New Roman" panose="02020603050405020304" pitchFamily="18" charset="0"/>
                <a:cs typeface="Times New Roman" panose="02020603050405020304" pitchFamily="18" charset="0"/>
              </a:rPr>
              <a:t> or </a:t>
            </a:r>
            <a:r>
              <a:rPr lang="en-US" sz="4400" b="1" dirty="0">
                <a:solidFill>
                  <a:srgbClr val="0000FF"/>
                </a:solidFill>
                <a:latin typeface="Times New Roman" panose="02020603050405020304" pitchFamily="18" charset="0"/>
                <a:cs typeface="Times New Roman" panose="02020603050405020304" pitchFamily="18" charset="0"/>
              </a:rPr>
              <a:t>food</a:t>
            </a:r>
            <a:r>
              <a:rPr lang="en-US" sz="4400" b="1" dirty="0">
                <a:solidFill>
                  <a:schemeClr val="tx1"/>
                </a:solidFill>
                <a:latin typeface="Times New Roman" panose="02020603050405020304" pitchFamily="18" charset="0"/>
                <a:cs typeface="Times New Roman" panose="02020603050405020304" pitchFamily="18" charset="0"/>
              </a:rPr>
              <a:t> supply.	</a:t>
            </a:r>
            <a:endParaRPr lang="en-US" sz="4400" dirty="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Clr>
                <a:srgbClr val="FF0000"/>
              </a:buClr>
              <a:buFont typeface="Arial" panose="020B0604020202020204" pitchFamily="34" charset="0"/>
              <a:buChar char="•"/>
            </a:pPr>
            <a:r>
              <a:rPr lang="en-US" sz="4400" b="1" dirty="0">
                <a:solidFill>
                  <a:schemeClr val="tx1"/>
                </a:solidFill>
                <a:latin typeface="Times New Roman" panose="02020603050405020304" pitchFamily="18" charset="0"/>
                <a:cs typeface="Times New Roman" panose="02020603050405020304" pitchFamily="18" charset="0"/>
              </a:rPr>
              <a:t>Multiple clusters or one.</a:t>
            </a:r>
            <a:endParaRPr lang="en-US" sz="4400" dirty="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Clr>
                <a:srgbClr val="FF0000"/>
              </a:buClr>
              <a:buFont typeface="Arial" panose="020B0604020202020204" pitchFamily="34" charset="0"/>
              <a:buChar char="•"/>
            </a:pPr>
            <a:r>
              <a:rPr lang="en-US" sz="4400" b="1" dirty="0">
                <a:solidFill>
                  <a:schemeClr val="tx1"/>
                </a:solidFill>
                <a:latin typeface="Times New Roman" panose="02020603050405020304" pitchFamily="18" charset="0"/>
                <a:cs typeface="Times New Roman" panose="02020603050405020304" pitchFamily="18" charset="0"/>
              </a:rPr>
              <a:t>It is obvious that </a:t>
            </a:r>
            <a:r>
              <a:rPr lang="en-US" sz="4400" b="1" i="1" dirty="0">
                <a:solidFill>
                  <a:srgbClr val="0000FF"/>
                </a:solidFill>
                <a:latin typeface="Times New Roman" panose="02020603050405020304" pitchFamily="18" charset="0"/>
                <a:cs typeface="Times New Roman" panose="02020603050405020304" pitchFamily="18" charset="0"/>
              </a:rPr>
              <a:t>place</a:t>
            </a:r>
            <a:r>
              <a:rPr lang="en-US" sz="4400" b="1" dirty="0">
                <a:solidFill>
                  <a:schemeClr val="tx1"/>
                </a:solidFill>
                <a:latin typeface="Times New Roman" panose="02020603050405020304" pitchFamily="18" charset="0"/>
                <a:cs typeface="Times New Roman" panose="02020603050405020304" pitchFamily="18" charset="0"/>
              </a:rPr>
              <a:t>, which is also referred to as </a:t>
            </a:r>
            <a:r>
              <a:rPr lang="en-US" sz="4400" b="1" i="1" dirty="0">
                <a:solidFill>
                  <a:srgbClr val="0000FF"/>
                </a:solidFill>
                <a:latin typeface="Times New Roman" panose="02020603050405020304" pitchFamily="18" charset="0"/>
                <a:cs typeface="Times New Roman" panose="02020603050405020304" pitchFamily="18" charset="0"/>
              </a:rPr>
              <a:t>environment</a:t>
            </a:r>
            <a:r>
              <a:rPr lang="en-US" sz="4400" b="1" dirty="0">
                <a:solidFill>
                  <a:schemeClr val="tx1"/>
                </a:solidFill>
                <a:latin typeface="Times New Roman" panose="02020603050405020304" pitchFamily="18" charset="0"/>
                <a:cs typeface="Times New Roman" panose="02020603050405020304" pitchFamily="18" charset="0"/>
              </a:rPr>
              <a:t>, is rarely a direct factor in its own right. Rather, it reflects a host of other factors that are distributed geographically</a:t>
            </a:r>
            <a:r>
              <a:rPr lang="en-US" sz="4400" b="1" dirty="0" smtClean="0">
                <a:solidFill>
                  <a:schemeClr val="tx1"/>
                </a:solidFill>
                <a:latin typeface="Times New Roman" panose="02020603050405020304" pitchFamily="18" charset="0"/>
                <a:cs typeface="Times New Roman" panose="02020603050405020304" pitchFamily="18" charset="0"/>
              </a:rPr>
              <a:t>.</a:t>
            </a:r>
          </a:p>
          <a:p>
            <a:pPr marL="457200" indent="-457200" algn="l">
              <a:lnSpc>
                <a:spcPct val="120000"/>
              </a:lnSpc>
              <a:spcBef>
                <a:spcPts val="600"/>
              </a:spcBef>
              <a:buClr>
                <a:srgbClr val="FF0000"/>
              </a:buClr>
              <a:buFont typeface="Arial" panose="020B0604020202020204" pitchFamily="34" charset="0"/>
              <a:buChar char="•"/>
            </a:pPr>
            <a:r>
              <a:rPr lang="en-US" sz="4400" b="1" dirty="0">
                <a:solidFill>
                  <a:schemeClr val="tx1"/>
                </a:solidFill>
                <a:latin typeface="Times New Roman" panose="02020603050405020304" pitchFamily="18" charset="0"/>
                <a:cs typeface="Times New Roman" panose="02020603050405020304" pitchFamily="18" charset="0"/>
              </a:rPr>
              <a:t>The challenge to </a:t>
            </a:r>
            <a:r>
              <a:rPr lang="en-US" sz="4400" b="1" dirty="0">
                <a:solidFill>
                  <a:srgbClr val="0000FF"/>
                </a:solidFill>
                <a:latin typeface="Times New Roman" panose="02020603050405020304" pitchFamily="18" charset="0"/>
                <a:cs typeface="Times New Roman" panose="02020603050405020304" pitchFamily="18" charset="0"/>
              </a:rPr>
              <a:t>epidemiologist</a:t>
            </a:r>
            <a:r>
              <a:rPr lang="en-US" sz="4400" b="1" dirty="0">
                <a:solidFill>
                  <a:schemeClr val="tx1"/>
                </a:solidFill>
                <a:latin typeface="Times New Roman" panose="02020603050405020304" pitchFamily="18" charset="0"/>
                <a:cs typeface="Times New Roman" panose="02020603050405020304" pitchFamily="18" charset="0"/>
              </a:rPr>
              <a:t> is, once having found differences in the prevalence of some disorder from one </a:t>
            </a:r>
            <a:r>
              <a:rPr lang="en-US" sz="4400" b="1" dirty="0">
                <a:solidFill>
                  <a:srgbClr val="0000FF"/>
                </a:solidFill>
                <a:latin typeface="Times New Roman" panose="02020603050405020304" pitchFamily="18" charset="0"/>
                <a:cs typeface="Times New Roman" panose="02020603050405020304" pitchFamily="18" charset="0"/>
              </a:rPr>
              <a:t>place</a:t>
            </a:r>
            <a:r>
              <a:rPr lang="en-US" sz="4400" b="1" dirty="0">
                <a:solidFill>
                  <a:schemeClr val="tx1"/>
                </a:solidFill>
                <a:latin typeface="Times New Roman" panose="02020603050405020304" pitchFamily="18" charset="0"/>
                <a:cs typeface="Times New Roman" panose="02020603050405020304" pitchFamily="18" charset="0"/>
              </a:rPr>
              <a:t> to another, to discover what it is about the </a:t>
            </a:r>
            <a:r>
              <a:rPr lang="en-US" sz="4400" b="1" dirty="0">
                <a:solidFill>
                  <a:srgbClr val="0000FF"/>
                </a:solidFill>
                <a:latin typeface="Times New Roman" panose="02020603050405020304" pitchFamily="18" charset="0"/>
                <a:cs typeface="Times New Roman" panose="02020603050405020304" pitchFamily="18" charset="0"/>
              </a:rPr>
              <a:t>environment</a:t>
            </a:r>
            <a:r>
              <a:rPr lang="en-US" sz="4400" b="1" dirty="0">
                <a:solidFill>
                  <a:schemeClr val="tx1"/>
                </a:solidFill>
                <a:latin typeface="Times New Roman" panose="02020603050405020304" pitchFamily="18" charset="0"/>
                <a:cs typeface="Times New Roman" panose="02020603050405020304" pitchFamily="18" charset="0"/>
              </a:rPr>
              <a:t> that gives rise to these </a:t>
            </a:r>
            <a:r>
              <a:rPr lang="en-US" sz="4400" b="1" dirty="0" smtClean="0">
                <a:solidFill>
                  <a:srgbClr val="0000FF"/>
                </a:solidFill>
                <a:latin typeface="Times New Roman" panose="02020603050405020304" pitchFamily="18" charset="0"/>
                <a:cs typeface="Times New Roman" panose="02020603050405020304" pitchFamily="18" charset="0"/>
              </a:rPr>
              <a:t>variations.</a:t>
            </a:r>
          </a:p>
        </p:txBody>
      </p:sp>
    </p:spTree>
    <p:extLst>
      <p:ext uri="{BB962C8B-B14F-4D97-AF65-F5344CB8AC3E}">
        <p14:creationId xmlns:p14="http://schemas.microsoft.com/office/powerpoint/2010/main" val="97897510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F0B136E9-EDBB-4733-9C9B-3C93B138407B}"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32</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400" b="1" dirty="0" smtClean="0">
                <a:latin typeface="Times New Roman" panose="02020603050405020304" pitchFamily="18" charset="0"/>
                <a:cs typeface="Times New Roman" panose="02020603050405020304" pitchFamily="18" charset="0"/>
              </a:rPr>
              <a:t>EPIDEMIOLOGY INTRODUCTION </a:t>
            </a:r>
            <a:r>
              <a:rPr lang="en-US" sz="2400" b="1" dirty="0">
                <a:latin typeface="Times New Roman" panose="02020603050405020304" pitchFamily="18" charset="0"/>
                <a:cs typeface="Times New Roman" panose="02020603050405020304" pitchFamily="18" charset="0"/>
              </a:rPr>
              <a:t>AND</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BASIC CONCEPTS</a:t>
            </a:r>
            <a:endParaRPr lang="ar-SA" sz="24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381000" y="1295400"/>
            <a:ext cx="8458200" cy="4953000"/>
          </a:xfrm>
        </p:spPr>
        <p:txBody>
          <a:bodyPr>
            <a:normAutofit fontScale="92500" lnSpcReduction="20000"/>
          </a:bodyPr>
          <a:lstStyle/>
          <a:p>
            <a:pPr marL="457200" indent="-457200" algn="l">
              <a:lnSpc>
                <a:spcPct val="120000"/>
              </a:lnSpc>
              <a:spcBef>
                <a:spcPts val="0"/>
              </a:spcBef>
            </a:pPr>
            <a:r>
              <a:rPr lang="en-US" b="1" dirty="0" smtClean="0">
                <a:solidFill>
                  <a:srgbClr val="0000FF"/>
                </a:solidFill>
                <a:latin typeface="Times New Roman" panose="02020603050405020304" pitchFamily="18" charset="0"/>
                <a:cs typeface="Times New Roman" panose="02020603050405020304" pitchFamily="18" charset="0"/>
              </a:rPr>
              <a:t>Environment (</a:t>
            </a:r>
            <a:r>
              <a:rPr lang="en-US" sz="3600" b="1" dirty="0" smtClean="0">
                <a:solidFill>
                  <a:srgbClr val="0000FF"/>
                </a:solidFill>
                <a:latin typeface="Times New Roman" panose="02020603050405020304" pitchFamily="18" charset="0"/>
                <a:cs typeface="Times New Roman" panose="02020603050405020304" pitchFamily="18" charset="0"/>
              </a:rPr>
              <a:t>Place)</a:t>
            </a:r>
            <a:endParaRPr lang="en-US" sz="3600" dirty="0">
              <a:solidFill>
                <a:srgbClr val="0000FF"/>
              </a:solidFill>
              <a:latin typeface="Times New Roman" panose="02020603050405020304" pitchFamily="18" charset="0"/>
              <a:cs typeface="Times New Roman" panose="02020603050405020304" pitchFamily="18" charset="0"/>
            </a:endParaRPr>
          </a:p>
          <a:p>
            <a:pPr marL="457200" lvl="0" indent="-457200" algn="l">
              <a:lnSpc>
                <a:spcPct val="120000"/>
              </a:lnSpc>
              <a:spcBef>
                <a:spcPts val="0"/>
              </a:spcBef>
              <a:buClr>
                <a:srgbClr val="FF0000"/>
              </a:buClr>
              <a:buFont typeface="Arial" panose="020B0604020202020204" pitchFamily="34" charset="0"/>
              <a:buChar char="•"/>
            </a:pPr>
            <a:r>
              <a:rPr lang="en-US" sz="2600" b="1" dirty="0">
                <a:solidFill>
                  <a:srgbClr val="0000FF"/>
                </a:solidFill>
                <a:latin typeface="Times New Roman" panose="02020603050405020304" pitchFamily="18" charset="0"/>
                <a:cs typeface="Times New Roman" panose="02020603050405020304" pitchFamily="18" charset="0"/>
              </a:rPr>
              <a:t>Crowding</a:t>
            </a:r>
            <a:r>
              <a:rPr lang="en-US" sz="2600" b="1" dirty="0">
                <a:solidFill>
                  <a:schemeClr val="tx1"/>
                </a:solidFill>
                <a:latin typeface="Times New Roman" panose="02020603050405020304" pitchFamily="18" charset="0"/>
                <a:cs typeface="Times New Roman" panose="02020603050405020304" pitchFamily="18" charset="0"/>
              </a:rPr>
              <a:t>						</a:t>
            </a:r>
            <a:endParaRPr lang="en-US" sz="2600" dirty="0">
              <a:solidFill>
                <a:schemeClr val="tx1"/>
              </a:solidFill>
              <a:latin typeface="Times New Roman" panose="02020603050405020304" pitchFamily="18" charset="0"/>
              <a:cs typeface="Times New Roman" panose="02020603050405020304" pitchFamily="18" charset="0"/>
            </a:endParaRPr>
          </a:p>
          <a:p>
            <a:pPr marL="457200" lvl="0" indent="-457200" algn="l">
              <a:lnSpc>
                <a:spcPct val="120000"/>
              </a:lnSpc>
              <a:spcBef>
                <a:spcPts val="0"/>
              </a:spcBef>
              <a:buClr>
                <a:srgbClr val="FF0000"/>
              </a:buClr>
              <a:buFont typeface="Arial" panose="020B0604020202020204" pitchFamily="34" charset="0"/>
              <a:buChar char="•"/>
            </a:pPr>
            <a:r>
              <a:rPr lang="en-US" sz="2600" b="1" dirty="0">
                <a:solidFill>
                  <a:srgbClr val="0000FF"/>
                </a:solidFill>
                <a:latin typeface="Times New Roman" panose="02020603050405020304" pitchFamily="18" charset="0"/>
                <a:cs typeface="Times New Roman" panose="02020603050405020304" pitchFamily="18" charset="0"/>
              </a:rPr>
              <a:t>Atmosphere</a:t>
            </a:r>
            <a:endParaRPr lang="en-US" sz="2600" dirty="0">
              <a:solidFill>
                <a:srgbClr val="0000FF"/>
              </a:solidFill>
              <a:latin typeface="Times New Roman" panose="02020603050405020304" pitchFamily="18" charset="0"/>
              <a:cs typeface="Times New Roman" panose="02020603050405020304" pitchFamily="18" charset="0"/>
            </a:endParaRPr>
          </a:p>
          <a:p>
            <a:pPr marL="457200" lvl="0" indent="-457200" algn="l">
              <a:lnSpc>
                <a:spcPct val="120000"/>
              </a:lnSpc>
              <a:spcBef>
                <a:spcPts val="0"/>
              </a:spcBef>
              <a:buClr>
                <a:srgbClr val="FF0000"/>
              </a:buClr>
              <a:buFont typeface="Arial" panose="020B0604020202020204" pitchFamily="34" charset="0"/>
              <a:buChar char="•"/>
            </a:pPr>
            <a:r>
              <a:rPr lang="en-US" sz="2600" b="1" dirty="0">
                <a:solidFill>
                  <a:srgbClr val="0000FF"/>
                </a:solidFill>
                <a:latin typeface="Times New Roman" panose="02020603050405020304" pitchFamily="18" charset="0"/>
                <a:cs typeface="Times New Roman" panose="02020603050405020304" pitchFamily="18" charset="0"/>
              </a:rPr>
              <a:t>Modes of communication </a:t>
            </a:r>
            <a:r>
              <a:rPr lang="en-US" sz="2600" b="1" dirty="0">
                <a:solidFill>
                  <a:schemeClr val="tx1"/>
                </a:solidFill>
                <a:latin typeface="Times New Roman" panose="02020603050405020304" pitchFamily="18" charset="0"/>
                <a:cs typeface="Times New Roman" panose="02020603050405020304" pitchFamily="18" charset="0"/>
              </a:rPr>
              <a:t>– phenomena in the environment that </a:t>
            </a:r>
            <a:r>
              <a:rPr lang="en-US" sz="2600" b="1" i="1" dirty="0">
                <a:solidFill>
                  <a:schemeClr val="tx1"/>
                </a:solidFill>
                <a:latin typeface="Times New Roman" panose="02020603050405020304" pitchFamily="18" charset="0"/>
                <a:cs typeface="Times New Roman" panose="02020603050405020304" pitchFamily="18" charset="0"/>
              </a:rPr>
              <a:t>bring </a:t>
            </a:r>
            <a:r>
              <a:rPr lang="en-US" sz="2600" b="1" i="1" dirty="0">
                <a:solidFill>
                  <a:srgbClr val="0000FF"/>
                </a:solidFill>
                <a:latin typeface="Times New Roman" panose="02020603050405020304" pitchFamily="18" charset="0"/>
                <a:cs typeface="Times New Roman" panose="02020603050405020304" pitchFamily="18" charset="0"/>
              </a:rPr>
              <a:t>host</a:t>
            </a:r>
            <a:r>
              <a:rPr lang="en-US" sz="2600" b="1" i="1" dirty="0">
                <a:solidFill>
                  <a:schemeClr val="tx1"/>
                </a:solidFill>
                <a:latin typeface="Times New Roman" panose="02020603050405020304" pitchFamily="18" charset="0"/>
                <a:cs typeface="Times New Roman" panose="02020603050405020304" pitchFamily="18" charset="0"/>
              </a:rPr>
              <a:t> and </a:t>
            </a:r>
            <a:r>
              <a:rPr lang="en-US" sz="2600" b="1" i="1" dirty="0">
                <a:solidFill>
                  <a:srgbClr val="0000FF"/>
                </a:solidFill>
                <a:latin typeface="Times New Roman" panose="02020603050405020304" pitchFamily="18" charset="0"/>
                <a:cs typeface="Times New Roman" panose="02020603050405020304" pitchFamily="18" charset="0"/>
              </a:rPr>
              <a:t>agent</a:t>
            </a:r>
            <a:r>
              <a:rPr lang="en-US" sz="2600" b="1" i="1" dirty="0">
                <a:solidFill>
                  <a:schemeClr val="tx1"/>
                </a:solidFill>
                <a:latin typeface="Times New Roman" panose="02020603050405020304" pitchFamily="18" charset="0"/>
                <a:cs typeface="Times New Roman" panose="02020603050405020304" pitchFamily="18" charset="0"/>
              </a:rPr>
              <a:t> together</a:t>
            </a:r>
            <a:r>
              <a:rPr lang="en-US" sz="2600" b="1" dirty="0">
                <a:solidFill>
                  <a:schemeClr val="tx1"/>
                </a:solidFill>
                <a:latin typeface="Times New Roman" panose="02020603050405020304" pitchFamily="18" charset="0"/>
                <a:cs typeface="Times New Roman" panose="02020603050405020304" pitchFamily="18" charset="0"/>
              </a:rPr>
              <a:t>, such as:</a:t>
            </a:r>
            <a:endParaRPr lang="en-US" sz="2600" dirty="0">
              <a:solidFill>
                <a:schemeClr val="tx1"/>
              </a:solidFill>
              <a:latin typeface="Times New Roman" panose="02020603050405020304" pitchFamily="18" charset="0"/>
              <a:cs typeface="Times New Roman" panose="02020603050405020304" pitchFamily="18" charset="0"/>
            </a:endParaRPr>
          </a:p>
          <a:p>
            <a:pPr marL="457200" lvl="1" indent="-457200" algn="l">
              <a:lnSpc>
                <a:spcPct val="120000"/>
              </a:lnSpc>
              <a:spcBef>
                <a:spcPts val="0"/>
              </a:spcBef>
              <a:buClr>
                <a:srgbClr val="FF0000"/>
              </a:buClr>
              <a:buFont typeface="+mj-lt"/>
              <a:buAutoNum type="arabicPeriod"/>
            </a:pPr>
            <a:r>
              <a:rPr lang="en-US" sz="2600" b="1" dirty="0" smtClean="0">
                <a:solidFill>
                  <a:srgbClr val="0000FF"/>
                </a:solidFill>
                <a:latin typeface="Times New Roman" panose="02020603050405020304" pitchFamily="18" charset="0"/>
                <a:cs typeface="Times New Roman" panose="02020603050405020304" pitchFamily="18" charset="0"/>
              </a:rPr>
              <a:t>Vector </a:t>
            </a:r>
            <a:r>
              <a:rPr lang="en-US" sz="2600" dirty="0"/>
              <a:t> </a:t>
            </a:r>
            <a:r>
              <a:rPr lang="en-US" sz="2600" b="1" dirty="0">
                <a:solidFill>
                  <a:schemeClr val="tx1"/>
                </a:solidFill>
                <a:latin typeface="Times New Roman" panose="02020603050405020304" pitchFamily="18" charset="0"/>
                <a:cs typeface="Times New Roman" panose="02020603050405020304" pitchFamily="18" charset="0"/>
              </a:rPr>
              <a:t>is any </a:t>
            </a:r>
            <a:r>
              <a:rPr lang="en-US" sz="2600" b="1" dirty="0">
                <a:solidFill>
                  <a:srgbClr val="0000FF"/>
                </a:solidFill>
                <a:latin typeface="Times New Roman" panose="02020603050405020304" pitchFamily="18" charset="0"/>
                <a:cs typeface="Times New Roman" panose="02020603050405020304" pitchFamily="18" charset="0"/>
              </a:rPr>
              <a:t>agent</a:t>
            </a:r>
            <a:r>
              <a:rPr lang="en-US" sz="2600" b="1" dirty="0">
                <a:solidFill>
                  <a:schemeClr val="tx1"/>
                </a:solidFill>
                <a:latin typeface="Times New Roman" panose="02020603050405020304" pitchFamily="18" charset="0"/>
                <a:cs typeface="Times New Roman" panose="02020603050405020304" pitchFamily="18" charset="0"/>
              </a:rPr>
              <a:t> (animal, or microorganism) that carries and transmits an infectious pathogen into another living </a:t>
            </a:r>
            <a:r>
              <a:rPr lang="en-US" sz="2600" b="1" dirty="0" smtClean="0">
                <a:solidFill>
                  <a:schemeClr val="tx1"/>
                </a:solidFill>
                <a:latin typeface="Times New Roman" panose="02020603050405020304" pitchFamily="18" charset="0"/>
                <a:cs typeface="Times New Roman" panose="02020603050405020304" pitchFamily="18" charset="0"/>
              </a:rPr>
              <a:t>organism.</a:t>
            </a:r>
            <a:endParaRPr lang="en-US" sz="2600" b="1" dirty="0">
              <a:solidFill>
                <a:schemeClr val="tx1"/>
              </a:solidFill>
              <a:latin typeface="Times New Roman" panose="02020603050405020304" pitchFamily="18" charset="0"/>
              <a:cs typeface="Times New Roman" panose="02020603050405020304" pitchFamily="18" charset="0"/>
            </a:endParaRPr>
          </a:p>
          <a:p>
            <a:pPr marL="457200" lvl="1" indent="-457200" algn="l">
              <a:lnSpc>
                <a:spcPct val="120000"/>
              </a:lnSpc>
              <a:spcBef>
                <a:spcPts val="0"/>
              </a:spcBef>
              <a:buClr>
                <a:srgbClr val="FF0000"/>
              </a:buClr>
              <a:buFont typeface="+mj-lt"/>
              <a:buAutoNum type="arabicPeriod"/>
            </a:pPr>
            <a:r>
              <a:rPr lang="en-US" sz="2600" b="1" dirty="0" smtClean="0">
                <a:solidFill>
                  <a:srgbClr val="0000FF"/>
                </a:solidFill>
                <a:latin typeface="Times New Roman" panose="02020603050405020304" pitchFamily="18" charset="0"/>
                <a:cs typeface="Times New Roman" panose="02020603050405020304" pitchFamily="18" charset="0"/>
              </a:rPr>
              <a:t>Vehicle </a:t>
            </a:r>
            <a:r>
              <a:rPr lang="en-US" sz="2400" b="1" dirty="0">
                <a:solidFill>
                  <a:schemeClr val="tx1"/>
                </a:solidFill>
                <a:latin typeface="Times New Roman" panose="02020603050405020304" pitchFamily="18" charset="0"/>
                <a:cs typeface="Times New Roman" panose="02020603050405020304" pitchFamily="18" charset="0"/>
              </a:rPr>
              <a:t>An inanimate intermediate in the indirect transmission of a pathogen from a reservoir or infected host to a susceptible host; vehicles include foods, clothing, </a:t>
            </a:r>
            <a:r>
              <a:rPr lang="en-US" sz="2400" b="1" dirty="0" smtClean="0">
                <a:solidFill>
                  <a:schemeClr val="tx1"/>
                </a:solidFill>
                <a:latin typeface="Times New Roman" panose="02020603050405020304" pitchFamily="18" charset="0"/>
                <a:cs typeface="Times New Roman" panose="02020603050405020304" pitchFamily="18" charset="0"/>
              </a:rPr>
              <a:t>and instruments</a:t>
            </a:r>
            <a:r>
              <a:rPr lang="en-US" sz="2400" b="1" dirty="0">
                <a:solidFill>
                  <a:schemeClr val="tx1"/>
                </a:solidFill>
                <a:latin typeface="Times New Roman" panose="02020603050405020304" pitchFamily="18" charset="0"/>
                <a:cs typeface="Times New Roman" panose="02020603050405020304" pitchFamily="18" charset="0"/>
              </a:rPr>
              <a:t>.</a:t>
            </a:r>
            <a:endParaRPr lang="en-US" sz="2600" b="1" dirty="0" smtClean="0">
              <a:solidFill>
                <a:schemeClr val="tx1"/>
              </a:solidFill>
              <a:latin typeface="Times New Roman" panose="02020603050405020304" pitchFamily="18" charset="0"/>
              <a:cs typeface="Times New Roman" panose="02020603050405020304" pitchFamily="18" charset="0"/>
            </a:endParaRPr>
          </a:p>
          <a:p>
            <a:pPr marL="457200" lvl="1" indent="-457200" algn="l">
              <a:lnSpc>
                <a:spcPct val="120000"/>
              </a:lnSpc>
              <a:spcBef>
                <a:spcPts val="0"/>
              </a:spcBef>
              <a:buClr>
                <a:srgbClr val="FF0000"/>
              </a:buClr>
              <a:buFont typeface="+mj-lt"/>
              <a:buAutoNum type="arabicPeriod"/>
            </a:pPr>
            <a:r>
              <a:rPr lang="en-US" sz="2600" b="1" dirty="0" smtClean="0">
                <a:solidFill>
                  <a:srgbClr val="0000FF"/>
                </a:solidFill>
                <a:latin typeface="Times New Roman" panose="02020603050405020304" pitchFamily="18" charset="0"/>
                <a:cs typeface="Times New Roman" panose="02020603050405020304" pitchFamily="18" charset="0"/>
              </a:rPr>
              <a:t>Reservoir </a:t>
            </a:r>
            <a:r>
              <a:rPr lang="en-US" sz="2400" b="1" dirty="0">
                <a:solidFill>
                  <a:schemeClr val="tx1"/>
                </a:solidFill>
                <a:latin typeface="Times New Roman" panose="02020603050405020304" pitchFamily="18" charset="0"/>
                <a:cs typeface="Times New Roman" panose="02020603050405020304" pitchFamily="18" charset="0"/>
              </a:rPr>
              <a:t>Any person, animal, plant, soil or substance in which an infectious </a:t>
            </a:r>
            <a:r>
              <a:rPr lang="en-US" sz="2400" b="1" dirty="0">
                <a:solidFill>
                  <a:srgbClr val="0000FF"/>
                </a:solidFill>
                <a:latin typeface="Times New Roman" panose="02020603050405020304" pitchFamily="18" charset="0"/>
                <a:cs typeface="Times New Roman" panose="02020603050405020304" pitchFamily="18" charset="0"/>
              </a:rPr>
              <a:t>agent</a:t>
            </a:r>
            <a:r>
              <a:rPr lang="en-US" sz="2400" b="1" dirty="0">
                <a:solidFill>
                  <a:schemeClr val="tx1"/>
                </a:solidFill>
                <a:latin typeface="Times New Roman" panose="02020603050405020304" pitchFamily="18" charset="0"/>
                <a:cs typeface="Times New Roman" panose="02020603050405020304" pitchFamily="18" charset="0"/>
              </a:rPr>
              <a:t> normally lives and </a:t>
            </a:r>
            <a:r>
              <a:rPr lang="en-US" sz="2400" b="1" dirty="0" smtClean="0">
                <a:solidFill>
                  <a:schemeClr val="tx1"/>
                </a:solidFill>
                <a:latin typeface="Times New Roman" panose="02020603050405020304" pitchFamily="18" charset="0"/>
                <a:cs typeface="Times New Roman" panose="02020603050405020304" pitchFamily="18" charset="0"/>
              </a:rPr>
              <a:t>multiplies.</a:t>
            </a:r>
            <a:endParaRPr lang="en-US" sz="26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63613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A4CC7E12-1482-4172-8E37-85E409F5DE92}"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33</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457200" y="1295400"/>
            <a:ext cx="8458200" cy="4953000"/>
          </a:xfrm>
        </p:spPr>
        <p:txBody>
          <a:bodyPr>
            <a:normAutofit fontScale="77500" lnSpcReduction="20000"/>
          </a:bodyPr>
          <a:lstStyle/>
          <a:p>
            <a:pPr marL="457200" indent="-457200" algn="l">
              <a:lnSpc>
                <a:spcPct val="120000"/>
              </a:lnSpc>
              <a:spcBef>
                <a:spcPts val="600"/>
              </a:spcBef>
            </a:pPr>
            <a:r>
              <a:rPr lang="en-US" sz="3800" b="1" dirty="0" smtClean="0">
                <a:solidFill>
                  <a:srgbClr val="0000FF"/>
                </a:solidFill>
                <a:latin typeface="Times New Roman" panose="02020603050405020304" pitchFamily="18" charset="0"/>
                <a:cs typeface="Times New Roman" panose="02020603050405020304" pitchFamily="18" charset="0"/>
              </a:rPr>
              <a:t>TIME</a:t>
            </a:r>
          </a:p>
          <a:p>
            <a:pPr marL="457200" indent="-457200" algn="l">
              <a:lnSpc>
                <a:spcPct val="120000"/>
              </a:lnSpc>
              <a:spcBef>
                <a:spcPts val="600"/>
              </a:spcBef>
              <a:buClr>
                <a:srgbClr val="FF0000"/>
              </a:buClr>
              <a:buFont typeface="Arial" panose="020B0604020202020204" pitchFamily="34" charset="0"/>
              <a:buChar char="•"/>
            </a:pPr>
            <a:r>
              <a:rPr lang="en-US" b="1" dirty="0" smtClean="0">
                <a:solidFill>
                  <a:srgbClr val="0000FF"/>
                </a:solidFill>
                <a:latin typeface="Times New Roman" panose="02020603050405020304" pitchFamily="18" charset="0"/>
                <a:cs typeface="Times New Roman" panose="02020603050405020304" pitchFamily="18" charset="0"/>
              </a:rPr>
              <a:t>Finally</a:t>
            </a:r>
            <a:r>
              <a:rPr lang="en-US" b="1" dirty="0">
                <a:solidFill>
                  <a:schemeClr val="tx1"/>
                </a:solidFill>
                <a:latin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cs typeface="Times New Roman" panose="02020603050405020304" pitchFamily="18" charset="0"/>
              </a:rPr>
              <a:t>time</a:t>
            </a:r>
            <a:r>
              <a:rPr lang="en-US" b="1" dirty="0">
                <a:solidFill>
                  <a:schemeClr val="tx1"/>
                </a:solidFill>
                <a:latin typeface="Times New Roman" panose="02020603050405020304" pitchFamily="18" charset="0"/>
                <a:cs typeface="Times New Roman" panose="02020603050405020304" pitchFamily="18" charset="0"/>
              </a:rPr>
              <a:t>, or “ </a:t>
            </a:r>
            <a:r>
              <a:rPr lang="en-US" b="1" dirty="0">
                <a:solidFill>
                  <a:srgbClr val="0000FF"/>
                </a:solidFill>
                <a:latin typeface="Times New Roman" panose="02020603050405020304" pitchFamily="18" charset="0"/>
                <a:cs typeface="Times New Roman" panose="02020603050405020304" pitchFamily="18" charset="0"/>
              </a:rPr>
              <a:t>when</a:t>
            </a:r>
            <a:r>
              <a:rPr lang="en-US" b="1" dirty="0">
                <a:solidFill>
                  <a:schemeClr val="tx1"/>
                </a:solidFill>
                <a:latin typeface="Times New Roman" panose="02020603050405020304" pitchFamily="18" charset="0"/>
                <a:cs typeface="Times New Roman" panose="02020603050405020304" pitchFamily="18" charset="0"/>
              </a:rPr>
              <a:t> ” variables, provide information about trends in a health outcome across years or seasons, and in the case of infectious diseases, time variables may be used to help identify the source of an infection based on the timing of reported symptoms. </a:t>
            </a:r>
            <a:endParaRPr lang="en-US"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Clr>
                <a:srgbClr val="FF0000"/>
              </a:buClr>
              <a:buFont typeface="Arial" panose="020B0604020202020204" pitchFamily="34" charset="0"/>
              <a:buChar char="•"/>
            </a:pPr>
            <a:r>
              <a:rPr lang="en-US" b="1" dirty="0" smtClean="0">
                <a:solidFill>
                  <a:srgbClr val="0000FF"/>
                </a:solidFill>
                <a:latin typeface="Times New Roman" panose="02020603050405020304" pitchFamily="18" charset="0"/>
                <a:cs typeface="Times New Roman" panose="02020603050405020304" pitchFamily="18" charset="0"/>
              </a:rPr>
              <a:t>Diseases</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such as influenza are cyclical in nature and commonly occur during specific seasons. </a:t>
            </a:r>
            <a:endParaRPr lang="en-US"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Clr>
                <a:srgbClr val="FF0000"/>
              </a:buClr>
              <a:buFont typeface="Arial" panose="020B0604020202020204" pitchFamily="34" charset="0"/>
              <a:buChar char="•"/>
            </a:pPr>
            <a:r>
              <a:rPr lang="en-US" b="1" dirty="0" smtClean="0">
                <a:solidFill>
                  <a:srgbClr val="0000FF"/>
                </a:solidFill>
                <a:latin typeface="Times New Roman" panose="02020603050405020304" pitchFamily="18" charset="0"/>
                <a:cs typeface="Times New Roman" panose="02020603050405020304" pitchFamily="18" charset="0"/>
              </a:rPr>
              <a:t>Tracking </a:t>
            </a:r>
            <a:r>
              <a:rPr lang="en-US" b="1" dirty="0">
                <a:solidFill>
                  <a:srgbClr val="0000FF"/>
                </a:solidFill>
                <a:latin typeface="Times New Roman" panose="02020603050405020304" pitchFamily="18" charset="0"/>
                <a:cs typeface="Times New Roman" panose="02020603050405020304" pitchFamily="18" charset="0"/>
              </a:rPr>
              <a:t>the timing </a:t>
            </a:r>
            <a:r>
              <a:rPr lang="en-US" b="1" dirty="0">
                <a:solidFill>
                  <a:schemeClr val="tx1"/>
                </a:solidFill>
                <a:latin typeface="Times New Roman" panose="02020603050405020304" pitchFamily="18" charset="0"/>
                <a:cs typeface="Times New Roman" panose="02020603050405020304" pitchFamily="18" charset="0"/>
              </a:rPr>
              <a:t>of influenza cases may alert public health officials to an early start to a flu season or to a possible epidemic or pandemic strain of the </a:t>
            </a:r>
            <a:r>
              <a:rPr lang="en-US" b="1" dirty="0" smtClean="0">
                <a:solidFill>
                  <a:schemeClr val="tx1"/>
                </a:solidFill>
                <a:latin typeface="Times New Roman" panose="02020603050405020304" pitchFamily="18" charset="0"/>
                <a:cs typeface="Times New Roman" panose="02020603050405020304" pitchFamily="18" charset="0"/>
              </a:rPr>
              <a:t>virus.</a:t>
            </a:r>
            <a:endParaRPr lang="en-US" sz="26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27843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35363C33-E888-4142-8000-ACB184E18D43}"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34</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457200" y="1295400"/>
            <a:ext cx="8458200" cy="4953000"/>
          </a:xfrm>
        </p:spPr>
        <p:txBody>
          <a:bodyPr>
            <a:normAutofit fontScale="70000" lnSpcReduction="20000"/>
          </a:bodyPr>
          <a:lstStyle/>
          <a:p>
            <a:pPr marL="457200" indent="-457200" algn="l">
              <a:lnSpc>
                <a:spcPct val="120000"/>
              </a:lnSpc>
              <a:spcBef>
                <a:spcPts val="600"/>
              </a:spcBef>
            </a:pPr>
            <a:r>
              <a:rPr lang="en-US" sz="3800" b="1" dirty="0" smtClean="0">
                <a:solidFill>
                  <a:srgbClr val="0000FF"/>
                </a:solidFill>
                <a:latin typeface="Times New Roman" panose="02020603050405020304" pitchFamily="18" charset="0"/>
                <a:cs typeface="Times New Roman" panose="02020603050405020304" pitchFamily="18" charset="0"/>
              </a:rPr>
              <a:t>TIME</a:t>
            </a:r>
          </a:p>
          <a:p>
            <a:pPr marL="457200" indent="-457200" algn="l">
              <a:lnSpc>
                <a:spcPct val="120000"/>
              </a:lnSpc>
              <a:spcBef>
                <a:spcPts val="600"/>
              </a:spcBef>
              <a:buClr>
                <a:srgbClr val="FF0000"/>
              </a:buClr>
              <a:buFont typeface="Arial" panose="020B0604020202020204" pitchFamily="34" charset="0"/>
              <a:buChar char="•"/>
            </a:pPr>
            <a:r>
              <a:rPr lang="en-US" sz="3400" b="1" dirty="0">
                <a:solidFill>
                  <a:schemeClr val="tx1"/>
                </a:solidFill>
                <a:latin typeface="Times New Roman" panose="02020603050405020304" pitchFamily="18" charset="0"/>
                <a:cs typeface="Times New Roman" panose="02020603050405020304" pitchFamily="18" charset="0"/>
              </a:rPr>
              <a:t>In other cases, there may be a </a:t>
            </a:r>
            <a:r>
              <a:rPr lang="en-US" sz="3400" b="1" dirty="0">
                <a:solidFill>
                  <a:srgbClr val="0000FF"/>
                </a:solidFill>
                <a:latin typeface="Times New Roman" panose="02020603050405020304" pitchFamily="18" charset="0"/>
                <a:cs typeface="Times New Roman" panose="02020603050405020304" pitchFamily="18" charset="0"/>
              </a:rPr>
              <a:t>point in time after which </a:t>
            </a:r>
            <a:r>
              <a:rPr lang="en-US" sz="3400" b="1" dirty="0">
                <a:solidFill>
                  <a:schemeClr val="tx1"/>
                </a:solidFill>
                <a:latin typeface="Times New Roman" panose="02020603050405020304" pitchFamily="18" charset="0"/>
                <a:cs typeface="Times New Roman" panose="02020603050405020304" pitchFamily="18" charset="0"/>
              </a:rPr>
              <a:t>the outcome of interest became increasingly common. </a:t>
            </a:r>
            <a:endParaRPr lang="en-US" sz="34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Clr>
                <a:srgbClr val="FF0000"/>
              </a:buClr>
              <a:buFont typeface="Arial" panose="020B0604020202020204" pitchFamily="34" charset="0"/>
              <a:buChar char="•"/>
            </a:pPr>
            <a:r>
              <a:rPr lang="en-US" sz="3400" b="1" dirty="0" smtClean="0">
                <a:solidFill>
                  <a:srgbClr val="FF0000"/>
                </a:solidFill>
                <a:latin typeface="Times New Roman" panose="02020603050405020304" pitchFamily="18" charset="0"/>
                <a:cs typeface="Times New Roman" panose="02020603050405020304" pitchFamily="18" charset="0"/>
              </a:rPr>
              <a:t>For </a:t>
            </a:r>
            <a:r>
              <a:rPr lang="en-US" sz="3400" b="1" dirty="0">
                <a:solidFill>
                  <a:srgbClr val="FF0000"/>
                </a:solidFill>
                <a:latin typeface="Times New Roman" panose="02020603050405020304" pitchFamily="18" charset="0"/>
                <a:cs typeface="Times New Roman" panose="02020603050405020304" pitchFamily="18" charset="0"/>
              </a:rPr>
              <a:t>example</a:t>
            </a:r>
            <a:r>
              <a:rPr lang="en-US" sz="3400" b="1" dirty="0">
                <a:solidFill>
                  <a:schemeClr val="tx1"/>
                </a:solidFill>
                <a:latin typeface="Times New Roman" panose="02020603050405020304" pitchFamily="18" charset="0"/>
                <a:cs typeface="Times New Roman" panose="02020603050405020304" pitchFamily="18" charset="0"/>
              </a:rPr>
              <a:t>, a contaminated potato salad at a company picnic may lead to an </a:t>
            </a:r>
            <a:r>
              <a:rPr lang="en-US" sz="3400" b="1" dirty="0">
                <a:solidFill>
                  <a:srgbClr val="0000FF"/>
                </a:solidFill>
                <a:latin typeface="Times New Roman" panose="02020603050405020304" pitchFamily="18" charset="0"/>
                <a:cs typeface="Times New Roman" panose="02020603050405020304" pitchFamily="18" charset="0"/>
              </a:rPr>
              <a:t>outbreak</a:t>
            </a:r>
            <a:r>
              <a:rPr lang="en-US" sz="3400" b="1" dirty="0">
                <a:solidFill>
                  <a:schemeClr val="tx1"/>
                </a:solidFill>
                <a:latin typeface="Times New Roman" panose="02020603050405020304" pitchFamily="18" charset="0"/>
                <a:cs typeface="Times New Roman" panose="02020603050405020304" pitchFamily="18" charset="0"/>
              </a:rPr>
              <a:t> of </a:t>
            </a:r>
            <a:r>
              <a:rPr lang="en-US" sz="3400" b="1" i="1" dirty="0">
                <a:solidFill>
                  <a:srgbClr val="0000FF"/>
                </a:solidFill>
                <a:latin typeface="Times New Roman" panose="02020603050405020304" pitchFamily="18" charset="0"/>
                <a:cs typeface="Times New Roman" panose="02020603050405020304" pitchFamily="18" charset="0"/>
              </a:rPr>
              <a:t>Salmonella</a:t>
            </a:r>
            <a:r>
              <a:rPr lang="en-US" sz="3400" b="1" i="1" dirty="0">
                <a:solidFill>
                  <a:schemeClr val="tx1"/>
                </a:solidFill>
                <a:latin typeface="Times New Roman" panose="02020603050405020304" pitchFamily="18" charset="0"/>
                <a:cs typeface="Times New Roman" panose="02020603050405020304" pitchFamily="18" charset="0"/>
              </a:rPr>
              <a:t>. </a:t>
            </a:r>
            <a:r>
              <a:rPr lang="en-US" sz="3400" b="1" dirty="0">
                <a:solidFill>
                  <a:schemeClr val="tx1"/>
                </a:solidFill>
                <a:latin typeface="Times New Roman" panose="02020603050405020304" pitchFamily="18" charset="0"/>
                <a:cs typeface="Times New Roman" panose="02020603050405020304" pitchFamily="18" charset="0"/>
              </a:rPr>
              <a:t>In this example, we might describe the outbreak epidemiology in reference to the day of the picnic and track and identify those who began exhibiting symptoms thereafter. </a:t>
            </a:r>
            <a:endParaRPr lang="en-US" sz="34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Clr>
                <a:srgbClr val="FF0000"/>
              </a:buClr>
              <a:buFont typeface="Arial" panose="020B0604020202020204" pitchFamily="34" charset="0"/>
              <a:buChar char="•"/>
            </a:pPr>
            <a:r>
              <a:rPr lang="en-US" sz="3400" b="1" dirty="0" smtClean="0">
                <a:solidFill>
                  <a:schemeClr val="tx1"/>
                </a:solidFill>
                <a:latin typeface="Times New Roman" panose="02020603050405020304" pitchFamily="18" charset="0"/>
                <a:cs typeface="Times New Roman" panose="02020603050405020304" pitchFamily="18" charset="0"/>
              </a:rPr>
              <a:t>In </a:t>
            </a:r>
            <a:r>
              <a:rPr lang="en-US" sz="3400" b="1" dirty="0">
                <a:solidFill>
                  <a:srgbClr val="0000FF"/>
                </a:solidFill>
                <a:latin typeface="Times New Roman" panose="02020603050405020304" pitchFamily="18" charset="0"/>
                <a:cs typeface="Times New Roman" panose="02020603050405020304" pitchFamily="18" charset="0"/>
              </a:rPr>
              <a:t>epidemiology</a:t>
            </a:r>
            <a:r>
              <a:rPr lang="en-US" sz="3400" b="1" dirty="0">
                <a:solidFill>
                  <a:schemeClr val="tx1"/>
                </a:solidFill>
                <a:latin typeface="Times New Roman" panose="02020603050405020304" pitchFamily="18" charset="0"/>
                <a:cs typeface="Times New Roman" panose="02020603050405020304" pitchFamily="18" charset="0"/>
              </a:rPr>
              <a:t>, it is useful to monitor trends over time to understand the nature of health outcomes and to evaluate whether interventions or control strategies are having an impact because the time of their implementation is known</a:t>
            </a:r>
            <a:r>
              <a:rPr lang="en-US" sz="34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962135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8196A9DA-0D5C-4A92-9A4B-B81441AB8A56}"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35</a:t>
            </a:fld>
            <a:endParaRPr lang="ar-SA"/>
          </a:p>
        </p:txBody>
      </p:sp>
      <p:sp>
        <p:nvSpPr>
          <p:cNvPr id="2" name="Title 1"/>
          <p:cNvSpPr>
            <a:spLocks noGrp="1"/>
          </p:cNvSpPr>
          <p:nvPr>
            <p:ph type="ctrTitle" sz="quarter"/>
          </p:nvPr>
        </p:nvSpPr>
        <p:spPr>
          <a:xfrm>
            <a:off x="685800" y="304800"/>
            <a:ext cx="7772400" cy="662136"/>
          </a:xfrm>
        </p:spPr>
        <p:txBody>
          <a:bodyPr>
            <a:noAutofit/>
          </a:bodyPr>
          <a:lstStyle/>
          <a:p>
            <a:r>
              <a:rPr lang="en-US" sz="2400" b="1" dirty="0" smtClean="0">
                <a:latin typeface="Times New Roman" panose="02020603050405020304" pitchFamily="18" charset="0"/>
                <a:cs typeface="Times New Roman" panose="02020603050405020304" pitchFamily="18" charset="0"/>
              </a:rPr>
              <a:t>EPIDEMIOLOGY INTRODUCTION </a:t>
            </a:r>
            <a:r>
              <a:rPr lang="en-US" sz="2400" b="1" dirty="0">
                <a:latin typeface="Times New Roman" panose="02020603050405020304" pitchFamily="18" charset="0"/>
                <a:cs typeface="Times New Roman" panose="02020603050405020304" pitchFamily="18" charset="0"/>
              </a:rPr>
              <a:t>AND</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BASIC CONCEPTS</a:t>
            </a:r>
            <a:endParaRPr lang="ar-SA" sz="24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304800" y="1219200"/>
            <a:ext cx="8610600" cy="5105400"/>
          </a:xfrm>
        </p:spPr>
        <p:txBody>
          <a:bodyPr>
            <a:normAutofit fontScale="70000" lnSpcReduction="20000"/>
          </a:bodyPr>
          <a:lstStyle/>
          <a:p>
            <a:pPr marL="457200" indent="-457200" algn="l">
              <a:lnSpc>
                <a:spcPct val="120000"/>
              </a:lnSpc>
              <a:spcBef>
                <a:spcPts val="600"/>
              </a:spcBef>
            </a:pPr>
            <a:r>
              <a:rPr lang="en-US" sz="3800" b="1" dirty="0">
                <a:solidFill>
                  <a:srgbClr val="0000FF"/>
                </a:solidFill>
                <a:latin typeface="Times New Roman" panose="02020603050405020304" pitchFamily="18" charset="0"/>
                <a:cs typeface="Times New Roman" panose="02020603050405020304" pitchFamily="18" charset="0"/>
              </a:rPr>
              <a:t>Analytic epidemiology</a:t>
            </a:r>
            <a:endParaRPr lang="en-US" sz="3800" b="1" dirty="0" smtClean="0">
              <a:solidFill>
                <a:srgbClr val="0000FF"/>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3700" b="1" dirty="0" smtClean="0">
                <a:solidFill>
                  <a:srgbClr val="0000FF"/>
                </a:solidFill>
                <a:latin typeface="Times New Roman" panose="02020603050405020304" pitchFamily="18" charset="0"/>
                <a:cs typeface="Times New Roman" panose="02020603050405020304" pitchFamily="18" charset="0"/>
              </a:rPr>
              <a:t>Analytic </a:t>
            </a:r>
            <a:r>
              <a:rPr lang="en-US" sz="3700" b="1" dirty="0">
                <a:solidFill>
                  <a:srgbClr val="0000FF"/>
                </a:solidFill>
                <a:latin typeface="Times New Roman" panose="02020603050405020304" pitchFamily="18" charset="0"/>
                <a:cs typeface="Times New Roman" panose="02020603050405020304" pitchFamily="18" charset="0"/>
              </a:rPr>
              <a:t>epidemiology </a:t>
            </a:r>
            <a:r>
              <a:rPr lang="en-US" sz="3700" b="1" dirty="0">
                <a:solidFill>
                  <a:schemeClr val="tx1"/>
                </a:solidFill>
                <a:latin typeface="Times New Roman" panose="02020603050405020304" pitchFamily="18" charset="0"/>
                <a:cs typeface="Times New Roman" panose="02020603050405020304" pitchFamily="18" charset="0"/>
              </a:rPr>
              <a:t>goes a step beyond a </a:t>
            </a:r>
            <a:r>
              <a:rPr lang="en-US" sz="3700" b="1" dirty="0">
                <a:solidFill>
                  <a:srgbClr val="0000FF"/>
                </a:solidFill>
                <a:latin typeface="Times New Roman" panose="02020603050405020304" pitchFamily="18" charset="0"/>
                <a:cs typeface="Times New Roman" panose="02020603050405020304" pitchFamily="18" charset="0"/>
              </a:rPr>
              <a:t>description</a:t>
            </a:r>
            <a:r>
              <a:rPr lang="en-US" sz="3700" b="1" dirty="0">
                <a:solidFill>
                  <a:schemeClr val="tx1"/>
                </a:solidFill>
                <a:latin typeface="Times New Roman" panose="02020603050405020304" pitchFamily="18" charset="0"/>
                <a:cs typeface="Times New Roman" panose="02020603050405020304" pitchFamily="18" charset="0"/>
              </a:rPr>
              <a:t> of a health problem or health outcome and seeks to identify </a:t>
            </a:r>
            <a:r>
              <a:rPr lang="en-US" sz="3700" b="1" i="1" dirty="0">
                <a:solidFill>
                  <a:srgbClr val="0000FF"/>
                </a:solidFill>
                <a:latin typeface="Times New Roman" panose="02020603050405020304" pitchFamily="18" charset="0"/>
                <a:cs typeface="Times New Roman" panose="02020603050405020304" pitchFamily="18" charset="0"/>
              </a:rPr>
              <a:t>risk factors </a:t>
            </a:r>
            <a:r>
              <a:rPr lang="en-US" sz="3700" b="1" dirty="0">
                <a:solidFill>
                  <a:srgbClr val="0000FF"/>
                </a:solidFill>
                <a:latin typeface="Times New Roman" panose="02020603050405020304" pitchFamily="18" charset="0"/>
                <a:cs typeface="Times New Roman" panose="02020603050405020304" pitchFamily="18" charset="0"/>
              </a:rPr>
              <a:t>or </a:t>
            </a:r>
            <a:r>
              <a:rPr lang="en-US" sz="3700" b="1" i="1" dirty="0">
                <a:solidFill>
                  <a:srgbClr val="0000FF"/>
                </a:solidFill>
                <a:latin typeface="Times New Roman" panose="02020603050405020304" pitchFamily="18" charset="0"/>
                <a:cs typeface="Times New Roman" panose="02020603050405020304" pitchFamily="18" charset="0"/>
              </a:rPr>
              <a:t>protective factors </a:t>
            </a:r>
            <a:r>
              <a:rPr lang="en-US" sz="3700" b="1" dirty="0">
                <a:solidFill>
                  <a:schemeClr val="tx1"/>
                </a:solidFill>
                <a:latin typeface="Times New Roman" panose="02020603050405020304" pitchFamily="18" charset="0"/>
                <a:cs typeface="Times New Roman" panose="02020603050405020304" pitchFamily="18" charset="0"/>
              </a:rPr>
              <a:t>for the outcome. </a:t>
            </a:r>
            <a:endParaRPr lang="en-US" sz="37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3700" b="1" dirty="0" smtClean="0">
                <a:solidFill>
                  <a:srgbClr val="0000FF"/>
                </a:solidFill>
                <a:latin typeface="Times New Roman" panose="02020603050405020304" pitchFamily="18" charset="0"/>
                <a:cs typeface="Times New Roman" panose="02020603050405020304" pitchFamily="18" charset="0"/>
              </a:rPr>
              <a:t>A </a:t>
            </a:r>
            <a:r>
              <a:rPr lang="en-US" sz="3700" b="1" dirty="0">
                <a:solidFill>
                  <a:srgbClr val="0000FF"/>
                </a:solidFill>
                <a:latin typeface="Times New Roman" panose="02020603050405020304" pitchFamily="18" charset="0"/>
                <a:cs typeface="Times New Roman" panose="02020603050405020304" pitchFamily="18" charset="0"/>
              </a:rPr>
              <a:t>risk factor </a:t>
            </a:r>
            <a:r>
              <a:rPr lang="en-US" sz="3700" b="1" dirty="0">
                <a:solidFill>
                  <a:schemeClr val="tx1"/>
                </a:solidFill>
                <a:latin typeface="Times New Roman" panose="02020603050405020304" pitchFamily="18" charset="0"/>
                <a:cs typeface="Times New Roman" panose="02020603050405020304" pitchFamily="18" charset="0"/>
              </a:rPr>
              <a:t>is any personal attribute, environmental exposure, or other feature of a person or his or her environment that increases the likelihood that he or she will experience a given health outcome. </a:t>
            </a:r>
            <a:endParaRPr lang="en-US" sz="37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Font typeface="Arial" panose="020B0604020202020204" pitchFamily="34" charset="0"/>
              <a:buChar char="•"/>
            </a:pPr>
            <a:r>
              <a:rPr lang="en-US" sz="3700" b="1" dirty="0" smtClean="0">
                <a:solidFill>
                  <a:srgbClr val="0000FF"/>
                </a:solidFill>
                <a:latin typeface="Times New Roman" panose="02020603050405020304" pitchFamily="18" charset="0"/>
                <a:cs typeface="Times New Roman" panose="02020603050405020304" pitchFamily="18" charset="0"/>
              </a:rPr>
              <a:t>Protective </a:t>
            </a:r>
            <a:r>
              <a:rPr lang="en-US" sz="3700" b="1" dirty="0">
                <a:solidFill>
                  <a:srgbClr val="0000FF"/>
                </a:solidFill>
                <a:latin typeface="Times New Roman" panose="02020603050405020304" pitchFamily="18" charset="0"/>
                <a:cs typeface="Times New Roman" panose="02020603050405020304" pitchFamily="18" charset="0"/>
              </a:rPr>
              <a:t>factors </a:t>
            </a:r>
            <a:r>
              <a:rPr lang="en-US" sz="3700" b="1" dirty="0">
                <a:solidFill>
                  <a:schemeClr val="tx1"/>
                </a:solidFill>
                <a:latin typeface="Times New Roman" panose="02020603050405020304" pitchFamily="18" charset="0"/>
                <a:cs typeface="Times New Roman" panose="02020603050405020304" pitchFamily="18" charset="0"/>
              </a:rPr>
              <a:t>are any of the same types of variables that reduce the chance a given outcome will occur</a:t>
            </a:r>
            <a:r>
              <a:rPr lang="en-US" sz="34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5781308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3275738F-78BA-4BC1-9825-4EC95CD31065}"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36</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400" b="1" dirty="0" smtClean="0">
                <a:latin typeface="Times New Roman" panose="02020603050405020304" pitchFamily="18" charset="0"/>
                <a:cs typeface="Times New Roman" panose="02020603050405020304" pitchFamily="18" charset="0"/>
              </a:rPr>
              <a:t>EPIDEMIOLOGY INTRODUCTION </a:t>
            </a:r>
            <a:r>
              <a:rPr lang="en-US" sz="2400" b="1" dirty="0">
                <a:latin typeface="Times New Roman" panose="02020603050405020304" pitchFamily="18" charset="0"/>
                <a:cs typeface="Times New Roman" panose="02020603050405020304" pitchFamily="18" charset="0"/>
              </a:rPr>
              <a:t>AND</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BASIC CONCEPTS</a:t>
            </a:r>
            <a:endParaRPr lang="ar-SA" sz="24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457200" y="1219200"/>
            <a:ext cx="8458200" cy="5105400"/>
          </a:xfrm>
        </p:spPr>
        <p:txBody>
          <a:bodyPr>
            <a:normAutofit fontScale="92500"/>
          </a:bodyPr>
          <a:lstStyle/>
          <a:p>
            <a:pPr marL="457200" indent="-457200" algn="l">
              <a:lnSpc>
                <a:spcPct val="110000"/>
              </a:lnSpc>
              <a:spcBef>
                <a:spcPts val="0"/>
              </a:spcBef>
            </a:pPr>
            <a:r>
              <a:rPr lang="en-US" sz="3800" b="1" dirty="0">
                <a:solidFill>
                  <a:srgbClr val="0000FF"/>
                </a:solidFill>
                <a:latin typeface="Times New Roman" panose="02020603050405020304" pitchFamily="18" charset="0"/>
                <a:cs typeface="Times New Roman" panose="02020603050405020304" pitchFamily="18" charset="0"/>
              </a:rPr>
              <a:t>Analytic epidemiology</a:t>
            </a:r>
            <a:endParaRPr lang="en-US" sz="3800" b="1" dirty="0" smtClean="0">
              <a:solidFill>
                <a:srgbClr val="0000FF"/>
              </a:solidFill>
              <a:latin typeface="Times New Roman" panose="02020603050405020304" pitchFamily="18" charset="0"/>
              <a:cs typeface="Times New Roman" panose="02020603050405020304" pitchFamily="18" charset="0"/>
            </a:endParaRPr>
          </a:p>
          <a:p>
            <a:pPr marL="457200" indent="-457200" algn="l">
              <a:lnSpc>
                <a:spcPct val="110000"/>
              </a:lnSpc>
              <a:spcBef>
                <a:spcPts val="0"/>
              </a:spcBef>
              <a:buClr>
                <a:srgbClr val="0000FF"/>
              </a:buClr>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Often, we use the term </a:t>
            </a:r>
            <a:r>
              <a:rPr lang="en-US" b="1" i="1" dirty="0">
                <a:solidFill>
                  <a:srgbClr val="0000FF"/>
                </a:solidFill>
                <a:latin typeface="Times New Roman" panose="02020603050405020304" pitchFamily="18" charset="0"/>
                <a:cs typeface="Times New Roman" panose="02020603050405020304" pitchFamily="18" charset="0"/>
              </a:rPr>
              <a:t>risk factor </a:t>
            </a:r>
            <a:r>
              <a:rPr lang="en-US" b="1" dirty="0">
                <a:solidFill>
                  <a:schemeClr val="tx1"/>
                </a:solidFill>
                <a:latin typeface="Times New Roman" panose="02020603050405020304" pitchFamily="18" charset="0"/>
                <a:cs typeface="Times New Roman" panose="02020603050405020304" pitchFamily="18" charset="0"/>
              </a:rPr>
              <a:t>to include characteristics that impact the likelihood of a given outcome, whether positively or negatively. </a:t>
            </a:r>
            <a:endParaRPr lang="en-US"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0"/>
              </a:spcBef>
              <a:buClr>
                <a:srgbClr val="0000FF"/>
              </a:buClr>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In </a:t>
            </a:r>
            <a:r>
              <a:rPr lang="en-US" b="1" dirty="0">
                <a:solidFill>
                  <a:schemeClr val="tx1"/>
                </a:solidFill>
                <a:latin typeface="Times New Roman" panose="02020603050405020304" pitchFamily="18" charset="0"/>
                <a:cs typeface="Times New Roman" panose="02020603050405020304" pitchFamily="18" charset="0"/>
              </a:rPr>
              <a:t>order to identify and quantify </a:t>
            </a:r>
            <a:r>
              <a:rPr lang="en-US" b="1" dirty="0">
                <a:solidFill>
                  <a:srgbClr val="0000FF"/>
                </a:solidFill>
                <a:latin typeface="Times New Roman" panose="02020603050405020304" pitchFamily="18" charset="0"/>
                <a:cs typeface="Times New Roman" panose="02020603050405020304" pitchFamily="18" charset="0"/>
              </a:rPr>
              <a:t>risk factors</a:t>
            </a:r>
            <a:r>
              <a:rPr lang="en-US" b="1" dirty="0">
                <a:solidFill>
                  <a:schemeClr val="tx1"/>
                </a:solidFill>
                <a:latin typeface="Times New Roman" panose="02020603050405020304" pitchFamily="18" charset="0"/>
                <a:cs typeface="Times New Roman" panose="02020603050405020304" pitchFamily="18" charset="0"/>
              </a:rPr>
              <a:t>, we design epidemiological studies. </a:t>
            </a:r>
            <a:endParaRPr lang="en-US"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0"/>
              </a:spcBef>
              <a:buClr>
                <a:srgbClr val="0000FF"/>
              </a:buClr>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There </a:t>
            </a:r>
            <a:r>
              <a:rPr lang="en-US" b="1" dirty="0">
                <a:solidFill>
                  <a:schemeClr val="tx1"/>
                </a:solidFill>
                <a:latin typeface="Times New Roman" panose="02020603050405020304" pitchFamily="18" charset="0"/>
                <a:cs typeface="Times New Roman" panose="02020603050405020304" pitchFamily="18" charset="0"/>
              </a:rPr>
              <a:t>are many types of </a:t>
            </a:r>
            <a:r>
              <a:rPr lang="en-US" b="1" dirty="0">
                <a:solidFill>
                  <a:srgbClr val="0000FF"/>
                </a:solidFill>
                <a:latin typeface="Times New Roman" panose="02020603050405020304" pitchFamily="18" charset="0"/>
                <a:cs typeface="Times New Roman" panose="02020603050405020304" pitchFamily="18" charset="0"/>
              </a:rPr>
              <a:t>studies</a:t>
            </a:r>
            <a:r>
              <a:rPr lang="en-US" b="1" dirty="0">
                <a:solidFill>
                  <a:schemeClr val="tx1"/>
                </a:solidFill>
                <a:latin typeface="Times New Roman" panose="02020603050405020304" pitchFamily="18" charset="0"/>
                <a:cs typeface="Times New Roman" panose="02020603050405020304" pitchFamily="18" charset="0"/>
              </a:rPr>
              <a:t>, some of which will be detailed in the next chapter, but all studies share some basic characteristics</a:t>
            </a:r>
            <a:r>
              <a:rPr lang="en-US" sz="34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2042752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94686F3A-046D-4631-9D64-0C809410BA54}"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37</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457200" y="1219200"/>
            <a:ext cx="8458200" cy="5105400"/>
          </a:xfrm>
        </p:spPr>
        <p:txBody>
          <a:bodyPr>
            <a:normAutofit fontScale="77500" lnSpcReduction="20000"/>
          </a:bodyPr>
          <a:lstStyle/>
          <a:p>
            <a:pPr marL="457200" indent="-457200" algn="l">
              <a:lnSpc>
                <a:spcPct val="120000"/>
              </a:lnSpc>
              <a:spcBef>
                <a:spcPts val="600"/>
              </a:spcBef>
            </a:pPr>
            <a:r>
              <a:rPr lang="en-US" sz="3800" b="1" dirty="0">
                <a:solidFill>
                  <a:srgbClr val="0000FF"/>
                </a:solidFill>
                <a:latin typeface="Times New Roman" panose="02020603050405020304" pitchFamily="18" charset="0"/>
                <a:cs typeface="Times New Roman" panose="02020603050405020304" pitchFamily="18" charset="0"/>
              </a:rPr>
              <a:t>Analytic epidemiology</a:t>
            </a:r>
            <a:endParaRPr lang="en-US" sz="3800" b="1" dirty="0" smtClean="0">
              <a:solidFill>
                <a:srgbClr val="0000FF"/>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Clr>
                <a:srgbClr val="0000FF"/>
              </a:buClr>
              <a:buFont typeface="Arial" panose="020B0604020202020204" pitchFamily="34" charset="0"/>
              <a:buChar char="•"/>
            </a:pPr>
            <a:r>
              <a:rPr lang="en-US" sz="3300" b="1" dirty="0">
                <a:solidFill>
                  <a:schemeClr val="tx1"/>
                </a:solidFill>
                <a:latin typeface="Times New Roman" panose="02020603050405020304" pitchFamily="18" charset="0"/>
                <a:cs typeface="Times New Roman" panose="02020603050405020304" pitchFamily="18" charset="0"/>
              </a:rPr>
              <a:t>Research studies begin with a question, such as one of the following: </a:t>
            </a:r>
            <a:endParaRPr lang="en-US" sz="33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Clr>
                <a:srgbClr val="0000FF"/>
              </a:buClr>
              <a:buFont typeface="Arial" panose="020B0604020202020204" pitchFamily="34" charset="0"/>
              <a:buChar char="•"/>
            </a:pPr>
            <a:r>
              <a:rPr lang="en-US" sz="3300" b="1" dirty="0" smtClean="0">
                <a:solidFill>
                  <a:schemeClr val="tx1"/>
                </a:solidFill>
                <a:latin typeface="Times New Roman" panose="02020603050405020304" pitchFamily="18" charset="0"/>
                <a:cs typeface="Times New Roman" panose="02020603050405020304" pitchFamily="18" charset="0"/>
              </a:rPr>
              <a:t>Are </a:t>
            </a:r>
            <a:r>
              <a:rPr lang="en-US" sz="3300" b="1" dirty="0">
                <a:solidFill>
                  <a:schemeClr val="tx1"/>
                </a:solidFill>
                <a:latin typeface="Times New Roman" panose="02020603050405020304" pitchFamily="18" charset="0"/>
                <a:cs typeface="Times New Roman" panose="02020603050405020304" pitchFamily="18" charset="0"/>
              </a:rPr>
              <a:t>caregivers less likely than non-caregivers to have recommended cancer screenings? </a:t>
            </a:r>
            <a:endParaRPr lang="en-US" sz="33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Clr>
                <a:srgbClr val="0000FF"/>
              </a:buClr>
              <a:buFont typeface="Arial" panose="020B0604020202020204" pitchFamily="34" charset="0"/>
              <a:buChar char="•"/>
            </a:pPr>
            <a:r>
              <a:rPr lang="en-US" sz="3300" b="1" dirty="0" smtClean="0">
                <a:solidFill>
                  <a:schemeClr val="tx1"/>
                </a:solidFill>
                <a:latin typeface="Times New Roman" panose="02020603050405020304" pitchFamily="18" charset="0"/>
                <a:cs typeface="Times New Roman" panose="02020603050405020304" pitchFamily="18" charset="0"/>
              </a:rPr>
              <a:t>Are </a:t>
            </a:r>
            <a:r>
              <a:rPr lang="en-US" sz="3300" b="1" dirty="0">
                <a:solidFill>
                  <a:schemeClr val="tx1"/>
                </a:solidFill>
                <a:latin typeface="Times New Roman" panose="02020603050405020304" pitchFamily="18" charset="0"/>
                <a:cs typeface="Times New Roman" panose="02020603050405020304" pitchFamily="18" charset="0"/>
              </a:rPr>
              <a:t>children whose parents wear bicycle helmets more likely to regularly wear a bicycle helmet compared to children whose parents do not use bicycle helmets? </a:t>
            </a:r>
            <a:endParaRPr lang="en-US" sz="33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600"/>
              </a:spcBef>
              <a:buClr>
                <a:srgbClr val="0000FF"/>
              </a:buClr>
              <a:buFont typeface="Arial" panose="020B0604020202020204" pitchFamily="34" charset="0"/>
              <a:buChar char="•"/>
            </a:pPr>
            <a:r>
              <a:rPr lang="en-US" sz="3300" b="1" dirty="0" smtClean="0">
                <a:solidFill>
                  <a:schemeClr val="tx1"/>
                </a:solidFill>
                <a:latin typeface="Times New Roman" panose="02020603050405020304" pitchFamily="18" charset="0"/>
                <a:cs typeface="Times New Roman" panose="02020603050405020304" pitchFamily="18" charset="0"/>
              </a:rPr>
              <a:t>These </a:t>
            </a:r>
            <a:r>
              <a:rPr lang="en-US" sz="3300" b="1" dirty="0">
                <a:solidFill>
                  <a:schemeClr val="tx1"/>
                </a:solidFill>
                <a:latin typeface="Times New Roman" panose="02020603050405020304" pitchFamily="18" charset="0"/>
                <a:cs typeface="Times New Roman" panose="02020603050405020304" pitchFamily="18" charset="0"/>
              </a:rPr>
              <a:t>research questions each include an </a:t>
            </a:r>
            <a:r>
              <a:rPr lang="en-US" sz="3300" b="1" dirty="0">
                <a:solidFill>
                  <a:srgbClr val="0000FF"/>
                </a:solidFill>
                <a:latin typeface="Times New Roman" panose="02020603050405020304" pitchFamily="18" charset="0"/>
                <a:cs typeface="Times New Roman" panose="02020603050405020304" pitchFamily="18" charset="0"/>
              </a:rPr>
              <a:t>exposure</a:t>
            </a:r>
            <a:r>
              <a:rPr lang="en-US" sz="3300" b="1" dirty="0">
                <a:solidFill>
                  <a:schemeClr val="tx1"/>
                </a:solidFill>
                <a:latin typeface="Times New Roman" panose="02020603050405020304" pitchFamily="18" charset="0"/>
                <a:cs typeface="Times New Roman" panose="02020603050405020304" pitchFamily="18" charset="0"/>
              </a:rPr>
              <a:t>, the </a:t>
            </a:r>
            <a:r>
              <a:rPr lang="en-US" sz="3300" b="1" dirty="0">
                <a:solidFill>
                  <a:srgbClr val="0000FF"/>
                </a:solidFill>
                <a:latin typeface="Times New Roman" panose="02020603050405020304" pitchFamily="18" charset="0"/>
                <a:cs typeface="Times New Roman" panose="02020603050405020304" pitchFamily="18" charset="0"/>
              </a:rPr>
              <a:t>independent variable </a:t>
            </a:r>
            <a:r>
              <a:rPr lang="en-US" sz="3300" b="1" dirty="0">
                <a:solidFill>
                  <a:schemeClr val="tx1"/>
                </a:solidFill>
                <a:latin typeface="Times New Roman" panose="02020603050405020304" pitchFamily="18" charset="0"/>
                <a:cs typeface="Times New Roman" panose="02020603050405020304" pitchFamily="18" charset="0"/>
              </a:rPr>
              <a:t>of interest, and an </a:t>
            </a:r>
            <a:r>
              <a:rPr lang="en-US" sz="3300" b="1" dirty="0">
                <a:solidFill>
                  <a:srgbClr val="0000FF"/>
                </a:solidFill>
                <a:latin typeface="Times New Roman" panose="02020603050405020304" pitchFamily="18" charset="0"/>
                <a:cs typeface="Times New Roman" panose="02020603050405020304" pitchFamily="18" charset="0"/>
              </a:rPr>
              <a:t>outcome</a:t>
            </a:r>
            <a:r>
              <a:rPr lang="en-US" sz="3300" b="1" dirty="0">
                <a:solidFill>
                  <a:schemeClr val="tx1"/>
                </a:solidFill>
                <a:latin typeface="Times New Roman" panose="02020603050405020304" pitchFamily="18" charset="0"/>
                <a:cs typeface="Times New Roman" panose="02020603050405020304" pitchFamily="18" charset="0"/>
              </a:rPr>
              <a:t>, the </a:t>
            </a:r>
            <a:r>
              <a:rPr lang="en-US" sz="3300" b="1" dirty="0">
                <a:solidFill>
                  <a:srgbClr val="0000FF"/>
                </a:solidFill>
                <a:latin typeface="Times New Roman" panose="02020603050405020304" pitchFamily="18" charset="0"/>
                <a:cs typeface="Times New Roman" panose="02020603050405020304" pitchFamily="18" charset="0"/>
              </a:rPr>
              <a:t>dependent variable </a:t>
            </a:r>
            <a:r>
              <a:rPr lang="en-US" sz="3300" b="1" dirty="0">
                <a:solidFill>
                  <a:schemeClr val="tx1"/>
                </a:solidFill>
                <a:latin typeface="Times New Roman" panose="02020603050405020304" pitchFamily="18" charset="0"/>
                <a:cs typeface="Times New Roman" panose="02020603050405020304" pitchFamily="18" charset="0"/>
              </a:rPr>
              <a:t>of interest</a:t>
            </a:r>
            <a:r>
              <a:rPr lang="en-US" sz="33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9142979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48A26D9B-B2F8-4D2D-B9E4-F609118C204C}"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38</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457200" y="1219200"/>
            <a:ext cx="8458200" cy="5105400"/>
          </a:xfrm>
        </p:spPr>
        <p:txBody>
          <a:bodyPr>
            <a:normAutofit fontScale="77500" lnSpcReduction="20000"/>
          </a:bodyPr>
          <a:lstStyle/>
          <a:p>
            <a:pPr marL="457200" indent="-457200" algn="l">
              <a:lnSpc>
                <a:spcPct val="120000"/>
              </a:lnSpc>
              <a:spcBef>
                <a:spcPts val="0"/>
              </a:spcBef>
            </a:pPr>
            <a:r>
              <a:rPr lang="en-US" sz="3800" b="1" dirty="0">
                <a:solidFill>
                  <a:srgbClr val="0000FF"/>
                </a:solidFill>
                <a:latin typeface="Times New Roman" panose="02020603050405020304" pitchFamily="18" charset="0"/>
                <a:cs typeface="Times New Roman" panose="02020603050405020304" pitchFamily="18" charset="0"/>
              </a:rPr>
              <a:t>Analytic epidemiology</a:t>
            </a:r>
            <a:endParaRPr lang="en-US" sz="3800" b="1" dirty="0" smtClean="0">
              <a:solidFill>
                <a:srgbClr val="0000FF"/>
              </a:solidFill>
              <a:latin typeface="Times New Roman" panose="02020603050405020304" pitchFamily="18" charset="0"/>
              <a:cs typeface="Times New Roman" panose="02020603050405020304" pitchFamily="18" charset="0"/>
            </a:endParaRPr>
          </a:p>
          <a:p>
            <a:pPr marL="457200" indent="-457200" algn="l">
              <a:lnSpc>
                <a:spcPct val="120000"/>
              </a:lnSpc>
              <a:spcBef>
                <a:spcPts val="0"/>
              </a:spcBef>
              <a:buClr>
                <a:srgbClr val="0000FF"/>
              </a:buClr>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In the first question, caregiving is the </a:t>
            </a:r>
            <a:r>
              <a:rPr lang="en-US" b="1" dirty="0">
                <a:solidFill>
                  <a:srgbClr val="0000FF"/>
                </a:solidFill>
                <a:latin typeface="Times New Roman" panose="02020603050405020304" pitchFamily="18" charset="0"/>
                <a:cs typeface="Times New Roman" panose="02020603050405020304" pitchFamily="18" charset="0"/>
              </a:rPr>
              <a:t>exposure</a:t>
            </a:r>
            <a:r>
              <a:rPr lang="en-US" b="1" dirty="0">
                <a:solidFill>
                  <a:schemeClr val="tx1"/>
                </a:solidFill>
                <a:latin typeface="Times New Roman" panose="02020603050405020304" pitchFamily="18" charset="0"/>
                <a:cs typeface="Times New Roman" panose="02020603050405020304" pitchFamily="18" charset="0"/>
              </a:rPr>
              <a:t> and cancer screenings are the </a:t>
            </a:r>
            <a:r>
              <a:rPr lang="en-US" b="1" dirty="0">
                <a:solidFill>
                  <a:srgbClr val="0000FF"/>
                </a:solidFill>
                <a:latin typeface="Times New Roman" panose="02020603050405020304" pitchFamily="18" charset="0"/>
                <a:cs typeface="Times New Roman" panose="02020603050405020304" pitchFamily="18" charset="0"/>
              </a:rPr>
              <a:t>outcome</a:t>
            </a:r>
            <a:r>
              <a:rPr lang="en-US" b="1" dirty="0">
                <a:solidFill>
                  <a:schemeClr val="tx1"/>
                </a:solidFill>
                <a:latin typeface="Times New Roman" panose="02020603050405020304" pitchFamily="18" charset="0"/>
                <a:cs typeface="Times New Roman" panose="02020603050405020304" pitchFamily="18" charset="0"/>
              </a:rPr>
              <a:t>. </a:t>
            </a:r>
            <a:endParaRPr lang="en-US"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0"/>
              </a:spcBef>
              <a:buClr>
                <a:srgbClr val="0000FF"/>
              </a:buClr>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In </a:t>
            </a:r>
            <a:r>
              <a:rPr lang="en-US" b="1" dirty="0">
                <a:solidFill>
                  <a:schemeClr val="tx1"/>
                </a:solidFill>
                <a:latin typeface="Times New Roman" panose="02020603050405020304" pitchFamily="18" charset="0"/>
                <a:cs typeface="Times New Roman" panose="02020603050405020304" pitchFamily="18" charset="0"/>
              </a:rPr>
              <a:t>the second question, parents’ helmet use is the </a:t>
            </a:r>
            <a:r>
              <a:rPr lang="en-US" b="1" dirty="0">
                <a:solidFill>
                  <a:srgbClr val="0000FF"/>
                </a:solidFill>
                <a:latin typeface="Times New Roman" panose="02020603050405020304" pitchFamily="18" charset="0"/>
                <a:cs typeface="Times New Roman" panose="02020603050405020304" pitchFamily="18" charset="0"/>
              </a:rPr>
              <a:t>exposure</a:t>
            </a:r>
            <a:r>
              <a:rPr lang="en-US" b="1" dirty="0">
                <a:solidFill>
                  <a:schemeClr val="tx1"/>
                </a:solidFill>
                <a:latin typeface="Times New Roman" panose="02020603050405020304" pitchFamily="18" charset="0"/>
                <a:cs typeface="Times New Roman" panose="02020603050405020304" pitchFamily="18" charset="0"/>
              </a:rPr>
              <a:t> and children’s helmet use is the </a:t>
            </a:r>
            <a:r>
              <a:rPr lang="en-US" b="1" dirty="0">
                <a:solidFill>
                  <a:srgbClr val="0000FF"/>
                </a:solidFill>
                <a:latin typeface="Times New Roman" panose="02020603050405020304" pitchFamily="18" charset="0"/>
                <a:cs typeface="Times New Roman" panose="02020603050405020304" pitchFamily="18" charset="0"/>
              </a:rPr>
              <a:t>outcome</a:t>
            </a:r>
            <a:r>
              <a:rPr lang="en-US" b="1" dirty="0">
                <a:solidFill>
                  <a:schemeClr val="tx1"/>
                </a:solidFill>
                <a:latin typeface="Times New Roman" panose="02020603050405020304" pitchFamily="18" charset="0"/>
                <a:cs typeface="Times New Roman" panose="02020603050405020304" pitchFamily="18" charset="0"/>
              </a:rPr>
              <a:t>. </a:t>
            </a:r>
            <a:endParaRPr lang="en-US"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0"/>
              </a:spcBef>
              <a:buClr>
                <a:srgbClr val="0000FF"/>
              </a:buClr>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The </a:t>
            </a:r>
            <a:r>
              <a:rPr lang="en-US" b="1" dirty="0">
                <a:solidFill>
                  <a:schemeClr val="tx1"/>
                </a:solidFill>
                <a:latin typeface="Times New Roman" panose="02020603050405020304" pitchFamily="18" charset="0"/>
                <a:cs typeface="Times New Roman" panose="02020603050405020304" pitchFamily="18" charset="0"/>
              </a:rPr>
              <a:t>researcher next examines similar work that has been </a:t>
            </a:r>
            <a:r>
              <a:rPr lang="en-US" b="1" dirty="0" smtClean="0">
                <a:solidFill>
                  <a:schemeClr val="tx1"/>
                </a:solidFill>
                <a:latin typeface="Times New Roman" panose="02020603050405020304" pitchFamily="18" charset="0"/>
                <a:cs typeface="Times New Roman" panose="02020603050405020304" pitchFamily="18" charset="0"/>
              </a:rPr>
              <a:t>completed (</a:t>
            </a:r>
            <a:r>
              <a:rPr lang="en-US" b="1" dirty="0" smtClean="0">
                <a:solidFill>
                  <a:srgbClr val="0000FF"/>
                </a:solidFill>
                <a:latin typeface="Times New Roman" panose="02020603050405020304" pitchFamily="18" charset="0"/>
                <a:cs typeface="Times New Roman" panose="02020603050405020304" pitchFamily="18" charset="0"/>
              </a:rPr>
              <a:t>literature review</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on the topic and forms a </a:t>
            </a:r>
            <a:r>
              <a:rPr lang="en-US" b="1" dirty="0">
                <a:solidFill>
                  <a:srgbClr val="0000FF"/>
                </a:solidFill>
                <a:latin typeface="Times New Roman" panose="02020603050405020304" pitchFamily="18" charset="0"/>
                <a:cs typeface="Times New Roman" panose="02020603050405020304" pitchFamily="18" charset="0"/>
              </a:rPr>
              <a:t>hypothesis</a:t>
            </a:r>
            <a:r>
              <a:rPr lang="en-US" b="1" dirty="0">
                <a:solidFill>
                  <a:schemeClr val="tx1"/>
                </a:solidFill>
                <a:latin typeface="Times New Roman" panose="02020603050405020304" pitchFamily="18" charset="0"/>
                <a:cs typeface="Times New Roman" panose="02020603050405020304" pitchFamily="18" charset="0"/>
              </a:rPr>
              <a:t>, a statement of the investigator’s expectation of the relationship between </a:t>
            </a:r>
            <a:r>
              <a:rPr lang="en-US" b="1" dirty="0">
                <a:solidFill>
                  <a:srgbClr val="0000FF"/>
                </a:solidFill>
                <a:latin typeface="Times New Roman" panose="02020603050405020304" pitchFamily="18" charset="0"/>
                <a:cs typeface="Times New Roman" panose="02020603050405020304" pitchFamily="18" charset="0"/>
              </a:rPr>
              <a:t>exposure</a:t>
            </a:r>
            <a:r>
              <a:rPr lang="en-US" b="1" dirty="0">
                <a:solidFill>
                  <a:schemeClr val="tx1"/>
                </a:solidFill>
                <a:latin typeface="Times New Roman" panose="02020603050405020304" pitchFamily="18" charset="0"/>
                <a:cs typeface="Times New Roman" panose="02020603050405020304" pitchFamily="18" charset="0"/>
              </a:rPr>
              <a:t> and </a:t>
            </a:r>
            <a:r>
              <a:rPr lang="en-US" b="1" dirty="0">
                <a:solidFill>
                  <a:srgbClr val="0000FF"/>
                </a:solidFill>
                <a:latin typeface="Times New Roman" panose="02020603050405020304" pitchFamily="18" charset="0"/>
                <a:cs typeface="Times New Roman" panose="02020603050405020304" pitchFamily="18" charset="0"/>
              </a:rPr>
              <a:t>outcome</a:t>
            </a:r>
            <a:r>
              <a:rPr lang="en-US" sz="3300" b="1" dirty="0" smtClean="0">
                <a:solidFill>
                  <a:schemeClr val="tx1"/>
                </a:solidFill>
                <a:latin typeface="Times New Roman" panose="02020603050405020304" pitchFamily="18" charset="0"/>
                <a:cs typeface="Times New Roman" panose="02020603050405020304" pitchFamily="18" charset="0"/>
              </a:rPr>
              <a:t>.</a:t>
            </a:r>
          </a:p>
          <a:p>
            <a:pPr marL="457200" indent="-457200" algn="l">
              <a:lnSpc>
                <a:spcPct val="120000"/>
              </a:lnSpc>
              <a:spcBef>
                <a:spcPts val="0"/>
              </a:spcBef>
              <a:buClr>
                <a:srgbClr val="0000FF"/>
              </a:buClr>
              <a:buFont typeface="Arial" panose="020B0604020202020204" pitchFamily="34" charset="0"/>
              <a:buChar char="•"/>
            </a:pPr>
            <a:r>
              <a:rPr lang="en-US" b="1" dirty="0">
                <a:solidFill>
                  <a:srgbClr val="0000FF"/>
                </a:solidFill>
                <a:latin typeface="Times New Roman" panose="02020603050405020304" pitchFamily="18" charset="0"/>
                <a:cs typeface="Times New Roman" panose="02020603050405020304" pitchFamily="18" charset="0"/>
              </a:rPr>
              <a:t>Hypotheses</a:t>
            </a:r>
            <a:r>
              <a:rPr lang="en-US" b="1" dirty="0">
                <a:solidFill>
                  <a:schemeClr val="tx1"/>
                </a:solidFill>
                <a:latin typeface="Times New Roman" panose="02020603050405020304" pitchFamily="18" charset="0"/>
                <a:cs typeface="Times New Roman" panose="02020603050405020304" pitchFamily="18" charset="0"/>
              </a:rPr>
              <a:t> are propositions about relationships between variables or differences between groups that are to be </a:t>
            </a:r>
            <a:r>
              <a:rPr lang="en-US" b="1" dirty="0" smtClean="0">
                <a:solidFill>
                  <a:schemeClr val="tx1"/>
                </a:solidFill>
                <a:latin typeface="Times New Roman" panose="02020603050405020304" pitchFamily="18" charset="0"/>
                <a:cs typeface="Times New Roman" panose="02020603050405020304" pitchFamily="18" charset="0"/>
              </a:rPr>
              <a:t>tested.</a:t>
            </a:r>
            <a:endParaRPr lang="en-US" sz="33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69628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4AD43DC4-3B73-4D41-9F71-285BD1483349}"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39</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400" b="1" dirty="0" smtClean="0">
                <a:latin typeface="Times New Roman" panose="02020603050405020304" pitchFamily="18" charset="0"/>
                <a:cs typeface="Times New Roman" panose="02020603050405020304" pitchFamily="18" charset="0"/>
              </a:rPr>
              <a:t>EPIDEMIOLOGY INTRODUCTION </a:t>
            </a:r>
            <a:r>
              <a:rPr lang="en-US" sz="2400" b="1" dirty="0">
                <a:latin typeface="Times New Roman" panose="02020603050405020304" pitchFamily="18" charset="0"/>
                <a:cs typeface="Times New Roman" panose="02020603050405020304" pitchFamily="18" charset="0"/>
              </a:rPr>
              <a:t>AND</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BASIC CONCEPTS</a:t>
            </a:r>
            <a:endParaRPr lang="ar-SA" sz="24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457200" y="1219200"/>
            <a:ext cx="8458200" cy="5105400"/>
          </a:xfrm>
        </p:spPr>
        <p:txBody>
          <a:bodyPr>
            <a:normAutofit fontScale="92500" lnSpcReduction="20000"/>
          </a:bodyPr>
          <a:lstStyle/>
          <a:p>
            <a:pPr marL="457200" indent="-457200" algn="l">
              <a:lnSpc>
                <a:spcPct val="110000"/>
              </a:lnSpc>
              <a:spcBef>
                <a:spcPts val="0"/>
              </a:spcBef>
            </a:pPr>
            <a:r>
              <a:rPr lang="en-US" sz="3600" b="1" dirty="0">
                <a:solidFill>
                  <a:srgbClr val="0000FF"/>
                </a:solidFill>
                <a:latin typeface="Times New Roman" panose="02020603050405020304" pitchFamily="18" charset="0"/>
                <a:cs typeface="Times New Roman" panose="02020603050405020304" pitchFamily="18" charset="0"/>
              </a:rPr>
              <a:t>Basic Epidemiological Measures</a:t>
            </a:r>
          </a:p>
          <a:p>
            <a:pPr marL="457200" indent="-457200" algn="l">
              <a:lnSpc>
                <a:spcPct val="110000"/>
              </a:lnSpc>
              <a:spcBef>
                <a:spcPts val="0"/>
              </a:spcBef>
              <a:buFont typeface="Arial" panose="020B0604020202020204" pitchFamily="34" charset="0"/>
              <a:buChar char="•"/>
            </a:pPr>
            <a:r>
              <a:rPr lang="en-US" sz="3600" b="1" dirty="0">
                <a:solidFill>
                  <a:srgbClr val="0000FF"/>
                </a:solidFill>
                <a:latin typeface="Times New Roman" panose="02020603050405020304" pitchFamily="18" charset="0"/>
                <a:cs typeface="Times New Roman" panose="02020603050405020304" pitchFamily="18" charset="0"/>
              </a:rPr>
              <a:t>Epidemiology</a:t>
            </a:r>
            <a:r>
              <a:rPr lang="en-US" sz="3600" b="1" dirty="0">
                <a:solidFill>
                  <a:schemeClr val="tx1"/>
                </a:solidFill>
                <a:latin typeface="Times New Roman" panose="02020603050405020304" pitchFamily="18" charset="0"/>
                <a:cs typeface="Times New Roman" panose="02020603050405020304" pitchFamily="18" charset="0"/>
              </a:rPr>
              <a:t> deals largely with numbers, or </a:t>
            </a:r>
            <a:r>
              <a:rPr lang="en-US" sz="3600" b="1" dirty="0">
                <a:solidFill>
                  <a:srgbClr val="0000FF"/>
                </a:solidFill>
                <a:latin typeface="Times New Roman" panose="02020603050405020304" pitchFamily="18" charset="0"/>
                <a:cs typeface="Times New Roman" panose="02020603050405020304" pitchFamily="18" charset="0"/>
              </a:rPr>
              <a:t>quantitative data</a:t>
            </a:r>
            <a:r>
              <a:rPr lang="en-US" sz="3600" b="1" dirty="0">
                <a:solidFill>
                  <a:schemeClr val="tx1"/>
                </a:solidFill>
                <a:latin typeface="Times New Roman" panose="02020603050405020304" pitchFamily="18" charset="0"/>
                <a:cs typeface="Times New Roman" panose="02020603050405020304" pitchFamily="18" charset="0"/>
              </a:rPr>
              <a:t>. </a:t>
            </a:r>
            <a:endParaRPr lang="en-US" sz="36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0"/>
              </a:spcBef>
              <a:buClr>
                <a:srgbClr val="0000FF"/>
              </a:buClr>
              <a:buFont typeface="Arial" panose="020B0604020202020204" pitchFamily="34" charset="0"/>
              <a:buChar char="•"/>
            </a:pPr>
            <a:r>
              <a:rPr lang="en-US" sz="3600" b="1" dirty="0" smtClean="0">
                <a:solidFill>
                  <a:schemeClr val="tx1"/>
                </a:solidFill>
                <a:latin typeface="Times New Roman" panose="02020603050405020304" pitchFamily="18" charset="0"/>
                <a:cs typeface="Times New Roman" panose="02020603050405020304" pitchFamily="18" charset="0"/>
              </a:rPr>
              <a:t>There </a:t>
            </a:r>
            <a:r>
              <a:rPr lang="en-US" sz="3600" b="1" dirty="0">
                <a:solidFill>
                  <a:schemeClr val="tx1"/>
                </a:solidFill>
                <a:latin typeface="Times New Roman" panose="02020603050405020304" pitchFamily="18" charset="0"/>
                <a:cs typeface="Times New Roman" panose="02020603050405020304" pitchFamily="18" charset="0"/>
              </a:rPr>
              <a:t>are many ways to express numbers of health events, and epidemiologists have a set of </a:t>
            </a:r>
            <a:r>
              <a:rPr lang="en-US" sz="3600" b="1" dirty="0">
                <a:solidFill>
                  <a:srgbClr val="0000FF"/>
                </a:solidFill>
                <a:latin typeface="Times New Roman" panose="02020603050405020304" pitchFamily="18" charset="0"/>
                <a:cs typeface="Times New Roman" panose="02020603050405020304" pitchFamily="18" charset="0"/>
              </a:rPr>
              <a:t>measures</a:t>
            </a:r>
            <a:r>
              <a:rPr lang="en-US" sz="3600" b="1" dirty="0">
                <a:solidFill>
                  <a:schemeClr val="tx1"/>
                </a:solidFill>
                <a:latin typeface="Times New Roman" panose="02020603050405020304" pitchFamily="18" charset="0"/>
                <a:cs typeface="Times New Roman" panose="02020603050405020304" pitchFamily="18" charset="0"/>
              </a:rPr>
              <a:t> they typically use to report health </a:t>
            </a:r>
            <a:r>
              <a:rPr lang="en-US" sz="3600" b="1" dirty="0">
                <a:solidFill>
                  <a:srgbClr val="0000FF"/>
                </a:solidFill>
                <a:latin typeface="Times New Roman" panose="02020603050405020304" pitchFamily="18" charset="0"/>
                <a:cs typeface="Times New Roman" panose="02020603050405020304" pitchFamily="18" charset="0"/>
              </a:rPr>
              <a:t>numerically</a:t>
            </a:r>
            <a:r>
              <a:rPr lang="en-US" sz="3600" b="1" dirty="0">
                <a:solidFill>
                  <a:schemeClr val="tx1"/>
                </a:solidFill>
                <a:latin typeface="Times New Roman" panose="02020603050405020304" pitchFamily="18" charset="0"/>
                <a:cs typeface="Times New Roman" panose="02020603050405020304" pitchFamily="18" charset="0"/>
              </a:rPr>
              <a:t>. </a:t>
            </a:r>
            <a:endParaRPr lang="en-US" sz="36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0"/>
              </a:spcBef>
              <a:buClr>
                <a:srgbClr val="0000FF"/>
              </a:buClr>
              <a:buFont typeface="Arial" panose="020B0604020202020204" pitchFamily="34" charset="0"/>
              <a:buChar char="•"/>
            </a:pPr>
            <a:r>
              <a:rPr lang="en-US" sz="3600" b="1" dirty="0" smtClean="0">
                <a:solidFill>
                  <a:schemeClr val="tx1"/>
                </a:solidFill>
                <a:latin typeface="Times New Roman" panose="02020603050405020304" pitchFamily="18" charset="0"/>
                <a:cs typeface="Times New Roman" panose="02020603050405020304" pitchFamily="18" charset="0"/>
              </a:rPr>
              <a:t>You </a:t>
            </a:r>
            <a:r>
              <a:rPr lang="en-US" sz="3600" b="1" dirty="0">
                <a:solidFill>
                  <a:schemeClr val="tx1"/>
                </a:solidFill>
                <a:latin typeface="Times New Roman" panose="02020603050405020304" pitchFamily="18" charset="0"/>
                <a:cs typeface="Times New Roman" panose="02020603050405020304" pitchFamily="18" charset="0"/>
              </a:rPr>
              <a:t>probably are familiar with many of these already, although the </a:t>
            </a:r>
            <a:r>
              <a:rPr lang="en-US" sz="3600" b="1" dirty="0">
                <a:solidFill>
                  <a:srgbClr val="0000FF"/>
                </a:solidFill>
                <a:latin typeface="Times New Roman" panose="02020603050405020304" pitchFamily="18" charset="0"/>
                <a:cs typeface="Times New Roman" panose="02020603050405020304" pitchFamily="18" charset="0"/>
              </a:rPr>
              <a:t>terminology</a:t>
            </a:r>
            <a:r>
              <a:rPr lang="en-US" sz="3600" b="1" dirty="0">
                <a:solidFill>
                  <a:schemeClr val="tx1"/>
                </a:solidFill>
                <a:latin typeface="Times New Roman" panose="02020603050405020304" pitchFamily="18" charset="0"/>
                <a:cs typeface="Times New Roman" panose="02020603050405020304" pitchFamily="18" charset="0"/>
              </a:rPr>
              <a:t> for some </a:t>
            </a:r>
            <a:r>
              <a:rPr lang="en-US" sz="3600" b="1" dirty="0">
                <a:solidFill>
                  <a:srgbClr val="0000FF"/>
                </a:solidFill>
                <a:latin typeface="Times New Roman" panose="02020603050405020304" pitchFamily="18" charset="0"/>
                <a:cs typeface="Times New Roman" panose="02020603050405020304" pitchFamily="18" charset="0"/>
              </a:rPr>
              <a:t>measures</a:t>
            </a:r>
            <a:r>
              <a:rPr lang="en-US" sz="3600" b="1" dirty="0">
                <a:solidFill>
                  <a:schemeClr val="tx1"/>
                </a:solidFill>
                <a:latin typeface="Times New Roman" panose="02020603050405020304" pitchFamily="18" charset="0"/>
                <a:cs typeface="Times New Roman" panose="02020603050405020304" pitchFamily="18" charset="0"/>
              </a:rPr>
              <a:t> may be new to you</a:t>
            </a:r>
            <a:r>
              <a:rPr lang="en-US" b="1" dirty="0" smtClean="0">
                <a:solidFill>
                  <a:schemeClr val="tx1"/>
                </a:solidFill>
                <a:latin typeface="Times New Roman" panose="02020603050405020304" pitchFamily="18" charset="0"/>
                <a:cs typeface="Times New Roman" panose="02020603050405020304" pitchFamily="18" charset="0"/>
              </a:rPr>
              <a:t>.</a:t>
            </a:r>
            <a:endParaRPr lang="en-US" sz="33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6663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pPr>
              <a:defRPr/>
            </a:pPr>
            <a:fld id="{4A35E911-8ABC-4FA6-854C-2B27D98ABBB9}" type="datetime1">
              <a:rPr lang="ar-SA" smtClean="0"/>
              <a:t>14/02/1441</a:t>
            </a:fld>
            <a:endParaRPr lang="ar-SA"/>
          </a:p>
        </p:txBody>
      </p:sp>
      <p:sp>
        <p:nvSpPr>
          <p:cNvPr id="6" name="Footer Placeholder 5"/>
          <p:cNvSpPr>
            <a:spLocks noGrp="1"/>
          </p:cNvSpPr>
          <p:nvPr>
            <p:ph type="ftr" sz="quarter" idx="3"/>
          </p:nvPr>
        </p:nvSpPr>
        <p:spPr/>
        <p:txBody>
          <a:bodyPr/>
          <a:lstStyle/>
          <a:p>
            <a:pPr>
              <a:defRPr/>
            </a:pPr>
            <a:r>
              <a:rPr lang="en-US" smtClean="0"/>
              <a:t>Dr. Mohammed Alnaif</a:t>
            </a:r>
            <a:endParaRPr lang="ar-SA"/>
          </a:p>
        </p:txBody>
      </p:sp>
      <p:sp>
        <p:nvSpPr>
          <p:cNvPr id="5" name="Slide Number Placeholder 4"/>
          <p:cNvSpPr>
            <a:spLocks noGrp="1"/>
          </p:cNvSpPr>
          <p:nvPr>
            <p:ph type="sldNum" sz="quarter" idx="4"/>
          </p:nvPr>
        </p:nvSpPr>
        <p:spPr/>
        <p:txBody>
          <a:bodyPr/>
          <a:lstStyle/>
          <a:p>
            <a:pPr>
              <a:defRPr/>
            </a:pPr>
            <a:fld id="{D8488BDC-7412-4F23-8F91-438C6A17DF20}" type="slidenum">
              <a:rPr lang="ar-SA"/>
              <a:pPr>
                <a:defRPr/>
              </a:pPr>
              <a:t>4</a:t>
            </a:fld>
            <a:endParaRPr lang="ar-SA"/>
          </a:p>
        </p:txBody>
      </p:sp>
      <p:sp>
        <p:nvSpPr>
          <p:cNvPr id="8" name="Title 1"/>
          <p:cNvSpPr>
            <a:spLocks noGrp="1"/>
          </p:cNvSpPr>
          <p:nvPr>
            <p:ph type="ctrTitle" sz="quarter"/>
          </p:nvPr>
        </p:nvSpPr>
        <p:spPr>
          <a:xfrm>
            <a:off x="914400" y="304801"/>
            <a:ext cx="7772400" cy="762000"/>
          </a:xfrm>
        </p:spPr>
        <p:txBody>
          <a:bodyPr>
            <a:noAutofit/>
          </a:bodyPr>
          <a:lstStyle/>
          <a:p>
            <a:r>
              <a:rPr lang="en-US" sz="2400" b="1" dirty="0" smtClean="0">
                <a:latin typeface="Times New Roman" panose="02020603050405020304" pitchFamily="18" charset="0"/>
                <a:cs typeface="Times New Roman" panose="02020603050405020304" pitchFamily="18" charset="0"/>
              </a:rPr>
              <a:t>EPIDEMIOLOGY INTRODUCTION </a:t>
            </a:r>
            <a:r>
              <a:rPr lang="en-US" sz="2400" b="1" dirty="0">
                <a:latin typeface="Times New Roman" panose="02020603050405020304" pitchFamily="18" charset="0"/>
                <a:cs typeface="Times New Roman" panose="02020603050405020304" pitchFamily="18" charset="0"/>
              </a:rPr>
              <a:t>AND</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BASIC CONCEPTS</a:t>
            </a:r>
            <a:endParaRPr lang="ar-SA" sz="24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457200" y="1524000"/>
            <a:ext cx="8458200" cy="4495800"/>
          </a:xfrm>
        </p:spPr>
        <p:txBody>
          <a:bodyPr>
            <a:noAutofit/>
          </a:bodyPr>
          <a:lstStyle/>
          <a:p>
            <a:pPr marL="457200" indent="-457200" algn="l" fontAlgn="auto">
              <a:spcBef>
                <a:spcPts val="0"/>
              </a:spcBef>
              <a:spcAft>
                <a:spcPts val="0"/>
              </a:spcAft>
              <a:buFont typeface="Arial" panose="020B0604020202020204" pitchFamily="34" charset="0"/>
              <a:buChar char="•"/>
              <a:defRPr/>
            </a:pPr>
            <a:r>
              <a:rPr lang="en-US" b="1" dirty="0">
                <a:solidFill>
                  <a:srgbClr val="0000FF"/>
                </a:solidFill>
              </a:rPr>
              <a:t>Epidemiology</a:t>
            </a:r>
            <a:r>
              <a:rPr lang="en-US" sz="2800" b="1" dirty="0"/>
              <a:t> is the study of the </a:t>
            </a:r>
            <a:r>
              <a:rPr lang="en-US" sz="2800" b="1" dirty="0">
                <a:solidFill>
                  <a:srgbClr val="0000FF"/>
                </a:solidFill>
              </a:rPr>
              <a:t>distribution</a:t>
            </a:r>
            <a:r>
              <a:rPr lang="en-US" sz="2800" b="1" dirty="0"/>
              <a:t> and </a:t>
            </a:r>
            <a:r>
              <a:rPr lang="en-US" sz="2800" b="1" dirty="0">
                <a:solidFill>
                  <a:srgbClr val="0000FF"/>
                </a:solidFill>
              </a:rPr>
              <a:t>determinants</a:t>
            </a:r>
            <a:r>
              <a:rPr lang="en-US" sz="2800" b="1" dirty="0"/>
              <a:t> of health-related states or events (including disease), and the application of this study to the control of diseases and other health problems. </a:t>
            </a:r>
            <a:endParaRPr lang="en-US" sz="2800" b="1" dirty="0" smtClean="0"/>
          </a:p>
          <a:p>
            <a:pPr marL="457200" indent="-457200" algn="l" fontAlgn="auto">
              <a:spcBef>
                <a:spcPts val="0"/>
              </a:spcBef>
              <a:spcAft>
                <a:spcPts val="0"/>
              </a:spcAft>
              <a:buFont typeface="Arial" panose="020B0604020202020204" pitchFamily="34" charset="0"/>
              <a:buChar char="•"/>
              <a:defRPr/>
            </a:pPr>
            <a:r>
              <a:rPr lang="en-US" sz="2800" b="1" dirty="0" smtClean="0"/>
              <a:t>Various </a:t>
            </a:r>
            <a:r>
              <a:rPr lang="en-US" sz="2800" b="1" dirty="0"/>
              <a:t>methods can be used to carry out epidemiological investigations: </a:t>
            </a:r>
            <a:r>
              <a:rPr lang="en-US" sz="2800" b="1" dirty="0">
                <a:solidFill>
                  <a:srgbClr val="0000FF"/>
                </a:solidFill>
              </a:rPr>
              <a:t>surveillance</a:t>
            </a:r>
            <a:r>
              <a:rPr lang="en-US" sz="2800" b="1" dirty="0"/>
              <a:t> and </a:t>
            </a:r>
            <a:r>
              <a:rPr lang="en-US" sz="2800" b="1" dirty="0">
                <a:solidFill>
                  <a:srgbClr val="0000FF"/>
                </a:solidFill>
              </a:rPr>
              <a:t>descriptive studies </a:t>
            </a:r>
            <a:r>
              <a:rPr lang="en-US" sz="2800" b="1" dirty="0"/>
              <a:t>can be used to study </a:t>
            </a:r>
            <a:r>
              <a:rPr lang="en-US" sz="2800" b="1" dirty="0">
                <a:solidFill>
                  <a:srgbClr val="0000FF"/>
                </a:solidFill>
              </a:rPr>
              <a:t>distribution</a:t>
            </a:r>
            <a:r>
              <a:rPr lang="en-US" sz="2800" b="1" dirty="0"/>
              <a:t>; </a:t>
            </a:r>
            <a:r>
              <a:rPr lang="en-US" sz="2800" b="1" dirty="0">
                <a:solidFill>
                  <a:srgbClr val="0000FF"/>
                </a:solidFill>
              </a:rPr>
              <a:t>analytical studies </a:t>
            </a:r>
            <a:r>
              <a:rPr lang="en-US" sz="2800" b="1" dirty="0"/>
              <a:t>are used to study </a:t>
            </a:r>
            <a:r>
              <a:rPr lang="en-US" sz="2800" b="1" dirty="0">
                <a:solidFill>
                  <a:srgbClr val="0000FF"/>
                </a:solidFill>
              </a:rPr>
              <a:t>determinants</a:t>
            </a:r>
            <a:r>
              <a:rPr lang="en-US" sz="2800" b="1" dirty="0" smtClean="0"/>
              <a:t>.</a:t>
            </a:r>
            <a:endParaRPr lang="ar-SA"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1303123"/>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381000"/>
            <a:ext cx="8153400" cy="1143000"/>
          </a:xfrm>
        </p:spPr>
        <p:txBody>
          <a:bodyPr>
            <a:normAutofit fontScale="90000"/>
          </a:bodyPr>
          <a:lstStyle/>
          <a:p>
            <a:pPr marL="0" indent="0" algn="ctr">
              <a:buNone/>
            </a:pPr>
            <a:r>
              <a:rPr lang="en-US" sz="36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3800" b="1" dirty="0" smtClean="0">
              <a:solidFill>
                <a:srgbClr val="FF0000"/>
              </a:solidFill>
              <a:latin typeface="Arial" charset="0"/>
            </a:endParaRPr>
          </a:p>
        </p:txBody>
      </p:sp>
      <p:sp>
        <p:nvSpPr>
          <p:cNvPr id="26627" name="Content Placeholder 2"/>
          <p:cNvSpPr>
            <a:spLocks noGrp="1"/>
          </p:cNvSpPr>
          <p:nvPr>
            <p:ph sz="quarter" idx="13"/>
          </p:nvPr>
        </p:nvSpPr>
        <p:spPr/>
        <p:txBody>
          <a:bodyPr>
            <a:normAutofit/>
          </a:bodyPr>
          <a:lstStyle/>
          <a:p>
            <a:pPr marL="457200" indent="-457200">
              <a:buFont typeface="Wingdings" panose="05000000000000000000" pitchFamily="2" charset="2"/>
              <a:buChar char="§"/>
            </a:pPr>
            <a:r>
              <a:rPr lang="en-US" sz="2800" b="1" dirty="0">
                <a:solidFill>
                  <a:schemeClr val="tx1"/>
                </a:solidFill>
                <a:latin typeface="Times New Roman" panose="02020603050405020304" pitchFamily="18" charset="0"/>
                <a:cs typeface="Times New Roman" panose="02020603050405020304" pitchFamily="18" charset="0"/>
              </a:rPr>
              <a:t>Measures of disease frequency in mathematical quantity</a:t>
            </a:r>
          </a:p>
          <a:p>
            <a:pPr marL="1051560" lvl="2" indent="-457200">
              <a:buFont typeface="Wingdings" panose="05000000000000000000" pitchFamily="2" charset="2"/>
              <a:buChar char="§"/>
            </a:pPr>
            <a:r>
              <a:rPr lang="en-US" sz="2400" b="1" dirty="0">
                <a:solidFill>
                  <a:srgbClr val="0000FF"/>
                </a:solidFill>
                <a:latin typeface="Times New Roman" panose="02020603050405020304" pitchFamily="18" charset="0"/>
                <a:cs typeface="Times New Roman" panose="02020603050405020304" pitchFamily="18" charset="0"/>
              </a:rPr>
              <a:t>Count</a:t>
            </a:r>
          </a:p>
          <a:p>
            <a:pPr marL="1051560" lvl="2" indent="-457200">
              <a:buFont typeface="Wingdings" panose="05000000000000000000" pitchFamily="2" charset="2"/>
              <a:buChar char="§"/>
            </a:pPr>
            <a:r>
              <a:rPr lang="en-US" sz="2400" b="1" dirty="0">
                <a:solidFill>
                  <a:srgbClr val="0000FF"/>
                </a:solidFill>
                <a:latin typeface="Times New Roman" panose="02020603050405020304" pitchFamily="18" charset="0"/>
                <a:cs typeface="Times New Roman" panose="02020603050405020304" pitchFamily="18" charset="0"/>
              </a:rPr>
              <a:t>Proportion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percentage</a:t>
            </a:r>
            <a:r>
              <a:rPr lang="en-US" sz="2400" b="1" dirty="0">
                <a:solidFill>
                  <a:schemeClr val="tx1"/>
                </a:solidFill>
                <a:latin typeface="Times New Roman" panose="02020603050405020304" pitchFamily="18" charset="0"/>
                <a:cs typeface="Times New Roman" panose="02020603050405020304" pitchFamily="18" charset="0"/>
              </a:rPr>
              <a:t>)</a:t>
            </a:r>
          </a:p>
          <a:p>
            <a:pPr marL="1051560" lvl="2" indent="-457200">
              <a:buFont typeface="Wingdings" panose="05000000000000000000" pitchFamily="2" charset="2"/>
              <a:buChar char="§"/>
            </a:pPr>
            <a:r>
              <a:rPr lang="en-US" sz="2400" b="1" dirty="0">
                <a:solidFill>
                  <a:srgbClr val="0000FF"/>
                </a:solidFill>
                <a:latin typeface="Times New Roman" panose="02020603050405020304" pitchFamily="18" charset="0"/>
                <a:cs typeface="Times New Roman" panose="02020603050405020304" pitchFamily="18" charset="0"/>
              </a:rPr>
              <a:t>Rate</a:t>
            </a:r>
          </a:p>
          <a:p>
            <a:pPr marL="1051560" lvl="2" indent="-457200">
              <a:buFont typeface="Wingdings" panose="05000000000000000000" pitchFamily="2" charset="2"/>
              <a:buChar char="§"/>
            </a:pPr>
            <a:r>
              <a:rPr lang="en-US" sz="2400" b="1" dirty="0">
                <a:solidFill>
                  <a:srgbClr val="0000FF"/>
                </a:solidFill>
                <a:latin typeface="Times New Roman" panose="02020603050405020304" pitchFamily="18" charset="0"/>
                <a:cs typeface="Times New Roman" panose="02020603050405020304" pitchFamily="18" charset="0"/>
              </a:rPr>
              <a:t>Ratio</a:t>
            </a:r>
          </a:p>
          <a:p>
            <a:pPr marL="457200" indent="-457200">
              <a:buFont typeface="Wingdings" panose="05000000000000000000" pitchFamily="2" charset="2"/>
              <a:buChar char="§"/>
            </a:pPr>
            <a:r>
              <a:rPr lang="en-US" sz="2800" b="1" dirty="0">
                <a:solidFill>
                  <a:schemeClr val="tx1"/>
                </a:solidFill>
                <a:latin typeface="Times New Roman" panose="02020603050405020304" pitchFamily="18" charset="0"/>
                <a:cs typeface="Times New Roman" panose="02020603050405020304" pitchFamily="18" charset="0"/>
              </a:rPr>
              <a:t>Measures of disease frequency in epidemiology</a:t>
            </a:r>
          </a:p>
          <a:p>
            <a:pPr marL="1051560" lvl="2" indent="-457200">
              <a:buFont typeface="Wingdings" panose="05000000000000000000" pitchFamily="2" charset="2"/>
              <a:buChar char="§"/>
            </a:pPr>
            <a:r>
              <a:rPr lang="en-US" sz="2400" b="1" dirty="0">
                <a:solidFill>
                  <a:srgbClr val="0000FF"/>
                </a:solidFill>
                <a:latin typeface="Times New Roman" panose="02020603050405020304" pitchFamily="18" charset="0"/>
                <a:cs typeface="Times New Roman" panose="02020603050405020304" pitchFamily="18" charset="0"/>
              </a:rPr>
              <a:t>Prevalence</a:t>
            </a:r>
          </a:p>
          <a:p>
            <a:pPr marL="1051560" lvl="2" indent="-457200">
              <a:buFont typeface="Wingdings" panose="05000000000000000000" pitchFamily="2" charset="2"/>
              <a:buChar char="§"/>
            </a:pPr>
            <a:r>
              <a:rPr lang="en-US" sz="2400" b="1" dirty="0">
                <a:solidFill>
                  <a:srgbClr val="0000FF"/>
                </a:solidFill>
                <a:latin typeface="Times New Roman" panose="02020603050405020304" pitchFamily="18" charset="0"/>
                <a:cs typeface="Times New Roman" panose="02020603050405020304" pitchFamily="18" charset="0"/>
              </a:rPr>
              <a:t>Incidence</a:t>
            </a:r>
          </a:p>
        </p:txBody>
      </p:sp>
      <p:sp>
        <p:nvSpPr>
          <p:cNvPr id="2" name="Date Placeholder 1"/>
          <p:cNvSpPr>
            <a:spLocks noGrp="1"/>
          </p:cNvSpPr>
          <p:nvPr>
            <p:ph type="dt" sz="half" idx="14"/>
          </p:nvPr>
        </p:nvSpPr>
        <p:spPr/>
        <p:txBody>
          <a:bodyPr/>
          <a:lstStyle/>
          <a:p>
            <a:pPr>
              <a:defRPr/>
            </a:pPr>
            <a:fld id="{1C46BD84-E3F4-493A-A109-CD8AF3E69C80}" type="datetime1">
              <a:rPr lang="ar-SA" smtClean="0"/>
              <a:t>14/02/1441</a:t>
            </a:fld>
            <a:endParaRPr lang="th-TH"/>
          </a:p>
        </p:txBody>
      </p:sp>
      <p:sp>
        <p:nvSpPr>
          <p:cNvPr id="3" name="Footer Placeholder 2"/>
          <p:cNvSpPr>
            <a:spLocks noGrp="1"/>
          </p:cNvSpPr>
          <p:nvPr>
            <p:ph type="ftr" sz="quarter" idx="15"/>
          </p:nvPr>
        </p:nvSpPr>
        <p:spPr/>
        <p:txBody>
          <a:bodyPr/>
          <a:lstStyle/>
          <a:p>
            <a:pPr>
              <a:defRPr/>
            </a:pPr>
            <a:r>
              <a:rPr lang="en-US" smtClean="0"/>
              <a:t>Dr. Mohammed Alnaif</a:t>
            </a:r>
            <a:endParaRPr lang="th-TH"/>
          </a:p>
        </p:txBody>
      </p:sp>
      <p:sp>
        <p:nvSpPr>
          <p:cNvPr id="4" name="Slide Number Placeholder 3"/>
          <p:cNvSpPr>
            <a:spLocks noGrp="1"/>
          </p:cNvSpPr>
          <p:nvPr>
            <p:ph type="sldNum" sz="quarter" idx="16"/>
          </p:nvPr>
        </p:nvSpPr>
        <p:spPr/>
        <p:txBody>
          <a:bodyPr/>
          <a:lstStyle/>
          <a:p>
            <a:pPr>
              <a:defRPr/>
            </a:pPr>
            <a:fld id="{601A2476-5054-4118-ACC5-30346B9701CA}" type="slidenum">
              <a:rPr lang="th-TH" smtClean="0"/>
              <a:pPr>
                <a:defRPr/>
              </a:pPr>
              <a:t>40</a:t>
            </a:fld>
            <a:endParaRPr lang="th-TH"/>
          </a:p>
        </p:txBody>
      </p:sp>
    </p:spTree>
    <p:extLst>
      <p:ext uri="{BB962C8B-B14F-4D97-AF65-F5344CB8AC3E}">
        <p14:creationId xmlns:p14="http://schemas.microsoft.com/office/powerpoint/2010/main" val="2182577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381000"/>
            <a:ext cx="8153400" cy="1143000"/>
          </a:xfrm>
        </p:spPr>
        <p:txBody>
          <a:bodyPr>
            <a:normAutofit fontScale="90000"/>
          </a:bodyPr>
          <a:lstStyle/>
          <a:p>
            <a:pPr marL="0" indent="0" algn="ctr">
              <a:buNone/>
            </a:pPr>
            <a:r>
              <a:rPr lang="en-US" sz="36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3800" b="1" dirty="0" smtClean="0">
              <a:solidFill>
                <a:srgbClr val="FF0000"/>
              </a:solidFill>
              <a:latin typeface="Arial" charset="0"/>
            </a:endParaRPr>
          </a:p>
        </p:txBody>
      </p:sp>
      <p:sp>
        <p:nvSpPr>
          <p:cNvPr id="26627" name="Content Placeholder 2"/>
          <p:cNvSpPr>
            <a:spLocks noGrp="1"/>
          </p:cNvSpPr>
          <p:nvPr>
            <p:ph sz="quarter" idx="13"/>
          </p:nvPr>
        </p:nvSpPr>
        <p:spPr>
          <a:xfrm>
            <a:off x="609600" y="1600200"/>
            <a:ext cx="8153400" cy="4572000"/>
          </a:xfrm>
        </p:spPr>
        <p:txBody>
          <a:bodyPr>
            <a:normAutofit/>
          </a:bodyPr>
          <a:lstStyle/>
          <a:p>
            <a:pPr marL="194310" lvl="1" indent="0">
              <a:buNone/>
            </a:pPr>
            <a:r>
              <a:rPr lang="en-US" sz="2800" b="1" dirty="0" smtClean="0">
                <a:solidFill>
                  <a:srgbClr val="0000FF"/>
                </a:solidFill>
                <a:latin typeface="Times New Roman" panose="02020603050405020304" pitchFamily="18" charset="0"/>
                <a:cs typeface="Times New Roman" panose="02020603050405020304" pitchFamily="18" charset="0"/>
              </a:rPr>
              <a:t>Count</a:t>
            </a:r>
          </a:p>
          <a:p>
            <a:pPr marL="651510" lvl="1" indent="-457200">
              <a:buClr>
                <a:srgbClr val="0000FF"/>
              </a:buClr>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One simple way to report health data is to provide a count. </a:t>
            </a:r>
            <a:endParaRPr lang="en-US" b="1" dirty="0" smtClean="0">
              <a:latin typeface="Times New Roman" panose="02020603050405020304" pitchFamily="18" charset="0"/>
              <a:cs typeface="Times New Roman" panose="02020603050405020304" pitchFamily="18" charset="0"/>
            </a:endParaRPr>
          </a:p>
          <a:p>
            <a:pPr marL="651510" lvl="1" indent="-457200">
              <a:buClr>
                <a:srgbClr val="0000FF"/>
              </a:buClr>
              <a:buFont typeface="Wingdings" panose="05000000000000000000" pitchFamily="2" charset="2"/>
              <a:buChar char="§"/>
            </a:pPr>
            <a:r>
              <a:rPr lang="en-US" b="1" dirty="0" smtClean="0">
                <a:solidFill>
                  <a:srgbClr val="0000FF"/>
                </a:solidFill>
                <a:latin typeface="Times New Roman" panose="02020603050405020304" pitchFamily="18" charset="0"/>
                <a:cs typeface="Times New Roman" panose="02020603050405020304" pitchFamily="18" charset="0"/>
              </a:rPr>
              <a:t>For </a:t>
            </a:r>
            <a:r>
              <a:rPr lang="en-US" b="1" dirty="0">
                <a:solidFill>
                  <a:srgbClr val="0000FF"/>
                </a:solidFill>
                <a:latin typeface="Times New Roman" panose="02020603050405020304" pitchFamily="18" charset="0"/>
                <a:cs typeface="Times New Roman" panose="02020603050405020304" pitchFamily="18" charset="0"/>
              </a:rPr>
              <a:t>example</a:t>
            </a:r>
            <a:r>
              <a:rPr lang="en-US" b="1" dirty="0">
                <a:latin typeface="Times New Roman" panose="02020603050405020304" pitchFamily="18" charset="0"/>
                <a:cs typeface="Times New Roman" panose="02020603050405020304" pitchFamily="18" charset="0"/>
              </a:rPr>
              <a:t>, in 2015 there were 219 cases of Measles reported in Saudi Arabia. Although this simple count does provide some information about Measles in Saudi Arabia, it would be much more helpful if we had additional information, a denominator, to go along with this </a:t>
            </a:r>
            <a:r>
              <a:rPr lang="en-US" b="1" dirty="0" smtClean="0">
                <a:solidFill>
                  <a:srgbClr val="0000FF"/>
                </a:solidFill>
                <a:latin typeface="Times New Roman" panose="02020603050405020304" pitchFamily="18" charset="0"/>
                <a:cs typeface="Times New Roman" panose="02020603050405020304" pitchFamily="18" charset="0"/>
              </a:rPr>
              <a:t>count.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4"/>
          </p:nvPr>
        </p:nvSpPr>
        <p:spPr/>
        <p:txBody>
          <a:bodyPr/>
          <a:lstStyle/>
          <a:p>
            <a:pPr>
              <a:defRPr/>
            </a:pPr>
            <a:fld id="{DD6D61DE-6591-4CE1-8E6C-F77C36257E61}" type="datetime1">
              <a:rPr lang="ar-SA" smtClean="0"/>
              <a:t>14/02/1441</a:t>
            </a:fld>
            <a:endParaRPr lang="th-TH"/>
          </a:p>
        </p:txBody>
      </p:sp>
      <p:sp>
        <p:nvSpPr>
          <p:cNvPr id="3" name="Footer Placeholder 2"/>
          <p:cNvSpPr>
            <a:spLocks noGrp="1"/>
          </p:cNvSpPr>
          <p:nvPr>
            <p:ph type="ftr" sz="quarter" idx="15"/>
          </p:nvPr>
        </p:nvSpPr>
        <p:spPr/>
        <p:txBody>
          <a:bodyPr/>
          <a:lstStyle/>
          <a:p>
            <a:pPr>
              <a:defRPr/>
            </a:pPr>
            <a:r>
              <a:rPr lang="en-US" smtClean="0"/>
              <a:t>Dr. Mohammed Alnaif</a:t>
            </a:r>
            <a:endParaRPr lang="th-TH"/>
          </a:p>
        </p:txBody>
      </p:sp>
      <p:sp>
        <p:nvSpPr>
          <p:cNvPr id="4" name="Slide Number Placeholder 3"/>
          <p:cNvSpPr>
            <a:spLocks noGrp="1"/>
          </p:cNvSpPr>
          <p:nvPr>
            <p:ph type="sldNum" sz="quarter" idx="16"/>
          </p:nvPr>
        </p:nvSpPr>
        <p:spPr/>
        <p:txBody>
          <a:bodyPr/>
          <a:lstStyle/>
          <a:p>
            <a:pPr>
              <a:defRPr/>
            </a:pPr>
            <a:fld id="{601A2476-5054-4118-ACC5-30346B9701CA}" type="slidenum">
              <a:rPr lang="th-TH" smtClean="0"/>
              <a:pPr>
                <a:defRPr/>
              </a:pPr>
              <a:t>41</a:t>
            </a:fld>
            <a:endParaRPr lang="th-TH"/>
          </a:p>
        </p:txBody>
      </p:sp>
    </p:spTree>
    <p:extLst>
      <p:ext uri="{BB962C8B-B14F-4D97-AF65-F5344CB8AC3E}">
        <p14:creationId xmlns:p14="http://schemas.microsoft.com/office/powerpoint/2010/main" val="874191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381000"/>
            <a:ext cx="8153400" cy="1143000"/>
          </a:xfrm>
        </p:spPr>
        <p:txBody>
          <a:bodyPr>
            <a:normAutofit fontScale="90000"/>
          </a:bodyPr>
          <a:lstStyle/>
          <a:p>
            <a:pPr marL="0" indent="0" algn="ctr">
              <a:buNone/>
            </a:pPr>
            <a:r>
              <a:rPr lang="en-US" sz="36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3800" b="1" dirty="0" smtClean="0">
              <a:solidFill>
                <a:srgbClr val="FF0000"/>
              </a:solidFill>
              <a:latin typeface="Arial" charset="0"/>
            </a:endParaRPr>
          </a:p>
        </p:txBody>
      </p:sp>
      <p:sp>
        <p:nvSpPr>
          <p:cNvPr id="26627" name="Content Placeholder 2"/>
          <p:cNvSpPr>
            <a:spLocks noGrp="1"/>
          </p:cNvSpPr>
          <p:nvPr>
            <p:ph sz="quarter" idx="13"/>
          </p:nvPr>
        </p:nvSpPr>
        <p:spPr>
          <a:xfrm>
            <a:off x="838200" y="1676400"/>
            <a:ext cx="7924800" cy="4724400"/>
          </a:xfrm>
        </p:spPr>
        <p:txBody>
          <a:bodyPr>
            <a:normAutofit lnSpcReduction="10000"/>
          </a:bodyPr>
          <a:lstStyle/>
          <a:p>
            <a:pPr marL="45720" indent="0">
              <a:buNone/>
            </a:pPr>
            <a:r>
              <a:rPr lang="en-US" sz="2800" b="1" dirty="0">
                <a:solidFill>
                  <a:srgbClr val="0000FF"/>
                </a:solidFill>
                <a:latin typeface="Times New Roman" panose="02020603050405020304" pitchFamily="18" charset="0"/>
                <a:cs typeface="Times New Roman" panose="02020603050405020304" pitchFamily="18" charset="0"/>
              </a:rPr>
              <a:t>Importance of Denominator</a:t>
            </a:r>
            <a:endParaRPr lang="en-US" sz="2800" dirty="0">
              <a:solidFill>
                <a:srgbClr val="0000FF"/>
              </a:solidFill>
              <a:latin typeface="Times New Roman" panose="02020603050405020304" pitchFamily="18" charset="0"/>
              <a:cs typeface="Times New Roman" panose="02020603050405020304" pitchFamily="18" charset="0"/>
            </a:endParaRPr>
          </a:p>
          <a:p>
            <a:pPr marL="445770" lvl="1" indent="0">
              <a:buNone/>
            </a:pPr>
            <a:r>
              <a:rPr lang="en-US" sz="3200" b="1" dirty="0">
                <a:solidFill>
                  <a:schemeClr val="tx1"/>
                </a:solidFill>
                <a:latin typeface="Times New Roman" panose="02020603050405020304" pitchFamily="18" charset="0"/>
                <a:cs typeface="Times New Roman" panose="02020603050405020304" pitchFamily="18" charset="0"/>
              </a:rPr>
              <a:t>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		      Numerator</a:t>
            </a:r>
            <a:endParaRPr lang="en-US" sz="2400" b="1" dirty="0">
              <a:solidFill>
                <a:schemeClr val="tx1"/>
              </a:solidFill>
              <a:latin typeface="Times New Roman" panose="02020603050405020304" pitchFamily="18" charset="0"/>
              <a:cs typeface="Times New Roman" panose="02020603050405020304" pitchFamily="18" charset="0"/>
            </a:endParaRPr>
          </a:p>
          <a:p>
            <a:pPr marL="445770" lvl="1" indent="0">
              <a:buNone/>
            </a:pPr>
            <a:r>
              <a:rPr lang="en-US" sz="3200" b="1" dirty="0">
                <a:solidFill>
                  <a:schemeClr val="tx1"/>
                </a:solidFill>
                <a:latin typeface="Times New Roman" panose="02020603050405020304" pitchFamily="18" charset="0"/>
                <a:cs typeface="Times New Roman" panose="02020603050405020304" pitchFamily="18" charset="0"/>
              </a:rPr>
              <a:t>b</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		      Denominator</a:t>
            </a:r>
          </a:p>
          <a:p>
            <a:pPr marL="45720" indent="0">
              <a:buNone/>
            </a:pPr>
            <a:r>
              <a:rPr lang="en-US" sz="2800" b="1" dirty="0" smtClean="0">
                <a:solidFill>
                  <a:srgbClr val="0000FF"/>
                </a:solidFill>
                <a:latin typeface="Times New Roman" panose="02020603050405020304" pitchFamily="18" charset="0"/>
                <a:cs typeface="Times New Roman" panose="02020603050405020304" pitchFamily="18" charset="0"/>
              </a:rPr>
              <a:t>Example</a:t>
            </a:r>
            <a:endParaRPr lang="en-US" sz="2800" b="1" dirty="0">
              <a:solidFill>
                <a:srgbClr val="0000FF"/>
              </a:solidFill>
              <a:latin typeface="Times New Roman" panose="02020603050405020304" pitchFamily="18" charset="0"/>
              <a:cs typeface="Times New Roman" panose="02020603050405020304" pitchFamily="18" charset="0"/>
            </a:endParaRPr>
          </a:p>
          <a:p>
            <a:pPr marL="45720" indent="0">
              <a:buNone/>
            </a:pPr>
            <a:r>
              <a:rPr lang="en-US" sz="2800" b="1" dirty="0">
                <a:solidFill>
                  <a:schemeClr val="tx1"/>
                </a:solidFill>
                <a:latin typeface="Times New Roman" panose="02020603050405020304" pitchFamily="18" charset="0"/>
                <a:cs typeface="Times New Roman" panose="02020603050405020304" pitchFamily="18" charset="0"/>
              </a:rPr>
              <a:t>• 500 cases of dengue fever in Jeddah</a:t>
            </a:r>
          </a:p>
          <a:p>
            <a:pPr marL="45720" indent="0">
              <a:buNone/>
            </a:pPr>
            <a:r>
              <a:rPr lang="en-US" sz="2800" b="1" dirty="0">
                <a:solidFill>
                  <a:schemeClr val="tx1"/>
                </a:solidFill>
                <a:latin typeface="Times New Roman" panose="02020603050405020304" pitchFamily="18" charset="0"/>
                <a:cs typeface="Times New Roman" panose="02020603050405020304" pitchFamily="18" charset="0"/>
              </a:rPr>
              <a:t>• 120 cases of dengue fever in Abha</a:t>
            </a:r>
          </a:p>
          <a:p>
            <a:pPr marL="45720" indent="0">
              <a:buNone/>
            </a:pPr>
            <a:r>
              <a:rPr lang="en-US" sz="2800" b="1" dirty="0">
                <a:solidFill>
                  <a:schemeClr val="tx1"/>
                </a:solidFill>
                <a:latin typeface="Times New Roman" panose="02020603050405020304" pitchFamily="18" charset="0"/>
                <a:cs typeface="Times New Roman" panose="02020603050405020304" pitchFamily="18" charset="0"/>
              </a:rPr>
              <a:t>Which </a:t>
            </a:r>
            <a:r>
              <a:rPr lang="en-US" sz="2800" b="1" dirty="0" smtClean="0">
                <a:solidFill>
                  <a:schemeClr val="tx1"/>
                </a:solidFill>
                <a:latin typeface="Times New Roman" panose="02020603050405020304" pitchFamily="18" charset="0"/>
                <a:cs typeface="Times New Roman" panose="02020603050405020304" pitchFamily="18" charset="0"/>
              </a:rPr>
              <a:t>city is </a:t>
            </a:r>
            <a:r>
              <a:rPr lang="en-US" sz="2800" b="1" dirty="0">
                <a:solidFill>
                  <a:schemeClr val="tx1"/>
                </a:solidFill>
                <a:latin typeface="Times New Roman" panose="02020603050405020304" pitchFamily="18" charset="0"/>
                <a:cs typeface="Times New Roman" panose="02020603050405020304" pitchFamily="18" charset="0"/>
              </a:rPr>
              <a:t>more </a:t>
            </a:r>
            <a:r>
              <a:rPr lang="en-US" sz="2800" b="1" dirty="0" smtClean="0">
                <a:solidFill>
                  <a:schemeClr val="tx1"/>
                </a:solidFill>
                <a:latin typeface="Times New Roman" panose="02020603050405020304" pitchFamily="18" charset="0"/>
                <a:cs typeface="Times New Roman" panose="02020603050405020304" pitchFamily="18" charset="0"/>
              </a:rPr>
              <a:t>infected </a:t>
            </a:r>
            <a:r>
              <a:rPr lang="en-US" sz="2800" b="1" dirty="0">
                <a:latin typeface="Times New Roman" panose="02020603050405020304" pitchFamily="18" charset="0"/>
                <a:cs typeface="Times New Roman" panose="02020603050405020304" pitchFamily="18" charset="0"/>
              </a:rPr>
              <a:t>with dengue fever ?</a:t>
            </a:r>
            <a:endParaRPr lang="en-US" sz="2800" b="1" dirty="0">
              <a:solidFill>
                <a:schemeClr val="tx1"/>
              </a:solidFill>
              <a:latin typeface="Times New Roman" panose="02020603050405020304" pitchFamily="18" charset="0"/>
              <a:cs typeface="Times New Roman" panose="02020603050405020304" pitchFamily="18" charset="0"/>
            </a:endParaRPr>
          </a:p>
          <a:p>
            <a:pPr marL="45720" indent="0">
              <a:buNone/>
            </a:pPr>
            <a:r>
              <a:rPr lang="en-US" sz="2800" b="1" dirty="0">
                <a:solidFill>
                  <a:schemeClr val="tx1"/>
                </a:solidFill>
                <a:latin typeface="Times New Roman" panose="02020603050405020304" pitchFamily="18" charset="0"/>
                <a:cs typeface="Times New Roman" panose="02020603050405020304" pitchFamily="18" charset="0"/>
              </a:rPr>
              <a:t>• Jeddah: </a:t>
            </a:r>
            <a:r>
              <a:rPr lang="en-US" sz="2800" b="1" dirty="0" smtClean="0">
                <a:solidFill>
                  <a:schemeClr val="tx1"/>
                </a:solidFill>
                <a:latin typeface="Times New Roman" panose="02020603050405020304" pitchFamily="18" charset="0"/>
                <a:cs typeface="Times New Roman" panose="02020603050405020304" pitchFamily="18" charset="0"/>
              </a:rPr>
              <a:t>500/2,000,000 </a:t>
            </a:r>
            <a:r>
              <a:rPr lang="en-US" sz="2800" b="1" dirty="0">
                <a:solidFill>
                  <a:schemeClr val="tx1"/>
                </a:solidFill>
                <a:latin typeface="Times New Roman" panose="02020603050405020304" pitchFamily="18" charset="0"/>
                <a:cs typeface="Times New Roman" panose="02020603050405020304" pitchFamily="18" charset="0"/>
              </a:rPr>
              <a:t>= 0.25/1,000</a:t>
            </a:r>
          </a:p>
          <a:p>
            <a:pPr marL="45720" indent="0">
              <a:buNone/>
            </a:pPr>
            <a:r>
              <a:rPr lang="en-US" sz="2800" b="1" dirty="0">
                <a:solidFill>
                  <a:schemeClr val="tx1"/>
                </a:solidFill>
                <a:latin typeface="Times New Roman" panose="02020603050405020304" pitchFamily="18" charset="0"/>
                <a:cs typeface="Times New Roman" panose="02020603050405020304" pitchFamily="18" charset="0"/>
              </a:rPr>
              <a:t>• Abha: </a:t>
            </a:r>
            <a:r>
              <a:rPr lang="en-US" sz="2800" b="1" dirty="0" smtClean="0">
                <a:solidFill>
                  <a:schemeClr val="tx1"/>
                </a:solidFill>
                <a:latin typeface="Times New Roman" panose="02020603050405020304" pitchFamily="18" charset="0"/>
                <a:cs typeface="Times New Roman" panose="02020603050405020304" pitchFamily="18" charset="0"/>
              </a:rPr>
              <a:t>120/300,000 </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0.4/1,000</a:t>
            </a:r>
            <a:endParaRPr lang="en-US" sz="2800" b="1" dirty="0">
              <a:solidFill>
                <a:srgbClr val="0000FF"/>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447800" y="2684804"/>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438400" y="2438400"/>
            <a:ext cx="8382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397879" y="2986755"/>
            <a:ext cx="8382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4"/>
          </p:nvPr>
        </p:nvSpPr>
        <p:spPr/>
        <p:txBody>
          <a:bodyPr/>
          <a:lstStyle/>
          <a:p>
            <a:pPr>
              <a:defRPr/>
            </a:pPr>
            <a:fld id="{646E3B87-41DE-4386-A119-B60743C43B9A}" type="datetime1">
              <a:rPr lang="ar-SA" smtClean="0"/>
              <a:t>14/02/1441</a:t>
            </a:fld>
            <a:endParaRPr lang="th-TH"/>
          </a:p>
        </p:txBody>
      </p:sp>
      <p:sp>
        <p:nvSpPr>
          <p:cNvPr id="4" name="Footer Placeholder 3"/>
          <p:cNvSpPr>
            <a:spLocks noGrp="1"/>
          </p:cNvSpPr>
          <p:nvPr>
            <p:ph type="ftr" sz="quarter" idx="15"/>
          </p:nvPr>
        </p:nvSpPr>
        <p:spPr/>
        <p:txBody>
          <a:bodyPr/>
          <a:lstStyle/>
          <a:p>
            <a:pPr>
              <a:defRPr/>
            </a:pPr>
            <a:r>
              <a:rPr lang="en-US" smtClean="0"/>
              <a:t>Dr. Mohammed Alnaif</a:t>
            </a:r>
            <a:endParaRPr lang="th-TH"/>
          </a:p>
        </p:txBody>
      </p:sp>
      <p:sp>
        <p:nvSpPr>
          <p:cNvPr id="6" name="Slide Number Placeholder 5"/>
          <p:cNvSpPr>
            <a:spLocks noGrp="1"/>
          </p:cNvSpPr>
          <p:nvPr>
            <p:ph type="sldNum" sz="quarter" idx="16"/>
          </p:nvPr>
        </p:nvSpPr>
        <p:spPr/>
        <p:txBody>
          <a:bodyPr/>
          <a:lstStyle/>
          <a:p>
            <a:pPr>
              <a:defRPr/>
            </a:pPr>
            <a:fld id="{601A2476-5054-4118-ACC5-30346B9701CA}" type="slidenum">
              <a:rPr lang="th-TH" smtClean="0"/>
              <a:pPr>
                <a:defRPr/>
              </a:pPr>
              <a:t>42</a:t>
            </a:fld>
            <a:endParaRPr lang="th-TH"/>
          </a:p>
        </p:txBody>
      </p:sp>
    </p:spTree>
    <p:extLst>
      <p:ext uri="{BB962C8B-B14F-4D97-AF65-F5344CB8AC3E}">
        <p14:creationId xmlns:p14="http://schemas.microsoft.com/office/powerpoint/2010/main" val="31169324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381000"/>
            <a:ext cx="8153400" cy="1143000"/>
          </a:xfrm>
        </p:spPr>
        <p:txBody>
          <a:bodyPr>
            <a:normAutofit fontScale="90000"/>
          </a:bodyPr>
          <a:lstStyle/>
          <a:p>
            <a:pPr marL="0" indent="0" algn="ctr">
              <a:buNone/>
            </a:pPr>
            <a:r>
              <a:rPr lang="en-US" sz="36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3800" b="1" dirty="0" smtClean="0">
              <a:solidFill>
                <a:srgbClr val="FF0000"/>
              </a:solidFill>
              <a:latin typeface="Arial" charset="0"/>
            </a:endParaRPr>
          </a:p>
        </p:txBody>
      </p:sp>
      <p:sp>
        <p:nvSpPr>
          <p:cNvPr id="26627" name="Content Placeholder 2"/>
          <p:cNvSpPr>
            <a:spLocks noGrp="1"/>
          </p:cNvSpPr>
          <p:nvPr>
            <p:ph sz="quarter" idx="13"/>
          </p:nvPr>
        </p:nvSpPr>
        <p:spPr>
          <a:xfrm>
            <a:off x="609600" y="1803400"/>
            <a:ext cx="8153400" cy="4597400"/>
          </a:xfrm>
        </p:spPr>
        <p:txBody>
          <a:bodyPr>
            <a:normAutofit fontScale="92500" lnSpcReduction="10000"/>
          </a:bodyPr>
          <a:lstStyle/>
          <a:p>
            <a:pPr marL="45720" indent="0">
              <a:buNone/>
            </a:pPr>
            <a:r>
              <a:rPr lang="en-US" sz="3500" b="1" dirty="0" smtClean="0">
                <a:solidFill>
                  <a:srgbClr val="0000FF"/>
                </a:solidFill>
                <a:latin typeface="Times New Roman" panose="02020603050405020304" pitchFamily="18" charset="0"/>
                <a:cs typeface="Times New Roman" panose="02020603050405020304" pitchFamily="18" charset="0"/>
              </a:rPr>
              <a:t>Counts</a:t>
            </a:r>
            <a:endParaRPr lang="en-US" sz="2800" b="1" dirty="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buClr>
                <a:srgbClr val="0000FF"/>
              </a:buClr>
              <a:buFont typeface="Wingdings" panose="05000000000000000000" pitchFamily="2" charset="2"/>
              <a:buChar char="§"/>
            </a:pPr>
            <a:r>
              <a:rPr lang="en-US" sz="2800" b="1" dirty="0">
                <a:solidFill>
                  <a:srgbClr val="0000FF"/>
                </a:solidFill>
                <a:latin typeface="Times New Roman" panose="02020603050405020304" pitchFamily="18" charset="0"/>
                <a:cs typeface="Times New Roman" panose="02020603050405020304" pitchFamily="18" charset="0"/>
              </a:rPr>
              <a:t>Simplest &amp; most basic measure </a:t>
            </a:r>
            <a:r>
              <a:rPr lang="en-US" sz="2800" b="1" dirty="0">
                <a:solidFill>
                  <a:schemeClr val="tx1"/>
                </a:solidFill>
                <a:latin typeface="Times New Roman" panose="02020603050405020304" pitchFamily="18" charset="0"/>
                <a:cs typeface="Times New Roman" panose="02020603050405020304" pitchFamily="18" charset="0"/>
              </a:rPr>
              <a:t>– absolute number of persons who have disease or characteristic of interest.</a:t>
            </a:r>
          </a:p>
          <a:p>
            <a:pPr marL="457200" indent="-457200">
              <a:lnSpc>
                <a:spcPct val="110000"/>
              </a:lnSpc>
              <a:buClr>
                <a:srgbClr val="0000FF"/>
              </a:buClr>
              <a:buFont typeface="Wingdings" panose="05000000000000000000" pitchFamily="2" charset="2"/>
              <a:buChar char="§"/>
            </a:pPr>
            <a:r>
              <a:rPr lang="en-US" sz="2800" b="1" dirty="0">
                <a:solidFill>
                  <a:srgbClr val="0000FF"/>
                </a:solidFill>
                <a:latin typeface="Times New Roman" panose="02020603050405020304" pitchFamily="18" charset="0"/>
                <a:cs typeface="Times New Roman" panose="02020603050405020304" pitchFamily="18" charset="0"/>
              </a:rPr>
              <a:t>Useful for health planners &amp; administrators</a:t>
            </a:r>
            <a:r>
              <a:rPr lang="en-US" sz="2800" b="1" dirty="0">
                <a:solidFill>
                  <a:schemeClr val="tx1"/>
                </a:solidFill>
                <a:latin typeface="Times New Roman" panose="02020603050405020304" pitchFamily="18" charset="0"/>
                <a:cs typeface="Times New Roman" panose="02020603050405020304" pitchFamily="18" charset="0"/>
              </a:rPr>
              <a:t>: for allocation of resources (e.g. quantity of beds needed by a community)</a:t>
            </a:r>
          </a:p>
          <a:p>
            <a:pPr marL="457200" indent="-457200">
              <a:lnSpc>
                <a:spcPct val="110000"/>
              </a:lnSpc>
              <a:buClr>
                <a:srgbClr val="0000FF"/>
              </a:buClr>
              <a:buFont typeface="Wingdings" panose="05000000000000000000" pitchFamily="2" charset="2"/>
              <a:buChar char="§"/>
            </a:pPr>
            <a:r>
              <a:rPr lang="en-US" sz="2800" b="1" dirty="0">
                <a:solidFill>
                  <a:srgbClr val="0000FF"/>
                </a:solidFill>
                <a:latin typeface="Times New Roman" panose="02020603050405020304" pitchFamily="18" charset="0"/>
                <a:cs typeface="Times New Roman" panose="02020603050405020304" pitchFamily="18" charset="0"/>
              </a:rPr>
              <a:t>Count</a:t>
            </a:r>
            <a:r>
              <a:rPr lang="en-US" sz="2800" b="1" dirty="0">
                <a:solidFill>
                  <a:schemeClr val="tx1"/>
                </a:solidFill>
                <a:latin typeface="Times New Roman" panose="02020603050405020304" pitchFamily="18" charset="0"/>
                <a:cs typeface="Times New Roman" panose="02020603050405020304" pitchFamily="18" charset="0"/>
              </a:rPr>
              <a:t> of No. cases of a disease, is used for surveillance of infectious disease for early detection of outbreaks</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4"/>
          </p:nvPr>
        </p:nvSpPr>
        <p:spPr/>
        <p:txBody>
          <a:bodyPr/>
          <a:lstStyle/>
          <a:p>
            <a:pPr>
              <a:defRPr/>
            </a:pPr>
            <a:fld id="{9C4783BF-A732-4A65-92F5-7E46B3875DB3}" type="datetime1">
              <a:rPr lang="ar-SA" smtClean="0"/>
              <a:t>14/02/1441</a:t>
            </a:fld>
            <a:endParaRPr lang="th-TH"/>
          </a:p>
        </p:txBody>
      </p:sp>
      <p:sp>
        <p:nvSpPr>
          <p:cNvPr id="3" name="Footer Placeholder 2"/>
          <p:cNvSpPr>
            <a:spLocks noGrp="1"/>
          </p:cNvSpPr>
          <p:nvPr>
            <p:ph type="ftr" sz="quarter" idx="15"/>
          </p:nvPr>
        </p:nvSpPr>
        <p:spPr/>
        <p:txBody>
          <a:bodyPr/>
          <a:lstStyle/>
          <a:p>
            <a:pPr>
              <a:defRPr/>
            </a:pPr>
            <a:r>
              <a:rPr lang="en-US" smtClean="0"/>
              <a:t>Dr. Mohammed Alnaif</a:t>
            </a:r>
            <a:endParaRPr lang="th-TH"/>
          </a:p>
        </p:txBody>
      </p:sp>
      <p:sp>
        <p:nvSpPr>
          <p:cNvPr id="4" name="Slide Number Placeholder 3"/>
          <p:cNvSpPr>
            <a:spLocks noGrp="1"/>
          </p:cNvSpPr>
          <p:nvPr>
            <p:ph type="sldNum" sz="quarter" idx="16"/>
          </p:nvPr>
        </p:nvSpPr>
        <p:spPr/>
        <p:txBody>
          <a:bodyPr/>
          <a:lstStyle/>
          <a:p>
            <a:pPr>
              <a:defRPr/>
            </a:pPr>
            <a:fld id="{601A2476-5054-4118-ACC5-30346B9701CA}" type="slidenum">
              <a:rPr lang="th-TH" smtClean="0"/>
              <a:pPr>
                <a:defRPr/>
              </a:pPr>
              <a:t>43</a:t>
            </a:fld>
            <a:endParaRPr lang="th-TH"/>
          </a:p>
        </p:txBody>
      </p:sp>
    </p:spTree>
    <p:extLst>
      <p:ext uri="{BB962C8B-B14F-4D97-AF65-F5344CB8AC3E}">
        <p14:creationId xmlns:p14="http://schemas.microsoft.com/office/powerpoint/2010/main" val="1018368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152400"/>
            <a:ext cx="8153400" cy="1143000"/>
          </a:xfrm>
        </p:spPr>
        <p:txBody>
          <a:bodyPr>
            <a:normAutofit/>
          </a:bodyPr>
          <a:lstStyle/>
          <a:p>
            <a:pPr marL="0" indent="0" algn="ctr">
              <a:buNone/>
            </a:pPr>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2800" b="1" dirty="0" smtClean="0">
              <a:solidFill>
                <a:srgbClr val="FF0000"/>
              </a:solidFill>
              <a:latin typeface="Arial" charset="0"/>
            </a:endParaRPr>
          </a:p>
        </p:txBody>
      </p:sp>
      <p:sp>
        <p:nvSpPr>
          <p:cNvPr id="7" name="Subtitle 2"/>
          <p:cNvSpPr>
            <a:spLocks noGrp="1"/>
          </p:cNvSpPr>
          <p:nvPr>
            <p:ph sz="quarter" idx="13"/>
          </p:nvPr>
        </p:nvSpPr>
        <p:spPr>
          <a:xfrm>
            <a:off x="609600" y="1524000"/>
            <a:ext cx="8153400" cy="4648200"/>
          </a:xfrm>
        </p:spPr>
        <p:txBody>
          <a:bodyPr>
            <a:normAutofit fontScale="55000" lnSpcReduction="20000"/>
          </a:bodyPr>
          <a:lstStyle/>
          <a:p>
            <a:pPr marL="457200" indent="-457200">
              <a:lnSpc>
                <a:spcPct val="120000"/>
              </a:lnSpc>
              <a:spcBef>
                <a:spcPts val="0"/>
              </a:spcBef>
              <a:spcAft>
                <a:spcPts val="0"/>
              </a:spcAft>
              <a:buNone/>
            </a:pPr>
            <a:r>
              <a:rPr lang="en-US" sz="6000" b="1" dirty="0">
                <a:solidFill>
                  <a:srgbClr val="0000FF"/>
                </a:solidFill>
                <a:latin typeface="Times New Roman" panose="02020603050405020304" pitchFamily="18" charset="0"/>
                <a:cs typeface="Times New Roman" panose="02020603050405020304" pitchFamily="18" charset="0"/>
              </a:rPr>
              <a:t>Basic Epidemiological Measures</a:t>
            </a:r>
          </a:p>
          <a:p>
            <a:pPr marL="457200" indent="-457200" algn="l">
              <a:lnSpc>
                <a:spcPct val="120000"/>
              </a:lnSpc>
              <a:spcBef>
                <a:spcPts val="0"/>
              </a:spcBef>
              <a:spcAft>
                <a:spcPts val="0"/>
              </a:spcAft>
            </a:pPr>
            <a:r>
              <a:rPr lang="en-US" sz="5900" b="1" dirty="0" smtClean="0">
                <a:solidFill>
                  <a:srgbClr val="0000FF"/>
                </a:solidFill>
                <a:latin typeface="Times New Roman" panose="02020603050405020304" pitchFamily="18" charset="0"/>
                <a:cs typeface="Times New Roman" panose="02020603050405020304" pitchFamily="18" charset="0"/>
              </a:rPr>
              <a:t>RATES</a:t>
            </a:r>
            <a:r>
              <a:rPr lang="en-US" sz="5900" b="1" dirty="0" smtClean="0">
                <a:latin typeface="Times New Roman" panose="02020603050405020304" pitchFamily="18" charset="0"/>
                <a:cs typeface="Times New Roman" panose="02020603050405020304" pitchFamily="18" charset="0"/>
              </a:rPr>
              <a:t>, </a:t>
            </a:r>
            <a:r>
              <a:rPr lang="en-US" sz="5900" b="1" dirty="0" smtClean="0">
                <a:solidFill>
                  <a:srgbClr val="0000FF"/>
                </a:solidFill>
                <a:latin typeface="Times New Roman" panose="02020603050405020304" pitchFamily="18" charset="0"/>
                <a:cs typeface="Times New Roman" panose="02020603050405020304" pitchFamily="18" charset="0"/>
              </a:rPr>
              <a:t>RATIOS</a:t>
            </a:r>
            <a:r>
              <a:rPr lang="en-US" sz="5900" b="1" dirty="0" smtClean="0">
                <a:latin typeface="Times New Roman" panose="02020603050405020304" pitchFamily="18" charset="0"/>
                <a:cs typeface="Times New Roman" panose="02020603050405020304" pitchFamily="18" charset="0"/>
              </a:rPr>
              <a:t>, AND </a:t>
            </a:r>
            <a:r>
              <a:rPr lang="en-US" sz="5900" b="1" dirty="0" smtClean="0">
                <a:solidFill>
                  <a:srgbClr val="0000FF"/>
                </a:solidFill>
                <a:latin typeface="Times New Roman" panose="02020603050405020304" pitchFamily="18" charset="0"/>
                <a:cs typeface="Times New Roman" panose="02020603050405020304" pitchFamily="18" charset="0"/>
              </a:rPr>
              <a:t>PROPORTINS</a:t>
            </a:r>
            <a:endParaRPr lang="en-US" sz="5900" dirty="0" smtClean="0">
              <a:solidFill>
                <a:srgbClr val="0000FF"/>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spcAft>
                <a:spcPts val="0"/>
              </a:spcAft>
              <a:buClr>
                <a:srgbClr val="FF0000"/>
              </a:buClr>
              <a:buSzPct val="100000"/>
              <a:buFont typeface="Arial" panose="020B0604020202020204" pitchFamily="34" charset="0"/>
              <a:buChar char="•"/>
            </a:pPr>
            <a:r>
              <a:rPr lang="en-US" altLang="en-US" sz="5500" b="1" dirty="0" smtClean="0">
                <a:latin typeface="Times New Roman" panose="02020603050405020304" pitchFamily="18" charset="0"/>
                <a:cs typeface="Times New Roman" panose="02020603050405020304" pitchFamily="18" charset="0"/>
              </a:rPr>
              <a:t>In </a:t>
            </a:r>
            <a:r>
              <a:rPr lang="en-US" altLang="en-US" sz="5500" b="1" dirty="0" smtClean="0">
                <a:solidFill>
                  <a:srgbClr val="0000FF"/>
                </a:solidFill>
                <a:latin typeface="Times New Roman" panose="02020603050405020304" pitchFamily="18" charset="0"/>
                <a:cs typeface="Times New Roman" panose="02020603050405020304" pitchFamily="18" charset="0"/>
              </a:rPr>
              <a:t>epidemiology</a:t>
            </a:r>
            <a:r>
              <a:rPr lang="en-US" altLang="en-US" sz="5500" b="1" dirty="0" smtClean="0">
                <a:latin typeface="Times New Roman" panose="02020603050405020304" pitchFamily="18" charset="0"/>
                <a:cs typeface="Times New Roman" panose="02020603050405020304" pitchFamily="18" charset="0"/>
              </a:rPr>
              <a:t>, the occurrence of a disease or condition can be measured using rates and proportions.  We use these measures to express the extent of these outcomes in a community or other population</a:t>
            </a:r>
            <a:r>
              <a:rPr lang="en-US" altLang="en-US" sz="5500" b="1" dirty="0" smtClean="0">
                <a:latin typeface="Times New Roman" panose="02020603050405020304" pitchFamily="18" charset="0"/>
                <a:cs typeface="Times New Roman" panose="02020603050405020304" pitchFamily="18" charset="0"/>
              </a:rPr>
              <a:t>.</a:t>
            </a:r>
            <a:endParaRPr lang="en-US" altLang="en-US" sz="5500" b="1" dirty="0" smtClean="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4"/>
          </p:nvPr>
        </p:nvSpPr>
        <p:spPr/>
        <p:txBody>
          <a:bodyPr/>
          <a:lstStyle/>
          <a:p>
            <a:pPr>
              <a:defRPr/>
            </a:pPr>
            <a:fld id="{CB434D18-ABBC-4D3B-887E-337327AE2DE8}" type="datetime1">
              <a:rPr lang="ar-SA" smtClean="0"/>
              <a:t>14/02/1441</a:t>
            </a:fld>
            <a:endParaRPr lang="th-TH"/>
          </a:p>
        </p:txBody>
      </p:sp>
      <p:sp>
        <p:nvSpPr>
          <p:cNvPr id="3" name="Footer Placeholder 2"/>
          <p:cNvSpPr>
            <a:spLocks noGrp="1"/>
          </p:cNvSpPr>
          <p:nvPr>
            <p:ph type="ftr" sz="quarter" idx="15"/>
          </p:nvPr>
        </p:nvSpPr>
        <p:spPr/>
        <p:txBody>
          <a:bodyPr/>
          <a:lstStyle/>
          <a:p>
            <a:pPr>
              <a:defRPr/>
            </a:pPr>
            <a:r>
              <a:rPr lang="en-US" smtClean="0"/>
              <a:t>Dr. Mohammed Alnaif</a:t>
            </a:r>
            <a:endParaRPr lang="th-TH"/>
          </a:p>
        </p:txBody>
      </p:sp>
      <p:sp>
        <p:nvSpPr>
          <p:cNvPr id="4" name="Slide Number Placeholder 3"/>
          <p:cNvSpPr>
            <a:spLocks noGrp="1"/>
          </p:cNvSpPr>
          <p:nvPr>
            <p:ph type="sldNum" sz="quarter" idx="16"/>
          </p:nvPr>
        </p:nvSpPr>
        <p:spPr/>
        <p:txBody>
          <a:bodyPr/>
          <a:lstStyle/>
          <a:p>
            <a:pPr>
              <a:defRPr/>
            </a:pPr>
            <a:fld id="{601A2476-5054-4118-ACC5-30346B9701CA}" type="slidenum">
              <a:rPr lang="th-TH" smtClean="0"/>
              <a:pPr>
                <a:defRPr/>
              </a:pPr>
              <a:t>44</a:t>
            </a:fld>
            <a:endParaRPr lang="th-TH"/>
          </a:p>
        </p:txBody>
      </p:sp>
    </p:spTree>
    <p:extLst>
      <p:ext uri="{BB962C8B-B14F-4D97-AF65-F5344CB8AC3E}">
        <p14:creationId xmlns:p14="http://schemas.microsoft.com/office/powerpoint/2010/main" val="40184832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228600"/>
            <a:ext cx="8153400" cy="1143000"/>
          </a:xfrm>
        </p:spPr>
        <p:txBody>
          <a:bodyPr>
            <a:normAutofit/>
          </a:bodyPr>
          <a:lstStyle/>
          <a:p>
            <a:pPr marL="0" indent="0" algn="ctr">
              <a:buNone/>
            </a:pPr>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2800" b="1" dirty="0" smtClean="0">
              <a:solidFill>
                <a:srgbClr val="FF0000"/>
              </a:solidFill>
              <a:latin typeface="Arial" charset="0"/>
            </a:endParaRPr>
          </a:p>
        </p:txBody>
      </p:sp>
      <p:sp>
        <p:nvSpPr>
          <p:cNvPr id="5" name="Subtitle 2"/>
          <p:cNvSpPr>
            <a:spLocks noGrp="1"/>
          </p:cNvSpPr>
          <p:nvPr>
            <p:ph sz="quarter" idx="13"/>
          </p:nvPr>
        </p:nvSpPr>
        <p:spPr>
          <a:xfrm>
            <a:off x="685800" y="1447800"/>
            <a:ext cx="8153400" cy="4724400"/>
          </a:xfrm>
        </p:spPr>
        <p:txBody>
          <a:bodyPr>
            <a:normAutofit fontScale="85000" lnSpcReduction="20000"/>
          </a:bodyPr>
          <a:lstStyle/>
          <a:p>
            <a:pPr marL="457200" indent="-457200">
              <a:lnSpc>
                <a:spcPct val="110000"/>
              </a:lnSpc>
              <a:spcBef>
                <a:spcPts val="0"/>
              </a:spcBef>
              <a:spcAft>
                <a:spcPts val="600"/>
              </a:spcAft>
              <a:buNone/>
            </a:pPr>
            <a:r>
              <a:rPr lang="en-US" sz="3300" b="1" dirty="0">
                <a:solidFill>
                  <a:srgbClr val="0000FF"/>
                </a:solidFill>
                <a:latin typeface="Times New Roman" panose="02020603050405020304" pitchFamily="18" charset="0"/>
                <a:cs typeface="Times New Roman" panose="02020603050405020304" pitchFamily="18" charset="0"/>
              </a:rPr>
              <a:t>Basic Epidemiological Measures</a:t>
            </a:r>
          </a:p>
          <a:p>
            <a:pPr marL="457200" indent="-457200">
              <a:lnSpc>
                <a:spcPct val="110000"/>
              </a:lnSpc>
              <a:spcBef>
                <a:spcPts val="0"/>
              </a:spcBef>
              <a:spcAft>
                <a:spcPts val="600"/>
              </a:spcAft>
            </a:pPr>
            <a:r>
              <a:rPr lang="en-US" sz="3300" b="1" dirty="0" smtClean="0">
                <a:solidFill>
                  <a:srgbClr val="0000FF"/>
                </a:solidFill>
                <a:cs typeface="Times New Roman" panose="02020603050405020304" pitchFamily="18" charset="0"/>
              </a:rPr>
              <a:t>RATES</a:t>
            </a:r>
            <a:r>
              <a:rPr lang="en-US" sz="3300" b="1" dirty="0" smtClean="0">
                <a:cs typeface="Times New Roman" panose="02020603050405020304" pitchFamily="18" charset="0"/>
              </a:rPr>
              <a:t>,</a:t>
            </a:r>
            <a:r>
              <a:rPr lang="en-US" sz="3300" b="1" dirty="0" smtClean="0"/>
              <a:t> </a:t>
            </a:r>
            <a:r>
              <a:rPr lang="en-US" sz="3300" b="1" dirty="0"/>
              <a:t>a rate is a measure of the frequency with which an event occurs in a defined population over a specified period of time. </a:t>
            </a:r>
            <a:endParaRPr lang="en-US" sz="3300" b="1" dirty="0" smtClean="0"/>
          </a:p>
          <a:p>
            <a:pPr marL="457200" indent="-457200">
              <a:lnSpc>
                <a:spcPct val="110000"/>
              </a:lnSpc>
              <a:spcBef>
                <a:spcPts val="0"/>
              </a:spcBef>
              <a:spcAft>
                <a:spcPts val="600"/>
              </a:spcAft>
            </a:pPr>
            <a:r>
              <a:rPr lang="en-US" sz="3300" b="1" dirty="0" smtClean="0">
                <a:solidFill>
                  <a:srgbClr val="0000FF"/>
                </a:solidFill>
              </a:rPr>
              <a:t>Because </a:t>
            </a:r>
            <a:r>
              <a:rPr lang="en-US" sz="3300" b="1" dirty="0">
                <a:solidFill>
                  <a:srgbClr val="0000FF"/>
                </a:solidFill>
              </a:rPr>
              <a:t>rates </a:t>
            </a:r>
            <a:r>
              <a:rPr lang="en-US" sz="3300" b="1" dirty="0"/>
              <a:t>put disease frequency in the perspective of the size of the population, rates are particularly useful for comparing disease frequency in different locations, at different times, or among different groups of persons with potentially different sized populations; that is, a rate is a measure of risk.</a:t>
            </a:r>
          </a:p>
        </p:txBody>
      </p:sp>
      <p:sp>
        <p:nvSpPr>
          <p:cNvPr id="2" name="Date Placeholder 1"/>
          <p:cNvSpPr>
            <a:spLocks noGrp="1"/>
          </p:cNvSpPr>
          <p:nvPr>
            <p:ph type="dt" sz="half" idx="14"/>
          </p:nvPr>
        </p:nvSpPr>
        <p:spPr/>
        <p:txBody>
          <a:bodyPr/>
          <a:lstStyle/>
          <a:p>
            <a:pPr>
              <a:defRPr/>
            </a:pPr>
            <a:fld id="{91AEB67B-227C-4BD8-B199-51677E55C1C6}" type="datetime1">
              <a:rPr lang="ar-SA" smtClean="0"/>
              <a:t>14/02/1441</a:t>
            </a:fld>
            <a:endParaRPr lang="th-TH"/>
          </a:p>
        </p:txBody>
      </p:sp>
      <p:sp>
        <p:nvSpPr>
          <p:cNvPr id="3" name="Footer Placeholder 2"/>
          <p:cNvSpPr>
            <a:spLocks noGrp="1"/>
          </p:cNvSpPr>
          <p:nvPr>
            <p:ph type="ftr" sz="quarter" idx="15"/>
          </p:nvPr>
        </p:nvSpPr>
        <p:spPr/>
        <p:txBody>
          <a:bodyPr/>
          <a:lstStyle/>
          <a:p>
            <a:pPr>
              <a:defRPr/>
            </a:pPr>
            <a:r>
              <a:rPr lang="en-US" smtClean="0"/>
              <a:t>Dr. Mohammed Alnaif</a:t>
            </a:r>
            <a:endParaRPr lang="th-TH"/>
          </a:p>
        </p:txBody>
      </p:sp>
      <p:sp>
        <p:nvSpPr>
          <p:cNvPr id="4" name="Slide Number Placeholder 3"/>
          <p:cNvSpPr>
            <a:spLocks noGrp="1"/>
          </p:cNvSpPr>
          <p:nvPr>
            <p:ph type="sldNum" sz="quarter" idx="16"/>
          </p:nvPr>
        </p:nvSpPr>
        <p:spPr/>
        <p:txBody>
          <a:bodyPr/>
          <a:lstStyle/>
          <a:p>
            <a:pPr>
              <a:defRPr/>
            </a:pPr>
            <a:fld id="{601A2476-5054-4118-ACC5-30346B9701CA}" type="slidenum">
              <a:rPr lang="th-TH" smtClean="0"/>
              <a:pPr>
                <a:defRPr/>
              </a:pPr>
              <a:t>45</a:t>
            </a:fld>
            <a:endParaRPr lang="th-TH"/>
          </a:p>
        </p:txBody>
      </p:sp>
    </p:spTree>
    <p:extLst>
      <p:ext uri="{BB962C8B-B14F-4D97-AF65-F5344CB8AC3E}">
        <p14:creationId xmlns:p14="http://schemas.microsoft.com/office/powerpoint/2010/main" val="9570745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228600"/>
            <a:ext cx="8153400" cy="1143000"/>
          </a:xfrm>
        </p:spPr>
        <p:txBody>
          <a:bodyPr>
            <a:normAutofit/>
          </a:bodyPr>
          <a:lstStyle/>
          <a:p>
            <a:pPr marL="0" indent="0" algn="ctr">
              <a:buNone/>
            </a:pPr>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2800" b="1" dirty="0" smtClean="0">
              <a:solidFill>
                <a:srgbClr val="FF0000"/>
              </a:solidFill>
              <a:latin typeface="Arial" charset="0"/>
            </a:endParaRPr>
          </a:p>
        </p:txBody>
      </p:sp>
      <p:sp>
        <p:nvSpPr>
          <p:cNvPr id="5" name="Subtitle 2"/>
          <p:cNvSpPr>
            <a:spLocks noGrp="1"/>
          </p:cNvSpPr>
          <p:nvPr>
            <p:ph sz="quarter" idx="13"/>
          </p:nvPr>
        </p:nvSpPr>
        <p:spPr>
          <a:xfrm>
            <a:off x="762000" y="1981200"/>
            <a:ext cx="7848600" cy="4191000"/>
          </a:xfrm>
        </p:spPr>
        <p:txBody>
          <a:bodyPr>
            <a:normAutofit/>
          </a:bodyPr>
          <a:lstStyle/>
          <a:p>
            <a:pPr marL="457200" indent="-457200">
              <a:spcBef>
                <a:spcPts val="0"/>
              </a:spcBef>
              <a:buNone/>
            </a:pPr>
            <a:r>
              <a:rPr lang="en-US" b="1" dirty="0">
                <a:solidFill>
                  <a:srgbClr val="0000FF"/>
                </a:solidFill>
                <a:latin typeface="Times New Roman" panose="02020603050405020304" pitchFamily="18" charset="0"/>
                <a:cs typeface="Times New Roman" panose="02020603050405020304" pitchFamily="18" charset="0"/>
              </a:rPr>
              <a:t>Basic Epidemiological Measures</a:t>
            </a:r>
          </a:p>
          <a:p>
            <a:pPr marL="457200" indent="-457200" algn="l">
              <a:spcBef>
                <a:spcPts val="0"/>
              </a:spcBef>
            </a:pPr>
            <a:r>
              <a:rPr lang="en-US" b="1" dirty="0" smtClean="0">
                <a:solidFill>
                  <a:srgbClr val="0000FF"/>
                </a:solidFill>
                <a:latin typeface="Times New Roman" panose="02020603050405020304" pitchFamily="18" charset="0"/>
                <a:cs typeface="Times New Roman" panose="02020603050405020304" pitchFamily="18" charset="0"/>
              </a:rPr>
              <a:t>RATES</a:t>
            </a:r>
            <a:r>
              <a:rPr lang="en-US" b="1" dirty="0" smtClean="0">
                <a:latin typeface="Times New Roman" panose="02020603050405020304" pitchFamily="18" charset="0"/>
                <a:cs typeface="Times New Roman" panose="02020603050405020304" pitchFamily="18" charset="0"/>
              </a:rPr>
              <a:t>, </a:t>
            </a:r>
            <a:r>
              <a:rPr lang="en-US" b="1" dirty="0" smtClean="0">
                <a:solidFill>
                  <a:srgbClr val="0000FF"/>
                </a:solidFill>
                <a:latin typeface="Times New Roman" panose="02020603050405020304" pitchFamily="18" charset="0"/>
                <a:cs typeface="Times New Roman" panose="02020603050405020304" pitchFamily="18" charset="0"/>
              </a:rPr>
              <a:t>RATIOS</a:t>
            </a:r>
            <a:r>
              <a:rPr lang="en-US" b="1" dirty="0" smtClean="0">
                <a:latin typeface="Times New Roman" panose="02020603050405020304" pitchFamily="18" charset="0"/>
                <a:cs typeface="Times New Roman" panose="02020603050405020304" pitchFamily="18" charset="0"/>
              </a:rPr>
              <a:t>, AND </a:t>
            </a:r>
            <a:r>
              <a:rPr lang="en-US" b="1" dirty="0" smtClean="0">
                <a:solidFill>
                  <a:srgbClr val="0000FF"/>
                </a:solidFill>
                <a:latin typeface="Times New Roman" panose="02020603050405020304" pitchFamily="18" charset="0"/>
                <a:cs typeface="Times New Roman" panose="02020603050405020304" pitchFamily="18" charset="0"/>
              </a:rPr>
              <a:t>PROPORTINS</a:t>
            </a:r>
            <a:endParaRPr lang="en-US" dirty="0" smtClean="0">
              <a:solidFill>
                <a:srgbClr val="0000FF"/>
              </a:solidFill>
              <a:latin typeface="Times New Roman" panose="02020603050405020304" pitchFamily="18" charset="0"/>
              <a:cs typeface="Times New Roman" panose="02020603050405020304" pitchFamily="18" charset="0"/>
            </a:endParaRPr>
          </a:p>
          <a:p>
            <a:pPr>
              <a:spcBef>
                <a:spcPts val="0"/>
              </a:spcBef>
              <a:buClr>
                <a:srgbClr val="0000FF"/>
              </a:buClr>
            </a:pPr>
            <a:r>
              <a:rPr lang="en-US" b="1" i="1" dirty="0" smtClean="0">
                <a:latin typeface="Times New Roman" panose="02020603050405020304" pitchFamily="18" charset="0"/>
                <a:cs typeface="Times New Roman" panose="02020603050405020304" pitchFamily="18" charset="0"/>
              </a:rPr>
              <a:t>In epidemiology, the most important tool for measuring disease is the </a:t>
            </a:r>
            <a:r>
              <a:rPr lang="en-US" b="1" i="1" dirty="0" smtClean="0">
                <a:solidFill>
                  <a:srgbClr val="0000FF"/>
                </a:solidFill>
                <a:latin typeface="Times New Roman" panose="02020603050405020304" pitchFamily="18" charset="0"/>
                <a:cs typeface="Times New Roman" panose="02020603050405020304" pitchFamily="18" charset="0"/>
              </a:rPr>
              <a:t>rate</a:t>
            </a:r>
            <a:r>
              <a:rPr lang="en-US" b="1" i="1" dirty="0" smtClean="0">
                <a:latin typeface="Times New Roman" panose="02020603050405020304" pitchFamily="18" charset="0"/>
                <a:cs typeface="Times New Roman" panose="02020603050405020304" pitchFamily="18" charset="0"/>
              </a:rPr>
              <a:t>, but we also use </a:t>
            </a:r>
            <a:r>
              <a:rPr lang="en-US" b="1" i="1" dirty="0" smtClean="0">
                <a:solidFill>
                  <a:srgbClr val="0000FF"/>
                </a:solidFill>
                <a:latin typeface="Times New Roman" panose="02020603050405020304" pitchFamily="18" charset="0"/>
                <a:cs typeface="Times New Roman" panose="02020603050405020304" pitchFamily="18" charset="0"/>
              </a:rPr>
              <a:t>ratios</a:t>
            </a:r>
            <a:r>
              <a:rPr lang="en-US" b="1" i="1" dirty="0" smtClean="0">
                <a:latin typeface="Times New Roman" panose="02020603050405020304" pitchFamily="18" charset="0"/>
                <a:cs typeface="Times New Roman" panose="02020603050405020304" pitchFamily="18" charset="0"/>
              </a:rPr>
              <a:t> and </a:t>
            </a:r>
            <a:r>
              <a:rPr lang="en-US" b="1" i="1" dirty="0" smtClean="0">
                <a:solidFill>
                  <a:srgbClr val="0000FF"/>
                </a:solidFill>
                <a:latin typeface="Times New Roman" panose="02020603050405020304" pitchFamily="18" charset="0"/>
                <a:cs typeface="Times New Roman" panose="02020603050405020304" pitchFamily="18" charset="0"/>
              </a:rPr>
              <a:t>proportions</a:t>
            </a:r>
            <a:r>
              <a:rPr lang="en-US" b="1" i="1" dirty="0" smtClean="0">
                <a:latin typeface="Times New Roman" panose="02020603050405020304" pitchFamily="18" charset="0"/>
                <a:cs typeface="Times New Roman" panose="02020603050405020304" pitchFamily="18" charset="0"/>
              </a:rPr>
              <a:t>.</a:t>
            </a:r>
          </a:p>
          <a:p>
            <a:pPr>
              <a:spcBef>
                <a:spcPts val="0"/>
              </a:spcBef>
              <a:buClr>
                <a:srgbClr val="0000FF"/>
              </a:buClr>
            </a:pPr>
            <a:r>
              <a:rPr lang="en-US" b="1" u="sng" dirty="0" smtClean="0">
                <a:latin typeface="Times New Roman" panose="02020603050405020304" pitchFamily="18" charset="0"/>
                <a:cs typeface="Times New Roman" panose="02020603050405020304" pitchFamily="18" charset="0"/>
              </a:rPr>
              <a:t>A </a:t>
            </a:r>
            <a:r>
              <a:rPr lang="en-US" b="1" u="sng" dirty="0" smtClean="0">
                <a:solidFill>
                  <a:srgbClr val="0000FF"/>
                </a:solidFill>
                <a:latin typeface="Times New Roman" panose="02020603050405020304" pitchFamily="18" charset="0"/>
                <a:cs typeface="Times New Roman" panose="02020603050405020304" pitchFamily="18" charset="0"/>
              </a:rPr>
              <a:t>ratio</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expresses the relationship between two numbers in the form </a:t>
            </a:r>
            <a:r>
              <a:rPr lang="en-US" b="1" i="1" dirty="0" smtClean="0">
                <a:solidFill>
                  <a:srgbClr val="0000FF"/>
                </a:solidFill>
                <a:latin typeface="Times New Roman" panose="02020603050405020304" pitchFamily="18" charset="0"/>
                <a:cs typeface="Times New Roman" panose="02020603050405020304" pitchFamily="18" charset="0"/>
              </a:rPr>
              <a:t>x : y or x/y</a:t>
            </a:r>
            <a:r>
              <a:rPr lang="en-US" b="1" dirty="0" smtClean="0">
                <a:solidFill>
                  <a:srgbClr val="0000FF"/>
                </a:solidFill>
                <a:latin typeface="Times New Roman" panose="02020603050405020304" pitchFamily="18" charset="0"/>
                <a:cs typeface="Times New Roman" panose="02020603050405020304" pitchFamily="18" charset="0"/>
              </a:rPr>
              <a:t> </a:t>
            </a:r>
            <a:endParaRPr lang="en-US" b="1" dirty="0">
              <a:solidFill>
                <a:srgbClr val="0000FF"/>
              </a:solidFill>
            </a:endParaRPr>
          </a:p>
        </p:txBody>
      </p:sp>
      <p:sp>
        <p:nvSpPr>
          <p:cNvPr id="2" name="Date Placeholder 1"/>
          <p:cNvSpPr>
            <a:spLocks noGrp="1"/>
          </p:cNvSpPr>
          <p:nvPr>
            <p:ph type="dt" sz="half" idx="14"/>
          </p:nvPr>
        </p:nvSpPr>
        <p:spPr/>
        <p:txBody>
          <a:bodyPr/>
          <a:lstStyle/>
          <a:p>
            <a:pPr>
              <a:defRPr/>
            </a:pPr>
            <a:fld id="{91AEB67B-227C-4BD8-B199-51677E55C1C6}" type="datetime1">
              <a:rPr lang="ar-SA" smtClean="0"/>
              <a:t>14/02/1441</a:t>
            </a:fld>
            <a:endParaRPr lang="th-TH"/>
          </a:p>
        </p:txBody>
      </p:sp>
      <p:sp>
        <p:nvSpPr>
          <p:cNvPr id="3" name="Footer Placeholder 2"/>
          <p:cNvSpPr>
            <a:spLocks noGrp="1"/>
          </p:cNvSpPr>
          <p:nvPr>
            <p:ph type="ftr" sz="quarter" idx="15"/>
          </p:nvPr>
        </p:nvSpPr>
        <p:spPr/>
        <p:txBody>
          <a:bodyPr/>
          <a:lstStyle/>
          <a:p>
            <a:pPr>
              <a:defRPr/>
            </a:pPr>
            <a:r>
              <a:rPr lang="en-US" smtClean="0"/>
              <a:t>Dr. Mohammed Alnaif</a:t>
            </a:r>
            <a:endParaRPr lang="th-TH"/>
          </a:p>
        </p:txBody>
      </p:sp>
      <p:sp>
        <p:nvSpPr>
          <p:cNvPr id="4" name="Slide Number Placeholder 3"/>
          <p:cNvSpPr>
            <a:spLocks noGrp="1"/>
          </p:cNvSpPr>
          <p:nvPr>
            <p:ph type="sldNum" sz="quarter" idx="16"/>
          </p:nvPr>
        </p:nvSpPr>
        <p:spPr/>
        <p:txBody>
          <a:bodyPr/>
          <a:lstStyle/>
          <a:p>
            <a:pPr>
              <a:defRPr/>
            </a:pPr>
            <a:fld id="{601A2476-5054-4118-ACC5-30346B9701CA}" type="slidenum">
              <a:rPr lang="th-TH" smtClean="0"/>
              <a:pPr>
                <a:defRPr/>
              </a:pPr>
              <a:t>46</a:t>
            </a:fld>
            <a:endParaRPr lang="th-TH"/>
          </a:p>
        </p:txBody>
      </p:sp>
    </p:spTree>
    <p:extLst>
      <p:ext uri="{BB962C8B-B14F-4D97-AF65-F5344CB8AC3E}">
        <p14:creationId xmlns:p14="http://schemas.microsoft.com/office/powerpoint/2010/main" val="24350442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76200"/>
            <a:ext cx="8153400" cy="990600"/>
          </a:xfrm>
        </p:spPr>
        <p:txBody>
          <a:bodyPr>
            <a:normAutofit/>
          </a:bodyPr>
          <a:lstStyle/>
          <a:p>
            <a:pPr marL="0" indent="0" algn="ctr">
              <a:buNone/>
            </a:pPr>
            <a:r>
              <a:rPr lang="en-US" sz="24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2400" b="1" dirty="0" smtClean="0">
              <a:solidFill>
                <a:srgbClr val="FF0000"/>
              </a:solidFill>
              <a:latin typeface="Arial" charset="0"/>
            </a:endParaRPr>
          </a:p>
        </p:txBody>
      </p:sp>
      <p:sp>
        <p:nvSpPr>
          <p:cNvPr id="7" name="Subtitle 2"/>
          <p:cNvSpPr>
            <a:spLocks noGrp="1"/>
          </p:cNvSpPr>
          <p:nvPr>
            <p:ph sz="quarter" idx="13"/>
          </p:nvPr>
        </p:nvSpPr>
        <p:spPr>
          <a:xfrm>
            <a:off x="609600" y="1143000"/>
            <a:ext cx="8153400" cy="5029200"/>
          </a:xfrm>
        </p:spPr>
        <p:txBody>
          <a:bodyPr>
            <a:normAutofit lnSpcReduction="10000"/>
          </a:bodyPr>
          <a:lstStyle/>
          <a:p>
            <a:pPr marL="0" indent="0">
              <a:buNone/>
            </a:pPr>
            <a:r>
              <a:rPr lang="en-US" sz="3600" b="1" dirty="0">
                <a:solidFill>
                  <a:srgbClr val="0000FF"/>
                </a:solidFill>
                <a:latin typeface="Times New Roman" panose="02020603050405020304" pitchFamily="18" charset="0"/>
                <a:cs typeface="Times New Roman" panose="02020603050405020304" pitchFamily="18" charset="0"/>
              </a:rPr>
              <a:t>Basic Epidemiological Measures</a:t>
            </a:r>
          </a:p>
          <a:p>
            <a:pPr>
              <a:buClr>
                <a:srgbClr val="0000FF"/>
              </a:buClr>
            </a:pPr>
            <a:r>
              <a:rPr lang="en-US" b="1" dirty="0"/>
              <a:t>A </a:t>
            </a:r>
            <a:r>
              <a:rPr lang="en-US" b="1" dirty="0">
                <a:solidFill>
                  <a:srgbClr val="0000FF"/>
                </a:solidFill>
              </a:rPr>
              <a:t>ratio</a:t>
            </a:r>
            <a:r>
              <a:rPr lang="en-US" b="1" dirty="0"/>
              <a:t> is the relative magnitude of two quantities or a comparison of any two values. </a:t>
            </a:r>
            <a:endParaRPr lang="en-US" sz="3200" b="1" dirty="0" smtClean="0">
              <a:latin typeface="Times New Roman" panose="02020603050405020304" pitchFamily="18" charset="0"/>
              <a:cs typeface="Times New Roman" panose="02020603050405020304" pitchFamily="18" charset="0"/>
            </a:endParaRPr>
          </a:p>
          <a:p>
            <a:pPr>
              <a:buClr>
                <a:srgbClr val="0000FF"/>
              </a:buClr>
            </a:pPr>
            <a:r>
              <a:rPr lang="en-US" sz="3200" b="1" dirty="0" smtClean="0">
                <a:latin typeface="Times New Roman" panose="02020603050405020304" pitchFamily="18" charset="0"/>
                <a:cs typeface="Times New Roman" panose="02020603050405020304" pitchFamily="18" charset="0"/>
              </a:rPr>
              <a:t>In </a:t>
            </a:r>
            <a:r>
              <a:rPr lang="en-US" sz="3200" b="1" dirty="0">
                <a:latin typeface="Times New Roman" panose="02020603050405020304" pitchFamily="18" charset="0"/>
                <a:cs typeface="Times New Roman" panose="02020603050405020304" pitchFamily="18" charset="0"/>
              </a:rPr>
              <a:t>a </a:t>
            </a:r>
            <a:r>
              <a:rPr lang="en-US" sz="3200" b="1" dirty="0">
                <a:solidFill>
                  <a:srgbClr val="0000FF"/>
                </a:solidFill>
                <a:latin typeface="Times New Roman" panose="02020603050405020304" pitchFamily="18" charset="0"/>
                <a:cs typeface="Times New Roman" panose="02020603050405020304" pitchFamily="18" charset="0"/>
              </a:rPr>
              <a:t>ratio</a:t>
            </a:r>
            <a:r>
              <a:rPr lang="en-US" sz="3200" b="1" dirty="0">
                <a:latin typeface="Times New Roman" panose="02020603050405020304" pitchFamily="18" charset="0"/>
                <a:cs typeface="Times New Roman" panose="02020603050405020304" pitchFamily="18" charset="0"/>
              </a:rPr>
              <a:t> the value of a variable, such as sex (</a:t>
            </a:r>
            <a:r>
              <a:rPr lang="en-US" sz="3200" b="1" i="1" dirty="0">
                <a:latin typeface="Times New Roman" panose="02020603050405020304" pitchFamily="18" charset="0"/>
                <a:cs typeface="Times New Roman" panose="02020603050405020304" pitchFamily="18" charset="0"/>
              </a:rPr>
              <a:t>x </a:t>
            </a:r>
            <a:r>
              <a:rPr lang="en-US" sz="3200" b="1" dirty="0">
                <a:latin typeface="Times New Roman" panose="02020603050405020304" pitchFamily="18" charset="0"/>
                <a:cs typeface="Times New Roman" panose="02020603050405020304" pitchFamily="18" charset="0"/>
              </a:rPr>
              <a:t>= female, </a:t>
            </a:r>
            <a:r>
              <a:rPr lang="en-US" sz="3200" b="1" i="1" dirty="0">
                <a:latin typeface="Times New Roman" panose="02020603050405020304" pitchFamily="18" charset="0"/>
                <a:cs typeface="Times New Roman" panose="02020603050405020304" pitchFamily="18" charset="0"/>
              </a:rPr>
              <a:t>y</a:t>
            </a:r>
            <a:r>
              <a:rPr lang="en-US" sz="3200" b="1" dirty="0">
                <a:latin typeface="Times New Roman" panose="02020603050405020304" pitchFamily="18" charset="0"/>
                <a:cs typeface="Times New Roman" panose="02020603050405020304" pitchFamily="18" charset="0"/>
              </a:rPr>
              <a:t> = male), may be expressed so that </a:t>
            </a:r>
            <a:r>
              <a:rPr lang="en-US" sz="3200" b="1" i="1" dirty="0">
                <a:latin typeface="Times New Roman" panose="02020603050405020304" pitchFamily="18" charset="0"/>
                <a:cs typeface="Times New Roman" panose="02020603050405020304" pitchFamily="18" charset="0"/>
              </a:rPr>
              <a:t>x </a:t>
            </a:r>
            <a:r>
              <a:rPr lang="en-US" sz="3200" b="1" dirty="0">
                <a:latin typeface="Times New Roman" panose="02020603050405020304" pitchFamily="18" charset="0"/>
                <a:cs typeface="Times New Roman" panose="02020603050405020304" pitchFamily="18" charset="0"/>
              </a:rPr>
              <a:t>and </a:t>
            </a:r>
            <a:r>
              <a:rPr lang="en-US" sz="3200" b="1" i="1" dirty="0">
                <a:latin typeface="Times New Roman" panose="02020603050405020304" pitchFamily="18" charset="0"/>
                <a:cs typeface="Times New Roman" panose="02020603050405020304" pitchFamily="18" charset="0"/>
              </a:rPr>
              <a:t>y </a:t>
            </a:r>
            <a:r>
              <a:rPr lang="en-US" sz="3200" b="1" dirty="0">
                <a:latin typeface="Times New Roman" panose="02020603050405020304" pitchFamily="18" charset="0"/>
                <a:cs typeface="Times New Roman" panose="02020603050405020304" pitchFamily="18" charset="0"/>
              </a:rPr>
              <a:t>are completely independent of each other, or </a:t>
            </a:r>
            <a:r>
              <a:rPr lang="en-US" sz="3200" b="1" i="1" dirty="0">
                <a:latin typeface="Times New Roman" panose="02020603050405020304" pitchFamily="18" charset="0"/>
                <a:cs typeface="Times New Roman" panose="02020603050405020304" pitchFamily="18" charset="0"/>
              </a:rPr>
              <a:t>x</a:t>
            </a:r>
            <a:r>
              <a:rPr lang="en-US" sz="3200" b="1" dirty="0">
                <a:latin typeface="Times New Roman" panose="02020603050405020304" pitchFamily="18" charset="0"/>
                <a:cs typeface="Times New Roman" panose="02020603050405020304" pitchFamily="18" charset="0"/>
              </a:rPr>
              <a:t> may be included in </a:t>
            </a:r>
            <a:r>
              <a:rPr lang="en-US" sz="3200" b="1" i="1" dirty="0">
                <a:latin typeface="Times New Roman" panose="02020603050405020304" pitchFamily="18" charset="0"/>
                <a:cs typeface="Times New Roman" panose="02020603050405020304" pitchFamily="18" charset="0"/>
              </a:rPr>
              <a:t>y</a:t>
            </a:r>
            <a:endParaRPr lang="en-US" sz="3200" dirty="0">
              <a:latin typeface="Times New Roman" panose="02020603050405020304" pitchFamily="18" charset="0"/>
              <a:cs typeface="Times New Roman" panose="02020603050405020304" pitchFamily="18" charset="0"/>
            </a:endParaRPr>
          </a:p>
          <a:p>
            <a:pPr marL="0" indent="0">
              <a:buNone/>
            </a:pPr>
            <a:r>
              <a:rPr lang="en-US" sz="3200" b="1" dirty="0">
                <a:latin typeface="Times New Roman" panose="02020603050405020304" pitchFamily="18" charset="0"/>
                <a:cs typeface="Times New Roman" panose="02020603050405020304" pitchFamily="18" charset="0"/>
              </a:rPr>
              <a:t> 		</a:t>
            </a:r>
            <a:r>
              <a:rPr lang="en-US" sz="3500" b="1" dirty="0" smtClean="0">
                <a:solidFill>
                  <a:srgbClr val="0000FF"/>
                </a:solidFill>
                <a:latin typeface="Times New Roman" panose="02020603050405020304" pitchFamily="18" charset="0"/>
                <a:cs typeface="Times New Roman" panose="02020603050405020304" pitchFamily="18" charset="0"/>
              </a:rPr>
              <a:t>Female/male </a:t>
            </a:r>
            <a:r>
              <a:rPr lang="en-US" sz="3500" b="1" dirty="0">
                <a:solidFill>
                  <a:srgbClr val="0000FF"/>
                </a:solidFill>
                <a:latin typeface="Times New Roman" panose="02020603050405020304" pitchFamily="18" charset="0"/>
                <a:cs typeface="Times New Roman" panose="02020603050405020304" pitchFamily="18" charset="0"/>
              </a:rPr>
              <a:t>or </a:t>
            </a:r>
            <a:r>
              <a:rPr lang="en-US" sz="3500" b="1" i="1" dirty="0" smtClean="0">
                <a:solidFill>
                  <a:srgbClr val="0000FF"/>
                </a:solidFill>
                <a:latin typeface="Times New Roman" panose="02020603050405020304" pitchFamily="18" charset="0"/>
                <a:cs typeface="Times New Roman" panose="02020603050405020304" pitchFamily="18" charset="0"/>
              </a:rPr>
              <a:t>x/y</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4"/>
          </p:nvPr>
        </p:nvSpPr>
        <p:spPr/>
        <p:txBody>
          <a:bodyPr/>
          <a:lstStyle/>
          <a:p>
            <a:pPr>
              <a:defRPr/>
            </a:pPr>
            <a:fld id="{224DB855-A91C-466D-87EE-B3B542CD1C2B}" type="datetime1">
              <a:rPr lang="ar-SA" smtClean="0"/>
              <a:t>14/02/1441</a:t>
            </a:fld>
            <a:endParaRPr lang="th-TH"/>
          </a:p>
        </p:txBody>
      </p:sp>
      <p:sp>
        <p:nvSpPr>
          <p:cNvPr id="3" name="Footer Placeholder 2"/>
          <p:cNvSpPr>
            <a:spLocks noGrp="1"/>
          </p:cNvSpPr>
          <p:nvPr>
            <p:ph type="ftr" sz="quarter" idx="15"/>
          </p:nvPr>
        </p:nvSpPr>
        <p:spPr/>
        <p:txBody>
          <a:bodyPr/>
          <a:lstStyle/>
          <a:p>
            <a:pPr>
              <a:defRPr/>
            </a:pPr>
            <a:r>
              <a:rPr lang="en-US" smtClean="0"/>
              <a:t>Dr. Mohammed Alnaif</a:t>
            </a:r>
            <a:endParaRPr lang="th-TH"/>
          </a:p>
        </p:txBody>
      </p:sp>
      <p:sp>
        <p:nvSpPr>
          <p:cNvPr id="4" name="Slide Number Placeholder 3"/>
          <p:cNvSpPr>
            <a:spLocks noGrp="1"/>
          </p:cNvSpPr>
          <p:nvPr>
            <p:ph type="sldNum" sz="quarter" idx="16"/>
          </p:nvPr>
        </p:nvSpPr>
        <p:spPr/>
        <p:txBody>
          <a:bodyPr/>
          <a:lstStyle/>
          <a:p>
            <a:pPr>
              <a:defRPr/>
            </a:pPr>
            <a:fld id="{601A2476-5054-4118-ACC5-30346B9701CA}" type="slidenum">
              <a:rPr lang="th-TH" smtClean="0"/>
              <a:pPr>
                <a:defRPr/>
              </a:pPr>
              <a:t>47</a:t>
            </a:fld>
            <a:endParaRPr lang="th-TH"/>
          </a:p>
        </p:txBody>
      </p:sp>
    </p:spTree>
    <p:extLst>
      <p:ext uri="{BB962C8B-B14F-4D97-AF65-F5344CB8AC3E}">
        <p14:creationId xmlns:p14="http://schemas.microsoft.com/office/powerpoint/2010/main" val="42563541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381000"/>
            <a:ext cx="8153400" cy="1143000"/>
          </a:xfrm>
        </p:spPr>
        <p:txBody>
          <a:bodyPr>
            <a:normAutofit fontScale="90000"/>
          </a:bodyPr>
          <a:lstStyle/>
          <a:p>
            <a:pPr marL="0" indent="0" algn="ctr">
              <a:buNone/>
            </a:pPr>
            <a:r>
              <a:rPr lang="en-US" sz="36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3800" b="1" dirty="0" smtClean="0">
              <a:solidFill>
                <a:srgbClr val="FF0000"/>
              </a:solidFill>
              <a:latin typeface="Arial" charset="0"/>
            </a:endParaRPr>
          </a:p>
        </p:txBody>
      </p:sp>
      <p:sp>
        <p:nvSpPr>
          <p:cNvPr id="26627" name="Content Placeholder 2"/>
          <p:cNvSpPr>
            <a:spLocks noGrp="1"/>
          </p:cNvSpPr>
          <p:nvPr>
            <p:ph sz="quarter" idx="13"/>
          </p:nvPr>
        </p:nvSpPr>
        <p:spPr>
          <a:xfrm>
            <a:off x="609600" y="1600200"/>
            <a:ext cx="8153400" cy="4572000"/>
          </a:xfrm>
        </p:spPr>
        <p:txBody>
          <a:bodyPr>
            <a:normAutofit/>
          </a:bodyPr>
          <a:lstStyle/>
          <a:p>
            <a:pPr marL="194310" lvl="1" indent="0">
              <a:buNone/>
            </a:pPr>
            <a:r>
              <a:rPr lang="en-US" b="1" dirty="0" smtClean="0">
                <a:solidFill>
                  <a:srgbClr val="0000FF"/>
                </a:solidFill>
                <a:latin typeface="Times New Roman" panose="02020603050405020304" pitchFamily="18" charset="0"/>
                <a:cs typeface="Times New Roman" panose="02020603050405020304" pitchFamily="18" charset="0"/>
              </a:rPr>
              <a:t>Proportion</a:t>
            </a:r>
          </a:p>
          <a:p>
            <a:pPr marL="457200" indent="-457200">
              <a:lnSpc>
                <a:spcPct val="120000"/>
              </a:lnSpc>
              <a:spcBef>
                <a:spcPts val="0"/>
              </a:spcBef>
              <a:spcAft>
                <a:spcPts val="0"/>
              </a:spcAft>
              <a:buClr>
                <a:srgbClr val="FF0000"/>
              </a:buClr>
              <a:buSzPct val="100000"/>
              <a:buFont typeface="Arial" panose="020B0604020202020204" pitchFamily="34" charset="0"/>
              <a:buChar char="•"/>
            </a:pPr>
            <a:r>
              <a:rPr lang="en-US" altLang="en-US" sz="2800" b="1" dirty="0">
                <a:solidFill>
                  <a:srgbClr val="0033CC"/>
                </a:solidFill>
                <a:latin typeface="Times New Roman" panose="02020603050405020304" pitchFamily="18" charset="0"/>
                <a:cs typeface="Times New Roman" panose="02020603050405020304" pitchFamily="18" charset="0"/>
              </a:rPr>
              <a:t>Rates </a:t>
            </a:r>
            <a:r>
              <a:rPr lang="en-US" altLang="en-US" sz="2800" b="1" dirty="0">
                <a:latin typeface="Times New Roman" panose="02020603050405020304" pitchFamily="18" charset="0"/>
                <a:cs typeface="Times New Roman" panose="02020603050405020304" pitchFamily="18" charset="0"/>
              </a:rPr>
              <a:t>tell us how fast the disease is occurring in a population.</a:t>
            </a:r>
          </a:p>
          <a:p>
            <a:pPr marL="457200" indent="-457200">
              <a:lnSpc>
                <a:spcPct val="120000"/>
              </a:lnSpc>
              <a:spcBef>
                <a:spcPts val="0"/>
              </a:spcBef>
              <a:spcAft>
                <a:spcPts val="0"/>
              </a:spcAft>
              <a:buClr>
                <a:srgbClr val="FF0000"/>
              </a:buClr>
              <a:buSzPct val="100000"/>
              <a:buFont typeface="Arial" panose="020B0604020202020204" pitchFamily="34" charset="0"/>
              <a:buChar char="•"/>
            </a:pPr>
            <a:r>
              <a:rPr lang="en-US" altLang="en-US" sz="2800" b="1" dirty="0">
                <a:solidFill>
                  <a:srgbClr val="0033CC"/>
                </a:solidFill>
                <a:latin typeface="Times New Roman" panose="02020603050405020304" pitchFamily="18" charset="0"/>
                <a:cs typeface="Times New Roman" panose="02020603050405020304" pitchFamily="18" charset="0"/>
              </a:rPr>
              <a:t>Proportions</a:t>
            </a:r>
            <a:r>
              <a:rPr lang="en-US" altLang="en-US" sz="2800" b="1" dirty="0">
                <a:latin typeface="Times New Roman" panose="02020603050405020304" pitchFamily="18" charset="0"/>
                <a:cs typeface="Times New Roman" panose="02020603050405020304" pitchFamily="18" charset="0"/>
              </a:rPr>
              <a:t> tell us what fraction of the population is affected</a:t>
            </a:r>
            <a:r>
              <a:rPr lang="en-US" altLang="en-US" sz="2800" b="1" dirty="0" smtClean="0">
                <a:latin typeface="Times New Roman" panose="02020603050405020304" pitchFamily="18" charset="0"/>
                <a:cs typeface="Times New Roman" panose="02020603050405020304" pitchFamily="18" charset="0"/>
              </a:rPr>
              <a:t>.</a:t>
            </a:r>
          </a:p>
          <a:p>
            <a:pPr marL="457200" indent="-457200">
              <a:lnSpc>
                <a:spcPct val="120000"/>
              </a:lnSpc>
              <a:spcBef>
                <a:spcPts val="0"/>
              </a:spcBef>
              <a:spcAft>
                <a:spcPts val="0"/>
              </a:spcAft>
              <a:buClr>
                <a:srgbClr val="FF0000"/>
              </a:buClr>
              <a:buSzPct val="100000"/>
              <a:buFont typeface="Arial" panose="020B0604020202020204" pitchFamily="34" charset="0"/>
              <a:buChar char="•"/>
            </a:pPr>
            <a:r>
              <a:rPr lang="en-US" sz="2800" b="1" dirty="0"/>
              <a:t>A proportion is the comparison of a part to the whole. It is a type of ratio in which the numerator is included in the </a:t>
            </a:r>
            <a:r>
              <a:rPr lang="en-US" sz="2800" b="1" dirty="0" smtClean="0"/>
              <a:t>denominator.</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4"/>
          </p:nvPr>
        </p:nvSpPr>
        <p:spPr/>
        <p:txBody>
          <a:bodyPr/>
          <a:lstStyle/>
          <a:p>
            <a:pPr>
              <a:defRPr/>
            </a:pPr>
            <a:fld id="{F842DA33-6BB2-425A-92EF-9FC3BD6686DD}" type="datetime1">
              <a:rPr lang="ar-SA" smtClean="0"/>
              <a:t>14/02/1441</a:t>
            </a:fld>
            <a:endParaRPr lang="th-TH"/>
          </a:p>
        </p:txBody>
      </p:sp>
      <p:sp>
        <p:nvSpPr>
          <p:cNvPr id="4" name="Footer Placeholder 3"/>
          <p:cNvSpPr>
            <a:spLocks noGrp="1"/>
          </p:cNvSpPr>
          <p:nvPr>
            <p:ph type="ftr" sz="quarter" idx="15"/>
          </p:nvPr>
        </p:nvSpPr>
        <p:spPr/>
        <p:txBody>
          <a:bodyPr/>
          <a:lstStyle/>
          <a:p>
            <a:pPr>
              <a:defRPr/>
            </a:pPr>
            <a:r>
              <a:rPr lang="en-US" smtClean="0"/>
              <a:t>Dr. Mohammed Alnaif</a:t>
            </a:r>
            <a:endParaRPr lang="th-TH"/>
          </a:p>
        </p:txBody>
      </p:sp>
      <p:sp>
        <p:nvSpPr>
          <p:cNvPr id="5" name="Slide Number Placeholder 4"/>
          <p:cNvSpPr>
            <a:spLocks noGrp="1"/>
          </p:cNvSpPr>
          <p:nvPr>
            <p:ph type="sldNum" sz="quarter" idx="16"/>
          </p:nvPr>
        </p:nvSpPr>
        <p:spPr/>
        <p:txBody>
          <a:bodyPr/>
          <a:lstStyle/>
          <a:p>
            <a:pPr>
              <a:defRPr/>
            </a:pPr>
            <a:fld id="{601A2476-5054-4118-ACC5-30346B9701CA}" type="slidenum">
              <a:rPr lang="th-TH" smtClean="0"/>
              <a:pPr>
                <a:defRPr/>
              </a:pPr>
              <a:t>48</a:t>
            </a:fld>
            <a:endParaRPr lang="th-TH"/>
          </a:p>
        </p:txBody>
      </p:sp>
    </p:spTree>
    <p:extLst>
      <p:ext uri="{BB962C8B-B14F-4D97-AF65-F5344CB8AC3E}">
        <p14:creationId xmlns:p14="http://schemas.microsoft.com/office/powerpoint/2010/main" val="27026673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381000"/>
            <a:ext cx="8153400" cy="1143000"/>
          </a:xfrm>
        </p:spPr>
        <p:txBody>
          <a:bodyPr>
            <a:normAutofit fontScale="90000"/>
          </a:bodyPr>
          <a:lstStyle/>
          <a:p>
            <a:pPr marL="0" indent="0" algn="ctr">
              <a:buNone/>
            </a:pPr>
            <a:r>
              <a:rPr lang="en-US" sz="36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3800" b="1" dirty="0" smtClean="0">
              <a:solidFill>
                <a:srgbClr val="FF0000"/>
              </a:solidFill>
              <a:latin typeface="Arial" charset="0"/>
            </a:endParaRPr>
          </a:p>
        </p:txBody>
      </p:sp>
      <p:sp>
        <p:nvSpPr>
          <p:cNvPr id="26627" name="Content Placeholder 2"/>
          <p:cNvSpPr>
            <a:spLocks noGrp="1"/>
          </p:cNvSpPr>
          <p:nvPr>
            <p:ph sz="quarter" idx="13"/>
          </p:nvPr>
        </p:nvSpPr>
        <p:spPr>
          <a:xfrm>
            <a:off x="609600" y="1600200"/>
            <a:ext cx="8153400" cy="4572000"/>
          </a:xfrm>
        </p:spPr>
        <p:txBody>
          <a:bodyPr>
            <a:normAutofit/>
          </a:bodyPr>
          <a:lstStyle/>
          <a:p>
            <a:pPr marL="194310" lvl="1" indent="0">
              <a:buNone/>
            </a:pPr>
            <a:r>
              <a:rPr lang="en-US" sz="3200" b="1" dirty="0" smtClean="0">
                <a:solidFill>
                  <a:srgbClr val="0000FF"/>
                </a:solidFill>
                <a:latin typeface="Times New Roman" panose="02020603050405020304" pitchFamily="18" charset="0"/>
                <a:cs typeface="Times New Roman" panose="02020603050405020304" pitchFamily="18" charset="0"/>
              </a:rPr>
              <a:t>Proportion</a:t>
            </a:r>
          </a:p>
          <a:p>
            <a:pPr marL="651510" lvl="1" indent="-457200">
              <a:buClr>
                <a:srgbClr val="0000FF"/>
              </a:buClr>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By dividing the number of cases of Measles in 2015 by the number of Saudi residents in 2015, we get the </a:t>
            </a:r>
            <a:r>
              <a:rPr lang="en-US" b="1" dirty="0">
                <a:solidFill>
                  <a:srgbClr val="0000FF"/>
                </a:solidFill>
                <a:latin typeface="Times New Roman" panose="02020603050405020304" pitchFamily="18" charset="0"/>
                <a:cs typeface="Times New Roman" panose="02020603050405020304" pitchFamily="18" charset="0"/>
              </a:rPr>
              <a:t>proportion</a:t>
            </a:r>
            <a:r>
              <a:rPr lang="en-US" b="1" dirty="0">
                <a:latin typeface="Times New Roman" panose="02020603050405020304" pitchFamily="18" charset="0"/>
                <a:cs typeface="Times New Roman" panose="02020603050405020304" pitchFamily="18" charset="0"/>
              </a:rPr>
              <a:t> of Saudi residents who had Measles in 2015</a:t>
            </a:r>
            <a:r>
              <a:rPr lang="en-US" b="1" dirty="0" smtClean="0">
                <a:latin typeface="Times New Roman" panose="02020603050405020304" pitchFamily="18" charset="0"/>
                <a:cs typeface="Times New Roman" panose="02020603050405020304" pitchFamily="18" charset="0"/>
              </a:rPr>
              <a:t>:</a:t>
            </a:r>
          </a:p>
          <a:p>
            <a:pPr marL="194310" lvl="1" indent="0">
              <a:buClr>
                <a:srgbClr val="0000FF"/>
              </a:buClr>
              <a:buNone/>
            </a:pPr>
            <a:r>
              <a:rPr lang="en-US" b="1" dirty="0" smtClean="0">
                <a:solidFill>
                  <a:srgbClr val="0000FF"/>
                </a:solidFill>
                <a:latin typeface="Times New Roman" panose="02020603050405020304" pitchFamily="18" charset="0"/>
                <a:cs typeface="Times New Roman" panose="02020603050405020304" pitchFamily="18" charset="0"/>
              </a:rPr>
              <a:t>Proportion</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of </a:t>
            </a:r>
            <a:r>
              <a:rPr lang="en-US" b="1" dirty="0" smtClean="0">
                <a:latin typeface="Times New Roman" panose="02020603050405020304" pitchFamily="18" charset="0"/>
                <a:cs typeface="Times New Roman" panose="02020603050405020304" pitchFamily="18" charset="0"/>
              </a:rPr>
              <a:t>Saudi population with </a:t>
            </a:r>
            <a:r>
              <a:rPr lang="en-US" b="1" dirty="0">
                <a:latin typeface="Times New Roman" panose="02020603050405020304" pitchFamily="18" charset="0"/>
                <a:cs typeface="Times New Roman" panose="02020603050405020304" pitchFamily="18" charset="0"/>
              </a:rPr>
              <a:t>Measles in </a:t>
            </a:r>
            <a:r>
              <a:rPr lang="en-US" b="1" dirty="0" smtClean="0">
                <a:latin typeface="Times New Roman" panose="02020603050405020304" pitchFamily="18" charset="0"/>
                <a:cs typeface="Times New Roman" panose="02020603050405020304" pitchFamily="18" charset="0"/>
              </a:rPr>
              <a:t>2015: </a:t>
            </a:r>
            <a:r>
              <a:rPr lang="en-US" b="1" dirty="0" smtClean="0">
                <a:solidFill>
                  <a:srgbClr val="0000FF"/>
                </a:solidFill>
                <a:latin typeface="Times New Roman" panose="02020603050405020304" pitchFamily="18" charset="0"/>
                <a:cs typeface="Times New Roman" panose="02020603050405020304" pitchFamily="18" charset="0"/>
              </a:rPr>
              <a:t>7 in 1,000,000</a:t>
            </a:r>
          </a:p>
          <a:p>
            <a:pPr marL="194310" lvl="1" indent="0">
              <a:buClr>
                <a:srgbClr val="0000FF"/>
              </a:buClr>
              <a:buNone/>
            </a:pPr>
            <a:endParaRPr lang="en-US" sz="28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65095903"/>
              </p:ext>
            </p:extLst>
          </p:nvPr>
        </p:nvGraphicFramePr>
        <p:xfrm>
          <a:off x="1676399" y="4876800"/>
          <a:ext cx="6019800" cy="1371600"/>
        </p:xfrm>
        <a:graphic>
          <a:graphicData uri="http://schemas.openxmlformats.org/drawingml/2006/table">
            <a:tbl>
              <a:tblPr firstRow="1" firstCol="1" bandRow="1">
                <a:tableStyleId>{5C22544A-7EE6-4342-B048-85BDC9FD1C3A}</a:tableStyleId>
              </a:tblPr>
              <a:tblGrid>
                <a:gridCol w="2743201"/>
                <a:gridCol w="1484992"/>
                <a:gridCol w="1791607"/>
              </a:tblGrid>
              <a:tr h="685800">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219</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X 100,000</a:t>
                      </a:r>
                      <a:endParaRPr lang="en-US" sz="20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rowSpan="2">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0.69/100,000</a:t>
                      </a:r>
                      <a:endParaRPr lang="en-US" sz="20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r>
              <a:tr h="685800">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31,521,418</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endParaRPr lang="en-US"/>
                    </a:p>
                  </a:txBody>
                  <a:tcPr/>
                </a:tc>
                <a:tc vMerge="1">
                  <a:txBody>
                    <a:bodyPr/>
                    <a:lstStyle/>
                    <a:p>
                      <a:endParaRPr lang="en-US"/>
                    </a:p>
                  </a:txBody>
                  <a:tcPr/>
                </a:tc>
              </a:tr>
            </a:tbl>
          </a:graphicData>
        </a:graphic>
      </p:graphicFrame>
      <p:sp>
        <p:nvSpPr>
          <p:cNvPr id="3" name="Date Placeholder 2"/>
          <p:cNvSpPr>
            <a:spLocks noGrp="1"/>
          </p:cNvSpPr>
          <p:nvPr>
            <p:ph type="dt" sz="half" idx="14"/>
          </p:nvPr>
        </p:nvSpPr>
        <p:spPr/>
        <p:txBody>
          <a:bodyPr/>
          <a:lstStyle/>
          <a:p>
            <a:pPr>
              <a:defRPr/>
            </a:pPr>
            <a:fld id="{F842DA33-6BB2-425A-92EF-9FC3BD6686DD}" type="datetime1">
              <a:rPr lang="ar-SA" smtClean="0"/>
              <a:t>14/02/1441</a:t>
            </a:fld>
            <a:endParaRPr lang="th-TH"/>
          </a:p>
        </p:txBody>
      </p:sp>
      <p:sp>
        <p:nvSpPr>
          <p:cNvPr id="4" name="Footer Placeholder 3"/>
          <p:cNvSpPr>
            <a:spLocks noGrp="1"/>
          </p:cNvSpPr>
          <p:nvPr>
            <p:ph type="ftr" sz="quarter" idx="15"/>
          </p:nvPr>
        </p:nvSpPr>
        <p:spPr/>
        <p:txBody>
          <a:bodyPr/>
          <a:lstStyle/>
          <a:p>
            <a:pPr>
              <a:defRPr/>
            </a:pPr>
            <a:r>
              <a:rPr lang="en-US" smtClean="0"/>
              <a:t>Dr. Mohammed Alnaif</a:t>
            </a:r>
            <a:endParaRPr lang="th-TH"/>
          </a:p>
        </p:txBody>
      </p:sp>
      <p:sp>
        <p:nvSpPr>
          <p:cNvPr id="5" name="Slide Number Placeholder 4"/>
          <p:cNvSpPr>
            <a:spLocks noGrp="1"/>
          </p:cNvSpPr>
          <p:nvPr>
            <p:ph type="sldNum" sz="quarter" idx="16"/>
          </p:nvPr>
        </p:nvSpPr>
        <p:spPr/>
        <p:txBody>
          <a:bodyPr/>
          <a:lstStyle/>
          <a:p>
            <a:pPr>
              <a:defRPr/>
            </a:pPr>
            <a:fld id="{601A2476-5054-4118-ACC5-30346B9701CA}" type="slidenum">
              <a:rPr lang="th-TH" smtClean="0"/>
              <a:pPr>
                <a:defRPr/>
              </a:pPr>
              <a:t>49</a:t>
            </a:fld>
            <a:endParaRPr lang="th-TH"/>
          </a:p>
        </p:txBody>
      </p:sp>
    </p:spTree>
    <p:extLst>
      <p:ext uri="{BB962C8B-B14F-4D97-AF65-F5344CB8AC3E}">
        <p14:creationId xmlns:p14="http://schemas.microsoft.com/office/powerpoint/2010/main" val="1741764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D59820D0-1ACF-4C3F-825D-F508BD628A81}"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5</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400" b="1" dirty="0" smtClean="0">
                <a:latin typeface="Times New Roman" panose="02020603050405020304" pitchFamily="18" charset="0"/>
                <a:cs typeface="Times New Roman" panose="02020603050405020304" pitchFamily="18" charset="0"/>
              </a:rPr>
              <a:t>EPIDEMIOLOGY INTRODUCTION </a:t>
            </a:r>
            <a:r>
              <a:rPr lang="en-US" sz="2400" b="1" dirty="0">
                <a:latin typeface="Times New Roman" panose="02020603050405020304" pitchFamily="18" charset="0"/>
                <a:cs typeface="Times New Roman" panose="02020603050405020304" pitchFamily="18" charset="0"/>
              </a:rPr>
              <a:t>AND</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BASIC CONCEPTS</a:t>
            </a:r>
            <a:endParaRPr lang="ar-SA" sz="24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457200" y="1600200"/>
            <a:ext cx="8305800" cy="4572000"/>
          </a:xfrm>
        </p:spPr>
        <p:txBody>
          <a:bodyPr>
            <a:normAutofit/>
          </a:bodyPr>
          <a:lstStyle/>
          <a:p>
            <a:pPr marL="457200" indent="-457200" algn="l">
              <a:buClr>
                <a:srgbClr val="FF0000"/>
              </a:buClr>
              <a:buFont typeface="Arial" panose="020B0604020202020204" pitchFamily="34" charset="0"/>
              <a:buChar char="•"/>
            </a:pPr>
            <a:r>
              <a:rPr lang="en-US" sz="2800" b="1" i="1" dirty="0">
                <a:solidFill>
                  <a:srgbClr val="0000FF"/>
                </a:solidFill>
                <a:latin typeface="Times New Roman" panose="02020603050405020304" pitchFamily="18" charset="0"/>
                <a:cs typeface="Times New Roman" panose="02020603050405020304" pitchFamily="18" charset="0"/>
              </a:rPr>
              <a:t>Epidemiology</a:t>
            </a:r>
            <a:r>
              <a:rPr lang="en-US" sz="2800" b="1" dirty="0">
                <a:solidFill>
                  <a:schemeClr val="tx1"/>
                </a:solidFill>
                <a:latin typeface="Times New Roman" panose="02020603050405020304" pitchFamily="18" charset="0"/>
                <a:cs typeface="Times New Roman" panose="02020603050405020304" pitchFamily="18" charset="0"/>
              </a:rPr>
              <a:t> deals with the study of the causes, distribution, and control of disease in </a:t>
            </a:r>
            <a:r>
              <a:rPr lang="en-US" sz="2800" b="1" dirty="0">
                <a:solidFill>
                  <a:srgbClr val="0000FF"/>
                </a:solidFill>
                <a:latin typeface="Times New Roman" panose="02020603050405020304" pitchFamily="18" charset="0"/>
                <a:cs typeface="Times New Roman" panose="02020603050405020304" pitchFamily="18" charset="0"/>
              </a:rPr>
              <a:t>populations</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Rather </a:t>
            </a:r>
            <a:r>
              <a:rPr lang="en-US" sz="2800" b="1" dirty="0">
                <a:solidFill>
                  <a:schemeClr val="tx1"/>
                </a:solidFill>
                <a:latin typeface="Times New Roman" panose="02020603050405020304" pitchFamily="18" charset="0"/>
                <a:cs typeface="Times New Roman" panose="02020603050405020304" pitchFamily="18" charset="0"/>
              </a:rPr>
              <a:t>than focusing on the health of an individual person or a patient, </a:t>
            </a:r>
            <a:r>
              <a:rPr lang="en-US" sz="2800" b="1" dirty="0" smtClean="0">
                <a:solidFill>
                  <a:schemeClr val="tx1"/>
                </a:solidFill>
                <a:latin typeface="Times New Roman" panose="02020603050405020304" pitchFamily="18" charset="0"/>
                <a:cs typeface="Times New Roman" panose="02020603050405020304" pitchFamily="18" charset="0"/>
              </a:rPr>
              <a:t>epidemiologists </a:t>
            </a:r>
            <a:r>
              <a:rPr lang="en-US" sz="2800" b="1" dirty="0">
                <a:solidFill>
                  <a:schemeClr val="tx1"/>
                </a:solidFill>
                <a:latin typeface="Times New Roman" panose="02020603050405020304" pitchFamily="18" charset="0"/>
                <a:cs typeface="Times New Roman" panose="02020603050405020304" pitchFamily="18" charset="0"/>
              </a:rPr>
              <a:t>focus on the health of groups of people.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 </a:t>
            </a:r>
            <a:r>
              <a:rPr lang="en-US" sz="2800" b="1" dirty="0">
                <a:solidFill>
                  <a:schemeClr val="tx1"/>
                </a:solidFill>
                <a:latin typeface="Times New Roman" panose="02020603050405020304" pitchFamily="18" charset="0"/>
                <a:cs typeface="Times New Roman" panose="02020603050405020304" pitchFamily="18" charset="0"/>
              </a:rPr>
              <a:t>field of </a:t>
            </a:r>
            <a:r>
              <a:rPr lang="en-US" sz="2800" b="1" dirty="0">
                <a:solidFill>
                  <a:srgbClr val="0000FF"/>
                </a:solidFill>
                <a:latin typeface="Times New Roman" panose="02020603050405020304" pitchFamily="18" charset="0"/>
                <a:cs typeface="Times New Roman" panose="02020603050405020304" pitchFamily="18" charset="0"/>
              </a:rPr>
              <a:t>epidemiology</a:t>
            </a:r>
            <a:r>
              <a:rPr lang="en-US" sz="2800" b="1" dirty="0">
                <a:solidFill>
                  <a:schemeClr val="tx1"/>
                </a:solidFill>
                <a:latin typeface="Times New Roman" panose="02020603050405020304" pitchFamily="18" charset="0"/>
                <a:cs typeface="Times New Roman" panose="02020603050405020304" pitchFamily="18" charset="0"/>
              </a:rPr>
              <a:t> is a relatively young one, although the methods of statistics and other branches of mathematics, along with general scientific inquiry, form its basis</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220543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381000"/>
            <a:ext cx="8153400" cy="1143000"/>
          </a:xfrm>
        </p:spPr>
        <p:txBody>
          <a:bodyPr>
            <a:normAutofit fontScale="90000"/>
          </a:bodyPr>
          <a:lstStyle/>
          <a:p>
            <a:pPr marL="0" indent="0" algn="ctr">
              <a:buNone/>
            </a:pPr>
            <a:r>
              <a:rPr lang="en-US" sz="36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3800" b="1" dirty="0" smtClean="0">
              <a:solidFill>
                <a:srgbClr val="FF0000"/>
              </a:solidFill>
              <a:latin typeface="Arial" charset="0"/>
            </a:endParaRPr>
          </a:p>
        </p:txBody>
      </p:sp>
      <p:sp>
        <p:nvSpPr>
          <p:cNvPr id="26627" name="Content Placeholder 2"/>
          <p:cNvSpPr>
            <a:spLocks noGrp="1"/>
          </p:cNvSpPr>
          <p:nvPr>
            <p:ph sz="quarter" idx="13"/>
          </p:nvPr>
        </p:nvSpPr>
        <p:spPr>
          <a:xfrm>
            <a:off x="609600" y="1600200"/>
            <a:ext cx="8153400" cy="4572000"/>
          </a:xfrm>
        </p:spPr>
        <p:txBody>
          <a:bodyPr>
            <a:normAutofit/>
          </a:bodyPr>
          <a:lstStyle/>
          <a:p>
            <a:pPr marL="194310" lvl="1" indent="0">
              <a:buNone/>
            </a:pPr>
            <a:r>
              <a:rPr lang="en-US" sz="3200" b="1" dirty="0" smtClean="0">
                <a:solidFill>
                  <a:srgbClr val="0000FF"/>
                </a:solidFill>
                <a:latin typeface="Times New Roman" panose="02020603050405020304" pitchFamily="18" charset="0"/>
                <a:cs typeface="Times New Roman" panose="02020603050405020304" pitchFamily="18" charset="0"/>
              </a:rPr>
              <a:t>Proportion</a:t>
            </a:r>
          </a:p>
          <a:p>
            <a:pPr marL="457200" indent="-457200">
              <a:buFont typeface="Arial" panose="020B0604020202020204" pitchFamily="34" charset="0"/>
              <a:buChar char="•"/>
            </a:pPr>
            <a:r>
              <a:rPr lang="en-US" sz="2800" b="1" u="sng" dirty="0">
                <a:solidFill>
                  <a:srgbClr val="0000FF"/>
                </a:solidFill>
                <a:latin typeface="Times New Roman" panose="02020603050405020304" pitchFamily="18" charset="0"/>
                <a:cs typeface="Times New Roman" panose="02020603050405020304" pitchFamily="18" charset="0"/>
              </a:rPr>
              <a:t>A proportion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is a specific type of </a:t>
            </a:r>
            <a:r>
              <a:rPr lang="en-US" sz="2800" b="1" dirty="0">
                <a:solidFill>
                  <a:srgbClr val="0000FF"/>
                </a:solidFill>
                <a:latin typeface="Times New Roman" panose="02020603050405020304" pitchFamily="18" charset="0"/>
                <a:cs typeface="Times New Roman" panose="02020603050405020304" pitchFamily="18" charset="0"/>
              </a:rPr>
              <a:t>ratio</a:t>
            </a:r>
            <a:r>
              <a:rPr lang="en-US" sz="2800" b="1" dirty="0">
                <a:latin typeface="Times New Roman" panose="02020603050405020304" pitchFamily="18" charset="0"/>
                <a:cs typeface="Times New Roman" panose="02020603050405020304" pitchFamily="18" charset="0"/>
              </a:rPr>
              <a:t>, in which </a:t>
            </a:r>
            <a:r>
              <a:rPr lang="en-US" sz="2800" b="1" i="1" dirty="0">
                <a:latin typeface="Times New Roman" panose="02020603050405020304" pitchFamily="18" charset="0"/>
                <a:cs typeface="Times New Roman" panose="02020603050405020304" pitchFamily="18" charset="0"/>
              </a:rPr>
              <a:t>x</a:t>
            </a:r>
            <a:r>
              <a:rPr lang="en-US" sz="2800" b="1" dirty="0">
                <a:latin typeface="Times New Roman" panose="02020603050405020304" pitchFamily="18" charset="0"/>
                <a:cs typeface="Times New Roman" panose="02020603050405020304" pitchFamily="18" charset="0"/>
              </a:rPr>
              <a:t> is a portion of the whole, </a:t>
            </a:r>
            <a:r>
              <a:rPr lang="en-US" sz="2800" b="1" i="1" dirty="0">
                <a:latin typeface="Times New Roman" panose="02020603050405020304" pitchFamily="18" charset="0"/>
                <a:cs typeface="Times New Roman" panose="02020603050405020304" pitchFamily="18" charset="0"/>
              </a:rPr>
              <a:t>x + y</a:t>
            </a:r>
            <a:r>
              <a:rPr lang="en-US" sz="2800" b="1" dirty="0">
                <a:latin typeface="Times New Roman" panose="02020603050405020304" pitchFamily="18" charset="0"/>
                <a:cs typeface="Times New Roman" panose="02020603050405020304" pitchFamily="18" charset="0"/>
              </a:rPr>
              <a:t>, in a proportion the numerator is always included in the denominator.</a:t>
            </a:r>
            <a:endParaRPr lang="en-US" sz="2800" dirty="0">
              <a:latin typeface="Times New Roman" panose="02020603050405020304" pitchFamily="18" charset="0"/>
              <a:cs typeface="Times New Roman" panose="02020603050405020304" pitchFamily="18" charset="0"/>
            </a:endParaRPr>
          </a:p>
          <a:p>
            <a:pPr>
              <a:buClr>
                <a:srgbClr val="0000FF"/>
              </a:buClr>
            </a:pPr>
            <a:r>
              <a:rPr lang="en-US" sz="2800" b="1" dirty="0">
                <a:latin typeface="Times New Roman" panose="02020603050405020304" pitchFamily="18" charset="0"/>
                <a:cs typeface="Times New Roman" panose="02020603050405020304" pitchFamily="18" charset="0"/>
              </a:rPr>
              <a:t> 	Female/(male + female) or </a:t>
            </a:r>
            <a:r>
              <a:rPr lang="en-US" sz="2800" b="1" i="1" dirty="0">
                <a:latin typeface="Times New Roman" panose="02020603050405020304" pitchFamily="18" charset="0"/>
                <a:cs typeface="Times New Roman" panose="02020603050405020304" pitchFamily="18" charset="0"/>
              </a:rPr>
              <a:t>x/</a:t>
            </a:r>
            <a:r>
              <a:rPr lang="en-US" sz="2800" b="1" dirty="0">
                <a:latin typeface="Times New Roman" panose="02020603050405020304" pitchFamily="18" charset="0"/>
                <a:cs typeface="Times New Roman" panose="02020603050405020304" pitchFamily="18" charset="0"/>
              </a:rPr>
              <a:t>(</a:t>
            </a:r>
            <a:r>
              <a:rPr lang="en-US" sz="2800" b="1" i="1" dirty="0">
                <a:latin typeface="Times New Roman" panose="02020603050405020304" pitchFamily="18" charset="0"/>
                <a:cs typeface="Times New Roman" panose="02020603050405020304" pitchFamily="18" charset="0"/>
              </a:rPr>
              <a:t>x + y</a:t>
            </a:r>
            <a:r>
              <a:rPr lang="en-US" sz="2800" b="1" dirty="0" smtClean="0">
                <a:latin typeface="Times New Roman" panose="02020603050405020304" pitchFamily="18" charset="0"/>
                <a:cs typeface="Times New Roman" panose="02020603050405020304" pitchFamily="18" charset="0"/>
              </a:rPr>
              <a:t>)</a:t>
            </a:r>
          </a:p>
          <a:p>
            <a:pPr>
              <a:spcBef>
                <a:spcPts val="2400"/>
              </a:spcBef>
            </a:pPr>
            <a:r>
              <a:rPr lang="en-US" altLang="en-US" sz="2800" b="1" dirty="0">
                <a:solidFill>
                  <a:srgbClr val="0033CC"/>
                </a:solidFill>
                <a:latin typeface="Times New Roman" panose="02020603050405020304" pitchFamily="18" charset="0"/>
                <a:cs typeface="Times New Roman" panose="02020603050405020304" pitchFamily="18" charset="0"/>
              </a:rPr>
              <a:t>Proportions</a:t>
            </a:r>
            <a:r>
              <a:rPr lang="en-US" altLang="en-US" sz="2800" b="1" dirty="0">
                <a:latin typeface="Times New Roman" panose="02020603050405020304" pitchFamily="18" charset="0"/>
                <a:cs typeface="Times New Roman" panose="02020603050405020304" pitchFamily="18" charset="0"/>
              </a:rPr>
              <a:t> tell us what fraction of the population is affected</a:t>
            </a:r>
            <a:r>
              <a:rPr lang="en-US" altLang="en-US" sz="2800" b="1" dirty="0" smtClean="0">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315200" y="3893403"/>
            <a:ext cx="1066800" cy="830997"/>
          </a:xfrm>
          <a:prstGeom prst="rect">
            <a:avLst/>
          </a:prstGeom>
          <a:solidFill>
            <a:schemeClr val="accent2"/>
          </a:solidFill>
          <a:ln w="38100">
            <a:solidFill>
              <a:schemeClr val="tx1"/>
            </a:solidFill>
          </a:ln>
        </p:spPr>
        <p:txBody>
          <a:bodyPr wrap="square" rtlCol="0">
            <a:spAutoFit/>
          </a:bodyPr>
          <a:lstStyle/>
          <a:p>
            <a:pPr algn="ctr"/>
            <a:r>
              <a:rPr lang="en-US" sz="2400" b="1" i="1" dirty="0" smtClean="0">
                <a:latin typeface="Times New Roman" panose="02020603050405020304" pitchFamily="18" charset="0"/>
                <a:cs typeface="Times New Roman" panose="02020603050405020304" pitchFamily="18" charset="0"/>
              </a:rPr>
              <a:t>X</a:t>
            </a:r>
          </a:p>
          <a:p>
            <a:pPr algn="ctr"/>
            <a:r>
              <a:rPr lang="en-US" sz="2400" b="1" i="1" dirty="0" smtClean="0">
                <a:latin typeface="Times New Roman" panose="02020603050405020304" pitchFamily="18" charset="0"/>
                <a:cs typeface="Times New Roman" panose="02020603050405020304" pitchFamily="18" charset="0"/>
              </a:rPr>
              <a:t>X + Y</a:t>
            </a:r>
            <a:endParaRPr lang="en-US" sz="2400" b="1" i="1" dirty="0">
              <a:latin typeface="Times New Roman" panose="02020603050405020304" pitchFamily="18" charset="0"/>
              <a:cs typeface="Times New Roman" panose="02020603050405020304" pitchFamily="18" charset="0"/>
            </a:endParaRPr>
          </a:p>
        </p:txBody>
      </p:sp>
      <p:cxnSp>
        <p:nvCxnSpPr>
          <p:cNvPr id="4" name="Straight Connector 3"/>
          <p:cNvCxnSpPr>
            <a:stCxn id="5" idx="1"/>
            <a:endCxn id="5" idx="3"/>
          </p:cNvCxnSpPr>
          <p:nvPr/>
        </p:nvCxnSpPr>
        <p:spPr>
          <a:xfrm>
            <a:off x="7315200" y="4308902"/>
            <a:ext cx="1066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4"/>
          </p:nvPr>
        </p:nvSpPr>
        <p:spPr/>
        <p:txBody>
          <a:bodyPr/>
          <a:lstStyle/>
          <a:p>
            <a:pPr>
              <a:defRPr/>
            </a:pPr>
            <a:fld id="{0151C0C3-4F84-4F7A-90AD-2CC7504B6B6E}" type="datetime1">
              <a:rPr lang="ar-SA" smtClean="0"/>
              <a:t>14/02/1441</a:t>
            </a:fld>
            <a:endParaRPr lang="th-TH"/>
          </a:p>
        </p:txBody>
      </p:sp>
      <p:sp>
        <p:nvSpPr>
          <p:cNvPr id="3" name="Footer Placeholder 2"/>
          <p:cNvSpPr>
            <a:spLocks noGrp="1"/>
          </p:cNvSpPr>
          <p:nvPr>
            <p:ph type="ftr" sz="quarter" idx="15"/>
          </p:nvPr>
        </p:nvSpPr>
        <p:spPr/>
        <p:txBody>
          <a:bodyPr/>
          <a:lstStyle/>
          <a:p>
            <a:pPr>
              <a:defRPr/>
            </a:pPr>
            <a:r>
              <a:rPr lang="en-US" smtClean="0"/>
              <a:t>Dr. Mohammed Alnaif</a:t>
            </a:r>
            <a:endParaRPr lang="th-TH"/>
          </a:p>
        </p:txBody>
      </p:sp>
      <p:sp>
        <p:nvSpPr>
          <p:cNvPr id="6" name="Slide Number Placeholder 5"/>
          <p:cNvSpPr>
            <a:spLocks noGrp="1"/>
          </p:cNvSpPr>
          <p:nvPr>
            <p:ph type="sldNum" sz="quarter" idx="16"/>
          </p:nvPr>
        </p:nvSpPr>
        <p:spPr/>
        <p:txBody>
          <a:bodyPr/>
          <a:lstStyle/>
          <a:p>
            <a:pPr>
              <a:defRPr/>
            </a:pPr>
            <a:fld id="{601A2476-5054-4118-ACC5-30346B9701CA}" type="slidenum">
              <a:rPr lang="th-TH" smtClean="0"/>
              <a:pPr>
                <a:defRPr/>
              </a:pPr>
              <a:t>50</a:t>
            </a:fld>
            <a:endParaRPr lang="th-TH"/>
          </a:p>
        </p:txBody>
      </p:sp>
    </p:spTree>
    <p:extLst>
      <p:ext uri="{BB962C8B-B14F-4D97-AF65-F5344CB8AC3E}">
        <p14:creationId xmlns:p14="http://schemas.microsoft.com/office/powerpoint/2010/main" val="13699881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228600"/>
            <a:ext cx="8153400" cy="1143000"/>
          </a:xfrm>
        </p:spPr>
        <p:txBody>
          <a:bodyPr>
            <a:normAutofit/>
          </a:bodyPr>
          <a:lstStyle/>
          <a:p>
            <a:pPr marL="0" indent="0" algn="ctr">
              <a:buNone/>
            </a:pPr>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2800" b="1" dirty="0" smtClean="0">
              <a:solidFill>
                <a:srgbClr val="FF0000"/>
              </a:solidFill>
              <a:latin typeface="Arial" charset="0"/>
            </a:endParaRPr>
          </a:p>
        </p:txBody>
      </p:sp>
      <p:sp>
        <p:nvSpPr>
          <p:cNvPr id="7" name="Subtitle 2"/>
          <p:cNvSpPr>
            <a:spLocks noGrp="1"/>
          </p:cNvSpPr>
          <p:nvPr>
            <p:ph sz="quarter" idx="13"/>
          </p:nvPr>
        </p:nvSpPr>
        <p:spPr>
          <a:xfrm>
            <a:off x="609600" y="1600200"/>
            <a:ext cx="8153400" cy="4572000"/>
          </a:xfrm>
        </p:spPr>
        <p:txBody>
          <a:bodyPr>
            <a:normAutofit/>
          </a:bodyPr>
          <a:lstStyle/>
          <a:p>
            <a:pPr marL="457200" indent="-457200">
              <a:spcBef>
                <a:spcPts val="600"/>
              </a:spcBef>
              <a:buNone/>
            </a:pPr>
            <a:r>
              <a:rPr lang="en-US" sz="3600" b="1" dirty="0">
                <a:solidFill>
                  <a:srgbClr val="0000FF"/>
                </a:solidFill>
                <a:latin typeface="Times New Roman" panose="02020603050405020304" pitchFamily="18" charset="0"/>
                <a:cs typeface="Times New Roman" panose="02020603050405020304" pitchFamily="18" charset="0"/>
              </a:rPr>
              <a:t>Basic Epidemiological Measures</a:t>
            </a:r>
          </a:p>
          <a:p>
            <a:pPr marL="457200" indent="-457200">
              <a:spcBef>
                <a:spcPts val="600"/>
              </a:spcBef>
              <a:buClr>
                <a:srgbClr val="0000FF"/>
              </a:buClr>
            </a:pPr>
            <a:r>
              <a:rPr lang="en-US" sz="2800" b="1" u="sng" dirty="0" smtClean="0">
                <a:latin typeface="Times New Roman" panose="02020603050405020304" pitchFamily="18" charset="0"/>
                <a:cs typeface="Times New Roman" panose="02020603050405020304" pitchFamily="18" charset="0"/>
              </a:rPr>
              <a:t>A </a:t>
            </a:r>
            <a:r>
              <a:rPr lang="en-US" sz="2800" b="1" u="sng" dirty="0">
                <a:solidFill>
                  <a:srgbClr val="0000FF"/>
                </a:solidFill>
                <a:latin typeface="Times New Roman" panose="02020603050405020304" pitchFamily="18" charset="0"/>
                <a:cs typeface="Times New Roman" panose="02020603050405020304" pitchFamily="18" charset="0"/>
              </a:rPr>
              <a:t>rate</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is a special form of proportion that includes specification of time. In health care rates are often used to measure an event over </a:t>
            </a:r>
            <a:r>
              <a:rPr lang="en-US" sz="2800" b="1" dirty="0" smtClean="0">
                <a:latin typeface="Times New Roman" panose="02020603050405020304" pitchFamily="18" charset="0"/>
                <a:cs typeface="Times New Roman" panose="02020603050405020304" pitchFamily="18" charset="0"/>
              </a:rPr>
              <a:t>time.</a:t>
            </a:r>
          </a:p>
          <a:p>
            <a:pPr marL="457200" indent="-457200">
              <a:spcBef>
                <a:spcPts val="600"/>
              </a:spcBef>
              <a:buNone/>
            </a:pPr>
            <a:endParaRPr lang="en-US" sz="2800" b="1" dirty="0" smtClean="0">
              <a:solidFill>
                <a:srgbClr val="0000FF"/>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15972922"/>
              </p:ext>
            </p:extLst>
          </p:nvPr>
        </p:nvGraphicFramePr>
        <p:xfrm>
          <a:off x="1371600" y="4114800"/>
          <a:ext cx="6324600" cy="1676400"/>
        </p:xfrm>
        <a:graphic>
          <a:graphicData uri="http://schemas.openxmlformats.org/drawingml/2006/table">
            <a:tbl>
              <a:tblPr firstRow="1" firstCol="1" lastRow="1" lastCol="1" bandRow="1" bandCol="1">
                <a:tableStyleId>{5C22544A-7EE6-4342-B048-85BDC9FD1C3A}</a:tableStyleId>
              </a:tblPr>
              <a:tblGrid>
                <a:gridCol w="4892912"/>
                <a:gridCol w="1431688"/>
              </a:tblGrid>
              <a:tr h="838200">
                <a:tc>
                  <a:txBody>
                    <a:bodyPr/>
                    <a:lstStyle/>
                    <a:p>
                      <a:pPr marL="0" marR="0" algn="ctr">
                        <a:lnSpc>
                          <a:spcPct val="107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Number of cases or events in a specified period</a:t>
                      </a:r>
                      <a:endParaRPr lang="en-US" sz="2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9525"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lgn="ctr">
                        <a:lnSpc>
                          <a:spcPct val="107000"/>
                        </a:lnSpc>
                        <a:spcBef>
                          <a:spcPts val="0"/>
                        </a:spcBef>
                        <a:spcAft>
                          <a:spcPts val="0"/>
                        </a:spcAft>
                      </a:pPr>
                      <a:r>
                        <a:rPr lang="en-US" sz="3600" dirty="0">
                          <a:solidFill>
                            <a:schemeClr val="tx1"/>
                          </a:solidFill>
                          <a:effectLst/>
                          <a:latin typeface="Times New Roman" panose="02020603050405020304" pitchFamily="18" charset="0"/>
                          <a:cs typeface="Times New Roman" panose="02020603050405020304" pitchFamily="18" charset="0"/>
                        </a:rPr>
                        <a:t>x k</a:t>
                      </a:r>
                      <a:endParaRPr lang="en-US" sz="3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9525" marB="0" anchor="ctr">
                    <a:solidFill>
                      <a:schemeClr val="accent2"/>
                    </a:solidFill>
                  </a:tcPr>
                </a:tc>
              </a:tr>
              <a:tr h="838200">
                <a:tc>
                  <a:txBody>
                    <a:bodyPr/>
                    <a:lstStyle/>
                    <a:p>
                      <a:pPr marL="0" marR="0" algn="ctr">
                        <a:lnSpc>
                          <a:spcPct val="107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Number of cases or population at risk during the same period</a:t>
                      </a:r>
                      <a:endParaRPr lang="en-US" sz="2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9525"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endParaRPr lang="en-US"/>
                    </a:p>
                  </a:txBody>
                  <a:tcPr/>
                </a:tc>
              </a:tr>
            </a:tbl>
          </a:graphicData>
        </a:graphic>
      </p:graphicFrame>
      <p:sp>
        <p:nvSpPr>
          <p:cNvPr id="2" name="Date Placeholder 1"/>
          <p:cNvSpPr>
            <a:spLocks noGrp="1"/>
          </p:cNvSpPr>
          <p:nvPr>
            <p:ph type="dt" sz="half" idx="14"/>
          </p:nvPr>
        </p:nvSpPr>
        <p:spPr/>
        <p:txBody>
          <a:bodyPr/>
          <a:lstStyle/>
          <a:p>
            <a:pPr>
              <a:defRPr/>
            </a:pPr>
            <a:fld id="{7B5E4FB9-8329-4F56-860F-16F0E6FAD9CE}" type="datetime1">
              <a:rPr lang="ar-SA" smtClean="0"/>
              <a:t>14/02/1441</a:t>
            </a:fld>
            <a:endParaRPr lang="th-TH"/>
          </a:p>
        </p:txBody>
      </p:sp>
      <p:sp>
        <p:nvSpPr>
          <p:cNvPr id="4" name="Footer Placeholder 3"/>
          <p:cNvSpPr>
            <a:spLocks noGrp="1"/>
          </p:cNvSpPr>
          <p:nvPr>
            <p:ph type="ftr" sz="quarter" idx="15"/>
          </p:nvPr>
        </p:nvSpPr>
        <p:spPr/>
        <p:txBody>
          <a:bodyPr/>
          <a:lstStyle/>
          <a:p>
            <a:pPr>
              <a:defRPr/>
            </a:pPr>
            <a:r>
              <a:rPr lang="en-US" smtClean="0"/>
              <a:t>Dr. Mohammed Alnaif</a:t>
            </a:r>
            <a:endParaRPr lang="th-TH"/>
          </a:p>
        </p:txBody>
      </p:sp>
      <p:sp>
        <p:nvSpPr>
          <p:cNvPr id="5" name="Slide Number Placeholder 4"/>
          <p:cNvSpPr>
            <a:spLocks noGrp="1"/>
          </p:cNvSpPr>
          <p:nvPr>
            <p:ph type="sldNum" sz="quarter" idx="16"/>
          </p:nvPr>
        </p:nvSpPr>
        <p:spPr/>
        <p:txBody>
          <a:bodyPr/>
          <a:lstStyle/>
          <a:p>
            <a:pPr>
              <a:defRPr/>
            </a:pPr>
            <a:fld id="{601A2476-5054-4118-ACC5-30346B9701CA}" type="slidenum">
              <a:rPr lang="th-TH" smtClean="0"/>
              <a:pPr>
                <a:defRPr/>
              </a:pPr>
              <a:t>51</a:t>
            </a:fld>
            <a:endParaRPr lang="th-TH"/>
          </a:p>
        </p:txBody>
      </p:sp>
    </p:spTree>
    <p:extLst>
      <p:ext uri="{BB962C8B-B14F-4D97-AF65-F5344CB8AC3E}">
        <p14:creationId xmlns:p14="http://schemas.microsoft.com/office/powerpoint/2010/main" val="32964680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228600"/>
            <a:ext cx="8153400" cy="1143000"/>
          </a:xfrm>
        </p:spPr>
        <p:txBody>
          <a:bodyPr>
            <a:normAutofit/>
          </a:bodyPr>
          <a:lstStyle/>
          <a:p>
            <a:pPr marL="0" indent="0" algn="ctr">
              <a:buNone/>
            </a:pPr>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2800" b="1" dirty="0" smtClean="0">
              <a:solidFill>
                <a:srgbClr val="FF0000"/>
              </a:solidFill>
              <a:latin typeface="Arial" charset="0"/>
            </a:endParaRPr>
          </a:p>
        </p:txBody>
      </p:sp>
      <p:sp>
        <p:nvSpPr>
          <p:cNvPr id="7" name="Subtitle 2"/>
          <p:cNvSpPr>
            <a:spLocks noGrp="1"/>
          </p:cNvSpPr>
          <p:nvPr>
            <p:ph sz="quarter" idx="13"/>
          </p:nvPr>
        </p:nvSpPr>
        <p:spPr>
          <a:xfrm>
            <a:off x="685800" y="1447800"/>
            <a:ext cx="8153400" cy="4572000"/>
          </a:xfrm>
        </p:spPr>
        <p:txBody>
          <a:bodyPr>
            <a:noAutofit/>
          </a:bodyPr>
          <a:lstStyle/>
          <a:p>
            <a:pPr marL="457200" indent="-457200">
              <a:spcBef>
                <a:spcPts val="0"/>
              </a:spcBef>
              <a:buNone/>
            </a:pPr>
            <a:r>
              <a:rPr lang="en-US" b="1" dirty="0" smtClean="0">
                <a:solidFill>
                  <a:srgbClr val="0000FF"/>
                </a:solidFill>
                <a:latin typeface="Times New Roman" panose="02020603050405020304" pitchFamily="18" charset="0"/>
                <a:cs typeface="Times New Roman" panose="02020603050405020304" pitchFamily="18" charset="0"/>
              </a:rPr>
              <a:t>Rate</a:t>
            </a:r>
            <a:endParaRPr lang="en-US" dirty="0" smtClean="0"/>
          </a:p>
          <a:p>
            <a:pPr marL="457200" indent="-457200">
              <a:spcBef>
                <a:spcPts val="0"/>
              </a:spcBef>
              <a:buClr>
                <a:srgbClr val="0000FF"/>
              </a:buClr>
            </a:pPr>
            <a:r>
              <a:rPr lang="en-US" sz="3000" b="1" dirty="0" smtClean="0">
                <a:latin typeface="Times New Roman" panose="02020603050405020304" pitchFamily="18" charset="0"/>
                <a:cs typeface="Times New Roman" panose="02020603050405020304" pitchFamily="18" charset="0"/>
              </a:rPr>
              <a:t>When </a:t>
            </a:r>
            <a:r>
              <a:rPr lang="en-US" sz="3000" b="1" dirty="0">
                <a:latin typeface="Times New Roman" panose="02020603050405020304" pitchFamily="18" charset="0"/>
                <a:cs typeface="Times New Roman" panose="02020603050405020304" pitchFamily="18" charset="0"/>
              </a:rPr>
              <a:t>the term </a:t>
            </a:r>
            <a:r>
              <a:rPr lang="en-US" sz="3000" b="1" dirty="0">
                <a:solidFill>
                  <a:srgbClr val="0000FF"/>
                </a:solidFill>
                <a:latin typeface="Times New Roman" panose="02020603050405020304" pitchFamily="18" charset="0"/>
                <a:cs typeface="Times New Roman" panose="02020603050405020304" pitchFamily="18" charset="0"/>
              </a:rPr>
              <a:t>rate</a:t>
            </a:r>
            <a:r>
              <a:rPr lang="en-US" sz="3000" b="1" dirty="0">
                <a:latin typeface="Times New Roman" panose="02020603050405020304" pitchFamily="18" charset="0"/>
                <a:cs typeface="Times New Roman" panose="02020603050405020304" pitchFamily="18" charset="0"/>
              </a:rPr>
              <a:t> is used, the </a:t>
            </a:r>
            <a:r>
              <a:rPr lang="en-US" sz="3000" b="1" dirty="0">
                <a:solidFill>
                  <a:srgbClr val="0000FF"/>
                </a:solidFill>
                <a:latin typeface="Times New Roman" panose="02020603050405020304" pitchFamily="18" charset="0"/>
                <a:cs typeface="Times New Roman" panose="02020603050405020304" pitchFamily="18" charset="0"/>
              </a:rPr>
              <a:t>denominator</a:t>
            </a:r>
            <a:r>
              <a:rPr lang="en-US" sz="3000" b="1" dirty="0">
                <a:latin typeface="Times New Roman" panose="02020603050405020304" pitchFamily="18" charset="0"/>
                <a:cs typeface="Times New Roman" panose="02020603050405020304" pitchFamily="18" charset="0"/>
              </a:rPr>
              <a:t> </a:t>
            </a:r>
            <a:r>
              <a:rPr lang="en-US" sz="3000" b="1" dirty="0">
                <a:solidFill>
                  <a:srgbClr val="0000FF"/>
                </a:solidFill>
                <a:latin typeface="Times New Roman" panose="02020603050405020304" pitchFamily="18" charset="0"/>
                <a:cs typeface="Times New Roman" panose="02020603050405020304" pitchFamily="18" charset="0"/>
              </a:rPr>
              <a:t>includes a measure of time </a:t>
            </a:r>
            <a:r>
              <a:rPr lang="en-US" sz="3000" b="1" dirty="0">
                <a:latin typeface="Times New Roman" panose="02020603050405020304" pitchFamily="18" charset="0"/>
                <a:cs typeface="Times New Roman" panose="02020603050405020304" pitchFamily="18" charset="0"/>
              </a:rPr>
              <a:t>during which the events in the </a:t>
            </a:r>
            <a:r>
              <a:rPr lang="en-US" sz="3000" b="1" dirty="0">
                <a:solidFill>
                  <a:srgbClr val="0000FF"/>
                </a:solidFill>
                <a:latin typeface="Times New Roman" panose="02020603050405020304" pitchFamily="18" charset="0"/>
                <a:cs typeface="Times New Roman" panose="02020603050405020304" pitchFamily="18" charset="0"/>
              </a:rPr>
              <a:t>numerator</a:t>
            </a:r>
            <a:r>
              <a:rPr lang="en-US" sz="3000" b="1" dirty="0">
                <a:latin typeface="Times New Roman" panose="02020603050405020304" pitchFamily="18" charset="0"/>
                <a:cs typeface="Times New Roman" panose="02020603050405020304" pitchFamily="18" charset="0"/>
              </a:rPr>
              <a:t> occurred. </a:t>
            </a:r>
            <a:endParaRPr lang="en-US" sz="3000" b="1" dirty="0" smtClean="0">
              <a:latin typeface="Times New Roman" panose="02020603050405020304" pitchFamily="18" charset="0"/>
              <a:cs typeface="Times New Roman" panose="02020603050405020304" pitchFamily="18" charset="0"/>
            </a:endParaRPr>
          </a:p>
          <a:p>
            <a:pPr marL="457200" indent="-457200">
              <a:spcBef>
                <a:spcPts val="0"/>
              </a:spcBef>
              <a:buClr>
                <a:srgbClr val="0000FF"/>
              </a:buClr>
            </a:pPr>
            <a:r>
              <a:rPr lang="en-US" sz="3000" b="1" dirty="0" smtClean="0">
                <a:solidFill>
                  <a:srgbClr val="FF0000"/>
                </a:solidFill>
                <a:latin typeface="Times New Roman" panose="02020603050405020304" pitchFamily="18" charset="0"/>
                <a:cs typeface="Times New Roman" panose="02020603050405020304" pitchFamily="18" charset="0"/>
              </a:rPr>
              <a:t>For </a:t>
            </a:r>
            <a:r>
              <a:rPr lang="en-US" sz="3000" b="1" dirty="0">
                <a:solidFill>
                  <a:srgbClr val="FF0000"/>
                </a:solidFill>
                <a:latin typeface="Times New Roman" panose="02020603050405020304" pitchFamily="18" charset="0"/>
                <a:cs typeface="Times New Roman" panose="02020603050405020304" pitchFamily="18" charset="0"/>
              </a:rPr>
              <a:t>example</a:t>
            </a:r>
            <a:r>
              <a:rPr lang="en-US" sz="3000" b="1" dirty="0">
                <a:latin typeface="Times New Roman" panose="02020603050405020304" pitchFamily="18" charset="0"/>
                <a:cs typeface="Times New Roman" panose="02020603050405020304" pitchFamily="18" charset="0"/>
              </a:rPr>
              <a:t>, a mortality rate is the number of deaths for a given change in time, typically one year. </a:t>
            </a:r>
            <a:endParaRPr lang="en-US" sz="3000" b="1" dirty="0" smtClean="0">
              <a:latin typeface="Times New Roman" panose="02020603050405020304" pitchFamily="18" charset="0"/>
              <a:cs typeface="Times New Roman" panose="02020603050405020304" pitchFamily="18" charset="0"/>
            </a:endParaRPr>
          </a:p>
          <a:p>
            <a:pPr marL="457200" indent="-457200">
              <a:spcBef>
                <a:spcPts val="0"/>
              </a:spcBef>
              <a:buClr>
                <a:srgbClr val="0000FF"/>
              </a:buClr>
            </a:pPr>
            <a:r>
              <a:rPr lang="en-US" sz="3000" b="1" dirty="0" smtClean="0">
                <a:solidFill>
                  <a:srgbClr val="0000FF"/>
                </a:solidFill>
                <a:latin typeface="Times New Roman" panose="02020603050405020304" pitchFamily="18" charset="0"/>
                <a:cs typeface="Times New Roman" panose="02020603050405020304" pitchFamily="18" charset="0"/>
              </a:rPr>
              <a:t>Mortality </a:t>
            </a:r>
            <a:r>
              <a:rPr lang="en-US" sz="3000" b="1" dirty="0">
                <a:solidFill>
                  <a:srgbClr val="0000FF"/>
                </a:solidFill>
                <a:latin typeface="Times New Roman" panose="02020603050405020304" pitchFamily="18" charset="0"/>
                <a:cs typeface="Times New Roman" panose="02020603050405020304" pitchFamily="18" charset="0"/>
              </a:rPr>
              <a:t>rates </a:t>
            </a:r>
            <a:r>
              <a:rPr lang="en-US" sz="3000" b="1" dirty="0">
                <a:latin typeface="Times New Roman" panose="02020603050405020304" pitchFamily="18" charset="0"/>
                <a:cs typeface="Times New Roman" panose="02020603050405020304" pitchFamily="18" charset="0"/>
              </a:rPr>
              <a:t>are perhaps the most common rates used in public health.</a:t>
            </a:r>
            <a:endParaRPr lang="en-US" sz="3000" b="1" dirty="0" smtClean="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4"/>
          </p:nvPr>
        </p:nvSpPr>
        <p:spPr/>
        <p:txBody>
          <a:bodyPr/>
          <a:lstStyle/>
          <a:p>
            <a:pPr>
              <a:defRPr/>
            </a:pPr>
            <a:fld id="{47C59CFB-9556-46E2-8E0E-56E1F1B97FEC}" type="datetime1">
              <a:rPr lang="ar-SA" smtClean="0"/>
              <a:t>14/02/1441</a:t>
            </a:fld>
            <a:endParaRPr lang="th-TH"/>
          </a:p>
        </p:txBody>
      </p:sp>
      <p:sp>
        <p:nvSpPr>
          <p:cNvPr id="3" name="Footer Placeholder 2"/>
          <p:cNvSpPr>
            <a:spLocks noGrp="1"/>
          </p:cNvSpPr>
          <p:nvPr>
            <p:ph type="ftr" sz="quarter" idx="15"/>
          </p:nvPr>
        </p:nvSpPr>
        <p:spPr/>
        <p:txBody>
          <a:bodyPr/>
          <a:lstStyle/>
          <a:p>
            <a:pPr>
              <a:defRPr/>
            </a:pPr>
            <a:r>
              <a:rPr lang="en-US" smtClean="0"/>
              <a:t>Dr. Mohammed Alnaif</a:t>
            </a:r>
            <a:endParaRPr lang="th-TH"/>
          </a:p>
        </p:txBody>
      </p:sp>
      <p:sp>
        <p:nvSpPr>
          <p:cNvPr id="4" name="Slide Number Placeholder 3"/>
          <p:cNvSpPr>
            <a:spLocks noGrp="1"/>
          </p:cNvSpPr>
          <p:nvPr>
            <p:ph type="sldNum" sz="quarter" idx="16"/>
          </p:nvPr>
        </p:nvSpPr>
        <p:spPr/>
        <p:txBody>
          <a:bodyPr/>
          <a:lstStyle/>
          <a:p>
            <a:pPr>
              <a:defRPr/>
            </a:pPr>
            <a:fld id="{601A2476-5054-4118-ACC5-30346B9701CA}" type="slidenum">
              <a:rPr lang="th-TH" smtClean="0"/>
              <a:pPr>
                <a:defRPr/>
              </a:pPr>
              <a:t>52</a:t>
            </a:fld>
            <a:endParaRPr lang="th-TH"/>
          </a:p>
        </p:txBody>
      </p:sp>
    </p:spTree>
    <p:extLst>
      <p:ext uri="{BB962C8B-B14F-4D97-AF65-F5344CB8AC3E}">
        <p14:creationId xmlns:p14="http://schemas.microsoft.com/office/powerpoint/2010/main" val="6536175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228600"/>
            <a:ext cx="8153400" cy="1143000"/>
          </a:xfrm>
        </p:spPr>
        <p:txBody>
          <a:bodyPr>
            <a:normAutofit/>
          </a:bodyPr>
          <a:lstStyle/>
          <a:p>
            <a:pPr marL="0" indent="0" algn="ctr">
              <a:buNone/>
            </a:pPr>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2800" b="1" dirty="0" smtClean="0">
              <a:solidFill>
                <a:srgbClr val="FF0000"/>
              </a:solidFill>
              <a:latin typeface="Arial" charset="0"/>
            </a:endParaRPr>
          </a:p>
        </p:txBody>
      </p:sp>
      <p:sp>
        <p:nvSpPr>
          <p:cNvPr id="7" name="Subtitle 2"/>
          <p:cNvSpPr>
            <a:spLocks noGrp="1"/>
          </p:cNvSpPr>
          <p:nvPr>
            <p:ph sz="quarter" idx="13"/>
          </p:nvPr>
        </p:nvSpPr>
        <p:spPr>
          <a:xfrm>
            <a:off x="762000" y="1600200"/>
            <a:ext cx="7924800" cy="4572000"/>
          </a:xfrm>
        </p:spPr>
        <p:txBody>
          <a:bodyPr>
            <a:normAutofit/>
          </a:bodyPr>
          <a:lstStyle/>
          <a:p>
            <a:pPr marL="0" indent="0">
              <a:buNone/>
            </a:pPr>
            <a:r>
              <a:rPr lang="en-US" b="1" dirty="0" smtClean="0">
                <a:solidFill>
                  <a:srgbClr val="0000FF"/>
                </a:solidFill>
                <a:latin typeface="Times New Roman" panose="02020603050405020304" pitchFamily="18" charset="0"/>
                <a:cs typeface="Times New Roman" panose="02020603050405020304" pitchFamily="18" charset="0"/>
              </a:rPr>
              <a:t>Rate</a:t>
            </a:r>
            <a:endParaRPr lang="en-US" dirty="0" smtClean="0"/>
          </a:p>
          <a:p>
            <a:pPr>
              <a:buClr>
                <a:srgbClr val="0000FF"/>
              </a:buClr>
            </a:pPr>
            <a:r>
              <a:rPr lang="en-US" b="1" dirty="0">
                <a:latin typeface="Times New Roman" panose="02020603050405020304" pitchFamily="18" charset="0"/>
                <a:cs typeface="Times New Roman" panose="02020603050405020304" pitchFamily="18" charset="0"/>
              </a:rPr>
              <a:t>The </a:t>
            </a:r>
            <a:r>
              <a:rPr lang="en-US" b="1" dirty="0">
                <a:solidFill>
                  <a:srgbClr val="0000FF"/>
                </a:solidFill>
                <a:latin typeface="Times New Roman" panose="02020603050405020304" pitchFamily="18" charset="0"/>
                <a:cs typeface="Times New Roman" panose="02020603050405020304" pitchFamily="18" charset="0"/>
              </a:rPr>
              <a:t>infant mortality rate </a:t>
            </a:r>
            <a:r>
              <a:rPr lang="en-US" b="1" dirty="0">
                <a:latin typeface="Times New Roman" panose="02020603050405020304" pitchFamily="18" charset="0"/>
                <a:cs typeface="Times New Roman" panose="02020603050405020304" pitchFamily="18" charset="0"/>
              </a:rPr>
              <a:t>is the number of infants who die </a:t>
            </a:r>
            <a:r>
              <a:rPr lang="en-US" b="1" dirty="0">
                <a:solidFill>
                  <a:srgbClr val="0000FF"/>
                </a:solidFill>
                <a:latin typeface="Times New Roman" panose="02020603050405020304" pitchFamily="18" charset="0"/>
                <a:cs typeface="Times New Roman" panose="02020603050405020304" pitchFamily="18" charset="0"/>
              </a:rPr>
              <a:t>within the first year of life </a:t>
            </a:r>
            <a:r>
              <a:rPr lang="en-US" b="1" dirty="0">
                <a:latin typeface="Times New Roman" panose="02020603050405020304" pitchFamily="18" charset="0"/>
                <a:cs typeface="Times New Roman" panose="02020603050405020304" pitchFamily="18" charset="0"/>
              </a:rPr>
              <a:t>per 1,000 live births. </a:t>
            </a:r>
            <a:endParaRPr lang="en-US" b="1" dirty="0" smtClean="0">
              <a:latin typeface="Times New Roman" panose="02020603050405020304" pitchFamily="18" charset="0"/>
              <a:cs typeface="Times New Roman" panose="02020603050405020304" pitchFamily="18" charset="0"/>
            </a:endParaRPr>
          </a:p>
          <a:p>
            <a:pPr>
              <a:buClr>
                <a:srgbClr val="0000FF"/>
              </a:buClr>
            </a:pPr>
            <a:r>
              <a:rPr lang="en-US" b="1" dirty="0" smtClean="0">
                <a:latin typeface="Times New Roman" panose="02020603050405020304" pitchFamily="18" charset="0"/>
                <a:cs typeface="Times New Roman" panose="02020603050405020304" pitchFamily="18" charset="0"/>
              </a:rPr>
              <a:t>Thus </a:t>
            </a:r>
            <a:r>
              <a:rPr lang="en-US" b="1" dirty="0">
                <a:latin typeface="Times New Roman" panose="02020603050405020304" pitchFamily="18" charset="0"/>
                <a:cs typeface="Times New Roman" panose="02020603050405020304" pitchFamily="18" charset="0"/>
              </a:rPr>
              <a:t>the </a:t>
            </a:r>
            <a:r>
              <a:rPr lang="en-US" b="1" dirty="0">
                <a:solidFill>
                  <a:srgbClr val="0000FF"/>
                </a:solidFill>
                <a:latin typeface="Times New Roman" panose="02020603050405020304" pitchFamily="18" charset="0"/>
                <a:cs typeface="Times New Roman" panose="02020603050405020304" pitchFamily="18" charset="0"/>
              </a:rPr>
              <a:t>infant mortality rate </a:t>
            </a:r>
            <a:r>
              <a:rPr lang="en-US" b="1" dirty="0">
                <a:latin typeface="Times New Roman" panose="02020603050405020304" pitchFamily="18" charset="0"/>
                <a:cs typeface="Times New Roman" panose="02020603050405020304" pitchFamily="18" charset="0"/>
              </a:rPr>
              <a:t>does not include infants who die in </a:t>
            </a:r>
            <a:r>
              <a:rPr lang="en-US" b="1" dirty="0">
                <a:solidFill>
                  <a:srgbClr val="0000FF"/>
                </a:solidFill>
                <a:latin typeface="Times New Roman" panose="02020603050405020304" pitchFamily="18" charset="0"/>
                <a:cs typeface="Times New Roman" panose="02020603050405020304" pitchFamily="18" charset="0"/>
              </a:rPr>
              <a:t>utero</a:t>
            </a:r>
            <a:r>
              <a:rPr lang="en-US" b="1" dirty="0">
                <a:latin typeface="Times New Roman" panose="02020603050405020304" pitchFamily="18" charset="0"/>
                <a:cs typeface="Times New Roman" panose="02020603050405020304" pitchFamily="18" charset="0"/>
              </a:rPr>
              <a:t> or infants who are not alive at birth, or </a:t>
            </a:r>
            <a:r>
              <a:rPr lang="en-US" b="1" dirty="0">
                <a:solidFill>
                  <a:srgbClr val="0000FF"/>
                </a:solidFill>
                <a:latin typeface="Times New Roman" panose="02020603050405020304" pitchFamily="18" charset="0"/>
                <a:cs typeface="Times New Roman" panose="02020603050405020304" pitchFamily="18" charset="0"/>
              </a:rPr>
              <a:t>stillborn</a:t>
            </a: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4"/>
          </p:nvPr>
        </p:nvSpPr>
        <p:spPr/>
        <p:txBody>
          <a:bodyPr/>
          <a:lstStyle/>
          <a:p>
            <a:pPr>
              <a:defRPr/>
            </a:pPr>
            <a:fld id="{62794FF1-CF1E-4D12-ACFB-8E28C81D87A5}" type="datetime1">
              <a:rPr lang="ar-SA" smtClean="0"/>
              <a:t>14/02/1441</a:t>
            </a:fld>
            <a:endParaRPr lang="th-TH"/>
          </a:p>
        </p:txBody>
      </p:sp>
      <p:sp>
        <p:nvSpPr>
          <p:cNvPr id="3" name="Footer Placeholder 2"/>
          <p:cNvSpPr>
            <a:spLocks noGrp="1"/>
          </p:cNvSpPr>
          <p:nvPr>
            <p:ph type="ftr" sz="quarter" idx="15"/>
          </p:nvPr>
        </p:nvSpPr>
        <p:spPr/>
        <p:txBody>
          <a:bodyPr/>
          <a:lstStyle/>
          <a:p>
            <a:pPr>
              <a:defRPr/>
            </a:pPr>
            <a:r>
              <a:rPr lang="en-US" smtClean="0"/>
              <a:t>Dr. Mohammed Alnaif</a:t>
            </a:r>
            <a:endParaRPr lang="th-TH"/>
          </a:p>
        </p:txBody>
      </p:sp>
      <p:sp>
        <p:nvSpPr>
          <p:cNvPr id="4" name="Slide Number Placeholder 3"/>
          <p:cNvSpPr>
            <a:spLocks noGrp="1"/>
          </p:cNvSpPr>
          <p:nvPr>
            <p:ph type="sldNum" sz="quarter" idx="16"/>
          </p:nvPr>
        </p:nvSpPr>
        <p:spPr/>
        <p:txBody>
          <a:bodyPr/>
          <a:lstStyle/>
          <a:p>
            <a:pPr>
              <a:defRPr/>
            </a:pPr>
            <a:fld id="{601A2476-5054-4118-ACC5-30346B9701CA}" type="slidenum">
              <a:rPr lang="th-TH" smtClean="0"/>
              <a:pPr>
                <a:defRPr/>
              </a:pPr>
              <a:t>53</a:t>
            </a:fld>
            <a:endParaRPr lang="th-TH"/>
          </a:p>
        </p:txBody>
      </p:sp>
    </p:spTree>
    <p:extLst>
      <p:ext uri="{BB962C8B-B14F-4D97-AF65-F5344CB8AC3E}">
        <p14:creationId xmlns:p14="http://schemas.microsoft.com/office/powerpoint/2010/main" val="34780714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228600"/>
            <a:ext cx="8153400" cy="1143000"/>
          </a:xfrm>
        </p:spPr>
        <p:txBody>
          <a:bodyPr>
            <a:normAutofit/>
          </a:bodyPr>
          <a:lstStyle/>
          <a:p>
            <a:pPr marL="0" indent="0" algn="ctr">
              <a:buNone/>
            </a:pPr>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2800" b="1" dirty="0" smtClean="0">
              <a:solidFill>
                <a:srgbClr val="FF0000"/>
              </a:solidFill>
              <a:latin typeface="Arial" charset="0"/>
            </a:endParaRPr>
          </a:p>
        </p:txBody>
      </p:sp>
      <p:sp>
        <p:nvSpPr>
          <p:cNvPr id="7" name="Subtitle 2"/>
          <p:cNvSpPr>
            <a:spLocks noGrp="1"/>
          </p:cNvSpPr>
          <p:nvPr>
            <p:ph sz="quarter" idx="13"/>
          </p:nvPr>
        </p:nvSpPr>
        <p:spPr>
          <a:xfrm>
            <a:off x="609600" y="1676400"/>
            <a:ext cx="8153400" cy="4495800"/>
          </a:xfrm>
        </p:spPr>
        <p:txBody>
          <a:bodyPr>
            <a:normAutofit/>
          </a:bodyPr>
          <a:lstStyle/>
          <a:p>
            <a:pPr marL="0" indent="0">
              <a:buNone/>
            </a:pPr>
            <a:r>
              <a:rPr lang="en-US" b="1" dirty="0" smtClean="0">
                <a:solidFill>
                  <a:srgbClr val="0000FF"/>
                </a:solidFill>
                <a:latin typeface="Times New Roman" panose="02020603050405020304" pitchFamily="18" charset="0"/>
                <a:cs typeface="Times New Roman" panose="02020603050405020304" pitchFamily="18" charset="0"/>
              </a:rPr>
              <a:t>Rate</a:t>
            </a:r>
            <a:endParaRPr lang="en-US" dirty="0" smtClean="0"/>
          </a:p>
          <a:p>
            <a:pPr>
              <a:buClr>
                <a:srgbClr val="0000FF"/>
              </a:buClr>
            </a:pPr>
            <a:r>
              <a:rPr lang="en-US" sz="2800" b="1" dirty="0" smtClean="0">
                <a:latin typeface="Times New Roman" panose="02020603050405020304" pitchFamily="18" charset="0"/>
                <a:cs typeface="Times New Roman" panose="02020603050405020304" pitchFamily="18" charset="0"/>
              </a:rPr>
              <a:t>The </a:t>
            </a:r>
            <a:r>
              <a:rPr lang="en-US" sz="2800" b="1" dirty="0">
                <a:solidFill>
                  <a:srgbClr val="0000FF"/>
                </a:solidFill>
                <a:latin typeface="Times New Roman" panose="02020603050405020304" pitchFamily="18" charset="0"/>
                <a:cs typeface="Times New Roman" panose="02020603050405020304" pitchFamily="18" charset="0"/>
              </a:rPr>
              <a:t>infant mortality rate </a:t>
            </a:r>
            <a:r>
              <a:rPr lang="en-US" sz="2800" b="1" dirty="0">
                <a:latin typeface="Times New Roman" panose="02020603050405020304" pitchFamily="18" charset="0"/>
                <a:cs typeface="Times New Roman" panose="02020603050405020304" pitchFamily="18" charset="0"/>
              </a:rPr>
              <a:t>is widely considered to be a useful measure of the overall health and development of a nation</a:t>
            </a:r>
            <a:r>
              <a:rPr lang="en-US" sz="2800" b="1" dirty="0" smtClean="0">
                <a:latin typeface="Times New Roman" panose="02020603050405020304" pitchFamily="18" charset="0"/>
                <a:cs typeface="Times New Roman" panose="02020603050405020304" pitchFamily="18" charset="0"/>
              </a:rPr>
              <a:t>.</a:t>
            </a:r>
          </a:p>
          <a:p>
            <a:pPr>
              <a:buClr>
                <a:srgbClr val="0000FF"/>
              </a:buClr>
            </a:pPr>
            <a:r>
              <a:rPr lang="en-US" sz="2800" b="1" dirty="0">
                <a:solidFill>
                  <a:srgbClr val="0000FF"/>
                </a:solidFill>
                <a:latin typeface="Times New Roman" panose="02020603050405020304" pitchFamily="18" charset="0"/>
                <a:cs typeface="Times New Roman" panose="02020603050405020304" pitchFamily="18" charset="0"/>
              </a:rPr>
              <a:t>Death in the first year of life </a:t>
            </a:r>
            <a:r>
              <a:rPr lang="en-US" sz="2800" b="1" dirty="0">
                <a:latin typeface="Times New Roman" panose="02020603050405020304" pitchFamily="18" charset="0"/>
                <a:cs typeface="Times New Roman" panose="02020603050405020304" pitchFamily="18" charset="0"/>
              </a:rPr>
              <a:t>reflects prenatal and postnatal health care practices, the nutritional status of mothers and infants, </a:t>
            </a:r>
            <a:r>
              <a:rPr lang="en-US" sz="2800" b="1" dirty="0" smtClean="0">
                <a:latin typeface="Times New Roman" panose="02020603050405020304" pitchFamily="18" charset="0"/>
                <a:cs typeface="Times New Roman" panose="02020603050405020304" pitchFamily="18" charset="0"/>
              </a:rPr>
              <a:t>and the </a:t>
            </a:r>
            <a:r>
              <a:rPr lang="en-US" sz="2800" b="1" dirty="0">
                <a:latin typeface="Times New Roman" panose="02020603050405020304" pitchFamily="18" charset="0"/>
                <a:cs typeface="Times New Roman" panose="02020603050405020304" pitchFamily="18" charset="0"/>
              </a:rPr>
              <a:t>prevalence of serious birth defects or health conditions at birth, and other </a:t>
            </a:r>
            <a:r>
              <a:rPr lang="en-US" sz="2800" b="1" dirty="0" smtClean="0">
                <a:latin typeface="Times New Roman" panose="02020603050405020304" pitchFamily="18" charset="0"/>
                <a:cs typeface="Times New Roman" panose="02020603050405020304" pitchFamily="18" charset="0"/>
              </a:rPr>
              <a:t>factors.</a:t>
            </a:r>
          </a:p>
        </p:txBody>
      </p:sp>
      <p:sp>
        <p:nvSpPr>
          <p:cNvPr id="2" name="Date Placeholder 1"/>
          <p:cNvSpPr>
            <a:spLocks noGrp="1"/>
          </p:cNvSpPr>
          <p:nvPr>
            <p:ph type="dt" sz="half" idx="14"/>
          </p:nvPr>
        </p:nvSpPr>
        <p:spPr/>
        <p:txBody>
          <a:bodyPr/>
          <a:lstStyle/>
          <a:p>
            <a:pPr>
              <a:defRPr/>
            </a:pPr>
            <a:fld id="{86D07EFE-C105-461C-8E20-D3386925082F}" type="datetime1">
              <a:rPr lang="ar-SA" smtClean="0"/>
              <a:t>14/02/1441</a:t>
            </a:fld>
            <a:endParaRPr lang="th-TH"/>
          </a:p>
        </p:txBody>
      </p:sp>
      <p:sp>
        <p:nvSpPr>
          <p:cNvPr id="3" name="Footer Placeholder 2"/>
          <p:cNvSpPr>
            <a:spLocks noGrp="1"/>
          </p:cNvSpPr>
          <p:nvPr>
            <p:ph type="ftr" sz="quarter" idx="15"/>
          </p:nvPr>
        </p:nvSpPr>
        <p:spPr/>
        <p:txBody>
          <a:bodyPr/>
          <a:lstStyle/>
          <a:p>
            <a:pPr>
              <a:defRPr/>
            </a:pPr>
            <a:r>
              <a:rPr lang="en-US" smtClean="0"/>
              <a:t>Dr. Mohammed Alnaif</a:t>
            </a:r>
            <a:endParaRPr lang="th-TH"/>
          </a:p>
        </p:txBody>
      </p:sp>
      <p:sp>
        <p:nvSpPr>
          <p:cNvPr id="4" name="Slide Number Placeholder 3"/>
          <p:cNvSpPr>
            <a:spLocks noGrp="1"/>
          </p:cNvSpPr>
          <p:nvPr>
            <p:ph type="sldNum" sz="quarter" idx="16"/>
          </p:nvPr>
        </p:nvSpPr>
        <p:spPr/>
        <p:txBody>
          <a:bodyPr/>
          <a:lstStyle/>
          <a:p>
            <a:pPr>
              <a:defRPr/>
            </a:pPr>
            <a:fld id="{601A2476-5054-4118-ACC5-30346B9701CA}" type="slidenum">
              <a:rPr lang="th-TH" smtClean="0"/>
              <a:pPr>
                <a:defRPr/>
              </a:pPr>
              <a:t>54</a:t>
            </a:fld>
            <a:endParaRPr lang="th-TH"/>
          </a:p>
        </p:txBody>
      </p:sp>
    </p:spTree>
    <p:extLst>
      <p:ext uri="{BB962C8B-B14F-4D97-AF65-F5344CB8AC3E}">
        <p14:creationId xmlns:p14="http://schemas.microsoft.com/office/powerpoint/2010/main" val="14609128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381000"/>
            <a:ext cx="8153400" cy="1143000"/>
          </a:xfrm>
        </p:spPr>
        <p:txBody>
          <a:bodyPr>
            <a:normAutofit/>
          </a:bodyPr>
          <a:lstStyle/>
          <a:p>
            <a:pPr marL="0" indent="0" algn="ctr">
              <a:buNone/>
            </a:pPr>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2800" b="1" dirty="0" smtClean="0">
              <a:solidFill>
                <a:srgbClr val="FF0000"/>
              </a:solidFill>
              <a:latin typeface="Arial" charset="0"/>
            </a:endParaRPr>
          </a:p>
        </p:txBody>
      </p:sp>
      <p:sp>
        <p:nvSpPr>
          <p:cNvPr id="7" name="Subtitle 2"/>
          <p:cNvSpPr>
            <a:spLocks noGrp="1"/>
          </p:cNvSpPr>
          <p:nvPr>
            <p:ph sz="quarter" idx="13"/>
          </p:nvPr>
        </p:nvSpPr>
        <p:spPr>
          <a:xfrm>
            <a:off x="685800" y="1803400"/>
            <a:ext cx="8077200" cy="4368800"/>
          </a:xfrm>
        </p:spPr>
        <p:txBody>
          <a:bodyPr>
            <a:normAutofit fontScale="92500" lnSpcReduction="10000"/>
          </a:bodyPr>
          <a:lstStyle/>
          <a:p>
            <a:pPr marL="457200" indent="-457200">
              <a:lnSpc>
                <a:spcPct val="110000"/>
              </a:lnSpc>
              <a:spcBef>
                <a:spcPts val="0"/>
              </a:spcBef>
              <a:buNone/>
            </a:pPr>
            <a:r>
              <a:rPr lang="en-US" b="1" dirty="0" smtClean="0">
                <a:solidFill>
                  <a:srgbClr val="0000FF"/>
                </a:solidFill>
                <a:latin typeface="Times New Roman" panose="02020603050405020304" pitchFamily="18" charset="0"/>
                <a:cs typeface="Times New Roman" panose="02020603050405020304" pitchFamily="18" charset="0"/>
              </a:rPr>
              <a:t>Rate</a:t>
            </a:r>
            <a:endParaRPr lang="en-US" dirty="0" smtClean="0"/>
          </a:p>
          <a:p>
            <a:pPr marL="457200" indent="-457200">
              <a:lnSpc>
                <a:spcPct val="110000"/>
              </a:lnSpc>
              <a:spcBef>
                <a:spcPts val="0"/>
              </a:spcBef>
            </a:pPr>
            <a:r>
              <a:rPr lang="en-US" sz="2800" b="1" dirty="0">
                <a:solidFill>
                  <a:srgbClr val="0000FF"/>
                </a:solidFill>
                <a:latin typeface="Times New Roman" panose="02020603050405020304" pitchFamily="18" charset="0"/>
                <a:cs typeface="Times New Roman" panose="02020603050405020304" pitchFamily="18" charset="0"/>
              </a:rPr>
              <a:t>Post-neonatal mortality rate </a:t>
            </a:r>
            <a:r>
              <a:rPr lang="en-US" sz="2800" b="1" dirty="0">
                <a:latin typeface="Times New Roman" panose="02020603050405020304" pitchFamily="18" charset="0"/>
                <a:cs typeface="Times New Roman" panose="02020603050405020304" pitchFamily="18" charset="0"/>
              </a:rPr>
              <a:t>is defined as those infant deaths in which the infant is more than 27 days and less than one year of age</a:t>
            </a:r>
          </a:p>
          <a:p>
            <a:pPr marL="457200" indent="-457200">
              <a:lnSpc>
                <a:spcPct val="110000"/>
              </a:lnSpc>
              <a:spcBef>
                <a:spcPts val="0"/>
              </a:spcBef>
            </a:pPr>
            <a:r>
              <a:rPr lang="en-US" sz="2800" b="1" dirty="0">
                <a:latin typeface="Times New Roman" panose="02020603050405020304" pitchFamily="18" charset="0"/>
                <a:cs typeface="Times New Roman" panose="02020603050405020304" pitchFamily="18" charset="0"/>
              </a:rPr>
              <a:t>While </a:t>
            </a:r>
            <a:r>
              <a:rPr lang="en-US" sz="2800" b="1" dirty="0">
                <a:solidFill>
                  <a:srgbClr val="0000FF"/>
                </a:solidFill>
                <a:latin typeface="Times New Roman" panose="02020603050405020304" pitchFamily="18" charset="0"/>
                <a:cs typeface="Times New Roman" panose="02020603050405020304" pitchFamily="18" charset="0"/>
              </a:rPr>
              <a:t>neonatal deaths </a:t>
            </a:r>
            <a:r>
              <a:rPr lang="en-US" sz="2800" b="1" dirty="0">
                <a:latin typeface="Times New Roman" panose="02020603050405020304" pitchFamily="18" charset="0"/>
                <a:cs typeface="Times New Roman" panose="02020603050405020304" pitchFamily="18" charset="0"/>
              </a:rPr>
              <a:t>frequently arise out of conditions originating in the prenatal period, </a:t>
            </a:r>
            <a:r>
              <a:rPr lang="en-US" sz="2800" b="1" dirty="0">
                <a:solidFill>
                  <a:srgbClr val="0000FF"/>
                </a:solidFill>
                <a:latin typeface="Times New Roman" panose="02020603050405020304" pitchFamily="18" charset="0"/>
                <a:cs typeface="Times New Roman" panose="02020603050405020304" pitchFamily="18" charset="0"/>
              </a:rPr>
              <a:t>post-neonatal deaths </a:t>
            </a:r>
            <a:r>
              <a:rPr lang="en-US" sz="2800" b="1" dirty="0">
                <a:latin typeface="Times New Roman" panose="02020603050405020304" pitchFamily="18" charset="0"/>
                <a:cs typeface="Times New Roman" panose="02020603050405020304" pitchFamily="18" charset="0"/>
              </a:rPr>
              <a:t>are more likely to reflect the socio-economic conditions of the home (e.g. quality of care and nutrition), as well as infectious diseases and other causes</a:t>
            </a:r>
            <a:r>
              <a:rPr lang="en-US" sz="2800" b="1" dirty="0" smtClean="0">
                <a:latin typeface="Times New Roman" panose="02020603050405020304" pitchFamily="18" charset="0"/>
                <a:cs typeface="Times New Roman" panose="02020603050405020304" pitchFamily="18" charset="0"/>
              </a:rPr>
              <a:t>.</a:t>
            </a:r>
          </a:p>
        </p:txBody>
      </p:sp>
      <p:sp>
        <p:nvSpPr>
          <p:cNvPr id="2" name="Date Placeholder 1"/>
          <p:cNvSpPr>
            <a:spLocks noGrp="1"/>
          </p:cNvSpPr>
          <p:nvPr>
            <p:ph type="dt" sz="half" idx="14"/>
          </p:nvPr>
        </p:nvSpPr>
        <p:spPr/>
        <p:txBody>
          <a:bodyPr/>
          <a:lstStyle/>
          <a:p>
            <a:pPr>
              <a:defRPr/>
            </a:pPr>
            <a:fld id="{03656E16-6A9E-4912-9AC4-62E552BC3C9A}" type="datetime1">
              <a:rPr lang="ar-SA" smtClean="0"/>
              <a:t>14/02/1441</a:t>
            </a:fld>
            <a:endParaRPr lang="th-TH"/>
          </a:p>
        </p:txBody>
      </p:sp>
      <p:sp>
        <p:nvSpPr>
          <p:cNvPr id="3" name="Footer Placeholder 2"/>
          <p:cNvSpPr>
            <a:spLocks noGrp="1"/>
          </p:cNvSpPr>
          <p:nvPr>
            <p:ph type="ftr" sz="quarter" idx="15"/>
          </p:nvPr>
        </p:nvSpPr>
        <p:spPr/>
        <p:txBody>
          <a:bodyPr/>
          <a:lstStyle/>
          <a:p>
            <a:pPr>
              <a:defRPr/>
            </a:pPr>
            <a:r>
              <a:rPr lang="en-US" smtClean="0"/>
              <a:t>Dr. Mohammed Alnaif</a:t>
            </a:r>
            <a:endParaRPr lang="th-TH"/>
          </a:p>
        </p:txBody>
      </p:sp>
      <p:sp>
        <p:nvSpPr>
          <p:cNvPr id="4" name="Slide Number Placeholder 3"/>
          <p:cNvSpPr>
            <a:spLocks noGrp="1"/>
          </p:cNvSpPr>
          <p:nvPr>
            <p:ph type="sldNum" sz="quarter" idx="16"/>
          </p:nvPr>
        </p:nvSpPr>
        <p:spPr/>
        <p:txBody>
          <a:bodyPr/>
          <a:lstStyle/>
          <a:p>
            <a:pPr>
              <a:defRPr/>
            </a:pPr>
            <a:fld id="{601A2476-5054-4118-ACC5-30346B9701CA}" type="slidenum">
              <a:rPr lang="th-TH" smtClean="0"/>
              <a:pPr>
                <a:defRPr/>
              </a:pPr>
              <a:t>55</a:t>
            </a:fld>
            <a:endParaRPr lang="th-TH"/>
          </a:p>
        </p:txBody>
      </p:sp>
    </p:spTree>
    <p:extLst>
      <p:ext uri="{BB962C8B-B14F-4D97-AF65-F5344CB8AC3E}">
        <p14:creationId xmlns:p14="http://schemas.microsoft.com/office/powerpoint/2010/main" val="15516263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p>
        </p:txBody>
      </p:sp>
      <p:sp>
        <p:nvSpPr>
          <p:cNvPr id="3" name="Date Placeholder 2"/>
          <p:cNvSpPr>
            <a:spLocks noGrp="1"/>
          </p:cNvSpPr>
          <p:nvPr>
            <p:ph type="dt" sz="half" idx="10"/>
          </p:nvPr>
        </p:nvSpPr>
        <p:spPr/>
        <p:txBody>
          <a:bodyPr/>
          <a:lstStyle/>
          <a:p>
            <a:fld id="{C5D534CB-7A09-4BB6-95C7-8E8BA9C245FD}"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56</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533400" y="1676400"/>
            <a:ext cx="8305800" cy="4572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b="1" smtClean="0">
                <a:solidFill>
                  <a:srgbClr val="0000FF"/>
                </a:solidFill>
                <a:latin typeface="Times New Roman" panose="02020603050405020304" pitchFamily="18" charset="0"/>
                <a:cs typeface="Times New Roman" panose="02020603050405020304" pitchFamily="18" charset="0"/>
              </a:rPr>
              <a:t>POPUALTION BASED MORTALITY MEASURES</a:t>
            </a:r>
          </a:p>
          <a:p>
            <a:r>
              <a:rPr lang="en-US" sz="2800" b="1" smtClean="0">
                <a:solidFill>
                  <a:srgbClr val="0000FF"/>
                </a:solidFill>
                <a:latin typeface="Times New Roman" panose="02020603050405020304" pitchFamily="18" charset="0"/>
                <a:cs typeface="Times New Roman" panose="02020603050405020304" pitchFamily="18" charset="0"/>
              </a:rPr>
              <a:t>Infant</a:t>
            </a:r>
            <a:r>
              <a:rPr lang="en-US" sz="2800" smtClean="0">
                <a:solidFill>
                  <a:srgbClr val="0000FF"/>
                </a:solidFill>
                <a:latin typeface="Times New Roman" panose="02020603050405020304" pitchFamily="18" charset="0"/>
                <a:cs typeface="Times New Roman" panose="02020603050405020304" pitchFamily="18" charset="0"/>
              </a:rPr>
              <a:t> </a:t>
            </a:r>
            <a:r>
              <a:rPr lang="en-US" sz="2800" b="1" smtClean="0">
                <a:solidFill>
                  <a:srgbClr val="0000FF"/>
                </a:solidFill>
                <a:latin typeface="Times New Roman" panose="02020603050405020304" pitchFamily="18" charset="0"/>
                <a:cs typeface="Times New Roman" panose="02020603050405020304" pitchFamily="18" charset="0"/>
              </a:rPr>
              <a:t>Mortality Rate</a:t>
            </a:r>
          </a:p>
          <a:p>
            <a:endParaRPr lang="en-US" sz="2800" b="1" smtClean="0">
              <a:solidFill>
                <a:srgbClr val="0000FF"/>
              </a:solidFill>
              <a:latin typeface="Times New Roman" panose="02020603050405020304" pitchFamily="18" charset="0"/>
              <a:cs typeface="Times New Roman" panose="02020603050405020304" pitchFamily="18" charset="0"/>
            </a:endParaRPr>
          </a:p>
          <a:p>
            <a:endParaRPr lang="en-US" sz="2800" b="1" dirty="0" smtClean="0">
              <a:solidFill>
                <a:srgbClr val="0000FF"/>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73149220"/>
              </p:ext>
            </p:extLst>
          </p:nvPr>
        </p:nvGraphicFramePr>
        <p:xfrm>
          <a:off x="990600" y="3352800"/>
          <a:ext cx="7620000" cy="2133600"/>
        </p:xfrm>
        <a:graphic>
          <a:graphicData uri="http://schemas.openxmlformats.org/drawingml/2006/table">
            <a:tbl>
              <a:tblPr firstRow="1" firstCol="1" lastRow="1" lastCol="1" bandRow="1" bandCol="1">
                <a:tableStyleId>{5C22544A-7EE6-4342-B048-85BDC9FD1C3A}</a:tableStyleId>
              </a:tblPr>
              <a:tblGrid>
                <a:gridCol w="1828800"/>
                <a:gridCol w="4648200"/>
                <a:gridCol w="1143000"/>
              </a:tblGrid>
              <a:tr h="1036320">
                <a:tc rowSpan="2">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Infant Mortality Rate =</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Number of deaths under one year of age during a given time interval</a:t>
                      </a:r>
                      <a:endParaRPr lang="en-US" sz="24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X </a:t>
                      </a:r>
                      <a:r>
                        <a:rPr lang="en-US" sz="2400" dirty="0" smtClean="0">
                          <a:solidFill>
                            <a:schemeClr val="tx1"/>
                          </a:solidFill>
                          <a:effectLst/>
                          <a:latin typeface="Times New Roman" panose="02020603050405020304" pitchFamily="18" charset="0"/>
                          <a:cs typeface="Times New Roman" panose="02020603050405020304" pitchFamily="18" charset="0"/>
                        </a:rPr>
                        <a:t>1000</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1097280">
                <a:tc vMerge="1">
                  <a:txBody>
                    <a:bodyPr/>
                    <a:lstStyle/>
                    <a:p>
                      <a:endParaRPr lang="en-US"/>
                    </a:p>
                  </a:txBody>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Number of live births during the same time interval</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pPr marL="0" marR="0">
                        <a:spcBef>
                          <a:spcPts val="0"/>
                        </a:spcBef>
                        <a:spcAft>
                          <a:spcPts val="0"/>
                        </a:spcAft>
                      </a:pPr>
                      <a:endParaRPr lang="en-US" sz="120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375696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kern="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a:p>
        </p:txBody>
      </p:sp>
      <p:sp>
        <p:nvSpPr>
          <p:cNvPr id="3" name="Date Placeholder 2"/>
          <p:cNvSpPr>
            <a:spLocks noGrp="1"/>
          </p:cNvSpPr>
          <p:nvPr>
            <p:ph type="dt" sz="half" idx="10"/>
          </p:nvPr>
        </p:nvSpPr>
        <p:spPr/>
        <p:txBody>
          <a:bodyPr/>
          <a:lstStyle/>
          <a:p>
            <a:fld id="{C9D07D3E-F116-46AB-A0F5-F3160A6BE338}"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57</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533400" y="1981200"/>
            <a:ext cx="8305800" cy="4267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smtClean="0">
                <a:solidFill>
                  <a:srgbClr val="0000FF"/>
                </a:solidFill>
                <a:latin typeface="Times New Roman" panose="02020603050405020304" pitchFamily="18" charset="0"/>
                <a:cs typeface="Times New Roman" panose="02020603050405020304" pitchFamily="18" charset="0"/>
              </a:rPr>
              <a:t>POPUALTION BASED MORTALITY MEASURES</a:t>
            </a:r>
          </a:p>
          <a:p>
            <a:r>
              <a:rPr lang="en-US" sz="2800" b="1" dirty="0">
                <a:solidFill>
                  <a:srgbClr val="0000FF"/>
                </a:solidFill>
                <a:latin typeface="Times New Roman" panose="02020603050405020304" pitchFamily="18" charset="0"/>
                <a:cs typeface="Times New Roman" panose="02020603050405020304" pitchFamily="18" charset="0"/>
              </a:rPr>
              <a:t>Infants Mortality Rate / 1000 SAUDI live </a:t>
            </a:r>
            <a:r>
              <a:rPr lang="en-US" sz="2800" b="1" dirty="0" smtClean="0">
                <a:solidFill>
                  <a:srgbClr val="0000FF"/>
                </a:solidFill>
                <a:latin typeface="Times New Roman" panose="02020603050405020304" pitchFamily="18" charset="0"/>
                <a:cs typeface="Times New Roman" panose="02020603050405020304" pitchFamily="18" charset="0"/>
              </a:rPr>
              <a:t>birth in 2014</a:t>
            </a:r>
          </a:p>
        </p:txBody>
      </p:sp>
      <p:graphicFrame>
        <p:nvGraphicFramePr>
          <p:cNvPr id="7" name="Table 6"/>
          <p:cNvGraphicFramePr>
            <a:graphicFrameLocks noGrp="1"/>
          </p:cNvGraphicFramePr>
          <p:nvPr>
            <p:extLst>
              <p:ext uri="{D42A27DB-BD31-4B8C-83A1-F6EECF244321}">
                <p14:modId xmlns:p14="http://schemas.microsoft.com/office/powerpoint/2010/main" val="3093264170"/>
              </p:ext>
            </p:extLst>
          </p:nvPr>
        </p:nvGraphicFramePr>
        <p:xfrm>
          <a:off x="990600" y="3352800"/>
          <a:ext cx="7620000" cy="2133600"/>
        </p:xfrm>
        <a:graphic>
          <a:graphicData uri="http://schemas.openxmlformats.org/drawingml/2006/table">
            <a:tbl>
              <a:tblPr firstRow="1" firstCol="1" lastRow="1" lastCol="1" bandRow="1" bandCol="1">
                <a:tableStyleId>{5C22544A-7EE6-4342-B048-85BDC9FD1C3A}</a:tableStyleId>
              </a:tblPr>
              <a:tblGrid>
                <a:gridCol w="1828800"/>
                <a:gridCol w="2819400"/>
                <a:gridCol w="1485900"/>
                <a:gridCol w="1485900"/>
              </a:tblGrid>
              <a:tr h="1036320">
                <a:tc rowSpan="2">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Infant Mortality Rate =</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3200" dirty="0" smtClean="0">
                          <a:solidFill>
                            <a:schemeClr val="tx1"/>
                          </a:solidFill>
                          <a:effectLst/>
                          <a:latin typeface="Times New Roman" panose="02020603050405020304" pitchFamily="18" charset="0"/>
                          <a:cs typeface="Times New Roman" panose="02020603050405020304" pitchFamily="18" charset="0"/>
                        </a:rPr>
                        <a:t>9477</a:t>
                      </a:r>
                      <a:endParaRPr lang="en-US" sz="3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X </a:t>
                      </a:r>
                      <a:r>
                        <a:rPr lang="en-US" sz="2400" dirty="0" smtClean="0">
                          <a:solidFill>
                            <a:schemeClr val="tx1"/>
                          </a:solidFill>
                          <a:effectLst/>
                          <a:latin typeface="Times New Roman" panose="02020603050405020304" pitchFamily="18" charset="0"/>
                          <a:cs typeface="Times New Roman" panose="02020603050405020304" pitchFamily="18" charset="0"/>
                        </a:rPr>
                        <a:t>1000</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rowSpan="2">
                  <a:txBody>
                    <a:bodyPr/>
                    <a:lstStyle/>
                    <a:p>
                      <a:pPr marL="0" marR="0">
                        <a:spcBef>
                          <a:spcPts val="0"/>
                        </a:spcBef>
                        <a:spcAft>
                          <a:spcPts val="0"/>
                        </a:spcAft>
                      </a:pPr>
                      <a:r>
                        <a:rPr lang="en-US" sz="3200" dirty="0" smtClean="0">
                          <a:solidFill>
                            <a:schemeClr val="tx1"/>
                          </a:solidFill>
                          <a:effectLst/>
                          <a:latin typeface="Times New Roman" panose="02020603050405020304" pitchFamily="18" charset="0"/>
                          <a:ea typeface="Times New Roman"/>
                          <a:cs typeface="Times New Roman" panose="02020603050405020304" pitchFamily="18" charset="0"/>
                        </a:rPr>
                        <a:t>= 14</a:t>
                      </a:r>
                      <a:endParaRPr lang="en-US" sz="3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1097280">
                <a:tc vMerge="1">
                  <a:txBody>
                    <a:bodyPr/>
                    <a:lstStyle/>
                    <a:p>
                      <a:endParaRPr lang="en-US"/>
                    </a:p>
                  </a:txBody>
                  <a:tcPr/>
                </a:tc>
                <a:tc>
                  <a:txBody>
                    <a:bodyPr/>
                    <a:lstStyle/>
                    <a:p>
                      <a:pPr marL="0" marR="0" algn="ctr">
                        <a:spcBef>
                          <a:spcPts val="0"/>
                        </a:spcBef>
                        <a:spcAft>
                          <a:spcPts val="0"/>
                        </a:spcAft>
                      </a:pPr>
                      <a:r>
                        <a:rPr lang="en-US" sz="3200" dirty="0" smtClean="0">
                          <a:solidFill>
                            <a:schemeClr val="tx1"/>
                          </a:solidFill>
                          <a:effectLst/>
                          <a:latin typeface="Times New Roman" panose="02020603050405020304" pitchFamily="18" charset="0"/>
                          <a:cs typeface="Times New Roman" panose="02020603050405020304" pitchFamily="18" charset="0"/>
                        </a:rPr>
                        <a:t>676,948</a:t>
                      </a:r>
                      <a:endParaRPr lang="en-US" sz="3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pPr marL="0" marR="0">
                        <a:spcBef>
                          <a:spcPts val="0"/>
                        </a:spcBef>
                        <a:spcAft>
                          <a:spcPts val="0"/>
                        </a:spcAft>
                      </a:pPr>
                      <a:endParaRPr lang="en-US" sz="1200">
                        <a:effectLst/>
                        <a:latin typeface="Times New Roman"/>
                        <a:ea typeface="Times New Roman"/>
                      </a:endParaRPr>
                    </a:p>
                  </a:txBody>
                  <a:tcPr marL="68580" marR="68580" marT="0" marB="0" anchor="ctr"/>
                </a:tc>
                <a:tc vMerge="1">
                  <a:txBody>
                    <a:bodyPr/>
                    <a:lstStyle/>
                    <a:p>
                      <a:endParaRPr lang="en-US"/>
                    </a:p>
                  </a:txBody>
                  <a:tcPr/>
                </a:tc>
              </a:tr>
            </a:tbl>
          </a:graphicData>
        </a:graphic>
      </p:graphicFrame>
    </p:spTree>
    <p:extLst>
      <p:ext uri="{BB962C8B-B14F-4D97-AF65-F5344CB8AC3E}">
        <p14:creationId xmlns:p14="http://schemas.microsoft.com/office/powerpoint/2010/main" val="5880467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304800"/>
            <a:ext cx="8153400" cy="1143000"/>
          </a:xfrm>
        </p:spPr>
        <p:txBody>
          <a:bodyPr>
            <a:normAutofit/>
          </a:bodyPr>
          <a:lstStyle/>
          <a:p>
            <a:pPr marL="0" indent="0" algn="ctr">
              <a:buNone/>
            </a:pPr>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2800" b="1" dirty="0" smtClean="0">
              <a:solidFill>
                <a:srgbClr val="FF0000"/>
              </a:solidFill>
              <a:latin typeface="Arial" charset="0"/>
            </a:endParaRPr>
          </a:p>
        </p:txBody>
      </p:sp>
      <p:sp>
        <p:nvSpPr>
          <p:cNvPr id="7" name="Subtitle 2"/>
          <p:cNvSpPr>
            <a:spLocks noGrp="1"/>
          </p:cNvSpPr>
          <p:nvPr>
            <p:ph sz="quarter" idx="13"/>
          </p:nvPr>
        </p:nvSpPr>
        <p:spPr>
          <a:xfrm>
            <a:off x="609600" y="1600200"/>
            <a:ext cx="8153400" cy="4572000"/>
          </a:xfrm>
        </p:spPr>
        <p:txBody>
          <a:bodyPr>
            <a:normAutofit/>
          </a:bodyPr>
          <a:lstStyle/>
          <a:p>
            <a:pPr marL="457200" indent="-457200">
              <a:spcBef>
                <a:spcPts val="600"/>
              </a:spcBef>
              <a:buNone/>
            </a:pPr>
            <a:r>
              <a:rPr lang="en-US" b="1" dirty="0" smtClean="0">
                <a:solidFill>
                  <a:srgbClr val="0000FF"/>
                </a:solidFill>
                <a:latin typeface="Times New Roman" panose="02020603050405020304" pitchFamily="18" charset="0"/>
                <a:cs typeface="Times New Roman" panose="02020603050405020304" pitchFamily="18" charset="0"/>
              </a:rPr>
              <a:t>Rate</a:t>
            </a:r>
            <a:endParaRPr lang="en-US" dirty="0" smtClean="0"/>
          </a:p>
          <a:p>
            <a:pPr marL="457200" indent="-457200">
              <a:spcBef>
                <a:spcPts val="600"/>
              </a:spcBef>
              <a:buClr>
                <a:srgbClr val="0000FF"/>
              </a:buClr>
            </a:pPr>
            <a:r>
              <a:rPr lang="en-US" sz="2800" b="1" dirty="0">
                <a:solidFill>
                  <a:srgbClr val="0000FF"/>
                </a:solidFill>
                <a:latin typeface="Times New Roman" panose="02020603050405020304" pitchFamily="18" charset="0"/>
                <a:cs typeface="Times New Roman" panose="02020603050405020304" pitchFamily="18" charset="0"/>
              </a:rPr>
              <a:t>Neonatal mortality rate</a:t>
            </a:r>
            <a:r>
              <a:rPr lang="en-US" sz="2800" b="1" dirty="0">
                <a:latin typeface="Times New Roman" panose="02020603050405020304" pitchFamily="18" charset="0"/>
                <a:cs typeface="Times New Roman" panose="02020603050405020304" pitchFamily="18" charset="0"/>
              </a:rPr>
              <a:t>: The number of children under 28 days of age who die, divided by the number of live births in that year</a:t>
            </a:r>
            <a:r>
              <a:rPr lang="en-US" sz="2800" b="1" dirty="0" smtClean="0">
                <a:latin typeface="Times New Roman" panose="02020603050405020304" pitchFamily="18" charset="0"/>
                <a:cs typeface="Times New Roman" panose="02020603050405020304" pitchFamily="18" charset="0"/>
              </a:rPr>
              <a:t>.</a:t>
            </a:r>
          </a:p>
          <a:p>
            <a:pPr marL="457200" indent="-457200">
              <a:spcBef>
                <a:spcPts val="600"/>
              </a:spcBef>
              <a:buClr>
                <a:srgbClr val="0000FF"/>
              </a:buClr>
            </a:pPr>
            <a:r>
              <a:rPr lang="en-US" sz="2800" b="1" dirty="0">
                <a:latin typeface="Times New Roman" panose="02020603050405020304" pitchFamily="18" charset="0"/>
                <a:cs typeface="Times New Roman" panose="02020603050405020304" pitchFamily="18" charset="0"/>
              </a:rPr>
              <a:t>The </a:t>
            </a:r>
            <a:r>
              <a:rPr lang="en-US" sz="2800" b="1" dirty="0">
                <a:solidFill>
                  <a:srgbClr val="0000FF"/>
                </a:solidFill>
                <a:latin typeface="Times New Roman" panose="02020603050405020304" pitchFamily="18" charset="0"/>
                <a:cs typeface="Times New Roman" panose="02020603050405020304" pitchFamily="18" charset="0"/>
              </a:rPr>
              <a:t>Neonatal mortality rate </a:t>
            </a:r>
            <a:r>
              <a:rPr lang="en-US" sz="2800" b="1" dirty="0" smtClean="0">
                <a:latin typeface="Times New Roman" panose="02020603050405020304" pitchFamily="18" charset="0"/>
                <a:cs typeface="Times New Roman" panose="02020603050405020304" pitchFamily="18" charset="0"/>
              </a:rPr>
              <a:t>is </a:t>
            </a:r>
            <a:r>
              <a:rPr lang="en-US" sz="2800" b="1" dirty="0">
                <a:latin typeface="Times New Roman" panose="02020603050405020304" pitchFamily="18" charset="0"/>
                <a:cs typeface="Times New Roman" panose="02020603050405020304" pitchFamily="18" charset="0"/>
              </a:rPr>
              <a:t>often broken down into early and late mor­tality rates. The </a:t>
            </a:r>
            <a:r>
              <a:rPr lang="en-US" sz="2800" b="1" dirty="0">
                <a:solidFill>
                  <a:srgbClr val="0000FF"/>
                </a:solidFill>
                <a:latin typeface="Times New Roman" panose="02020603050405020304" pitchFamily="18" charset="0"/>
                <a:cs typeface="Times New Roman" panose="02020603050405020304" pitchFamily="18" charset="0"/>
              </a:rPr>
              <a:t>Early Neonatal Mortality rate</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is</a:t>
            </a:r>
            <a:r>
              <a:rPr lang="en-US" sz="2800" dirty="0"/>
              <a:t> </a:t>
            </a:r>
            <a:r>
              <a:rPr lang="en-US" sz="2800" b="1" dirty="0">
                <a:latin typeface="Times New Roman" panose="02020603050405020304" pitchFamily="18" charset="0"/>
                <a:cs typeface="Times New Roman" panose="02020603050405020304" pitchFamily="18" charset="0"/>
              </a:rPr>
              <a:t>neonatal deaths 0-7 days</a:t>
            </a:r>
            <a:r>
              <a:rPr lang="en-US" sz="2800" b="1" dirty="0" smtClean="0">
                <a:latin typeface="Times New Roman" panose="02020603050405020304" pitchFamily="18" charset="0"/>
                <a:cs typeface="Times New Roman" panose="02020603050405020304" pitchFamily="18" charset="0"/>
              </a:rPr>
              <a:t>.</a:t>
            </a:r>
            <a:r>
              <a:rPr lang="en-US" sz="2800" dirty="0"/>
              <a:t> </a:t>
            </a:r>
            <a:r>
              <a:rPr lang="en-US" sz="2800" b="1" dirty="0">
                <a:latin typeface="Times New Roman" panose="02020603050405020304" pitchFamily="18" charset="0"/>
                <a:cs typeface="Times New Roman" panose="02020603050405020304" pitchFamily="18" charset="0"/>
              </a:rPr>
              <a:t>The </a:t>
            </a:r>
            <a:r>
              <a:rPr lang="en-US" sz="2800" b="1" dirty="0">
                <a:solidFill>
                  <a:srgbClr val="0000FF"/>
                </a:solidFill>
                <a:latin typeface="Times New Roman" panose="02020603050405020304" pitchFamily="18" charset="0"/>
                <a:cs typeface="Times New Roman" panose="02020603050405020304" pitchFamily="18" charset="0"/>
              </a:rPr>
              <a:t>late neonatal mortality rate </a:t>
            </a:r>
            <a:r>
              <a:rPr lang="en-US" sz="2800" b="1" dirty="0" smtClean="0">
                <a:latin typeface="Times New Roman" panose="02020603050405020304" pitchFamily="18" charset="0"/>
                <a:cs typeface="Times New Roman" panose="02020603050405020304" pitchFamily="18" charset="0"/>
              </a:rPr>
              <a:t>is</a:t>
            </a:r>
            <a:r>
              <a:rPr lang="en-US" sz="2800" dirty="0"/>
              <a:t> </a:t>
            </a:r>
            <a:r>
              <a:rPr lang="en-US" sz="2800" b="1" dirty="0">
                <a:latin typeface="Times New Roman" panose="02020603050405020304" pitchFamily="18" charset="0"/>
                <a:cs typeface="Times New Roman" panose="02020603050405020304" pitchFamily="18" charset="0"/>
              </a:rPr>
              <a:t>neonatal deaths 8-27 </a:t>
            </a:r>
            <a:r>
              <a:rPr lang="en-US" sz="2800" b="1" dirty="0" smtClean="0">
                <a:latin typeface="Times New Roman" panose="02020603050405020304" pitchFamily="18" charset="0"/>
                <a:cs typeface="Times New Roman" panose="02020603050405020304" pitchFamily="18" charset="0"/>
              </a:rPr>
              <a:t>days</a:t>
            </a:r>
            <a:r>
              <a:rPr lang="en-US" sz="2800" b="1" dirty="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4"/>
          </p:nvPr>
        </p:nvSpPr>
        <p:spPr/>
        <p:txBody>
          <a:bodyPr/>
          <a:lstStyle/>
          <a:p>
            <a:pPr>
              <a:defRPr/>
            </a:pPr>
            <a:fld id="{EA3152AA-5B09-47B5-8274-D4FBCF2690DD}" type="datetime1">
              <a:rPr lang="ar-SA" smtClean="0"/>
              <a:t>14/02/1441</a:t>
            </a:fld>
            <a:endParaRPr lang="th-TH"/>
          </a:p>
        </p:txBody>
      </p:sp>
      <p:sp>
        <p:nvSpPr>
          <p:cNvPr id="3" name="Footer Placeholder 2"/>
          <p:cNvSpPr>
            <a:spLocks noGrp="1"/>
          </p:cNvSpPr>
          <p:nvPr>
            <p:ph type="ftr" sz="quarter" idx="15"/>
          </p:nvPr>
        </p:nvSpPr>
        <p:spPr/>
        <p:txBody>
          <a:bodyPr/>
          <a:lstStyle/>
          <a:p>
            <a:pPr>
              <a:defRPr/>
            </a:pPr>
            <a:r>
              <a:rPr lang="en-US" smtClean="0"/>
              <a:t>Dr. Mohammed Alnaif</a:t>
            </a:r>
            <a:endParaRPr lang="th-TH"/>
          </a:p>
        </p:txBody>
      </p:sp>
      <p:sp>
        <p:nvSpPr>
          <p:cNvPr id="4" name="Slide Number Placeholder 3"/>
          <p:cNvSpPr>
            <a:spLocks noGrp="1"/>
          </p:cNvSpPr>
          <p:nvPr>
            <p:ph type="sldNum" sz="quarter" idx="16"/>
          </p:nvPr>
        </p:nvSpPr>
        <p:spPr/>
        <p:txBody>
          <a:bodyPr/>
          <a:lstStyle/>
          <a:p>
            <a:pPr>
              <a:defRPr/>
            </a:pPr>
            <a:fld id="{601A2476-5054-4118-ACC5-30346B9701CA}" type="slidenum">
              <a:rPr lang="th-TH" smtClean="0"/>
              <a:pPr>
                <a:defRPr/>
              </a:pPr>
              <a:t>58</a:t>
            </a:fld>
            <a:endParaRPr lang="th-TH"/>
          </a:p>
        </p:txBody>
      </p:sp>
    </p:spTree>
    <p:extLst>
      <p:ext uri="{BB962C8B-B14F-4D97-AF65-F5344CB8AC3E}">
        <p14:creationId xmlns:p14="http://schemas.microsoft.com/office/powerpoint/2010/main" val="7640319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p>
        </p:txBody>
      </p:sp>
      <p:sp>
        <p:nvSpPr>
          <p:cNvPr id="3" name="Date Placeholder 2"/>
          <p:cNvSpPr>
            <a:spLocks noGrp="1"/>
          </p:cNvSpPr>
          <p:nvPr>
            <p:ph type="dt" sz="half" idx="10"/>
          </p:nvPr>
        </p:nvSpPr>
        <p:spPr/>
        <p:txBody>
          <a:bodyPr/>
          <a:lstStyle/>
          <a:p>
            <a:fld id="{EB9A50C8-F28A-4BA7-9410-F1F3AB8179B8}"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59</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533400" y="1676400"/>
            <a:ext cx="8305800" cy="4572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smtClean="0">
                <a:solidFill>
                  <a:srgbClr val="0000FF"/>
                </a:solidFill>
                <a:latin typeface="Times New Roman" panose="02020603050405020304" pitchFamily="18" charset="0"/>
                <a:cs typeface="Times New Roman" panose="02020603050405020304" pitchFamily="18" charset="0"/>
              </a:rPr>
              <a:t>POPUALTION BASED MORTALITY MEASURES</a:t>
            </a:r>
          </a:p>
          <a:p>
            <a:r>
              <a:rPr lang="en-US" sz="2800" b="1" dirty="0" smtClean="0">
                <a:solidFill>
                  <a:srgbClr val="0000FF"/>
                </a:solidFill>
                <a:latin typeface="Times New Roman" panose="02020603050405020304" pitchFamily="18" charset="0"/>
                <a:cs typeface="Times New Roman" panose="02020603050405020304" pitchFamily="18" charset="0"/>
              </a:rPr>
              <a:t>Neonatal Mortality Rate</a:t>
            </a:r>
          </a:p>
        </p:txBody>
      </p:sp>
      <p:graphicFrame>
        <p:nvGraphicFramePr>
          <p:cNvPr id="7" name="Table 6"/>
          <p:cNvGraphicFramePr>
            <a:graphicFrameLocks noGrp="1"/>
          </p:cNvGraphicFramePr>
          <p:nvPr>
            <p:extLst>
              <p:ext uri="{D42A27DB-BD31-4B8C-83A1-F6EECF244321}">
                <p14:modId xmlns:p14="http://schemas.microsoft.com/office/powerpoint/2010/main" val="4086520009"/>
              </p:ext>
            </p:extLst>
          </p:nvPr>
        </p:nvGraphicFramePr>
        <p:xfrm>
          <a:off x="838200" y="3505200"/>
          <a:ext cx="7696200" cy="2133600"/>
        </p:xfrm>
        <a:graphic>
          <a:graphicData uri="http://schemas.openxmlformats.org/drawingml/2006/table">
            <a:tbl>
              <a:tblPr firstRow="1" firstCol="1" lastRow="1" lastCol="1" bandRow="1" bandCol="1">
                <a:tableStyleId>{5C22544A-7EE6-4342-B048-85BDC9FD1C3A}</a:tableStyleId>
              </a:tblPr>
              <a:tblGrid>
                <a:gridCol w="2743200"/>
                <a:gridCol w="4038600"/>
                <a:gridCol w="914400"/>
              </a:tblGrid>
              <a:tr h="365760">
                <a:tc rowSpan="2">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Neonatal Mortality Rate =</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Number of deaths under 28 days during a given time interval*</a:t>
                      </a:r>
                      <a:endParaRPr lang="en-US" sz="24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X 100</a:t>
                      </a:r>
                      <a:endParaRPr lang="en-US" sz="24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1036320">
                <a:tc vMerge="1">
                  <a:txBody>
                    <a:bodyPr/>
                    <a:lstStyle/>
                    <a:p>
                      <a:endParaRPr lang="en-US"/>
                    </a:p>
                  </a:txBody>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Number of live births during the same time interval</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22829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4B16C60D-A94C-4B01-8369-E9202DE4631F}"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6</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400" b="1" dirty="0" smtClean="0">
                <a:latin typeface="Times New Roman" panose="02020603050405020304" pitchFamily="18" charset="0"/>
                <a:cs typeface="Times New Roman" panose="02020603050405020304" pitchFamily="18" charset="0"/>
              </a:rPr>
              <a:t>EPIDEMIOLOGY INTRODUCTION </a:t>
            </a:r>
            <a:r>
              <a:rPr lang="en-US" sz="2400" b="1" dirty="0">
                <a:latin typeface="Times New Roman" panose="02020603050405020304" pitchFamily="18" charset="0"/>
                <a:cs typeface="Times New Roman" panose="02020603050405020304" pitchFamily="18" charset="0"/>
              </a:rPr>
              <a:t>AND</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BASIC CONCEPTS</a:t>
            </a:r>
            <a:endParaRPr lang="ar-SA" sz="24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533400" y="1447800"/>
            <a:ext cx="8077200" cy="4800600"/>
          </a:xfrm>
        </p:spPr>
        <p:txBody>
          <a:bodyPr>
            <a:normAutofit/>
          </a:bodyPr>
          <a:lstStyle/>
          <a:p>
            <a:pPr marL="457200" indent="-457200" algn="l">
              <a:spcBef>
                <a:spcPts val="600"/>
              </a:spcBef>
              <a:buClr>
                <a:srgbClr val="FF0000"/>
              </a:buClr>
            </a:pPr>
            <a:r>
              <a:rPr lang="en-US" sz="2800" b="1" i="1" dirty="0">
                <a:solidFill>
                  <a:srgbClr val="0000FF"/>
                </a:solidFill>
                <a:latin typeface="Times New Roman" panose="02020603050405020304" pitchFamily="18" charset="0"/>
                <a:cs typeface="Times New Roman" panose="02020603050405020304" pitchFamily="18" charset="0"/>
              </a:rPr>
              <a:t>Epidemiology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can </a:t>
            </a:r>
            <a:r>
              <a:rPr lang="en-US" sz="2800" b="1" dirty="0">
                <a:solidFill>
                  <a:schemeClr val="tx1"/>
                </a:solidFill>
                <a:latin typeface="Times New Roman" panose="02020603050405020304" pitchFamily="18" charset="0"/>
                <a:cs typeface="Times New Roman" panose="02020603050405020304" pitchFamily="18" charset="0"/>
              </a:rPr>
              <a:t>be used in two broad ways</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lgn="l">
              <a:spcBef>
                <a:spcPts val="600"/>
              </a:spcBef>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to </a:t>
            </a:r>
            <a:r>
              <a:rPr lang="en-US" sz="2800" b="1" dirty="0">
                <a:solidFill>
                  <a:schemeClr val="tx1"/>
                </a:solidFill>
                <a:latin typeface="Times New Roman" panose="02020603050405020304" pitchFamily="18" charset="0"/>
                <a:cs typeface="Times New Roman" panose="02020603050405020304" pitchFamily="18" charset="0"/>
              </a:rPr>
              <a:t>describe where, when, and to whom a health event occurs or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to </a:t>
            </a:r>
            <a:r>
              <a:rPr lang="en-US" sz="2800" b="1" dirty="0">
                <a:solidFill>
                  <a:schemeClr val="tx1"/>
                </a:solidFill>
                <a:latin typeface="Times New Roman" panose="02020603050405020304" pitchFamily="18" charset="0"/>
                <a:cs typeface="Times New Roman" panose="02020603050405020304" pitchFamily="18" charset="0"/>
              </a:rPr>
              <a:t>quantify the amount of risk associated with a particular exposure or behavior.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Clr>
                <a:srgbClr val="FF0000"/>
              </a:buClr>
            </a:pPr>
            <a:r>
              <a:rPr lang="en-US" sz="2800" b="1" dirty="0" smtClean="0">
                <a:solidFill>
                  <a:srgbClr val="0000FF"/>
                </a:solidFill>
                <a:latin typeface="Times New Roman" panose="02020603050405020304" pitchFamily="18" charset="0"/>
                <a:cs typeface="Times New Roman" panose="02020603050405020304" pitchFamily="18" charset="0"/>
              </a:rPr>
              <a:t>Epidemiologists</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use a variety of measures to describe the health of populations and to identify risk factors for health outcomes and disease, including counts, proportions, and rates. </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4207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p>
        </p:txBody>
      </p:sp>
      <p:sp>
        <p:nvSpPr>
          <p:cNvPr id="3" name="Date Placeholder 2"/>
          <p:cNvSpPr>
            <a:spLocks noGrp="1"/>
          </p:cNvSpPr>
          <p:nvPr>
            <p:ph type="dt" sz="half" idx="10"/>
          </p:nvPr>
        </p:nvSpPr>
        <p:spPr/>
        <p:txBody>
          <a:bodyPr/>
          <a:lstStyle/>
          <a:p>
            <a:fld id="{94A7263D-9873-4043-B3E8-164DFA58DCB3}"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60</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533400" y="1981200"/>
            <a:ext cx="8305800" cy="4267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smtClean="0">
                <a:solidFill>
                  <a:srgbClr val="0000FF"/>
                </a:solidFill>
                <a:latin typeface="Times New Roman" panose="02020603050405020304" pitchFamily="18" charset="0"/>
                <a:cs typeface="Times New Roman" panose="02020603050405020304" pitchFamily="18" charset="0"/>
              </a:rPr>
              <a:t>POPUALTION BASED MORTALITY MEASURES</a:t>
            </a:r>
          </a:p>
          <a:p>
            <a:r>
              <a:rPr lang="en-US" sz="2800" b="1" dirty="0" smtClean="0">
                <a:solidFill>
                  <a:srgbClr val="0000FF"/>
                </a:solidFill>
                <a:latin typeface="Times New Roman" panose="02020603050405020304" pitchFamily="18" charset="0"/>
                <a:cs typeface="Times New Roman" panose="02020603050405020304" pitchFamily="18" charset="0"/>
              </a:rPr>
              <a:t>Neonatal Mortality Rate </a:t>
            </a:r>
            <a:r>
              <a:rPr lang="en-US" sz="2800" b="1" dirty="0">
                <a:solidFill>
                  <a:srgbClr val="0000FF"/>
                </a:solidFill>
                <a:latin typeface="Times New Roman" panose="02020603050405020304" pitchFamily="18" charset="0"/>
                <a:cs typeface="Times New Roman" panose="02020603050405020304" pitchFamily="18" charset="0"/>
              </a:rPr>
              <a:t>/ 1000 SAUDI live birth in </a:t>
            </a:r>
            <a:r>
              <a:rPr lang="en-US" sz="2800" b="1" dirty="0" smtClean="0">
                <a:solidFill>
                  <a:srgbClr val="0000FF"/>
                </a:solidFill>
                <a:latin typeface="Times New Roman" panose="02020603050405020304" pitchFamily="18" charset="0"/>
                <a:cs typeface="Times New Roman" panose="02020603050405020304" pitchFamily="18" charset="0"/>
              </a:rPr>
              <a:t>2014.</a:t>
            </a:r>
          </a:p>
        </p:txBody>
      </p:sp>
      <p:graphicFrame>
        <p:nvGraphicFramePr>
          <p:cNvPr id="7" name="Table 6"/>
          <p:cNvGraphicFramePr>
            <a:graphicFrameLocks noGrp="1"/>
          </p:cNvGraphicFramePr>
          <p:nvPr>
            <p:extLst>
              <p:ext uri="{D42A27DB-BD31-4B8C-83A1-F6EECF244321}">
                <p14:modId xmlns:p14="http://schemas.microsoft.com/office/powerpoint/2010/main" val="1331536998"/>
              </p:ext>
            </p:extLst>
          </p:nvPr>
        </p:nvGraphicFramePr>
        <p:xfrm>
          <a:off x="838200" y="3733800"/>
          <a:ext cx="7772401" cy="1463040"/>
        </p:xfrm>
        <a:graphic>
          <a:graphicData uri="http://schemas.openxmlformats.org/drawingml/2006/table">
            <a:tbl>
              <a:tblPr firstRow="1" firstCol="1" lastRow="1" lastCol="1" bandRow="1" bandCol="1">
                <a:tableStyleId>{5C22544A-7EE6-4342-B048-85BDC9FD1C3A}</a:tableStyleId>
              </a:tblPr>
              <a:tblGrid>
                <a:gridCol w="2438400"/>
                <a:gridCol w="2362200"/>
                <a:gridCol w="1371600"/>
                <a:gridCol w="1600201"/>
              </a:tblGrid>
              <a:tr h="731520">
                <a:tc rowSpan="2">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Neonatal Mortality Rate =</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3200" dirty="0" smtClean="0">
                          <a:solidFill>
                            <a:schemeClr val="tx1"/>
                          </a:solidFill>
                          <a:effectLst/>
                          <a:latin typeface="Times New Roman" panose="02020603050405020304" pitchFamily="18" charset="0"/>
                          <a:ea typeface="Times New Roman"/>
                          <a:cs typeface="Times New Roman" panose="02020603050405020304" pitchFamily="18" charset="0"/>
                        </a:rPr>
                        <a:t>5550</a:t>
                      </a:r>
                      <a:endParaRPr lang="en-US" sz="3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X </a:t>
                      </a:r>
                      <a:r>
                        <a:rPr lang="en-US" sz="2400" dirty="0" smtClean="0">
                          <a:solidFill>
                            <a:schemeClr val="tx1"/>
                          </a:solidFill>
                          <a:effectLst/>
                          <a:latin typeface="Times New Roman" panose="02020603050405020304" pitchFamily="18" charset="0"/>
                          <a:cs typeface="Times New Roman" panose="02020603050405020304" pitchFamily="18" charset="0"/>
                        </a:rPr>
                        <a:t>1000</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rowSpan="2">
                  <a:txBody>
                    <a:bodyPr/>
                    <a:lstStyle/>
                    <a:p>
                      <a:pPr marL="0" marR="0">
                        <a:spcBef>
                          <a:spcPts val="0"/>
                        </a:spcBef>
                        <a:spcAft>
                          <a:spcPts val="0"/>
                        </a:spcAft>
                      </a:pPr>
                      <a:r>
                        <a:rPr lang="en-US" sz="3200" dirty="0" smtClean="0">
                          <a:solidFill>
                            <a:schemeClr val="tx1"/>
                          </a:solidFill>
                          <a:effectLst/>
                          <a:latin typeface="Times New Roman" panose="02020603050405020304" pitchFamily="18" charset="0"/>
                          <a:ea typeface="Times New Roman"/>
                          <a:cs typeface="Times New Roman" panose="02020603050405020304" pitchFamily="18" charset="0"/>
                        </a:rPr>
                        <a:t>= 8.2</a:t>
                      </a:r>
                      <a:endParaRPr lang="en-US" sz="3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731520">
                <a:tc vMerge="1">
                  <a:txBody>
                    <a:bodyPr/>
                    <a:lstStyle/>
                    <a:p>
                      <a:endParaRPr lang="en-US"/>
                    </a:p>
                  </a:txBody>
                  <a:tcPr/>
                </a:tc>
                <a:tc>
                  <a:txBody>
                    <a:bodyPr/>
                    <a:lstStyle/>
                    <a:p>
                      <a:pPr marL="0" marR="0" algn="ctr">
                        <a:spcBef>
                          <a:spcPts val="0"/>
                        </a:spcBef>
                        <a:spcAft>
                          <a:spcPts val="0"/>
                        </a:spcAft>
                      </a:pPr>
                      <a:r>
                        <a:rPr lang="en-US" sz="3200" dirty="0" smtClean="0">
                          <a:solidFill>
                            <a:schemeClr val="tx1"/>
                          </a:solidFill>
                          <a:effectLst/>
                          <a:latin typeface="Times New Roman" panose="02020603050405020304" pitchFamily="18" charset="0"/>
                          <a:ea typeface="Times New Roman"/>
                          <a:cs typeface="Times New Roman" panose="02020603050405020304" pitchFamily="18" charset="0"/>
                        </a:rPr>
                        <a:t>676948</a:t>
                      </a:r>
                      <a:endParaRPr lang="en-US" sz="3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29231585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228600"/>
            <a:ext cx="8153400" cy="1143000"/>
          </a:xfrm>
        </p:spPr>
        <p:txBody>
          <a:bodyPr>
            <a:normAutofit/>
          </a:bodyPr>
          <a:lstStyle/>
          <a:p>
            <a:pPr marL="0" indent="0" algn="ctr">
              <a:buNone/>
            </a:pPr>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2800" b="1" dirty="0" smtClean="0">
              <a:solidFill>
                <a:srgbClr val="FF0000"/>
              </a:solidFill>
              <a:latin typeface="Arial" charset="0"/>
            </a:endParaRPr>
          </a:p>
        </p:txBody>
      </p:sp>
      <p:sp>
        <p:nvSpPr>
          <p:cNvPr id="7" name="Subtitle 2"/>
          <p:cNvSpPr>
            <a:spLocks noGrp="1"/>
          </p:cNvSpPr>
          <p:nvPr>
            <p:ph sz="quarter" idx="13"/>
          </p:nvPr>
        </p:nvSpPr>
        <p:spPr>
          <a:xfrm>
            <a:off x="685800" y="1600200"/>
            <a:ext cx="8077200" cy="4572000"/>
          </a:xfrm>
        </p:spPr>
        <p:txBody>
          <a:bodyPr>
            <a:normAutofit/>
          </a:bodyPr>
          <a:lstStyle/>
          <a:p>
            <a:pPr marL="0" indent="0">
              <a:buNone/>
            </a:pPr>
            <a:r>
              <a:rPr lang="en-US" b="1" dirty="0" smtClean="0">
                <a:solidFill>
                  <a:srgbClr val="0000FF"/>
                </a:solidFill>
                <a:latin typeface="Times New Roman" panose="02020603050405020304" pitchFamily="18" charset="0"/>
                <a:cs typeface="Times New Roman" panose="02020603050405020304" pitchFamily="18" charset="0"/>
              </a:rPr>
              <a:t>Rate</a:t>
            </a:r>
            <a:endParaRPr lang="en-US" dirty="0" smtClean="0"/>
          </a:p>
          <a:p>
            <a:pPr>
              <a:buClr>
                <a:srgbClr val="0000FF"/>
              </a:buClr>
            </a:pPr>
            <a:r>
              <a:rPr lang="en-US" b="1" dirty="0">
                <a:solidFill>
                  <a:srgbClr val="0000FF"/>
                </a:solidFill>
                <a:latin typeface="Times New Roman" panose="02020603050405020304" pitchFamily="18" charset="0"/>
                <a:cs typeface="Times New Roman" panose="02020603050405020304" pitchFamily="18" charset="0"/>
              </a:rPr>
              <a:t>Post neonatal</a:t>
            </a:r>
            <a:r>
              <a:rPr lang="en-US" dirty="0">
                <a:solidFill>
                  <a:srgbClr val="0000FF"/>
                </a:solidFill>
                <a:latin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cs typeface="Times New Roman" panose="02020603050405020304" pitchFamily="18" charset="0"/>
              </a:rPr>
              <a:t>Mortality </a:t>
            </a:r>
            <a:r>
              <a:rPr lang="en-US" b="1" dirty="0" smtClean="0">
                <a:solidFill>
                  <a:srgbClr val="0000FF"/>
                </a:solidFill>
                <a:latin typeface="Times New Roman" panose="02020603050405020304" pitchFamily="18" charset="0"/>
                <a:cs typeface="Times New Roman" panose="02020603050405020304" pitchFamily="18" charset="0"/>
              </a:rPr>
              <a:t>Rate</a:t>
            </a:r>
            <a:r>
              <a:rPr lang="en-US" b="1"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The </a:t>
            </a:r>
            <a:r>
              <a:rPr lang="en-US" b="1" dirty="0" smtClean="0">
                <a:latin typeface="Times New Roman" panose="02020603050405020304" pitchFamily="18" charset="0"/>
                <a:cs typeface="Times New Roman" panose="02020603050405020304" pitchFamily="18" charset="0"/>
              </a:rPr>
              <a:t>number </a:t>
            </a:r>
            <a:r>
              <a:rPr lang="en-US" b="1" dirty="0">
                <a:latin typeface="Times New Roman" panose="02020603050405020304" pitchFamily="18" charset="0"/>
                <a:cs typeface="Times New Roman" panose="02020603050405020304" pitchFamily="18" charset="0"/>
              </a:rPr>
              <a:t>of deaths from 28 days up to and not including one year of age during a given time </a:t>
            </a:r>
            <a:r>
              <a:rPr lang="en-US" b="1" dirty="0" smtClean="0">
                <a:latin typeface="Times New Roman" panose="02020603050405020304" pitchFamily="18" charset="0"/>
                <a:cs typeface="Times New Roman" panose="02020603050405020304" pitchFamily="18" charset="0"/>
              </a:rPr>
              <a:t>interval.</a:t>
            </a:r>
          </a:p>
          <a:p>
            <a:pPr>
              <a:buClr>
                <a:srgbClr val="0000FF"/>
              </a:buClr>
            </a:pPr>
            <a:r>
              <a:rPr lang="en-US" b="1" dirty="0" smtClean="0">
                <a:latin typeface="Times New Roman" panose="02020603050405020304" pitchFamily="18" charset="0"/>
                <a:cs typeface="Times New Roman" panose="02020603050405020304" pitchFamily="18" charset="0"/>
              </a:rPr>
              <a:t>Divided by the number </a:t>
            </a:r>
            <a:r>
              <a:rPr lang="en-US" b="1" dirty="0">
                <a:latin typeface="Times New Roman" panose="02020603050405020304" pitchFamily="18" charset="0"/>
                <a:cs typeface="Times New Roman" panose="02020603050405020304" pitchFamily="18" charset="0"/>
              </a:rPr>
              <a:t>of live births during the same time interval </a:t>
            </a:r>
            <a:r>
              <a:rPr lang="en-US" b="1" dirty="0">
                <a:solidFill>
                  <a:srgbClr val="0000FF"/>
                </a:solidFill>
                <a:latin typeface="Times New Roman" panose="02020603050405020304" pitchFamily="18" charset="0"/>
                <a:cs typeface="Times New Roman" panose="02020603050405020304" pitchFamily="18" charset="0"/>
              </a:rPr>
              <a:t>less neonatal </a:t>
            </a:r>
            <a:r>
              <a:rPr lang="en-US" b="1" dirty="0" smtClean="0">
                <a:solidFill>
                  <a:srgbClr val="0000FF"/>
                </a:solidFill>
                <a:latin typeface="Times New Roman" panose="02020603050405020304" pitchFamily="18" charset="0"/>
                <a:cs typeface="Times New Roman" panose="02020603050405020304" pitchFamily="18" charset="0"/>
              </a:rPr>
              <a:t>deaths.</a:t>
            </a:r>
          </a:p>
        </p:txBody>
      </p:sp>
      <p:sp>
        <p:nvSpPr>
          <p:cNvPr id="2" name="Date Placeholder 1"/>
          <p:cNvSpPr>
            <a:spLocks noGrp="1"/>
          </p:cNvSpPr>
          <p:nvPr>
            <p:ph type="dt" sz="half" idx="14"/>
          </p:nvPr>
        </p:nvSpPr>
        <p:spPr/>
        <p:txBody>
          <a:bodyPr/>
          <a:lstStyle/>
          <a:p>
            <a:pPr>
              <a:defRPr/>
            </a:pPr>
            <a:fld id="{1C627A8C-8B07-4EA1-A695-1537B2743EA8}" type="datetime1">
              <a:rPr lang="ar-SA" smtClean="0"/>
              <a:t>14/02/1441</a:t>
            </a:fld>
            <a:endParaRPr lang="th-TH"/>
          </a:p>
        </p:txBody>
      </p:sp>
      <p:sp>
        <p:nvSpPr>
          <p:cNvPr id="3" name="Footer Placeholder 2"/>
          <p:cNvSpPr>
            <a:spLocks noGrp="1"/>
          </p:cNvSpPr>
          <p:nvPr>
            <p:ph type="ftr" sz="quarter" idx="15"/>
          </p:nvPr>
        </p:nvSpPr>
        <p:spPr/>
        <p:txBody>
          <a:bodyPr/>
          <a:lstStyle/>
          <a:p>
            <a:pPr>
              <a:defRPr/>
            </a:pPr>
            <a:r>
              <a:rPr lang="en-US" smtClean="0"/>
              <a:t>Dr. Mohammed Alnaif</a:t>
            </a:r>
            <a:endParaRPr lang="th-TH"/>
          </a:p>
        </p:txBody>
      </p:sp>
      <p:sp>
        <p:nvSpPr>
          <p:cNvPr id="4" name="Slide Number Placeholder 3"/>
          <p:cNvSpPr>
            <a:spLocks noGrp="1"/>
          </p:cNvSpPr>
          <p:nvPr>
            <p:ph type="sldNum" sz="quarter" idx="16"/>
          </p:nvPr>
        </p:nvSpPr>
        <p:spPr/>
        <p:txBody>
          <a:bodyPr/>
          <a:lstStyle/>
          <a:p>
            <a:pPr>
              <a:defRPr/>
            </a:pPr>
            <a:fld id="{601A2476-5054-4118-ACC5-30346B9701CA}" type="slidenum">
              <a:rPr lang="th-TH" smtClean="0"/>
              <a:pPr>
                <a:defRPr/>
              </a:pPr>
              <a:t>61</a:t>
            </a:fld>
            <a:endParaRPr lang="th-TH"/>
          </a:p>
        </p:txBody>
      </p:sp>
    </p:spTree>
    <p:extLst>
      <p:ext uri="{BB962C8B-B14F-4D97-AF65-F5344CB8AC3E}">
        <p14:creationId xmlns:p14="http://schemas.microsoft.com/office/powerpoint/2010/main" val="14844768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p>
        </p:txBody>
      </p:sp>
      <p:sp>
        <p:nvSpPr>
          <p:cNvPr id="3" name="Date Placeholder 2"/>
          <p:cNvSpPr>
            <a:spLocks noGrp="1"/>
          </p:cNvSpPr>
          <p:nvPr>
            <p:ph type="dt" sz="half" idx="10"/>
          </p:nvPr>
        </p:nvSpPr>
        <p:spPr/>
        <p:txBody>
          <a:bodyPr/>
          <a:lstStyle/>
          <a:p>
            <a:fld id="{BFFEFE80-B37E-48EF-B7DC-C74244C69CF2}"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62</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533400" y="1676400"/>
            <a:ext cx="8305800" cy="4572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b="1" dirty="0" smtClean="0">
                <a:solidFill>
                  <a:srgbClr val="0000FF"/>
                </a:solidFill>
                <a:latin typeface="Times New Roman" panose="02020603050405020304" pitchFamily="18" charset="0"/>
                <a:cs typeface="Times New Roman" panose="02020603050405020304" pitchFamily="18" charset="0"/>
              </a:rPr>
              <a:t>POPUALTION BASED MORTALITY MEASURES</a:t>
            </a:r>
          </a:p>
          <a:p>
            <a:r>
              <a:rPr lang="en-US" sz="2800" b="1" dirty="0" smtClean="0">
                <a:solidFill>
                  <a:srgbClr val="0000FF"/>
                </a:solidFill>
                <a:latin typeface="Times New Roman" panose="02020603050405020304" pitchFamily="18" charset="0"/>
                <a:cs typeface="Times New Roman" panose="02020603050405020304" pitchFamily="18" charset="0"/>
              </a:rPr>
              <a:t>Post neonatal</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Mortality Rate</a:t>
            </a:r>
          </a:p>
          <a:p>
            <a:endParaRPr lang="en-US" sz="2800" b="1" dirty="0" smtClean="0">
              <a:solidFill>
                <a:srgbClr val="0000FF"/>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08890871"/>
              </p:ext>
            </p:extLst>
          </p:nvPr>
        </p:nvGraphicFramePr>
        <p:xfrm>
          <a:off x="685801" y="3505200"/>
          <a:ext cx="8077199" cy="2194560"/>
        </p:xfrm>
        <a:graphic>
          <a:graphicData uri="http://schemas.openxmlformats.org/drawingml/2006/table">
            <a:tbl>
              <a:tblPr firstRow="1" firstCol="1" lastRow="1" lastCol="1" bandRow="1" bandCol="1">
                <a:tableStyleId>{5C22544A-7EE6-4342-B048-85BDC9FD1C3A}</a:tableStyleId>
              </a:tblPr>
              <a:tblGrid>
                <a:gridCol w="2057399"/>
                <a:gridCol w="4994037"/>
                <a:gridCol w="1025763"/>
              </a:tblGrid>
              <a:tr h="365760">
                <a:tc rowSpan="2">
                  <a:txBody>
                    <a:bodyPr/>
                    <a:lstStyle/>
                    <a:p>
                      <a:pPr marL="0" marR="0">
                        <a:spcBef>
                          <a:spcPts val="0"/>
                        </a:spcBef>
                        <a:spcAft>
                          <a:spcPts val="0"/>
                        </a:spcAft>
                      </a:pPr>
                      <a:r>
                        <a:rPr lang="en-US" sz="2400" dirty="0" smtClean="0">
                          <a:solidFill>
                            <a:schemeClr val="tx1"/>
                          </a:solidFill>
                          <a:effectLst/>
                          <a:latin typeface="Times New Roman" panose="02020603050405020304" pitchFamily="18" charset="0"/>
                          <a:cs typeface="Times New Roman" panose="02020603050405020304" pitchFamily="18" charset="0"/>
                        </a:rPr>
                        <a:t>Post neonatal </a:t>
                      </a:r>
                      <a:r>
                        <a:rPr lang="en-US" sz="2400" dirty="0">
                          <a:solidFill>
                            <a:schemeClr val="tx1"/>
                          </a:solidFill>
                          <a:effectLst/>
                          <a:latin typeface="Times New Roman" panose="02020603050405020304" pitchFamily="18" charset="0"/>
                          <a:cs typeface="Times New Roman" panose="02020603050405020304" pitchFamily="18" charset="0"/>
                        </a:rPr>
                        <a:t>Mortality Rate =</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Number of deaths from 28 days up to and not including one year of age during a given time interval</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X 100</a:t>
                      </a:r>
                      <a:endParaRPr lang="en-US" sz="24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365760">
                <a:tc vMerge="1">
                  <a:txBody>
                    <a:bodyPr/>
                    <a:lstStyle/>
                    <a:p>
                      <a:endParaRPr lang="en-US"/>
                    </a:p>
                  </a:txBody>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Number of live births during the same time interval less neonatal deaths</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15109863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p>
        </p:txBody>
      </p:sp>
      <p:sp>
        <p:nvSpPr>
          <p:cNvPr id="3" name="Date Placeholder 2"/>
          <p:cNvSpPr>
            <a:spLocks noGrp="1"/>
          </p:cNvSpPr>
          <p:nvPr>
            <p:ph type="dt" sz="half" idx="10"/>
          </p:nvPr>
        </p:nvSpPr>
        <p:spPr/>
        <p:txBody>
          <a:bodyPr/>
          <a:lstStyle/>
          <a:p>
            <a:fld id="{1A121925-A1B7-4432-A0EB-8A31D8EB42AA}"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63</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533400" y="1981200"/>
            <a:ext cx="8305800" cy="4267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smtClean="0">
                <a:solidFill>
                  <a:srgbClr val="0000FF"/>
                </a:solidFill>
                <a:latin typeface="Times New Roman" panose="02020603050405020304" pitchFamily="18" charset="0"/>
                <a:cs typeface="Times New Roman" panose="02020603050405020304" pitchFamily="18" charset="0"/>
              </a:rPr>
              <a:t>POPUALTION BASED MORTALITY MEASURES</a:t>
            </a:r>
          </a:p>
          <a:p>
            <a:r>
              <a:rPr lang="en-US" sz="2800" b="1" dirty="0" smtClean="0">
                <a:solidFill>
                  <a:srgbClr val="0000FF"/>
                </a:solidFill>
                <a:latin typeface="Times New Roman" panose="02020603050405020304" pitchFamily="18" charset="0"/>
                <a:cs typeface="Times New Roman" panose="02020603050405020304" pitchFamily="18" charset="0"/>
              </a:rPr>
              <a:t>Post-Neonatal Mortality Rate </a:t>
            </a:r>
            <a:r>
              <a:rPr lang="en-US" sz="2800" b="1" dirty="0">
                <a:solidFill>
                  <a:srgbClr val="0000FF"/>
                </a:solidFill>
                <a:latin typeface="Times New Roman" panose="02020603050405020304" pitchFamily="18" charset="0"/>
                <a:cs typeface="Times New Roman" panose="02020603050405020304" pitchFamily="18" charset="0"/>
              </a:rPr>
              <a:t>/ 1000 SAUDI live birth in </a:t>
            </a:r>
            <a:r>
              <a:rPr lang="en-US" sz="2800" b="1" dirty="0" smtClean="0">
                <a:solidFill>
                  <a:srgbClr val="0000FF"/>
                </a:solidFill>
                <a:latin typeface="Times New Roman" panose="02020603050405020304" pitchFamily="18" charset="0"/>
                <a:cs typeface="Times New Roman" panose="02020603050405020304" pitchFamily="18" charset="0"/>
              </a:rPr>
              <a:t>2014.</a:t>
            </a:r>
          </a:p>
        </p:txBody>
      </p:sp>
      <p:graphicFrame>
        <p:nvGraphicFramePr>
          <p:cNvPr id="7" name="Table 6"/>
          <p:cNvGraphicFramePr>
            <a:graphicFrameLocks noGrp="1"/>
          </p:cNvGraphicFramePr>
          <p:nvPr>
            <p:extLst>
              <p:ext uri="{D42A27DB-BD31-4B8C-83A1-F6EECF244321}">
                <p14:modId xmlns:p14="http://schemas.microsoft.com/office/powerpoint/2010/main" val="1898305614"/>
              </p:ext>
            </p:extLst>
          </p:nvPr>
        </p:nvGraphicFramePr>
        <p:xfrm>
          <a:off x="838200" y="3733800"/>
          <a:ext cx="7772401" cy="1463040"/>
        </p:xfrm>
        <a:graphic>
          <a:graphicData uri="http://schemas.openxmlformats.org/drawingml/2006/table">
            <a:tbl>
              <a:tblPr firstRow="1" firstCol="1" lastRow="1" lastCol="1" bandRow="1" bandCol="1">
                <a:tableStyleId>{5C22544A-7EE6-4342-B048-85BDC9FD1C3A}</a:tableStyleId>
              </a:tblPr>
              <a:tblGrid>
                <a:gridCol w="2438400"/>
                <a:gridCol w="2362200"/>
                <a:gridCol w="1371600"/>
                <a:gridCol w="1600201"/>
              </a:tblGrid>
              <a:tr h="731520">
                <a:tc rowSpan="2">
                  <a:txBody>
                    <a:bodyPr/>
                    <a:lstStyle/>
                    <a:p>
                      <a:pPr marL="0" marR="0">
                        <a:spcBef>
                          <a:spcPts val="0"/>
                        </a:spcBef>
                        <a:spcAft>
                          <a:spcPts val="0"/>
                        </a:spcAft>
                      </a:pPr>
                      <a:r>
                        <a:rPr lang="en-US" sz="2400" dirty="0" smtClean="0">
                          <a:solidFill>
                            <a:schemeClr val="tx1"/>
                          </a:solidFill>
                          <a:effectLst/>
                          <a:latin typeface="Times New Roman" panose="02020603050405020304" pitchFamily="18" charset="0"/>
                          <a:cs typeface="Times New Roman" panose="02020603050405020304" pitchFamily="18" charset="0"/>
                        </a:rPr>
                        <a:t>Post-Neonatal </a:t>
                      </a:r>
                      <a:r>
                        <a:rPr lang="en-US" sz="2400" dirty="0">
                          <a:solidFill>
                            <a:schemeClr val="tx1"/>
                          </a:solidFill>
                          <a:effectLst/>
                          <a:latin typeface="Times New Roman" panose="02020603050405020304" pitchFamily="18" charset="0"/>
                          <a:cs typeface="Times New Roman" panose="02020603050405020304" pitchFamily="18" charset="0"/>
                        </a:rPr>
                        <a:t>Mortality Rate =</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3200" dirty="0" smtClean="0">
                          <a:solidFill>
                            <a:schemeClr val="tx1"/>
                          </a:solidFill>
                          <a:effectLst/>
                          <a:latin typeface="Times New Roman" panose="02020603050405020304" pitchFamily="18" charset="0"/>
                          <a:ea typeface="Times New Roman"/>
                          <a:cs typeface="Times New Roman" panose="02020603050405020304" pitchFamily="18" charset="0"/>
                        </a:rPr>
                        <a:t>3927</a:t>
                      </a:r>
                      <a:endParaRPr lang="en-US" sz="3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X </a:t>
                      </a:r>
                      <a:r>
                        <a:rPr lang="en-US" sz="2400" dirty="0" smtClean="0">
                          <a:solidFill>
                            <a:schemeClr val="tx1"/>
                          </a:solidFill>
                          <a:effectLst/>
                          <a:latin typeface="Times New Roman" panose="02020603050405020304" pitchFamily="18" charset="0"/>
                          <a:cs typeface="Times New Roman" panose="02020603050405020304" pitchFamily="18" charset="0"/>
                        </a:rPr>
                        <a:t>1000</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rowSpan="2">
                  <a:txBody>
                    <a:bodyPr/>
                    <a:lstStyle/>
                    <a:p>
                      <a:pPr marL="0" marR="0">
                        <a:spcBef>
                          <a:spcPts val="0"/>
                        </a:spcBef>
                        <a:spcAft>
                          <a:spcPts val="0"/>
                        </a:spcAft>
                      </a:pPr>
                      <a:r>
                        <a:rPr lang="en-US" sz="3200" dirty="0" smtClean="0">
                          <a:solidFill>
                            <a:schemeClr val="tx1"/>
                          </a:solidFill>
                          <a:effectLst/>
                          <a:latin typeface="Times New Roman" panose="02020603050405020304" pitchFamily="18" charset="0"/>
                          <a:ea typeface="Times New Roman"/>
                          <a:cs typeface="Times New Roman" panose="02020603050405020304" pitchFamily="18" charset="0"/>
                        </a:rPr>
                        <a:t>= 5.8</a:t>
                      </a:r>
                      <a:endParaRPr lang="en-US" sz="3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731520">
                <a:tc vMerge="1">
                  <a:txBody>
                    <a:bodyPr/>
                    <a:lstStyle/>
                    <a:p>
                      <a:endParaRPr lang="en-US"/>
                    </a:p>
                  </a:txBody>
                  <a:tcPr/>
                </a:tc>
                <a:tc>
                  <a:txBody>
                    <a:bodyPr/>
                    <a:lstStyle/>
                    <a:p>
                      <a:pPr marL="0" marR="0" algn="ctr">
                        <a:spcBef>
                          <a:spcPts val="0"/>
                        </a:spcBef>
                        <a:spcAft>
                          <a:spcPts val="0"/>
                        </a:spcAft>
                      </a:pPr>
                      <a:r>
                        <a:rPr lang="en-US" sz="3200" dirty="0" smtClean="0">
                          <a:solidFill>
                            <a:schemeClr val="tx1"/>
                          </a:solidFill>
                          <a:effectLst/>
                          <a:latin typeface="Times New Roman" panose="02020603050405020304" pitchFamily="18" charset="0"/>
                          <a:ea typeface="Times New Roman"/>
                          <a:cs typeface="Times New Roman" panose="02020603050405020304" pitchFamily="18" charset="0"/>
                        </a:rPr>
                        <a:t>676948</a:t>
                      </a:r>
                      <a:endParaRPr lang="en-US" sz="3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22399930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41946" y="227176"/>
            <a:ext cx="8153400" cy="1143000"/>
          </a:xfrm>
        </p:spPr>
        <p:txBody>
          <a:bodyPr>
            <a:normAutofit/>
          </a:bodyPr>
          <a:lstStyle/>
          <a:p>
            <a:pPr marL="0" indent="0" algn="ctr">
              <a:buNone/>
            </a:pPr>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th-TH" altLang="en-US" sz="2800" b="1" dirty="0" smtClean="0">
              <a:solidFill>
                <a:srgbClr val="FF0000"/>
              </a:solidFill>
              <a:latin typeface="Arial" charset="0"/>
            </a:endParaRPr>
          </a:p>
        </p:txBody>
      </p:sp>
      <p:sp>
        <p:nvSpPr>
          <p:cNvPr id="7" name="Subtitle 2"/>
          <p:cNvSpPr>
            <a:spLocks noGrp="1"/>
          </p:cNvSpPr>
          <p:nvPr>
            <p:ph sz="quarter" idx="13"/>
          </p:nvPr>
        </p:nvSpPr>
        <p:spPr>
          <a:xfrm>
            <a:off x="685800" y="1600200"/>
            <a:ext cx="8153400" cy="4572000"/>
          </a:xfrm>
        </p:spPr>
        <p:txBody>
          <a:bodyPr>
            <a:normAutofit/>
          </a:bodyPr>
          <a:lstStyle/>
          <a:p>
            <a:pPr marL="457200" indent="-457200">
              <a:spcBef>
                <a:spcPts val="600"/>
              </a:spcBef>
              <a:buNone/>
            </a:pPr>
            <a:r>
              <a:rPr lang="en-US" b="1" dirty="0" smtClean="0">
                <a:solidFill>
                  <a:srgbClr val="0000FF"/>
                </a:solidFill>
                <a:latin typeface="Times New Roman" panose="02020603050405020304" pitchFamily="18" charset="0"/>
                <a:cs typeface="Times New Roman" panose="02020603050405020304" pitchFamily="18" charset="0"/>
              </a:rPr>
              <a:t>Rate</a:t>
            </a:r>
            <a:endParaRPr lang="en-US" dirty="0" smtClean="0"/>
          </a:p>
          <a:p>
            <a:pPr marL="457200" indent="-457200">
              <a:spcBef>
                <a:spcPts val="600"/>
              </a:spcBef>
            </a:pPr>
            <a:r>
              <a:rPr lang="en-US" sz="2800" b="1" dirty="0">
                <a:latin typeface="Times New Roman" panose="02020603050405020304" pitchFamily="18" charset="0"/>
                <a:cs typeface="Times New Roman" panose="02020603050405020304" pitchFamily="18" charset="0"/>
              </a:rPr>
              <a:t>When a rate is expressed as its actual value, it is called a </a:t>
            </a:r>
            <a:r>
              <a:rPr lang="en-US" sz="2800" b="1" dirty="0">
                <a:solidFill>
                  <a:srgbClr val="0000FF"/>
                </a:solidFill>
                <a:latin typeface="Times New Roman" panose="02020603050405020304" pitchFamily="18" charset="0"/>
                <a:cs typeface="Times New Roman" panose="02020603050405020304" pitchFamily="18" charset="0"/>
              </a:rPr>
              <a:t>crude rate </a:t>
            </a:r>
            <a:r>
              <a:rPr lang="en-US" sz="2800" b="1" dirty="0">
                <a:latin typeface="Times New Roman" panose="02020603050405020304" pitchFamily="18" charset="0"/>
                <a:cs typeface="Times New Roman" panose="02020603050405020304" pitchFamily="18" charset="0"/>
              </a:rPr>
              <a:t>example, the </a:t>
            </a:r>
            <a:r>
              <a:rPr lang="en-US" sz="2800" b="1" dirty="0">
                <a:solidFill>
                  <a:srgbClr val="0000FF"/>
                </a:solidFill>
                <a:latin typeface="Times New Roman" panose="02020603050405020304" pitchFamily="18" charset="0"/>
                <a:cs typeface="Times New Roman" panose="02020603050405020304" pitchFamily="18" charset="0"/>
              </a:rPr>
              <a:t>infant mortality rates</a:t>
            </a:r>
            <a:r>
              <a:rPr lang="en-US" sz="2800" b="1" dirty="0">
                <a:latin typeface="Times New Roman" panose="02020603050405020304" pitchFamily="18" charset="0"/>
                <a:cs typeface="Times New Roman" panose="02020603050405020304" pitchFamily="18" charset="0"/>
              </a:rPr>
              <a:t>.</a:t>
            </a:r>
          </a:p>
          <a:p>
            <a:pPr marL="457200" indent="-457200">
              <a:spcBef>
                <a:spcPts val="600"/>
              </a:spcBef>
            </a:pPr>
            <a:r>
              <a:rPr lang="en-US" sz="2800" b="1" dirty="0">
                <a:latin typeface="Times New Roman" panose="02020603050405020304" pitchFamily="18" charset="0"/>
                <a:cs typeface="Times New Roman" panose="02020603050405020304" pitchFamily="18" charset="0"/>
              </a:rPr>
              <a:t>The </a:t>
            </a:r>
            <a:r>
              <a:rPr lang="en-US" sz="2800" b="1" dirty="0">
                <a:solidFill>
                  <a:srgbClr val="0000FF"/>
                </a:solidFill>
                <a:latin typeface="Times New Roman" panose="02020603050405020304" pitchFamily="18" charset="0"/>
                <a:cs typeface="Times New Roman" panose="02020603050405020304" pitchFamily="18" charset="0"/>
              </a:rPr>
              <a:t>crude mortality rate</a:t>
            </a:r>
            <a:r>
              <a:rPr lang="en-US" sz="2800" b="1" dirty="0">
                <a:latin typeface="Times New Roman" panose="02020603050405020304" pitchFamily="18" charset="0"/>
                <a:cs typeface="Times New Roman" panose="02020603050405020304" pitchFamily="18" charset="0"/>
              </a:rPr>
              <a:t> is the </a:t>
            </a:r>
            <a:r>
              <a:rPr lang="en-US" sz="2800" b="1" dirty="0" smtClean="0">
                <a:latin typeface="Times New Roman" panose="02020603050405020304" pitchFamily="18" charset="0"/>
                <a:cs typeface="Times New Roman" panose="02020603050405020304" pitchFamily="18" charset="0"/>
              </a:rPr>
              <a:t>mortality rate from </a:t>
            </a:r>
            <a:r>
              <a:rPr lang="en-US" sz="2800" b="1" dirty="0">
                <a:latin typeface="Times New Roman" panose="02020603050405020304" pitchFamily="18" charset="0"/>
                <a:cs typeface="Times New Roman" panose="02020603050405020304" pitchFamily="18" charset="0"/>
              </a:rPr>
              <a:t>all causes of death for a population during a specified time period. </a:t>
            </a:r>
            <a:endParaRPr lang="en-US" sz="2800" b="1" dirty="0" smtClean="0">
              <a:latin typeface="Times New Roman" panose="02020603050405020304" pitchFamily="18" charset="0"/>
              <a:cs typeface="Times New Roman" panose="02020603050405020304" pitchFamily="18" charset="0"/>
            </a:endParaRPr>
          </a:p>
          <a:p>
            <a:pPr marL="457200" indent="-457200">
              <a:spcBef>
                <a:spcPts val="600"/>
              </a:spcBef>
            </a:pPr>
            <a:r>
              <a:rPr lang="en-US" sz="2800" b="1" dirty="0" smtClean="0">
                <a:latin typeface="Times New Roman" panose="02020603050405020304" pitchFamily="18" charset="0"/>
                <a:cs typeface="Times New Roman" panose="02020603050405020304" pitchFamily="18" charset="0"/>
              </a:rPr>
              <a:t>The </a:t>
            </a:r>
            <a:r>
              <a:rPr lang="en-US" sz="2800" b="1" dirty="0">
                <a:solidFill>
                  <a:srgbClr val="0000FF"/>
                </a:solidFill>
                <a:latin typeface="Times New Roman" panose="02020603050405020304" pitchFamily="18" charset="0"/>
                <a:cs typeface="Times New Roman" panose="02020603050405020304" pitchFamily="18" charset="0"/>
              </a:rPr>
              <a:t>denominator</a:t>
            </a:r>
            <a:r>
              <a:rPr lang="en-US" sz="2800" b="1" dirty="0">
                <a:latin typeface="Times New Roman" panose="02020603050405020304" pitchFamily="18" charset="0"/>
                <a:cs typeface="Times New Roman" panose="02020603050405020304" pitchFamily="18" charset="0"/>
              </a:rPr>
              <a:t> is the population at the mid-point of the time period.</a:t>
            </a:r>
            <a:r>
              <a:rPr lang="en-US" sz="2800" dirty="0"/>
              <a:t> </a:t>
            </a:r>
            <a:endParaRPr lang="en-US" sz="2800" b="1" dirty="0" smtClean="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4"/>
          </p:nvPr>
        </p:nvSpPr>
        <p:spPr/>
        <p:txBody>
          <a:bodyPr/>
          <a:lstStyle/>
          <a:p>
            <a:pPr>
              <a:defRPr/>
            </a:pPr>
            <a:fld id="{27E092B5-939F-40F5-BE58-1FA2C901F8F2}" type="datetime1">
              <a:rPr lang="ar-SA" smtClean="0"/>
              <a:t>14/02/1441</a:t>
            </a:fld>
            <a:endParaRPr lang="th-TH"/>
          </a:p>
        </p:txBody>
      </p:sp>
      <p:sp>
        <p:nvSpPr>
          <p:cNvPr id="3" name="Footer Placeholder 2"/>
          <p:cNvSpPr>
            <a:spLocks noGrp="1"/>
          </p:cNvSpPr>
          <p:nvPr>
            <p:ph type="ftr" sz="quarter" idx="15"/>
          </p:nvPr>
        </p:nvSpPr>
        <p:spPr/>
        <p:txBody>
          <a:bodyPr/>
          <a:lstStyle/>
          <a:p>
            <a:pPr>
              <a:defRPr/>
            </a:pPr>
            <a:r>
              <a:rPr lang="en-US" smtClean="0"/>
              <a:t>Dr. Mohammed Alnaif</a:t>
            </a:r>
            <a:endParaRPr lang="th-TH"/>
          </a:p>
        </p:txBody>
      </p:sp>
      <p:sp>
        <p:nvSpPr>
          <p:cNvPr id="4" name="Slide Number Placeholder 3"/>
          <p:cNvSpPr>
            <a:spLocks noGrp="1"/>
          </p:cNvSpPr>
          <p:nvPr>
            <p:ph type="sldNum" sz="quarter" idx="16"/>
          </p:nvPr>
        </p:nvSpPr>
        <p:spPr/>
        <p:txBody>
          <a:bodyPr/>
          <a:lstStyle/>
          <a:p>
            <a:pPr>
              <a:defRPr/>
            </a:pPr>
            <a:fld id="{601A2476-5054-4118-ACC5-30346B9701CA}" type="slidenum">
              <a:rPr lang="th-TH" smtClean="0"/>
              <a:pPr>
                <a:defRPr/>
              </a:pPr>
              <a:t>64</a:t>
            </a:fld>
            <a:endParaRPr lang="th-TH"/>
          </a:p>
        </p:txBody>
      </p:sp>
    </p:spTree>
    <p:extLst>
      <p:ext uri="{BB962C8B-B14F-4D97-AF65-F5344CB8AC3E}">
        <p14:creationId xmlns:p14="http://schemas.microsoft.com/office/powerpoint/2010/main" val="18142790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p>
        </p:txBody>
      </p:sp>
      <p:sp>
        <p:nvSpPr>
          <p:cNvPr id="3" name="Date Placeholder 2"/>
          <p:cNvSpPr>
            <a:spLocks noGrp="1"/>
          </p:cNvSpPr>
          <p:nvPr>
            <p:ph type="dt" sz="half" idx="10"/>
          </p:nvPr>
        </p:nvSpPr>
        <p:spPr/>
        <p:txBody>
          <a:bodyPr/>
          <a:lstStyle/>
          <a:p>
            <a:fld id="{13A9A9C7-12D3-4822-9A41-F25288A662EC}"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65</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533400" y="1295400"/>
            <a:ext cx="8229600" cy="4876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smtClean="0">
                <a:solidFill>
                  <a:srgbClr val="0000FF"/>
                </a:solidFill>
                <a:latin typeface="Times New Roman" panose="02020603050405020304" pitchFamily="18" charset="0"/>
                <a:cs typeface="Times New Roman" panose="02020603050405020304" pitchFamily="18" charset="0"/>
              </a:rPr>
              <a:t>POPUALTION BASED MORTALITY MEASURES</a:t>
            </a:r>
            <a:endParaRPr lang="en-US" sz="2400" dirty="0" smtClean="0">
              <a:solidFill>
                <a:srgbClr val="0000FF"/>
              </a:solidFill>
              <a:latin typeface="Times New Roman" panose="02020603050405020304" pitchFamily="18" charset="0"/>
              <a:cs typeface="Times New Roman" panose="02020603050405020304" pitchFamily="18" charset="0"/>
            </a:endParaRPr>
          </a:p>
          <a:p>
            <a:r>
              <a:rPr lang="en-US" sz="2400" b="1" u="sng" dirty="0" smtClean="0">
                <a:solidFill>
                  <a:srgbClr val="0000FF"/>
                </a:solidFill>
                <a:latin typeface="Times New Roman" panose="02020603050405020304" pitchFamily="18" charset="0"/>
                <a:cs typeface="Times New Roman" panose="02020603050405020304" pitchFamily="18" charset="0"/>
              </a:rPr>
              <a:t>Crude Death Rate</a:t>
            </a:r>
            <a:r>
              <a:rPr lang="en-US" sz="2400" b="1" dirty="0" smtClean="0">
                <a:solidFill>
                  <a:srgbClr val="0000FF"/>
                </a:solidFill>
                <a:latin typeface="Times New Roman" panose="02020603050405020304" pitchFamily="18" charset="0"/>
                <a:cs typeface="Times New Roman" panose="02020603050405020304" pitchFamily="18" charset="0"/>
              </a:rPr>
              <a:t> </a:t>
            </a:r>
            <a:endParaRPr lang="en-US" sz="2400" dirty="0" smtClean="0">
              <a:solidFill>
                <a:srgbClr val="0000FF"/>
              </a:solidFill>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The crude death rate is a measure of the actual observed mortality in a given population. </a:t>
            </a:r>
            <a:r>
              <a:rPr lang="en-US" altLang="en-US" sz="2400" b="1" dirty="0" smtClean="0">
                <a:latin typeface="Times New Roman" panose="02020603050405020304" pitchFamily="18" charset="0"/>
                <a:cs typeface="Times New Roman" panose="02020603050405020304" pitchFamily="18" charset="0"/>
              </a:rPr>
              <a:t>Summary rate of the actual number of observed events in a population over a given time period (e.g. all cancer deaths in 2000)</a:t>
            </a:r>
          </a:p>
          <a:p>
            <a:endParaRPr lang="en-US" altLang="en-US" sz="2400" b="1" dirty="0">
              <a:latin typeface="Times New Roman" panose="02020603050405020304" pitchFamily="18" charset="0"/>
              <a:cs typeface="Times New Roman" panose="02020603050405020304" pitchFamily="18" charset="0"/>
            </a:endParaRPr>
          </a:p>
          <a:p>
            <a:endParaRPr lang="en-US" altLang="en-US" sz="2400" b="1" dirty="0" smtClean="0">
              <a:latin typeface="Times New Roman" panose="02020603050405020304" pitchFamily="18" charset="0"/>
              <a:cs typeface="Times New Roman" panose="02020603050405020304" pitchFamily="18" charset="0"/>
            </a:endParaRPr>
          </a:p>
          <a:p>
            <a:endParaRPr lang="en-US" altLang="en-US" sz="2400" b="1" dirty="0">
              <a:latin typeface="Times New Roman" panose="02020603050405020304" pitchFamily="18" charset="0"/>
              <a:cs typeface="Times New Roman" panose="02020603050405020304" pitchFamily="18" charset="0"/>
            </a:endParaRPr>
          </a:p>
          <a:p>
            <a:endParaRPr lang="en-US" altLang="en-US" sz="2400" b="1" dirty="0" smtClean="0">
              <a:latin typeface="Times New Roman" panose="02020603050405020304" pitchFamily="18" charset="0"/>
              <a:cs typeface="Times New Roman" panose="02020603050405020304" pitchFamily="18" charset="0"/>
            </a:endParaRPr>
          </a:p>
          <a:p>
            <a:pPr marL="0" indent="0">
              <a:buNone/>
            </a:pPr>
            <a:r>
              <a:rPr lang="en-US" sz="1400" b="1" dirty="0" smtClean="0">
                <a:solidFill>
                  <a:srgbClr val="0000FF"/>
                </a:solidFill>
                <a:latin typeface="Times New Roman" panose="02020603050405020304" pitchFamily="18" charset="0"/>
                <a:cs typeface="Times New Roman" panose="02020603050405020304" pitchFamily="18" charset="0"/>
              </a:rPr>
              <a:t>* Number of death from </a:t>
            </a:r>
            <a:r>
              <a:rPr lang="en-US" sz="1400" b="1" dirty="0">
                <a:solidFill>
                  <a:srgbClr val="0000FF"/>
                </a:solidFill>
                <a:latin typeface="Times New Roman" panose="02020603050405020304" pitchFamily="18" charset="0"/>
                <a:cs typeface="Times New Roman" panose="02020603050405020304" pitchFamily="18" charset="0"/>
              </a:rPr>
              <a:t>all causes </a:t>
            </a:r>
            <a:r>
              <a:rPr lang="en-US" sz="1400" b="1" dirty="0" smtClean="0">
                <a:solidFill>
                  <a:srgbClr val="0000FF"/>
                </a:solidFill>
                <a:latin typeface="Times New Roman" panose="02020603050405020304" pitchFamily="18" charset="0"/>
                <a:cs typeface="Times New Roman" panose="02020603050405020304" pitchFamily="18" charset="0"/>
              </a:rPr>
              <a:t>for </a:t>
            </a:r>
            <a:r>
              <a:rPr lang="en-US" sz="1400" b="1" dirty="0">
                <a:solidFill>
                  <a:srgbClr val="0000FF"/>
                </a:solidFill>
                <a:latin typeface="Times New Roman" panose="02020603050405020304" pitchFamily="18" charset="0"/>
                <a:cs typeface="Times New Roman" panose="02020603050405020304" pitchFamily="18" charset="0"/>
              </a:rPr>
              <a:t>a population during a specified time </a:t>
            </a:r>
            <a:r>
              <a:rPr lang="en-US" sz="1400" b="1" dirty="0" smtClean="0">
                <a:solidFill>
                  <a:srgbClr val="0000FF"/>
                </a:solidFill>
                <a:latin typeface="Times New Roman" panose="02020603050405020304" pitchFamily="18" charset="0"/>
                <a:cs typeface="Times New Roman" panose="02020603050405020304" pitchFamily="18" charset="0"/>
              </a:rPr>
              <a:t>period.</a:t>
            </a:r>
          </a:p>
          <a:p>
            <a:pPr marL="0" indent="0">
              <a:buNone/>
            </a:pPr>
            <a:r>
              <a:rPr lang="en-US" sz="1400" b="1" dirty="0" smtClean="0">
                <a:solidFill>
                  <a:srgbClr val="0000FF"/>
                </a:solidFill>
                <a:latin typeface="Times New Roman" panose="02020603050405020304" pitchFamily="18" charset="0"/>
                <a:cs typeface="Times New Roman" panose="02020603050405020304" pitchFamily="18" charset="0"/>
              </a:rPr>
              <a:t>** the </a:t>
            </a:r>
            <a:r>
              <a:rPr lang="en-US" sz="1400" b="1" dirty="0">
                <a:solidFill>
                  <a:srgbClr val="0000FF"/>
                </a:solidFill>
                <a:latin typeface="Times New Roman" panose="02020603050405020304" pitchFamily="18" charset="0"/>
                <a:cs typeface="Times New Roman" panose="02020603050405020304" pitchFamily="18" charset="0"/>
              </a:rPr>
              <a:t>population at the mid-point of the time period</a:t>
            </a:r>
            <a:r>
              <a:rPr lang="en-US" sz="1400" b="1" dirty="0" smtClean="0">
                <a:solidFill>
                  <a:srgbClr val="0000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50871101"/>
              </p:ext>
            </p:extLst>
          </p:nvPr>
        </p:nvGraphicFramePr>
        <p:xfrm>
          <a:off x="685800" y="3810356"/>
          <a:ext cx="7924799" cy="1600200"/>
        </p:xfrm>
        <a:graphic>
          <a:graphicData uri="http://schemas.openxmlformats.org/drawingml/2006/table">
            <a:tbl>
              <a:tblPr firstRow="1" firstCol="1" lastRow="1" lastCol="1" bandRow="1" bandCol="1">
                <a:tableStyleId>{5C22544A-7EE6-4342-B048-85BDC9FD1C3A}</a:tableStyleId>
              </a:tblPr>
              <a:tblGrid>
                <a:gridCol w="2981607"/>
                <a:gridCol w="3547714"/>
                <a:gridCol w="1395478"/>
              </a:tblGrid>
              <a:tr h="838200">
                <a:tc rowSpan="2">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Crude Death Rate  =</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Number of deaths</a:t>
                      </a:r>
                      <a:r>
                        <a:rPr lang="en-US" sz="2400" dirty="0">
                          <a:solidFill>
                            <a:srgbClr val="0000FF"/>
                          </a:solidFill>
                          <a:effectLst/>
                          <a:latin typeface="Times New Roman" panose="02020603050405020304" pitchFamily="18" charset="0"/>
                          <a:cs typeface="Times New Roman" panose="02020603050405020304" pitchFamily="18" charset="0"/>
                        </a:rPr>
                        <a:t>*</a:t>
                      </a:r>
                      <a:endParaRPr lang="en-US" sz="24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X </a:t>
                      </a:r>
                      <a:r>
                        <a:rPr lang="en-US" sz="2400" dirty="0" smtClean="0">
                          <a:solidFill>
                            <a:schemeClr val="tx1"/>
                          </a:solidFill>
                          <a:effectLst/>
                          <a:latin typeface="Times New Roman" panose="02020603050405020304" pitchFamily="18" charset="0"/>
                          <a:cs typeface="Times New Roman" panose="02020603050405020304" pitchFamily="18" charset="0"/>
                        </a:rPr>
                        <a:t>1000</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762000">
                <a:tc vMerge="1">
                  <a:txBody>
                    <a:bodyPr/>
                    <a:lstStyle/>
                    <a:p>
                      <a:endParaRPr lang="en-US"/>
                    </a:p>
                  </a:txBody>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Estimated midinterval population</a:t>
                      </a:r>
                      <a:r>
                        <a:rPr lang="en-US" sz="2400" dirty="0">
                          <a:solidFill>
                            <a:srgbClr val="0000FF"/>
                          </a:solidFill>
                          <a:effectLst/>
                          <a:latin typeface="Times New Roman" panose="02020603050405020304" pitchFamily="18" charset="0"/>
                          <a:cs typeface="Times New Roman" panose="02020603050405020304" pitchFamily="18" charset="0"/>
                        </a:rPr>
                        <a:t>**</a:t>
                      </a:r>
                      <a:endParaRPr lang="en-US" sz="24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pPr marL="0" marR="0">
                        <a:spcBef>
                          <a:spcPts val="0"/>
                        </a:spcBef>
                        <a:spcAft>
                          <a:spcPts val="0"/>
                        </a:spcAft>
                      </a:pPr>
                      <a:endParaRPr lang="en-US" sz="120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094158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p>
        </p:txBody>
      </p:sp>
      <p:sp>
        <p:nvSpPr>
          <p:cNvPr id="3" name="Date Placeholder 2"/>
          <p:cNvSpPr>
            <a:spLocks noGrp="1"/>
          </p:cNvSpPr>
          <p:nvPr>
            <p:ph type="dt" sz="half" idx="10"/>
          </p:nvPr>
        </p:nvSpPr>
        <p:spPr/>
        <p:txBody>
          <a:bodyPr/>
          <a:lstStyle/>
          <a:p>
            <a:fld id="{801B5FD6-4C56-445F-9BD7-CB8B0E894B61}"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66</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533400" y="1981200"/>
            <a:ext cx="8305800" cy="4267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smtClean="0">
                <a:solidFill>
                  <a:srgbClr val="0000FF"/>
                </a:solidFill>
                <a:latin typeface="Times New Roman" panose="02020603050405020304" pitchFamily="18" charset="0"/>
                <a:cs typeface="Times New Roman" panose="02020603050405020304" pitchFamily="18" charset="0"/>
              </a:rPr>
              <a:t>POPUALTION BASED MORTALITY MEASURES</a:t>
            </a:r>
          </a:p>
          <a:p>
            <a:r>
              <a:rPr lang="en-US" sz="2800" b="1" dirty="0" smtClean="0">
                <a:solidFill>
                  <a:srgbClr val="0000FF"/>
                </a:solidFill>
                <a:latin typeface="Times New Roman" panose="02020603050405020304" pitchFamily="18" charset="0"/>
                <a:cs typeface="Times New Roman" panose="02020603050405020304" pitchFamily="18" charset="0"/>
              </a:rPr>
              <a:t>Crude Death Rate </a:t>
            </a:r>
            <a:r>
              <a:rPr lang="en-US" sz="2800" b="1" dirty="0">
                <a:solidFill>
                  <a:srgbClr val="0000FF"/>
                </a:solidFill>
                <a:latin typeface="Times New Roman" panose="02020603050405020304" pitchFamily="18" charset="0"/>
                <a:cs typeface="Times New Roman" panose="02020603050405020304" pitchFamily="18" charset="0"/>
              </a:rPr>
              <a:t>/ 1000 SAUDI live birth in </a:t>
            </a:r>
            <a:r>
              <a:rPr lang="en-US" sz="2800" b="1" dirty="0" smtClean="0">
                <a:solidFill>
                  <a:srgbClr val="0000FF"/>
                </a:solidFill>
                <a:latin typeface="Times New Roman" panose="02020603050405020304" pitchFamily="18" charset="0"/>
                <a:cs typeface="Times New Roman" panose="02020603050405020304" pitchFamily="18" charset="0"/>
              </a:rPr>
              <a:t>2014.</a:t>
            </a:r>
          </a:p>
        </p:txBody>
      </p:sp>
      <p:graphicFrame>
        <p:nvGraphicFramePr>
          <p:cNvPr id="7" name="Table 6"/>
          <p:cNvGraphicFramePr>
            <a:graphicFrameLocks noGrp="1"/>
          </p:cNvGraphicFramePr>
          <p:nvPr>
            <p:extLst>
              <p:ext uri="{D42A27DB-BD31-4B8C-83A1-F6EECF244321}">
                <p14:modId xmlns:p14="http://schemas.microsoft.com/office/powerpoint/2010/main" val="1168250785"/>
              </p:ext>
            </p:extLst>
          </p:nvPr>
        </p:nvGraphicFramePr>
        <p:xfrm>
          <a:off x="838200" y="3733800"/>
          <a:ext cx="7772401" cy="1463040"/>
        </p:xfrm>
        <a:graphic>
          <a:graphicData uri="http://schemas.openxmlformats.org/drawingml/2006/table">
            <a:tbl>
              <a:tblPr firstRow="1" firstCol="1" lastRow="1" lastCol="1" bandRow="1" bandCol="1">
                <a:tableStyleId>{5C22544A-7EE6-4342-B048-85BDC9FD1C3A}</a:tableStyleId>
              </a:tblPr>
              <a:tblGrid>
                <a:gridCol w="2438400"/>
                <a:gridCol w="2362200"/>
                <a:gridCol w="1371600"/>
                <a:gridCol w="1600201"/>
              </a:tblGrid>
              <a:tr h="731520">
                <a:tc rowSpan="2">
                  <a:txBody>
                    <a:bodyPr/>
                    <a:lstStyle/>
                    <a:p>
                      <a:pPr marL="0" marR="0">
                        <a:spcBef>
                          <a:spcPts val="0"/>
                        </a:spcBef>
                        <a:spcAft>
                          <a:spcPts val="0"/>
                        </a:spcAft>
                      </a:pPr>
                      <a:r>
                        <a:rPr lang="en-US" sz="2400" b="1" dirty="0" smtClean="0">
                          <a:solidFill>
                            <a:schemeClr val="tx1"/>
                          </a:solidFill>
                          <a:latin typeface="Times New Roman" panose="02020603050405020304" pitchFamily="18" charset="0"/>
                          <a:cs typeface="Times New Roman" panose="02020603050405020304" pitchFamily="18" charset="0"/>
                        </a:rPr>
                        <a:t>Crude Death </a:t>
                      </a:r>
                      <a:r>
                        <a:rPr lang="en-US" sz="2400" dirty="0" smtClean="0">
                          <a:solidFill>
                            <a:schemeClr val="tx1"/>
                          </a:solidFill>
                          <a:effectLst/>
                          <a:latin typeface="Times New Roman" panose="02020603050405020304" pitchFamily="18" charset="0"/>
                          <a:cs typeface="Times New Roman" panose="02020603050405020304" pitchFamily="18" charset="0"/>
                        </a:rPr>
                        <a:t>Rate </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3200" dirty="0" smtClean="0">
                          <a:solidFill>
                            <a:schemeClr val="tx1"/>
                          </a:solidFill>
                          <a:effectLst/>
                          <a:latin typeface="Times New Roman" panose="02020603050405020304" pitchFamily="18" charset="0"/>
                          <a:ea typeface="Times New Roman"/>
                          <a:cs typeface="Times New Roman" panose="02020603050405020304" pitchFamily="18" charset="0"/>
                        </a:rPr>
                        <a:t>120004</a:t>
                      </a:r>
                      <a:endParaRPr lang="en-US" sz="3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X </a:t>
                      </a:r>
                      <a:r>
                        <a:rPr lang="en-US" sz="2400" dirty="0" smtClean="0">
                          <a:solidFill>
                            <a:schemeClr val="tx1"/>
                          </a:solidFill>
                          <a:effectLst/>
                          <a:latin typeface="Times New Roman" panose="02020603050405020304" pitchFamily="18" charset="0"/>
                          <a:cs typeface="Times New Roman" panose="02020603050405020304" pitchFamily="18" charset="0"/>
                        </a:rPr>
                        <a:t>1000</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rowSpan="2">
                  <a:txBody>
                    <a:bodyPr/>
                    <a:lstStyle/>
                    <a:p>
                      <a:pPr marL="0" marR="0">
                        <a:spcBef>
                          <a:spcPts val="0"/>
                        </a:spcBef>
                        <a:spcAft>
                          <a:spcPts val="0"/>
                        </a:spcAft>
                      </a:pPr>
                      <a:r>
                        <a:rPr lang="en-US" sz="3200" dirty="0" smtClean="0">
                          <a:solidFill>
                            <a:schemeClr val="tx1"/>
                          </a:solidFill>
                          <a:effectLst/>
                          <a:latin typeface="Times New Roman" panose="02020603050405020304" pitchFamily="18" charset="0"/>
                          <a:ea typeface="Times New Roman"/>
                          <a:cs typeface="Times New Roman" panose="02020603050405020304" pitchFamily="18" charset="0"/>
                        </a:rPr>
                        <a:t>= 3.9</a:t>
                      </a:r>
                      <a:endParaRPr lang="en-US" sz="3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731520">
                <a:tc vMerge="1">
                  <a:txBody>
                    <a:bodyPr/>
                    <a:lstStyle/>
                    <a:p>
                      <a:endParaRPr lang="en-US"/>
                    </a:p>
                  </a:txBody>
                  <a:tcPr/>
                </a:tc>
                <a:tc>
                  <a:txBody>
                    <a:bodyPr/>
                    <a:lstStyle/>
                    <a:p>
                      <a:pPr marL="0" marR="0" algn="ctr">
                        <a:spcBef>
                          <a:spcPts val="0"/>
                        </a:spcBef>
                        <a:spcAft>
                          <a:spcPts val="0"/>
                        </a:spcAft>
                      </a:pPr>
                      <a:r>
                        <a:rPr lang="en-US" sz="3200" dirty="0" smtClean="0">
                          <a:solidFill>
                            <a:schemeClr val="tx1"/>
                          </a:solidFill>
                          <a:effectLst/>
                          <a:latin typeface="Times New Roman" panose="02020603050405020304" pitchFamily="18" charset="0"/>
                          <a:ea typeface="Times New Roman"/>
                          <a:cs typeface="Times New Roman" panose="02020603050405020304" pitchFamily="18" charset="0"/>
                        </a:rPr>
                        <a:t>30,770,375</a:t>
                      </a:r>
                      <a:endParaRPr lang="en-US" sz="3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10892575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p>
        </p:txBody>
      </p:sp>
      <p:sp>
        <p:nvSpPr>
          <p:cNvPr id="3" name="Date Placeholder 2"/>
          <p:cNvSpPr>
            <a:spLocks noGrp="1"/>
          </p:cNvSpPr>
          <p:nvPr>
            <p:ph type="dt" sz="half" idx="10"/>
          </p:nvPr>
        </p:nvSpPr>
        <p:spPr/>
        <p:txBody>
          <a:bodyPr/>
          <a:lstStyle/>
          <a:p>
            <a:fld id="{33C1F335-E859-47C6-B1E2-FA70642CBD18}"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67</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533400" y="1295400"/>
            <a:ext cx="8229600" cy="4876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u="sng" dirty="0" smtClean="0">
                <a:solidFill>
                  <a:srgbClr val="0000FF"/>
                </a:solidFill>
                <a:latin typeface="Times New Roman" panose="02020603050405020304" pitchFamily="18" charset="0"/>
                <a:cs typeface="Times New Roman" panose="02020603050405020304" pitchFamily="18" charset="0"/>
              </a:rPr>
              <a:t>Crude Death Rate</a:t>
            </a:r>
            <a:r>
              <a:rPr lang="en-US" sz="2400" b="1" dirty="0" smtClean="0">
                <a:solidFill>
                  <a:srgbClr val="0000FF"/>
                </a:solidFill>
                <a:latin typeface="Times New Roman" panose="02020603050405020304" pitchFamily="18" charset="0"/>
                <a:cs typeface="Times New Roman" panose="02020603050405020304" pitchFamily="18" charset="0"/>
              </a:rPr>
              <a:t> </a:t>
            </a:r>
            <a:endParaRPr lang="en-US" sz="2400" dirty="0" smtClean="0">
              <a:solidFill>
                <a:srgbClr val="0000FF"/>
              </a:solidFill>
              <a:latin typeface="Times New Roman" panose="02020603050405020304" pitchFamily="18" charset="0"/>
              <a:cs typeface="Times New Roman" panose="02020603050405020304" pitchFamily="18" charset="0"/>
            </a:endParaRPr>
          </a:p>
          <a:p>
            <a:r>
              <a:rPr lang="en-US" sz="2400" b="1" dirty="0">
                <a:solidFill>
                  <a:srgbClr val="0000FF"/>
                </a:solidFill>
                <a:latin typeface="Times New Roman" panose="02020603050405020304" pitchFamily="18" charset="0"/>
                <a:cs typeface="Times New Roman" panose="02020603050405020304" pitchFamily="18" charset="0"/>
              </a:rPr>
              <a:t>Crude rates </a:t>
            </a:r>
            <a:r>
              <a:rPr lang="en-US" sz="2400" b="1" dirty="0">
                <a:latin typeface="Times New Roman" panose="02020603050405020304" pitchFamily="18" charset="0"/>
                <a:cs typeface="Times New Roman" panose="02020603050405020304" pitchFamily="18" charset="0"/>
              </a:rPr>
              <a:t>provide an accurate picture of rates of an event, disease, or death in a population, but in some cases it is useful and preferable to calculate an adjusted rate, especially when comparing across populations or over time. </a:t>
            </a:r>
            <a:r>
              <a:rPr lang="en-US" sz="2400" b="1" dirty="0">
                <a:solidFill>
                  <a:srgbClr val="0000FF"/>
                </a:solidFill>
                <a:latin typeface="Times New Roman" panose="02020603050405020304" pitchFamily="18" charset="0"/>
                <a:cs typeface="Times New Roman" panose="02020603050405020304" pitchFamily="18" charset="0"/>
              </a:rPr>
              <a:t>Table 4.1 </a:t>
            </a:r>
            <a:r>
              <a:rPr lang="en-US" sz="2400" b="1" dirty="0">
                <a:latin typeface="Times New Roman" panose="02020603050405020304" pitchFamily="18" charset="0"/>
                <a:cs typeface="Times New Roman" panose="02020603050405020304" pitchFamily="18" charset="0"/>
              </a:rPr>
              <a:t>illustrates the difference between crude and adjusted mortality rates</a:t>
            </a:r>
            <a:r>
              <a:rPr lang="en-US" sz="2400" b="1" dirty="0" smtClean="0">
                <a:latin typeface="Times New Roman" panose="02020603050405020304" pitchFamily="18" charset="0"/>
                <a:cs typeface="Times New Roman" panose="02020603050405020304" pitchFamily="18" charset="0"/>
              </a:rPr>
              <a:t>.</a:t>
            </a:r>
          </a:p>
          <a:p>
            <a:pPr marL="0" indent="0">
              <a:buNone/>
            </a:pPr>
            <a:r>
              <a:rPr lang="en-US" sz="2400" b="1" dirty="0">
                <a:solidFill>
                  <a:srgbClr val="0000FF"/>
                </a:solidFill>
                <a:latin typeface="Times New Roman" panose="02020603050405020304" pitchFamily="18" charset="0"/>
                <a:cs typeface="Times New Roman" panose="02020603050405020304" pitchFamily="18" charset="0"/>
              </a:rPr>
              <a:t>Table 4.1</a:t>
            </a:r>
            <a:endParaRPr lang="en-US" sz="24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16205213"/>
              </p:ext>
            </p:extLst>
          </p:nvPr>
        </p:nvGraphicFramePr>
        <p:xfrm>
          <a:off x="685801" y="4419600"/>
          <a:ext cx="8077199" cy="1598746"/>
        </p:xfrm>
        <a:graphic>
          <a:graphicData uri="http://schemas.openxmlformats.org/drawingml/2006/table">
            <a:tbl>
              <a:tblPr firstRow="1" firstCol="1" bandRow="1">
                <a:tableStyleId>{5C22544A-7EE6-4342-B048-85BDC9FD1C3A}</a:tableStyleId>
              </a:tblPr>
              <a:tblGrid>
                <a:gridCol w="1288914"/>
                <a:gridCol w="1683944"/>
                <a:gridCol w="2208741"/>
                <a:gridCol w="2895600"/>
              </a:tblGrid>
              <a:tr h="577525">
                <a:tc>
                  <a:txBody>
                    <a:bodyPr/>
                    <a:lstStyle/>
                    <a:p>
                      <a:pPr marL="0" marR="0" algn="ctr">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Year</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Number of Deaths</a:t>
                      </a:r>
                      <a:endParaRPr lang="en-US" sz="20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Crude mortality </a:t>
                      </a:r>
                      <a:r>
                        <a:rPr lang="en-US" sz="2000" b="1" dirty="0" smtClean="0">
                          <a:solidFill>
                            <a:schemeClr val="tx1"/>
                          </a:solidFill>
                          <a:effectLst/>
                          <a:latin typeface="Times New Roman" panose="02020603050405020304" pitchFamily="18" charset="0"/>
                          <a:cs typeface="Times New Roman" panose="02020603050405020304" pitchFamily="18" charset="0"/>
                        </a:rPr>
                        <a:t>rates (</a:t>
                      </a:r>
                      <a:r>
                        <a:rPr lang="en-US" sz="2000" b="1" dirty="0">
                          <a:solidFill>
                            <a:schemeClr val="tx1"/>
                          </a:solidFill>
                          <a:effectLst/>
                          <a:latin typeface="Times New Roman" panose="02020603050405020304" pitchFamily="18" charset="0"/>
                          <a:cs typeface="Times New Roman" panose="02020603050405020304" pitchFamily="18" charset="0"/>
                        </a:rPr>
                        <a:t>Per 1000)</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Age - adjusted Mortality</a:t>
                      </a:r>
                    </a:p>
                    <a:p>
                      <a:pPr marL="0" marR="0" algn="ctr">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Rate (per 1000)</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473237">
                <a:tc>
                  <a:txBody>
                    <a:bodyPr/>
                    <a:lstStyle/>
                    <a:p>
                      <a:pPr marL="0" marR="0" algn="ctr">
                        <a:lnSpc>
                          <a:spcPct val="107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2006</a:t>
                      </a:r>
                      <a:endParaRPr lang="en-US" sz="20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94715</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r>
                        <a:rPr lang="en-US" sz="2000" b="1" dirty="0" smtClean="0">
                          <a:solidFill>
                            <a:schemeClr val="tx1"/>
                          </a:solidFill>
                          <a:effectLst/>
                          <a:latin typeface="Times New Roman" panose="02020603050405020304" pitchFamily="18" charset="0"/>
                          <a:cs typeface="Times New Roman" panose="02020603050405020304" pitchFamily="18" charset="0"/>
                        </a:rPr>
                        <a:t>18.6</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73237">
                <a:tc>
                  <a:txBody>
                    <a:bodyPr/>
                    <a:lstStyle/>
                    <a:p>
                      <a:pPr marL="0" marR="0" algn="ctr">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2014</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120004</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3.9</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7000"/>
                        </a:lnSpc>
                        <a:spcBef>
                          <a:spcPts val="0"/>
                        </a:spcBef>
                        <a:spcAft>
                          <a:spcPts val="0"/>
                        </a:spcAft>
                      </a:pPr>
                      <a:r>
                        <a:rPr lang="en-US" sz="2000" b="1" dirty="0" smtClean="0">
                          <a:solidFill>
                            <a:schemeClr val="tx1"/>
                          </a:solidFill>
                          <a:effectLst/>
                          <a:latin typeface="Times New Roman" panose="02020603050405020304" pitchFamily="18" charset="0"/>
                          <a:cs typeface="Times New Roman" panose="02020603050405020304" pitchFamily="18" charset="0"/>
                        </a:rPr>
                        <a:t>14</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Tree>
    <p:extLst>
      <p:ext uri="{BB962C8B-B14F-4D97-AF65-F5344CB8AC3E}">
        <p14:creationId xmlns:p14="http://schemas.microsoft.com/office/powerpoint/2010/main" val="11161578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p>
        </p:txBody>
      </p:sp>
      <p:sp>
        <p:nvSpPr>
          <p:cNvPr id="3" name="Date Placeholder 2"/>
          <p:cNvSpPr>
            <a:spLocks noGrp="1"/>
          </p:cNvSpPr>
          <p:nvPr>
            <p:ph type="dt" sz="half" idx="10"/>
          </p:nvPr>
        </p:nvSpPr>
        <p:spPr/>
        <p:txBody>
          <a:bodyPr/>
          <a:lstStyle/>
          <a:p>
            <a:fld id="{52F3B516-BB10-45BC-B047-9C192C735337}"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68</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533400" y="1295400"/>
            <a:ext cx="8229600" cy="4876800"/>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u="sng" dirty="0" smtClean="0">
                <a:solidFill>
                  <a:srgbClr val="0000FF"/>
                </a:solidFill>
                <a:latin typeface="Times New Roman" panose="02020603050405020304" pitchFamily="18" charset="0"/>
                <a:cs typeface="Times New Roman" panose="02020603050405020304" pitchFamily="18" charset="0"/>
              </a:rPr>
              <a:t>Crude Death Rate</a:t>
            </a:r>
            <a:r>
              <a:rPr lang="en-US" sz="2400" b="1" dirty="0" smtClean="0">
                <a:solidFill>
                  <a:srgbClr val="0000FF"/>
                </a:solidFill>
                <a:latin typeface="Times New Roman" panose="02020603050405020304" pitchFamily="18" charset="0"/>
                <a:cs typeface="Times New Roman" panose="02020603050405020304" pitchFamily="18" charset="0"/>
              </a:rPr>
              <a:t> </a:t>
            </a:r>
            <a:endParaRPr lang="en-US" sz="2400" dirty="0" smtClean="0">
              <a:solidFill>
                <a:srgbClr val="0000FF"/>
              </a:solidFill>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Table 4.1 </a:t>
            </a:r>
            <a:r>
              <a:rPr lang="en-US" sz="2800" b="1" dirty="0">
                <a:latin typeface="Times New Roman" panose="02020603050405020304" pitchFamily="18" charset="0"/>
                <a:cs typeface="Times New Roman" panose="02020603050405020304" pitchFamily="18" charset="0"/>
              </a:rPr>
              <a:t>first shows the importance of expressing numbers as rates as well as counts and also the difference between a crude rate and an adjusted rate. </a:t>
            </a:r>
            <a:endParaRPr lang="en-US" sz="2800" b="1" dirty="0" smtClean="0">
              <a:latin typeface="Times New Roman" panose="02020603050405020304" pitchFamily="18" charset="0"/>
              <a:cs typeface="Times New Roman" panose="02020603050405020304" pitchFamily="18" charset="0"/>
            </a:endParaRPr>
          </a:p>
          <a:p>
            <a:pPr>
              <a:buClr>
                <a:srgbClr val="0000FF"/>
              </a:buClr>
            </a:pPr>
            <a:r>
              <a:rPr lang="en-US" sz="2800" b="1" dirty="0" smtClean="0">
                <a:latin typeface="Times New Roman" panose="02020603050405020304" pitchFamily="18" charset="0"/>
                <a:cs typeface="Times New Roman" panose="02020603050405020304" pitchFamily="18" charset="0"/>
              </a:rPr>
              <a:t>Based </a:t>
            </a:r>
            <a:r>
              <a:rPr lang="en-US" sz="2800" b="1" dirty="0">
                <a:latin typeface="Times New Roman" panose="02020603050405020304" pitchFamily="18" charset="0"/>
                <a:cs typeface="Times New Roman" panose="02020603050405020304" pitchFamily="18" charset="0"/>
              </a:rPr>
              <a:t>on the data in the table, there were over 25000 more deaths in 2014 than there were in 2006. </a:t>
            </a:r>
            <a:endParaRPr lang="en-US" sz="2800" b="1" dirty="0" smtClean="0">
              <a:latin typeface="Times New Roman" panose="02020603050405020304" pitchFamily="18" charset="0"/>
              <a:cs typeface="Times New Roman" panose="02020603050405020304" pitchFamily="18" charset="0"/>
            </a:endParaRPr>
          </a:p>
          <a:p>
            <a:pPr>
              <a:buClr>
                <a:srgbClr val="0000FF"/>
              </a:buClr>
            </a:pPr>
            <a:r>
              <a:rPr lang="en-US" sz="2800" b="1" dirty="0" smtClean="0">
                <a:latin typeface="Times New Roman" panose="02020603050405020304" pitchFamily="18" charset="0"/>
                <a:cs typeface="Times New Roman" panose="02020603050405020304" pitchFamily="18" charset="0"/>
              </a:rPr>
              <a:t>You </a:t>
            </a:r>
            <a:r>
              <a:rPr lang="en-US" sz="2800" b="1" dirty="0">
                <a:latin typeface="Times New Roman" panose="02020603050405020304" pitchFamily="18" charset="0"/>
                <a:cs typeface="Times New Roman" panose="02020603050405020304" pitchFamily="18" charset="0"/>
              </a:rPr>
              <a:t>may know that the population of the Saudi Arabia increased substantially from 2006 to 2014, so this increase in the number of deaths may not be surprising.</a:t>
            </a:r>
          </a:p>
        </p:txBody>
      </p:sp>
    </p:spTree>
    <p:extLst>
      <p:ext uri="{BB962C8B-B14F-4D97-AF65-F5344CB8AC3E}">
        <p14:creationId xmlns:p14="http://schemas.microsoft.com/office/powerpoint/2010/main" val="16575963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Autofit/>
          </a:bodyPr>
          <a:lstStyle/>
          <a:p>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2800" dirty="0"/>
          </a:p>
        </p:txBody>
      </p:sp>
      <p:sp>
        <p:nvSpPr>
          <p:cNvPr id="3" name="Date Placeholder 2"/>
          <p:cNvSpPr>
            <a:spLocks noGrp="1"/>
          </p:cNvSpPr>
          <p:nvPr>
            <p:ph type="dt" sz="half" idx="10"/>
          </p:nvPr>
        </p:nvSpPr>
        <p:spPr/>
        <p:txBody>
          <a:bodyPr/>
          <a:lstStyle/>
          <a:p>
            <a:fld id="{A9E2136C-AE8A-4608-9201-1CB76540AA9A}"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69</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533400" y="1143000"/>
            <a:ext cx="8229600" cy="50292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0"/>
              </a:spcBef>
              <a:buNone/>
            </a:pPr>
            <a:r>
              <a:rPr lang="en-US" sz="3000" b="1" dirty="0" smtClean="0">
                <a:solidFill>
                  <a:srgbClr val="0000FF"/>
                </a:solidFill>
                <a:latin typeface="Times New Roman" panose="02020603050405020304" pitchFamily="18" charset="0"/>
                <a:cs typeface="Times New Roman" panose="02020603050405020304" pitchFamily="18" charset="0"/>
              </a:rPr>
              <a:t>Crude Death Rate </a:t>
            </a:r>
            <a:endParaRPr lang="en-US" sz="3000" dirty="0" smtClean="0">
              <a:solidFill>
                <a:srgbClr val="0000FF"/>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Clr>
                <a:srgbClr val="0000FF"/>
              </a:buClr>
            </a:pPr>
            <a:r>
              <a:rPr lang="en-US" sz="2800" b="1" dirty="0">
                <a:latin typeface="Times New Roman" panose="02020603050405020304" pitchFamily="18" charset="0"/>
                <a:cs typeface="Times New Roman" panose="02020603050405020304" pitchFamily="18" charset="0"/>
              </a:rPr>
              <a:t>In fact, once we express the counts as rates (column three), we see that the difference in the number of deaths is in large part a function of the different population sizes in the two years. </a:t>
            </a:r>
            <a:endParaRPr lang="en-US" sz="2800" b="1" dirty="0" smtClean="0">
              <a:latin typeface="Times New Roman" panose="02020603050405020304" pitchFamily="18" charset="0"/>
              <a:cs typeface="Times New Roman" panose="02020603050405020304" pitchFamily="18" charset="0"/>
            </a:endParaRPr>
          </a:p>
          <a:p>
            <a:pPr marL="457200" indent="-457200">
              <a:lnSpc>
                <a:spcPct val="110000"/>
              </a:lnSpc>
              <a:spcBef>
                <a:spcPts val="0"/>
              </a:spcBef>
              <a:buClr>
                <a:srgbClr val="0000FF"/>
              </a:buClr>
            </a:pPr>
            <a:r>
              <a:rPr lang="en-US" sz="2800" b="1" dirty="0" smtClean="0">
                <a:latin typeface="Times New Roman" panose="02020603050405020304" pitchFamily="18" charset="0"/>
                <a:cs typeface="Times New Roman" panose="02020603050405020304" pitchFamily="18" charset="0"/>
              </a:rPr>
              <a:t>When </a:t>
            </a:r>
            <a:r>
              <a:rPr lang="en-US" sz="2800" b="1" dirty="0">
                <a:latin typeface="Times New Roman" panose="02020603050405020304" pitchFamily="18" charset="0"/>
                <a:cs typeface="Times New Roman" panose="02020603050405020304" pitchFamily="18" charset="0"/>
              </a:rPr>
              <a:t>expressed as a mortality rate per 1000 residents, the Saudi Arabia mortality rate in 2006 looks similar to the mortality rate in 2014. </a:t>
            </a:r>
            <a:endParaRPr lang="en-US" sz="2800" b="1" dirty="0" smtClean="0">
              <a:latin typeface="Times New Roman" panose="02020603050405020304" pitchFamily="18" charset="0"/>
              <a:cs typeface="Times New Roman" panose="02020603050405020304" pitchFamily="18" charset="0"/>
            </a:endParaRPr>
          </a:p>
          <a:p>
            <a:pPr marL="457200" indent="-457200">
              <a:lnSpc>
                <a:spcPct val="110000"/>
              </a:lnSpc>
              <a:spcBef>
                <a:spcPts val="0"/>
              </a:spcBef>
              <a:buClr>
                <a:srgbClr val="0000FF"/>
              </a:buClr>
            </a:pPr>
            <a:r>
              <a:rPr lang="en-US" sz="2800" b="1" dirty="0" smtClean="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2014 rate even is slightly lower, a positive sign indicating that perhaps public health and other measures are reducing the number of deaths in the Saudi Arabia over time</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458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3E1653A6-B90B-4C54-8658-245579337C94}"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7</a:t>
            </a:fld>
            <a:endParaRPr lang="ar-SA"/>
          </a:p>
        </p:txBody>
      </p:sp>
      <p:sp>
        <p:nvSpPr>
          <p:cNvPr id="2" name="Title 1"/>
          <p:cNvSpPr>
            <a:spLocks noGrp="1"/>
          </p:cNvSpPr>
          <p:nvPr>
            <p:ph type="ctrTitle" sz="quarter"/>
          </p:nvPr>
        </p:nvSpPr>
        <p:spPr>
          <a:xfrm>
            <a:off x="609600" y="228600"/>
            <a:ext cx="7846368" cy="8145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381000" y="1447800"/>
            <a:ext cx="8305800" cy="4648200"/>
          </a:xfrm>
        </p:spPr>
        <p:txBody>
          <a:bodyPr>
            <a:normAutofit/>
          </a:bodyPr>
          <a:lstStyle/>
          <a:p>
            <a:pPr marL="457200" indent="-457200" algn="l">
              <a:buClr>
                <a:srgbClr val="FF0000"/>
              </a:buCl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Thus </a:t>
            </a:r>
            <a:r>
              <a:rPr lang="en-US" sz="2800" b="1" dirty="0">
                <a:solidFill>
                  <a:srgbClr val="0000FF"/>
                </a:solidFill>
                <a:latin typeface="Times New Roman" panose="02020603050405020304" pitchFamily="18" charset="0"/>
                <a:cs typeface="Times New Roman" panose="02020603050405020304" pitchFamily="18" charset="0"/>
              </a:rPr>
              <a:t>epidemiologists</a:t>
            </a:r>
            <a:r>
              <a:rPr lang="en-US" sz="2800" b="1" dirty="0">
                <a:solidFill>
                  <a:schemeClr val="tx1"/>
                </a:solidFill>
                <a:latin typeface="Times New Roman" panose="02020603050405020304" pitchFamily="18" charset="0"/>
                <a:cs typeface="Times New Roman" panose="02020603050405020304" pitchFamily="18" charset="0"/>
              </a:rPr>
              <a:t> are concerned with understanding health outcomes </a:t>
            </a:r>
            <a:r>
              <a:rPr lang="en-US" sz="2800" b="1" dirty="0">
                <a:solidFill>
                  <a:srgbClr val="0000FF"/>
                </a:solidFill>
                <a:latin typeface="Times New Roman" panose="02020603050405020304" pitchFamily="18" charset="0"/>
                <a:cs typeface="Times New Roman" panose="02020603050405020304" pitchFamily="18" charset="0"/>
              </a:rPr>
              <a:t>not</a:t>
            </a:r>
            <a:r>
              <a:rPr lang="en-US" sz="2800" b="1" dirty="0">
                <a:solidFill>
                  <a:schemeClr val="tx1"/>
                </a:solidFill>
                <a:latin typeface="Times New Roman" panose="02020603050405020304" pitchFamily="18" charset="0"/>
                <a:cs typeface="Times New Roman" panose="02020603050405020304" pitchFamily="18" charset="0"/>
              </a:rPr>
              <a:t> in individuals, </a:t>
            </a:r>
            <a:r>
              <a:rPr lang="en-US" sz="2800" b="1" dirty="0">
                <a:solidFill>
                  <a:srgbClr val="0000FF"/>
                </a:solidFill>
                <a:latin typeface="Times New Roman" panose="02020603050405020304" pitchFamily="18" charset="0"/>
                <a:cs typeface="Times New Roman" panose="02020603050405020304" pitchFamily="18" charset="0"/>
              </a:rPr>
              <a:t>but</a:t>
            </a:r>
            <a:r>
              <a:rPr lang="en-US" sz="2800" b="1" dirty="0">
                <a:solidFill>
                  <a:schemeClr val="tx1"/>
                </a:solidFill>
                <a:latin typeface="Times New Roman" panose="02020603050405020304" pitchFamily="18" charset="0"/>
                <a:cs typeface="Times New Roman" panose="02020603050405020304" pitchFamily="18" charset="0"/>
              </a:rPr>
              <a:t> in populations, or groups of people.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Typically</a:t>
            </a:r>
            <a:r>
              <a:rPr lang="en-US" sz="2800" b="1" dirty="0">
                <a:solidFill>
                  <a:schemeClr val="tx1"/>
                </a:solidFill>
                <a:latin typeface="Times New Roman" panose="02020603050405020304" pitchFamily="18" charset="0"/>
                <a:cs typeface="Times New Roman" panose="02020603050405020304" pitchFamily="18" charset="0"/>
              </a:rPr>
              <a:t>, an </a:t>
            </a:r>
            <a:r>
              <a:rPr lang="en-US" sz="2800" b="1" dirty="0">
                <a:solidFill>
                  <a:srgbClr val="0000FF"/>
                </a:solidFill>
                <a:latin typeface="Times New Roman" panose="02020603050405020304" pitchFamily="18" charset="0"/>
                <a:cs typeface="Times New Roman" panose="02020603050405020304" pitchFamily="18" charset="0"/>
              </a:rPr>
              <a:t>epidemiologist</a:t>
            </a:r>
            <a:r>
              <a:rPr lang="en-US" sz="2800" b="1" dirty="0">
                <a:solidFill>
                  <a:schemeClr val="tx1"/>
                </a:solidFill>
                <a:latin typeface="Times New Roman" panose="02020603050405020304" pitchFamily="18" charset="0"/>
                <a:cs typeface="Times New Roman" panose="02020603050405020304" pitchFamily="18" charset="0"/>
              </a:rPr>
              <a:t> investigates the relationship between two things: the </a:t>
            </a:r>
            <a:r>
              <a:rPr lang="en-US" sz="2800" b="1" i="1" dirty="0">
                <a:solidFill>
                  <a:srgbClr val="0000FF"/>
                </a:solidFill>
                <a:latin typeface="Times New Roman" panose="02020603050405020304" pitchFamily="18" charset="0"/>
                <a:cs typeface="Times New Roman" panose="02020603050405020304" pitchFamily="18" charset="0"/>
              </a:rPr>
              <a:t>exposure</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and the </a:t>
            </a:r>
            <a:r>
              <a:rPr lang="en-US" sz="2800" b="1" i="1" dirty="0">
                <a:solidFill>
                  <a:srgbClr val="0000FF"/>
                </a:solidFill>
                <a:latin typeface="Times New Roman" panose="02020603050405020304" pitchFamily="18" charset="0"/>
                <a:cs typeface="Times New Roman" panose="02020603050405020304" pitchFamily="18" charset="0"/>
              </a:rPr>
              <a:t>outcome</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of interest.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In </a:t>
            </a:r>
            <a:r>
              <a:rPr lang="en-US" sz="2800" b="1" dirty="0">
                <a:solidFill>
                  <a:srgbClr val="0000FF"/>
                </a:solidFill>
                <a:latin typeface="Times New Roman" panose="02020603050405020304" pitchFamily="18" charset="0"/>
                <a:cs typeface="Times New Roman" panose="02020603050405020304" pitchFamily="18" charset="0"/>
              </a:rPr>
              <a:t>statistics</a:t>
            </a:r>
            <a:r>
              <a:rPr lang="en-US" sz="2800" b="1" dirty="0">
                <a:solidFill>
                  <a:schemeClr val="tx1"/>
                </a:solidFill>
                <a:latin typeface="Times New Roman" panose="02020603050405020304" pitchFamily="18" charset="0"/>
                <a:cs typeface="Times New Roman" panose="02020603050405020304" pitchFamily="18" charset="0"/>
              </a:rPr>
              <a:t>, the </a:t>
            </a:r>
            <a:r>
              <a:rPr lang="en-US" sz="2800" b="1" dirty="0">
                <a:solidFill>
                  <a:srgbClr val="0000FF"/>
                </a:solidFill>
                <a:latin typeface="Times New Roman" panose="02020603050405020304" pitchFamily="18" charset="0"/>
                <a:cs typeface="Times New Roman" panose="02020603050405020304" pitchFamily="18" charset="0"/>
              </a:rPr>
              <a:t>exposure</a:t>
            </a:r>
            <a:r>
              <a:rPr lang="en-US" sz="2800" b="1" dirty="0">
                <a:solidFill>
                  <a:schemeClr val="tx1"/>
                </a:solidFill>
                <a:latin typeface="Times New Roman" panose="02020603050405020304" pitchFamily="18" charset="0"/>
                <a:cs typeface="Times New Roman" panose="02020603050405020304" pitchFamily="18" charset="0"/>
              </a:rPr>
              <a:t> would be called the </a:t>
            </a:r>
            <a:r>
              <a:rPr lang="en-US" sz="2800" b="1" dirty="0">
                <a:solidFill>
                  <a:srgbClr val="0000FF"/>
                </a:solidFill>
                <a:latin typeface="Times New Roman" panose="02020603050405020304" pitchFamily="18" charset="0"/>
                <a:cs typeface="Times New Roman" panose="02020603050405020304" pitchFamily="18" charset="0"/>
              </a:rPr>
              <a:t>independent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variable</a:t>
            </a:r>
            <a:r>
              <a:rPr lang="en-US" sz="2800" b="1" dirty="0">
                <a:solidFill>
                  <a:schemeClr val="tx1"/>
                </a:solidFill>
                <a:latin typeface="Times New Roman" panose="02020603050405020304" pitchFamily="18" charset="0"/>
                <a:cs typeface="Times New Roman" panose="02020603050405020304" pitchFamily="18" charset="0"/>
              </a:rPr>
              <a:t>; it is the health behavior, toxic substance, or other event or material a person encounters or experiences</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2582109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63C8B481-73E6-447F-9463-575E759B59BC}" type="datetime1">
              <a:rPr lang="ar-SA" smtClean="0"/>
              <a:t>14/02/1441</a:t>
            </a:fld>
            <a:endParaRPr lang="en-US"/>
          </a:p>
        </p:txBody>
      </p:sp>
      <p:sp>
        <p:nvSpPr>
          <p:cNvPr id="5" name="Footer Placeholder 4"/>
          <p:cNvSpPr>
            <a:spLocks noGrp="1"/>
          </p:cNvSpPr>
          <p:nvPr>
            <p:ph type="ftr" sz="quarter" idx="3"/>
          </p:nvPr>
        </p:nvSpPr>
        <p:spPr/>
        <p:txBody>
          <a:bodyPr/>
          <a:lstStyle/>
          <a:p>
            <a:r>
              <a:rPr lang="en-US" smtClean="0"/>
              <a:t>Dr. Mohammed Alnaif</a:t>
            </a:r>
            <a:endParaRPr lang="en-US"/>
          </a:p>
        </p:txBody>
      </p:sp>
      <p:sp>
        <p:nvSpPr>
          <p:cNvPr id="6" name="Slide Number Placeholder 5"/>
          <p:cNvSpPr>
            <a:spLocks noGrp="1"/>
          </p:cNvSpPr>
          <p:nvPr>
            <p:ph type="sldNum" sz="quarter" idx="4"/>
          </p:nvPr>
        </p:nvSpPr>
        <p:spPr/>
        <p:txBody>
          <a:bodyPr/>
          <a:lstStyle/>
          <a:p>
            <a:fld id="{EEEECDCC-63C2-4492-ADC6-A6890B1EB79E}" type="slidenum">
              <a:rPr lang="en-US" smtClean="0"/>
              <a:t>70</a:t>
            </a:fld>
            <a:endParaRPr lang="en-US"/>
          </a:p>
        </p:txBody>
      </p:sp>
      <p:sp>
        <p:nvSpPr>
          <p:cNvPr id="2" name="Title 1"/>
          <p:cNvSpPr>
            <a:spLocks noGrp="1"/>
          </p:cNvSpPr>
          <p:nvPr>
            <p:ph type="ctrTitle" sz="quarter"/>
          </p:nvPr>
        </p:nvSpPr>
        <p:spPr>
          <a:xfrm>
            <a:off x="457200" y="304800"/>
            <a:ext cx="8229600" cy="990600"/>
          </a:xfrm>
        </p:spPr>
        <p:txBody>
          <a:bodyPr>
            <a:noAutofit/>
          </a:bodyPr>
          <a:lstStyle/>
          <a:p>
            <a:pPr marL="182880"/>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381000" y="1447800"/>
            <a:ext cx="8458200" cy="4724400"/>
          </a:xfrm>
        </p:spPr>
        <p:txBody>
          <a:bodyPr>
            <a:normAutofit/>
          </a:bodyPr>
          <a:lstStyle/>
          <a:p>
            <a:pPr marL="457200" indent="-457200" algn="l">
              <a:spcBef>
                <a:spcPts val="0"/>
              </a:spcBef>
              <a:spcAft>
                <a:spcPts val="0"/>
              </a:spcAft>
            </a:pPr>
            <a:r>
              <a:rPr lang="en-US" sz="2800" b="1" dirty="0">
                <a:solidFill>
                  <a:srgbClr val="0000FF"/>
                </a:solidFill>
                <a:latin typeface="Times New Roman" panose="02020603050405020304" pitchFamily="18" charset="0"/>
                <a:cs typeface="Times New Roman" panose="02020603050405020304" pitchFamily="18" charset="0"/>
              </a:rPr>
              <a:t>POPUALTION BASED MORTALITY MEASURES</a:t>
            </a:r>
            <a:endParaRPr lang="en-US" sz="2800" dirty="0">
              <a:solidFill>
                <a:srgbClr val="0000FF"/>
              </a:solidFill>
              <a:latin typeface="Times New Roman" panose="02020603050405020304" pitchFamily="18" charset="0"/>
              <a:cs typeface="Times New Roman" panose="02020603050405020304" pitchFamily="18" charset="0"/>
            </a:endParaRPr>
          </a:p>
          <a:p>
            <a:pPr marL="457200" indent="-457200" algn="l">
              <a:spcBef>
                <a:spcPts val="0"/>
              </a:spcBef>
              <a:spcAft>
                <a:spcPts val="0"/>
              </a:spcAft>
            </a:pPr>
            <a:r>
              <a:rPr lang="en-US" b="1" dirty="0" smtClean="0">
                <a:solidFill>
                  <a:srgbClr val="0000FF"/>
                </a:solidFill>
                <a:latin typeface="Times New Roman" panose="02020603050405020304" pitchFamily="18" charset="0"/>
                <a:cs typeface="Times New Roman" panose="02020603050405020304" pitchFamily="18" charset="0"/>
              </a:rPr>
              <a:t>Specific Rate:</a:t>
            </a:r>
            <a:endParaRPr lang="en-US" dirty="0">
              <a:solidFill>
                <a:srgbClr val="0000FF"/>
              </a:solidFill>
              <a:latin typeface="Times New Roman" panose="02020603050405020304" pitchFamily="18" charset="0"/>
              <a:cs typeface="Times New Roman" panose="02020603050405020304" pitchFamily="18" charset="0"/>
            </a:endParaRPr>
          </a:p>
          <a:p>
            <a:pPr marL="457200" indent="-457200" algn="l">
              <a:spcBef>
                <a:spcPts val="0"/>
              </a:spcBef>
              <a:spcAft>
                <a:spcPts val="0"/>
              </a:spcAft>
              <a:buFont typeface="Arial" panose="020B0604020202020204" pitchFamily="34" charset="0"/>
              <a:buChar char="•"/>
            </a:pPr>
            <a:r>
              <a:rPr lang="en-US" altLang="en-US" sz="2800" b="1" dirty="0">
                <a:solidFill>
                  <a:schemeClr val="tx1"/>
                </a:solidFill>
                <a:latin typeface="Times New Roman" panose="02020603050405020304" pitchFamily="18" charset="0"/>
                <a:cs typeface="Times New Roman" panose="02020603050405020304" pitchFamily="18" charset="0"/>
              </a:rPr>
              <a:t>Rates for specific segments/groups of the population  (e.g. sex, age, race, cause of death, cancer site</a:t>
            </a:r>
            <a:r>
              <a:rPr lang="en-US" altLang="en-US" sz="2800" b="1" dirty="0" smtClean="0">
                <a:solidFill>
                  <a:schemeClr val="tx1"/>
                </a:solidFill>
                <a:latin typeface="Times New Roman" panose="02020603050405020304" pitchFamily="18" charset="0"/>
                <a:cs typeface="Times New Roman" panose="02020603050405020304" pitchFamily="18" charset="0"/>
              </a:rPr>
              <a:t>)</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lgn="l">
              <a:spcBef>
                <a:spcPts val="0"/>
              </a:spcBef>
              <a:spcAft>
                <a:spcPts val="0"/>
              </a:spcAft>
            </a:pPr>
            <a:r>
              <a:rPr lang="en-US" altLang="en-US" b="1" dirty="0">
                <a:solidFill>
                  <a:srgbClr val="0000FF"/>
                </a:solidFill>
                <a:latin typeface="Times New Roman" panose="02020603050405020304" pitchFamily="18" charset="0"/>
                <a:cs typeface="Times New Roman" panose="02020603050405020304" pitchFamily="18" charset="0"/>
              </a:rPr>
              <a:t>Adjusted </a:t>
            </a:r>
            <a:r>
              <a:rPr lang="en-US" altLang="en-US" b="1" dirty="0" smtClean="0">
                <a:solidFill>
                  <a:srgbClr val="0000FF"/>
                </a:solidFill>
                <a:latin typeface="Times New Roman" panose="02020603050405020304" pitchFamily="18" charset="0"/>
                <a:cs typeface="Times New Roman" panose="02020603050405020304" pitchFamily="18" charset="0"/>
              </a:rPr>
              <a:t>rate:</a:t>
            </a:r>
            <a:r>
              <a:rPr lang="en-US" altLang="en-US" sz="2800" b="1" dirty="0" smtClean="0">
                <a:solidFill>
                  <a:schemeClr val="tx1"/>
                </a:solidFill>
                <a:latin typeface="Times New Roman" panose="02020603050405020304" pitchFamily="18" charset="0"/>
                <a:cs typeface="Times New Roman" panose="02020603050405020304" pitchFamily="18" charset="0"/>
              </a:rPr>
              <a:t> </a:t>
            </a:r>
            <a:endParaRPr lang="en-US" altLang="en-US" sz="2800" b="1" dirty="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spcAft>
                <a:spcPts val="0"/>
              </a:spcAft>
              <a:buFont typeface="Arial" panose="020B0604020202020204" pitchFamily="34" charset="0"/>
              <a:buChar char="•"/>
            </a:pPr>
            <a:r>
              <a:rPr lang="en-US" altLang="en-US" sz="3000" b="1" dirty="0">
                <a:solidFill>
                  <a:schemeClr val="tx1"/>
                </a:solidFill>
                <a:latin typeface="Times New Roman" panose="02020603050405020304" pitchFamily="18" charset="0"/>
                <a:cs typeface="Times New Roman" panose="02020603050405020304" pitchFamily="18" charset="0"/>
              </a:rPr>
              <a:t>Used to compare rates for entire populations, taking into account differences in variables we consider as influencing outcomes (age, gender, race</a:t>
            </a:r>
            <a:r>
              <a:rPr lang="en-US" altLang="en-US" sz="3000" b="1" dirty="0" smtClean="0">
                <a:solidFill>
                  <a:schemeClr val="tx1"/>
                </a:solidFill>
                <a:latin typeface="Times New Roman" panose="02020603050405020304" pitchFamily="18" charset="0"/>
                <a:cs typeface="Times New Roman" panose="02020603050405020304" pitchFamily="18" charset="0"/>
              </a:rPr>
              <a:t>)</a:t>
            </a:r>
            <a:endParaRPr lang="en-US" sz="30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9707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1E018F31-4278-4EA7-AA81-8AED3B2C1AE4}" type="datetime1">
              <a:rPr lang="ar-SA" smtClean="0"/>
              <a:t>14/02/1441</a:t>
            </a:fld>
            <a:endParaRPr lang="en-US"/>
          </a:p>
        </p:txBody>
      </p:sp>
      <p:sp>
        <p:nvSpPr>
          <p:cNvPr id="6" name="Footer Placeholder 5"/>
          <p:cNvSpPr>
            <a:spLocks noGrp="1"/>
          </p:cNvSpPr>
          <p:nvPr>
            <p:ph type="ftr" sz="quarter" idx="3"/>
          </p:nvPr>
        </p:nvSpPr>
        <p:spPr/>
        <p:txBody>
          <a:bodyPr/>
          <a:lstStyle/>
          <a:p>
            <a:r>
              <a:rPr lang="en-US" smtClean="0"/>
              <a:t>Dr. Mohammed Alnaif</a:t>
            </a:r>
            <a:endParaRPr lang="en-US"/>
          </a:p>
        </p:txBody>
      </p:sp>
      <p:sp>
        <p:nvSpPr>
          <p:cNvPr id="7" name="Slide Number Placeholder 6"/>
          <p:cNvSpPr>
            <a:spLocks noGrp="1"/>
          </p:cNvSpPr>
          <p:nvPr>
            <p:ph type="sldNum" sz="quarter" idx="4"/>
          </p:nvPr>
        </p:nvSpPr>
        <p:spPr/>
        <p:txBody>
          <a:bodyPr/>
          <a:lstStyle/>
          <a:p>
            <a:fld id="{EEEECDCC-63C2-4492-ADC6-A6890B1EB79E}" type="slidenum">
              <a:rPr lang="en-US" smtClean="0"/>
              <a:t>71</a:t>
            </a:fld>
            <a:endParaRPr lang="en-US"/>
          </a:p>
        </p:txBody>
      </p:sp>
      <p:sp>
        <p:nvSpPr>
          <p:cNvPr id="2" name="Title 1"/>
          <p:cNvSpPr>
            <a:spLocks noGrp="1"/>
          </p:cNvSpPr>
          <p:nvPr>
            <p:ph type="ctrTitle" sz="quarter"/>
          </p:nvPr>
        </p:nvSpPr>
        <p:spPr>
          <a:xfrm>
            <a:off x="457200" y="304800"/>
            <a:ext cx="8229600" cy="1219200"/>
          </a:xfrm>
        </p:spPr>
        <p:txBody>
          <a:bodyPr>
            <a:noAutofit/>
          </a:bodyPr>
          <a:lstStyle/>
          <a:p>
            <a:pPr marL="182880"/>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457200" y="1524000"/>
            <a:ext cx="8382000" cy="4572000"/>
          </a:xfrm>
        </p:spPr>
        <p:txBody>
          <a:bodyPr>
            <a:normAutofit/>
          </a:bodyPr>
          <a:lstStyle/>
          <a:p>
            <a:pPr algn="l"/>
            <a:r>
              <a:rPr lang="en-US" sz="2800" b="1" dirty="0">
                <a:solidFill>
                  <a:srgbClr val="0000FF"/>
                </a:solidFill>
                <a:latin typeface="Times New Roman" panose="02020603050405020304" pitchFamily="18" charset="0"/>
                <a:cs typeface="Times New Roman" panose="02020603050405020304" pitchFamily="18" charset="0"/>
              </a:rPr>
              <a:t>POPUALTION BASED MORTALITY MEASURES</a:t>
            </a:r>
            <a:endParaRPr lang="en-US" sz="2800" dirty="0">
              <a:solidFill>
                <a:srgbClr val="0000FF"/>
              </a:solidFill>
              <a:latin typeface="Times New Roman" panose="02020603050405020304" pitchFamily="18" charset="0"/>
              <a:cs typeface="Times New Roman" panose="02020603050405020304" pitchFamily="18" charset="0"/>
            </a:endParaRPr>
          </a:p>
          <a:p>
            <a:pPr algn="l"/>
            <a:r>
              <a:rPr lang="en-US" sz="2800" b="1" dirty="0" smtClean="0">
                <a:solidFill>
                  <a:srgbClr val="0000FF"/>
                </a:solidFill>
                <a:latin typeface="Times New Roman" panose="02020603050405020304" pitchFamily="18" charset="0"/>
                <a:cs typeface="Times New Roman" panose="02020603050405020304" pitchFamily="18" charset="0"/>
              </a:rPr>
              <a:t>Specific Rate:</a:t>
            </a:r>
            <a:endParaRPr lang="en-US" sz="2800" dirty="0">
              <a:solidFill>
                <a:srgbClr val="0000FF"/>
              </a:solidFill>
              <a:latin typeface="Times New Roman" panose="02020603050405020304" pitchFamily="18" charset="0"/>
              <a:cs typeface="Times New Roman" panose="02020603050405020304" pitchFamily="18" charset="0"/>
            </a:endParaRPr>
          </a:p>
          <a:p>
            <a:pPr algn="l"/>
            <a:r>
              <a:rPr lang="en-US" altLang="en-US" sz="2800" b="1" dirty="0">
                <a:solidFill>
                  <a:srgbClr val="0000FF"/>
                </a:solidFill>
                <a:latin typeface="Times New Roman" panose="02020603050405020304" pitchFamily="18" charset="0"/>
                <a:cs typeface="Times New Roman" panose="02020603050405020304" pitchFamily="18" charset="0"/>
              </a:rPr>
              <a:t>Rates for specific segments/groups of the population  (e.g. sex, age, race, cause of death, cancer site</a:t>
            </a:r>
            <a:r>
              <a:rPr lang="en-US" altLang="en-US" sz="2800" b="1" dirty="0" smtClean="0">
                <a:solidFill>
                  <a:srgbClr val="0000FF"/>
                </a:solidFill>
                <a:latin typeface="Times New Roman" panose="02020603050405020304" pitchFamily="18" charset="0"/>
                <a:cs typeface="Times New Roman" panose="02020603050405020304" pitchFamily="18" charset="0"/>
              </a:rPr>
              <a:t>)</a:t>
            </a:r>
            <a:r>
              <a:rPr lang="en-US" sz="2800" b="1" dirty="0" smtClean="0">
                <a:solidFill>
                  <a:srgbClr val="0000FF"/>
                </a:solidFill>
                <a:latin typeface="Times New Roman" panose="02020603050405020304" pitchFamily="18" charset="0"/>
                <a:cs typeface="Times New Roman" panose="02020603050405020304" pitchFamily="18" charset="0"/>
              </a:rPr>
              <a:t>.</a:t>
            </a:r>
          </a:p>
          <a:p>
            <a:pPr algn="l"/>
            <a:endParaRPr lang="en-US" sz="2800" b="1" dirty="0">
              <a:solidFill>
                <a:srgbClr val="0000FF"/>
              </a:solidFill>
              <a:latin typeface="Times New Roman" panose="02020603050405020304" pitchFamily="18" charset="0"/>
              <a:cs typeface="Times New Roman" panose="02020603050405020304" pitchFamily="18" charset="0"/>
            </a:endParaRPr>
          </a:p>
          <a:p>
            <a:pPr algn="l"/>
            <a:endParaRPr lang="en-US" sz="2800" b="1" dirty="0" smtClean="0">
              <a:solidFill>
                <a:srgbClr val="0000FF"/>
              </a:solidFill>
              <a:latin typeface="Times New Roman" panose="02020603050405020304" pitchFamily="18" charset="0"/>
              <a:cs typeface="Times New Roman" panose="02020603050405020304" pitchFamily="18" charset="0"/>
            </a:endParaRPr>
          </a:p>
          <a:p>
            <a:pPr algn="l"/>
            <a:endParaRPr lang="en-US" sz="2800" b="1" dirty="0" smtClean="0">
              <a:solidFill>
                <a:srgbClr val="0000FF"/>
              </a:solidFill>
              <a:latin typeface="Times New Roman" panose="02020603050405020304" pitchFamily="18" charset="0"/>
              <a:cs typeface="Times New Roman" panose="02020603050405020304" pitchFamily="18" charset="0"/>
            </a:endParaRPr>
          </a:p>
          <a:p>
            <a:pPr algn="l"/>
            <a:endParaRPr lang="en-US" sz="2800" b="1" dirty="0">
              <a:solidFill>
                <a:srgbClr val="0000FF"/>
              </a:solidFill>
              <a:latin typeface="Times New Roman" panose="02020603050405020304" pitchFamily="18" charset="0"/>
              <a:cs typeface="Times New Roman" panose="02020603050405020304" pitchFamily="18" charset="0"/>
            </a:endParaRPr>
          </a:p>
          <a:p>
            <a:pPr algn="l"/>
            <a:r>
              <a:rPr lang="en-US" sz="1600" b="1" dirty="0">
                <a:solidFill>
                  <a:srgbClr val="0000FF"/>
                </a:solidFill>
                <a:latin typeface="Times New Roman" panose="02020603050405020304" pitchFamily="18" charset="0"/>
                <a:cs typeface="Times New Roman" panose="02020603050405020304" pitchFamily="18" charset="0"/>
              </a:rPr>
              <a:t>* </a:t>
            </a:r>
            <a:r>
              <a:rPr lang="en-US" altLang="en-US" sz="1400" b="1" dirty="0">
                <a:solidFill>
                  <a:srgbClr val="0000FF"/>
                </a:solidFill>
                <a:latin typeface="Times New Roman" panose="02020603050405020304" pitchFamily="18" charset="0"/>
                <a:cs typeface="Times New Roman" panose="02020603050405020304" pitchFamily="18" charset="0"/>
              </a:rPr>
              <a:t>(e.g. sex, age, race, cause of death, cancer site</a:t>
            </a:r>
            <a:r>
              <a:rPr lang="en-US" altLang="en-US" sz="1400" b="1" dirty="0" smtClean="0">
                <a:solidFill>
                  <a:srgbClr val="0000FF"/>
                </a:solidFill>
                <a:latin typeface="Times New Roman" panose="02020603050405020304" pitchFamily="18" charset="0"/>
                <a:cs typeface="Times New Roman" panose="02020603050405020304" pitchFamily="18" charset="0"/>
              </a:rPr>
              <a:t>)</a:t>
            </a:r>
            <a:r>
              <a:rPr lang="en-US" sz="1400" b="1" dirty="0" smtClean="0">
                <a:solidFill>
                  <a:srgbClr val="0000FF"/>
                </a:solidFill>
                <a:latin typeface="Times New Roman" panose="02020603050405020304" pitchFamily="18" charset="0"/>
                <a:cs typeface="Times New Roman" panose="02020603050405020304" pitchFamily="18" charset="0"/>
              </a:rPr>
              <a:t>.</a:t>
            </a:r>
            <a:endParaRPr lang="en-US" sz="1400" b="1" dirty="0">
              <a:solidFill>
                <a:srgbClr val="0000FF"/>
              </a:solidFill>
              <a:latin typeface="Times New Roman" panose="02020603050405020304" pitchFamily="18" charset="0"/>
              <a:cs typeface="Times New Roman" panose="02020603050405020304" pitchFamily="18" charset="0"/>
            </a:endParaRPr>
          </a:p>
          <a:p>
            <a:pPr algn="l"/>
            <a:r>
              <a:rPr lang="en-US" sz="1400" b="1" dirty="0">
                <a:solidFill>
                  <a:srgbClr val="0000FF"/>
                </a:solidFill>
                <a:latin typeface="Times New Roman" panose="02020603050405020304" pitchFamily="18" charset="0"/>
                <a:cs typeface="Times New Roman" panose="02020603050405020304" pitchFamily="18" charset="0"/>
              </a:rPr>
              <a:t>** the population at the mid-point of the time period</a:t>
            </a:r>
            <a:r>
              <a:rPr lang="en-US" sz="1400" b="1" dirty="0" smtClean="0">
                <a:solidFill>
                  <a:srgbClr val="0000FF"/>
                </a:solidFill>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54163456"/>
              </p:ext>
            </p:extLst>
          </p:nvPr>
        </p:nvGraphicFramePr>
        <p:xfrm>
          <a:off x="762000" y="3810000"/>
          <a:ext cx="7543800" cy="1463040"/>
        </p:xfrm>
        <a:graphic>
          <a:graphicData uri="http://schemas.openxmlformats.org/drawingml/2006/table">
            <a:tbl>
              <a:tblPr firstRow="1" firstCol="1" lastRow="1" lastCol="1" bandRow="1" bandCol="1">
                <a:tableStyleId>{5C22544A-7EE6-4342-B048-85BDC9FD1C3A}</a:tableStyleId>
              </a:tblPr>
              <a:tblGrid>
                <a:gridCol w="1828800"/>
                <a:gridCol w="4191000"/>
                <a:gridCol w="1524000"/>
              </a:tblGrid>
              <a:tr h="731520">
                <a:tc rowSpan="2">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Age-specific death rate =</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9306" marR="19306" marT="0" marB="0" anchor="ctr">
                    <a:solidFill>
                      <a:schemeClr val="accent2"/>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Number of deaths of a specified age group*</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9306" marR="19306"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000" dirty="0" smtClean="0">
                          <a:solidFill>
                            <a:schemeClr val="tx1"/>
                          </a:solidFill>
                          <a:effectLst/>
                          <a:latin typeface="Times New Roman" panose="02020603050405020304" pitchFamily="18" charset="0"/>
                          <a:cs typeface="Times New Roman" panose="02020603050405020304" pitchFamily="18" charset="0"/>
                        </a:rPr>
                        <a:t> X 1000</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9306" marR="19306" marT="0" marB="0" anchor="ctr">
                    <a:solidFill>
                      <a:schemeClr val="accent2"/>
                    </a:solidFill>
                  </a:tcPr>
                </a:tc>
              </a:tr>
              <a:tr h="731520">
                <a:tc vMerge="1">
                  <a:txBody>
                    <a:bodyPr/>
                    <a:lstStyle/>
                    <a:p>
                      <a:pPr marL="0" marR="0">
                        <a:spcBef>
                          <a:spcPts val="0"/>
                        </a:spcBef>
                        <a:spcAft>
                          <a:spcPts val="0"/>
                        </a:spcAft>
                      </a:pP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9306" marR="19306" marT="0" marB="0" anchor="ct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Estimated midinterval population of that age group**</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9306" marR="19306"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pPr marL="0" marR="0">
                        <a:spcBef>
                          <a:spcPts val="0"/>
                        </a:spcBef>
                        <a:spcAft>
                          <a:spcPts val="0"/>
                        </a:spcAft>
                      </a:pPr>
                      <a:endParaRPr lang="en-US" sz="300" dirty="0">
                        <a:effectLst/>
                        <a:latin typeface="Times New Roman"/>
                        <a:ea typeface="Times New Roman"/>
                      </a:endParaRPr>
                    </a:p>
                  </a:txBody>
                  <a:tcPr marL="19306" marR="19306" marT="0" marB="0" anchor="ctr"/>
                </a:tc>
              </a:tr>
            </a:tbl>
          </a:graphicData>
        </a:graphic>
      </p:graphicFrame>
    </p:spTree>
    <p:extLst>
      <p:ext uri="{BB962C8B-B14F-4D97-AF65-F5344CB8AC3E}">
        <p14:creationId xmlns:p14="http://schemas.microsoft.com/office/powerpoint/2010/main" val="20794918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solidFill>
                  <a:srgbClr val="0000FF"/>
                </a:solidFill>
                <a:latin typeface="Times New Roman" panose="02020603050405020304" pitchFamily="18" charset="0"/>
                <a:cs typeface="Times New Roman" panose="02020603050405020304" pitchFamily="18" charset="0"/>
              </a:rPr>
              <a:t>Saudi Male Deaths </a:t>
            </a:r>
            <a:r>
              <a:rPr lang="en-US" sz="2800" b="1" dirty="0" smtClean="0">
                <a:solidFill>
                  <a:srgbClr val="0000FF"/>
                </a:solidFill>
                <a:latin typeface="Times New Roman" panose="02020603050405020304" pitchFamily="18" charset="0"/>
                <a:cs typeface="Times New Roman" panose="02020603050405020304" pitchFamily="18" charset="0"/>
              </a:rPr>
              <a:t>During 2015 for two different age groups by regions</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F5A63C0D-DBF5-4471-8C2C-E622FD845CF8}"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72</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graphicFrame>
        <p:nvGraphicFramePr>
          <p:cNvPr id="6" name="Chart 5"/>
          <p:cNvGraphicFramePr>
            <a:graphicFrameLocks/>
          </p:cNvGraphicFramePr>
          <p:nvPr>
            <p:extLst>
              <p:ext uri="{D42A27DB-BD31-4B8C-83A1-F6EECF244321}">
                <p14:modId xmlns:p14="http://schemas.microsoft.com/office/powerpoint/2010/main" val="828148866"/>
              </p:ext>
            </p:extLst>
          </p:nvPr>
        </p:nvGraphicFramePr>
        <p:xfrm>
          <a:off x="838200" y="1524000"/>
          <a:ext cx="7696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76826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2"/>
          </p:nvPr>
        </p:nvSpPr>
        <p:spPr/>
        <p:txBody>
          <a:bodyPr/>
          <a:lstStyle/>
          <a:p>
            <a:fld id="{8E3FAE5A-9505-4734-AE88-63EFFF375C86}" type="datetime1">
              <a:rPr lang="ar-SA" smtClean="0"/>
              <a:t>14/02/1441</a:t>
            </a:fld>
            <a:endParaRPr lang="en-US"/>
          </a:p>
        </p:txBody>
      </p:sp>
      <p:sp>
        <p:nvSpPr>
          <p:cNvPr id="6" name="Footer Placeholder 5"/>
          <p:cNvSpPr>
            <a:spLocks noGrp="1"/>
          </p:cNvSpPr>
          <p:nvPr>
            <p:ph type="ftr" sz="quarter" idx="3"/>
          </p:nvPr>
        </p:nvSpPr>
        <p:spPr/>
        <p:txBody>
          <a:bodyPr/>
          <a:lstStyle/>
          <a:p>
            <a:r>
              <a:rPr lang="en-US" smtClean="0"/>
              <a:t>Dr. Mohammed Alnaif</a:t>
            </a:r>
            <a:endParaRPr lang="en-US"/>
          </a:p>
        </p:txBody>
      </p:sp>
      <p:sp>
        <p:nvSpPr>
          <p:cNvPr id="7" name="Slide Number Placeholder 6"/>
          <p:cNvSpPr>
            <a:spLocks noGrp="1"/>
          </p:cNvSpPr>
          <p:nvPr>
            <p:ph type="sldNum" sz="quarter" idx="4"/>
          </p:nvPr>
        </p:nvSpPr>
        <p:spPr/>
        <p:txBody>
          <a:bodyPr/>
          <a:lstStyle/>
          <a:p>
            <a:fld id="{EEEECDCC-63C2-4492-ADC6-A6890B1EB79E}" type="slidenum">
              <a:rPr lang="en-US" smtClean="0"/>
              <a:t>73</a:t>
            </a:fld>
            <a:endParaRPr lang="en-US"/>
          </a:p>
        </p:txBody>
      </p:sp>
      <p:sp>
        <p:nvSpPr>
          <p:cNvPr id="2" name="Title 1"/>
          <p:cNvSpPr>
            <a:spLocks noGrp="1"/>
          </p:cNvSpPr>
          <p:nvPr>
            <p:ph type="ctrTitle" sz="quarter"/>
          </p:nvPr>
        </p:nvSpPr>
        <p:spPr>
          <a:xfrm>
            <a:off x="457200" y="304800"/>
            <a:ext cx="8229600" cy="1219200"/>
          </a:xfrm>
        </p:spPr>
        <p:txBody>
          <a:bodyPr>
            <a:noAutofit/>
          </a:bodyPr>
          <a:lstStyle/>
          <a:p>
            <a:pPr marL="182880"/>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457200" y="1600200"/>
            <a:ext cx="8382000" cy="4572000"/>
          </a:xfrm>
        </p:spPr>
        <p:txBody>
          <a:bodyPr>
            <a:normAutofit lnSpcReduction="10000"/>
          </a:bodyPr>
          <a:lstStyle/>
          <a:p>
            <a:pPr algn="l"/>
            <a:r>
              <a:rPr lang="en-US" sz="2800" b="1" dirty="0">
                <a:solidFill>
                  <a:srgbClr val="0000FF"/>
                </a:solidFill>
                <a:latin typeface="Times New Roman" panose="02020603050405020304" pitchFamily="18" charset="0"/>
                <a:cs typeface="Times New Roman" panose="02020603050405020304" pitchFamily="18" charset="0"/>
              </a:rPr>
              <a:t>POPUALTION BASED MORTALITY MEASURES</a:t>
            </a:r>
            <a:endParaRPr lang="en-US" sz="2800" dirty="0">
              <a:solidFill>
                <a:srgbClr val="0000FF"/>
              </a:solidFill>
              <a:latin typeface="Times New Roman" panose="02020603050405020304" pitchFamily="18" charset="0"/>
              <a:cs typeface="Times New Roman" panose="02020603050405020304" pitchFamily="18" charset="0"/>
            </a:endParaRPr>
          </a:p>
          <a:p>
            <a:pPr algn="l"/>
            <a:r>
              <a:rPr lang="en-US" b="1" dirty="0" smtClean="0">
                <a:solidFill>
                  <a:srgbClr val="0000FF"/>
                </a:solidFill>
                <a:latin typeface="Times New Roman" panose="02020603050405020304" pitchFamily="18" charset="0"/>
                <a:cs typeface="Times New Roman" panose="02020603050405020304" pitchFamily="18" charset="0"/>
              </a:rPr>
              <a:t>Specific Rate: </a:t>
            </a:r>
            <a:endParaRPr lang="en-US" dirty="0">
              <a:solidFill>
                <a:srgbClr val="0000FF"/>
              </a:solidFill>
              <a:latin typeface="Times New Roman" panose="02020603050405020304" pitchFamily="18" charset="0"/>
              <a:cs typeface="Times New Roman" panose="02020603050405020304" pitchFamily="18" charset="0"/>
            </a:endParaRPr>
          </a:p>
          <a:p>
            <a:pPr algn="l"/>
            <a:r>
              <a:rPr lang="en-US" altLang="en-US" sz="2800" b="1" dirty="0">
                <a:solidFill>
                  <a:srgbClr val="0000FF"/>
                </a:solidFill>
                <a:latin typeface="Times New Roman" panose="02020603050405020304" pitchFamily="18" charset="0"/>
                <a:cs typeface="Times New Roman" panose="02020603050405020304" pitchFamily="18" charset="0"/>
              </a:rPr>
              <a:t>Rates for specific segments/groups of the population  (e.g. sex, age, race, cause of death, cancer site</a:t>
            </a:r>
            <a:r>
              <a:rPr lang="en-US" altLang="en-US" sz="2800" b="1" dirty="0" smtClean="0">
                <a:solidFill>
                  <a:srgbClr val="0000FF"/>
                </a:solidFill>
                <a:latin typeface="Times New Roman" panose="02020603050405020304" pitchFamily="18" charset="0"/>
                <a:cs typeface="Times New Roman" panose="02020603050405020304" pitchFamily="18" charset="0"/>
              </a:rPr>
              <a:t>)</a:t>
            </a:r>
            <a:r>
              <a:rPr lang="en-US" sz="2800" b="1" dirty="0" smtClean="0">
                <a:solidFill>
                  <a:srgbClr val="0000FF"/>
                </a:solidFill>
                <a:latin typeface="Times New Roman" panose="02020603050405020304" pitchFamily="18" charset="0"/>
                <a:cs typeface="Times New Roman" panose="02020603050405020304" pitchFamily="18" charset="0"/>
              </a:rPr>
              <a:t>.</a:t>
            </a:r>
          </a:p>
          <a:p>
            <a:pPr algn="l"/>
            <a:endParaRPr lang="en-US" sz="2800" b="1" dirty="0">
              <a:solidFill>
                <a:srgbClr val="0000FF"/>
              </a:solidFill>
              <a:latin typeface="Times New Roman" panose="02020603050405020304" pitchFamily="18" charset="0"/>
              <a:cs typeface="Times New Roman" panose="02020603050405020304" pitchFamily="18" charset="0"/>
            </a:endParaRPr>
          </a:p>
          <a:p>
            <a:pPr algn="l"/>
            <a:endParaRPr lang="en-US" sz="2800" b="1" dirty="0" smtClean="0">
              <a:solidFill>
                <a:srgbClr val="0000FF"/>
              </a:solidFill>
              <a:latin typeface="Times New Roman" panose="02020603050405020304" pitchFamily="18" charset="0"/>
              <a:cs typeface="Times New Roman" panose="02020603050405020304" pitchFamily="18" charset="0"/>
            </a:endParaRPr>
          </a:p>
          <a:p>
            <a:pPr algn="l"/>
            <a:endParaRPr lang="en-US" sz="2800" b="1" dirty="0">
              <a:solidFill>
                <a:srgbClr val="0000FF"/>
              </a:solidFill>
              <a:latin typeface="Times New Roman" panose="02020603050405020304" pitchFamily="18" charset="0"/>
              <a:cs typeface="Times New Roman" panose="02020603050405020304" pitchFamily="18" charset="0"/>
            </a:endParaRPr>
          </a:p>
          <a:p>
            <a:pPr algn="l"/>
            <a:endParaRPr lang="en-US" sz="2800" b="1" dirty="0" smtClean="0">
              <a:solidFill>
                <a:srgbClr val="0000FF"/>
              </a:solidFill>
              <a:latin typeface="Times New Roman" panose="02020603050405020304" pitchFamily="18" charset="0"/>
              <a:cs typeface="Times New Roman" panose="02020603050405020304" pitchFamily="18" charset="0"/>
            </a:endParaRPr>
          </a:p>
          <a:p>
            <a:pPr algn="l"/>
            <a:r>
              <a:rPr lang="en-US" sz="1500" b="1" dirty="0">
                <a:solidFill>
                  <a:srgbClr val="0000FF"/>
                </a:solidFill>
                <a:latin typeface="Times New Roman" panose="02020603050405020304" pitchFamily="18" charset="0"/>
                <a:cs typeface="Times New Roman" panose="02020603050405020304" pitchFamily="18" charset="0"/>
              </a:rPr>
              <a:t>* </a:t>
            </a:r>
            <a:r>
              <a:rPr lang="en-US" altLang="en-US" sz="1500" b="1" dirty="0">
                <a:solidFill>
                  <a:srgbClr val="0000FF"/>
                </a:solidFill>
                <a:latin typeface="Times New Roman" panose="02020603050405020304" pitchFamily="18" charset="0"/>
                <a:cs typeface="Times New Roman" panose="02020603050405020304" pitchFamily="18" charset="0"/>
              </a:rPr>
              <a:t>(e.g. sex, age, race, cause of death, cancer site)</a:t>
            </a:r>
            <a:r>
              <a:rPr lang="en-US" sz="1500" b="1" dirty="0">
                <a:solidFill>
                  <a:srgbClr val="0000FF"/>
                </a:solidFill>
                <a:latin typeface="Times New Roman" panose="02020603050405020304" pitchFamily="18" charset="0"/>
                <a:cs typeface="Times New Roman" panose="02020603050405020304" pitchFamily="18" charset="0"/>
              </a:rPr>
              <a:t>.</a:t>
            </a:r>
          </a:p>
          <a:p>
            <a:pPr algn="l"/>
            <a:r>
              <a:rPr lang="en-US" sz="1500" b="1" dirty="0">
                <a:solidFill>
                  <a:srgbClr val="0000FF"/>
                </a:solidFill>
                <a:latin typeface="Times New Roman" panose="02020603050405020304" pitchFamily="18" charset="0"/>
                <a:cs typeface="Times New Roman" panose="02020603050405020304" pitchFamily="18" charset="0"/>
              </a:rPr>
              <a:t>** the population at the mid-point of the time period</a:t>
            </a:r>
            <a:r>
              <a:rPr lang="en-US" sz="1500" b="1" dirty="0" smtClean="0">
                <a:solidFill>
                  <a:srgbClr val="0000FF"/>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35097188"/>
              </p:ext>
            </p:extLst>
          </p:nvPr>
        </p:nvGraphicFramePr>
        <p:xfrm>
          <a:off x="762000" y="3657600"/>
          <a:ext cx="7620001" cy="1539240"/>
        </p:xfrm>
        <a:graphic>
          <a:graphicData uri="http://schemas.openxmlformats.org/drawingml/2006/table">
            <a:tbl>
              <a:tblPr firstRow="1" firstCol="1" lastRow="1" lastCol="1" bandRow="1" bandCol="1">
                <a:tableStyleId>{5C22544A-7EE6-4342-B048-85BDC9FD1C3A}</a:tableStyleId>
              </a:tblPr>
              <a:tblGrid>
                <a:gridCol w="1752600"/>
                <a:gridCol w="4548555"/>
                <a:gridCol w="1318846"/>
              </a:tblGrid>
              <a:tr h="762000">
                <a:tc rowSpan="2">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Cause Specific Death Rate  =</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Total number of deaths due to a specific cause during a given time interval*</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000" dirty="0" smtClean="0">
                          <a:solidFill>
                            <a:schemeClr val="tx1"/>
                          </a:solidFill>
                          <a:effectLst/>
                          <a:latin typeface="Times New Roman" panose="02020603050405020304" pitchFamily="18" charset="0"/>
                          <a:cs typeface="Times New Roman" panose="02020603050405020304" pitchFamily="18" charset="0"/>
                        </a:rPr>
                        <a:t> X 1000</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777240">
                <a:tc vMerge="1">
                  <a:txBody>
                    <a:bodyPr/>
                    <a:lstStyle/>
                    <a:p>
                      <a:endParaRPr lang="en-US"/>
                    </a:p>
                  </a:txBody>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Estimated midinterval population**</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pPr marL="0" marR="0">
                        <a:spcBef>
                          <a:spcPts val="0"/>
                        </a:spcBef>
                        <a:spcAft>
                          <a:spcPts val="0"/>
                        </a:spcAft>
                      </a:pPr>
                      <a:endParaRPr lang="en-US"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2734398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77200" cy="1143000"/>
          </a:xfrm>
        </p:spPr>
        <p:txBody>
          <a:bodyPr/>
          <a:lstStyle/>
          <a:p>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2800" dirty="0"/>
          </a:p>
        </p:txBody>
      </p:sp>
      <p:sp>
        <p:nvSpPr>
          <p:cNvPr id="922627" name="Rectangle 3"/>
          <p:cNvSpPr>
            <a:spLocks noGrp="1" noChangeArrowheads="1"/>
          </p:cNvSpPr>
          <p:nvPr>
            <p:ph idx="1"/>
          </p:nvPr>
        </p:nvSpPr>
        <p:spPr>
          <a:xfrm>
            <a:off x="838200" y="1524000"/>
            <a:ext cx="7848600" cy="4343400"/>
          </a:xfrm>
          <a:prstGeom prst="rect">
            <a:avLst/>
          </a:prstGeom>
        </p:spPr>
        <p:txBody>
          <a:bodyPr>
            <a:normAutofit/>
          </a:bodyPr>
          <a:lstStyle/>
          <a:p>
            <a:pPr marL="457200" indent="-457200">
              <a:spcBef>
                <a:spcPts val="600"/>
              </a:spcBef>
              <a:spcAft>
                <a:spcPts val="0"/>
              </a:spcAft>
              <a:buNone/>
            </a:pPr>
            <a:r>
              <a:rPr lang="en-US" sz="2800" b="1" dirty="0">
                <a:solidFill>
                  <a:srgbClr val="0000FF"/>
                </a:solidFill>
                <a:latin typeface="Times New Roman" panose="02020603050405020304" pitchFamily="18" charset="0"/>
                <a:cs typeface="Times New Roman" panose="02020603050405020304" pitchFamily="18" charset="0"/>
              </a:rPr>
              <a:t>POPUALTION BASED MORTALITY MEASURES</a:t>
            </a:r>
            <a:endParaRPr lang="en-US" sz="2800" dirty="0">
              <a:solidFill>
                <a:srgbClr val="0000FF"/>
              </a:solidFill>
              <a:latin typeface="Times New Roman" panose="02020603050405020304" pitchFamily="18" charset="0"/>
              <a:cs typeface="Times New Roman" panose="02020603050405020304" pitchFamily="18" charset="0"/>
            </a:endParaRPr>
          </a:p>
          <a:p>
            <a:pPr marL="457200" indent="-457200">
              <a:spcBef>
                <a:spcPts val="600"/>
              </a:spcBef>
              <a:spcAft>
                <a:spcPts val="0"/>
              </a:spcAft>
              <a:buNone/>
            </a:pPr>
            <a:r>
              <a:rPr lang="en-US" altLang="en-US" sz="3200" b="1" dirty="0" smtClean="0">
                <a:solidFill>
                  <a:srgbClr val="0000FF"/>
                </a:solidFill>
                <a:latin typeface="Times New Roman" panose="02020603050405020304" pitchFamily="18" charset="0"/>
                <a:cs typeface="Times New Roman" panose="02020603050405020304" pitchFamily="18" charset="0"/>
              </a:rPr>
              <a:t>Two </a:t>
            </a:r>
            <a:r>
              <a:rPr lang="en-US" altLang="en-US" sz="3200" b="1" dirty="0">
                <a:solidFill>
                  <a:srgbClr val="0000FF"/>
                </a:solidFill>
                <a:latin typeface="Times New Roman" panose="02020603050405020304" pitchFamily="18" charset="0"/>
                <a:cs typeface="Times New Roman" panose="02020603050405020304" pitchFamily="18" charset="0"/>
              </a:rPr>
              <a:t>methods to adjust rates:</a:t>
            </a:r>
            <a:endParaRPr lang="en-US" altLang="en-US" sz="3200" b="1" dirty="0" smtClean="0">
              <a:solidFill>
                <a:srgbClr val="0000FF"/>
              </a:solidFill>
              <a:latin typeface="Times New Roman" panose="02020603050405020304" pitchFamily="18" charset="0"/>
              <a:cs typeface="Times New Roman" panose="02020603050405020304" pitchFamily="18" charset="0"/>
            </a:endParaRPr>
          </a:p>
          <a:p>
            <a:pPr marL="457200" indent="-457200">
              <a:spcBef>
                <a:spcPts val="600"/>
              </a:spcBef>
              <a:spcAft>
                <a:spcPts val="0"/>
              </a:spcAft>
              <a:buClr>
                <a:srgbClr val="0000FF"/>
              </a:buClr>
              <a:buFont typeface="Arial" panose="020B0604020202020204" pitchFamily="34" charset="0"/>
              <a:buChar char="•"/>
            </a:pPr>
            <a:r>
              <a:rPr lang="en-US" altLang="en-US" b="1" dirty="0" smtClean="0">
                <a:solidFill>
                  <a:srgbClr val="0000FF"/>
                </a:solidFill>
                <a:latin typeface="Times New Roman" panose="02020603050405020304" pitchFamily="18" charset="0"/>
                <a:cs typeface="Times New Roman" panose="02020603050405020304" pitchFamily="18" charset="0"/>
              </a:rPr>
              <a:t>Direct </a:t>
            </a:r>
            <a:r>
              <a:rPr lang="en-US" altLang="en-US" b="1" dirty="0">
                <a:solidFill>
                  <a:srgbClr val="0000FF"/>
                </a:solidFill>
                <a:latin typeface="Times New Roman" panose="02020603050405020304" pitchFamily="18" charset="0"/>
                <a:cs typeface="Times New Roman" panose="02020603050405020304" pitchFamily="18" charset="0"/>
              </a:rPr>
              <a:t>Method</a:t>
            </a:r>
            <a:r>
              <a:rPr lang="en-US" altLang="en-US" b="1" dirty="0">
                <a:solidFill>
                  <a:schemeClr val="tx1"/>
                </a:solidFill>
                <a:latin typeface="Times New Roman" panose="02020603050405020304" pitchFamily="18" charset="0"/>
                <a:cs typeface="Times New Roman" panose="02020603050405020304" pitchFamily="18" charset="0"/>
              </a:rPr>
              <a:t>:      </a:t>
            </a:r>
          </a:p>
          <a:p>
            <a:pPr marL="457200" lvl="1" indent="-457200">
              <a:spcBef>
                <a:spcPts val="600"/>
              </a:spcBef>
              <a:spcAft>
                <a:spcPts val="0"/>
              </a:spcAft>
              <a:buClr>
                <a:srgbClr val="0000FF"/>
              </a:buClr>
              <a:buNone/>
            </a:pPr>
            <a:r>
              <a:rPr lang="en-US" altLang="en-US" sz="3200" b="1" i="1" dirty="0">
                <a:solidFill>
                  <a:schemeClr val="tx1"/>
                </a:solidFill>
                <a:latin typeface="Times New Roman" panose="02020603050405020304" pitchFamily="18" charset="0"/>
                <a:cs typeface="Times New Roman" panose="02020603050405020304" pitchFamily="18" charset="0"/>
              </a:rPr>
              <a:t>AAR  (age-adjusted rate</a:t>
            </a:r>
            <a:r>
              <a:rPr lang="en-US" altLang="en-US" sz="3200" b="1" i="1" dirty="0" smtClean="0">
                <a:solidFill>
                  <a:schemeClr val="tx1"/>
                </a:solidFill>
                <a:latin typeface="Times New Roman" panose="02020603050405020304" pitchFamily="18" charset="0"/>
                <a:cs typeface="Times New Roman" panose="02020603050405020304" pitchFamily="18" charset="0"/>
              </a:rPr>
              <a:t>)</a:t>
            </a:r>
          </a:p>
          <a:p>
            <a:pPr marL="457200" indent="-457200">
              <a:spcBef>
                <a:spcPts val="600"/>
              </a:spcBef>
              <a:spcAft>
                <a:spcPts val="0"/>
              </a:spcAft>
              <a:buClr>
                <a:srgbClr val="0000FF"/>
              </a:buClr>
              <a:buFont typeface="Arial" panose="020B0604020202020204" pitchFamily="34" charset="0"/>
              <a:buChar char="•"/>
            </a:pPr>
            <a:r>
              <a:rPr lang="en-US" altLang="en-US" b="1" dirty="0" smtClean="0">
                <a:solidFill>
                  <a:srgbClr val="0000FF"/>
                </a:solidFill>
                <a:latin typeface="Times New Roman" panose="02020603050405020304" pitchFamily="18" charset="0"/>
                <a:cs typeface="Times New Roman" panose="02020603050405020304" pitchFamily="18" charset="0"/>
              </a:rPr>
              <a:t>Indirect </a:t>
            </a:r>
            <a:r>
              <a:rPr lang="en-US" altLang="en-US" b="1" dirty="0">
                <a:solidFill>
                  <a:srgbClr val="0000FF"/>
                </a:solidFill>
                <a:latin typeface="Times New Roman" panose="02020603050405020304" pitchFamily="18" charset="0"/>
                <a:cs typeface="Times New Roman" panose="02020603050405020304" pitchFamily="18" charset="0"/>
              </a:rPr>
              <a:t>Method</a:t>
            </a:r>
            <a:r>
              <a:rPr lang="en-US" altLang="en-US" b="1" dirty="0">
                <a:solidFill>
                  <a:schemeClr val="tx1"/>
                </a:solidFill>
                <a:latin typeface="Times New Roman" panose="02020603050405020304" pitchFamily="18" charset="0"/>
                <a:cs typeface="Times New Roman" panose="02020603050405020304" pitchFamily="18" charset="0"/>
              </a:rPr>
              <a:t>:   </a:t>
            </a:r>
          </a:p>
          <a:p>
            <a:pPr marL="457200" lvl="1" indent="-457200">
              <a:spcBef>
                <a:spcPts val="600"/>
              </a:spcBef>
              <a:spcAft>
                <a:spcPts val="0"/>
              </a:spcAft>
              <a:buClr>
                <a:srgbClr val="0000FF"/>
              </a:buClr>
              <a:buNone/>
            </a:pPr>
            <a:r>
              <a:rPr lang="en-US" altLang="en-US" sz="3200" b="1" i="1" dirty="0">
                <a:solidFill>
                  <a:schemeClr val="tx1"/>
                </a:solidFill>
                <a:latin typeface="Times New Roman" panose="02020603050405020304" pitchFamily="18" charset="0"/>
                <a:cs typeface="Times New Roman" panose="02020603050405020304" pitchFamily="18" charset="0"/>
              </a:rPr>
              <a:t>SMR (standardized mortality ratio)</a:t>
            </a:r>
          </a:p>
        </p:txBody>
      </p:sp>
      <p:sp>
        <p:nvSpPr>
          <p:cNvPr id="3" name="Date Placeholder 2"/>
          <p:cNvSpPr>
            <a:spLocks noGrp="1"/>
          </p:cNvSpPr>
          <p:nvPr>
            <p:ph type="dt" sz="half" idx="10"/>
          </p:nvPr>
        </p:nvSpPr>
        <p:spPr/>
        <p:txBody>
          <a:bodyPr/>
          <a:lstStyle/>
          <a:p>
            <a:fld id="{5287B59E-FE90-4EBD-A991-00EAA565D195}"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74</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Tree>
    <p:extLst>
      <p:ext uri="{BB962C8B-B14F-4D97-AF65-F5344CB8AC3E}">
        <p14:creationId xmlns:p14="http://schemas.microsoft.com/office/powerpoint/2010/main" val="34639178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77200" cy="762000"/>
          </a:xfrm>
        </p:spPr>
        <p:txBody>
          <a:bodyPr>
            <a:noAutofit/>
          </a:bodyPr>
          <a:lstStyle/>
          <a:p>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2800" dirty="0"/>
          </a:p>
        </p:txBody>
      </p:sp>
      <p:sp>
        <p:nvSpPr>
          <p:cNvPr id="922627" name="Rectangle 3"/>
          <p:cNvSpPr>
            <a:spLocks noGrp="1" noChangeArrowheads="1"/>
          </p:cNvSpPr>
          <p:nvPr>
            <p:ph idx="1"/>
          </p:nvPr>
        </p:nvSpPr>
        <p:spPr>
          <a:xfrm>
            <a:off x="609600" y="1219200"/>
            <a:ext cx="8229600" cy="5029200"/>
          </a:xfrm>
          <a:prstGeom prst="rect">
            <a:avLst/>
          </a:prstGeom>
        </p:spPr>
        <p:txBody>
          <a:bodyPr>
            <a:normAutofit fontScale="85000" lnSpcReduction="20000"/>
          </a:bodyPr>
          <a:lstStyle/>
          <a:p>
            <a:pPr marL="45720" indent="0">
              <a:buNone/>
            </a:pPr>
            <a:r>
              <a:rPr lang="en-US" altLang="en-US" sz="3200" b="1" dirty="0" smtClean="0">
                <a:solidFill>
                  <a:srgbClr val="0000FF"/>
                </a:solidFill>
                <a:latin typeface="Times New Roman" panose="02020603050405020304" pitchFamily="18" charset="0"/>
                <a:cs typeface="Times New Roman" panose="02020603050405020304" pitchFamily="18" charset="0"/>
              </a:rPr>
              <a:t>Adjust Rates</a:t>
            </a:r>
            <a:r>
              <a:rPr lang="en-US" altLang="en-US" sz="3200" b="1" dirty="0">
                <a:solidFill>
                  <a:srgbClr val="0000FF"/>
                </a:solidFill>
                <a:latin typeface="Times New Roman" panose="02020603050405020304" pitchFamily="18" charset="0"/>
                <a:cs typeface="Times New Roman" panose="02020603050405020304" pitchFamily="18" charset="0"/>
              </a:rPr>
              <a:t>:</a:t>
            </a:r>
            <a:endParaRPr lang="en-US" altLang="en-US" sz="3200" b="1" dirty="0" smtClean="0">
              <a:solidFill>
                <a:srgbClr val="0000FF"/>
              </a:solidFill>
              <a:latin typeface="Times New Roman" panose="02020603050405020304" pitchFamily="18" charset="0"/>
              <a:cs typeface="Times New Roman" panose="02020603050405020304" pitchFamily="18" charset="0"/>
            </a:endParaRPr>
          </a:p>
          <a:p>
            <a:pPr>
              <a:buClr>
                <a:srgbClr val="0000FF"/>
              </a:buClr>
            </a:pPr>
            <a:r>
              <a:rPr lang="en-US" sz="2800" b="1" dirty="0">
                <a:latin typeface="Times New Roman" panose="02020603050405020304" pitchFamily="18" charset="0"/>
                <a:cs typeface="Times New Roman" panose="02020603050405020304" pitchFamily="18" charset="0"/>
              </a:rPr>
              <a:t>An alternative to calculating adjusted rates is to </a:t>
            </a:r>
            <a:r>
              <a:rPr lang="en-US" sz="2800" b="1" dirty="0">
                <a:solidFill>
                  <a:srgbClr val="0000FF"/>
                </a:solidFill>
                <a:latin typeface="Times New Roman" panose="02020603050405020304" pitchFamily="18" charset="0"/>
                <a:cs typeface="Times New Roman" panose="02020603050405020304" pitchFamily="18" charset="0"/>
              </a:rPr>
              <a:t>stratify</a:t>
            </a:r>
            <a:r>
              <a:rPr lang="en-US" sz="2800" b="1" dirty="0">
                <a:latin typeface="Times New Roman" panose="02020603050405020304" pitchFamily="18" charset="0"/>
                <a:cs typeface="Times New Roman" panose="02020603050405020304" pitchFamily="18" charset="0"/>
              </a:rPr>
              <a:t> data based on a variable of interest. </a:t>
            </a:r>
          </a:p>
          <a:p>
            <a:pPr>
              <a:buClr>
                <a:srgbClr val="0000FF"/>
              </a:buClr>
            </a:pPr>
            <a:r>
              <a:rPr lang="en-US" sz="2800" b="1" dirty="0">
                <a:solidFill>
                  <a:srgbClr val="0000FF"/>
                </a:solidFill>
                <a:latin typeface="Times New Roman" panose="02020603050405020304" pitchFamily="18" charset="0"/>
                <a:cs typeface="Times New Roman" panose="02020603050405020304" pitchFamily="18" charset="0"/>
              </a:rPr>
              <a:t>Stratification</a:t>
            </a:r>
            <a:r>
              <a:rPr lang="en-US" sz="2800" b="1" dirty="0">
                <a:latin typeface="Times New Roman" panose="02020603050405020304" pitchFamily="18" charset="0"/>
                <a:cs typeface="Times New Roman" panose="02020603050405020304" pitchFamily="18" charset="0"/>
              </a:rPr>
              <a:t> is the separation of data into categories. It means to “break-up” the data to see what it tells </a:t>
            </a:r>
            <a:r>
              <a:rPr lang="en-US" sz="2800" b="1" dirty="0" smtClean="0">
                <a:latin typeface="Times New Roman" panose="02020603050405020304" pitchFamily="18" charset="0"/>
                <a:cs typeface="Times New Roman" panose="02020603050405020304" pitchFamily="18" charset="0"/>
              </a:rPr>
              <a:t>you.</a:t>
            </a:r>
          </a:p>
          <a:p>
            <a:pPr>
              <a:buClr>
                <a:srgbClr val="0000FF"/>
              </a:buClr>
            </a:pPr>
            <a:r>
              <a:rPr lang="en-US" sz="2800" b="1" dirty="0" smtClean="0">
                <a:latin typeface="Times New Roman" panose="02020603050405020304" pitchFamily="18" charset="0"/>
                <a:cs typeface="Times New Roman" panose="02020603050405020304" pitchFamily="18" charset="0"/>
              </a:rPr>
              <a:t>It’s </a:t>
            </a:r>
            <a:r>
              <a:rPr lang="en-US" sz="2800" b="1" dirty="0">
                <a:latin typeface="Times New Roman" panose="02020603050405020304" pitchFamily="18" charset="0"/>
                <a:cs typeface="Times New Roman" panose="02020603050405020304" pitchFamily="18" charset="0"/>
              </a:rPr>
              <a:t>most frequent use is when diagnosing a problem and identifying which categories contribute to the problem being solved. </a:t>
            </a:r>
            <a:endParaRPr lang="en-US" sz="2800" b="1" dirty="0" smtClean="0">
              <a:latin typeface="Times New Roman" panose="02020603050405020304" pitchFamily="18" charset="0"/>
              <a:cs typeface="Times New Roman" panose="02020603050405020304" pitchFamily="18" charset="0"/>
            </a:endParaRPr>
          </a:p>
          <a:p>
            <a:pPr>
              <a:buClr>
                <a:srgbClr val="0000FF"/>
              </a:buClr>
            </a:pPr>
            <a:r>
              <a:rPr lang="en-US" sz="2800" b="1" dirty="0" smtClean="0">
                <a:solidFill>
                  <a:srgbClr val="0000FF"/>
                </a:solidFill>
                <a:latin typeface="Times New Roman" panose="02020603050405020304" pitchFamily="18" charset="0"/>
                <a:cs typeface="Times New Roman" panose="02020603050405020304" pitchFamily="18" charset="0"/>
              </a:rPr>
              <a:t>Stratifying</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data can sometimes show relationships that might not otherwise be seen. </a:t>
            </a:r>
            <a:endParaRPr lang="en-US" sz="2800" b="1" dirty="0" smtClean="0">
              <a:latin typeface="Times New Roman" panose="02020603050405020304" pitchFamily="18" charset="0"/>
              <a:cs typeface="Times New Roman" panose="02020603050405020304" pitchFamily="18" charset="0"/>
            </a:endParaRPr>
          </a:p>
          <a:p>
            <a:pPr>
              <a:buClr>
                <a:srgbClr val="0000FF"/>
              </a:buClr>
            </a:pPr>
            <a:r>
              <a:rPr lang="en-US" sz="2800" b="1" dirty="0" smtClean="0">
                <a:solidFill>
                  <a:srgbClr val="0000FF"/>
                </a:solidFill>
                <a:latin typeface="Times New Roman" panose="02020603050405020304" pitchFamily="18" charset="0"/>
                <a:cs typeface="Times New Roman" panose="02020603050405020304" pitchFamily="18" charset="0"/>
              </a:rPr>
              <a:t>Stratification</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is a simple tool to understand and to use. Basically, </a:t>
            </a:r>
            <a:r>
              <a:rPr lang="en-US" sz="2800" b="1" dirty="0">
                <a:solidFill>
                  <a:srgbClr val="0000FF"/>
                </a:solidFill>
                <a:latin typeface="Times New Roman" panose="02020603050405020304" pitchFamily="18" charset="0"/>
                <a:cs typeface="Times New Roman" panose="02020603050405020304" pitchFamily="18" charset="0"/>
              </a:rPr>
              <a:t>stratification</a:t>
            </a:r>
            <a:r>
              <a:rPr lang="en-US" sz="2800" b="1" dirty="0">
                <a:latin typeface="Times New Roman" panose="02020603050405020304" pitchFamily="18" charset="0"/>
                <a:cs typeface="Times New Roman" panose="02020603050405020304" pitchFamily="18" charset="0"/>
              </a:rPr>
              <a:t> is the sorting of data according to certain criteria or variables. </a:t>
            </a:r>
            <a:endParaRPr lang="en-US" sz="2800" b="1" dirty="0" smtClean="0">
              <a:latin typeface="Times New Roman" panose="02020603050405020304" pitchFamily="18" charset="0"/>
              <a:cs typeface="Times New Roman" panose="02020603050405020304" pitchFamily="18" charset="0"/>
            </a:endParaRPr>
          </a:p>
          <a:p>
            <a:pPr>
              <a:buClr>
                <a:srgbClr val="0000FF"/>
              </a:buClr>
            </a:pPr>
            <a:r>
              <a:rPr lang="en-US" sz="2800" b="1" dirty="0" smtClean="0">
                <a:latin typeface="Times New Roman" panose="02020603050405020304" pitchFamily="18" charset="0"/>
                <a:cs typeface="Times New Roman" panose="02020603050405020304" pitchFamily="18" charset="0"/>
              </a:rPr>
              <a:t>Underlying </a:t>
            </a:r>
            <a:r>
              <a:rPr lang="en-US" sz="2800" b="1" dirty="0">
                <a:latin typeface="Times New Roman" panose="02020603050405020304" pitchFamily="18" charset="0"/>
                <a:cs typeface="Times New Roman" panose="02020603050405020304" pitchFamily="18" charset="0"/>
              </a:rPr>
              <a:t>patterns within the strata may be completely different than the combined total.</a:t>
            </a:r>
            <a:endParaRPr lang="en-US" altLang="en-US" sz="2800" b="1" i="1"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B5AA6FA4-B38D-40FE-B437-9F22CA5ECC38}"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75</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Tree>
    <p:extLst>
      <p:ext uri="{BB962C8B-B14F-4D97-AF65-F5344CB8AC3E}">
        <p14:creationId xmlns:p14="http://schemas.microsoft.com/office/powerpoint/2010/main" val="35382866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45CF5-C10F-409B-AAD0-34EFFFFF11D5}" type="datetime1">
              <a:rPr lang="ar-SA" smtClean="0"/>
              <a:t>14/02/1441</a:t>
            </a:fld>
            <a:endParaRPr lang="en-US"/>
          </a:p>
        </p:txBody>
      </p:sp>
      <p:sp>
        <p:nvSpPr>
          <p:cNvPr id="4" name="Slide Number Placeholder 3"/>
          <p:cNvSpPr>
            <a:spLocks noGrp="1"/>
          </p:cNvSpPr>
          <p:nvPr>
            <p:ph type="sldNum" sz="quarter" idx="11"/>
          </p:nvPr>
        </p:nvSpPr>
        <p:spPr/>
        <p:txBody>
          <a:bodyPr/>
          <a:lstStyle/>
          <a:p>
            <a:fld id="{EEEECDCC-63C2-4492-ADC6-A6890B1EB79E}" type="slidenum">
              <a:rPr lang="en-US" smtClean="0"/>
              <a:t>76</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15400" cy="659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9914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FB874D03-0DC8-4816-BEDC-2EF6B6868995}" type="datetime1">
              <a:rPr lang="ar-SA" smtClean="0"/>
              <a:t>14/02/1441</a:t>
            </a:fld>
            <a:endParaRPr lang="en-US"/>
          </a:p>
        </p:txBody>
      </p:sp>
      <p:sp>
        <p:nvSpPr>
          <p:cNvPr id="6" name="Footer Placeholder 5"/>
          <p:cNvSpPr>
            <a:spLocks noGrp="1"/>
          </p:cNvSpPr>
          <p:nvPr>
            <p:ph type="ftr" sz="quarter" idx="3"/>
          </p:nvPr>
        </p:nvSpPr>
        <p:spPr/>
        <p:txBody>
          <a:bodyPr/>
          <a:lstStyle/>
          <a:p>
            <a:r>
              <a:rPr lang="en-US" smtClean="0"/>
              <a:t>Dr. Mohammed Alnaif</a:t>
            </a:r>
            <a:endParaRPr lang="en-US"/>
          </a:p>
        </p:txBody>
      </p:sp>
      <p:sp>
        <p:nvSpPr>
          <p:cNvPr id="7" name="Slide Number Placeholder 6"/>
          <p:cNvSpPr>
            <a:spLocks noGrp="1"/>
          </p:cNvSpPr>
          <p:nvPr>
            <p:ph type="sldNum" sz="quarter" idx="4"/>
          </p:nvPr>
        </p:nvSpPr>
        <p:spPr/>
        <p:txBody>
          <a:bodyPr/>
          <a:lstStyle/>
          <a:p>
            <a:fld id="{EEEECDCC-63C2-4492-ADC6-A6890B1EB79E}" type="slidenum">
              <a:rPr lang="en-US" smtClean="0"/>
              <a:t>77</a:t>
            </a:fld>
            <a:endParaRPr lang="en-US"/>
          </a:p>
        </p:txBody>
      </p:sp>
      <p:sp>
        <p:nvSpPr>
          <p:cNvPr id="2" name="Title 1"/>
          <p:cNvSpPr>
            <a:spLocks noGrp="1"/>
          </p:cNvSpPr>
          <p:nvPr>
            <p:ph type="ctrTitle" sz="quarter"/>
          </p:nvPr>
        </p:nvSpPr>
        <p:spPr>
          <a:xfrm>
            <a:off x="457200" y="304800"/>
            <a:ext cx="8229600" cy="914400"/>
          </a:xfrm>
        </p:spPr>
        <p:txBody>
          <a:bodyPr>
            <a:noAutofit/>
          </a:bodyPr>
          <a:lstStyle/>
          <a:p>
            <a:pPr marL="182880"/>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533400" y="1600200"/>
            <a:ext cx="8305800" cy="4572000"/>
          </a:xfrm>
        </p:spPr>
        <p:txBody>
          <a:bodyPr>
            <a:normAutofit/>
          </a:bodyPr>
          <a:lstStyle/>
          <a:p>
            <a:pPr algn="l"/>
            <a:r>
              <a:rPr lang="en-US" sz="2800" b="1" dirty="0">
                <a:solidFill>
                  <a:srgbClr val="0000FF"/>
                </a:solidFill>
                <a:latin typeface="Times New Roman" panose="02020603050405020304" pitchFamily="18" charset="0"/>
                <a:cs typeface="Times New Roman" panose="02020603050405020304" pitchFamily="18" charset="0"/>
              </a:rPr>
              <a:t>POPUALTION BASED MORTALITY </a:t>
            </a:r>
            <a:r>
              <a:rPr lang="en-US" sz="2800" b="1" dirty="0" smtClean="0">
                <a:solidFill>
                  <a:srgbClr val="0000FF"/>
                </a:solidFill>
                <a:latin typeface="Times New Roman" panose="02020603050405020304" pitchFamily="18" charset="0"/>
                <a:cs typeface="Times New Roman" panose="02020603050405020304" pitchFamily="18" charset="0"/>
              </a:rPr>
              <a:t>MEASURES</a:t>
            </a:r>
          </a:p>
          <a:p>
            <a:endParaRPr lang="en-US" sz="2800" dirty="0">
              <a:solidFill>
                <a:srgbClr val="0000FF"/>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97519376"/>
              </p:ext>
            </p:extLst>
          </p:nvPr>
        </p:nvGraphicFramePr>
        <p:xfrm>
          <a:off x="685800" y="2438400"/>
          <a:ext cx="7924800" cy="1645920"/>
        </p:xfrm>
        <a:graphic>
          <a:graphicData uri="http://schemas.openxmlformats.org/drawingml/2006/table">
            <a:tbl>
              <a:tblPr firstRow="1" firstCol="1" lastRow="1" lastCol="1" bandRow="1" bandCol="1">
                <a:tableStyleId>{5C22544A-7EE6-4342-B048-85BDC9FD1C3A}</a:tableStyleId>
              </a:tblPr>
              <a:tblGrid>
                <a:gridCol w="2133600"/>
                <a:gridCol w="4495800"/>
                <a:gridCol w="1295400"/>
              </a:tblGrid>
              <a:tr h="822960">
                <a:tc rowSpan="2">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Proportionate Mortality Ratio  =</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Total number of deaths due to a specific cause during a given time interval*</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X </a:t>
                      </a:r>
                      <a:r>
                        <a:rPr lang="en-US" sz="2000" dirty="0" smtClean="0">
                          <a:solidFill>
                            <a:schemeClr val="tx1"/>
                          </a:solidFill>
                          <a:effectLst/>
                          <a:latin typeface="Times New Roman" panose="02020603050405020304" pitchFamily="18" charset="0"/>
                          <a:cs typeface="Times New Roman" panose="02020603050405020304" pitchFamily="18" charset="0"/>
                        </a:rPr>
                        <a:t>100</a:t>
                      </a: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822960">
                <a:tc vMerge="1">
                  <a:txBody>
                    <a:bodyPr/>
                    <a:lstStyle/>
                    <a:p>
                      <a:endParaRPr lang="en-US"/>
                    </a:p>
                  </a:txBody>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Total number of deaths  from all causes during the same time interval</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pPr marL="0" marR="0">
                        <a:spcBef>
                          <a:spcPts val="0"/>
                        </a:spcBef>
                        <a:spcAft>
                          <a:spcPts val="0"/>
                        </a:spcAft>
                      </a:pPr>
                      <a:endParaRPr lang="en-US" sz="1200" dirty="0">
                        <a:effectLst/>
                        <a:latin typeface="Times New Roman"/>
                        <a:ea typeface="Times New Roman"/>
                      </a:endParaRPr>
                    </a:p>
                  </a:txBody>
                  <a:tcPr marL="68580" marR="68580"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79321298"/>
              </p:ext>
            </p:extLst>
          </p:nvPr>
        </p:nvGraphicFramePr>
        <p:xfrm>
          <a:off x="685800" y="4267200"/>
          <a:ext cx="7848600" cy="1645920"/>
        </p:xfrm>
        <a:graphic>
          <a:graphicData uri="http://schemas.openxmlformats.org/drawingml/2006/table">
            <a:tbl>
              <a:tblPr firstRow="1" firstCol="1" lastRow="1" lastCol="1" bandRow="1" bandCol="1">
                <a:tableStyleId>{5C22544A-7EE6-4342-B048-85BDC9FD1C3A}</a:tableStyleId>
              </a:tblPr>
              <a:tblGrid>
                <a:gridCol w="3200400"/>
                <a:gridCol w="2286000"/>
                <a:gridCol w="1143000"/>
                <a:gridCol w="1219200"/>
              </a:tblGrid>
              <a:tr h="82296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Times New Roman" panose="02020603050405020304" pitchFamily="18" charset="0"/>
                          <a:cs typeface="Times New Roman" panose="02020603050405020304" pitchFamily="18" charset="0"/>
                        </a:rPr>
                        <a:t>Proportionate Mortality </a:t>
                      </a:r>
                      <a:r>
                        <a:rPr lang="en-US" sz="2000" dirty="0" smtClean="0">
                          <a:solidFill>
                            <a:schemeClr val="tx1"/>
                          </a:solidFill>
                          <a:effectLst/>
                          <a:latin typeface="Times New Roman" panose="02020603050405020304" pitchFamily="18" charset="0"/>
                          <a:cs typeface="Times New Roman" panose="02020603050405020304" pitchFamily="18" charset="0"/>
                        </a:rPr>
                        <a:t>Ratio of</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Neoplasms </a:t>
                      </a:r>
                      <a:r>
                        <a:rPr lang="en-US" sz="2000" baseline="0" dirty="0" smtClean="0">
                          <a:solidFill>
                            <a:schemeClr val="tx1"/>
                          </a:solidFill>
                          <a:effectLst/>
                          <a:latin typeface="Times New Roman" panose="02020603050405020304" pitchFamily="18" charset="0"/>
                          <a:cs typeface="Times New Roman" panose="02020603050405020304" pitchFamily="18" charset="0"/>
                        </a:rPr>
                        <a:t>to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effectLst/>
                          <a:latin typeface="Times New Roman" panose="02020603050405020304" pitchFamily="18" charset="0"/>
                          <a:cs typeface="Times New Roman" panose="02020603050405020304" pitchFamily="18" charset="0"/>
                        </a:rPr>
                        <a:t>Total number </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Deaths Reported to MOH</a:t>
                      </a:r>
                      <a:r>
                        <a:rPr lang="en-US" sz="2000" dirty="0" smtClean="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3200" dirty="0" smtClean="0">
                          <a:solidFill>
                            <a:schemeClr val="tx1"/>
                          </a:solidFill>
                          <a:effectLst/>
                          <a:latin typeface="Times New Roman" panose="02020603050405020304" pitchFamily="18" charset="0"/>
                          <a:cs typeface="Times New Roman" panose="02020603050405020304" pitchFamily="18" charset="0"/>
                        </a:rPr>
                        <a:t>1975</a:t>
                      </a:r>
                      <a:endParaRPr lang="en-US" sz="3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X </a:t>
                      </a:r>
                      <a:r>
                        <a:rPr lang="en-US" sz="2400" dirty="0" smtClean="0">
                          <a:solidFill>
                            <a:schemeClr val="tx1"/>
                          </a:solidFill>
                          <a:effectLst/>
                          <a:latin typeface="Times New Roman" panose="02020603050405020304" pitchFamily="18" charset="0"/>
                          <a:cs typeface="Times New Roman" panose="02020603050405020304" pitchFamily="18" charset="0"/>
                        </a:rPr>
                        <a:t>100</a:t>
                      </a: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rowSpan="2">
                  <a:txBody>
                    <a:bodyPr/>
                    <a:lstStyle/>
                    <a:p>
                      <a:pPr marL="0" marR="0">
                        <a:spcBef>
                          <a:spcPts val="0"/>
                        </a:spcBef>
                        <a:spcAft>
                          <a:spcPts val="0"/>
                        </a:spcAft>
                      </a:pPr>
                      <a:r>
                        <a:rPr lang="en-US" sz="2400" b="1" dirty="0" smtClean="0">
                          <a:solidFill>
                            <a:schemeClr val="tx1"/>
                          </a:solidFill>
                          <a:effectLst/>
                          <a:latin typeface="Times New Roman" panose="02020603050405020304" pitchFamily="18" charset="0"/>
                          <a:ea typeface="Times New Roman"/>
                          <a:cs typeface="Times New Roman" panose="02020603050405020304" pitchFamily="18" charset="0"/>
                        </a:rPr>
                        <a:t>= 4.2%</a:t>
                      </a:r>
                      <a:endParaRPr lang="en-US" sz="2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822960">
                <a:tc vMerge="1">
                  <a:txBody>
                    <a:bodyPr/>
                    <a:lstStyle/>
                    <a:p>
                      <a:endParaRPr lang="en-US"/>
                    </a:p>
                  </a:txBody>
                  <a:tcPr/>
                </a:tc>
                <a:tc>
                  <a:txBody>
                    <a:bodyPr/>
                    <a:lstStyle/>
                    <a:p>
                      <a:pPr marL="0" marR="0" algn="ctr">
                        <a:spcBef>
                          <a:spcPts val="0"/>
                        </a:spcBef>
                        <a:spcAft>
                          <a:spcPts val="0"/>
                        </a:spcAft>
                      </a:pPr>
                      <a:r>
                        <a:rPr lang="en-US" sz="3200" dirty="0" smtClean="0">
                          <a:solidFill>
                            <a:schemeClr val="tx1"/>
                          </a:solidFill>
                          <a:effectLst/>
                          <a:latin typeface="Times New Roman" panose="02020603050405020304" pitchFamily="18" charset="0"/>
                          <a:cs typeface="Times New Roman" panose="02020603050405020304" pitchFamily="18" charset="0"/>
                        </a:rPr>
                        <a:t>47201</a:t>
                      </a:r>
                      <a:endParaRPr lang="en-US" sz="3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pPr marL="0" marR="0">
                        <a:spcBef>
                          <a:spcPts val="0"/>
                        </a:spcBef>
                        <a:spcAft>
                          <a:spcPts val="0"/>
                        </a:spcAft>
                      </a:pPr>
                      <a:endParaRPr lang="en-US" sz="1200" dirty="0">
                        <a:effectLst/>
                        <a:latin typeface="Times New Roman"/>
                        <a:ea typeface="Times New Roman"/>
                      </a:endParaRPr>
                    </a:p>
                  </a:txBody>
                  <a:tcPr marL="68580" marR="68580" marT="0" marB="0" anchor="ctr"/>
                </a:tc>
                <a:tc vMerge="1">
                  <a:txBody>
                    <a:bodyPr/>
                    <a:lstStyle/>
                    <a:p>
                      <a:endParaRPr lang="en-US"/>
                    </a:p>
                  </a:txBody>
                  <a:tcPr/>
                </a:tc>
              </a:tr>
            </a:tbl>
          </a:graphicData>
        </a:graphic>
      </p:graphicFrame>
      <p:sp>
        <p:nvSpPr>
          <p:cNvPr id="9" name="TextBox 8"/>
          <p:cNvSpPr txBox="1"/>
          <p:nvPr/>
        </p:nvSpPr>
        <p:spPr>
          <a:xfrm>
            <a:off x="3455350" y="4779947"/>
            <a:ext cx="304800" cy="584775"/>
          </a:xfrm>
          <a:prstGeom prst="rect">
            <a:avLst/>
          </a:prstGeom>
          <a:noFill/>
        </p:spPr>
        <p:txBody>
          <a:bodyPr wrap="square" rtlCol="0">
            <a:spAutoFit/>
          </a:bodyPr>
          <a:lstStyle/>
          <a:p>
            <a:r>
              <a:rPr lang="en-US" sz="3200" b="1" dirty="0" smtClean="0"/>
              <a:t>=</a:t>
            </a:r>
            <a:endParaRPr lang="en-US" sz="3200" b="1" dirty="0"/>
          </a:p>
        </p:txBody>
      </p:sp>
    </p:spTree>
    <p:extLst>
      <p:ext uri="{BB962C8B-B14F-4D97-AF65-F5344CB8AC3E}">
        <p14:creationId xmlns:p14="http://schemas.microsoft.com/office/powerpoint/2010/main" val="30904647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2"/>
          </p:nvPr>
        </p:nvSpPr>
        <p:spPr/>
        <p:txBody>
          <a:bodyPr/>
          <a:lstStyle/>
          <a:p>
            <a:fld id="{F64D90B1-0CB3-41CA-A3AA-4BB494B24CB2}" type="datetime1">
              <a:rPr lang="ar-SA" smtClean="0"/>
              <a:t>14/02/1441</a:t>
            </a:fld>
            <a:endParaRPr lang="en-US"/>
          </a:p>
        </p:txBody>
      </p:sp>
      <p:sp>
        <p:nvSpPr>
          <p:cNvPr id="6" name="Footer Placeholder 5"/>
          <p:cNvSpPr>
            <a:spLocks noGrp="1"/>
          </p:cNvSpPr>
          <p:nvPr>
            <p:ph type="ftr" sz="quarter" idx="3"/>
          </p:nvPr>
        </p:nvSpPr>
        <p:spPr/>
        <p:txBody>
          <a:bodyPr/>
          <a:lstStyle/>
          <a:p>
            <a:r>
              <a:rPr lang="en-US" smtClean="0"/>
              <a:t>Dr. Mohammed Alnaif</a:t>
            </a:r>
            <a:endParaRPr lang="en-US"/>
          </a:p>
        </p:txBody>
      </p:sp>
      <p:sp>
        <p:nvSpPr>
          <p:cNvPr id="7" name="Slide Number Placeholder 6"/>
          <p:cNvSpPr>
            <a:spLocks noGrp="1"/>
          </p:cNvSpPr>
          <p:nvPr>
            <p:ph type="sldNum" sz="quarter" idx="4"/>
          </p:nvPr>
        </p:nvSpPr>
        <p:spPr/>
        <p:txBody>
          <a:bodyPr/>
          <a:lstStyle/>
          <a:p>
            <a:fld id="{EEEECDCC-63C2-4492-ADC6-A6890B1EB79E}" type="slidenum">
              <a:rPr lang="en-US" smtClean="0"/>
              <a:t>78</a:t>
            </a:fld>
            <a:endParaRPr lang="en-US"/>
          </a:p>
        </p:txBody>
      </p:sp>
      <p:sp>
        <p:nvSpPr>
          <p:cNvPr id="2" name="Title 1"/>
          <p:cNvSpPr>
            <a:spLocks noGrp="1"/>
          </p:cNvSpPr>
          <p:nvPr>
            <p:ph type="ctrTitle" sz="quarter"/>
          </p:nvPr>
        </p:nvSpPr>
        <p:spPr>
          <a:xfrm>
            <a:off x="457200" y="304800"/>
            <a:ext cx="8229600" cy="1219200"/>
          </a:xfrm>
        </p:spPr>
        <p:txBody>
          <a:bodyPr>
            <a:noAutofit/>
          </a:bodyPr>
          <a:lstStyle/>
          <a:p>
            <a:pPr marL="182880"/>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457200" y="1600200"/>
            <a:ext cx="8382000" cy="4572000"/>
          </a:xfrm>
        </p:spPr>
        <p:txBody>
          <a:bodyPr>
            <a:normAutofit/>
          </a:bodyPr>
          <a:lstStyle/>
          <a:p>
            <a:pPr marL="457200" indent="-457200" algn="l">
              <a:spcBef>
                <a:spcPts val="0"/>
              </a:spcBef>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Birth rate </a:t>
            </a:r>
            <a:r>
              <a:rPr lang="en-US" sz="2400" b="1" dirty="0" smtClean="0">
                <a:solidFill>
                  <a:schemeClr val="tx1"/>
                </a:solidFill>
                <a:latin typeface="Times New Roman" panose="02020603050405020304" pitchFamily="18" charset="0"/>
                <a:cs typeface="Times New Roman" panose="02020603050405020304" pitchFamily="18" charset="0"/>
              </a:rPr>
              <a:t>is the number of live births in a geographic area in a defined period, usually one year, relative to some specific population. For </a:t>
            </a:r>
            <a:r>
              <a:rPr lang="en-US" sz="2400" b="1" dirty="0">
                <a:solidFill>
                  <a:schemeClr val="tx1"/>
                </a:solidFill>
                <a:latin typeface="Times New Roman" panose="02020603050405020304" pitchFamily="18" charset="0"/>
                <a:cs typeface="Times New Roman" panose="02020603050405020304" pitchFamily="18" charset="0"/>
              </a:rPr>
              <a:t>the crude birth rate, it is the average total population or the midyear population in the area during the </a:t>
            </a:r>
            <a:r>
              <a:rPr lang="en-US" sz="2400" b="1" dirty="0" smtClean="0">
                <a:solidFill>
                  <a:schemeClr val="tx1"/>
                </a:solidFill>
                <a:latin typeface="Times New Roman" panose="02020603050405020304" pitchFamily="18" charset="0"/>
                <a:cs typeface="Times New Roman" panose="02020603050405020304" pitchFamily="18" charset="0"/>
              </a:rPr>
              <a:t>period.</a:t>
            </a:r>
            <a:endParaRPr lang="en-US" sz="2400" b="1"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90637033"/>
              </p:ext>
            </p:extLst>
          </p:nvPr>
        </p:nvGraphicFramePr>
        <p:xfrm>
          <a:off x="990600" y="3581400"/>
          <a:ext cx="7772399" cy="1203960"/>
        </p:xfrm>
        <a:graphic>
          <a:graphicData uri="http://schemas.openxmlformats.org/drawingml/2006/table">
            <a:tbl>
              <a:tblPr firstRow="1" firstCol="1" lastRow="1" lastCol="1" bandRow="1" bandCol="1">
                <a:tableStyleId>{5C22544A-7EE6-4342-B048-85BDC9FD1C3A}</a:tableStyleId>
              </a:tblPr>
              <a:tblGrid>
                <a:gridCol w="2638101"/>
                <a:gridCol w="3762699"/>
                <a:gridCol w="1371599"/>
              </a:tblGrid>
              <a:tr h="594360">
                <a:tc rowSpan="2">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Crude Birth Rate =</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Number of live births*</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X </a:t>
                      </a:r>
                      <a:r>
                        <a:rPr lang="en-US" sz="2000" dirty="0" smtClean="0">
                          <a:solidFill>
                            <a:schemeClr val="tx1"/>
                          </a:solidFill>
                          <a:effectLst/>
                          <a:latin typeface="Times New Roman" panose="02020603050405020304" pitchFamily="18" charset="0"/>
                          <a:cs typeface="Times New Roman" panose="02020603050405020304" pitchFamily="18" charset="0"/>
                        </a:rPr>
                        <a:t>1000</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365760">
                <a:tc vMerge="1">
                  <a:txBody>
                    <a:bodyPr/>
                    <a:lstStyle/>
                    <a:p>
                      <a:endParaRPr lang="en-US"/>
                    </a:p>
                  </a:txBody>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Estimated midinterval population**</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pPr marL="0" marR="0">
                        <a:spcBef>
                          <a:spcPts val="0"/>
                        </a:spcBef>
                        <a:spcAft>
                          <a:spcPts val="0"/>
                        </a:spcAft>
                      </a:pPr>
                      <a:endParaRPr lang="en-US" sz="1200" dirty="0">
                        <a:effectLst/>
                        <a:latin typeface="Times New Roman"/>
                        <a:ea typeface="Times New Roman"/>
                      </a:endParaRPr>
                    </a:p>
                  </a:txBody>
                  <a:tcPr marL="68580" marR="68580"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81724692"/>
              </p:ext>
            </p:extLst>
          </p:nvPr>
        </p:nvGraphicFramePr>
        <p:xfrm>
          <a:off x="990600" y="5029200"/>
          <a:ext cx="7772400" cy="1097280"/>
        </p:xfrm>
        <a:graphic>
          <a:graphicData uri="http://schemas.openxmlformats.org/drawingml/2006/table">
            <a:tbl>
              <a:tblPr firstRow="1" firstCol="1" lastRow="1" lastCol="1" bandRow="1" bandCol="1">
                <a:tableStyleId>{5C22544A-7EE6-4342-B048-85BDC9FD1C3A}</a:tableStyleId>
              </a:tblPr>
              <a:tblGrid>
                <a:gridCol w="2667000"/>
                <a:gridCol w="2362200"/>
                <a:gridCol w="1219200"/>
                <a:gridCol w="1524000"/>
              </a:tblGrid>
              <a:tr h="548640">
                <a:tc rowSpan="2">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Crude Birth </a:t>
                      </a:r>
                      <a:r>
                        <a:rPr lang="en-US" sz="2000" dirty="0" smtClean="0">
                          <a:solidFill>
                            <a:schemeClr val="tx1"/>
                          </a:solidFill>
                          <a:effectLst/>
                          <a:latin typeface="Times New Roman" panose="02020603050405020304" pitchFamily="18" charset="0"/>
                          <a:cs typeface="Times New Roman" panose="02020603050405020304" pitchFamily="18" charset="0"/>
                        </a:rPr>
                        <a:t>Rate in Saudi Arabia in 2014 </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2400" dirty="0" smtClean="0">
                          <a:solidFill>
                            <a:schemeClr val="tx1"/>
                          </a:solidFill>
                          <a:effectLst/>
                          <a:latin typeface="Times New Roman" panose="02020603050405020304" pitchFamily="18" charset="0"/>
                          <a:ea typeface="Times New Roman"/>
                          <a:cs typeface="Times New Roman" panose="02020603050405020304" pitchFamily="18" charset="0"/>
                        </a:rPr>
                        <a:t>676948</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X </a:t>
                      </a:r>
                      <a:r>
                        <a:rPr lang="en-US" sz="2400" dirty="0" smtClean="0">
                          <a:solidFill>
                            <a:schemeClr val="tx1"/>
                          </a:solidFill>
                          <a:effectLst/>
                          <a:latin typeface="Times New Roman" panose="02020603050405020304" pitchFamily="18" charset="0"/>
                          <a:cs typeface="Times New Roman" panose="02020603050405020304" pitchFamily="18" charset="0"/>
                        </a:rPr>
                        <a:t>1000</a:t>
                      </a: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rowSpan="2">
                  <a:txBody>
                    <a:bodyPr/>
                    <a:lstStyle/>
                    <a:p>
                      <a:pPr marL="0" marR="0">
                        <a:spcBef>
                          <a:spcPts val="0"/>
                        </a:spcBef>
                        <a:spcAft>
                          <a:spcPts val="0"/>
                        </a:spcAft>
                      </a:pPr>
                      <a:r>
                        <a:rPr lang="en-US" sz="2000" dirty="0" smtClean="0">
                          <a:solidFill>
                            <a:schemeClr val="tx1"/>
                          </a:solidFill>
                          <a:effectLst/>
                          <a:latin typeface="Times New Roman" panose="02020603050405020304" pitchFamily="18" charset="0"/>
                          <a:ea typeface="Times New Roman"/>
                          <a:cs typeface="Times New Roman" panose="02020603050405020304" pitchFamily="18" charset="0"/>
                        </a:rPr>
                        <a:t> </a:t>
                      </a:r>
                      <a:r>
                        <a:rPr lang="en-US" sz="3200" dirty="0" smtClean="0">
                          <a:solidFill>
                            <a:schemeClr val="tx1"/>
                          </a:solidFill>
                          <a:effectLst/>
                          <a:latin typeface="Times New Roman" panose="02020603050405020304" pitchFamily="18" charset="0"/>
                          <a:ea typeface="Times New Roman"/>
                          <a:cs typeface="Times New Roman" panose="02020603050405020304" pitchFamily="18" charset="0"/>
                        </a:rPr>
                        <a:t>= </a:t>
                      </a:r>
                      <a:r>
                        <a:rPr lang="en-US" sz="2800" dirty="0" smtClean="0">
                          <a:solidFill>
                            <a:schemeClr val="tx1"/>
                          </a:solidFill>
                          <a:effectLst/>
                          <a:latin typeface="Times New Roman" panose="02020603050405020304" pitchFamily="18" charset="0"/>
                          <a:ea typeface="Times New Roman"/>
                          <a:cs typeface="Times New Roman" panose="02020603050405020304" pitchFamily="18" charset="0"/>
                        </a:rPr>
                        <a:t>22</a:t>
                      </a:r>
                      <a:endParaRPr lang="en-US" sz="2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548640">
                <a:tc vMerge="1">
                  <a:txBody>
                    <a:bodyPr/>
                    <a:lstStyle/>
                    <a:p>
                      <a:endParaRPr lang="en-US"/>
                    </a:p>
                  </a:txBody>
                  <a:tcPr/>
                </a:tc>
                <a:tc>
                  <a:txBody>
                    <a:bodyPr/>
                    <a:lstStyle/>
                    <a:p>
                      <a:pPr marL="0" marR="0" algn="ctr">
                        <a:spcBef>
                          <a:spcPts val="0"/>
                        </a:spcBef>
                        <a:spcAft>
                          <a:spcPts val="0"/>
                        </a:spcAft>
                      </a:pPr>
                      <a:r>
                        <a:rPr lang="en-US" sz="2400" dirty="0" smtClean="0">
                          <a:solidFill>
                            <a:schemeClr val="tx1"/>
                          </a:solidFill>
                          <a:effectLst/>
                          <a:latin typeface="Times New Roman" panose="02020603050405020304" pitchFamily="18" charset="0"/>
                          <a:ea typeface="Times New Roman"/>
                          <a:cs typeface="Times New Roman" panose="02020603050405020304" pitchFamily="18" charset="0"/>
                        </a:rPr>
                        <a:t>30,770,375</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pPr marL="0" marR="0">
                        <a:spcBef>
                          <a:spcPts val="0"/>
                        </a:spcBef>
                        <a:spcAft>
                          <a:spcPts val="0"/>
                        </a:spcAft>
                      </a:pPr>
                      <a:endParaRPr lang="en-US" sz="1200" dirty="0">
                        <a:effectLst/>
                        <a:latin typeface="Times New Roman"/>
                        <a:ea typeface="Times New Roman"/>
                      </a:endParaRPr>
                    </a:p>
                  </a:txBody>
                  <a:tcPr marL="68580" marR="68580" marT="0" marB="0" anchor="ctr"/>
                </a:tc>
                <a:tc vMerge="1">
                  <a:txBody>
                    <a:bodyPr/>
                    <a:lstStyle/>
                    <a:p>
                      <a:endParaRPr lang="en-US"/>
                    </a:p>
                  </a:txBody>
                  <a:tcPr/>
                </a:tc>
              </a:tr>
            </a:tbl>
          </a:graphicData>
        </a:graphic>
      </p:graphicFrame>
    </p:spTree>
    <p:extLst>
      <p:ext uri="{BB962C8B-B14F-4D97-AF65-F5344CB8AC3E}">
        <p14:creationId xmlns:p14="http://schemas.microsoft.com/office/powerpoint/2010/main" val="8862933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ACFCCA50-0420-4F7C-BB6B-41B0FD80503F}" type="datetime1">
              <a:rPr lang="ar-SA" smtClean="0"/>
              <a:t>14/02/1441</a:t>
            </a:fld>
            <a:endParaRPr lang="en-US"/>
          </a:p>
        </p:txBody>
      </p:sp>
      <p:sp>
        <p:nvSpPr>
          <p:cNvPr id="6" name="Footer Placeholder 5"/>
          <p:cNvSpPr>
            <a:spLocks noGrp="1"/>
          </p:cNvSpPr>
          <p:nvPr>
            <p:ph type="ftr" sz="quarter" idx="3"/>
          </p:nvPr>
        </p:nvSpPr>
        <p:spPr/>
        <p:txBody>
          <a:bodyPr/>
          <a:lstStyle/>
          <a:p>
            <a:r>
              <a:rPr lang="en-US" smtClean="0"/>
              <a:t>Dr. Mohammed Alnaif</a:t>
            </a:r>
            <a:endParaRPr lang="en-US"/>
          </a:p>
        </p:txBody>
      </p:sp>
      <p:sp>
        <p:nvSpPr>
          <p:cNvPr id="7" name="Slide Number Placeholder 6"/>
          <p:cNvSpPr>
            <a:spLocks noGrp="1"/>
          </p:cNvSpPr>
          <p:nvPr>
            <p:ph type="sldNum" sz="quarter" idx="4"/>
          </p:nvPr>
        </p:nvSpPr>
        <p:spPr/>
        <p:txBody>
          <a:bodyPr/>
          <a:lstStyle/>
          <a:p>
            <a:fld id="{EEEECDCC-63C2-4492-ADC6-A6890B1EB79E}" type="slidenum">
              <a:rPr lang="en-US" smtClean="0"/>
              <a:t>79</a:t>
            </a:fld>
            <a:endParaRPr lang="en-US"/>
          </a:p>
        </p:txBody>
      </p:sp>
      <p:sp>
        <p:nvSpPr>
          <p:cNvPr id="2" name="Title 1"/>
          <p:cNvSpPr>
            <a:spLocks noGrp="1"/>
          </p:cNvSpPr>
          <p:nvPr>
            <p:ph type="ctrTitle" sz="quarter"/>
          </p:nvPr>
        </p:nvSpPr>
        <p:spPr>
          <a:xfrm>
            <a:off x="457200" y="304800"/>
            <a:ext cx="8229600" cy="1219200"/>
          </a:xfrm>
        </p:spPr>
        <p:txBody>
          <a:bodyPr>
            <a:noAutofit/>
          </a:bodyPr>
          <a:lstStyle/>
          <a:p>
            <a:pPr marL="182880"/>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381000" y="1600200"/>
            <a:ext cx="8458200" cy="4572000"/>
          </a:xfrm>
        </p:spPr>
        <p:txBody>
          <a:bodyPr>
            <a:normAutofit/>
          </a:bodyPr>
          <a:lstStyle/>
          <a:p>
            <a:pPr algn="l">
              <a:spcBef>
                <a:spcPts val="0"/>
              </a:spcBef>
              <a:spcAft>
                <a:spcPts val="0"/>
              </a:spcAft>
            </a:pPr>
            <a:r>
              <a:rPr lang="en-US" sz="3200" b="1" u="sng" dirty="0" smtClean="0">
                <a:solidFill>
                  <a:srgbClr val="0000FF"/>
                </a:solidFill>
                <a:latin typeface="Times New Roman" panose="02020603050405020304" pitchFamily="18" charset="0"/>
                <a:cs typeface="Times New Roman" panose="02020603050405020304" pitchFamily="18" charset="0"/>
              </a:rPr>
              <a:t>Fertility </a:t>
            </a:r>
            <a:r>
              <a:rPr lang="en-US" sz="3200" b="1" u="sng" dirty="0">
                <a:solidFill>
                  <a:srgbClr val="0000FF"/>
                </a:solidFill>
                <a:latin typeface="Times New Roman" panose="02020603050405020304" pitchFamily="18" charset="0"/>
                <a:cs typeface="Times New Roman" panose="02020603050405020304" pitchFamily="18" charset="0"/>
              </a:rPr>
              <a:t>rate</a:t>
            </a:r>
            <a:r>
              <a:rPr lang="en-US" sz="3200" b="1" dirty="0">
                <a:solidFill>
                  <a:schemeClr val="tx1"/>
                </a:solidFill>
                <a:latin typeface="Times New Roman" panose="02020603050405020304" pitchFamily="18" charset="0"/>
                <a:cs typeface="Times New Roman" panose="02020603050405020304" pitchFamily="18" charset="0"/>
              </a:rPr>
              <a:t> is the number of children a woman would give birth to in her lifetime based on the current age-specific live birth </a:t>
            </a:r>
            <a:r>
              <a:rPr lang="en-US" sz="3200" b="1" dirty="0" smtClean="0">
                <a:solidFill>
                  <a:schemeClr val="tx1"/>
                </a:solidFill>
                <a:latin typeface="Times New Roman" panose="02020603050405020304" pitchFamily="18" charset="0"/>
                <a:cs typeface="Times New Roman" panose="02020603050405020304" pitchFamily="18" charset="0"/>
              </a:rPr>
              <a:t>rate. </a:t>
            </a:r>
          </a:p>
        </p:txBody>
      </p:sp>
      <p:graphicFrame>
        <p:nvGraphicFramePr>
          <p:cNvPr id="5" name="Table 4"/>
          <p:cNvGraphicFramePr>
            <a:graphicFrameLocks noGrp="1"/>
          </p:cNvGraphicFramePr>
          <p:nvPr>
            <p:extLst>
              <p:ext uri="{D42A27DB-BD31-4B8C-83A1-F6EECF244321}">
                <p14:modId xmlns:p14="http://schemas.microsoft.com/office/powerpoint/2010/main" val="3709116618"/>
              </p:ext>
            </p:extLst>
          </p:nvPr>
        </p:nvGraphicFramePr>
        <p:xfrm>
          <a:off x="762000" y="3886200"/>
          <a:ext cx="7696199" cy="1767840"/>
        </p:xfrm>
        <a:graphic>
          <a:graphicData uri="http://schemas.openxmlformats.org/drawingml/2006/table">
            <a:tbl>
              <a:tblPr firstRow="1" firstCol="1" lastRow="1" lastCol="1" bandRow="1" bandCol="1">
                <a:tableStyleId>{5C22544A-7EE6-4342-B048-85BDC9FD1C3A}</a:tableStyleId>
              </a:tblPr>
              <a:tblGrid>
                <a:gridCol w="2286000"/>
                <a:gridCol w="4231848"/>
                <a:gridCol w="1178351"/>
              </a:tblGrid>
              <a:tr h="670560">
                <a:tc rowSpan="2">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Fertility Rate  =</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Number of live births*</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X </a:t>
                      </a:r>
                      <a:r>
                        <a:rPr lang="en-US" sz="2400" dirty="0" smtClean="0">
                          <a:solidFill>
                            <a:schemeClr val="tx1"/>
                          </a:solidFill>
                          <a:effectLst/>
                          <a:latin typeface="Times New Roman" panose="02020603050405020304" pitchFamily="18" charset="0"/>
                          <a:cs typeface="Times New Roman" panose="02020603050405020304" pitchFamily="18" charset="0"/>
                        </a:rPr>
                        <a:t>1000</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365760">
                <a:tc vMerge="1">
                  <a:txBody>
                    <a:bodyPr/>
                    <a:lstStyle/>
                    <a:p>
                      <a:endParaRPr lang="en-US"/>
                    </a:p>
                  </a:txBody>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Estimated number of females aged 15-44 (WHO uses 10-49) at midinterval **</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pPr marL="0" marR="0">
                        <a:spcBef>
                          <a:spcPts val="0"/>
                        </a:spcBef>
                        <a:spcAft>
                          <a:spcPts val="0"/>
                        </a:spcAft>
                      </a:pPr>
                      <a:endParaRPr lang="en-US"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448884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01600224-2198-4B2A-A207-475288197675}"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8</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457200" y="1447800"/>
            <a:ext cx="8229600" cy="4800600"/>
          </a:xfrm>
        </p:spPr>
        <p:txBody>
          <a:bodyPr>
            <a:normAutofit fontScale="92500" lnSpcReduction="20000"/>
          </a:bodyPr>
          <a:lstStyle/>
          <a:p>
            <a:pPr marL="457200" indent="-457200" algn="l">
              <a:lnSpc>
                <a:spcPct val="120000"/>
              </a:lnSpc>
              <a:spcBef>
                <a:spcPts val="0"/>
              </a:spcBef>
              <a:buClr>
                <a:srgbClr val="FF0000"/>
              </a:buClr>
            </a:pPr>
            <a:r>
              <a:rPr lang="en-US" sz="3500" b="1" i="1" dirty="0">
                <a:solidFill>
                  <a:srgbClr val="0000FF"/>
                </a:solidFill>
                <a:latin typeface="Times New Roman" panose="02020603050405020304" pitchFamily="18" charset="0"/>
                <a:cs typeface="Times New Roman" panose="02020603050405020304" pitchFamily="18" charset="0"/>
              </a:rPr>
              <a:t>Epidemiology</a:t>
            </a:r>
            <a:endParaRPr lang="en-US" sz="35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0"/>
              </a:spcBef>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 </a:t>
            </a:r>
            <a:r>
              <a:rPr lang="en-US" sz="2800" b="1" dirty="0">
                <a:solidFill>
                  <a:srgbClr val="0000FF"/>
                </a:solidFill>
                <a:latin typeface="Times New Roman" panose="02020603050405020304" pitchFamily="18" charset="0"/>
                <a:cs typeface="Times New Roman" panose="02020603050405020304" pitchFamily="18" charset="0"/>
              </a:rPr>
              <a:t>outcome</a:t>
            </a:r>
            <a:r>
              <a:rPr lang="en-US" sz="2800" b="1" dirty="0">
                <a:solidFill>
                  <a:schemeClr val="tx1"/>
                </a:solidFill>
                <a:latin typeface="Times New Roman" panose="02020603050405020304" pitchFamily="18" charset="0"/>
                <a:cs typeface="Times New Roman" panose="02020603050405020304" pitchFamily="18" charset="0"/>
              </a:rPr>
              <a:t>, on the other hand, is the </a:t>
            </a:r>
            <a:r>
              <a:rPr lang="en-US" sz="2800" b="1" dirty="0">
                <a:solidFill>
                  <a:srgbClr val="0000FF"/>
                </a:solidFill>
                <a:latin typeface="Times New Roman" panose="02020603050405020304" pitchFamily="18" charset="0"/>
                <a:cs typeface="Times New Roman" panose="02020603050405020304" pitchFamily="18" charset="0"/>
              </a:rPr>
              <a:t>dependent</a:t>
            </a:r>
            <a:r>
              <a:rPr lang="en-US" sz="2800" b="1" dirty="0">
                <a:solidFill>
                  <a:schemeClr val="tx1"/>
                </a:solidFill>
                <a:latin typeface="Times New Roman" panose="02020603050405020304" pitchFamily="18" charset="0"/>
                <a:cs typeface="Times New Roman" panose="02020603050405020304" pitchFamily="18" charset="0"/>
              </a:rPr>
              <a:t> variable.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0"/>
              </a:spcBef>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In </a:t>
            </a:r>
            <a:r>
              <a:rPr lang="en-US" sz="2800" b="1" dirty="0">
                <a:solidFill>
                  <a:schemeClr val="tx1"/>
                </a:solidFill>
                <a:latin typeface="Times New Roman" panose="02020603050405020304" pitchFamily="18" charset="0"/>
                <a:cs typeface="Times New Roman" panose="02020603050405020304" pitchFamily="18" charset="0"/>
              </a:rPr>
              <a:t>epidemiology, we are interested in understanding how the </a:t>
            </a:r>
            <a:r>
              <a:rPr lang="en-US" sz="2800" b="1" dirty="0">
                <a:solidFill>
                  <a:srgbClr val="0000FF"/>
                </a:solidFill>
                <a:latin typeface="Times New Roman" panose="02020603050405020304" pitchFamily="18" charset="0"/>
                <a:cs typeface="Times New Roman" panose="02020603050405020304" pitchFamily="18" charset="0"/>
              </a:rPr>
              <a:t>exposure</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changes</a:t>
            </a:r>
            <a:r>
              <a:rPr lang="en-US" sz="2800" b="1" dirty="0">
                <a:solidFill>
                  <a:schemeClr val="tx1"/>
                </a:solidFill>
                <a:latin typeface="Times New Roman" panose="02020603050405020304" pitchFamily="18" charset="0"/>
                <a:cs typeface="Times New Roman" panose="02020603050405020304" pitchFamily="18" charset="0"/>
              </a:rPr>
              <a:t> the chance someone will experience the </a:t>
            </a:r>
            <a:r>
              <a:rPr lang="en-US" sz="2800" b="1" dirty="0">
                <a:solidFill>
                  <a:srgbClr val="0000FF"/>
                </a:solidFill>
                <a:latin typeface="Times New Roman" panose="02020603050405020304" pitchFamily="18" charset="0"/>
                <a:cs typeface="Times New Roman" panose="02020603050405020304" pitchFamily="18" charset="0"/>
              </a:rPr>
              <a:t>outcome</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0"/>
              </a:spcBef>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An </a:t>
            </a:r>
            <a:r>
              <a:rPr lang="en-US" sz="2800" b="1" dirty="0">
                <a:solidFill>
                  <a:srgbClr val="0000FF"/>
                </a:solidFill>
                <a:latin typeface="Times New Roman" panose="02020603050405020304" pitchFamily="18" charset="0"/>
                <a:cs typeface="Times New Roman" panose="02020603050405020304" pitchFamily="18" charset="0"/>
              </a:rPr>
              <a:t>outcome</a:t>
            </a:r>
            <a:r>
              <a:rPr lang="en-US" sz="2800" b="1" dirty="0">
                <a:solidFill>
                  <a:schemeClr val="tx1"/>
                </a:solidFill>
                <a:latin typeface="Times New Roman" panose="02020603050405020304" pitchFamily="18" charset="0"/>
                <a:cs typeface="Times New Roman" panose="02020603050405020304" pitchFamily="18" charset="0"/>
              </a:rPr>
              <a:t> can be a disease or other health </a:t>
            </a:r>
            <a:r>
              <a:rPr lang="en-US" sz="2800" b="1" dirty="0">
                <a:solidFill>
                  <a:srgbClr val="0000FF"/>
                </a:solidFill>
                <a:latin typeface="Times New Roman" panose="02020603050405020304" pitchFamily="18" charset="0"/>
                <a:cs typeface="Times New Roman" panose="02020603050405020304" pitchFamily="18" charset="0"/>
              </a:rPr>
              <a:t>outcome</a:t>
            </a:r>
            <a:r>
              <a:rPr lang="en-US" sz="2800" b="1" dirty="0">
                <a:solidFill>
                  <a:schemeClr val="tx1"/>
                </a:solidFill>
                <a:latin typeface="Times New Roman" panose="02020603050405020304" pitchFamily="18" charset="0"/>
                <a:cs typeface="Times New Roman" panose="02020603050405020304" pitchFamily="18" charset="0"/>
              </a:rPr>
              <a:t>, or it could be a health </a:t>
            </a:r>
            <a:r>
              <a:rPr lang="en-US" sz="2800" b="1" dirty="0">
                <a:solidFill>
                  <a:srgbClr val="0000FF"/>
                </a:solidFill>
                <a:latin typeface="Times New Roman" panose="02020603050405020304" pitchFamily="18" charset="0"/>
                <a:cs typeface="Times New Roman" panose="02020603050405020304" pitchFamily="18" charset="0"/>
              </a:rPr>
              <a:t>behavior</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20000"/>
              </a:lnSpc>
              <a:spcBef>
                <a:spcPts val="0"/>
              </a:spcBef>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For </a:t>
            </a:r>
            <a:r>
              <a:rPr lang="en-US" sz="2800" b="1" dirty="0">
                <a:solidFill>
                  <a:schemeClr val="tx1"/>
                </a:solidFill>
                <a:latin typeface="Times New Roman" panose="02020603050405020304" pitchFamily="18" charset="0"/>
                <a:cs typeface="Times New Roman" panose="02020603050405020304" pitchFamily="18" charset="0"/>
              </a:rPr>
              <a:t>example, if an epidemiologist is interested in whether smoking causes lung cancer, smoking is the </a:t>
            </a:r>
            <a:r>
              <a:rPr lang="en-US" sz="2800" b="1" dirty="0">
                <a:solidFill>
                  <a:srgbClr val="0000FF"/>
                </a:solidFill>
                <a:latin typeface="Times New Roman" panose="02020603050405020304" pitchFamily="18" charset="0"/>
                <a:cs typeface="Times New Roman" panose="02020603050405020304" pitchFamily="18" charset="0"/>
              </a:rPr>
              <a:t>exposure</a:t>
            </a:r>
            <a:r>
              <a:rPr lang="en-US" sz="2800" b="1" dirty="0">
                <a:solidFill>
                  <a:schemeClr val="tx1"/>
                </a:solidFill>
                <a:latin typeface="Times New Roman" panose="02020603050405020304" pitchFamily="18" charset="0"/>
                <a:cs typeface="Times New Roman" panose="02020603050405020304" pitchFamily="18" charset="0"/>
              </a:rPr>
              <a:t> and lung cancer is </a:t>
            </a:r>
            <a:r>
              <a:rPr lang="en-US" sz="2800" b="1" dirty="0" smtClean="0">
                <a:solidFill>
                  <a:schemeClr val="tx1"/>
                </a:solidFill>
                <a:latin typeface="Times New Roman" panose="02020603050405020304" pitchFamily="18" charset="0"/>
                <a:cs typeface="Times New Roman" panose="02020603050405020304" pitchFamily="18" charset="0"/>
              </a:rPr>
              <a:t>the </a:t>
            </a:r>
            <a:r>
              <a:rPr lang="en-US" sz="2800" b="1" dirty="0" smtClean="0">
                <a:solidFill>
                  <a:srgbClr val="0000FF"/>
                </a:solidFill>
                <a:latin typeface="Times New Roman" panose="02020603050405020304" pitchFamily="18" charset="0"/>
                <a:cs typeface="Times New Roman" panose="02020603050405020304" pitchFamily="18" charset="0"/>
              </a:rPr>
              <a:t>outcome</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6657056"/>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2"/>
          </p:nvPr>
        </p:nvSpPr>
        <p:spPr/>
        <p:txBody>
          <a:bodyPr/>
          <a:lstStyle/>
          <a:p>
            <a:fld id="{12A814C1-5867-4B94-9A5F-1D0DE9E89553}" type="datetime1">
              <a:rPr lang="ar-SA" smtClean="0"/>
              <a:t>14/02/1441</a:t>
            </a:fld>
            <a:endParaRPr lang="en-US"/>
          </a:p>
        </p:txBody>
      </p:sp>
      <p:sp>
        <p:nvSpPr>
          <p:cNvPr id="6" name="Footer Placeholder 5"/>
          <p:cNvSpPr>
            <a:spLocks noGrp="1"/>
          </p:cNvSpPr>
          <p:nvPr>
            <p:ph type="ftr" sz="quarter" idx="3"/>
          </p:nvPr>
        </p:nvSpPr>
        <p:spPr/>
        <p:txBody>
          <a:bodyPr/>
          <a:lstStyle/>
          <a:p>
            <a:r>
              <a:rPr lang="en-US" smtClean="0"/>
              <a:t>Dr. Mohammed Alnaif</a:t>
            </a:r>
            <a:endParaRPr lang="en-US"/>
          </a:p>
        </p:txBody>
      </p:sp>
      <p:sp>
        <p:nvSpPr>
          <p:cNvPr id="7" name="Slide Number Placeholder 6"/>
          <p:cNvSpPr>
            <a:spLocks noGrp="1"/>
          </p:cNvSpPr>
          <p:nvPr>
            <p:ph type="sldNum" sz="quarter" idx="4"/>
          </p:nvPr>
        </p:nvSpPr>
        <p:spPr/>
        <p:txBody>
          <a:bodyPr/>
          <a:lstStyle/>
          <a:p>
            <a:fld id="{EEEECDCC-63C2-4492-ADC6-A6890B1EB79E}" type="slidenum">
              <a:rPr lang="en-US" smtClean="0"/>
              <a:t>80</a:t>
            </a:fld>
            <a:endParaRPr lang="en-US"/>
          </a:p>
        </p:txBody>
      </p:sp>
      <p:sp>
        <p:nvSpPr>
          <p:cNvPr id="2" name="Title 1"/>
          <p:cNvSpPr>
            <a:spLocks noGrp="1"/>
          </p:cNvSpPr>
          <p:nvPr>
            <p:ph type="ctrTitle" sz="quarter"/>
          </p:nvPr>
        </p:nvSpPr>
        <p:spPr>
          <a:xfrm>
            <a:off x="457200" y="304800"/>
            <a:ext cx="8229600" cy="914400"/>
          </a:xfrm>
        </p:spPr>
        <p:txBody>
          <a:bodyPr>
            <a:noAutofit/>
          </a:bodyPr>
          <a:lstStyle/>
          <a:p>
            <a:pPr marL="182880"/>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381000" y="1219200"/>
            <a:ext cx="8534400" cy="4953000"/>
          </a:xfrm>
        </p:spPr>
        <p:txBody>
          <a:bodyPr>
            <a:normAutofit/>
          </a:bodyPr>
          <a:lstStyle/>
          <a:p>
            <a:pPr marL="342900" indent="-342900" algn="l">
              <a:spcBef>
                <a:spcPts val="0"/>
              </a:spcBef>
              <a:spcAft>
                <a:spcPts val="0"/>
              </a:spcAft>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Cause </a:t>
            </a:r>
            <a:r>
              <a:rPr lang="en-US" sz="2400" b="1" dirty="0">
                <a:solidFill>
                  <a:srgbClr val="0000FF"/>
                </a:solidFill>
                <a:latin typeface="Times New Roman" panose="02020603050405020304" pitchFamily="18" charset="0"/>
                <a:cs typeface="Times New Roman" panose="02020603050405020304" pitchFamily="18" charset="0"/>
              </a:rPr>
              <a:t>Fatality </a:t>
            </a:r>
            <a:r>
              <a:rPr lang="en-US" sz="2400" b="1" dirty="0" smtClean="0">
                <a:solidFill>
                  <a:srgbClr val="0000FF"/>
                </a:solidFill>
                <a:latin typeface="Times New Roman" panose="02020603050405020304" pitchFamily="18" charset="0"/>
                <a:cs typeface="Times New Roman" panose="02020603050405020304" pitchFamily="18" charset="0"/>
              </a:rPr>
              <a:t>Rate </a:t>
            </a: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proportion of people who die from a specified disease among all individuals diagnosed with the disease over a certain period of time.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lgn="l">
              <a:spcBef>
                <a:spcPts val="0"/>
              </a:spcBef>
              <a:spcAft>
                <a:spcPts val="0"/>
              </a:spcAft>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Case </a:t>
            </a:r>
            <a:r>
              <a:rPr lang="en-US" sz="2400" b="1" dirty="0">
                <a:solidFill>
                  <a:srgbClr val="0000FF"/>
                </a:solidFill>
                <a:latin typeface="Times New Roman" panose="02020603050405020304" pitchFamily="18" charset="0"/>
                <a:cs typeface="Times New Roman" panose="02020603050405020304" pitchFamily="18" charset="0"/>
              </a:rPr>
              <a:t>fatality rate </a:t>
            </a:r>
            <a:r>
              <a:rPr lang="en-US" sz="2400" b="1" dirty="0">
                <a:solidFill>
                  <a:schemeClr val="tx1"/>
                </a:solidFill>
                <a:latin typeface="Times New Roman" panose="02020603050405020304" pitchFamily="18" charset="0"/>
                <a:cs typeface="Times New Roman" panose="02020603050405020304" pitchFamily="18" charset="0"/>
              </a:rPr>
              <a:t>typically is used as a measure of disease severity and is often used for prognosis (predicting disease course or outcome), where comparatively high rates are indicative of relatively poor outcomes.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lgn="l">
              <a:spcBef>
                <a:spcPts val="0"/>
              </a:spcBef>
              <a:spcAft>
                <a:spcPts val="0"/>
              </a:spcAft>
              <a:buClr>
                <a:srgbClr val="0000FF"/>
              </a:buClr>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It </a:t>
            </a:r>
            <a:r>
              <a:rPr lang="en-US" sz="2400" b="1" dirty="0">
                <a:solidFill>
                  <a:schemeClr val="tx1"/>
                </a:solidFill>
                <a:latin typeface="Times New Roman" panose="02020603050405020304" pitchFamily="18" charset="0"/>
                <a:cs typeface="Times New Roman" panose="02020603050405020304" pitchFamily="18" charset="0"/>
              </a:rPr>
              <a:t>also can be used to </a:t>
            </a:r>
            <a:r>
              <a:rPr lang="en-US" sz="2400" b="1" dirty="0">
                <a:solidFill>
                  <a:srgbClr val="0000FF"/>
                </a:solidFill>
                <a:latin typeface="Times New Roman" panose="02020603050405020304" pitchFamily="18" charset="0"/>
                <a:cs typeface="Times New Roman" panose="02020603050405020304" pitchFamily="18" charset="0"/>
              </a:rPr>
              <a:t>evaluate the effect of new treatments</a:t>
            </a:r>
            <a:r>
              <a:rPr lang="en-US" sz="2400" b="1" dirty="0">
                <a:solidFill>
                  <a:schemeClr val="tx1"/>
                </a:solidFill>
                <a:latin typeface="Times New Roman" panose="02020603050405020304" pitchFamily="18" charset="0"/>
                <a:cs typeface="Times New Roman" panose="02020603050405020304" pitchFamily="18" charset="0"/>
              </a:rPr>
              <a:t>, with measures decreasing as treatments improve.</a:t>
            </a:r>
            <a:r>
              <a:rPr lang="en-US" sz="2000" b="1" dirty="0">
                <a:solidFill>
                  <a:schemeClr val="tx1"/>
                </a:solidFill>
                <a:latin typeface="Times New Roman" panose="02020603050405020304" pitchFamily="18" charset="0"/>
                <a:cs typeface="Times New Roman" panose="02020603050405020304" pitchFamily="18" charset="0"/>
              </a:rPr>
              <a:t> </a:t>
            </a:r>
            <a:endParaRPr lang="en-US" sz="2000" b="1" dirty="0" smtClean="0">
              <a:solidFill>
                <a:schemeClr val="tx1"/>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87765164"/>
              </p:ext>
            </p:extLst>
          </p:nvPr>
        </p:nvGraphicFramePr>
        <p:xfrm>
          <a:off x="685800" y="4648200"/>
          <a:ext cx="7772400" cy="1463040"/>
        </p:xfrm>
        <a:graphic>
          <a:graphicData uri="http://schemas.openxmlformats.org/drawingml/2006/table">
            <a:tbl>
              <a:tblPr firstRow="1" firstCol="1" lastRow="1" lastCol="1" bandRow="1" bandCol="1">
                <a:tableStyleId>{5C22544A-7EE6-4342-B048-85BDC9FD1C3A}</a:tableStyleId>
              </a:tblPr>
              <a:tblGrid>
                <a:gridCol w="1905000"/>
                <a:gridCol w="4874342"/>
                <a:gridCol w="993058"/>
              </a:tblGrid>
              <a:tr h="731520">
                <a:tc rowSpan="2">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Cause Fatality </a:t>
                      </a:r>
                    </a:p>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Rate =</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2591" marR="12591" marT="0" marB="0" anchor="ctr">
                    <a:solidFill>
                      <a:schemeClr val="accent2"/>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Total number of deaths assigned to a specific disease during a given time interval*</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2591" marR="12591"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X </a:t>
                      </a:r>
                      <a:r>
                        <a:rPr lang="en-US" sz="2000" dirty="0" smtClean="0">
                          <a:solidFill>
                            <a:schemeClr val="tx1"/>
                          </a:solidFill>
                          <a:effectLst/>
                          <a:latin typeface="Times New Roman" panose="02020603050405020304" pitchFamily="18" charset="0"/>
                          <a:cs typeface="Times New Roman" panose="02020603050405020304" pitchFamily="18" charset="0"/>
                        </a:rPr>
                        <a:t>100</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2591" marR="12591" marT="0" marB="0" anchor="ctr">
                    <a:solidFill>
                      <a:schemeClr val="accent2"/>
                    </a:solidFill>
                  </a:tcPr>
                </a:tc>
              </a:tr>
              <a:tr h="731520">
                <a:tc vMerge="1">
                  <a:txBody>
                    <a:bodyPr/>
                    <a:lstStyle/>
                    <a:p>
                      <a:pPr marL="0" marR="0">
                        <a:spcBef>
                          <a:spcPts val="0"/>
                        </a:spcBef>
                        <a:spcAft>
                          <a:spcPts val="0"/>
                        </a:spcAft>
                      </a:pPr>
                      <a:endParaRPr lang="en-US" sz="200" dirty="0">
                        <a:effectLst/>
                        <a:latin typeface="Times New Roman"/>
                        <a:ea typeface="Times New Roman"/>
                      </a:endParaRPr>
                    </a:p>
                  </a:txBody>
                  <a:tcPr marL="12591" marR="12591" marT="0" marB="0" anchor="ct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Total number of cases of the disease during the same time interval</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2591" marR="12591"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pPr marL="0" marR="0">
                        <a:spcBef>
                          <a:spcPts val="0"/>
                        </a:spcBef>
                        <a:spcAft>
                          <a:spcPts val="0"/>
                        </a:spcAft>
                      </a:pPr>
                      <a:endParaRPr lang="en-US" sz="200" dirty="0">
                        <a:effectLst/>
                        <a:latin typeface="Times New Roman"/>
                        <a:ea typeface="Times New Roman"/>
                      </a:endParaRPr>
                    </a:p>
                  </a:txBody>
                  <a:tcPr marL="12591" marR="12591" marT="0" marB="0" anchor="ctr"/>
                </a:tc>
              </a:tr>
            </a:tbl>
          </a:graphicData>
        </a:graphic>
      </p:graphicFrame>
    </p:spTree>
    <p:extLst>
      <p:ext uri="{BB962C8B-B14F-4D97-AF65-F5344CB8AC3E}">
        <p14:creationId xmlns:p14="http://schemas.microsoft.com/office/powerpoint/2010/main" val="18621308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2"/>
          </p:nvPr>
        </p:nvSpPr>
        <p:spPr/>
        <p:txBody>
          <a:bodyPr/>
          <a:lstStyle/>
          <a:p>
            <a:fld id="{681AE563-B8FA-4D41-BC51-E39AAFC327E8}" type="datetime1">
              <a:rPr lang="ar-SA" smtClean="0"/>
              <a:t>14/02/1441</a:t>
            </a:fld>
            <a:endParaRPr lang="en-US"/>
          </a:p>
        </p:txBody>
      </p:sp>
      <p:sp>
        <p:nvSpPr>
          <p:cNvPr id="6" name="Footer Placeholder 5"/>
          <p:cNvSpPr>
            <a:spLocks noGrp="1"/>
          </p:cNvSpPr>
          <p:nvPr>
            <p:ph type="ftr" sz="quarter" idx="3"/>
          </p:nvPr>
        </p:nvSpPr>
        <p:spPr/>
        <p:txBody>
          <a:bodyPr/>
          <a:lstStyle/>
          <a:p>
            <a:r>
              <a:rPr lang="en-US" smtClean="0"/>
              <a:t>Dr. Mohammed Alnaif</a:t>
            </a:r>
            <a:endParaRPr lang="en-US"/>
          </a:p>
        </p:txBody>
      </p:sp>
      <p:sp>
        <p:nvSpPr>
          <p:cNvPr id="7" name="Slide Number Placeholder 6"/>
          <p:cNvSpPr>
            <a:spLocks noGrp="1"/>
          </p:cNvSpPr>
          <p:nvPr>
            <p:ph type="sldNum" sz="quarter" idx="4"/>
          </p:nvPr>
        </p:nvSpPr>
        <p:spPr/>
        <p:txBody>
          <a:bodyPr/>
          <a:lstStyle/>
          <a:p>
            <a:fld id="{EEEECDCC-63C2-4492-ADC6-A6890B1EB79E}" type="slidenum">
              <a:rPr lang="en-US" smtClean="0"/>
              <a:t>81</a:t>
            </a:fld>
            <a:endParaRPr lang="en-US"/>
          </a:p>
        </p:txBody>
      </p:sp>
      <p:sp>
        <p:nvSpPr>
          <p:cNvPr id="2" name="Title 1"/>
          <p:cNvSpPr>
            <a:spLocks noGrp="1"/>
          </p:cNvSpPr>
          <p:nvPr>
            <p:ph type="ctrTitle" sz="quarter"/>
          </p:nvPr>
        </p:nvSpPr>
        <p:spPr>
          <a:xfrm>
            <a:off x="457200" y="304800"/>
            <a:ext cx="8229600" cy="762000"/>
          </a:xfrm>
        </p:spPr>
        <p:txBody>
          <a:bodyPr>
            <a:noAutofit/>
          </a:bodyPr>
          <a:lstStyle/>
          <a:p>
            <a:pPr marL="182880"/>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381000" y="1371600"/>
            <a:ext cx="8458200" cy="4876800"/>
          </a:xfrm>
        </p:spPr>
        <p:txBody>
          <a:bodyPr>
            <a:normAutofit fontScale="85000" lnSpcReduction="20000"/>
          </a:bodyPr>
          <a:lstStyle/>
          <a:p>
            <a:pPr marL="342900" indent="-342900" algn="l">
              <a:lnSpc>
                <a:spcPct val="120000"/>
              </a:lnSpc>
              <a:spcBef>
                <a:spcPts val="0"/>
              </a:spcBef>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Maternal</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b="1" dirty="0" smtClean="0">
                <a:solidFill>
                  <a:srgbClr val="0000FF"/>
                </a:solidFill>
                <a:latin typeface="Times New Roman" panose="02020603050405020304" pitchFamily="18" charset="0"/>
                <a:cs typeface="Times New Roman" panose="02020603050405020304" pitchFamily="18" charset="0"/>
              </a:rPr>
              <a:t>Mortality Rate </a:t>
            </a:r>
            <a:r>
              <a:rPr lang="en-US" sz="2400" b="1" dirty="0">
                <a:solidFill>
                  <a:schemeClr val="tx1"/>
                </a:solidFill>
                <a:latin typeface="Times New Roman" panose="02020603050405020304" pitchFamily="18" charset="0"/>
                <a:cs typeface="Times New Roman" panose="02020603050405020304" pitchFamily="18" charset="0"/>
              </a:rPr>
              <a:t>is the death of a woman while pregnant or within 42 days of termination of pregnancy, irrespective of the duration and site of the pregnancy, from any cause related to or aggravated by the pregnancy or its management but not from accidental or incidental causes.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lgn="l">
              <a:lnSpc>
                <a:spcPct val="120000"/>
              </a:lnSpc>
              <a:spcBef>
                <a:spcPts val="0"/>
              </a:spcBef>
              <a:buClr>
                <a:srgbClr val="0000FF"/>
              </a:buClr>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Complications </a:t>
            </a:r>
            <a:r>
              <a:rPr lang="en-US" sz="2400" b="1" dirty="0">
                <a:solidFill>
                  <a:srgbClr val="0000FF"/>
                </a:solidFill>
                <a:latin typeface="Times New Roman" panose="02020603050405020304" pitchFamily="18" charset="0"/>
                <a:cs typeface="Times New Roman" panose="02020603050405020304" pitchFamily="18" charset="0"/>
              </a:rPr>
              <a:t>during pregnancy </a:t>
            </a:r>
            <a:r>
              <a:rPr lang="en-US" sz="2400" b="1" dirty="0">
                <a:solidFill>
                  <a:schemeClr val="tx1"/>
                </a:solidFill>
                <a:latin typeface="Times New Roman" panose="02020603050405020304" pitchFamily="18" charset="0"/>
                <a:cs typeface="Times New Roman" panose="02020603050405020304" pitchFamily="18" charset="0"/>
              </a:rPr>
              <a:t>and childbirth are a leading cause of death and disability among women of reproductive age in developing countries. The maternal mortality ratio represents the risk associated with each pregnancy, i.e. the obstetric risk</a:t>
            </a:r>
            <a:r>
              <a:rPr lang="en-US" sz="2400" b="1" dirty="0" smtClean="0">
                <a:solidFill>
                  <a:schemeClr val="tx1"/>
                </a:solidFill>
                <a:latin typeface="Times New Roman" panose="02020603050405020304" pitchFamily="18" charset="0"/>
                <a:cs typeface="Times New Roman" panose="02020603050405020304" pitchFamily="18" charset="0"/>
              </a:rPr>
              <a:t>.</a:t>
            </a:r>
          </a:p>
          <a:p>
            <a:pPr marL="342900" indent="-342900" algn="l">
              <a:lnSpc>
                <a:spcPct val="120000"/>
              </a:lnSpc>
              <a:spcBef>
                <a:spcPts val="0"/>
              </a:spcBef>
              <a:buClr>
                <a:srgbClr val="0000FF"/>
              </a:buClr>
              <a:buFont typeface="Arial" panose="020B0604020202020204" pitchFamily="34" charset="0"/>
              <a:buChar char="•"/>
            </a:pPr>
            <a:endParaRPr lang="en-US" sz="2000" b="1" dirty="0">
              <a:solidFill>
                <a:schemeClr val="tx1"/>
              </a:solidFill>
              <a:latin typeface="Times New Roman" panose="02020603050405020304" pitchFamily="18" charset="0"/>
              <a:cs typeface="Times New Roman" panose="02020603050405020304" pitchFamily="18" charset="0"/>
            </a:endParaRPr>
          </a:p>
          <a:p>
            <a:pPr marL="342900" indent="-342900" algn="l">
              <a:lnSpc>
                <a:spcPct val="120000"/>
              </a:lnSpc>
              <a:spcBef>
                <a:spcPts val="0"/>
              </a:spcBef>
              <a:buClr>
                <a:srgbClr val="0000FF"/>
              </a:buClr>
              <a:buFont typeface="Arial" panose="020B0604020202020204" pitchFamily="34" charset="0"/>
              <a:buChar char="•"/>
            </a:pP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l">
              <a:lnSpc>
                <a:spcPct val="120000"/>
              </a:lnSpc>
              <a:spcBef>
                <a:spcPts val="0"/>
              </a:spcBef>
              <a:buClr>
                <a:srgbClr val="0000FF"/>
              </a:buClr>
              <a:buFont typeface="Arial" panose="020B0604020202020204" pitchFamily="34" charset="0"/>
              <a:buChar char="•"/>
            </a:pPr>
            <a:endParaRPr lang="en-US" sz="2000" b="1" dirty="0">
              <a:solidFill>
                <a:schemeClr val="tx1"/>
              </a:solidFill>
              <a:latin typeface="Times New Roman" panose="02020603050405020304" pitchFamily="18" charset="0"/>
              <a:cs typeface="Times New Roman" panose="02020603050405020304" pitchFamily="18" charset="0"/>
            </a:endParaRPr>
          </a:p>
          <a:p>
            <a:pPr marL="342900" indent="-342900" algn="l">
              <a:lnSpc>
                <a:spcPct val="120000"/>
              </a:lnSpc>
              <a:spcBef>
                <a:spcPts val="0"/>
              </a:spcBef>
              <a:buClr>
                <a:srgbClr val="0000FF"/>
              </a:buClr>
              <a:buFont typeface="Arial" panose="020B0604020202020204" pitchFamily="34" charset="0"/>
              <a:buChar char="•"/>
            </a:pP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l">
              <a:lnSpc>
                <a:spcPct val="120000"/>
              </a:lnSpc>
              <a:spcBef>
                <a:spcPts val="0"/>
              </a:spcBef>
              <a:buClr>
                <a:srgbClr val="0000FF"/>
              </a:buClr>
              <a:buFont typeface="Arial" panose="020B0604020202020204" pitchFamily="34" charset="0"/>
              <a:buChar char="•"/>
            </a:pPr>
            <a:endParaRPr lang="en-US" sz="2000" b="1" dirty="0">
              <a:solidFill>
                <a:schemeClr val="tx1"/>
              </a:solidFill>
              <a:latin typeface="Times New Roman" panose="02020603050405020304" pitchFamily="18" charset="0"/>
              <a:cs typeface="Times New Roman" panose="02020603050405020304" pitchFamily="18" charset="0"/>
            </a:endParaRPr>
          </a:p>
          <a:p>
            <a:pPr algn="l">
              <a:lnSpc>
                <a:spcPct val="120000"/>
              </a:lnSpc>
              <a:spcBef>
                <a:spcPts val="0"/>
              </a:spcBef>
              <a:buClr>
                <a:srgbClr val="0000FF"/>
              </a:buClr>
            </a:pPr>
            <a:endParaRPr lang="en-US" sz="2000" b="1" dirty="0" smtClean="0">
              <a:solidFill>
                <a:schemeClr val="tx1"/>
              </a:solidFill>
              <a:latin typeface="Times New Roman" panose="02020603050405020304" pitchFamily="18" charset="0"/>
              <a:cs typeface="Times New Roman" panose="02020603050405020304" pitchFamily="18" charset="0"/>
            </a:endParaRPr>
          </a:p>
          <a:p>
            <a:pPr algn="l">
              <a:lnSpc>
                <a:spcPct val="120000"/>
              </a:lnSpc>
              <a:spcBef>
                <a:spcPts val="0"/>
              </a:spcBef>
              <a:buClr>
                <a:srgbClr val="0000FF"/>
              </a:buClr>
            </a:pPr>
            <a:endParaRPr lang="en-US" sz="2000" b="1" dirty="0" smtClean="0">
              <a:solidFill>
                <a:schemeClr val="tx1"/>
              </a:solidFill>
              <a:latin typeface="Times New Roman" panose="02020603050405020304" pitchFamily="18" charset="0"/>
              <a:cs typeface="Times New Roman" panose="02020603050405020304" pitchFamily="18" charset="0"/>
            </a:endParaRPr>
          </a:p>
          <a:p>
            <a:pPr algn="l">
              <a:lnSpc>
                <a:spcPct val="120000"/>
              </a:lnSpc>
              <a:spcBef>
                <a:spcPts val="0"/>
              </a:spcBef>
              <a:buClr>
                <a:srgbClr val="0000FF"/>
              </a:buClr>
            </a:pPr>
            <a:r>
              <a:rPr lang="en-US" sz="1700" b="1" dirty="0" smtClean="0">
                <a:solidFill>
                  <a:srgbClr val="0000FF"/>
                </a:solidFill>
                <a:latin typeface="Times New Roman" panose="02020603050405020304" pitchFamily="18" charset="0"/>
                <a:cs typeface="Times New Roman" panose="02020603050405020304" pitchFamily="18" charset="0"/>
              </a:rPr>
              <a:t>* is </a:t>
            </a:r>
            <a:r>
              <a:rPr lang="en-US" sz="1700" b="1" dirty="0">
                <a:solidFill>
                  <a:srgbClr val="0000FF"/>
                </a:solidFill>
                <a:latin typeface="Times New Roman" panose="02020603050405020304" pitchFamily="18" charset="0"/>
                <a:cs typeface="Times New Roman" panose="02020603050405020304" pitchFamily="18" charset="0"/>
              </a:rPr>
              <a:t>the death of a woman while pregnant or within 42 days of termination of pregnancy</a:t>
            </a:r>
            <a:endParaRPr lang="en-US" sz="1700" b="1" dirty="0" smtClean="0">
              <a:solidFill>
                <a:srgbClr val="0000FF"/>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70648275"/>
              </p:ext>
            </p:extLst>
          </p:nvPr>
        </p:nvGraphicFramePr>
        <p:xfrm>
          <a:off x="533400" y="4267200"/>
          <a:ext cx="8305801" cy="1463040"/>
        </p:xfrm>
        <a:graphic>
          <a:graphicData uri="http://schemas.openxmlformats.org/drawingml/2006/table">
            <a:tbl>
              <a:tblPr firstRow="1" firstCol="1" lastRow="1" lastCol="1" bandRow="1" bandCol="1">
                <a:tableStyleId>{5C22544A-7EE6-4342-B048-85BDC9FD1C3A}</a:tableStyleId>
              </a:tblPr>
              <a:tblGrid>
                <a:gridCol w="2057400"/>
                <a:gridCol w="5257800"/>
                <a:gridCol w="990601"/>
              </a:tblGrid>
              <a:tr h="731520">
                <a:tc rowSpan="2">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Maternal Mortality Rate =</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Number of deaths assigned to pregnancy related causes during a given time interval*</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X 100</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731520">
                <a:tc vMerge="1">
                  <a:txBody>
                    <a:bodyPr/>
                    <a:lstStyle/>
                    <a:p>
                      <a:endParaRPr lang="en-US"/>
                    </a:p>
                  </a:txBody>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Number of live births during the same time interval</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27976666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14375"/>
            <a:ext cx="8610600"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quarter" idx="10"/>
          </p:nvPr>
        </p:nvSpPr>
        <p:spPr/>
        <p:txBody>
          <a:bodyPr/>
          <a:lstStyle/>
          <a:p>
            <a:pPr>
              <a:defRPr/>
            </a:pPr>
            <a:fld id="{695B8758-5604-4B23-81A8-2F558169B8C2}" type="datetime1">
              <a:rPr lang="en-US"/>
              <a:pPr>
                <a:defRPr/>
              </a:pPr>
              <a:t>10/13/2019</a:t>
            </a:fld>
            <a:endParaRPr lang="en-US"/>
          </a:p>
        </p:txBody>
      </p:sp>
      <p:sp>
        <p:nvSpPr>
          <p:cNvPr id="4" name="Slide Number Placeholder 3"/>
          <p:cNvSpPr>
            <a:spLocks noGrp="1"/>
          </p:cNvSpPr>
          <p:nvPr>
            <p:ph type="sldNum" sz="quarter" idx="12"/>
          </p:nvPr>
        </p:nvSpPr>
        <p:spPr/>
        <p:txBody>
          <a:bodyPr/>
          <a:lstStyle/>
          <a:p>
            <a:pPr>
              <a:defRPr/>
            </a:pPr>
            <a:fld id="{DB074217-62CC-4F18-8116-A186D34BE195}" type="slidenum">
              <a:rPr lang="en-US" smtClean="0"/>
              <a:pPr>
                <a:defRPr/>
              </a:pPr>
              <a:t>82</a:t>
            </a:fld>
            <a:endParaRPr lang="en-US"/>
          </a:p>
        </p:txBody>
      </p:sp>
    </p:spTree>
    <p:extLst>
      <p:ext uri="{BB962C8B-B14F-4D97-AF65-F5344CB8AC3E}">
        <p14:creationId xmlns:p14="http://schemas.microsoft.com/office/powerpoint/2010/main" val="7404293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357188"/>
            <a:ext cx="8474075" cy="563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quarter" idx="10"/>
          </p:nvPr>
        </p:nvSpPr>
        <p:spPr/>
        <p:txBody>
          <a:bodyPr/>
          <a:lstStyle/>
          <a:p>
            <a:pPr>
              <a:defRPr/>
            </a:pPr>
            <a:fld id="{6DDFD643-0D60-4815-9F98-00F8EB4E3DB1}" type="datetime1">
              <a:rPr lang="en-US"/>
              <a:pPr>
                <a:defRPr/>
              </a:pPr>
              <a:t>10/13/2019</a:t>
            </a:fld>
            <a:endParaRPr lang="en-US"/>
          </a:p>
        </p:txBody>
      </p:sp>
      <p:sp>
        <p:nvSpPr>
          <p:cNvPr id="4" name="Slide Number Placeholder 3"/>
          <p:cNvSpPr>
            <a:spLocks noGrp="1"/>
          </p:cNvSpPr>
          <p:nvPr>
            <p:ph type="sldNum" sz="quarter" idx="12"/>
          </p:nvPr>
        </p:nvSpPr>
        <p:spPr/>
        <p:txBody>
          <a:bodyPr/>
          <a:lstStyle/>
          <a:p>
            <a:pPr>
              <a:defRPr/>
            </a:pPr>
            <a:fld id="{FE21D80C-03DF-4A05-B469-3905938FA07A}" type="slidenum">
              <a:rPr lang="en-US" smtClean="0"/>
              <a:pPr>
                <a:defRPr/>
              </a:pPr>
              <a:t>83</a:t>
            </a:fld>
            <a:endParaRPr lang="en-US"/>
          </a:p>
        </p:txBody>
      </p:sp>
    </p:spTree>
    <p:extLst>
      <p:ext uri="{BB962C8B-B14F-4D97-AF65-F5344CB8AC3E}">
        <p14:creationId xmlns:p14="http://schemas.microsoft.com/office/powerpoint/2010/main" val="35742350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285750"/>
            <a:ext cx="7543800" cy="6215063"/>
          </a:xfrm>
          <a:noFill/>
        </p:spPr>
      </p:pic>
      <p:sp>
        <p:nvSpPr>
          <p:cNvPr id="3" name="Date Placeholder 2"/>
          <p:cNvSpPr>
            <a:spLocks noGrp="1"/>
          </p:cNvSpPr>
          <p:nvPr>
            <p:ph type="dt" sz="quarter" idx="10"/>
          </p:nvPr>
        </p:nvSpPr>
        <p:spPr/>
        <p:txBody>
          <a:bodyPr/>
          <a:lstStyle/>
          <a:p>
            <a:pPr>
              <a:defRPr/>
            </a:pPr>
            <a:fld id="{1A68F9F2-A6CF-43E0-BF7B-5501F40EA215}" type="datetime1">
              <a:rPr lang="en-US"/>
              <a:pPr>
                <a:defRPr/>
              </a:pPr>
              <a:t>10/13/2019</a:t>
            </a:fld>
            <a:endParaRPr lang="en-US"/>
          </a:p>
        </p:txBody>
      </p:sp>
      <p:sp>
        <p:nvSpPr>
          <p:cNvPr id="4" name="Slide Number Placeholder 3"/>
          <p:cNvSpPr>
            <a:spLocks noGrp="1"/>
          </p:cNvSpPr>
          <p:nvPr>
            <p:ph type="sldNum" sz="quarter" idx="12"/>
          </p:nvPr>
        </p:nvSpPr>
        <p:spPr/>
        <p:txBody>
          <a:bodyPr/>
          <a:lstStyle/>
          <a:p>
            <a:pPr>
              <a:defRPr/>
            </a:pPr>
            <a:fld id="{A3E92FC1-4C6C-4BB6-AA88-E8B5AA1C4618}" type="slidenum">
              <a:rPr lang="en-US" smtClean="0"/>
              <a:pPr>
                <a:defRPr/>
              </a:pPr>
              <a:t>84</a:t>
            </a:fld>
            <a:endParaRPr lang="en-US"/>
          </a:p>
        </p:txBody>
      </p:sp>
    </p:spTree>
    <p:extLst>
      <p:ext uri="{BB962C8B-B14F-4D97-AF65-F5344CB8AC3E}">
        <p14:creationId xmlns:p14="http://schemas.microsoft.com/office/powerpoint/2010/main" val="3635149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p>
        </p:txBody>
      </p:sp>
      <p:sp>
        <p:nvSpPr>
          <p:cNvPr id="3" name="Date Placeholder 2"/>
          <p:cNvSpPr>
            <a:spLocks noGrp="1"/>
          </p:cNvSpPr>
          <p:nvPr>
            <p:ph type="dt" sz="half" idx="10"/>
          </p:nvPr>
        </p:nvSpPr>
        <p:spPr/>
        <p:txBody>
          <a:bodyPr/>
          <a:lstStyle/>
          <a:p>
            <a:fld id="{717B1EF1-A5D0-44B7-B3A6-146536793229}"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85</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609600" y="1524000"/>
            <a:ext cx="8229600" cy="4648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b="1" dirty="0">
                <a:solidFill>
                  <a:srgbClr val="0000FF"/>
                </a:solidFill>
                <a:latin typeface="Times New Roman" panose="02020603050405020304" pitchFamily="18" charset="0"/>
                <a:cs typeface="Times New Roman" panose="02020603050405020304" pitchFamily="18" charset="0"/>
              </a:rPr>
              <a:t>Basic Epidemiological Measures</a:t>
            </a:r>
          </a:p>
          <a:p>
            <a:pPr>
              <a:buClr>
                <a:srgbClr val="0000FF"/>
              </a:buClr>
            </a:pPr>
            <a:r>
              <a:rPr lang="en-US" sz="2800" b="1" dirty="0" smtClean="0">
                <a:latin typeface="Times New Roman" panose="02020603050405020304" pitchFamily="18" charset="0"/>
                <a:cs typeface="Times New Roman" panose="02020603050405020304" pitchFamily="18" charset="0"/>
              </a:rPr>
              <a:t>There </a:t>
            </a:r>
            <a:r>
              <a:rPr lang="en-US" sz="2800" b="1" dirty="0">
                <a:latin typeface="Times New Roman" panose="02020603050405020304" pitchFamily="18" charset="0"/>
                <a:cs typeface="Times New Roman" panose="02020603050405020304" pitchFamily="18" charset="0"/>
              </a:rPr>
              <a:t>are various ways to express </a:t>
            </a:r>
            <a:r>
              <a:rPr lang="en-US" sz="2800" b="1" dirty="0">
                <a:solidFill>
                  <a:srgbClr val="0000FF"/>
                </a:solidFill>
                <a:latin typeface="Times New Roman" panose="02020603050405020304" pitchFamily="18" charset="0"/>
                <a:cs typeface="Times New Roman" panose="02020603050405020304" pitchFamily="18" charset="0"/>
              </a:rPr>
              <a:t>epidemiological</a:t>
            </a:r>
            <a:r>
              <a:rPr lang="en-US" sz="2800" b="1" dirty="0">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data</a:t>
            </a:r>
            <a:r>
              <a:rPr lang="en-US" sz="2800" b="1" dirty="0">
                <a:latin typeface="Times New Roman" panose="02020603050405020304" pitchFamily="18" charset="0"/>
                <a:cs typeface="Times New Roman" panose="02020603050405020304" pitchFamily="18" charset="0"/>
              </a:rPr>
              <a:t>, and each method conveys a different piece of information. </a:t>
            </a:r>
            <a:endParaRPr lang="en-US" sz="2800" b="1" dirty="0" smtClean="0">
              <a:latin typeface="Times New Roman" panose="02020603050405020304" pitchFamily="18" charset="0"/>
              <a:cs typeface="Times New Roman" panose="02020603050405020304" pitchFamily="18" charset="0"/>
            </a:endParaRPr>
          </a:p>
          <a:p>
            <a:pPr>
              <a:buClr>
                <a:srgbClr val="0000FF"/>
              </a:buClr>
            </a:pPr>
            <a:r>
              <a:rPr lang="en-US" sz="2800" b="1" dirty="0" smtClean="0">
                <a:latin typeface="Times New Roman" panose="02020603050405020304" pitchFamily="18" charset="0"/>
                <a:cs typeface="Times New Roman" panose="02020603050405020304" pitchFamily="18" charset="0"/>
              </a:rPr>
              <a:t>It </a:t>
            </a:r>
            <a:r>
              <a:rPr lang="en-US" sz="2800" b="1" dirty="0">
                <a:latin typeface="Times New Roman" panose="02020603050405020304" pitchFamily="18" charset="0"/>
                <a:cs typeface="Times New Roman" panose="02020603050405020304" pitchFamily="18" charset="0"/>
              </a:rPr>
              <a:t>is important to consider the circumstances in which data are used to determine whether a count or a rate is the best expression of the information and whether crude or adjusted data should be reported</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2790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p>
        </p:txBody>
      </p:sp>
      <p:sp>
        <p:nvSpPr>
          <p:cNvPr id="3" name="Date Placeholder 2"/>
          <p:cNvSpPr>
            <a:spLocks noGrp="1"/>
          </p:cNvSpPr>
          <p:nvPr>
            <p:ph type="dt" sz="half" idx="10"/>
          </p:nvPr>
        </p:nvSpPr>
        <p:spPr/>
        <p:txBody>
          <a:bodyPr/>
          <a:lstStyle/>
          <a:p>
            <a:fld id="{03C20D9A-2120-4E0E-B4D2-63FF90250863}"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86</a:t>
            </a:fld>
            <a:endParaRPr lang="en-US"/>
          </a:p>
        </p:txBody>
      </p:sp>
      <p:sp>
        <p:nvSpPr>
          <p:cNvPr id="4" name="Footer Placeholder 3"/>
          <p:cNvSpPr>
            <a:spLocks noGrp="1"/>
          </p:cNvSpPr>
          <p:nvPr>
            <p:ph type="ftr" sz="quarter" idx="12"/>
          </p:nvPr>
        </p:nvSpPr>
        <p:spPr/>
        <p:txBody>
          <a:bodyPr/>
          <a:lstStyle/>
          <a:p>
            <a:r>
              <a:rPr lang="en-US" dirty="0" smtClean="0"/>
              <a:t>Dr. Mohammed Alnaif</a:t>
            </a:r>
            <a:endParaRPr lang="en-US" dirty="0"/>
          </a:p>
        </p:txBody>
      </p:sp>
      <p:sp>
        <p:nvSpPr>
          <p:cNvPr id="6" name="Subtitle 2"/>
          <p:cNvSpPr txBox="1">
            <a:spLocks/>
          </p:cNvSpPr>
          <p:nvPr/>
        </p:nvSpPr>
        <p:spPr>
          <a:xfrm>
            <a:off x="685800" y="1447800"/>
            <a:ext cx="8153400" cy="47244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spcBef>
                <a:spcPts val="0"/>
              </a:spcBef>
            </a:pPr>
            <a:r>
              <a:rPr lang="en-US" sz="3000" b="1" dirty="0">
                <a:solidFill>
                  <a:srgbClr val="0000FF"/>
                </a:solidFill>
              </a:rPr>
              <a:t>Prevalence</a:t>
            </a:r>
            <a:r>
              <a:rPr lang="en-US" sz="3000" b="1" dirty="0"/>
              <a:t>, sometimes referred to as </a:t>
            </a:r>
            <a:r>
              <a:rPr lang="en-US" sz="3000" b="1" dirty="0">
                <a:solidFill>
                  <a:srgbClr val="0000FF"/>
                </a:solidFill>
              </a:rPr>
              <a:t>prevalence</a:t>
            </a:r>
            <a:r>
              <a:rPr lang="en-US" sz="3000" b="1" dirty="0"/>
              <a:t> </a:t>
            </a:r>
            <a:r>
              <a:rPr lang="en-US" sz="3000" b="1" dirty="0">
                <a:solidFill>
                  <a:srgbClr val="0000FF"/>
                </a:solidFill>
              </a:rPr>
              <a:t>rate</a:t>
            </a:r>
            <a:r>
              <a:rPr lang="en-US" sz="3000" b="1" dirty="0"/>
              <a:t>, is the proportion of persons in a population who have a particular disease or attribute at a specified point in time or over a specified period of time.</a:t>
            </a:r>
            <a:r>
              <a:rPr lang="en-US" sz="3000" b="1" dirty="0"/>
              <a:t> </a:t>
            </a:r>
            <a:endParaRPr lang="en-US" sz="3000" b="1" dirty="0" smtClean="0"/>
          </a:p>
          <a:p>
            <a:pPr marL="457200" indent="-457200">
              <a:lnSpc>
                <a:spcPct val="120000"/>
              </a:lnSpc>
              <a:spcBef>
                <a:spcPts val="0"/>
              </a:spcBef>
            </a:pPr>
            <a:r>
              <a:rPr lang="en-US" sz="3000" b="1" dirty="0" smtClean="0">
                <a:latin typeface="Times New Roman" panose="02020603050405020304" pitchFamily="18" charset="0"/>
                <a:cs typeface="Times New Roman" panose="02020603050405020304" pitchFamily="18" charset="0"/>
              </a:rPr>
              <a:t>The </a:t>
            </a:r>
            <a:r>
              <a:rPr lang="en-US" sz="3000" b="1" dirty="0">
                <a:latin typeface="Times New Roman" panose="02020603050405020304" pitchFamily="18" charset="0"/>
                <a:cs typeface="Times New Roman" panose="02020603050405020304" pitchFamily="18" charset="0"/>
              </a:rPr>
              <a:t>term </a:t>
            </a:r>
            <a:r>
              <a:rPr lang="en-US" sz="3000" b="1" dirty="0">
                <a:solidFill>
                  <a:srgbClr val="0000FF"/>
                </a:solidFill>
                <a:latin typeface="Times New Roman" panose="02020603050405020304" pitchFamily="18" charset="0"/>
                <a:cs typeface="Times New Roman" panose="02020603050405020304" pitchFamily="18" charset="0"/>
              </a:rPr>
              <a:t>prevalence </a:t>
            </a:r>
            <a:r>
              <a:rPr lang="en-US" sz="3000" b="1" dirty="0">
                <a:latin typeface="Times New Roman" panose="02020603050405020304" pitchFamily="18" charset="0"/>
                <a:cs typeface="Times New Roman" panose="02020603050405020304" pitchFamily="18" charset="0"/>
              </a:rPr>
              <a:t>is used to describe the amount or frequency of a health outcome that exists in a population at a certain point or over a certain period of time. </a:t>
            </a:r>
            <a:endParaRPr lang="en-US" sz="3000" b="1" dirty="0" smtClean="0">
              <a:latin typeface="Times New Roman" panose="02020603050405020304" pitchFamily="18" charset="0"/>
              <a:cs typeface="Times New Roman" panose="02020603050405020304" pitchFamily="18" charset="0"/>
            </a:endParaRPr>
          </a:p>
          <a:p>
            <a:pPr marL="457200" indent="-457200">
              <a:lnSpc>
                <a:spcPct val="120000"/>
              </a:lnSpc>
              <a:spcBef>
                <a:spcPts val="0"/>
              </a:spcBef>
              <a:buClr>
                <a:srgbClr val="0000FF"/>
              </a:buClr>
            </a:pPr>
            <a:r>
              <a:rPr lang="en-US" sz="3000" b="1" dirty="0" smtClean="0">
                <a:solidFill>
                  <a:srgbClr val="0000FF"/>
                </a:solidFill>
                <a:latin typeface="Times New Roman" panose="02020603050405020304" pitchFamily="18" charset="0"/>
                <a:cs typeface="Times New Roman" panose="02020603050405020304" pitchFamily="18" charset="0"/>
              </a:rPr>
              <a:t>Prevalence </a:t>
            </a:r>
            <a:r>
              <a:rPr lang="en-US" sz="3000" b="1" dirty="0">
                <a:latin typeface="Times New Roman" panose="02020603050405020304" pitchFamily="18" charset="0"/>
                <a:cs typeface="Times New Roman" panose="02020603050405020304" pitchFamily="18" charset="0"/>
              </a:rPr>
              <a:t>is defined as the number of existing cases divided by the total population at risk of the health outcome a given point in </a:t>
            </a:r>
            <a:r>
              <a:rPr lang="en-US" sz="3000" b="1" dirty="0" smtClean="0">
                <a:latin typeface="Times New Roman" panose="02020603050405020304" pitchFamily="18" charset="0"/>
                <a:cs typeface="Times New Roman" panose="02020603050405020304" pitchFamily="18" charset="0"/>
              </a:rPr>
              <a:t>time.</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5307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p>
        </p:txBody>
      </p:sp>
      <p:sp>
        <p:nvSpPr>
          <p:cNvPr id="3" name="Date Placeholder 2"/>
          <p:cNvSpPr>
            <a:spLocks noGrp="1"/>
          </p:cNvSpPr>
          <p:nvPr>
            <p:ph type="dt" sz="half" idx="10"/>
          </p:nvPr>
        </p:nvSpPr>
        <p:spPr/>
        <p:txBody>
          <a:bodyPr/>
          <a:lstStyle/>
          <a:p>
            <a:fld id="{03C20D9A-2120-4E0E-B4D2-63FF90250863}"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87</a:t>
            </a:fld>
            <a:endParaRPr lang="en-US"/>
          </a:p>
        </p:txBody>
      </p:sp>
      <p:sp>
        <p:nvSpPr>
          <p:cNvPr id="4" name="Footer Placeholder 3"/>
          <p:cNvSpPr>
            <a:spLocks noGrp="1"/>
          </p:cNvSpPr>
          <p:nvPr>
            <p:ph type="ftr" sz="quarter" idx="12"/>
          </p:nvPr>
        </p:nvSpPr>
        <p:spPr/>
        <p:txBody>
          <a:bodyPr/>
          <a:lstStyle/>
          <a:p>
            <a:r>
              <a:rPr lang="en-US" dirty="0" smtClean="0"/>
              <a:t>Dr. Mohammed Alnaif</a:t>
            </a:r>
            <a:endParaRPr lang="en-US" dirty="0"/>
          </a:p>
        </p:txBody>
      </p:sp>
      <p:sp>
        <p:nvSpPr>
          <p:cNvPr id="6" name="Subtitle 2"/>
          <p:cNvSpPr txBox="1">
            <a:spLocks/>
          </p:cNvSpPr>
          <p:nvPr/>
        </p:nvSpPr>
        <p:spPr>
          <a:xfrm>
            <a:off x="685800" y="1447800"/>
            <a:ext cx="81534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None/>
            </a:pPr>
            <a:r>
              <a:rPr lang="en-US" b="1" dirty="0" smtClean="0">
                <a:solidFill>
                  <a:srgbClr val="0000FF"/>
                </a:solidFill>
              </a:rPr>
              <a:t>Prevalence</a:t>
            </a:r>
            <a:r>
              <a:rPr lang="en-US" b="1" dirty="0" smtClean="0"/>
              <a:t> </a:t>
            </a:r>
          </a:p>
          <a:p>
            <a:pPr marL="457200" indent="-457200"/>
            <a:r>
              <a:rPr lang="en-US" sz="2800" b="1" dirty="0" smtClean="0">
                <a:solidFill>
                  <a:srgbClr val="0000FF"/>
                </a:solidFill>
              </a:rPr>
              <a:t>Point </a:t>
            </a:r>
            <a:r>
              <a:rPr lang="en-US" sz="2800" b="1" dirty="0">
                <a:solidFill>
                  <a:srgbClr val="0000FF"/>
                </a:solidFill>
              </a:rPr>
              <a:t>prevalence</a:t>
            </a:r>
            <a:r>
              <a:rPr lang="en-US" sz="2800" b="1" dirty="0"/>
              <a:t> refers to the prevalence measured at a particular point in time. It is the proportion of persons with a particular disease or attribute on a particular date.</a:t>
            </a:r>
          </a:p>
          <a:p>
            <a:pPr marL="457200" indent="-457200"/>
            <a:r>
              <a:rPr lang="en-US" sz="2800" b="1" dirty="0">
                <a:solidFill>
                  <a:srgbClr val="0000FF"/>
                </a:solidFill>
              </a:rPr>
              <a:t>Period prevalence</a:t>
            </a:r>
            <a:r>
              <a:rPr lang="en-US" sz="2800" b="1" dirty="0"/>
              <a:t> refers to prevalence measured over an interval of time. It is the proportion of persons with a particular disease or attribute at any time during the interval.</a:t>
            </a:r>
          </a:p>
        </p:txBody>
      </p:sp>
    </p:spTree>
    <p:extLst>
      <p:ext uri="{BB962C8B-B14F-4D97-AF65-F5344CB8AC3E}">
        <p14:creationId xmlns:p14="http://schemas.microsoft.com/office/powerpoint/2010/main" val="115160099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2"/>
          </p:nvPr>
        </p:nvSpPr>
        <p:spPr/>
        <p:txBody>
          <a:bodyPr/>
          <a:lstStyle/>
          <a:p>
            <a:fld id="{D2C21C97-178A-4D02-8F41-2B28D8EE61F9}" type="datetime1">
              <a:rPr lang="ar-SA" smtClean="0"/>
              <a:t>14/02/1441</a:t>
            </a:fld>
            <a:endParaRPr lang="en-US"/>
          </a:p>
        </p:txBody>
      </p:sp>
      <p:sp>
        <p:nvSpPr>
          <p:cNvPr id="6" name="Footer Placeholder 5"/>
          <p:cNvSpPr>
            <a:spLocks noGrp="1"/>
          </p:cNvSpPr>
          <p:nvPr>
            <p:ph type="ftr" sz="quarter" idx="3"/>
          </p:nvPr>
        </p:nvSpPr>
        <p:spPr/>
        <p:txBody>
          <a:bodyPr/>
          <a:lstStyle/>
          <a:p>
            <a:r>
              <a:rPr lang="en-US" smtClean="0"/>
              <a:t>Dr. Mohammed Alnaif</a:t>
            </a:r>
            <a:endParaRPr lang="en-US"/>
          </a:p>
        </p:txBody>
      </p:sp>
      <p:sp>
        <p:nvSpPr>
          <p:cNvPr id="7" name="Slide Number Placeholder 6"/>
          <p:cNvSpPr>
            <a:spLocks noGrp="1"/>
          </p:cNvSpPr>
          <p:nvPr>
            <p:ph type="sldNum" sz="quarter" idx="4"/>
          </p:nvPr>
        </p:nvSpPr>
        <p:spPr/>
        <p:txBody>
          <a:bodyPr/>
          <a:lstStyle/>
          <a:p>
            <a:fld id="{EEEECDCC-63C2-4492-ADC6-A6890B1EB79E}" type="slidenum">
              <a:rPr lang="en-US" smtClean="0"/>
              <a:t>88</a:t>
            </a:fld>
            <a:endParaRPr lang="en-US"/>
          </a:p>
        </p:txBody>
      </p:sp>
      <p:sp>
        <p:nvSpPr>
          <p:cNvPr id="2" name="Title 1"/>
          <p:cNvSpPr>
            <a:spLocks noGrp="1"/>
          </p:cNvSpPr>
          <p:nvPr>
            <p:ph type="ctrTitle" sz="quarter"/>
          </p:nvPr>
        </p:nvSpPr>
        <p:spPr>
          <a:xfrm>
            <a:off x="457200" y="304800"/>
            <a:ext cx="8229600" cy="1219200"/>
          </a:xfrm>
        </p:spPr>
        <p:txBody>
          <a:bodyPr>
            <a:noAutofit/>
          </a:bodyPr>
          <a:lstStyle/>
          <a:p>
            <a:pPr marL="182880"/>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533400" y="1676400"/>
            <a:ext cx="8305800" cy="4572000"/>
          </a:xfrm>
        </p:spPr>
        <p:txBody>
          <a:bodyPr>
            <a:normAutofit/>
          </a:bodyPr>
          <a:lstStyle/>
          <a:p>
            <a:pPr algn="l"/>
            <a:r>
              <a:rPr lang="en-US" sz="2800" b="1" dirty="0">
                <a:solidFill>
                  <a:srgbClr val="0000FF"/>
                </a:solidFill>
                <a:latin typeface="Times New Roman" panose="02020603050405020304" pitchFamily="18" charset="0"/>
                <a:cs typeface="Times New Roman" panose="02020603050405020304" pitchFamily="18" charset="0"/>
              </a:rPr>
              <a:t>Quantifying Disease Frequency: Prevalence, Incidence, and Risk</a:t>
            </a:r>
          </a:p>
          <a:p>
            <a:pPr algn="l"/>
            <a:r>
              <a:rPr lang="en-US" sz="2800" b="1" dirty="0" smtClean="0">
                <a:solidFill>
                  <a:schemeClr val="tx1"/>
                </a:solidFill>
                <a:latin typeface="Times New Roman" panose="02020603050405020304" pitchFamily="18" charset="0"/>
                <a:cs typeface="Times New Roman" panose="02020603050405020304" pitchFamily="18" charset="0"/>
              </a:rPr>
              <a:t>The </a:t>
            </a:r>
            <a:r>
              <a:rPr lang="en-US" sz="2800" b="1" dirty="0">
                <a:solidFill>
                  <a:srgbClr val="0000FF"/>
                </a:solidFill>
                <a:latin typeface="Times New Roman" panose="02020603050405020304" pitchFamily="18" charset="0"/>
                <a:cs typeface="Times New Roman" panose="02020603050405020304" pitchFamily="18" charset="0"/>
              </a:rPr>
              <a:t>prevalence </a:t>
            </a:r>
            <a:r>
              <a:rPr lang="en-US" sz="2800" b="1" dirty="0">
                <a:solidFill>
                  <a:schemeClr val="tx1"/>
                </a:solidFill>
                <a:latin typeface="Times New Roman" panose="02020603050405020304" pitchFamily="18" charset="0"/>
                <a:cs typeface="Times New Roman" panose="02020603050405020304" pitchFamily="18" charset="0"/>
              </a:rPr>
              <a:t>rate is the proportion of persons in a population that have a particular disease at a specific point in time or over a specific period of time</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p>
            <a:pPr algn="l"/>
            <a:endParaRPr lang="en-US" sz="2800" b="1" dirty="0" smtClean="0">
              <a:solidFill>
                <a:srgbClr val="0000FF"/>
              </a:solidFill>
              <a:latin typeface="Times New Roman" panose="02020603050405020304" pitchFamily="18" charset="0"/>
              <a:cs typeface="Times New Roman" panose="02020603050405020304" pitchFamily="18" charset="0"/>
            </a:endParaRPr>
          </a:p>
          <a:p>
            <a:pPr algn="l"/>
            <a:endParaRPr lang="en-US" sz="2800" b="1" dirty="0" smtClean="0">
              <a:solidFill>
                <a:srgbClr val="0000FF"/>
              </a:solidFill>
              <a:latin typeface="Times New Roman" panose="02020603050405020304" pitchFamily="18" charset="0"/>
              <a:cs typeface="Times New Roman" panose="02020603050405020304" pitchFamily="18" charset="0"/>
            </a:endParaRPr>
          </a:p>
          <a:p>
            <a:pPr algn="l"/>
            <a:endParaRPr lang="en-US" sz="2800" b="1" dirty="0" smtClean="0">
              <a:solidFill>
                <a:srgbClr val="0000FF"/>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55642358"/>
              </p:ext>
            </p:extLst>
          </p:nvPr>
        </p:nvGraphicFramePr>
        <p:xfrm>
          <a:off x="685800" y="4191000"/>
          <a:ext cx="8001002" cy="1828800"/>
        </p:xfrm>
        <a:graphic>
          <a:graphicData uri="http://schemas.openxmlformats.org/drawingml/2006/table">
            <a:tbl>
              <a:tblPr firstRow="1" firstCol="1" lastRow="1" lastCol="1" bandRow="1" bandCol="1">
                <a:tableStyleId>{5C22544A-7EE6-4342-B048-85BDC9FD1C3A}</a:tableStyleId>
              </a:tblPr>
              <a:tblGrid>
                <a:gridCol w="1600201"/>
                <a:gridCol w="5105400"/>
                <a:gridCol w="1295401"/>
              </a:tblGrid>
              <a:tr h="365760">
                <a:tc rowSpan="2">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Prevalence Rate =</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All new and preexisting cases of  a specific disease during a given time interval*</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X 100</a:t>
                      </a:r>
                      <a:endParaRPr lang="en-US" sz="24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365760">
                <a:tc vMerge="1">
                  <a:txBody>
                    <a:bodyPr/>
                    <a:lstStyle/>
                    <a:p>
                      <a:endParaRPr lang="en-US"/>
                    </a:p>
                  </a:txBody>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Total population at risk during the same time interval</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42690901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2"/>
          </p:nvPr>
        </p:nvSpPr>
        <p:spPr/>
        <p:txBody>
          <a:bodyPr/>
          <a:lstStyle/>
          <a:p>
            <a:fld id="{686EE568-D0BA-4FA2-BC18-E2AFA7997FAF}" type="datetime1">
              <a:rPr lang="ar-SA" smtClean="0"/>
              <a:t>14/02/1441</a:t>
            </a:fld>
            <a:endParaRPr lang="en-US"/>
          </a:p>
        </p:txBody>
      </p:sp>
      <p:sp>
        <p:nvSpPr>
          <p:cNvPr id="6" name="Footer Placeholder 5"/>
          <p:cNvSpPr>
            <a:spLocks noGrp="1"/>
          </p:cNvSpPr>
          <p:nvPr>
            <p:ph type="ftr" sz="quarter" idx="3"/>
          </p:nvPr>
        </p:nvSpPr>
        <p:spPr/>
        <p:txBody>
          <a:bodyPr/>
          <a:lstStyle/>
          <a:p>
            <a:r>
              <a:rPr lang="en-US" smtClean="0"/>
              <a:t>Dr. Mohammed Alnaif</a:t>
            </a:r>
            <a:endParaRPr lang="en-US"/>
          </a:p>
        </p:txBody>
      </p:sp>
      <p:sp>
        <p:nvSpPr>
          <p:cNvPr id="7" name="Slide Number Placeholder 6"/>
          <p:cNvSpPr>
            <a:spLocks noGrp="1"/>
          </p:cNvSpPr>
          <p:nvPr>
            <p:ph type="sldNum" sz="quarter" idx="4"/>
          </p:nvPr>
        </p:nvSpPr>
        <p:spPr/>
        <p:txBody>
          <a:bodyPr/>
          <a:lstStyle/>
          <a:p>
            <a:fld id="{EEEECDCC-63C2-4492-ADC6-A6890B1EB79E}" type="slidenum">
              <a:rPr lang="en-US" smtClean="0"/>
              <a:t>89</a:t>
            </a:fld>
            <a:endParaRPr lang="en-US"/>
          </a:p>
        </p:txBody>
      </p:sp>
      <p:sp>
        <p:nvSpPr>
          <p:cNvPr id="2" name="Title 1"/>
          <p:cNvSpPr>
            <a:spLocks noGrp="1"/>
          </p:cNvSpPr>
          <p:nvPr>
            <p:ph type="ctrTitle" sz="quarter"/>
          </p:nvPr>
        </p:nvSpPr>
        <p:spPr>
          <a:xfrm>
            <a:off x="457200" y="304800"/>
            <a:ext cx="8229600" cy="762000"/>
          </a:xfrm>
        </p:spPr>
        <p:txBody>
          <a:bodyPr>
            <a:noAutofit/>
          </a:bodyPr>
          <a:lstStyle/>
          <a:p>
            <a:pPr marL="182880"/>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533400" y="1371600"/>
            <a:ext cx="8305800" cy="4876800"/>
          </a:xfrm>
        </p:spPr>
        <p:txBody>
          <a:bodyPr>
            <a:normAutofit/>
          </a:bodyPr>
          <a:lstStyle/>
          <a:p>
            <a:pPr algn="l"/>
            <a:r>
              <a:rPr lang="en-US" sz="2800" b="1" cap="all" dirty="0" smtClean="0">
                <a:solidFill>
                  <a:srgbClr val="0000FF"/>
                </a:solidFill>
                <a:latin typeface="Times New Roman" panose="02020603050405020304" pitchFamily="18" charset="0"/>
                <a:cs typeface="Times New Roman" panose="02020603050405020304" pitchFamily="18" charset="0"/>
              </a:rPr>
              <a:t>DIABETES </a:t>
            </a:r>
            <a:r>
              <a:rPr lang="en-US" sz="2800" b="1" cap="all" dirty="0">
                <a:solidFill>
                  <a:srgbClr val="0000FF"/>
                </a:solidFill>
                <a:latin typeface="Times New Roman" panose="02020603050405020304" pitchFamily="18" charset="0"/>
                <a:cs typeface="Times New Roman" panose="02020603050405020304" pitchFamily="18" charset="0"/>
              </a:rPr>
              <a:t>IN SAUDI ARABIA - </a:t>
            </a:r>
            <a:r>
              <a:rPr lang="en-US" sz="2800" b="1" cap="all" dirty="0" smtClean="0">
                <a:solidFill>
                  <a:srgbClr val="0000FF"/>
                </a:solidFill>
                <a:latin typeface="Times New Roman" panose="02020603050405020304" pitchFamily="18" charset="0"/>
                <a:cs typeface="Times New Roman" panose="02020603050405020304" pitchFamily="18" charset="0"/>
              </a:rPr>
              <a:t>2015</a:t>
            </a:r>
            <a:endParaRPr lang="en-US" sz="2800" b="1" dirty="0">
              <a:solidFill>
                <a:srgbClr val="0000FF"/>
              </a:solidFill>
              <a:latin typeface="Times New Roman" panose="02020603050405020304" pitchFamily="18" charset="0"/>
              <a:cs typeface="Times New Roman" panose="02020603050405020304" pitchFamily="18" charset="0"/>
            </a:endParaRPr>
          </a:p>
          <a:p>
            <a:pPr algn="l"/>
            <a:r>
              <a:rPr lang="en-US" sz="2400" b="1" dirty="0">
                <a:solidFill>
                  <a:schemeClr val="tx1"/>
                </a:solidFill>
                <a:latin typeface="Times New Roman" panose="02020603050405020304" pitchFamily="18" charset="0"/>
                <a:cs typeface="Times New Roman" panose="02020603050405020304" pitchFamily="18" charset="0"/>
              </a:rPr>
              <a:t>415 million people have diabetes in the world and more than 35.4 million people in the MENA Region; by 2040 this will rise to 72.1 million.</a:t>
            </a:r>
          </a:p>
          <a:p>
            <a:pPr algn="l"/>
            <a:r>
              <a:rPr lang="en-US" sz="2400" b="1" dirty="0">
                <a:solidFill>
                  <a:schemeClr val="tx1"/>
                </a:solidFill>
                <a:latin typeface="Times New Roman" panose="02020603050405020304" pitchFamily="18" charset="0"/>
                <a:cs typeface="Times New Roman" panose="02020603050405020304" pitchFamily="18" charset="0"/>
              </a:rPr>
              <a:t>There were 3.4 million cases of diabetes in Saudi Arabia in 2015</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Prevalence </a:t>
            </a:r>
            <a:r>
              <a:rPr lang="en-US" sz="2400" b="1" dirty="0">
                <a:solidFill>
                  <a:schemeClr val="tx1"/>
                </a:solidFill>
                <a:latin typeface="Times New Roman" panose="02020603050405020304" pitchFamily="18" charset="0"/>
                <a:cs typeface="Times New Roman" panose="02020603050405020304" pitchFamily="18" charset="0"/>
              </a:rPr>
              <a:t>of diabetes in </a:t>
            </a:r>
            <a:r>
              <a:rPr lang="en-US" sz="2400" b="1" dirty="0" smtClean="0">
                <a:solidFill>
                  <a:schemeClr val="tx1"/>
                </a:solidFill>
                <a:latin typeface="Times New Roman" panose="02020603050405020304" pitchFamily="18" charset="0"/>
                <a:cs typeface="Times New Roman" panose="02020603050405020304" pitchFamily="18" charset="0"/>
              </a:rPr>
              <a:t>adults </a:t>
            </a:r>
            <a:r>
              <a:rPr lang="en-US" sz="2400" b="1" dirty="0">
                <a:solidFill>
                  <a:schemeClr val="tx1"/>
                </a:solidFill>
                <a:latin typeface="Times New Roman" panose="02020603050405020304" pitchFamily="18" charset="0"/>
                <a:cs typeface="Times New Roman" panose="02020603050405020304" pitchFamily="18" charset="0"/>
              </a:rPr>
              <a:t>in Saudi Arabia in 2015. </a:t>
            </a:r>
            <a:endParaRPr lang="en-US" sz="2400" b="1" dirty="0" smtClean="0">
              <a:solidFill>
                <a:schemeClr val="tx1"/>
              </a:solidFill>
              <a:latin typeface="Times New Roman" panose="02020603050405020304" pitchFamily="18" charset="0"/>
              <a:cs typeface="Times New Roman" panose="02020603050405020304" pitchFamily="18" charset="0"/>
            </a:endParaRPr>
          </a:p>
          <a:p>
            <a:pPr algn="l"/>
            <a:endParaRPr lang="en-US" sz="2800" b="1" dirty="0" smtClean="0">
              <a:solidFill>
                <a:schemeClr val="tx1"/>
              </a:solidFill>
              <a:latin typeface="Times New Roman" panose="02020603050405020304" pitchFamily="18" charset="0"/>
              <a:cs typeface="Times New Roman" panose="02020603050405020304" pitchFamily="18" charset="0"/>
            </a:endParaRPr>
          </a:p>
          <a:p>
            <a:pPr algn="l"/>
            <a:endParaRPr lang="en-US" sz="2800" b="1" dirty="0" smtClean="0">
              <a:solidFill>
                <a:srgbClr val="0000FF"/>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65903030"/>
              </p:ext>
            </p:extLst>
          </p:nvPr>
        </p:nvGraphicFramePr>
        <p:xfrm>
          <a:off x="533400" y="4114800"/>
          <a:ext cx="8229601" cy="1828800"/>
        </p:xfrm>
        <a:graphic>
          <a:graphicData uri="http://schemas.openxmlformats.org/drawingml/2006/table">
            <a:tbl>
              <a:tblPr firstRow="1" firstCol="1" lastRow="1" lastCol="1" bandRow="1" bandCol="1">
                <a:tableStyleId>{5C22544A-7EE6-4342-B048-85BDC9FD1C3A}</a:tableStyleId>
              </a:tblPr>
              <a:tblGrid>
                <a:gridCol w="1981200"/>
                <a:gridCol w="3270069"/>
                <a:gridCol w="1489166"/>
                <a:gridCol w="1489166"/>
              </a:tblGrid>
              <a:tr h="365760">
                <a:tc rowSpan="2">
                  <a:txBody>
                    <a:bodyPr/>
                    <a:lstStyle/>
                    <a:p>
                      <a:pPr marL="0" marR="0">
                        <a:spcBef>
                          <a:spcPts val="0"/>
                        </a:spcBef>
                        <a:spcAft>
                          <a:spcPts val="0"/>
                        </a:spcAft>
                      </a:pPr>
                      <a:r>
                        <a:rPr lang="en-US" sz="1800" b="1" dirty="0" smtClean="0">
                          <a:solidFill>
                            <a:srgbClr val="FF0000"/>
                          </a:solidFill>
                          <a:latin typeface="Times New Roman" panose="02020603050405020304" pitchFamily="18" charset="0"/>
                          <a:cs typeface="Times New Roman" panose="02020603050405020304" pitchFamily="18" charset="0"/>
                        </a:rPr>
                        <a:t>Prevalence</a:t>
                      </a:r>
                      <a:r>
                        <a:rPr lang="en-US" sz="1800" b="1" dirty="0" smtClean="0">
                          <a:solidFill>
                            <a:schemeClr val="tx1"/>
                          </a:solidFill>
                          <a:latin typeface="Times New Roman" panose="02020603050405020304" pitchFamily="18" charset="0"/>
                          <a:cs typeface="Times New Roman" panose="02020603050405020304" pitchFamily="18" charset="0"/>
                        </a:rPr>
                        <a:t> of diabetes in adults in Saudi Arabia in 2015</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Total cases of adults </a:t>
                      </a:r>
                    </a:p>
                    <a:p>
                      <a:pPr marL="0" marR="0" algn="ctr">
                        <a:spcBef>
                          <a:spcPts val="0"/>
                        </a:spcBef>
                        <a:spcAft>
                          <a:spcPts val="0"/>
                        </a:spcAft>
                      </a:pP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(20-79 years) with diabetes</a:t>
                      </a:r>
                    </a:p>
                    <a:p>
                      <a:pPr marL="0" marR="0" algn="ctr">
                        <a:spcBef>
                          <a:spcPts val="0"/>
                        </a:spcBef>
                        <a:spcAft>
                          <a:spcPts val="0"/>
                        </a:spcAft>
                      </a:pPr>
                      <a:r>
                        <a:rPr lang="en-US" sz="2400" b="1" kern="1200" dirty="0" smtClean="0">
                          <a:solidFill>
                            <a:srgbClr val="0000FF"/>
                          </a:solidFill>
                          <a:effectLst/>
                          <a:latin typeface="Times New Roman" panose="02020603050405020304" pitchFamily="18" charset="0"/>
                          <a:ea typeface="+mn-ea"/>
                          <a:cs typeface="Times New Roman" panose="02020603050405020304" pitchFamily="18" charset="0"/>
                        </a:rPr>
                        <a:t>3,487,300</a:t>
                      </a:r>
                      <a:endParaRPr lang="en-US" sz="2400"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X 100</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rowSpan="2">
                  <a:txBody>
                    <a:bodyPr/>
                    <a:lstStyle/>
                    <a:p>
                      <a:pPr marL="0" marR="0">
                        <a:spcBef>
                          <a:spcPts val="0"/>
                        </a:spcBef>
                        <a:spcAft>
                          <a:spcPts val="0"/>
                        </a:spcAft>
                      </a:pPr>
                      <a:r>
                        <a:rPr lang="en-US" sz="3600" b="1" dirty="0" smtClean="0">
                          <a:solidFill>
                            <a:schemeClr val="tx1"/>
                          </a:solidFill>
                          <a:effectLst/>
                          <a:latin typeface="Times New Roman" panose="02020603050405020304" pitchFamily="18" charset="0"/>
                          <a:ea typeface="Times New Roman"/>
                          <a:cs typeface="Times New Roman" panose="02020603050405020304" pitchFamily="18" charset="0"/>
                        </a:rPr>
                        <a:t>= </a:t>
                      </a:r>
                      <a:r>
                        <a:rPr lang="en-US" sz="3200" b="1" dirty="0" smtClean="0">
                          <a:solidFill>
                            <a:srgbClr val="0000FF"/>
                          </a:solidFill>
                          <a:effectLst/>
                          <a:latin typeface="Times New Roman" panose="02020603050405020304" pitchFamily="18" charset="0"/>
                          <a:ea typeface="Times New Roman"/>
                          <a:cs typeface="Times New Roman" panose="02020603050405020304" pitchFamily="18" charset="0"/>
                        </a:rPr>
                        <a:t>17.6</a:t>
                      </a:r>
                      <a:endParaRPr lang="en-US" sz="3600" b="1" dirty="0">
                        <a:solidFill>
                          <a:srgbClr val="0000FF"/>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365760">
                <a:tc vMerge="1">
                  <a:txBody>
                    <a:bodyPr/>
                    <a:lstStyle/>
                    <a:p>
                      <a:endParaRPr lang="en-US"/>
                    </a:p>
                  </a:txBody>
                  <a:tcPr/>
                </a:tc>
                <a:tc>
                  <a:txBody>
                    <a:bodyPr/>
                    <a:lstStyle/>
                    <a:p>
                      <a:pPr algn="ctr"/>
                      <a:r>
                        <a:rPr lang="en-US" sz="2400" b="1" kern="1200" dirty="0" smtClean="0">
                          <a:solidFill>
                            <a:srgbClr val="0000FF"/>
                          </a:solidFill>
                          <a:effectLst/>
                          <a:latin typeface="Times New Roman" panose="02020603050405020304" pitchFamily="18" charset="0"/>
                          <a:ea typeface="+mn-ea"/>
                          <a:cs typeface="Times New Roman" panose="02020603050405020304" pitchFamily="18" charset="0"/>
                        </a:rPr>
                        <a:t>19,847,000</a:t>
                      </a:r>
                    </a:p>
                    <a:p>
                      <a:pPr algn="ct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Total adult population </a:t>
                      </a:r>
                    </a:p>
                    <a:p>
                      <a:pPr algn="ct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(20-79 years)</a:t>
                      </a:r>
                      <a:endParaRPr lang="en-US"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endParaRPr lang="en-US"/>
                    </a:p>
                  </a:txBody>
                  <a:tcPr/>
                </a:tc>
                <a:tc vMerge="1">
                  <a:txBody>
                    <a:bodyPr/>
                    <a:lstStyle/>
                    <a:p>
                      <a:endParaRPr lang="en-US"/>
                    </a:p>
                  </a:txBody>
                  <a:tcPr/>
                </a:tc>
              </a:tr>
            </a:tbl>
          </a:graphicData>
        </a:graphic>
      </p:graphicFrame>
      <p:sp>
        <p:nvSpPr>
          <p:cNvPr id="8" name="TextBox 7"/>
          <p:cNvSpPr txBox="1"/>
          <p:nvPr/>
        </p:nvSpPr>
        <p:spPr>
          <a:xfrm>
            <a:off x="2246832" y="4930923"/>
            <a:ext cx="228600" cy="584775"/>
          </a:xfrm>
          <a:prstGeom prst="rect">
            <a:avLst/>
          </a:prstGeom>
          <a:noFill/>
        </p:spPr>
        <p:txBody>
          <a:bodyPr wrap="square" rtlCol="0">
            <a:spAutoFit/>
          </a:bodyPr>
          <a:lstStyle/>
          <a:p>
            <a:r>
              <a:rPr lang="en-US" sz="3200" b="1" dirty="0" smtClean="0"/>
              <a:t>=</a:t>
            </a:r>
            <a:endParaRPr lang="en-US" sz="3200" b="1" dirty="0"/>
          </a:p>
        </p:txBody>
      </p:sp>
    </p:spTree>
    <p:extLst>
      <p:ext uri="{BB962C8B-B14F-4D97-AF65-F5344CB8AC3E}">
        <p14:creationId xmlns:p14="http://schemas.microsoft.com/office/powerpoint/2010/main" val="1026084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541A978E-E272-4F6E-9480-427E55B9AB1C}" type="datetime1">
              <a:rPr lang="ar-SA" smtClean="0"/>
              <a:t>14/02/1441</a:t>
            </a:fld>
            <a:endParaRPr lang="ar-SA"/>
          </a:p>
        </p:txBody>
      </p:sp>
      <p:sp>
        <p:nvSpPr>
          <p:cNvPr id="6" name="Footer Placeholder 5"/>
          <p:cNvSpPr>
            <a:spLocks noGrp="1"/>
          </p:cNvSpPr>
          <p:nvPr>
            <p:ph type="ftr" sz="quarter" idx="3"/>
          </p:nvPr>
        </p:nvSpPr>
        <p:spPr/>
        <p:txBody>
          <a:bodyPr/>
          <a:lstStyle/>
          <a:p>
            <a:r>
              <a:rPr lang="en-US" dirty="0" smtClean="0"/>
              <a:t>Dr. Mohammed Alnaif</a:t>
            </a:r>
            <a:endParaRPr lang="ar-SA"/>
          </a:p>
        </p:txBody>
      </p:sp>
      <p:sp>
        <p:nvSpPr>
          <p:cNvPr id="5" name="Slide Number Placeholder 4"/>
          <p:cNvSpPr>
            <a:spLocks noGrp="1"/>
          </p:cNvSpPr>
          <p:nvPr>
            <p:ph type="sldNum" sz="quarter" idx="4"/>
          </p:nvPr>
        </p:nvSpPr>
        <p:spPr/>
        <p:txBody>
          <a:bodyPr/>
          <a:lstStyle/>
          <a:p>
            <a:fld id="{B3988F7D-D297-40C4-B76C-B7BD2903FBFC}" type="slidenum">
              <a:rPr lang="ar-SA" smtClean="0"/>
              <a:pPr/>
              <a:t>9</a:t>
            </a:fld>
            <a:endParaRPr lang="ar-SA"/>
          </a:p>
        </p:txBody>
      </p:sp>
      <p:sp>
        <p:nvSpPr>
          <p:cNvPr id="2" name="Title 1"/>
          <p:cNvSpPr>
            <a:spLocks noGrp="1"/>
          </p:cNvSpPr>
          <p:nvPr>
            <p:ph type="ctrTitle" sz="quarter"/>
          </p:nvPr>
        </p:nvSpPr>
        <p:spPr>
          <a:xfrm>
            <a:off x="683568" y="404664"/>
            <a:ext cx="7772400" cy="662136"/>
          </a:xfrm>
        </p:spPr>
        <p:txBody>
          <a:bodyPr>
            <a:noAutofit/>
          </a:bodyPr>
          <a:lstStyle/>
          <a:p>
            <a:r>
              <a:rPr lang="en-US" sz="2800" b="1" dirty="0" smtClean="0">
                <a:latin typeface="Times New Roman" panose="02020603050405020304" pitchFamily="18" charset="0"/>
                <a:cs typeface="Times New Roman" panose="02020603050405020304" pitchFamily="18" charset="0"/>
              </a:rPr>
              <a:t>EPIDEMIOLOGY INTRODUCTION </a:t>
            </a:r>
            <a:r>
              <a:rPr lang="en-US" sz="2800" b="1" dirty="0">
                <a:latin typeface="Times New Roman" panose="02020603050405020304" pitchFamily="18" charset="0"/>
                <a:cs typeface="Times New Roman" panose="02020603050405020304" pitchFamily="18" charset="0"/>
              </a:rPr>
              <a:t>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BASIC CONCEPTS</a:t>
            </a:r>
            <a:endParaRPr lang="ar-SA" sz="28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381000" y="1371600"/>
            <a:ext cx="8305800" cy="4876800"/>
          </a:xfrm>
          <a:solidFill>
            <a:schemeClr val="bg1"/>
          </a:solidFill>
        </p:spPr>
        <p:txBody>
          <a:bodyPr>
            <a:normAutofit fontScale="92500" lnSpcReduction="20000"/>
          </a:bodyPr>
          <a:lstStyle/>
          <a:p>
            <a:pPr marL="457200" indent="-457200" algn="l">
              <a:lnSpc>
                <a:spcPct val="110000"/>
              </a:lnSpc>
              <a:spcBef>
                <a:spcPts val="600"/>
              </a:spcBef>
              <a:buClr>
                <a:srgbClr val="FF0000"/>
              </a:buClr>
            </a:pPr>
            <a:r>
              <a:rPr lang="en-US" sz="3500" b="1" i="1" dirty="0">
                <a:solidFill>
                  <a:srgbClr val="0000FF"/>
                </a:solidFill>
                <a:latin typeface="Times New Roman" panose="02020603050405020304" pitchFamily="18" charset="0"/>
                <a:cs typeface="Times New Roman" panose="02020603050405020304" pitchFamily="18" charset="0"/>
              </a:rPr>
              <a:t>Epidemiology</a:t>
            </a:r>
            <a:endParaRPr lang="en-US" sz="35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Likewise</a:t>
            </a:r>
            <a:r>
              <a:rPr lang="en-US" sz="2800" b="1" dirty="0">
                <a:solidFill>
                  <a:schemeClr val="tx1"/>
                </a:solidFill>
                <a:latin typeface="Times New Roman" panose="02020603050405020304" pitchFamily="18" charset="0"/>
                <a:cs typeface="Times New Roman" panose="02020603050405020304" pitchFamily="18" charset="0"/>
              </a:rPr>
              <a:t>, an epidemiologist may investigate whether eating a specific type of food (exposure) causes infection with </a:t>
            </a:r>
            <a:r>
              <a:rPr lang="en-US" sz="2800" b="1" i="1" dirty="0">
                <a:solidFill>
                  <a:schemeClr val="tx1"/>
                </a:solidFill>
                <a:latin typeface="Times New Roman" panose="02020603050405020304" pitchFamily="18" charset="0"/>
                <a:cs typeface="Times New Roman" panose="02020603050405020304" pitchFamily="18" charset="0"/>
              </a:rPr>
              <a:t>Salmonella </a:t>
            </a:r>
            <a:r>
              <a:rPr lang="en-US" sz="2800" b="1" dirty="0">
                <a:solidFill>
                  <a:schemeClr val="tx1"/>
                </a:solidFill>
                <a:latin typeface="Times New Roman" panose="02020603050405020304" pitchFamily="18" charset="0"/>
                <a:cs typeface="Times New Roman" panose="02020603050405020304" pitchFamily="18" charset="0"/>
              </a:rPr>
              <a:t>(outcome).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 </a:t>
            </a:r>
            <a:r>
              <a:rPr lang="en-US" sz="2800" b="1" dirty="0">
                <a:solidFill>
                  <a:schemeClr val="tx1"/>
                </a:solidFill>
                <a:latin typeface="Times New Roman" panose="02020603050405020304" pitchFamily="18" charset="0"/>
                <a:cs typeface="Times New Roman" panose="02020603050405020304" pitchFamily="18" charset="0"/>
              </a:rPr>
              <a:t>research question determines whether a given behavior or health outcome is the exposure or outcome.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600"/>
              </a:spcBef>
              <a:buClr>
                <a:srgbClr val="FF0000"/>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In </a:t>
            </a:r>
            <a:r>
              <a:rPr lang="en-US" sz="2800" b="1" dirty="0">
                <a:solidFill>
                  <a:schemeClr val="tx1"/>
                </a:solidFill>
                <a:latin typeface="Times New Roman" panose="02020603050405020304" pitchFamily="18" charset="0"/>
                <a:cs typeface="Times New Roman" panose="02020603050405020304" pitchFamily="18" charset="0"/>
              </a:rPr>
              <a:t>some cases, smoking could be an outcome. Perhaps an epidemiologist is interested in looking at whether teens in rural areas are more likely to start smoking compared to teens in urban areas. In that case, rural residence is the exposure and smoking is the outcome</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3804722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p>
        </p:txBody>
      </p:sp>
      <p:sp>
        <p:nvSpPr>
          <p:cNvPr id="3" name="Date Placeholder 2"/>
          <p:cNvSpPr>
            <a:spLocks noGrp="1"/>
          </p:cNvSpPr>
          <p:nvPr>
            <p:ph type="dt" sz="half" idx="10"/>
          </p:nvPr>
        </p:nvSpPr>
        <p:spPr/>
        <p:txBody>
          <a:bodyPr/>
          <a:lstStyle/>
          <a:p>
            <a:fld id="{7A5A210E-A128-4973-B1E7-264ADEA2A92C}"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90</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685800" y="1295400"/>
            <a:ext cx="8153400" cy="50292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0"/>
              </a:spcBef>
              <a:buNone/>
            </a:pPr>
            <a:r>
              <a:rPr lang="en-US" b="1" dirty="0">
                <a:solidFill>
                  <a:srgbClr val="0000FF"/>
                </a:solidFill>
                <a:latin typeface="Times New Roman" panose="02020603050405020304" pitchFamily="18" charset="0"/>
                <a:cs typeface="Times New Roman" panose="02020603050405020304" pitchFamily="18" charset="0"/>
              </a:rPr>
              <a:t>Quantifying Disease Frequency: Prevalence, Incidence, and </a:t>
            </a:r>
            <a:r>
              <a:rPr lang="en-US" b="1" dirty="0" smtClean="0">
                <a:solidFill>
                  <a:srgbClr val="0000FF"/>
                </a:solidFill>
                <a:latin typeface="Times New Roman" panose="02020603050405020304" pitchFamily="18" charset="0"/>
                <a:cs typeface="Times New Roman" panose="02020603050405020304" pitchFamily="18" charset="0"/>
              </a:rPr>
              <a:t>Risk</a:t>
            </a:r>
          </a:p>
          <a:p>
            <a:pPr marL="457200" indent="-457200">
              <a:spcBef>
                <a:spcPts val="0"/>
              </a:spcBef>
              <a:buClr>
                <a:srgbClr val="0000FF"/>
              </a:buClr>
            </a:pPr>
            <a:r>
              <a:rPr lang="en-US" sz="2800" b="1" dirty="0">
                <a:solidFill>
                  <a:srgbClr val="0000FF"/>
                </a:solidFill>
                <a:latin typeface="Times New Roman" panose="02020603050405020304" pitchFamily="18" charset="0"/>
                <a:cs typeface="Times New Roman" panose="02020603050405020304" pitchFamily="18" charset="0"/>
              </a:rPr>
              <a:t>Incidence </a:t>
            </a:r>
            <a:r>
              <a:rPr lang="en-US" sz="2800" b="1" dirty="0">
                <a:latin typeface="Times New Roman" panose="02020603050405020304" pitchFamily="18" charset="0"/>
                <a:cs typeface="Times New Roman" panose="02020603050405020304" pitchFamily="18" charset="0"/>
              </a:rPr>
              <a:t>is the number or frequency of new health outcomes or health events over time. </a:t>
            </a:r>
            <a:endParaRPr lang="en-US" sz="2800" b="1" dirty="0" smtClean="0">
              <a:latin typeface="Times New Roman" panose="02020603050405020304" pitchFamily="18" charset="0"/>
              <a:cs typeface="Times New Roman" panose="02020603050405020304" pitchFamily="18" charset="0"/>
            </a:endParaRPr>
          </a:p>
          <a:p>
            <a:pPr marL="457200" indent="-457200">
              <a:spcBef>
                <a:spcPts val="0"/>
              </a:spcBef>
              <a:buClr>
                <a:srgbClr val="0000FF"/>
              </a:buClr>
            </a:pPr>
            <a:r>
              <a:rPr lang="en-US" sz="2800" b="1" dirty="0" smtClean="0">
                <a:solidFill>
                  <a:srgbClr val="0000FF"/>
                </a:solidFill>
                <a:latin typeface="Times New Roman" panose="02020603050405020304" pitchFamily="18" charset="0"/>
                <a:cs typeface="Times New Roman" panose="02020603050405020304" pitchFamily="18" charset="0"/>
              </a:rPr>
              <a:t>Incident </a:t>
            </a:r>
            <a:r>
              <a:rPr lang="en-US" sz="2800" b="1" dirty="0">
                <a:solidFill>
                  <a:srgbClr val="0000FF"/>
                </a:solidFill>
                <a:latin typeface="Times New Roman" panose="02020603050405020304" pitchFamily="18" charset="0"/>
                <a:cs typeface="Times New Roman" panose="02020603050405020304" pitchFamily="18" charset="0"/>
              </a:rPr>
              <a:t>cases </a:t>
            </a:r>
            <a:r>
              <a:rPr lang="en-US" sz="2800" b="1" dirty="0">
                <a:latin typeface="Times New Roman" panose="02020603050405020304" pitchFamily="18" charset="0"/>
                <a:cs typeface="Times New Roman" panose="02020603050405020304" pitchFamily="18" charset="0"/>
              </a:rPr>
              <a:t>of disease are those of persons who are free of the health outcome at the beginning of a defined time period and who subsequently develop the disease or experience the health event during a specified observation time</a:t>
            </a:r>
            <a:r>
              <a:rPr lang="en-US" sz="2800" b="1" dirty="0" smtClean="0">
                <a:latin typeface="Times New Roman" panose="02020603050405020304" pitchFamily="18" charset="0"/>
                <a:cs typeface="Times New Roman" panose="02020603050405020304" pitchFamily="18" charset="0"/>
              </a:rPr>
              <a:t>.</a:t>
            </a:r>
          </a:p>
          <a:p>
            <a:pPr marL="457200" indent="-457200">
              <a:spcBef>
                <a:spcPts val="0"/>
              </a:spcBef>
              <a:buClr>
                <a:srgbClr val="0000FF"/>
              </a:buClr>
            </a:pPr>
            <a:r>
              <a:rPr lang="en-US" sz="2800" b="1" i="1" dirty="0">
                <a:latin typeface="Times New Roman" panose="02020603050405020304" pitchFamily="18" charset="0"/>
                <a:cs typeface="Times New Roman" panose="02020603050405020304" pitchFamily="18" charset="0"/>
              </a:rPr>
              <a:t>Usually, each person is counted </a:t>
            </a:r>
            <a:r>
              <a:rPr lang="en-US" sz="2800" b="1" i="1" dirty="0">
                <a:solidFill>
                  <a:srgbClr val="0000FF"/>
                </a:solidFill>
                <a:latin typeface="Times New Roman" panose="02020603050405020304" pitchFamily="18" charset="0"/>
                <a:cs typeface="Times New Roman" panose="02020603050405020304" pitchFamily="18" charset="0"/>
              </a:rPr>
              <a:t>only once </a:t>
            </a:r>
            <a:r>
              <a:rPr lang="en-US" sz="2800" b="1" i="1" dirty="0">
                <a:latin typeface="Times New Roman" panose="02020603050405020304" pitchFamily="18" charset="0"/>
                <a:cs typeface="Times New Roman" panose="02020603050405020304" pitchFamily="18" charset="0"/>
              </a:rPr>
              <a:t>when calculating incidence, even if she or he experienced two or more disease events during the observation period</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281392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2800" dirty="0"/>
          </a:p>
        </p:txBody>
      </p:sp>
      <p:sp>
        <p:nvSpPr>
          <p:cNvPr id="3" name="Date Placeholder 2"/>
          <p:cNvSpPr>
            <a:spLocks noGrp="1"/>
          </p:cNvSpPr>
          <p:nvPr>
            <p:ph type="dt" sz="half" idx="10"/>
          </p:nvPr>
        </p:nvSpPr>
        <p:spPr/>
        <p:txBody>
          <a:bodyPr/>
          <a:lstStyle/>
          <a:p>
            <a:fld id="{F0E551DB-715E-43AA-936F-6E331B31399A}"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91</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609600" y="1295400"/>
            <a:ext cx="8153400" cy="5029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600"/>
              </a:spcBef>
              <a:buNone/>
            </a:pPr>
            <a:r>
              <a:rPr lang="en-US" b="1" dirty="0">
                <a:solidFill>
                  <a:srgbClr val="0000FF"/>
                </a:solidFill>
                <a:latin typeface="Times New Roman" panose="02020603050405020304" pitchFamily="18" charset="0"/>
                <a:cs typeface="Times New Roman" panose="02020603050405020304" pitchFamily="18" charset="0"/>
              </a:rPr>
              <a:t>Quantifying Disease Frequency: Prevalence, Incidence, and </a:t>
            </a:r>
            <a:r>
              <a:rPr lang="en-US" b="1" dirty="0" smtClean="0">
                <a:solidFill>
                  <a:srgbClr val="0000FF"/>
                </a:solidFill>
                <a:latin typeface="Times New Roman" panose="02020603050405020304" pitchFamily="18" charset="0"/>
                <a:cs typeface="Times New Roman" panose="02020603050405020304" pitchFamily="18" charset="0"/>
              </a:rPr>
              <a:t>Risk</a:t>
            </a:r>
          </a:p>
          <a:p>
            <a:pPr marL="457200" indent="-457200">
              <a:spcBef>
                <a:spcPts val="600"/>
              </a:spcBef>
              <a:buClr>
                <a:srgbClr val="0000FF"/>
              </a:buClr>
            </a:pPr>
            <a:r>
              <a:rPr lang="en-US" sz="2800" b="1" dirty="0">
                <a:latin typeface="Times New Roman" panose="02020603050405020304" pitchFamily="18" charset="0"/>
                <a:cs typeface="Times New Roman" panose="02020603050405020304" pitchFamily="18" charset="0"/>
              </a:rPr>
              <a:t>The reason we count only the first event when calculating </a:t>
            </a:r>
            <a:r>
              <a:rPr lang="en-US" sz="2800" b="1" dirty="0">
                <a:solidFill>
                  <a:srgbClr val="0000FF"/>
                </a:solidFill>
                <a:latin typeface="Times New Roman" panose="02020603050405020304" pitchFamily="18" charset="0"/>
                <a:cs typeface="Times New Roman" panose="02020603050405020304" pitchFamily="18" charset="0"/>
              </a:rPr>
              <a:t>incidence </a:t>
            </a:r>
            <a:r>
              <a:rPr lang="en-US" sz="2800" b="1" dirty="0">
                <a:latin typeface="Times New Roman" panose="02020603050405020304" pitchFamily="18" charset="0"/>
                <a:cs typeface="Times New Roman" panose="02020603050405020304" pitchFamily="18" charset="0"/>
              </a:rPr>
              <a:t>is because subsequent events may not be independent of the first. </a:t>
            </a:r>
            <a:endParaRPr lang="en-US" sz="2800" b="1" dirty="0" smtClean="0">
              <a:latin typeface="Times New Roman" panose="02020603050405020304" pitchFamily="18" charset="0"/>
              <a:cs typeface="Times New Roman" panose="02020603050405020304" pitchFamily="18" charset="0"/>
            </a:endParaRPr>
          </a:p>
          <a:p>
            <a:pPr marL="457200" indent="-457200">
              <a:spcBef>
                <a:spcPts val="600"/>
              </a:spcBef>
              <a:buClr>
                <a:srgbClr val="0000FF"/>
              </a:buClr>
            </a:pPr>
            <a:r>
              <a:rPr lang="en-US" sz="2800" b="1" dirty="0" smtClean="0">
                <a:latin typeface="Times New Roman" panose="02020603050405020304" pitchFamily="18" charset="0"/>
                <a:cs typeface="Times New Roman" panose="02020603050405020304" pitchFamily="18" charset="0"/>
              </a:rPr>
              <a:t>In </a:t>
            </a:r>
            <a:r>
              <a:rPr lang="en-US" sz="2800" b="1" dirty="0">
                <a:latin typeface="Times New Roman" panose="02020603050405020304" pitchFamily="18" charset="0"/>
                <a:cs typeface="Times New Roman" panose="02020603050405020304" pitchFamily="18" charset="0"/>
              </a:rPr>
              <a:t>other words, it often is true that having one health event, such as a myocardial infarction (heart attack), is a risk factor for having another heart attack. </a:t>
            </a:r>
          </a:p>
        </p:txBody>
      </p:sp>
    </p:spTree>
    <p:extLst>
      <p:ext uri="{BB962C8B-B14F-4D97-AF65-F5344CB8AC3E}">
        <p14:creationId xmlns:p14="http://schemas.microsoft.com/office/powerpoint/2010/main" val="24778178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p:txBody>
          <a:bodyPr/>
          <a:lstStyle/>
          <a:p>
            <a:fld id="{1CC451B2-2657-4F11-A2E5-4AF2D447E8CA}" type="datetime1">
              <a:rPr lang="ar-SA" smtClean="0"/>
              <a:t>14/02/1441</a:t>
            </a:fld>
            <a:endParaRPr lang="en-US"/>
          </a:p>
        </p:txBody>
      </p:sp>
      <p:sp>
        <p:nvSpPr>
          <p:cNvPr id="6" name="Footer Placeholder 5"/>
          <p:cNvSpPr>
            <a:spLocks noGrp="1"/>
          </p:cNvSpPr>
          <p:nvPr>
            <p:ph type="ftr" sz="quarter" idx="3"/>
          </p:nvPr>
        </p:nvSpPr>
        <p:spPr/>
        <p:txBody>
          <a:bodyPr/>
          <a:lstStyle/>
          <a:p>
            <a:r>
              <a:rPr lang="en-US" smtClean="0"/>
              <a:t>Dr. Mohammed Alnaif</a:t>
            </a:r>
            <a:endParaRPr lang="en-US"/>
          </a:p>
        </p:txBody>
      </p:sp>
      <p:sp>
        <p:nvSpPr>
          <p:cNvPr id="7" name="Slide Number Placeholder 6"/>
          <p:cNvSpPr>
            <a:spLocks noGrp="1"/>
          </p:cNvSpPr>
          <p:nvPr>
            <p:ph type="sldNum" sz="quarter" idx="4"/>
          </p:nvPr>
        </p:nvSpPr>
        <p:spPr/>
        <p:txBody>
          <a:bodyPr/>
          <a:lstStyle/>
          <a:p>
            <a:fld id="{EEEECDCC-63C2-4492-ADC6-A6890B1EB79E}" type="slidenum">
              <a:rPr lang="en-US" smtClean="0"/>
              <a:t>92</a:t>
            </a:fld>
            <a:endParaRPr lang="en-US"/>
          </a:p>
        </p:txBody>
      </p:sp>
      <p:sp>
        <p:nvSpPr>
          <p:cNvPr id="2" name="Title 1"/>
          <p:cNvSpPr>
            <a:spLocks noGrp="1"/>
          </p:cNvSpPr>
          <p:nvPr>
            <p:ph type="ctrTitle" sz="quarter"/>
          </p:nvPr>
        </p:nvSpPr>
        <p:spPr>
          <a:xfrm>
            <a:off x="457200" y="304800"/>
            <a:ext cx="8229600" cy="838200"/>
          </a:xfrm>
        </p:spPr>
        <p:txBody>
          <a:bodyPr>
            <a:noAutofit/>
          </a:bodyPr>
          <a:lstStyle/>
          <a:p>
            <a:pPr marL="182880"/>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381000" y="1371600"/>
            <a:ext cx="8458200" cy="4800600"/>
          </a:xfrm>
        </p:spPr>
        <p:txBody>
          <a:bodyPr>
            <a:normAutofit/>
          </a:bodyPr>
          <a:lstStyle/>
          <a:p>
            <a:pPr algn="l"/>
            <a:r>
              <a:rPr lang="en-US" sz="2800" b="1" dirty="0">
                <a:solidFill>
                  <a:srgbClr val="0000FF"/>
                </a:solidFill>
                <a:latin typeface="Times New Roman" panose="02020603050405020304" pitchFamily="18" charset="0"/>
                <a:cs typeface="Times New Roman" panose="02020603050405020304" pitchFamily="18" charset="0"/>
              </a:rPr>
              <a:t>Quantifying Disease Frequency: Prevalence, Incidence, and Risk</a:t>
            </a:r>
          </a:p>
          <a:p>
            <a:pPr algn="l"/>
            <a:r>
              <a:rPr lang="en-US" sz="2400" b="1" dirty="0">
                <a:solidFill>
                  <a:schemeClr val="tx1"/>
                </a:solidFill>
                <a:latin typeface="Times New Roman" panose="02020603050405020304" pitchFamily="18" charset="0"/>
                <a:cs typeface="Times New Roman" panose="02020603050405020304" pitchFamily="18" charset="0"/>
              </a:rPr>
              <a:t>In contrast to prevalence, </a:t>
            </a:r>
            <a:r>
              <a:rPr lang="en-US" sz="2400" b="1" dirty="0">
                <a:solidFill>
                  <a:srgbClr val="0000FF"/>
                </a:solidFill>
                <a:latin typeface="Times New Roman" panose="02020603050405020304" pitchFamily="18" charset="0"/>
                <a:cs typeface="Times New Roman" panose="02020603050405020304" pitchFamily="18" charset="0"/>
              </a:rPr>
              <a:t>incidence </a:t>
            </a:r>
            <a:r>
              <a:rPr lang="en-US" sz="2400" b="1" dirty="0">
                <a:solidFill>
                  <a:schemeClr val="tx1"/>
                </a:solidFill>
                <a:latin typeface="Times New Roman" panose="02020603050405020304" pitchFamily="18" charset="0"/>
                <a:cs typeface="Times New Roman" panose="02020603050405020304" pitchFamily="18" charset="0"/>
              </a:rPr>
              <a:t>is expressed as a rate; it includes a measure of time. Specifically, the incidence rate includes the number of new cases of disease (</a:t>
            </a:r>
            <a:r>
              <a:rPr lang="en-US" sz="2400" b="1" dirty="0">
                <a:solidFill>
                  <a:srgbClr val="0000FF"/>
                </a:solidFill>
                <a:latin typeface="Times New Roman" panose="02020603050405020304" pitchFamily="18" charset="0"/>
                <a:cs typeface="Times New Roman" panose="02020603050405020304" pitchFamily="18" charset="0"/>
              </a:rPr>
              <a:t>numerator</a:t>
            </a:r>
            <a:r>
              <a:rPr lang="en-US" sz="2400" b="1" dirty="0">
                <a:solidFill>
                  <a:schemeClr val="tx1"/>
                </a:solidFill>
                <a:latin typeface="Times New Roman" panose="02020603050405020304" pitchFamily="18" charset="0"/>
                <a:cs typeface="Times New Roman" panose="02020603050405020304" pitchFamily="18" charset="0"/>
              </a:rPr>
              <a:t>) divided by the amount of time during which these cases arose (</a:t>
            </a:r>
            <a:r>
              <a:rPr lang="en-US" sz="2400" b="1" dirty="0">
                <a:solidFill>
                  <a:srgbClr val="0000FF"/>
                </a:solidFill>
                <a:latin typeface="Times New Roman" panose="02020603050405020304" pitchFamily="18" charset="0"/>
                <a:cs typeface="Times New Roman" panose="02020603050405020304" pitchFamily="18" charset="0"/>
              </a:rPr>
              <a:t>denominator</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b="1" dirty="0" smtClean="0">
              <a:solidFill>
                <a:schemeClr val="tx1"/>
              </a:solidFill>
              <a:latin typeface="Times New Roman" panose="02020603050405020304" pitchFamily="18" charset="0"/>
              <a:cs typeface="Times New Roman" panose="02020603050405020304" pitchFamily="18" charset="0"/>
            </a:endParaRPr>
          </a:p>
          <a:p>
            <a:endParaRPr lang="en-US" sz="2800" b="1" dirty="0" smtClean="0">
              <a:solidFill>
                <a:srgbClr val="0000FF"/>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49823381"/>
              </p:ext>
            </p:extLst>
          </p:nvPr>
        </p:nvGraphicFramePr>
        <p:xfrm>
          <a:off x="609600" y="4419600"/>
          <a:ext cx="8077199" cy="1645920"/>
        </p:xfrm>
        <a:graphic>
          <a:graphicData uri="http://schemas.openxmlformats.org/drawingml/2006/table">
            <a:tbl>
              <a:tblPr firstRow="1" firstCol="1" lastRow="1" lastCol="1" bandRow="1" bandCol="1">
                <a:tableStyleId>{5C22544A-7EE6-4342-B048-85BDC9FD1C3A}</a:tableStyleId>
              </a:tblPr>
              <a:tblGrid>
                <a:gridCol w="1524000"/>
                <a:gridCol w="5638800"/>
                <a:gridCol w="914399"/>
              </a:tblGrid>
              <a:tr h="822960">
                <a:tc rowSpan="2">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Incidence Rate =</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Total number of new cases of  a specific disease during a given time interval*</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accent2"/>
                    </a:solidFill>
                  </a:tcPr>
                </a:tc>
                <a:tc rowSpan="2">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X 100</a:t>
                      </a:r>
                      <a:endParaRPr lang="en-US"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2"/>
                    </a:solidFill>
                  </a:tcPr>
                </a:tc>
              </a:tr>
              <a:tr h="822960">
                <a:tc vMerge="1">
                  <a:txBody>
                    <a:bodyPr/>
                    <a:lstStyle/>
                    <a:p>
                      <a:endParaRPr lang="en-US"/>
                    </a:p>
                  </a:txBody>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Total population at risk during the same time interval</a:t>
                      </a:r>
                      <a:endParaRPr lang="en-US"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accent2"/>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39710070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p>
        </p:txBody>
      </p:sp>
      <p:sp>
        <p:nvSpPr>
          <p:cNvPr id="3" name="Date Placeholder 2"/>
          <p:cNvSpPr>
            <a:spLocks noGrp="1"/>
          </p:cNvSpPr>
          <p:nvPr>
            <p:ph type="dt" sz="half" idx="10"/>
          </p:nvPr>
        </p:nvSpPr>
        <p:spPr/>
        <p:txBody>
          <a:bodyPr/>
          <a:lstStyle/>
          <a:p>
            <a:fld id="{DA193B0E-E565-42A8-8AFD-E087576DB1F1}"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93</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685800" y="1295400"/>
            <a:ext cx="8077200" cy="50292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0"/>
              </a:spcBef>
              <a:buNone/>
            </a:pPr>
            <a:r>
              <a:rPr lang="en-US" sz="2600" b="1" dirty="0">
                <a:solidFill>
                  <a:srgbClr val="0000FF"/>
                </a:solidFill>
                <a:latin typeface="Times New Roman" panose="02020603050405020304" pitchFamily="18" charset="0"/>
                <a:cs typeface="Times New Roman" panose="02020603050405020304" pitchFamily="18" charset="0"/>
              </a:rPr>
              <a:t>Quantifying Disease Frequency: Prevalence, Incidence, and </a:t>
            </a:r>
            <a:r>
              <a:rPr lang="en-US" sz="2600" b="1" dirty="0" smtClean="0">
                <a:solidFill>
                  <a:srgbClr val="0000FF"/>
                </a:solidFill>
                <a:latin typeface="Times New Roman" panose="02020603050405020304" pitchFamily="18" charset="0"/>
                <a:cs typeface="Times New Roman" panose="02020603050405020304" pitchFamily="18" charset="0"/>
              </a:rPr>
              <a:t>Risk</a:t>
            </a:r>
          </a:p>
          <a:p>
            <a:pPr marL="457200" indent="-457200">
              <a:spcBef>
                <a:spcPts val="0"/>
              </a:spcBef>
              <a:buClr>
                <a:srgbClr val="0000FF"/>
              </a:buClr>
            </a:pPr>
            <a:r>
              <a:rPr lang="en-US" sz="2800" b="1" dirty="0">
                <a:latin typeface="Times New Roman" panose="02020603050405020304" pitchFamily="18" charset="0"/>
                <a:cs typeface="Times New Roman" panose="02020603050405020304" pitchFamily="18" charset="0"/>
              </a:rPr>
              <a:t>It is important when calculating measures such as </a:t>
            </a:r>
            <a:r>
              <a:rPr lang="en-US" sz="2800" b="1" dirty="0">
                <a:solidFill>
                  <a:srgbClr val="0000FF"/>
                </a:solidFill>
                <a:latin typeface="Times New Roman" panose="02020603050405020304" pitchFamily="18" charset="0"/>
                <a:cs typeface="Times New Roman" panose="02020603050405020304" pitchFamily="18" charset="0"/>
              </a:rPr>
              <a:t>prevalence </a:t>
            </a:r>
            <a:r>
              <a:rPr lang="en-US" sz="2800" b="1" dirty="0">
                <a:latin typeface="Times New Roman" panose="02020603050405020304" pitchFamily="18" charset="0"/>
                <a:cs typeface="Times New Roman" panose="02020603050405020304" pitchFamily="18" charset="0"/>
              </a:rPr>
              <a:t>and </a:t>
            </a:r>
            <a:r>
              <a:rPr lang="en-US" sz="2800" b="1" dirty="0">
                <a:solidFill>
                  <a:srgbClr val="0000FF"/>
                </a:solidFill>
                <a:latin typeface="Times New Roman" panose="02020603050405020304" pitchFamily="18" charset="0"/>
                <a:cs typeface="Times New Roman" panose="02020603050405020304" pitchFamily="18" charset="0"/>
              </a:rPr>
              <a:t>incidence </a:t>
            </a:r>
            <a:r>
              <a:rPr lang="en-US" sz="2800" b="1" dirty="0">
                <a:latin typeface="Times New Roman" panose="02020603050405020304" pitchFamily="18" charset="0"/>
                <a:cs typeface="Times New Roman" panose="02020603050405020304" pitchFamily="18" charset="0"/>
              </a:rPr>
              <a:t>to include in the denominator only the population at </a:t>
            </a:r>
            <a:r>
              <a:rPr lang="en-US" sz="2800" b="1" dirty="0">
                <a:solidFill>
                  <a:srgbClr val="0000FF"/>
                </a:solidFill>
                <a:latin typeface="Times New Roman" panose="02020603050405020304" pitchFamily="18" charset="0"/>
                <a:cs typeface="Times New Roman" panose="02020603050405020304" pitchFamily="18" charset="0"/>
              </a:rPr>
              <a:t>risk</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marL="457200" indent="-457200">
              <a:spcBef>
                <a:spcPts val="0"/>
              </a:spcBef>
              <a:buClr>
                <a:srgbClr val="0000FF"/>
              </a:buClr>
            </a:pPr>
            <a:r>
              <a:rPr lang="en-US" sz="2800" b="1" dirty="0" smtClean="0">
                <a:latin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cs typeface="Times New Roman" panose="02020603050405020304" pitchFamily="18" charset="0"/>
              </a:rPr>
              <a:t>person is at </a:t>
            </a:r>
            <a:r>
              <a:rPr lang="en-US" sz="2800" b="1" dirty="0">
                <a:solidFill>
                  <a:srgbClr val="0000FF"/>
                </a:solidFill>
                <a:latin typeface="Times New Roman" panose="02020603050405020304" pitchFamily="18" charset="0"/>
                <a:cs typeface="Times New Roman" panose="02020603050405020304" pitchFamily="18" charset="0"/>
              </a:rPr>
              <a:t>risk </a:t>
            </a:r>
            <a:r>
              <a:rPr lang="en-US" sz="2800" b="1" dirty="0">
                <a:latin typeface="Times New Roman" panose="02020603050405020304" pitchFamily="18" charset="0"/>
                <a:cs typeface="Times New Roman" panose="02020603050405020304" pitchFamily="18" charset="0"/>
              </a:rPr>
              <a:t>for the disease if it is biologically plausible for him or her to develop it in the immediate future. </a:t>
            </a:r>
            <a:endParaRPr lang="en-US" sz="2800" b="1" dirty="0" smtClean="0">
              <a:latin typeface="Times New Roman" panose="02020603050405020304" pitchFamily="18" charset="0"/>
              <a:cs typeface="Times New Roman" panose="02020603050405020304" pitchFamily="18" charset="0"/>
            </a:endParaRPr>
          </a:p>
          <a:p>
            <a:pPr marL="457200" indent="-457200">
              <a:spcBef>
                <a:spcPts val="0"/>
              </a:spcBef>
              <a:buClr>
                <a:srgbClr val="0000FF"/>
              </a:buClr>
            </a:pPr>
            <a:r>
              <a:rPr lang="en-US" sz="2800" b="1" dirty="0" smtClean="0">
                <a:latin typeface="Times New Roman" panose="02020603050405020304" pitchFamily="18" charset="0"/>
                <a:cs typeface="Times New Roman" panose="02020603050405020304" pitchFamily="18" charset="0"/>
              </a:rPr>
              <a:t>If </a:t>
            </a:r>
            <a:r>
              <a:rPr lang="en-US" sz="2800" b="1" dirty="0">
                <a:latin typeface="Times New Roman" panose="02020603050405020304" pitchFamily="18" charset="0"/>
                <a:cs typeface="Times New Roman" panose="02020603050405020304" pitchFamily="18" charset="0"/>
              </a:rPr>
              <a:t>you calculate the </a:t>
            </a:r>
            <a:r>
              <a:rPr lang="en-US" sz="2800" b="1" dirty="0">
                <a:solidFill>
                  <a:srgbClr val="0000FF"/>
                </a:solidFill>
                <a:latin typeface="Times New Roman" panose="02020603050405020304" pitchFamily="18" charset="0"/>
                <a:cs typeface="Times New Roman" panose="02020603050405020304" pitchFamily="18" charset="0"/>
              </a:rPr>
              <a:t>incidence</a:t>
            </a:r>
            <a:r>
              <a:rPr lang="en-US" sz="2800" b="1" dirty="0">
                <a:latin typeface="Times New Roman" panose="02020603050405020304" pitchFamily="18" charset="0"/>
                <a:cs typeface="Times New Roman" panose="02020603050405020304" pitchFamily="18" charset="0"/>
              </a:rPr>
              <a:t> of ovarian cancer in a community, the denominator should include only individuals who have ovaries. </a:t>
            </a:r>
            <a:endParaRPr lang="en-US" sz="2800" b="1" dirty="0" smtClean="0">
              <a:latin typeface="Times New Roman" panose="02020603050405020304" pitchFamily="18" charset="0"/>
              <a:cs typeface="Times New Roman" panose="02020603050405020304" pitchFamily="18" charset="0"/>
            </a:endParaRPr>
          </a:p>
          <a:p>
            <a:pPr marL="457200" indent="-457200">
              <a:spcBef>
                <a:spcPts val="0"/>
              </a:spcBef>
              <a:buClr>
                <a:srgbClr val="0000FF"/>
              </a:buClr>
            </a:pPr>
            <a:r>
              <a:rPr lang="en-US" sz="2800" b="1" dirty="0" smtClean="0">
                <a:latin typeface="Times New Roman" panose="02020603050405020304" pitchFamily="18" charset="0"/>
                <a:cs typeface="Times New Roman" panose="02020603050405020304" pitchFamily="18" charset="0"/>
              </a:rPr>
              <a:t>Thus </a:t>
            </a:r>
            <a:r>
              <a:rPr lang="en-US" sz="2800" b="1" dirty="0">
                <a:latin typeface="Times New Roman" panose="02020603050405020304" pitchFamily="18" charset="0"/>
                <a:cs typeface="Times New Roman" panose="02020603050405020304" pitchFamily="18" charset="0"/>
              </a:rPr>
              <a:t>we would exclude men and any women who have had their ovaries removed</a:t>
            </a:r>
            <a:r>
              <a:rPr lang="en-US" sz="2800" b="1" i="1" dirty="0" smtClean="0">
                <a:latin typeface="Times New Roman" panose="02020603050405020304" pitchFamily="18" charset="0"/>
                <a:cs typeface="Times New Roman" panose="02020603050405020304" pitchFamily="18" charset="0"/>
              </a:rPr>
              <a:t>. </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37790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92162"/>
          </a:xfrm>
        </p:spPr>
        <p:txBody>
          <a:bodyPr>
            <a:noAutofit/>
          </a:bodyPr>
          <a:lstStyle/>
          <a:p>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2800" dirty="0"/>
          </a:p>
        </p:txBody>
      </p:sp>
      <p:sp>
        <p:nvSpPr>
          <p:cNvPr id="3" name="Date Placeholder 2"/>
          <p:cNvSpPr>
            <a:spLocks noGrp="1"/>
          </p:cNvSpPr>
          <p:nvPr>
            <p:ph type="dt" sz="half" idx="10"/>
          </p:nvPr>
        </p:nvSpPr>
        <p:spPr/>
        <p:txBody>
          <a:bodyPr/>
          <a:lstStyle/>
          <a:p>
            <a:fld id="{E088719D-5A16-4132-8015-7E39732100A1}"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94</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609600" y="1298249"/>
            <a:ext cx="8229600" cy="50292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0"/>
              </a:spcBef>
              <a:buNone/>
            </a:pPr>
            <a:r>
              <a:rPr lang="en-US" sz="2600" b="1" dirty="0">
                <a:solidFill>
                  <a:srgbClr val="0000FF"/>
                </a:solidFill>
                <a:latin typeface="Times New Roman" panose="02020603050405020304" pitchFamily="18" charset="0"/>
                <a:cs typeface="Times New Roman" panose="02020603050405020304" pitchFamily="18" charset="0"/>
              </a:rPr>
              <a:t>Quantifying Disease Frequency: Prevalence, Incidence, and </a:t>
            </a:r>
            <a:r>
              <a:rPr lang="en-US" sz="2600" b="1" dirty="0" smtClean="0">
                <a:solidFill>
                  <a:srgbClr val="0000FF"/>
                </a:solidFill>
                <a:latin typeface="Times New Roman" panose="02020603050405020304" pitchFamily="18" charset="0"/>
                <a:cs typeface="Times New Roman" panose="02020603050405020304" pitchFamily="18" charset="0"/>
              </a:rPr>
              <a:t>Risk</a:t>
            </a:r>
          </a:p>
          <a:p>
            <a:pPr marL="457200" indent="-457200">
              <a:spcBef>
                <a:spcPts val="0"/>
              </a:spcBef>
              <a:buClr>
                <a:srgbClr val="0000FF"/>
              </a:buClr>
            </a:pPr>
            <a:r>
              <a:rPr lang="en-US" sz="2800" b="1" dirty="0">
                <a:latin typeface="Times New Roman" panose="02020603050405020304" pitchFamily="18" charset="0"/>
                <a:cs typeface="Times New Roman" panose="02020603050405020304" pitchFamily="18" charset="0"/>
              </a:rPr>
              <a:t>Whether a person is at </a:t>
            </a:r>
            <a:r>
              <a:rPr lang="en-US" sz="2800" b="1" dirty="0">
                <a:solidFill>
                  <a:srgbClr val="0000FF"/>
                </a:solidFill>
                <a:latin typeface="Times New Roman" panose="02020603050405020304" pitchFamily="18" charset="0"/>
                <a:cs typeface="Times New Roman" panose="02020603050405020304" pitchFamily="18" charset="0"/>
              </a:rPr>
              <a:t>risk </a:t>
            </a:r>
            <a:r>
              <a:rPr lang="en-US" sz="2800" b="1" dirty="0">
                <a:latin typeface="Times New Roman" panose="02020603050405020304" pitchFamily="18" charset="0"/>
                <a:cs typeface="Times New Roman" panose="02020603050405020304" pitchFamily="18" charset="0"/>
              </a:rPr>
              <a:t>for a given outcome may change over time. </a:t>
            </a:r>
            <a:endParaRPr lang="en-US" sz="2800" b="1" dirty="0" smtClean="0">
              <a:latin typeface="Times New Roman" panose="02020603050405020304" pitchFamily="18" charset="0"/>
              <a:cs typeface="Times New Roman" panose="02020603050405020304" pitchFamily="18" charset="0"/>
            </a:endParaRPr>
          </a:p>
          <a:p>
            <a:pPr marL="457200" indent="-457200">
              <a:spcBef>
                <a:spcPts val="0"/>
              </a:spcBef>
              <a:buClr>
                <a:srgbClr val="0000FF"/>
              </a:buClr>
            </a:pPr>
            <a:r>
              <a:rPr lang="en-US" sz="2800" b="1" dirty="0" smtClean="0">
                <a:solidFill>
                  <a:srgbClr val="0000FF"/>
                </a:solidFill>
                <a:latin typeface="Times New Roman" panose="02020603050405020304" pitchFamily="18" charset="0"/>
                <a:cs typeface="Times New Roman" panose="02020603050405020304" pitchFamily="18" charset="0"/>
              </a:rPr>
              <a:t>At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risk</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does not necessarily imply at </a:t>
            </a:r>
            <a:r>
              <a:rPr lang="en-US" sz="2800" b="1" dirty="0">
                <a:solidFill>
                  <a:srgbClr val="0000FF"/>
                </a:solidFill>
                <a:latin typeface="Times New Roman" panose="02020603050405020304" pitchFamily="18" charset="0"/>
                <a:cs typeface="Times New Roman" panose="02020603050405020304" pitchFamily="18" charset="0"/>
              </a:rPr>
              <a:t>high risk </a:t>
            </a:r>
            <a:r>
              <a:rPr lang="en-US" sz="2800" b="1" dirty="0">
                <a:latin typeface="Times New Roman" panose="02020603050405020304" pitchFamily="18" charset="0"/>
                <a:cs typeface="Times New Roman" panose="02020603050405020304" pitchFamily="18" charset="0"/>
              </a:rPr>
              <a:t>relative to others. Rather, it means that there is a nonzero chance of developing the outcome. </a:t>
            </a:r>
            <a:endParaRPr lang="en-US" sz="2800" b="1" dirty="0" smtClean="0">
              <a:latin typeface="Times New Roman" panose="02020603050405020304" pitchFamily="18" charset="0"/>
              <a:cs typeface="Times New Roman" panose="02020603050405020304" pitchFamily="18" charset="0"/>
            </a:endParaRPr>
          </a:p>
          <a:p>
            <a:pPr marL="457200" indent="-457200">
              <a:spcBef>
                <a:spcPts val="0"/>
              </a:spcBef>
              <a:buClr>
                <a:srgbClr val="0000FF"/>
              </a:buClr>
            </a:pPr>
            <a:r>
              <a:rPr lang="en-US" sz="2800" b="1" dirty="0" smtClean="0">
                <a:solidFill>
                  <a:srgbClr val="0000FF"/>
                </a:solidFill>
                <a:latin typeface="Times New Roman" panose="02020603050405020304" pitchFamily="18" charset="0"/>
                <a:cs typeface="Times New Roman" panose="02020603050405020304" pitchFamily="18" charset="0"/>
              </a:rPr>
              <a:t>Not </a:t>
            </a:r>
            <a:r>
              <a:rPr lang="en-US" sz="2800" b="1" dirty="0">
                <a:solidFill>
                  <a:srgbClr val="0000FF"/>
                </a:solidFill>
                <a:latin typeface="Times New Roman" panose="02020603050405020304" pitchFamily="18" charset="0"/>
                <a:cs typeface="Times New Roman" panose="02020603050405020304" pitchFamily="18" charset="0"/>
              </a:rPr>
              <a:t>at risk </a:t>
            </a:r>
            <a:r>
              <a:rPr lang="en-US" sz="2800" b="1" dirty="0">
                <a:latin typeface="Times New Roman" panose="02020603050405020304" pitchFamily="18" charset="0"/>
                <a:cs typeface="Times New Roman" panose="02020603050405020304" pitchFamily="18" charset="0"/>
              </a:rPr>
              <a:t>means an individual is considered to have a zero chance of developing the outcome. </a:t>
            </a:r>
            <a:endParaRPr lang="en-US" sz="2800" b="1" dirty="0" smtClean="0">
              <a:latin typeface="Times New Roman" panose="02020603050405020304" pitchFamily="18" charset="0"/>
              <a:cs typeface="Times New Roman" panose="02020603050405020304" pitchFamily="18" charset="0"/>
            </a:endParaRPr>
          </a:p>
          <a:p>
            <a:pPr marL="457200" indent="-457200">
              <a:spcBef>
                <a:spcPts val="0"/>
              </a:spcBef>
              <a:buClr>
                <a:srgbClr val="0000FF"/>
              </a:buClr>
            </a:pPr>
            <a:r>
              <a:rPr lang="en-US" sz="2800" b="1" dirty="0" smtClean="0">
                <a:latin typeface="Times New Roman" panose="02020603050405020304" pitchFamily="18" charset="0"/>
                <a:cs typeface="Times New Roman" panose="02020603050405020304" pitchFamily="18" charset="0"/>
              </a:rPr>
              <a:t>Some </a:t>
            </a:r>
            <a:r>
              <a:rPr lang="en-US" sz="2800" b="1" dirty="0">
                <a:latin typeface="Times New Roman" panose="02020603050405020304" pitchFamily="18" charset="0"/>
                <a:cs typeface="Times New Roman" panose="02020603050405020304" pitchFamily="18" charset="0"/>
              </a:rPr>
              <a:t>diseases or diagnoses last throughout an individual’s life, such as AIDS or Alzheimer’s disease. </a:t>
            </a:r>
            <a:endParaRPr lang="en-US" sz="2800" b="1" dirty="0" smtClean="0">
              <a:latin typeface="Times New Roman" panose="02020603050405020304" pitchFamily="18" charset="0"/>
              <a:cs typeface="Times New Roman" panose="02020603050405020304" pitchFamily="18" charset="0"/>
            </a:endParaRPr>
          </a:p>
          <a:p>
            <a:pPr marL="457200" indent="-457200">
              <a:spcBef>
                <a:spcPts val="0"/>
              </a:spcBef>
              <a:buClr>
                <a:srgbClr val="0000FF"/>
              </a:buClr>
            </a:pPr>
            <a:r>
              <a:rPr lang="en-US" sz="2800" b="1" dirty="0" smtClean="0">
                <a:latin typeface="Times New Roman" panose="02020603050405020304" pitchFamily="18" charset="0"/>
                <a:cs typeface="Times New Roman" panose="02020603050405020304" pitchFamily="18" charset="0"/>
              </a:rPr>
              <a:t>Once </a:t>
            </a:r>
            <a:r>
              <a:rPr lang="en-US" sz="2800" b="1" dirty="0">
                <a:latin typeface="Times New Roman" panose="02020603050405020304" pitchFamily="18" charset="0"/>
                <a:cs typeface="Times New Roman" panose="02020603050405020304" pitchFamily="18" charset="0"/>
              </a:rPr>
              <a:t>a person develops such an outcome, the person is no longer considered to be at </a:t>
            </a:r>
            <a:r>
              <a:rPr lang="en-US" sz="2800" b="1" dirty="0">
                <a:solidFill>
                  <a:srgbClr val="0000FF"/>
                </a:solidFill>
                <a:latin typeface="Times New Roman" panose="02020603050405020304" pitchFamily="18" charset="0"/>
                <a:cs typeface="Times New Roman" panose="02020603050405020304" pitchFamily="18" charset="0"/>
              </a:rPr>
              <a:t>risk</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18353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Autofit/>
          </a:bodyPr>
          <a:lstStyle/>
          <a:p>
            <a:r>
              <a:rPr lang="en-US" sz="28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2800" dirty="0"/>
          </a:p>
        </p:txBody>
      </p:sp>
      <p:sp>
        <p:nvSpPr>
          <p:cNvPr id="3" name="Date Placeholder 2"/>
          <p:cNvSpPr>
            <a:spLocks noGrp="1"/>
          </p:cNvSpPr>
          <p:nvPr>
            <p:ph type="dt" sz="half" idx="10"/>
          </p:nvPr>
        </p:nvSpPr>
        <p:spPr/>
        <p:txBody>
          <a:bodyPr/>
          <a:lstStyle/>
          <a:p>
            <a:fld id="{135AE13A-AF45-47A6-B3E5-F8B9FB388B9B}"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95</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685800" y="1295400"/>
            <a:ext cx="8153400" cy="480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0"/>
              </a:spcBef>
              <a:buNone/>
            </a:pPr>
            <a:r>
              <a:rPr lang="en-US" sz="2800" b="1" dirty="0">
                <a:solidFill>
                  <a:srgbClr val="0000FF"/>
                </a:solidFill>
                <a:latin typeface="Times New Roman" panose="02020603050405020304" pitchFamily="18" charset="0"/>
                <a:cs typeface="Times New Roman" panose="02020603050405020304" pitchFamily="18" charset="0"/>
              </a:rPr>
              <a:t>Quantifying Disease Frequency: Prevalence, Incidence, and </a:t>
            </a:r>
            <a:r>
              <a:rPr lang="en-US" sz="2800" b="1" dirty="0" smtClean="0">
                <a:solidFill>
                  <a:srgbClr val="0000FF"/>
                </a:solidFill>
                <a:latin typeface="Times New Roman" panose="02020603050405020304" pitchFamily="18" charset="0"/>
                <a:cs typeface="Times New Roman" panose="02020603050405020304" pitchFamily="18" charset="0"/>
              </a:rPr>
              <a:t>Risk</a:t>
            </a:r>
          </a:p>
          <a:p>
            <a:pPr marL="457200" indent="-457200">
              <a:spcBef>
                <a:spcPts val="0"/>
              </a:spcBef>
              <a:buClr>
                <a:srgbClr val="0000FF"/>
              </a:buClr>
            </a:pPr>
            <a:r>
              <a:rPr lang="en-US" sz="2800" b="1" dirty="0" smtClean="0">
                <a:latin typeface="Times New Roman" panose="02020603050405020304" pitchFamily="18" charset="0"/>
                <a:cs typeface="Times New Roman" panose="02020603050405020304" pitchFamily="18" charset="0"/>
              </a:rPr>
              <a:t>Other </a:t>
            </a:r>
            <a:r>
              <a:rPr lang="en-US" sz="2800" b="1" dirty="0">
                <a:latin typeface="Times New Roman" panose="02020603050405020304" pitchFamily="18" charset="0"/>
                <a:cs typeface="Times New Roman" panose="02020603050405020304" pitchFamily="18" charset="0"/>
              </a:rPr>
              <a:t>outcomes or infections are not lifelong but rather leave the individual no longer susceptible to a recurrence, for example, mumps or other infectious diseases that confer lifelong immunity. </a:t>
            </a:r>
            <a:endParaRPr lang="en-US" sz="2800" b="1" dirty="0" smtClean="0">
              <a:latin typeface="Times New Roman" panose="02020603050405020304" pitchFamily="18" charset="0"/>
              <a:cs typeface="Times New Roman" panose="02020603050405020304" pitchFamily="18" charset="0"/>
            </a:endParaRPr>
          </a:p>
          <a:p>
            <a:pPr marL="457200" indent="-457200">
              <a:spcBef>
                <a:spcPts val="0"/>
              </a:spcBef>
              <a:buClr>
                <a:srgbClr val="0000FF"/>
              </a:buClr>
            </a:pPr>
            <a:r>
              <a:rPr lang="en-US" sz="2800" b="1" dirty="0" smtClean="0">
                <a:latin typeface="Times New Roman" panose="02020603050405020304" pitchFamily="18" charset="0"/>
                <a:cs typeface="Times New Roman" panose="02020603050405020304" pitchFamily="18" charset="0"/>
              </a:rPr>
              <a:t>These </a:t>
            </a:r>
            <a:r>
              <a:rPr lang="en-US" sz="2800" b="1" dirty="0">
                <a:latin typeface="Times New Roman" panose="02020603050405020304" pitchFamily="18" charset="0"/>
                <a:cs typeface="Times New Roman" panose="02020603050405020304" pitchFamily="18" charset="0"/>
              </a:rPr>
              <a:t>people would be treated the same as those who do not recover from an outcome; </a:t>
            </a:r>
            <a:r>
              <a:rPr lang="en-US" sz="2800" b="1" i="1" dirty="0">
                <a:solidFill>
                  <a:srgbClr val="0000FF"/>
                </a:solidFill>
                <a:latin typeface="Times New Roman" panose="02020603050405020304" pitchFamily="18" charset="0"/>
                <a:cs typeface="Times New Roman" panose="02020603050405020304" pitchFamily="18" charset="0"/>
              </a:rPr>
              <a:t>they are no longer at risk </a:t>
            </a:r>
            <a:r>
              <a:rPr lang="en-US" sz="2800" b="1" i="1" dirty="0">
                <a:latin typeface="Times New Roman" panose="02020603050405020304" pitchFamily="18" charset="0"/>
                <a:cs typeface="Times New Roman" panose="02020603050405020304" pitchFamily="18" charset="0"/>
              </a:rPr>
              <a:t>and </a:t>
            </a:r>
            <a:r>
              <a:rPr lang="en-US" sz="2800" b="1" i="1" dirty="0">
                <a:solidFill>
                  <a:srgbClr val="0000FF"/>
                </a:solidFill>
                <a:latin typeface="Times New Roman" panose="02020603050405020304" pitchFamily="18" charset="0"/>
                <a:cs typeface="Times New Roman" panose="02020603050405020304" pitchFamily="18" charset="0"/>
              </a:rPr>
              <a:t>are not counted in the denominator of a prevalence or incidence measure</a:t>
            </a:r>
            <a:r>
              <a:rPr lang="en-US" sz="2800" b="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56862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p>
        </p:txBody>
      </p:sp>
      <p:sp>
        <p:nvSpPr>
          <p:cNvPr id="3" name="Date Placeholder 2"/>
          <p:cNvSpPr>
            <a:spLocks noGrp="1"/>
          </p:cNvSpPr>
          <p:nvPr>
            <p:ph type="dt" sz="half" idx="10"/>
          </p:nvPr>
        </p:nvSpPr>
        <p:spPr/>
        <p:txBody>
          <a:bodyPr/>
          <a:lstStyle/>
          <a:p>
            <a:fld id="{135AE13A-AF45-47A6-B3E5-F8B9FB388B9B}"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96</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685800" y="1371600"/>
            <a:ext cx="8077200" cy="49530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10000"/>
              </a:lnSpc>
              <a:spcBef>
                <a:spcPts val="0"/>
              </a:spcBef>
              <a:buNone/>
            </a:pPr>
            <a:r>
              <a:rPr lang="en-US" b="1" dirty="0">
                <a:solidFill>
                  <a:srgbClr val="0000FF"/>
                </a:solidFill>
                <a:latin typeface="Times New Roman" panose="02020603050405020304" pitchFamily="18" charset="0"/>
                <a:cs typeface="Times New Roman" panose="02020603050405020304" pitchFamily="18" charset="0"/>
              </a:rPr>
              <a:t>Quantifying Disease Frequency: Prevalence, Incidence, and </a:t>
            </a:r>
            <a:r>
              <a:rPr lang="en-US" b="1" dirty="0" smtClean="0">
                <a:solidFill>
                  <a:srgbClr val="0000FF"/>
                </a:solidFill>
                <a:latin typeface="Times New Roman" panose="02020603050405020304" pitchFamily="18" charset="0"/>
                <a:cs typeface="Times New Roman" panose="02020603050405020304" pitchFamily="18" charset="0"/>
              </a:rPr>
              <a:t>Risk</a:t>
            </a:r>
          </a:p>
          <a:p>
            <a:pPr marL="457200" indent="-457200">
              <a:lnSpc>
                <a:spcPct val="110000"/>
              </a:lnSpc>
              <a:spcBef>
                <a:spcPts val="0"/>
              </a:spcBef>
              <a:buClr>
                <a:srgbClr val="0000FF"/>
              </a:buClr>
            </a:pPr>
            <a:r>
              <a:rPr lang="en-US" sz="2800" b="1" dirty="0" smtClean="0">
                <a:latin typeface="Times New Roman" panose="02020603050405020304" pitchFamily="18" charset="0"/>
                <a:cs typeface="Times New Roman" panose="02020603050405020304" pitchFamily="18" charset="0"/>
              </a:rPr>
              <a:t>Other </a:t>
            </a:r>
            <a:r>
              <a:rPr lang="en-US" sz="2800" b="1" dirty="0">
                <a:latin typeface="Times New Roman" panose="02020603050405020304" pitchFamily="18" charset="0"/>
                <a:cs typeface="Times New Roman" panose="02020603050405020304" pitchFamily="18" charset="0"/>
              </a:rPr>
              <a:t>outcomes can affect an individual multiple times, including urinary tract infection, the common cold, depression, or angina pectoris (chest pain). </a:t>
            </a:r>
            <a:endParaRPr lang="en-US" sz="2800" b="1" dirty="0" smtClean="0">
              <a:latin typeface="Times New Roman" panose="02020603050405020304" pitchFamily="18" charset="0"/>
              <a:cs typeface="Times New Roman" panose="02020603050405020304" pitchFamily="18" charset="0"/>
            </a:endParaRPr>
          </a:p>
          <a:p>
            <a:pPr marL="457200" indent="-457200">
              <a:lnSpc>
                <a:spcPct val="110000"/>
              </a:lnSpc>
              <a:spcBef>
                <a:spcPts val="0"/>
              </a:spcBef>
              <a:buClr>
                <a:srgbClr val="0000FF"/>
              </a:buClr>
            </a:pPr>
            <a:r>
              <a:rPr lang="en-US" sz="3100" b="1" i="1" dirty="0" smtClean="0">
                <a:solidFill>
                  <a:srgbClr val="0000FF"/>
                </a:solidFill>
                <a:latin typeface="Times New Roman" panose="02020603050405020304" pitchFamily="18" charset="0"/>
                <a:cs typeface="Times New Roman" panose="02020603050405020304" pitchFamily="18" charset="0"/>
              </a:rPr>
              <a:t>Therefore</a:t>
            </a:r>
            <a:r>
              <a:rPr lang="en-US" sz="3100" b="1" i="1" dirty="0">
                <a:solidFill>
                  <a:srgbClr val="0000FF"/>
                </a:solidFill>
                <a:latin typeface="Times New Roman" panose="02020603050405020304" pitchFamily="18" charset="0"/>
                <a:cs typeface="Times New Roman" panose="02020603050405020304" pitchFamily="18" charset="0"/>
              </a:rPr>
              <a:t>, it is important to consider the attributes of the health outcome when deciding who is included in the population at risk</a:t>
            </a:r>
            <a:r>
              <a:rPr lang="en-US" sz="2800" b="1" i="1" dirty="0" smtClean="0">
                <a:latin typeface="Times New Roman" panose="02020603050405020304" pitchFamily="18" charset="0"/>
                <a:cs typeface="Times New Roman" panose="02020603050405020304" pitchFamily="18" charset="0"/>
              </a:rPr>
              <a:t>. </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8142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b="1" i="1" kern="0" dirty="0">
                <a:solidFill>
                  <a:srgbClr val="0000FF"/>
                </a:solidFill>
                <a:latin typeface="Times New Roman" panose="02020603050405020304" pitchFamily="18" charset="0"/>
                <a:cs typeface="Times New Roman" panose="02020603050405020304" pitchFamily="18" charset="0"/>
              </a:rPr>
              <a:t>Epidemiologic Measurements Used to Describe Disease Occurrence</a:t>
            </a:r>
            <a:endParaRPr lang="en-US" sz="3200" dirty="0"/>
          </a:p>
        </p:txBody>
      </p:sp>
      <p:sp>
        <p:nvSpPr>
          <p:cNvPr id="3" name="Date Placeholder 2"/>
          <p:cNvSpPr>
            <a:spLocks noGrp="1"/>
          </p:cNvSpPr>
          <p:nvPr>
            <p:ph type="dt" sz="half" idx="10"/>
          </p:nvPr>
        </p:nvSpPr>
        <p:spPr/>
        <p:txBody>
          <a:bodyPr/>
          <a:lstStyle/>
          <a:p>
            <a:fld id="{135AE13A-AF45-47A6-B3E5-F8B9FB388B9B}" type="datetime1">
              <a:rPr lang="ar-SA" smtClean="0"/>
              <a:t>14/02/1441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97</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6" name="Subtitle 2"/>
          <p:cNvSpPr txBox="1">
            <a:spLocks/>
          </p:cNvSpPr>
          <p:nvPr/>
        </p:nvSpPr>
        <p:spPr>
          <a:xfrm>
            <a:off x="533400" y="1371600"/>
            <a:ext cx="8305800" cy="49530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spcBef>
                <a:spcPts val="0"/>
              </a:spcBef>
            </a:pPr>
            <a:r>
              <a:rPr lang="en-US" sz="4000" b="1" dirty="0">
                <a:solidFill>
                  <a:srgbClr val="0000FF"/>
                </a:solidFill>
              </a:rPr>
              <a:t>Prevalence</a:t>
            </a:r>
            <a:r>
              <a:rPr lang="en-US" sz="3400" b="1" dirty="0"/>
              <a:t> and </a:t>
            </a:r>
            <a:r>
              <a:rPr lang="en-US" sz="4000" b="1" dirty="0">
                <a:solidFill>
                  <a:srgbClr val="0000FF"/>
                </a:solidFill>
              </a:rPr>
              <a:t>incidence</a:t>
            </a:r>
            <a:r>
              <a:rPr lang="en-US" sz="3400" b="1" dirty="0"/>
              <a:t> are frequently confused. </a:t>
            </a:r>
            <a:endParaRPr lang="en-US" sz="3400" b="1" dirty="0" smtClean="0"/>
          </a:p>
          <a:p>
            <a:pPr marL="457200" indent="-457200">
              <a:lnSpc>
                <a:spcPct val="120000"/>
              </a:lnSpc>
              <a:spcBef>
                <a:spcPts val="0"/>
              </a:spcBef>
            </a:pPr>
            <a:r>
              <a:rPr lang="en-US" sz="3400" b="1" dirty="0" smtClean="0">
                <a:solidFill>
                  <a:srgbClr val="0000FF"/>
                </a:solidFill>
              </a:rPr>
              <a:t>Prevalence</a:t>
            </a:r>
            <a:r>
              <a:rPr lang="en-US" sz="3400" b="1" dirty="0" smtClean="0"/>
              <a:t> </a:t>
            </a:r>
            <a:r>
              <a:rPr lang="en-US" sz="3400" b="1" dirty="0"/>
              <a:t>refers to proportion of persons who have a condition at or during a particular time period, whereas </a:t>
            </a:r>
            <a:r>
              <a:rPr lang="en-US" sz="3400" b="1" dirty="0">
                <a:solidFill>
                  <a:srgbClr val="0000FF"/>
                </a:solidFill>
              </a:rPr>
              <a:t>incidence</a:t>
            </a:r>
            <a:r>
              <a:rPr lang="en-US" sz="3400" b="1" dirty="0"/>
              <a:t> refers to the proportion or rate of persons who develop a condition during a particular time period. </a:t>
            </a:r>
            <a:endParaRPr lang="en-US" sz="3400" b="1" dirty="0" smtClean="0"/>
          </a:p>
          <a:p>
            <a:pPr marL="457200" indent="-457200">
              <a:lnSpc>
                <a:spcPct val="120000"/>
              </a:lnSpc>
              <a:spcBef>
                <a:spcPts val="0"/>
              </a:spcBef>
            </a:pPr>
            <a:r>
              <a:rPr lang="en-US" sz="3400" b="1" dirty="0" smtClean="0">
                <a:solidFill>
                  <a:srgbClr val="0000FF"/>
                </a:solidFill>
              </a:rPr>
              <a:t>So </a:t>
            </a:r>
            <a:r>
              <a:rPr lang="en-US" sz="3400" b="1" dirty="0">
                <a:solidFill>
                  <a:srgbClr val="0000FF"/>
                </a:solidFill>
              </a:rPr>
              <a:t>prevalence </a:t>
            </a:r>
            <a:r>
              <a:rPr lang="en-US" sz="3400" b="1" dirty="0"/>
              <a:t>and incidence are similar, but prevalence includes new and pre-existing cases whereas incidence includes new cases only. </a:t>
            </a:r>
            <a:endParaRPr lang="en-US" sz="3400" b="1" dirty="0" smtClean="0"/>
          </a:p>
          <a:p>
            <a:pPr marL="457200" indent="-457200">
              <a:lnSpc>
                <a:spcPct val="120000"/>
              </a:lnSpc>
              <a:spcBef>
                <a:spcPts val="0"/>
              </a:spcBef>
            </a:pPr>
            <a:r>
              <a:rPr lang="en-US" sz="3400" b="1" dirty="0" smtClean="0">
                <a:solidFill>
                  <a:srgbClr val="0000FF"/>
                </a:solidFill>
              </a:rPr>
              <a:t>The </a:t>
            </a:r>
            <a:r>
              <a:rPr lang="en-US" sz="3400" b="1" dirty="0">
                <a:solidFill>
                  <a:srgbClr val="0000FF"/>
                </a:solidFill>
              </a:rPr>
              <a:t>key difference </a:t>
            </a:r>
            <a:r>
              <a:rPr lang="en-US" sz="3400" b="1" dirty="0"/>
              <a:t>is in their numerators.</a:t>
            </a:r>
          </a:p>
          <a:p>
            <a:pPr marL="857250" lvl="1" indent="-457200">
              <a:lnSpc>
                <a:spcPct val="120000"/>
              </a:lnSpc>
              <a:spcBef>
                <a:spcPts val="0"/>
              </a:spcBef>
              <a:buFont typeface="Wingdings" panose="05000000000000000000" pitchFamily="2" charset="2"/>
              <a:buChar char="§"/>
            </a:pPr>
            <a:r>
              <a:rPr lang="en-US" sz="3400" b="1" i="1" dirty="0">
                <a:solidFill>
                  <a:srgbClr val="0000FF"/>
                </a:solidFill>
              </a:rPr>
              <a:t>Numerator of incidence = new cases that occurred during a given time period</a:t>
            </a:r>
            <a:endParaRPr lang="en-US" sz="3400" b="1" dirty="0">
              <a:solidFill>
                <a:srgbClr val="0000FF"/>
              </a:solidFill>
            </a:endParaRPr>
          </a:p>
          <a:p>
            <a:pPr marL="857250" lvl="1" indent="-457200">
              <a:lnSpc>
                <a:spcPct val="120000"/>
              </a:lnSpc>
              <a:spcBef>
                <a:spcPts val="0"/>
              </a:spcBef>
              <a:buFont typeface="Wingdings" panose="05000000000000000000" pitchFamily="2" charset="2"/>
              <a:buChar char="§"/>
            </a:pPr>
            <a:r>
              <a:rPr lang="en-US" sz="3400" b="1" i="1" dirty="0">
                <a:solidFill>
                  <a:srgbClr val="0000FF"/>
                </a:solidFill>
              </a:rPr>
              <a:t>Numerator of prevalence = all cases present during a given time period</a:t>
            </a:r>
            <a:r>
              <a:rPr lang="en-US" sz="3400" b="1" i="1" dirty="0" smtClean="0">
                <a:solidFill>
                  <a:srgbClr val="0000FF"/>
                </a:solidFill>
                <a:latin typeface="Times New Roman" panose="02020603050405020304" pitchFamily="18" charset="0"/>
                <a:cs typeface="Times New Roman" panose="02020603050405020304" pitchFamily="18" charset="0"/>
              </a:rPr>
              <a:t>. </a:t>
            </a:r>
            <a:endParaRPr lang="en-US" sz="34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0207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2"/>
          </p:nvPr>
        </p:nvSpPr>
        <p:spPr/>
        <p:txBody>
          <a:bodyPr/>
          <a:lstStyle/>
          <a:p>
            <a:fld id="{8BCA7732-4A96-4093-872B-4D06845B9FE3}" type="datetime1">
              <a:rPr lang="ar-SA" smtClean="0"/>
              <a:t>14/02/1441</a:t>
            </a:fld>
            <a:endParaRPr lang="en-US"/>
          </a:p>
        </p:txBody>
      </p:sp>
      <p:sp>
        <p:nvSpPr>
          <p:cNvPr id="3" name="Footer Placeholder 2"/>
          <p:cNvSpPr>
            <a:spLocks noGrp="1"/>
          </p:cNvSpPr>
          <p:nvPr>
            <p:ph type="ftr" sz="quarter" idx="3"/>
          </p:nvPr>
        </p:nvSpPr>
        <p:spPr/>
        <p:txBody>
          <a:bodyPr/>
          <a:lstStyle/>
          <a:p>
            <a:r>
              <a:rPr lang="en-US" smtClean="0"/>
              <a:t>Dr. Mohammed Alnaif</a:t>
            </a:r>
            <a:endParaRPr lang="en-US"/>
          </a:p>
        </p:txBody>
      </p:sp>
      <p:sp>
        <p:nvSpPr>
          <p:cNvPr id="4" name="Slide Number Placeholder 3"/>
          <p:cNvSpPr>
            <a:spLocks noGrp="1"/>
          </p:cNvSpPr>
          <p:nvPr>
            <p:ph type="sldNum" sz="quarter" idx="4"/>
          </p:nvPr>
        </p:nvSpPr>
        <p:spPr/>
        <p:txBody>
          <a:bodyPr/>
          <a:lstStyle/>
          <a:p>
            <a:fld id="{EEEECDCC-63C2-4492-ADC6-A6890B1EB79E}" type="slidenum">
              <a:rPr lang="en-US" smtClean="0"/>
              <a:t>98</a:t>
            </a:fld>
            <a:endParaRPr lang="en-US"/>
          </a:p>
        </p:txBody>
      </p:sp>
      <p:sp>
        <p:nvSpPr>
          <p:cNvPr id="5" name="Title 4"/>
          <p:cNvSpPr>
            <a:spLocks noGrp="1"/>
          </p:cNvSpPr>
          <p:nvPr>
            <p:ph type="ctrTitle" sz="quarter"/>
          </p:nvPr>
        </p:nvSpPr>
        <p:spPr>
          <a:xfrm>
            <a:off x="381000" y="762000"/>
            <a:ext cx="8305800" cy="2667000"/>
          </a:xfrm>
        </p:spPr>
        <p:txBody>
          <a:bodyPr/>
          <a:lstStyle/>
          <a:p>
            <a:r>
              <a:rPr lang="en-US" sz="2800" b="1" dirty="0" smtClean="0"/>
              <a:t>For more information about Epidemiology and these measures refer to </a:t>
            </a:r>
            <a:r>
              <a:rPr lang="en-US" sz="2800" b="1" dirty="0"/>
              <a:t>the book</a:t>
            </a:r>
            <a:br>
              <a:rPr lang="en-US" sz="2800" b="1" dirty="0"/>
            </a:br>
            <a:r>
              <a:rPr lang="en-US" sz="2800" b="1" dirty="0">
                <a:solidFill>
                  <a:srgbClr val="0000FF"/>
                </a:solidFill>
              </a:rPr>
              <a:t>Principles of Epidemiology in Public Health </a:t>
            </a:r>
            <a:r>
              <a:rPr lang="en-US" sz="2800" b="1" dirty="0" smtClean="0">
                <a:solidFill>
                  <a:srgbClr val="0000FF"/>
                </a:solidFill>
              </a:rPr>
              <a:t>Practice</a:t>
            </a:r>
            <a:r>
              <a:rPr lang="en-US" sz="2800" dirty="0" smtClean="0"/>
              <a:t/>
            </a:r>
            <a:br>
              <a:rPr lang="en-US" sz="2800" dirty="0" smtClean="0"/>
            </a:br>
            <a:r>
              <a:rPr lang="en-US" sz="2800" dirty="0" smtClean="0"/>
              <a:t/>
            </a:r>
            <a:br>
              <a:rPr lang="en-US" sz="2800" dirty="0" smtClean="0"/>
            </a:br>
            <a:r>
              <a:rPr lang="en-US" sz="2800" dirty="0">
                <a:hlinkClick r:id="rId2"/>
              </a:rPr>
              <a:t>https://</a:t>
            </a:r>
            <a:r>
              <a:rPr lang="en-US" sz="2800" dirty="0" smtClean="0">
                <a:hlinkClick r:id="rId2"/>
              </a:rPr>
              <a:t>www.cdc.gov/csels/dsepd/ss1978/SS1978.pdf</a:t>
            </a:r>
            <a:r>
              <a:rPr lang="en-US" sz="2800" dirty="0" smtClean="0"/>
              <a:t/>
            </a:r>
            <a:br>
              <a:rPr lang="en-US" sz="2800" dirty="0" smtClean="0"/>
            </a:br>
            <a:endParaRPr lang="en-US" sz="2800" dirty="0"/>
          </a:p>
        </p:txBody>
      </p:sp>
      <p:sp>
        <p:nvSpPr>
          <p:cNvPr id="6" name="Subtitle 5"/>
          <p:cNvSpPr>
            <a:spLocks noGrp="1"/>
          </p:cNvSpPr>
          <p:nvPr>
            <p:ph type="subTitle" sz="quarter" idx="1"/>
          </p:nvPr>
        </p:nvSpPr>
        <p:spPr>
          <a:xfrm>
            <a:off x="838200" y="4038600"/>
            <a:ext cx="7772400" cy="1600200"/>
          </a:xfrm>
        </p:spPr>
        <p:txBody>
          <a:bodyPr/>
          <a:lstStyle/>
          <a:p>
            <a:r>
              <a:rPr lang="en-US" sz="9600" dirty="0" smtClean="0">
                <a:solidFill>
                  <a:srgbClr val="00B050"/>
                </a:solidFill>
                <a:latin typeface="AR BLANCA" panose="02000000000000000000" pitchFamily="2" charset="0"/>
              </a:rPr>
              <a:t>THANK YOU</a:t>
            </a:r>
            <a:endParaRPr lang="en-US" sz="9600" dirty="0">
              <a:solidFill>
                <a:srgbClr val="00B050"/>
              </a:solidFill>
              <a:latin typeface="AR BLANCA" panose="02000000000000000000" pitchFamily="2" charset="0"/>
            </a:endParaRPr>
          </a:p>
        </p:txBody>
      </p:sp>
    </p:spTree>
    <p:extLst>
      <p:ext uri="{BB962C8B-B14F-4D97-AF65-F5344CB8AC3E}">
        <p14:creationId xmlns:p14="http://schemas.microsoft.com/office/powerpoint/2010/main" val="2222014626"/>
      </p:ext>
    </p:extLst>
  </p:cSld>
  <p:clrMapOvr>
    <a:masterClrMapping/>
  </p:clrMapOvr>
</p:sld>
</file>

<file path=ppt/theme/theme1.xml><?xml version="1.0" encoding="utf-8"?>
<a:theme xmlns:a="http://schemas.openxmlformats.org/drawingml/2006/main" name="Theme5">
  <a:themeElements>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ARROWS">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Theme5</Template>
  <TotalTime>1353</TotalTime>
  <Words>6848</Words>
  <Application>Microsoft Office PowerPoint</Application>
  <PresentationFormat>On-screen Show (4:3)</PresentationFormat>
  <Paragraphs>894</Paragraphs>
  <Slides>98</Slides>
  <Notes>1</Notes>
  <HiddenSlides>0</HiddenSlides>
  <MMClips>0</MMClips>
  <ScaleCrop>false</ScaleCrop>
  <HeadingPairs>
    <vt:vector size="4" baseType="variant">
      <vt:variant>
        <vt:lpstr>Theme</vt:lpstr>
      </vt:variant>
      <vt:variant>
        <vt:i4>19</vt:i4>
      </vt:variant>
      <vt:variant>
        <vt:lpstr>Slide Titles</vt:lpstr>
      </vt:variant>
      <vt:variant>
        <vt:i4>98</vt:i4>
      </vt:variant>
    </vt:vector>
  </HeadingPairs>
  <TitlesOfParts>
    <vt:vector size="117" baseType="lpstr">
      <vt:lpstr>Theme5</vt:lpstr>
      <vt:lpstr>1_ARROWS</vt:lpstr>
      <vt:lpstr>2_ARROWS</vt:lpstr>
      <vt:lpstr>1_Office Theme</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3_ARROWS</vt:lpstr>
      <vt:lpstr>King Saud University College of Business Administration Department of Health Administration  Masters` Program</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Two Broad Types of Epidemiology</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EPIDEMIOLOGY INTRODUCTION AND BASIC CONCEPTS</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Saudi Male Deaths During 2015 for two different age groups by regions</vt:lpstr>
      <vt:lpstr>Epidemiologic Measurements Used to Describe Disease Occurrence</vt:lpstr>
      <vt:lpstr>Epidemiologic Measurements Used to Describe Disease Occurrence</vt:lpstr>
      <vt:lpstr>Epidemiologic Measurements Used to Describe Disease Occurrence</vt:lpstr>
      <vt:lpstr>PowerPoint Presentation</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PowerPoint Presentation</vt:lpstr>
      <vt:lpstr>PowerPoint Presentation</vt:lpstr>
      <vt:lpstr>PowerPoint Presentation</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Epidemiologic Measurements Used to Describe Disease Occurrence</vt:lpstr>
      <vt:lpstr>For more information about Epidemiology and these measures refer to the book Principles of Epidemiology in Public Health Practice  https://www.cdc.gov/csels/dsepd/ss1978/SS1978.pdf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Saud University College of Business Administration Department of Health Administration  Masters` Program</dc:title>
  <dc:creator>alnaif</dc:creator>
  <cp:lastModifiedBy>alnaif</cp:lastModifiedBy>
  <cp:revision>96</cp:revision>
  <dcterms:created xsi:type="dcterms:W3CDTF">2016-10-29T20:39:32Z</dcterms:created>
  <dcterms:modified xsi:type="dcterms:W3CDTF">2019-10-13T21:06:43Z</dcterms:modified>
</cp:coreProperties>
</file>