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1"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29" r:id="rId14"/>
    <p:sldMasterId id="2147483841" r:id="rId15"/>
    <p:sldMasterId id="2147483853" r:id="rId16"/>
    <p:sldMasterId id="2147483865" r:id="rId17"/>
    <p:sldMasterId id="2147483877" r:id="rId18"/>
  </p:sldMasterIdLst>
  <p:notesMasterIdLst>
    <p:notesMasterId r:id="rId72"/>
  </p:notesMasterIdLst>
  <p:sldIdLst>
    <p:sldId id="257" r:id="rId19"/>
    <p:sldId id="258" r:id="rId20"/>
    <p:sldId id="259" r:id="rId21"/>
    <p:sldId id="279" r:id="rId22"/>
    <p:sldId id="280" r:id="rId23"/>
    <p:sldId id="281" r:id="rId24"/>
    <p:sldId id="278" r:id="rId25"/>
    <p:sldId id="260" r:id="rId26"/>
    <p:sldId id="264" r:id="rId27"/>
    <p:sldId id="265" r:id="rId28"/>
    <p:sldId id="261" r:id="rId29"/>
    <p:sldId id="282" r:id="rId30"/>
    <p:sldId id="262" r:id="rId31"/>
    <p:sldId id="263"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83" r:id="rId45"/>
    <p:sldId id="284" r:id="rId46"/>
    <p:sldId id="286" r:id="rId47"/>
    <p:sldId id="287" r:id="rId48"/>
    <p:sldId id="290" r:id="rId49"/>
    <p:sldId id="297" r:id="rId50"/>
    <p:sldId id="298" r:id="rId51"/>
    <p:sldId id="299" r:id="rId52"/>
    <p:sldId id="293" r:id="rId53"/>
    <p:sldId id="292" r:id="rId54"/>
    <p:sldId id="294" r:id="rId55"/>
    <p:sldId id="295" r:id="rId56"/>
    <p:sldId id="296" r:id="rId57"/>
    <p:sldId id="288" r:id="rId58"/>
    <p:sldId id="291" r:id="rId59"/>
    <p:sldId id="307" r:id="rId60"/>
    <p:sldId id="308" r:id="rId61"/>
    <p:sldId id="289" r:id="rId62"/>
    <p:sldId id="305" r:id="rId63"/>
    <p:sldId id="306" r:id="rId64"/>
    <p:sldId id="304" r:id="rId65"/>
    <p:sldId id="301" r:id="rId66"/>
    <p:sldId id="300" r:id="rId67"/>
    <p:sldId id="302" r:id="rId68"/>
    <p:sldId id="303" r:id="rId69"/>
    <p:sldId id="309" r:id="rId70"/>
    <p:sldId id="31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819A9-3875-4939-AFAB-C1D245A0DCAD}" type="datetimeFigureOut">
              <a:rPr lang="en-US" smtClean="0"/>
              <a:t>11/17/2019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2D04D-4D29-41F5-93EE-8CAD3F9B1599}" type="slidenum">
              <a:rPr lang="en-US" smtClean="0"/>
              <a:t>‹#›</a:t>
            </a:fld>
            <a:endParaRPr lang="en-US"/>
          </a:p>
        </p:txBody>
      </p:sp>
    </p:spTree>
    <p:extLst>
      <p:ext uri="{BB962C8B-B14F-4D97-AF65-F5344CB8AC3E}">
        <p14:creationId xmlns:p14="http://schemas.microsoft.com/office/powerpoint/2010/main" val="42428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fld id="{E4FE35D8-F6C1-4901-849D-D665251AB035}" type="datetime1">
              <a:rPr lang="ar-SA" smtClean="0"/>
              <a:t>20/03/1441</a:t>
            </a:fld>
            <a:endParaRPr lang="en-US"/>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r>
              <a:rPr lang="en-US"/>
              <a:t>Dr. Mohammed Alnaif</a:t>
            </a:r>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fld id="{2D846D23-4023-4536-86FE-F07EE91DD4B1}" type="slidenum">
              <a:rPr lang="en-US" smtClean="0"/>
              <a:t>‹#›</a:t>
            </a:fld>
            <a:endParaRPr lang="en-US"/>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298305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85F50F-0E14-4F3A-A719-0F3288342A42}"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34755712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648E83D-3DD3-4C36-B7A4-9ACE89FC7FB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980507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A1E3C40-16AB-47B2-9ED0-7899A800B07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6992775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C60E48B-BFEB-49A3-A066-C16BEB279D9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5969724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214EDF6-042D-4D98-A588-164EE7026B8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1993322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341C6DB-F80B-42F7-B303-3E69F84CC45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586785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2909DE9-1210-4F51-885D-810E4553B1C0}"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404375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1699DCF-63CB-4FCB-8181-FE6B24FDEF76}"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0467184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151910C-3129-480C-B2FD-AA4A7BF9E6D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3139744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841E87A-BE26-4281-A2BD-C4A97DCBF58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0039812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F8D81B7-3B66-4229-89E1-1A85F9D54E0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94197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903DD86-FBB0-4C52-989E-ECD2304B623A}"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1114501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53B47B1-7CB2-4798-9A35-83540C37ACA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036706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8A48BF8-2BC7-457F-9E20-9467C0735D4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23833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BDA359B-543F-4142-85C8-18F23E120D3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9268348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CCEE495-6318-4C86-A800-6202399E05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782233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59DD70A-1319-4A6D-BD87-4554000960C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50531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12E97D5-C5A0-4E90-B22E-33B2AE85D85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091012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71F2106-3AF4-414B-B7B5-CE1CF6E0C50A}"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9044342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7F7AA7-4E38-43AA-85B2-F96952DCADE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774076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172932B8-3971-44D7-8113-9BF0D67FB86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053628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AC814FA-BFCD-417A-B263-66C09EAE800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15124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a:p>
        </p:txBody>
      </p:sp>
      <p:sp>
        <p:nvSpPr>
          <p:cNvPr id="7" name="Rectangle 6"/>
          <p:cNvSpPr>
            <a:spLocks noGrp="1"/>
          </p:cNvSpPr>
          <p:nvPr>
            <p:ph sz="quarter" idx="13"/>
          </p:nvPr>
        </p:nvSpPr>
        <p:spPr>
          <a:xfrm>
            <a:off x="609600" y="1803400"/>
            <a:ext cx="8153400"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13"/>
          <p:cNvSpPr>
            <a:spLocks noGrp="1"/>
          </p:cNvSpPr>
          <p:nvPr>
            <p:ph type="dt" sz="half" idx="14"/>
          </p:nvPr>
        </p:nvSpPr>
        <p:spPr/>
        <p:txBody>
          <a:bodyPr/>
          <a:lstStyle>
            <a:lvl1pPr>
              <a:defRPr/>
            </a:lvl1pPr>
          </a:lstStyle>
          <a:p>
            <a:fld id="{A879A2C1-5364-4EE1-88A2-EBA190B4E175}" type="datetime1">
              <a:rPr lang="ar-SA" smtClean="0"/>
              <a:t>20/03/1441</a:t>
            </a:fld>
            <a:endParaRPr lang="en-US"/>
          </a:p>
        </p:txBody>
      </p:sp>
      <p:sp>
        <p:nvSpPr>
          <p:cNvPr id="5" name="Footer Placeholder 2"/>
          <p:cNvSpPr>
            <a:spLocks noGrp="1"/>
          </p:cNvSpPr>
          <p:nvPr>
            <p:ph type="ftr" sz="quarter" idx="15"/>
          </p:nvPr>
        </p:nvSpPr>
        <p:spPr/>
        <p:txBody>
          <a:bodyPr/>
          <a:lstStyle>
            <a:lvl1pPr>
              <a:defRPr/>
            </a:lvl1pPr>
          </a:lstStyle>
          <a:p>
            <a:r>
              <a:rPr lang="en-US"/>
              <a:t>Dr. Mohammed Alnaif</a:t>
            </a:r>
          </a:p>
        </p:txBody>
      </p:sp>
      <p:sp>
        <p:nvSpPr>
          <p:cNvPr id="6" name="Slide Number Placeholder 22"/>
          <p:cNvSpPr>
            <a:spLocks noGrp="1"/>
          </p:cNvSpPr>
          <p:nvPr>
            <p:ph type="sldNum" sz="quarter" idx="16"/>
          </p:nvPr>
        </p:nvSpPr>
        <p:spPr/>
        <p:txBody>
          <a:bodyPr/>
          <a:lstStyle>
            <a:lvl1pPr>
              <a:defRPr/>
            </a:lvl1pPr>
          </a:lstStyle>
          <a:p>
            <a:fld id="{2D846D23-4023-4536-86FE-F07EE91DD4B1}" type="slidenum">
              <a:rPr lang="en-US" smtClean="0"/>
              <a:t>‹#›</a:t>
            </a:fld>
            <a:endParaRPr lang="en-US"/>
          </a:p>
        </p:txBody>
      </p:sp>
    </p:spTree>
    <p:extLst>
      <p:ext uri="{BB962C8B-B14F-4D97-AF65-F5344CB8AC3E}">
        <p14:creationId xmlns:p14="http://schemas.microsoft.com/office/powerpoint/2010/main" val="23031172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5222F09-45FF-4217-9E47-B0C22B08DA8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6784761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179E8EE-BD1A-4313-BBBC-55FB94E15A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747956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E9E97FD-BE07-47BA-B39F-706D0A8FFB7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7063656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BBD370B-08A6-49F3-8BA0-5AB07BE4E22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670785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A258D6-35B6-41BA-A1A1-994F756B383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649656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C1214F2-543C-4643-BECD-E66D6C01220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03992731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A040C85-DF61-4EF6-BDC7-20B6D12D624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404508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D26983A6-22C0-40DE-92F9-868B0612CD7D}"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0022598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15880900-4D40-49FA-8E40-48C94A510E4C}"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231168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3C44AB0-1C16-4C75-AA20-230FD7209D5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905640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dt" sz="quarter" idx="2"/>
          </p:nvPr>
        </p:nvSpPr>
        <p:spPr>
          <a:xfrm>
            <a:off x="344488" y="6035675"/>
            <a:ext cx="2474912" cy="457200"/>
          </a:xfrm>
        </p:spPr>
        <p:txBody>
          <a:bodyPr/>
          <a:lstStyle>
            <a:lvl1pPr>
              <a:defRPr/>
            </a:lvl1pPr>
          </a:lstStyle>
          <a:p>
            <a:fld id="{69D494CA-1E9D-457C-8BB9-0067BE39584A}" type="datetime1">
              <a:rPr lang="ar-SA" altLang="en-US" smtClean="0"/>
              <a:t>20/03/1441</a:t>
            </a:fld>
            <a:endParaRPr lang="en-US" altLang="en-US"/>
          </a:p>
        </p:txBody>
      </p:sp>
      <p:sp>
        <p:nvSpPr>
          <p:cNvPr id="67587" name="Rectangle 3"/>
          <p:cNvSpPr>
            <a:spLocks noGrp="1" noChangeArrowheads="1"/>
          </p:cNvSpPr>
          <p:nvPr>
            <p:ph type="ftr" sz="quarter" idx="3"/>
          </p:nvPr>
        </p:nvSpPr>
        <p:spPr>
          <a:xfrm>
            <a:off x="2895600" y="6035675"/>
            <a:ext cx="3657600" cy="457200"/>
          </a:xfrm>
        </p:spPr>
        <p:txBody>
          <a:bodyPr/>
          <a:lstStyle>
            <a:lvl1pPr>
              <a:defRPr/>
            </a:lvl1pPr>
          </a:lstStyle>
          <a:p>
            <a:r>
              <a:rPr lang="en-US" altLang="en-US"/>
              <a:t>Dr. Mohammed Alnaif</a:t>
            </a:r>
          </a:p>
        </p:txBody>
      </p:sp>
      <p:sp>
        <p:nvSpPr>
          <p:cNvPr id="67588" name="Rectangle 4"/>
          <p:cNvSpPr>
            <a:spLocks noGrp="1" noChangeArrowheads="1"/>
          </p:cNvSpPr>
          <p:nvPr>
            <p:ph type="sldNum" sz="quarter" idx="4"/>
          </p:nvPr>
        </p:nvSpPr>
        <p:spPr>
          <a:xfrm>
            <a:off x="6629400" y="6035675"/>
            <a:ext cx="2170113" cy="444500"/>
          </a:xfrm>
        </p:spPr>
        <p:txBody>
          <a:bodyPr/>
          <a:lstStyle>
            <a:lvl1pPr>
              <a:defRPr/>
            </a:lvl1pPr>
          </a:lstStyle>
          <a:p>
            <a:endParaRPr lang="en-US" altLang="en-US"/>
          </a:p>
        </p:txBody>
      </p:sp>
      <p:grpSp>
        <p:nvGrpSpPr>
          <p:cNvPr id="67589" name="Group 5"/>
          <p:cNvGrpSpPr>
            <a:grpSpLocks/>
          </p:cNvGrpSpPr>
          <p:nvPr/>
        </p:nvGrpSpPr>
        <p:grpSpPr bwMode="auto">
          <a:xfrm>
            <a:off x="0" y="-6350"/>
            <a:ext cx="9142413" cy="6856413"/>
            <a:chOff x="0" y="-4"/>
            <a:chExt cx="5759" cy="4319"/>
          </a:xfrm>
        </p:grpSpPr>
        <p:grpSp>
          <p:nvGrpSpPr>
            <p:cNvPr id="67590" name="Group 6"/>
            <p:cNvGrpSpPr>
              <a:grpSpLocks/>
            </p:cNvGrpSpPr>
            <p:nvPr/>
          </p:nvGrpSpPr>
          <p:grpSpPr bwMode="auto">
            <a:xfrm>
              <a:off x="33" y="-4"/>
              <a:ext cx="328" cy="3928"/>
              <a:chOff x="33" y="-4"/>
              <a:chExt cx="328" cy="3928"/>
            </a:xfrm>
          </p:grpSpPr>
          <p:sp>
            <p:nvSpPr>
              <p:cNvPr id="6759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2" name="Group 8"/>
              <p:cNvGrpSpPr>
                <a:grpSpLocks/>
              </p:cNvGrpSpPr>
              <p:nvPr/>
            </p:nvGrpSpPr>
            <p:grpSpPr bwMode="auto">
              <a:xfrm>
                <a:off x="41" y="-4"/>
                <a:ext cx="320" cy="205"/>
                <a:chOff x="41" y="-4"/>
                <a:chExt cx="320" cy="205"/>
              </a:xfrm>
            </p:grpSpPr>
            <p:sp>
              <p:nvSpPr>
                <p:cNvPr id="6759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595" name="Group 11"/>
            <p:cNvGrpSpPr>
              <a:grpSpLocks/>
            </p:cNvGrpSpPr>
            <p:nvPr/>
          </p:nvGrpSpPr>
          <p:grpSpPr bwMode="auto">
            <a:xfrm>
              <a:off x="411" y="44"/>
              <a:ext cx="5348" cy="322"/>
              <a:chOff x="411" y="44"/>
              <a:chExt cx="5348" cy="322"/>
            </a:xfrm>
          </p:grpSpPr>
          <p:sp>
            <p:nvSpPr>
              <p:cNvPr id="67596"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597" name="Group 13"/>
              <p:cNvGrpSpPr>
                <a:grpSpLocks/>
              </p:cNvGrpSpPr>
              <p:nvPr/>
            </p:nvGrpSpPr>
            <p:grpSpPr bwMode="auto">
              <a:xfrm>
                <a:off x="5563" y="45"/>
                <a:ext cx="196" cy="321"/>
                <a:chOff x="5563" y="45"/>
                <a:chExt cx="196" cy="321"/>
              </a:xfrm>
            </p:grpSpPr>
            <p:sp>
              <p:nvSpPr>
                <p:cNvPr id="67598"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599"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0" name="Group 16"/>
            <p:cNvGrpSpPr>
              <a:grpSpLocks/>
            </p:cNvGrpSpPr>
            <p:nvPr/>
          </p:nvGrpSpPr>
          <p:grpSpPr bwMode="auto">
            <a:xfrm>
              <a:off x="0" y="3958"/>
              <a:ext cx="5347" cy="323"/>
              <a:chOff x="0" y="3958"/>
              <a:chExt cx="5347" cy="323"/>
            </a:xfrm>
          </p:grpSpPr>
          <p:sp>
            <p:nvSpPr>
              <p:cNvPr id="67601"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2" name="Group 18"/>
              <p:cNvGrpSpPr>
                <a:grpSpLocks/>
              </p:cNvGrpSpPr>
              <p:nvPr/>
            </p:nvGrpSpPr>
            <p:grpSpPr bwMode="auto">
              <a:xfrm>
                <a:off x="0" y="3958"/>
                <a:ext cx="195" cy="322"/>
                <a:chOff x="0" y="3958"/>
                <a:chExt cx="195" cy="322"/>
              </a:xfrm>
            </p:grpSpPr>
            <p:sp>
              <p:nvSpPr>
                <p:cNvPr id="67603"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4"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67605" name="Group 21"/>
            <p:cNvGrpSpPr>
              <a:grpSpLocks/>
            </p:cNvGrpSpPr>
            <p:nvPr/>
          </p:nvGrpSpPr>
          <p:grpSpPr bwMode="auto">
            <a:xfrm>
              <a:off x="5398" y="401"/>
              <a:ext cx="320" cy="3914"/>
              <a:chOff x="5398" y="401"/>
              <a:chExt cx="320" cy="3914"/>
            </a:xfrm>
          </p:grpSpPr>
          <p:sp>
            <p:nvSpPr>
              <p:cNvPr id="67606"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7607" name="Group 23"/>
              <p:cNvGrpSpPr>
                <a:grpSpLocks/>
              </p:cNvGrpSpPr>
              <p:nvPr/>
            </p:nvGrpSpPr>
            <p:grpSpPr bwMode="auto">
              <a:xfrm>
                <a:off x="5398" y="4111"/>
                <a:ext cx="320" cy="204"/>
                <a:chOff x="5398" y="4111"/>
                <a:chExt cx="320" cy="204"/>
              </a:xfrm>
            </p:grpSpPr>
            <p:sp>
              <p:nvSpPr>
                <p:cNvPr id="67608"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7609"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313885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B42A4CD-1101-4AF7-B5DE-BC705EB947B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049844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58C8D582-A0B5-4999-8EC9-E559CD91316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4920816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3255452-2C34-4535-941E-AC8D48B694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7921879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6437DC0-2F3F-483E-9617-A28CD050360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818688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C5A1B89-26C5-48A9-90FF-19FAE8EBEB1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9651081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B87B90A-306C-4389-B266-F5F6FC97EA9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867892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5D41981-1342-4662-9FB2-B384D87D1D4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548991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F9CEE60-B4C7-45B3-BCB5-5E5C77CF150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044496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CA9B1657-F4CA-4396-9B75-DAFA3F80A77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5138040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A5A80DCC-61C9-4327-8B65-7BE87A423BD4}"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78607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73169D-84AE-4907-B3BB-4C299BDE57EF}" type="datetime1">
              <a:rPr lang="ar-SA" altLang="en-US" smtClean="0"/>
              <a:t>20/03/1441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4383452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DFBB498-5FEB-4864-9159-F4DF10971BFF}"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8179648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95D679-D3BA-49F0-AE8D-0E2D1A5F188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755228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882C3FA-1046-4B63-9BF3-0C4AEE87A45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9314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581398A-B321-4849-8BCA-4103443FEF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1662465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BF4CD82-B986-4E53-A4E0-F61F68586B3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447982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351692A-EE91-4FE2-A364-C4C9C7866A6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707570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D8F9693-6407-4DCB-B480-AFA2A7A70C5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0735851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EDD08AB-F510-4CEA-BA05-506AC442AAE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296378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18BF739-D3C6-4A21-8915-07967106EE7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8827054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0AE0EA13-F588-4F38-8672-68367FE89D9A}"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6212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4D86721-A74B-4778-8E9E-8210DA949EA4}" type="datetime1">
              <a:rPr lang="ar-SA" altLang="en-US" smtClean="0"/>
              <a:t>20/03/1441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27572923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8339F012-CDA4-4D53-BD0F-5F822A2EA36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8023008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BD38E92-CAB7-4FF6-B5D3-AE48DE64EF99}"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0084744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9D0C54D-247B-4F5D-9246-C8F3A5F245A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8419975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CA4D4C4-0A05-479E-B369-C44D1922037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1257693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7183CFA-2C7C-4DBC-A064-C4363BF9EB6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261635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727F1A1-C2FD-40AF-AB6E-4FD000EAA84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2794663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D5072D9-B165-4658-8A39-8DEB57D86C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771414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AFA5697-9BBF-4D81-8408-FF3716B318F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7507559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000D1E2-12CE-49F0-AF28-C3861F0702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9357258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2CF0EFB-56B3-417F-91FC-3208BB6034D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56856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EF9E84A-7CD2-474B-9325-094BF4A0D040}" type="datetime1">
              <a:rPr lang="ar-SA" altLang="en-US" smtClean="0"/>
              <a:t>20/03/1441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7623754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6C9ECAAC-1334-4860-A5AC-7260716D6B0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013888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7077503C-268C-4BA8-A55E-579D12E97AE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093678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34DDC94-2ABB-4143-BD2D-A47AF48E011D}"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235081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9ADFF70-4B23-47E0-AAB7-14FA37A3A71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6467185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6503844-3A4C-458C-B795-ACA25CB84DA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1910803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97E0030-353B-45BB-A499-90F8032FB3F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45219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463792B-7609-4D04-A7A9-A2ED59333EB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292677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926A097-BF65-46C9-A446-A1D1D052107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9092642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4E1D092-EFE9-465E-98FE-18349ADC0F0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585793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CC57B34-C348-44CD-8759-B20DD93120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222772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E47D78F-8CC1-45C4-9EA2-06AE958CF7FC}" type="datetime1">
              <a:rPr lang="ar-SA" altLang="en-US" smtClean="0"/>
              <a:t>20/03/1441</a:t>
            </a:fld>
            <a:endParaRPr lang="en-US" altLang="en-US"/>
          </a:p>
        </p:txBody>
      </p:sp>
      <p:sp>
        <p:nvSpPr>
          <p:cNvPr id="8" name="Slide Number Placeholder 7"/>
          <p:cNvSpPr>
            <a:spLocks noGrp="1"/>
          </p:cNvSpPr>
          <p:nvPr>
            <p:ph type="sldNum" sz="quarter"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40179525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F3B77B8-AD51-4EDC-8AF9-1CBFCBCF5A8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0291803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B471DD8-6DD0-471D-A178-53ADB18482A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7006903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992DE26-71A0-4EC4-9D4D-9EF7CC2638E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2470205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F37E1A5B-9E65-4F93-B5DF-6D2FA506E73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728494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98AB753-35B7-49AD-93F1-952DE2E8DED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9963561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7954086-CF2D-45A2-8FB9-A945365A064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2038328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9C10BFE-DCFC-4BD7-97B5-F2AB465949E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1664036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9B7EF9D-A1B4-423C-88FA-F9322621FBF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7009610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E11673B-273C-4B00-9986-FF93E4F999C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7889933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3A363CD-DBB1-4E65-BC61-923BF1AD81B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7215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F312FE0-14F0-4094-88FD-8A4078F60917}" type="datetime1">
              <a:rPr lang="ar-SA" altLang="en-US" smtClean="0"/>
              <a:t>20/03/1441</a:t>
            </a:fld>
            <a:endParaRPr lang="en-US" altLang="en-US"/>
          </a:p>
        </p:txBody>
      </p:sp>
      <p:sp>
        <p:nvSpPr>
          <p:cNvPr id="4" name="Slide Number Placeholder 3"/>
          <p:cNvSpPr>
            <a:spLocks noGrp="1"/>
          </p:cNvSpPr>
          <p:nvPr>
            <p:ph type="sldNum" sz="quarter"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31265779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374D50-D759-4406-9F21-CC358DC91B5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5842877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59FB767-E5BD-4097-BB6B-66D37058B99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5713409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6E1A994-30DF-497C-B8D9-D8154AF5D37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4025044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0C21F0A2-E14A-42DD-8785-AC1C229F8BF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2005969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2EB3E3C5-0BA1-4CC4-88AB-EF24BFBEB81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029887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97939E7-6D4C-4F4F-9EF0-0D6AEFEA7BC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912229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F1E1895-B12E-4709-9E7A-B98F848F1CB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135216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CDEFB4C-9315-422B-8046-0C6AD7F66B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5943807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92042EC-3155-449A-9356-3AC1011FB1E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362857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F921E3B-0F06-4D7F-9A30-4BE1B1F29A9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8961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BC50093-9815-4C07-A071-FE10D5D97563}" type="datetime1">
              <a:rPr lang="ar-SA" altLang="en-US" smtClean="0"/>
              <a:t>20/03/1441</a:t>
            </a:fld>
            <a:endParaRPr lang="en-US" altLang="en-US"/>
          </a:p>
        </p:txBody>
      </p:sp>
      <p:sp>
        <p:nvSpPr>
          <p:cNvPr id="3" name="Slide Number Placeholder 2"/>
          <p:cNvSpPr>
            <a:spLocks noGrp="1"/>
          </p:cNvSpPr>
          <p:nvPr>
            <p:ph type="sldNum" sz="quarter"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18055908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30FD831-DAE2-42B3-A2B5-541B1982063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031475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16BAA45-5062-4F3A-8D53-2CB3008B630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6806288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784E287-8449-42BD-83BA-EAFAED19C7A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315583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A770059A-5A50-4B2D-B8B1-80607599A63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55039311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89A92EE8-12D2-49B5-BC0C-FC5919FDF58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508931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7BF44279-112F-4F6E-9E19-4FEAAA510152}"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025644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2AC58DB-4667-4D99-9570-5A2E37CC839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654791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D04A89E-F58C-470A-97E7-A1E54FF70B8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803370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EA0CE30-B8BF-407F-9AC9-A8435BC701C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371320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8B3C0D4-71A4-471C-988A-C9449FF28B5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7064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AEDDEDA-5B07-4147-BC8A-FD5088E3C128}"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3051118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6EC1477-3B05-419F-91E9-D4A4EFBF30C6}" type="datetime1">
              <a:rPr lang="ar-SA" altLang="en-US" smtClean="0"/>
              <a:t>20/03/1441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1994171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47B1A9A-1D28-4A26-9F23-5634A8950940}" type="datetime1">
              <a:rPr lang="ar-SA" altLang="en-US" smtClean="0"/>
              <a:t>20/03/1441</a:t>
            </a:fld>
            <a:endParaRPr lang="en-US" altLang="en-US"/>
          </a:p>
        </p:txBody>
      </p:sp>
      <p:sp>
        <p:nvSpPr>
          <p:cNvPr id="6" name="Slide Number Placeholder 5"/>
          <p:cNvSpPr>
            <a:spLocks noGrp="1"/>
          </p:cNvSpPr>
          <p:nvPr>
            <p:ph type="sldNum" sz="quarter"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3972892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38728F-8CE7-4E39-B92E-F07DF17CE197}" type="datetime1">
              <a:rPr lang="ar-SA" altLang="en-US" smtClean="0"/>
              <a:t>20/03/1441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281359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E99BEC-3D29-47BB-8B63-F4DF5B4C0F38}" type="datetime1">
              <a:rPr lang="ar-SA" altLang="en-US" smtClean="0"/>
              <a:t>20/03/1441</a:t>
            </a:fld>
            <a:endParaRPr lang="en-US" altLang="en-US"/>
          </a:p>
        </p:txBody>
      </p:sp>
      <p:sp>
        <p:nvSpPr>
          <p:cNvPr id="5" name="Slide Number Placeholder 4"/>
          <p:cNvSpPr>
            <a:spLocks noGrp="1"/>
          </p:cNvSpPr>
          <p:nvPr>
            <p:ph type="sldNum" sz="quarter"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r>
              <a:rPr lang="en-US" altLang="en-US"/>
              <a:t>Dr. Mohammed Alnaif</a:t>
            </a:r>
          </a:p>
        </p:txBody>
      </p:sp>
    </p:spTree>
    <p:extLst>
      <p:ext uri="{BB962C8B-B14F-4D97-AF65-F5344CB8AC3E}">
        <p14:creationId xmlns:p14="http://schemas.microsoft.com/office/powerpoint/2010/main" val="60245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dt" sz="quarter" idx="2"/>
          </p:nvPr>
        </p:nvSpPr>
        <p:spPr>
          <a:xfrm>
            <a:off x="344488" y="6035675"/>
            <a:ext cx="2474912" cy="457200"/>
          </a:xfrm>
        </p:spPr>
        <p:txBody>
          <a:bodyPr/>
          <a:lstStyle>
            <a:lvl1pPr>
              <a:defRPr/>
            </a:lvl1pPr>
          </a:lstStyle>
          <a:p>
            <a:pPr>
              <a:defRPr/>
            </a:pPr>
            <a:fld id="{0C31E160-4D8A-4774-AD08-0D6C375C3F67}" type="datetime1">
              <a:rPr lang="ar-SA" smtClean="0"/>
              <a:t>20/03/1441</a:t>
            </a:fld>
            <a:endParaRPr lang="en-US"/>
          </a:p>
        </p:txBody>
      </p:sp>
      <p:sp>
        <p:nvSpPr>
          <p:cNvPr id="5123" name="Rectangle 3"/>
          <p:cNvSpPr>
            <a:spLocks noGrp="1" noChangeArrowheads="1"/>
          </p:cNvSpPr>
          <p:nvPr>
            <p:ph type="ftr" sz="quarter" idx="3"/>
          </p:nvPr>
        </p:nvSpPr>
        <p:spPr>
          <a:xfrm>
            <a:off x="2895600" y="6035675"/>
            <a:ext cx="3657600" cy="457200"/>
          </a:xfrm>
        </p:spPr>
        <p:txBody>
          <a:bodyPr/>
          <a:lstStyle>
            <a:lvl1pPr>
              <a:defRPr/>
            </a:lvl1pPr>
          </a:lstStyle>
          <a:p>
            <a:pPr>
              <a:defRPr/>
            </a:pPr>
            <a:r>
              <a:rPr lang="en-US"/>
              <a:t>Dr. Mohammed Alnaif</a:t>
            </a:r>
          </a:p>
        </p:txBody>
      </p:sp>
      <p:sp>
        <p:nvSpPr>
          <p:cNvPr id="5124" name="Rectangle 4"/>
          <p:cNvSpPr>
            <a:spLocks noGrp="1" noChangeArrowheads="1"/>
          </p:cNvSpPr>
          <p:nvPr>
            <p:ph type="sldNum" sz="quarter" idx="4"/>
          </p:nvPr>
        </p:nvSpPr>
        <p:spPr>
          <a:xfrm>
            <a:off x="6629400" y="6035675"/>
            <a:ext cx="2170113" cy="444500"/>
          </a:xfrm>
        </p:spPr>
        <p:txBody>
          <a:bodyPr/>
          <a:lstStyle>
            <a:lvl1pPr>
              <a:defRPr/>
            </a:lvl1pPr>
          </a:lstStyle>
          <a:p>
            <a:pPr>
              <a:defRPr/>
            </a:pPr>
            <a:fld id="{DC819678-4A6D-41F5-960D-4C3E5BE3F5B0}" type="slidenum">
              <a:rPr lang="en-US" smtClean="0"/>
              <a:pPr>
                <a:defRPr/>
              </a:pPr>
              <a:t>‹#›</a:t>
            </a:fld>
            <a:endParaRPr lang="en-US"/>
          </a:p>
        </p:txBody>
      </p:sp>
      <p:grpSp>
        <p:nvGrpSpPr>
          <p:cNvPr id="5125" name="Group 5"/>
          <p:cNvGrpSpPr>
            <a:grpSpLocks/>
          </p:cNvGrpSpPr>
          <p:nvPr/>
        </p:nvGrpSpPr>
        <p:grpSpPr bwMode="auto">
          <a:xfrm>
            <a:off x="0" y="-6350"/>
            <a:ext cx="9142413" cy="6856413"/>
            <a:chOff x="0" y="-4"/>
            <a:chExt cx="5759" cy="4319"/>
          </a:xfrm>
        </p:grpSpPr>
        <p:grpSp>
          <p:nvGrpSpPr>
            <p:cNvPr id="5126" name="Group 6"/>
            <p:cNvGrpSpPr>
              <a:grpSpLocks/>
            </p:cNvGrpSpPr>
            <p:nvPr/>
          </p:nvGrpSpPr>
          <p:grpSpPr bwMode="auto">
            <a:xfrm>
              <a:off x="33" y="-4"/>
              <a:ext cx="328" cy="3928"/>
              <a:chOff x="33" y="-4"/>
              <a:chExt cx="328" cy="3928"/>
            </a:xfrm>
          </p:grpSpPr>
          <p:sp>
            <p:nvSpPr>
              <p:cNvPr id="5127"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28" name="Group 8"/>
              <p:cNvGrpSpPr>
                <a:grpSpLocks/>
              </p:cNvGrpSpPr>
              <p:nvPr/>
            </p:nvGrpSpPr>
            <p:grpSpPr bwMode="auto">
              <a:xfrm>
                <a:off x="41" y="-4"/>
                <a:ext cx="320" cy="205"/>
                <a:chOff x="41" y="-4"/>
                <a:chExt cx="320" cy="205"/>
              </a:xfrm>
            </p:grpSpPr>
            <p:sp>
              <p:nvSpPr>
                <p:cNvPr id="5129"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0"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1" name="Group 11"/>
            <p:cNvGrpSpPr>
              <a:grpSpLocks/>
            </p:cNvGrpSpPr>
            <p:nvPr/>
          </p:nvGrpSpPr>
          <p:grpSpPr bwMode="auto">
            <a:xfrm>
              <a:off x="411" y="44"/>
              <a:ext cx="5348" cy="322"/>
              <a:chOff x="411" y="44"/>
              <a:chExt cx="5348" cy="322"/>
            </a:xfrm>
          </p:grpSpPr>
          <p:sp>
            <p:nvSpPr>
              <p:cNvPr id="5132"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3" name="Group 13"/>
              <p:cNvGrpSpPr>
                <a:grpSpLocks/>
              </p:cNvGrpSpPr>
              <p:nvPr/>
            </p:nvGrpSpPr>
            <p:grpSpPr bwMode="auto">
              <a:xfrm>
                <a:off x="5563" y="45"/>
                <a:ext cx="196" cy="321"/>
                <a:chOff x="5563" y="45"/>
                <a:chExt cx="196" cy="321"/>
              </a:xfrm>
            </p:grpSpPr>
            <p:sp>
              <p:nvSpPr>
                <p:cNvPr id="5134"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35"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36" name="Group 16"/>
            <p:cNvGrpSpPr>
              <a:grpSpLocks/>
            </p:cNvGrpSpPr>
            <p:nvPr/>
          </p:nvGrpSpPr>
          <p:grpSpPr bwMode="auto">
            <a:xfrm>
              <a:off x="0" y="3958"/>
              <a:ext cx="5347" cy="323"/>
              <a:chOff x="0" y="3958"/>
              <a:chExt cx="5347" cy="323"/>
            </a:xfrm>
          </p:grpSpPr>
          <p:sp>
            <p:nvSpPr>
              <p:cNvPr id="5137"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38" name="Group 18"/>
              <p:cNvGrpSpPr>
                <a:grpSpLocks/>
              </p:cNvGrpSpPr>
              <p:nvPr/>
            </p:nvGrpSpPr>
            <p:grpSpPr bwMode="auto">
              <a:xfrm>
                <a:off x="0" y="3958"/>
                <a:ext cx="195" cy="322"/>
                <a:chOff x="0" y="3958"/>
                <a:chExt cx="195" cy="322"/>
              </a:xfrm>
            </p:grpSpPr>
            <p:sp>
              <p:nvSpPr>
                <p:cNvPr id="5139"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0"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141" name="Group 21"/>
            <p:cNvGrpSpPr>
              <a:grpSpLocks/>
            </p:cNvGrpSpPr>
            <p:nvPr/>
          </p:nvGrpSpPr>
          <p:grpSpPr bwMode="auto">
            <a:xfrm>
              <a:off x="5398" y="401"/>
              <a:ext cx="320" cy="3914"/>
              <a:chOff x="5398" y="401"/>
              <a:chExt cx="320" cy="3914"/>
            </a:xfrm>
          </p:grpSpPr>
          <p:sp>
            <p:nvSpPr>
              <p:cNvPr id="5142"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143" name="Group 23"/>
              <p:cNvGrpSpPr>
                <a:grpSpLocks/>
              </p:cNvGrpSpPr>
              <p:nvPr/>
            </p:nvGrpSpPr>
            <p:grpSpPr bwMode="auto">
              <a:xfrm>
                <a:off x="5398" y="4111"/>
                <a:ext cx="320" cy="204"/>
                <a:chOff x="5398" y="4111"/>
                <a:chExt cx="320" cy="204"/>
              </a:xfrm>
            </p:grpSpPr>
            <p:sp>
              <p:nvSpPr>
                <p:cNvPr id="5144"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45"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3732116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E685CE-6C4A-403F-9152-F3335E666EC5}"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A7BF9A80-1A4F-44F3-B43C-0164687C6B0A}"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561746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C2D6DCF-3196-4733-AD69-32F3D2442F8A}"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4A8A4580-AE74-4923-9852-95B92F8276A9}"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403301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E54407C-6B67-4F21-83AD-F1D3DDCA3062}"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DE6009B-53A3-4D57-A6A5-0A69DCDECE9B}"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3579889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B90E732-EEF2-4928-9041-9E09A917D1D9}" type="datetime1">
              <a:rPr lang="ar-SA" smtClean="0"/>
              <a:t>20/03/1441</a:t>
            </a:fld>
            <a:endParaRPr lang="en-US"/>
          </a:p>
        </p:txBody>
      </p:sp>
      <p:sp>
        <p:nvSpPr>
          <p:cNvPr id="8" name="Slide Number Placeholder 7"/>
          <p:cNvSpPr>
            <a:spLocks noGrp="1"/>
          </p:cNvSpPr>
          <p:nvPr>
            <p:ph type="sldNum" sz="quarter" idx="11"/>
          </p:nvPr>
        </p:nvSpPr>
        <p:spPr/>
        <p:txBody>
          <a:bodyPr/>
          <a:lstStyle>
            <a:lvl1pPr>
              <a:defRPr/>
            </a:lvl1pPr>
          </a:lstStyle>
          <a:p>
            <a:pPr>
              <a:defRPr/>
            </a:pPr>
            <a:fld id="{776D6DD7-E618-415D-B78B-263E08AB5FF4}" type="slidenum">
              <a:rPr lang="en-US" smtClean="0"/>
              <a:pPr>
                <a:defRPr/>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3107300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C0D7BC3-7FA0-4A72-814B-B2DE9C0015B4}" type="datetime1">
              <a:rPr lang="ar-SA" smtClean="0"/>
              <a:t>20/03/1441</a:t>
            </a:fld>
            <a:endParaRPr lang="en-US"/>
          </a:p>
        </p:txBody>
      </p:sp>
      <p:sp>
        <p:nvSpPr>
          <p:cNvPr id="4" name="Slide Number Placeholder 3"/>
          <p:cNvSpPr>
            <a:spLocks noGrp="1"/>
          </p:cNvSpPr>
          <p:nvPr>
            <p:ph type="sldNum" sz="quarter" idx="11"/>
          </p:nvPr>
        </p:nvSpPr>
        <p:spPr/>
        <p:txBody>
          <a:bodyPr/>
          <a:lstStyle>
            <a:lvl1pPr>
              <a:defRPr/>
            </a:lvl1pPr>
          </a:lstStyle>
          <a:p>
            <a:pPr>
              <a:defRPr/>
            </a:pPr>
            <a:fld id="{2AD3C614-DEE9-467E-99F3-35E771E992C6}" type="slidenum">
              <a:rPr lang="en-US" smtClean="0"/>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12395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E7ED07C-FC7A-463B-9DC0-A60452354F02}"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6" name="Footer Placeholder 5"/>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512810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57320A7-4F02-4EB3-B427-C1E03996D0CC}" type="datetime1">
              <a:rPr lang="ar-SA" smtClean="0"/>
              <a:t>20/03/1441</a:t>
            </a:fld>
            <a:endParaRPr lang="en-US"/>
          </a:p>
        </p:txBody>
      </p:sp>
      <p:sp>
        <p:nvSpPr>
          <p:cNvPr id="3" name="Slide Number Placeholder 2"/>
          <p:cNvSpPr>
            <a:spLocks noGrp="1"/>
          </p:cNvSpPr>
          <p:nvPr>
            <p:ph type="sldNum" sz="quarter" idx="11"/>
          </p:nvPr>
        </p:nvSpPr>
        <p:spPr/>
        <p:txBody>
          <a:bodyPr/>
          <a:lstStyle>
            <a:lvl1pPr>
              <a:defRPr/>
            </a:lvl1pPr>
          </a:lstStyle>
          <a:p>
            <a:pPr>
              <a:defRPr/>
            </a:pPr>
            <a:fld id="{8D16FC2B-CCCE-4613-B2A7-3064900DE148}" type="slidenum">
              <a:rPr lang="en-US" smtClean="0"/>
              <a:pPr>
                <a:defRPr/>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3232550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27B4611-517B-4558-8680-B6E2464B8E5D}"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50D67E74-CD82-4997-9782-AC110EB87A91}"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1978083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9F5EDD4C-07BA-45D0-A8E5-D7AA82280E9D}"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pPr>
              <a:defRPr/>
            </a:pPr>
            <a:fld id="{629A7160-CB40-4A33-9850-6D0C8B47F044}" type="slidenum">
              <a:rPr lang="en-US" smtClean="0"/>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321798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2A5A8D-E00B-4596-9C98-01100E259416}"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2EB91293-F410-4C63-960B-04AAE0A4178B}"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218824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FBFDBF-E9EA-4DAB-B675-ADC6F3DE8411}" type="datetime1">
              <a:rPr lang="ar-SA" smtClean="0"/>
              <a:t>20/03/1441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34D9E2B7-4E32-4219-BE0B-117E9D706901}" type="slidenum">
              <a:rPr lang="en-US" smtClean="0"/>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Dr. Mohammed Alnaif</a:t>
            </a:r>
          </a:p>
        </p:txBody>
      </p:sp>
    </p:spTree>
    <p:extLst>
      <p:ext uri="{BB962C8B-B14F-4D97-AF65-F5344CB8AC3E}">
        <p14:creationId xmlns:p14="http://schemas.microsoft.com/office/powerpoint/2010/main" val="3500638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3437328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1651706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987504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1404403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8"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58308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1FA8A49-A9FF-4A1A-8DA2-E67C2FEEA2C3}"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973244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4"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1039410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3"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240722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851893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6"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3469377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3629899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2"/>
          <p:cNvSpPr>
            <a:spLocks noGrp="1" noChangeArrowheads="1"/>
          </p:cNvSpPr>
          <p:nvPr>
            <p:ph type="sldNum" idx="10"/>
          </p:nvPr>
        </p:nvSpPr>
        <p:spPr>
          <a:ln/>
        </p:spPr>
        <p:txBody>
          <a:bodyPr/>
          <a:lstStyle>
            <a:lvl1pPr>
              <a:defRPr/>
            </a:lvl1pPr>
          </a:lstStyle>
          <a:p>
            <a:fld id="{EEEECDCC-63C2-4492-ADC6-A6890B1EB79E}" type="slidenum">
              <a:rPr lang="en-US" smtClean="0"/>
              <a:t>‹#›</a:t>
            </a:fld>
            <a:endParaRPr lang="en-US"/>
          </a:p>
        </p:txBody>
      </p:sp>
      <p:sp>
        <p:nvSpPr>
          <p:cNvPr id="5" name="Rectangle 3"/>
          <p:cNvSpPr>
            <a:spLocks noGrp="1" noChangeArrowheads="1"/>
          </p:cNvSpPr>
          <p:nvPr>
            <p:ph type="ftr" idx="11"/>
          </p:nvPr>
        </p:nvSpPr>
        <p:spPr>
          <a:ln/>
        </p:spPr>
        <p:txBody>
          <a:bodyPr/>
          <a:lstStyle>
            <a:lvl1pPr>
              <a:defRPr/>
            </a:lvl1pPr>
          </a:lstStyle>
          <a:p>
            <a:r>
              <a:rPr lang="en-US"/>
              <a:t>Dr. Mohammed Alnaif</a:t>
            </a:r>
          </a:p>
        </p:txBody>
      </p:sp>
    </p:spTree>
    <p:extLst>
      <p:ext uri="{BB962C8B-B14F-4D97-AF65-F5344CB8AC3E}">
        <p14:creationId xmlns:p14="http://schemas.microsoft.com/office/powerpoint/2010/main" val="1518141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410DFD1D-96F7-45BB-877F-C22FEB72227A}"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166858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803281E-1089-43B8-9444-8CDBB558D75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2196593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40C5AFB3-97BE-4399-86E2-A54A662E6149}"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38286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E851E197-B492-4EA0-9E6C-5EE6F1D20A89}"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7829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7AB00F08-584B-4BDF-98F9-F1D2BE97272C}" type="datetime1">
              <a:rPr lang="ar-SA" smtClean="0"/>
              <a:t>20/03/1441</a:t>
            </a:fld>
            <a:endParaRPr lang="en-US"/>
          </a:p>
        </p:txBody>
      </p:sp>
      <p:sp>
        <p:nvSpPr>
          <p:cNvPr id="8" name="Slide Number Placeholder 7"/>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9" name="Footer Placeholder 8"/>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1522434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561CF994-05F9-4D3E-8F3E-C368FEE8A145}"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1280088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F18194E4-9D5D-4E0A-9EA8-4C9024BE7133}"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2785408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6AA82E91-9E4B-4428-B7B7-AFC6413EC62F}"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1716023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9ECBA2D5-F00D-42E3-A2EE-F673BAD4801D}"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2905228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6E2B17B8-04E6-4708-987D-24FC7B86C5EF}"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711509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8D7561B4-972D-42AF-84A0-53A0A1B2FC9F}"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93147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F17AA71E-4492-42D2-96BC-4B9A8D7E432F}"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87411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10D926B-038D-4A77-B7E2-E51DD84FAB1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03885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94AE8FD-A952-4642-AC10-0D29C39FFE3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452829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845F718-3182-478D-AFFA-7EA4D29CAF1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51265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F37F931-E7EB-4E9E-8B8C-6C2F7B3E49A9}" type="datetime1">
              <a:rPr lang="ar-SA" smtClean="0"/>
              <a:t>20/03/1441</a:t>
            </a:fld>
            <a:endParaRPr lang="en-US"/>
          </a:p>
        </p:txBody>
      </p:sp>
      <p:sp>
        <p:nvSpPr>
          <p:cNvPr id="4" name="Slide Number Placeholder 3"/>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5" name="Footer Placeholder 4"/>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416424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E05C0A7-6E35-429F-B912-0F9C3D78475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97404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7ECDEE0D-6FE4-42CB-8F5B-FF128859BA4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86679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522340E-8D31-485C-A6FC-A8979405B9DD}"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045093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0304992-D818-47CB-9278-F86B7C575BF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068049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D0343E0-9902-49A1-9507-9A241404E3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8637547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3CA3F69-2B5C-451D-AACA-A31357D5829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845167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1526AD-01B3-4019-81DD-780A76C93E7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89955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A9FDF35-9CA0-4ABD-88EC-577B7439D49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35609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C34F97C-2121-455F-9683-B1BF0674C42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646879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8D619EB-DAE4-41AA-ABF5-4A99A308B91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64624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21A7EF4-9EFD-458E-8482-82A93FF87B8A}" type="datetime1">
              <a:rPr lang="ar-SA" smtClean="0"/>
              <a:t>20/03/1441</a:t>
            </a:fld>
            <a:endParaRPr lang="en-US"/>
          </a:p>
        </p:txBody>
      </p:sp>
      <p:sp>
        <p:nvSpPr>
          <p:cNvPr id="3" name="Slide Number Placeholder 2"/>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4" name="Footer Placeholder 3"/>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4947728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630CD50-1368-4AE3-B98B-D66C6C297C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2042939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F73F652-E538-449A-B9B7-AA809F27314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4089383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2EFBDB3B-A51C-4C52-9AD1-75B7346F8E5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30167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04CA8771-5629-4527-A177-C505463F095E}"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3191249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73CBAA-6A5C-49FB-B9F6-DA13D9EB5667}"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58712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919159B-5476-4B27-9533-1025319C5A2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5224662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8A71AE9-456D-475A-9D3B-B5E1A1018A1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267099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B6A1CC-6522-48AB-A8EA-3260A98BA38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484302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D256CAD-EDB9-4E8C-96DC-87F0A76F6A6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3378870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EFDE18F-5E0D-43DC-B30F-8711B42B2E2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3567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00A82AB-5203-4079-A15F-68C9DFA72401}"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42926810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58FF3F8-4318-42DA-9FCB-0B180A3EDC5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900195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2C3F088-1B70-4793-825E-ECCD99CA024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5523780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FACB01B-BC8C-4ED4-9645-ABF7619EAF02}"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0115957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214BBBC-8CCF-4935-9A97-8FD55C53573B}"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350251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A14872F-740E-4F43-B769-3ACDAC39A4A8}"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771560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5DB63BA-3B4C-4F2D-BE50-7EADC547749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359626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17EC939-8208-4D6E-ABFB-48E1D487254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196576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7E00A7F-2997-4B2C-A756-F40C982F629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099252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009BBFC-5D29-4E10-B854-6D9B5000F01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949067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6E7F054-386D-4AFB-B1E5-2AC27BA67C4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67641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283BB3E-8802-4B23-A464-89B98496DB59}" type="datetime1">
              <a:rPr lang="ar-SA" smtClean="0"/>
              <a:t>20/03/1441</a:t>
            </a:fld>
            <a:endParaRPr lang="en-US"/>
          </a:p>
        </p:txBody>
      </p:sp>
      <p:sp>
        <p:nvSpPr>
          <p:cNvPr id="6" name="Slide Number Placeholder 5"/>
          <p:cNvSpPr>
            <a:spLocks noGrp="1"/>
          </p:cNvSpPr>
          <p:nvPr>
            <p:ph type="sldNum" sz="quarter" idx="11"/>
          </p:nvPr>
        </p:nvSpPr>
        <p:spPr/>
        <p:txBody>
          <a:bodyPr/>
          <a:lstStyle>
            <a:lvl1pPr>
              <a:defRPr/>
            </a:lvl1pPr>
          </a:lstStyle>
          <a:p>
            <a:fld id="{2D846D23-4023-4536-86FE-F07EE91DD4B1}" type="slidenum">
              <a:rPr lang="en-US" smtClean="0"/>
              <a:t>‹#›</a:t>
            </a:fld>
            <a:endParaRPr lang="en-US"/>
          </a:p>
        </p:txBody>
      </p:sp>
      <p:sp>
        <p:nvSpPr>
          <p:cNvPr id="7" name="Footer Placeholder 6"/>
          <p:cNvSpPr>
            <a:spLocks noGrp="1"/>
          </p:cNvSpPr>
          <p:nvPr>
            <p:ph type="ftr" sz="quarter" idx="12"/>
          </p:nvPr>
        </p:nvSpPr>
        <p:spPr/>
        <p:txBody>
          <a:bodyPr/>
          <a:lstStyle>
            <a:lvl1pPr>
              <a:defRPr/>
            </a:lvl1pPr>
          </a:lstStyle>
          <a:p>
            <a:r>
              <a:rPr lang="en-US"/>
              <a:t>Dr. Mohammed Alnaif</a:t>
            </a:r>
          </a:p>
        </p:txBody>
      </p:sp>
    </p:spTree>
    <p:extLst>
      <p:ext uri="{BB962C8B-B14F-4D97-AF65-F5344CB8AC3E}">
        <p14:creationId xmlns:p14="http://schemas.microsoft.com/office/powerpoint/2010/main" val="11564355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F1856F7-F8F4-468D-BC87-23EBBEE8F21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893255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275AF7D-7E78-4955-BA00-DFA554EBBF7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975045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F623BA0-0F9F-43FA-81F4-457C4E6E497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863435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033EF9F-18A1-43ED-ABE5-D61F9D3314E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6426895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1B90F09F-C4BC-4BA1-900C-8E1E5F659551}"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637070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FB36C2D-9364-4B31-9927-CA4A3517D79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7874037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5E5C0EF-E0A9-4E82-ACFF-78CE7CC7268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3185906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902B6FE-52EE-4A91-864A-1965EC2B624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2465353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4D9B448-9B62-4FB6-8578-253B87A3B6E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16139120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937CA56-7BEB-4C26-B0BF-8258C907E5C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a:t>Dr. Mohammed Alnaif</a:t>
            </a:r>
          </a:p>
        </p:txBody>
      </p:sp>
    </p:spTree>
    <p:extLst>
      <p:ext uri="{BB962C8B-B14F-4D97-AF65-F5344CB8AC3E}">
        <p14:creationId xmlns:p14="http://schemas.microsoft.com/office/powerpoint/2010/main" val="76040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728BF7AD-408E-448C-9E40-8CCA8D1C80D3}" type="datetime1">
              <a:rPr lang="ar-SA" smtClean="0"/>
              <a:t>20/03/1441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2D846D23-4023-4536-86FE-F07EE91DD4B1}" type="slidenum">
              <a:rPr lang="en-US" smtClean="0"/>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t>Dr. Mohammed Alnaif</a:t>
            </a:r>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2561592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362F475-B59C-4033-B2D5-E569F812FDA7}"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7872265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AEE095A-811A-454F-8AC7-EEC41C26FCAB}"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51837712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1C55E66-4547-4A52-BC42-7F165163D1F1}"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90025943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5071B128-7C4C-462F-9D82-EC2632625933}"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84596331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F8D1279C-7993-4ECC-B1E1-15B387394290}"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5204796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125C6AD-9596-4366-BFEB-0F302DA3BE3F}"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203809102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A0ADC85B-4B26-4D52-A29C-95D8E79921DD}"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398617761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D3459EDC-FC02-45BF-975D-DB9ADFB8849D}"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2800413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DCB4A60-A8B3-42A1-AF43-5CE0BB6D16F3}"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395717135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6656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fld id="{D1516484-5320-499C-8956-18D18C36427C}" type="datetime1">
              <a:rPr lang="ar-SA" altLang="en-US" smtClean="0"/>
              <a:t>20/03/1441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r>
              <a:rPr lang="en-US" altLang="en-US"/>
              <a:t>Dr. Mohammed Alnaif</a:t>
            </a:r>
          </a:p>
        </p:txBody>
      </p:sp>
      <p:sp>
        <p:nvSpPr>
          <p:cNvPr id="6656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8"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1" name="Group 11"/>
          <p:cNvGrpSpPr>
            <a:grpSpLocks/>
          </p:cNvGrpSpPr>
          <p:nvPr/>
        </p:nvGrpSpPr>
        <p:grpSpPr bwMode="auto">
          <a:xfrm>
            <a:off x="276225" y="341313"/>
            <a:ext cx="642938" cy="6516687"/>
            <a:chOff x="174" y="215"/>
            <a:chExt cx="405" cy="4105"/>
          </a:xfrm>
        </p:grpSpPr>
        <p:sp>
          <p:nvSpPr>
            <p:cNvPr id="6657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6573" name="Group 13"/>
            <p:cNvGrpSpPr>
              <a:grpSpLocks/>
            </p:cNvGrpSpPr>
            <p:nvPr/>
          </p:nvGrpSpPr>
          <p:grpSpPr bwMode="auto">
            <a:xfrm>
              <a:off x="174" y="468"/>
              <a:ext cx="405" cy="3852"/>
              <a:chOff x="174" y="468"/>
              <a:chExt cx="405" cy="3852"/>
            </a:xfrm>
          </p:grpSpPr>
          <p:grpSp>
            <p:nvGrpSpPr>
              <p:cNvPr id="66574" name="Group 14"/>
              <p:cNvGrpSpPr>
                <a:grpSpLocks/>
              </p:cNvGrpSpPr>
              <p:nvPr/>
            </p:nvGrpSpPr>
            <p:grpSpPr bwMode="auto">
              <a:xfrm>
                <a:off x="175" y="468"/>
                <a:ext cx="404" cy="194"/>
                <a:chOff x="175" y="468"/>
                <a:chExt cx="404" cy="194"/>
              </a:xfrm>
            </p:grpSpPr>
            <p:sp>
              <p:nvSpPr>
                <p:cNvPr id="6657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6579"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275519399"/>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fld id="{3BC6FE63-C5E5-425F-84A1-90A5DC1846F7}" type="datetime1">
              <a:rPr lang="ar-SA" smtClean="0"/>
              <a:t>20/03/1441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AC30F9BF-19AF-403F-B797-3C350D23A52A}" type="slidenum">
              <a:rPr lang="en-US" smtClean="0"/>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r>
              <a:rPr lang="en-US"/>
              <a:t>Dr. Mohammed Alnaif</a:t>
            </a:r>
          </a:p>
        </p:txBody>
      </p:sp>
      <p:sp>
        <p:nvSpPr>
          <p:cNvPr id="410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4" name="Freeform 8"/>
          <p:cNvSpPr>
            <a:spLocks/>
          </p:cNvSpPr>
          <p:nvPr/>
        </p:nvSpPr>
        <p:spPr bwMode="auto">
          <a:xfrm>
            <a:off x="406400" y="506413"/>
            <a:ext cx="242888" cy="239712"/>
          </a:xfrm>
          <a:custGeom>
            <a:avLst/>
            <a:gdLst>
              <a:gd name="T0" fmla="*/ 0 w 153"/>
              <a:gd name="T1" fmla="*/ 0 h 151"/>
              <a:gd name="T2" fmla="*/ 0 w 153"/>
              <a:gd name="T3" fmla="*/ 98 h 151"/>
              <a:gd name="T4" fmla="*/ 17 w 153"/>
              <a:gd name="T5" fmla="*/ 98 h 151"/>
              <a:gd name="T6" fmla="*/ 36 w 153"/>
              <a:gd name="T7" fmla="*/ 102 h 151"/>
              <a:gd name="T8" fmla="*/ 51 w 153"/>
              <a:gd name="T9" fmla="*/ 116 h 151"/>
              <a:gd name="T10" fmla="*/ 58 w 153"/>
              <a:gd name="T11" fmla="*/ 133 h 151"/>
              <a:gd name="T12" fmla="*/ 58 w 153"/>
              <a:gd name="T13" fmla="*/ 150 h 151"/>
              <a:gd name="T14" fmla="*/ 152 w 153"/>
              <a:gd name="T15" fmla="*/ 149 h 151"/>
              <a:gd name="T16" fmla="*/ 152 w 153"/>
              <a:gd name="T17" fmla="*/ 131 h 151"/>
              <a:gd name="T18" fmla="*/ 150 w 153"/>
              <a:gd name="T19" fmla="*/ 114 h 151"/>
              <a:gd name="T20" fmla="*/ 147 w 153"/>
              <a:gd name="T21" fmla="*/ 100 h 151"/>
              <a:gd name="T22" fmla="*/ 143 w 153"/>
              <a:gd name="T23" fmla="*/ 88 h 151"/>
              <a:gd name="T24" fmla="*/ 138 w 153"/>
              <a:gd name="T25" fmla="*/ 70 h 151"/>
              <a:gd name="T26" fmla="*/ 133 w 153"/>
              <a:gd name="T27" fmla="*/ 57 h 151"/>
              <a:gd name="T28" fmla="*/ 125 w 153"/>
              <a:gd name="T29" fmla="*/ 47 h 151"/>
              <a:gd name="T30" fmla="*/ 116 w 153"/>
              <a:gd name="T31" fmla="*/ 35 h 151"/>
              <a:gd name="T32" fmla="*/ 102 w 153"/>
              <a:gd name="T33" fmla="*/ 24 h 151"/>
              <a:gd name="T34" fmla="*/ 88 w 153"/>
              <a:gd name="T35" fmla="*/ 15 h 151"/>
              <a:gd name="T36" fmla="*/ 66 w 153"/>
              <a:gd name="T37" fmla="*/ 7 h 151"/>
              <a:gd name="T38" fmla="*/ 39 w 153"/>
              <a:gd name="T39" fmla="*/ 1 h 151"/>
              <a:gd name="T40" fmla="*/ 21 w 153"/>
              <a:gd name="T41" fmla="*/ 0 h 151"/>
              <a:gd name="T42" fmla="*/ 0 w 153"/>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AutoShape 9"/>
          <p:cNvSpPr>
            <a:spLocks noChangeArrowheads="1"/>
          </p:cNvSpPr>
          <p:nvPr/>
        </p:nvSpPr>
        <p:spPr bwMode="auto">
          <a:xfrm rot="162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7" name="Group 11"/>
          <p:cNvGrpSpPr>
            <a:grpSpLocks/>
          </p:cNvGrpSpPr>
          <p:nvPr/>
        </p:nvGrpSpPr>
        <p:grpSpPr bwMode="auto">
          <a:xfrm>
            <a:off x="276225" y="341313"/>
            <a:ext cx="642938" cy="6516687"/>
            <a:chOff x="174" y="215"/>
            <a:chExt cx="405" cy="4105"/>
          </a:xfrm>
        </p:grpSpPr>
        <p:sp>
          <p:nvSpPr>
            <p:cNvPr id="410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09" name="Group 13"/>
            <p:cNvGrpSpPr>
              <a:grpSpLocks/>
            </p:cNvGrpSpPr>
            <p:nvPr/>
          </p:nvGrpSpPr>
          <p:grpSpPr bwMode="auto">
            <a:xfrm>
              <a:off x="174" y="468"/>
              <a:ext cx="405" cy="3852"/>
              <a:chOff x="174" y="468"/>
              <a:chExt cx="405" cy="3852"/>
            </a:xfrm>
          </p:grpSpPr>
          <p:grpSp>
            <p:nvGrpSpPr>
              <p:cNvPr id="4110" name="Group 14"/>
              <p:cNvGrpSpPr>
                <a:grpSpLocks/>
              </p:cNvGrpSpPr>
              <p:nvPr/>
            </p:nvGrpSpPr>
            <p:grpSpPr bwMode="auto">
              <a:xfrm>
                <a:off x="175" y="468"/>
                <a:ext cx="404" cy="194"/>
                <a:chOff x="175" y="468"/>
                <a:chExt cx="404" cy="194"/>
              </a:xfrm>
            </p:grpSpPr>
            <p:sp>
              <p:nvSpPr>
                <p:cNvPr id="411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15"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24747591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diamond/>
  </p:transition>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fld id="{EEEECDCC-63C2-4492-ADC6-A6890B1EB79E}" type="slidenum">
              <a:rPr lang="en-US" smtClean="0"/>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r>
              <a:rPr lang="en-US"/>
              <a:t>Dr. Mohammed Alnaif</a:t>
            </a:r>
          </a:p>
        </p:txBody>
      </p:sp>
      <p:sp>
        <p:nvSpPr>
          <p:cNvPr id="2053"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Tree>
    <p:extLst>
      <p:ext uri="{BB962C8B-B14F-4D97-AF65-F5344CB8AC3E}">
        <p14:creationId xmlns:p14="http://schemas.microsoft.com/office/powerpoint/2010/main" val="8062335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diamond/>
  </p:transition>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92B377CC-995E-4A5E-9C25-0CEAE2237CB8}" type="slidenum">
              <a:rPr lang="tr-TR"/>
              <a:pPr>
                <a:defRPr/>
              </a:pPr>
              <a:t>‹#›</a:t>
            </a:fld>
            <a:endParaRPr lang="tr-TR"/>
          </a:p>
        </p:txBody>
      </p:sp>
      <p:grpSp>
        <p:nvGrpSpPr>
          <p:cNvPr id="1029"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Dr. Mohammed Alnaif</a:t>
            </a: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Tree>
    <p:extLst>
      <p:ext uri="{BB962C8B-B14F-4D97-AF65-F5344CB8AC3E}">
        <p14:creationId xmlns:p14="http://schemas.microsoft.com/office/powerpoint/2010/main" val="32062757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307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308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70E8B732-D522-460F-AED8-EA56D9F3884E}"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424010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410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410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6F41E644-DF88-4600-B65A-87E23993C933}"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393319958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512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512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8A4F7AC-4D8B-4B9B-8A9F-1D26FB0B7CD1}"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5640617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Anahat metninin biçimini düzenlemek için tıklayın</a:t>
            </a:r>
          </a:p>
          <a:p>
            <a:pPr lvl="1"/>
            <a:r>
              <a:rPr lang="en-GB" altLang="en-US"/>
              <a:t>İkinci Anahat Düzeyi</a:t>
            </a:r>
          </a:p>
          <a:p>
            <a:pPr lvl="2"/>
            <a:r>
              <a:rPr lang="en-GB" altLang="en-US"/>
              <a:t>Üçüncü Anahat Düzeyi</a:t>
            </a:r>
          </a:p>
          <a:p>
            <a:pPr lvl="3"/>
            <a:r>
              <a:rPr lang="en-GB" altLang="en-US"/>
              <a:t>Dördüncü Anahat Düzeyi</a:t>
            </a:r>
          </a:p>
          <a:p>
            <a:pPr lvl="4"/>
            <a:r>
              <a:rPr lang="en-GB" altLang="en-US"/>
              <a:t>Beşinci Anahat Düzeyi</a:t>
            </a:r>
          </a:p>
          <a:p>
            <a:pPr lvl="4"/>
            <a:r>
              <a:rPr lang="en-GB" altLang="en-US"/>
              <a:t>Altıncı Anahat Düzeyi</a:t>
            </a:r>
          </a:p>
          <a:p>
            <a:pPr lvl="4"/>
            <a:r>
              <a:rPr lang="en-GB" altLang="en-US"/>
              <a:t>Yedinci Anahat Düzeyi</a:t>
            </a:r>
          </a:p>
          <a:p>
            <a:pPr lvl="4"/>
            <a:r>
              <a:rPr lang="en-GB" altLang="en-US"/>
              <a:t>Sekizinci Anahat Düzeyi</a:t>
            </a:r>
          </a:p>
          <a:p>
            <a:pPr lvl="4"/>
            <a:r>
              <a:rPr lang="en-GB" altLang="en-US"/>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2698247-DEE2-460B-86C0-4EAE406B6242}"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a:t>Dr. Mohammed Alnaif</a:t>
            </a:r>
          </a:p>
        </p:txBody>
      </p:sp>
    </p:spTree>
    <p:extLst>
      <p:ext uri="{BB962C8B-B14F-4D97-AF65-F5344CB8AC3E}">
        <p14:creationId xmlns:p14="http://schemas.microsoft.com/office/powerpoint/2010/main" val="197561888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A25E35-D0AB-4FA9-94F3-E7FA794752BE}" type="datetime1">
              <a:rPr lang="ar-SA" smtClean="0"/>
              <a:t>20/03/1441</a:t>
            </a:fld>
            <a:endParaRPr lang="ar-SA"/>
          </a:p>
        </p:txBody>
      </p:sp>
      <p:sp>
        <p:nvSpPr>
          <p:cNvPr id="6" name="Footer Placeholder 5"/>
          <p:cNvSpPr>
            <a:spLocks noGrp="1"/>
          </p:cNvSpPr>
          <p:nvPr>
            <p:ph type="ftr" sz="quarter" idx="3"/>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Dr. Mohammed Alnaif</a:t>
            </a:r>
            <a:endParaRPr lang="ar-SA"/>
          </a:p>
        </p:txBody>
      </p:sp>
      <p:sp>
        <p:nvSpPr>
          <p:cNvPr id="5" name="Slide Number Placeholder 4"/>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EECDCC-63C2-4492-ADC6-A6890B1EB79E}" type="slidenum">
              <a:rPr lang="en-US" smtClean="0"/>
              <a:pPr/>
              <a:t>1</a:t>
            </a:fld>
            <a:endParaRPr lang="ar-SA"/>
          </a:p>
        </p:txBody>
      </p:sp>
      <p:sp>
        <p:nvSpPr>
          <p:cNvPr id="2" name="Title 1"/>
          <p:cNvSpPr>
            <a:spLocks noGrp="1"/>
          </p:cNvSpPr>
          <p:nvPr>
            <p:ph type="ctrTitle" sz="quarter"/>
          </p:nvPr>
        </p:nvSpPr>
        <p:spPr>
          <a:xfrm>
            <a:off x="683568" y="404664"/>
            <a:ext cx="7772400" cy="1652736"/>
          </a:xfrm>
        </p:spPr>
        <p:txBody>
          <a:bodyPr>
            <a:noAutofit/>
          </a:bodyPr>
          <a:lstStyle/>
          <a:p>
            <a:pPr marL="182880" indent="0" algn="ctr" rtl="0">
              <a:buNone/>
            </a:pPr>
            <a:r>
              <a:rPr lang="en-US" sz="2400" dirty="0">
                <a:solidFill>
                  <a:schemeClr val="tx1"/>
                </a:solidFill>
                <a:effectLst/>
                <a:latin typeface="Times New Roman" panose="02020603050405020304" pitchFamily="18" charset="0"/>
                <a:cs typeface="Times New Roman" panose="02020603050405020304" pitchFamily="18" charset="0"/>
              </a:rPr>
              <a:t>King Saud University</a:t>
            </a:r>
            <a:br>
              <a:rPr lang="en-US" sz="2400" dirty="0">
                <a:solidFill>
                  <a:schemeClr val="tx1"/>
                </a:solidFill>
                <a:effectLst/>
                <a:latin typeface="Times New Roman" panose="02020603050405020304" pitchFamily="18" charset="0"/>
                <a:cs typeface="Times New Roman" panose="02020603050405020304" pitchFamily="18" charset="0"/>
              </a:rPr>
            </a:br>
            <a:r>
              <a:rPr lang="en-US" sz="2400" dirty="0">
                <a:solidFill>
                  <a:schemeClr val="tx1"/>
                </a:solidFill>
                <a:effectLst/>
                <a:latin typeface="Times New Roman" panose="02020603050405020304" pitchFamily="18" charset="0"/>
                <a:cs typeface="Times New Roman" panose="02020603050405020304" pitchFamily="18" charset="0"/>
              </a:rPr>
              <a:t>College of Business Administration</a:t>
            </a:r>
            <a:br>
              <a:rPr lang="en-US" sz="2400" dirty="0">
                <a:solidFill>
                  <a:schemeClr val="tx1"/>
                </a:solidFill>
                <a:effectLst/>
                <a:latin typeface="Times New Roman" panose="02020603050405020304" pitchFamily="18" charset="0"/>
                <a:cs typeface="Times New Roman" panose="02020603050405020304" pitchFamily="18" charset="0"/>
              </a:rPr>
            </a:br>
            <a:r>
              <a:rPr lang="en-US" sz="2400" dirty="0">
                <a:solidFill>
                  <a:schemeClr val="tx1"/>
                </a:solidFill>
                <a:effectLst/>
                <a:latin typeface="Times New Roman" panose="02020603050405020304" pitchFamily="18" charset="0"/>
                <a:cs typeface="Times New Roman" panose="02020603050405020304" pitchFamily="18" charset="0"/>
              </a:rPr>
              <a:t>Department of Health Administration </a:t>
            </a:r>
            <a:br>
              <a:rPr lang="en-US" sz="2400" dirty="0">
                <a:solidFill>
                  <a:schemeClr val="tx1"/>
                </a:solidFill>
                <a:effectLst/>
                <a:latin typeface="Times New Roman" panose="02020603050405020304" pitchFamily="18" charset="0"/>
                <a:cs typeface="Times New Roman" panose="02020603050405020304" pitchFamily="18" charset="0"/>
              </a:rPr>
            </a:br>
            <a:r>
              <a:rPr lang="en-US" sz="2400" dirty="0">
                <a:solidFill>
                  <a:schemeClr val="tx1"/>
                </a:solidFill>
                <a:effectLst/>
                <a:latin typeface="Times New Roman" panose="02020603050405020304" pitchFamily="18" charset="0"/>
                <a:cs typeface="Times New Roman" panose="02020603050405020304" pitchFamily="18" charset="0"/>
              </a:rPr>
              <a:t>Masters` Program</a:t>
            </a:r>
            <a:endParaRPr lang="ar-SA" sz="2400"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1437/ 1438</a:t>
            </a:r>
          </a:p>
          <a:p>
            <a:pPr algn="ctr"/>
            <a:endParaRPr lang="en-US" sz="2400" b="1" dirty="0">
              <a:solidFill>
                <a:schemeClr val="tx1"/>
              </a:solidFill>
              <a:effectLst/>
              <a:latin typeface="Times New Roman" panose="02020603050405020304" pitchFamily="18" charset="0"/>
              <a:cs typeface="Times New Roman" panose="02020603050405020304" pitchFamily="18" charset="0"/>
            </a:endParaRPr>
          </a:p>
          <a:p>
            <a:pPr algn="ctr"/>
            <a:r>
              <a:rPr lang="en-US" sz="2400" b="1" dirty="0">
                <a:solidFill>
                  <a:schemeClr val="tx1"/>
                </a:solidFill>
                <a:effectLst/>
                <a:latin typeface="Times New Roman" panose="02020603050405020304" pitchFamily="18" charset="0"/>
                <a:cs typeface="Times New Roman" panose="02020603050405020304" pitchFamily="18" charset="0"/>
              </a:rPr>
              <a:t>Mohammed S. Alnaif, Ph D.</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0120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DEBC-D7C5-45E2-BAEB-1C26CAD478CC}"/>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E9544861-CB8A-40BC-96CB-A292A25763BE}"/>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8492FA24-6C29-40D8-9B2F-AAD827C7B71F}"/>
              </a:ext>
            </a:extLst>
          </p:cNvPr>
          <p:cNvSpPr>
            <a:spLocks noGrp="1"/>
          </p:cNvSpPr>
          <p:nvPr>
            <p:ph type="sldNum" sz="quarter" idx="4"/>
          </p:nvPr>
        </p:nvSpPr>
        <p:spPr/>
        <p:txBody>
          <a:bodyPr/>
          <a:lstStyle/>
          <a:p>
            <a:fld id="{2D846D23-4023-4536-86FE-F07EE91DD4B1}" type="slidenum">
              <a:rPr lang="en-US" smtClean="0"/>
              <a:t>10</a:t>
            </a:fld>
            <a:endParaRPr lang="en-US"/>
          </a:p>
        </p:txBody>
      </p:sp>
      <p:pic>
        <p:nvPicPr>
          <p:cNvPr id="6" name="Picture 5">
            <a:extLst>
              <a:ext uri="{FF2B5EF4-FFF2-40B4-BE49-F238E27FC236}">
                <a16:creationId xmlns:a16="http://schemas.microsoft.com/office/drawing/2014/main" id="{3C889C08-4AB0-477B-8717-E5DCA18720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3034" y="761301"/>
            <a:ext cx="7977931" cy="5335398"/>
          </a:xfrm>
          <a:prstGeom prst="rect">
            <a:avLst/>
          </a:prstGeom>
          <a:noFill/>
          <a:ln>
            <a:noFill/>
          </a:ln>
        </p:spPr>
      </p:pic>
    </p:spTree>
    <p:extLst>
      <p:ext uri="{BB962C8B-B14F-4D97-AF65-F5344CB8AC3E}">
        <p14:creationId xmlns:p14="http://schemas.microsoft.com/office/powerpoint/2010/main" val="7960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39753" y="1483752"/>
            <a:ext cx="8464491" cy="4551923"/>
          </a:xfrm>
        </p:spPr>
        <p:txBody>
          <a:bodyPr/>
          <a:lstStyle/>
          <a:p>
            <a:pPr algn="l">
              <a:spcBef>
                <a:spcPts val="0"/>
              </a:spcBef>
            </a:pPr>
            <a:r>
              <a:rPr lang="en-US" b="1" dirty="0">
                <a:solidFill>
                  <a:srgbClr val="0000FF"/>
                </a:solidFill>
              </a:rPr>
              <a:t>Random samples</a:t>
            </a:r>
          </a:p>
          <a:p>
            <a:pPr marL="457200" indent="-457200" algn="l">
              <a:spcBef>
                <a:spcPts val="0"/>
              </a:spcBef>
              <a:buFont typeface="Arial" panose="020B0604020202020204" pitchFamily="34" charset="0"/>
              <a:buChar char="•"/>
            </a:pPr>
            <a:r>
              <a:rPr lang="en-US" b="1" dirty="0">
                <a:solidFill>
                  <a:srgbClr val="0000FF"/>
                </a:solidFill>
              </a:rPr>
              <a:t>Subjects</a:t>
            </a:r>
            <a:r>
              <a:rPr lang="en-US" b="1" dirty="0"/>
              <a:t> are selected from a population so that each individual has an </a:t>
            </a:r>
            <a:r>
              <a:rPr lang="en-US" b="1" dirty="0">
                <a:solidFill>
                  <a:srgbClr val="0000FF"/>
                </a:solidFill>
              </a:rPr>
              <a:t>equal chance </a:t>
            </a:r>
            <a:r>
              <a:rPr lang="en-US" b="1" dirty="0"/>
              <a:t>of being selected.</a:t>
            </a:r>
          </a:p>
          <a:p>
            <a:pPr marL="457200" indent="-457200" algn="l">
              <a:spcBef>
                <a:spcPts val="0"/>
              </a:spcBef>
              <a:buFont typeface="Arial" panose="020B0604020202020204" pitchFamily="34" charset="0"/>
              <a:buChar char="•"/>
            </a:pPr>
            <a:r>
              <a:rPr lang="en-US" b="1" dirty="0">
                <a:solidFill>
                  <a:srgbClr val="0000FF"/>
                </a:solidFill>
              </a:rPr>
              <a:t>Random samples </a:t>
            </a:r>
            <a:r>
              <a:rPr lang="en-US" b="1" dirty="0"/>
              <a:t>are representative of the source population.</a:t>
            </a:r>
          </a:p>
          <a:p>
            <a:pPr marL="457200" indent="-457200" algn="l">
              <a:spcBef>
                <a:spcPts val="0"/>
              </a:spcBef>
              <a:buFont typeface="Arial" panose="020B0604020202020204" pitchFamily="34" charset="0"/>
              <a:buChar char="•"/>
            </a:pPr>
            <a:r>
              <a:rPr lang="en-US" b="1" dirty="0">
                <a:solidFill>
                  <a:srgbClr val="0000FF"/>
                </a:solidFill>
              </a:rPr>
              <a:t>Non-random samples </a:t>
            </a:r>
            <a:r>
              <a:rPr lang="en-US" b="1" dirty="0"/>
              <a:t>are not representative </a:t>
            </a:r>
          </a:p>
          <a:p>
            <a:pPr marL="1200150" lvl="1" indent="-457200">
              <a:spcBef>
                <a:spcPts val="0"/>
              </a:spcBef>
              <a:buFont typeface="Arial" panose="020B0604020202020204" pitchFamily="34" charset="0"/>
              <a:buChar char="•"/>
            </a:pPr>
            <a:r>
              <a:rPr lang="en-US" b="1" dirty="0">
                <a:solidFill>
                  <a:srgbClr val="0000FF"/>
                </a:solidFill>
              </a:rPr>
              <a:t>May be biased regarding age, severity of the condition, socioeconomic status etc.</a:t>
            </a:r>
            <a:endParaRPr lang="en-US" sz="24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11</a:t>
            </a:fld>
            <a:endParaRPr lang="en-US"/>
          </a:p>
        </p:txBody>
      </p:sp>
    </p:spTree>
    <p:extLst>
      <p:ext uri="{BB962C8B-B14F-4D97-AF65-F5344CB8AC3E}">
        <p14:creationId xmlns:p14="http://schemas.microsoft.com/office/powerpoint/2010/main" val="375913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62155" y="1483752"/>
            <a:ext cx="8464491" cy="4318130"/>
          </a:xfrm>
        </p:spPr>
        <p:txBody>
          <a:bodyPr/>
          <a:lstStyle/>
          <a:p>
            <a:pPr marL="457200" indent="-457200" algn="l">
              <a:spcBef>
                <a:spcPts val="0"/>
              </a:spcBef>
              <a:buFont typeface="Arial" panose="020B0604020202020204" pitchFamily="34" charset="0"/>
              <a:buChar char="•"/>
            </a:pPr>
            <a:r>
              <a:rPr lang="en-US" sz="2800" b="1" dirty="0">
                <a:solidFill>
                  <a:srgbClr val="0000FF"/>
                </a:solidFill>
              </a:rPr>
              <a:t>Sometimes</a:t>
            </a:r>
            <a:r>
              <a:rPr lang="en-US" sz="2800" b="1" dirty="0"/>
              <a:t> we are limited in our ability to address the question due to practical constraints or barriers to data collection, such as ethical constraints preventing us from forcing people to participate in observational studies or barring us from undertaking some kinds of randomized clinical trials. </a:t>
            </a:r>
          </a:p>
          <a:p>
            <a:pPr marL="457200" indent="-457200" algn="l">
              <a:spcBef>
                <a:spcPts val="0"/>
              </a:spcBef>
              <a:buFont typeface="Arial" panose="020B0604020202020204" pitchFamily="34" charset="0"/>
              <a:buChar char="•"/>
            </a:pPr>
            <a:r>
              <a:rPr lang="en-US" sz="2800" b="1" dirty="0">
                <a:solidFill>
                  <a:srgbClr val="0000FF"/>
                </a:solidFill>
              </a:rPr>
              <a:t>Furthermore</a:t>
            </a:r>
            <a:r>
              <a:rPr lang="en-US" sz="2800" b="1" dirty="0"/>
              <a:t>, health researchers and policy makers may be limited by the biostatistical techniques familiar to them.</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12</a:t>
            </a:fld>
            <a:endParaRPr lang="en-US"/>
          </a:p>
        </p:txBody>
      </p:sp>
    </p:spTree>
    <p:extLst>
      <p:ext uri="{BB962C8B-B14F-4D97-AF65-F5344CB8AC3E}">
        <p14:creationId xmlns:p14="http://schemas.microsoft.com/office/powerpoint/2010/main" val="166927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6988" y="1717545"/>
            <a:ext cx="8464491" cy="4318130"/>
          </a:xfrm>
        </p:spPr>
        <p:txBody>
          <a:bodyPr/>
          <a:lstStyle/>
          <a:p>
            <a:pPr marL="457200" indent="-457200" algn="l">
              <a:spcBef>
                <a:spcPts val="0"/>
              </a:spcBef>
              <a:buFont typeface="Arial" panose="020B0604020202020204" pitchFamily="34" charset="0"/>
              <a:buChar char="•"/>
            </a:pPr>
            <a:r>
              <a:rPr lang="en-US" sz="2600" b="1" dirty="0">
                <a:solidFill>
                  <a:srgbClr val="0000FF"/>
                </a:solidFill>
              </a:rPr>
              <a:t>Therefore</a:t>
            </a:r>
            <a:r>
              <a:rPr lang="en-US" sz="2600" b="1" dirty="0"/>
              <a:t>, it is common and desirable for public health researchers to develop a collaborative relationship with </a:t>
            </a:r>
            <a:r>
              <a:rPr lang="en-US" sz="2600" b="1" dirty="0">
                <a:solidFill>
                  <a:srgbClr val="0000FF"/>
                </a:solidFill>
              </a:rPr>
              <a:t>biostatisticians</a:t>
            </a:r>
            <a:r>
              <a:rPr lang="en-US" sz="2600" b="1" dirty="0"/>
              <a:t>, who make it their business to learn, research, develop, and apply a large variety of statistical techniques appropriate for health data. </a:t>
            </a:r>
          </a:p>
          <a:p>
            <a:pPr marL="457200" indent="-457200" algn="l">
              <a:spcBef>
                <a:spcPts val="0"/>
              </a:spcBef>
              <a:buFont typeface="Arial" panose="020B0604020202020204" pitchFamily="34" charset="0"/>
              <a:buChar char="•"/>
            </a:pPr>
            <a:r>
              <a:rPr lang="en-US" sz="2600" b="1" dirty="0">
                <a:solidFill>
                  <a:srgbClr val="0000FF"/>
                </a:solidFill>
              </a:rPr>
              <a:t>Additionally</a:t>
            </a:r>
            <a:r>
              <a:rPr lang="en-US" sz="2600" b="1" dirty="0"/>
              <a:t>, </a:t>
            </a:r>
            <a:r>
              <a:rPr lang="en-US" sz="2600" b="1" dirty="0">
                <a:solidFill>
                  <a:srgbClr val="0000FF"/>
                </a:solidFill>
              </a:rPr>
              <a:t>biostatisticians</a:t>
            </a:r>
            <a:r>
              <a:rPr lang="en-US" sz="2600" b="1" dirty="0"/>
              <a:t> will rank among the best critics of published data analyses due to their highly trained analytical minds and their constant exposure to a myriad of research designs and analytical strategies for investigating a wide spectrum of health questions.</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13</a:t>
            </a:fld>
            <a:endParaRPr lang="en-US"/>
          </a:p>
        </p:txBody>
      </p:sp>
    </p:spTree>
    <p:extLst>
      <p:ext uri="{BB962C8B-B14F-4D97-AF65-F5344CB8AC3E}">
        <p14:creationId xmlns:p14="http://schemas.microsoft.com/office/powerpoint/2010/main" val="53739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266738"/>
            <a:ext cx="8495951" cy="4768937"/>
          </a:xfrm>
        </p:spPr>
        <p:txBody>
          <a:bodyPr/>
          <a:lstStyle/>
          <a:p>
            <a:pPr algn="l">
              <a:spcBef>
                <a:spcPts val="0"/>
              </a:spcBef>
            </a:pPr>
            <a:r>
              <a:rPr lang="en-US" sz="27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700" b="1" dirty="0"/>
              <a:t>The </a:t>
            </a:r>
            <a:r>
              <a:rPr lang="en-US" sz="2700" b="1" dirty="0">
                <a:solidFill>
                  <a:srgbClr val="FF0000"/>
                </a:solidFill>
              </a:rPr>
              <a:t>first</a:t>
            </a:r>
            <a:r>
              <a:rPr lang="en-US" sz="2700" b="1" dirty="0"/>
              <a:t>, </a:t>
            </a:r>
            <a:r>
              <a:rPr lang="en-US" sz="2700" b="1" dirty="0">
                <a:solidFill>
                  <a:srgbClr val="0000FF"/>
                </a:solidFill>
              </a:rPr>
              <a:t>selection bias</a:t>
            </a:r>
            <a:r>
              <a:rPr lang="en-US" sz="2700" b="1" dirty="0"/>
              <a:t>, is bias that results when the sampled participants are not a representative probability sample of the population of interest. </a:t>
            </a:r>
          </a:p>
          <a:p>
            <a:pPr marL="457200" indent="-457200" algn="l">
              <a:spcBef>
                <a:spcPts val="0"/>
              </a:spcBef>
              <a:buFont typeface="Arial" panose="020B0604020202020204" pitchFamily="34" charset="0"/>
              <a:buChar char="•"/>
            </a:pPr>
            <a:r>
              <a:rPr lang="en-US" sz="2700" b="1" dirty="0"/>
              <a:t>A </a:t>
            </a:r>
            <a:r>
              <a:rPr lang="en-US" sz="2700" b="1" dirty="0">
                <a:solidFill>
                  <a:srgbClr val="0000FF"/>
                </a:solidFill>
              </a:rPr>
              <a:t>probability sample </a:t>
            </a:r>
            <a:r>
              <a:rPr lang="en-US" sz="2700" b="1" dirty="0"/>
              <a:t>is one in which the chance of selecting any given subset of the population is known. </a:t>
            </a:r>
          </a:p>
          <a:p>
            <a:pPr marL="457200" indent="-457200" algn="l">
              <a:spcBef>
                <a:spcPts val="0"/>
              </a:spcBef>
              <a:buFont typeface="Arial" panose="020B0604020202020204" pitchFamily="34" charset="0"/>
              <a:buChar char="•"/>
            </a:pPr>
            <a:r>
              <a:rPr lang="en-US" sz="2700" b="1" dirty="0"/>
              <a:t>The simplest form of a </a:t>
            </a:r>
            <a:r>
              <a:rPr lang="en-US" sz="2700" b="1" dirty="0">
                <a:solidFill>
                  <a:srgbClr val="0000FF"/>
                </a:solidFill>
              </a:rPr>
              <a:t>probability sample </a:t>
            </a:r>
            <a:r>
              <a:rPr lang="en-US" sz="2700" b="1" dirty="0"/>
              <a:t>is a simple </a:t>
            </a:r>
            <a:r>
              <a:rPr lang="en-US" sz="2700" b="1" dirty="0">
                <a:solidFill>
                  <a:srgbClr val="0000FF"/>
                </a:solidFill>
              </a:rPr>
              <a:t>random sample</a:t>
            </a:r>
            <a:r>
              <a:rPr lang="en-US" sz="2700" b="1" dirty="0"/>
              <a:t>, in which any subset of </a:t>
            </a:r>
            <a:r>
              <a:rPr lang="en-US" sz="2700" b="1" dirty="0">
                <a:solidFill>
                  <a:srgbClr val="0000FF"/>
                </a:solidFill>
              </a:rPr>
              <a:t>size </a:t>
            </a:r>
            <a:r>
              <a:rPr lang="en-US" sz="2700" b="1" i="1" dirty="0">
                <a:solidFill>
                  <a:srgbClr val="0000FF"/>
                </a:solidFill>
              </a:rPr>
              <a:t>n</a:t>
            </a:r>
            <a:r>
              <a:rPr lang="en-US" sz="2700" b="1" i="1" dirty="0"/>
              <a:t> </a:t>
            </a:r>
            <a:r>
              <a:rPr lang="en-US" sz="2700" b="1" dirty="0"/>
              <a:t>has an equal chance of being selected from a population of </a:t>
            </a:r>
            <a:r>
              <a:rPr lang="en-US" sz="2700" b="1" dirty="0">
                <a:solidFill>
                  <a:srgbClr val="0000FF"/>
                </a:solidFill>
              </a:rPr>
              <a:t>size </a:t>
            </a:r>
            <a:r>
              <a:rPr lang="en-US" sz="2700" b="1" i="1" dirty="0">
                <a:solidFill>
                  <a:srgbClr val="0000FF"/>
                </a:solidFill>
              </a:rPr>
              <a:t>N</a:t>
            </a:r>
            <a:r>
              <a:rPr lang="en-US" sz="2700" b="1" i="1" dirty="0"/>
              <a:t>. </a:t>
            </a:r>
            <a:endParaRPr lang="en-US" sz="27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14</a:t>
            </a:fld>
            <a:endParaRPr lang="en-US"/>
          </a:p>
        </p:txBody>
      </p:sp>
    </p:spTree>
    <p:extLst>
      <p:ext uri="{BB962C8B-B14F-4D97-AF65-F5344CB8AC3E}">
        <p14:creationId xmlns:p14="http://schemas.microsoft.com/office/powerpoint/2010/main" val="87081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266738"/>
            <a:ext cx="8495951" cy="4768937"/>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800" b="1" dirty="0"/>
              <a:t>Intuitively, a </a:t>
            </a:r>
            <a:r>
              <a:rPr lang="en-US" sz="2800" b="1" dirty="0">
                <a:solidFill>
                  <a:srgbClr val="0000FF"/>
                </a:solidFill>
              </a:rPr>
              <a:t>simple random sample </a:t>
            </a:r>
            <a:r>
              <a:rPr lang="en-US" sz="2800" b="1" dirty="0"/>
              <a:t>will be a </a:t>
            </a:r>
            <a:r>
              <a:rPr lang="en-US" sz="2800" b="1" dirty="0">
                <a:solidFill>
                  <a:srgbClr val="0000FF"/>
                </a:solidFill>
              </a:rPr>
              <a:t>representative sample </a:t>
            </a:r>
            <a:r>
              <a:rPr lang="en-US" sz="2800" b="1" dirty="0"/>
              <a:t>of the population because it does not increase the chance that any one group will be included; for example, it is not over - representing older people, or healthier people, or men. </a:t>
            </a:r>
          </a:p>
          <a:p>
            <a:pPr marL="457200" indent="-457200" algn="l">
              <a:spcBef>
                <a:spcPts val="0"/>
              </a:spcBef>
              <a:buFont typeface="Arial" panose="020B0604020202020204" pitchFamily="34" charset="0"/>
              <a:buChar char="•"/>
            </a:pPr>
            <a:r>
              <a:rPr lang="en-US" sz="2800" b="1" dirty="0"/>
              <a:t>Researchers are often left with no option but to use a </a:t>
            </a:r>
            <a:r>
              <a:rPr lang="en-US" sz="2800" b="1" dirty="0">
                <a:solidFill>
                  <a:srgbClr val="0000FF"/>
                </a:solidFill>
              </a:rPr>
              <a:t>convenience sample</a:t>
            </a:r>
            <a:r>
              <a:rPr lang="en-US" sz="2800" b="1" dirty="0"/>
              <a:t>, which is </a:t>
            </a:r>
            <a:r>
              <a:rPr lang="en-US" sz="2800" b="1" dirty="0">
                <a:solidFill>
                  <a:srgbClr val="0000FF"/>
                </a:solidFill>
              </a:rPr>
              <a:t>not</a:t>
            </a:r>
            <a:r>
              <a:rPr lang="en-US" sz="2800" b="1" dirty="0"/>
              <a:t> a </a:t>
            </a:r>
            <a:r>
              <a:rPr lang="en-US" sz="2800" b="1" dirty="0">
                <a:solidFill>
                  <a:srgbClr val="0000FF"/>
                </a:solidFill>
              </a:rPr>
              <a:t>probability sample, let alone a representative sample</a:t>
            </a:r>
            <a:r>
              <a:rPr lang="en-US" sz="2800" b="1" dirty="0"/>
              <a:t>. </a:t>
            </a:r>
            <a:r>
              <a:rPr lang="en-US" sz="2800" b="1" i="1" dirty="0"/>
              <a:t> </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15</a:t>
            </a:fld>
            <a:endParaRPr lang="en-US"/>
          </a:p>
        </p:txBody>
      </p:sp>
    </p:spTree>
    <p:extLst>
      <p:ext uri="{BB962C8B-B14F-4D97-AF65-F5344CB8AC3E}">
        <p14:creationId xmlns:p14="http://schemas.microsoft.com/office/powerpoint/2010/main" val="138134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56642" y="1266738"/>
            <a:ext cx="8630713" cy="4768937"/>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600" b="1" dirty="0"/>
              <a:t>The </a:t>
            </a:r>
            <a:r>
              <a:rPr lang="en-US" sz="2600" b="1" dirty="0">
                <a:solidFill>
                  <a:srgbClr val="FF0000"/>
                </a:solidFill>
              </a:rPr>
              <a:t>second</a:t>
            </a:r>
            <a:r>
              <a:rPr lang="en-US" sz="2600" b="1" dirty="0"/>
              <a:t> source of </a:t>
            </a:r>
            <a:r>
              <a:rPr lang="en-US" sz="2600" b="1" dirty="0">
                <a:solidFill>
                  <a:srgbClr val="0000FF"/>
                </a:solidFill>
              </a:rPr>
              <a:t>bias</a:t>
            </a:r>
            <a:r>
              <a:rPr lang="en-US" sz="2600" b="1" dirty="0"/>
              <a:t> in the randomized clinical trial context is that of </a:t>
            </a:r>
            <a:r>
              <a:rPr lang="en-US" sz="2800" b="1" dirty="0">
                <a:solidFill>
                  <a:srgbClr val="0000FF"/>
                </a:solidFill>
              </a:rPr>
              <a:t>measurement error</a:t>
            </a:r>
            <a:r>
              <a:rPr lang="en-US" sz="2600" b="1" dirty="0"/>
              <a:t>; that is, some participants are documented to be following the treatment protocol, but they are not, in fact, following it. </a:t>
            </a:r>
          </a:p>
          <a:p>
            <a:pPr marL="457200" indent="-457200" algn="l">
              <a:spcBef>
                <a:spcPts val="0"/>
              </a:spcBef>
              <a:buFont typeface="Arial" panose="020B0604020202020204" pitchFamily="34" charset="0"/>
              <a:buChar char="•"/>
            </a:pPr>
            <a:r>
              <a:rPr lang="en-US" sz="2600" b="1" dirty="0">
                <a:solidFill>
                  <a:srgbClr val="FF0000"/>
                </a:solidFill>
              </a:rPr>
              <a:t>For example</a:t>
            </a:r>
            <a:r>
              <a:rPr lang="en-US" sz="2600" b="1" dirty="0"/>
              <a:t>, a participant may have discontinued treatment after a short period due to adverse side effects or may have switched to an alternative treatment. </a:t>
            </a:r>
          </a:p>
          <a:p>
            <a:pPr marL="457200" indent="-457200" algn="l">
              <a:spcBef>
                <a:spcPts val="0"/>
              </a:spcBef>
              <a:buFont typeface="Arial" panose="020B0604020202020204" pitchFamily="34" charset="0"/>
              <a:buChar char="•"/>
            </a:pPr>
            <a:r>
              <a:rPr lang="en-US" sz="2600" b="1" dirty="0"/>
              <a:t>When these participants are analyzed as if they were following the treatment protocol, the analysis is biased due to </a:t>
            </a:r>
            <a:r>
              <a:rPr lang="en-US" sz="2600" b="1" dirty="0">
                <a:solidFill>
                  <a:srgbClr val="0000FF"/>
                </a:solidFill>
              </a:rPr>
              <a:t>measurement error</a:t>
            </a:r>
            <a:r>
              <a:rPr lang="en-US" sz="2600" b="1" dirty="0"/>
              <a:t>.</a:t>
            </a:r>
            <a:r>
              <a:rPr lang="en-US" sz="2600" b="1" i="1" dirty="0"/>
              <a:t> </a:t>
            </a:r>
            <a:endParaRPr lang="en-US" sz="26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16</a:t>
            </a:fld>
            <a:endParaRPr lang="en-US"/>
          </a:p>
        </p:txBody>
      </p:sp>
    </p:spTree>
    <p:extLst>
      <p:ext uri="{BB962C8B-B14F-4D97-AF65-F5344CB8AC3E}">
        <p14:creationId xmlns:p14="http://schemas.microsoft.com/office/powerpoint/2010/main" val="171198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00564" y="1400962"/>
            <a:ext cx="8542870" cy="4572000"/>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600" b="1" dirty="0">
                <a:solidFill>
                  <a:srgbClr val="0000FF"/>
                </a:solidFill>
              </a:rPr>
              <a:t>Related to this</a:t>
            </a:r>
            <a:r>
              <a:rPr lang="en-US" sz="2600" b="1" dirty="0"/>
              <a:t>, another known source of bias is called </a:t>
            </a:r>
            <a:r>
              <a:rPr lang="en-US" sz="2600" b="1" dirty="0">
                <a:solidFill>
                  <a:srgbClr val="0000FF"/>
                </a:solidFill>
              </a:rPr>
              <a:t>recall bias</a:t>
            </a:r>
            <a:r>
              <a:rPr lang="en-US" sz="2600" b="1" dirty="0"/>
              <a:t>, in which participants cannot correctly recall the answer to one or more survey questions. </a:t>
            </a:r>
          </a:p>
          <a:p>
            <a:pPr marL="457200" indent="-457200" algn="l">
              <a:spcBef>
                <a:spcPts val="0"/>
              </a:spcBef>
              <a:buFont typeface="Arial" panose="020B0604020202020204" pitchFamily="34" charset="0"/>
              <a:buChar char="•"/>
            </a:pPr>
            <a:r>
              <a:rPr lang="en-US" sz="2600" b="1" dirty="0">
                <a:solidFill>
                  <a:srgbClr val="0000FF"/>
                </a:solidFill>
              </a:rPr>
              <a:t>Recall bias </a:t>
            </a:r>
            <a:r>
              <a:rPr lang="en-US" sz="2600" b="1" dirty="0"/>
              <a:t>is a special case of </a:t>
            </a:r>
            <a:r>
              <a:rPr lang="en-US" sz="2600" b="1" dirty="0">
                <a:solidFill>
                  <a:srgbClr val="0000FF"/>
                </a:solidFill>
              </a:rPr>
              <a:t>measurement error</a:t>
            </a:r>
            <a:r>
              <a:rPr lang="en-US" sz="2600" b="1" dirty="0"/>
              <a:t>, as is </a:t>
            </a:r>
            <a:r>
              <a:rPr lang="en-US" sz="2600" b="1" dirty="0">
                <a:solidFill>
                  <a:srgbClr val="0000FF"/>
                </a:solidFill>
              </a:rPr>
              <a:t>interviewer bias</a:t>
            </a:r>
            <a:r>
              <a:rPr lang="en-US" sz="2600" b="1" dirty="0"/>
              <a:t>, which is due to improper data collection methods used by a survey interviewer, such as asking a question while displaying an obvious opinion or prejudice as to the desirable answer. </a:t>
            </a:r>
          </a:p>
          <a:p>
            <a:pPr marL="457200" indent="-457200" algn="l">
              <a:spcBef>
                <a:spcPts val="0"/>
              </a:spcBef>
              <a:buFont typeface="Arial" panose="020B0604020202020204" pitchFamily="34" charset="0"/>
              <a:buChar char="•"/>
            </a:pPr>
            <a:r>
              <a:rPr lang="en-US" sz="2600" b="1" dirty="0"/>
              <a:t>To avoid this bias, interviewers should be trained well and have </a:t>
            </a:r>
            <a:r>
              <a:rPr lang="en-US" sz="2600" b="1" dirty="0">
                <a:solidFill>
                  <a:srgbClr val="0000FF"/>
                </a:solidFill>
              </a:rPr>
              <a:t>good communication skills</a:t>
            </a:r>
            <a:r>
              <a:rPr lang="en-US" sz="2600" b="1" dirty="0"/>
              <a:t>.</a:t>
            </a:r>
            <a:r>
              <a:rPr lang="en-US" sz="2600" b="1" i="1" dirty="0"/>
              <a:t> </a:t>
            </a:r>
            <a:endParaRPr lang="en-US" sz="26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17</a:t>
            </a:fld>
            <a:endParaRPr lang="en-US"/>
          </a:p>
        </p:txBody>
      </p:sp>
    </p:spTree>
    <p:extLst>
      <p:ext uri="{BB962C8B-B14F-4D97-AF65-F5344CB8AC3E}">
        <p14:creationId xmlns:p14="http://schemas.microsoft.com/office/powerpoint/2010/main" val="126797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00564" y="1140903"/>
            <a:ext cx="8542870" cy="4832059"/>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600" b="1" dirty="0"/>
              <a:t>The </a:t>
            </a:r>
            <a:r>
              <a:rPr lang="en-US" sz="2600" b="1" dirty="0">
                <a:solidFill>
                  <a:srgbClr val="FF0000"/>
                </a:solidFill>
              </a:rPr>
              <a:t>third</a:t>
            </a:r>
            <a:r>
              <a:rPr lang="en-US" sz="2600" b="1" dirty="0"/>
              <a:t> source of </a:t>
            </a:r>
            <a:r>
              <a:rPr lang="en-US" sz="2600" b="1" dirty="0">
                <a:solidFill>
                  <a:srgbClr val="0000FF"/>
                </a:solidFill>
              </a:rPr>
              <a:t>bias</a:t>
            </a:r>
            <a:r>
              <a:rPr lang="en-US" sz="2600" b="1" dirty="0"/>
              <a:t> that plagues many randomized clinical trials is bias due to </a:t>
            </a:r>
            <a:r>
              <a:rPr lang="en-US" sz="2600" b="1" dirty="0">
                <a:solidFill>
                  <a:srgbClr val="0000FF"/>
                </a:solidFill>
              </a:rPr>
              <a:t>missing data</a:t>
            </a:r>
            <a:r>
              <a:rPr lang="en-US" sz="2600" b="1" dirty="0"/>
              <a:t>. </a:t>
            </a:r>
          </a:p>
          <a:p>
            <a:pPr marL="457200" indent="-457200" algn="l">
              <a:spcBef>
                <a:spcPts val="0"/>
              </a:spcBef>
              <a:buFont typeface="Arial" panose="020B0604020202020204" pitchFamily="34" charset="0"/>
              <a:buChar char="•"/>
            </a:pPr>
            <a:r>
              <a:rPr lang="en-US" sz="2600" b="1" dirty="0"/>
              <a:t>A participant in the trial will have missing outcome data if he or she </a:t>
            </a:r>
            <a:r>
              <a:rPr lang="en-US" sz="2600" b="1" dirty="0">
                <a:solidFill>
                  <a:srgbClr val="0000FF"/>
                </a:solidFill>
              </a:rPr>
              <a:t>drops out </a:t>
            </a:r>
            <a:r>
              <a:rPr lang="en-US" sz="2600" b="1" dirty="0"/>
              <a:t>of the study before the outcome is measured. </a:t>
            </a:r>
          </a:p>
          <a:p>
            <a:pPr marL="457200" indent="-457200" algn="l">
              <a:spcBef>
                <a:spcPts val="0"/>
              </a:spcBef>
              <a:buFont typeface="Arial" panose="020B0604020202020204" pitchFamily="34" charset="0"/>
              <a:buChar char="•"/>
            </a:pPr>
            <a:r>
              <a:rPr lang="en-US" sz="2600" b="1" dirty="0">
                <a:solidFill>
                  <a:srgbClr val="0000FF"/>
                </a:solidFill>
              </a:rPr>
              <a:t>Sporadic missing data </a:t>
            </a:r>
            <a:r>
              <a:rPr lang="en-US" sz="2600" b="1" dirty="0"/>
              <a:t>can also occur at any time in the study if the </a:t>
            </a:r>
            <a:r>
              <a:rPr lang="en-US" sz="2600" b="1" dirty="0">
                <a:solidFill>
                  <a:srgbClr val="0000FF"/>
                </a:solidFill>
              </a:rPr>
              <a:t>participant refuses </a:t>
            </a:r>
            <a:r>
              <a:rPr lang="en-US" sz="2600" b="1" dirty="0"/>
              <a:t>to answer a question (participants often refuse to answer questions about their income for example), </a:t>
            </a:r>
            <a:r>
              <a:rPr lang="en-US" sz="2600" b="1" dirty="0">
                <a:solidFill>
                  <a:srgbClr val="0000FF"/>
                </a:solidFill>
              </a:rPr>
              <a:t>data</a:t>
            </a:r>
            <a:r>
              <a:rPr lang="en-US" sz="2600" b="1" dirty="0"/>
              <a:t> on a participant are </a:t>
            </a:r>
            <a:r>
              <a:rPr lang="en-US" sz="2600" b="1" dirty="0">
                <a:solidFill>
                  <a:srgbClr val="0000FF"/>
                </a:solidFill>
              </a:rPr>
              <a:t>lost</a:t>
            </a:r>
            <a:r>
              <a:rPr lang="en-US" sz="2600" b="1" dirty="0"/>
              <a:t>, or the </a:t>
            </a:r>
            <a:r>
              <a:rPr lang="en-US" sz="2600" b="1" dirty="0">
                <a:solidFill>
                  <a:srgbClr val="0000FF"/>
                </a:solidFill>
              </a:rPr>
              <a:t>participant is too sick </a:t>
            </a:r>
            <a:r>
              <a:rPr lang="en-US" sz="2600" b="1" dirty="0"/>
              <a:t>to attend a scheduled laboratory or clinical visit.</a:t>
            </a:r>
            <a:r>
              <a:rPr lang="en-US" sz="2600" b="1" i="1" dirty="0"/>
              <a:t> </a:t>
            </a:r>
            <a:endParaRPr lang="en-US" sz="26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18</a:t>
            </a:fld>
            <a:endParaRPr lang="en-US"/>
          </a:p>
        </p:txBody>
      </p:sp>
    </p:spTree>
    <p:extLst>
      <p:ext uri="{BB962C8B-B14F-4D97-AF65-F5344CB8AC3E}">
        <p14:creationId xmlns:p14="http://schemas.microsoft.com/office/powerpoint/2010/main" val="99890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00564" y="1140903"/>
            <a:ext cx="8542870" cy="4832059"/>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600" b="1" dirty="0"/>
              <a:t>A </a:t>
            </a:r>
            <a:r>
              <a:rPr lang="en-US" sz="2600" b="1" dirty="0">
                <a:solidFill>
                  <a:srgbClr val="0000FF"/>
                </a:solidFill>
              </a:rPr>
              <a:t>biostatistician</a:t>
            </a:r>
            <a:r>
              <a:rPr lang="en-US" sz="2600" b="1" dirty="0"/>
              <a:t> can aid in implementing statistical analyses that adjust for this </a:t>
            </a:r>
            <a:r>
              <a:rPr lang="en-US" sz="2600" b="1" dirty="0">
                <a:solidFill>
                  <a:srgbClr val="0000FF"/>
                </a:solidFill>
              </a:rPr>
              <a:t>selection bias</a:t>
            </a:r>
            <a:r>
              <a:rPr lang="en-US" sz="2600" b="1" dirty="0"/>
              <a:t>. </a:t>
            </a:r>
          </a:p>
          <a:p>
            <a:pPr marL="457200" indent="-457200" algn="l">
              <a:spcBef>
                <a:spcPts val="0"/>
              </a:spcBef>
              <a:buFont typeface="Arial" panose="020B0604020202020204" pitchFamily="34" charset="0"/>
              <a:buChar char="•"/>
            </a:pPr>
            <a:r>
              <a:rPr lang="en-US" sz="2600" b="1" dirty="0"/>
              <a:t>One important source of bias in observational studies that does not hamper ordinary clinical trials is </a:t>
            </a:r>
            <a:r>
              <a:rPr lang="en-US" sz="2600" b="1" dirty="0">
                <a:solidFill>
                  <a:srgbClr val="0000FF"/>
                </a:solidFill>
              </a:rPr>
              <a:t>bias due to confounding (in this case selection bias). </a:t>
            </a:r>
          </a:p>
          <a:p>
            <a:pPr marL="457200" indent="-457200" algn="l">
              <a:spcBef>
                <a:spcPts val="0"/>
              </a:spcBef>
              <a:buFont typeface="Arial" panose="020B0604020202020204" pitchFamily="34" charset="0"/>
              <a:buChar char="•"/>
            </a:pPr>
            <a:r>
              <a:rPr lang="en-US" sz="2600" b="1" dirty="0">
                <a:solidFill>
                  <a:srgbClr val="0000FF"/>
                </a:solidFill>
              </a:rPr>
              <a:t>Confounding</a:t>
            </a:r>
            <a:r>
              <a:rPr lang="en-US" sz="2600" b="1" dirty="0"/>
              <a:t> of an exposure or treatment effect can occur when participants who happen to be exposed or treated are not comparable with participants who happen to be unexposed or untreated due to a fundamental difference that may also affect the </a:t>
            </a:r>
            <a:r>
              <a:rPr lang="en-US" sz="2600" b="1" dirty="0">
                <a:solidFill>
                  <a:srgbClr val="0000FF"/>
                </a:solidFill>
              </a:rPr>
              <a:t>outcome</a:t>
            </a:r>
            <a:r>
              <a:rPr lang="en-US" sz="2600" b="1" dirty="0"/>
              <a:t>.</a:t>
            </a:r>
            <a:r>
              <a:rPr lang="en-US" sz="2600" b="1" i="1" dirty="0"/>
              <a:t> </a:t>
            </a:r>
            <a:endParaRPr lang="en-US" sz="26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19</a:t>
            </a:fld>
            <a:endParaRPr lang="en-US"/>
          </a:p>
        </p:txBody>
      </p:sp>
    </p:spTree>
    <p:extLst>
      <p:ext uri="{BB962C8B-B14F-4D97-AF65-F5344CB8AC3E}">
        <p14:creationId xmlns:p14="http://schemas.microsoft.com/office/powerpoint/2010/main" val="421201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440422" y="1275126"/>
            <a:ext cx="8263156" cy="4890782"/>
          </a:xfrm>
        </p:spPr>
        <p:txBody>
          <a:bodyPr/>
          <a:lstStyle/>
          <a:p>
            <a:pPr marL="457200" indent="-457200" algn="l">
              <a:spcBef>
                <a:spcPts val="0"/>
              </a:spcBef>
            </a:pPr>
            <a:r>
              <a:rPr lang="en-US" sz="2400" b="1" dirty="0">
                <a:solidFill>
                  <a:srgbClr val="0000FF"/>
                </a:solidFill>
              </a:rPr>
              <a:t>LEARNING OBJECTIVES </a:t>
            </a:r>
          </a:p>
          <a:p>
            <a:pPr marL="457200" indent="-457200" algn="l">
              <a:spcBef>
                <a:spcPts val="0"/>
              </a:spcBef>
              <a:buFont typeface="Arial" panose="020B0604020202020204" pitchFamily="34" charset="0"/>
              <a:buChar char="•"/>
            </a:pPr>
            <a:r>
              <a:rPr lang="en-US" sz="2400" b="1" dirty="0"/>
              <a:t>Discover the ﬁeld of biostatistics and learn about its history. </a:t>
            </a:r>
          </a:p>
          <a:p>
            <a:pPr marL="457200" indent="-457200" algn="l">
              <a:spcBef>
                <a:spcPts val="0"/>
              </a:spcBef>
              <a:buFont typeface="Arial" panose="020B0604020202020204" pitchFamily="34" charset="0"/>
              <a:buChar char="•"/>
            </a:pPr>
            <a:r>
              <a:rPr lang="en-US" sz="2400" b="1" dirty="0"/>
              <a:t>Recognize sources of bias in the collection and analysis of epidemiological data. </a:t>
            </a:r>
          </a:p>
          <a:p>
            <a:pPr marL="457200" indent="-457200" algn="l">
              <a:spcBef>
                <a:spcPts val="0"/>
              </a:spcBef>
              <a:buFont typeface="Arial" panose="020B0604020202020204" pitchFamily="34" charset="0"/>
              <a:buChar char="•"/>
            </a:pPr>
            <a:r>
              <a:rPr lang="en-US" sz="2400" b="1" dirty="0"/>
              <a:t>Become familiar with a few basic descriptive statistical methods, both numerical and graphical.        </a:t>
            </a:r>
          </a:p>
          <a:p>
            <a:pPr marL="457200" indent="-457200" algn="l">
              <a:spcBef>
                <a:spcPts val="0"/>
              </a:spcBef>
              <a:buFont typeface="Arial" panose="020B0604020202020204" pitchFamily="34" charset="0"/>
              <a:buChar char="•"/>
            </a:pPr>
            <a:r>
              <a:rPr lang="en-US" sz="2400" b="1" dirty="0"/>
              <a:t>Interpret logistic regression analyses that adjust for confounding of an odds ratio. </a:t>
            </a:r>
          </a:p>
          <a:p>
            <a:pPr marL="457200" indent="-457200" algn="l">
              <a:spcBef>
                <a:spcPts val="0"/>
              </a:spcBef>
              <a:buFont typeface="Arial" panose="020B0604020202020204" pitchFamily="34" charset="0"/>
              <a:buChar char="•"/>
            </a:pPr>
            <a:r>
              <a:rPr lang="en-US" sz="2400" b="1" dirty="0"/>
              <a:t>Apply what you have learned about biostatistics to the investigation of the two case studies.    </a:t>
            </a:r>
          </a:p>
          <a:p>
            <a:pPr marL="457200" indent="-457200" algn="l">
              <a:spcBef>
                <a:spcPts val="0"/>
              </a:spcBef>
            </a:pPr>
            <a:endParaRPr lang="en-US" sz="24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a:t>
            </a:fld>
            <a:endParaRPr lang="en-US"/>
          </a:p>
        </p:txBody>
      </p:sp>
    </p:spTree>
    <p:extLst>
      <p:ext uri="{BB962C8B-B14F-4D97-AF65-F5344CB8AC3E}">
        <p14:creationId xmlns:p14="http://schemas.microsoft.com/office/powerpoint/2010/main" val="184793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00564" y="1140903"/>
            <a:ext cx="8498949" cy="4832059"/>
          </a:xfrm>
        </p:spPr>
        <p:txBody>
          <a:bodyPr/>
          <a:lstStyle/>
          <a:p>
            <a:pPr algn="l">
              <a:spcBef>
                <a:spcPts val="0"/>
              </a:spcBef>
            </a:pPr>
            <a:r>
              <a:rPr lang="en-US" sz="28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800" b="1" dirty="0">
                <a:solidFill>
                  <a:srgbClr val="0000FF"/>
                </a:solidFill>
              </a:rPr>
              <a:t>Confounding</a:t>
            </a:r>
            <a:r>
              <a:rPr lang="en-US" sz="2800" b="1" dirty="0"/>
              <a:t> is considered to be such an </a:t>
            </a:r>
            <a:r>
              <a:rPr lang="en-US" sz="2800" b="1" dirty="0">
                <a:solidFill>
                  <a:srgbClr val="0000FF"/>
                </a:solidFill>
              </a:rPr>
              <a:t>insidious</a:t>
            </a:r>
            <a:r>
              <a:rPr lang="en-US" sz="2800" b="1" dirty="0"/>
              <a:t> </a:t>
            </a:r>
            <a:r>
              <a:rPr lang="en-US" sz="2800" b="1" dirty="0">
                <a:solidFill>
                  <a:srgbClr val="0000FF"/>
                </a:solidFill>
              </a:rPr>
              <a:t>form of bias </a:t>
            </a:r>
            <a:r>
              <a:rPr lang="en-US" sz="2800" b="1" dirty="0"/>
              <a:t>that randomized clinical trials are recognized as the </a:t>
            </a:r>
            <a:r>
              <a:rPr lang="en-US" sz="2800" b="1" dirty="0">
                <a:solidFill>
                  <a:srgbClr val="0000FF"/>
                </a:solidFill>
              </a:rPr>
              <a:t>gold standard </a:t>
            </a:r>
            <a:r>
              <a:rPr lang="en-US" sz="2800" b="1" dirty="0"/>
              <a:t>for evidence – based research, despite their own limitations, which we have only partly summarized here; that is, methods for adjusting for confounding bias are considered to be inadequate relative to the </a:t>
            </a:r>
            <a:r>
              <a:rPr lang="en-US" sz="2800" b="1" dirty="0">
                <a:solidFill>
                  <a:srgbClr val="0000FF"/>
                </a:solidFill>
              </a:rPr>
              <a:t>validity</a:t>
            </a:r>
            <a:r>
              <a:rPr lang="en-US" sz="2800" b="1" dirty="0"/>
              <a:t> of results from randomized clinical trials (</a:t>
            </a:r>
            <a:r>
              <a:rPr lang="en-US" sz="2800" b="1" dirty="0">
                <a:solidFill>
                  <a:srgbClr val="0000FF"/>
                </a:solidFill>
              </a:rPr>
              <a:t>meaning that RCT will have a more valid outcome</a:t>
            </a:r>
            <a:r>
              <a:rPr lang="en-US" sz="2800" b="1" dirty="0"/>
              <a:t>).</a:t>
            </a:r>
            <a:r>
              <a:rPr lang="en-US" sz="2800" b="1" i="1" dirty="0"/>
              <a:t> </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20</a:t>
            </a:fld>
            <a:endParaRPr lang="en-US"/>
          </a:p>
        </p:txBody>
      </p:sp>
    </p:spTree>
    <p:extLst>
      <p:ext uri="{BB962C8B-B14F-4D97-AF65-F5344CB8AC3E}">
        <p14:creationId xmlns:p14="http://schemas.microsoft.com/office/powerpoint/2010/main" val="409319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41302" y="1432114"/>
            <a:ext cx="8558210" cy="4603561"/>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400" b="1" dirty="0">
                <a:solidFill>
                  <a:srgbClr val="0000FF"/>
                </a:solidFill>
              </a:rPr>
              <a:t>In short, </a:t>
            </a:r>
            <a:r>
              <a:rPr lang="en-US" sz="2400" b="1" dirty="0"/>
              <a:t>consumers of health advice based on either </a:t>
            </a:r>
            <a:r>
              <a:rPr lang="en-US" sz="2400" b="1" dirty="0">
                <a:solidFill>
                  <a:srgbClr val="0000FF"/>
                </a:solidFill>
              </a:rPr>
              <a:t>observational studies </a:t>
            </a:r>
            <a:r>
              <a:rPr lang="en-US" sz="2400" b="1" dirty="0"/>
              <a:t>or </a:t>
            </a:r>
            <a:r>
              <a:rPr lang="en-US" sz="2400" b="1" dirty="0">
                <a:solidFill>
                  <a:srgbClr val="0000FF"/>
                </a:solidFill>
              </a:rPr>
              <a:t>randomized clinical trials </a:t>
            </a:r>
            <a:r>
              <a:rPr lang="en-US" sz="2400" b="1" dirty="0"/>
              <a:t>should be wary. </a:t>
            </a:r>
          </a:p>
          <a:p>
            <a:pPr marL="457200" indent="-457200" algn="l">
              <a:spcBef>
                <a:spcPts val="0"/>
              </a:spcBef>
              <a:buFont typeface="Arial" panose="020B0604020202020204" pitchFamily="34" charset="0"/>
              <a:buChar char="•"/>
            </a:pPr>
            <a:r>
              <a:rPr lang="en-US" sz="2400" b="1" dirty="0">
                <a:solidFill>
                  <a:srgbClr val="0000FF"/>
                </a:solidFill>
              </a:rPr>
              <a:t>In fact, </a:t>
            </a:r>
            <a:r>
              <a:rPr lang="en-US" sz="2400" b="1" dirty="0"/>
              <a:t>one good reason for citizens to learn more about biostatistics is to be able to read and understand the statistical methods used for health study design and analysis, as well as their limitations due to various </a:t>
            </a:r>
            <a:r>
              <a:rPr lang="en-US" sz="2400" b="1" dirty="0">
                <a:solidFill>
                  <a:srgbClr val="0000FF"/>
                </a:solidFill>
              </a:rPr>
              <a:t>sources of bias</a:t>
            </a:r>
            <a:r>
              <a:rPr lang="en-US" sz="2400" b="1" dirty="0"/>
              <a:t>, including but not limited to those we have just described. </a:t>
            </a:r>
          </a:p>
          <a:p>
            <a:pPr marL="457200" indent="-457200" algn="l">
              <a:spcBef>
                <a:spcPts val="0"/>
              </a:spcBef>
              <a:buFont typeface="Arial" panose="020B0604020202020204" pitchFamily="34" charset="0"/>
              <a:buChar char="•"/>
            </a:pPr>
            <a:r>
              <a:rPr lang="en-US" sz="2400" b="1" dirty="0">
                <a:solidFill>
                  <a:srgbClr val="0000FF"/>
                </a:solidFill>
              </a:rPr>
              <a:t>Citizens who </a:t>
            </a:r>
            <a:r>
              <a:rPr lang="en-US" sz="2400" b="1" dirty="0"/>
              <a:t>are more informed about biostatistical methods will, arguably, be better equipped to gauge relative health hazards and benefits and make better personal choices.</a:t>
            </a:r>
            <a:r>
              <a:rPr lang="en-US" sz="2400" b="1" i="1" dirty="0"/>
              <a:t> </a:t>
            </a:r>
            <a:endParaRPr lang="en-US" sz="24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21</a:t>
            </a:fld>
            <a:endParaRPr lang="en-US"/>
          </a:p>
        </p:txBody>
      </p:sp>
    </p:spTree>
    <p:extLst>
      <p:ext uri="{BB962C8B-B14F-4D97-AF65-F5344CB8AC3E}">
        <p14:creationId xmlns:p14="http://schemas.microsoft.com/office/powerpoint/2010/main" val="414952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41302" y="1585519"/>
            <a:ext cx="8558210" cy="4450156"/>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600" b="1" dirty="0">
                <a:solidFill>
                  <a:srgbClr val="0000FF"/>
                </a:solidFill>
              </a:rPr>
              <a:t>Health scientists </a:t>
            </a:r>
            <a:r>
              <a:rPr lang="en-US" sz="2600" b="1" dirty="0"/>
              <a:t>plan to collect as much data as possible in their research study design in order to adjust for various sources of bias. </a:t>
            </a:r>
          </a:p>
          <a:p>
            <a:pPr marL="457200" indent="-457200" algn="l">
              <a:spcBef>
                <a:spcPts val="0"/>
              </a:spcBef>
              <a:buFont typeface="Arial" panose="020B0604020202020204" pitchFamily="34" charset="0"/>
              <a:buChar char="•"/>
            </a:pPr>
            <a:r>
              <a:rPr lang="en-US" sz="2600" b="1" dirty="0">
                <a:solidFill>
                  <a:srgbClr val="FF0000"/>
                </a:solidFill>
              </a:rPr>
              <a:t>For example</a:t>
            </a:r>
            <a:r>
              <a:rPr lang="en-US" sz="2600" b="1" dirty="0"/>
              <a:t>, data on important </a:t>
            </a:r>
            <a:r>
              <a:rPr lang="en-US" sz="2600" b="1" dirty="0">
                <a:solidFill>
                  <a:srgbClr val="0000FF"/>
                </a:solidFill>
              </a:rPr>
              <a:t>confounders</a:t>
            </a:r>
            <a:r>
              <a:rPr lang="en-US" sz="2600" b="1" dirty="0"/>
              <a:t> such as age, gender, and health status are necessary in order to adjust for </a:t>
            </a:r>
            <a:r>
              <a:rPr lang="en-US" sz="2600" b="1" dirty="0">
                <a:solidFill>
                  <a:srgbClr val="0000FF"/>
                </a:solidFill>
              </a:rPr>
              <a:t>confounding bias </a:t>
            </a:r>
            <a:r>
              <a:rPr lang="en-US" sz="2600" b="1" dirty="0"/>
              <a:t>due to these factors. </a:t>
            </a:r>
          </a:p>
          <a:p>
            <a:pPr marL="457200" indent="-457200" algn="l">
              <a:spcBef>
                <a:spcPts val="0"/>
              </a:spcBef>
              <a:buFont typeface="Arial" panose="020B0604020202020204" pitchFamily="34" charset="0"/>
              <a:buChar char="•"/>
            </a:pPr>
            <a:r>
              <a:rPr lang="en-US" sz="2600" b="1" dirty="0"/>
              <a:t>When the data used for </a:t>
            </a:r>
            <a:r>
              <a:rPr lang="en-US" sz="2600" b="1" dirty="0">
                <a:solidFill>
                  <a:srgbClr val="0000FF"/>
                </a:solidFill>
              </a:rPr>
              <a:t>bias adjustment </a:t>
            </a:r>
            <a:r>
              <a:rPr lang="en-US" sz="2600" b="1" dirty="0"/>
              <a:t>are collected as part of the research study, the bias adjustment is termed </a:t>
            </a:r>
            <a:r>
              <a:rPr lang="en-US" b="1" i="1" dirty="0">
                <a:solidFill>
                  <a:srgbClr val="0000FF"/>
                </a:solidFill>
              </a:rPr>
              <a:t>internal adjustment</a:t>
            </a:r>
            <a:r>
              <a:rPr lang="en-US" sz="2600" b="1" i="1" dirty="0"/>
              <a:t>. </a:t>
            </a:r>
            <a:endParaRPr lang="en-US" sz="26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22</a:t>
            </a:fld>
            <a:endParaRPr lang="en-US"/>
          </a:p>
        </p:txBody>
      </p:sp>
    </p:spTree>
    <p:extLst>
      <p:ext uri="{BB962C8B-B14F-4D97-AF65-F5344CB8AC3E}">
        <p14:creationId xmlns:p14="http://schemas.microsoft.com/office/powerpoint/2010/main" val="67956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43281" y="1585519"/>
            <a:ext cx="8489658" cy="4450156"/>
          </a:xfrm>
        </p:spPr>
        <p:txBody>
          <a:bodyPr/>
          <a:lstStyle/>
          <a:p>
            <a:pPr algn="l">
              <a:spcBef>
                <a:spcPts val="0"/>
              </a:spcBef>
            </a:pPr>
            <a:r>
              <a:rPr lang="en-US" sz="2600" b="1" dirty="0">
                <a:solidFill>
                  <a:srgbClr val="0000FF"/>
                </a:solidFill>
              </a:rPr>
              <a:t>Biases in Collecting and Analyzing Epidemiological Data.</a:t>
            </a:r>
          </a:p>
          <a:p>
            <a:pPr marL="457200" indent="-457200" algn="l">
              <a:spcBef>
                <a:spcPts val="0"/>
              </a:spcBef>
              <a:buFont typeface="Arial" panose="020B0604020202020204" pitchFamily="34" charset="0"/>
              <a:buChar char="•"/>
            </a:pPr>
            <a:r>
              <a:rPr lang="en-US" sz="2800" b="1" dirty="0">
                <a:solidFill>
                  <a:srgbClr val="0000FF"/>
                </a:solidFill>
              </a:rPr>
              <a:t>However</a:t>
            </a:r>
            <a:r>
              <a:rPr lang="en-US" sz="2800" b="1" dirty="0"/>
              <a:t>, it is often impossible to collect all the data that would be required for full </a:t>
            </a:r>
            <a:r>
              <a:rPr lang="en-US" sz="2800" b="1" dirty="0">
                <a:solidFill>
                  <a:srgbClr val="0000FF"/>
                </a:solidFill>
              </a:rPr>
              <a:t>bias adjustment. </a:t>
            </a:r>
          </a:p>
          <a:p>
            <a:pPr marL="457200" indent="-457200" algn="l">
              <a:spcBef>
                <a:spcPts val="0"/>
              </a:spcBef>
              <a:buFont typeface="Arial" panose="020B0604020202020204" pitchFamily="34" charset="0"/>
              <a:buChar char="•"/>
            </a:pPr>
            <a:r>
              <a:rPr lang="en-US" sz="2800" b="1" dirty="0">
                <a:solidFill>
                  <a:srgbClr val="0000FF"/>
                </a:solidFill>
              </a:rPr>
              <a:t>In these cases</a:t>
            </a:r>
            <a:r>
              <a:rPr lang="en-US" sz="2800" b="1" dirty="0"/>
              <a:t>, knowledge or opinions or data gathered outside of the research study can be used for </a:t>
            </a:r>
            <a:r>
              <a:rPr lang="en-US" b="1" i="1" dirty="0">
                <a:solidFill>
                  <a:srgbClr val="0000FF"/>
                </a:solidFill>
              </a:rPr>
              <a:t>external bias adjustment</a:t>
            </a:r>
            <a:r>
              <a:rPr lang="en-US" sz="2800" b="1" i="1" dirty="0"/>
              <a:t>. </a:t>
            </a:r>
          </a:p>
          <a:p>
            <a:pPr marL="457200" indent="-457200" algn="l">
              <a:spcBef>
                <a:spcPts val="0"/>
              </a:spcBef>
              <a:buFont typeface="Arial" panose="020B0604020202020204" pitchFamily="34" charset="0"/>
              <a:buChar char="•"/>
            </a:pPr>
            <a:r>
              <a:rPr lang="en-US" sz="2800" b="1" dirty="0"/>
              <a:t>One method of </a:t>
            </a:r>
            <a:r>
              <a:rPr lang="en-US" sz="2800" b="1" i="1" dirty="0">
                <a:solidFill>
                  <a:srgbClr val="0000FF"/>
                </a:solidFill>
              </a:rPr>
              <a:t>external bias adjustment </a:t>
            </a:r>
            <a:r>
              <a:rPr lang="en-US" sz="2800" b="1" dirty="0"/>
              <a:t>is that of a </a:t>
            </a:r>
            <a:r>
              <a:rPr lang="en-US" sz="2800" b="1" dirty="0">
                <a:solidFill>
                  <a:srgbClr val="0000FF"/>
                </a:solidFill>
              </a:rPr>
              <a:t>sensitivity analysis</a:t>
            </a:r>
            <a:r>
              <a:rPr lang="en-US" sz="2800" b="1" dirty="0"/>
              <a:t>, in which data pertaining to the bias are fabricated and the analysis is redone.</a:t>
            </a:r>
            <a:r>
              <a:rPr lang="en-US" sz="2800" b="1" i="1" dirty="0"/>
              <a:t> </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23</a:t>
            </a:fld>
            <a:endParaRPr lang="en-US"/>
          </a:p>
        </p:txBody>
      </p:sp>
    </p:spTree>
    <p:extLst>
      <p:ext uri="{BB962C8B-B14F-4D97-AF65-F5344CB8AC3E}">
        <p14:creationId xmlns:p14="http://schemas.microsoft.com/office/powerpoint/2010/main" val="208151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203921"/>
            <a:ext cx="8489658" cy="4676761"/>
          </a:xfrm>
        </p:spPr>
        <p:txBody>
          <a:bodyPr/>
          <a:lstStyle/>
          <a:p>
            <a:pPr marL="457200" indent="-457200" algn="l">
              <a:spcBef>
                <a:spcPts val="600"/>
              </a:spcBef>
            </a:pPr>
            <a:r>
              <a:rPr lang="en-US" b="1" dirty="0">
                <a:solidFill>
                  <a:srgbClr val="0000FF"/>
                </a:solidFill>
              </a:rPr>
              <a:t>Basic Descriptive Statistical Methods</a:t>
            </a:r>
            <a:endParaRPr lang="en-US" dirty="0">
              <a:solidFill>
                <a:srgbClr val="0000FF"/>
              </a:solidFill>
            </a:endParaRPr>
          </a:p>
          <a:p>
            <a:pPr marL="457200" indent="-457200" algn="l">
              <a:spcBef>
                <a:spcPts val="600"/>
              </a:spcBef>
              <a:buFont typeface="Arial" panose="020B0604020202020204" pitchFamily="34" charset="0"/>
              <a:buChar char="•"/>
            </a:pPr>
            <a:r>
              <a:rPr lang="en-US" b="1" dirty="0"/>
              <a:t>In all </a:t>
            </a:r>
            <a:r>
              <a:rPr lang="en-US" b="1" dirty="0">
                <a:solidFill>
                  <a:srgbClr val="0000FF"/>
                </a:solidFill>
              </a:rPr>
              <a:t>data analyses</a:t>
            </a:r>
            <a:r>
              <a:rPr lang="en-US" b="1" dirty="0"/>
              <a:t>, the first and most important step is to fully describe the data collected. </a:t>
            </a:r>
          </a:p>
          <a:p>
            <a:pPr marL="457200" indent="-457200" algn="l">
              <a:spcBef>
                <a:spcPts val="600"/>
              </a:spcBef>
              <a:buFont typeface="Arial" panose="020B0604020202020204" pitchFamily="34" charset="0"/>
              <a:buChar char="•"/>
            </a:pPr>
            <a:r>
              <a:rPr lang="en-US" b="1" dirty="0">
                <a:solidFill>
                  <a:srgbClr val="0000FF"/>
                </a:solidFill>
              </a:rPr>
              <a:t>Data description </a:t>
            </a:r>
            <a:r>
              <a:rPr lang="en-US" b="1" dirty="0"/>
              <a:t>can be </a:t>
            </a:r>
            <a:r>
              <a:rPr lang="en-US" b="1" dirty="0">
                <a:solidFill>
                  <a:srgbClr val="0000FF"/>
                </a:solidFill>
              </a:rPr>
              <a:t>numerical</a:t>
            </a:r>
            <a:r>
              <a:rPr lang="en-US" b="1" dirty="0"/>
              <a:t>, such as presentation of frequencies (numbers of people within certain categories), </a:t>
            </a:r>
            <a:r>
              <a:rPr lang="en-US" b="1" dirty="0">
                <a:solidFill>
                  <a:srgbClr val="0000FF"/>
                </a:solidFill>
              </a:rPr>
              <a:t>means</a:t>
            </a:r>
            <a:r>
              <a:rPr lang="en-US" b="1" dirty="0"/>
              <a:t> (</a:t>
            </a:r>
            <a:r>
              <a:rPr lang="en-US" b="1" dirty="0">
                <a:solidFill>
                  <a:srgbClr val="0000FF"/>
                </a:solidFill>
              </a:rPr>
              <a:t>averages</a:t>
            </a:r>
            <a:r>
              <a:rPr lang="en-US" b="1" dirty="0"/>
              <a:t>), or </a:t>
            </a:r>
            <a:r>
              <a:rPr lang="en-US" b="1" dirty="0">
                <a:solidFill>
                  <a:srgbClr val="0000FF"/>
                </a:solidFill>
              </a:rPr>
              <a:t>odds ratios</a:t>
            </a:r>
            <a:r>
              <a:rPr lang="en-US" b="1" dirty="0"/>
              <a:t>, or graphical, such as </a:t>
            </a:r>
            <a:r>
              <a:rPr lang="en-US" b="1" dirty="0">
                <a:solidFill>
                  <a:srgbClr val="0000FF"/>
                </a:solidFill>
              </a:rPr>
              <a:t>histograms</a:t>
            </a:r>
            <a:r>
              <a:rPr lang="en-US" b="1" dirty="0"/>
              <a:t>, </a:t>
            </a:r>
            <a:r>
              <a:rPr lang="en-US" b="1" dirty="0">
                <a:solidFill>
                  <a:srgbClr val="0000FF"/>
                </a:solidFill>
              </a:rPr>
              <a:t>line graph</a:t>
            </a:r>
            <a:r>
              <a:rPr lang="en-US" b="1" dirty="0"/>
              <a:t>, and </a:t>
            </a:r>
            <a:r>
              <a:rPr lang="en-US" b="1" dirty="0">
                <a:solidFill>
                  <a:srgbClr val="0000FF"/>
                </a:solidFill>
              </a:rPr>
              <a:t>pie graph</a:t>
            </a:r>
            <a:r>
              <a:rPr lang="en-US" b="1" dirty="0"/>
              <a:t>.</a:t>
            </a:r>
            <a:r>
              <a:rPr lang="en-US" sz="2800" b="1" i="1" dirty="0"/>
              <a:t> </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24</a:t>
            </a:fld>
            <a:endParaRPr lang="en-US"/>
          </a:p>
        </p:txBody>
      </p:sp>
    </p:spTree>
    <p:extLst>
      <p:ext uri="{BB962C8B-B14F-4D97-AF65-F5344CB8AC3E}">
        <p14:creationId xmlns:p14="http://schemas.microsoft.com/office/powerpoint/2010/main" val="2642767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203921"/>
            <a:ext cx="8489658" cy="4676761"/>
          </a:xfrm>
        </p:spPr>
        <p:txBody>
          <a:bodyPr/>
          <a:lstStyle/>
          <a:p>
            <a:pPr marL="457200" indent="-457200" algn="l">
              <a:spcBef>
                <a:spcPts val="600"/>
              </a:spcBef>
            </a:pPr>
            <a:r>
              <a:rPr lang="en-US" b="1" dirty="0">
                <a:solidFill>
                  <a:srgbClr val="0000FF"/>
                </a:solidFill>
              </a:rPr>
              <a:t>Basic Descriptive Statistical Methods</a:t>
            </a:r>
            <a:endParaRPr lang="en-US" dirty="0">
              <a:solidFill>
                <a:srgbClr val="0000FF"/>
              </a:solidFill>
            </a:endParaRPr>
          </a:p>
          <a:p>
            <a:pPr marL="457200" indent="-457200" algn="l">
              <a:spcBef>
                <a:spcPts val="600"/>
              </a:spcBef>
              <a:buFont typeface="Arial" panose="020B0604020202020204" pitchFamily="34" charset="0"/>
              <a:buChar char="•"/>
            </a:pPr>
            <a:r>
              <a:rPr lang="en-US" b="1" dirty="0">
                <a:solidFill>
                  <a:srgbClr val="0000FF"/>
                </a:solidFill>
              </a:rPr>
              <a:t>Data description </a:t>
            </a:r>
            <a:r>
              <a:rPr lang="en-US" b="1" dirty="0"/>
              <a:t>can focus on one measurement at a time, which is called a </a:t>
            </a:r>
            <a:r>
              <a:rPr lang="en-US" b="1" dirty="0">
                <a:solidFill>
                  <a:srgbClr val="0000FF"/>
                </a:solidFill>
              </a:rPr>
              <a:t>univariate description </a:t>
            </a:r>
            <a:r>
              <a:rPr lang="en-US" b="1" dirty="0"/>
              <a:t>(because a measurement is sometimes termed a </a:t>
            </a:r>
            <a:r>
              <a:rPr lang="en-US" b="1" i="1" dirty="0">
                <a:solidFill>
                  <a:srgbClr val="0000FF"/>
                </a:solidFill>
              </a:rPr>
              <a:t>variable</a:t>
            </a:r>
            <a:r>
              <a:rPr lang="en-US" b="1" i="1" dirty="0"/>
              <a:t>)</a:t>
            </a:r>
            <a:r>
              <a:rPr lang="en-US" b="1" dirty="0"/>
              <a:t>, or on two measurements at a time (</a:t>
            </a:r>
            <a:r>
              <a:rPr lang="en-US" b="1" dirty="0">
                <a:solidFill>
                  <a:srgbClr val="0000FF"/>
                </a:solidFill>
              </a:rPr>
              <a:t>bivariate description</a:t>
            </a:r>
            <a:r>
              <a:rPr lang="en-US" b="1" dirty="0"/>
              <a:t>), or on many measurements at a time (</a:t>
            </a:r>
            <a:r>
              <a:rPr lang="en-US" b="1" dirty="0">
                <a:solidFill>
                  <a:srgbClr val="0000FF"/>
                </a:solidFill>
              </a:rPr>
              <a:t>multivariate description</a:t>
            </a:r>
            <a:r>
              <a:rPr lang="en-US" b="1" dirty="0"/>
              <a:t>).</a:t>
            </a:r>
            <a:r>
              <a:rPr lang="en-US" b="1" i="1" dirty="0"/>
              <a:t> </a:t>
            </a:r>
            <a:endParaRPr lang="en-US"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25</a:t>
            </a:fld>
            <a:endParaRPr lang="en-US"/>
          </a:p>
        </p:txBody>
      </p:sp>
    </p:spTree>
    <p:extLst>
      <p:ext uri="{BB962C8B-B14F-4D97-AF65-F5344CB8AC3E}">
        <p14:creationId xmlns:p14="http://schemas.microsoft.com/office/powerpoint/2010/main" val="354661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203921"/>
            <a:ext cx="8489658" cy="4831754"/>
          </a:xfrm>
        </p:spPr>
        <p:txBody>
          <a:bodyPr/>
          <a:lstStyle/>
          <a:p>
            <a:pPr marL="457200" indent="-457200" algn="l">
              <a:spcBef>
                <a:spcPts val="0"/>
              </a:spcBef>
            </a:pPr>
            <a:r>
              <a:rPr lang="en-US" b="1" dirty="0">
                <a:solidFill>
                  <a:srgbClr val="0000FF"/>
                </a:solidFill>
              </a:rPr>
              <a:t>Basic Descriptive Statistical Methods (DSs)</a:t>
            </a:r>
          </a:p>
          <a:p>
            <a:pPr marL="457200" indent="-457200" algn="l">
              <a:spcBef>
                <a:spcPts val="0"/>
              </a:spcBef>
              <a:buFont typeface="Arial" panose="020B0604020202020204" pitchFamily="34" charset="0"/>
              <a:buChar char="•"/>
            </a:pPr>
            <a:r>
              <a:rPr lang="en-US" sz="2800" b="1" dirty="0">
                <a:solidFill>
                  <a:srgbClr val="0000FF"/>
                </a:solidFill>
              </a:rPr>
              <a:t>DSs </a:t>
            </a:r>
            <a:r>
              <a:rPr lang="en-US" sz="2800" b="1" dirty="0"/>
              <a:t>a way to summarize data from a sample or a population</a:t>
            </a:r>
          </a:p>
          <a:p>
            <a:pPr marL="457200" indent="-457200" algn="l">
              <a:spcBef>
                <a:spcPts val="0"/>
              </a:spcBef>
              <a:buFont typeface="Arial" panose="020B0604020202020204" pitchFamily="34" charset="0"/>
              <a:buChar char="•"/>
            </a:pPr>
            <a:r>
              <a:rPr lang="en-US" sz="2800" b="1" dirty="0">
                <a:solidFill>
                  <a:srgbClr val="0000FF"/>
                </a:solidFill>
              </a:rPr>
              <a:t>DSs illustrate </a:t>
            </a:r>
            <a:r>
              <a:rPr lang="en-US" sz="2800" b="1" dirty="0"/>
              <a:t>the shape, central tendency, and variability of a set of data</a:t>
            </a:r>
          </a:p>
          <a:p>
            <a:pPr marL="457200" indent="-457200" algn="l">
              <a:spcBef>
                <a:spcPts val="0"/>
              </a:spcBef>
              <a:buFont typeface="Arial" panose="020B0604020202020204" pitchFamily="34" charset="0"/>
              <a:buChar char="•"/>
            </a:pPr>
            <a:r>
              <a:rPr lang="en-US" sz="2800" b="1" dirty="0"/>
              <a:t>The </a:t>
            </a:r>
            <a:r>
              <a:rPr lang="en-US" sz="2800" b="1" dirty="0">
                <a:solidFill>
                  <a:srgbClr val="0000FF"/>
                </a:solidFill>
              </a:rPr>
              <a:t>shape</a:t>
            </a:r>
            <a:r>
              <a:rPr lang="en-US" sz="2800" b="1" dirty="0"/>
              <a:t> of data has to do with the frequencies of the values of observations</a:t>
            </a:r>
          </a:p>
          <a:p>
            <a:pPr marL="457200" indent="-457200" algn="l">
              <a:spcBef>
                <a:spcPts val="0"/>
              </a:spcBef>
              <a:buFont typeface="Arial" panose="020B0604020202020204" pitchFamily="34" charset="0"/>
              <a:buChar char="•"/>
            </a:pPr>
            <a:r>
              <a:rPr lang="en-US" sz="2800" b="1" dirty="0">
                <a:solidFill>
                  <a:srgbClr val="0000FF"/>
                </a:solidFill>
              </a:rPr>
              <a:t>Central tendency </a:t>
            </a:r>
            <a:r>
              <a:rPr lang="en-US" sz="2800" b="1" dirty="0"/>
              <a:t>describes the location of the meddle of the data </a:t>
            </a:r>
          </a:p>
          <a:p>
            <a:pPr marL="457200" indent="-457200" algn="l">
              <a:spcBef>
                <a:spcPts val="0"/>
              </a:spcBef>
              <a:buFont typeface="Arial" panose="020B0604020202020204" pitchFamily="34" charset="0"/>
              <a:buChar char="•"/>
            </a:pPr>
            <a:r>
              <a:rPr lang="en-US" sz="2800" b="1" dirty="0">
                <a:solidFill>
                  <a:srgbClr val="0000FF"/>
                </a:solidFill>
              </a:rPr>
              <a:t>Variability</a:t>
            </a:r>
            <a:r>
              <a:rPr lang="en-US" sz="2800" b="1" dirty="0"/>
              <a:t> is the extent values are spread above and below the middle values.</a:t>
            </a:r>
            <a:r>
              <a:rPr lang="en-US" sz="2800" b="1" i="1" dirty="0"/>
              <a:t> </a:t>
            </a:r>
            <a:r>
              <a:rPr lang="en-US" sz="2800" b="1" i="1" dirty="0">
                <a:solidFill>
                  <a:srgbClr val="0000FF"/>
                </a:solidFill>
              </a:rPr>
              <a:t>a.k.a. dispersion </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26</a:t>
            </a:fld>
            <a:endParaRPr lang="en-US"/>
          </a:p>
        </p:txBody>
      </p:sp>
    </p:spTree>
    <p:extLst>
      <p:ext uri="{BB962C8B-B14F-4D97-AF65-F5344CB8AC3E}">
        <p14:creationId xmlns:p14="http://schemas.microsoft.com/office/powerpoint/2010/main" val="292103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442905"/>
            <a:ext cx="8489658" cy="4592769"/>
          </a:xfrm>
        </p:spPr>
        <p:txBody>
          <a:bodyPr/>
          <a:lstStyle/>
          <a:p>
            <a:pPr marL="457200" indent="-457200" algn="l">
              <a:spcBef>
                <a:spcPts val="0"/>
              </a:spcBef>
            </a:pPr>
            <a:r>
              <a:rPr lang="en-US" b="1" dirty="0">
                <a:solidFill>
                  <a:srgbClr val="0000FF"/>
                </a:solidFill>
              </a:rPr>
              <a:t>Basic Descriptive Statistical Methods (DSs)</a:t>
            </a:r>
          </a:p>
          <a:p>
            <a:pPr marL="457200" indent="-457200" algn="l">
              <a:spcBef>
                <a:spcPts val="0"/>
              </a:spcBef>
              <a:buFont typeface="Arial" panose="020B0604020202020204" pitchFamily="34" charset="0"/>
              <a:buChar char="•"/>
            </a:pPr>
            <a:r>
              <a:rPr lang="en-US" sz="2800" b="1" dirty="0">
                <a:solidFill>
                  <a:srgbClr val="0000FF"/>
                </a:solidFill>
              </a:rPr>
              <a:t>DSs</a:t>
            </a:r>
            <a:r>
              <a:rPr lang="en-US" sz="2800" b="1" dirty="0"/>
              <a:t> can be distinguished from </a:t>
            </a:r>
            <a:r>
              <a:rPr lang="en-US" sz="2800" b="1" dirty="0">
                <a:solidFill>
                  <a:srgbClr val="0000FF"/>
                </a:solidFill>
              </a:rPr>
              <a:t>inferential</a:t>
            </a:r>
            <a:r>
              <a:rPr lang="en-US" sz="2800" b="1" dirty="0"/>
              <a:t> </a:t>
            </a:r>
            <a:r>
              <a:rPr lang="en-US" sz="2800" b="1" dirty="0">
                <a:solidFill>
                  <a:srgbClr val="0000FF"/>
                </a:solidFill>
              </a:rPr>
              <a:t>statistics</a:t>
            </a:r>
          </a:p>
          <a:p>
            <a:pPr marL="457200" indent="-457200" algn="l">
              <a:spcBef>
                <a:spcPts val="0"/>
              </a:spcBef>
              <a:buFont typeface="Arial" panose="020B0604020202020204" pitchFamily="34" charset="0"/>
              <a:buChar char="•"/>
            </a:pPr>
            <a:r>
              <a:rPr lang="en-US" sz="2800" b="1" dirty="0">
                <a:solidFill>
                  <a:srgbClr val="0000FF"/>
                </a:solidFill>
              </a:rPr>
              <a:t>DSs</a:t>
            </a:r>
            <a:r>
              <a:rPr lang="en-US" sz="2800" b="1" dirty="0"/>
              <a:t> are </a:t>
            </a:r>
            <a:r>
              <a:rPr lang="en-US" sz="3600" b="1" i="1" dirty="0">
                <a:solidFill>
                  <a:srgbClr val="FF0000"/>
                </a:solidFill>
              </a:rPr>
              <a:t>not</a:t>
            </a:r>
            <a:r>
              <a:rPr lang="en-US" sz="2800" b="1" dirty="0"/>
              <a:t> capable of testing </a:t>
            </a:r>
            <a:r>
              <a:rPr lang="en-US" sz="2800" b="1" dirty="0">
                <a:solidFill>
                  <a:srgbClr val="0000FF"/>
                </a:solidFill>
              </a:rPr>
              <a:t>hypotheses</a:t>
            </a:r>
          </a:p>
          <a:p>
            <a:pPr algn="l"/>
            <a:r>
              <a:rPr lang="en-US" sz="2800" b="1" dirty="0">
                <a:solidFill>
                  <a:srgbClr val="0000FF"/>
                </a:solidFill>
              </a:rPr>
              <a:t>Inferential Statistics</a:t>
            </a:r>
            <a:endParaRPr lang="en-US" sz="2800" dirty="0">
              <a:solidFill>
                <a:srgbClr val="0000FF"/>
              </a:solidFill>
            </a:endParaRPr>
          </a:p>
          <a:p>
            <a:pPr marL="457200" indent="-457200" algn="l">
              <a:buFont typeface="Arial" panose="020B0604020202020204" pitchFamily="34" charset="0"/>
              <a:buChar char="•"/>
            </a:pPr>
            <a:r>
              <a:rPr lang="en-US" sz="2800" b="1" dirty="0"/>
              <a:t>It helps you observe and analyze a sample of the data. </a:t>
            </a:r>
          </a:p>
          <a:p>
            <a:pPr marL="457200" indent="-457200" algn="l">
              <a:buFont typeface="Arial" panose="020B0604020202020204" pitchFamily="34" charset="0"/>
              <a:buChar char="•"/>
            </a:pPr>
            <a:r>
              <a:rPr lang="en-US" sz="2800" b="1" dirty="0"/>
              <a:t>It is </a:t>
            </a:r>
            <a:r>
              <a:rPr lang="en-US" sz="2800" b="1" dirty="0">
                <a:solidFill>
                  <a:srgbClr val="0000FF"/>
                </a:solidFill>
              </a:rPr>
              <a:t>used to generalize </a:t>
            </a:r>
            <a:r>
              <a:rPr lang="en-US" sz="2800" b="1" dirty="0"/>
              <a:t>and make judgments</a:t>
            </a:r>
            <a:r>
              <a:rPr lang="en-US" sz="2800" dirty="0"/>
              <a:t>.</a:t>
            </a:r>
          </a:p>
          <a:p>
            <a:pPr marL="457200" indent="-457200" algn="l">
              <a:buFont typeface="Arial" panose="020B0604020202020204" pitchFamily="34" charset="0"/>
              <a:buChar char="•"/>
            </a:pPr>
            <a:r>
              <a:rPr lang="en-US" sz="2800" b="1" dirty="0">
                <a:solidFill>
                  <a:srgbClr val="0000FF"/>
                </a:solidFill>
              </a:rPr>
              <a:t>Inferential</a:t>
            </a:r>
            <a:r>
              <a:rPr lang="en-US" sz="2800" b="1" dirty="0"/>
              <a:t> </a:t>
            </a:r>
            <a:r>
              <a:rPr lang="en-US" sz="2800" b="1" dirty="0">
                <a:solidFill>
                  <a:srgbClr val="0000FF"/>
                </a:solidFill>
              </a:rPr>
              <a:t>statistics</a:t>
            </a:r>
            <a:r>
              <a:rPr lang="en-US" sz="2800" b="1" dirty="0"/>
              <a:t> are often used to compare the differences between the treatment groups. </a:t>
            </a:r>
            <a:endParaRPr lang="en-US" sz="2800" b="1" dirty="0">
              <a:solidFill>
                <a:srgbClr val="0000FF"/>
              </a:solidFill>
            </a:endParaRPr>
          </a:p>
          <a:p>
            <a:pPr marL="457200" indent="-457200" algn="l">
              <a:buFont typeface="Arial" panose="020B0604020202020204" pitchFamily="34" charset="0"/>
              <a:buChar char="•"/>
            </a:pP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27</a:t>
            </a:fld>
            <a:endParaRPr lang="en-US"/>
          </a:p>
        </p:txBody>
      </p:sp>
    </p:spTree>
    <p:extLst>
      <p:ext uri="{BB962C8B-B14F-4D97-AF65-F5344CB8AC3E}">
        <p14:creationId xmlns:p14="http://schemas.microsoft.com/office/powerpoint/2010/main" val="237598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5D3CCD-FDD2-4FF9-AD4F-CBA60299C644}"/>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84163BA8-6C97-4C12-971B-66246A300A77}"/>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629134E9-F3AF-4D88-A013-61EF662E6E3B}"/>
              </a:ext>
            </a:extLst>
          </p:cNvPr>
          <p:cNvSpPr>
            <a:spLocks noGrp="1"/>
          </p:cNvSpPr>
          <p:nvPr>
            <p:ph type="sldNum" sz="quarter" idx="4"/>
          </p:nvPr>
        </p:nvSpPr>
        <p:spPr/>
        <p:txBody>
          <a:bodyPr/>
          <a:lstStyle/>
          <a:p>
            <a:fld id="{2D846D23-4023-4536-86FE-F07EE91DD4B1}" type="slidenum">
              <a:rPr lang="en-US" smtClean="0"/>
              <a:t>28</a:t>
            </a:fld>
            <a:endParaRPr lang="en-US"/>
          </a:p>
        </p:txBody>
      </p:sp>
      <p:pic>
        <p:nvPicPr>
          <p:cNvPr id="7" name="Picture 6" descr="Descriptive Vs. Inferential Statistics">
            <a:extLst>
              <a:ext uri="{FF2B5EF4-FFF2-40B4-BE49-F238E27FC236}">
                <a16:creationId xmlns:a16="http://schemas.microsoft.com/office/drawing/2014/main" id="{C8751E75-6EFE-46CC-854F-5FFF7B7F2C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3007" y="553673"/>
            <a:ext cx="8346506" cy="5482001"/>
          </a:xfrm>
          <a:prstGeom prst="rect">
            <a:avLst/>
          </a:prstGeom>
          <a:noFill/>
          <a:ln>
            <a:noFill/>
          </a:ln>
        </p:spPr>
      </p:pic>
    </p:spTree>
    <p:extLst>
      <p:ext uri="{BB962C8B-B14F-4D97-AF65-F5344CB8AC3E}">
        <p14:creationId xmlns:p14="http://schemas.microsoft.com/office/powerpoint/2010/main" val="182902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266739"/>
            <a:ext cx="8564620" cy="4768936"/>
          </a:xfrm>
        </p:spPr>
        <p:txBody>
          <a:bodyPr/>
          <a:lstStyle/>
          <a:p>
            <a:pPr marL="457200" indent="-457200" algn="l">
              <a:spcBef>
                <a:spcPts val="0"/>
              </a:spcBef>
            </a:pPr>
            <a:r>
              <a:rPr lang="en-US" b="1" dirty="0">
                <a:solidFill>
                  <a:srgbClr val="0000FF"/>
                </a:solidFill>
              </a:rPr>
              <a:t>Inferential Statistics</a:t>
            </a:r>
          </a:p>
          <a:p>
            <a:pPr marL="457200" indent="-457200" algn="l">
              <a:spcBef>
                <a:spcPts val="0"/>
              </a:spcBef>
              <a:buFont typeface="Arial" panose="020B0604020202020204" pitchFamily="34" charset="0"/>
              <a:buChar char="•"/>
            </a:pPr>
            <a:r>
              <a:rPr lang="en-US" sz="2800" b="1" dirty="0">
                <a:solidFill>
                  <a:srgbClr val="0000FF"/>
                </a:solidFill>
              </a:rPr>
              <a:t>Inferential statistics </a:t>
            </a:r>
            <a:r>
              <a:rPr lang="en-US" sz="2800" b="1" dirty="0"/>
              <a:t>use measurements from the sample of subjects in the experiment to compare the treatment groups and make generalizations about the larger population of subjects.</a:t>
            </a:r>
          </a:p>
          <a:p>
            <a:pPr marL="457200" indent="-457200" algn="l">
              <a:spcBef>
                <a:spcPts val="0"/>
              </a:spcBef>
              <a:buFont typeface="Arial" panose="020B0604020202020204" pitchFamily="34" charset="0"/>
              <a:buChar char="•"/>
            </a:pPr>
            <a:r>
              <a:rPr lang="en-US" sz="2800" b="1" dirty="0">
                <a:solidFill>
                  <a:srgbClr val="0000FF"/>
                </a:solidFill>
              </a:rPr>
              <a:t>Inferential statistics </a:t>
            </a:r>
            <a:r>
              <a:rPr lang="en-US" sz="2800" b="1" dirty="0"/>
              <a:t>can tell us, with a certain degree of confidence, if there is a true difference between two pathways, or if the difference is likely due to chance outcomes. </a:t>
            </a:r>
          </a:p>
          <a:p>
            <a:pPr marL="457200" indent="-457200" algn="l">
              <a:spcBef>
                <a:spcPts val="0"/>
              </a:spcBef>
              <a:buFont typeface="Arial" panose="020B0604020202020204" pitchFamily="34" charset="0"/>
              <a:buChar char="•"/>
            </a:pPr>
            <a:r>
              <a:rPr lang="en-US" sz="2800" b="1" dirty="0"/>
              <a:t>It's also used to determine the likelihood of a true relationship between two or more variables. </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29</a:t>
            </a:fld>
            <a:endParaRPr lang="en-US"/>
          </a:p>
        </p:txBody>
      </p:sp>
    </p:spTree>
    <p:extLst>
      <p:ext uri="{BB962C8B-B14F-4D97-AF65-F5344CB8AC3E}">
        <p14:creationId xmlns:p14="http://schemas.microsoft.com/office/powerpoint/2010/main" val="139225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612395" y="1583319"/>
            <a:ext cx="8019877" cy="4370664"/>
          </a:xfrm>
        </p:spPr>
        <p:txBody>
          <a:bodyPr/>
          <a:lstStyle/>
          <a:p>
            <a:pPr algn="l"/>
            <a:r>
              <a:rPr lang="en-US" b="1" dirty="0">
                <a:solidFill>
                  <a:srgbClr val="0000FF"/>
                </a:solidFill>
              </a:rPr>
              <a:t>What is Biostatistics?</a:t>
            </a:r>
          </a:p>
          <a:p>
            <a:pPr algn="l"/>
            <a:r>
              <a:rPr lang="en-US" b="1" dirty="0"/>
              <a:t>Using the tools of </a:t>
            </a:r>
            <a:r>
              <a:rPr lang="en-US" b="1" dirty="0">
                <a:solidFill>
                  <a:srgbClr val="0000FF"/>
                </a:solidFill>
              </a:rPr>
              <a:t>statistics</a:t>
            </a:r>
            <a:r>
              <a:rPr lang="en-US" b="1" dirty="0"/>
              <a:t>, </a:t>
            </a:r>
            <a:r>
              <a:rPr lang="en-US" b="1" dirty="0">
                <a:solidFill>
                  <a:srgbClr val="0000FF"/>
                </a:solidFill>
              </a:rPr>
              <a:t>biostatisticians</a:t>
            </a:r>
            <a:r>
              <a:rPr lang="en-US" b="1" dirty="0"/>
              <a:t> help answer pressing research questions in medicine, biology and </a:t>
            </a:r>
            <a:r>
              <a:rPr lang="en-US" b="1" dirty="0">
                <a:solidFill>
                  <a:srgbClr val="0000FF"/>
                </a:solidFill>
              </a:rPr>
              <a:t>public health</a:t>
            </a:r>
            <a:r>
              <a:rPr lang="en-US" b="1" dirty="0"/>
              <a:t>, such as whether a new drug works, what causes cancer and other diseases, and how long a person with a certain illness is likely to survive.</a:t>
            </a:r>
            <a:endParaRPr lang="en-US" sz="2800" b="1" dirty="0"/>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a:t>
            </a:fld>
            <a:endParaRPr lang="en-US"/>
          </a:p>
        </p:txBody>
      </p:sp>
    </p:spTree>
    <p:extLst>
      <p:ext uri="{BB962C8B-B14F-4D97-AF65-F5344CB8AC3E}">
        <p14:creationId xmlns:p14="http://schemas.microsoft.com/office/powerpoint/2010/main" val="294268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182849"/>
            <a:ext cx="8455026" cy="4852826"/>
          </a:xfrm>
        </p:spPr>
        <p:txBody>
          <a:bodyPr/>
          <a:lstStyle/>
          <a:p>
            <a:pPr algn="l">
              <a:spcBef>
                <a:spcPts val="0"/>
              </a:spcBef>
            </a:pPr>
            <a:r>
              <a:rPr lang="en-US" b="1" dirty="0">
                <a:solidFill>
                  <a:srgbClr val="0000FF"/>
                </a:solidFill>
              </a:rPr>
              <a:t>DSs Measure of Central Tendency </a:t>
            </a:r>
          </a:p>
          <a:p>
            <a:pPr marL="457200" indent="-457200" algn="l">
              <a:buFont typeface="Arial" panose="020B0604020202020204" pitchFamily="34" charset="0"/>
              <a:buChar char="•"/>
            </a:pPr>
            <a:r>
              <a:rPr lang="en-US" b="1" dirty="0"/>
              <a:t>A </a:t>
            </a:r>
            <a:r>
              <a:rPr lang="en-US" b="1" dirty="0">
                <a:solidFill>
                  <a:srgbClr val="0000FF"/>
                </a:solidFill>
              </a:rPr>
              <a:t>measure of central tendency </a:t>
            </a:r>
            <a:r>
              <a:rPr lang="en-US" b="1" dirty="0"/>
              <a:t>is a summary statistic that represents the center point or typical value of a dataset. </a:t>
            </a:r>
          </a:p>
          <a:p>
            <a:pPr marL="457200" indent="-457200" algn="l">
              <a:buFont typeface="Arial" panose="020B0604020202020204" pitchFamily="34" charset="0"/>
              <a:buChar char="•"/>
            </a:pPr>
            <a:r>
              <a:rPr lang="en-US" b="1" dirty="0"/>
              <a:t>These </a:t>
            </a:r>
            <a:r>
              <a:rPr lang="en-US" b="1" dirty="0">
                <a:solidFill>
                  <a:srgbClr val="0000FF"/>
                </a:solidFill>
              </a:rPr>
              <a:t>measures</a:t>
            </a:r>
            <a:r>
              <a:rPr lang="en-US" b="1" dirty="0"/>
              <a:t> indicate where most values in a distribution fall and are also referred to as the central location of a distribution. </a:t>
            </a:r>
          </a:p>
          <a:p>
            <a:pPr marL="457200" indent="-457200" algn="l">
              <a:buFont typeface="Arial" panose="020B0604020202020204" pitchFamily="34" charset="0"/>
              <a:buChar char="•"/>
            </a:pPr>
            <a:r>
              <a:rPr lang="en-US" b="1" dirty="0"/>
              <a:t>You can think of it as the tendency of data to cluster around a </a:t>
            </a:r>
            <a:r>
              <a:rPr lang="en-US" b="1" dirty="0">
                <a:solidFill>
                  <a:srgbClr val="0000FF"/>
                </a:solidFill>
              </a:rPr>
              <a:t>middle value</a:t>
            </a:r>
            <a:r>
              <a:rPr lang="en-US" b="1" dirty="0"/>
              <a:t>. </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30</a:t>
            </a:fld>
            <a:endParaRPr lang="en-US"/>
          </a:p>
        </p:txBody>
      </p:sp>
    </p:spTree>
    <p:extLst>
      <p:ext uri="{BB962C8B-B14F-4D97-AF65-F5344CB8AC3E}">
        <p14:creationId xmlns:p14="http://schemas.microsoft.com/office/powerpoint/2010/main" val="186180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82849"/>
            <a:ext cx="8564620" cy="4852826"/>
          </a:xfrm>
        </p:spPr>
        <p:txBody>
          <a:bodyPr/>
          <a:lstStyle/>
          <a:p>
            <a:pPr algn="l">
              <a:spcBef>
                <a:spcPts val="0"/>
              </a:spcBef>
            </a:pPr>
            <a:r>
              <a:rPr lang="en-US" b="1" dirty="0">
                <a:solidFill>
                  <a:srgbClr val="0000FF"/>
                </a:solidFill>
              </a:rPr>
              <a:t>DSs Measure of Central Tendency </a:t>
            </a:r>
          </a:p>
          <a:p>
            <a:pPr marL="457200" indent="-457200" algn="l">
              <a:buFont typeface="Arial" panose="020B0604020202020204" pitchFamily="34" charset="0"/>
              <a:buChar char="•"/>
            </a:pPr>
            <a:r>
              <a:rPr lang="en-US" sz="2800" b="1" dirty="0"/>
              <a:t>In statistics, the three most common measures of central tendency are the </a:t>
            </a:r>
            <a:r>
              <a:rPr lang="en-US" sz="2800" b="1" dirty="0">
                <a:solidFill>
                  <a:srgbClr val="0000FF"/>
                </a:solidFill>
              </a:rPr>
              <a:t>mean</a:t>
            </a:r>
            <a:r>
              <a:rPr lang="en-US" sz="2800" b="1" dirty="0"/>
              <a:t>, </a:t>
            </a:r>
            <a:r>
              <a:rPr lang="en-US" sz="2800" b="1" dirty="0">
                <a:solidFill>
                  <a:srgbClr val="0000FF"/>
                </a:solidFill>
              </a:rPr>
              <a:t>median</a:t>
            </a:r>
            <a:r>
              <a:rPr lang="en-US" sz="2800" b="1" dirty="0"/>
              <a:t>, and </a:t>
            </a:r>
            <a:r>
              <a:rPr lang="en-US" sz="2800" b="1" dirty="0">
                <a:solidFill>
                  <a:srgbClr val="0000FF"/>
                </a:solidFill>
              </a:rPr>
              <a:t>mode</a:t>
            </a:r>
            <a:r>
              <a:rPr lang="en-US" sz="2800" b="1" dirty="0"/>
              <a:t>. </a:t>
            </a:r>
          </a:p>
          <a:p>
            <a:pPr marL="457200" indent="-457200" algn="l">
              <a:buFont typeface="Arial" panose="020B0604020202020204" pitchFamily="34" charset="0"/>
              <a:buChar char="•"/>
            </a:pPr>
            <a:r>
              <a:rPr lang="en-US" sz="2800" b="1" dirty="0"/>
              <a:t>Each of these measures calculates the location of the central point using a different method.  </a:t>
            </a:r>
          </a:p>
          <a:p>
            <a:pPr marL="457200" indent="-457200" algn="l">
              <a:buFont typeface="Arial" panose="020B0604020202020204" pitchFamily="34" charset="0"/>
              <a:buChar char="•"/>
            </a:pPr>
            <a:r>
              <a:rPr lang="en-US" sz="2800" b="1" dirty="0"/>
              <a:t>The </a:t>
            </a:r>
            <a:r>
              <a:rPr lang="en-US" sz="2800" b="1" dirty="0">
                <a:solidFill>
                  <a:srgbClr val="0000FF"/>
                </a:solidFill>
              </a:rPr>
              <a:t>mean</a:t>
            </a:r>
            <a:r>
              <a:rPr lang="en-US" sz="2800" b="1" dirty="0"/>
              <a:t>, </a:t>
            </a:r>
            <a:r>
              <a:rPr lang="en-US" sz="2800" b="1" dirty="0">
                <a:solidFill>
                  <a:srgbClr val="0000FF"/>
                </a:solidFill>
              </a:rPr>
              <a:t>median</a:t>
            </a:r>
            <a:r>
              <a:rPr lang="en-US" sz="2800" b="1" dirty="0"/>
              <a:t> and </a:t>
            </a:r>
            <a:r>
              <a:rPr lang="en-US" sz="2800" b="1" dirty="0">
                <a:solidFill>
                  <a:srgbClr val="0000FF"/>
                </a:solidFill>
              </a:rPr>
              <a:t>mode</a:t>
            </a:r>
            <a:r>
              <a:rPr lang="en-US" sz="2800" b="1" dirty="0"/>
              <a:t> are all valid measures of central tendency, but under different </a:t>
            </a:r>
            <a:r>
              <a:rPr lang="en-US" b="1" i="1" dirty="0">
                <a:solidFill>
                  <a:srgbClr val="0000FF"/>
                </a:solidFill>
              </a:rPr>
              <a:t>conditions</a:t>
            </a:r>
            <a:r>
              <a:rPr lang="en-US" sz="2800" b="1" dirty="0"/>
              <a:t>, some measures of central tendency become more appropriate to use than others.</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31</a:t>
            </a:fld>
            <a:endParaRPr lang="en-US"/>
          </a:p>
        </p:txBody>
      </p:sp>
    </p:spTree>
    <p:extLst>
      <p:ext uri="{BB962C8B-B14F-4D97-AF65-F5344CB8AC3E}">
        <p14:creationId xmlns:p14="http://schemas.microsoft.com/office/powerpoint/2010/main" val="227927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744909"/>
            <a:ext cx="8564620" cy="4290765"/>
          </a:xfrm>
        </p:spPr>
        <p:txBody>
          <a:bodyPr/>
          <a:lstStyle/>
          <a:p>
            <a:pPr algn="l">
              <a:spcBef>
                <a:spcPts val="0"/>
              </a:spcBef>
            </a:pPr>
            <a:r>
              <a:rPr lang="en-US" b="1" dirty="0">
                <a:solidFill>
                  <a:srgbClr val="0000FF"/>
                </a:solidFill>
              </a:rPr>
              <a:t>DSs Measure of Central Tendency </a:t>
            </a:r>
          </a:p>
          <a:p>
            <a:pPr marL="457200" indent="-457200" algn="l">
              <a:spcBef>
                <a:spcPts val="0"/>
              </a:spcBef>
              <a:buFont typeface="Arial" panose="020B0604020202020204" pitchFamily="34" charset="0"/>
              <a:buChar char="•"/>
            </a:pPr>
            <a:r>
              <a:rPr lang="en-US" sz="2800" b="1" dirty="0"/>
              <a:t>The </a:t>
            </a:r>
            <a:r>
              <a:rPr lang="en-US" sz="2800" b="1" dirty="0">
                <a:solidFill>
                  <a:srgbClr val="0000FF"/>
                </a:solidFill>
              </a:rPr>
              <a:t>mean</a:t>
            </a:r>
            <a:r>
              <a:rPr lang="en-US" sz="2800" b="1" dirty="0"/>
              <a:t> (or average) is the most popular and well-known measure of central tendency. </a:t>
            </a:r>
          </a:p>
          <a:p>
            <a:pPr marL="457200" indent="-457200" algn="l">
              <a:spcBef>
                <a:spcPts val="0"/>
              </a:spcBef>
              <a:buFont typeface="Arial" panose="020B0604020202020204" pitchFamily="34" charset="0"/>
              <a:buChar char="•"/>
            </a:pPr>
            <a:r>
              <a:rPr lang="en-US" sz="2800" b="1" dirty="0"/>
              <a:t>The </a:t>
            </a:r>
            <a:r>
              <a:rPr lang="en-US" sz="2800" b="1" dirty="0">
                <a:solidFill>
                  <a:srgbClr val="0000FF"/>
                </a:solidFill>
              </a:rPr>
              <a:t>mean</a:t>
            </a:r>
            <a:r>
              <a:rPr lang="en-US" sz="2800" b="1" dirty="0"/>
              <a:t> is equal to the sum of all the values in the data set divided by the number of values in the same data set. </a:t>
            </a:r>
          </a:p>
          <a:p>
            <a:pPr marL="457200" indent="-457200" algn="l">
              <a:spcBef>
                <a:spcPts val="0"/>
              </a:spcBef>
              <a:buFont typeface="Arial" panose="020B0604020202020204" pitchFamily="34" charset="0"/>
              <a:buChar char="•"/>
            </a:pPr>
            <a:r>
              <a:rPr lang="en-US" sz="2800" b="1" dirty="0"/>
              <a:t>A researcher can use the </a:t>
            </a:r>
            <a:r>
              <a:rPr lang="en-US" sz="2800" b="1" dirty="0">
                <a:solidFill>
                  <a:srgbClr val="0000FF"/>
                </a:solidFill>
              </a:rPr>
              <a:t>mean</a:t>
            </a:r>
            <a:r>
              <a:rPr lang="en-US" sz="2800" b="1" dirty="0"/>
              <a:t> to describe the data distribution of variables measured as intervals or ratios. </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32</a:t>
            </a:fld>
            <a:endParaRPr lang="en-US"/>
          </a:p>
        </p:txBody>
      </p:sp>
    </p:spTree>
    <p:extLst>
      <p:ext uri="{BB962C8B-B14F-4D97-AF65-F5344CB8AC3E}">
        <p14:creationId xmlns:p14="http://schemas.microsoft.com/office/powerpoint/2010/main" val="4045735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744909"/>
            <a:ext cx="8455025" cy="4290765"/>
          </a:xfrm>
        </p:spPr>
        <p:txBody>
          <a:bodyPr/>
          <a:lstStyle/>
          <a:p>
            <a:pPr algn="l">
              <a:spcBef>
                <a:spcPts val="0"/>
              </a:spcBef>
            </a:pPr>
            <a:r>
              <a:rPr lang="en-US" b="1" dirty="0">
                <a:solidFill>
                  <a:srgbClr val="0000FF"/>
                </a:solidFill>
              </a:rPr>
              <a:t>DSs Measure of Central Tendency </a:t>
            </a:r>
          </a:p>
          <a:p>
            <a:pPr marL="457200" indent="-457200" algn="l">
              <a:buFont typeface="Arial" panose="020B0604020202020204" pitchFamily="34" charset="0"/>
              <a:buChar char="•"/>
            </a:pPr>
            <a:r>
              <a:rPr lang="en-US" b="1" dirty="0"/>
              <a:t>The </a:t>
            </a:r>
            <a:r>
              <a:rPr lang="en-US" b="1" dirty="0">
                <a:solidFill>
                  <a:srgbClr val="0000FF"/>
                </a:solidFill>
              </a:rPr>
              <a:t>median</a:t>
            </a:r>
            <a:r>
              <a:rPr lang="en-US" b="1" dirty="0"/>
              <a:t> is the value at the middle of a distribution of data when those data are organized from the lowest to the highest value. </a:t>
            </a:r>
            <a:endParaRPr lang="en-US" b="1" dirty="0">
              <a:solidFill>
                <a:srgbClr val="0000FF"/>
              </a:solidFill>
            </a:endParaRPr>
          </a:p>
          <a:p>
            <a:pPr marL="457200" indent="-457200" algn="l">
              <a:buFont typeface="Arial" panose="020B0604020202020204" pitchFamily="34" charset="0"/>
              <a:buChar char="•"/>
            </a:pPr>
            <a:r>
              <a:rPr lang="en-US" b="1" dirty="0"/>
              <a:t>This measure of central tendency can be calculated for variables that are measured with ordinal, interval or ratio scales.</a:t>
            </a:r>
            <a:r>
              <a:rPr lang="en-US" sz="2800" b="1" dirty="0"/>
              <a:t> </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33</a:t>
            </a:fld>
            <a:endParaRPr lang="en-US"/>
          </a:p>
        </p:txBody>
      </p:sp>
      <p:sp>
        <p:nvSpPr>
          <p:cNvPr id="8" name="TextBox 7">
            <a:extLst>
              <a:ext uri="{FF2B5EF4-FFF2-40B4-BE49-F238E27FC236}">
                <a16:creationId xmlns:a16="http://schemas.microsoft.com/office/drawing/2014/main" id="{FA494F22-88A0-4083-85B4-6C5EF81A73A7}"/>
              </a:ext>
            </a:extLst>
          </p:cNvPr>
          <p:cNvSpPr txBox="1"/>
          <p:nvPr/>
        </p:nvSpPr>
        <p:spPr>
          <a:xfrm>
            <a:off x="2465314" y="3890291"/>
            <a:ext cx="4505937" cy="461665"/>
          </a:xfrm>
          <a:prstGeom prst="rect">
            <a:avLst/>
          </a:prstGeom>
          <a:noFill/>
        </p:spPr>
        <p:txBody>
          <a:bodyPr wrap="square" rtlCol="0">
            <a:spAutoFit/>
          </a:bodyPr>
          <a:lstStyle/>
          <a:p>
            <a:pPr algn="ctr"/>
            <a:r>
              <a:rPr lang="en-US" sz="2400" b="1" dirty="0">
                <a:solidFill>
                  <a:srgbClr val="0000FF"/>
                </a:solidFill>
              </a:rPr>
              <a:t>2, 3, 4, 6, 8, </a:t>
            </a:r>
            <a:r>
              <a:rPr lang="en-US" sz="2400" b="1" dirty="0">
                <a:solidFill>
                  <a:srgbClr val="FF0000"/>
                </a:solidFill>
              </a:rPr>
              <a:t>9,</a:t>
            </a:r>
            <a:r>
              <a:rPr lang="en-US" sz="2400" b="1" dirty="0">
                <a:solidFill>
                  <a:srgbClr val="0000FF"/>
                </a:solidFill>
              </a:rPr>
              <a:t> 11, 14, 15, 16, 25</a:t>
            </a:r>
            <a:endParaRPr lang="en-US" sz="2400" dirty="0"/>
          </a:p>
        </p:txBody>
      </p:sp>
    </p:spTree>
    <p:extLst>
      <p:ext uri="{BB962C8B-B14F-4D97-AF65-F5344CB8AC3E}">
        <p14:creationId xmlns:p14="http://schemas.microsoft.com/office/powerpoint/2010/main" val="259969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191237"/>
            <a:ext cx="8455025" cy="4844437"/>
          </a:xfrm>
        </p:spPr>
        <p:txBody>
          <a:bodyPr/>
          <a:lstStyle/>
          <a:p>
            <a:pPr algn="l">
              <a:spcBef>
                <a:spcPts val="0"/>
              </a:spcBef>
            </a:pPr>
            <a:r>
              <a:rPr lang="en-US" b="1" dirty="0">
                <a:solidFill>
                  <a:srgbClr val="0000FF"/>
                </a:solidFill>
              </a:rPr>
              <a:t>DSs Measure of Central Tendency </a:t>
            </a:r>
          </a:p>
          <a:p>
            <a:pPr marL="457200" indent="-457200" algn="l">
              <a:spcBef>
                <a:spcPts val="0"/>
              </a:spcBef>
              <a:buFont typeface="Arial" panose="020B0604020202020204" pitchFamily="34" charset="0"/>
              <a:buChar char="•"/>
            </a:pPr>
            <a:r>
              <a:rPr lang="en-US" sz="2800" b="1" dirty="0"/>
              <a:t>The </a:t>
            </a:r>
            <a:r>
              <a:rPr lang="en-US" b="1" dirty="0">
                <a:solidFill>
                  <a:srgbClr val="0000FF"/>
                </a:solidFill>
              </a:rPr>
              <a:t>mode</a:t>
            </a:r>
            <a:r>
              <a:rPr lang="en-US" sz="2800" b="1" dirty="0"/>
              <a:t> is the measure of central tendency that identifies the category or score that occurs the most frequently within the distribution of data. </a:t>
            </a:r>
          </a:p>
          <a:p>
            <a:pPr marL="457200" indent="-457200" algn="l">
              <a:spcBef>
                <a:spcPts val="0"/>
              </a:spcBef>
              <a:buFont typeface="Arial" panose="020B0604020202020204" pitchFamily="34" charset="0"/>
              <a:buChar char="•"/>
            </a:pPr>
            <a:r>
              <a:rPr lang="en-US" sz="2800" b="1" dirty="0"/>
              <a:t>In other words, it is the </a:t>
            </a:r>
            <a:r>
              <a:rPr lang="en-US" sz="2800" b="1" dirty="0">
                <a:solidFill>
                  <a:srgbClr val="FF0000"/>
                </a:solidFill>
              </a:rPr>
              <a:t>most common score </a:t>
            </a:r>
            <a:r>
              <a:rPr lang="en-US" sz="2800" b="1" dirty="0"/>
              <a:t>or the score that appears the highest number of times in a distribution. </a:t>
            </a:r>
          </a:p>
          <a:p>
            <a:pPr marL="457200" indent="-457200" algn="l">
              <a:spcBef>
                <a:spcPts val="0"/>
              </a:spcBef>
              <a:buFont typeface="Arial" panose="020B0604020202020204" pitchFamily="34" charset="0"/>
              <a:buChar char="•"/>
            </a:pPr>
            <a:r>
              <a:rPr lang="en-US" sz="2800" b="1" dirty="0"/>
              <a:t>The mode can be calculated for any type of data, including those measured as nominal variables, or by name. </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34</a:t>
            </a:fld>
            <a:endParaRPr lang="en-US"/>
          </a:p>
        </p:txBody>
      </p:sp>
      <p:sp>
        <p:nvSpPr>
          <p:cNvPr id="8" name="TextBox 7">
            <a:extLst>
              <a:ext uri="{FF2B5EF4-FFF2-40B4-BE49-F238E27FC236}">
                <a16:creationId xmlns:a16="http://schemas.microsoft.com/office/drawing/2014/main" id="{FA494F22-88A0-4083-85B4-6C5EF81A73A7}"/>
              </a:ext>
            </a:extLst>
          </p:cNvPr>
          <p:cNvSpPr txBox="1"/>
          <p:nvPr/>
        </p:nvSpPr>
        <p:spPr>
          <a:xfrm>
            <a:off x="2305654" y="5217681"/>
            <a:ext cx="5359866" cy="461665"/>
          </a:xfrm>
          <a:prstGeom prst="rect">
            <a:avLst/>
          </a:prstGeom>
          <a:noFill/>
        </p:spPr>
        <p:txBody>
          <a:bodyPr wrap="square" rtlCol="0">
            <a:spAutoFit/>
          </a:bodyPr>
          <a:lstStyle/>
          <a:p>
            <a:pPr algn="ctr"/>
            <a:r>
              <a:rPr lang="en-US" sz="2400" b="1" dirty="0">
                <a:solidFill>
                  <a:srgbClr val="FF0000"/>
                </a:solidFill>
              </a:rPr>
              <a:t>4,</a:t>
            </a:r>
            <a:r>
              <a:rPr lang="en-US" sz="2400" b="1" dirty="0">
                <a:solidFill>
                  <a:srgbClr val="0000FF"/>
                </a:solidFill>
              </a:rPr>
              <a:t> 2, 3, </a:t>
            </a:r>
            <a:r>
              <a:rPr lang="en-US" sz="2400" b="1" dirty="0">
                <a:solidFill>
                  <a:srgbClr val="FF0000"/>
                </a:solidFill>
              </a:rPr>
              <a:t>4,</a:t>
            </a:r>
            <a:r>
              <a:rPr lang="en-US" sz="2400" b="1" dirty="0">
                <a:solidFill>
                  <a:srgbClr val="0000FF"/>
                </a:solidFill>
              </a:rPr>
              <a:t> 6, 8, </a:t>
            </a:r>
            <a:r>
              <a:rPr lang="en-US" sz="2400" b="1" dirty="0">
                <a:solidFill>
                  <a:srgbClr val="FF0000"/>
                </a:solidFill>
              </a:rPr>
              <a:t>4,</a:t>
            </a:r>
            <a:r>
              <a:rPr lang="en-US" sz="2400" b="1" dirty="0">
                <a:solidFill>
                  <a:srgbClr val="0000FF"/>
                </a:solidFill>
              </a:rPr>
              <a:t> 2, 6, 3, </a:t>
            </a:r>
            <a:r>
              <a:rPr lang="en-US" sz="2400" b="1" dirty="0">
                <a:solidFill>
                  <a:srgbClr val="FF0000"/>
                </a:solidFill>
              </a:rPr>
              <a:t>4,</a:t>
            </a:r>
            <a:r>
              <a:rPr lang="en-US" sz="2400" b="1" dirty="0">
                <a:solidFill>
                  <a:srgbClr val="0000FF"/>
                </a:solidFill>
              </a:rPr>
              <a:t> 25, 13, 7, 2, 6</a:t>
            </a:r>
            <a:endParaRPr lang="en-US" sz="2400" dirty="0"/>
          </a:p>
        </p:txBody>
      </p:sp>
    </p:spTree>
    <p:extLst>
      <p:ext uri="{BB962C8B-B14F-4D97-AF65-F5344CB8AC3E}">
        <p14:creationId xmlns:p14="http://schemas.microsoft.com/office/powerpoint/2010/main" val="2951957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501629"/>
            <a:ext cx="8564620" cy="4534046"/>
          </a:xfrm>
        </p:spPr>
        <p:txBody>
          <a:bodyPr/>
          <a:lstStyle/>
          <a:p>
            <a:pPr algn="l">
              <a:spcBef>
                <a:spcPts val="0"/>
              </a:spcBef>
            </a:pPr>
            <a:r>
              <a:rPr lang="en-US" b="1" dirty="0">
                <a:solidFill>
                  <a:srgbClr val="0000FF"/>
                </a:solidFill>
              </a:rPr>
              <a:t>DSs Measure of Central Tendency </a:t>
            </a:r>
          </a:p>
          <a:p>
            <a:pPr marL="457200" indent="-457200" algn="l">
              <a:spcBef>
                <a:spcPts val="0"/>
              </a:spcBef>
              <a:buFont typeface="Arial" panose="020B0604020202020204" pitchFamily="34" charset="0"/>
              <a:buChar char="•"/>
            </a:pPr>
            <a:r>
              <a:rPr lang="en-US" sz="2800" b="1" dirty="0"/>
              <a:t>A </a:t>
            </a:r>
            <a:r>
              <a:rPr lang="en-US" b="1" dirty="0">
                <a:solidFill>
                  <a:srgbClr val="0000FF"/>
                </a:solidFill>
              </a:rPr>
              <a:t>normal distribution </a:t>
            </a:r>
            <a:r>
              <a:rPr lang="en-US" sz="2800" b="1" dirty="0"/>
              <a:t>is symmetric from the peak of the curve, where the mean is. </a:t>
            </a:r>
          </a:p>
          <a:p>
            <a:pPr marL="457200" indent="-457200" algn="l">
              <a:spcBef>
                <a:spcPts val="0"/>
              </a:spcBef>
              <a:buFont typeface="Arial" panose="020B0604020202020204" pitchFamily="34" charset="0"/>
              <a:buChar char="•"/>
            </a:pPr>
            <a:r>
              <a:rPr lang="en-US" sz="2800" b="1" dirty="0"/>
              <a:t>It means that most of the observed data is </a:t>
            </a:r>
            <a:r>
              <a:rPr lang="en-US" sz="2800" b="1" dirty="0">
                <a:solidFill>
                  <a:srgbClr val="0000FF"/>
                </a:solidFill>
              </a:rPr>
              <a:t>clustered near the mean</a:t>
            </a:r>
            <a:r>
              <a:rPr lang="en-US" sz="2800" b="1" dirty="0"/>
              <a:t>, while the data becomes less frequent when it is far away from the </a:t>
            </a:r>
            <a:r>
              <a:rPr lang="en-US" sz="2800" b="1" dirty="0">
                <a:solidFill>
                  <a:srgbClr val="0000FF"/>
                </a:solidFill>
              </a:rPr>
              <a:t>mean</a:t>
            </a:r>
            <a:r>
              <a:rPr lang="en-US" sz="2800" b="1" dirty="0"/>
              <a:t>. </a:t>
            </a:r>
          </a:p>
          <a:p>
            <a:pPr marL="457200" indent="-457200" algn="l">
              <a:spcBef>
                <a:spcPts val="0"/>
              </a:spcBef>
              <a:buFont typeface="Arial" panose="020B0604020202020204" pitchFamily="34" charset="0"/>
              <a:buChar char="•"/>
            </a:pPr>
            <a:r>
              <a:rPr lang="en-US" sz="2800" b="1" dirty="0"/>
              <a:t>When plotted on a </a:t>
            </a:r>
            <a:r>
              <a:rPr lang="en-US" sz="2800" b="1" dirty="0">
                <a:solidFill>
                  <a:srgbClr val="0000FF"/>
                </a:solidFill>
              </a:rPr>
              <a:t>graph</a:t>
            </a:r>
            <a:r>
              <a:rPr lang="en-US" sz="2800" b="1" dirty="0"/>
              <a:t>, the resultant graph appears as </a:t>
            </a:r>
            <a:r>
              <a:rPr lang="en-US" sz="2800" b="1" dirty="0">
                <a:solidFill>
                  <a:srgbClr val="0000FF"/>
                </a:solidFill>
              </a:rPr>
              <a:t>bell-shaped</a:t>
            </a:r>
            <a:r>
              <a:rPr lang="en-US" sz="2800" b="1" dirty="0"/>
              <a:t> where the mean, median and mode are of the same values and appear at the peak of the curve.</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35</a:t>
            </a:fld>
            <a:endParaRPr lang="en-US"/>
          </a:p>
        </p:txBody>
      </p:sp>
    </p:spTree>
    <p:extLst>
      <p:ext uri="{BB962C8B-B14F-4D97-AF65-F5344CB8AC3E}">
        <p14:creationId xmlns:p14="http://schemas.microsoft.com/office/powerpoint/2010/main" val="4102576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991D7-719A-4E0F-A3E9-40C9D22DEFF2}"/>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0000AB81-4394-41C2-88E2-33093ACF78A5}"/>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519FD959-2EA1-4209-87C1-FBD234D9BD3C}"/>
              </a:ext>
            </a:extLst>
          </p:cNvPr>
          <p:cNvSpPr>
            <a:spLocks noGrp="1"/>
          </p:cNvSpPr>
          <p:nvPr>
            <p:ph type="sldNum" sz="quarter" idx="4"/>
          </p:nvPr>
        </p:nvSpPr>
        <p:spPr/>
        <p:txBody>
          <a:bodyPr/>
          <a:lstStyle/>
          <a:p>
            <a:fld id="{2D846D23-4023-4536-86FE-F07EE91DD4B1}" type="slidenum">
              <a:rPr lang="en-US" smtClean="0"/>
              <a:t>36</a:t>
            </a:fld>
            <a:endParaRPr lang="en-US"/>
          </a:p>
        </p:txBody>
      </p:sp>
      <p:sp>
        <p:nvSpPr>
          <p:cNvPr id="5" name="Title 4">
            <a:extLst>
              <a:ext uri="{FF2B5EF4-FFF2-40B4-BE49-F238E27FC236}">
                <a16:creationId xmlns:a16="http://schemas.microsoft.com/office/drawing/2014/main" id="{E2505897-3903-4070-9E52-12AC1389D676}"/>
              </a:ext>
            </a:extLst>
          </p:cNvPr>
          <p:cNvSpPr>
            <a:spLocks noGrp="1"/>
          </p:cNvSpPr>
          <p:nvPr>
            <p:ph type="ctrTitle" sz="quarter"/>
          </p:nvPr>
        </p:nvSpPr>
        <p:spPr>
          <a:xfrm>
            <a:off x="685800" y="377825"/>
            <a:ext cx="7772400" cy="457200"/>
          </a:xfrm>
        </p:spPr>
        <p:txBody>
          <a:bodyPr/>
          <a:lstStyle/>
          <a:p>
            <a:endParaRPr lang="en-US" dirty="0"/>
          </a:p>
        </p:txBody>
      </p:sp>
      <p:pic>
        <p:nvPicPr>
          <p:cNvPr id="7" name="Graphic 1">
            <a:extLst>
              <a:ext uri="{FF2B5EF4-FFF2-40B4-BE49-F238E27FC236}">
                <a16:creationId xmlns:a16="http://schemas.microsoft.com/office/drawing/2014/main" id="{A1CBCB10-1F5F-47F6-82BD-FC8778010903}"/>
              </a:ext>
            </a:extLst>
          </p:cNvPr>
          <p:cNvPicPr/>
          <p:nvPr/>
        </p:nvPicPr>
        <p:blipFill>
          <a:blip r:embed="rId2">
            <a:extLst>
              <a:ext uri="{96DAC541-7B7A-43D3-8B79-37D633B846F1}">
                <asvg:svgBlip xmlns:asvg="http://schemas.microsoft.com/office/drawing/2016/SVG/main" r:embed="rId3"/>
              </a:ext>
            </a:extLst>
          </a:blip>
          <a:stretch>
            <a:fillRect/>
          </a:stretch>
        </p:blipFill>
        <p:spPr>
          <a:xfrm>
            <a:off x="411062" y="1065402"/>
            <a:ext cx="8246378" cy="4970273"/>
          </a:xfrm>
          <a:prstGeom prst="rect">
            <a:avLst/>
          </a:prstGeom>
        </p:spPr>
      </p:pic>
    </p:spTree>
    <p:extLst>
      <p:ext uri="{BB962C8B-B14F-4D97-AF65-F5344CB8AC3E}">
        <p14:creationId xmlns:p14="http://schemas.microsoft.com/office/powerpoint/2010/main" val="221349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89689" y="1501629"/>
            <a:ext cx="8564620" cy="4534046"/>
          </a:xfrm>
        </p:spPr>
        <p:txBody>
          <a:bodyPr/>
          <a:lstStyle/>
          <a:p>
            <a:pPr algn="l">
              <a:spcBef>
                <a:spcPts val="0"/>
              </a:spcBef>
            </a:pPr>
            <a:r>
              <a:rPr lang="en-US" b="1" dirty="0">
                <a:solidFill>
                  <a:srgbClr val="0000FF"/>
                </a:solidFill>
              </a:rPr>
              <a:t>DSs Measure of Central Tendency </a:t>
            </a:r>
          </a:p>
          <a:p>
            <a:pPr algn="l">
              <a:spcBef>
                <a:spcPts val="0"/>
              </a:spcBef>
            </a:pPr>
            <a:r>
              <a:rPr lang="en-US" b="1" dirty="0">
                <a:solidFill>
                  <a:srgbClr val="0000FF"/>
                </a:solidFill>
              </a:rPr>
              <a:t>Properties of a normal distribution</a:t>
            </a:r>
          </a:p>
          <a:p>
            <a:pPr marL="457200" lvl="0" indent="-457200" algn="l">
              <a:spcBef>
                <a:spcPts val="0"/>
              </a:spcBef>
              <a:buFont typeface="Arial" panose="020B0604020202020204" pitchFamily="34" charset="0"/>
              <a:buChar char="•"/>
            </a:pPr>
            <a:r>
              <a:rPr lang="en-US" b="1" dirty="0"/>
              <a:t>The </a:t>
            </a:r>
            <a:r>
              <a:rPr lang="en-US" b="1" dirty="0">
                <a:solidFill>
                  <a:srgbClr val="0000FF"/>
                </a:solidFill>
              </a:rPr>
              <a:t>mean</a:t>
            </a:r>
            <a:r>
              <a:rPr lang="en-US" b="1" dirty="0"/>
              <a:t>, </a:t>
            </a:r>
            <a:r>
              <a:rPr lang="en-US" b="1" dirty="0">
                <a:solidFill>
                  <a:srgbClr val="0000FF"/>
                </a:solidFill>
              </a:rPr>
              <a:t>mode</a:t>
            </a:r>
            <a:r>
              <a:rPr lang="en-US" b="1" dirty="0"/>
              <a:t> and </a:t>
            </a:r>
            <a:r>
              <a:rPr lang="en-US" b="1" dirty="0">
                <a:solidFill>
                  <a:srgbClr val="0000FF"/>
                </a:solidFill>
              </a:rPr>
              <a:t>median</a:t>
            </a:r>
            <a:r>
              <a:rPr lang="en-US" b="1" dirty="0"/>
              <a:t> are all equal.</a:t>
            </a:r>
          </a:p>
          <a:p>
            <a:pPr marL="457200" lvl="0" indent="-457200" algn="l">
              <a:spcBef>
                <a:spcPts val="0"/>
              </a:spcBef>
              <a:buFont typeface="Arial" panose="020B0604020202020204" pitchFamily="34" charset="0"/>
              <a:buChar char="•"/>
            </a:pPr>
            <a:r>
              <a:rPr lang="en-US" b="1" dirty="0"/>
              <a:t>The curve is symmetric at the center (i.e. around the mean, μ).</a:t>
            </a:r>
          </a:p>
          <a:p>
            <a:pPr marL="457200" lvl="0" indent="-457200" algn="l">
              <a:spcBef>
                <a:spcPts val="0"/>
              </a:spcBef>
              <a:buFont typeface="Arial" panose="020B0604020202020204" pitchFamily="34" charset="0"/>
              <a:buChar char="•"/>
            </a:pPr>
            <a:r>
              <a:rPr lang="en-US" b="1" dirty="0">
                <a:solidFill>
                  <a:srgbClr val="0000FF"/>
                </a:solidFill>
              </a:rPr>
              <a:t>Exactly</a:t>
            </a:r>
            <a:r>
              <a:rPr lang="en-US" b="1" dirty="0"/>
              <a:t> half of the values are to the left of center and exactly half the values are to the right.</a:t>
            </a:r>
          </a:p>
          <a:p>
            <a:pPr marL="457200" lvl="0" indent="-457200" algn="l">
              <a:spcBef>
                <a:spcPts val="0"/>
              </a:spcBef>
              <a:buFont typeface="Arial" panose="020B0604020202020204" pitchFamily="34" charset="0"/>
              <a:buChar char="•"/>
            </a:pPr>
            <a:r>
              <a:rPr lang="en-US" b="1" dirty="0"/>
              <a:t>The total area under the curve is = 1.</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37</a:t>
            </a:fld>
            <a:endParaRPr lang="en-US"/>
          </a:p>
        </p:txBody>
      </p:sp>
    </p:spTree>
    <p:extLst>
      <p:ext uri="{BB962C8B-B14F-4D97-AF65-F5344CB8AC3E}">
        <p14:creationId xmlns:p14="http://schemas.microsoft.com/office/powerpoint/2010/main" val="247574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89689" y="1501629"/>
            <a:ext cx="8564620" cy="4534046"/>
          </a:xfrm>
        </p:spPr>
        <p:txBody>
          <a:bodyPr/>
          <a:lstStyle/>
          <a:p>
            <a:pPr algn="l">
              <a:spcBef>
                <a:spcPts val="0"/>
              </a:spcBef>
            </a:pPr>
            <a:r>
              <a:rPr lang="en-US" b="1" dirty="0">
                <a:solidFill>
                  <a:srgbClr val="0000FF"/>
                </a:solidFill>
              </a:rPr>
              <a:t>DSs Measure of Central Tendency </a:t>
            </a:r>
          </a:p>
          <a:p>
            <a:pPr algn="l">
              <a:spcBef>
                <a:spcPts val="0"/>
              </a:spcBef>
            </a:pPr>
            <a:r>
              <a:rPr lang="en-US" b="1" dirty="0">
                <a:solidFill>
                  <a:srgbClr val="0000FF"/>
                </a:solidFill>
              </a:rPr>
              <a:t>Parameters of Normal Distribution</a:t>
            </a:r>
          </a:p>
          <a:p>
            <a:pPr marL="457200" indent="-457200" algn="l">
              <a:spcBef>
                <a:spcPts val="0"/>
              </a:spcBef>
              <a:buFont typeface="Arial" panose="020B0604020202020204" pitchFamily="34" charset="0"/>
              <a:buChar char="•"/>
            </a:pPr>
            <a:r>
              <a:rPr lang="en-US" b="1" dirty="0"/>
              <a:t>The two main parameters of a (normal) distribution are the mean and standard deviation. </a:t>
            </a:r>
          </a:p>
          <a:p>
            <a:pPr marL="457200" indent="-457200" algn="l">
              <a:spcBef>
                <a:spcPts val="0"/>
              </a:spcBef>
              <a:buFont typeface="Arial" panose="020B0604020202020204" pitchFamily="34" charset="0"/>
              <a:buChar char="•"/>
            </a:pPr>
            <a:r>
              <a:rPr lang="en-US" b="1" dirty="0"/>
              <a:t>The parameters determine the </a:t>
            </a:r>
            <a:r>
              <a:rPr lang="en-US" b="1" dirty="0">
                <a:solidFill>
                  <a:srgbClr val="0000FF"/>
                </a:solidFill>
              </a:rPr>
              <a:t>shape</a:t>
            </a:r>
            <a:r>
              <a:rPr lang="en-US" b="1" dirty="0"/>
              <a:t> and probabilities of the distribution. </a:t>
            </a:r>
          </a:p>
          <a:p>
            <a:pPr marL="457200" indent="-457200" algn="l">
              <a:spcBef>
                <a:spcPts val="0"/>
              </a:spcBef>
              <a:buFont typeface="Arial" panose="020B0604020202020204" pitchFamily="34" charset="0"/>
              <a:buChar char="•"/>
            </a:pPr>
            <a:r>
              <a:rPr lang="en-US" b="1" dirty="0"/>
              <a:t>The </a:t>
            </a:r>
            <a:r>
              <a:rPr lang="en-US" b="1" dirty="0">
                <a:solidFill>
                  <a:srgbClr val="0000FF"/>
                </a:solidFill>
              </a:rPr>
              <a:t>shape</a:t>
            </a:r>
            <a:r>
              <a:rPr lang="en-US" b="1" dirty="0"/>
              <a:t> of the distribution </a:t>
            </a:r>
            <a:r>
              <a:rPr lang="en-US" b="1" dirty="0">
                <a:solidFill>
                  <a:srgbClr val="0000FF"/>
                </a:solidFill>
              </a:rPr>
              <a:t>changes</a:t>
            </a:r>
            <a:r>
              <a:rPr lang="en-US" b="1" dirty="0"/>
              <a:t> as the </a:t>
            </a:r>
            <a:r>
              <a:rPr lang="en-US" b="1" dirty="0">
                <a:solidFill>
                  <a:srgbClr val="0000FF"/>
                </a:solidFill>
              </a:rPr>
              <a:t>parameter values</a:t>
            </a:r>
            <a:r>
              <a:rPr lang="en-US" b="1" dirty="0"/>
              <a:t>.</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38</a:t>
            </a:fld>
            <a:endParaRPr lang="en-US"/>
          </a:p>
        </p:txBody>
      </p:sp>
    </p:spTree>
    <p:extLst>
      <p:ext uri="{BB962C8B-B14F-4D97-AF65-F5344CB8AC3E}">
        <p14:creationId xmlns:p14="http://schemas.microsoft.com/office/powerpoint/2010/main" val="2490780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706F9-BE95-4D17-87D3-829124262570}"/>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CAC9E278-DEB8-4E34-A1DE-C8D77D74B731}"/>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5B5A0A2A-EFF3-4CA9-8B07-D146F4949512}"/>
              </a:ext>
            </a:extLst>
          </p:cNvPr>
          <p:cNvSpPr>
            <a:spLocks noGrp="1"/>
          </p:cNvSpPr>
          <p:nvPr>
            <p:ph type="sldNum" sz="quarter" idx="4"/>
          </p:nvPr>
        </p:nvSpPr>
        <p:spPr/>
        <p:txBody>
          <a:bodyPr/>
          <a:lstStyle/>
          <a:p>
            <a:fld id="{2D846D23-4023-4536-86FE-F07EE91DD4B1}" type="slidenum">
              <a:rPr lang="en-US" smtClean="0"/>
              <a:t>39</a:t>
            </a:fld>
            <a:endParaRPr lang="en-US"/>
          </a:p>
        </p:txBody>
      </p:sp>
      <p:sp>
        <p:nvSpPr>
          <p:cNvPr id="5" name="Title 4">
            <a:extLst>
              <a:ext uri="{FF2B5EF4-FFF2-40B4-BE49-F238E27FC236}">
                <a16:creationId xmlns:a16="http://schemas.microsoft.com/office/drawing/2014/main" id="{BF28C2B2-7D14-4673-AE83-102D4E89693D}"/>
              </a:ext>
            </a:extLst>
          </p:cNvPr>
          <p:cNvSpPr>
            <a:spLocks noGrp="1"/>
          </p:cNvSpPr>
          <p:nvPr>
            <p:ph type="ctrTitle" sz="quarter"/>
          </p:nvPr>
        </p:nvSpPr>
        <p:spPr>
          <a:xfrm>
            <a:off x="344488" y="264252"/>
            <a:ext cx="8531064" cy="1052819"/>
          </a:xfrm>
        </p:spPr>
        <p:txBody>
          <a:bodyPr/>
          <a:lstStyle/>
          <a:p>
            <a:r>
              <a:rPr lang="en-US" sz="3200" b="1" dirty="0">
                <a:solidFill>
                  <a:srgbClr val="0000FF"/>
                </a:solidFill>
              </a:rPr>
              <a:t>The standard deviation measures the dispersion of the data points relative to the mean</a:t>
            </a:r>
          </a:p>
        </p:txBody>
      </p:sp>
      <p:pic>
        <p:nvPicPr>
          <p:cNvPr id="7" name="Picture 6" descr="See the source image">
            <a:extLst>
              <a:ext uri="{FF2B5EF4-FFF2-40B4-BE49-F238E27FC236}">
                <a16:creationId xmlns:a16="http://schemas.microsoft.com/office/drawing/2014/main" id="{FAAC5E2B-D0BE-4E2C-83E8-F0A686002D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5618" y="1447799"/>
            <a:ext cx="8095375" cy="4587875"/>
          </a:xfrm>
          <a:prstGeom prst="rect">
            <a:avLst/>
          </a:prstGeom>
          <a:noFill/>
          <a:ln>
            <a:noFill/>
          </a:ln>
        </p:spPr>
      </p:pic>
    </p:spTree>
    <p:extLst>
      <p:ext uri="{BB962C8B-B14F-4D97-AF65-F5344CB8AC3E}">
        <p14:creationId xmlns:p14="http://schemas.microsoft.com/office/powerpoint/2010/main" val="62110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9" y="1182848"/>
            <a:ext cx="8455024" cy="4771135"/>
          </a:xfrm>
        </p:spPr>
        <p:txBody>
          <a:bodyPr/>
          <a:lstStyle/>
          <a:p>
            <a:pPr algn="l"/>
            <a:r>
              <a:rPr lang="en-US" b="1" dirty="0">
                <a:solidFill>
                  <a:srgbClr val="0000FF"/>
                </a:solidFill>
              </a:rPr>
              <a:t>What is Biostatistics?</a:t>
            </a:r>
          </a:p>
          <a:p>
            <a:pPr marL="457200" indent="-457200" algn="l">
              <a:buFont typeface="Arial" panose="020B0604020202020204" pitchFamily="34" charset="0"/>
              <a:buChar char="•"/>
            </a:pPr>
            <a:r>
              <a:rPr lang="en-US" sz="2600" b="1" dirty="0">
                <a:solidFill>
                  <a:srgbClr val="0000FF"/>
                </a:solidFill>
              </a:rPr>
              <a:t>Biostatisticians</a:t>
            </a:r>
            <a:r>
              <a:rPr lang="en-US" sz="2600" b="1" dirty="0"/>
              <a:t> use their quantitative skills to team with experts in other fields, from biologists and cancer specialists to surgeons and geneticists. But they are not mere number-crunchers. </a:t>
            </a:r>
          </a:p>
          <a:p>
            <a:pPr marL="457200" indent="-457200" algn="l">
              <a:buFont typeface="Arial" panose="020B0604020202020204" pitchFamily="34" charset="0"/>
              <a:buChar char="•"/>
            </a:pPr>
            <a:r>
              <a:rPr lang="en-US" sz="2600" b="1" dirty="0"/>
              <a:t>They play pivotal roles in </a:t>
            </a:r>
            <a:r>
              <a:rPr lang="en-US" sz="2600" b="1" dirty="0">
                <a:solidFill>
                  <a:srgbClr val="0000FF"/>
                </a:solidFill>
              </a:rPr>
              <a:t>designing studies </a:t>
            </a:r>
            <a:r>
              <a:rPr lang="en-US" sz="2600" b="1" dirty="0"/>
              <a:t>to ensure enough data and the right kind of information are collected. </a:t>
            </a:r>
          </a:p>
          <a:p>
            <a:pPr marL="457200" indent="-457200" algn="l">
              <a:buFont typeface="Arial" panose="020B0604020202020204" pitchFamily="34" charset="0"/>
              <a:buChar char="•"/>
            </a:pPr>
            <a:r>
              <a:rPr lang="en-US" sz="2600" b="1" dirty="0"/>
              <a:t>Then they analyze, evaluate and interpret the results – </a:t>
            </a:r>
            <a:r>
              <a:rPr lang="en-US" sz="2600" b="1" dirty="0">
                <a:solidFill>
                  <a:srgbClr val="0000FF"/>
                </a:solidFill>
              </a:rPr>
              <a:t>accounting for variables</a:t>
            </a:r>
            <a:r>
              <a:rPr lang="en-US" sz="2600" b="1" dirty="0"/>
              <a:t>, </a:t>
            </a:r>
            <a:r>
              <a:rPr lang="en-US" sz="2600" b="1" dirty="0">
                <a:solidFill>
                  <a:srgbClr val="0000FF"/>
                </a:solidFill>
              </a:rPr>
              <a:t>biases and missing data </a:t>
            </a:r>
            <a:r>
              <a:rPr lang="en-US" sz="2600" b="1" dirty="0"/>
              <a:t>along the way.</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a:t>
            </a:fld>
            <a:endParaRPr lang="en-US"/>
          </a:p>
        </p:txBody>
      </p:sp>
    </p:spTree>
    <p:extLst>
      <p:ext uri="{BB962C8B-B14F-4D97-AF65-F5344CB8AC3E}">
        <p14:creationId xmlns:p14="http://schemas.microsoft.com/office/powerpoint/2010/main" val="2919012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49293"/>
            <a:ext cx="8564620" cy="4886382"/>
          </a:xfrm>
        </p:spPr>
        <p:txBody>
          <a:bodyPr/>
          <a:lstStyle/>
          <a:p>
            <a:pPr algn="l">
              <a:spcBef>
                <a:spcPts val="0"/>
              </a:spcBef>
            </a:pPr>
            <a:r>
              <a:rPr lang="en-US" b="1" dirty="0">
                <a:solidFill>
                  <a:srgbClr val="0000FF"/>
                </a:solidFill>
              </a:rPr>
              <a:t>DSs Measure of Central Tendency </a:t>
            </a:r>
          </a:p>
          <a:p>
            <a:pPr algn="l">
              <a:spcBef>
                <a:spcPts val="0"/>
              </a:spcBef>
            </a:pPr>
            <a:r>
              <a:rPr lang="en-US" sz="2800" b="1" dirty="0">
                <a:solidFill>
                  <a:srgbClr val="0000FF"/>
                </a:solidFill>
              </a:rPr>
              <a:t>Standard Deviation</a:t>
            </a:r>
          </a:p>
          <a:p>
            <a:pPr marL="342900" indent="-342900" algn="l">
              <a:spcBef>
                <a:spcPts val="0"/>
              </a:spcBef>
              <a:buFont typeface="Arial" panose="020B0604020202020204" pitchFamily="34" charset="0"/>
              <a:buChar char="•"/>
            </a:pPr>
            <a:r>
              <a:rPr lang="en-US" sz="2500" b="1" dirty="0"/>
              <a:t>The </a:t>
            </a:r>
            <a:r>
              <a:rPr lang="en-US" sz="2500" b="1" dirty="0">
                <a:solidFill>
                  <a:srgbClr val="0000FF"/>
                </a:solidFill>
              </a:rPr>
              <a:t>standard deviation </a:t>
            </a:r>
            <a:r>
              <a:rPr lang="en-US" sz="2500" b="1" dirty="0"/>
              <a:t>measures the dispersion of the data points relative to the mean. </a:t>
            </a:r>
          </a:p>
          <a:p>
            <a:pPr marL="342900" indent="-342900" algn="l">
              <a:spcBef>
                <a:spcPts val="0"/>
              </a:spcBef>
              <a:buFont typeface="Arial" panose="020B0604020202020204" pitchFamily="34" charset="0"/>
              <a:buChar char="•"/>
            </a:pPr>
            <a:r>
              <a:rPr lang="en-US" sz="2500" b="1" dirty="0"/>
              <a:t>It determines how far away from the mean the data points are positioned and represents the distance between the mean and the observations </a:t>
            </a:r>
          </a:p>
          <a:p>
            <a:pPr marL="342900" indent="-342900" algn="l">
              <a:spcBef>
                <a:spcPts val="0"/>
              </a:spcBef>
              <a:buFont typeface="Arial" panose="020B0604020202020204" pitchFamily="34" charset="0"/>
              <a:buChar char="•"/>
            </a:pPr>
            <a:r>
              <a:rPr lang="en-US" sz="2500" b="1" dirty="0"/>
              <a:t>This means that </a:t>
            </a:r>
            <a:r>
              <a:rPr lang="en-US" sz="2500" b="1" dirty="0">
                <a:solidFill>
                  <a:srgbClr val="0000FF"/>
                </a:solidFill>
              </a:rPr>
              <a:t>68.27%</a:t>
            </a:r>
            <a:r>
              <a:rPr lang="en-US" sz="2500" b="1" dirty="0"/>
              <a:t> of the scores lie within </a:t>
            </a:r>
            <a:r>
              <a:rPr lang="en-US" sz="2500" b="1" dirty="0">
                <a:solidFill>
                  <a:srgbClr val="0000FF"/>
                </a:solidFill>
              </a:rPr>
              <a:t>1 </a:t>
            </a:r>
            <a:r>
              <a:rPr lang="en-US" sz="2500" b="1" dirty="0"/>
              <a:t>standard deviation of the mean, means that </a:t>
            </a:r>
            <a:r>
              <a:rPr lang="en-US" sz="2500" b="1" dirty="0">
                <a:solidFill>
                  <a:srgbClr val="0000FF"/>
                </a:solidFill>
              </a:rPr>
              <a:t>95.45% </a:t>
            </a:r>
            <a:r>
              <a:rPr lang="en-US" sz="2500" b="1" dirty="0"/>
              <a:t>of the scores lie within </a:t>
            </a:r>
            <a:r>
              <a:rPr lang="en-US" sz="2500" b="1" dirty="0">
                <a:solidFill>
                  <a:srgbClr val="0000FF"/>
                </a:solidFill>
              </a:rPr>
              <a:t>2</a:t>
            </a:r>
            <a:r>
              <a:rPr lang="en-US" sz="2500" b="1" dirty="0"/>
              <a:t> standard deviation of the mean, means that </a:t>
            </a:r>
            <a:r>
              <a:rPr lang="en-US" sz="2500" b="1" dirty="0">
                <a:solidFill>
                  <a:srgbClr val="0000FF"/>
                </a:solidFill>
              </a:rPr>
              <a:t>99.73%</a:t>
            </a:r>
            <a:r>
              <a:rPr lang="en-US" sz="2500" b="1" dirty="0"/>
              <a:t> of the scores lie within </a:t>
            </a:r>
            <a:r>
              <a:rPr lang="en-US" sz="2500" b="1" dirty="0">
                <a:solidFill>
                  <a:srgbClr val="0000FF"/>
                </a:solidFill>
              </a:rPr>
              <a:t>3</a:t>
            </a:r>
            <a:r>
              <a:rPr lang="en-US" sz="2500" b="1" dirty="0"/>
              <a:t> standard deviation of the mean.</a:t>
            </a:r>
            <a:r>
              <a:rPr lang="en-US" sz="2400" b="1" dirty="0"/>
              <a:t> </a:t>
            </a:r>
            <a:endParaRPr lang="en-US" sz="24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40</a:t>
            </a:fld>
            <a:endParaRPr lang="en-US"/>
          </a:p>
        </p:txBody>
      </p:sp>
    </p:spTree>
    <p:extLst>
      <p:ext uri="{BB962C8B-B14F-4D97-AF65-F5344CB8AC3E}">
        <p14:creationId xmlns:p14="http://schemas.microsoft.com/office/powerpoint/2010/main" val="1103945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72910" y="1149292"/>
            <a:ext cx="8598177" cy="4886383"/>
          </a:xfrm>
        </p:spPr>
        <p:txBody>
          <a:bodyPr/>
          <a:lstStyle/>
          <a:p>
            <a:pPr algn="l">
              <a:spcBef>
                <a:spcPts val="0"/>
              </a:spcBef>
            </a:pPr>
            <a:r>
              <a:rPr lang="en-US" b="1" dirty="0">
                <a:solidFill>
                  <a:srgbClr val="0000FF"/>
                </a:solidFill>
              </a:rPr>
              <a:t>DSs Measure of Central Tendency </a:t>
            </a:r>
          </a:p>
          <a:p>
            <a:pPr marL="457200" indent="-457200" algn="l">
              <a:spcBef>
                <a:spcPts val="0"/>
              </a:spcBef>
              <a:buFont typeface="Arial" panose="020B0604020202020204" pitchFamily="34" charset="0"/>
              <a:buChar char="•"/>
            </a:pPr>
            <a:r>
              <a:rPr lang="en-US" sz="2600" b="1" dirty="0"/>
              <a:t>The </a:t>
            </a:r>
            <a:r>
              <a:rPr lang="en-US" sz="2800" b="1" dirty="0">
                <a:solidFill>
                  <a:srgbClr val="0000FF"/>
                </a:solidFill>
              </a:rPr>
              <a:t>mean</a:t>
            </a:r>
            <a:r>
              <a:rPr lang="en-US" sz="2600" b="1" dirty="0"/>
              <a:t> is the most common measure of central tendency used by researchers and people in all kinds of professions. </a:t>
            </a:r>
          </a:p>
          <a:p>
            <a:pPr marL="457200" indent="-457200" algn="l">
              <a:spcBef>
                <a:spcPts val="0"/>
              </a:spcBef>
              <a:buFont typeface="Arial" panose="020B0604020202020204" pitchFamily="34" charset="0"/>
              <a:buChar char="•"/>
            </a:pPr>
            <a:r>
              <a:rPr lang="en-US" sz="2600" b="1" dirty="0"/>
              <a:t>A researcher can use the </a:t>
            </a:r>
            <a:r>
              <a:rPr lang="en-US" sz="2600" b="1" dirty="0">
                <a:solidFill>
                  <a:srgbClr val="0000FF"/>
                </a:solidFill>
              </a:rPr>
              <a:t>mean</a:t>
            </a:r>
            <a:r>
              <a:rPr lang="en-US" sz="2600" b="1" dirty="0"/>
              <a:t> to describe the data distribution of variables measured as intervals or ratios. </a:t>
            </a:r>
          </a:p>
          <a:p>
            <a:pPr marL="457200" indent="-457200" algn="l">
              <a:spcBef>
                <a:spcPts val="0"/>
              </a:spcBef>
              <a:buFont typeface="Arial" panose="020B0604020202020204" pitchFamily="34" charset="0"/>
              <a:buChar char="•"/>
            </a:pPr>
            <a:r>
              <a:rPr lang="en-US" sz="2600" b="1" dirty="0"/>
              <a:t>These are variables that include numerically corresponding categories or ranges (like race, class, gender, or level of education), as well as variables measured numerically from a scale that begins with zero (like household income or the number of children within a family). </a:t>
            </a:r>
            <a:endParaRPr lang="en-US" sz="26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41</a:t>
            </a:fld>
            <a:endParaRPr lang="en-US"/>
          </a:p>
        </p:txBody>
      </p:sp>
    </p:spTree>
    <p:extLst>
      <p:ext uri="{BB962C8B-B14F-4D97-AF65-F5344CB8AC3E}">
        <p14:creationId xmlns:p14="http://schemas.microsoft.com/office/powerpoint/2010/main" val="998729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72910" y="1149292"/>
            <a:ext cx="8598177" cy="4886383"/>
          </a:xfrm>
        </p:spPr>
        <p:txBody>
          <a:bodyPr/>
          <a:lstStyle/>
          <a:p>
            <a:pPr algn="l">
              <a:spcBef>
                <a:spcPts val="0"/>
              </a:spcBef>
            </a:pPr>
            <a:r>
              <a:rPr lang="en-US" b="1" dirty="0">
                <a:solidFill>
                  <a:srgbClr val="0000FF"/>
                </a:solidFill>
              </a:rPr>
              <a:t>DSs Measure of Central Tendency </a:t>
            </a:r>
          </a:p>
          <a:p>
            <a:pPr algn="l">
              <a:spcBef>
                <a:spcPts val="0"/>
              </a:spcBef>
            </a:pPr>
            <a:r>
              <a:rPr lang="en-US" b="1" dirty="0">
                <a:solidFill>
                  <a:srgbClr val="0000FF"/>
                </a:solidFill>
              </a:rPr>
              <a:t>Skewed Data</a:t>
            </a:r>
          </a:p>
          <a:p>
            <a:pPr marL="457200" indent="-457200" algn="l">
              <a:spcBef>
                <a:spcPts val="0"/>
              </a:spcBef>
              <a:buFont typeface="Arial" panose="020B0604020202020204" pitchFamily="34" charset="0"/>
              <a:buChar char="•"/>
            </a:pPr>
            <a:r>
              <a:rPr lang="en-US" sz="2800" b="1" dirty="0"/>
              <a:t>Data that are </a:t>
            </a:r>
            <a:r>
              <a:rPr lang="en-US" sz="2800" b="1" dirty="0">
                <a:solidFill>
                  <a:srgbClr val="0000FF"/>
                </a:solidFill>
              </a:rPr>
              <a:t>skewed to the right </a:t>
            </a:r>
            <a:r>
              <a:rPr lang="en-US" sz="2800" b="1" dirty="0"/>
              <a:t>(</a:t>
            </a:r>
            <a:r>
              <a:rPr lang="en-US" sz="2800" b="1" dirty="0">
                <a:solidFill>
                  <a:srgbClr val="0000FF"/>
                </a:solidFill>
              </a:rPr>
              <a:t>positively skewed</a:t>
            </a:r>
            <a:r>
              <a:rPr lang="en-US" sz="2800" b="1" dirty="0"/>
              <a:t>) have a long tail that extends to the right. </a:t>
            </a:r>
          </a:p>
          <a:p>
            <a:pPr marL="457200" indent="-457200" algn="l">
              <a:spcBef>
                <a:spcPts val="0"/>
              </a:spcBef>
              <a:buFont typeface="Arial" panose="020B0604020202020204" pitchFamily="34" charset="0"/>
              <a:buChar char="•"/>
            </a:pPr>
            <a:r>
              <a:rPr lang="en-US" sz="2800" b="1" dirty="0"/>
              <a:t>In this situation, the </a:t>
            </a:r>
            <a:r>
              <a:rPr lang="en-US" sz="2800" b="1" dirty="0">
                <a:solidFill>
                  <a:srgbClr val="0000FF"/>
                </a:solidFill>
              </a:rPr>
              <a:t>mean</a:t>
            </a:r>
            <a:r>
              <a:rPr lang="en-US" sz="2800" b="1" dirty="0"/>
              <a:t> and the </a:t>
            </a:r>
            <a:r>
              <a:rPr lang="en-US" sz="2800" b="1" dirty="0">
                <a:solidFill>
                  <a:srgbClr val="0000FF"/>
                </a:solidFill>
              </a:rPr>
              <a:t>median</a:t>
            </a:r>
            <a:r>
              <a:rPr lang="en-US" sz="2800" b="1" dirty="0"/>
              <a:t> are both greater than the </a:t>
            </a:r>
            <a:r>
              <a:rPr lang="en-US" sz="2800" b="1" dirty="0">
                <a:solidFill>
                  <a:srgbClr val="0000FF"/>
                </a:solidFill>
              </a:rPr>
              <a:t>mode</a:t>
            </a:r>
            <a:r>
              <a:rPr lang="en-US" sz="2800" b="1" dirty="0"/>
              <a:t>. </a:t>
            </a:r>
          </a:p>
          <a:p>
            <a:pPr marL="457200" indent="-457200" algn="l">
              <a:spcBef>
                <a:spcPts val="0"/>
              </a:spcBef>
              <a:buFont typeface="Arial" panose="020B0604020202020204" pitchFamily="34" charset="0"/>
              <a:buChar char="•"/>
            </a:pPr>
            <a:r>
              <a:rPr lang="en-US" sz="2800" b="1" dirty="0"/>
              <a:t>Data that are </a:t>
            </a:r>
            <a:r>
              <a:rPr lang="en-US" sz="2800" b="1" dirty="0">
                <a:solidFill>
                  <a:srgbClr val="0000FF"/>
                </a:solidFill>
              </a:rPr>
              <a:t>skewed to the left </a:t>
            </a:r>
            <a:r>
              <a:rPr lang="en-US" sz="2800" b="1" dirty="0"/>
              <a:t>(</a:t>
            </a:r>
            <a:r>
              <a:rPr lang="en-US" sz="2800" b="1" dirty="0">
                <a:solidFill>
                  <a:srgbClr val="0000FF"/>
                </a:solidFill>
              </a:rPr>
              <a:t>negatively skewed</a:t>
            </a:r>
            <a:r>
              <a:rPr lang="en-US" sz="2800" b="1" dirty="0"/>
              <a:t>) have a long tail that extends to the left. </a:t>
            </a:r>
          </a:p>
          <a:p>
            <a:pPr marL="457200" indent="-457200" algn="l">
              <a:spcBef>
                <a:spcPts val="0"/>
              </a:spcBef>
              <a:buFont typeface="Arial" panose="020B0604020202020204" pitchFamily="34" charset="0"/>
              <a:buChar char="•"/>
            </a:pPr>
            <a:r>
              <a:rPr lang="en-US" sz="2800" b="1" dirty="0"/>
              <a:t>In this situation, the </a:t>
            </a:r>
            <a:r>
              <a:rPr lang="en-US" sz="2800" b="1" dirty="0">
                <a:solidFill>
                  <a:srgbClr val="0000FF"/>
                </a:solidFill>
              </a:rPr>
              <a:t>mean</a:t>
            </a:r>
            <a:r>
              <a:rPr lang="en-US" sz="2800" b="1" dirty="0"/>
              <a:t> and the </a:t>
            </a:r>
            <a:r>
              <a:rPr lang="en-US" sz="2800" b="1" dirty="0">
                <a:solidFill>
                  <a:srgbClr val="0000FF"/>
                </a:solidFill>
              </a:rPr>
              <a:t>median</a:t>
            </a:r>
            <a:r>
              <a:rPr lang="en-US" sz="2800" b="1" dirty="0"/>
              <a:t> are both less than the </a:t>
            </a:r>
            <a:r>
              <a:rPr lang="en-US" sz="2800" b="1" dirty="0">
                <a:solidFill>
                  <a:srgbClr val="0000FF"/>
                </a:solidFill>
              </a:rPr>
              <a:t>mode</a:t>
            </a:r>
            <a:r>
              <a:rPr lang="en-US" sz="2800" b="1" dirty="0"/>
              <a:t>. </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42</a:t>
            </a:fld>
            <a:endParaRPr lang="en-US"/>
          </a:p>
        </p:txBody>
      </p:sp>
    </p:spTree>
    <p:extLst>
      <p:ext uri="{BB962C8B-B14F-4D97-AF65-F5344CB8AC3E}">
        <p14:creationId xmlns:p14="http://schemas.microsoft.com/office/powerpoint/2010/main" val="1390949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5BC14-2800-4250-B5E3-69F1E312E3A4}"/>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7A831FF8-D42A-4F70-A7DA-5C0ED1A48629}"/>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CD6D368A-9A06-4599-9E13-B136F0B9AA84}"/>
              </a:ext>
            </a:extLst>
          </p:cNvPr>
          <p:cNvSpPr>
            <a:spLocks noGrp="1"/>
          </p:cNvSpPr>
          <p:nvPr>
            <p:ph type="sldNum" sz="quarter" idx="4"/>
          </p:nvPr>
        </p:nvSpPr>
        <p:spPr/>
        <p:txBody>
          <a:bodyPr/>
          <a:lstStyle/>
          <a:p>
            <a:fld id="{2D846D23-4023-4536-86FE-F07EE91DD4B1}" type="slidenum">
              <a:rPr lang="en-US" smtClean="0"/>
              <a:t>43</a:t>
            </a:fld>
            <a:endParaRPr lang="en-US"/>
          </a:p>
        </p:txBody>
      </p:sp>
      <p:sp>
        <p:nvSpPr>
          <p:cNvPr id="5" name="Title 4">
            <a:extLst>
              <a:ext uri="{FF2B5EF4-FFF2-40B4-BE49-F238E27FC236}">
                <a16:creationId xmlns:a16="http://schemas.microsoft.com/office/drawing/2014/main" id="{6EAD4E79-A60E-49E0-B200-FF7226B7E729}"/>
              </a:ext>
            </a:extLst>
          </p:cNvPr>
          <p:cNvSpPr>
            <a:spLocks noGrp="1"/>
          </p:cNvSpPr>
          <p:nvPr>
            <p:ph type="ctrTitle" sz="quarter"/>
          </p:nvPr>
        </p:nvSpPr>
        <p:spPr>
          <a:xfrm>
            <a:off x="559966" y="365125"/>
            <a:ext cx="7772400" cy="901815"/>
          </a:xfrm>
        </p:spPr>
        <p:txBody>
          <a:bodyPr/>
          <a:lstStyle/>
          <a:p>
            <a:r>
              <a:rPr lang="en-US" sz="3200" b="1" dirty="0">
                <a:solidFill>
                  <a:srgbClr val="0000FF"/>
                </a:solidFill>
              </a:rPr>
              <a:t>The measure of how asymmetric a distribution can be is called skewness</a:t>
            </a:r>
          </a:p>
        </p:txBody>
      </p:sp>
      <p:pic>
        <p:nvPicPr>
          <p:cNvPr id="7" name="Picture 6">
            <a:extLst>
              <a:ext uri="{FF2B5EF4-FFF2-40B4-BE49-F238E27FC236}">
                <a16:creationId xmlns:a16="http://schemas.microsoft.com/office/drawing/2014/main" id="{1A1BA5D1-0A59-44FF-B611-E0C36FA3A6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451" y="1317072"/>
            <a:ext cx="8296710" cy="4718603"/>
          </a:xfrm>
          <a:prstGeom prst="rect">
            <a:avLst/>
          </a:prstGeom>
          <a:noFill/>
          <a:ln>
            <a:noFill/>
          </a:ln>
        </p:spPr>
      </p:pic>
    </p:spTree>
    <p:extLst>
      <p:ext uri="{BB962C8B-B14F-4D97-AF65-F5344CB8AC3E}">
        <p14:creationId xmlns:p14="http://schemas.microsoft.com/office/powerpoint/2010/main" val="318625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82849"/>
            <a:ext cx="8564620" cy="4852826"/>
          </a:xfrm>
        </p:spPr>
        <p:txBody>
          <a:bodyPr/>
          <a:lstStyle/>
          <a:p>
            <a:pPr algn="l">
              <a:spcBef>
                <a:spcPts val="0"/>
              </a:spcBef>
            </a:pPr>
            <a:r>
              <a:rPr lang="en-US" b="1" dirty="0">
                <a:solidFill>
                  <a:srgbClr val="0000FF"/>
                </a:solidFill>
              </a:rPr>
              <a:t>The Level of Measurement</a:t>
            </a:r>
          </a:p>
          <a:p>
            <a:pPr marL="457200" indent="-457200" algn="l">
              <a:spcBef>
                <a:spcPts val="0"/>
              </a:spcBef>
              <a:buFont typeface="Arial" panose="020B0604020202020204" pitchFamily="34" charset="0"/>
              <a:buChar char="•"/>
            </a:pPr>
            <a:r>
              <a:rPr lang="en-US" b="1" dirty="0"/>
              <a:t>There are numerous ways to describe and analyze your data, depending upon </a:t>
            </a:r>
            <a:r>
              <a:rPr lang="en-US" b="1" dirty="0">
                <a:solidFill>
                  <a:srgbClr val="0000FF"/>
                </a:solidFill>
              </a:rPr>
              <a:t>their level of measurement</a:t>
            </a:r>
            <a:r>
              <a:rPr lang="en-US" b="1" dirty="0"/>
              <a:t>. </a:t>
            </a:r>
          </a:p>
          <a:p>
            <a:pPr marL="457200" indent="-457200" algn="l">
              <a:spcBef>
                <a:spcPts val="0"/>
              </a:spcBef>
              <a:buFont typeface="Arial" panose="020B0604020202020204" pitchFamily="34" charset="0"/>
              <a:buChar char="•"/>
            </a:pPr>
            <a:r>
              <a:rPr lang="en-US" b="1" dirty="0"/>
              <a:t>The </a:t>
            </a:r>
            <a:r>
              <a:rPr lang="en-US" b="1" dirty="0">
                <a:solidFill>
                  <a:srgbClr val="0000FF"/>
                </a:solidFill>
              </a:rPr>
              <a:t>level of measurement </a:t>
            </a:r>
            <a:r>
              <a:rPr lang="en-US" b="1" dirty="0"/>
              <a:t>of your variable describes the nature of the information that the variable provides. </a:t>
            </a:r>
          </a:p>
          <a:p>
            <a:pPr marL="457200" indent="-457200" algn="l">
              <a:spcBef>
                <a:spcPts val="0"/>
              </a:spcBef>
              <a:buFont typeface="Arial" panose="020B0604020202020204" pitchFamily="34" charset="0"/>
              <a:buChar char="•"/>
            </a:pPr>
            <a:r>
              <a:rPr lang="en-US" b="1" dirty="0"/>
              <a:t>There are two main types of variables: </a:t>
            </a:r>
            <a:r>
              <a:rPr lang="en-US" b="1" dirty="0">
                <a:solidFill>
                  <a:srgbClr val="0000FF"/>
                </a:solidFill>
              </a:rPr>
              <a:t>categorical</a:t>
            </a:r>
            <a:r>
              <a:rPr lang="en-US" b="1" dirty="0"/>
              <a:t> and </a:t>
            </a:r>
            <a:r>
              <a:rPr lang="en-US" b="1" dirty="0">
                <a:solidFill>
                  <a:srgbClr val="0000FF"/>
                </a:solidFill>
              </a:rPr>
              <a:t>continuous</a:t>
            </a:r>
            <a:r>
              <a:rPr lang="en-US" sz="2600" b="1" dirty="0">
                <a:solidFill>
                  <a:srgbClr val="0000FF"/>
                </a:solidFill>
              </a:rPr>
              <a:t>.</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44</a:t>
            </a:fld>
            <a:endParaRPr lang="en-US"/>
          </a:p>
        </p:txBody>
      </p:sp>
    </p:spTree>
    <p:extLst>
      <p:ext uri="{BB962C8B-B14F-4D97-AF65-F5344CB8AC3E}">
        <p14:creationId xmlns:p14="http://schemas.microsoft.com/office/powerpoint/2010/main" val="1598370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82849"/>
            <a:ext cx="8564620" cy="4852826"/>
          </a:xfrm>
        </p:spPr>
        <p:txBody>
          <a:bodyPr/>
          <a:lstStyle/>
          <a:p>
            <a:pPr algn="l">
              <a:spcBef>
                <a:spcPts val="0"/>
              </a:spcBef>
            </a:pPr>
            <a:r>
              <a:rPr lang="en-US" b="1" dirty="0">
                <a:solidFill>
                  <a:srgbClr val="0000FF"/>
                </a:solidFill>
              </a:rPr>
              <a:t>The Level of Measurement</a:t>
            </a:r>
          </a:p>
          <a:p>
            <a:pPr marL="457200" indent="-457200" algn="l">
              <a:spcBef>
                <a:spcPts val="0"/>
              </a:spcBef>
              <a:buFont typeface="Arial" panose="020B0604020202020204" pitchFamily="34" charset="0"/>
              <a:buChar char="•"/>
            </a:pPr>
            <a:r>
              <a:rPr lang="en-US" b="1" dirty="0">
                <a:solidFill>
                  <a:srgbClr val="0000FF"/>
                </a:solidFill>
              </a:rPr>
              <a:t>Categorical variables </a:t>
            </a:r>
            <a:r>
              <a:rPr lang="en-US" b="1" dirty="0"/>
              <a:t>are those that have discrete categories or levels. </a:t>
            </a:r>
          </a:p>
          <a:p>
            <a:pPr marL="457200" indent="-457200" algn="l">
              <a:spcBef>
                <a:spcPts val="0"/>
              </a:spcBef>
              <a:buFont typeface="Arial" panose="020B0604020202020204" pitchFamily="34" charset="0"/>
              <a:buChar char="•"/>
            </a:pPr>
            <a:r>
              <a:rPr lang="en-US" b="1" dirty="0">
                <a:solidFill>
                  <a:srgbClr val="0000FF"/>
                </a:solidFill>
              </a:rPr>
              <a:t>Categorical variables </a:t>
            </a:r>
            <a:r>
              <a:rPr lang="en-US" b="1" dirty="0"/>
              <a:t>can be further defined as nominal, dichotomous, or ordinal. </a:t>
            </a:r>
          </a:p>
          <a:p>
            <a:pPr marL="457200" indent="-457200" algn="l">
              <a:spcBef>
                <a:spcPts val="0"/>
              </a:spcBef>
              <a:buFont typeface="Arial" panose="020B0604020202020204" pitchFamily="34" charset="0"/>
              <a:buChar char="•"/>
            </a:pPr>
            <a:r>
              <a:rPr lang="en-US" b="1" dirty="0">
                <a:solidFill>
                  <a:srgbClr val="0000FF"/>
                </a:solidFill>
              </a:rPr>
              <a:t>Continuous variables </a:t>
            </a:r>
            <a:r>
              <a:rPr lang="en-US" b="1" dirty="0"/>
              <a:t>are measured numerically, and have an infinite number of possible values. </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45</a:t>
            </a:fld>
            <a:endParaRPr lang="en-US"/>
          </a:p>
        </p:txBody>
      </p:sp>
    </p:spTree>
    <p:extLst>
      <p:ext uri="{BB962C8B-B14F-4D97-AF65-F5344CB8AC3E}">
        <p14:creationId xmlns:p14="http://schemas.microsoft.com/office/powerpoint/2010/main" val="1408570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82849"/>
            <a:ext cx="8564620" cy="4957892"/>
          </a:xfrm>
        </p:spPr>
        <p:txBody>
          <a:bodyPr/>
          <a:lstStyle/>
          <a:p>
            <a:pPr algn="l">
              <a:spcBef>
                <a:spcPts val="0"/>
              </a:spcBef>
            </a:pPr>
            <a:r>
              <a:rPr lang="en-US" b="1" dirty="0">
                <a:solidFill>
                  <a:srgbClr val="0000FF"/>
                </a:solidFill>
              </a:rPr>
              <a:t>The Level of Measurement</a:t>
            </a:r>
          </a:p>
          <a:p>
            <a:pPr marL="457200" indent="-457200" algn="l">
              <a:spcBef>
                <a:spcPts val="0"/>
              </a:spcBef>
              <a:buFont typeface="Arial" panose="020B0604020202020204" pitchFamily="34" charset="0"/>
              <a:buChar char="•"/>
            </a:pPr>
            <a:r>
              <a:rPr lang="en-US" b="1" dirty="0"/>
              <a:t>A </a:t>
            </a:r>
            <a:r>
              <a:rPr lang="en-US" b="1" dirty="0">
                <a:solidFill>
                  <a:srgbClr val="0000FF"/>
                </a:solidFill>
              </a:rPr>
              <a:t>continuous variable </a:t>
            </a:r>
            <a:r>
              <a:rPr lang="en-US" b="1" dirty="0"/>
              <a:t>is considered ratio if it has a meaningful zero point (i.e., as in age or distance). </a:t>
            </a:r>
          </a:p>
          <a:p>
            <a:pPr marL="457200" indent="-457200" algn="l">
              <a:spcBef>
                <a:spcPts val="0"/>
              </a:spcBef>
              <a:buFont typeface="Arial" panose="020B0604020202020204" pitchFamily="34" charset="0"/>
              <a:buChar char="•"/>
            </a:pPr>
            <a:r>
              <a:rPr lang="en-US" b="1" dirty="0"/>
              <a:t>A </a:t>
            </a:r>
            <a:r>
              <a:rPr lang="en-US" b="1" dirty="0">
                <a:solidFill>
                  <a:srgbClr val="0000FF"/>
                </a:solidFill>
              </a:rPr>
              <a:t>continuous variable </a:t>
            </a:r>
            <a:r>
              <a:rPr lang="en-US" b="1" dirty="0"/>
              <a:t>is considered interval if it can be measured along a continuum that has fixed values between two points, but does not have a meaningful zero-point (e.g., temperature measured in Fahrenheit or Celsius)</a:t>
            </a:r>
            <a:r>
              <a:rPr lang="en-US" b="1" dirty="0">
                <a:solidFill>
                  <a:srgbClr val="0000FF"/>
                </a:solidFill>
              </a:rPr>
              <a:t>.</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46</a:t>
            </a:fld>
            <a:endParaRPr lang="en-US"/>
          </a:p>
        </p:txBody>
      </p:sp>
    </p:spTree>
    <p:extLst>
      <p:ext uri="{BB962C8B-B14F-4D97-AF65-F5344CB8AC3E}">
        <p14:creationId xmlns:p14="http://schemas.microsoft.com/office/powerpoint/2010/main" val="2194611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3" y="1182849"/>
            <a:ext cx="8564620" cy="4852826"/>
          </a:xfrm>
        </p:spPr>
        <p:txBody>
          <a:bodyPr/>
          <a:lstStyle/>
          <a:p>
            <a:pPr algn="l">
              <a:spcBef>
                <a:spcPts val="0"/>
              </a:spcBef>
            </a:pPr>
            <a:r>
              <a:rPr lang="en-US" b="1" dirty="0">
                <a:solidFill>
                  <a:srgbClr val="0000FF"/>
                </a:solidFill>
              </a:rPr>
              <a:t>The Level of Measurement</a:t>
            </a:r>
          </a:p>
          <a:p>
            <a:pPr marL="457200" indent="-457200" algn="l">
              <a:spcBef>
                <a:spcPts val="0"/>
              </a:spcBef>
              <a:buFont typeface="Arial" panose="020B0604020202020204" pitchFamily="34" charset="0"/>
              <a:buChar char="•"/>
            </a:pPr>
            <a:r>
              <a:rPr lang="en-US" sz="2600" b="1" dirty="0"/>
              <a:t>The </a:t>
            </a:r>
            <a:r>
              <a:rPr lang="en-US" sz="2600" b="1" dirty="0">
                <a:solidFill>
                  <a:srgbClr val="0000FF"/>
                </a:solidFill>
              </a:rPr>
              <a:t>level of measurement </a:t>
            </a:r>
            <a:r>
              <a:rPr lang="en-US" sz="2600" b="1" dirty="0"/>
              <a:t>of your variables influences what analyses you can conduct. </a:t>
            </a:r>
          </a:p>
          <a:p>
            <a:pPr marL="457200" indent="-457200" algn="l">
              <a:spcBef>
                <a:spcPts val="0"/>
              </a:spcBef>
              <a:buFont typeface="Arial" panose="020B0604020202020204" pitchFamily="34" charset="0"/>
              <a:buChar char="•"/>
            </a:pPr>
            <a:r>
              <a:rPr lang="en-US" sz="2600" b="1" dirty="0"/>
              <a:t>The table below presents some example combinations of levels of measurement, and the suggested analysis to conduct. </a:t>
            </a:r>
          </a:p>
          <a:p>
            <a:pPr marL="457200" indent="-457200" algn="l">
              <a:spcBef>
                <a:spcPts val="0"/>
              </a:spcBef>
              <a:buFont typeface="Arial" panose="020B0604020202020204" pitchFamily="34" charset="0"/>
              <a:buChar char="•"/>
            </a:pPr>
            <a:r>
              <a:rPr lang="en-US" sz="2600" b="1" dirty="0"/>
              <a:t>The </a:t>
            </a:r>
            <a:r>
              <a:rPr lang="en-US" b="1" dirty="0">
                <a:solidFill>
                  <a:srgbClr val="0000FF"/>
                </a:solidFill>
              </a:rPr>
              <a:t>nominal level of measurement </a:t>
            </a:r>
            <a:r>
              <a:rPr lang="en-US" sz="2600" b="1" dirty="0"/>
              <a:t>is the lowest of the four ways to characterize data. </a:t>
            </a:r>
          </a:p>
          <a:p>
            <a:pPr marL="457200" indent="-457200" algn="l">
              <a:spcBef>
                <a:spcPts val="0"/>
              </a:spcBef>
              <a:buFont typeface="Arial" panose="020B0604020202020204" pitchFamily="34" charset="0"/>
              <a:buChar char="•"/>
            </a:pPr>
            <a:r>
              <a:rPr lang="en-US" sz="2600" b="1" dirty="0"/>
              <a:t>Data at the </a:t>
            </a:r>
            <a:r>
              <a:rPr lang="en-US" sz="2800" b="1" dirty="0">
                <a:solidFill>
                  <a:srgbClr val="0000FF"/>
                </a:solidFill>
              </a:rPr>
              <a:t>nominal level</a:t>
            </a:r>
            <a:r>
              <a:rPr lang="en-US" sz="2600" b="1" dirty="0">
                <a:solidFill>
                  <a:srgbClr val="0000FF"/>
                </a:solidFill>
              </a:rPr>
              <a:t> </a:t>
            </a:r>
            <a:r>
              <a:rPr lang="en-US" sz="2600" b="1" dirty="0"/>
              <a:t>is qualitative. Colors of eyes, </a:t>
            </a:r>
            <a:r>
              <a:rPr lang="en-US" sz="2600" b="1" dirty="0">
                <a:solidFill>
                  <a:srgbClr val="0000FF"/>
                </a:solidFill>
              </a:rPr>
              <a:t>yes or no </a:t>
            </a:r>
            <a:r>
              <a:rPr lang="en-US" sz="2600" b="1" dirty="0"/>
              <a:t>responses to a survey, and favorite breakfast cereal all deal with the </a:t>
            </a:r>
            <a:r>
              <a:rPr lang="en-US" sz="2600" b="1" dirty="0">
                <a:solidFill>
                  <a:srgbClr val="0000FF"/>
                </a:solidFill>
              </a:rPr>
              <a:t>nominal level of measurement.</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47</a:t>
            </a:fld>
            <a:endParaRPr lang="en-US"/>
          </a:p>
        </p:txBody>
      </p:sp>
    </p:spTree>
    <p:extLst>
      <p:ext uri="{BB962C8B-B14F-4D97-AF65-F5344CB8AC3E}">
        <p14:creationId xmlns:p14="http://schemas.microsoft.com/office/powerpoint/2010/main" val="946190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77B4E-604B-42FD-8A86-68ECEFED6B0B}"/>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B68A44C1-B7EB-4729-B5D6-6099EBE051B8}"/>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2D9E25BA-4413-435C-AF2F-20F809580B32}"/>
              </a:ext>
            </a:extLst>
          </p:cNvPr>
          <p:cNvSpPr>
            <a:spLocks noGrp="1"/>
          </p:cNvSpPr>
          <p:nvPr>
            <p:ph type="sldNum" sz="quarter" idx="4"/>
          </p:nvPr>
        </p:nvSpPr>
        <p:spPr/>
        <p:txBody>
          <a:bodyPr/>
          <a:lstStyle/>
          <a:p>
            <a:fld id="{2D846D23-4023-4536-86FE-F07EE91DD4B1}" type="slidenum">
              <a:rPr lang="en-US" smtClean="0"/>
              <a:t>48</a:t>
            </a:fld>
            <a:endParaRPr lang="en-US"/>
          </a:p>
        </p:txBody>
      </p:sp>
      <p:pic>
        <p:nvPicPr>
          <p:cNvPr id="7" name="Picture 6" descr="See the source image">
            <a:extLst>
              <a:ext uri="{FF2B5EF4-FFF2-40B4-BE49-F238E27FC236}">
                <a16:creationId xmlns:a16="http://schemas.microsoft.com/office/drawing/2014/main" id="{F75540A1-86CE-4F8F-90C7-90A1053612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8841" y="595618"/>
            <a:ext cx="8045042" cy="5368955"/>
          </a:xfrm>
          <a:prstGeom prst="rect">
            <a:avLst/>
          </a:prstGeom>
          <a:noFill/>
          <a:ln>
            <a:noFill/>
          </a:ln>
        </p:spPr>
      </p:pic>
    </p:spTree>
    <p:extLst>
      <p:ext uri="{BB962C8B-B14F-4D97-AF65-F5344CB8AC3E}">
        <p14:creationId xmlns:p14="http://schemas.microsoft.com/office/powerpoint/2010/main" val="3983662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7" y="1694575"/>
            <a:ext cx="8455026" cy="4341099"/>
          </a:xfrm>
        </p:spPr>
        <p:txBody>
          <a:bodyPr/>
          <a:lstStyle/>
          <a:p>
            <a:pPr algn="l">
              <a:spcBef>
                <a:spcPts val="0"/>
              </a:spcBef>
            </a:pPr>
            <a:r>
              <a:rPr lang="en-US" b="1" dirty="0">
                <a:solidFill>
                  <a:srgbClr val="0000FF"/>
                </a:solidFill>
              </a:rPr>
              <a:t>The Level of Measurement</a:t>
            </a:r>
          </a:p>
          <a:p>
            <a:pPr algn="l">
              <a:spcBef>
                <a:spcPts val="0"/>
              </a:spcBef>
            </a:pPr>
            <a:r>
              <a:rPr lang="en-US" b="1" dirty="0">
                <a:solidFill>
                  <a:srgbClr val="0000FF"/>
                </a:solidFill>
              </a:rPr>
              <a:t>Ordinal Level of Measurement</a:t>
            </a:r>
            <a:endParaRPr lang="en-US" dirty="0">
              <a:solidFill>
                <a:srgbClr val="0000FF"/>
              </a:solidFill>
            </a:endParaRPr>
          </a:p>
          <a:p>
            <a:pPr marL="457200" indent="-457200" algn="l">
              <a:spcBef>
                <a:spcPts val="0"/>
              </a:spcBef>
              <a:buFont typeface="Arial" panose="020B0604020202020204" pitchFamily="34" charset="0"/>
              <a:buChar char="•"/>
            </a:pPr>
            <a:r>
              <a:rPr lang="en-US" sz="2800" b="1" dirty="0"/>
              <a:t>The next level is called the </a:t>
            </a:r>
            <a:r>
              <a:rPr lang="en-US" b="1" dirty="0">
                <a:solidFill>
                  <a:srgbClr val="0000FF"/>
                </a:solidFill>
              </a:rPr>
              <a:t>ordinal level </a:t>
            </a:r>
            <a:r>
              <a:rPr lang="en-US" sz="2800" b="1" dirty="0"/>
              <a:t>of measurement. </a:t>
            </a:r>
          </a:p>
          <a:p>
            <a:pPr marL="457200" indent="-457200" algn="l">
              <a:spcBef>
                <a:spcPts val="0"/>
              </a:spcBef>
              <a:buFont typeface="Arial" panose="020B0604020202020204" pitchFamily="34" charset="0"/>
              <a:buChar char="•"/>
            </a:pPr>
            <a:r>
              <a:rPr lang="en-US" sz="2800" b="1" dirty="0"/>
              <a:t>Data at this level can be ordered, but no differences between the data can be taken that are meaningful. </a:t>
            </a:r>
          </a:p>
          <a:p>
            <a:pPr marL="457200" indent="-457200" algn="l">
              <a:spcBef>
                <a:spcPts val="0"/>
              </a:spcBef>
              <a:buFont typeface="Arial" panose="020B0604020202020204" pitchFamily="34" charset="0"/>
              <a:buChar char="•"/>
            </a:pPr>
            <a:r>
              <a:rPr lang="en-US" sz="2800" b="1" dirty="0"/>
              <a:t>You can order things so that A is higher than a B, but without any other information, there is no way of knowing how much better an A is from a B.</a:t>
            </a:r>
            <a:endParaRPr lang="en-US" sz="28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49</a:t>
            </a:fld>
            <a:endParaRPr lang="en-US"/>
          </a:p>
        </p:txBody>
      </p:sp>
    </p:spTree>
    <p:extLst>
      <p:ext uri="{BB962C8B-B14F-4D97-AF65-F5344CB8AC3E}">
        <p14:creationId xmlns:p14="http://schemas.microsoft.com/office/powerpoint/2010/main" val="283988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9" y="1182848"/>
            <a:ext cx="8455024" cy="4852827"/>
          </a:xfrm>
        </p:spPr>
        <p:txBody>
          <a:bodyPr/>
          <a:lstStyle/>
          <a:p>
            <a:pPr marL="457200" indent="-457200" algn="l">
              <a:spcBef>
                <a:spcPts val="0"/>
              </a:spcBef>
            </a:pPr>
            <a:r>
              <a:rPr lang="en-US" sz="2800" b="1" dirty="0">
                <a:solidFill>
                  <a:srgbClr val="0000FF"/>
                </a:solidFill>
              </a:rPr>
              <a:t>Common Biostatistical Terms</a:t>
            </a:r>
          </a:p>
          <a:p>
            <a:pPr marL="457200" indent="-457200" algn="l">
              <a:spcBef>
                <a:spcPts val="0"/>
              </a:spcBef>
            </a:pPr>
            <a:r>
              <a:rPr lang="en-US" sz="2800" b="1" dirty="0">
                <a:solidFill>
                  <a:srgbClr val="0000FF"/>
                </a:solidFill>
              </a:rPr>
              <a:t>Data</a:t>
            </a:r>
            <a:r>
              <a:rPr lang="en-US" sz="2800" b="1" dirty="0"/>
              <a:t> </a:t>
            </a:r>
          </a:p>
          <a:p>
            <a:pPr marL="457200" indent="-457200" algn="l">
              <a:spcBef>
                <a:spcPts val="0"/>
              </a:spcBef>
              <a:buFont typeface="Arial" panose="020B0604020202020204" pitchFamily="34" charset="0"/>
              <a:buChar char="•"/>
            </a:pPr>
            <a:r>
              <a:rPr lang="en-US" sz="2800" b="1" dirty="0"/>
              <a:t>Measurements or observations of variable</a:t>
            </a:r>
          </a:p>
          <a:p>
            <a:pPr marL="457200" indent="-457200" algn="l">
              <a:spcBef>
                <a:spcPts val="0"/>
              </a:spcBef>
            </a:pPr>
            <a:r>
              <a:rPr lang="en-US" sz="2800" b="1" dirty="0">
                <a:solidFill>
                  <a:srgbClr val="0000FF"/>
                </a:solidFill>
              </a:rPr>
              <a:t>Variable</a:t>
            </a:r>
          </a:p>
          <a:p>
            <a:pPr marL="457200" indent="-457200" algn="l">
              <a:spcBef>
                <a:spcPts val="0"/>
              </a:spcBef>
              <a:buFont typeface="Arial" panose="020B0604020202020204" pitchFamily="34" charset="0"/>
              <a:buChar char="•"/>
            </a:pPr>
            <a:r>
              <a:rPr lang="en-US" sz="2800" b="1" dirty="0"/>
              <a:t>A characteristic that is observed or manipulated</a:t>
            </a:r>
          </a:p>
          <a:p>
            <a:pPr marL="457200" indent="-457200" algn="l">
              <a:spcBef>
                <a:spcPts val="0"/>
              </a:spcBef>
              <a:buFont typeface="Arial" panose="020B0604020202020204" pitchFamily="34" charset="0"/>
              <a:buChar char="•"/>
            </a:pPr>
            <a:r>
              <a:rPr lang="en-US" sz="2800" b="1" dirty="0"/>
              <a:t>Can take on different values</a:t>
            </a:r>
          </a:p>
          <a:p>
            <a:pPr marL="457200" indent="-457200" algn="l">
              <a:spcBef>
                <a:spcPts val="0"/>
              </a:spcBef>
            </a:pPr>
            <a:r>
              <a:rPr lang="en-US" sz="2800" b="1" dirty="0">
                <a:solidFill>
                  <a:srgbClr val="0000FF"/>
                </a:solidFill>
              </a:rPr>
              <a:t>Independent variables</a:t>
            </a:r>
          </a:p>
          <a:p>
            <a:pPr marL="457200" indent="-457200" algn="l">
              <a:spcBef>
                <a:spcPts val="0"/>
              </a:spcBef>
              <a:buFont typeface="Arial" panose="020B0604020202020204" pitchFamily="34" charset="0"/>
              <a:buChar char="•"/>
            </a:pPr>
            <a:r>
              <a:rPr lang="en-US" sz="2800" b="1" dirty="0"/>
              <a:t>Precede dependent variables in time</a:t>
            </a:r>
          </a:p>
          <a:p>
            <a:pPr marL="457200" indent="-457200" algn="l">
              <a:spcBef>
                <a:spcPts val="0"/>
              </a:spcBef>
              <a:buFont typeface="Arial" panose="020B0604020202020204" pitchFamily="34" charset="0"/>
              <a:buChar char="•"/>
            </a:pPr>
            <a:r>
              <a:rPr lang="en-US" sz="2800" b="1" dirty="0"/>
              <a:t>Are often manipulated by the researcher</a:t>
            </a:r>
          </a:p>
          <a:p>
            <a:pPr marL="457200" indent="-457200" algn="l">
              <a:spcBef>
                <a:spcPts val="0"/>
              </a:spcBef>
              <a:buFont typeface="Arial" panose="020B0604020202020204" pitchFamily="34" charset="0"/>
              <a:buChar char="•"/>
            </a:pPr>
            <a:r>
              <a:rPr lang="en-US" sz="2800" b="1" dirty="0"/>
              <a:t>The treatment or intervention that is used in a study.</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5</a:t>
            </a:fld>
            <a:endParaRPr lang="en-US"/>
          </a:p>
        </p:txBody>
      </p:sp>
    </p:spTree>
    <p:extLst>
      <p:ext uri="{BB962C8B-B14F-4D97-AF65-F5344CB8AC3E}">
        <p14:creationId xmlns:p14="http://schemas.microsoft.com/office/powerpoint/2010/main" val="3588711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76837" y="1132515"/>
            <a:ext cx="8598876" cy="4903160"/>
          </a:xfrm>
        </p:spPr>
        <p:txBody>
          <a:bodyPr/>
          <a:lstStyle/>
          <a:p>
            <a:pPr algn="l">
              <a:spcBef>
                <a:spcPts val="0"/>
              </a:spcBef>
            </a:pPr>
            <a:r>
              <a:rPr lang="en-US" sz="2800" b="1" dirty="0">
                <a:solidFill>
                  <a:srgbClr val="0000FF"/>
                </a:solidFill>
              </a:rPr>
              <a:t>The Level of Measurement</a:t>
            </a:r>
          </a:p>
          <a:p>
            <a:pPr algn="l">
              <a:spcBef>
                <a:spcPts val="0"/>
              </a:spcBef>
            </a:pPr>
            <a:r>
              <a:rPr lang="en-US" sz="2800" b="1" dirty="0">
                <a:solidFill>
                  <a:srgbClr val="0000FF"/>
                </a:solidFill>
              </a:rPr>
              <a:t>Interval Level of Measurement</a:t>
            </a:r>
            <a:endParaRPr lang="en-US" sz="2800" dirty="0">
              <a:solidFill>
                <a:srgbClr val="0000FF"/>
              </a:solidFill>
            </a:endParaRPr>
          </a:p>
          <a:p>
            <a:pPr marL="457200" indent="-457200" algn="l">
              <a:spcBef>
                <a:spcPts val="0"/>
              </a:spcBef>
              <a:buFont typeface="Arial" panose="020B0604020202020204" pitchFamily="34" charset="0"/>
              <a:buChar char="•"/>
            </a:pPr>
            <a:r>
              <a:rPr lang="en-US" sz="2600" b="1" dirty="0"/>
              <a:t>The </a:t>
            </a:r>
            <a:r>
              <a:rPr lang="en-US" sz="2800" b="1" dirty="0">
                <a:solidFill>
                  <a:srgbClr val="0000FF"/>
                </a:solidFill>
              </a:rPr>
              <a:t>interval level of measurement </a:t>
            </a:r>
            <a:r>
              <a:rPr lang="en-US" sz="2600" b="1" dirty="0"/>
              <a:t>deals with data that can be ordered, and in which differences between the data does make sense. </a:t>
            </a:r>
          </a:p>
          <a:p>
            <a:pPr marL="457200" indent="-457200" algn="l">
              <a:spcBef>
                <a:spcPts val="0"/>
              </a:spcBef>
              <a:buFont typeface="Arial" panose="020B0604020202020204" pitchFamily="34" charset="0"/>
              <a:buChar char="•"/>
            </a:pPr>
            <a:r>
              <a:rPr lang="en-US" sz="2600" b="1" dirty="0"/>
              <a:t>Data at this level </a:t>
            </a:r>
            <a:r>
              <a:rPr lang="en-US" sz="2600" b="1" dirty="0">
                <a:solidFill>
                  <a:srgbClr val="0000FF"/>
                </a:solidFill>
              </a:rPr>
              <a:t>does not have a starting point</a:t>
            </a:r>
            <a:r>
              <a:rPr lang="en-US" sz="2600" b="1" dirty="0"/>
              <a:t>. </a:t>
            </a:r>
          </a:p>
          <a:p>
            <a:pPr marL="457200" indent="-457200" algn="l">
              <a:spcBef>
                <a:spcPts val="0"/>
              </a:spcBef>
              <a:buFont typeface="Arial" panose="020B0604020202020204" pitchFamily="34" charset="0"/>
              <a:buChar char="•"/>
            </a:pPr>
            <a:r>
              <a:rPr lang="en-US" sz="2600" b="1" dirty="0"/>
              <a:t>The Fahrenheit and Celsius scales of temperatures are both examples of data at the interval level of measurement. </a:t>
            </a:r>
          </a:p>
          <a:p>
            <a:pPr marL="457200" indent="-457200" algn="l">
              <a:spcBef>
                <a:spcPts val="0"/>
              </a:spcBef>
              <a:buFont typeface="Arial" panose="020B0604020202020204" pitchFamily="34" charset="0"/>
              <a:buChar char="•"/>
            </a:pPr>
            <a:r>
              <a:rPr lang="en-US" sz="2600" b="1" dirty="0"/>
              <a:t>Data at this level does lack one type of comparison, it is not correct to say that 90 degrees Celsius is three times as hot as 30 degrees Celsius. </a:t>
            </a:r>
            <a:endParaRPr lang="en-US" sz="26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50</a:t>
            </a:fld>
            <a:endParaRPr lang="en-US" dirty="0"/>
          </a:p>
        </p:txBody>
      </p:sp>
    </p:spTree>
    <p:extLst>
      <p:ext uri="{BB962C8B-B14F-4D97-AF65-F5344CB8AC3E}">
        <p14:creationId xmlns:p14="http://schemas.microsoft.com/office/powerpoint/2010/main" val="3519052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76837" y="1132515"/>
            <a:ext cx="8598876" cy="4903160"/>
          </a:xfrm>
        </p:spPr>
        <p:txBody>
          <a:bodyPr/>
          <a:lstStyle/>
          <a:p>
            <a:pPr algn="l">
              <a:spcBef>
                <a:spcPts val="0"/>
              </a:spcBef>
            </a:pPr>
            <a:r>
              <a:rPr lang="en-US" sz="2800" b="1" dirty="0">
                <a:solidFill>
                  <a:srgbClr val="0000FF"/>
                </a:solidFill>
              </a:rPr>
              <a:t>The Level of Measurement</a:t>
            </a:r>
          </a:p>
          <a:p>
            <a:pPr algn="l">
              <a:spcBef>
                <a:spcPts val="0"/>
              </a:spcBef>
            </a:pPr>
            <a:r>
              <a:rPr lang="en-US" sz="2800" b="1" dirty="0">
                <a:solidFill>
                  <a:srgbClr val="0000FF"/>
                </a:solidFill>
              </a:rPr>
              <a:t>Ratio Level of Measurement</a:t>
            </a:r>
          </a:p>
          <a:p>
            <a:pPr marL="342900" indent="-342900" algn="l">
              <a:spcBef>
                <a:spcPts val="0"/>
              </a:spcBef>
              <a:buFont typeface="Arial" panose="020B0604020202020204" pitchFamily="34" charset="0"/>
              <a:buChar char="•"/>
            </a:pPr>
            <a:r>
              <a:rPr lang="en-US" sz="2400" b="1" dirty="0"/>
              <a:t>The fourth and highest level of measurement is the ratio level. Data at the ratio level possess all of the features of the interval level, in addition to a zero value. </a:t>
            </a:r>
          </a:p>
          <a:p>
            <a:pPr marL="342900" indent="-342900" algn="l">
              <a:spcBef>
                <a:spcPts val="0"/>
              </a:spcBef>
              <a:buFont typeface="Arial" panose="020B0604020202020204" pitchFamily="34" charset="0"/>
              <a:buChar char="•"/>
            </a:pPr>
            <a:r>
              <a:rPr lang="en-US" sz="2400" b="1" dirty="0"/>
              <a:t>Due to the presence of a zero, it now makes sense to compare the ratios of measurements. </a:t>
            </a:r>
          </a:p>
          <a:p>
            <a:pPr marL="342900" indent="-342900" algn="l">
              <a:spcBef>
                <a:spcPts val="0"/>
              </a:spcBef>
              <a:buFont typeface="Arial" panose="020B0604020202020204" pitchFamily="34" charset="0"/>
              <a:buChar char="•"/>
            </a:pPr>
            <a:r>
              <a:rPr lang="en-US" sz="2400" b="1" dirty="0"/>
              <a:t>Phrases such as "</a:t>
            </a:r>
            <a:r>
              <a:rPr lang="en-US" sz="2400" b="1" dirty="0">
                <a:solidFill>
                  <a:srgbClr val="0000FF"/>
                </a:solidFill>
              </a:rPr>
              <a:t>four times</a:t>
            </a:r>
            <a:r>
              <a:rPr lang="en-US" sz="2400" b="1" dirty="0"/>
              <a:t>" and "</a:t>
            </a:r>
            <a:r>
              <a:rPr lang="en-US" sz="2400" b="1" dirty="0">
                <a:solidFill>
                  <a:srgbClr val="0000FF"/>
                </a:solidFill>
              </a:rPr>
              <a:t>twice</a:t>
            </a:r>
            <a:r>
              <a:rPr lang="en-US" sz="2400" b="1" dirty="0"/>
              <a:t>" are meaningful at the ratio level.</a:t>
            </a:r>
          </a:p>
          <a:p>
            <a:pPr marL="342900" indent="-342900" algn="l">
              <a:spcBef>
                <a:spcPts val="0"/>
              </a:spcBef>
              <a:buFont typeface="Arial" panose="020B0604020202020204" pitchFamily="34" charset="0"/>
              <a:buChar char="•"/>
            </a:pPr>
            <a:r>
              <a:rPr lang="en-US" sz="2400" b="1" dirty="0">
                <a:solidFill>
                  <a:srgbClr val="0000FF"/>
                </a:solidFill>
              </a:rPr>
              <a:t>Distances</a:t>
            </a:r>
            <a:r>
              <a:rPr lang="en-US" sz="2400" b="1" dirty="0"/>
              <a:t>, in any system of measurement, give us data at the ratio level. A measurement such as </a:t>
            </a:r>
            <a:r>
              <a:rPr lang="en-US" sz="2400" b="1" dirty="0">
                <a:solidFill>
                  <a:srgbClr val="0000FF"/>
                </a:solidFill>
              </a:rPr>
              <a:t>0</a:t>
            </a:r>
            <a:r>
              <a:rPr lang="en-US" sz="2400" b="1" dirty="0"/>
              <a:t> feet does make sense, as it represents no length. Furthermore, </a:t>
            </a:r>
            <a:r>
              <a:rPr lang="en-US" sz="2400" b="1" dirty="0">
                <a:solidFill>
                  <a:srgbClr val="0000FF"/>
                </a:solidFill>
              </a:rPr>
              <a:t>2</a:t>
            </a:r>
            <a:r>
              <a:rPr lang="en-US" sz="2400" b="1" dirty="0"/>
              <a:t> feet is twice as long as </a:t>
            </a:r>
            <a:r>
              <a:rPr lang="en-US" sz="2400" b="1" dirty="0">
                <a:solidFill>
                  <a:srgbClr val="0000FF"/>
                </a:solidFill>
              </a:rPr>
              <a:t>1</a:t>
            </a:r>
            <a:r>
              <a:rPr lang="en-US" sz="2400" b="1" dirty="0"/>
              <a:t> foot. </a:t>
            </a:r>
            <a:endParaRPr lang="en-US" sz="2400" b="1" dirty="0">
              <a:solidFill>
                <a:srgbClr val="0000FF"/>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51</a:t>
            </a:fld>
            <a:endParaRPr lang="en-US" dirty="0"/>
          </a:p>
        </p:txBody>
      </p:sp>
    </p:spTree>
    <p:extLst>
      <p:ext uri="{BB962C8B-B14F-4D97-AF65-F5344CB8AC3E}">
        <p14:creationId xmlns:p14="http://schemas.microsoft.com/office/powerpoint/2010/main" val="820495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dirty="0"/>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52</a:t>
            </a:fld>
            <a:endParaRPr lang="en-US" dirty="0"/>
          </a:p>
        </p:txBody>
      </p:sp>
      <p:sp>
        <p:nvSpPr>
          <p:cNvPr id="8" name="Subtitle 7">
            <a:extLst>
              <a:ext uri="{FF2B5EF4-FFF2-40B4-BE49-F238E27FC236}">
                <a16:creationId xmlns:a16="http://schemas.microsoft.com/office/drawing/2014/main" id="{44FEF5FF-48DD-4E4D-8EEB-AF8B5CC544C1}"/>
              </a:ext>
            </a:extLst>
          </p:cNvPr>
          <p:cNvSpPr>
            <a:spLocks noGrp="1"/>
          </p:cNvSpPr>
          <p:nvPr>
            <p:ph type="subTitle" sz="quarter" idx="1"/>
          </p:nvPr>
        </p:nvSpPr>
        <p:spPr>
          <a:xfrm>
            <a:off x="344489" y="1426127"/>
            <a:ext cx="8455024" cy="4609547"/>
          </a:xfrm>
        </p:spPr>
        <p:txBody>
          <a:bodyPr/>
          <a:lstStyle/>
          <a:p>
            <a:pPr algn="l"/>
            <a:r>
              <a:rPr lang="en-US" b="1" dirty="0">
                <a:solidFill>
                  <a:srgbClr val="0000FF"/>
                </a:solidFill>
              </a:rPr>
              <a:t>Logistic Regression Analyses</a:t>
            </a:r>
          </a:p>
          <a:p>
            <a:pPr marL="457200" indent="-457200" algn="l">
              <a:buFont typeface="Arial" panose="020B0604020202020204" pitchFamily="34" charset="0"/>
              <a:buChar char="•"/>
            </a:pPr>
            <a:r>
              <a:rPr lang="en-US" sz="2800" b="1" dirty="0">
                <a:solidFill>
                  <a:srgbClr val="0000FF"/>
                </a:solidFill>
              </a:rPr>
              <a:t>Regression</a:t>
            </a:r>
            <a:r>
              <a:rPr lang="en-US" sz="2800" b="1" dirty="0"/>
              <a:t> is a statistical measurement used in epidemiology, and other disciplines that attempts to determine the strength of the relationship between one dependent variable (usually denoted by Y) and a series of other changing variables (known as independent variables). </a:t>
            </a:r>
          </a:p>
          <a:p>
            <a:pPr marL="457200" indent="-457200" algn="l">
              <a:buFont typeface="Arial" panose="020B0604020202020204" pitchFamily="34" charset="0"/>
              <a:buChar char="•"/>
            </a:pPr>
            <a:r>
              <a:rPr lang="en-US" sz="2800" b="1" dirty="0">
                <a:solidFill>
                  <a:srgbClr val="0000FF"/>
                </a:solidFill>
              </a:rPr>
              <a:t>Regression</a:t>
            </a:r>
            <a:r>
              <a:rPr lang="en-US" sz="2800" b="1" dirty="0"/>
              <a:t> takes a group of random variables, thought to be predicting Y, and tries to find a mathematical relationship between them.</a:t>
            </a:r>
          </a:p>
        </p:txBody>
      </p:sp>
    </p:spTree>
    <p:extLst>
      <p:ext uri="{BB962C8B-B14F-4D97-AF65-F5344CB8AC3E}">
        <p14:creationId xmlns:p14="http://schemas.microsoft.com/office/powerpoint/2010/main" val="1455654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1B3B9-CFB8-4B56-980D-6AFFCF70277D}"/>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4FA038F5-9A66-462E-92FE-E6DC3CD18105}"/>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A8000703-5CBC-4788-8BB6-3FF7ED446EC1}"/>
              </a:ext>
            </a:extLst>
          </p:cNvPr>
          <p:cNvSpPr>
            <a:spLocks noGrp="1"/>
          </p:cNvSpPr>
          <p:nvPr>
            <p:ph type="sldNum" sz="quarter" idx="4"/>
          </p:nvPr>
        </p:nvSpPr>
        <p:spPr/>
        <p:txBody>
          <a:bodyPr/>
          <a:lstStyle/>
          <a:p>
            <a:fld id="{2D846D23-4023-4536-86FE-F07EE91DD4B1}" type="slidenum">
              <a:rPr lang="en-US" smtClean="0"/>
              <a:t>53</a:t>
            </a:fld>
            <a:endParaRPr lang="en-US"/>
          </a:p>
        </p:txBody>
      </p:sp>
      <p:sp>
        <p:nvSpPr>
          <p:cNvPr id="5" name="Title 4">
            <a:extLst>
              <a:ext uri="{FF2B5EF4-FFF2-40B4-BE49-F238E27FC236}">
                <a16:creationId xmlns:a16="http://schemas.microsoft.com/office/drawing/2014/main" id="{1E3F8834-2494-4A0D-90E5-CD3262F594BF}"/>
              </a:ext>
            </a:extLst>
          </p:cNvPr>
          <p:cNvSpPr>
            <a:spLocks noGrp="1"/>
          </p:cNvSpPr>
          <p:nvPr>
            <p:ph type="ctrTitle" sz="quarter"/>
          </p:nvPr>
        </p:nvSpPr>
        <p:spPr>
          <a:xfrm>
            <a:off x="685800" y="2499919"/>
            <a:ext cx="7772400" cy="2072081"/>
          </a:xfrm>
        </p:spPr>
        <p:txBody>
          <a:bodyPr/>
          <a:lstStyle/>
          <a:p>
            <a:r>
              <a:rPr lang="en-US" sz="9600" b="1" dirty="0">
                <a:solidFill>
                  <a:schemeClr val="accent2">
                    <a:lumMod val="50000"/>
                  </a:schemeClr>
                </a:solidFill>
                <a:latin typeface="Ink Free" panose="03080402000500000000" pitchFamily="66" charset="0"/>
              </a:rPr>
              <a:t>THANK YOU</a:t>
            </a:r>
          </a:p>
        </p:txBody>
      </p:sp>
    </p:spTree>
    <p:extLst>
      <p:ext uri="{BB962C8B-B14F-4D97-AF65-F5344CB8AC3E}">
        <p14:creationId xmlns:p14="http://schemas.microsoft.com/office/powerpoint/2010/main" val="77712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344489" y="1770077"/>
            <a:ext cx="8455024" cy="4265598"/>
          </a:xfrm>
        </p:spPr>
        <p:txBody>
          <a:bodyPr/>
          <a:lstStyle/>
          <a:p>
            <a:pPr marL="457200" indent="-457200" algn="l">
              <a:spcBef>
                <a:spcPts val="0"/>
              </a:spcBef>
            </a:pPr>
            <a:r>
              <a:rPr lang="en-US" b="1" dirty="0">
                <a:solidFill>
                  <a:srgbClr val="0000FF"/>
                </a:solidFill>
              </a:rPr>
              <a:t>Common Biostatistical Terms</a:t>
            </a:r>
          </a:p>
          <a:p>
            <a:pPr marL="457200" indent="-457200" algn="l">
              <a:spcBef>
                <a:spcPts val="0"/>
              </a:spcBef>
            </a:pPr>
            <a:r>
              <a:rPr lang="en-US" b="1" dirty="0">
                <a:solidFill>
                  <a:srgbClr val="0000FF"/>
                </a:solidFill>
              </a:rPr>
              <a:t>Dependent variables</a:t>
            </a:r>
          </a:p>
          <a:p>
            <a:pPr marL="457200" indent="-457200" algn="l">
              <a:spcBef>
                <a:spcPts val="0"/>
              </a:spcBef>
              <a:buFont typeface="Arial" panose="020B0604020202020204" pitchFamily="34" charset="0"/>
              <a:buChar char="•"/>
            </a:pPr>
            <a:r>
              <a:rPr lang="en-US" b="1" dirty="0"/>
              <a:t>What is measured as an outcome in a study.</a:t>
            </a:r>
          </a:p>
          <a:p>
            <a:pPr marL="457200" indent="-457200" algn="l">
              <a:spcBef>
                <a:spcPts val="0"/>
              </a:spcBef>
              <a:buFont typeface="Arial" panose="020B0604020202020204" pitchFamily="34" charset="0"/>
              <a:buChar char="•"/>
            </a:pPr>
            <a:r>
              <a:rPr lang="en-US" b="1" dirty="0"/>
              <a:t>Values depend on the independent variable</a:t>
            </a:r>
          </a:p>
          <a:p>
            <a:pPr marL="457200" indent="-457200" algn="l">
              <a:spcBef>
                <a:spcPts val="0"/>
              </a:spcBef>
            </a:pPr>
            <a:r>
              <a:rPr lang="en-US" b="1" dirty="0">
                <a:solidFill>
                  <a:srgbClr val="0000FF"/>
                </a:solidFill>
              </a:rPr>
              <a:t>Parameters</a:t>
            </a:r>
          </a:p>
          <a:p>
            <a:pPr marL="457200" indent="-457200" algn="l">
              <a:spcBef>
                <a:spcPts val="0"/>
              </a:spcBef>
              <a:buFont typeface="Arial" panose="020B0604020202020204" pitchFamily="34" charset="0"/>
              <a:buChar char="•"/>
            </a:pPr>
            <a:r>
              <a:rPr lang="en-US" b="1" dirty="0"/>
              <a:t>Summary data from a population</a:t>
            </a:r>
          </a:p>
          <a:p>
            <a:pPr marL="457200" indent="-457200" algn="l">
              <a:spcBef>
                <a:spcPts val="0"/>
              </a:spcBef>
            </a:pPr>
            <a:r>
              <a:rPr lang="en-US" b="1" dirty="0">
                <a:solidFill>
                  <a:srgbClr val="0000FF"/>
                </a:solidFill>
              </a:rPr>
              <a:t>Statistics</a:t>
            </a:r>
          </a:p>
          <a:p>
            <a:pPr marL="457200" indent="-457200" algn="l">
              <a:spcBef>
                <a:spcPts val="0"/>
              </a:spcBef>
              <a:buFont typeface="Arial" panose="020B0604020202020204" pitchFamily="34" charset="0"/>
              <a:buChar char="•"/>
            </a:pPr>
            <a:r>
              <a:rPr lang="en-US" b="1" dirty="0"/>
              <a:t>Summary data from a sample</a:t>
            </a:r>
            <a:r>
              <a:rPr lang="en-US" sz="2800" b="1" dirty="0"/>
              <a:t>.</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6</a:t>
            </a:fld>
            <a:endParaRPr lang="en-US"/>
          </a:p>
        </p:txBody>
      </p:sp>
    </p:spTree>
    <p:extLst>
      <p:ext uri="{BB962C8B-B14F-4D97-AF65-F5344CB8AC3E}">
        <p14:creationId xmlns:p14="http://schemas.microsoft.com/office/powerpoint/2010/main" val="313227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34892" y="1583319"/>
            <a:ext cx="8564621" cy="4370664"/>
          </a:xfrm>
        </p:spPr>
        <p:txBody>
          <a:bodyPr/>
          <a:lstStyle/>
          <a:p>
            <a:pPr marL="457200" indent="-457200" algn="l">
              <a:spcBef>
                <a:spcPts val="0"/>
              </a:spcBef>
              <a:buFont typeface="Arial" panose="020B0604020202020204" pitchFamily="34" charset="0"/>
              <a:buChar char="•"/>
            </a:pPr>
            <a:r>
              <a:rPr lang="en-US" sz="2800" b="1" dirty="0">
                <a:solidFill>
                  <a:srgbClr val="0000FF"/>
                </a:solidFill>
              </a:rPr>
              <a:t>Biostatistics</a:t>
            </a:r>
            <a:r>
              <a:rPr lang="en-US" sz="2800" b="1" dirty="0"/>
              <a:t> is the theoretical, methodological, and applied science of </a:t>
            </a:r>
            <a:r>
              <a:rPr lang="en-US" sz="2800" b="1" dirty="0">
                <a:solidFill>
                  <a:srgbClr val="0000FF"/>
                </a:solidFill>
              </a:rPr>
              <a:t>collecting</a:t>
            </a:r>
            <a:r>
              <a:rPr lang="en-US" sz="2800" b="1" dirty="0"/>
              <a:t>, </a:t>
            </a:r>
            <a:r>
              <a:rPr lang="en-US" sz="2800" b="1" dirty="0">
                <a:solidFill>
                  <a:srgbClr val="0000FF"/>
                </a:solidFill>
              </a:rPr>
              <a:t>organizing</a:t>
            </a:r>
            <a:r>
              <a:rPr lang="en-US" sz="2800" b="1" dirty="0"/>
              <a:t>, </a:t>
            </a:r>
            <a:r>
              <a:rPr lang="en-US" sz="2800" b="1" dirty="0">
                <a:solidFill>
                  <a:srgbClr val="0000FF"/>
                </a:solidFill>
              </a:rPr>
              <a:t>summarizing</a:t>
            </a:r>
            <a:r>
              <a:rPr lang="en-US" sz="2800" b="1" dirty="0"/>
              <a:t>, </a:t>
            </a:r>
            <a:r>
              <a:rPr lang="en-US" sz="2800" b="1" dirty="0">
                <a:solidFill>
                  <a:srgbClr val="0000FF"/>
                </a:solidFill>
              </a:rPr>
              <a:t>presenting</a:t>
            </a:r>
            <a:r>
              <a:rPr lang="en-US" sz="2800" b="1" dirty="0"/>
              <a:t>, </a:t>
            </a:r>
            <a:r>
              <a:rPr lang="en-US" sz="2800" b="1" dirty="0">
                <a:solidFill>
                  <a:srgbClr val="0000FF"/>
                </a:solidFill>
              </a:rPr>
              <a:t>analyzing</a:t>
            </a:r>
            <a:r>
              <a:rPr lang="en-US" sz="2800" b="1" dirty="0"/>
              <a:t>, and </a:t>
            </a:r>
            <a:r>
              <a:rPr lang="en-US" sz="2800" b="1" dirty="0">
                <a:solidFill>
                  <a:srgbClr val="0000FF"/>
                </a:solidFill>
              </a:rPr>
              <a:t>interpreting</a:t>
            </a:r>
            <a:r>
              <a:rPr lang="en-US" sz="2800" b="1" dirty="0"/>
              <a:t> </a:t>
            </a:r>
            <a:r>
              <a:rPr lang="en-US" sz="2800" b="1" dirty="0">
                <a:solidFill>
                  <a:srgbClr val="0000FF"/>
                </a:solidFill>
              </a:rPr>
              <a:t>data</a:t>
            </a:r>
            <a:r>
              <a:rPr lang="en-US" sz="2800" b="1" dirty="0"/>
              <a:t> for the purpose of advancing health science and health policy. </a:t>
            </a:r>
          </a:p>
          <a:p>
            <a:pPr marL="457200" indent="-457200" algn="l">
              <a:spcBef>
                <a:spcPts val="0"/>
              </a:spcBef>
              <a:buFont typeface="Arial" panose="020B0604020202020204" pitchFamily="34" charset="0"/>
              <a:buChar char="•"/>
            </a:pPr>
            <a:r>
              <a:rPr lang="en-US" sz="2800" b="1" dirty="0">
                <a:solidFill>
                  <a:srgbClr val="0000FF"/>
                </a:solidFill>
              </a:rPr>
              <a:t>Biostatistics</a:t>
            </a:r>
            <a:r>
              <a:rPr lang="en-US" sz="2800" b="1" dirty="0"/>
              <a:t> has its beginnings as early as </a:t>
            </a:r>
            <a:r>
              <a:rPr lang="en-US" sz="2800" b="1" dirty="0">
                <a:solidFill>
                  <a:srgbClr val="FF0000"/>
                </a:solidFill>
              </a:rPr>
              <a:t>1662</a:t>
            </a:r>
            <a:r>
              <a:rPr lang="en-US" sz="2800" b="1" dirty="0"/>
              <a:t>, when </a:t>
            </a:r>
            <a:r>
              <a:rPr lang="en-US" sz="2800" b="1" dirty="0">
                <a:solidFill>
                  <a:srgbClr val="FF0000"/>
                </a:solidFill>
              </a:rPr>
              <a:t>John Graunt </a:t>
            </a:r>
            <a:r>
              <a:rPr lang="en-US" sz="2800" b="1" dirty="0"/>
              <a:t>investigated death records of London parishes in an attempt to answer questions such as, what percentage of children die before six years of age?</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7</a:t>
            </a:fld>
            <a:endParaRPr lang="en-US"/>
          </a:p>
        </p:txBody>
      </p:sp>
    </p:spTree>
    <p:extLst>
      <p:ext uri="{BB962C8B-B14F-4D97-AF65-F5344CB8AC3E}">
        <p14:creationId xmlns:p14="http://schemas.microsoft.com/office/powerpoint/2010/main" val="82561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28C-EB0E-4932-96D1-BB835A353DD6}"/>
              </a:ext>
            </a:extLst>
          </p:cNvPr>
          <p:cNvSpPr>
            <a:spLocks noGrp="1"/>
          </p:cNvSpPr>
          <p:nvPr>
            <p:ph type="ctrTitle" sz="quarter"/>
          </p:nvPr>
        </p:nvSpPr>
        <p:spPr>
          <a:xfrm>
            <a:off x="2465314" y="302004"/>
            <a:ext cx="4213371" cy="679508"/>
          </a:xfrm>
        </p:spPr>
        <p:txBody>
          <a:bodyPr/>
          <a:lstStyle/>
          <a:p>
            <a:r>
              <a:rPr lang="en-US" b="1" dirty="0">
                <a:solidFill>
                  <a:schemeClr val="tx1"/>
                </a:solidFill>
              </a:rPr>
              <a:t>Biostatistics </a:t>
            </a:r>
            <a:endParaRPr lang="en-US" dirty="0">
              <a:solidFill>
                <a:schemeClr val="tx1"/>
              </a:solidFill>
            </a:endParaRPr>
          </a:p>
        </p:txBody>
      </p:sp>
      <p:sp>
        <p:nvSpPr>
          <p:cNvPr id="3" name="Subtitle 2">
            <a:extLst>
              <a:ext uri="{FF2B5EF4-FFF2-40B4-BE49-F238E27FC236}">
                <a16:creationId xmlns:a16="http://schemas.microsoft.com/office/drawing/2014/main" id="{B1E8BB38-2E1C-4BD3-AC97-ECD518EA39B3}"/>
              </a:ext>
            </a:extLst>
          </p:cNvPr>
          <p:cNvSpPr>
            <a:spLocks noGrp="1"/>
          </p:cNvSpPr>
          <p:nvPr>
            <p:ph type="subTitle" sz="quarter" idx="1"/>
          </p:nvPr>
        </p:nvSpPr>
        <p:spPr>
          <a:xfrm>
            <a:off x="262155" y="1483752"/>
            <a:ext cx="8464491" cy="4318130"/>
          </a:xfrm>
        </p:spPr>
        <p:txBody>
          <a:bodyPr/>
          <a:lstStyle/>
          <a:p>
            <a:pPr marL="457200" indent="-457200" algn="l">
              <a:spcBef>
                <a:spcPts val="0"/>
              </a:spcBef>
              <a:buFont typeface="Arial" panose="020B0604020202020204" pitchFamily="34" charset="0"/>
              <a:buChar char="•"/>
            </a:pPr>
            <a:r>
              <a:rPr lang="en-US" sz="2800" b="1" dirty="0"/>
              <a:t>In </a:t>
            </a:r>
            <a:r>
              <a:rPr lang="en-US" sz="2800" b="1" dirty="0">
                <a:solidFill>
                  <a:srgbClr val="FF0000"/>
                </a:solidFill>
              </a:rPr>
              <a:t>1854</a:t>
            </a:r>
            <a:r>
              <a:rPr lang="en-US" sz="2800" b="1" dirty="0"/>
              <a:t>, </a:t>
            </a:r>
            <a:r>
              <a:rPr lang="en-US" sz="2800" b="1" dirty="0">
                <a:solidFill>
                  <a:srgbClr val="FF0000"/>
                </a:solidFill>
              </a:rPr>
              <a:t>John Snow </a:t>
            </a:r>
            <a:r>
              <a:rPr lang="en-US" sz="2800" b="1" dirty="0"/>
              <a:t>famously </a:t>
            </a:r>
            <a:r>
              <a:rPr lang="en-US" sz="2800" b="1" dirty="0">
                <a:solidFill>
                  <a:srgbClr val="0000FF"/>
                </a:solidFill>
              </a:rPr>
              <a:t>plotted</a:t>
            </a:r>
            <a:r>
              <a:rPr lang="en-US" sz="2800" b="1" dirty="0"/>
              <a:t> households with deaths due to </a:t>
            </a:r>
            <a:r>
              <a:rPr lang="en-US" sz="2800" b="1" dirty="0">
                <a:solidFill>
                  <a:srgbClr val="0000FF"/>
                </a:solidFill>
              </a:rPr>
              <a:t>cholera</a:t>
            </a:r>
            <a:r>
              <a:rPr lang="en-US" sz="2800" b="1" dirty="0"/>
              <a:t> on a graph of the London water supply and then correctly interpreted these data to </a:t>
            </a:r>
            <a:r>
              <a:rPr lang="en-US" sz="2800" b="1" dirty="0">
                <a:solidFill>
                  <a:srgbClr val="0000FF"/>
                </a:solidFill>
              </a:rPr>
              <a:t>claim a causal </a:t>
            </a:r>
            <a:r>
              <a:rPr lang="en-US" sz="2800" b="1" dirty="0"/>
              <a:t>connection. </a:t>
            </a:r>
          </a:p>
          <a:p>
            <a:pPr marL="457200" indent="-457200" algn="l">
              <a:spcBef>
                <a:spcPts val="0"/>
              </a:spcBef>
              <a:buFont typeface="Arial" panose="020B0604020202020204" pitchFamily="34" charset="0"/>
              <a:buChar char="•"/>
            </a:pPr>
            <a:r>
              <a:rPr lang="en-US" sz="2800" b="1" dirty="0"/>
              <a:t>The source of water predicted who died of </a:t>
            </a:r>
            <a:r>
              <a:rPr lang="en-US" sz="2800" b="1" dirty="0">
                <a:solidFill>
                  <a:srgbClr val="0000FF"/>
                </a:solidFill>
              </a:rPr>
              <a:t>cholera</a:t>
            </a:r>
            <a:r>
              <a:rPr lang="en-US" sz="2800" b="1" dirty="0"/>
              <a:t>.  </a:t>
            </a:r>
          </a:p>
          <a:p>
            <a:pPr marL="457200" indent="-457200" algn="l">
              <a:spcBef>
                <a:spcPts val="0"/>
              </a:spcBef>
              <a:buFont typeface="Arial" panose="020B0604020202020204" pitchFamily="34" charset="0"/>
              <a:buChar char="•"/>
            </a:pPr>
            <a:r>
              <a:rPr lang="en-US" sz="2800" b="1" dirty="0"/>
              <a:t>One of the most important principles of </a:t>
            </a:r>
            <a:r>
              <a:rPr lang="en-US" sz="2800" b="1" dirty="0">
                <a:solidFill>
                  <a:srgbClr val="0000FF"/>
                </a:solidFill>
              </a:rPr>
              <a:t>biostatistics</a:t>
            </a:r>
            <a:r>
              <a:rPr lang="en-US" sz="2800" b="1" dirty="0"/>
              <a:t> is the necessity of </a:t>
            </a:r>
            <a:r>
              <a:rPr lang="en-US" sz="2800" b="1" dirty="0">
                <a:solidFill>
                  <a:srgbClr val="0000FF"/>
                </a:solidFill>
              </a:rPr>
              <a:t>a clearly posed scientific question (</a:t>
            </a:r>
            <a:r>
              <a:rPr lang="en-US" sz="2800" b="1" dirty="0">
                <a:solidFill>
                  <a:srgbClr val="FF0000"/>
                </a:solidFill>
              </a:rPr>
              <a:t>asking the right question</a:t>
            </a:r>
            <a:r>
              <a:rPr lang="en-US" sz="2800" b="1" dirty="0">
                <a:solidFill>
                  <a:srgbClr val="0000FF"/>
                </a:solidFill>
              </a:rPr>
              <a:t>)</a:t>
            </a:r>
            <a:r>
              <a:rPr lang="en-US" sz="2800" b="1" dirty="0"/>
              <a:t> to guide meaningful data collection and analysis.</a:t>
            </a:r>
          </a:p>
        </p:txBody>
      </p:sp>
      <p:sp>
        <p:nvSpPr>
          <p:cNvPr id="4" name="Date Placeholder 3">
            <a:extLst>
              <a:ext uri="{FF2B5EF4-FFF2-40B4-BE49-F238E27FC236}">
                <a16:creationId xmlns:a16="http://schemas.microsoft.com/office/drawing/2014/main" id="{E1F84A7E-E7D4-4427-BDAD-AD6DD66BE1EC}"/>
              </a:ext>
            </a:extLst>
          </p:cNvPr>
          <p:cNvSpPr>
            <a:spLocks noGrp="1"/>
          </p:cNvSpPr>
          <p:nvPr>
            <p:ph type="dt" sz="quarter" idx="2"/>
          </p:nvPr>
        </p:nvSpPr>
        <p:spPr/>
        <p:txBody>
          <a:bodyPr/>
          <a:lstStyle/>
          <a:p>
            <a:fld id="{2DF193AF-5D57-466B-8429-4ED25A326C5E}" type="datetime1">
              <a:rPr lang="ar-SA" smtClean="0"/>
              <a:t>20/03/1441</a:t>
            </a:fld>
            <a:endParaRPr lang="en-US"/>
          </a:p>
        </p:txBody>
      </p:sp>
      <p:sp>
        <p:nvSpPr>
          <p:cNvPr id="5" name="Footer Placeholder 4">
            <a:extLst>
              <a:ext uri="{FF2B5EF4-FFF2-40B4-BE49-F238E27FC236}">
                <a16:creationId xmlns:a16="http://schemas.microsoft.com/office/drawing/2014/main" id="{2009E5A3-E434-4211-A7AB-86ACFB2AEDA9}"/>
              </a:ext>
            </a:extLst>
          </p:cNvPr>
          <p:cNvSpPr>
            <a:spLocks noGrp="1"/>
          </p:cNvSpPr>
          <p:nvPr>
            <p:ph type="ftr" sz="quarter" idx="3"/>
          </p:nvPr>
        </p:nvSpPr>
        <p:spPr/>
        <p:txBody>
          <a:bodyPr/>
          <a:lstStyle/>
          <a:p>
            <a:r>
              <a:rPr lang="en-US"/>
              <a:t>Dr. Mohammed Alnaif</a:t>
            </a:r>
          </a:p>
        </p:txBody>
      </p:sp>
      <p:sp>
        <p:nvSpPr>
          <p:cNvPr id="6" name="Slide Number Placeholder 5">
            <a:extLst>
              <a:ext uri="{FF2B5EF4-FFF2-40B4-BE49-F238E27FC236}">
                <a16:creationId xmlns:a16="http://schemas.microsoft.com/office/drawing/2014/main" id="{B8AB4725-A4F8-4A67-BD48-EEF8A1AA8FC7}"/>
              </a:ext>
            </a:extLst>
          </p:cNvPr>
          <p:cNvSpPr>
            <a:spLocks noGrp="1"/>
          </p:cNvSpPr>
          <p:nvPr>
            <p:ph type="sldNum" sz="quarter" idx="4"/>
          </p:nvPr>
        </p:nvSpPr>
        <p:spPr/>
        <p:txBody>
          <a:bodyPr/>
          <a:lstStyle/>
          <a:p>
            <a:fld id="{2D846D23-4023-4536-86FE-F07EE91DD4B1}" type="slidenum">
              <a:rPr lang="en-US" smtClean="0"/>
              <a:t>8</a:t>
            </a:fld>
            <a:endParaRPr lang="en-US"/>
          </a:p>
        </p:txBody>
      </p:sp>
    </p:spTree>
    <p:extLst>
      <p:ext uri="{BB962C8B-B14F-4D97-AF65-F5344CB8AC3E}">
        <p14:creationId xmlns:p14="http://schemas.microsoft.com/office/powerpoint/2010/main" val="272755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DEBC-D7C5-45E2-BAEB-1C26CAD478CC}"/>
              </a:ext>
            </a:extLst>
          </p:cNvPr>
          <p:cNvSpPr>
            <a:spLocks noGrp="1"/>
          </p:cNvSpPr>
          <p:nvPr>
            <p:ph type="dt" sz="quarter" idx="2"/>
          </p:nvPr>
        </p:nvSpPr>
        <p:spPr/>
        <p:txBody>
          <a:bodyPr/>
          <a:lstStyle/>
          <a:p>
            <a:fld id="{E4FE35D8-F6C1-4901-849D-D665251AB035}" type="datetime1">
              <a:rPr lang="ar-SA" smtClean="0"/>
              <a:t>20/03/1441</a:t>
            </a:fld>
            <a:endParaRPr lang="en-US"/>
          </a:p>
        </p:txBody>
      </p:sp>
      <p:sp>
        <p:nvSpPr>
          <p:cNvPr id="3" name="Footer Placeholder 2">
            <a:extLst>
              <a:ext uri="{FF2B5EF4-FFF2-40B4-BE49-F238E27FC236}">
                <a16:creationId xmlns:a16="http://schemas.microsoft.com/office/drawing/2014/main" id="{E9544861-CB8A-40BC-96CB-A292A25763BE}"/>
              </a:ext>
            </a:extLst>
          </p:cNvPr>
          <p:cNvSpPr>
            <a:spLocks noGrp="1"/>
          </p:cNvSpPr>
          <p:nvPr>
            <p:ph type="ftr" sz="quarter" idx="3"/>
          </p:nvPr>
        </p:nvSpPr>
        <p:spPr/>
        <p:txBody>
          <a:bodyPr/>
          <a:lstStyle/>
          <a:p>
            <a:r>
              <a:rPr lang="en-US"/>
              <a:t>Dr. Mohammed Alnaif</a:t>
            </a:r>
          </a:p>
        </p:txBody>
      </p:sp>
      <p:sp>
        <p:nvSpPr>
          <p:cNvPr id="4" name="Slide Number Placeholder 3">
            <a:extLst>
              <a:ext uri="{FF2B5EF4-FFF2-40B4-BE49-F238E27FC236}">
                <a16:creationId xmlns:a16="http://schemas.microsoft.com/office/drawing/2014/main" id="{8492FA24-6C29-40D8-9B2F-AAD827C7B71F}"/>
              </a:ext>
            </a:extLst>
          </p:cNvPr>
          <p:cNvSpPr>
            <a:spLocks noGrp="1"/>
          </p:cNvSpPr>
          <p:nvPr>
            <p:ph type="sldNum" sz="quarter" idx="4"/>
          </p:nvPr>
        </p:nvSpPr>
        <p:spPr/>
        <p:txBody>
          <a:bodyPr/>
          <a:lstStyle/>
          <a:p>
            <a:fld id="{2D846D23-4023-4536-86FE-F07EE91DD4B1}" type="slidenum">
              <a:rPr lang="en-US" smtClean="0"/>
              <a:t>9</a:t>
            </a:fld>
            <a:endParaRPr lang="en-US"/>
          </a:p>
        </p:txBody>
      </p:sp>
      <p:pic>
        <p:nvPicPr>
          <p:cNvPr id="7" name="Picture 6" descr="See the source image">
            <a:extLst>
              <a:ext uri="{FF2B5EF4-FFF2-40B4-BE49-F238E27FC236}">
                <a16:creationId xmlns:a16="http://schemas.microsoft.com/office/drawing/2014/main" id="{B6076750-462F-4578-B2B7-77BB1EF34B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0451" y="494951"/>
            <a:ext cx="8229061" cy="5540724"/>
          </a:xfrm>
          <a:prstGeom prst="rect">
            <a:avLst/>
          </a:prstGeom>
          <a:noFill/>
          <a:ln>
            <a:noFill/>
          </a:ln>
        </p:spPr>
      </p:pic>
    </p:spTree>
    <p:extLst>
      <p:ext uri="{BB962C8B-B14F-4D97-AF65-F5344CB8AC3E}">
        <p14:creationId xmlns:p14="http://schemas.microsoft.com/office/powerpoint/2010/main" val="3847979065"/>
      </p:ext>
    </p:extLst>
  </p:cSld>
  <p:clrMapOvr>
    <a:masterClrMapping/>
  </p:clrMapOvr>
</p:sld>
</file>

<file path=ppt/theme/theme1.xml><?xml version="1.0" encoding="utf-8"?>
<a:theme xmlns:a="http://schemas.openxmlformats.org/drawingml/2006/main" name="Theme5">
  <a:themeElements>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HHA 507 EPIDEMIOLOGY INTRODUCTION AND BASIC CONCEPTS 2019</Template>
  <TotalTime>835</TotalTime>
  <Words>3796</Words>
  <Application>Microsoft Office PowerPoint</Application>
  <PresentationFormat>On-screen Show (4:3)</PresentationFormat>
  <Paragraphs>401</Paragraphs>
  <Slides>53</Slides>
  <Notes>0</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53</vt:i4>
      </vt:variant>
    </vt:vector>
  </HeadingPairs>
  <TitlesOfParts>
    <vt:vector size="76" baseType="lpstr">
      <vt:lpstr>Arial</vt:lpstr>
      <vt:lpstr>Calibri</vt:lpstr>
      <vt:lpstr>Ink Free</vt:lpstr>
      <vt:lpstr>Times New Roman</vt:lpstr>
      <vt:lpstr>Wingdings</vt:lpstr>
      <vt:lpstr>Theme5</vt:lpstr>
      <vt:lpstr>1_ARROWS</vt:lpstr>
      <vt:lpstr>2_ARROWS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King Saud University College of Business Administration Department of Health Administration  Masters` Program</vt:lpstr>
      <vt:lpstr>Biostatistics </vt:lpstr>
      <vt:lpstr>Biostatistics </vt:lpstr>
      <vt:lpstr>Biostatistics </vt:lpstr>
      <vt:lpstr>Biostatistics </vt:lpstr>
      <vt:lpstr>Biostatistics </vt:lpstr>
      <vt:lpstr>Biostatistics </vt:lpstr>
      <vt:lpstr>Biostatistics </vt:lpstr>
      <vt:lpstr>PowerPoint Presentation</vt:lpstr>
      <vt:lpstr>PowerPoint Presentation</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Biostatistics </vt:lpstr>
      <vt:lpstr>PowerPoint Presentation</vt:lpstr>
      <vt:lpstr>Biostatistics </vt:lpstr>
      <vt:lpstr>Biostatistics </vt:lpstr>
      <vt:lpstr>Biostatistics </vt:lpstr>
      <vt:lpstr>Biostatistics </vt:lpstr>
      <vt:lpstr>Biostatistics </vt:lpstr>
      <vt:lpstr>Biostatistics </vt:lpstr>
      <vt:lpstr>Biostatistics </vt:lpstr>
      <vt:lpstr>PowerPoint Presentation</vt:lpstr>
      <vt:lpstr>Biostatistics </vt:lpstr>
      <vt:lpstr>Biostatistics </vt:lpstr>
      <vt:lpstr>The standard deviation measures the dispersion of the data points relative to the mean</vt:lpstr>
      <vt:lpstr>Biostatistics </vt:lpstr>
      <vt:lpstr>Biostatistics </vt:lpstr>
      <vt:lpstr>Biostatistics </vt:lpstr>
      <vt:lpstr>The measure of how asymmetric a distribution can be is called skewness</vt:lpstr>
      <vt:lpstr>Biostatistics </vt:lpstr>
      <vt:lpstr>Biostatistics </vt:lpstr>
      <vt:lpstr>Biostatistics </vt:lpstr>
      <vt:lpstr>Biostatistics </vt:lpstr>
      <vt:lpstr>PowerPoint Presentation</vt:lpstr>
      <vt:lpstr>Biostatistics </vt:lpstr>
      <vt:lpstr>Biostatistics </vt:lpstr>
      <vt:lpstr>Biostatistics </vt:lpstr>
      <vt:lpstr>Biostatistics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Mohammed Alnaif</dc:creator>
  <cp:lastModifiedBy>Mohammed Alnaif</cp:lastModifiedBy>
  <cp:revision>48</cp:revision>
  <dcterms:created xsi:type="dcterms:W3CDTF">2019-11-06T19:08:04Z</dcterms:created>
  <dcterms:modified xsi:type="dcterms:W3CDTF">2019-11-17T19:55:44Z</dcterms:modified>
</cp:coreProperties>
</file>