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21"/>
  </p:notesMasterIdLst>
  <p:sldIdLst>
    <p:sldId id="267" r:id="rId2"/>
    <p:sldId id="276" r:id="rId3"/>
    <p:sldId id="268" r:id="rId4"/>
    <p:sldId id="280" r:id="rId5"/>
    <p:sldId id="256" r:id="rId6"/>
    <p:sldId id="281" r:id="rId7"/>
    <p:sldId id="257" r:id="rId8"/>
    <p:sldId id="258" r:id="rId9"/>
    <p:sldId id="266" r:id="rId10"/>
    <p:sldId id="263" r:id="rId11"/>
    <p:sldId id="264" r:id="rId12"/>
    <p:sldId id="278" r:id="rId13"/>
    <p:sldId id="270" r:id="rId14"/>
    <p:sldId id="273" r:id="rId15"/>
    <p:sldId id="275" r:id="rId16"/>
    <p:sldId id="277" r:id="rId17"/>
    <p:sldId id="271" r:id="rId18"/>
    <p:sldId id="272" r:id="rId19"/>
    <p:sldId id="279" r:id="rId20"/>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9900"/>
    <a:srgbClr val="663300"/>
    <a:srgbClr val="FFFF99"/>
    <a:srgbClr val="365E8E"/>
    <a:srgbClr val="FFCC00"/>
    <a:srgbClr val="CCFF33"/>
    <a:srgbClr val="9A41A1"/>
    <a:srgbClr val="FF66CC"/>
    <a:srgbClr val="FF00FF"/>
    <a:srgbClr val="66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67" d="100"/>
          <a:sy n="67" d="100"/>
        </p:scale>
        <p:origin x="-147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E3C4520D-2D57-4600-8DCB-5105578968DE}" type="datetimeFigureOut">
              <a:rPr lang="ar-SA" smtClean="0"/>
              <a:pPr/>
              <a:t>27/04/35</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6D437006-4E6B-491A-B13E-5E2D8EF1A3A6}" type="slidenum">
              <a:rPr lang="ar-SA" smtClean="0"/>
              <a:pPr/>
              <a:t>‹#›</a:t>
            </a:fld>
            <a:endParaRPr lang="ar-SA"/>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dirty="0"/>
          </a:p>
        </p:txBody>
      </p:sp>
      <p:sp>
        <p:nvSpPr>
          <p:cNvPr id="4" name="عنصر نائب لرقم الشريحة 3"/>
          <p:cNvSpPr>
            <a:spLocks noGrp="1"/>
          </p:cNvSpPr>
          <p:nvPr>
            <p:ph type="sldNum" sz="quarter" idx="10"/>
          </p:nvPr>
        </p:nvSpPr>
        <p:spPr/>
        <p:txBody>
          <a:bodyPr/>
          <a:lstStyle/>
          <a:p>
            <a:fld id="{6D437006-4E6B-491A-B13E-5E2D8EF1A3A6}" type="slidenum">
              <a:rPr lang="ar-SA" smtClean="0"/>
              <a:pPr/>
              <a:t>13</a:t>
            </a:fld>
            <a:endParaRPr lang="ar-S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629F15D7-B563-4E31-8DDD-7643EAFFFC2D}" type="datetimeFigureOut">
              <a:rPr lang="ar-SA" smtClean="0"/>
              <a:pPr/>
              <a:t>27/04/35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73957E2D-3CC0-4AF1-AA0C-C156F7189146}"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629F15D7-B563-4E31-8DDD-7643EAFFFC2D}" type="datetimeFigureOut">
              <a:rPr lang="ar-SA" smtClean="0"/>
              <a:pPr/>
              <a:t>27/04/35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73957E2D-3CC0-4AF1-AA0C-C156F7189146}"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629F15D7-B563-4E31-8DDD-7643EAFFFC2D}" type="datetimeFigureOut">
              <a:rPr lang="ar-SA" smtClean="0"/>
              <a:pPr/>
              <a:t>27/04/35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73957E2D-3CC0-4AF1-AA0C-C156F7189146}"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629F15D7-B563-4E31-8DDD-7643EAFFFC2D}" type="datetimeFigureOut">
              <a:rPr lang="ar-SA" smtClean="0"/>
              <a:pPr/>
              <a:t>27/04/35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73957E2D-3CC0-4AF1-AA0C-C156F7189146}"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629F15D7-B563-4E31-8DDD-7643EAFFFC2D}" type="datetimeFigureOut">
              <a:rPr lang="ar-SA" smtClean="0"/>
              <a:pPr/>
              <a:t>27/04/35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73957E2D-3CC0-4AF1-AA0C-C156F7189146}"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629F15D7-B563-4E31-8DDD-7643EAFFFC2D}" type="datetimeFigureOut">
              <a:rPr lang="ar-SA" smtClean="0"/>
              <a:pPr/>
              <a:t>27/04/35</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73957E2D-3CC0-4AF1-AA0C-C156F7189146}"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629F15D7-B563-4E31-8DDD-7643EAFFFC2D}" type="datetimeFigureOut">
              <a:rPr lang="ar-SA" smtClean="0"/>
              <a:pPr/>
              <a:t>27/04/35</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73957E2D-3CC0-4AF1-AA0C-C156F7189146}"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629F15D7-B563-4E31-8DDD-7643EAFFFC2D}" type="datetimeFigureOut">
              <a:rPr lang="ar-SA" smtClean="0"/>
              <a:pPr/>
              <a:t>27/04/35</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73957E2D-3CC0-4AF1-AA0C-C156F7189146}"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629F15D7-B563-4E31-8DDD-7643EAFFFC2D}" type="datetimeFigureOut">
              <a:rPr lang="ar-SA" smtClean="0"/>
              <a:pPr/>
              <a:t>27/04/35</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73957E2D-3CC0-4AF1-AA0C-C156F7189146}"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629F15D7-B563-4E31-8DDD-7643EAFFFC2D}" type="datetimeFigureOut">
              <a:rPr lang="ar-SA" smtClean="0"/>
              <a:pPr/>
              <a:t>27/04/35</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73957E2D-3CC0-4AF1-AA0C-C156F7189146}"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629F15D7-B563-4E31-8DDD-7643EAFFFC2D}" type="datetimeFigureOut">
              <a:rPr lang="ar-SA" smtClean="0"/>
              <a:pPr/>
              <a:t>27/04/35</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73957E2D-3CC0-4AF1-AA0C-C156F7189146}"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629F15D7-B563-4E31-8DDD-7643EAFFFC2D}" type="datetimeFigureOut">
              <a:rPr lang="ar-SA" smtClean="0"/>
              <a:pPr/>
              <a:t>27/04/35</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73957E2D-3CC0-4AF1-AA0C-C156F7189146}"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3.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6.gif"/><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8.gif"/><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8.gif"/><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4.jpeg"/><Relationship Id="rId1" Type="http://schemas.openxmlformats.org/officeDocument/2006/relationships/slideLayout" Target="../slideLayouts/slideLayout1.xml"/><Relationship Id="rId4" Type="http://schemas.openxmlformats.org/officeDocument/2006/relationships/image" Target="../media/image3.gif"/></Relationships>
</file>

<file path=ppt/slides/_rels/slide9.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10.jpeg"/><Relationship Id="rId4"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6" name="عنصر نائب للمحتوى 5" descr="WTXY7CAWDJ6IWCANREAWCCAD5OMCECAK5QW4XCA290C57CAKO0PCXCA97FM39CA0Z7WP7CA053OUECAA0N7KZCAI6AV2JCA2S1UD6CARL4AT6CAP5QIX7CAWX40S6CACFY12GCAOG6HAMCAB1P05JCABH84ZV.jpg"/>
          <p:cNvPicPr>
            <a:picLocks noGrp="1" noChangeAspect="1"/>
          </p:cNvPicPr>
          <p:nvPr>
            <p:ph idx="1"/>
          </p:nvPr>
        </p:nvPicPr>
        <p:blipFill>
          <a:blip r:embed="rId2" cstate="print"/>
          <a:stretch>
            <a:fillRect/>
          </a:stretch>
        </p:blipFill>
        <p:spPr>
          <a:xfrm>
            <a:off x="0" y="0"/>
            <a:ext cx="9144000" cy="6858000"/>
          </a:xfrm>
          <a:prstGeom prst="rect">
            <a:avLst/>
          </a:prstGeom>
          <a:ln>
            <a:noFill/>
          </a:ln>
          <a:effectLst>
            <a:softEdge rad="112500"/>
          </a:effectLst>
        </p:spPr>
      </p:pic>
      <p:sp>
        <p:nvSpPr>
          <p:cNvPr id="9" name="Rectangle 1"/>
          <p:cNvSpPr txBox="1">
            <a:spLocks noChangeArrowheads="1"/>
          </p:cNvSpPr>
          <p:nvPr/>
        </p:nvSpPr>
        <p:spPr bwMode="auto">
          <a:xfrm>
            <a:off x="214282" y="2320017"/>
            <a:ext cx="8429652" cy="2308324"/>
          </a:xfrm>
          <a:prstGeom prst="rect">
            <a:avLst/>
          </a:prstGeom>
          <a:noFill/>
          <a:ln w="9525">
            <a:noFill/>
            <a:miter lim="800000"/>
            <a:headEnd/>
            <a:tailEnd/>
          </a:ln>
          <a:effectLst/>
        </p:spPr>
        <p:txBody>
          <a:bodyPr vert="horz" wrap="square" lIns="91440" tIns="45720" rIns="91440" bIns="45720" numCol="1" rtlCol="1" anchor="ctr" anchorCtr="0" compatLnSpc="1">
            <a:prstTxWarp prst="textNoShape">
              <a:avLst/>
            </a:prstTxWarp>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lvl="0" indent="0" algn="ctr" defTabSz="914400" rtl="1" eaLnBrk="1" fontAlgn="base" latinLnBrk="0" hangingPunct="1">
              <a:lnSpc>
                <a:spcPct val="100000"/>
              </a:lnSpc>
              <a:spcBef>
                <a:spcPct val="0"/>
              </a:spcBef>
              <a:spcAft>
                <a:spcPct val="0"/>
              </a:spcAft>
              <a:buClrTx/>
              <a:buSzTx/>
              <a:buFontTx/>
              <a:buNone/>
              <a:tabLst/>
              <a:defRPr/>
            </a:pPr>
            <a:r>
              <a:rPr kumimoji="0" lang="ar-SA" sz="7200" b="1" i="0" u="none" strike="noStrike" kern="1200" spc="50" normalizeH="0" baseline="0" noProof="0" dirty="0" smtClean="0">
                <a:ln w="11430">
                  <a:solidFill>
                    <a:schemeClr val="tx1"/>
                  </a:solidFill>
                </a:ln>
                <a:gradFill>
                  <a:gsLst>
                    <a:gs pos="25000">
                      <a:schemeClr val="accent2">
                        <a:satMod val="155000"/>
                      </a:schemeClr>
                    </a:gs>
                    <a:gs pos="100000">
                      <a:schemeClr val="accent2">
                        <a:shade val="45000"/>
                        <a:satMod val="165000"/>
                      </a:schemeClr>
                    </a:gs>
                  </a:gsLst>
                  <a:lin ang="5400000"/>
                </a:gradFill>
                <a:effectLst>
                  <a:glow rad="139700">
                    <a:schemeClr val="accent4">
                      <a:satMod val="175000"/>
                      <a:alpha val="40000"/>
                    </a:schemeClr>
                  </a:glow>
                  <a:outerShdw blurRad="76200" dist="50800" dir="5400000" algn="tl" rotWithShape="0">
                    <a:srgbClr val="000000">
                      <a:alpha val="65000"/>
                    </a:srgbClr>
                  </a:outerShdw>
                </a:effectLst>
                <a:uLnTx/>
                <a:uFillTx/>
                <a:latin typeface="Calibri" pitchFamily="34" charset="0"/>
                <a:ea typeface="Calibri" pitchFamily="34" charset="0"/>
                <a:cs typeface="PT Bold Heading" pitchFamily="2" charset="-78"/>
              </a:rPr>
              <a:t>التحلل الحيوي</a:t>
            </a:r>
          </a:p>
          <a:p>
            <a:pPr algn="ctr" fontAlgn="base">
              <a:spcBef>
                <a:spcPct val="0"/>
              </a:spcBef>
              <a:spcAft>
                <a:spcPct val="0"/>
              </a:spcAft>
              <a:defRPr/>
            </a:pPr>
            <a:r>
              <a:rPr lang="en-US" sz="7200" b="1" dirty="0" smtClean="0">
                <a:ln w="18000">
                  <a:solidFill>
                    <a:schemeClr val="accent2">
                      <a:satMod val="140000"/>
                    </a:schemeClr>
                  </a:solidFill>
                  <a:prstDash val="solid"/>
                  <a:miter lim="800000"/>
                </a:ln>
                <a:blipFill>
                  <a:blip r:embed="rId3"/>
                  <a:tile tx="0" ty="0" sx="100000" sy="100000" flip="none" algn="tl"/>
                </a:blipFill>
                <a:effectLst>
                  <a:glow rad="139700">
                    <a:schemeClr val="accent2">
                      <a:satMod val="175000"/>
                      <a:alpha val="40000"/>
                    </a:schemeClr>
                  </a:glow>
                  <a:outerShdw blurRad="25500" dist="23000" dir="7020000" algn="tl">
                    <a:srgbClr val="000000">
                      <a:alpha val="50000"/>
                    </a:srgbClr>
                  </a:outerShdw>
                </a:effectLst>
                <a:latin typeface="Andalus" pitchFamily="18" charset="-78"/>
                <a:cs typeface="+mj-cs"/>
              </a:rPr>
              <a:t>Biodegradation</a:t>
            </a:r>
            <a:r>
              <a:rPr kumimoji="0" lang="ar-SA" sz="7200" b="1" i="0" u="none" strike="noStrike" kern="1200" spc="50" normalizeH="0" noProof="0" dirty="0" smtClean="0">
                <a:ln w="11430">
                  <a:solidFill>
                    <a:schemeClr val="tx1"/>
                  </a:solidFill>
                </a:ln>
                <a:gradFill>
                  <a:gsLst>
                    <a:gs pos="25000">
                      <a:schemeClr val="accent2">
                        <a:satMod val="155000"/>
                      </a:schemeClr>
                    </a:gs>
                    <a:gs pos="100000">
                      <a:schemeClr val="accent2">
                        <a:shade val="45000"/>
                        <a:satMod val="165000"/>
                      </a:schemeClr>
                    </a:gs>
                  </a:gsLst>
                  <a:lin ang="5400000"/>
                </a:gradFill>
                <a:effectLst>
                  <a:glow rad="139700">
                    <a:schemeClr val="accent4">
                      <a:satMod val="175000"/>
                      <a:alpha val="40000"/>
                    </a:schemeClr>
                  </a:glow>
                  <a:outerShdw blurRad="76200" dist="50800" dir="5400000" algn="tl" rotWithShape="0">
                    <a:srgbClr val="000000">
                      <a:alpha val="65000"/>
                    </a:srgbClr>
                  </a:outerShdw>
                </a:effectLst>
                <a:uLnTx/>
                <a:uFillTx/>
                <a:latin typeface="Calibri" pitchFamily="34" charset="0"/>
                <a:ea typeface="Calibri" pitchFamily="34" charset="0"/>
                <a:cs typeface="+mj-cs"/>
              </a:rPr>
              <a:t> </a:t>
            </a:r>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8" presetClass="entr" presetSubtype="0" accel="5000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500" fill="hold"/>
                                        <p:tgtEl>
                                          <p:spTgt spid="9"/>
                                        </p:tgtEl>
                                        <p:attrNameLst>
                                          <p:attrName>ppt_x</p:attrName>
                                        </p:attrNameLst>
                                      </p:cBhvr>
                                      <p:tavLst>
                                        <p:tav tm="0">
                                          <p:val>
                                            <p:fltVal val="-1"/>
                                          </p:val>
                                        </p:tav>
                                        <p:tav tm="50000">
                                          <p:val>
                                            <p:fltVal val="0.95"/>
                                          </p:val>
                                        </p:tav>
                                        <p:tav tm="100000">
                                          <p:val>
                                            <p:strVal val="#ppt_x"/>
                                          </p:val>
                                        </p:tav>
                                      </p:tavLst>
                                    </p:anim>
                                    <p:anim calcmode="lin" valueType="num">
                                      <p:cBhvr>
                                        <p:cTn id="9" dur="500" fill="hold"/>
                                        <p:tgtEl>
                                          <p:spTgt spid="9"/>
                                        </p:tgtEl>
                                        <p:attrNameLst>
                                          <p:attrName>ppt_y</p:attrName>
                                        </p:attrNameLst>
                                      </p:cBhvr>
                                      <p:tavLst>
                                        <p:tav tm="0">
                                          <p:val>
                                            <p:strVal val="#ppt_y"/>
                                          </p:val>
                                        </p:tav>
                                        <p:tav tm="100000">
                                          <p:val>
                                            <p:strVal val="#ppt_y"/>
                                          </p:val>
                                        </p:tav>
                                      </p:tavLst>
                                    </p:anim>
                                    <p:animEffect transition="in" filter="fade">
                                      <p:cBhvr>
                                        <p:cTn id="10"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4" name="عنصر نائب للمحتوى 3" descr="US5BTCAGX8VJCCA511IDVCA14GXWSCACCN322CAB33IU5CAWOQ050CA93BUUQCAEEY412CAUH9UY7CAWKAKJ5CAYIATD8CA5GL2QDCA6Q03ACCAY3I4SOCA8K9FPECAPE22ZFCAWRVDF2CAN42NGRCAQ3HZP7.jpg"/>
          <p:cNvPicPr>
            <a:picLocks noGrp="1" noChangeAspect="1"/>
          </p:cNvPicPr>
          <p:nvPr>
            <p:ph idx="1"/>
          </p:nvPr>
        </p:nvPicPr>
        <p:blipFill>
          <a:blip r:embed="rId2" cstate="print"/>
          <a:stretch>
            <a:fillRect/>
          </a:stretch>
        </p:blipFill>
        <p:spPr>
          <a:xfrm>
            <a:off x="0" y="0"/>
            <a:ext cx="9144000" cy="6858000"/>
          </a:xfrm>
        </p:spPr>
      </p:pic>
      <p:sp>
        <p:nvSpPr>
          <p:cNvPr id="6" name="Rectangle 1"/>
          <p:cNvSpPr>
            <a:spLocks noChangeArrowheads="1"/>
          </p:cNvSpPr>
          <p:nvPr/>
        </p:nvSpPr>
        <p:spPr bwMode="auto">
          <a:xfrm>
            <a:off x="0" y="1214422"/>
            <a:ext cx="8858280"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pPr>
            <a:r>
              <a:rPr kumimoji="0" lang="ar-SA" sz="3600" b="0" i="0" u="none" strike="noStrike" cap="none" normalizeH="0" baseline="0" dirty="0" smtClean="0">
                <a:ln>
                  <a:noFill/>
                </a:ln>
                <a:solidFill>
                  <a:srgbClr val="FFFF00"/>
                </a:solidFill>
                <a:effectLst>
                  <a:glow rad="139700">
                    <a:schemeClr val="accent6">
                      <a:satMod val="175000"/>
                      <a:alpha val="40000"/>
                    </a:schemeClr>
                  </a:glow>
                  <a:outerShdw blurRad="50800" dist="38100" dir="10800000" algn="r" rotWithShape="0">
                    <a:prstClr val="black">
                      <a:alpha val="40000"/>
                    </a:prstClr>
                  </a:outerShdw>
                  <a:reflection blurRad="6350" stA="55000" endA="300" endPos="45500" dir="5400000" sy="-100000" algn="bl" rotWithShape="0"/>
                </a:effectLst>
                <a:latin typeface="Calibri" pitchFamily="34" charset="0"/>
                <a:ea typeface="Calibri" pitchFamily="34" charset="0"/>
                <a:cs typeface="PT Bold Heading" pitchFamily="2" charset="-78"/>
              </a:rPr>
              <a:t>2) </a:t>
            </a:r>
            <a:r>
              <a:rPr kumimoji="0" lang="ar-SA" sz="3600" b="0" i="0" u="none" strike="noStrike" cap="none" normalizeH="0" baseline="0" dirty="0" smtClean="0">
                <a:ln>
                  <a:noFill/>
                </a:ln>
                <a:solidFill>
                  <a:srgbClr val="663300"/>
                </a:solidFill>
                <a:effectLst>
                  <a:glow rad="139700">
                    <a:schemeClr val="accent6">
                      <a:satMod val="175000"/>
                      <a:alpha val="40000"/>
                    </a:schemeClr>
                  </a:glow>
                  <a:outerShdw blurRad="50800" dist="38100" dir="10800000" algn="r" rotWithShape="0">
                    <a:prstClr val="black">
                      <a:alpha val="40000"/>
                    </a:prstClr>
                  </a:outerShdw>
                  <a:reflection blurRad="6350" stA="55000" endA="300" endPos="45500" dir="5400000" sy="-100000" algn="bl" rotWithShape="0"/>
                </a:effectLst>
                <a:latin typeface="Calibri" pitchFamily="34" charset="0"/>
                <a:ea typeface="Calibri" pitchFamily="34" charset="0"/>
                <a:cs typeface="PT Bold Heading" pitchFamily="2" charset="-78"/>
              </a:rPr>
              <a:t>الحفظ باستخدام </a:t>
            </a:r>
            <a:r>
              <a:rPr kumimoji="0" lang="ar-SA" sz="3600" b="0" i="0" u="none" strike="noStrike" cap="none" normalizeH="0" baseline="0" dirty="0" err="1" smtClean="0">
                <a:ln>
                  <a:noFill/>
                </a:ln>
                <a:solidFill>
                  <a:srgbClr val="663300"/>
                </a:solidFill>
                <a:effectLst>
                  <a:glow rad="139700">
                    <a:schemeClr val="accent6">
                      <a:satMod val="175000"/>
                      <a:alpha val="40000"/>
                    </a:schemeClr>
                  </a:glow>
                  <a:outerShdw blurRad="50800" dist="38100" dir="10800000" algn="r" rotWithShape="0">
                    <a:prstClr val="black">
                      <a:alpha val="40000"/>
                    </a:prstClr>
                  </a:outerShdw>
                  <a:reflection blurRad="6350" stA="55000" endA="300" endPos="45500" dir="5400000" sy="-100000" algn="bl" rotWithShape="0"/>
                </a:effectLst>
                <a:latin typeface="Calibri" pitchFamily="34" charset="0"/>
                <a:ea typeface="Calibri" pitchFamily="34" charset="0"/>
                <a:cs typeface="PT Bold Heading" pitchFamily="2" charset="-78"/>
              </a:rPr>
              <a:t>الجلسرول</a:t>
            </a:r>
            <a:r>
              <a:rPr kumimoji="0" lang="ar-SA" sz="3600" b="0" i="0" u="none" strike="noStrike" cap="none" normalizeH="0" baseline="0" dirty="0" smtClean="0">
                <a:ln>
                  <a:noFill/>
                </a:ln>
                <a:solidFill>
                  <a:srgbClr val="663300"/>
                </a:solidFill>
                <a:effectLst>
                  <a:glow rad="139700">
                    <a:schemeClr val="accent6">
                      <a:satMod val="175000"/>
                      <a:alpha val="40000"/>
                    </a:schemeClr>
                  </a:glow>
                  <a:outerShdw blurRad="50800" dist="38100" dir="10800000" algn="r" rotWithShape="0">
                    <a:prstClr val="black">
                      <a:alpha val="40000"/>
                    </a:prstClr>
                  </a:outerShdw>
                  <a:reflection blurRad="6350" stA="55000" endA="300" endPos="45500" dir="5400000" sy="-100000" algn="bl" rotWithShape="0"/>
                </a:effectLst>
                <a:latin typeface="Calibri" pitchFamily="34" charset="0"/>
                <a:ea typeface="Calibri" pitchFamily="34" charset="0"/>
                <a:cs typeface="PT Bold Heading" pitchFamily="2" charset="-78"/>
              </a:rPr>
              <a:t> </a:t>
            </a:r>
            <a:r>
              <a:rPr kumimoji="0" lang="en-US" sz="2800" b="1" i="0" u="none" strike="noStrike" cap="none" normalizeH="0" baseline="0" dirty="0" smtClean="0">
                <a:ln>
                  <a:noFill/>
                </a:ln>
                <a:solidFill>
                  <a:srgbClr val="663300"/>
                </a:solidFill>
                <a:effectLst>
                  <a:glow rad="139700">
                    <a:schemeClr val="accent6">
                      <a:satMod val="175000"/>
                      <a:alpha val="40000"/>
                    </a:schemeClr>
                  </a:glow>
                  <a:outerShdw blurRad="50800" dist="38100" dir="10800000" algn="r" rotWithShape="0">
                    <a:prstClr val="black">
                      <a:alpha val="40000"/>
                    </a:prstClr>
                  </a:outerShdw>
                  <a:reflection blurRad="6350" stA="55000" endA="300" endPos="45500" dir="5400000" sy="-100000" algn="bl" rotWithShape="0"/>
                </a:effectLst>
                <a:latin typeface="Calibri" pitchFamily="34" charset="0"/>
                <a:ea typeface="Calibri" pitchFamily="34" charset="0"/>
                <a:cs typeface="+mj-cs"/>
              </a:rPr>
              <a:t>Glycerol</a:t>
            </a:r>
            <a:r>
              <a:rPr kumimoji="0" lang="ar-SA" sz="3600" b="0" i="0" u="none" strike="noStrike" cap="none" normalizeH="0" baseline="0" dirty="0" smtClean="0">
                <a:ln>
                  <a:noFill/>
                </a:ln>
                <a:solidFill>
                  <a:srgbClr val="663300"/>
                </a:solidFill>
                <a:effectLst>
                  <a:glow rad="139700">
                    <a:schemeClr val="accent6">
                      <a:satMod val="175000"/>
                      <a:alpha val="40000"/>
                    </a:schemeClr>
                  </a:glow>
                  <a:outerShdw blurRad="50800" dist="38100" dir="10800000" algn="r" rotWithShape="0">
                    <a:prstClr val="black">
                      <a:alpha val="40000"/>
                    </a:prstClr>
                  </a:outerShdw>
                  <a:reflection blurRad="6350" stA="55000" endA="300" endPos="45500" dir="5400000" sy="-100000" algn="bl" rotWithShape="0"/>
                </a:effectLst>
                <a:latin typeface="Calibri" pitchFamily="34" charset="0"/>
                <a:ea typeface="Calibri" pitchFamily="34" charset="0"/>
                <a:cs typeface="+mj-cs"/>
              </a:rPr>
              <a:t> </a:t>
            </a:r>
            <a:r>
              <a:rPr lang="en-US" sz="2800" b="1" dirty="0" smtClean="0">
                <a:solidFill>
                  <a:srgbClr val="663300"/>
                </a:solidFill>
                <a:effectLst>
                  <a:glow rad="139700">
                    <a:schemeClr val="accent6">
                      <a:satMod val="175000"/>
                      <a:alpha val="40000"/>
                    </a:schemeClr>
                  </a:glow>
                </a:effectLst>
                <a:cs typeface="+mj-cs"/>
              </a:rPr>
              <a:t>Preservation in</a:t>
            </a:r>
            <a:r>
              <a:rPr kumimoji="0" lang="ar-SA" sz="3600" b="0" i="0" u="none" strike="noStrike" cap="none" normalizeH="0" baseline="0" dirty="0" smtClean="0">
                <a:ln>
                  <a:noFill/>
                </a:ln>
                <a:solidFill>
                  <a:srgbClr val="663300"/>
                </a:solidFill>
                <a:effectLst>
                  <a:glow rad="139700">
                    <a:schemeClr val="accent6">
                      <a:satMod val="175000"/>
                      <a:alpha val="40000"/>
                    </a:schemeClr>
                  </a:glow>
                  <a:outerShdw blurRad="50800" dist="38100" dir="10800000" algn="r" rotWithShape="0">
                    <a:prstClr val="black">
                      <a:alpha val="40000"/>
                    </a:prstClr>
                  </a:outerShdw>
                  <a:reflection blurRad="6350" stA="55000" endA="300" endPos="45500" dir="5400000" sy="-100000" algn="bl" rotWithShape="0"/>
                </a:effectLst>
                <a:latin typeface="Calibri" pitchFamily="34" charset="0"/>
                <a:ea typeface="Calibri" pitchFamily="34" charset="0"/>
                <a:cs typeface="PT Bold Heading" pitchFamily="2" charset="-78"/>
              </a:rPr>
              <a:t>:</a:t>
            </a:r>
            <a:r>
              <a:rPr kumimoji="0" lang="ar-SA" sz="3600" b="0" i="0" u="none" strike="noStrike" cap="none" normalizeH="0" baseline="0" dirty="0" smtClean="0">
                <a:ln>
                  <a:noFill/>
                </a:ln>
                <a:solidFill>
                  <a:srgbClr val="BDB6B5"/>
                </a:solidFill>
                <a:effectLst>
                  <a:glow rad="139700">
                    <a:schemeClr val="accent6">
                      <a:satMod val="175000"/>
                      <a:alpha val="40000"/>
                    </a:schemeClr>
                  </a:glow>
                  <a:outerShdw blurRad="50800" dist="38100" dir="10800000" algn="r" rotWithShape="0">
                    <a:prstClr val="black">
                      <a:alpha val="40000"/>
                    </a:prstClr>
                  </a:outerShdw>
                  <a:reflection blurRad="6350" stA="55000" endA="300" endPos="45500" dir="5400000" sy="-100000" algn="bl" rotWithShape="0"/>
                </a:effectLst>
                <a:latin typeface="Calibri" pitchFamily="34" charset="0"/>
                <a:ea typeface="Calibri" pitchFamily="34" charset="0"/>
                <a:cs typeface="PT Bold Heading" pitchFamily="2" charset="-78"/>
              </a:rPr>
              <a:t/>
            </a:r>
            <a:br>
              <a:rPr kumimoji="0" lang="ar-SA" sz="3600" b="0" i="0" u="none" strike="noStrike" cap="none" normalizeH="0" baseline="0" dirty="0" smtClean="0">
                <a:ln>
                  <a:noFill/>
                </a:ln>
                <a:solidFill>
                  <a:srgbClr val="BDB6B5"/>
                </a:solidFill>
                <a:effectLst>
                  <a:glow rad="139700">
                    <a:schemeClr val="accent6">
                      <a:satMod val="175000"/>
                      <a:alpha val="40000"/>
                    </a:schemeClr>
                  </a:glow>
                  <a:outerShdw blurRad="50800" dist="38100" dir="10800000" algn="r" rotWithShape="0">
                    <a:prstClr val="black">
                      <a:alpha val="40000"/>
                    </a:prstClr>
                  </a:outerShdw>
                  <a:reflection blurRad="6350" stA="55000" endA="300" endPos="45500" dir="5400000" sy="-100000" algn="bl" rotWithShape="0"/>
                </a:effectLst>
                <a:latin typeface="Calibri" pitchFamily="34" charset="0"/>
                <a:ea typeface="Calibri" pitchFamily="34" charset="0"/>
                <a:cs typeface="PT Bold Heading" pitchFamily="2" charset="-78"/>
              </a:rPr>
            </a:br>
            <a:r>
              <a:rPr kumimoji="0" lang="ar-SA" sz="3600" b="0" i="0" u="none" strike="noStrike" cap="none" normalizeH="0" baseline="0" dirty="0" smtClean="0">
                <a:ln>
                  <a:noFill/>
                </a:ln>
                <a:solidFill>
                  <a:srgbClr val="000000"/>
                </a:solidFill>
                <a:effectLst>
                  <a:glow rad="139700">
                    <a:schemeClr val="accent6">
                      <a:satMod val="175000"/>
                      <a:alpha val="40000"/>
                    </a:schemeClr>
                  </a:glow>
                  <a:outerShdw blurRad="50800" dist="38100" dir="10800000" algn="r" rotWithShape="0">
                    <a:prstClr val="black">
                      <a:alpha val="40000"/>
                    </a:prstClr>
                  </a:outerShdw>
                  <a:reflection blurRad="6350" stA="55000" endA="300" endPos="45500" dir="5400000" sy="-100000" algn="bl" rotWithShape="0"/>
                </a:effectLst>
                <a:latin typeface="Calibri" pitchFamily="34" charset="0"/>
                <a:ea typeface="Calibri" pitchFamily="34" charset="0"/>
                <a:cs typeface="PT Bold Heading" pitchFamily="2" charset="-78"/>
              </a:rPr>
              <a:t>يتم حفظ المزارع البكتيرية في محلول معقم من </a:t>
            </a:r>
            <a:r>
              <a:rPr kumimoji="0" lang="ar-SA" sz="3600" b="0" i="0" u="none" strike="noStrike" cap="none" normalizeH="0" baseline="0" dirty="0" err="1" smtClean="0">
                <a:ln>
                  <a:noFill/>
                </a:ln>
                <a:solidFill>
                  <a:srgbClr val="000000"/>
                </a:solidFill>
                <a:effectLst>
                  <a:glow rad="139700">
                    <a:schemeClr val="accent6">
                      <a:satMod val="175000"/>
                      <a:alpha val="40000"/>
                    </a:schemeClr>
                  </a:glow>
                  <a:outerShdw blurRad="50800" dist="38100" dir="10800000" algn="r" rotWithShape="0">
                    <a:prstClr val="black">
                      <a:alpha val="40000"/>
                    </a:prstClr>
                  </a:outerShdw>
                  <a:reflection blurRad="6350" stA="55000" endA="300" endPos="45500" dir="5400000" sy="-100000" algn="bl" rotWithShape="0"/>
                </a:effectLst>
                <a:latin typeface="Calibri" pitchFamily="34" charset="0"/>
                <a:ea typeface="Calibri" pitchFamily="34" charset="0"/>
                <a:cs typeface="PT Bold Heading" pitchFamily="2" charset="-78"/>
              </a:rPr>
              <a:t>الجلسرين</a:t>
            </a:r>
            <a:r>
              <a:rPr kumimoji="0" lang="ar-SA" sz="3600" b="0" i="0" u="none" strike="noStrike" cap="none" normalizeH="0" baseline="0" dirty="0" smtClean="0">
                <a:ln>
                  <a:noFill/>
                </a:ln>
                <a:solidFill>
                  <a:srgbClr val="000000"/>
                </a:solidFill>
                <a:effectLst>
                  <a:glow rad="139700">
                    <a:schemeClr val="accent6">
                      <a:satMod val="175000"/>
                      <a:alpha val="40000"/>
                    </a:schemeClr>
                  </a:glow>
                  <a:outerShdw blurRad="50800" dist="38100" dir="10800000" algn="r" rotWithShape="0">
                    <a:prstClr val="black">
                      <a:alpha val="40000"/>
                    </a:prstClr>
                  </a:outerShdw>
                  <a:reflection blurRad="6350" stA="55000" endA="300" endPos="45500" dir="5400000" sy="-100000" algn="bl" rotWithShape="0"/>
                </a:effectLst>
                <a:latin typeface="Calibri" pitchFamily="34" charset="0"/>
                <a:ea typeface="Calibri" pitchFamily="34" charset="0"/>
                <a:cs typeface="PT Bold Heading" pitchFamily="2" charset="-78"/>
              </a:rPr>
              <a:t> يتراوح تركيزه من 10-40%, عند درجة حرارة ( - 20مْ°). وفى هذه الطريقة يتم تجميع النمو البكتيري النقي بالإبرة المعقمة ثم يوضع في أنبوبة </a:t>
            </a:r>
            <a:r>
              <a:rPr kumimoji="0" lang="ar-SA" sz="3600" b="0" i="0" u="none" strike="noStrike" cap="none" normalizeH="0" baseline="0" dirty="0" err="1" smtClean="0">
                <a:ln>
                  <a:noFill/>
                </a:ln>
                <a:solidFill>
                  <a:srgbClr val="000000"/>
                </a:solidFill>
                <a:effectLst>
                  <a:glow rad="139700">
                    <a:schemeClr val="accent6">
                      <a:satMod val="175000"/>
                      <a:alpha val="40000"/>
                    </a:schemeClr>
                  </a:glow>
                  <a:outerShdw blurRad="50800" dist="38100" dir="10800000" algn="r" rotWithShape="0">
                    <a:prstClr val="black">
                      <a:alpha val="40000"/>
                    </a:prstClr>
                  </a:outerShdw>
                  <a:reflection blurRad="6350" stA="55000" endA="300" endPos="45500" dir="5400000" sy="-100000" algn="bl" rotWithShape="0"/>
                </a:effectLst>
                <a:latin typeface="Calibri" pitchFamily="34" charset="0"/>
                <a:ea typeface="Calibri" pitchFamily="34" charset="0"/>
                <a:cs typeface="PT Bold Heading" pitchFamily="2" charset="-78"/>
              </a:rPr>
              <a:t>بها</a:t>
            </a:r>
            <a:r>
              <a:rPr kumimoji="0" lang="ar-SA" sz="3600" b="0" i="0" u="none" strike="noStrike" cap="none" normalizeH="0" baseline="0" dirty="0" smtClean="0">
                <a:ln>
                  <a:noFill/>
                </a:ln>
                <a:solidFill>
                  <a:srgbClr val="000000"/>
                </a:solidFill>
                <a:effectLst>
                  <a:glow rad="139700">
                    <a:schemeClr val="accent6">
                      <a:satMod val="175000"/>
                      <a:alpha val="40000"/>
                    </a:schemeClr>
                  </a:glow>
                  <a:outerShdw blurRad="50800" dist="38100" dir="10800000" algn="r" rotWithShape="0">
                    <a:prstClr val="black">
                      <a:alpha val="40000"/>
                    </a:prstClr>
                  </a:outerShdw>
                  <a:reflection blurRad="6350" stA="55000" endA="300" endPos="45500" dir="5400000" sy="-100000" algn="bl" rotWithShape="0"/>
                </a:effectLst>
                <a:latin typeface="Calibri" pitchFamily="34" charset="0"/>
                <a:ea typeface="Calibri" pitchFamily="34" charset="0"/>
                <a:cs typeface="PT Bold Heading" pitchFamily="2" charset="-78"/>
              </a:rPr>
              <a:t> </a:t>
            </a:r>
            <a:r>
              <a:rPr kumimoji="0" lang="ar-SA" sz="3600" b="0" i="0" u="none" strike="noStrike" cap="none" normalizeH="0" baseline="0" dirty="0" err="1" smtClean="0">
                <a:ln>
                  <a:noFill/>
                </a:ln>
                <a:solidFill>
                  <a:srgbClr val="000000"/>
                </a:solidFill>
                <a:effectLst>
                  <a:glow rad="139700">
                    <a:schemeClr val="accent6">
                      <a:satMod val="175000"/>
                      <a:alpha val="40000"/>
                    </a:schemeClr>
                  </a:glow>
                  <a:outerShdw blurRad="50800" dist="38100" dir="10800000" algn="r" rotWithShape="0">
                    <a:prstClr val="black">
                      <a:alpha val="40000"/>
                    </a:prstClr>
                  </a:outerShdw>
                  <a:reflection blurRad="6350" stA="55000" endA="300" endPos="45500" dir="5400000" sy="-100000" algn="bl" rotWithShape="0"/>
                </a:effectLst>
                <a:latin typeface="Calibri" pitchFamily="34" charset="0"/>
                <a:ea typeface="Calibri" pitchFamily="34" charset="0"/>
                <a:cs typeface="PT Bold Heading" pitchFamily="2" charset="-78"/>
              </a:rPr>
              <a:t>جلسرين</a:t>
            </a:r>
            <a:r>
              <a:rPr kumimoji="0" lang="ar-SA" sz="3600" b="0" i="0" u="none" strike="noStrike" cap="none" normalizeH="0" baseline="0" dirty="0" smtClean="0">
                <a:ln>
                  <a:noFill/>
                </a:ln>
                <a:solidFill>
                  <a:srgbClr val="000000"/>
                </a:solidFill>
                <a:effectLst>
                  <a:glow rad="139700">
                    <a:schemeClr val="accent6">
                      <a:satMod val="175000"/>
                      <a:alpha val="40000"/>
                    </a:schemeClr>
                  </a:glow>
                  <a:outerShdw blurRad="50800" dist="38100" dir="10800000" algn="r" rotWithShape="0">
                    <a:prstClr val="black">
                      <a:alpha val="40000"/>
                    </a:prstClr>
                  </a:outerShdw>
                  <a:reflection blurRad="6350" stA="55000" endA="300" endPos="45500" dir="5400000" sy="-100000" algn="bl" rotWithShape="0"/>
                </a:effectLst>
                <a:latin typeface="Calibri" pitchFamily="34" charset="0"/>
                <a:ea typeface="Calibri" pitchFamily="34" charset="0"/>
                <a:cs typeface="PT Bold Heading" pitchFamily="2" charset="-78"/>
              </a:rPr>
              <a:t> معقم وبعض الحبيبات الزجاجية الصغيرة حتى تمنع تكون بلورات ثلجية أثناء الحفظ.</a:t>
            </a:r>
            <a:endParaRPr kumimoji="0" lang="ar-SA" sz="3600" b="0" i="0" u="none" strike="noStrike" cap="none" normalizeH="0" baseline="0" dirty="0" smtClean="0">
              <a:ln>
                <a:noFill/>
              </a:ln>
              <a:solidFill>
                <a:schemeClr val="tx1"/>
              </a:solidFill>
              <a:effectLst>
                <a:glow rad="139700">
                  <a:schemeClr val="accent6">
                    <a:satMod val="175000"/>
                    <a:alpha val="40000"/>
                  </a:schemeClr>
                </a:glow>
                <a:outerShdw blurRad="50800" dist="38100" dir="10800000" algn="r" rotWithShape="0">
                  <a:prstClr val="black">
                    <a:alpha val="40000"/>
                  </a:prstClr>
                </a:outerShdw>
                <a:reflection blurRad="6350" stA="55000" endA="300" endPos="45500" dir="5400000" sy="-100000" algn="bl" rotWithShape="0"/>
              </a:effectLst>
              <a:latin typeface="Arial" pitchFamily="34" charset="0"/>
              <a:cs typeface="PT Bold Heading" pitchFamily="2" charset="-78"/>
            </a:endParaRPr>
          </a:p>
        </p:txBody>
      </p:sp>
    </p:spTree>
  </p:cSld>
  <p:clrMapOvr>
    <a:masterClrMapping/>
  </p:clrMapOvr>
  <p:transition spd="med">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8" presetClass="entr" presetSubtype="0" accel="100000"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1000" fill="hold"/>
                                        <p:tgtEl>
                                          <p:spTgt spid="6">
                                            <p:txEl>
                                              <p:pRg st="0" end="0"/>
                                            </p:txEl>
                                          </p:spTgt>
                                        </p:tgtEl>
                                        <p:attrNameLst>
                                          <p:attrName>ppt_w</p:attrName>
                                        </p:attrNameLst>
                                      </p:cBhvr>
                                      <p:tavLst>
                                        <p:tav tm="0">
                                          <p:val>
                                            <p:strVal val="#ppt_w*2.5"/>
                                          </p:val>
                                        </p:tav>
                                        <p:tav tm="100000">
                                          <p:val>
                                            <p:strVal val="#ppt_w"/>
                                          </p:val>
                                        </p:tav>
                                      </p:tavLst>
                                    </p:anim>
                                    <p:anim calcmode="lin" valueType="num">
                                      <p:cBhvr>
                                        <p:cTn id="8" dur="1000" fill="hold"/>
                                        <p:tgtEl>
                                          <p:spTgt spid="6">
                                            <p:txEl>
                                              <p:pRg st="0" end="0"/>
                                            </p:txEl>
                                          </p:spTgt>
                                        </p:tgtEl>
                                        <p:attrNameLst>
                                          <p:attrName>ppt_h</p:attrName>
                                        </p:attrNameLst>
                                      </p:cBhvr>
                                      <p:tavLst>
                                        <p:tav tm="0">
                                          <p:val>
                                            <p:strVal val="#ppt_h*0.01"/>
                                          </p:val>
                                        </p:tav>
                                        <p:tav tm="100000">
                                          <p:val>
                                            <p:strVal val="#ppt_h"/>
                                          </p:val>
                                        </p:tav>
                                      </p:tavLst>
                                    </p:anim>
                                    <p:anim calcmode="lin" valueType="num">
                                      <p:cBhvr>
                                        <p:cTn id="9"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0" dur="1000" fill="hold"/>
                                        <p:tgtEl>
                                          <p:spTgt spid="6">
                                            <p:txEl>
                                              <p:pRg st="0" end="0"/>
                                            </p:txEl>
                                          </p:spTgt>
                                        </p:tgtEl>
                                        <p:attrNameLst>
                                          <p:attrName>ppt_y</p:attrName>
                                        </p:attrNameLst>
                                      </p:cBhvr>
                                      <p:tavLst>
                                        <p:tav tm="0">
                                          <p:val>
                                            <p:strVal val="#ppt_h+1"/>
                                          </p:val>
                                        </p:tav>
                                        <p:tav tm="100000">
                                          <p:val>
                                            <p:strVal val="#ppt_y"/>
                                          </p:val>
                                        </p:tav>
                                      </p:tavLst>
                                    </p:anim>
                                    <p:animEffect transition="in" filter="fade">
                                      <p:cBhvr>
                                        <p:cTn id="11" dur="10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4" name="عنصر نائب للمحتوى 3" descr="US5BTCAGX8VJCCA511IDVCA14GXWSCACCN322CAB33IU5CAWOQ050CA93BUUQCAEEY412CAUH9UY7CAWKAKJ5CAYIATD8CA5GL2QDCA6Q03ACCAY3I4SOCA8K9FPECAPE22ZFCAWRVDF2CAN42NGRCAQ3HZP7.jpg"/>
          <p:cNvPicPr>
            <a:picLocks noGrp="1" noChangeAspect="1"/>
          </p:cNvPicPr>
          <p:nvPr>
            <p:ph idx="1"/>
          </p:nvPr>
        </p:nvPicPr>
        <p:blipFill>
          <a:blip r:embed="rId2" cstate="print"/>
          <a:stretch>
            <a:fillRect/>
          </a:stretch>
        </p:blipFill>
        <p:spPr>
          <a:xfrm>
            <a:off x="0" y="0"/>
            <a:ext cx="9144000" cy="6858000"/>
          </a:xfrm>
        </p:spPr>
      </p:pic>
      <p:sp>
        <p:nvSpPr>
          <p:cNvPr id="5" name="مستطيل 4"/>
          <p:cNvSpPr/>
          <p:nvPr/>
        </p:nvSpPr>
        <p:spPr>
          <a:xfrm>
            <a:off x="-214346" y="0"/>
            <a:ext cx="9358346" cy="6678751"/>
          </a:xfrm>
          <a:prstGeom prst="rect">
            <a:avLst/>
          </a:prstGeom>
        </p:spPr>
        <p:txBody>
          <a:bodyPr wrap="square">
            <a:spAutoFit/>
          </a:bodyPr>
          <a:lstStyle/>
          <a:p>
            <a:r>
              <a:rPr lang="ar-SA" sz="3600" b="1" dirty="0">
                <a:ln w="24500" cmpd="dbl">
                  <a:solidFill>
                    <a:srgbClr val="663300"/>
                  </a:solidFill>
                  <a:prstDash val="solid"/>
                  <a:miter lim="800000"/>
                </a:ln>
                <a:solidFill>
                  <a:srgbClr val="C00000"/>
                </a:solidFill>
                <a:effectLst>
                  <a:glow rad="101600">
                    <a:srgbClr val="663300">
                      <a:alpha val="60000"/>
                    </a:srgbClr>
                  </a:glow>
                  <a:outerShdw blurRad="38100" dist="38100" dir="7020000" algn="tl">
                    <a:srgbClr val="000000">
                      <a:alpha val="35000"/>
                    </a:srgbClr>
                  </a:outerShdw>
                </a:effectLst>
                <a:cs typeface="PT Bold Heading" pitchFamily="2" charset="-78"/>
              </a:rPr>
              <a:t>ثانيا: طرق الحفظ لفترات طويلة :</a:t>
            </a:r>
            <a:r>
              <a:rPr lang="ar-SA" sz="2800" b="1" dirty="0">
                <a:ln w="24500" cmpd="dbl">
                  <a:solidFill>
                    <a:srgbClr val="663300"/>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glow rad="101600">
                    <a:srgbClr val="663300">
                      <a:alpha val="60000"/>
                    </a:srgbClr>
                  </a:glow>
                  <a:outerShdw blurRad="38100" dist="38100" dir="7020000" algn="tl">
                    <a:srgbClr val="000000">
                      <a:alpha val="35000"/>
                    </a:srgbClr>
                  </a:outerShdw>
                </a:effectLst>
                <a:cs typeface="PT Bold Heading" pitchFamily="2" charset="-78"/>
              </a:rPr>
              <a:t/>
            </a:r>
            <a:br>
              <a:rPr lang="ar-SA" sz="2800" b="1" dirty="0">
                <a:ln w="24500" cmpd="dbl">
                  <a:solidFill>
                    <a:srgbClr val="663300"/>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glow rad="101600">
                    <a:srgbClr val="663300">
                      <a:alpha val="60000"/>
                    </a:srgbClr>
                  </a:glow>
                  <a:outerShdw blurRad="38100" dist="38100" dir="7020000" algn="tl">
                    <a:srgbClr val="000000">
                      <a:alpha val="35000"/>
                    </a:srgbClr>
                  </a:outerShdw>
                </a:effectLst>
                <a:cs typeface="PT Bold Heading" pitchFamily="2" charset="-78"/>
              </a:rPr>
            </a:br>
            <a:r>
              <a:rPr lang="ar-SA" sz="2800" b="1" dirty="0">
                <a:ln w="24500" cmpd="dbl">
                  <a:solidFill>
                    <a:srgbClr val="663300"/>
                  </a:solidFill>
                  <a:prstDash val="solid"/>
                  <a:miter lim="800000"/>
                </a:ln>
                <a:solidFill>
                  <a:srgbClr val="C00000"/>
                </a:solidFill>
                <a:effectLst>
                  <a:glow rad="101600">
                    <a:srgbClr val="663300">
                      <a:alpha val="60000"/>
                    </a:srgbClr>
                  </a:glow>
                  <a:outerShdw blurRad="38100" dist="38100" dir="7020000" algn="tl">
                    <a:srgbClr val="000000">
                      <a:alpha val="35000"/>
                    </a:srgbClr>
                  </a:outerShdw>
                </a:effectLst>
                <a:cs typeface="PT Bold Heading" pitchFamily="2" charset="-78"/>
              </a:rPr>
              <a:t>1</a:t>
            </a:r>
            <a:r>
              <a:rPr lang="ar-SA" sz="2800" b="1" dirty="0">
                <a:ln w="24500" cmpd="dbl">
                  <a:noFill/>
                  <a:prstDash val="solid"/>
                  <a:miter lim="800000"/>
                </a:ln>
                <a:solidFill>
                  <a:srgbClr val="C00000"/>
                </a:solidFill>
                <a:effectLst>
                  <a:glow rad="101600">
                    <a:srgbClr val="663300">
                      <a:alpha val="60000"/>
                    </a:srgbClr>
                  </a:glow>
                  <a:outerShdw blurRad="38100" dist="38100" dir="7020000" algn="tl">
                    <a:srgbClr val="000000">
                      <a:alpha val="35000"/>
                    </a:srgbClr>
                  </a:outerShdw>
                </a:effectLst>
                <a:cs typeface="PT Bold Heading" pitchFamily="2" charset="-78"/>
              </a:rPr>
              <a:t>) </a:t>
            </a:r>
            <a:r>
              <a:rPr lang="ar-SA" sz="2800" b="1" dirty="0">
                <a:ln w="24500" cmpd="dbl">
                  <a:noFill/>
                  <a:prstDash val="solid"/>
                  <a:miter lim="800000"/>
                </a:ln>
                <a:solidFill>
                  <a:srgbClr val="FFCC00"/>
                </a:solidFill>
                <a:effectLst>
                  <a:glow rad="101600">
                    <a:srgbClr val="663300">
                      <a:alpha val="60000"/>
                    </a:srgbClr>
                  </a:glow>
                  <a:outerShdw blurRad="38100" dist="38100" dir="7020000" algn="tl">
                    <a:srgbClr val="000000">
                      <a:alpha val="35000"/>
                    </a:srgbClr>
                  </a:outerShdw>
                </a:effectLst>
                <a:cs typeface="PT Bold Heading" pitchFamily="2" charset="-78"/>
              </a:rPr>
              <a:t>الحفظ باستخدام </a:t>
            </a:r>
            <a:r>
              <a:rPr lang="ar-SA" sz="2800" b="1" dirty="0" err="1">
                <a:ln w="24500" cmpd="dbl">
                  <a:noFill/>
                  <a:prstDash val="solid"/>
                  <a:miter lim="800000"/>
                </a:ln>
                <a:solidFill>
                  <a:srgbClr val="FFCC00"/>
                </a:solidFill>
                <a:effectLst>
                  <a:glow rad="101600">
                    <a:srgbClr val="663300">
                      <a:alpha val="60000"/>
                    </a:srgbClr>
                  </a:glow>
                  <a:outerShdw blurRad="38100" dist="38100" dir="7020000" algn="tl">
                    <a:srgbClr val="000000">
                      <a:alpha val="35000"/>
                    </a:srgbClr>
                  </a:outerShdw>
                </a:effectLst>
                <a:cs typeface="PT Bold Heading" pitchFamily="2" charset="-78"/>
              </a:rPr>
              <a:t>التجفيد</a:t>
            </a:r>
            <a:r>
              <a:rPr lang="ar-SA" sz="2800" b="1" dirty="0">
                <a:ln w="24500" cmpd="dbl">
                  <a:noFill/>
                  <a:prstDash val="solid"/>
                  <a:miter lim="800000"/>
                </a:ln>
                <a:solidFill>
                  <a:srgbClr val="FFCC00"/>
                </a:solidFill>
                <a:effectLst>
                  <a:glow rad="101600">
                    <a:srgbClr val="663300">
                      <a:alpha val="60000"/>
                    </a:srgbClr>
                  </a:glow>
                  <a:outerShdw blurRad="38100" dist="38100" dir="7020000" algn="tl">
                    <a:srgbClr val="000000">
                      <a:alpha val="35000"/>
                    </a:srgbClr>
                  </a:outerShdw>
                </a:effectLst>
                <a:cs typeface="PT Bold Heading" pitchFamily="2" charset="-78"/>
              </a:rPr>
              <a:t> </a:t>
            </a:r>
            <a:r>
              <a:rPr lang="en-US" sz="2400" b="1" dirty="0" err="1">
                <a:ln w="24500" cmpd="dbl">
                  <a:noFill/>
                  <a:prstDash val="solid"/>
                  <a:miter lim="800000"/>
                </a:ln>
                <a:solidFill>
                  <a:srgbClr val="FFCC00"/>
                </a:solidFill>
                <a:effectLst>
                  <a:glow rad="101600">
                    <a:srgbClr val="663300">
                      <a:alpha val="60000"/>
                    </a:srgbClr>
                  </a:glow>
                  <a:outerShdw blurRad="38100" dist="38100" dir="7020000" algn="tl">
                    <a:srgbClr val="000000">
                      <a:alpha val="35000"/>
                    </a:srgbClr>
                  </a:outerShdw>
                </a:effectLst>
                <a:cs typeface="+mj-cs"/>
              </a:rPr>
              <a:t>Lypholization</a:t>
            </a:r>
            <a:r>
              <a:rPr lang="ar-SA" sz="2400" b="1" dirty="0">
                <a:ln w="24500" cmpd="dbl">
                  <a:noFill/>
                  <a:prstDash val="solid"/>
                  <a:miter lim="800000"/>
                </a:ln>
                <a:solidFill>
                  <a:srgbClr val="FFCC00"/>
                </a:solidFill>
                <a:effectLst>
                  <a:glow rad="101600">
                    <a:srgbClr val="663300">
                      <a:alpha val="60000"/>
                    </a:srgbClr>
                  </a:glow>
                  <a:outerShdw blurRad="38100" dist="38100" dir="7020000" algn="tl">
                    <a:srgbClr val="000000">
                      <a:alpha val="35000"/>
                    </a:srgbClr>
                  </a:outerShdw>
                </a:effectLst>
                <a:cs typeface="+mj-cs"/>
              </a:rPr>
              <a:t> </a:t>
            </a:r>
            <a:r>
              <a:rPr lang="en-US" sz="2400" b="1" dirty="0" smtClean="0">
                <a:solidFill>
                  <a:srgbClr val="FFCC00"/>
                </a:solidFill>
                <a:effectLst>
                  <a:glow rad="101600">
                    <a:srgbClr val="663300">
                      <a:alpha val="60000"/>
                    </a:srgbClr>
                  </a:glow>
                </a:effectLst>
                <a:cs typeface="+mj-cs"/>
              </a:rPr>
              <a:t>Preservation by</a:t>
            </a:r>
            <a:r>
              <a:rPr lang="ar-SA" sz="2400" b="1" dirty="0" smtClean="0">
                <a:ln w="24500" cmpd="dbl">
                  <a:noFill/>
                  <a:prstDash val="solid"/>
                  <a:miter lim="800000"/>
                </a:ln>
                <a:solidFill>
                  <a:srgbClr val="FFCC00"/>
                </a:solidFill>
                <a:effectLst>
                  <a:glow rad="101600">
                    <a:srgbClr val="663300">
                      <a:alpha val="60000"/>
                    </a:srgbClr>
                  </a:glow>
                  <a:outerShdw blurRad="38100" dist="38100" dir="7020000" algn="tl">
                    <a:srgbClr val="000000">
                      <a:alpha val="35000"/>
                    </a:srgbClr>
                  </a:outerShdw>
                </a:effectLst>
                <a:cs typeface="+mj-cs"/>
              </a:rPr>
              <a:t>:</a:t>
            </a:r>
            <a:r>
              <a:rPr lang="ar-SA" sz="2800" b="1" dirty="0">
                <a:ln w="24500" cmpd="dbl">
                  <a:no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glow rad="101600">
                    <a:srgbClr val="663300">
                      <a:alpha val="60000"/>
                    </a:srgbClr>
                  </a:glow>
                  <a:outerShdw blurRad="38100" dist="38100" dir="7020000" algn="tl">
                    <a:srgbClr val="000000">
                      <a:alpha val="35000"/>
                    </a:srgbClr>
                  </a:outerShdw>
                </a:effectLst>
                <a:cs typeface="PT Bold Heading" pitchFamily="2" charset="-78"/>
              </a:rPr>
              <a:t/>
            </a:r>
            <a:br>
              <a:rPr lang="ar-SA" sz="2800" b="1" dirty="0">
                <a:ln w="24500" cmpd="dbl">
                  <a:no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glow rad="101600">
                    <a:srgbClr val="663300">
                      <a:alpha val="60000"/>
                    </a:srgbClr>
                  </a:glow>
                  <a:outerShdw blurRad="38100" dist="38100" dir="7020000" algn="tl">
                    <a:srgbClr val="000000">
                      <a:alpha val="35000"/>
                    </a:srgbClr>
                  </a:outerShdw>
                </a:effectLst>
                <a:cs typeface="PT Bold Heading" pitchFamily="2" charset="-78"/>
              </a:rPr>
            </a:br>
            <a:r>
              <a:rPr lang="ar-SA" sz="2800" b="1" dirty="0">
                <a:ln w="24500" cmpd="dbl">
                  <a:noFill/>
                  <a:prstDash val="solid"/>
                  <a:miter lim="800000"/>
                </a:ln>
                <a:solidFill>
                  <a:srgbClr val="0000FF"/>
                </a:solidFill>
                <a:effectLst>
                  <a:glow rad="101600">
                    <a:schemeClr val="accent5">
                      <a:satMod val="175000"/>
                      <a:alpha val="40000"/>
                    </a:schemeClr>
                  </a:glow>
                  <a:outerShdw blurRad="38100" dist="38100" dir="7020000" algn="tl">
                    <a:srgbClr val="000000">
                      <a:alpha val="35000"/>
                    </a:srgbClr>
                  </a:outerShdw>
                </a:effectLst>
                <a:cs typeface="PT Bold Heading" pitchFamily="2" charset="-78"/>
              </a:rPr>
              <a:t>تتم عملية </a:t>
            </a:r>
            <a:r>
              <a:rPr lang="ar-SA" sz="2800" b="1" dirty="0" err="1">
                <a:ln w="24500" cmpd="dbl">
                  <a:noFill/>
                  <a:prstDash val="solid"/>
                  <a:miter lim="800000"/>
                </a:ln>
                <a:solidFill>
                  <a:srgbClr val="0000FF"/>
                </a:solidFill>
                <a:effectLst>
                  <a:glow rad="101600">
                    <a:schemeClr val="accent5">
                      <a:satMod val="175000"/>
                      <a:alpha val="40000"/>
                    </a:schemeClr>
                  </a:glow>
                  <a:outerShdw blurRad="38100" dist="38100" dir="7020000" algn="tl">
                    <a:srgbClr val="000000">
                      <a:alpha val="35000"/>
                    </a:srgbClr>
                  </a:outerShdw>
                </a:effectLst>
                <a:cs typeface="PT Bold Heading" pitchFamily="2" charset="-78"/>
              </a:rPr>
              <a:t>التجفيد</a:t>
            </a:r>
            <a:r>
              <a:rPr lang="ar-SA" sz="2800" b="1" dirty="0">
                <a:ln w="24500" cmpd="dbl">
                  <a:noFill/>
                  <a:prstDash val="solid"/>
                  <a:miter lim="800000"/>
                </a:ln>
                <a:solidFill>
                  <a:srgbClr val="0000FF"/>
                </a:solidFill>
                <a:effectLst>
                  <a:glow rad="101600">
                    <a:schemeClr val="accent5">
                      <a:satMod val="175000"/>
                      <a:alpha val="40000"/>
                    </a:schemeClr>
                  </a:glow>
                  <a:outerShdw blurRad="38100" dist="38100" dir="7020000" algn="tl">
                    <a:srgbClr val="000000">
                      <a:alpha val="35000"/>
                    </a:srgbClr>
                  </a:outerShdw>
                </a:effectLst>
                <a:cs typeface="PT Bold Heading" pitchFamily="2" charset="-78"/>
              </a:rPr>
              <a:t> باستخدام جهاز (</a:t>
            </a:r>
            <a:r>
              <a:rPr lang="en-US" sz="2800" b="1" dirty="0" err="1">
                <a:ln w="24500" cmpd="dbl">
                  <a:noFill/>
                  <a:prstDash val="solid"/>
                  <a:miter lim="800000"/>
                </a:ln>
                <a:solidFill>
                  <a:srgbClr val="0000FF"/>
                </a:solidFill>
                <a:effectLst>
                  <a:glow rad="101600">
                    <a:schemeClr val="accent5">
                      <a:satMod val="175000"/>
                      <a:alpha val="40000"/>
                    </a:schemeClr>
                  </a:glow>
                  <a:outerShdw blurRad="38100" dist="38100" dir="7020000" algn="tl">
                    <a:srgbClr val="000000">
                      <a:alpha val="35000"/>
                    </a:srgbClr>
                  </a:outerShdw>
                </a:effectLst>
                <a:cs typeface="PT Bold Heading" pitchFamily="2" charset="-78"/>
              </a:rPr>
              <a:t>Lypholizer</a:t>
            </a:r>
            <a:r>
              <a:rPr lang="ar-SA" sz="2800" b="1" dirty="0">
                <a:ln w="24500" cmpd="dbl">
                  <a:noFill/>
                  <a:prstDash val="solid"/>
                  <a:miter lim="800000"/>
                </a:ln>
                <a:solidFill>
                  <a:srgbClr val="0000FF"/>
                </a:solidFill>
                <a:effectLst>
                  <a:glow rad="101600">
                    <a:schemeClr val="accent5">
                      <a:satMod val="175000"/>
                      <a:alpha val="40000"/>
                    </a:schemeClr>
                  </a:glow>
                  <a:outerShdw blurRad="38100" dist="38100" dir="7020000" algn="tl">
                    <a:srgbClr val="000000">
                      <a:alpha val="35000"/>
                    </a:srgbClr>
                  </a:outerShdw>
                </a:effectLst>
                <a:cs typeface="PT Bold Heading" pitchFamily="2" charset="-78"/>
              </a:rPr>
              <a:t>) حيث يوضع الميكروب في أنابيب ذات فوهة كبيرة في الجهاز, ثم يتم سحب الماء تدريجيا تحت التبريد الشديد. في النهاية نحصل على الميكروب في صورة بودر</a:t>
            </a:r>
            <a:r>
              <a:rPr lang="ar-SA" sz="2800" b="1" dirty="0" smtClean="0">
                <a:ln w="24500" cmpd="dbl">
                  <a:noFill/>
                  <a:prstDash val="solid"/>
                  <a:miter lim="800000"/>
                </a:ln>
                <a:solidFill>
                  <a:srgbClr val="0000FF"/>
                </a:solidFill>
                <a:effectLst>
                  <a:glow rad="101600">
                    <a:schemeClr val="accent5">
                      <a:satMod val="175000"/>
                      <a:alpha val="40000"/>
                    </a:schemeClr>
                  </a:glow>
                  <a:outerShdw blurRad="38100" dist="38100" dir="7020000" algn="tl">
                    <a:srgbClr val="000000">
                      <a:alpha val="35000"/>
                    </a:srgbClr>
                  </a:outerShdw>
                </a:effectLst>
                <a:cs typeface="PT Bold Heading" pitchFamily="2" charset="-78"/>
              </a:rPr>
              <a:t>.</a:t>
            </a:r>
            <a:r>
              <a:rPr lang="ar-SA" sz="2800" b="1" dirty="0">
                <a:ln w="24500" cmpd="dbl">
                  <a:no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glow rad="101600">
                    <a:srgbClr val="663300">
                      <a:alpha val="60000"/>
                    </a:srgbClr>
                  </a:glow>
                  <a:outerShdw blurRad="38100" dist="38100" dir="7020000" algn="tl">
                    <a:srgbClr val="000000">
                      <a:alpha val="35000"/>
                    </a:srgbClr>
                  </a:outerShdw>
                </a:effectLst>
                <a:cs typeface="PT Bold Heading" pitchFamily="2" charset="-78"/>
              </a:rPr>
              <a:t/>
            </a:r>
            <a:br>
              <a:rPr lang="ar-SA" sz="2800" b="1" dirty="0">
                <a:ln w="24500" cmpd="dbl">
                  <a:no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glow rad="101600">
                    <a:srgbClr val="663300">
                      <a:alpha val="60000"/>
                    </a:srgbClr>
                  </a:glow>
                  <a:outerShdw blurRad="38100" dist="38100" dir="7020000" algn="tl">
                    <a:srgbClr val="000000">
                      <a:alpha val="35000"/>
                    </a:srgbClr>
                  </a:outerShdw>
                </a:effectLst>
                <a:cs typeface="PT Bold Heading" pitchFamily="2" charset="-78"/>
              </a:rPr>
            </a:br>
            <a:r>
              <a:rPr lang="ar-SA" sz="2800" b="1" dirty="0">
                <a:ln w="24500" cmpd="dbl">
                  <a:noFill/>
                  <a:prstDash val="solid"/>
                  <a:miter lim="800000"/>
                </a:ln>
                <a:solidFill>
                  <a:srgbClr val="C00000"/>
                </a:solidFill>
                <a:effectLst>
                  <a:glow rad="101600">
                    <a:srgbClr val="663300">
                      <a:alpha val="60000"/>
                    </a:srgbClr>
                  </a:glow>
                  <a:outerShdw blurRad="38100" dist="38100" dir="7020000" algn="tl">
                    <a:srgbClr val="000000">
                      <a:alpha val="35000"/>
                    </a:srgbClr>
                  </a:outerShdw>
                </a:effectLst>
                <a:cs typeface="PT Bold Heading" pitchFamily="2" charset="-78"/>
              </a:rPr>
              <a:t>2) </a:t>
            </a:r>
            <a:r>
              <a:rPr lang="ar-SA" sz="2800" b="1" dirty="0">
                <a:ln w="24500" cmpd="dbl">
                  <a:noFill/>
                  <a:prstDash val="solid"/>
                  <a:miter lim="800000"/>
                </a:ln>
                <a:solidFill>
                  <a:srgbClr val="FFCC00"/>
                </a:solidFill>
                <a:effectLst>
                  <a:glow rad="101600">
                    <a:srgbClr val="663300">
                      <a:alpha val="60000"/>
                    </a:srgbClr>
                  </a:glow>
                  <a:outerShdw blurRad="38100" dist="38100" dir="7020000" algn="tl">
                    <a:srgbClr val="000000">
                      <a:alpha val="35000"/>
                    </a:srgbClr>
                  </a:outerShdw>
                </a:effectLst>
                <a:cs typeface="PT Bold Heading" pitchFamily="2" charset="-78"/>
              </a:rPr>
              <a:t>الحفظ باستخدام النيتروجين السائل</a:t>
            </a:r>
            <a:r>
              <a:rPr lang="en-US" sz="2400" b="1" dirty="0">
                <a:ln w="24500" cmpd="dbl">
                  <a:noFill/>
                  <a:prstDash val="solid"/>
                  <a:miter lim="800000"/>
                </a:ln>
                <a:solidFill>
                  <a:srgbClr val="FFCC00"/>
                </a:solidFill>
                <a:effectLst>
                  <a:glow rad="101600">
                    <a:srgbClr val="663300">
                      <a:alpha val="60000"/>
                    </a:srgbClr>
                  </a:glow>
                  <a:outerShdw blurRad="38100" dist="38100" dir="7020000" algn="tl">
                    <a:srgbClr val="000000">
                      <a:alpha val="35000"/>
                    </a:srgbClr>
                  </a:outerShdw>
                </a:effectLst>
                <a:cs typeface="+mj-cs"/>
              </a:rPr>
              <a:t>Liquid </a:t>
            </a:r>
            <a:r>
              <a:rPr lang="en-US" sz="2400" b="1" dirty="0" smtClean="0">
                <a:ln w="24500" cmpd="dbl">
                  <a:noFill/>
                  <a:prstDash val="solid"/>
                  <a:miter lim="800000"/>
                </a:ln>
                <a:solidFill>
                  <a:srgbClr val="FFCC00"/>
                </a:solidFill>
                <a:effectLst>
                  <a:glow rad="101600">
                    <a:srgbClr val="663300">
                      <a:alpha val="60000"/>
                    </a:srgbClr>
                  </a:glow>
                  <a:outerShdw blurRad="38100" dist="38100" dir="7020000" algn="tl">
                    <a:srgbClr val="000000">
                      <a:alpha val="35000"/>
                    </a:srgbClr>
                  </a:outerShdw>
                </a:effectLst>
                <a:cs typeface="+mj-cs"/>
              </a:rPr>
              <a:t>nitrogen </a:t>
            </a:r>
            <a:r>
              <a:rPr lang="ar-SA" sz="2800" b="1" dirty="0" smtClean="0">
                <a:ln w="24500" cmpd="dbl">
                  <a:noFill/>
                  <a:prstDash val="solid"/>
                  <a:miter lim="800000"/>
                </a:ln>
                <a:solidFill>
                  <a:srgbClr val="FFCC00"/>
                </a:solidFill>
                <a:effectLst>
                  <a:glow rad="101600">
                    <a:srgbClr val="663300">
                      <a:alpha val="60000"/>
                    </a:srgbClr>
                  </a:glow>
                  <a:outerShdw blurRad="38100" dist="38100" dir="7020000" algn="tl">
                    <a:srgbClr val="000000">
                      <a:alpha val="35000"/>
                    </a:srgbClr>
                  </a:outerShdw>
                </a:effectLst>
                <a:cs typeface="PT Bold Heading" pitchFamily="2" charset="-78"/>
              </a:rPr>
              <a:t> </a:t>
            </a:r>
            <a:r>
              <a:rPr lang="en-US" sz="2400" b="1" dirty="0" smtClean="0">
                <a:solidFill>
                  <a:srgbClr val="FFCC00"/>
                </a:solidFill>
                <a:effectLst>
                  <a:glow rad="101600">
                    <a:srgbClr val="663300">
                      <a:alpha val="60000"/>
                    </a:srgbClr>
                  </a:glow>
                </a:effectLst>
              </a:rPr>
              <a:t>Preservation</a:t>
            </a:r>
            <a:r>
              <a:rPr lang="en-US" sz="2800" b="1" dirty="0" smtClean="0">
                <a:solidFill>
                  <a:srgbClr val="FFCC00"/>
                </a:solidFill>
                <a:effectLst>
                  <a:glow rad="101600">
                    <a:srgbClr val="663300">
                      <a:alpha val="60000"/>
                    </a:srgbClr>
                  </a:glow>
                </a:effectLst>
              </a:rPr>
              <a:t> </a:t>
            </a:r>
            <a:r>
              <a:rPr lang="en-US" sz="2400" b="1" dirty="0" smtClean="0">
                <a:solidFill>
                  <a:srgbClr val="FFCC00"/>
                </a:solidFill>
                <a:effectLst>
                  <a:glow rad="101600">
                    <a:srgbClr val="663300">
                      <a:alpha val="60000"/>
                    </a:srgbClr>
                  </a:glow>
                </a:effectLst>
              </a:rPr>
              <a:t>in</a:t>
            </a:r>
            <a:r>
              <a:rPr lang="en-US" sz="2800" dirty="0" smtClean="0">
                <a:solidFill>
                  <a:srgbClr val="FFCC00"/>
                </a:solidFill>
                <a:effectLst>
                  <a:glow rad="101600">
                    <a:srgbClr val="663300">
                      <a:alpha val="60000"/>
                    </a:srgbClr>
                  </a:glow>
                </a:effectLst>
              </a:rPr>
              <a:t> </a:t>
            </a:r>
            <a:r>
              <a:rPr lang="ar-SA" sz="2400" b="1" dirty="0" smtClean="0">
                <a:ln w="24500" cmpd="dbl">
                  <a:noFill/>
                  <a:prstDash val="solid"/>
                  <a:miter lim="800000"/>
                </a:ln>
                <a:solidFill>
                  <a:srgbClr val="FFCC00"/>
                </a:solidFill>
                <a:effectLst>
                  <a:glow rad="101600">
                    <a:srgbClr val="663300">
                      <a:alpha val="60000"/>
                    </a:srgbClr>
                  </a:glow>
                  <a:outerShdw blurRad="38100" dist="38100" dir="7020000" algn="tl">
                    <a:srgbClr val="000000">
                      <a:alpha val="35000"/>
                    </a:srgbClr>
                  </a:outerShdw>
                </a:effectLst>
                <a:cs typeface="PT Bold Heading" pitchFamily="2" charset="-78"/>
              </a:rPr>
              <a:t>:</a:t>
            </a:r>
            <a:r>
              <a:rPr lang="ar-SA" sz="2800" b="1" dirty="0">
                <a:ln w="24500" cmpd="dbl">
                  <a:noFill/>
                  <a:prstDash val="solid"/>
                  <a:miter lim="800000"/>
                </a:ln>
                <a:solidFill>
                  <a:srgbClr val="FFCC00"/>
                </a:solidFill>
                <a:effectLst>
                  <a:glow rad="101600">
                    <a:srgbClr val="663300">
                      <a:alpha val="60000"/>
                    </a:srgbClr>
                  </a:glow>
                  <a:outerShdw blurRad="38100" dist="38100" dir="7020000" algn="tl">
                    <a:srgbClr val="000000">
                      <a:alpha val="35000"/>
                    </a:srgbClr>
                  </a:outerShdw>
                </a:effectLst>
                <a:cs typeface="PT Bold Heading" pitchFamily="2" charset="-78"/>
              </a:rPr>
              <a:t/>
            </a:r>
            <a:br>
              <a:rPr lang="ar-SA" sz="2800" b="1" dirty="0">
                <a:ln w="24500" cmpd="dbl">
                  <a:noFill/>
                  <a:prstDash val="solid"/>
                  <a:miter lim="800000"/>
                </a:ln>
                <a:solidFill>
                  <a:srgbClr val="FFCC00"/>
                </a:solidFill>
                <a:effectLst>
                  <a:glow rad="101600">
                    <a:srgbClr val="663300">
                      <a:alpha val="60000"/>
                    </a:srgbClr>
                  </a:glow>
                  <a:outerShdw blurRad="38100" dist="38100" dir="7020000" algn="tl">
                    <a:srgbClr val="000000">
                      <a:alpha val="35000"/>
                    </a:srgbClr>
                  </a:outerShdw>
                </a:effectLst>
                <a:cs typeface="PT Bold Heading" pitchFamily="2" charset="-78"/>
              </a:rPr>
            </a:br>
            <a:r>
              <a:rPr lang="ar-SA" sz="2800" b="1" dirty="0">
                <a:ln w="24500" cmpd="dbl">
                  <a:noFill/>
                  <a:prstDash val="solid"/>
                  <a:miter lim="800000"/>
                </a:ln>
                <a:solidFill>
                  <a:srgbClr val="0000FF"/>
                </a:solidFill>
                <a:effectLst>
                  <a:glow rad="139700">
                    <a:schemeClr val="accent5">
                      <a:satMod val="175000"/>
                      <a:alpha val="40000"/>
                    </a:schemeClr>
                  </a:glow>
                  <a:outerShdw blurRad="38100" dist="38100" dir="7020000" algn="tl">
                    <a:srgbClr val="000000">
                      <a:alpha val="35000"/>
                    </a:srgbClr>
                  </a:outerShdw>
                </a:effectLst>
                <a:cs typeface="PT Bold Heading" pitchFamily="2" charset="-78"/>
              </a:rPr>
              <a:t>يتم حفظ الميكروب النقي تحت النيتروجين السائل لمنع عملية التلوث, ومن ثم يتم الحفظ عند درجة حرارة( </a:t>
            </a:r>
            <a:r>
              <a:rPr lang="ar-SA" sz="2800" b="1" dirty="0" smtClean="0">
                <a:ln w="24500" cmpd="dbl">
                  <a:noFill/>
                  <a:prstDash val="solid"/>
                  <a:miter lim="800000"/>
                </a:ln>
                <a:solidFill>
                  <a:srgbClr val="0000FF"/>
                </a:solidFill>
                <a:effectLst>
                  <a:glow rad="139700">
                    <a:schemeClr val="accent5">
                      <a:satMod val="175000"/>
                      <a:alpha val="40000"/>
                    </a:schemeClr>
                  </a:glow>
                  <a:outerShdw blurRad="38100" dist="38100" dir="7020000" algn="tl">
                    <a:srgbClr val="000000">
                      <a:alpha val="35000"/>
                    </a:srgbClr>
                  </a:outerShdw>
                </a:effectLst>
                <a:cs typeface="PT Bold Heading" pitchFamily="2" charset="-78"/>
              </a:rPr>
              <a:t>- 20مْ°).</a:t>
            </a:r>
            <a:r>
              <a:rPr lang="ar-SA" sz="2800" b="1" dirty="0">
                <a:ln w="24500" cmpd="dbl">
                  <a:no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glow rad="101600">
                    <a:srgbClr val="663300">
                      <a:alpha val="60000"/>
                    </a:srgbClr>
                  </a:glow>
                  <a:outerShdw blurRad="38100" dist="38100" dir="7020000" algn="tl">
                    <a:srgbClr val="000000">
                      <a:alpha val="35000"/>
                    </a:srgbClr>
                  </a:outerShdw>
                </a:effectLst>
                <a:cs typeface="PT Bold Heading" pitchFamily="2" charset="-78"/>
              </a:rPr>
              <a:t/>
            </a:r>
            <a:br>
              <a:rPr lang="ar-SA" sz="2800" b="1" dirty="0">
                <a:ln w="24500" cmpd="dbl">
                  <a:no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glow rad="101600">
                    <a:srgbClr val="663300">
                      <a:alpha val="60000"/>
                    </a:srgbClr>
                  </a:glow>
                  <a:outerShdw blurRad="38100" dist="38100" dir="7020000" algn="tl">
                    <a:srgbClr val="000000">
                      <a:alpha val="35000"/>
                    </a:srgbClr>
                  </a:outerShdw>
                </a:effectLst>
                <a:cs typeface="PT Bold Heading" pitchFamily="2" charset="-78"/>
              </a:rPr>
            </a:br>
            <a:r>
              <a:rPr lang="ar-SA" sz="2800" b="1" dirty="0">
                <a:ln w="24500" cmpd="dbl">
                  <a:noFill/>
                  <a:prstDash val="solid"/>
                  <a:miter lim="800000"/>
                </a:ln>
                <a:solidFill>
                  <a:srgbClr val="C00000"/>
                </a:solidFill>
                <a:effectLst>
                  <a:glow rad="101600">
                    <a:srgbClr val="663300">
                      <a:alpha val="60000"/>
                    </a:srgbClr>
                  </a:glow>
                  <a:outerShdw blurRad="38100" dist="38100" dir="7020000" algn="tl">
                    <a:srgbClr val="000000">
                      <a:alpha val="35000"/>
                    </a:srgbClr>
                  </a:outerShdw>
                </a:effectLst>
                <a:cs typeface="PT Bold Heading" pitchFamily="2" charset="-78"/>
              </a:rPr>
              <a:t>3) </a:t>
            </a:r>
            <a:r>
              <a:rPr lang="ar-SA" sz="2800" b="1" dirty="0">
                <a:ln w="24500" cmpd="dbl">
                  <a:noFill/>
                  <a:prstDash val="solid"/>
                  <a:miter lim="800000"/>
                </a:ln>
                <a:solidFill>
                  <a:srgbClr val="FFCC00"/>
                </a:solidFill>
                <a:effectLst>
                  <a:glow rad="101600">
                    <a:srgbClr val="663300">
                      <a:alpha val="60000"/>
                    </a:srgbClr>
                  </a:glow>
                  <a:outerShdw blurRad="38100" dist="38100" dir="7020000" algn="tl">
                    <a:srgbClr val="000000">
                      <a:alpha val="35000"/>
                    </a:srgbClr>
                  </a:outerShdw>
                </a:effectLst>
                <a:cs typeface="PT Bold Heading" pitchFamily="2" charset="-78"/>
              </a:rPr>
              <a:t>الحفظ باستخدام التربة </a:t>
            </a:r>
            <a:r>
              <a:rPr lang="ar-SA" sz="2800" b="1" dirty="0" smtClean="0">
                <a:ln w="24500" cmpd="dbl">
                  <a:noFill/>
                  <a:prstDash val="solid"/>
                  <a:miter lim="800000"/>
                </a:ln>
                <a:solidFill>
                  <a:srgbClr val="FFCC00"/>
                </a:solidFill>
                <a:effectLst>
                  <a:glow rad="101600">
                    <a:srgbClr val="663300">
                      <a:alpha val="60000"/>
                    </a:srgbClr>
                  </a:glow>
                  <a:outerShdw blurRad="38100" dist="38100" dir="7020000" algn="tl">
                    <a:srgbClr val="000000">
                      <a:alpha val="35000"/>
                    </a:srgbClr>
                  </a:outerShdw>
                </a:effectLst>
                <a:cs typeface="PT Bold Heading" pitchFamily="2" charset="-78"/>
              </a:rPr>
              <a:t>المعقمة </a:t>
            </a:r>
            <a:r>
              <a:rPr lang="en-US" sz="2400" b="1" dirty="0" smtClean="0">
                <a:ln w="24500" cmpd="dbl">
                  <a:noFill/>
                  <a:prstDash val="solid"/>
                  <a:miter lim="800000"/>
                </a:ln>
                <a:solidFill>
                  <a:srgbClr val="FFCC00"/>
                </a:solidFill>
                <a:effectLst>
                  <a:glow rad="101600">
                    <a:srgbClr val="663300">
                      <a:alpha val="60000"/>
                    </a:srgbClr>
                  </a:glow>
                  <a:outerShdw blurRad="38100" dist="38100" dir="7020000" algn="tl">
                    <a:srgbClr val="000000">
                      <a:alpha val="35000"/>
                    </a:srgbClr>
                  </a:outerShdw>
                </a:effectLst>
                <a:cs typeface="PT Bold Heading" pitchFamily="2" charset="-78"/>
              </a:rPr>
              <a:t>Sterilized soil</a:t>
            </a:r>
            <a:r>
              <a:rPr lang="ar-SA" sz="2400" b="1" dirty="0" smtClean="0">
                <a:ln w="24500" cmpd="dbl">
                  <a:noFill/>
                  <a:prstDash val="solid"/>
                  <a:miter lim="800000"/>
                </a:ln>
                <a:solidFill>
                  <a:srgbClr val="FFCC00"/>
                </a:solidFill>
                <a:effectLst>
                  <a:glow rad="101600">
                    <a:srgbClr val="663300">
                      <a:alpha val="60000"/>
                    </a:srgbClr>
                  </a:glow>
                  <a:outerShdw blurRad="38100" dist="38100" dir="7020000" algn="tl">
                    <a:srgbClr val="000000">
                      <a:alpha val="35000"/>
                    </a:srgbClr>
                  </a:outerShdw>
                </a:effectLst>
                <a:cs typeface="PT Bold Heading" pitchFamily="2" charset="-78"/>
              </a:rPr>
              <a:t> </a:t>
            </a:r>
            <a:r>
              <a:rPr lang="en-US" sz="2400" b="1" dirty="0" smtClean="0">
                <a:solidFill>
                  <a:srgbClr val="FFCC00"/>
                </a:solidFill>
                <a:effectLst>
                  <a:glow rad="101600">
                    <a:srgbClr val="663300">
                      <a:alpha val="60000"/>
                    </a:srgbClr>
                  </a:glow>
                </a:effectLst>
              </a:rPr>
              <a:t>Preservation in</a:t>
            </a:r>
            <a:r>
              <a:rPr lang="ar-SA" sz="2800" b="1" dirty="0" smtClean="0">
                <a:ln w="24500" cmpd="dbl">
                  <a:noFill/>
                  <a:prstDash val="solid"/>
                  <a:miter lim="800000"/>
                </a:ln>
                <a:solidFill>
                  <a:srgbClr val="FFCC00"/>
                </a:solidFill>
                <a:effectLst>
                  <a:glow rad="101600">
                    <a:srgbClr val="663300">
                      <a:alpha val="60000"/>
                    </a:srgbClr>
                  </a:glow>
                  <a:outerShdw blurRad="38100" dist="38100" dir="7020000" algn="tl">
                    <a:srgbClr val="000000">
                      <a:alpha val="35000"/>
                    </a:srgbClr>
                  </a:outerShdw>
                </a:effectLst>
                <a:cs typeface="PT Bold Heading" pitchFamily="2" charset="-78"/>
              </a:rPr>
              <a:t>:</a:t>
            </a:r>
            <a:r>
              <a:rPr lang="ar-SA" sz="2800" b="1" dirty="0">
                <a:ln w="24500" cmpd="dbl">
                  <a:no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glow rad="101600">
                    <a:srgbClr val="663300">
                      <a:alpha val="60000"/>
                    </a:srgbClr>
                  </a:glow>
                  <a:outerShdw blurRad="38100" dist="38100" dir="7020000" algn="tl">
                    <a:srgbClr val="000000">
                      <a:alpha val="35000"/>
                    </a:srgbClr>
                  </a:outerShdw>
                </a:effectLst>
                <a:cs typeface="PT Bold Heading" pitchFamily="2" charset="-78"/>
              </a:rPr>
              <a:t/>
            </a:r>
            <a:br>
              <a:rPr lang="ar-SA" sz="2800" b="1" dirty="0">
                <a:ln w="24500" cmpd="dbl">
                  <a:no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glow rad="101600">
                    <a:srgbClr val="663300">
                      <a:alpha val="60000"/>
                    </a:srgbClr>
                  </a:glow>
                  <a:outerShdw blurRad="38100" dist="38100" dir="7020000" algn="tl">
                    <a:srgbClr val="000000">
                      <a:alpha val="35000"/>
                    </a:srgbClr>
                  </a:outerShdw>
                </a:effectLst>
                <a:cs typeface="PT Bold Heading" pitchFamily="2" charset="-78"/>
              </a:rPr>
            </a:br>
            <a:r>
              <a:rPr lang="ar-SA" sz="2800" b="1" dirty="0">
                <a:ln w="24500" cmpd="dbl">
                  <a:noFill/>
                  <a:prstDash val="solid"/>
                  <a:miter lim="800000"/>
                </a:ln>
                <a:solidFill>
                  <a:srgbClr val="0000FF"/>
                </a:solidFill>
                <a:effectLst>
                  <a:glow rad="101600">
                    <a:schemeClr val="accent5">
                      <a:satMod val="175000"/>
                      <a:alpha val="40000"/>
                    </a:schemeClr>
                  </a:glow>
                  <a:outerShdw blurRad="38100" dist="38100" dir="7020000" algn="tl">
                    <a:srgbClr val="000000">
                      <a:alpha val="35000"/>
                    </a:srgbClr>
                  </a:outerShdw>
                </a:effectLst>
                <a:cs typeface="PT Bold Heading" pitchFamily="2" charset="-78"/>
              </a:rPr>
              <a:t>يمكن حفظ البكتيريا وخاصة التي تنمو في التربة باستخدام قليل من التربة المعقمة. وفى هذه الطريقة يؤخذ بواسطة الإبرة المعقمة النمو البكتيري النقي ويوضع في أنبوبة تحتوى على القليل من التربة المعقمة, حيث يتم الخلط جيدا تحت ظروف التعقيم ومن ثم الحفظ في درجة حرارة المعمل.</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5">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4" name="عنصر نائب للمحتوى 3" descr="US5BTCAGX8VJCCA511IDVCA14GXWSCACCN322CAB33IU5CAWOQ050CA93BUUQCAEEY412CAUH9UY7CAWKAKJ5CAYIATD8CA5GL2QDCA6Q03ACCAY3I4SOCA8K9FPECAPE22ZFCAWRVDF2CAN42NGRCAQ3HZP7.jpg"/>
          <p:cNvPicPr>
            <a:picLocks noGrp="1" noChangeAspect="1"/>
          </p:cNvPicPr>
          <p:nvPr>
            <p:ph idx="1"/>
          </p:nvPr>
        </p:nvPicPr>
        <p:blipFill>
          <a:blip r:embed="rId2" cstate="print"/>
          <a:stretch>
            <a:fillRect/>
          </a:stretch>
        </p:blipFill>
        <p:spPr>
          <a:xfrm>
            <a:off x="0" y="0"/>
            <a:ext cx="9144000" cy="6858000"/>
          </a:xfrm>
        </p:spPr>
      </p:pic>
      <p:pic>
        <p:nvPicPr>
          <p:cNvPr id="6" name="صورة 5" descr="imagesCATF01BP.jpg"/>
          <p:cNvPicPr>
            <a:picLocks noChangeAspect="1"/>
          </p:cNvPicPr>
          <p:nvPr/>
        </p:nvPicPr>
        <p:blipFill>
          <a:blip r:embed="rId3" cstate="print"/>
          <a:stretch>
            <a:fillRect/>
          </a:stretch>
        </p:blipFill>
        <p:spPr>
          <a:xfrm>
            <a:off x="1547664" y="764704"/>
            <a:ext cx="6120680" cy="432048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7" name="مربع نص 6"/>
          <p:cNvSpPr txBox="1"/>
          <p:nvPr/>
        </p:nvSpPr>
        <p:spPr>
          <a:xfrm>
            <a:off x="1691680" y="5373216"/>
            <a:ext cx="5544616" cy="646331"/>
          </a:xfrm>
          <a:prstGeom prst="rect">
            <a:avLst/>
          </a:prstGeom>
          <a:noFill/>
        </p:spPr>
        <p:txBody>
          <a:bodyPr wrap="square" rtlCol="1">
            <a:spAutoFit/>
          </a:bodyPr>
          <a:lstStyle/>
          <a:p>
            <a:pPr algn="ctr"/>
            <a:r>
              <a:rPr lang="ar-SA" sz="3600" b="1" dirty="0" smtClean="0">
                <a:ln w="24500" cmpd="dbl">
                  <a:noFill/>
                  <a:prstDash val="solid"/>
                  <a:miter lim="800000"/>
                </a:ln>
                <a:solidFill>
                  <a:srgbClr val="CCFF33"/>
                </a:solidFill>
                <a:effectLst>
                  <a:glow rad="228600">
                    <a:schemeClr val="accent2">
                      <a:satMod val="175000"/>
                      <a:alpha val="40000"/>
                    </a:schemeClr>
                  </a:glow>
                  <a:outerShdw blurRad="38100" dist="38100" dir="7020000" algn="tl">
                    <a:srgbClr val="000000">
                      <a:alpha val="35000"/>
                    </a:srgbClr>
                  </a:outerShdw>
                </a:effectLst>
                <a:cs typeface="PT Bold Heading" pitchFamily="2" charset="-78"/>
              </a:rPr>
              <a:t>جهاز </a:t>
            </a:r>
            <a:r>
              <a:rPr lang="ar-SA" sz="3600" b="1" dirty="0" err="1" smtClean="0">
                <a:ln w="24500" cmpd="dbl">
                  <a:noFill/>
                  <a:prstDash val="solid"/>
                  <a:miter lim="800000"/>
                </a:ln>
                <a:solidFill>
                  <a:srgbClr val="CCFF33"/>
                </a:solidFill>
                <a:effectLst>
                  <a:glow rad="228600">
                    <a:schemeClr val="accent2">
                      <a:satMod val="175000"/>
                      <a:alpha val="40000"/>
                    </a:schemeClr>
                  </a:glow>
                  <a:outerShdw blurRad="38100" dist="38100" dir="7020000" algn="tl">
                    <a:srgbClr val="000000">
                      <a:alpha val="35000"/>
                    </a:srgbClr>
                  </a:outerShdw>
                </a:effectLst>
                <a:cs typeface="PT Bold Heading" pitchFamily="2" charset="-78"/>
              </a:rPr>
              <a:t>التجفيد</a:t>
            </a:r>
            <a:r>
              <a:rPr lang="ar-SA" sz="3600" b="1" dirty="0" smtClean="0">
                <a:ln w="24500" cmpd="dbl">
                  <a:noFill/>
                  <a:prstDash val="solid"/>
                  <a:miter lim="800000"/>
                </a:ln>
                <a:solidFill>
                  <a:srgbClr val="CCFF33"/>
                </a:solidFill>
                <a:effectLst>
                  <a:glow rad="228600">
                    <a:schemeClr val="accent2">
                      <a:satMod val="175000"/>
                      <a:alpha val="40000"/>
                    </a:schemeClr>
                  </a:glow>
                  <a:outerShdw blurRad="38100" dist="38100" dir="7020000" algn="tl">
                    <a:srgbClr val="000000">
                      <a:alpha val="35000"/>
                    </a:srgbClr>
                  </a:outerShdw>
                </a:effectLst>
                <a:cs typeface="PT Bold Heading" pitchFamily="2" charset="-78"/>
              </a:rPr>
              <a:t> </a:t>
            </a:r>
            <a:r>
              <a:rPr lang="ar-SA" sz="3600" b="1" dirty="0" err="1" smtClean="0">
                <a:ln w="24500" cmpd="dbl">
                  <a:noFill/>
                  <a:prstDash val="solid"/>
                  <a:miter lim="800000"/>
                </a:ln>
                <a:solidFill>
                  <a:srgbClr val="CCFF33"/>
                </a:solidFill>
                <a:effectLst>
                  <a:glow rad="228600">
                    <a:schemeClr val="accent2">
                      <a:satMod val="175000"/>
                      <a:alpha val="40000"/>
                    </a:schemeClr>
                  </a:glow>
                  <a:outerShdw blurRad="38100" dist="38100" dir="7020000" algn="tl">
                    <a:srgbClr val="000000">
                      <a:alpha val="35000"/>
                    </a:srgbClr>
                  </a:outerShdw>
                </a:effectLst>
                <a:cs typeface="PT Bold Heading" pitchFamily="2" charset="-78"/>
              </a:rPr>
              <a:t>(</a:t>
            </a:r>
            <a:r>
              <a:rPr lang="en-US" sz="3600" b="1" dirty="0" err="1" smtClean="0">
                <a:ln w="24500" cmpd="dbl">
                  <a:noFill/>
                  <a:prstDash val="solid"/>
                  <a:miter lim="800000"/>
                </a:ln>
                <a:solidFill>
                  <a:srgbClr val="CCFF33"/>
                </a:solidFill>
                <a:effectLst>
                  <a:glow rad="228600">
                    <a:schemeClr val="accent2">
                      <a:satMod val="175000"/>
                      <a:alpha val="40000"/>
                    </a:schemeClr>
                  </a:glow>
                  <a:outerShdw blurRad="38100" dist="38100" dir="7020000" algn="tl">
                    <a:srgbClr val="000000">
                      <a:alpha val="35000"/>
                    </a:srgbClr>
                  </a:outerShdw>
                </a:effectLst>
                <a:cs typeface="PT Bold Heading" pitchFamily="2" charset="-78"/>
              </a:rPr>
              <a:t>Lypholizer</a:t>
            </a:r>
            <a:r>
              <a:rPr lang="ar-SA" sz="3600" b="1" dirty="0" err="1" smtClean="0">
                <a:ln w="24500" cmpd="dbl">
                  <a:noFill/>
                  <a:prstDash val="solid"/>
                  <a:miter lim="800000"/>
                </a:ln>
                <a:solidFill>
                  <a:srgbClr val="CCFF33"/>
                </a:solidFill>
                <a:effectLst>
                  <a:glow rad="228600">
                    <a:schemeClr val="accent2">
                      <a:satMod val="175000"/>
                      <a:alpha val="40000"/>
                    </a:schemeClr>
                  </a:glow>
                  <a:outerShdw blurRad="38100" dist="38100" dir="7020000" algn="tl">
                    <a:srgbClr val="000000">
                      <a:alpha val="35000"/>
                    </a:srgbClr>
                  </a:outerShdw>
                </a:effectLst>
                <a:cs typeface="PT Bold Heading" pitchFamily="2" charset="-78"/>
              </a:rPr>
              <a:t>)</a:t>
            </a:r>
            <a:endParaRPr lang="ar-SA" sz="3600" dirty="0">
              <a:solidFill>
                <a:srgbClr val="CCFF33"/>
              </a:solidFill>
              <a:effectLst>
                <a:glow rad="228600">
                  <a:schemeClr val="accent2">
                    <a:satMod val="175000"/>
                    <a:alpha val="40000"/>
                  </a:schemeClr>
                </a:glow>
                <a:outerShdw blurRad="38100" dist="38100" dir="7020000" algn="tl">
                  <a:srgbClr val="000000">
                    <a:alpha val="35000"/>
                  </a:srgbClr>
                </a:outerShdw>
              </a:effectLst>
            </a:endParaRPr>
          </a:p>
        </p:txBody>
      </p:sp>
    </p:spTree>
  </p:cSld>
  <p:clrMapOvr>
    <a:masterClrMapping/>
  </p:clrMapOvr>
  <p:transition>
    <p:dissolv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6" name="عنصر نائب للمحتوى 5" descr="فطر.jpg"/>
          <p:cNvPicPr>
            <a:picLocks noGrp="1" noChangeAspect="1"/>
          </p:cNvPicPr>
          <p:nvPr>
            <p:ph idx="1"/>
          </p:nvPr>
        </p:nvPicPr>
        <p:blipFill>
          <a:blip r:embed="rId3" cstate="print"/>
          <a:stretch>
            <a:fillRect/>
          </a:stretch>
        </p:blipFill>
        <p:spPr>
          <a:xfrm>
            <a:off x="0" y="0"/>
            <a:ext cx="9144000" cy="6858000"/>
          </a:xfrm>
        </p:spPr>
      </p:pic>
      <p:sp>
        <p:nvSpPr>
          <p:cNvPr id="22530" name="Rectangle 2"/>
          <p:cNvSpPr>
            <a:spLocks noChangeArrowheads="1"/>
          </p:cNvSpPr>
          <p:nvPr/>
        </p:nvSpPr>
        <p:spPr bwMode="auto">
          <a:xfrm>
            <a:off x="357158" y="285728"/>
            <a:ext cx="8786842" cy="63094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marL="0" marR="0" lvl="0" indent="0" algn="justLow" defTabSz="914400" rtl="1" eaLnBrk="1" fontAlgn="base" latinLnBrk="0" hangingPunct="1">
              <a:lnSpc>
                <a:spcPct val="100000"/>
              </a:lnSpc>
              <a:spcBef>
                <a:spcPct val="0"/>
              </a:spcBef>
              <a:spcAft>
                <a:spcPct val="0"/>
              </a:spcAft>
              <a:buClrTx/>
              <a:buSzTx/>
              <a:buFontTx/>
              <a:buNone/>
              <a:tabLst>
                <a:tab pos="825500" algn="l"/>
              </a:tabLst>
            </a:pPr>
            <a:r>
              <a:rPr kumimoji="0" lang="ar-SA" sz="4000" b="1" i="0" u="none" strike="noStrike" cap="all" normalizeH="0" baseline="0" dirty="0" smtClean="0">
                <a:ln w="0"/>
                <a:solidFill>
                  <a:srgbClr val="C00000"/>
                </a:solidFill>
                <a:effectLst>
                  <a:glow rad="101600">
                    <a:srgbClr val="FFFF99">
                      <a:alpha val="60000"/>
                    </a:srgbClr>
                  </a:glow>
                  <a:reflection blurRad="12700" stA="50000" endPos="50000" dist="5000" dir="5400000" sy="-100000" rotWithShape="0"/>
                </a:effectLst>
                <a:latin typeface="Calibri" pitchFamily="34" charset="0"/>
                <a:ea typeface="Calibri" pitchFamily="34" charset="0"/>
                <a:cs typeface="PT Bold Heading" pitchFamily="2" charset="-78"/>
              </a:rPr>
              <a:t>حفظ المزارع الفطرية:</a:t>
            </a:r>
            <a:endParaRPr kumimoji="0" lang="en-US" sz="4000" b="1" i="0" u="none" strike="noStrike" cap="all" normalizeH="0" baseline="0" dirty="0" smtClean="0">
              <a:ln w="0"/>
              <a:solidFill>
                <a:srgbClr val="C00000"/>
              </a:solidFill>
              <a:effectLst>
                <a:glow rad="101600">
                  <a:srgbClr val="FFFF99">
                    <a:alpha val="60000"/>
                  </a:srgbClr>
                </a:glow>
                <a:reflection blurRad="12700" stA="50000" endPos="50000" dist="5000" dir="5400000" sy="-100000" rotWithShape="0"/>
              </a:effectLst>
              <a:latin typeface="Arial" pitchFamily="34" charset="0"/>
              <a:cs typeface="PT Bold Heading" pitchFamily="2" charset="-78"/>
            </a:endParaRPr>
          </a:p>
          <a:p>
            <a:pPr marL="0" marR="0" lvl="0" indent="0" algn="justLow" defTabSz="914400" rtl="1" eaLnBrk="0" fontAlgn="base" latinLnBrk="0" hangingPunct="0">
              <a:lnSpc>
                <a:spcPct val="100000"/>
              </a:lnSpc>
              <a:spcBef>
                <a:spcPct val="0"/>
              </a:spcBef>
              <a:spcAft>
                <a:spcPct val="0"/>
              </a:spcAft>
              <a:buClrTx/>
              <a:buSzTx/>
              <a:buFontTx/>
              <a:buNone/>
              <a:tabLst>
                <a:tab pos="825500" algn="l"/>
              </a:tabLst>
            </a:pPr>
            <a:r>
              <a:rPr kumimoji="0" lang="ar-SA" sz="2800" b="1" i="0" u="none" strike="noStrike" cap="all" normalizeH="0" baseline="0" dirty="0" smtClean="0">
                <a:ln w="0"/>
                <a:solidFill>
                  <a:srgbClr val="FF66CC"/>
                </a:solidFill>
                <a:effectLst>
                  <a:glow rad="101600">
                    <a:srgbClr val="FFFF99">
                      <a:alpha val="60000"/>
                    </a:srgbClr>
                  </a:glow>
                  <a:reflection blurRad="12700" stA="50000" endPos="50000" dist="5000" dir="5400000" sy="-100000" rotWithShape="0"/>
                </a:effectLst>
                <a:latin typeface="Calibri" pitchFamily="34" charset="0"/>
                <a:ea typeface="Calibri" pitchFamily="34" charset="0"/>
                <a:cs typeface="PT Bold Heading" pitchFamily="2" charset="-78"/>
              </a:rPr>
              <a:t>يجب أن تحفظ الفطريات حية وبصورة نقية طوال فترة الدراسة وابسط الطرق لحفظ الفطريات هي نقل المستعمرات باستمرار إلى بيئة جديدة ومعقمة في أنبوبة اختبار ويمكن حفظ الأنابيب في درجات حرارة منخفضة (في الثلاجة) حيث أن الفطريات تظل حية إذا ما وفرت لها درجات حرارة مناسبة , كذلك جفاف المستعمرة لا يحدث إلا بعد فترة طويلة.</a:t>
            </a:r>
            <a:endParaRPr kumimoji="0" lang="en-US" sz="2800" b="1" i="0" u="none" strike="noStrike" cap="all" normalizeH="0" baseline="0" dirty="0" smtClean="0">
              <a:ln w="0"/>
              <a:solidFill>
                <a:srgbClr val="FF66CC"/>
              </a:solidFill>
              <a:effectLst>
                <a:glow rad="101600">
                  <a:srgbClr val="FFFF99">
                    <a:alpha val="60000"/>
                  </a:srgbClr>
                </a:glow>
                <a:reflection blurRad="12700" stA="50000" endPos="50000" dist="5000" dir="5400000" sy="-100000" rotWithShape="0"/>
              </a:effectLst>
              <a:latin typeface="Arial" pitchFamily="34" charset="0"/>
              <a:cs typeface="PT Bold Heading" pitchFamily="2" charset="-78"/>
            </a:endParaRPr>
          </a:p>
          <a:p>
            <a:pPr marL="0" marR="0" lvl="0" indent="0" algn="justLow" defTabSz="914400" rtl="1" eaLnBrk="0" fontAlgn="base" latinLnBrk="0" hangingPunct="0">
              <a:lnSpc>
                <a:spcPct val="100000"/>
              </a:lnSpc>
              <a:spcBef>
                <a:spcPct val="0"/>
              </a:spcBef>
              <a:spcAft>
                <a:spcPct val="0"/>
              </a:spcAft>
              <a:buClrTx/>
              <a:buSzTx/>
              <a:buFontTx/>
              <a:buNone/>
              <a:tabLst>
                <a:tab pos="825500" algn="l"/>
              </a:tabLst>
            </a:pPr>
            <a:r>
              <a:rPr kumimoji="0" lang="ar-SA" sz="2800" b="1" i="0" u="none" strike="noStrike" cap="all" normalizeH="0" baseline="0" dirty="0" smtClean="0">
                <a:ln w="0"/>
                <a:solidFill>
                  <a:srgbClr val="FFFF99"/>
                </a:solidFill>
                <a:effectLst>
                  <a:glow rad="101600">
                    <a:srgbClr val="FFFF99">
                      <a:alpha val="60000"/>
                    </a:srgbClr>
                  </a:glow>
                  <a:reflection blurRad="12700" stA="50000" endPos="50000" dist="5000" dir="5400000" sy="-100000" rotWithShape="0"/>
                </a:effectLst>
                <a:latin typeface="Calibri" pitchFamily="34" charset="0"/>
                <a:ea typeface="Calibri" pitchFamily="34" charset="0"/>
                <a:cs typeface="PT Bold Heading" pitchFamily="2" charset="-78"/>
              </a:rPr>
              <a:t>ولتجنب جفاف المستعمرة يمكن تطهير فوهة الأنبوبة باللهب ثم نسدها بسدادة قطنية ثم تغطى بعد ذلك بسدادة معدنية أو بلاستيكية محكمة أو تغطى بشمع </a:t>
            </a:r>
            <a:r>
              <a:rPr kumimoji="0" lang="ar-SA" sz="2800" b="1" i="0" u="none" strike="noStrike" cap="all" normalizeH="0" baseline="0" dirty="0" err="1" smtClean="0">
                <a:ln w="0"/>
                <a:solidFill>
                  <a:srgbClr val="FFFF99"/>
                </a:solidFill>
                <a:effectLst>
                  <a:glow rad="101600">
                    <a:srgbClr val="FFFF99">
                      <a:alpha val="60000"/>
                    </a:srgbClr>
                  </a:glow>
                  <a:reflection blurRad="12700" stA="50000" endPos="50000" dist="5000" dir="5400000" sy="-100000" rotWithShape="0"/>
                </a:effectLst>
                <a:latin typeface="Calibri" pitchFamily="34" charset="0"/>
                <a:ea typeface="Calibri" pitchFamily="34" charset="0"/>
                <a:cs typeface="PT Bold Heading" pitchFamily="2" charset="-78"/>
              </a:rPr>
              <a:t>البارافين</a:t>
            </a:r>
            <a:r>
              <a:rPr kumimoji="0" lang="ar-SA" sz="2800" b="1" i="0" u="none" strike="noStrike" cap="all" normalizeH="0" baseline="0" dirty="0" smtClean="0">
                <a:ln w="0"/>
                <a:solidFill>
                  <a:srgbClr val="FFFF99"/>
                </a:solidFill>
                <a:effectLst>
                  <a:glow rad="101600">
                    <a:srgbClr val="FFFF99">
                      <a:alpha val="60000"/>
                    </a:srgbClr>
                  </a:glow>
                  <a:reflection blurRad="12700" stA="50000" endPos="50000" dist="5000" dir="5400000" sy="-100000" rotWithShape="0"/>
                </a:effectLst>
                <a:latin typeface="Calibri" pitchFamily="34" charset="0"/>
                <a:ea typeface="Calibri" pitchFamily="34" charset="0"/>
                <a:cs typeface="PT Bold Heading" pitchFamily="2" charset="-78"/>
              </a:rPr>
              <a:t>.</a:t>
            </a:r>
            <a:endParaRPr kumimoji="0" lang="en-US" sz="2800" b="1" i="0" u="none" strike="noStrike" cap="all" normalizeH="0" baseline="0" dirty="0" smtClean="0">
              <a:ln w="0"/>
              <a:solidFill>
                <a:srgbClr val="FFFF99"/>
              </a:solidFill>
              <a:effectLst>
                <a:glow rad="101600">
                  <a:srgbClr val="FFFF99">
                    <a:alpha val="60000"/>
                  </a:srgbClr>
                </a:glow>
                <a:reflection blurRad="12700" stA="50000" endPos="50000" dist="5000" dir="5400000" sy="-100000" rotWithShape="0"/>
              </a:effectLst>
              <a:latin typeface="Arial" pitchFamily="34" charset="0"/>
              <a:cs typeface="PT Bold Heading" pitchFamily="2" charset="-78"/>
            </a:endParaRPr>
          </a:p>
          <a:p>
            <a:pPr marL="0" marR="0" lvl="0" indent="0" algn="justLow" defTabSz="914400" rtl="1" eaLnBrk="0" fontAlgn="base" latinLnBrk="0" hangingPunct="0">
              <a:lnSpc>
                <a:spcPct val="100000"/>
              </a:lnSpc>
              <a:spcBef>
                <a:spcPct val="0"/>
              </a:spcBef>
              <a:spcAft>
                <a:spcPct val="0"/>
              </a:spcAft>
              <a:buClrTx/>
              <a:buSzTx/>
              <a:buFontTx/>
              <a:buNone/>
              <a:tabLst>
                <a:tab pos="825500" algn="l"/>
              </a:tabLst>
            </a:pPr>
            <a:r>
              <a:rPr kumimoji="0" lang="ar-SA" sz="2800" b="1" i="0" u="none" strike="noStrike" cap="all" normalizeH="0" baseline="0" dirty="0" smtClean="0">
                <a:ln w="0"/>
                <a:solidFill>
                  <a:srgbClr val="CC9900"/>
                </a:solidFill>
                <a:effectLst>
                  <a:glow rad="101600">
                    <a:srgbClr val="FFFF99">
                      <a:alpha val="60000"/>
                    </a:srgbClr>
                  </a:glow>
                  <a:reflection blurRad="12700" stA="50000" endPos="50000" dist="5000" dir="5400000" sy="-100000" rotWithShape="0"/>
                </a:effectLst>
                <a:latin typeface="Calibri" pitchFamily="34" charset="0"/>
                <a:ea typeface="Calibri" pitchFamily="34" charset="0"/>
                <a:cs typeface="PT Bold Heading" pitchFamily="2" charset="-78"/>
              </a:rPr>
              <a:t>ومن الجدير بالذكر أن الفطريات تختلف في المدة اللازمة لتجديد المزرعة الفطرية وذلك على حسب نوع الفطر فبعض الفطريات تبقى حية لمدة (8-9 أشهر) دون الحاجة إلى نقلها إلى أنبوبة جديدة وبعضها يجب أن ينقل كل ثلاثة أسابيع على الأكثر.</a:t>
            </a:r>
            <a:endParaRPr kumimoji="0" lang="ar-SA" sz="2800" b="1" i="0" u="none" strike="noStrike" cap="all" normalizeH="0" baseline="0" dirty="0" smtClean="0">
              <a:ln w="0"/>
              <a:solidFill>
                <a:srgbClr val="CC9900"/>
              </a:solidFill>
              <a:effectLst>
                <a:glow rad="101600">
                  <a:srgbClr val="FFFF99">
                    <a:alpha val="60000"/>
                  </a:srgbClr>
                </a:glow>
                <a:reflection blurRad="12700" stA="50000" endPos="50000" dist="5000" dir="5400000" sy="-100000" rotWithShape="0"/>
              </a:effectLst>
              <a:latin typeface="Arial" pitchFamily="34" charset="0"/>
              <a:cs typeface="PT Bold Heading" pitchFamily="2" charset="-78"/>
            </a:endParaRPr>
          </a:p>
        </p:txBody>
      </p:sp>
    </p:spTree>
  </p:cSld>
  <p:clrMapOvr>
    <a:masterClrMapping/>
  </p:clrMapOvr>
  <p:transition spd="med">
    <p:wheel spokes="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8" presetClass="entr" presetSubtype="0" accel="100000" fill="hold" nodeType="afterEffect">
                                  <p:stCondLst>
                                    <p:cond delay="0"/>
                                  </p:stCondLst>
                                  <p:childTnLst>
                                    <p:set>
                                      <p:cBhvr>
                                        <p:cTn id="6" dur="1" fill="hold">
                                          <p:stCondLst>
                                            <p:cond delay="0"/>
                                          </p:stCondLst>
                                        </p:cTn>
                                        <p:tgtEl>
                                          <p:spTgt spid="22530">
                                            <p:txEl>
                                              <p:pRg st="0" end="0"/>
                                            </p:txEl>
                                          </p:spTgt>
                                        </p:tgtEl>
                                        <p:attrNameLst>
                                          <p:attrName>style.visibility</p:attrName>
                                        </p:attrNameLst>
                                      </p:cBhvr>
                                      <p:to>
                                        <p:strVal val="visible"/>
                                      </p:to>
                                    </p:set>
                                    <p:anim calcmode="lin" valueType="num">
                                      <p:cBhvr>
                                        <p:cTn id="7" dur="500" fill="hold"/>
                                        <p:tgtEl>
                                          <p:spTgt spid="22530">
                                            <p:txEl>
                                              <p:pRg st="0" end="0"/>
                                            </p:txEl>
                                          </p:spTgt>
                                        </p:tgtEl>
                                        <p:attrNameLst>
                                          <p:attrName>ppt_w</p:attrName>
                                        </p:attrNameLst>
                                      </p:cBhvr>
                                      <p:tavLst>
                                        <p:tav tm="0">
                                          <p:val>
                                            <p:strVal val="#ppt_w*2.5"/>
                                          </p:val>
                                        </p:tav>
                                        <p:tav tm="100000">
                                          <p:val>
                                            <p:strVal val="#ppt_w"/>
                                          </p:val>
                                        </p:tav>
                                      </p:tavLst>
                                    </p:anim>
                                    <p:anim calcmode="lin" valueType="num">
                                      <p:cBhvr>
                                        <p:cTn id="8" dur="500" fill="hold"/>
                                        <p:tgtEl>
                                          <p:spTgt spid="22530">
                                            <p:txEl>
                                              <p:pRg st="0" end="0"/>
                                            </p:txEl>
                                          </p:spTgt>
                                        </p:tgtEl>
                                        <p:attrNameLst>
                                          <p:attrName>ppt_h</p:attrName>
                                        </p:attrNameLst>
                                      </p:cBhvr>
                                      <p:tavLst>
                                        <p:tav tm="0">
                                          <p:val>
                                            <p:strVal val="#ppt_h*0.01"/>
                                          </p:val>
                                        </p:tav>
                                        <p:tav tm="100000">
                                          <p:val>
                                            <p:strVal val="#ppt_h"/>
                                          </p:val>
                                        </p:tav>
                                      </p:tavLst>
                                    </p:anim>
                                    <p:anim calcmode="lin" valueType="num">
                                      <p:cBhvr>
                                        <p:cTn id="9" dur="500" fill="hold"/>
                                        <p:tgtEl>
                                          <p:spTgt spid="22530">
                                            <p:txEl>
                                              <p:pRg st="0" end="0"/>
                                            </p:txEl>
                                          </p:spTgt>
                                        </p:tgtEl>
                                        <p:attrNameLst>
                                          <p:attrName>ppt_x</p:attrName>
                                        </p:attrNameLst>
                                      </p:cBhvr>
                                      <p:tavLst>
                                        <p:tav tm="0">
                                          <p:val>
                                            <p:strVal val="#ppt_x"/>
                                          </p:val>
                                        </p:tav>
                                        <p:tav tm="100000">
                                          <p:val>
                                            <p:strVal val="#ppt_x"/>
                                          </p:val>
                                        </p:tav>
                                      </p:tavLst>
                                    </p:anim>
                                    <p:anim calcmode="lin" valueType="num">
                                      <p:cBhvr>
                                        <p:cTn id="10" dur="500" fill="hold"/>
                                        <p:tgtEl>
                                          <p:spTgt spid="22530">
                                            <p:txEl>
                                              <p:pRg st="0" end="0"/>
                                            </p:txEl>
                                          </p:spTgt>
                                        </p:tgtEl>
                                        <p:attrNameLst>
                                          <p:attrName>ppt_y</p:attrName>
                                        </p:attrNameLst>
                                      </p:cBhvr>
                                      <p:tavLst>
                                        <p:tav tm="0">
                                          <p:val>
                                            <p:strVal val="#ppt_h+1"/>
                                          </p:val>
                                        </p:tav>
                                        <p:tav tm="100000">
                                          <p:val>
                                            <p:strVal val="#ppt_y"/>
                                          </p:val>
                                        </p:tav>
                                      </p:tavLst>
                                    </p:anim>
                                    <p:animEffect transition="in" filter="fade">
                                      <p:cBhvr>
                                        <p:cTn id="11" dur="500"/>
                                        <p:tgtEl>
                                          <p:spTgt spid="22530">
                                            <p:txEl>
                                              <p:pRg st="0" end="0"/>
                                            </p:txEl>
                                          </p:spTgt>
                                        </p:tgtEl>
                                      </p:cBhvr>
                                    </p:animEffect>
                                  </p:childTnLst>
                                </p:cTn>
                              </p:par>
                            </p:childTnLst>
                          </p:cTn>
                        </p:par>
                        <p:par>
                          <p:cTn id="12" fill="hold">
                            <p:stCondLst>
                              <p:cond delay="500"/>
                            </p:stCondLst>
                            <p:childTnLst>
                              <p:par>
                                <p:cTn id="13" presetID="30" presetClass="entr" presetSubtype="0" fill="hold" nodeType="afterEffect">
                                  <p:stCondLst>
                                    <p:cond delay="0"/>
                                  </p:stCondLst>
                                  <p:childTnLst>
                                    <p:set>
                                      <p:cBhvr>
                                        <p:cTn id="14" dur="1" fill="hold">
                                          <p:stCondLst>
                                            <p:cond delay="0"/>
                                          </p:stCondLst>
                                        </p:cTn>
                                        <p:tgtEl>
                                          <p:spTgt spid="22530">
                                            <p:txEl>
                                              <p:pRg st="1" end="1"/>
                                            </p:txEl>
                                          </p:spTgt>
                                        </p:tgtEl>
                                        <p:attrNameLst>
                                          <p:attrName>style.visibility</p:attrName>
                                        </p:attrNameLst>
                                      </p:cBhvr>
                                      <p:to>
                                        <p:strVal val="visible"/>
                                      </p:to>
                                    </p:set>
                                    <p:animEffect transition="in" filter="fade">
                                      <p:cBhvr>
                                        <p:cTn id="15" dur="800" decel="100000"/>
                                        <p:tgtEl>
                                          <p:spTgt spid="22530">
                                            <p:txEl>
                                              <p:pRg st="1" end="1"/>
                                            </p:txEl>
                                          </p:spTgt>
                                        </p:tgtEl>
                                      </p:cBhvr>
                                    </p:animEffect>
                                    <p:anim calcmode="lin" valueType="num">
                                      <p:cBhvr>
                                        <p:cTn id="16" dur="800" decel="100000" fill="hold"/>
                                        <p:tgtEl>
                                          <p:spTgt spid="22530">
                                            <p:txEl>
                                              <p:pRg st="1" end="1"/>
                                            </p:txEl>
                                          </p:spTgt>
                                        </p:tgtEl>
                                        <p:attrNameLst>
                                          <p:attrName>style.rotation</p:attrName>
                                        </p:attrNameLst>
                                      </p:cBhvr>
                                      <p:tavLst>
                                        <p:tav tm="0">
                                          <p:val>
                                            <p:fltVal val="-90"/>
                                          </p:val>
                                        </p:tav>
                                        <p:tav tm="100000">
                                          <p:val>
                                            <p:fltVal val="0"/>
                                          </p:val>
                                        </p:tav>
                                      </p:tavLst>
                                    </p:anim>
                                    <p:anim calcmode="lin" valueType="num">
                                      <p:cBhvr>
                                        <p:cTn id="17" dur="800" decel="100000" fill="hold"/>
                                        <p:tgtEl>
                                          <p:spTgt spid="22530">
                                            <p:txEl>
                                              <p:pRg st="1" end="1"/>
                                            </p:txEl>
                                          </p:spTgt>
                                        </p:tgtEl>
                                        <p:attrNameLst>
                                          <p:attrName>ppt_x</p:attrName>
                                        </p:attrNameLst>
                                      </p:cBhvr>
                                      <p:tavLst>
                                        <p:tav tm="0">
                                          <p:val>
                                            <p:strVal val="#ppt_x+0.4"/>
                                          </p:val>
                                        </p:tav>
                                        <p:tav tm="100000">
                                          <p:val>
                                            <p:strVal val="#ppt_x-0.05"/>
                                          </p:val>
                                        </p:tav>
                                      </p:tavLst>
                                    </p:anim>
                                    <p:anim calcmode="lin" valueType="num">
                                      <p:cBhvr>
                                        <p:cTn id="18" dur="800" decel="100000" fill="hold"/>
                                        <p:tgtEl>
                                          <p:spTgt spid="22530">
                                            <p:txEl>
                                              <p:pRg st="1" end="1"/>
                                            </p:txEl>
                                          </p:spTgt>
                                        </p:tgtEl>
                                        <p:attrNameLst>
                                          <p:attrName>ppt_y</p:attrName>
                                        </p:attrNameLst>
                                      </p:cBhvr>
                                      <p:tavLst>
                                        <p:tav tm="0">
                                          <p:val>
                                            <p:strVal val="#ppt_y-0.4"/>
                                          </p:val>
                                        </p:tav>
                                        <p:tav tm="100000">
                                          <p:val>
                                            <p:strVal val="#ppt_y+0.1"/>
                                          </p:val>
                                        </p:tav>
                                      </p:tavLst>
                                    </p:anim>
                                    <p:anim calcmode="lin" valueType="num">
                                      <p:cBhvr>
                                        <p:cTn id="19" dur="200" accel="100000" fill="hold">
                                          <p:stCondLst>
                                            <p:cond delay="800"/>
                                          </p:stCondLst>
                                        </p:cTn>
                                        <p:tgtEl>
                                          <p:spTgt spid="22530">
                                            <p:txEl>
                                              <p:pRg st="1" end="1"/>
                                            </p:txEl>
                                          </p:spTgt>
                                        </p:tgtEl>
                                        <p:attrNameLst>
                                          <p:attrName>ppt_x</p:attrName>
                                        </p:attrNameLst>
                                      </p:cBhvr>
                                      <p:tavLst>
                                        <p:tav tm="0">
                                          <p:val>
                                            <p:strVal val="#ppt_x-0.05"/>
                                          </p:val>
                                        </p:tav>
                                        <p:tav tm="100000">
                                          <p:val>
                                            <p:strVal val="#ppt_x"/>
                                          </p:val>
                                        </p:tav>
                                      </p:tavLst>
                                    </p:anim>
                                    <p:anim calcmode="lin" valueType="num">
                                      <p:cBhvr>
                                        <p:cTn id="20" dur="200" accel="100000" fill="hold">
                                          <p:stCondLst>
                                            <p:cond delay="800"/>
                                          </p:stCondLst>
                                        </p:cTn>
                                        <p:tgtEl>
                                          <p:spTgt spid="22530">
                                            <p:txEl>
                                              <p:pRg st="1" end="1"/>
                                            </p:txEl>
                                          </p:spTgt>
                                        </p:tgtEl>
                                        <p:attrNameLst>
                                          <p:attrName>ppt_y</p:attrName>
                                        </p:attrNameLst>
                                      </p:cBhvr>
                                      <p:tavLst>
                                        <p:tav tm="0">
                                          <p:val>
                                            <p:strVal val="#ppt_y+0.1"/>
                                          </p:val>
                                        </p:tav>
                                        <p:tav tm="100000">
                                          <p:val>
                                            <p:strVal val="#ppt_y"/>
                                          </p:val>
                                        </p:tav>
                                      </p:tavLst>
                                    </p:anim>
                                  </p:childTnLst>
                                </p:cTn>
                              </p:par>
                              <p:par>
                                <p:cTn id="21" presetID="30" presetClass="entr" presetSubtype="0" fill="hold" nodeType="withEffect">
                                  <p:stCondLst>
                                    <p:cond delay="0"/>
                                  </p:stCondLst>
                                  <p:childTnLst>
                                    <p:set>
                                      <p:cBhvr>
                                        <p:cTn id="22" dur="1" fill="hold">
                                          <p:stCondLst>
                                            <p:cond delay="0"/>
                                          </p:stCondLst>
                                        </p:cTn>
                                        <p:tgtEl>
                                          <p:spTgt spid="22530">
                                            <p:txEl>
                                              <p:pRg st="2" end="2"/>
                                            </p:txEl>
                                          </p:spTgt>
                                        </p:tgtEl>
                                        <p:attrNameLst>
                                          <p:attrName>style.visibility</p:attrName>
                                        </p:attrNameLst>
                                      </p:cBhvr>
                                      <p:to>
                                        <p:strVal val="visible"/>
                                      </p:to>
                                    </p:set>
                                    <p:animEffect transition="in" filter="fade">
                                      <p:cBhvr>
                                        <p:cTn id="23" dur="800" decel="100000"/>
                                        <p:tgtEl>
                                          <p:spTgt spid="22530">
                                            <p:txEl>
                                              <p:pRg st="2" end="2"/>
                                            </p:txEl>
                                          </p:spTgt>
                                        </p:tgtEl>
                                      </p:cBhvr>
                                    </p:animEffect>
                                    <p:anim calcmode="lin" valueType="num">
                                      <p:cBhvr>
                                        <p:cTn id="24" dur="800" decel="100000" fill="hold"/>
                                        <p:tgtEl>
                                          <p:spTgt spid="22530">
                                            <p:txEl>
                                              <p:pRg st="2" end="2"/>
                                            </p:txEl>
                                          </p:spTgt>
                                        </p:tgtEl>
                                        <p:attrNameLst>
                                          <p:attrName>style.rotation</p:attrName>
                                        </p:attrNameLst>
                                      </p:cBhvr>
                                      <p:tavLst>
                                        <p:tav tm="0">
                                          <p:val>
                                            <p:fltVal val="-90"/>
                                          </p:val>
                                        </p:tav>
                                        <p:tav tm="100000">
                                          <p:val>
                                            <p:fltVal val="0"/>
                                          </p:val>
                                        </p:tav>
                                      </p:tavLst>
                                    </p:anim>
                                    <p:anim calcmode="lin" valueType="num">
                                      <p:cBhvr>
                                        <p:cTn id="25" dur="800" decel="100000" fill="hold"/>
                                        <p:tgtEl>
                                          <p:spTgt spid="22530">
                                            <p:txEl>
                                              <p:pRg st="2" end="2"/>
                                            </p:txEl>
                                          </p:spTgt>
                                        </p:tgtEl>
                                        <p:attrNameLst>
                                          <p:attrName>ppt_x</p:attrName>
                                        </p:attrNameLst>
                                      </p:cBhvr>
                                      <p:tavLst>
                                        <p:tav tm="0">
                                          <p:val>
                                            <p:strVal val="#ppt_x+0.4"/>
                                          </p:val>
                                        </p:tav>
                                        <p:tav tm="100000">
                                          <p:val>
                                            <p:strVal val="#ppt_x-0.05"/>
                                          </p:val>
                                        </p:tav>
                                      </p:tavLst>
                                    </p:anim>
                                    <p:anim calcmode="lin" valueType="num">
                                      <p:cBhvr>
                                        <p:cTn id="26" dur="800" decel="100000" fill="hold"/>
                                        <p:tgtEl>
                                          <p:spTgt spid="22530">
                                            <p:txEl>
                                              <p:pRg st="2" end="2"/>
                                            </p:txEl>
                                          </p:spTgt>
                                        </p:tgtEl>
                                        <p:attrNameLst>
                                          <p:attrName>ppt_y</p:attrName>
                                        </p:attrNameLst>
                                      </p:cBhvr>
                                      <p:tavLst>
                                        <p:tav tm="0">
                                          <p:val>
                                            <p:strVal val="#ppt_y-0.4"/>
                                          </p:val>
                                        </p:tav>
                                        <p:tav tm="100000">
                                          <p:val>
                                            <p:strVal val="#ppt_y+0.1"/>
                                          </p:val>
                                        </p:tav>
                                      </p:tavLst>
                                    </p:anim>
                                    <p:anim calcmode="lin" valueType="num">
                                      <p:cBhvr>
                                        <p:cTn id="27" dur="200" accel="100000" fill="hold">
                                          <p:stCondLst>
                                            <p:cond delay="800"/>
                                          </p:stCondLst>
                                        </p:cTn>
                                        <p:tgtEl>
                                          <p:spTgt spid="22530">
                                            <p:txEl>
                                              <p:pRg st="2" end="2"/>
                                            </p:txEl>
                                          </p:spTgt>
                                        </p:tgtEl>
                                        <p:attrNameLst>
                                          <p:attrName>ppt_x</p:attrName>
                                        </p:attrNameLst>
                                      </p:cBhvr>
                                      <p:tavLst>
                                        <p:tav tm="0">
                                          <p:val>
                                            <p:strVal val="#ppt_x-0.05"/>
                                          </p:val>
                                        </p:tav>
                                        <p:tav tm="100000">
                                          <p:val>
                                            <p:strVal val="#ppt_x"/>
                                          </p:val>
                                        </p:tav>
                                      </p:tavLst>
                                    </p:anim>
                                    <p:anim calcmode="lin" valueType="num">
                                      <p:cBhvr>
                                        <p:cTn id="28" dur="200" accel="100000" fill="hold">
                                          <p:stCondLst>
                                            <p:cond delay="800"/>
                                          </p:stCondLst>
                                        </p:cTn>
                                        <p:tgtEl>
                                          <p:spTgt spid="22530">
                                            <p:txEl>
                                              <p:pRg st="2" end="2"/>
                                            </p:txEl>
                                          </p:spTgt>
                                        </p:tgtEl>
                                        <p:attrNameLst>
                                          <p:attrName>ppt_y</p:attrName>
                                        </p:attrNameLst>
                                      </p:cBhvr>
                                      <p:tavLst>
                                        <p:tav tm="0">
                                          <p:val>
                                            <p:strVal val="#ppt_y+0.1"/>
                                          </p:val>
                                        </p:tav>
                                        <p:tav tm="100000">
                                          <p:val>
                                            <p:strVal val="#ppt_y"/>
                                          </p:val>
                                        </p:tav>
                                      </p:tavLst>
                                    </p:anim>
                                  </p:childTnLst>
                                </p:cTn>
                              </p:par>
                              <p:par>
                                <p:cTn id="29" presetID="30" presetClass="entr" presetSubtype="0" fill="hold" nodeType="withEffect">
                                  <p:stCondLst>
                                    <p:cond delay="0"/>
                                  </p:stCondLst>
                                  <p:childTnLst>
                                    <p:set>
                                      <p:cBhvr>
                                        <p:cTn id="30" dur="1" fill="hold">
                                          <p:stCondLst>
                                            <p:cond delay="0"/>
                                          </p:stCondLst>
                                        </p:cTn>
                                        <p:tgtEl>
                                          <p:spTgt spid="22530">
                                            <p:txEl>
                                              <p:pRg st="3" end="3"/>
                                            </p:txEl>
                                          </p:spTgt>
                                        </p:tgtEl>
                                        <p:attrNameLst>
                                          <p:attrName>style.visibility</p:attrName>
                                        </p:attrNameLst>
                                      </p:cBhvr>
                                      <p:to>
                                        <p:strVal val="visible"/>
                                      </p:to>
                                    </p:set>
                                    <p:animEffect transition="in" filter="fade">
                                      <p:cBhvr>
                                        <p:cTn id="31" dur="800" decel="100000"/>
                                        <p:tgtEl>
                                          <p:spTgt spid="22530">
                                            <p:txEl>
                                              <p:pRg st="3" end="3"/>
                                            </p:txEl>
                                          </p:spTgt>
                                        </p:tgtEl>
                                      </p:cBhvr>
                                    </p:animEffect>
                                    <p:anim calcmode="lin" valueType="num">
                                      <p:cBhvr>
                                        <p:cTn id="32" dur="800" decel="100000" fill="hold"/>
                                        <p:tgtEl>
                                          <p:spTgt spid="22530">
                                            <p:txEl>
                                              <p:pRg st="3" end="3"/>
                                            </p:txEl>
                                          </p:spTgt>
                                        </p:tgtEl>
                                        <p:attrNameLst>
                                          <p:attrName>style.rotation</p:attrName>
                                        </p:attrNameLst>
                                      </p:cBhvr>
                                      <p:tavLst>
                                        <p:tav tm="0">
                                          <p:val>
                                            <p:fltVal val="-90"/>
                                          </p:val>
                                        </p:tav>
                                        <p:tav tm="100000">
                                          <p:val>
                                            <p:fltVal val="0"/>
                                          </p:val>
                                        </p:tav>
                                      </p:tavLst>
                                    </p:anim>
                                    <p:anim calcmode="lin" valueType="num">
                                      <p:cBhvr>
                                        <p:cTn id="33" dur="800" decel="100000" fill="hold"/>
                                        <p:tgtEl>
                                          <p:spTgt spid="22530">
                                            <p:txEl>
                                              <p:pRg st="3" end="3"/>
                                            </p:txEl>
                                          </p:spTgt>
                                        </p:tgtEl>
                                        <p:attrNameLst>
                                          <p:attrName>ppt_x</p:attrName>
                                        </p:attrNameLst>
                                      </p:cBhvr>
                                      <p:tavLst>
                                        <p:tav tm="0">
                                          <p:val>
                                            <p:strVal val="#ppt_x+0.4"/>
                                          </p:val>
                                        </p:tav>
                                        <p:tav tm="100000">
                                          <p:val>
                                            <p:strVal val="#ppt_x-0.05"/>
                                          </p:val>
                                        </p:tav>
                                      </p:tavLst>
                                    </p:anim>
                                    <p:anim calcmode="lin" valueType="num">
                                      <p:cBhvr>
                                        <p:cTn id="34" dur="800" decel="100000" fill="hold"/>
                                        <p:tgtEl>
                                          <p:spTgt spid="22530">
                                            <p:txEl>
                                              <p:pRg st="3" end="3"/>
                                            </p:txEl>
                                          </p:spTgt>
                                        </p:tgtEl>
                                        <p:attrNameLst>
                                          <p:attrName>ppt_y</p:attrName>
                                        </p:attrNameLst>
                                      </p:cBhvr>
                                      <p:tavLst>
                                        <p:tav tm="0">
                                          <p:val>
                                            <p:strVal val="#ppt_y-0.4"/>
                                          </p:val>
                                        </p:tav>
                                        <p:tav tm="100000">
                                          <p:val>
                                            <p:strVal val="#ppt_y+0.1"/>
                                          </p:val>
                                        </p:tav>
                                      </p:tavLst>
                                    </p:anim>
                                    <p:anim calcmode="lin" valueType="num">
                                      <p:cBhvr>
                                        <p:cTn id="35" dur="200" accel="100000" fill="hold">
                                          <p:stCondLst>
                                            <p:cond delay="800"/>
                                          </p:stCondLst>
                                        </p:cTn>
                                        <p:tgtEl>
                                          <p:spTgt spid="22530">
                                            <p:txEl>
                                              <p:pRg st="3" end="3"/>
                                            </p:txEl>
                                          </p:spTgt>
                                        </p:tgtEl>
                                        <p:attrNameLst>
                                          <p:attrName>ppt_x</p:attrName>
                                        </p:attrNameLst>
                                      </p:cBhvr>
                                      <p:tavLst>
                                        <p:tav tm="0">
                                          <p:val>
                                            <p:strVal val="#ppt_x-0.05"/>
                                          </p:val>
                                        </p:tav>
                                        <p:tav tm="100000">
                                          <p:val>
                                            <p:strVal val="#ppt_x"/>
                                          </p:val>
                                        </p:tav>
                                      </p:tavLst>
                                    </p:anim>
                                    <p:anim calcmode="lin" valueType="num">
                                      <p:cBhvr>
                                        <p:cTn id="36" dur="200" accel="100000" fill="hold">
                                          <p:stCondLst>
                                            <p:cond delay="800"/>
                                          </p:stCondLst>
                                        </p:cTn>
                                        <p:tgtEl>
                                          <p:spTgt spid="22530">
                                            <p:txEl>
                                              <p:pRg st="3" end="3"/>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endParaRPr lang="ar-SA"/>
          </a:p>
        </p:txBody>
      </p:sp>
      <p:sp>
        <p:nvSpPr>
          <p:cNvPr id="3" name="عنوان فرعي 2"/>
          <p:cNvSpPr>
            <a:spLocks noGrp="1"/>
          </p:cNvSpPr>
          <p:nvPr>
            <p:ph type="subTitle" idx="1"/>
          </p:nvPr>
        </p:nvSpPr>
        <p:spPr/>
        <p:txBody>
          <a:bodyPr/>
          <a:lstStyle/>
          <a:p>
            <a:endParaRPr lang="ar-SA"/>
          </a:p>
        </p:txBody>
      </p:sp>
      <p:pic>
        <p:nvPicPr>
          <p:cNvPr id="9" name="عنصر نائب للمحتوى 3" descr="siod_salmonella_04.jpg"/>
          <p:cNvPicPr>
            <a:picLocks noChangeAspect="1"/>
          </p:cNvPicPr>
          <p:nvPr/>
        </p:nvPicPr>
        <p:blipFill>
          <a:blip r:embed="rId2" cstate="print"/>
          <a:stretch>
            <a:fillRect/>
          </a:stretch>
        </p:blipFill>
        <p:spPr>
          <a:xfrm>
            <a:off x="0" y="0"/>
            <a:ext cx="9144000" cy="6858000"/>
          </a:xfrm>
          <a:prstGeom prst="rect">
            <a:avLst/>
          </a:prstGeom>
        </p:spPr>
      </p:pic>
      <p:sp>
        <p:nvSpPr>
          <p:cNvPr id="14337" name="Rectangle 1"/>
          <p:cNvSpPr>
            <a:spLocks noChangeArrowheads="1"/>
          </p:cNvSpPr>
          <p:nvPr/>
        </p:nvSpPr>
        <p:spPr bwMode="auto">
          <a:xfrm>
            <a:off x="1" y="500042"/>
            <a:ext cx="9144000" cy="61247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pPr>
            <a:r>
              <a:rPr lang="ar-SA" sz="3200" b="1" dirty="0" smtClean="0">
                <a:ln w="18000">
                  <a:solidFill>
                    <a:schemeClr val="accent1">
                      <a:lumMod val="60000"/>
                      <a:lumOff val="40000"/>
                    </a:schemeClr>
                  </a:solidFill>
                  <a:prstDash val="solid"/>
                  <a:miter lim="800000"/>
                </a:ln>
                <a:solidFill>
                  <a:srgbClr val="0000FF"/>
                </a:solidFill>
                <a:effectLst>
                  <a:glow rad="101600">
                    <a:srgbClr val="FFFF99">
                      <a:alpha val="60000"/>
                    </a:srgbClr>
                  </a:glow>
                  <a:outerShdw blurRad="25500" dist="23000" dir="7020000" algn="tl">
                    <a:srgbClr val="000000">
                      <a:alpha val="50000"/>
                    </a:srgbClr>
                  </a:outerShdw>
                </a:effectLst>
                <a:latin typeface="Calibri" pitchFamily="34" charset="0"/>
                <a:ea typeface="Calibri" pitchFamily="34" charset="0"/>
                <a:cs typeface="PT Bold Heading" pitchFamily="2" charset="-78"/>
              </a:rPr>
              <a:t>أنابيب </a:t>
            </a:r>
            <a:r>
              <a:rPr lang="ar-SA" sz="3200" b="1" dirty="0" err="1" smtClean="0">
                <a:ln w="18000">
                  <a:solidFill>
                    <a:schemeClr val="accent1">
                      <a:lumMod val="60000"/>
                      <a:lumOff val="40000"/>
                    </a:schemeClr>
                  </a:solidFill>
                  <a:prstDash val="solid"/>
                  <a:miter lim="800000"/>
                </a:ln>
                <a:solidFill>
                  <a:srgbClr val="0000FF"/>
                </a:solidFill>
                <a:effectLst>
                  <a:glow rad="101600">
                    <a:srgbClr val="FFFF99">
                      <a:alpha val="60000"/>
                    </a:srgbClr>
                  </a:glow>
                  <a:outerShdw blurRad="25500" dist="23000" dir="7020000" algn="tl">
                    <a:srgbClr val="000000">
                      <a:alpha val="50000"/>
                    </a:srgbClr>
                  </a:outerShdw>
                </a:effectLst>
                <a:latin typeface="Calibri" pitchFamily="34" charset="0"/>
                <a:ea typeface="Calibri" pitchFamily="34" charset="0"/>
                <a:cs typeface="PT Bold Heading" pitchFamily="2" charset="-78"/>
              </a:rPr>
              <a:t>آجار</a:t>
            </a:r>
            <a:r>
              <a:rPr lang="ar-SA" sz="3200" b="1" dirty="0" smtClean="0">
                <a:ln w="18000">
                  <a:solidFill>
                    <a:schemeClr val="accent1">
                      <a:lumMod val="60000"/>
                      <a:lumOff val="40000"/>
                    </a:schemeClr>
                  </a:solidFill>
                  <a:prstDash val="solid"/>
                  <a:miter lim="800000"/>
                </a:ln>
                <a:solidFill>
                  <a:srgbClr val="0000FF"/>
                </a:solidFill>
                <a:effectLst>
                  <a:glow rad="101600">
                    <a:srgbClr val="FFFF99">
                      <a:alpha val="60000"/>
                    </a:srgbClr>
                  </a:glow>
                  <a:outerShdw blurRad="25500" dist="23000" dir="7020000" algn="tl">
                    <a:srgbClr val="000000">
                      <a:alpha val="50000"/>
                    </a:srgbClr>
                  </a:outerShdw>
                </a:effectLst>
                <a:latin typeface="Calibri" pitchFamily="34" charset="0"/>
                <a:ea typeface="Calibri" pitchFamily="34" charset="0"/>
                <a:cs typeface="PT Bold Heading" pitchFamily="2" charset="-78"/>
              </a:rPr>
              <a:t> مغذى(مائل) - إبرة التلقيح ذات العقدة - مزرعة نقية سواء كانت (بكتيرية، فطرية).</a:t>
            </a:r>
            <a:r>
              <a:rPr lang="ar-SA" sz="3200" b="1" dirty="0" smtClean="0">
                <a:ln w="18000">
                  <a:solidFill>
                    <a:schemeClr val="accent2">
                      <a:lumMod val="75000"/>
                    </a:schemeClr>
                  </a:solidFill>
                  <a:prstDash val="solid"/>
                  <a:miter lim="800000"/>
                </a:ln>
                <a:solidFill>
                  <a:srgbClr val="00B050"/>
                </a:solidFill>
                <a:effectLst>
                  <a:glow rad="101600">
                    <a:srgbClr val="FFFF99">
                      <a:alpha val="60000"/>
                    </a:srgbClr>
                  </a:glow>
                  <a:outerShdw blurRad="25500" dist="23000" dir="7020000" algn="tl">
                    <a:srgbClr val="000000">
                      <a:alpha val="50000"/>
                    </a:srgbClr>
                  </a:outerShdw>
                </a:effectLst>
                <a:latin typeface="Calibri" pitchFamily="34" charset="0"/>
                <a:ea typeface="Calibri" pitchFamily="34" charset="0"/>
                <a:cs typeface="PT Bold Heading" pitchFamily="2" charset="-78"/>
              </a:rPr>
              <a:t/>
            </a:r>
            <a:br>
              <a:rPr lang="ar-SA" sz="3200" b="1" dirty="0" smtClean="0">
                <a:ln w="18000">
                  <a:solidFill>
                    <a:schemeClr val="accent2">
                      <a:lumMod val="75000"/>
                    </a:schemeClr>
                  </a:solidFill>
                  <a:prstDash val="solid"/>
                  <a:miter lim="800000"/>
                </a:ln>
                <a:solidFill>
                  <a:srgbClr val="00B050"/>
                </a:solidFill>
                <a:effectLst>
                  <a:glow rad="101600">
                    <a:srgbClr val="FFFF99">
                      <a:alpha val="60000"/>
                    </a:srgbClr>
                  </a:glow>
                  <a:outerShdw blurRad="25500" dist="23000" dir="7020000" algn="tl">
                    <a:srgbClr val="000000">
                      <a:alpha val="50000"/>
                    </a:srgbClr>
                  </a:outerShdw>
                </a:effectLst>
                <a:latin typeface="Calibri" pitchFamily="34" charset="0"/>
                <a:ea typeface="Calibri" pitchFamily="34" charset="0"/>
                <a:cs typeface="PT Bold Heading" pitchFamily="2" charset="-78"/>
              </a:rPr>
            </a:br>
            <a:endParaRPr lang="ar-SA" sz="800" b="1" dirty="0" smtClean="0">
              <a:ln w="18000">
                <a:solidFill>
                  <a:schemeClr val="accent2">
                    <a:lumMod val="75000"/>
                  </a:schemeClr>
                </a:solidFill>
                <a:prstDash val="solid"/>
                <a:miter lim="800000"/>
              </a:ln>
              <a:solidFill>
                <a:srgbClr val="00B050"/>
              </a:solidFill>
              <a:effectLst>
                <a:glow rad="101600">
                  <a:srgbClr val="FFFF99">
                    <a:alpha val="60000"/>
                  </a:srgbClr>
                </a:glow>
                <a:outerShdw blurRad="25500" dist="23000" dir="7020000" algn="tl">
                  <a:srgbClr val="000000">
                    <a:alpha val="50000"/>
                  </a:srgbClr>
                </a:outerShdw>
              </a:effectLst>
              <a:latin typeface="Calibri" pitchFamily="34" charset="0"/>
              <a:ea typeface="Calibri" pitchFamily="34" charset="0"/>
              <a:cs typeface="PT Bold Heading" pitchFamily="2" charset="-78"/>
            </a:endParaRPr>
          </a:p>
          <a:p>
            <a:pPr lvl="0" fontAlgn="base">
              <a:spcBef>
                <a:spcPct val="0"/>
              </a:spcBef>
              <a:spcAft>
                <a:spcPct val="0"/>
              </a:spcAft>
            </a:pPr>
            <a:r>
              <a:rPr kumimoji="0" lang="ar-SA" sz="3200" b="1" i="0" u="none" strike="noStrike" normalizeH="0" baseline="0" dirty="0" smtClean="0">
                <a:ln w="18000">
                  <a:solidFill>
                    <a:schemeClr val="accent2">
                      <a:lumMod val="75000"/>
                    </a:schemeClr>
                  </a:solidFill>
                  <a:prstDash val="solid"/>
                  <a:miter lim="800000"/>
                </a:ln>
                <a:solidFill>
                  <a:srgbClr val="00B050"/>
                </a:solidFill>
                <a:effectLst>
                  <a:glow rad="101600">
                    <a:srgbClr val="FFFF99">
                      <a:alpha val="60000"/>
                    </a:srgbClr>
                  </a:glow>
                  <a:outerShdw blurRad="25500" dist="23000" dir="7020000" algn="tl">
                    <a:srgbClr val="000000">
                      <a:alpha val="50000"/>
                    </a:srgbClr>
                  </a:outerShdw>
                </a:effectLst>
                <a:latin typeface="Calibri" pitchFamily="34" charset="0"/>
                <a:ea typeface="Calibri" pitchFamily="34" charset="0"/>
                <a:cs typeface="PT Bold Heading" pitchFamily="2" charset="-78"/>
              </a:rPr>
              <a:t/>
            </a:r>
            <a:br>
              <a:rPr kumimoji="0" lang="ar-SA" sz="3200" b="1" i="0" u="none" strike="noStrike" normalizeH="0" baseline="0" dirty="0" smtClean="0">
                <a:ln w="18000">
                  <a:solidFill>
                    <a:schemeClr val="accent2">
                      <a:lumMod val="75000"/>
                    </a:schemeClr>
                  </a:solidFill>
                  <a:prstDash val="solid"/>
                  <a:miter lim="800000"/>
                </a:ln>
                <a:solidFill>
                  <a:srgbClr val="00B050"/>
                </a:solidFill>
                <a:effectLst>
                  <a:glow rad="101600">
                    <a:srgbClr val="FFFF99">
                      <a:alpha val="60000"/>
                    </a:srgbClr>
                  </a:glow>
                  <a:outerShdw blurRad="25500" dist="23000" dir="7020000" algn="tl">
                    <a:srgbClr val="000000">
                      <a:alpha val="50000"/>
                    </a:srgbClr>
                  </a:outerShdw>
                </a:effectLst>
                <a:latin typeface="Calibri" pitchFamily="34" charset="0"/>
                <a:ea typeface="Calibri" pitchFamily="34" charset="0"/>
                <a:cs typeface="PT Bold Heading" pitchFamily="2" charset="-78"/>
              </a:rPr>
            </a:br>
            <a:r>
              <a:rPr kumimoji="0" lang="ar-SA" sz="3200" b="1" i="0" u="none" strike="noStrike" normalizeH="0" baseline="0" dirty="0" smtClean="0">
                <a:ln w="18000">
                  <a:solidFill>
                    <a:schemeClr val="accent2">
                      <a:lumMod val="75000"/>
                    </a:schemeClr>
                  </a:solidFill>
                  <a:prstDash val="solid"/>
                  <a:miter lim="800000"/>
                </a:ln>
                <a:solidFill>
                  <a:srgbClr val="FF0000"/>
                </a:solidFill>
                <a:effectLst>
                  <a:glow rad="101600">
                    <a:srgbClr val="FFFF99">
                      <a:alpha val="60000"/>
                    </a:srgbClr>
                  </a:glow>
                  <a:outerShdw blurRad="25500" dist="23000" dir="7020000" algn="tl">
                    <a:srgbClr val="000000">
                      <a:alpha val="50000"/>
                    </a:srgbClr>
                  </a:outerShdw>
                </a:effectLst>
                <a:latin typeface="Calibri" pitchFamily="34" charset="0"/>
                <a:ea typeface="Calibri" pitchFamily="34" charset="0"/>
                <a:cs typeface="PT Bold Heading" pitchFamily="2" charset="-78"/>
              </a:rPr>
              <a:t>1. </a:t>
            </a:r>
            <a:r>
              <a:rPr lang="ar-SA" sz="3200" b="1" dirty="0" smtClean="0">
                <a:ln w="18000">
                  <a:solidFill>
                    <a:schemeClr val="accent2">
                      <a:lumMod val="75000"/>
                    </a:schemeClr>
                  </a:solidFill>
                  <a:prstDash val="solid"/>
                  <a:miter lim="800000"/>
                </a:ln>
                <a:solidFill>
                  <a:srgbClr val="0000FF"/>
                </a:solidFill>
                <a:effectLst>
                  <a:glow rad="101600">
                    <a:srgbClr val="FFFF99">
                      <a:alpha val="60000"/>
                    </a:srgbClr>
                  </a:glow>
                  <a:outerShdw blurRad="25500" dist="23000" dir="7020000" algn="tl">
                    <a:srgbClr val="000000">
                      <a:alpha val="50000"/>
                    </a:srgbClr>
                  </a:outerShdw>
                </a:effectLst>
                <a:latin typeface="Calibri" pitchFamily="34" charset="0"/>
                <a:ea typeface="Calibri" pitchFamily="34" charset="0"/>
                <a:cs typeface="PT Bold Heading" pitchFamily="2" charset="-78"/>
              </a:rPr>
              <a:t>تحت ظروف التعقيم, لقحي سطح </a:t>
            </a:r>
            <a:r>
              <a:rPr lang="ar-SA" sz="3200" b="1" dirty="0" err="1" smtClean="0">
                <a:ln w="18000">
                  <a:solidFill>
                    <a:schemeClr val="accent2">
                      <a:lumMod val="75000"/>
                    </a:schemeClr>
                  </a:solidFill>
                  <a:prstDash val="solid"/>
                  <a:miter lim="800000"/>
                </a:ln>
                <a:solidFill>
                  <a:srgbClr val="0000FF"/>
                </a:solidFill>
                <a:effectLst>
                  <a:glow rad="101600">
                    <a:srgbClr val="FFFF99">
                      <a:alpha val="60000"/>
                    </a:srgbClr>
                  </a:glow>
                  <a:outerShdw blurRad="25500" dist="23000" dir="7020000" algn="tl">
                    <a:srgbClr val="000000">
                      <a:alpha val="50000"/>
                    </a:srgbClr>
                  </a:outerShdw>
                </a:effectLst>
                <a:latin typeface="Calibri" pitchFamily="34" charset="0"/>
                <a:ea typeface="Calibri" pitchFamily="34" charset="0"/>
                <a:cs typeface="PT Bold Heading" pitchFamily="2" charset="-78"/>
              </a:rPr>
              <a:t>آجار</a:t>
            </a:r>
            <a:r>
              <a:rPr lang="ar-SA" sz="3200" b="1" dirty="0" smtClean="0">
                <a:ln w="18000">
                  <a:solidFill>
                    <a:schemeClr val="accent2">
                      <a:lumMod val="75000"/>
                    </a:schemeClr>
                  </a:solidFill>
                  <a:prstDash val="solid"/>
                  <a:miter lim="800000"/>
                </a:ln>
                <a:solidFill>
                  <a:srgbClr val="0000FF"/>
                </a:solidFill>
                <a:effectLst>
                  <a:glow rad="101600">
                    <a:srgbClr val="FFFF99">
                      <a:alpha val="60000"/>
                    </a:srgbClr>
                  </a:glow>
                  <a:outerShdw blurRad="25500" dist="23000" dir="7020000" algn="tl">
                    <a:srgbClr val="000000">
                      <a:alpha val="50000"/>
                    </a:srgbClr>
                  </a:outerShdw>
                </a:effectLst>
                <a:latin typeface="Calibri" pitchFamily="34" charset="0"/>
                <a:ea typeface="Calibri" pitchFamily="34" charset="0"/>
                <a:cs typeface="PT Bold Heading" pitchFamily="2" charset="-78"/>
              </a:rPr>
              <a:t> الأنبوبة الأولى بالمزرعة البكتيرية النقية باستخدام إبرة التلقيح. حركي الإبرة برفق على سطح </a:t>
            </a:r>
            <a:r>
              <a:rPr lang="ar-SA" sz="3200" b="1" dirty="0" err="1" smtClean="0">
                <a:ln w="18000">
                  <a:solidFill>
                    <a:schemeClr val="accent2">
                      <a:lumMod val="75000"/>
                    </a:schemeClr>
                  </a:solidFill>
                  <a:prstDash val="solid"/>
                  <a:miter lim="800000"/>
                </a:ln>
                <a:solidFill>
                  <a:srgbClr val="0000FF"/>
                </a:solidFill>
                <a:effectLst>
                  <a:glow rad="101600">
                    <a:srgbClr val="FFFF99">
                      <a:alpha val="60000"/>
                    </a:srgbClr>
                  </a:glow>
                  <a:outerShdw blurRad="25500" dist="23000" dir="7020000" algn="tl">
                    <a:srgbClr val="000000">
                      <a:alpha val="50000"/>
                    </a:srgbClr>
                  </a:outerShdw>
                </a:effectLst>
                <a:latin typeface="Calibri" pitchFamily="34" charset="0"/>
                <a:ea typeface="Calibri" pitchFamily="34" charset="0"/>
                <a:cs typeface="PT Bold Heading" pitchFamily="2" charset="-78"/>
              </a:rPr>
              <a:t>الآجار</a:t>
            </a:r>
            <a:r>
              <a:rPr lang="ar-SA" sz="3200" b="1" dirty="0" smtClean="0">
                <a:ln w="18000">
                  <a:solidFill>
                    <a:schemeClr val="accent2">
                      <a:lumMod val="75000"/>
                    </a:schemeClr>
                  </a:solidFill>
                  <a:prstDash val="solid"/>
                  <a:miter lim="800000"/>
                </a:ln>
                <a:solidFill>
                  <a:srgbClr val="0000FF"/>
                </a:solidFill>
                <a:effectLst>
                  <a:glow rad="101600">
                    <a:srgbClr val="FFFF99">
                      <a:alpha val="60000"/>
                    </a:srgbClr>
                  </a:glow>
                  <a:outerShdw blurRad="25500" dist="23000" dir="7020000" algn="tl">
                    <a:srgbClr val="000000">
                      <a:alpha val="50000"/>
                    </a:srgbClr>
                  </a:outerShdw>
                </a:effectLst>
                <a:latin typeface="Calibri" pitchFamily="34" charset="0"/>
                <a:ea typeface="Calibri" pitchFamily="34" charset="0"/>
                <a:cs typeface="PT Bold Heading" pitchFamily="2" charset="-78"/>
              </a:rPr>
              <a:t> من أسفل إلى أعلى. </a:t>
            </a:r>
          </a:p>
          <a:p>
            <a:pPr fontAlgn="base">
              <a:spcBef>
                <a:spcPct val="0"/>
              </a:spcBef>
              <a:spcAft>
                <a:spcPct val="0"/>
              </a:spcAft>
            </a:pPr>
            <a:r>
              <a:rPr lang="ar-SA" sz="3200" b="1" dirty="0" smtClean="0">
                <a:ln w="18000">
                  <a:solidFill>
                    <a:schemeClr val="accent2">
                      <a:lumMod val="75000"/>
                    </a:schemeClr>
                  </a:solidFill>
                  <a:prstDash val="solid"/>
                  <a:miter lim="800000"/>
                </a:ln>
                <a:solidFill>
                  <a:srgbClr val="FF0000"/>
                </a:solidFill>
                <a:effectLst>
                  <a:glow rad="101600">
                    <a:srgbClr val="FFFF99">
                      <a:alpha val="60000"/>
                    </a:srgbClr>
                  </a:glow>
                  <a:outerShdw blurRad="25500" dist="23000" dir="7020000" algn="tl">
                    <a:srgbClr val="000000">
                      <a:alpha val="50000"/>
                    </a:srgbClr>
                  </a:outerShdw>
                </a:effectLst>
                <a:latin typeface="Calibri" pitchFamily="34" charset="0"/>
                <a:ea typeface="Calibri" pitchFamily="34" charset="0"/>
                <a:cs typeface="PT Bold Heading" pitchFamily="2" charset="-78"/>
              </a:rPr>
              <a:t>2. </a:t>
            </a:r>
            <a:r>
              <a:rPr lang="ar-SA" sz="3200" b="1" dirty="0" smtClean="0">
                <a:ln w="18000">
                  <a:solidFill>
                    <a:schemeClr val="accent2">
                      <a:lumMod val="75000"/>
                    </a:schemeClr>
                  </a:solidFill>
                  <a:prstDash val="solid"/>
                  <a:miter lim="800000"/>
                </a:ln>
                <a:solidFill>
                  <a:srgbClr val="0000FF"/>
                </a:solidFill>
                <a:effectLst>
                  <a:glow rad="101600">
                    <a:srgbClr val="FFFF99">
                      <a:alpha val="60000"/>
                    </a:srgbClr>
                  </a:glow>
                  <a:outerShdw blurRad="25500" dist="23000" dir="7020000" algn="tl">
                    <a:srgbClr val="000000">
                      <a:alpha val="50000"/>
                    </a:srgbClr>
                  </a:outerShdw>
                </a:effectLst>
                <a:latin typeface="Calibri" pitchFamily="34" charset="0"/>
                <a:ea typeface="Calibri" pitchFamily="34" charset="0"/>
                <a:cs typeface="PT Bold Heading" pitchFamily="2" charset="-78"/>
              </a:rPr>
              <a:t>حاذري من الضغط على الإبرة حتى لا تجرحي </a:t>
            </a:r>
            <a:r>
              <a:rPr lang="ar-SA" sz="3200" b="1" dirty="0" err="1" smtClean="0">
                <a:ln w="18000">
                  <a:solidFill>
                    <a:schemeClr val="accent2">
                      <a:lumMod val="75000"/>
                    </a:schemeClr>
                  </a:solidFill>
                  <a:prstDash val="solid"/>
                  <a:miter lim="800000"/>
                </a:ln>
                <a:solidFill>
                  <a:srgbClr val="0000FF"/>
                </a:solidFill>
                <a:effectLst>
                  <a:glow rad="101600">
                    <a:srgbClr val="FFFF99">
                      <a:alpha val="60000"/>
                    </a:srgbClr>
                  </a:glow>
                  <a:outerShdw blurRad="25500" dist="23000" dir="7020000" algn="tl">
                    <a:srgbClr val="000000">
                      <a:alpha val="50000"/>
                    </a:srgbClr>
                  </a:outerShdw>
                </a:effectLst>
                <a:latin typeface="Calibri" pitchFamily="34" charset="0"/>
                <a:ea typeface="Calibri" pitchFamily="34" charset="0"/>
                <a:cs typeface="PT Bold Heading" pitchFamily="2" charset="-78"/>
              </a:rPr>
              <a:t>الآجار</a:t>
            </a:r>
            <a:r>
              <a:rPr lang="ar-SA" sz="3200" b="1" dirty="0" smtClean="0">
                <a:ln w="18000">
                  <a:solidFill>
                    <a:schemeClr val="accent2">
                      <a:lumMod val="75000"/>
                    </a:schemeClr>
                  </a:solidFill>
                  <a:prstDash val="solid"/>
                  <a:miter lim="800000"/>
                </a:ln>
                <a:solidFill>
                  <a:srgbClr val="0000FF"/>
                </a:solidFill>
                <a:effectLst>
                  <a:glow rad="101600">
                    <a:srgbClr val="FFFF99">
                      <a:alpha val="60000"/>
                    </a:srgbClr>
                  </a:glow>
                  <a:outerShdw blurRad="25500" dist="23000" dir="7020000" algn="tl">
                    <a:srgbClr val="000000">
                      <a:alpha val="50000"/>
                    </a:srgbClr>
                  </a:outerShdw>
                </a:effectLst>
                <a:latin typeface="Calibri" pitchFamily="34" charset="0"/>
                <a:ea typeface="Calibri" pitchFamily="34" charset="0"/>
                <a:cs typeface="PT Bold Heading" pitchFamily="2" charset="-78"/>
              </a:rPr>
              <a:t> أو تقطعيه.</a:t>
            </a:r>
          </a:p>
          <a:p>
            <a:pPr fontAlgn="base">
              <a:spcBef>
                <a:spcPct val="0"/>
              </a:spcBef>
              <a:spcAft>
                <a:spcPct val="0"/>
              </a:spcAft>
            </a:pPr>
            <a:r>
              <a:rPr lang="ar-SA" sz="3200" b="1" dirty="0" smtClean="0">
                <a:ln w="18000">
                  <a:solidFill>
                    <a:schemeClr val="accent2">
                      <a:lumMod val="75000"/>
                    </a:schemeClr>
                  </a:solidFill>
                  <a:prstDash val="solid"/>
                  <a:miter lim="800000"/>
                </a:ln>
                <a:solidFill>
                  <a:srgbClr val="FF0000"/>
                </a:solidFill>
                <a:effectLst>
                  <a:glow rad="101600">
                    <a:srgbClr val="FFFF99">
                      <a:alpha val="60000"/>
                    </a:srgbClr>
                  </a:glow>
                  <a:outerShdw blurRad="25500" dist="23000" dir="7020000" algn="tl">
                    <a:srgbClr val="000000">
                      <a:alpha val="50000"/>
                    </a:srgbClr>
                  </a:outerShdw>
                </a:effectLst>
                <a:latin typeface="Calibri" pitchFamily="34" charset="0"/>
                <a:ea typeface="Calibri" pitchFamily="34" charset="0"/>
                <a:cs typeface="PT Bold Heading" pitchFamily="2" charset="-78"/>
              </a:rPr>
              <a:t>3. </a:t>
            </a:r>
            <a:r>
              <a:rPr lang="ar-SA" sz="3200" b="1" dirty="0" smtClean="0">
                <a:ln w="18000">
                  <a:solidFill>
                    <a:schemeClr val="accent2">
                      <a:lumMod val="75000"/>
                    </a:schemeClr>
                  </a:solidFill>
                  <a:prstDash val="solid"/>
                  <a:miter lim="800000"/>
                </a:ln>
                <a:solidFill>
                  <a:srgbClr val="0000FF"/>
                </a:solidFill>
                <a:effectLst>
                  <a:glow rad="101600">
                    <a:srgbClr val="FFFF99">
                      <a:alpha val="60000"/>
                    </a:srgbClr>
                  </a:glow>
                  <a:outerShdw blurRad="25500" dist="23000" dir="7020000" algn="tl">
                    <a:srgbClr val="000000">
                      <a:alpha val="50000"/>
                    </a:srgbClr>
                  </a:outerShdw>
                </a:effectLst>
                <a:latin typeface="Calibri" pitchFamily="34" charset="0"/>
                <a:ea typeface="Calibri" pitchFamily="34" charset="0"/>
                <a:cs typeface="PT Bold Heading" pitchFamily="2" charset="-78"/>
              </a:rPr>
              <a:t>وبنفس الطريقة لقحي سطح الأنبوبة الثانية بالمزرعة الفطرية.</a:t>
            </a:r>
            <a:r>
              <a:rPr lang="ar-SA" sz="3200" b="1" i="1" dirty="0" smtClean="0">
                <a:ln w="18000">
                  <a:solidFill>
                    <a:schemeClr val="accent2">
                      <a:lumMod val="75000"/>
                    </a:schemeClr>
                  </a:solidFill>
                  <a:prstDash val="solid"/>
                  <a:miter lim="800000"/>
                </a:ln>
                <a:solidFill>
                  <a:srgbClr val="0000FF"/>
                </a:solidFill>
                <a:effectLst>
                  <a:glow rad="101600">
                    <a:srgbClr val="FFFF99">
                      <a:alpha val="60000"/>
                    </a:srgbClr>
                  </a:glow>
                  <a:outerShdw blurRad="25500" dist="23000" dir="7020000" algn="tl">
                    <a:srgbClr val="000000">
                      <a:alpha val="50000"/>
                    </a:srgbClr>
                  </a:outerShdw>
                </a:effectLst>
                <a:latin typeface="Calibri" pitchFamily="34" charset="0"/>
                <a:ea typeface="Calibri" pitchFamily="34" charset="0"/>
                <a:cs typeface="PT Bold Heading" pitchFamily="2" charset="-78"/>
              </a:rPr>
              <a:t> </a:t>
            </a:r>
            <a:r>
              <a:rPr kumimoji="0" lang="ar-SA" sz="3200" b="1" i="0" u="none" strike="noStrike" normalizeH="0" baseline="0" dirty="0" smtClean="0">
                <a:ln w="18000">
                  <a:solidFill>
                    <a:schemeClr val="accent2">
                      <a:lumMod val="75000"/>
                    </a:schemeClr>
                  </a:solidFill>
                  <a:prstDash val="solid"/>
                  <a:miter lim="800000"/>
                </a:ln>
                <a:solidFill>
                  <a:srgbClr val="0000FF"/>
                </a:solidFill>
                <a:effectLst>
                  <a:glow rad="101600">
                    <a:srgbClr val="FFFF99">
                      <a:alpha val="60000"/>
                    </a:srgbClr>
                  </a:glow>
                  <a:outerShdw blurRad="25500" dist="23000" dir="7020000" algn="tl">
                    <a:srgbClr val="000000">
                      <a:alpha val="50000"/>
                    </a:srgbClr>
                  </a:outerShdw>
                </a:effectLst>
                <a:latin typeface="Calibri" pitchFamily="34" charset="0"/>
                <a:ea typeface="Calibri" pitchFamily="34" charset="0"/>
                <a:cs typeface="PT Bold Heading" pitchFamily="2" charset="-78"/>
              </a:rPr>
              <a:t/>
            </a:r>
            <a:br>
              <a:rPr kumimoji="0" lang="ar-SA" sz="3200" b="1" i="0" u="none" strike="noStrike" normalizeH="0" baseline="0" dirty="0" smtClean="0">
                <a:ln w="18000">
                  <a:solidFill>
                    <a:schemeClr val="accent2">
                      <a:lumMod val="75000"/>
                    </a:schemeClr>
                  </a:solidFill>
                  <a:prstDash val="solid"/>
                  <a:miter lim="800000"/>
                </a:ln>
                <a:solidFill>
                  <a:srgbClr val="0000FF"/>
                </a:solidFill>
                <a:effectLst>
                  <a:glow rad="101600">
                    <a:srgbClr val="FFFF99">
                      <a:alpha val="60000"/>
                    </a:srgbClr>
                  </a:glow>
                  <a:outerShdw blurRad="25500" dist="23000" dir="7020000" algn="tl">
                    <a:srgbClr val="000000">
                      <a:alpha val="50000"/>
                    </a:srgbClr>
                  </a:outerShdw>
                </a:effectLst>
                <a:latin typeface="Calibri" pitchFamily="34" charset="0"/>
                <a:ea typeface="Calibri" pitchFamily="34" charset="0"/>
                <a:cs typeface="PT Bold Heading" pitchFamily="2" charset="-78"/>
              </a:rPr>
            </a:br>
            <a:r>
              <a:rPr kumimoji="0" lang="ar-SA" sz="3200" b="1" i="0" u="none" strike="noStrike" normalizeH="0" baseline="0" dirty="0" smtClean="0">
                <a:ln w="18000">
                  <a:solidFill>
                    <a:schemeClr val="accent2">
                      <a:lumMod val="75000"/>
                    </a:schemeClr>
                  </a:solidFill>
                  <a:prstDash val="solid"/>
                  <a:miter lim="800000"/>
                </a:ln>
                <a:solidFill>
                  <a:srgbClr val="FF0000"/>
                </a:solidFill>
                <a:effectLst>
                  <a:glow rad="101600">
                    <a:srgbClr val="FFFF99">
                      <a:alpha val="60000"/>
                    </a:srgbClr>
                  </a:glow>
                  <a:outerShdw blurRad="25500" dist="23000" dir="7020000" algn="tl">
                    <a:srgbClr val="000000">
                      <a:alpha val="50000"/>
                    </a:srgbClr>
                  </a:outerShdw>
                </a:effectLst>
                <a:latin typeface="Calibri" pitchFamily="34" charset="0"/>
                <a:ea typeface="Calibri" pitchFamily="34" charset="0"/>
                <a:cs typeface="PT Bold Heading" pitchFamily="2" charset="-78"/>
              </a:rPr>
              <a:t>4. </a:t>
            </a:r>
            <a:r>
              <a:rPr kumimoji="0" lang="ar-SA" sz="3200" b="1" i="0" u="none" strike="noStrike" normalizeH="0" baseline="0" dirty="0" smtClean="0">
                <a:ln w="18000">
                  <a:solidFill>
                    <a:schemeClr val="accent2">
                      <a:lumMod val="75000"/>
                    </a:schemeClr>
                  </a:solidFill>
                  <a:prstDash val="solid"/>
                  <a:miter lim="800000"/>
                </a:ln>
                <a:solidFill>
                  <a:srgbClr val="0000FF"/>
                </a:solidFill>
                <a:effectLst>
                  <a:glow rad="101600">
                    <a:srgbClr val="FFFF99">
                      <a:alpha val="60000"/>
                    </a:srgbClr>
                  </a:glow>
                  <a:outerShdw blurRad="25500" dist="23000" dir="7020000" algn="tl">
                    <a:srgbClr val="000000">
                      <a:alpha val="50000"/>
                    </a:srgbClr>
                  </a:outerShdw>
                </a:effectLst>
                <a:latin typeface="Calibri" pitchFamily="34" charset="0"/>
                <a:ea typeface="Calibri" pitchFamily="34" charset="0"/>
                <a:cs typeface="PT Bold Heading" pitchFamily="2" charset="-78"/>
              </a:rPr>
              <a:t>تحضن أنابيب </a:t>
            </a:r>
            <a:r>
              <a:rPr kumimoji="0" lang="ar-SA" sz="3200" b="1" i="0" u="none" strike="noStrike" normalizeH="0" baseline="0" dirty="0" err="1" smtClean="0">
                <a:ln w="18000">
                  <a:solidFill>
                    <a:schemeClr val="accent2">
                      <a:lumMod val="75000"/>
                    </a:schemeClr>
                  </a:solidFill>
                  <a:prstDash val="solid"/>
                  <a:miter lim="800000"/>
                </a:ln>
                <a:solidFill>
                  <a:srgbClr val="0000FF"/>
                </a:solidFill>
                <a:effectLst>
                  <a:glow rad="101600">
                    <a:srgbClr val="FFFF99">
                      <a:alpha val="60000"/>
                    </a:srgbClr>
                  </a:glow>
                  <a:outerShdw blurRad="25500" dist="23000" dir="7020000" algn="tl">
                    <a:srgbClr val="000000">
                      <a:alpha val="50000"/>
                    </a:srgbClr>
                  </a:outerShdw>
                </a:effectLst>
                <a:latin typeface="Calibri" pitchFamily="34" charset="0"/>
                <a:ea typeface="Calibri" pitchFamily="34" charset="0"/>
                <a:cs typeface="PT Bold Heading" pitchFamily="2" charset="-78"/>
              </a:rPr>
              <a:t>الآجار</a:t>
            </a:r>
            <a:r>
              <a:rPr kumimoji="0" lang="ar-SA" sz="3200" b="1" i="0" u="none" strike="noStrike" normalizeH="0" baseline="0" dirty="0" smtClean="0">
                <a:ln w="18000">
                  <a:solidFill>
                    <a:schemeClr val="accent2">
                      <a:lumMod val="75000"/>
                    </a:schemeClr>
                  </a:solidFill>
                  <a:prstDash val="solid"/>
                  <a:miter lim="800000"/>
                </a:ln>
                <a:solidFill>
                  <a:srgbClr val="0000FF"/>
                </a:solidFill>
                <a:effectLst>
                  <a:glow rad="101600">
                    <a:srgbClr val="FFFF99">
                      <a:alpha val="60000"/>
                    </a:srgbClr>
                  </a:glow>
                  <a:outerShdw blurRad="25500" dist="23000" dir="7020000" algn="tl">
                    <a:srgbClr val="000000">
                      <a:alpha val="50000"/>
                    </a:srgbClr>
                  </a:outerShdw>
                </a:effectLst>
                <a:latin typeface="Calibri" pitchFamily="34" charset="0"/>
                <a:ea typeface="Calibri" pitchFamily="34" charset="0"/>
                <a:cs typeface="PT Bold Heading" pitchFamily="2" charset="-78"/>
              </a:rPr>
              <a:t> المائل على درجة حرارة ملائمة</a:t>
            </a:r>
            <a:r>
              <a:rPr kumimoji="0" lang="ar-SA" sz="3200" b="1" i="0" u="none" strike="noStrike" normalizeH="0" dirty="0" smtClean="0">
                <a:ln w="18000">
                  <a:solidFill>
                    <a:schemeClr val="accent2">
                      <a:lumMod val="75000"/>
                    </a:schemeClr>
                  </a:solidFill>
                  <a:prstDash val="solid"/>
                  <a:miter lim="800000"/>
                </a:ln>
                <a:solidFill>
                  <a:srgbClr val="0000FF"/>
                </a:solidFill>
                <a:effectLst>
                  <a:glow rad="101600">
                    <a:srgbClr val="FFFF99">
                      <a:alpha val="60000"/>
                    </a:srgbClr>
                  </a:glow>
                  <a:outerShdw blurRad="25500" dist="23000" dir="7020000" algn="tl">
                    <a:srgbClr val="000000">
                      <a:alpha val="50000"/>
                    </a:srgbClr>
                  </a:outerShdw>
                </a:effectLst>
                <a:latin typeface="Calibri" pitchFamily="34" charset="0"/>
                <a:ea typeface="Calibri" pitchFamily="34" charset="0"/>
                <a:cs typeface="PT Bold Heading" pitchFamily="2" charset="-78"/>
              </a:rPr>
              <a:t> </a:t>
            </a:r>
            <a:r>
              <a:rPr kumimoji="0" lang="ar-SA" sz="3200" b="1" i="0" u="none" strike="noStrike" normalizeH="0" baseline="0" dirty="0" smtClean="0">
                <a:ln w="18000">
                  <a:solidFill>
                    <a:schemeClr val="accent2">
                      <a:lumMod val="75000"/>
                    </a:schemeClr>
                  </a:solidFill>
                  <a:prstDash val="solid"/>
                  <a:miter lim="800000"/>
                </a:ln>
                <a:solidFill>
                  <a:srgbClr val="0000FF"/>
                </a:solidFill>
                <a:effectLst>
                  <a:glow rad="101600">
                    <a:srgbClr val="FFFF99">
                      <a:alpha val="60000"/>
                    </a:srgbClr>
                  </a:glow>
                  <a:outerShdw blurRad="25500" dist="23000" dir="7020000" algn="tl">
                    <a:srgbClr val="000000">
                      <a:alpha val="50000"/>
                    </a:srgbClr>
                  </a:outerShdw>
                </a:effectLst>
                <a:latin typeface="Calibri" pitchFamily="34" charset="0"/>
                <a:ea typeface="Calibri" pitchFamily="34" charset="0"/>
                <a:cs typeface="PT Bold Heading" pitchFamily="2" charset="-78"/>
              </a:rPr>
              <a:t>لمدة 24-48 ساعة.</a:t>
            </a:r>
            <a:endParaRPr kumimoji="0" lang="ar-SA" sz="3200" b="1" i="0" u="none" strike="noStrike" normalizeH="0" baseline="0" dirty="0" smtClean="0">
              <a:ln w="18000">
                <a:solidFill>
                  <a:schemeClr val="accent2">
                    <a:lumMod val="75000"/>
                  </a:schemeClr>
                </a:solidFill>
                <a:prstDash val="solid"/>
                <a:miter lim="800000"/>
              </a:ln>
              <a:solidFill>
                <a:srgbClr val="0000FF"/>
              </a:solidFill>
              <a:effectLst>
                <a:glow rad="101600">
                  <a:srgbClr val="FFFF99">
                    <a:alpha val="60000"/>
                  </a:srgbClr>
                </a:glow>
                <a:outerShdw blurRad="25500" dist="23000" dir="7020000" algn="tl">
                  <a:srgbClr val="000000">
                    <a:alpha val="50000"/>
                  </a:srgbClr>
                </a:outerShdw>
              </a:effectLst>
              <a:latin typeface="Arial" pitchFamily="34" charset="0"/>
              <a:cs typeface="PT Bold Heading" pitchFamily="2" charset="-78"/>
            </a:endParaRPr>
          </a:p>
        </p:txBody>
      </p:sp>
      <p:sp>
        <p:nvSpPr>
          <p:cNvPr id="7" name="مستطيل 6"/>
          <p:cNvSpPr/>
          <p:nvPr/>
        </p:nvSpPr>
        <p:spPr>
          <a:xfrm>
            <a:off x="5500694" y="0"/>
            <a:ext cx="3390672" cy="646331"/>
          </a:xfrm>
          <a:prstGeom prst="rect">
            <a:avLst/>
          </a:prstGeom>
        </p:spPr>
        <p:txBody>
          <a:bodyPr wrap="none">
            <a:spAutoFit/>
          </a:bodyPr>
          <a:lstStyle/>
          <a:p>
            <a:r>
              <a:rPr kumimoji="0" lang="ar-SA" sz="3600" b="1" i="0" u="none" strike="noStrike" normalizeH="0" baseline="0" dirty="0" smtClean="0">
                <a:ln w="18000">
                  <a:solidFill>
                    <a:schemeClr val="accent2">
                      <a:lumMod val="75000"/>
                    </a:schemeClr>
                  </a:solidFill>
                  <a:prstDash val="solid"/>
                  <a:miter lim="800000"/>
                </a:ln>
                <a:solidFill>
                  <a:srgbClr val="00B050"/>
                </a:solidFill>
                <a:effectLst>
                  <a:glow rad="101600">
                    <a:srgbClr val="FFFF99">
                      <a:alpha val="60000"/>
                    </a:srgbClr>
                  </a:glow>
                  <a:outerShdw blurRad="25500" dist="23000" dir="7020000" algn="tl">
                    <a:srgbClr val="000000">
                      <a:alpha val="50000"/>
                    </a:srgbClr>
                  </a:outerShdw>
                </a:effectLst>
                <a:latin typeface="Calibri" pitchFamily="34" charset="0"/>
                <a:ea typeface="Calibri" pitchFamily="34" charset="0"/>
                <a:cs typeface="PT Bold Heading" pitchFamily="2" charset="-78"/>
              </a:rPr>
              <a:t>الأدوات المستخدمة:</a:t>
            </a:r>
            <a:endParaRPr lang="ar-SA" sz="3600" dirty="0"/>
          </a:p>
        </p:txBody>
      </p:sp>
      <p:sp>
        <p:nvSpPr>
          <p:cNvPr id="8" name="مستطيل 7"/>
          <p:cNvSpPr/>
          <p:nvPr/>
        </p:nvSpPr>
        <p:spPr>
          <a:xfrm>
            <a:off x="6357950" y="1500174"/>
            <a:ext cx="2611914" cy="646331"/>
          </a:xfrm>
          <a:prstGeom prst="rect">
            <a:avLst/>
          </a:prstGeom>
        </p:spPr>
        <p:txBody>
          <a:bodyPr wrap="square">
            <a:spAutoFit/>
          </a:bodyPr>
          <a:lstStyle/>
          <a:p>
            <a:r>
              <a:rPr kumimoji="0" lang="ar-SA" sz="3600" b="1" i="0" u="none" strike="noStrike" normalizeH="0" baseline="0" dirty="0" smtClean="0">
                <a:ln w="18000">
                  <a:solidFill>
                    <a:schemeClr val="accent2">
                      <a:lumMod val="75000"/>
                    </a:schemeClr>
                  </a:solidFill>
                  <a:prstDash val="solid"/>
                  <a:miter lim="800000"/>
                </a:ln>
                <a:solidFill>
                  <a:srgbClr val="00B050"/>
                </a:solidFill>
                <a:effectLst>
                  <a:glow rad="101600">
                    <a:srgbClr val="FFFF99">
                      <a:alpha val="60000"/>
                    </a:srgbClr>
                  </a:glow>
                  <a:outerShdw blurRad="25500" dist="23000" dir="7020000" algn="tl">
                    <a:srgbClr val="000000">
                      <a:alpha val="50000"/>
                    </a:srgbClr>
                  </a:outerShdw>
                </a:effectLst>
                <a:latin typeface="Calibri" pitchFamily="34" charset="0"/>
                <a:ea typeface="Calibri" pitchFamily="34" charset="0"/>
                <a:cs typeface="PT Bold Heading" pitchFamily="2" charset="-78"/>
              </a:rPr>
              <a:t>طريقة العمل :</a:t>
            </a:r>
            <a:endParaRPr lang="ar-SA" sz="3600" dirty="0"/>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8" presetClass="entr" presetSubtype="0" accel="5000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1000" fill="hold"/>
                                        <p:tgtEl>
                                          <p:spTgt spid="7"/>
                                        </p:tgtEl>
                                        <p:attrNameLst>
                                          <p:attrName>ppt_x</p:attrName>
                                        </p:attrNameLst>
                                      </p:cBhvr>
                                      <p:tavLst>
                                        <p:tav tm="0">
                                          <p:val>
                                            <p:fltVal val="-1"/>
                                          </p:val>
                                        </p:tav>
                                        <p:tav tm="50000">
                                          <p:val>
                                            <p:fltVal val="0.95"/>
                                          </p:val>
                                        </p:tav>
                                        <p:tav tm="100000">
                                          <p:val>
                                            <p:strVal val="#ppt_x"/>
                                          </p:val>
                                        </p:tav>
                                      </p:tavLst>
                                    </p:anim>
                                    <p:anim calcmode="lin" valueType="num">
                                      <p:cBhvr>
                                        <p:cTn id="9" dur="1000" fill="hold"/>
                                        <p:tgtEl>
                                          <p:spTgt spid="7"/>
                                        </p:tgtEl>
                                        <p:attrNameLst>
                                          <p:attrName>ppt_y</p:attrName>
                                        </p:attrNameLst>
                                      </p:cBhvr>
                                      <p:tavLst>
                                        <p:tav tm="0">
                                          <p:val>
                                            <p:strVal val="#ppt_y"/>
                                          </p:val>
                                        </p:tav>
                                        <p:tav tm="100000">
                                          <p:val>
                                            <p:strVal val="#ppt_y"/>
                                          </p:val>
                                        </p:tav>
                                      </p:tavLst>
                                    </p:anim>
                                    <p:animEffect transition="in" filter="fade">
                                      <p:cBhvr>
                                        <p:cTn id="10" dur="1000"/>
                                        <p:tgtEl>
                                          <p:spTgt spid="7"/>
                                        </p:tgtEl>
                                      </p:cBhvr>
                                    </p:animEffect>
                                  </p:childTnLst>
                                </p:cTn>
                              </p:par>
                            </p:childTnLst>
                          </p:cTn>
                        </p:par>
                        <p:par>
                          <p:cTn id="11" fill="hold">
                            <p:stCondLst>
                              <p:cond delay="1000"/>
                            </p:stCondLst>
                            <p:childTnLst>
                              <p:par>
                                <p:cTn id="12" presetID="48" presetClass="entr" presetSubtype="0" accel="50000" fill="hold" nodeType="afterEffect">
                                  <p:stCondLst>
                                    <p:cond delay="0"/>
                                  </p:stCondLst>
                                  <p:childTnLst>
                                    <p:set>
                                      <p:cBhvr>
                                        <p:cTn id="13" dur="1" fill="hold">
                                          <p:stCondLst>
                                            <p:cond delay="0"/>
                                          </p:stCondLst>
                                        </p:cTn>
                                        <p:tgtEl>
                                          <p:spTgt spid="14337">
                                            <p:txEl>
                                              <p:pRg st="0" end="0"/>
                                            </p:txEl>
                                          </p:spTgt>
                                        </p:tgtEl>
                                        <p:attrNameLst>
                                          <p:attrName>style.visibility</p:attrName>
                                        </p:attrNameLst>
                                      </p:cBhvr>
                                      <p:to>
                                        <p:strVal val="visible"/>
                                      </p:to>
                                    </p:set>
                                    <p:anim calcmode="lin" valueType="num">
                                      <p:cBhvr>
                                        <p:cTn id="14" dur="1000" fill="hold"/>
                                        <p:tgtEl>
                                          <p:spTgt spid="14337">
                                            <p:txEl>
                                              <p:pRg st="0" end="0"/>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5" dur="1000" fill="hold"/>
                                        <p:tgtEl>
                                          <p:spTgt spid="14337">
                                            <p:txEl>
                                              <p:pRg st="0" end="0"/>
                                            </p:txEl>
                                          </p:spTgt>
                                        </p:tgtEl>
                                        <p:attrNameLst>
                                          <p:attrName>ppt_x</p:attrName>
                                        </p:attrNameLst>
                                      </p:cBhvr>
                                      <p:tavLst>
                                        <p:tav tm="0">
                                          <p:val>
                                            <p:fltVal val="-1"/>
                                          </p:val>
                                        </p:tav>
                                        <p:tav tm="50000">
                                          <p:val>
                                            <p:fltVal val="0.95"/>
                                          </p:val>
                                        </p:tav>
                                        <p:tav tm="100000">
                                          <p:val>
                                            <p:strVal val="#ppt_x"/>
                                          </p:val>
                                        </p:tav>
                                      </p:tavLst>
                                    </p:anim>
                                    <p:anim calcmode="lin" valueType="num">
                                      <p:cBhvr>
                                        <p:cTn id="16" dur="1000" fill="hold"/>
                                        <p:tgtEl>
                                          <p:spTgt spid="14337">
                                            <p:txEl>
                                              <p:pRg st="0" end="0"/>
                                            </p:txEl>
                                          </p:spTgt>
                                        </p:tgtEl>
                                        <p:attrNameLst>
                                          <p:attrName>ppt_y</p:attrName>
                                        </p:attrNameLst>
                                      </p:cBhvr>
                                      <p:tavLst>
                                        <p:tav tm="0">
                                          <p:val>
                                            <p:strVal val="#ppt_y"/>
                                          </p:val>
                                        </p:tav>
                                        <p:tav tm="100000">
                                          <p:val>
                                            <p:strVal val="#ppt_y"/>
                                          </p:val>
                                        </p:tav>
                                      </p:tavLst>
                                    </p:anim>
                                    <p:animEffect transition="in" filter="fade">
                                      <p:cBhvr>
                                        <p:cTn id="17" dur="1000"/>
                                        <p:tgtEl>
                                          <p:spTgt spid="14337">
                                            <p:txEl>
                                              <p:pRg st="0" end="0"/>
                                            </p:txEl>
                                          </p:spTgt>
                                        </p:tgtEl>
                                      </p:cBhvr>
                                    </p:animEffect>
                                  </p:childTnLst>
                                </p:cTn>
                              </p:par>
                            </p:childTnLst>
                          </p:cTn>
                        </p:par>
                        <p:par>
                          <p:cTn id="18" fill="hold">
                            <p:stCondLst>
                              <p:cond delay="2000"/>
                            </p:stCondLst>
                            <p:childTnLst>
                              <p:par>
                                <p:cTn id="19" presetID="48" presetClass="entr" presetSubtype="0" accel="50000" fill="hold" grpId="0" nodeType="afterEffect">
                                  <p:stCondLst>
                                    <p:cond delay="0"/>
                                  </p:stCondLst>
                                  <p:childTnLst>
                                    <p:set>
                                      <p:cBhvr>
                                        <p:cTn id="20" dur="1" fill="hold">
                                          <p:stCondLst>
                                            <p:cond delay="0"/>
                                          </p:stCondLst>
                                        </p:cTn>
                                        <p:tgtEl>
                                          <p:spTgt spid="8"/>
                                        </p:tgtEl>
                                        <p:attrNameLst>
                                          <p:attrName>style.visibility</p:attrName>
                                        </p:attrNameLst>
                                      </p:cBhvr>
                                      <p:to>
                                        <p:strVal val="visible"/>
                                      </p:to>
                                    </p:set>
                                    <p:anim calcmode="lin" valueType="num">
                                      <p:cBhvr>
                                        <p:cTn id="21" dur="1000" fill="hold"/>
                                        <p:tgtEl>
                                          <p:spTgt spid="8"/>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2" dur="1000" fill="hold"/>
                                        <p:tgtEl>
                                          <p:spTgt spid="8"/>
                                        </p:tgtEl>
                                        <p:attrNameLst>
                                          <p:attrName>ppt_x</p:attrName>
                                        </p:attrNameLst>
                                      </p:cBhvr>
                                      <p:tavLst>
                                        <p:tav tm="0">
                                          <p:val>
                                            <p:fltVal val="-1"/>
                                          </p:val>
                                        </p:tav>
                                        <p:tav tm="50000">
                                          <p:val>
                                            <p:fltVal val="0.95"/>
                                          </p:val>
                                        </p:tav>
                                        <p:tav tm="100000">
                                          <p:val>
                                            <p:strVal val="#ppt_x"/>
                                          </p:val>
                                        </p:tav>
                                      </p:tavLst>
                                    </p:anim>
                                    <p:anim calcmode="lin" valueType="num">
                                      <p:cBhvr>
                                        <p:cTn id="23" dur="1000" fill="hold"/>
                                        <p:tgtEl>
                                          <p:spTgt spid="8"/>
                                        </p:tgtEl>
                                        <p:attrNameLst>
                                          <p:attrName>ppt_y</p:attrName>
                                        </p:attrNameLst>
                                      </p:cBhvr>
                                      <p:tavLst>
                                        <p:tav tm="0">
                                          <p:val>
                                            <p:strVal val="#ppt_y"/>
                                          </p:val>
                                        </p:tav>
                                        <p:tav tm="100000">
                                          <p:val>
                                            <p:strVal val="#ppt_y"/>
                                          </p:val>
                                        </p:tav>
                                      </p:tavLst>
                                    </p:anim>
                                    <p:animEffect transition="in" filter="fade">
                                      <p:cBhvr>
                                        <p:cTn id="24" dur="1000"/>
                                        <p:tgtEl>
                                          <p:spTgt spid="8"/>
                                        </p:tgtEl>
                                      </p:cBhvr>
                                    </p:animEffect>
                                  </p:childTnLst>
                                </p:cTn>
                              </p:par>
                            </p:childTnLst>
                          </p:cTn>
                        </p:par>
                        <p:par>
                          <p:cTn id="25" fill="hold">
                            <p:stCondLst>
                              <p:cond delay="3000"/>
                            </p:stCondLst>
                            <p:childTnLst>
                              <p:par>
                                <p:cTn id="26" presetID="48" presetClass="entr" presetSubtype="0" accel="50000" fill="hold" nodeType="afterEffect">
                                  <p:stCondLst>
                                    <p:cond delay="0"/>
                                  </p:stCondLst>
                                  <p:childTnLst>
                                    <p:set>
                                      <p:cBhvr>
                                        <p:cTn id="27" dur="1" fill="hold">
                                          <p:stCondLst>
                                            <p:cond delay="0"/>
                                          </p:stCondLst>
                                        </p:cTn>
                                        <p:tgtEl>
                                          <p:spTgt spid="14337">
                                            <p:txEl>
                                              <p:pRg st="1" end="1"/>
                                            </p:txEl>
                                          </p:spTgt>
                                        </p:tgtEl>
                                        <p:attrNameLst>
                                          <p:attrName>style.visibility</p:attrName>
                                        </p:attrNameLst>
                                      </p:cBhvr>
                                      <p:to>
                                        <p:strVal val="visible"/>
                                      </p:to>
                                    </p:set>
                                    <p:anim calcmode="lin" valueType="num">
                                      <p:cBhvr>
                                        <p:cTn id="28" dur="1000" fill="hold"/>
                                        <p:tgtEl>
                                          <p:spTgt spid="14337">
                                            <p:txEl>
                                              <p:pRg st="1" end="1"/>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9" dur="1000" fill="hold"/>
                                        <p:tgtEl>
                                          <p:spTgt spid="14337">
                                            <p:txEl>
                                              <p:pRg st="1" end="1"/>
                                            </p:txEl>
                                          </p:spTgt>
                                        </p:tgtEl>
                                        <p:attrNameLst>
                                          <p:attrName>ppt_x</p:attrName>
                                        </p:attrNameLst>
                                      </p:cBhvr>
                                      <p:tavLst>
                                        <p:tav tm="0">
                                          <p:val>
                                            <p:fltVal val="-1"/>
                                          </p:val>
                                        </p:tav>
                                        <p:tav tm="50000">
                                          <p:val>
                                            <p:fltVal val="0.95"/>
                                          </p:val>
                                        </p:tav>
                                        <p:tav tm="100000">
                                          <p:val>
                                            <p:strVal val="#ppt_x"/>
                                          </p:val>
                                        </p:tav>
                                      </p:tavLst>
                                    </p:anim>
                                    <p:anim calcmode="lin" valueType="num">
                                      <p:cBhvr>
                                        <p:cTn id="30" dur="1000" fill="hold"/>
                                        <p:tgtEl>
                                          <p:spTgt spid="14337">
                                            <p:txEl>
                                              <p:pRg st="1" end="1"/>
                                            </p:txEl>
                                          </p:spTgt>
                                        </p:tgtEl>
                                        <p:attrNameLst>
                                          <p:attrName>ppt_y</p:attrName>
                                        </p:attrNameLst>
                                      </p:cBhvr>
                                      <p:tavLst>
                                        <p:tav tm="0">
                                          <p:val>
                                            <p:strVal val="#ppt_y"/>
                                          </p:val>
                                        </p:tav>
                                        <p:tav tm="100000">
                                          <p:val>
                                            <p:strVal val="#ppt_y"/>
                                          </p:val>
                                        </p:tav>
                                      </p:tavLst>
                                    </p:anim>
                                    <p:animEffect transition="in" filter="fade">
                                      <p:cBhvr>
                                        <p:cTn id="31" dur="1000"/>
                                        <p:tgtEl>
                                          <p:spTgt spid="14337">
                                            <p:txEl>
                                              <p:pRg st="1" end="1"/>
                                            </p:txEl>
                                          </p:spTgt>
                                        </p:tgtEl>
                                      </p:cBhvr>
                                    </p:animEffect>
                                  </p:childTnLst>
                                </p:cTn>
                              </p:par>
                            </p:childTnLst>
                          </p:cTn>
                        </p:par>
                        <p:par>
                          <p:cTn id="32" fill="hold">
                            <p:stCondLst>
                              <p:cond delay="4000"/>
                            </p:stCondLst>
                            <p:childTnLst>
                              <p:par>
                                <p:cTn id="33" presetID="48" presetClass="entr" presetSubtype="0" accel="50000" fill="hold" nodeType="afterEffect">
                                  <p:stCondLst>
                                    <p:cond delay="0"/>
                                  </p:stCondLst>
                                  <p:childTnLst>
                                    <p:set>
                                      <p:cBhvr>
                                        <p:cTn id="34" dur="1" fill="hold">
                                          <p:stCondLst>
                                            <p:cond delay="0"/>
                                          </p:stCondLst>
                                        </p:cTn>
                                        <p:tgtEl>
                                          <p:spTgt spid="14337">
                                            <p:txEl>
                                              <p:pRg st="2" end="2"/>
                                            </p:txEl>
                                          </p:spTgt>
                                        </p:tgtEl>
                                        <p:attrNameLst>
                                          <p:attrName>style.visibility</p:attrName>
                                        </p:attrNameLst>
                                      </p:cBhvr>
                                      <p:to>
                                        <p:strVal val="visible"/>
                                      </p:to>
                                    </p:set>
                                    <p:anim calcmode="lin" valueType="num">
                                      <p:cBhvr>
                                        <p:cTn id="35" dur="1000" fill="hold"/>
                                        <p:tgtEl>
                                          <p:spTgt spid="14337">
                                            <p:txEl>
                                              <p:pRg st="2" end="2"/>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36" dur="1000" fill="hold"/>
                                        <p:tgtEl>
                                          <p:spTgt spid="14337">
                                            <p:txEl>
                                              <p:pRg st="2" end="2"/>
                                            </p:txEl>
                                          </p:spTgt>
                                        </p:tgtEl>
                                        <p:attrNameLst>
                                          <p:attrName>ppt_x</p:attrName>
                                        </p:attrNameLst>
                                      </p:cBhvr>
                                      <p:tavLst>
                                        <p:tav tm="0">
                                          <p:val>
                                            <p:fltVal val="-1"/>
                                          </p:val>
                                        </p:tav>
                                        <p:tav tm="50000">
                                          <p:val>
                                            <p:fltVal val="0.95"/>
                                          </p:val>
                                        </p:tav>
                                        <p:tav tm="100000">
                                          <p:val>
                                            <p:strVal val="#ppt_x"/>
                                          </p:val>
                                        </p:tav>
                                      </p:tavLst>
                                    </p:anim>
                                    <p:anim calcmode="lin" valueType="num">
                                      <p:cBhvr>
                                        <p:cTn id="37" dur="1000" fill="hold"/>
                                        <p:tgtEl>
                                          <p:spTgt spid="14337">
                                            <p:txEl>
                                              <p:pRg st="2" end="2"/>
                                            </p:txEl>
                                          </p:spTgt>
                                        </p:tgtEl>
                                        <p:attrNameLst>
                                          <p:attrName>ppt_y</p:attrName>
                                        </p:attrNameLst>
                                      </p:cBhvr>
                                      <p:tavLst>
                                        <p:tav tm="0">
                                          <p:val>
                                            <p:strVal val="#ppt_y"/>
                                          </p:val>
                                        </p:tav>
                                        <p:tav tm="100000">
                                          <p:val>
                                            <p:strVal val="#ppt_y"/>
                                          </p:val>
                                        </p:tav>
                                      </p:tavLst>
                                    </p:anim>
                                    <p:animEffect transition="in" filter="fade">
                                      <p:cBhvr>
                                        <p:cTn id="38" dur="1000"/>
                                        <p:tgtEl>
                                          <p:spTgt spid="14337">
                                            <p:txEl>
                                              <p:pRg st="2" end="2"/>
                                            </p:txEl>
                                          </p:spTgt>
                                        </p:tgtEl>
                                      </p:cBhvr>
                                    </p:animEffect>
                                  </p:childTnLst>
                                </p:cTn>
                              </p:par>
                            </p:childTnLst>
                          </p:cTn>
                        </p:par>
                        <p:par>
                          <p:cTn id="39" fill="hold">
                            <p:stCondLst>
                              <p:cond delay="5000"/>
                            </p:stCondLst>
                            <p:childTnLst>
                              <p:par>
                                <p:cTn id="40" presetID="48" presetClass="entr" presetSubtype="0" accel="50000" fill="hold" nodeType="afterEffect">
                                  <p:stCondLst>
                                    <p:cond delay="0"/>
                                  </p:stCondLst>
                                  <p:childTnLst>
                                    <p:set>
                                      <p:cBhvr>
                                        <p:cTn id="41" dur="1" fill="hold">
                                          <p:stCondLst>
                                            <p:cond delay="0"/>
                                          </p:stCondLst>
                                        </p:cTn>
                                        <p:tgtEl>
                                          <p:spTgt spid="14337">
                                            <p:txEl>
                                              <p:pRg st="3" end="3"/>
                                            </p:txEl>
                                          </p:spTgt>
                                        </p:tgtEl>
                                        <p:attrNameLst>
                                          <p:attrName>style.visibility</p:attrName>
                                        </p:attrNameLst>
                                      </p:cBhvr>
                                      <p:to>
                                        <p:strVal val="visible"/>
                                      </p:to>
                                    </p:set>
                                    <p:anim calcmode="lin" valueType="num">
                                      <p:cBhvr>
                                        <p:cTn id="42" dur="1000" fill="hold"/>
                                        <p:tgtEl>
                                          <p:spTgt spid="14337">
                                            <p:txEl>
                                              <p:pRg st="3" end="3"/>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43" dur="1000" fill="hold"/>
                                        <p:tgtEl>
                                          <p:spTgt spid="14337">
                                            <p:txEl>
                                              <p:pRg st="3" end="3"/>
                                            </p:txEl>
                                          </p:spTgt>
                                        </p:tgtEl>
                                        <p:attrNameLst>
                                          <p:attrName>ppt_x</p:attrName>
                                        </p:attrNameLst>
                                      </p:cBhvr>
                                      <p:tavLst>
                                        <p:tav tm="0">
                                          <p:val>
                                            <p:fltVal val="-1"/>
                                          </p:val>
                                        </p:tav>
                                        <p:tav tm="50000">
                                          <p:val>
                                            <p:fltVal val="0.95"/>
                                          </p:val>
                                        </p:tav>
                                        <p:tav tm="100000">
                                          <p:val>
                                            <p:strVal val="#ppt_x"/>
                                          </p:val>
                                        </p:tav>
                                      </p:tavLst>
                                    </p:anim>
                                    <p:anim calcmode="lin" valueType="num">
                                      <p:cBhvr>
                                        <p:cTn id="44" dur="1000" fill="hold"/>
                                        <p:tgtEl>
                                          <p:spTgt spid="14337">
                                            <p:txEl>
                                              <p:pRg st="3" end="3"/>
                                            </p:txEl>
                                          </p:spTgt>
                                        </p:tgtEl>
                                        <p:attrNameLst>
                                          <p:attrName>ppt_y</p:attrName>
                                        </p:attrNameLst>
                                      </p:cBhvr>
                                      <p:tavLst>
                                        <p:tav tm="0">
                                          <p:val>
                                            <p:strVal val="#ppt_y"/>
                                          </p:val>
                                        </p:tav>
                                        <p:tav tm="100000">
                                          <p:val>
                                            <p:strVal val="#ppt_y"/>
                                          </p:val>
                                        </p:tav>
                                      </p:tavLst>
                                    </p:anim>
                                    <p:animEffect transition="in" filter="fade">
                                      <p:cBhvr>
                                        <p:cTn id="45" dur="1000"/>
                                        <p:tgtEl>
                                          <p:spTgt spid="1433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endParaRPr lang="ar-SA"/>
          </a:p>
        </p:txBody>
      </p:sp>
      <p:sp>
        <p:nvSpPr>
          <p:cNvPr id="3" name="عنوان فرعي 2"/>
          <p:cNvSpPr>
            <a:spLocks noGrp="1"/>
          </p:cNvSpPr>
          <p:nvPr>
            <p:ph type="subTitle" idx="1"/>
          </p:nvPr>
        </p:nvSpPr>
        <p:spPr/>
        <p:txBody>
          <a:bodyPr/>
          <a:lstStyle/>
          <a:p>
            <a:endParaRPr lang="ar-SA"/>
          </a:p>
        </p:txBody>
      </p:sp>
      <p:sp>
        <p:nvSpPr>
          <p:cNvPr id="14337" name="Rectangle 1"/>
          <p:cNvSpPr>
            <a:spLocks noChangeArrowheads="1"/>
          </p:cNvSpPr>
          <p:nvPr/>
        </p:nvSpPr>
        <p:spPr bwMode="auto">
          <a:xfrm>
            <a:off x="285719" y="500042"/>
            <a:ext cx="8858281"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pPr>
            <a:r>
              <a:rPr kumimoji="0" lang="ar-SA" sz="3200" b="1" i="0" u="none" strike="noStrike" normalizeH="0" baseline="0" dirty="0" smtClean="0">
                <a:ln w="18000">
                  <a:solidFill>
                    <a:schemeClr val="accent2">
                      <a:lumMod val="75000"/>
                    </a:schemeClr>
                  </a:solidFill>
                  <a:prstDash val="solid"/>
                  <a:miter lim="800000"/>
                </a:ln>
                <a:solidFill>
                  <a:srgbClr val="00B050"/>
                </a:solidFill>
                <a:effectLst>
                  <a:glow rad="101600">
                    <a:srgbClr val="FFFF99">
                      <a:alpha val="60000"/>
                    </a:srgbClr>
                  </a:glow>
                  <a:outerShdw blurRad="25500" dist="23000" dir="7020000" algn="tl">
                    <a:srgbClr val="000000">
                      <a:alpha val="50000"/>
                    </a:srgbClr>
                  </a:outerShdw>
                </a:effectLst>
                <a:latin typeface="Calibri" pitchFamily="34" charset="0"/>
                <a:ea typeface="Calibri" pitchFamily="34" charset="0"/>
                <a:cs typeface="PT Bold Heading" pitchFamily="2" charset="-78"/>
              </a:rPr>
              <a:t/>
            </a:r>
            <a:br>
              <a:rPr kumimoji="0" lang="ar-SA" sz="3200" b="1" i="0" u="none" strike="noStrike" normalizeH="0" baseline="0" dirty="0" smtClean="0">
                <a:ln w="18000">
                  <a:solidFill>
                    <a:schemeClr val="accent2">
                      <a:lumMod val="75000"/>
                    </a:schemeClr>
                  </a:solidFill>
                  <a:prstDash val="solid"/>
                  <a:miter lim="800000"/>
                </a:ln>
                <a:solidFill>
                  <a:srgbClr val="00B050"/>
                </a:solidFill>
                <a:effectLst>
                  <a:glow rad="101600">
                    <a:srgbClr val="FFFF99">
                      <a:alpha val="60000"/>
                    </a:srgbClr>
                  </a:glow>
                  <a:outerShdw blurRad="25500" dist="23000" dir="7020000" algn="tl">
                    <a:srgbClr val="000000">
                      <a:alpha val="50000"/>
                    </a:srgbClr>
                  </a:outerShdw>
                </a:effectLst>
                <a:latin typeface="Calibri" pitchFamily="34" charset="0"/>
                <a:ea typeface="Calibri" pitchFamily="34" charset="0"/>
                <a:cs typeface="PT Bold Heading" pitchFamily="2" charset="-78"/>
              </a:rPr>
            </a:br>
            <a:r>
              <a:rPr lang="ar-SA" sz="3200" b="1" dirty="0" smtClean="0">
                <a:ln w="18000">
                  <a:solidFill>
                    <a:schemeClr val="accent2">
                      <a:lumMod val="75000"/>
                    </a:schemeClr>
                  </a:solidFill>
                  <a:prstDash val="solid"/>
                  <a:miter lim="800000"/>
                </a:ln>
                <a:solidFill>
                  <a:srgbClr val="00B050"/>
                </a:solidFill>
                <a:effectLst>
                  <a:glow rad="101600">
                    <a:srgbClr val="FFFF99">
                      <a:alpha val="60000"/>
                    </a:srgbClr>
                  </a:glow>
                  <a:outerShdw blurRad="25500" dist="23000" dir="7020000" algn="tl">
                    <a:srgbClr val="000000">
                      <a:alpha val="50000"/>
                    </a:srgbClr>
                  </a:outerShdw>
                </a:effectLst>
                <a:latin typeface="Calibri" pitchFamily="34" charset="0"/>
                <a:ea typeface="Calibri" pitchFamily="34" charset="0"/>
                <a:cs typeface="PT Bold Heading" pitchFamily="2" charset="-78"/>
              </a:rPr>
              <a:t/>
            </a:r>
            <a:br>
              <a:rPr lang="ar-SA" sz="3200" b="1" dirty="0" smtClean="0">
                <a:ln w="18000">
                  <a:solidFill>
                    <a:schemeClr val="accent2">
                      <a:lumMod val="75000"/>
                    </a:schemeClr>
                  </a:solidFill>
                  <a:prstDash val="solid"/>
                  <a:miter lim="800000"/>
                </a:ln>
                <a:solidFill>
                  <a:srgbClr val="00B050"/>
                </a:solidFill>
                <a:effectLst>
                  <a:glow rad="101600">
                    <a:srgbClr val="FFFF99">
                      <a:alpha val="60000"/>
                    </a:srgbClr>
                  </a:glow>
                  <a:outerShdw blurRad="25500" dist="23000" dir="7020000" algn="tl">
                    <a:srgbClr val="000000">
                      <a:alpha val="50000"/>
                    </a:srgbClr>
                  </a:outerShdw>
                </a:effectLst>
                <a:latin typeface="Calibri" pitchFamily="34" charset="0"/>
                <a:ea typeface="Calibri" pitchFamily="34" charset="0"/>
                <a:cs typeface="PT Bold Heading" pitchFamily="2" charset="-78"/>
              </a:rPr>
            </a:br>
            <a:endParaRPr kumimoji="0" lang="ar-SA" sz="3200" b="1" i="0" u="none" strike="noStrike" normalizeH="0" baseline="0" dirty="0" smtClean="0">
              <a:ln w="18000">
                <a:solidFill>
                  <a:schemeClr val="accent2">
                    <a:lumMod val="75000"/>
                  </a:schemeClr>
                </a:solidFill>
                <a:prstDash val="solid"/>
                <a:miter lim="800000"/>
              </a:ln>
              <a:solidFill>
                <a:srgbClr val="00B050"/>
              </a:solidFill>
              <a:effectLst>
                <a:glow rad="101600">
                  <a:srgbClr val="FFFF99">
                    <a:alpha val="60000"/>
                  </a:srgbClr>
                </a:glow>
                <a:outerShdw blurRad="25500" dist="23000" dir="7020000" algn="tl">
                  <a:srgbClr val="000000">
                    <a:alpha val="50000"/>
                  </a:srgbClr>
                </a:outerShdw>
              </a:effectLst>
              <a:latin typeface="Calibri" pitchFamily="34" charset="0"/>
              <a:ea typeface="Calibri" pitchFamily="34" charset="0"/>
              <a:cs typeface="PT Bold Heading" pitchFamily="2" charset="-78"/>
            </a:endParaRPr>
          </a:p>
          <a:p>
            <a:pPr fontAlgn="base">
              <a:spcBef>
                <a:spcPct val="0"/>
              </a:spcBef>
              <a:spcAft>
                <a:spcPct val="0"/>
              </a:spcAft>
            </a:pPr>
            <a:r>
              <a:rPr kumimoji="0" lang="ar-SA" sz="3200" b="1" i="0" u="none" strike="noStrike" normalizeH="0" baseline="0" dirty="0" smtClean="0">
                <a:ln w="18000">
                  <a:solidFill>
                    <a:schemeClr val="accent2">
                      <a:lumMod val="75000"/>
                    </a:schemeClr>
                  </a:solidFill>
                  <a:prstDash val="solid"/>
                  <a:miter lim="800000"/>
                </a:ln>
                <a:solidFill>
                  <a:srgbClr val="00B050"/>
                </a:solidFill>
                <a:effectLst>
                  <a:glow rad="101600">
                    <a:srgbClr val="FFFF99">
                      <a:alpha val="60000"/>
                    </a:srgbClr>
                  </a:glow>
                  <a:outerShdw blurRad="25500" dist="23000" dir="7020000" algn="tl">
                    <a:srgbClr val="000000">
                      <a:alpha val="50000"/>
                    </a:srgbClr>
                  </a:outerShdw>
                </a:effectLst>
                <a:latin typeface="Calibri" pitchFamily="34" charset="0"/>
                <a:ea typeface="Calibri" pitchFamily="34" charset="0"/>
                <a:cs typeface="PT Bold Heading" pitchFamily="2" charset="-78"/>
              </a:rPr>
              <a:t/>
            </a:r>
            <a:br>
              <a:rPr kumimoji="0" lang="ar-SA" sz="3200" b="1" i="0" u="none" strike="noStrike" normalizeH="0" baseline="0" dirty="0" smtClean="0">
                <a:ln w="18000">
                  <a:solidFill>
                    <a:schemeClr val="accent2">
                      <a:lumMod val="75000"/>
                    </a:schemeClr>
                  </a:solidFill>
                  <a:prstDash val="solid"/>
                  <a:miter lim="800000"/>
                </a:ln>
                <a:solidFill>
                  <a:srgbClr val="00B050"/>
                </a:solidFill>
                <a:effectLst>
                  <a:glow rad="101600">
                    <a:srgbClr val="FFFF99">
                      <a:alpha val="60000"/>
                    </a:srgbClr>
                  </a:glow>
                  <a:outerShdw blurRad="25500" dist="23000" dir="7020000" algn="tl">
                    <a:srgbClr val="000000">
                      <a:alpha val="50000"/>
                    </a:srgbClr>
                  </a:outerShdw>
                </a:effectLst>
                <a:latin typeface="Calibri" pitchFamily="34" charset="0"/>
                <a:ea typeface="Calibri" pitchFamily="34" charset="0"/>
                <a:cs typeface="PT Bold Heading" pitchFamily="2" charset="-78"/>
              </a:rPr>
            </a:br>
            <a:endParaRPr kumimoji="0" lang="ar-SA" sz="3200" b="1" i="0" u="none" strike="noStrike" normalizeH="0" baseline="0" dirty="0" smtClean="0">
              <a:ln w="18000">
                <a:solidFill>
                  <a:schemeClr val="accent2">
                    <a:lumMod val="75000"/>
                  </a:schemeClr>
                </a:solidFill>
                <a:prstDash val="solid"/>
                <a:miter lim="800000"/>
              </a:ln>
              <a:solidFill>
                <a:srgbClr val="0000FF"/>
              </a:solidFill>
              <a:effectLst>
                <a:glow rad="101600">
                  <a:srgbClr val="FFFF99">
                    <a:alpha val="60000"/>
                  </a:srgbClr>
                </a:glow>
                <a:outerShdw blurRad="25500" dist="23000" dir="7020000" algn="tl">
                  <a:srgbClr val="000000">
                    <a:alpha val="50000"/>
                  </a:srgbClr>
                </a:outerShdw>
              </a:effectLst>
              <a:latin typeface="Arial" pitchFamily="34" charset="0"/>
              <a:cs typeface="PT Bold Heading" pitchFamily="2" charset="-78"/>
            </a:endParaRPr>
          </a:p>
        </p:txBody>
      </p:sp>
      <p:pic>
        <p:nvPicPr>
          <p:cNvPr id="7" name="عنصر نائب للمحتوى 3" descr="siod_salmonella_04.jpg"/>
          <p:cNvPicPr>
            <a:picLocks noChangeAspect="1"/>
          </p:cNvPicPr>
          <p:nvPr/>
        </p:nvPicPr>
        <p:blipFill>
          <a:blip r:embed="rId2" cstate="print"/>
          <a:stretch>
            <a:fillRect/>
          </a:stretch>
        </p:blipFill>
        <p:spPr>
          <a:xfrm>
            <a:off x="0" y="0"/>
            <a:ext cx="9144000" cy="6858000"/>
          </a:xfrm>
          <a:prstGeom prst="rect">
            <a:avLst/>
          </a:prstGeom>
        </p:spPr>
      </p:pic>
      <p:pic>
        <p:nvPicPr>
          <p:cNvPr id="9" name="صورة 8" descr="streaking on agar slant"/>
          <p:cNvPicPr/>
          <p:nvPr/>
        </p:nvPicPr>
        <p:blipFill>
          <a:blip r:embed="rId3" cstate="print"/>
          <a:srcRect/>
          <a:stretch>
            <a:fillRect/>
          </a:stretch>
        </p:blipFill>
        <p:spPr bwMode="auto">
          <a:xfrm>
            <a:off x="1285852" y="285728"/>
            <a:ext cx="6786610" cy="6143668"/>
          </a:xfrm>
          <a:prstGeom prst="rect">
            <a:avLst/>
          </a:prstGeom>
          <a:ln>
            <a:noFill/>
          </a:ln>
          <a:effectLst>
            <a:outerShdw blurRad="50800" dist="38100" dir="8100000" algn="tr" rotWithShape="0">
              <a:prstClr val="black">
                <a:alpha val="40000"/>
              </a:prstClr>
            </a:outerShdw>
            <a:reflection blurRad="6350" stA="52000" endA="300" endPos="35000" dir="5400000" sy="-100000" algn="bl" rotWithShape="0"/>
            <a:softEdge rad="112500"/>
          </a:effectLst>
        </p:spPr>
      </p:pic>
      <p:sp>
        <p:nvSpPr>
          <p:cNvPr id="8" name="مستطيل 7"/>
          <p:cNvSpPr/>
          <p:nvPr/>
        </p:nvSpPr>
        <p:spPr>
          <a:xfrm>
            <a:off x="1000100" y="5357826"/>
            <a:ext cx="7000924" cy="107157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sz="2800" dirty="0" smtClean="0">
                <a:solidFill>
                  <a:srgbClr val="C00000"/>
                </a:solidFill>
                <a:cs typeface="PT Bold Heading" pitchFamily="2" charset="-78"/>
              </a:rPr>
              <a:t>طريقة تخطيط أنبوبة </a:t>
            </a:r>
            <a:r>
              <a:rPr lang="ar-SA" sz="2800" dirty="0" err="1" smtClean="0">
                <a:solidFill>
                  <a:srgbClr val="C00000"/>
                </a:solidFill>
                <a:cs typeface="PT Bold Heading" pitchFamily="2" charset="-78"/>
              </a:rPr>
              <a:t>الآجار</a:t>
            </a:r>
            <a:r>
              <a:rPr lang="ar-SA" sz="2800" dirty="0" smtClean="0">
                <a:solidFill>
                  <a:srgbClr val="C00000"/>
                </a:solidFill>
                <a:cs typeface="PT Bold Heading" pitchFamily="2" charset="-78"/>
              </a:rPr>
              <a:t> المائل (لحفظ الكائنات الدقيقة)  </a:t>
            </a:r>
            <a:r>
              <a:rPr lang="fr-FR" sz="2800" dirty="0" smtClean="0">
                <a:solidFill>
                  <a:srgbClr val="C00000"/>
                </a:solidFill>
                <a:cs typeface="PT Bold Heading" pitchFamily="2" charset="-78"/>
              </a:rPr>
              <a:t> </a:t>
            </a:r>
            <a:r>
              <a:rPr lang="fr-FR" sz="2800" b="1" dirty="0" err="1" smtClean="0">
                <a:solidFill>
                  <a:srgbClr val="C00000"/>
                </a:solidFill>
                <a:cs typeface="PT Bold Heading" pitchFamily="2" charset="-78"/>
              </a:rPr>
              <a:t>Slant</a:t>
            </a:r>
            <a:r>
              <a:rPr lang="fr-FR" sz="2800" b="1" dirty="0" smtClean="0">
                <a:solidFill>
                  <a:srgbClr val="C00000"/>
                </a:solidFill>
                <a:cs typeface="PT Bold Heading" pitchFamily="2" charset="-78"/>
              </a:rPr>
              <a:t> inoculation</a:t>
            </a:r>
            <a:r>
              <a:rPr lang="ar-SA" sz="2800" dirty="0" smtClean="0">
                <a:solidFill>
                  <a:srgbClr val="C00000"/>
                </a:solidFill>
                <a:cs typeface="PT Bold Heading" pitchFamily="2" charset="-78"/>
              </a:rPr>
              <a:t> .</a:t>
            </a:r>
            <a:endParaRPr lang="en-US" sz="2800" dirty="0" smtClean="0">
              <a:solidFill>
                <a:srgbClr val="C00000"/>
              </a:solidFill>
              <a:cs typeface="PT Bold Heading" pitchFamily="2" charset="-78"/>
            </a:endParaRPr>
          </a:p>
          <a:p>
            <a:r>
              <a:rPr lang="en-US" sz="2800" dirty="0" smtClean="0">
                <a:solidFill>
                  <a:srgbClr val="C00000"/>
                </a:solidFill>
                <a:cs typeface="PT Bold Heading" pitchFamily="2" charset="-78"/>
              </a:rPr>
              <a:t> </a:t>
            </a:r>
          </a:p>
        </p:txBody>
      </p:sp>
    </p:spTree>
  </p:cSld>
  <p:clrMapOvr>
    <a:masterClrMapping/>
  </p:clrMapOvr>
  <p:transition spd="med">
    <p:plus/>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8" presetClass="entr" presetSubtype="0" accel="50000" fill="hold" nodeType="afterEffect">
                                  <p:stCondLst>
                                    <p:cond delay="0"/>
                                  </p:stCondLst>
                                  <p:childTnLst>
                                    <p:set>
                                      <p:cBhvr>
                                        <p:cTn id="6" dur="1" fill="hold">
                                          <p:stCondLst>
                                            <p:cond delay="0"/>
                                          </p:stCondLst>
                                        </p:cTn>
                                        <p:tgtEl>
                                          <p:spTgt spid="14337">
                                            <p:txEl>
                                              <p:pRg st="0" end="0"/>
                                            </p:txEl>
                                          </p:spTgt>
                                        </p:tgtEl>
                                        <p:attrNameLst>
                                          <p:attrName>style.visibility</p:attrName>
                                        </p:attrNameLst>
                                      </p:cBhvr>
                                      <p:to>
                                        <p:strVal val="visible"/>
                                      </p:to>
                                    </p:set>
                                    <p:anim calcmode="lin" valueType="num">
                                      <p:cBhvr>
                                        <p:cTn id="7" dur="1000" fill="hold"/>
                                        <p:tgtEl>
                                          <p:spTgt spid="14337">
                                            <p:txEl>
                                              <p:pRg st="0" end="0"/>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1000" fill="hold"/>
                                        <p:tgtEl>
                                          <p:spTgt spid="14337">
                                            <p:txEl>
                                              <p:pRg st="0" end="0"/>
                                            </p:txEl>
                                          </p:spTgt>
                                        </p:tgtEl>
                                        <p:attrNameLst>
                                          <p:attrName>ppt_x</p:attrName>
                                        </p:attrNameLst>
                                      </p:cBhvr>
                                      <p:tavLst>
                                        <p:tav tm="0">
                                          <p:val>
                                            <p:fltVal val="-1"/>
                                          </p:val>
                                        </p:tav>
                                        <p:tav tm="50000">
                                          <p:val>
                                            <p:fltVal val="0.95"/>
                                          </p:val>
                                        </p:tav>
                                        <p:tav tm="100000">
                                          <p:val>
                                            <p:strVal val="#ppt_x"/>
                                          </p:val>
                                        </p:tav>
                                      </p:tavLst>
                                    </p:anim>
                                    <p:anim calcmode="lin" valueType="num">
                                      <p:cBhvr>
                                        <p:cTn id="9" dur="1000" fill="hold"/>
                                        <p:tgtEl>
                                          <p:spTgt spid="14337">
                                            <p:txEl>
                                              <p:pRg st="0" end="0"/>
                                            </p:txEl>
                                          </p:spTgt>
                                        </p:tgtEl>
                                        <p:attrNameLst>
                                          <p:attrName>ppt_y</p:attrName>
                                        </p:attrNameLst>
                                      </p:cBhvr>
                                      <p:tavLst>
                                        <p:tav tm="0">
                                          <p:val>
                                            <p:strVal val="#ppt_y"/>
                                          </p:val>
                                        </p:tav>
                                        <p:tav tm="100000">
                                          <p:val>
                                            <p:strVal val="#ppt_y"/>
                                          </p:val>
                                        </p:tav>
                                      </p:tavLst>
                                    </p:anim>
                                    <p:animEffect transition="in" filter="fade">
                                      <p:cBhvr>
                                        <p:cTn id="10" dur="1000"/>
                                        <p:tgtEl>
                                          <p:spTgt spid="14337">
                                            <p:txEl>
                                              <p:pRg st="0" end="0"/>
                                            </p:txEl>
                                          </p:spTgt>
                                        </p:tgtEl>
                                      </p:cBhvr>
                                    </p:animEffect>
                                  </p:childTnLst>
                                </p:cTn>
                              </p:par>
                            </p:childTnLst>
                          </p:cTn>
                        </p:par>
                        <p:par>
                          <p:cTn id="11" fill="hold">
                            <p:stCondLst>
                              <p:cond delay="1000"/>
                            </p:stCondLst>
                            <p:childTnLst>
                              <p:par>
                                <p:cTn id="12" presetID="48" presetClass="entr" presetSubtype="0" accel="50000" fill="hold" nodeType="afterEffect">
                                  <p:stCondLst>
                                    <p:cond delay="0"/>
                                  </p:stCondLst>
                                  <p:childTnLst>
                                    <p:set>
                                      <p:cBhvr>
                                        <p:cTn id="13" dur="1" fill="hold">
                                          <p:stCondLst>
                                            <p:cond delay="0"/>
                                          </p:stCondLst>
                                        </p:cTn>
                                        <p:tgtEl>
                                          <p:spTgt spid="14337">
                                            <p:txEl>
                                              <p:pRg st="1" end="1"/>
                                            </p:txEl>
                                          </p:spTgt>
                                        </p:tgtEl>
                                        <p:attrNameLst>
                                          <p:attrName>style.visibility</p:attrName>
                                        </p:attrNameLst>
                                      </p:cBhvr>
                                      <p:to>
                                        <p:strVal val="visible"/>
                                      </p:to>
                                    </p:set>
                                    <p:anim calcmode="lin" valueType="num">
                                      <p:cBhvr>
                                        <p:cTn id="14" dur="1000" fill="hold"/>
                                        <p:tgtEl>
                                          <p:spTgt spid="14337">
                                            <p:txEl>
                                              <p:pRg st="1" end="1"/>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5" dur="1000" fill="hold"/>
                                        <p:tgtEl>
                                          <p:spTgt spid="14337">
                                            <p:txEl>
                                              <p:pRg st="1" end="1"/>
                                            </p:txEl>
                                          </p:spTgt>
                                        </p:tgtEl>
                                        <p:attrNameLst>
                                          <p:attrName>ppt_x</p:attrName>
                                        </p:attrNameLst>
                                      </p:cBhvr>
                                      <p:tavLst>
                                        <p:tav tm="0">
                                          <p:val>
                                            <p:fltVal val="-1"/>
                                          </p:val>
                                        </p:tav>
                                        <p:tav tm="50000">
                                          <p:val>
                                            <p:fltVal val="0.95"/>
                                          </p:val>
                                        </p:tav>
                                        <p:tav tm="100000">
                                          <p:val>
                                            <p:strVal val="#ppt_x"/>
                                          </p:val>
                                        </p:tav>
                                      </p:tavLst>
                                    </p:anim>
                                    <p:anim calcmode="lin" valueType="num">
                                      <p:cBhvr>
                                        <p:cTn id="16" dur="1000" fill="hold"/>
                                        <p:tgtEl>
                                          <p:spTgt spid="14337">
                                            <p:txEl>
                                              <p:pRg st="1" end="1"/>
                                            </p:txEl>
                                          </p:spTgt>
                                        </p:tgtEl>
                                        <p:attrNameLst>
                                          <p:attrName>ppt_y</p:attrName>
                                        </p:attrNameLst>
                                      </p:cBhvr>
                                      <p:tavLst>
                                        <p:tav tm="0">
                                          <p:val>
                                            <p:strVal val="#ppt_y"/>
                                          </p:val>
                                        </p:tav>
                                        <p:tav tm="100000">
                                          <p:val>
                                            <p:strVal val="#ppt_y"/>
                                          </p:val>
                                        </p:tav>
                                      </p:tavLst>
                                    </p:anim>
                                    <p:animEffect transition="in" filter="fade">
                                      <p:cBhvr>
                                        <p:cTn id="17" dur="1000"/>
                                        <p:tgtEl>
                                          <p:spTgt spid="14337">
                                            <p:txEl>
                                              <p:pRg st="1" end="1"/>
                                            </p:txEl>
                                          </p:spTgt>
                                        </p:tgtEl>
                                      </p:cBhvr>
                                    </p:animEffect>
                                  </p:childTnLst>
                                </p:cTn>
                              </p:par>
                              <p:par>
                                <p:cTn id="18" presetID="12" presetClass="entr" presetSubtype="1" fill="hold" nodeType="with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slide(fromTop)">
                                      <p:cBhvr>
                                        <p:cTn id="20" dur="500"/>
                                        <p:tgtEl>
                                          <p:spTgt spid="9"/>
                                        </p:tgtEl>
                                      </p:cBhvr>
                                    </p:animEffect>
                                  </p:childTnLst>
                                </p:cTn>
                              </p:par>
                              <p:par>
                                <p:cTn id="21" presetID="12" presetClass="entr" presetSubtype="4"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slide(fromBottom)">
                                      <p:cBhvr>
                                        <p:cTn id="2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endParaRPr lang="ar-SA"/>
          </a:p>
        </p:txBody>
      </p:sp>
      <p:sp>
        <p:nvSpPr>
          <p:cNvPr id="3" name="عنوان فرعي 2"/>
          <p:cNvSpPr>
            <a:spLocks noGrp="1"/>
          </p:cNvSpPr>
          <p:nvPr>
            <p:ph type="subTitle" idx="1"/>
          </p:nvPr>
        </p:nvSpPr>
        <p:spPr/>
        <p:txBody>
          <a:bodyPr/>
          <a:lstStyle/>
          <a:p>
            <a:endParaRPr lang="ar-SA"/>
          </a:p>
        </p:txBody>
      </p:sp>
      <p:sp>
        <p:nvSpPr>
          <p:cNvPr id="14337" name="Rectangle 1"/>
          <p:cNvSpPr>
            <a:spLocks noChangeArrowheads="1"/>
          </p:cNvSpPr>
          <p:nvPr/>
        </p:nvSpPr>
        <p:spPr bwMode="auto">
          <a:xfrm>
            <a:off x="285719" y="500042"/>
            <a:ext cx="8858281"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pPr>
            <a:r>
              <a:rPr kumimoji="0" lang="ar-SA" sz="3200" b="1" i="0" u="none" strike="noStrike" normalizeH="0" baseline="0" dirty="0" smtClean="0">
                <a:ln w="18000">
                  <a:solidFill>
                    <a:schemeClr val="accent2">
                      <a:lumMod val="75000"/>
                    </a:schemeClr>
                  </a:solidFill>
                  <a:prstDash val="solid"/>
                  <a:miter lim="800000"/>
                </a:ln>
                <a:solidFill>
                  <a:srgbClr val="00B050"/>
                </a:solidFill>
                <a:effectLst>
                  <a:glow rad="101600">
                    <a:srgbClr val="FFFF99">
                      <a:alpha val="60000"/>
                    </a:srgbClr>
                  </a:glow>
                  <a:outerShdw blurRad="25500" dist="23000" dir="7020000" algn="tl">
                    <a:srgbClr val="000000">
                      <a:alpha val="50000"/>
                    </a:srgbClr>
                  </a:outerShdw>
                </a:effectLst>
                <a:latin typeface="Calibri" pitchFamily="34" charset="0"/>
                <a:ea typeface="Calibri" pitchFamily="34" charset="0"/>
                <a:cs typeface="PT Bold Heading" pitchFamily="2" charset="-78"/>
              </a:rPr>
              <a:t/>
            </a:r>
            <a:br>
              <a:rPr kumimoji="0" lang="ar-SA" sz="3200" b="1" i="0" u="none" strike="noStrike" normalizeH="0" baseline="0" dirty="0" smtClean="0">
                <a:ln w="18000">
                  <a:solidFill>
                    <a:schemeClr val="accent2">
                      <a:lumMod val="75000"/>
                    </a:schemeClr>
                  </a:solidFill>
                  <a:prstDash val="solid"/>
                  <a:miter lim="800000"/>
                </a:ln>
                <a:solidFill>
                  <a:srgbClr val="00B050"/>
                </a:solidFill>
                <a:effectLst>
                  <a:glow rad="101600">
                    <a:srgbClr val="FFFF99">
                      <a:alpha val="60000"/>
                    </a:srgbClr>
                  </a:glow>
                  <a:outerShdw blurRad="25500" dist="23000" dir="7020000" algn="tl">
                    <a:srgbClr val="000000">
                      <a:alpha val="50000"/>
                    </a:srgbClr>
                  </a:outerShdw>
                </a:effectLst>
                <a:latin typeface="Calibri" pitchFamily="34" charset="0"/>
                <a:ea typeface="Calibri" pitchFamily="34" charset="0"/>
                <a:cs typeface="PT Bold Heading" pitchFamily="2" charset="-78"/>
              </a:rPr>
            </a:br>
            <a:r>
              <a:rPr lang="ar-SA" sz="3200" b="1" dirty="0" smtClean="0">
                <a:ln w="18000">
                  <a:solidFill>
                    <a:schemeClr val="accent2">
                      <a:lumMod val="75000"/>
                    </a:schemeClr>
                  </a:solidFill>
                  <a:prstDash val="solid"/>
                  <a:miter lim="800000"/>
                </a:ln>
                <a:solidFill>
                  <a:srgbClr val="00B050"/>
                </a:solidFill>
                <a:effectLst>
                  <a:glow rad="101600">
                    <a:srgbClr val="FFFF99">
                      <a:alpha val="60000"/>
                    </a:srgbClr>
                  </a:glow>
                  <a:outerShdw blurRad="25500" dist="23000" dir="7020000" algn="tl">
                    <a:srgbClr val="000000">
                      <a:alpha val="50000"/>
                    </a:srgbClr>
                  </a:outerShdw>
                </a:effectLst>
                <a:latin typeface="Calibri" pitchFamily="34" charset="0"/>
                <a:ea typeface="Calibri" pitchFamily="34" charset="0"/>
                <a:cs typeface="PT Bold Heading" pitchFamily="2" charset="-78"/>
              </a:rPr>
              <a:t/>
            </a:r>
            <a:br>
              <a:rPr lang="ar-SA" sz="3200" b="1" dirty="0" smtClean="0">
                <a:ln w="18000">
                  <a:solidFill>
                    <a:schemeClr val="accent2">
                      <a:lumMod val="75000"/>
                    </a:schemeClr>
                  </a:solidFill>
                  <a:prstDash val="solid"/>
                  <a:miter lim="800000"/>
                </a:ln>
                <a:solidFill>
                  <a:srgbClr val="00B050"/>
                </a:solidFill>
                <a:effectLst>
                  <a:glow rad="101600">
                    <a:srgbClr val="FFFF99">
                      <a:alpha val="60000"/>
                    </a:srgbClr>
                  </a:glow>
                  <a:outerShdw blurRad="25500" dist="23000" dir="7020000" algn="tl">
                    <a:srgbClr val="000000">
                      <a:alpha val="50000"/>
                    </a:srgbClr>
                  </a:outerShdw>
                </a:effectLst>
                <a:latin typeface="Calibri" pitchFamily="34" charset="0"/>
                <a:ea typeface="Calibri" pitchFamily="34" charset="0"/>
                <a:cs typeface="PT Bold Heading" pitchFamily="2" charset="-78"/>
              </a:rPr>
            </a:br>
            <a:endParaRPr kumimoji="0" lang="ar-SA" sz="3200" b="1" i="0" u="none" strike="noStrike" normalizeH="0" baseline="0" dirty="0" smtClean="0">
              <a:ln w="18000">
                <a:solidFill>
                  <a:schemeClr val="accent2">
                    <a:lumMod val="75000"/>
                  </a:schemeClr>
                </a:solidFill>
                <a:prstDash val="solid"/>
                <a:miter lim="800000"/>
              </a:ln>
              <a:solidFill>
                <a:srgbClr val="00B050"/>
              </a:solidFill>
              <a:effectLst>
                <a:glow rad="101600">
                  <a:srgbClr val="FFFF99">
                    <a:alpha val="60000"/>
                  </a:srgbClr>
                </a:glow>
                <a:outerShdw blurRad="25500" dist="23000" dir="7020000" algn="tl">
                  <a:srgbClr val="000000">
                    <a:alpha val="50000"/>
                  </a:srgbClr>
                </a:outerShdw>
              </a:effectLst>
              <a:latin typeface="Calibri" pitchFamily="34" charset="0"/>
              <a:ea typeface="Calibri" pitchFamily="34" charset="0"/>
              <a:cs typeface="PT Bold Heading" pitchFamily="2" charset="-78"/>
            </a:endParaRPr>
          </a:p>
          <a:p>
            <a:pPr fontAlgn="base">
              <a:spcBef>
                <a:spcPct val="0"/>
              </a:spcBef>
              <a:spcAft>
                <a:spcPct val="0"/>
              </a:spcAft>
            </a:pPr>
            <a:r>
              <a:rPr kumimoji="0" lang="ar-SA" sz="3200" b="1" i="0" u="none" strike="noStrike" normalizeH="0" baseline="0" dirty="0" smtClean="0">
                <a:ln w="18000">
                  <a:solidFill>
                    <a:schemeClr val="accent2">
                      <a:lumMod val="75000"/>
                    </a:schemeClr>
                  </a:solidFill>
                  <a:prstDash val="solid"/>
                  <a:miter lim="800000"/>
                </a:ln>
                <a:solidFill>
                  <a:srgbClr val="00B050"/>
                </a:solidFill>
                <a:effectLst>
                  <a:glow rad="101600">
                    <a:srgbClr val="FFFF99">
                      <a:alpha val="60000"/>
                    </a:srgbClr>
                  </a:glow>
                  <a:outerShdw blurRad="25500" dist="23000" dir="7020000" algn="tl">
                    <a:srgbClr val="000000">
                      <a:alpha val="50000"/>
                    </a:srgbClr>
                  </a:outerShdw>
                </a:effectLst>
                <a:latin typeface="Calibri" pitchFamily="34" charset="0"/>
                <a:ea typeface="Calibri" pitchFamily="34" charset="0"/>
                <a:cs typeface="PT Bold Heading" pitchFamily="2" charset="-78"/>
              </a:rPr>
              <a:t/>
            </a:r>
            <a:br>
              <a:rPr kumimoji="0" lang="ar-SA" sz="3200" b="1" i="0" u="none" strike="noStrike" normalizeH="0" baseline="0" dirty="0" smtClean="0">
                <a:ln w="18000">
                  <a:solidFill>
                    <a:schemeClr val="accent2">
                      <a:lumMod val="75000"/>
                    </a:schemeClr>
                  </a:solidFill>
                  <a:prstDash val="solid"/>
                  <a:miter lim="800000"/>
                </a:ln>
                <a:solidFill>
                  <a:srgbClr val="00B050"/>
                </a:solidFill>
                <a:effectLst>
                  <a:glow rad="101600">
                    <a:srgbClr val="FFFF99">
                      <a:alpha val="60000"/>
                    </a:srgbClr>
                  </a:glow>
                  <a:outerShdw blurRad="25500" dist="23000" dir="7020000" algn="tl">
                    <a:srgbClr val="000000">
                      <a:alpha val="50000"/>
                    </a:srgbClr>
                  </a:outerShdw>
                </a:effectLst>
                <a:latin typeface="Calibri" pitchFamily="34" charset="0"/>
                <a:ea typeface="Calibri" pitchFamily="34" charset="0"/>
                <a:cs typeface="PT Bold Heading" pitchFamily="2" charset="-78"/>
              </a:rPr>
            </a:br>
            <a:endParaRPr kumimoji="0" lang="ar-SA" sz="3200" b="1" i="0" u="none" strike="noStrike" normalizeH="0" baseline="0" dirty="0" smtClean="0">
              <a:ln w="18000">
                <a:solidFill>
                  <a:schemeClr val="accent2">
                    <a:lumMod val="75000"/>
                  </a:schemeClr>
                </a:solidFill>
                <a:prstDash val="solid"/>
                <a:miter lim="800000"/>
              </a:ln>
              <a:solidFill>
                <a:srgbClr val="0000FF"/>
              </a:solidFill>
              <a:effectLst>
                <a:glow rad="101600">
                  <a:srgbClr val="FFFF99">
                    <a:alpha val="60000"/>
                  </a:srgbClr>
                </a:glow>
                <a:outerShdw blurRad="25500" dist="23000" dir="7020000" algn="tl">
                  <a:srgbClr val="000000">
                    <a:alpha val="50000"/>
                  </a:srgbClr>
                </a:outerShdw>
              </a:effectLst>
              <a:latin typeface="Arial" pitchFamily="34" charset="0"/>
              <a:cs typeface="PT Bold Heading" pitchFamily="2" charset="-78"/>
            </a:endParaRPr>
          </a:p>
        </p:txBody>
      </p:sp>
      <p:pic>
        <p:nvPicPr>
          <p:cNvPr id="7" name="عنصر نائب للمحتوى 3" descr="siod_salmonella_04.jpg"/>
          <p:cNvPicPr>
            <a:picLocks noChangeAspect="1"/>
          </p:cNvPicPr>
          <p:nvPr/>
        </p:nvPicPr>
        <p:blipFill>
          <a:blip r:embed="rId2" cstate="print"/>
          <a:stretch>
            <a:fillRect/>
          </a:stretch>
        </p:blipFill>
        <p:spPr>
          <a:xfrm>
            <a:off x="0" y="0"/>
            <a:ext cx="9144000" cy="6858000"/>
          </a:xfrm>
          <a:prstGeom prst="rect">
            <a:avLst/>
          </a:prstGeom>
        </p:spPr>
      </p:pic>
      <p:sp>
        <p:nvSpPr>
          <p:cNvPr id="8" name="مستطيل 7"/>
          <p:cNvSpPr/>
          <p:nvPr/>
        </p:nvSpPr>
        <p:spPr>
          <a:xfrm>
            <a:off x="1000100" y="5661248"/>
            <a:ext cx="7000924" cy="7681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4400" dirty="0" smtClean="0">
                <a:solidFill>
                  <a:srgbClr val="9A41A1"/>
                </a:solidFill>
                <a:effectLst>
                  <a:glow rad="228600">
                    <a:schemeClr val="accent6">
                      <a:satMod val="175000"/>
                      <a:alpha val="40000"/>
                    </a:schemeClr>
                  </a:glow>
                </a:effectLst>
                <a:cs typeface="PT Bold Heading" pitchFamily="2" charset="-78"/>
              </a:rPr>
              <a:t>شكل النمو على بيئة </a:t>
            </a:r>
            <a:r>
              <a:rPr lang="ar-SA" sz="4400" dirty="0" err="1" smtClean="0">
                <a:solidFill>
                  <a:srgbClr val="9A41A1"/>
                </a:solidFill>
                <a:effectLst>
                  <a:glow rad="228600">
                    <a:schemeClr val="accent6">
                      <a:satMod val="175000"/>
                      <a:alpha val="40000"/>
                    </a:schemeClr>
                  </a:glow>
                </a:effectLst>
                <a:cs typeface="PT Bold Heading" pitchFamily="2" charset="-78"/>
              </a:rPr>
              <a:t>الآجار</a:t>
            </a:r>
            <a:r>
              <a:rPr lang="ar-SA" sz="4400" dirty="0" smtClean="0">
                <a:solidFill>
                  <a:srgbClr val="9A41A1"/>
                </a:solidFill>
                <a:effectLst>
                  <a:glow rad="228600">
                    <a:schemeClr val="accent6">
                      <a:satMod val="175000"/>
                      <a:alpha val="40000"/>
                    </a:schemeClr>
                  </a:glow>
                </a:effectLst>
                <a:cs typeface="PT Bold Heading" pitchFamily="2" charset="-78"/>
              </a:rPr>
              <a:t> المائل.</a:t>
            </a:r>
            <a:endParaRPr lang="en-US" sz="4400" dirty="0" smtClean="0">
              <a:solidFill>
                <a:srgbClr val="9A41A1"/>
              </a:solidFill>
              <a:effectLst>
                <a:glow rad="228600">
                  <a:schemeClr val="accent6">
                    <a:satMod val="175000"/>
                    <a:alpha val="40000"/>
                  </a:schemeClr>
                </a:glow>
              </a:effectLst>
              <a:cs typeface="PT Bold Heading" pitchFamily="2" charset="-78"/>
            </a:endParaRPr>
          </a:p>
          <a:p>
            <a:pPr algn="ctr"/>
            <a:r>
              <a:rPr lang="en-US" sz="4400" dirty="0" smtClean="0">
                <a:solidFill>
                  <a:srgbClr val="9A41A1"/>
                </a:solidFill>
                <a:effectLst>
                  <a:glow rad="228600">
                    <a:schemeClr val="accent6">
                      <a:satMod val="175000"/>
                      <a:alpha val="40000"/>
                    </a:schemeClr>
                  </a:glow>
                </a:effectLst>
                <a:cs typeface="PT Bold Heading" pitchFamily="2" charset="-78"/>
              </a:rPr>
              <a:t> </a:t>
            </a:r>
          </a:p>
        </p:txBody>
      </p:sp>
      <p:pic>
        <p:nvPicPr>
          <p:cNvPr id="10" name="صورة 9" descr="18.jpg"/>
          <p:cNvPicPr>
            <a:picLocks noChangeAspect="1"/>
          </p:cNvPicPr>
          <p:nvPr/>
        </p:nvPicPr>
        <p:blipFill>
          <a:blip r:embed="rId3" cstate="print"/>
          <a:stretch>
            <a:fillRect/>
          </a:stretch>
        </p:blipFill>
        <p:spPr>
          <a:xfrm>
            <a:off x="683568" y="404664"/>
            <a:ext cx="7776863" cy="4608512"/>
          </a:xfrm>
          <a:prstGeom prst="rect">
            <a:avLst/>
          </a:prstGeom>
          <a:ln>
            <a:noFill/>
          </a:ln>
          <a:effectLst>
            <a:softEdge rad="112500"/>
          </a:effectLst>
        </p:spPr>
      </p:pic>
    </p:spTree>
  </p:cSld>
  <p:clrMapOvr>
    <a:masterClrMapping/>
  </p:clrMapOvr>
  <p:transition spd="med">
    <p:plus/>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8" presetClass="entr" presetSubtype="0" accel="50000" fill="hold" nodeType="afterEffect">
                                  <p:stCondLst>
                                    <p:cond delay="0"/>
                                  </p:stCondLst>
                                  <p:childTnLst>
                                    <p:set>
                                      <p:cBhvr>
                                        <p:cTn id="6" dur="1" fill="hold">
                                          <p:stCondLst>
                                            <p:cond delay="0"/>
                                          </p:stCondLst>
                                        </p:cTn>
                                        <p:tgtEl>
                                          <p:spTgt spid="14337">
                                            <p:txEl>
                                              <p:pRg st="0" end="0"/>
                                            </p:txEl>
                                          </p:spTgt>
                                        </p:tgtEl>
                                        <p:attrNameLst>
                                          <p:attrName>style.visibility</p:attrName>
                                        </p:attrNameLst>
                                      </p:cBhvr>
                                      <p:to>
                                        <p:strVal val="visible"/>
                                      </p:to>
                                    </p:set>
                                    <p:anim calcmode="lin" valueType="num">
                                      <p:cBhvr>
                                        <p:cTn id="7" dur="1000" fill="hold"/>
                                        <p:tgtEl>
                                          <p:spTgt spid="14337">
                                            <p:txEl>
                                              <p:pRg st="0" end="0"/>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1000" fill="hold"/>
                                        <p:tgtEl>
                                          <p:spTgt spid="14337">
                                            <p:txEl>
                                              <p:pRg st="0" end="0"/>
                                            </p:txEl>
                                          </p:spTgt>
                                        </p:tgtEl>
                                        <p:attrNameLst>
                                          <p:attrName>ppt_x</p:attrName>
                                        </p:attrNameLst>
                                      </p:cBhvr>
                                      <p:tavLst>
                                        <p:tav tm="0">
                                          <p:val>
                                            <p:fltVal val="-1"/>
                                          </p:val>
                                        </p:tav>
                                        <p:tav tm="50000">
                                          <p:val>
                                            <p:fltVal val="0.95"/>
                                          </p:val>
                                        </p:tav>
                                        <p:tav tm="100000">
                                          <p:val>
                                            <p:strVal val="#ppt_x"/>
                                          </p:val>
                                        </p:tav>
                                      </p:tavLst>
                                    </p:anim>
                                    <p:anim calcmode="lin" valueType="num">
                                      <p:cBhvr>
                                        <p:cTn id="9" dur="1000" fill="hold"/>
                                        <p:tgtEl>
                                          <p:spTgt spid="14337">
                                            <p:txEl>
                                              <p:pRg st="0" end="0"/>
                                            </p:txEl>
                                          </p:spTgt>
                                        </p:tgtEl>
                                        <p:attrNameLst>
                                          <p:attrName>ppt_y</p:attrName>
                                        </p:attrNameLst>
                                      </p:cBhvr>
                                      <p:tavLst>
                                        <p:tav tm="0">
                                          <p:val>
                                            <p:strVal val="#ppt_y"/>
                                          </p:val>
                                        </p:tav>
                                        <p:tav tm="100000">
                                          <p:val>
                                            <p:strVal val="#ppt_y"/>
                                          </p:val>
                                        </p:tav>
                                      </p:tavLst>
                                    </p:anim>
                                    <p:animEffect transition="in" filter="fade">
                                      <p:cBhvr>
                                        <p:cTn id="10" dur="1000"/>
                                        <p:tgtEl>
                                          <p:spTgt spid="14337">
                                            <p:txEl>
                                              <p:pRg st="0" end="0"/>
                                            </p:txEl>
                                          </p:spTgt>
                                        </p:tgtEl>
                                      </p:cBhvr>
                                    </p:animEffect>
                                  </p:childTnLst>
                                </p:cTn>
                              </p:par>
                            </p:childTnLst>
                          </p:cTn>
                        </p:par>
                        <p:par>
                          <p:cTn id="11" fill="hold">
                            <p:stCondLst>
                              <p:cond delay="1000"/>
                            </p:stCondLst>
                            <p:childTnLst>
                              <p:par>
                                <p:cTn id="12" presetID="48" presetClass="entr" presetSubtype="0" accel="50000" fill="hold" nodeType="afterEffect">
                                  <p:stCondLst>
                                    <p:cond delay="0"/>
                                  </p:stCondLst>
                                  <p:childTnLst>
                                    <p:set>
                                      <p:cBhvr>
                                        <p:cTn id="13" dur="1" fill="hold">
                                          <p:stCondLst>
                                            <p:cond delay="0"/>
                                          </p:stCondLst>
                                        </p:cTn>
                                        <p:tgtEl>
                                          <p:spTgt spid="14337">
                                            <p:txEl>
                                              <p:pRg st="1" end="1"/>
                                            </p:txEl>
                                          </p:spTgt>
                                        </p:tgtEl>
                                        <p:attrNameLst>
                                          <p:attrName>style.visibility</p:attrName>
                                        </p:attrNameLst>
                                      </p:cBhvr>
                                      <p:to>
                                        <p:strVal val="visible"/>
                                      </p:to>
                                    </p:set>
                                    <p:anim calcmode="lin" valueType="num">
                                      <p:cBhvr>
                                        <p:cTn id="14" dur="1000" fill="hold"/>
                                        <p:tgtEl>
                                          <p:spTgt spid="14337">
                                            <p:txEl>
                                              <p:pRg st="1" end="1"/>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5" dur="1000" fill="hold"/>
                                        <p:tgtEl>
                                          <p:spTgt spid="14337">
                                            <p:txEl>
                                              <p:pRg st="1" end="1"/>
                                            </p:txEl>
                                          </p:spTgt>
                                        </p:tgtEl>
                                        <p:attrNameLst>
                                          <p:attrName>ppt_x</p:attrName>
                                        </p:attrNameLst>
                                      </p:cBhvr>
                                      <p:tavLst>
                                        <p:tav tm="0">
                                          <p:val>
                                            <p:fltVal val="-1"/>
                                          </p:val>
                                        </p:tav>
                                        <p:tav tm="50000">
                                          <p:val>
                                            <p:fltVal val="0.95"/>
                                          </p:val>
                                        </p:tav>
                                        <p:tav tm="100000">
                                          <p:val>
                                            <p:strVal val="#ppt_x"/>
                                          </p:val>
                                        </p:tav>
                                      </p:tavLst>
                                    </p:anim>
                                    <p:anim calcmode="lin" valueType="num">
                                      <p:cBhvr>
                                        <p:cTn id="16" dur="1000" fill="hold"/>
                                        <p:tgtEl>
                                          <p:spTgt spid="14337">
                                            <p:txEl>
                                              <p:pRg st="1" end="1"/>
                                            </p:txEl>
                                          </p:spTgt>
                                        </p:tgtEl>
                                        <p:attrNameLst>
                                          <p:attrName>ppt_y</p:attrName>
                                        </p:attrNameLst>
                                      </p:cBhvr>
                                      <p:tavLst>
                                        <p:tav tm="0">
                                          <p:val>
                                            <p:strVal val="#ppt_y"/>
                                          </p:val>
                                        </p:tav>
                                        <p:tav tm="100000">
                                          <p:val>
                                            <p:strVal val="#ppt_y"/>
                                          </p:val>
                                        </p:tav>
                                      </p:tavLst>
                                    </p:anim>
                                    <p:animEffect transition="in" filter="fade">
                                      <p:cBhvr>
                                        <p:cTn id="17" dur="1000"/>
                                        <p:tgtEl>
                                          <p:spTgt spid="14337">
                                            <p:txEl>
                                              <p:pRg st="1" end="1"/>
                                            </p:txEl>
                                          </p:spTgt>
                                        </p:tgtEl>
                                      </p:cBhvr>
                                    </p:animEffect>
                                  </p:childTnLst>
                                </p:cTn>
                              </p:par>
                              <p:par>
                                <p:cTn id="18" presetID="12" presetClass="entr" presetSubtype="4" fill="hold" grpId="0" nodeType="with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slide(fromBottom)">
                                      <p:cBhvr>
                                        <p:cTn id="2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4" name="عنصر نائب للمحتوى 3" descr="siod_salmonella_04.jpg"/>
          <p:cNvPicPr>
            <a:picLocks noGrp="1" noChangeAspect="1"/>
          </p:cNvPicPr>
          <p:nvPr>
            <p:ph idx="1"/>
          </p:nvPr>
        </p:nvPicPr>
        <p:blipFill>
          <a:blip r:embed="rId2" cstate="print"/>
          <a:stretch>
            <a:fillRect/>
          </a:stretch>
        </p:blipFill>
        <p:spPr>
          <a:xfrm>
            <a:off x="0" y="0"/>
            <a:ext cx="9144000" cy="6858000"/>
          </a:xfrm>
        </p:spPr>
      </p:pic>
      <p:sp>
        <p:nvSpPr>
          <p:cNvPr id="6" name="مربع نص 5"/>
          <p:cNvSpPr txBox="1"/>
          <p:nvPr/>
        </p:nvSpPr>
        <p:spPr>
          <a:xfrm>
            <a:off x="0" y="1857364"/>
            <a:ext cx="9144000" cy="6432530"/>
          </a:xfrm>
          <a:prstGeom prst="rect">
            <a:avLst/>
          </a:prstGeom>
          <a:noFill/>
        </p:spPr>
        <p:txBody>
          <a:bodyPr wrap="square" rtlCol="1">
            <a:spAutoFit/>
          </a:bodyPr>
          <a:lstStyle/>
          <a:p>
            <a:pPr>
              <a:buClr>
                <a:srgbClr val="FF0000"/>
              </a:buClr>
              <a:buFont typeface="AGA Arabesque Desktop" pitchFamily="2" charset="2"/>
              <a:buChar char=""/>
            </a:pPr>
            <a:r>
              <a:rPr lang="ar-SA" sz="4400" b="1" dirty="0" smtClean="0">
                <a:ln w="12700">
                  <a:solidFill>
                    <a:schemeClr val="bg2">
                      <a:lumMod val="90000"/>
                    </a:schemeClr>
                  </a:solidFill>
                  <a:prstDash val="solid"/>
                </a:ln>
                <a:solidFill>
                  <a:srgbClr val="C00000"/>
                </a:solidFill>
                <a:effectLst>
                  <a:outerShdw blurRad="41275" dist="20320" dir="1800000" algn="tl" rotWithShape="0">
                    <a:srgbClr val="000000">
                      <a:alpha val="40000"/>
                    </a:srgbClr>
                  </a:outerShdw>
                </a:effectLst>
                <a:cs typeface="PT Bold Dusky" pitchFamily="2" charset="-78"/>
              </a:rPr>
              <a:t>أكتبي تقرير للتجارب السابقة متضمناً:</a:t>
            </a:r>
          </a:p>
          <a:p>
            <a:pPr>
              <a:buClr>
                <a:srgbClr val="663300"/>
              </a:buClr>
              <a:buFont typeface="Wingdings" pitchFamily="2" charset="2"/>
              <a:buChar char="T"/>
            </a:pPr>
            <a:r>
              <a:rPr lang="ar-SA" sz="4000" b="1" dirty="0" smtClean="0">
                <a:ln>
                  <a:solidFill>
                    <a:schemeClr val="accent1">
                      <a:lumMod val="20000"/>
                      <a:lumOff val="80000"/>
                    </a:schemeClr>
                  </a:solidFill>
                </a:ln>
                <a:solidFill>
                  <a:schemeClr val="tx2">
                    <a:lumMod val="60000"/>
                    <a:lumOff val="40000"/>
                  </a:schemeClr>
                </a:solidFill>
                <a:effectLst>
                  <a:glow rad="228600">
                    <a:schemeClr val="tx1">
                      <a:alpha val="40000"/>
                    </a:schemeClr>
                  </a:glow>
                </a:effectLst>
                <a:cs typeface="PT Bold Dusky" pitchFamily="2" charset="-78"/>
              </a:rPr>
              <a:t>أسم التجربة.</a:t>
            </a:r>
          </a:p>
          <a:p>
            <a:pPr>
              <a:buClr>
                <a:srgbClr val="663300"/>
              </a:buClr>
              <a:buFont typeface="Wingdings" pitchFamily="2" charset="2"/>
              <a:buChar char="T"/>
            </a:pPr>
            <a:r>
              <a:rPr lang="ar-SA" sz="4000" b="1" dirty="0" smtClean="0">
                <a:ln>
                  <a:solidFill>
                    <a:schemeClr val="accent1">
                      <a:lumMod val="20000"/>
                      <a:lumOff val="80000"/>
                    </a:schemeClr>
                  </a:solidFill>
                </a:ln>
                <a:solidFill>
                  <a:schemeClr val="tx2">
                    <a:lumMod val="60000"/>
                    <a:lumOff val="40000"/>
                  </a:schemeClr>
                </a:solidFill>
                <a:effectLst>
                  <a:glow rad="228600">
                    <a:schemeClr val="tx1">
                      <a:alpha val="40000"/>
                    </a:schemeClr>
                  </a:glow>
                </a:effectLst>
                <a:cs typeface="PT Bold Dusky" pitchFamily="2" charset="-78"/>
              </a:rPr>
              <a:t> الهدف منها.</a:t>
            </a:r>
          </a:p>
          <a:p>
            <a:pPr>
              <a:buClr>
                <a:srgbClr val="663300"/>
              </a:buClr>
              <a:buFont typeface="Wingdings" pitchFamily="2" charset="2"/>
              <a:buChar char="T"/>
            </a:pPr>
            <a:r>
              <a:rPr lang="ar-SA" sz="4000" b="1" dirty="0" smtClean="0">
                <a:ln>
                  <a:solidFill>
                    <a:schemeClr val="accent1">
                      <a:lumMod val="20000"/>
                      <a:lumOff val="80000"/>
                    </a:schemeClr>
                  </a:solidFill>
                </a:ln>
                <a:solidFill>
                  <a:schemeClr val="tx2">
                    <a:lumMod val="60000"/>
                    <a:lumOff val="40000"/>
                  </a:schemeClr>
                </a:solidFill>
                <a:effectLst>
                  <a:glow rad="228600">
                    <a:schemeClr val="tx1">
                      <a:alpha val="40000"/>
                    </a:schemeClr>
                  </a:glow>
                </a:effectLst>
                <a:cs typeface="PT Bold Dusky" pitchFamily="2" charset="-78"/>
              </a:rPr>
              <a:t> وصف المزرعة التي نمت من حيث عدد المستعمرات وأشكالها وألوانها التي ظهرت </a:t>
            </a:r>
            <a:r>
              <a:rPr lang="ar-SA" sz="4000" b="1" dirty="0" err="1" smtClean="0">
                <a:ln>
                  <a:solidFill>
                    <a:schemeClr val="accent1">
                      <a:lumMod val="20000"/>
                      <a:lumOff val="80000"/>
                    </a:schemeClr>
                  </a:solidFill>
                </a:ln>
                <a:solidFill>
                  <a:schemeClr val="tx2">
                    <a:lumMod val="60000"/>
                    <a:lumOff val="40000"/>
                  </a:schemeClr>
                </a:solidFill>
                <a:effectLst>
                  <a:glow rad="228600">
                    <a:schemeClr val="tx1">
                      <a:alpha val="40000"/>
                    </a:schemeClr>
                  </a:glow>
                </a:effectLst>
                <a:cs typeface="PT Bold Dusky" pitchFamily="2" charset="-78"/>
              </a:rPr>
              <a:t>لك</a:t>
            </a:r>
            <a:r>
              <a:rPr lang="ar-SA" sz="4000" b="1" dirty="0" smtClean="0">
                <a:ln>
                  <a:solidFill>
                    <a:schemeClr val="accent1">
                      <a:lumMod val="20000"/>
                      <a:lumOff val="80000"/>
                    </a:schemeClr>
                  </a:solidFill>
                </a:ln>
                <a:solidFill>
                  <a:schemeClr val="tx2">
                    <a:lumMod val="60000"/>
                    <a:lumOff val="40000"/>
                  </a:schemeClr>
                </a:solidFill>
                <a:effectLst>
                  <a:glow rad="228600">
                    <a:schemeClr val="tx1">
                      <a:alpha val="40000"/>
                    </a:schemeClr>
                  </a:glow>
                </a:effectLst>
                <a:cs typeface="PT Bold Dusky" pitchFamily="2" charset="-78"/>
              </a:rPr>
              <a:t> مع إرفاق صور لكل تجربة.</a:t>
            </a:r>
          </a:p>
          <a:p>
            <a:pPr>
              <a:buClr>
                <a:srgbClr val="663300"/>
              </a:buClr>
              <a:buFont typeface="Wingdings" pitchFamily="2" charset="2"/>
              <a:buChar char="T"/>
            </a:pPr>
            <a:r>
              <a:rPr lang="ar-SA" sz="4000" b="1" dirty="0" smtClean="0">
                <a:ln>
                  <a:solidFill>
                    <a:schemeClr val="accent1">
                      <a:lumMod val="20000"/>
                      <a:lumOff val="80000"/>
                    </a:schemeClr>
                  </a:solidFill>
                </a:ln>
                <a:solidFill>
                  <a:schemeClr val="tx2">
                    <a:lumMod val="60000"/>
                    <a:lumOff val="40000"/>
                  </a:schemeClr>
                </a:solidFill>
                <a:effectLst>
                  <a:glow rad="228600">
                    <a:schemeClr val="tx1">
                      <a:alpha val="40000"/>
                    </a:schemeClr>
                  </a:glow>
                </a:effectLst>
                <a:cs typeface="PT Bold Dusky" pitchFamily="2" charset="-78"/>
              </a:rPr>
              <a:t> ذكر نتيجة كل تجربة والتعليق عليها.</a:t>
            </a:r>
          </a:p>
          <a:p>
            <a:pPr>
              <a:buClr>
                <a:srgbClr val="663300"/>
              </a:buClr>
            </a:pPr>
            <a:endParaRPr lang="ar-SA" sz="4000" b="1" dirty="0" smtClean="0">
              <a:ln w="17780" cmpd="sng">
                <a:solidFill>
                  <a:schemeClr val="accent1">
                    <a:tint val="3000"/>
                  </a:schemeClr>
                </a:solidFill>
                <a:prstDash val="solid"/>
                <a:miter lim="800000"/>
              </a:ln>
              <a:solidFill>
                <a:srgbClr val="FF0000"/>
              </a:solidFill>
              <a:effectLst>
                <a:glow rad="101600">
                  <a:schemeClr val="tx1">
                    <a:alpha val="60000"/>
                  </a:schemeClr>
                </a:glow>
                <a:outerShdw blurRad="55000" dist="50800" dir="5400000" algn="tl">
                  <a:srgbClr val="000000">
                    <a:alpha val="33000"/>
                  </a:srgbClr>
                </a:outerShdw>
              </a:effectLst>
              <a:cs typeface="PT Bold Dusky" pitchFamily="2" charset="-78"/>
            </a:endParaRPr>
          </a:p>
          <a:p>
            <a:endParaRPr lang="ar-SA" sz="4400" b="1" dirty="0" smtClean="0">
              <a:ln w="17780" cmpd="sng">
                <a:solidFill>
                  <a:schemeClr val="accent1">
                    <a:tint val="3000"/>
                  </a:schemeClr>
                </a:solidFill>
                <a:prstDash val="solid"/>
                <a:miter lim="800000"/>
              </a:ln>
              <a:solidFill>
                <a:srgbClr val="FF0000"/>
              </a:solidFill>
              <a:effectLst>
                <a:glow rad="101600">
                  <a:schemeClr val="tx1">
                    <a:alpha val="60000"/>
                  </a:schemeClr>
                </a:glow>
                <a:outerShdw blurRad="55000" dist="50800" dir="5400000" algn="tl">
                  <a:srgbClr val="000000">
                    <a:alpha val="33000"/>
                  </a:srgbClr>
                </a:outerShdw>
              </a:effectLst>
              <a:cs typeface="PT Bold Dusky" pitchFamily="2" charset="-78"/>
            </a:endParaRPr>
          </a:p>
          <a:p>
            <a:endParaRPr lang="ar-SA" sz="4400" b="1" dirty="0">
              <a:ln w="17780" cmpd="sng">
                <a:solidFill>
                  <a:schemeClr val="accent1">
                    <a:tint val="3000"/>
                  </a:schemeClr>
                </a:solidFill>
                <a:prstDash val="solid"/>
                <a:miter lim="800000"/>
              </a:ln>
              <a:solidFill>
                <a:srgbClr val="FF0000"/>
              </a:solidFill>
              <a:effectLst>
                <a:glow rad="101600">
                  <a:schemeClr val="tx1">
                    <a:alpha val="60000"/>
                  </a:schemeClr>
                </a:glow>
                <a:outerShdw blurRad="55000" dist="50800" dir="5400000" algn="tl">
                  <a:srgbClr val="000000">
                    <a:alpha val="33000"/>
                  </a:srgbClr>
                </a:outerShdw>
              </a:effectLst>
              <a:cs typeface="PT Bold Dusky" pitchFamily="2" charset="-78"/>
            </a:endParaRPr>
          </a:p>
        </p:txBody>
      </p:sp>
      <p:sp>
        <p:nvSpPr>
          <p:cNvPr id="8" name="مستطيل 7"/>
          <p:cNvSpPr/>
          <p:nvPr/>
        </p:nvSpPr>
        <p:spPr>
          <a:xfrm>
            <a:off x="5429256" y="214290"/>
            <a:ext cx="3028394" cy="1446550"/>
          </a:xfrm>
          <a:prstGeom prst="rect">
            <a:avLst/>
          </a:prstGeom>
          <a:noFill/>
        </p:spPr>
        <p:txBody>
          <a:bodyPr wrap="none" lIns="91440" tIns="45720" rIns="91440" bIns="45720">
            <a:spAutoFit/>
            <a:scene3d>
              <a:camera prst="orthographicFront"/>
              <a:lightRig rig="threePt" dir="t"/>
            </a:scene3d>
            <a:sp3d extrusionH="57150">
              <a:bevelT w="38100" h="38100"/>
            </a:sp3d>
          </a:bodyPr>
          <a:lstStyle/>
          <a:p>
            <a:pPr algn="ctr"/>
            <a:r>
              <a:rPr lang="ar-SA" sz="8800" b="1" spc="50" dirty="0" smtClean="0">
                <a:ln w="57150" cmpd="sng">
                  <a:solidFill>
                    <a:schemeClr val="accent6">
                      <a:satMod val="120000"/>
                      <a:shade val="80000"/>
                    </a:schemeClr>
                  </a:solidFill>
                  <a:prstDash val="solid"/>
                </a:ln>
                <a:solidFill>
                  <a:srgbClr val="CCFF33"/>
                </a:solidFill>
                <a:effectLst>
                  <a:glow rad="228600">
                    <a:srgbClr val="0033CC">
                      <a:alpha val="40000"/>
                    </a:srgbClr>
                  </a:glow>
                </a:effectLst>
                <a:cs typeface="PT Bold Heading" pitchFamily="2" charset="-78"/>
              </a:rPr>
              <a:t>أجيبي</a:t>
            </a:r>
            <a:endParaRPr lang="ar-SA" sz="8800" b="1" spc="50" dirty="0">
              <a:ln w="57150" cmpd="sng">
                <a:solidFill>
                  <a:schemeClr val="accent6">
                    <a:satMod val="120000"/>
                    <a:shade val="80000"/>
                  </a:schemeClr>
                </a:solidFill>
                <a:prstDash val="solid"/>
              </a:ln>
              <a:solidFill>
                <a:srgbClr val="CCFF33"/>
              </a:solidFill>
              <a:effectLst>
                <a:glow rad="228600">
                  <a:srgbClr val="0033CC">
                    <a:alpha val="40000"/>
                  </a:srgbClr>
                </a:glow>
              </a:effectLst>
              <a:cs typeface="PT Bold Heading" pitchFamily="2" charset="-78"/>
            </a:endParaRPr>
          </a:p>
        </p:txBody>
      </p:sp>
      <p:pic>
        <p:nvPicPr>
          <p:cNvPr id="1027" name="Picture 3" descr="H:\صور للعرض\question-mark13.gif"/>
          <p:cNvPicPr>
            <a:picLocks noChangeAspect="1" noChangeArrowheads="1" noCrop="1"/>
          </p:cNvPicPr>
          <p:nvPr/>
        </p:nvPicPr>
        <p:blipFill>
          <a:blip r:embed="rId3" cstate="print"/>
          <a:srcRect/>
          <a:stretch>
            <a:fillRect/>
          </a:stretch>
        </p:blipFill>
        <p:spPr bwMode="auto">
          <a:xfrm>
            <a:off x="3286116" y="214290"/>
            <a:ext cx="1714512" cy="1428759"/>
          </a:xfrm>
          <a:prstGeom prst="rect">
            <a:avLst/>
          </a:prstGeom>
          <a:noFill/>
        </p:spPr>
      </p:pic>
    </p:spTree>
  </p:cSld>
  <p:clrMapOvr>
    <a:masterClrMapping/>
  </p:clrMapOvr>
  <p:transition spd="med">
    <p:cover dir="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8" presetClass="entr" presetSubtype="0" accel="5000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1000" fill="hold"/>
                                        <p:tgtEl>
                                          <p:spTgt spid="6"/>
                                        </p:tgtEl>
                                        <p:attrNameLst>
                                          <p:attrName>ppt_x</p:attrName>
                                        </p:attrNameLst>
                                      </p:cBhvr>
                                      <p:tavLst>
                                        <p:tav tm="0">
                                          <p:val>
                                            <p:fltVal val="-1"/>
                                          </p:val>
                                        </p:tav>
                                        <p:tav tm="50000">
                                          <p:val>
                                            <p:fltVal val="0.95"/>
                                          </p:val>
                                        </p:tav>
                                        <p:tav tm="100000">
                                          <p:val>
                                            <p:strVal val="#ppt_x"/>
                                          </p:val>
                                        </p:tav>
                                      </p:tavLst>
                                    </p:anim>
                                    <p:anim calcmode="lin" valueType="num">
                                      <p:cBhvr>
                                        <p:cTn id="9" dur="1000" fill="hold"/>
                                        <p:tgtEl>
                                          <p:spTgt spid="6"/>
                                        </p:tgtEl>
                                        <p:attrNameLst>
                                          <p:attrName>ppt_y</p:attrName>
                                        </p:attrNameLst>
                                      </p:cBhvr>
                                      <p:tavLst>
                                        <p:tav tm="0">
                                          <p:val>
                                            <p:strVal val="#ppt_y"/>
                                          </p:val>
                                        </p:tav>
                                        <p:tav tm="100000">
                                          <p:val>
                                            <p:strVal val="#ppt_y"/>
                                          </p:val>
                                        </p:tav>
                                      </p:tavLst>
                                    </p:anim>
                                    <p:animEffect transition="in" filter="fade">
                                      <p:cBhvr>
                                        <p:cTn id="10" dur="1000"/>
                                        <p:tgtEl>
                                          <p:spTgt spid="6"/>
                                        </p:tgtEl>
                                      </p:cBhvr>
                                    </p:animEffect>
                                  </p:childTnLst>
                                </p:cTn>
                              </p:par>
                              <p:par>
                                <p:cTn id="11" presetID="48" presetClass="entr" presetSubtype="0" accel="5000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p:cTn id="13" dur="500" fill="hold"/>
                                        <p:tgtEl>
                                          <p:spTgt spid="8"/>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4" dur="500" fill="hold"/>
                                        <p:tgtEl>
                                          <p:spTgt spid="8"/>
                                        </p:tgtEl>
                                        <p:attrNameLst>
                                          <p:attrName>ppt_x</p:attrName>
                                        </p:attrNameLst>
                                      </p:cBhvr>
                                      <p:tavLst>
                                        <p:tav tm="0">
                                          <p:val>
                                            <p:fltVal val="-1"/>
                                          </p:val>
                                        </p:tav>
                                        <p:tav tm="50000">
                                          <p:val>
                                            <p:fltVal val="0.95"/>
                                          </p:val>
                                        </p:tav>
                                        <p:tav tm="100000">
                                          <p:val>
                                            <p:strVal val="#ppt_x"/>
                                          </p:val>
                                        </p:tav>
                                      </p:tavLst>
                                    </p:anim>
                                    <p:anim calcmode="lin" valueType="num">
                                      <p:cBhvr>
                                        <p:cTn id="15" dur="500" fill="hold"/>
                                        <p:tgtEl>
                                          <p:spTgt spid="8"/>
                                        </p:tgtEl>
                                        <p:attrNameLst>
                                          <p:attrName>ppt_y</p:attrName>
                                        </p:attrNameLst>
                                      </p:cBhvr>
                                      <p:tavLst>
                                        <p:tav tm="0">
                                          <p:val>
                                            <p:strVal val="#ppt_y"/>
                                          </p:val>
                                        </p:tav>
                                        <p:tav tm="100000">
                                          <p:val>
                                            <p:strVal val="#ppt_y"/>
                                          </p:val>
                                        </p:tav>
                                      </p:tavLst>
                                    </p:anim>
                                    <p:animEffect transition="in" filter="fade">
                                      <p:cBhvr>
                                        <p:cTn id="16"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4" name="عنصر نائب للمحتوى 3" descr="‫virus_def_7957_1 - نسخة.jpg"/>
          <p:cNvPicPr>
            <a:picLocks noGrp="1" noChangeAspect="1"/>
          </p:cNvPicPr>
          <p:nvPr>
            <p:ph idx="1"/>
          </p:nvPr>
        </p:nvPicPr>
        <p:blipFill>
          <a:blip r:embed="rId2" cstate="print"/>
          <a:stretch>
            <a:fillRect/>
          </a:stretch>
        </p:blipFill>
        <p:spPr>
          <a:xfrm>
            <a:off x="0" y="1"/>
            <a:ext cx="9144000" cy="6857999"/>
          </a:xfrm>
          <a:prstGeom prst="rect">
            <a:avLst/>
          </a:prstGeom>
        </p:spPr>
      </p:pic>
      <p:sp>
        <p:nvSpPr>
          <p:cNvPr id="5" name="مستطيل 4"/>
          <p:cNvSpPr/>
          <p:nvPr/>
        </p:nvSpPr>
        <p:spPr>
          <a:xfrm>
            <a:off x="1500166" y="1714488"/>
            <a:ext cx="6604692" cy="1938992"/>
          </a:xfrm>
          <a:prstGeom prst="rect">
            <a:avLst/>
          </a:prstGeom>
        </p:spPr>
        <p:txBody>
          <a:bodyPr wrap="none">
            <a:spAutoFit/>
          </a:bodyPr>
          <a:lstStyle/>
          <a:p>
            <a:pPr algn="ctr"/>
            <a:r>
              <a:rPr lang="en-US" sz="6000" b="1" dirty="0" smtClean="0">
                <a:ln w="17780" cmpd="sng">
                  <a:solidFill>
                    <a:srgbClr val="FFFF99"/>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139700">
                    <a:srgbClr val="FF66CC">
                      <a:alpha val="40000"/>
                    </a:srgbClr>
                  </a:glow>
                  <a:outerShdw blurRad="50800" algn="tl" rotWithShape="0">
                    <a:srgbClr val="000000"/>
                  </a:outerShdw>
                </a:effectLst>
                <a:latin typeface="Jokerman" pitchFamily="82" charset="0"/>
              </a:rPr>
              <a:t>Thanks</a:t>
            </a:r>
          </a:p>
          <a:p>
            <a:pPr algn="ctr"/>
            <a:r>
              <a:rPr lang="en-US" sz="6000" b="1" dirty="0" smtClean="0">
                <a:ln w="17780" cmpd="sng">
                  <a:solidFill>
                    <a:srgbClr val="FFFF99"/>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139700">
                    <a:srgbClr val="FF66CC">
                      <a:alpha val="40000"/>
                    </a:srgbClr>
                  </a:glow>
                  <a:outerShdw blurRad="50800" algn="tl" rotWithShape="0">
                    <a:srgbClr val="000000"/>
                  </a:outerShdw>
                </a:effectLst>
                <a:latin typeface="Jokerman" pitchFamily="82" charset="0"/>
              </a:rPr>
              <a:t> 4 your attention</a:t>
            </a:r>
            <a:endParaRPr lang="ar-SA" sz="6000" b="1" dirty="0">
              <a:ln w="17780" cmpd="sng">
                <a:solidFill>
                  <a:srgbClr val="FFFF99"/>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139700">
                  <a:srgbClr val="FF66CC">
                    <a:alpha val="40000"/>
                  </a:srgbClr>
                </a:glow>
                <a:outerShdw blurRad="50800" algn="tl" rotWithShape="0">
                  <a:srgbClr val="000000"/>
                </a:outerShdw>
              </a:effectLst>
              <a:latin typeface="Jokerman" pitchFamily="82" charset="0"/>
            </a:endParaRPr>
          </a:p>
        </p:txBody>
      </p:sp>
      <p:sp>
        <p:nvSpPr>
          <p:cNvPr id="6" name="مستطيل 5"/>
          <p:cNvSpPr/>
          <p:nvPr/>
        </p:nvSpPr>
        <p:spPr>
          <a:xfrm>
            <a:off x="714348" y="4857760"/>
            <a:ext cx="4368504" cy="1015663"/>
          </a:xfrm>
          <a:prstGeom prst="rect">
            <a:avLst/>
          </a:prstGeom>
        </p:spPr>
        <p:txBody>
          <a:bodyPr wrap="none">
            <a:spAutoFit/>
          </a:bodyPr>
          <a:lstStyle/>
          <a:p>
            <a:pPr algn="ctr"/>
            <a:r>
              <a:rPr lang="ar-SA" sz="6000" b="1" dirty="0" smtClean="0">
                <a:ln w="17780" cmpd="sng">
                  <a:solidFill>
                    <a:srgbClr val="FFFF99"/>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139700">
                    <a:srgbClr val="FF66CC">
                      <a:alpha val="40000"/>
                    </a:srgbClr>
                  </a:glow>
                  <a:outerShdw blurRad="50800" algn="tl" rotWithShape="0">
                    <a:srgbClr val="000000"/>
                  </a:outerShdw>
                </a:effectLst>
                <a:latin typeface="Jokerman" pitchFamily="82" charset="0"/>
              </a:rPr>
              <a:t>أ.منيرة </a:t>
            </a:r>
            <a:r>
              <a:rPr lang="ar-SA" sz="6000" b="1" dirty="0" err="1" smtClean="0">
                <a:ln w="17780" cmpd="sng">
                  <a:solidFill>
                    <a:srgbClr val="FFFF99"/>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139700">
                    <a:srgbClr val="FF66CC">
                      <a:alpha val="40000"/>
                    </a:srgbClr>
                  </a:glow>
                  <a:outerShdw blurRad="50800" algn="tl" rotWithShape="0">
                    <a:srgbClr val="000000"/>
                  </a:outerShdw>
                </a:effectLst>
                <a:latin typeface="Jokerman" pitchFamily="82" charset="0"/>
              </a:rPr>
              <a:t>الدوسري</a:t>
            </a:r>
            <a:endParaRPr lang="ar-SA" sz="6000" b="1" dirty="0">
              <a:ln w="17780" cmpd="sng">
                <a:solidFill>
                  <a:srgbClr val="FFFF99"/>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139700">
                  <a:srgbClr val="FF66CC">
                    <a:alpha val="40000"/>
                  </a:srgbClr>
                </a:glow>
                <a:outerShdw blurRad="50800" algn="tl" rotWithShape="0">
                  <a:srgbClr val="000000"/>
                </a:outerShdw>
              </a:effectLst>
              <a:latin typeface="Jokerman" pitchFamily="82" charset="0"/>
            </a:endParaRPr>
          </a:p>
        </p:txBody>
      </p:sp>
      <p:pic>
        <p:nvPicPr>
          <p:cNvPr id="7" name="صورة 6" descr="ccbear13[1].gif"/>
          <p:cNvPicPr>
            <a:picLocks noChangeAspect="1"/>
          </p:cNvPicPr>
          <p:nvPr/>
        </p:nvPicPr>
        <p:blipFill>
          <a:blip r:embed="rId3" cstate="print"/>
          <a:stretch>
            <a:fillRect/>
          </a:stretch>
        </p:blipFill>
        <p:spPr>
          <a:xfrm>
            <a:off x="5286380" y="3571876"/>
            <a:ext cx="3071834" cy="2928934"/>
          </a:xfrm>
          <a:prstGeom prst="rect">
            <a:avLst/>
          </a:prstGeom>
        </p:spPr>
      </p:pic>
    </p:spTree>
  </p:cSld>
  <p:clrMapOvr>
    <a:masterClrMapping/>
  </p:clrMapOvr>
  <p:transition spd="med">
    <p:whee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withEffect">
                                  <p:stCondLst>
                                    <p:cond delay="0"/>
                                  </p:stCondLst>
                                  <p:iterate type="lt">
                                    <p:tmPct val="10000"/>
                                  </p:iterate>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 calcmode="lin" valueType="num">
                                      <p:cBhvr>
                                        <p:cTn id="9" dur="1000" fill="hold"/>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id="10" dur="1000" fill="hold"/>
                                        <p:tgtEl>
                                          <p:spTgt spid="5"/>
                                        </p:tgtEl>
                                        <p:attrNameLst>
                                          <p:attrName>ppt_w</p:attrName>
                                        </p:attrNameLst>
                                      </p:cBhvr>
                                      <p:tavLst>
                                        <p:tav tm="0">
                                          <p:val>
                                            <p:strVal val="#ppt_w/10"/>
                                          </p:val>
                                        </p:tav>
                                        <p:tav tm="50000">
                                          <p:val>
                                            <p:strVal val="#ppt_w+.01"/>
                                          </p:val>
                                        </p:tav>
                                        <p:tav tm="100000">
                                          <p:val>
                                            <p:strVal val="#ppt_w"/>
                                          </p:val>
                                        </p:tav>
                                      </p:tavLst>
                                    </p:anim>
                                    <p:animEffect transition="in" filter="fade">
                                      <p:cBhvr>
                                        <p:cTn id="11" dur="1000" tmFilter="0,0; .5, 1; 1, 1"/>
                                        <p:tgtEl>
                                          <p:spTgt spid="5"/>
                                        </p:tgtEl>
                                      </p:cBhvr>
                                    </p:animEffect>
                                  </p:childTnLst>
                                </p:cTn>
                              </p:par>
                              <p:par>
                                <p:cTn id="12" presetID="48" presetClass="entr" presetSubtype="0" accel="50000" fill="hold" nodeType="with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p:cTn id="14" dur="1000" fill="hold"/>
                                        <p:tgtEl>
                                          <p:spTgt spid="7"/>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5" dur="1000" fill="hold"/>
                                        <p:tgtEl>
                                          <p:spTgt spid="7"/>
                                        </p:tgtEl>
                                        <p:attrNameLst>
                                          <p:attrName>ppt_x</p:attrName>
                                        </p:attrNameLst>
                                      </p:cBhvr>
                                      <p:tavLst>
                                        <p:tav tm="0">
                                          <p:val>
                                            <p:fltVal val="-1"/>
                                          </p:val>
                                        </p:tav>
                                        <p:tav tm="50000">
                                          <p:val>
                                            <p:fltVal val="0.95"/>
                                          </p:val>
                                        </p:tav>
                                        <p:tav tm="100000">
                                          <p:val>
                                            <p:strVal val="#ppt_x"/>
                                          </p:val>
                                        </p:tav>
                                      </p:tavLst>
                                    </p:anim>
                                    <p:anim calcmode="lin" valueType="num">
                                      <p:cBhvr>
                                        <p:cTn id="16" dur="1000" fill="hold"/>
                                        <p:tgtEl>
                                          <p:spTgt spid="7"/>
                                        </p:tgtEl>
                                        <p:attrNameLst>
                                          <p:attrName>ppt_y</p:attrName>
                                        </p:attrNameLst>
                                      </p:cBhvr>
                                      <p:tavLst>
                                        <p:tav tm="0">
                                          <p:val>
                                            <p:strVal val="#ppt_y"/>
                                          </p:val>
                                        </p:tav>
                                        <p:tav tm="100000">
                                          <p:val>
                                            <p:strVal val="#ppt_y"/>
                                          </p:val>
                                        </p:tav>
                                      </p:tavLst>
                                    </p:anim>
                                    <p:animEffect transition="in" filter="fade">
                                      <p:cBhvr>
                                        <p:cTn id="17" dur="1000"/>
                                        <p:tgtEl>
                                          <p:spTgt spid="7"/>
                                        </p:tgtEl>
                                      </p:cBhvr>
                                    </p:animEffect>
                                  </p:childTnLst>
                                </p:cTn>
                              </p:par>
                              <p:par>
                                <p:cTn id="18" presetID="41" presetClass="entr" presetSubtype="0" fill="hold" grpId="0" nodeType="withEffect">
                                  <p:stCondLst>
                                    <p:cond delay="0"/>
                                  </p:stCondLst>
                                  <p:iterate type="lt">
                                    <p:tmPct val="10000"/>
                                  </p:iterate>
                                  <p:childTnLst>
                                    <p:set>
                                      <p:cBhvr>
                                        <p:cTn id="19" dur="1" fill="hold">
                                          <p:stCondLst>
                                            <p:cond delay="0"/>
                                          </p:stCondLst>
                                        </p:cTn>
                                        <p:tgtEl>
                                          <p:spTgt spid="6"/>
                                        </p:tgtEl>
                                        <p:attrNameLst>
                                          <p:attrName>style.visibility</p:attrName>
                                        </p:attrNameLst>
                                      </p:cBhvr>
                                      <p:to>
                                        <p:strVal val="visible"/>
                                      </p:to>
                                    </p:set>
                                    <p:anim calcmode="lin" valueType="num">
                                      <p:cBhvr>
                                        <p:cTn id="20" dur="1000" fill="hold"/>
                                        <p:tgtEl>
                                          <p:spTgt spid="6"/>
                                        </p:tgtEl>
                                        <p:attrNameLst>
                                          <p:attrName>ppt_x</p:attrName>
                                        </p:attrNameLst>
                                      </p:cBhvr>
                                      <p:tavLst>
                                        <p:tav tm="0">
                                          <p:val>
                                            <p:strVal val="#ppt_x"/>
                                          </p:val>
                                        </p:tav>
                                        <p:tav tm="50000">
                                          <p:val>
                                            <p:strVal val="#ppt_x+.1"/>
                                          </p:val>
                                        </p:tav>
                                        <p:tav tm="100000">
                                          <p:val>
                                            <p:strVal val="#ppt_x"/>
                                          </p:val>
                                        </p:tav>
                                      </p:tavLst>
                                    </p:anim>
                                    <p:anim calcmode="lin" valueType="num">
                                      <p:cBhvr>
                                        <p:cTn id="21" dur="1000" fill="hold"/>
                                        <p:tgtEl>
                                          <p:spTgt spid="6"/>
                                        </p:tgtEl>
                                        <p:attrNameLst>
                                          <p:attrName>ppt_y</p:attrName>
                                        </p:attrNameLst>
                                      </p:cBhvr>
                                      <p:tavLst>
                                        <p:tav tm="0">
                                          <p:val>
                                            <p:strVal val="#ppt_y"/>
                                          </p:val>
                                        </p:tav>
                                        <p:tav tm="100000">
                                          <p:val>
                                            <p:strVal val="#ppt_y"/>
                                          </p:val>
                                        </p:tav>
                                      </p:tavLst>
                                    </p:anim>
                                    <p:anim calcmode="lin" valueType="num">
                                      <p:cBhvr>
                                        <p:cTn id="22" dur="1000" fill="hold"/>
                                        <p:tgtEl>
                                          <p:spTgt spid="6"/>
                                        </p:tgtEl>
                                        <p:attrNameLst>
                                          <p:attrName>ppt_h</p:attrName>
                                        </p:attrNameLst>
                                      </p:cBhvr>
                                      <p:tavLst>
                                        <p:tav tm="0">
                                          <p:val>
                                            <p:strVal val="#ppt_h/10"/>
                                          </p:val>
                                        </p:tav>
                                        <p:tav tm="50000">
                                          <p:val>
                                            <p:strVal val="#ppt_h+.01"/>
                                          </p:val>
                                        </p:tav>
                                        <p:tav tm="100000">
                                          <p:val>
                                            <p:strVal val="#ppt_h"/>
                                          </p:val>
                                        </p:tav>
                                      </p:tavLst>
                                    </p:anim>
                                    <p:anim calcmode="lin" valueType="num">
                                      <p:cBhvr>
                                        <p:cTn id="23" dur="1000" fill="hold"/>
                                        <p:tgtEl>
                                          <p:spTgt spid="6"/>
                                        </p:tgtEl>
                                        <p:attrNameLst>
                                          <p:attrName>ppt_w</p:attrName>
                                        </p:attrNameLst>
                                      </p:cBhvr>
                                      <p:tavLst>
                                        <p:tav tm="0">
                                          <p:val>
                                            <p:strVal val="#ppt_w/10"/>
                                          </p:val>
                                        </p:tav>
                                        <p:tav tm="50000">
                                          <p:val>
                                            <p:strVal val="#ppt_w+.01"/>
                                          </p:val>
                                        </p:tav>
                                        <p:tav tm="100000">
                                          <p:val>
                                            <p:strVal val="#ppt_w"/>
                                          </p:val>
                                        </p:tav>
                                      </p:tavLst>
                                    </p:anim>
                                    <p:animEffect transition="in" filter="fade">
                                      <p:cBhvr>
                                        <p:cTn id="24" dur="1000" tmFilter="0,0; .5, 1; 1, 1"/>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4" name="عنصر نائب للمحتوى 3" descr="‫virus_def_7957_1 - نسخة.jpg"/>
          <p:cNvPicPr>
            <a:picLocks noGrp="1" noChangeAspect="1"/>
          </p:cNvPicPr>
          <p:nvPr>
            <p:ph idx="1"/>
          </p:nvPr>
        </p:nvPicPr>
        <p:blipFill>
          <a:blip r:embed="rId2" cstate="print"/>
          <a:stretch>
            <a:fillRect/>
          </a:stretch>
        </p:blipFill>
        <p:spPr>
          <a:xfrm>
            <a:off x="0" y="1"/>
            <a:ext cx="9144000" cy="6857999"/>
          </a:xfrm>
          <a:prstGeom prst="rect">
            <a:avLst/>
          </a:prstGeom>
        </p:spPr>
      </p:pic>
      <p:sp>
        <p:nvSpPr>
          <p:cNvPr id="5" name="مستطيل 4"/>
          <p:cNvSpPr/>
          <p:nvPr/>
        </p:nvSpPr>
        <p:spPr>
          <a:xfrm>
            <a:off x="-252536" y="1142984"/>
            <a:ext cx="9865096" cy="2862322"/>
          </a:xfrm>
          <a:prstGeom prst="rect">
            <a:avLst/>
          </a:prstGeom>
        </p:spPr>
        <p:txBody>
          <a:bodyPr wrap="square">
            <a:spAutoFit/>
          </a:bodyPr>
          <a:lstStyle/>
          <a:p>
            <a:pPr algn="ctr"/>
            <a:r>
              <a:rPr lang="ar-SA" sz="6000" b="1" dirty="0" smtClean="0">
                <a:ln w="17780" cmpd="sng">
                  <a:solidFill>
                    <a:srgbClr val="FFFF99"/>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139700">
                    <a:srgbClr val="FF66CC">
                      <a:alpha val="40000"/>
                    </a:srgbClr>
                  </a:glow>
                  <a:outerShdw blurRad="50800" algn="tl" rotWithShape="0">
                    <a:srgbClr val="000000"/>
                  </a:outerShdw>
                </a:effectLst>
                <a:latin typeface="Jokerman" pitchFamily="82" charset="0"/>
              </a:rPr>
              <a:t>منيرة عبد الله ابو ظهير</a:t>
            </a:r>
          </a:p>
          <a:p>
            <a:pPr algn="ctr"/>
            <a:r>
              <a:rPr lang="en-US" sz="6000" b="1" dirty="0" smtClean="0">
                <a:ln w="17780" cmpd="sng">
                  <a:solidFill>
                    <a:srgbClr val="FFFF99"/>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139700">
                    <a:srgbClr val="FF66CC">
                      <a:alpha val="40000"/>
                    </a:srgbClr>
                  </a:glow>
                  <a:outerShdw blurRad="50800" algn="tl" rotWithShape="0">
                    <a:srgbClr val="000000"/>
                  </a:outerShdw>
                </a:effectLst>
                <a:latin typeface="Gulim" pitchFamily="34" charset="-127"/>
                <a:ea typeface="Gulim" pitchFamily="34" charset="-127"/>
              </a:rPr>
              <a:t>almonerah.ksu.edu.sa</a:t>
            </a:r>
          </a:p>
          <a:p>
            <a:pPr algn="ctr"/>
            <a:endParaRPr lang="en-US" sz="6000" b="1" dirty="0" smtClean="0">
              <a:ln w="17780" cmpd="sng">
                <a:solidFill>
                  <a:srgbClr val="FFFF99"/>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139700">
                  <a:srgbClr val="FF66CC">
                    <a:alpha val="40000"/>
                  </a:srgbClr>
                </a:glow>
                <a:outerShdw blurRad="50800" algn="tl" rotWithShape="0">
                  <a:srgbClr val="000000"/>
                </a:outerShdw>
              </a:effectLst>
              <a:latin typeface="Gulim" pitchFamily="34" charset="-127"/>
              <a:ea typeface="Gulim" pitchFamily="34" charset="-127"/>
            </a:endParaRPr>
          </a:p>
        </p:txBody>
      </p:sp>
      <p:pic>
        <p:nvPicPr>
          <p:cNvPr id="7" name="صورة 6" descr="ccbear13[1].gif"/>
          <p:cNvPicPr>
            <a:picLocks noChangeAspect="1"/>
          </p:cNvPicPr>
          <p:nvPr/>
        </p:nvPicPr>
        <p:blipFill>
          <a:blip r:embed="rId3" cstate="print"/>
          <a:stretch>
            <a:fillRect/>
          </a:stretch>
        </p:blipFill>
        <p:spPr>
          <a:xfrm>
            <a:off x="5580112" y="3929066"/>
            <a:ext cx="3071834" cy="2928934"/>
          </a:xfrm>
          <a:prstGeom prst="rect">
            <a:avLst/>
          </a:prstGeom>
        </p:spPr>
      </p:pic>
    </p:spTree>
  </p:cSld>
  <p:clrMapOvr>
    <a:masterClrMapping/>
  </p:clrMapOvr>
  <p:transition spd="med">
    <p:whee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withEffect">
                                  <p:stCondLst>
                                    <p:cond delay="0"/>
                                  </p:stCondLst>
                                  <p:iterate type="lt">
                                    <p:tmPct val="10000"/>
                                  </p:iterate>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 calcmode="lin" valueType="num">
                                      <p:cBhvr>
                                        <p:cTn id="9" dur="1000" fill="hold"/>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id="10" dur="1000" fill="hold"/>
                                        <p:tgtEl>
                                          <p:spTgt spid="5"/>
                                        </p:tgtEl>
                                        <p:attrNameLst>
                                          <p:attrName>ppt_w</p:attrName>
                                        </p:attrNameLst>
                                      </p:cBhvr>
                                      <p:tavLst>
                                        <p:tav tm="0">
                                          <p:val>
                                            <p:strVal val="#ppt_w/10"/>
                                          </p:val>
                                        </p:tav>
                                        <p:tav tm="50000">
                                          <p:val>
                                            <p:strVal val="#ppt_w+.01"/>
                                          </p:val>
                                        </p:tav>
                                        <p:tav tm="100000">
                                          <p:val>
                                            <p:strVal val="#ppt_w"/>
                                          </p:val>
                                        </p:tav>
                                      </p:tavLst>
                                    </p:anim>
                                    <p:animEffect transition="in" filter="fade">
                                      <p:cBhvr>
                                        <p:cTn id="11" dur="1000" tmFilter="0,0; .5, 1; 1, 1"/>
                                        <p:tgtEl>
                                          <p:spTgt spid="5"/>
                                        </p:tgtEl>
                                      </p:cBhvr>
                                    </p:animEffect>
                                  </p:childTnLst>
                                </p:cTn>
                              </p:par>
                              <p:par>
                                <p:cTn id="12" presetID="48" presetClass="entr" presetSubtype="0" accel="50000" fill="hold" nodeType="with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p:cTn id="14" dur="1000" fill="hold"/>
                                        <p:tgtEl>
                                          <p:spTgt spid="7"/>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5" dur="1000" fill="hold"/>
                                        <p:tgtEl>
                                          <p:spTgt spid="7"/>
                                        </p:tgtEl>
                                        <p:attrNameLst>
                                          <p:attrName>ppt_x</p:attrName>
                                        </p:attrNameLst>
                                      </p:cBhvr>
                                      <p:tavLst>
                                        <p:tav tm="0">
                                          <p:val>
                                            <p:fltVal val="-1"/>
                                          </p:val>
                                        </p:tav>
                                        <p:tav tm="50000">
                                          <p:val>
                                            <p:fltVal val="0.95"/>
                                          </p:val>
                                        </p:tav>
                                        <p:tav tm="100000">
                                          <p:val>
                                            <p:strVal val="#ppt_x"/>
                                          </p:val>
                                        </p:tav>
                                      </p:tavLst>
                                    </p:anim>
                                    <p:anim calcmode="lin" valueType="num">
                                      <p:cBhvr>
                                        <p:cTn id="16" dur="1000" fill="hold"/>
                                        <p:tgtEl>
                                          <p:spTgt spid="7"/>
                                        </p:tgtEl>
                                        <p:attrNameLst>
                                          <p:attrName>ppt_y</p:attrName>
                                        </p:attrNameLst>
                                      </p:cBhvr>
                                      <p:tavLst>
                                        <p:tav tm="0">
                                          <p:val>
                                            <p:strVal val="#ppt_y"/>
                                          </p:val>
                                        </p:tav>
                                        <p:tav tm="100000">
                                          <p:val>
                                            <p:strVal val="#ppt_y"/>
                                          </p:val>
                                        </p:tav>
                                      </p:tavLst>
                                    </p:anim>
                                    <p:animEffect transition="in" filter="fade">
                                      <p:cBhvr>
                                        <p:cTn id="17"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6" name="عنصر نائب للمحتوى 5" descr="WTXY7CAWDJ6IWCANREAWCCAD5OMCECAK5QW4XCA290C57CAKO0PCXCA97FM39CA0Z7WP7CA053OUECAA0N7KZCAI6AV2JCA2S1UD6CARL4AT6CAP5QIX7CAWX40S6CACFY12GCAOG6HAMCAB1P05JCABH84ZV.jpg"/>
          <p:cNvPicPr>
            <a:picLocks noGrp="1" noChangeAspect="1"/>
          </p:cNvPicPr>
          <p:nvPr>
            <p:ph idx="1"/>
          </p:nvPr>
        </p:nvPicPr>
        <p:blipFill>
          <a:blip r:embed="rId2" cstate="print"/>
          <a:stretch>
            <a:fillRect/>
          </a:stretch>
        </p:blipFill>
        <p:spPr>
          <a:xfrm>
            <a:off x="0" y="0"/>
            <a:ext cx="9144000" cy="6858000"/>
          </a:xfrm>
          <a:prstGeom prst="rect">
            <a:avLst/>
          </a:prstGeom>
          <a:ln>
            <a:noFill/>
          </a:ln>
          <a:effectLst>
            <a:softEdge rad="112500"/>
          </a:effectLst>
        </p:spPr>
      </p:pic>
      <p:sp>
        <p:nvSpPr>
          <p:cNvPr id="9" name="Rectangle 1"/>
          <p:cNvSpPr txBox="1">
            <a:spLocks noChangeArrowheads="1"/>
          </p:cNvSpPr>
          <p:nvPr/>
        </p:nvSpPr>
        <p:spPr bwMode="auto">
          <a:xfrm>
            <a:off x="899592" y="1673686"/>
            <a:ext cx="7488832" cy="4247317"/>
          </a:xfrm>
          <a:prstGeom prst="rect">
            <a:avLst/>
          </a:prstGeom>
          <a:noFill/>
          <a:ln w="9525">
            <a:noFill/>
            <a:miter lim="800000"/>
            <a:headEnd/>
            <a:tailEnd/>
          </a:ln>
          <a:effectLst/>
        </p:spPr>
        <p:txBody>
          <a:bodyPr vert="horz" wrap="square" lIns="91440" tIns="45720" rIns="91440" bIns="45720" numCol="1" rtlCol="1" anchor="ctr" anchorCtr="0" compatLnSpc="1">
            <a:prstTxWarp prst="textNoShape">
              <a:avLst/>
            </a:prstTxWarp>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lvl="0" indent="0" algn="ctr" defTabSz="914400" rtl="1" eaLnBrk="1" fontAlgn="base" latinLnBrk="0" hangingPunct="1">
              <a:lnSpc>
                <a:spcPct val="100000"/>
              </a:lnSpc>
              <a:spcBef>
                <a:spcPct val="0"/>
              </a:spcBef>
              <a:spcAft>
                <a:spcPct val="0"/>
              </a:spcAft>
              <a:buClrTx/>
              <a:buSzTx/>
              <a:buFontTx/>
              <a:buNone/>
              <a:tabLst/>
              <a:defRPr/>
            </a:pPr>
            <a:r>
              <a:rPr kumimoji="0" lang="ar-SA" sz="7200" b="1" i="0" u="none" strike="noStrike" kern="1200" spc="50" normalizeH="0" baseline="0" noProof="0" dirty="0" smtClean="0">
                <a:ln w="11430">
                  <a:solidFill>
                    <a:schemeClr val="tx1"/>
                  </a:solidFill>
                </a:ln>
                <a:gradFill>
                  <a:gsLst>
                    <a:gs pos="25000">
                      <a:schemeClr val="accent2">
                        <a:satMod val="155000"/>
                      </a:schemeClr>
                    </a:gs>
                    <a:gs pos="100000">
                      <a:schemeClr val="accent2">
                        <a:shade val="45000"/>
                        <a:satMod val="165000"/>
                      </a:schemeClr>
                    </a:gs>
                  </a:gsLst>
                  <a:lin ang="5400000"/>
                </a:gradFill>
                <a:effectLst>
                  <a:glow rad="139700">
                    <a:schemeClr val="accent4">
                      <a:satMod val="175000"/>
                      <a:alpha val="40000"/>
                    </a:schemeClr>
                  </a:glow>
                  <a:outerShdw blurRad="76200" dist="50800" dir="5400000" algn="tl" rotWithShape="0">
                    <a:srgbClr val="000000">
                      <a:alpha val="65000"/>
                    </a:srgbClr>
                  </a:outerShdw>
                </a:effectLst>
                <a:uLnTx/>
                <a:uFillTx/>
                <a:latin typeface="Calibri" pitchFamily="34" charset="0"/>
                <a:ea typeface="Calibri" pitchFamily="34" charset="0"/>
                <a:cs typeface="PT Bold Heading" pitchFamily="2" charset="-78"/>
              </a:rPr>
              <a:t>حفظ الأحياء الدقيقة التي تم تنقيتها</a:t>
            </a:r>
          </a:p>
          <a:p>
            <a:pPr marL="0" marR="0" lvl="0" indent="0" algn="ctr" defTabSz="914400" rtl="1" eaLnBrk="1" fontAlgn="base" latinLnBrk="0" hangingPunct="1">
              <a:lnSpc>
                <a:spcPct val="100000"/>
              </a:lnSpc>
              <a:spcBef>
                <a:spcPct val="0"/>
              </a:spcBef>
              <a:spcAft>
                <a:spcPct val="0"/>
              </a:spcAft>
              <a:buClrTx/>
              <a:buSzTx/>
              <a:buFontTx/>
              <a:buNone/>
              <a:tabLst/>
              <a:defRPr/>
            </a:pPr>
            <a:r>
              <a:rPr kumimoji="0" lang="ar-SA" sz="7200" b="1" i="0" u="none" strike="noStrike" kern="1200" spc="50" normalizeH="0" baseline="0" noProof="0" dirty="0" smtClean="0">
                <a:ln w="11430">
                  <a:solidFill>
                    <a:schemeClr val="tx1"/>
                  </a:solidFill>
                </a:ln>
                <a:gradFill>
                  <a:gsLst>
                    <a:gs pos="25000">
                      <a:schemeClr val="accent2">
                        <a:satMod val="155000"/>
                      </a:schemeClr>
                    </a:gs>
                    <a:gs pos="100000">
                      <a:schemeClr val="accent2">
                        <a:shade val="45000"/>
                        <a:satMod val="165000"/>
                      </a:schemeClr>
                    </a:gs>
                  </a:gsLst>
                  <a:lin ang="5400000"/>
                </a:gradFill>
                <a:effectLst>
                  <a:glow rad="139700">
                    <a:schemeClr val="accent4">
                      <a:satMod val="175000"/>
                      <a:alpha val="40000"/>
                    </a:schemeClr>
                  </a:glow>
                  <a:outerShdw blurRad="76200" dist="50800" dir="5400000" algn="tl" rotWithShape="0">
                    <a:srgbClr val="000000">
                      <a:alpha val="65000"/>
                    </a:srgbClr>
                  </a:outerShdw>
                </a:effectLst>
                <a:uLnTx/>
                <a:uFillTx/>
                <a:latin typeface="Calibri" pitchFamily="34" charset="0"/>
                <a:ea typeface="Calibri" pitchFamily="34" charset="0"/>
                <a:cs typeface="PT Bold Heading" pitchFamily="2" charset="-78"/>
              </a:rPr>
              <a:t> </a:t>
            </a:r>
          </a:p>
          <a:p>
            <a:pPr marL="0" marR="0" lvl="0" indent="0" algn="ctr" defTabSz="914400" rtl="1" eaLnBrk="1" fontAlgn="base" latinLnBrk="0" hangingPunct="1">
              <a:lnSpc>
                <a:spcPct val="100000"/>
              </a:lnSpc>
              <a:spcBef>
                <a:spcPct val="0"/>
              </a:spcBef>
              <a:spcAft>
                <a:spcPct val="0"/>
              </a:spcAft>
              <a:buClrTx/>
              <a:buSzTx/>
              <a:buFontTx/>
              <a:buNone/>
              <a:tabLst/>
              <a:defRPr/>
            </a:pPr>
            <a:r>
              <a:rPr lang="ar-SA" sz="5400" b="1" spc="50" dirty="0" smtClean="0">
                <a:ln w="11430">
                  <a:solidFill>
                    <a:schemeClr val="tx1"/>
                  </a:solidFill>
                </a:ln>
                <a:solidFill>
                  <a:srgbClr val="00B050"/>
                </a:solidFill>
                <a:effectLst>
                  <a:glow rad="139700">
                    <a:schemeClr val="accent4">
                      <a:satMod val="175000"/>
                      <a:alpha val="40000"/>
                    </a:schemeClr>
                  </a:glow>
                  <a:outerShdw blurRad="76200" dist="50800" dir="5400000" algn="tl" rotWithShape="0">
                    <a:srgbClr val="000000">
                      <a:alpha val="65000"/>
                    </a:srgbClr>
                  </a:outerShdw>
                </a:effectLst>
                <a:latin typeface="Calibri" pitchFamily="34" charset="0"/>
                <a:cs typeface="PT Bold Heading" pitchFamily="2" charset="-78"/>
              </a:rPr>
              <a:t>الدرس العملي الثالث</a:t>
            </a:r>
            <a:endParaRPr kumimoji="0" lang="en-US" sz="5400" b="1" i="0" u="none" strike="noStrike" kern="1200" spc="50" normalizeH="0" baseline="0" noProof="0" dirty="0" smtClean="0">
              <a:ln w="11430">
                <a:solidFill>
                  <a:schemeClr val="tx1"/>
                </a:solidFill>
              </a:ln>
              <a:solidFill>
                <a:srgbClr val="00B050"/>
              </a:solidFill>
              <a:effectLst>
                <a:glow rad="139700">
                  <a:schemeClr val="accent4">
                    <a:satMod val="175000"/>
                    <a:alpha val="40000"/>
                  </a:schemeClr>
                </a:glow>
                <a:outerShdw blurRad="76200" dist="50800" dir="5400000" algn="tl" rotWithShape="0">
                  <a:srgbClr val="000000">
                    <a:alpha val="65000"/>
                  </a:srgbClr>
                </a:outerShdw>
              </a:effectLst>
              <a:uLnTx/>
              <a:uFillTx/>
              <a:latin typeface="Arial" pitchFamily="34" charset="0"/>
              <a:cs typeface="PT Bold Heading" pitchFamily="2" charset="-78"/>
            </a:endParaRPr>
          </a:p>
        </p:txBody>
      </p:sp>
    </p:spTree>
  </p:cSld>
  <p:clrMapOvr>
    <a:masterClrMapping/>
  </p:clrMapOvr>
  <p:transition spd="med">
    <p:checke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8" presetClass="entr" presetSubtype="0" accel="5000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500" fill="hold"/>
                                        <p:tgtEl>
                                          <p:spTgt spid="9"/>
                                        </p:tgtEl>
                                        <p:attrNameLst>
                                          <p:attrName>ppt_x</p:attrName>
                                        </p:attrNameLst>
                                      </p:cBhvr>
                                      <p:tavLst>
                                        <p:tav tm="0">
                                          <p:val>
                                            <p:fltVal val="-1"/>
                                          </p:val>
                                        </p:tav>
                                        <p:tav tm="50000">
                                          <p:val>
                                            <p:fltVal val="0.95"/>
                                          </p:val>
                                        </p:tav>
                                        <p:tav tm="100000">
                                          <p:val>
                                            <p:strVal val="#ppt_x"/>
                                          </p:val>
                                        </p:tav>
                                      </p:tavLst>
                                    </p:anim>
                                    <p:anim calcmode="lin" valueType="num">
                                      <p:cBhvr>
                                        <p:cTn id="9" dur="500" fill="hold"/>
                                        <p:tgtEl>
                                          <p:spTgt spid="9"/>
                                        </p:tgtEl>
                                        <p:attrNameLst>
                                          <p:attrName>ppt_y</p:attrName>
                                        </p:attrNameLst>
                                      </p:cBhvr>
                                      <p:tavLst>
                                        <p:tav tm="0">
                                          <p:val>
                                            <p:strVal val="#ppt_y"/>
                                          </p:val>
                                        </p:tav>
                                        <p:tav tm="100000">
                                          <p:val>
                                            <p:strVal val="#ppt_y"/>
                                          </p:val>
                                        </p:tav>
                                      </p:tavLst>
                                    </p:anim>
                                    <p:animEffect transition="in" filter="fade">
                                      <p:cBhvr>
                                        <p:cTn id="10"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6" name="عنصر نائب للمحتوى 5" descr="WTXY7CAWDJ6IWCANREAWCCAD5OMCECAK5QW4XCA290C57CAKO0PCXCA97FM39CA0Z7WP7CA053OUECAA0N7KZCAI6AV2JCA2S1UD6CARL4AT6CAP5QIX7CAWX40S6CACFY12GCAOG6HAMCAB1P05JCABH84ZV.jpg"/>
          <p:cNvPicPr>
            <a:picLocks noGrp="1" noChangeAspect="1"/>
          </p:cNvPicPr>
          <p:nvPr>
            <p:ph idx="1"/>
          </p:nvPr>
        </p:nvPicPr>
        <p:blipFill>
          <a:blip r:embed="rId2" cstate="print"/>
          <a:stretch>
            <a:fillRect/>
          </a:stretch>
        </p:blipFill>
        <p:spPr>
          <a:xfrm>
            <a:off x="0" y="0"/>
            <a:ext cx="9144000" cy="6858000"/>
          </a:xfrm>
          <a:prstGeom prst="rect">
            <a:avLst/>
          </a:prstGeom>
          <a:ln>
            <a:noFill/>
          </a:ln>
          <a:effectLst>
            <a:softEdge rad="112500"/>
          </a:effectLst>
        </p:spPr>
      </p:pic>
      <p:sp>
        <p:nvSpPr>
          <p:cNvPr id="9" name="Rectangle 1"/>
          <p:cNvSpPr txBox="1">
            <a:spLocks noChangeArrowheads="1"/>
          </p:cNvSpPr>
          <p:nvPr/>
        </p:nvSpPr>
        <p:spPr bwMode="auto">
          <a:xfrm>
            <a:off x="571472" y="1558341"/>
            <a:ext cx="8072462" cy="3477875"/>
          </a:xfrm>
          <a:prstGeom prst="rect">
            <a:avLst/>
          </a:prstGeom>
          <a:noFill/>
          <a:ln w="9525">
            <a:noFill/>
            <a:miter lim="800000"/>
            <a:headEnd/>
            <a:tailEnd/>
          </a:ln>
          <a:effectLst/>
        </p:spPr>
        <p:txBody>
          <a:bodyPr vert="horz" wrap="square" lIns="91440" tIns="45720" rIns="91440" bIns="45720" numCol="1" rtlCol="1" anchor="ctr" anchorCtr="0" compatLnSpc="1">
            <a:prstTxWarp prst="textNoShape">
              <a:avLst/>
            </a:prstTxWarp>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lvl="0" indent="0" algn="ctr" defTabSz="914400" rtl="1" eaLnBrk="0" fontAlgn="base" latinLnBrk="0" hangingPunct="0">
              <a:lnSpc>
                <a:spcPct val="100000"/>
              </a:lnSpc>
              <a:spcBef>
                <a:spcPct val="0"/>
              </a:spcBef>
              <a:spcAft>
                <a:spcPct val="0"/>
              </a:spcAft>
              <a:buClrTx/>
              <a:buSzTx/>
              <a:buFontTx/>
              <a:buNone/>
              <a:tabLst/>
              <a:defRPr/>
            </a:pPr>
            <a:r>
              <a:rPr kumimoji="0" lang="ar-SA" sz="4400" b="1" i="0" u="none" strike="noStrike" kern="1200" spc="50" normalizeH="0" baseline="0" noProof="0" dirty="0" smtClean="0">
                <a:ln w="11430">
                  <a:solidFill>
                    <a:schemeClr val="accent1">
                      <a:lumMod val="60000"/>
                      <a:lumOff val="40000"/>
                    </a:schemeClr>
                  </a:solidFill>
                </a:ln>
                <a:solidFill>
                  <a:schemeClr val="accent1">
                    <a:lumMod val="75000"/>
                  </a:schemeClr>
                </a:solidFill>
                <a:effectLst>
                  <a:glow rad="139700">
                    <a:schemeClr val="accent4">
                      <a:satMod val="175000"/>
                      <a:alpha val="40000"/>
                    </a:schemeClr>
                  </a:glow>
                  <a:outerShdw blurRad="76200" dist="50800" dir="5400000" algn="tl" rotWithShape="0">
                    <a:srgbClr val="000000">
                      <a:alpha val="65000"/>
                    </a:srgbClr>
                  </a:outerShdw>
                </a:effectLst>
                <a:uLnTx/>
                <a:uFillTx/>
                <a:latin typeface="Calibri" pitchFamily="34" charset="0"/>
                <a:ea typeface="Calibri" pitchFamily="34" charset="0"/>
                <a:cs typeface="PT Bold Heading" pitchFamily="2" charset="-78"/>
              </a:rPr>
              <a:t>بعد عزل وتنقية الأحياء الدقيقة , يتم حفظها بطرق مختلفة وذلك من أجل تعريفها أو استخدامها في الدراسات المختلفة لأغراض طبية , أو صناعية وغيرهما.</a:t>
            </a:r>
            <a:endParaRPr kumimoji="0" lang="ar-SA" sz="4400" b="1" i="0" u="none" strike="noStrike" kern="1200" spc="50" normalizeH="0" baseline="0" noProof="0" dirty="0" smtClean="0">
              <a:ln w="11430">
                <a:solidFill>
                  <a:schemeClr val="accent1">
                    <a:lumMod val="60000"/>
                    <a:lumOff val="40000"/>
                  </a:schemeClr>
                </a:solidFill>
              </a:ln>
              <a:solidFill>
                <a:schemeClr val="accent1">
                  <a:lumMod val="75000"/>
                </a:schemeClr>
              </a:solidFill>
              <a:effectLst>
                <a:glow rad="139700">
                  <a:schemeClr val="accent4">
                    <a:satMod val="175000"/>
                    <a:alpha val="40000"/>
                  </a:schemeClr>
                </a:glow>
                <a:outerShdw blurRad="76200" dist="50800" dir="5400000" algn="tl" rotWithShape="0">
                  <a:srgbClr val="000000">
                    <a:alpha val="65000"/>
                  </a:srgbClr>
                </a:outerShdw>
              </a:effectLst>
              <a:uLnTx/>
              <a:uFillTx/>
              <a:latin typeface="Arial" pitchFamily="34" charset="0"/>
              <a:cs typeface="PT Bold Heading" pitchFamily="2" charset="-78"/>
            </a:endParaRPr>
          </a:p>
        </p:txBody>
      </p:sp>
    </p:spTree>
  </p:cSld>
  <p:clrMapOvr>
    <a:masterClrMapping/>
  </p:clrMapOvr>
  <p:transition spd="med">
    <p:comb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800" decel="100000"/>
                                        <p:tgtEl>
                                          <p:spTgt spid="9"/>
                                        </p:tgtEl>
                                      </p:cBhvr>
                                    </p:animEffect>
                                    <p:anim calcmode="lin" valueType="num">
                                      <p:cBhvr>
                                        <p:cTn id="8" dur="800" decel="100000" fill="hold"/>
                                        <p:tgtEl>
                                          <p:spTgt spid="9"/>
                                        </p:tgtEl>
                                        <p:attrNameLst>
                                          <p:attrName>style.rotation</p:attrName>
                                        </p:attrNameLst>
                                      </p:cBhvr>
                                      <p:tavLst>
                                        <p:tav tm="0">
                                          <p:val>
                                            <p:fltVal val="-90"/>
                                          </p:val>
                                        </p:tav>
                                        <p:tav tm="100000">
                                          <p:val>
                                            <p:fltVal val="0"/>
                                          </p:val>
                                        </p:tav>
                                      </p:tavLst>
                                    </p:anim>
                                    <p:anim calcmode="lin" valueType="num">
                                      <p:cBhvr>
                                        <p:cTn id="9" dur="800" decel="100000" fill="hold"/>
                                        <p:tgtEl>
                                          <p:spTgt spid="9"/>
                                        </p:tgtEl>
                                        <p:attrNameLst>
                                          <p:attrName>ppt_x</p:attrName>
                                        </p:attrNameLst>
                                      </p:cBhvr>
                                      <p:tavLst>
                                        <p:tav tm="0">
                                          <p:val>
                                            <p:strVal val="#ppt_x+0.4"/>
                                          </p:val>
                                        </p:tav>
                                        <p:tav tm="100000">
                                          <p:val>
                                            <p:strVal val="#ppt_x-0.05"/>
                                          </p:val>
                                        </p:tav>
                                      </p:tavLst>
                                    </p:anim>
                                    <p:anim calcmode="lin" valueType="num">
                                      <p:cBhvr>
                                        <p:cTn id="10" dur="800" decel="100000" fill="hold"/>
                                        <p:tgtEl>
                                          <p:spTgt spid="9"/>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9"/>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9"/>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6" name="عنصر نائب للمحتوى 5" descr="WTXY7CAWDJ6IWCANREAWCCAD5OMCECAK5QW4XCA290C57CAKO0PCXCA97FM39CA0Z7WP7CA053OUECAA0N7KZCAI6AV2JCA2S1UD6CARL4AT6CAP5QIX7CAWX40S6CACFY12GCAOG6HAMCAB1P05JCABH84ZV.jpg"/>
          <p:cNvPicPr>
            <a:picLocks noGrp="1" noChangeAspect="1"/>
          </p:cNvPicPr>
          <p:nvPr>
            <p:ph idx="1"/>
          </p:nvPr>
        </p:nvPicPr>
        <p:blipFill>
          <a:blip r:embed="rId2" cstate="print"/>
          <a:stretch>
            <a:fillRect/>
          </a:stretch>
        </p:blipFill>
        <p:spPr>
          <a:xfrm>
            <a:off x="0" y="0"/>
            <a:ext cx="9144000" cy="6858000"/>
          </a:xfrm>
          <a:prstGeom prst="rect">
            <a:avLst/>
          </a:prstGeom>
          <a:ln>
            <a:noFill/>
          </a:ln>
          <a:effectLst>
            <a:softEdge rad="112500"/>
          </a:effectLst>
        </p:spPr>
      </p:pic>
      <p:sp>
        <p:nvSpPr>
          <p:cNvPr id="9" name="Rectangle 1"/>
          <p:cNvSpPr txBox="1">
            <a:spLocks noChangeArrowheads="1"/>
          </p:cNvSpPr>
          <p:nvPr/>
        </p:nvSpPr>
        <p:spPr bwMode="auto">
          <a:xfrm>
            <a:off x="571472" y="1173622"/>
            <a:ext cx="8072462" cy="4247317"/>
          </a:xfrm>
          <a:prstGeom prst="rect">
            <a:avLst/>
          </a:prstGeom>
          <a:noFill/>
          <a:ln w="9525">
            <a:noFill/>
            <a:miter lim="800000"/>
            <a:headEnd/>
            <a:tailEnd/>
          </a:ln>
          <a:effectLst/>
        </p:spPr>
        <p:txBody>
          <a:bodyPr vert="horz" wrap="square" lIns="91440" tIns="45720" rIns="91440" bIns="45720" numCol="1" rtlCol="1" anchor="ctr" anchorCtr="0" compatLnSpc="1">
            <a:prstTxWarp prst="textNoShape">
              <a:avLst/>
            </a:prstTxWarp>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lvl="0" indent="0" algn="ctr" defTabSz="914400" rtl="1" eaLnBrk="0" fontAlgn="base" latinLnBrk="0" hangingPunct="0">
              <a:lnSpc>
                <a:spcPct val="100000"/>
              </a:lnSpc>
              <a:spcBef>
                <a:spcPct val="0"/>
              </a:spcBef>
              <a:spcAft>
                <a:spcPct val="0"/>
              </a:spcAft>
              <a:buClrTx/>
              <a:buSzTx/>
              <a:buFontTx/>
              <a:buNone/>
              <a:tabLst/>
              <a:defRPr/>
            </a:pPr>
            <a:endParaRPr kumimoji="0" lang="ar-SA" sz="5400" b="1" i="0" u="none" strike="noStrike" kern="1200" spc="50" normalizeH="0" baseline="0" noProof="0" dirty="0" smtClean="0">
              <a:ln w="11430">
                <a:solidFill>
                  <a:schemeClr val="accent1">
                    <a:lumMod val="60000"/>
                    <a:lumOff val="40000"/>
                  </a:schemeClr>
                </a:solidFill>
              </a:ln>
              <a:solidFill>
                <a:srgbClr val="663300"/>
              </a:solidFill>
              <a:effectLst>
                <a:glow rad="139700">
                  <a:schemeClr val="accent4">
                    <a:satMod val="175000"/>
                    <a:alpha val="40000"/>
                  </a:schemeClr>
                </a:glow>
                <a:outerShdw blurRad="76200" dist="50800" dir="5400000" algn="tl" rotWithShape="0">
                  <a:srgbClr val="000000">
                    <a:alpha val="65000"/>
                  </a:srgbClr>
                </a:outerShdw>
              </a:effectLst>
              <a:uLnTx/>
              <a:uFillTx/>
              <a:latin typeface="Calibri" pitchFamily="34" charset="0"/>
              <a:ea typeface="Calibri" pitchFamily="34" charset="0"/>
              <a:cs typeface="PT Bold Heading" pitchFamily="2" charset="-78"/>
            </a:endParaRPr>
          </a:p>
          <a:p>
            <a:pPr marL="0" marR="0" lvl="0" indent="0" algn="ctr" defTabSz="914400" rtl="1" eaLnBrk="0" fontAlgn="base" latinLnBrk="0" hangingPunct="0">
              <a:lnSpc>
                <a:spcPct val="100000"/>
              </a:lnSpc>
              <a:spcBef>
                <a:spcPct val="0"/>
              </a:spcBef>
              <a:spcAft>
                <a:spcPct val="0"/>
              </a:spcAft>
              <a:buClrTx/>
              <a:buSzTx/>
              <a:buFontTx/>
              <a:buNone/>
              <a:tabLst/>
              <a:defRPr/>
            </a:pPr>
            <a:r>
              <a:rPr kumimoji="0" lang="ar-SA" sz="5400" b="1" i="0" u="none" strike="noStrike" kern="1200" spc="50" normalizeH="0" baseline="0" noProof="0" dirty="0" smtClean="0">
                <a:ln w="11430">
                  <a:solidFill>
                    <a:schemeClr val="accent1">
                      <a:lumMod val="60000"/>
                      <a:lumOff val="40000"/>
                    </a:schemeClr>
                  </a:solidFill>
                </a:ln>
                <a:solidFill>
                  <a:srgbClr val="663300"/>
                </a:solidFill>
                <a:effectLst>
                  <a:glow rad="139700">
                    <a:schemeClr val="accent4">
                      <a:satMod val="175000"/>
                      <a:alpha val="40000"/>
                    </a:schemeClr>
                  </a:glow>
                  <a:outerShdw blurRad="76200" dist="50800" dir="5400000" algn="tl" rotWithShape="0">
                    <a:srgbClr val="000000">
                      <a:alpha val="65000"/>
                    </a:srgbClr>
                  </a:outerShdw>
                </a:effectLst>
                <a:uLnTx/>
                <a:uFillTx/>
                <a:latin typeface="Calibri" pitchFamily="34" charset="0"/>
                <a:ea typeface="Calibri" pitchFamily="34" charset="0"/>
                <a:cs typeface="PT Bold Heading" pitchFamily="2" charset="-78"/>
              </a:rPr>
              <a:t>متى تكون وسيلة الحفظ </a:t>
            </a:r>
            <a:r>
              <a:rPr kumimoji="0" lang="ar-SA" sz="5400" b="1" i="0" u="none" strike="noStrike" kern="1200" spc="50" normalizeH="0" baseline="0" noProof="0" dirty="0" err="1" smtClean="0">
                <a:ln w="11430">
                  <a:solidFill>
                    <a:schemeClr val="accent1">
                      <a:lumMod val="60000"/>
                      <a:lumOff val="40000"/>
                    </a:schemeClr>
                  </a:solidFill>
                </a:ln>
                <a:solidFill>
                  <a:srgbClr val="663300"/>
                </a:solidFill>
                <a:effectLst>
                  <a:glow rad="139700">
                    <a:schemeClr val="accent4">
                      <a:satMod val="175000"/>
                      <a:alpha val="40000"/>
                    </a:schemeClr>
                  </a:glow>
                  <a:outerShdw blurRad="76200" dist="50800" dir="5400000" algn="tl" rotWithShape="0">
                    <a:srgbClr val="000000">
                      <a:alpha val="65000"/>
                    </a:srgbClr>
                  </a:outerShdw>
                </a:effectLst>
                <a:uLnTx/>
                <a:uFillTx/>
                <a:latin typeface="Calibri" pitchFamily="34" charset="0"/>
                <a:ea typeface="Calibri" pitchFamily="34" charset="0"/>
                <a:cs typeface="PT Bold Heading" pitchFamily="2" charset="-78"/>
              </a:rPr>
              <a:t>مناسبة ؟</a:t>
            </a:r>
            <a:endParaRPr kumimoji="0" lang="ar-SA" sz="5400" b="1" i="0" u="none" strike="noStrike" kern="1200" spc="50" normalizeH="0" baseline="0" noProof="0" dirty="0" smtClean="0">
              <a:ln w="11430">
                <a:solidFill>
                  <a:schemeClr val="accent1">
                    <a:lumMod val="60000"/>
                    <a:lumOff val="40000"/>
                  </a:schemeClr>
                </a:solidFill>
              </a:ln>
              <a:solidFill>
                <a:srgbClr val="663300"/>
              </a:solidFill>
              <a:effectLst>
                <a:glow rad="139700">
                  <a:schemeClr val="accent4">
                    <a:satMod val="175000"/>
                    <a:alpha val="40000"/>
                  </a:schemeClr>
                </a:glow>
                <a:outerShdw blurRad="76200" dist="50800" dir="5400000" algn="tl" rotWithShape="0">
                  <a:srgbClr val="000000">
                    <a:alpha val="65000"/>
                  </a:srgbClr>
                </a:outerShdw>
              </a:effectLst>
              <a:uLnTx/>
              <a:uFillTx/>
              <a:latin typeface="Calibri" pitchFamily="34" charset="0"/>
              <a:ea typeface="Calibri" pitchFamily="34" charset="0"/>
              <a:cs typeface="PT Bold Heading" pitchFamily="2" charset="-78"/>
            </a:endParaRPr>
          </a:p>
          <a:p>
            <a:pPr marL="0" marR="0" lvl="0" indent="0" algn="ctr" defTabSz="914400" rtl="1" eaLnBrk="0" fontAlgn="base" latinLnBrk="0" hangingPunct="0">
              <a:lnSpc>
                <a:spcPct val="100000"/>
              </a:lnSpc>
              <a:spcBef>
                <a:spcPct val="0"/>
              </a:spcBef>
              <a:spcAft>
                <a:spcPct val="0"/>
              </a:spcAft>
              <a:buClrTx/>
              <a:buSzTx/>
              <a:buFontTx/>
              <a:buNone/>
              <a:tabLst/>
              <a:defRPr/>
            </a:pPr>
            <a:r>
              <a:rPr lang="ar-SA" sz="5400" b="1" spc="50" dirty="0" smtClean="0">
                <a:ln w="11430">
                  <a:solidFill>
                    <a:schemeClr val="accent1">
                      <a:lumMod val="60000"/>
                      <a:lumOff val="40000"/>
                    </a:schemeClr>
                  </a:solidFill>
                </a:ln>
                <a:solidFill>
                  <a:srgbClr val="663300"/>
                </a:solidFill>
                <a:effectLst>
                  <a:glow rad="139700">
                    <a:schemeClr val="accent4">
                      <a:satMod val="175000"/>
                      <a:alpha val="40000"/>
                    </a:schemeClr>
                  </a:glow>
                  <a:outerShdw blurRad="76200" dist="50800" dir="5400000" algn="tl" rotWithShape="0">
                    <a:srgbClr val="000000">
                      <a:alpha val="65000"/>
                    </a:srgbClr>
                  </a:outerShdw>
                </a:effectLst>
                <a:latin typeface="Calibri" pitchFamily="34" charset="0"/>
                <a:cs typeface="PT Bold Heading" pitchFamily="2" charset="-78"/>
              </a:rPr>
              <a:t>على ماذا تعتمد عملية الحفظ للمزارع الميكروبية؟</a:t>
            </a:r>
            <a:endParaRPr kumimoji="0" lang="ar-SA" sz="5400" b="1" i="0" u="none" strike="noStrike" kern="1200" spc="50" normalizeH="0" baseline="0" noProof="0" dirty="0" smtClean="0">
              <a:ln w="11430">
                <a:solidFill>
                  <a:schemeClr val="accent1">
                    <a:lumMod val="60000"/>
                    <a:lumOff val="40000"/>
                  </a:schemeClr>
                </a:solidFill>
              </a:ln>
              <a:solidFill>
                <a:srgbClr val="663300"/>
              </a:solidFill>
              <a:effectLst>
                <a:glow rad="139700">
                  <a:schemeClr val="accent4">
                    <a:satMod val="175000"/>
                    <a:alpha val="40000"/>
                  </a:schemeClr>
                </a:glow>
                <a:outerShdw blurRad="76200" dist="50800" dir="5400000" algn="tl" rotWithShape="0">
                  <a:srgbClr val="000000">
                    <a:alpha val="65000"/>
                  </a:srgbClr>
                </a:outerShdw>
              </a:effectLst>
              <a:uLnTx/>
              <a:uFillTx/>
              <a:latin typeface="Arial" pitchFamily="34" charset="0"/>
              <a:cs typeface="PT Bold Heading" pitchFamily="2" charset="-78"/>
            </a:endParaRPr>
          </a:p>
        </p:txBody>
      </p:sp>
      <p:pic>
        <p:nvPicPr>
          <p:cNvPr id="5" name="صورة 4" descr="j0282747.gif"/>
          <p:cNvPicPr>
            <a:picLocks noChangeAspect="1"/>
          </p:cNvPicPr>
          <p:nvPr/>
        </p:nvPicPr>
        <p:blipFill>
          <a:blip r:embed="rId3" cstate="print"/>
          <a:stretch>
            <a:fillRect/>
          </a:stretch>
        </p:blipFill>
        <p:spPr>
          <a:xfrm>
            <a:off x="1043608" y="476672"/>
            <a:ext cx="1733536" cy="2081226"/>
          </a:xfrm>
          <a:prstGeom prst="rect">
            <a:avLst/>
          </a:prstGeom>
        </p:spPr>
      </p:pic>
    </p:spTree>
  </p:cSld>
  <p:clrMapOvr>
    <a:masterClrMapping/>
  </p:clrMapOvr>
  <p:transition spd="med">
    <p:comb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800" decel="100000"/>
                                        <p:tgtEl>
                                          <p:spTgt spid="9"/>
                                        </p:tgtEl>
                                      </p:cBhvr>
                                    </p:animEffect>
                                    <p:anim calcmode="lin" valueType="num">
                                      <p:cBhvr>
                                        <p:cTn id="8" dur="800" decel="100000" fill="hold"/>
                                        <p:tgtEl>
                                          <p:spTgt spid="9"/>
                                        </p:tgtEl>
                                        <p:attrNameLst>
                                          <p:attrName>style.rotation</p:attrName>
                                        </p:attrNameLst>
                                      </p:cBhvr>
                                      <p:tavLst>
                                        <p:tav tm="0">
                                          <p:val>
                                            <p:fltVal val="-90"/>
                                          </p:val>
                                        </p:tav>
                                        <p:tav tm="100000">
                                          <p:val>
                                            <p:fltVal val="0"/>
                                          </p:val>
                                        </p:tav>
                                      </p:tavLst>
                                    </p:anim>
                                    <p:anim calcmode="lin" valueType="num">
                                      <p:cBhvr>
                                        <p:cTn id="9" dur="800" decel="100000" fill="hold"/>
                                        <p:tgtEl>
                                          <p:spTgt spid="9"/>
                                        </p:tgtEl>
                                        <p:attrNameLst>
                                          <p:attrName>ppt_x</p:attrName>
                                        </p:attrNameLst>
                                      </p:cBhvr>
                                      <p:tavLst>
                                        <p:tav tm="0">
                                          <p:val>
                                            <p:strVal val="#ppt_x+0.4"/>
                                          </p:val>
                                        </p:tav>
                                        <p:tav tm="100000">
                                          <p:val>
                                            <p:strVal val="#ppt_x-0.05"/>
                                          </p:val>
                                        </p:tav>
                                      </p:tavLst>
                                    </p:anim>
                                    <p:anim calcmode="lin" valueType="num">
                                      <p:cBhvr>
                                        <p:cTn id="10" dur="800" decel="100000" fill="hold"/>
                                        <p:tgtEl>
                                          <p:spTgt spid="9"/>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9"/>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9"/>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endParaRPr lang="ar-SA"/>
          </a:p>
        </p:txBody>
      </p:sp>
      <p:sp>
        <p:nvSpPr>
          <p:cNvPr id="3" name="عنوان فرعي 2"/>
          <p:cNvSpPr>
            <a:spLocks noGrp="1"/>
          </p:cNvSpPr>
          <p:nvPr>
            <p:ph type="subTitle" idx="1"/>
          </p:nvPr>
        </p:nvSpPr>
        <p:spPr/>
        <p:txBody>
          <a:bodyPr/>
          <a:lstStyle/>
          <a:p>
            <a:endParaRPr lang="ar-SA"/>
          </a:p>
        </p:txBody>
      </p:sp>
      <p:pic>
        <p:nvPicPr>
          <p:cNvPr id="4" name="صورة 3" descr="1125697230.jpg"/>
          <p:cNvPicPr>
            <a:picLocks noChangeAspect="1"/>
          </p:cNvPicPr>
          <p:nvPr/>
        </p:nvPicPr>
        <p:blipFill>
          <a:blip r:embed="rId2" cstate="print"/>
          <a:stretch>
            <a:fillRect/>
          </a:stretch>
        </p:blipFill>
        <p:spPr>
          <a:xfrm>
            <a:off x="0" y="0"/>
            <a:ext cx="9144000" cy="6858000"/>
          </a:xfrm>
          <a:prstGeom prst="rect">
            <a:avLst/>
          </a:prstGeom>
          <a:ln>
            <a:noFill/>
          </a:ln>
          <a:effectLst>
            <a:softEdge rad="112500"/>
          </a:effectLst>
        </p:spPr>
      </p:pic>
      <p:sp>
        <p:nvSpPr>
          <p:cNvPr id="11265" name="Rectangle 1"/>
          <p:cNvSpPr>
            <a:spLocks noChangeArrowheads="1"/>
          </p:cNvSpPr>
          <p:nvPr/>
        </p:nvSpPr>
        <p:spPr bwMode="auto">
          <a:xfrm>
            <a:off x="0" y="1140725"/>
            <a:ext cx="8786842"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5875" defTabSz="914400" rtl="1" eaLnBrk="1" fontAlgn="base" latinLnBrk="0" hangingPunct="1">
              <a:lnSpc>
                <a:spcPct val="100000"/>
              </a:lnSpc>
              <a:spcBef>
                <a:spcPct val="0"/>
              </a:spcBef>
              <a:spcAft>
                <a:spcPct val="0"/>
              </a:spcAft>
              <a:buClrTx/>
              <a:buSzTx/>
              <a:buFontTx/>
              <a:buNone/>
              <a:tabLst/>
            </a:pPr>
            <a:r>
              <a:rPr kumimoji="0" lang="ar-SA" sz="4000" b="1" i="0" u="none" strike="noStrike" normalizeH="0" baseline="0" dirty="0" smtClean="0">
                <a:ln w="17780" cmpd="sng">
                  <a:solidFill>
                    <a:schemeClr val="bg2">
                      <a:lumMod val="10000"/>
                    </a:schemeClr>
                  </a:solidFill>
                  <a:prstDash val="solid"/>
                  <a:miter lim="800000"/>
                </a:ln>
                <a:solidFill>
                  <a:schemeClr val="accent6">
                    <a:lumMod val="75000"/>
                  </a:schemeClr>
                </a:solidFill>
                <a:effectLst>
                  <a:glow rad="101600">
                    <a:schemeClr val="accent2">
                      <a:satMod val="175000"/>
                      <a:alpha val="40000"/>
                    </a:schemeClr>
                  </a:glow>
                  <a:outerShdw blurRad="50800" algn="tl" rotWithShape="0">
                    <a:srgbClr val="000000"/>
                  </a:outerShdw>
                </a:effectLst>
                <a:latin typeface="Calibri" pitchFamily="34" charset="0"/>
                <a:ea typeface="Calibri" pitchFamily="34" charset="0"/>
                <a:cs typeface="PT Bold Heading" pitchFamily="2" charset="-78"/>
              </a:rPr>
              <a:t>حفظ المزارع البكتيرية:</a:t>
            </a:r>
            <a:endParaRPr kumimoji="0" lang="en-US" sz="4000" b="1" i="0" u="none" strike="noStrike" normalizeH="0" baseline="0" dirty="0" smtClean="0">
              <a:ln w="17780" cmpd="sng">
                <a:solidFill>
                  <a:schemeClr val="bg2">
                    <a:lumMod val="10000"/>
                  </a:schemeClr>
                </a:solidFill>
                <a:prstDash val="solid"/>
                <a:miter lim="800000"/>
              </a:ln>
              <a:solidFill>
                <a:schemeClr val="accent6">
                  <a:lumMod val="75000"/>
                </a:schemeClr>
              </a:solidFill>
              <a:effectLst>
                <a:glow rad="101600">
                  <a:schemeClr val="accent2">
                    <a:satMod val="175000"/>
                    <a:alpha val="40000"/>
                  </a:schemeClr>
                </a:glow>
                <a:outerShdw blurRad="50800" algn="tl" rotWithShape="0">
                  <a:srgbClr val="000000"/>
                </a:outerShdw>
              </a:effectLst>
              <a:latin typeface="Arial" pitchFamily="34" charset="0"/>
              <a:cs typeface="PT Bold Heading" pitchFamily="2" charset="-78"/>
            </a:endParaRPr>
          </a:p>
          <a:p>
            <a:pPr marL="0" marR="0" lvl="0" indent="15875" defTabSz="914400" rtl="1" eaLnBrk="0" fontAlgn="base" latinLnBrk="0" hangingPunct="0">
              <a:lnSpc>
                <a:spcPct val="100000"/>
              </a:lnSpc>
              <a:spcBef>
                <a:spcPct val="0"/>
              </a:spcBef>
              <a:spcAft>
                <a:spcPct val="0"/>
              </a:spcAft>
              <a:buClrTx/>
              <a:buSzTx/>
              <a:buFontTx/>
              <a:buNone/>
              <a:tabLst/>
            </a:pPr>
            <a:r>
              <a:rPr kumimoji="0" lang="ar-SA" sz="4000" b="1" i="0" u="none" strike="noStrike" normalizeH="0" baseline="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101600">
                    <a:schemeClr val="accent2">
                      <a:satMod val="175000"/>
                      <a:alpha val="40000"/>
                    </a:schemeClr>
                  </a:glow>
                  <a:outerShdw blurRad="50800" algn="tl" rotWithShape="0">
                    <a:srgbClr val="000000"/>
                  </a:outerShdw>
                </a:effectLst>
                <a:latin typeface="Calibri" pitchFamily="34" charset="0"/>
                <a:ea typeface="Calibri" pitchFamily="34" charset="0"/>
                <a:cs typeface="PT Bold Heading" pitchFamily="2" charset="-78"/>
              </a:rPr>
              <a:t>بعد عزل البكتيريا في مزرعة نقية </a:t>
            </a:r>
            <a:r>
              <a:rPr kumimoji="0" lang="en-US" sz="4000" b="1" i="0" u="none" strike="noStrike" normalizeH="0" baseline="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101600">
                    <a:schemeClr val="accent2">
                      <a:satMod val="175000"/>
                      <a:alpha val="40000"/>
                    </a:schemeClr>
                  </a:glow>
                  <a:outerShdw blurRad="50800" algn="tl" rotWithShape="0">
                    <a:srgbClr val="000000"/>
                  </a:outerShdw>
                </a:effectLst>
                <a:latin typeface="Calibri" pitchFamily="34" charset="0"/>
                <a:ea typeface="Calibri" pitchFamily="34" charset="0"/>
                <a:cs typeface="PT Bold Heading" pitchFamily="2" charset="-78"/>
              </a:rPr>
              <a:t>Pure Culture</a:t>
            </a:r>
            <a:r>
              <a:rPr kumimoji="0" lang="ar-SA" sz="4000" b="1" i="0" u="none" strike="noStrike" normalizeH="0" baseline="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101600">
                    <a:schemeClr val="accent2">
                      <a:satMod val="175000"/>
                      <a:alpha val="40000"/>
                    </a:schemeClr>
                  </a:glow>
                  <a:outerShdw blurRad="50800" algn="tl" rotWithShape="0">
                    <a:srgbClr val="000000"/>
                  </a:outerShdw>
                </a:effectLst>
                <a:latin typeface="Calibri" pitchFamily="34" charset="0"/>
                <a:ea typeface="Calibri" pitchFamily="34" charset="0"/>
                <a:cs typeface="PT Bold Heading" pitchFamily="2" charset="-78"/>
              </a:rPr>
              <a:t> يمكن حفظها لفترة زمنية حسب نوع الميكروب المعزول والهدف من الحفظ.</a:t>
            </a:r>
            <a:endParaRPr kumimoji="0" lang="ar-SA" sz="4000" b="1" i="0" u="none" strike="noStrike" normalizeH="0" baseline="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101600">
                  <a:schemeClr val="accent2">
                    <a:satMod val="175000"/>
                    <a:alpha val="40000"/>
                  </a:schemeClr>
                </a:glow>
                <a:outerShdw blurRad="50800" algn="tl" rotWithShape="0">
                  <a:srgbClr val="000000"/>
                </a:outerShdw>
              </a:effectLst>
              <a:latin typeface="Arial" pitchFamily="34" charset="0"/>
              <a:ea typeface="Calibri" pitchFamily="34" charset="0"/>
              <a:cs typeface="PT Bold Heading" pitchFamily="2" charset="-78"/>
            </a:endParaRPr>
          </a:p>
          <a:p>
            <a:pPr marL="0" marR="0" lvl="0" indent="15875" defTabSz="914400" rtl="0" eaLnBrk="0" fontAlgn="base" latinLnBrk="0" hangingPunct="0">
              <a:lnSpc>
                <a:spcPct val="100000"/>
              </a:lnSpc>
              <a:spcBef>
                <a:spcPct val="0"/>
              </a:spcBef>
              <a:spcAft>
                <a:spcPct val="0"/>
              </a:spcAft>
              <a:buClrTx/>
              <a:buSzTx/>
              <a:buFontTx/>
              <a:buNone/>
              <a:tabLst/>
            </a:pPr>
            <a:r>
              <a:rPr kumimoji="0" lang="ar-SA" sz="4000" b="1" i="0" u="none" strike="noStrike" normalizeH="0" baseline="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101600">
                    <a:schemeClr val="accent2">
                      <a:satMod val="175000"/>
                      <a:alpha val="40000"/>
                    </a:schemeClr>
                  </a:glow>
                  <a:outerShdw blurRad="50800" algn="tl" rotWithShape="0">
                    <a:srgbClr val="000000"/>
                  </a:outerShdw>
                </a:effectLst>
                <a:latin typeface="Arial" pitchFamily="34" charset="0"/>
                <a:ea typeface="Calibri" pitchFamily="34" charset="0"/>
                <a:cs typeface="PT Bold Heading" pitchFamily="2" charset="-78"/>
              </a:rPr>
              <a:t>ويوجد العديد من طرق الحفظ التي تستخدم لحفظ البكتيريا لفترات قصيرة أو طويلة المدى..</a:t>
            </a:r>
            <a:br>
              <a:rPr kumimoji="0" lang="ar-SA" sz="4000" b="1" i="0" u="none" strike="noStrike" normalizeH="0" baseline="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101600">
                    <a:schemeClr val="accent2">
                      <a:satMod val="175000"/>
                      <a:alpha val="40000"/>
                    </a:schemeClr>
                  </a:glow>
                  <a:outerShdw blurRad="50800" algn="tl" rotWithShape="0">
                    <a:srgbClr val="000000"/>
                  </a:outerShdw>
                </a:effectLst>
                <a:latin typeface="Arial" pitchFamily="34" charset="0"/>
                <a:ea typeface="Calibri" pitchFamily="34" charset="0"/>
                <a:cs typeface="PT Bold Heading" pitchFamily="2" charset="-78"/>
              </a:rPr>
            </a:br>
            <a:r>
              <a:rPr kumimoji="0" lang="ar-SA" sz="4000" b="1" i="0" u="none" strike="noStrike" normalizeH="0" baseline="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101600">
                    <a:schemeClr val="accent2">
                      <a:satMod val="175000"/>
                      <a:alpha val="40000"/>
                    </a:schemeClr>
                  </a:glow>
                  <a:outerShdw blurRad="50800" algn="tl" rotWithShape="0">
                    <a:srgbClr val="000000"/>
                  </a:outerShdw>
                </a:effectLst>
                <a:latin typeface="Arial" pitchFamily="34" charset="0"/>
                <a:ea typeface="Calibri" pitchFamily="34" charset="0"/>
                <a:cs typeface="PT Bold Heading" pitchFamily="2" charset="-78"/>
              </a:rPr>
              <a:t/>
            </a:r>
            <a:br>
              <a:rPr kumimoji="0" lang="ar-SA" sz="4000" b="1" i="0" u="none" strike="noStrike" normalizeH="0" baseline="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101600">
                    <a:schemeClr val="accent2">
                      <a:satMod val="175000"/>
                      <a:alpha val="40000"/>
                    </a:schemeClr>
                  </a:glow>
                  <a:outerShdw blurRad="50800" algn="tl" rotWithShape="0">
                    <a:srgbClr val="000000"/>
                  </a:outerShdw>
                </a:effectLst>
                <a:latin typeface="Arial" pitchFamily="34" charset="0"/>
                <a:ea typeface="Calibri" pitchFamily="34" charset="0"/>
                <a:cs typeface="PT Bold Heading" pitchFamily="2" charset="-78"/>
              </a:rPr>
            </a:br>
            <a:endParaRPr kumimoji="0" lang="ar-SA" sz="4000" b="1" i="0" u="none" strike="noStrike" normalizeH="0" baseline="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101600">
                  <a:schemeClr val="accent2">
                    <a:satMod val="175000"/>
                    <a:alpha val="40000"/>
                  </a:schemeClr>
                </a:glow>
                <a:outerShdw blurRad="50800" algn="tl" rotWithShape="0">
                  <a:srgbClr val="000000"/>
                </a:outerShdw>
              </a:effectLst>
              <a:latin typeface="Arial" pitchFamily="34" charset="0"/>
              <a:cs typeface="PT Bold Heading" pitchFamily="2" charset="-78"/>
            </a:endParaRPr>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nodeType="withEffect">
                                  <p:stCondLst>
                                    <p:cond delay="0"/>
                                  </p:stCondLst>
                                  <p:childTnLst>
                                    <p:set>
                                      <p:cBhvr>
                                        <p:cTn id="6" dur="1" fill="hold">
                                          <p:stCondLst>
                                            <p:cond delay="0"/>
                                          </p:stCondLst>
                                        </p:cTn>
                                        <p:tgtEl>
                                          <p:spTgt spid="11265">
                                            <p:txEl>
                                              <p:pRg st="0" end="0"/>
                                            </p:txEl>
                                          </p:spTgt>
                                        </p:tgtEl>
                                        <p:attrNameLst>
                                          <p:attrName>style.visibility</p:attrName>
                                        </p:attrNameLst>
                                      </p:cBhvr>
                                      <p:to>
                                        <p:strVal val="visible"/>
                                      </p:to>
                                    </p:set>
                                    <p:animEffect transition="in" filter="fade">
                                      <p:cBhvr>
                                        <p:cTn id="7" dur="800" decel="100000"/>
                                        <p:tgtEl>
                                          <p:spTgt spid="11265">
                                            <p:txEl>
                                              <p:pRg st="0" end="0"/>
                                            </p:txEl>
                                          </p:spTgt>
                                        </p:tgtEl>
                                      </p:cBhvr>
                                    </p:animEffect>
                                    <p:anim calcmode="lin" valueType="num">
                                      <p:cBhvr>
                                        <p:cTn id="8" dur="800" decel="100000" fill="hold"/>
                                        <p:tgtEl>
                                          <p:spTgt spid="11265">
                                            <p:txEl>
                                              <p:pRg st="0" end="0"/>
                                            </p:txEl>
                                          </p:spTgt>
                                        </p:tgtEl>
                                        <p:attrNameLst>
                                          <p:attrName>style.rotation</p:attrName>
                                        </p:attrNameLst>
                                      </p:cBhvr>
                                      <p:tavLst>
                                        <p:tav tm="0">
                                          <p:val>
                                            <p:fltVal val="-90"/>
                                          </p:val>
                                        </p:tav>
                                        <p:tav tm="100000">
                                          <p:val>
                                            <p:fltVal val="0"/>
                                          </p:val>
                                        </p:tav>
                                      </p:tavLst>
                                    </p:anim>
                                    <p:anim calcmode="lin" valueType="num">
                                      <p:cBhvr>
                                        <p:cTn id="9" dur="800" decel="100000" fill="hold"/>
                                        <p:tgtEl>
                                          <p:spTgt spid="11265">
                                            <p:txEl>
                                              <p:pRg st="0" end="0"/>
                                            </p:txEl>
                                          </p:spTgt>
                                        </p:tgtEl>
                                        <p:attrNameLst>
                                          <p:attrName>ppt_x</p:attrName>
                                        </p:attrNameLst>
                                      </p:cBhvr>
                                      <p:tavLst>
                                        <p:tav tm="0">
                                          <p:val>
                                            <p:strVal val="#ppt_x+0.4"/>
                                          </p:val>
                                        </p:tav>
                                        <p:tav tm="100000">
                                          <p:val>
                                            <p:strVal val="#ppt_x-0.05"/>
                                          </p:val>
                                        </p:tav>
                                      </p:tavLst>
                                    </p:anim>
                                    <p:anim calcmode="lin" valueType="num">
                                      <p:cBhvr>
                                        <p:cTn id="10" dur="800" decel="100000" fill="hold"/>
                                        <p:tgtEl>
                                          <p:spTgt spid="11265">
                                            <p:txEl>
                                              <p:pRg st="0" end="0"/>
                                            </p:txEl>
                                          </p:spTgt>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11265">
                                            <p:txEl>
                                              <p:pRg st="0" end="0"/>
                                            </p:txEl>
                                          </p:spTgt>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11265">
                                            <p:txEl>
                                              <p:pRg st="0" end="0"/>
                                            </p:txEl>
                                          </p:spTgt>
                                        </p:tgtEl>
                                        <p:attrNameLst>
                                          <p:attrName>ppt_y</p:attrName>
                                        </p:attrNameLst>
                                      </p:cBhvr>
                                      <p:tavLst>
                                        <p:tav tm="0">
                                          <p:val>
                                            <p:strVal val="#ppt_y+0.1"/>
                                          </p:val>
                                        </p:tav>
                                        <p:tav tm="100000">
                                          <p:val>
                                            <p:strVal val="#ppt_y"/>
                                          </p:val>
                                        </p:tav>
                                      </p:tavLst>
                                    </p:anim>
                                  </p:childTnLst>
                                </p:cTn>
                              </p:par>
                            </p:childTnLst>
                          </p:cTn>
                        </p:par>
                        <p:par>
                          <p:cTn id="13" fill="hold">
                            <p:stCondLst>
                              <p:cond delay="1000"/>
                            </p:stCondLst>
                            <p:childTnLst>
                              <p:par>
                                <p:cTn id="14" presetID="30" presetClass="entr" presetSubtype="0" fill="hold" nodeType="afterEffect">
                                  <p:stCondLst>
                                    <p:cond delay="0"/>
                                  </p:stCondLst>
                                  <p:childTnLst>
                                    <p:set>
                                      <p:cBhvr>
                                        <p:cTn id="15" dur="1" fill="hold">
                                          <p:stCondLst>
                                            <p:cond delay="0"/>
                                          </p:stCondLst>
                                        </p:cTn>
                                        <p:tgtEl>
                                          <p:spTgt spid="11265">
                                            <p:txEl>
                                              <p:pRg st="1" end="1"/>
                                            </p:txEl>
                                          </p:spTgt>
                                        </p:tgtEl>
                                        <p:attrNameLst>
                                          <p:attrName>style.visibility</p:attrName>
                                        </p:attrNameLst>
                                      </p:cBhvr>
                                      <p:to>
                                        <p:strVal val="visible"/>
                                      </p:to>
                                    </p:set>
                                    <p:animEffect transition="in" filter="fade">
                                      <p:cBhvr>
                                        <p:cTn id="16" dur="800" decel="100000"/>
                                        <p:tgtEl>
                                          <p:spTgt spid="11265">
                                            <p:txEl>
                                              <p:pRg st="1" end="1"/>
                                            </p:txEl>
                                          </p:spTgt>
                                        </p:tgtEl>
                                      </p:cBhvr>
                                    </p:animEffect>
                                    <p:anim calcmode="lin" valueType="num">
                                      <p:cBhvr>
                                        <p:cTn id="17" dur="800" decel="100000" fill="hold"/>
                                        <p:tgtEl>
                                          <p:spTgt spid="11265">
                                            <p:txEl>
                                              <p:pRg st="1" end="1"/>
                                            </p:txEl>
                                          </p:spTgt>
                                        </p:tgtEl>
                                        <p:attrNameLst>
                                          <p:attrName>style.rotation</p:attrName>
                                        </p:attrNameLst>
                                      </p:cBhvr>
                                      <p:tavLst>
                                        <p:tav tm="0">
                                          <p:val>
                                            <p:fltVal val="-90"/>
                                          </p:val>
                                        </p:tav>
                                        <p:tav tm="100000">
                                          <p:val>
                                            <p:fltVal val="0"/>
                                          </p:val>
                                        </p:tav>
                                      </p:tavLst>
                                    </p:anim>
                                    <p:anim calcmode="lin" valueType="num">
                                      <p:cBhvr>
                                        <p:cTn id="18" dur="800" decel="100000" fill="hold"/>
                                        <p:tgtEl>
                                          <p:spTgt spid="11265">
                                            <p:txEl>
                                              <p:pRg st="1" end="1"/>
                                            </p:txEl>
                                          </p:spTgt>
                                        </p:tgtEl>
                                        <p:attrNameLst>
                                          <p:attrName>ppt_x</p:attrName>
                                        </p:attrNameLst>
                                      </p:cBhvr>
                                      <p:tavLst>
                                        <p:tav tm="0">
                                          <p:val>
                                            <p:strVal val="#ppt_x+0.4"/>
                                          </p:val>
                                        </p:tav>
                                        <p:tav tm="100000">
                                          <p:val>
                                            <p:strVal val="#ppt_x-0.05"/>
                                          </p:val>
                                        </p:tav>
                                      </p:tavLst>
                                    </p:anim>
                                    <p:anim calcmode="lin" valueType="num">
                                      <p:cBhvr>
                                        <p:cTn id="19" dur="800" decel="100000" fill="hold"/>
                                        <p:tgtEl>
                                          <p:spTgt spid="11265">
                                            <p:txEl>
                                              <p:pRg st="1" end="1"/>
                                            </p:txEl>
                                          </p:spTgt>
                                        </p:tgtEl>
                                        <p:attrNameLst>
                                          <p:attrName>ppt_y</p:attrName>
                                        </p:attrNameLst>
                                      </p:cBhvr>
                                      <p:tavLst>
                                        <p:tav tm="0">
                                          <p:val>
                                            <p:strVal val="#ppt_y-0.4"/>
                                          </p:val>
                                        </p:tav>
                                        <p:tav tm="100000">
                                          <p:val>
                                            <p:strVal val="#ppt_y+0.1"/>
                                          </p:val>
                                        </p:tav>
                                      </p:tavLst>
                                    </p:anim>
                                    <p:anim calcmode="lin" valueType="num">
                                      <p:cBhvr>
                                        <p:cTn id="20" dur="200" accel="100000" fill="hold">
                                          <p:stCondLst>
                                            <p:cond delay="800"/>
                                          </p:stCondLst>
                                        </p:cTn>
                                        <p:tgtEl>
                                          <p:spTgt spid="11265">
                                            <p:txEl>
                                              <p:pRg st="1" end="1"/>
                                            </p:txEl>
                                          </p:spTgt>
                                        </p:tgtEl>
                                        <p:attrNameLst>
                                          <p:attrName>ppt_x</p:attrName>
                                        </p:attrNameLst>
                                      </p:cBhvr>
                                      <p:tavLst>
                                        <p:tav tm="0">
                                          <p:val>
                                            <p:strVal val="#ppt_x-0.05"/>
                                          </p:val>
                                        </p:tav>
                                        <p:tav tm="100000">
                                          <p:val>
                                            <p:strVal val="#ppt_x"/>
                                          </p:val>
                                        </p:tav>
                                      </p:tavLst>
                                    </p:anim>
                                    <p:anim calcmode="lin" valueType="num">
                                      <p:cBhvr>
                                        <p:cTn id="21" dur="200" accel="100000" fill="hold">
                                          <p:stCondLst>
                                            <p:cond delay="800"/>
                                          </p:stCondLst>
                                        </p:cTn>
                                        <p:tgtEl>
                                          <p:spTgt spid="11265">
                                            <p:txEl>
                                              <p:pRg st="1" end="1"/>
                                            </p:txEl>
                                          </p:spTgt>
                                        </p:tgtEl>
                                        <p:attrNameLst>
                                          <p:attrName>ppt_y</p:attrName>
                                        </p:attrNameLst>
                                      </p:cBhvr>
                                      <p:tavLst>
                                        <p:tav tm="0">
                                          <p:val>
                                            <p:strVal val="#ppt_y+0.1"/>
                                          </p:val>
                                        </p:tav>
                                        <p:tav tm="100000">
                                          <p:val>
                                            <p:strVal val="#ppt_y"/>
                                          </p:val>
                                        </p:tav>
                                      </p:tavLst>
                                    </p:anim>
                                  </p:childTnLst>
                                </p:cTn>
                              </p:par>
                              <p:par>
                                <p:cTn id="22" presetID="30" presetClass="entr" presetSubtype="0" fill="hold" nodeType="withEffect">
                                  <p:stCondLst>
                                    <p:cond delay="0"/>
                                  </p:stCondLst>
                                  <p:childTnLst>
                                    <p:set>
                                      <p:cBhvr>
                                        <p:cTn id="23" dur="1" fill="hold">
                                          <p:stCondLst>
                                            <p:cond delay="0"/>
                                          </p:stCondLst>
                                        </p:cTn>
                                        <p:tgtEl>
                                          <p:spTgt spid="11265">
                                            <p:txEl>
                                              <p:pRg st="2" end="2"/>
                                            </p:txEl>
                                          </p:spTgt>
                                        </p:tgtEl>
                                        <p:attrNameLst>
                                          <p:attrName>style.visibility</p:attrName>
                                        </p:attrNameLst>
                                      </p:cBhvr>
                                      <p:to>
                                        <p:strVal val="visible"/>
                                      </p:to>
                                    </p:set>
                                    <p:animEffect transition="in" filter="fade">
                                      <p:cBhvr>
                                        <p:cTn id="24" dur="800" decel="100000"/>
                                        <p:tgtEl>
                                          <p:spTgt spid="11265">
                                            <p:txEl>
                                              <p:pRg st="2" end="2"/>
                                            </p:txEl>
                                          </p:spTgt>
                                        </p:tgtEl>
                                      </p:cBhvr>
                                    </p:animEffect>
                                    <p:anim calcmode="lin" valueType="num">
                                      <p:cBhvr>
                                        <p:cTn id="25" dur="800" decel="100000" fill="hold"/>
                                        <p:tgtEl>
                                          <p:spTgt spid="11265">
                                            <p:txEl>
                                              <p:pRg st="2" end="2"/>
                                            </p:txEl>
                                          </p:spTgt>
                                        </p:tgtEl>
                                        <p:attrNameLst>
                                          <p:attrName>style.rotation</p:attrName>
                                        </p:attrNameLst>
                                      </p:cBhvr>
                                      <p:tavLst>
                                        <p:tav tm="0">
                                          <p:val>
                                            <p:fltVal val="-90"/>
                                          </p:val>
                                        </p:tav>
                                        <p:tav tm="100000">
                                          <p:val>
                                            <p:fltVal val="0"/>
                                          </p:val>
                                        </p:tav>
                                      </p:tavLst>
                                    </p:anim>
                                    <p:anim calcmode="lin" valueType="num">
                                      <p:cBhvr>
                                        <p:cTn id="26" dur="800" decel="100000" fill="hold"/>
                                        <p:tgtEl>
                                          <p:spTgt spid="11265">
                                            <p:txEl>
                                              <p:pRg st="2" end="2"/>
                                            </p:txEl>
                                          </p:spTgt>
                                        </p:tgtEl>
                                        <p:attrNameLst>
                                          <p:attrName>ppt_x</p:attrName>
                                        </p:attrNameLst>
                                      </p:cBhvr>
                                      <p:tavLst>
                                        <p:tav tm="0">
                                          <p:val>
                                            <p:strVal val="#ppt_x+0.4"/>
                                          </p:val>
                                        </p:tav>
                                        <p:tav tm="100000">
                                          <p:val>
                                            <p:strVal val="#ppt_x-0.05"/>
                                          </p:val>
                                        </p:tav>
                                      </p:tavLst>
                                    </p:anim>
                                    <p:anim calcmode="lin" valueType="num">
                                      <p:cBhvr>
                                        <p:cTn id="27" dur="800" decel="100000" fill="hold"/>
                                        <p:tgtEl>
                                          <p:spTgt spid="11265">
                                            <p:txEl>
                                              <p:pRg st="2" end="2"/>
                                            </p:txEl>
                                          </p:spTgt>
                                        </p:tgtEl>
                                        <p:attrNameLst>
                                          <p:attrName>ppt_y</p:attrName>
                                        </p:attrNameLst>
                                      </p:cBhvr>
                                      <p:tavLst>
                                        <p:tav tm="0">
                                          <p:val>
                                            <p:strVal val="#ppt_y-0.4"/>
                                          </p:val>
                                        </p:tav>
                                        <p:tav tm="100000">
                                          <p:val>
                                            <p:strVal val="#ppt_y+0.1"/>
                                          </p:val>
                                        </p:tav>
                                      </p:tavLst>
                                    </p:anim>
                                    <p:anim calcmode="lin" valueType="num">
                                      <p:cBhvr>
                                        <p:cTn id="28" dur="200" accel="100000" fill="hold">
                                          <p:stCondLst>
                                            <p:cond delay="800"/>
                                          </p:stCondLst>
                                        </p:cTn>
                                        <p:tgtEl>
                                          <p:spTgt spid="11265">
                                            <p:txEl>
                                              <p:pRg st="2" end="2"/>
                                            </p:txEl>
                                          </p:spTgt>
                                        </p:tgtEl>
                                        <p:attrNameLst>
                                          <p:attrName>ppt_x</p:attrName>
                                        </p:attrNameLst>
                                      </p:cBhvr>
                                      <p:tavLst>
                                        <p:tav tm="0">
                                          <p:val>
                                            <p:strVal val="#ppt_x-0.05"/>
                                          </p:val>
                                        </p:tav>
                                        <p:tav tm="100000">
                                          <p:val>
                                            <p:strVal val="#ppt_x"/>
                                          </p:val>
                                        </p:tav>
                                      </p:tavLst>
                                    </p:anim>
                                    <p:anim calcmode="lin" valueType="num">
                                      <p:cBhvr>
                                        <p:cTn id="29" dur="200" accel="100000" fill="hold">
                                          <p:stCondLst>
                                            <p:cond delay="800"/>
                                          </p:stCondLst>
                                        </p:cTn>
                                        <p:tgtEl>
                                          <p:spTgt spid="11265">
                                            <p:txEl>
                                              <p:pRg st="2" end="2"/>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endParaRPr lang="ar-SA"/>
          </a:p>
        </p:txBody>
      </p:sp>
      <p:sp>
        <p:nvSpPr>
          <p:cNvPr id="3" name="عنوان فرعي 2"/>
          <p:cNvSpPr>
            <a:spLocks noGrp="1"/>
          </p:cNvSpPr>
          <p:nvPr>
            <p:ph type="subTitle" idx="1"/>
          </p:nvPr>
        </p:nvSpPr>
        <p:spPr/>
        <p:txBody>
          <a:bodyPr/>
          <a:lstStyle/>
          <a:p>
            <a:endParaRPr lang="ar-SA"/>
          </a:p>
        </p:txBody>
      </p:sp>
      <p:pic>
        <p:nvPicPr>
          <p:cNvPr id="4" name="صورة 3" descr="1125697230.jpg"/>
          <p:cNvPicPr>
            <a:picLocks noChangeAspect="1"/>
          </p:cNvPicPr>
          <p:nvPr/>
        </p:nvPicPr>
        <p:blipFill>
          <a:blip r:embed="rId2" cstate="print"/>
          <a:stretch>
            <a:fillRect/>
          </a:stretch>
        </p:blipFill>
        <p:spPr>
          <a:xfrm>
            <a:off x="0" y="0"/>
            <a:ext cx="9144000" cy="6858000"/>
          </a:xfrm>
          <a:prstGeom prst="rect">
            <a:avLst/>
          </a:prstGeom>
          <a:ln>
            <a:noFill/>
          </a:ln>
          <a:effectLst>
            <a:softEdge rad="112500"/>
          </a:effectLst>
        </p:spPr>
      </p:pic>
      <p:pic>
        <p:nvPicPr>
          <p:cNvPr id="6" name="صورة 5" descr="imagesCAV87WKB.jpg"/>
          <p:cNvPicPr>
            <a:picLocks noChangeAspect="1"/>
          </p:cNvPicPr>
          <p:nvPr/>
        </p:nvPicPr>
        <p:blipFill>
          <a:blip r:embed="rId3" cstate="print"/>
          <a:stretch>
            <a:fillRect/>
          </a:stretch>
        </p:blipFill>
        <p:spPr>
          <a:xfrm>
            <a:off x="1187624" y="764704"/>
            <a:ext cx="6696744" cy="4176464"/>
          </a:xfrm>
          <a:prstGeom prst="rect">
            <a:avLst/>
          </a:prstGeom>
        </p:spPr>
      </p:pic>
      <p:sp>
        <p:nvSpPr>
          <p:cNvPr id="7" name="مربع نص 6"/>
          <p:cNvSpPr txBox="1"/>
          <p:nvPr/>
        </p:nvSpPr>
        <p:spPr>
          <a:xfrm>
            <a:off x="1403649" y="5373216"/>
            <a:ext cx="6480720" cy="769441"/>
          </a:xfrm>
          <a:prstGeom prst="rect">
            <a:avLst/>
          </a:prstGeom>
          <a:noFill/>
        </p:spPr>
        <p:txBody>
          <a:bodyPr wrap="square" rtlCol="1">
            <a:spAutoFit/>
          </a:bodyPr>
          <a:lstStyle/>
          <a:p>
            <a:pPr algn="ctr"/>
            <a:r>
              <a:rPr lang="ar-SA" sz="4400" b="1" dirty="0" err="1" smtClean="0">
                <a:solidFill>
                  <a:srgbClr val="FFCC00"/>
                </a:solidFill>
                <a:effectLst>
                  <a:glow rad="228600">
                    <a:schemeClr val="accent5">
                      <a:satMod val="175000"/>
                      <a:alpha val="40000"/>
                    </a:schemeClr>
                  </a:glow>
                </a:effectLst>
                <a:latin typeface="Aharoni" pitchFamily="2" charset="-79"/>
                <a:cs typeface="PT Bold Broken" pitchFamily="2" charset="-78"/>
              </a:rPr>
              <a:t>الآجار</a:t>
            </a:r>
            <a:r>
              <a:rPr lang="ar-SA" sz="4400" b="1" dirty="0" smtClean="0">
                <a:solidFill>
                  <a:srgbClr val="FFCC00"/>
                </a:solidFill>
                <a:effectLst>
                  <a:glow rad="228600">
                    <a:schemeClr val="accent5">
                      <a:satMod val="175000"/>
                      <a:alpha val="40000"/>
                    </a:schemeClr>
                  </a:glow>
                </a:effectLst>
                <a:latin typeface="Aharoni" pitchFamily="2" charset="-79"/>
                <a:cs typeface="PT Bold Broken" pitchFamily="2" charset="-78"/>
              </a:rPr>
              <a:t> العميق و </a:t>
            </a:r>
            <a:r>
              <a:rPr lang="ar-SA" sz="4400" b="1" dirty="0" err="1" smtClean="0">
                <a:solidFill>
                  <a:srgbClr val="FFCC00"/>
                </a:solidFill>
                <a:effectLst>
                  <a:glow rad="228600">
                    <a:schemeClr val="accent5">
                      <a:satMod val="175000"/>
                      <a:alpha val="40000"/>
                    </a:schemeClr>
                  </a:glow>
                </a:effectLst>
                <a:latin typeface="Aharoni" pitchFamily="2" charset="-79"/>
                <a:cs typeface="PT Bold Broken" pitchFamily="2" charset="-78"/>
              </a:rPr>
              <a:t>الآجار</a:t>
            </a:r>
            <a:r>
              <a:rPr lang="ar-SA" sz="4400" b="1" dirty="0" smtClean="0">
                <a:solidFill>
                  <a:srgbClr val="FFCC00"/>
                </a:solidFill>
                <a:effectLst>
                  <a:glow rad="228600">
                    <a:schemeClr val="accent5">
                      <a:satMod val="175000"/>
                      <a:alpha val="40000"/>
                    </a:schemeClr>
                  </a:glow>
                </a:effectLst>
                <a:latin typeface="Aharoni" pitchFamily="2" charset="-79"/>
                <a:cs typeface="PT Bold Broken" pitchFamily="2" charset="-78"/>
              </a:rPr>
              <a:t> المائل</a:t>
            </a:r>
            <a:endParaRPr lang="ar-SA" sz="4400" b="1" dirty="0">
              <a:solidFill>
                <a:srgbClr val="FFCC00"/>
              </a:solidFill>
              <a:effectLst>
                <a:glow rad="228600">
                  <a:schemeClr val="accent5">
                    <a:satMod val="175000"/>
                    <a:alpha val="40000"/>
                  </a:schemeClr>
                </a:glow>
              </a:effectLst>
              <a:latin typeface="Aharoni" pitchFamily="2" charset="-79"/>
              <a:cs typeface="PT Bold Broken" pitchFamily="2" charset="-78"/>
            </a:endParaRPr>
          </a:p>
        </p:txBody>
      </p:sp>
    </p:spTree>
  </p:cSld>
  <p:clrMapOvr>
    <a:masterClrMapping/>
  </p:clrMapOvr>
  <p:transition>
    <p:newsflash/>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endParaRPr lang="ar-SA"/>
          </a:p>
        </p:txBody>
      </p:sp>
      <p:sp>
        <p:nvSpPr>
          <p:cNvPr id="3" name="عنوان فرعي 2"/>
          <p:cNvSpPr>
            <a:spLocks noGrp="1"/>
          </p:cNvSpPr>
          <p:nvPr>
            <p:ph type="subTitle" idx="1"/>
          </p:nvPr>
        </p:nvSpPr>
        <p:spPr/>
        <p:txBody>
          <a:bodyPr/>
          <a:lstStyle/>
          <a:p>
            <a:endParaRPr lang="ar-SA"/>
          </a:p>
        </p:txBody>
      </p:sp>
      <p:pic>
        <p:nvPicPr>
          <p:cNvPr id="4" name="صورة 3" descr="1125697230.jpg"/>
          <p:cNvPicPr>
            <a:picLocks noChangeAspect="1"/>
          </p:cNvPicPr>
          <p:nvPr/>
        </p:nvPicPr>
        <p:blipFill>
          <a:blip r:embed="rId2" cstate="print"/>
          <a:stretch>
            <a:fillRect/>
          </a:stretch>
        </p:blipFill>
        <p:spPr>
          <a:xfrm>
            <a:off x="0" y="0"/>
            <a:ext cx="9144000" cy="6858000"/>
          </a:xfrm>
          <a:prstGeom prst="rect">
            <a:avLst/>
          </a:prstGeom>
          <a:ln>
            <a:noFill/>
          </a:ln>
          <a:effectLst>
            <a:softEdge rad="112500"/>
          </a:effectLst>
        </p:spPr>
      </p:pic>
      <p:sp>
        <p:nvSpPr>
          <p:cNvPr id="6" name="مستطيل 5"/>
          <p:cNvSpPr/>
          <p:nvPr/>
        </p:nvSpPr>
        <p:spPr>
          <a:xfrm>
            <a:off x="0" y="500042"/>
            <a:ext cx="8858280" cy="646331"/>
          </a:xfrm>
          <a:prstGeom prst="rect">
            <a:avLst/>
          </a:prstGeom>
        </p:spPr>
        <p:txBody>
          <a:bodyPr wrap="square">
            <a:spAutoFit/>
          </a:bodyPr>
          <a:lstStyle/>
          <a:p>
            <a:r>
              <a:rPr lang="ar-SA" sz="3600" b="1" dirty="0">
                <a:ln w="24500" cmpd="dbl">
                  <a:solidFill>
                    <a:schemeClr val="tx1">
                      <a:lumMod val="95000"/>
                      <a:lumOff val="5000"/>
                    </a:schemeClr>
                  </a:solidFill>
                  <a:prstDash val="solid"/>
                  <a:miter lim="800000"/>
                </a:ln>
                <a:solidFill>
                  <a:srgbClr val="C00000"/>
                </a:solidFill>
                <a:effectLst>
                  <a:glow rad="139700">
                    <a:schemeClr val="accent6">
                      <a:satMod val="175000"/>
                      <a:alpha val="40000"/>
                    </a:schemeClr>
                  </a:glow>
                  <a:outerShdw blurRad="38100" dist="38100" dir="7020000" algn="tl">
                    <a:srgbClr val="000000">
                      <a:alpha val="35000"/>
                    </a:srgbClr>
                  </a:outerShdw>
                </a:effectLst>
                <a:cs typeface="PT Bold Heading" pitchFamily="2" charset="-78"/>
              </a:rPr>
              <a:t>أولا: طرق الحفظ لفترات قصيرة </a:t>
            </a:r>
            <a:r>
              <a:rPr lang="ar-SA" sz="3600" b="1" dirty="0" smtClean="0">
                <a:ln w="24500" cmpd="dbl">
                  <a:solidFill>
                    <a:schemeClr val="tx1">
                      <a:lumMod val="95000"/>
                      <a:lumOff val="5000"/>
                    </a:schemeClr>
                  </a:solidFill>
                  <a:prstDash val="solid"/>
                  <a:miter lim="800000"/>
                </a:ln>
                <a:solidFill>
                  <a:srgbClr val="C00000"/>
                </a:solidFill>
                <a:effectLst>
                  <a:glow rad="139700">
                    <a:schemeClr val="accent6">
                      <a:satMod val="175000"/>
                      <a:alpha val="40000"/>
                    </a:schemeClr>
                  </a:glow>
                  <a:outerShdw blurRad="38100" dist="38100" dir="7020000" algn="tl">
                    <a:srgbClr val="000000">
                      <a:alpha val="35000"/>
                    </a:srgbClr>
                  </a:outerShdw>
                </a:effectLst>
                <a:cs typeface="PT Bold Heading" pitchFamily="2" charset="-78"/>
              </a:rPr>
              <a:t>:</a:t>
            </a:r>
            <a:endParaRPr lang="ar-SA" sz="3600" b="1"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cs typeface="PT Bold Heading" pitchFamily="2" charset="-78"/>
            </a:endParaRPr>
          </a:p>
        </p:txBody>
      </p:sp>
      <p:sp>
        <p:nvSpPr>
          <p:cNvPr id="7" name="مستطيل 6"/>
          <p:cNvSpPr/>
          <p:nvPr/>
        </p:nvSpPr>
        <p:spPr>
          <a:xfrm>
            <a:off x="-142908" y="1214422"/>
            <a:ext cx="9286908" cy="1200329"/>
          </a:xfrm>
          <a:prstGeom prst="rect">
            <a:avLst/>
          </a:prstGeom>
        </p:spPr>
        <p:txBody>
          <a:bodyPr wrap="square">
            <a:spAutoFit/>
          </a:bodyPr>
          <a:lstStyle/>
          <a:p>
            <a:r>
              <a:rPr lang="ar-SA" sz="3600" b="1" dirty="0" smtClean="0">
                <a:ln w="24500" cmpd="dbl">
                  <a:solidFill>
                    <a:schemeClr val="accent3">
                      <a:lumMod val="50000"/>
                    </a:schemeClr>
                  </a:solidFill>
                  <a:prstDash val="solid"/>
                  <a:miter lim="800000"/>
                </a:ln>
                <a:solidFill>
                  <a:srgbClr val="00B050"/>
                </a:solidFill>
                <a:effectLst>
                  <a:glow rad="101600">
                    <a:srgbClr val="FFFF99">
                      <a:alpha val="60000"/>
                    </a:srgbClr>
                  </a:glow>
                  <a:outerShdw blurRad="38100" dist="38100" dir="7020000" algn="tl">
                    <a:srgbClr val="000000">
                      <a:alpha val="35000"/>
                    </a:srgbClr>
                  </a:outerShdw>
                </a:effectLst>
                <a:cs typeface="PT Bold Heading" pitchFamily="2" charset="-78"/>
              </a:rPr>
              <a:t>1ـ طريقة الحفظ باستخدام أنابيب </a:t>
            </a:r>
            <a:r>
              <a:rPr lang="ar-SA" sz="3600" b="1" dirty="0" err="1" smtClean="0">
                <a:ln w="24500" cmpd="dbl">
                  <a:solidFill>
                    <a:schemeClr val="accent3">
                      <a:lumMod val="50000"/>
                    </a:schemeClr>
                  </a:solidFill>
                  <a:prstDash val="solid"/>
                  <a:miter lim="800000"/>
                </a:ln>
                <a:solidFill>
                  <a:srgbClr val="00B050"/>
                </a:solidFill>
                <a:effectLst>
                  <a:glow rad="101600">
                    <a:srgbClr val="FFFF99">
                      <a:alpha val="60000"/>
                    </a:srgbClr>
                  </a:glow>
                  <a:outerShdw blurRad="38100" dist="38100" dir="7020000" algn="tl">
                    <a:srgbClr val="000000">
                      <a:alpha val="35000"/>
                    </a:srgbClr>
                  </a:outerShdw>
                </a:effectLst>
                <a:cs typeface="PT Bold Heading" pitchFamily="2" charset="-78"/>
              </a:rPr>
              <a:t>الآجار</a:t>
            </a:r>
            <a:r>
              <a:rPr lang="ar-SA" sz="3600" b="1" dirty="0" smtClean="0">
                <a:ln w="24500" cmpd="dbl">
                  <a:solidFill>
                    <a:schemeClr val="accent3">
                      <a:lumMod val="50000"/>
                    </a:schemeClr>
                  </a:solidFill>
                  <a:prstDash val="solid"/>
                  <a:miter lim="800000"/>
                </a:ln>
                <a:solidFill>
                  <a:srgbClr val="00B050"/>
                </a:solidFill>
                <a:effectLst>
                  <a:glow rad="101600">
                    <a:srgbClr val="FFFF99">
                      <a:alpha val="60000"/>
                    </a:srgbClr>
                  </a:glow>
                  <a:outerShdw blurRad="38100" dist="38100" dir="7020000" algn="tl">
                    <a:srgbClr val="000000">
                      <a:alpha val="35000"/>
                    </a:srgbClr>
                  </a:outerShdw>
                </a:effectLst>
                <a:cs typeface="PT Bold Heading" pitchFamily="2" charset="-78"/>
              </a:rPr>
              <a:t> المائل </a:t>
            </a:r>
          </a:p>
          <a:p>
            <a:r>
              <a:rPr lang="ar-SA" sz="3600" b="1" dirty="0" err="1" smtClean="0">
                <a:ln w="24500" cmpd="dbl">
                  <a:solidFill>
                    <a:schemeClr val="accent3">
                      <a:lumMod val="50000"/>
                    </a:schemeClr>
                  </a:solidFill>
                  <a:prstDash val="solid"/>
                  <a:miter lim="800000"/>
                </a:ln>
                <a:solidFill>
                  <a:srgbClr val="00B050"/>
                </a:solidFill>
                <a:effectLst>
                  <a:glow rad="101600">
                    <a:srgbClr val="FFFF99">
                      <a:alpha val="60000"/>
                    </a:srgbClr>
                  </a:glow>
                  <a:outerShdw blurRad="38100" dist="38100" dir="7020000" algn="tl">
                    <a:srgbClr val="000000">
                      <a:alpha val="35000"/>
                    </a:srgbClr>
                  </a:outerShdw>
                </a:effectLst>
                <a:cs typeface="PT Bold Heading" pitchFamily="2" charset="-78"/>
              </a:rPr>
              <a:t>(</a:t>
            </a:r>
            <a:r>
              <a:rPr lang="en-US" sz="3600" b="1" dirty="0" smtClean="0">
                <a:ln w="24500" cmpd="dbl">
                  <a:solidFill>
                    <a:schemeClr val="accent3">
                      <a:lumMod val="50000"/>
                    </a:schemeClr>
                  </a:solidFill>
                  <a:prstDash val="solid"/>
                  <a:miter lim="800000"/>
                </a:ln>
                <a:solidFill>
                  <a:srgbClr val="00B050"/>
                </a:solidFill>
                <a:effectLst>
                  <a:glow rad="101600">
                    <a:srgbClr val="FFFF99">
                      <a:alpha val="60000"/>
                    </a:srgbClr>
                  </a:glow>
                  <a:outerShdw blurRad="38100" dist="38100" dir="7020000" algn="tl">
                    <a:srgbClr val="000000">
                      <a:alpha val="35000"/>
                    </a:srgbClr>
                  </a:outerShdw>
                </a:effectLst>
                <a:cs typeface="PT Bold Heading" pitchFamily="2" charset="-78"/>
              </a:rPr>
              <a:t> Slant Agar</a:t>
            </a:r>
            <a:r>
              <a:rPr lang="ar-SA" sz="3600" b="1" dirty="0" err="1" smtClean="0">
                <a:ln w="24500" cmpd="dbl">
                  <a:solidFill>
                    <a:schemeClr val="accent3">
                      <a:lumMod val="50000"/>
                    </a:schemeClr>
                  </a:solidFill>
                  <a:prstDash val="solid"/>
                  <a:miter lim="800000"/>
                </a:ln>
                <a:solidFill>
                  <a:srgbClr val="00B050"/>
                </a:solidFill>
                <a:effectLst>
                  <a:glow rad="101600">
                    <a:srgbClr val="FFFF99">
                      <a:alpha val="60000"/>
                    </a:srgbClr>
                  </a:glow>
                  <a:outerShdw blurRad="38100" dist="38100" dir="7020000" algn="tl">
                    <a:srgbClr val="000000">
                      <a:alpha val="35000"/>
                    </a:srgbClr>
                  </a:outerShdw>
                </a:effectLst>
                <a:cs typeface="PT Bold Heading" pitchFamily="2" charset="-78"/>
              </a:rPr>
              <a:t>):</a:t>
            </a:r>
            <a:endParaRPr lang="ar-SA" sz="3600" dirty="0">
              <a:ln w="24500" cmpd="dbl">
                <a:solidFill>
                  <a:schemeClr val="accent3">
                    <a:lumMod val="50000"/>
                  </a:schemeClr>
                </a:solidFill>
                <a:prstDash val="solid"/>
                <a:miter lim="800000"/>
              </a:ln>
              <a:solidFill>
                <a:srgbClr val="00B050"/>
              </a:solidFill>
              <a:effectLst>
                <a:glow rad="101600">
                  <a:srgbClr val="FFFF99">
                    <a:alpha val="60000"/>
                  </a:srgbClr>
                </a:glow>
                <a:outerShdw blurRad="38100" dist="38100" dir="7020000" algn="tl">
                  <a:srgbClr val="000000">
                    <a:alpha val="35000"/>
                  </a:srgbClr>
                </a:outerShdw>
              </a:effectLst>
            </a:endParaRPr>
          </a:p>
        </p:txBody>
      </p:sp>
      <p:sp>
        <p:nvSpPr>
          <p:cNvPr id="9" name="مستطيل 8"/>
          <p:cNvSpPr/>
          <p:nvPr/>
        </p:nvSpPr>
        <p:spPr>
          <a:xfrm>
            <a:off x="0" y="4725144"/>
            <a:ext cx="8929686" cy="1569660"/>
          </a:xfrm>
          <a:prstGeom prst="rect">
            <a:avLst/>
          </a:prstGeom>
        </p:spPr>
        <p:txBody>
          <a:bodyPr wrap="square">
            <a:spAutoFit/>
          </a:bodyPr>
          <a:lstStyle/>
          <a:p>
            <a:pPr>
              <a:buClr>
                <a:srgbClr val="C00000"/>
              </a:buClr>
              <a:buFont typeface="Wingdings" pitchFamily="2" charset="2"/>
              <a:buChar char="v"/>
            </a:pPr>
            <a:r>
              <a:rPr lang="ar-SA" sz="3200" b="1" dirty="0" smtClean="0">
                <a:ln w="24500" cmpd="dbl">
                  <a:solidFill>
                    <a:schemeClr val="tx1">
                      <a:lumMod val="95000"/>
                      <a:lumOff val="5000"/>
                    </a:schemeClr>
                  </a:solidFill>
                  <a:prstDash val="solid"/>
                  <a:miter lim="800000"/>
                </a:ln>
                <a:solidFill>
                  <a:schemeClr val="accent6">
                    <a:lumMod val="75000"/>
                  </a:schemeClr>
                </a:solidFill>
                <a:effectLst>
                  <a:outerShdw blurRad="38100" dist="38100" dir="7020000" algn="tl">
                    <a:srgbClr val="000000">
                      <a:alpha val="35000"/>
                    </a:srgbClr>
                  </a:outerShdw>
                </a:effectLst>
                <a:cs typeface="PT Bold Heading" pitchFamily="2" charset="-78"/>
              </a:rPr>
              <a:t>تستخدم أنابيب </a:t>
            </a:r>
            <a:r>
              <a:rPr lang="ar-SA" sz="3200" b="1" dirty="0" err="1" smtClean="0">
                <a:ln w="24500" cmpd="dbl">
                  <a:solidFill>
                    <a:schemeClr val="tx1">
                      <a:lumMod val="95000"/>
                      <a:lumOff val="5000"/>
                    </a:schemeClr>
                  </a:solidFill>
                  <a:prstDash val="solid"/>
                  <a:miter lim="800000"/>
                </a:ln>
                <a:solidFill>
                  <a:schemeClr val="accent6">
                    <a:lumMod val="75000"/>
                  </a:schemeClr>
                </a:solidFill>
                <a:effectLst>
                  <a:outerShdw blurRad="38100" dist="38100" dir="7020000" algn="tl">
                    <a:srgbClr val="000000">
                      <a:alpha val="35000"/>
                    </a:srgbClr>
                  </a:outerShdw>
                </a:effectLst>
                <a:cs typeface="PT Bold Heading" pitchFamily="2" charset="-78"/>
              </a:rPr>
              <a:t>الآجار</a:t>
            </a:r>
            <a:r>
              <a:rPr lang="ar-SA" sz="3200" b="1" dirty="0" smtClean="0">
                <a:ln w="24500" cmpd="dbl">
                  <a:solidFill>
                    <a:schemeClr val="tx1">
                      <a:lumMod val="95000"/>
                      <a:lumOff val="5000"/>
                    </a:schemeClr>
                  </a:solidFill>
                  <a:prstDash val="solid"/>
                  <a:miter lim="800000"/>
                </a:ln>
                <a:solidFill>
                  <a:schemeClr val="accent6">
                    <a:lumMod val="75000"/>
                  </a:schemeClr>
                </a:solidFill>
                <a:effectLst>
                  <a:outerShdw blurRad="38100" dist="38100" dir="7020000" algn="tl">
                    <a:srgbClr val="000000">
                      <a:alpha val="35000"/>
                    </a:srgbClr>
                  </a:outerShdw>
                </a:effectLst>
                <a:cs typeface="PT Bold Heading" pitchFamily="2" charset="-78"/>
              </a:rPr>
              <a:t> المائل لحفظ البكتيريا بعد تلقيحها بالميكروب النقي وتحضينها عند درجة الحرارة المناسبة لمدة 24 ساعة, ثم تحفظ الأنابيب عند درجة حرارة 4مْ° .</a:t>
            </a:r>
            <a:endParaRPr lang="ar-SA" sz="3200" dirty="0">
              <a:ln w="24500" cmpd="dbl">
                <a:solidFill>
                  <a:schemeClr val="tx1">
                    <a:lumMod val="95000"/>
                    <a:lumOff val="5000"/>
                  </a:schemeClr>
                </a:solidFill>
                <a:prstDash val="solid"/>
                <a:miter lim="800000"/>
              </a:ln>
              <a:solidFill>
                <a:schemeClr val="accent6">
                  <a:lumMod val="75000"/>
                </a:schemeClr>
              </a:solidFill>
            </a:endParaRPr>
          </a:p>
        </p:txBody>
      </p:sp>
      <p:sp>
        <p:nvSpPr>
          <p:cNvPr id="11" name="مستطيل 10"/>
          <p:cNvSpPr/>
          <p:nvPr/>
        </p:nvSpPr>
        <p:spPr>
          <a:xfrm>
            <a:off x="0" y="2420888"/>
            <a:ext cx="8929686" cy="2062103"/>
          </a:xfrm>
          <a:prstGeom prst="rect">
            <a:avLst/>
          </a:prstGeom>
        </p:spPr>
        <p:txBody>
          <a:bodyPr wrap="square">
            <a:spAutoFit/>
          </a:bodyPr>
          <a:lstStyle/>
          <a:p>
            <a:pPr>
              <a:buClr>
                <a:srgbClr val="C00000"/>
              </a:buClr>
              <a:buFont typeface="Wingdings" pitchFamily="2" charset="2"/>
              <a:buChar char="v"/>
            </a:pPr>
            <a:r>
              <a:rPr lang="ar-SA" sz="3200" b="1" dirty="0" smtClean="0">
                <a:ln w="24500" cmpd="dbl">
                  <a:solidFill>
                    <a:srgbClr val="00B0F0"/>
                  </a:solidFill>
                  <a:prstDash val="solid"/>
                  <a:miter lim="800000"/>
                </a:ln>
                <a:solidFill>
                  <a:srgbClr val="0000FF"/>
                </a:solidFill>
                <a:effectLst>
                  <a:glow rad="101600">
                    <a:srgbClr val="FFFF99">
                      <a:alpha val="60000"/>
                    </a:srgbClr>
                  </a:glow>
                  <a:outerShdw blurRad="38100" dist="38100" dir="7020000" algn="tl">
                    <a:srgbClr val="000000">
                      <a:alpha val="35000"/>
                    </a:srgbClr>
                  </a:outerShdw>
                </a:effectLst>
                <a:cs typeface="PT Bold Heading" pitchFamily="2" charset="-78"/>
              </a:rPr>
              <a:t>تعتبر طريقة </a:t>
            </a:r>
            <a:r>
              <a:rPr lang="ar-SA" sz="3200" b="1" dirty="0" err="1" smtClean="0">
                <a:ln w="24500" cmpd="dbl">
                  <a:solidFill>
                    <a:srgbClr val="00B0F0"/>
                  </a:solidFill>
                  <a:prstDash val="solid"/>
                  <a:miter lim="800000"/>
                </a:ln>
                <a:solidFill>
                  <a:srgbClr val="0000FF"/>
                </a:solidFill>
                <a:effectLst>
                  <a:glow rad="101600">
                    <a:srgbClr val="FFFF99">
                      <a:alpha val="60000"/>
                    </a:srgbClr>
                  </a:glow>
                  <a:outerShdw blurRad="38100" dist="38100" dir="7020000" algn="tl">
                    <a:srgbClr val="000000">
                      <a:alpha val="35000"/>
                    </a:srgbClr>
                  </a:outerShdw>
                </a:effectLst>
                <a:cs typeface="PT Bold Heading" pitchFamily="2" charset="-78"/>
              </a:rPr>
              <a:t>الآجار</a:t>
            </a:r>
            <a:r>
              <a:rPr lang="ar-SA" sz="3200" b="1" dirty="0" smtClean="0">
                <a:ln w="24500" cmpd="dbl">
                  <a:solidFill>
                    <a:srgbClr val="00B0F0"/>
                  </a:solidFill>
                  <a:prstDash val="solid"/>
                  <a:miter lim="800000"/>
                </a:ln>
                <a:solidFill>
                  <a:srgbClr val="0000FF"/>
                </a:solidFill>
                <a:effectLst>
                  <a:glow rad="101600">
                    <a:srgbClr val="FFFF99">
                      <a:alpha val="60000"/>
                    </a:srgbClr>
                  </a:glow>
                  <a:outerShdw blurRad="38100" dist="38100" dir="7020000" algn="tl">
                    <a:srgbClr val="000000">
                      <a:alpha val="35000"/>
                    </a:srgbClr>
                  </a:outerShdw>
                </a:effectLst>
                <a:cs typeface="PT Bold Heading" pitchFamily="2" charset="-78"/>
              </a:rPr>
              <a:t> </a:t>
            </a:r>
            <a:r>
              <a:rPr lang="ar-SA" sz="3200" b="1" dirty="0" err="1" smtClean="0">
                <a:ln w="24500" cmpd="dbl">
                  <a:solidFill>
                    <a:srgbClr val="00B0F0"/>
                  </a:solidFill>
                  <a:prstDash val="solid"/>
                  <a:miter lim="800000"/>
                </a:ln>
                <a:solidFill>
                  <a:srgbClr val="0000FF"/>
                </a:solidFill>
                <a:effectLst>
                  <a:glow rad="101600">
                    <a:srgbClr val="FFFF99">
                      <a:alpha val="60000"/>
                    </a:srgbClr>
                  </a:glow>
                  <a:outerShdw blurRad="38100" dist="38100" dir="7020000" algn="tl">
                    <a:srgbClr val="000000">
                      <a:alpha val="35000"/>
                    </a:srgbClr>
                  </a:outerShdw>
                </a:effectLst>
                <a:cs typeface="PT Bold Heading" pitchFamily="2" charset="-78"/>
              </a:rPr>
              <a:t>المائل (</a:t>
            </a:r>
            <a:r>
              <a:rPr lang="en-US" sz="3200" b="1" dirty="0" smtClean="0">
                <a:ln w="24500" cmpd="dbl">
                  <a:solidFill>
                    <a:srgbClr val="00B0F0"/>
                  </a:solidFill>
                  <a:prstDash val="solid"/>
                  <a:miter lim="800000"/>
                </a:ln>
                <a:solidFill>
                  <a:srgbClr val="0000FF"/>
                </a:solidFill>
                <a:effectLst>
                  <a:glow rad="101600">
                    <a:srgbClr val="FFFF99">
                      <a:alpha val="60000"/>
                    </a:srgbClr>
                  </a:glow>
                  <a:outerShdw blurRad="38100" dist="38100" dir="7020000" algn="tl">
                    <a:srgbClr val="000000">
                      <a:alpha val="35000"/>
                    </a:srgbClr>
                  </a:outerShdw>
                </a:effectLst>
                <a:cs typeface="PT Bold Heading" pitchFamily="2" charset="-78"/>
              </a:rPr>
              <a:t>Slant Agar</a:t>
            </a:r>
            <a:r>
              <a:rPr lang="ar-SA" sz="3200" b="1" dirty="0" smtClean="0">
                <a:ln w="24500" cmpd="dbl">
                  <a:solidFill>
                    <a:srgbClr val="00B0F0"/>
                  </a:solidFill>
                  <a:prstDash val="solid"/>
                  <a:miter lim="800000"/>
                </a:ln>
                <a:solidFill>
                  <a:srgbClr val="0000FF"/>
                </a:solidFill>
                <a:effectLst>
                  <a:glow rad="101600">
                    <a:srgbClr val="FFFF99">
                      <a:alpha val="60000"/>
                    </a:srgbClr>
                  </a:glow>
                  <a:outerShdw blurRad="38100" dist="38100" dir="7020000" algn="tl">
                    <a:srgbClr val="000000">
                      <a:alpha val="35000"/>
                    </a:srgbClr>
                  </a:outerShdw>
                </a:effectLst>
                <a:cs typeface="PT Bold Heading" pitchFamily="2" charset="-78"/>
              </a:rPr>
              <a:t>) التي تستخدم في زراعة الكائنات الدقيقة على المزارع الصلبة من الطرق الشائعة في حفظ المزارع الميكروبية (</a:t>
            </a:r>
            <a:r>
              <a:rPr lang="en-US" sz="3200" b="1" dirty="0" smtClean="0">
                <a:ln w="24500" cmpd="dbl">
                  <a:solidFill>
                    <a:srgbClr val="00B0F0"/>
                  </a:solidFill>
                  <a:prstDash val="solid"/>
                  <a:miter lim="800000"/>
                </a:ln>
                <a:solidFill>
                  <a:srgbClr val="0000FF"/>
                </a:solidFill>
                <a:effectLst>
                  <a:glow rad="101600">
                    <a:srgbClr val="FFFF99">
                      <a:alpha val="60000"/>
                    </a:srgbClr>
                  </a:glow>
                  <a:outerShdw blurRad="38100" dist="38100" dir="7020000" algn="tl">
                    <a:srgbClr val="000000">
                      <a:alpha val="35000"/>
                    </a:srgbClr>
                  </a:outerShdw>
                </a:effectLst>
                <a:cs typeface="PT Bold Heading" pitchFamily="2" charset="-78"/>
              </a:rPr>
              <a:t>Maintaining stock cultures</a:t>
            </a:r>
            <a:r>
              <a:rPr lang="ar-SA" sz="3200" b="1" dirty="0" smtClean="0">
                <a:ln w="24500" cmpd="dbl">
                  <a:solidFill>
                    <a:srgbClr val="00B0F0"/>
                  </a:solidFill>
                  <a:prstDash val="solid"/>
                  <a:miter lim="800000"/>
                </a:ln>
                <a:solidFill>
                  <a:srgbClr val="0000FF"/>
                </a:solidFill>
                <a:effectLst>
                  <a:glow rad="101600">
                    <a:srgbClr val="FFFF99">
                      <a:alpha val="60000"/>
                    </a:srgbClr>
                  </a:glow>
                  <a:outerShdw blurRad="38100" dist="38100" dir="7020000" algn="tl">
                    <a:srgbClr val="000000">
                      <a:alpha val="35000"/>
                    </a:srgbClr>
                  </a:outerShdw>
                </a:effectLst>
                <a:cs typeface="PT Bold Heading" pitchFamily="2" charset="-78"/>
              </a:rPr>
              <a:t>) . </a:t>
            </a:r>
            <a:endParaRPr lang="ar-SA" sz="3200" dirty="0">
              <a:ln w="24500" cmpd="dbl">
                <a:solidFill>
                  <a:srgbClr val="00B0F0"/>
                </a:solidFill>
                <a:prstDash val="solid"/>
                <a:miter lim="800000"/>
              </a:ln>
              <a:solidFill>
                <a:srgbClr val="0000FF"/>
              </a:solidFill>
              <a:effectLst>
                <a:glow rad="101600">
                  <a:srgbClr val="FFFF99">
                    <a:alpha val="60000"/>
                  </a:srgbClr>
                </a:glow>
                <a:outerShdw blurRad="38100" dist="38100" dir="7020000" algn="tl">
                  <a:srgbClr val="000000">
                    <a:alpha val="35000"/>
                  </a:srgbClr>
                </a:outerShdw>
              </a:effectLst>
            </a:endParaRPr>
          </a:p>
        </p:txBody>
      </p:sp>
    </p:spTree>
  </p:cSld>
  <p:clrMapOvr>
    <a:masterClrMapping/>
  </p:clrMapOvr>
  <p:transition>
    <p:push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slide(fromTop)">
                                      <p:cBhvr>
                                        <p:cTn id="7" dur="1000"/>
                                        <p:tgtEl>
                                          <p:spTgt spid="6">
                                            <p:txEl>
                                              <p:pRg st="0" end="0"/>
                                            </p:txEl>
                                          </p:spTgt>
                                        </p:tgtEl>
                                      </p:cBhvr>
                                    </p:animEffect>
                                  </p:childTnLst>
                                </p:cTn>
                              </p:par>
                            </p:childTnLst>
                          </p:cTn>
                        </p:par>
                        <p:par>
                          <p:cTn id="8" fill="hold">
                            <p:stCondLst>
                              <p:cond delay="1000"/>
                            </p:stCondLst>
                            <p:childTnLst>
                              <p:par>
                                <p:cTn id="9" presetID="12" presetClass="entr" presetSubtype="2"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slide(fromRight)">
                                      <p:cBhvr>
                                        <p:cTn id="11" dur="500"/>
                                        <p:tgtEl>
                                          <p:spTgt spid="7"/>
                                        </p:tgtEl>
                                      </p:cBhvr>
                                    </p:animEffect>
                                  </p:childTnLst>
                                </p:cTn>
                              </p:par>
                            </p:childTnLst>
                          </p:cTn>
                        </p:par>
                        <p:par>
                          <p:cTn id="12" fill="hold">
                            <p:stCondLst>
                              <p:cond delay="1500"/>
                            </p:stCondLst>
                            <p:childTnLst>
                              <p:par>
                                <p:cTn id="13" presetID="12" presetClass="entr" presetSubtype="4" fill="hold" grpId="0" nodeType="after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slide(fromBottom)">
                                      <p:cBhvr>
                                        <p:cTn id="15" dur="500"/>
                                        <p:tgtEl>
                                          <p:spTgt spid="9"/>
                                        </p:tgtEl>
                                      </p:cBhvr>
                                    </p:animEffect>
                                  </p:childTnLst>
                                </p:cTn>
                              </p:par>
                            </p:childTnLst>
                          </p:cTn>
                        </p:par>
                        <p:par>
                          <p:cTn id="16" fill="hold">
                            <p:stCondLst>
                              <p:cond delay="2000"/>
                            </p:stCondLst>
                            <p:childTnLst>
                              <p:par>
                                <p:cTn id="17" presetID="12" presetClass="entr" presetSubtype="1" fill="hold" grpId="0" nodeType="after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slide(fromTop)">
                                      <p:cBhvr>
                                        <p:cTn id="19"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endParaRPr lang="ar-SA"/>
          </a:p>
        </p:txBody>
      </p:sp>
      <p:sp>
        <p:nvSpPr>
          <p:cNvPr id="3" name="عنوان فرعي 2"/>
          <p:cNvSpPr>
            <a:spLocks noGrp="1"/>
          </p:cNvSpPr>
          <p:nvPr>
            <p:ph type="subTitle" idx="1"/>
          </p:nvPr>
        </p:nvSpPr>
        <p:spPr/>
        <p:txBody>
          <a:bodyPr/>
          <a:lstStyle/>
          <a:p>
            <a:endParaRPr lang="ar-SA"/>
          </a:p>
        </p:txBody>
      </p:sp>
      <p:pic>
        <p:nvPicPr>
          <p:cNvPr id="4" name="صورة 3" descr="1125697230.jpg"/>
          <p:cNvPicPr>
            <a:picLocks noChangeAspect="1"/>
          </p:cNvPicPr>
          <p:nvPr/>
        </p:nvPicPr>
        <p:blipFill>
          <a:blip r:embed="rId2" cstate="print"/>
          <a:stretch>
            <a:fillRect/>
          </a:stretch>
        </p:blipFill>
        <p:spPr>
          <a:xfrm>
            <a:off x="0" y="0"/>
            <a:ext cx="9144000" cy="6858000"/>
          </a:xfrm>
          <a:prstGeom prst="rect">
            <a:avLst/>
          </a:prstGeom>
          <a:ln>
            <a:noFill/>
          </a:ln>
          <a:effectLst>
            <a:softEdge rad="112500"/>
          </a:effectLst>
        </p:spPr>
      </p:pic>
      <p:sp>
        <p:nvSpPr>
          <p:cNvPr id="8" name="Rectangle 1"/>
          <p:cNvSpPr>
            <a:spLocks noChangeArrowheads="1"/>
          </p:cNvSpPr>
          <p:nvPr/>
        </p:nvSpPr>
        <p:spPr bwMode="auto">
          <a:xfrm>
            <a:off x="571472" y="1571612"/>
            <a:ext cx="8143900"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endParaRPr kumimoji="0" lang="en-US" sz="4400" b="1" i="0" u="none" strike="noStrike" normalizeH="0" baseline="0" dirty="0" smtClean="0">
              <a:ln w="24500" cmpd="dbl">
                <a:solidFill>
                  <a:schemeClr val="bg1">
                    <a:lumMod val="65000"/>
                  </a:schemeClr>
                </a:solidFill>
                <a:prstDash val="solid"/>
                <a:miter lim="800000"/>
              </a:ln>
              <a:solidFill>
                <a:schemeClr val="tx2">
                  <a:lumMod val="50000"/>
                </a:schemeClr>
              </a:solidFill>
              <a:effectLst>
                <a:glow rad="63500">
                  <a:schemeClr val="accent2">
                    <a:satMod val="175000"/>
                    <a:alpha val="40000"/>
                  </a:schemeClr>
                </a:glow>
                <a:outerShdw blurRad="38100" dist="38100" dir="7020000" algn="tl">
                  <a:srgbClr val="000000">
                    <a:alpha val="35000"/>
                  </a:srgbClr>
                </a:outerShdw>
                <a:reflection blurRad="6350" stA="60000" endA="900" endPos="58000" dir="5400000" sy="-100000" algn="bl" rotWithShape="0"/>
              </a:effectLst>
              <a:latin typeface="Arial" pitchFamily="34" charset="0"/>
              <a:cs typeface="PT Bold Heading" pitchFamily="2" charset="-78"/>
            </a:endParaRPr>
          </a:p>
          <a:p>
            <a:pPr marL="0" marR="0" lvl="0" indent="0" algn="r" defTabSz="914400" rtl="1" eaLnBrk="0" fontAlgn="base" latinLnBrk="0" hangingPunct="0">
              <a:lnSpc>
                <a:spcPct val="100000"/>
              </a:lnSpc>
              <a:spcBef>
                <a:spcPct val="0"/>
              </a:spcBef>
              <a:spcAft>
                <a:spcPct val="0"/>
              </a:spcAft>
              <a:buClrTx/>
              <a:buSzTx/>
              <a:buBlip>
                <a:blip r:embed="rId3"/>
              </a:buBlip>
              <a:tabLst/>
            </a:pPr>
            <a:r>
              <a:rPr kumimoji="0" lang="ar-SA" sz="4400" b="1" i="0" u="none" strike="noStrike" normalizeH="0" baseline="0" dirty="0" smtClean="0">
                <a:ln w="24500" cmpd="dbl">
                  <a:solidFill>
                    <a:schemeClr val="accent2">
                      <a:lumMod val="75000"/>
                    </a:schemeClr>
                  </a:solidFill>
                  <a:prstDash val="solid"/>
                  <a:miter lim="800000"/>
                </a:ln>
                <a:solidFill>
                  <a:schemeClr val="accent2">
                    <a:lumMod val="75000"/>
                  </a:schemeClr>
                </a:solidFill>
                <a:effectLst>
                  <a:glow rad="63500">
                    <a:schemeClr val="accent2">
                      <a:satMod val="175000"/>
                      <a:alpha val="40000"/>
                    </a:schemeClr>
                  </a:glow>
                  <a:outerShdw blurRad="38100" dist="38100" dir="7020000" algn="tl">
                    <a:srgbClr val="000000">
                      <a:alpha val="35000"/>
                    </a:srgbClr>
                  </a:outerShdw>
                  <a:reflection blurRad="6350" stA="60000" endA="900" endPos="58000" dir="5400000" sy="-100000" algn="bl" rotWithShape="0"/>
                </a:effectLst>
                <a:latin typeface="Calibri" pitchFamily="34" charset="0"/>
                <a:ea typeface="Calibri" pitchFamily="34" charset="0"/>
                <a:cs typeface="PT Bold Heading" pitchFamily="2" charset="-78"/>
              </a:rPr>
              <a:t> </a:t>
            </a:r>
            <a:r>
              <a:rPr kumimoji="0" lang="ar-SA" sz="4400" b="1" i="0" u="none" strike="noStrike" normalizeH="0" baseline="0" dirty="0" smtClean="0">
                <a:ln w="24500" cmpd="dbl">
                  <a:solidFill>
                    <a:schemeClr val="accent2">
                      <a:lumMod val="75000"/>
                    </a:schemeClr>
                  </a:solidFill>
                  <a:prstDash val="solid"/>
                  <a:miter lim="800000"/>
                </a:ln>
                <a:solidFill>
                  <a:srgbClr val="9A41A1"/>
                </a:solidFill>
                <a:effectLst>
                  <a:glow rad="63500">
                    <a:schemeClr val="accent2">
                      <a:satMod val="175000"/>
                      <a:alpha val="40000"/>
                    </a:schemeClr>
                  </a:glow>
                  <a:outerShdw blurRad="38100" dist="38100" dir="7020000" algn="tl">
                    <a:srgbClr val="000000">
                      <a:alpha val="35000"/>
                    </a:srgbClr>
                  </a:outerShdw>
                  <a:reflection blurRad="6350" stA="60000" endA="900" endPos="58000" dir="5400000" sy="-100000" algn="bl" rotWithShape="0"/>
                </a:effectLst>
                <a:latin typeface="Calibri" pitchFamily="34" charset="0"/>
                <a:ea typeface="Calibri" pitchFamily="34" charset="0"/>
                <a:cs typeface="PT Bold Heading" pitchFamily="2" charset="-78"/>
              </a:rPr>
              <a:t>لماذا لا يتم حفظ المستعمرة البكتيرية النقية على بيئة </a:t>
            </a:r>
            <a:r>
              <a:rPr kumimoji="0" lang="ar-SA" sz="4400" b="1" i="0" u="none" strike="noStrike" normalizeH="0" baseline="0" dirty="0" err="1" smtClean="0">
                <a:ln w="24500" cmpd="dbl">
                  <a:solidFill>
                    <a:schemeClr val="accent2">
                      <a:lumMod val="75000"/>
                    </a:schemeClr>
                  </a:solidFill>
                  <a:prstDash val="solid"/>
                  <a:miter lim="800000"/>
                </a:ln>
                <a:solidFill>
                  <a:srgbClr val="9A41A1"/>
                </a:solidFill>
                <a:effectLst>
                  <a:glow rad="63500">
                    <a:schemeClr val="accent2">
                      <a:satMod val="175000"/>
                      <a:alpha val="40000"/>
                    </a:schemeClr>
                  </a:glow>
                  <a:outerShdw blurRad="38100" dist="38100" dir="7020000" algn="tl">
                    <a:srgbClr val="000000">
                      <a:alpha val="35000"/>
                    </a:srgbClr>
                  </a:outerShdw>
                  <a:reflection blurRad="6350" stA="60000" endA="900" endPos="58000" dir="5400000" sy="-100000" algn="bl" rotWithShape="0"/>
                </a:effectLst>
                <a:latin typeface="Calibri" pitchFamily="34" charset="0"/>
                <a:ea typeface="Calibri" pitchFamily="34" charset="0"/>
                <a:cs typeface="PT Bold Heading" pitchFamily="2" charset="-78"/>
              </a:rPr>
              <a:t>الآجار</a:t>
            </a:r>
            <a:r>
              <a:rPr kumimoji="0" lang="ar-SA" sz="4400" b="1" i="0" u="none" strike="noStrike" normalizeH="0" baseline="0" dirty="0" smtClean="0">
                <a:ln w="24500" cmpd="dbl">
                  <a:solidFill>
                    <a:schemeClr val="accent2">
                      <a:lumMod val="75000"/>
                    </a:schemeClr>
                  </a:solidFill>
                  <a:prstDash val="solid"/>
                  <a:miter lim="800000"/>
                </a:ln>
                <a:solidFill>
                  <a:srgbClr val="9A41A1"/>
                </a:solidFill>
                <a:effectLst>
                  <a:glow rad="63500">
                    <a:schemeClr val="accent2">
                      <a:satMod val="175000"/>
                      <a:alpha val="40000"/>
                    </a:schemeClr>
                  </a:glow>
                  <a:outerShdw blurRad="38100" dist="38100" dir="7020000" algn="tl">
                    <a:srgbClr val="000000">
                      <a:alpha val="35000"/>
                    </a:srgbClr>
                  </a:outerShdw>
                  <a:reflection blurRad="6350" stA="60000" endA="900" endPos="58000" dir="5400000" sy="-100000" algn="bl" rotWithShape="0"/>
                </a:effectLst>
                <a:latin typeface="Calibri" pitchFamily="34" charset="0"/>
                <a:ea typeface="Calibri" pitchFamily="34" charset="0"/>
                <a:cs typeface="PT Bold Heading" pitchFamily="2" charset="-78"/>
              </a:rPr>
              <a:t> الصلب في أطباق بتري</a:t>
            </a:r>
            <a:r>
              <a:rPr kumimoji="0" lang="ar-SA" sz="4800" b="1" i="0" u="none" strike="noStrike" normalizeH="0" baseline="0" dirty="0" smtClean="0">
                <a:ln w="24500" cmpd="dbl">
                  <a:solidFill>
                    <a:schemeClr val="accent2">
                      <a:lumMod val="75000"/>
                    </a:schemeClr>
                  </a:solidFill>
                  <a:prstDash val="solid"/>
                  <a:miter lim="800000"/>
                </a:ln>
                <a:solidFill>
                  <a:srgbClr val="9A41A1"/>
                </a:solidFill>
                <a:effectLst>
                  <a:glow rad="63500">
                    <a:schemeClr val="accent2">
                      <a:satMod val="175000"/>
                      <a:alpha val="40000"/>
                    </a:schemeClr>
                  </a:glow>
                  <a:outerShdw blurRad="38100" dist="38100" dir="7020000" algn="tl">
                    <a:srgbClr val="000000">
                      <a:alpha val="35000"/>
                    </a:srgbClr>
                  </a:outerShdw>
                  <a:reflection blurRad="6350" stA="60000" endA="900" endPos="58000" dir="5400000" sy="-100000" algn="bl" rotWithShape="0"/>
                </a:effectLst>
                <a:latin typeface="Calibri" pitchFamily="34" charset="0"/>
                <a:ea typeface="Calibri" pitchFamily="34" charset="0"/>
                <a:cs typeface="PT Bold Heading" pitchFamily="2" charset="-78"/>
              </a:rPr>
              <a:t>؟</a:t>
            </a:r>
            <a:r>
              <a:rPr kumimoji="0" lang="ar-SA" sz="4400" b="1" i="0" u="none" strike="noStrike" normalizeH="0" baseline="0" dirty="0" smtClean="0">
                <a:ln w="24500" cmpd="dbl">
                  <a:solidFill>
                    <a:schemeClr val="accent2">
                      <a:lumMod val="75000"/>
                    </a:schemeClr>
                  </a:solidFill>
                  <a:prstDash val="solid"/>
                  <a:miter lim="800000"/>
                </a:ln>
                <a:solidFill>
                  <a:srgbClr val="9A41A1"/>
                </a:solidFill>
                <a:effectLst>
                  <a:glow rad="63500">
                    <a:schemeClr val="accent2">
                      <a:satMod val="175000"/>
                      <a:alpha val="40000"/>
                    </a:schemeClr>
                  </a:glow>
                  <a:outerShdw blurRad="38100" dist="38100" dir="7020000" algn="tl">
                    <a:srgbClr val="000000">
                      <a:alpha val="35000"/>
                    </a:srgbClr>
                  </a:outerShdw>
                  <a:reflection blurRad="6350" stA="60000" endA="900" endPos="58000" dir="5400000" sy="-100000" algn="bl" rotWithShape="0"/>
                </a:effectLst>
                <a:latin typeface="Calibri" pitchFamily="34" charset="0"/>
                <a:ea typeface="Calibri" pitchFamily="34" charset="0"/>
                <a:cs typeface="PT Bold Heading" pitchFamily="2" charset="-78"/>
              </a:rPr>
              <a:t> </a:t>
            </a:r>
            <a:endParaRPr kumimoji="0" lang="ar-SA" sz="4400" b="1" i="0" u="none" strike="noStrike" normalizeH="0" baseline="0" dirty="0" smtClean="0">
              <a:ln w="24500" cmpd="dbl">
                <a:solidFill>
                  <a:schemeClr val="accent2">
                    <a:lumMod val="75000"/>
                  </a:schemeClr>
                </a:solidFill>
                <a:prstDash val="solid"/>
                <a:miter lim="800000"/>
              </a:ln>
              <a:solidFill>
                <a:srgbClr val="9A41A1"/>
              </a:solidFill>
              <a:effectLst>
                <a:glow rad="63500">
                  <a:schemeClr val="accent2">
                    <a:satMod val="175000"/>
                    <a:alpha val="40000"/>
                  </a:schemeClr>
                </a:glow>
                <a:outerShdw blurRad="38100" dist="38100" dir="7020000" algn="tl">
                  <a:srgbClr val="000000">
                    <a:alpha val="35000"/>
                  </a:srgbClr>
                </a:outerShdw>
                <a:reflection blurRad="6350" stA="60000" endA="900" endPos="58000" dir="5400000" sy="-100000" algn="bl" rotWithShape="0"/>
              </a:effectLst>
              <a:latin typeface="Arial" pitchFamily="34" charset="0"/>
              <a:cs typeface="PT Bold Heading" pitchFamily="2" charset="-78"/>
            </a:endParaRPr>
          </a:p>
        </p:txBody>
      </p:sp>
      <p:pic>
        <p:nvPicPr>
          <p:cNvPr id="6" name="صورة 5" descr="j0282747.gif"/>
          <p:cNvPicPr>
            <a:picLocks noChangeAspect="1"/>
          </p:cNvPicPr>
          <p:nvPr/>
        </p:nvPicPr>
        <p:blipFill>
          <a:blip r:embed="rId4" cstate="print"/>
          <a:stretch>
            <a:fillRect/>
          </a:stretch>
        </p:blipFill>
        <p:spPr>
          <a:xfrm>
            <a:off x="3428992" y="357166"/>
            <a:ext cx="1733536" cy="2081226"/>
          </a:xfrm>
          <a:prstGeom prst="rect">
            <a:avLst/>
          </a:prstGeom>
        </p:spPr>
      </p:pic>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8" presetClass="entr" presetSubtype="0" accel="50000" fill="hold" nodeType="after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1000" fill="hold"/>
                                        <p:tgtEl>
                                          <p:spTgt spid="8">
                                            <p:txEl>
                                              <p:pRg st="1" end="1"/>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1000" fill="hold"/>
                                        <p:tgtEl>
                                          <p:spTgt spid="8">
                                            <p:txEl>
                                              <p:pRg st="1" end="1"/>
                                            </p:txEl>
                                          </p:spTgt>
                                        </p:tgtEl>
                                        <p:attrNameLst>
                                          <p:attrName>ppt_x</p:attrName>
                                        </p:attrNameLst>
                                      </p:cBhvr>
                                      <p:tavLst>
                                        <p:tav tm="0">
                                          <p:val>
                                            <p:fltVal val="-1"/>
                                          </p:val>
                                        </p:tav>
                                        <p:tav tm="50000">
                                          <p:val>
                                            <p:fltVal val="0.95"/>
                                          </p:val>
                                        </p:tav>
                                        <p:tav tm="100000">
                                          <p:val>
                                            <p:strVal val="#ppt_x"/>
                                          </p:val>
                                        </p:tav>
                                      </p:tavLst>
                                    </p:anim>
                                    <p:anim calcmode="lin" valueType="num">
                                      <p:cBhvr>
                                        <p:cTn id="9" dur="1000" fill="hold"/>
                                        <p:tgtEl>
                                          <p:spTgt spid="8">
                                            <p:txEl>
                                              <p:pRg st="1" end="1"/>
                                            </p:txEl>
                                          </p:spTgt>
                                        </p:tgtEl>
                                        <p:attrNameLst>
                                          <p:attrName>ppt_y</p:attrName>
                                        </p:attrNameLst>
                                      </p:cBhvr>
                                      <p:tavLst>
                                        <p:tav tm="0">
                                          <p:val>
                                            <p:strVal val="#ppt_y"/>
                                          </p:val>
                                        </p:tav>
                                        <p:tav tm="100000">
                                          <p:val>
                                            <p:strVal val="#ppt_y"/>
                                          </p:val>
                                        </p:tav>
                                      </p:tavLst>
                                    </p:anim>
                                    <p:animEffect transition="in" filter="fade">
                                      <p:cBhvr>
                                        <p:cTn id="10" dur="1000"/>
                                        <p:tgtEl>
                                          <p:spTgt spid="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4" name="عنصر نائب للمحتوى 3" descr="US5BTCAGX8VJCCA511IDVCA14GXWSCACCN322CAB33IU5CAWOQ050CA93BUUQCAEEY412CAUH9UY7CAWKAKJ5CAYIATD8CA5GL2QDCA6Q03ACCAY3I4SOCA8K9FPECAPE22ZFCAWRVDF2CAN42NGRCAQ3HZP7.jpg"/>
          <p:cNvPicPr>
            <a:picLocks noGrp="1" noChangeAspect="1"/>
          </p:cNvPicPr>
          <p:nvPr>
            <p:ph idx="1"/>
          </p:nvPr>
        </p:nvPicPr>
        <p:blipFill>
          <a:blip r:embed="rId2" cstate="print"/>
          <a:stretch>
            <a:fillRect/>
          </a:stretch>
        </p:blipFill>
        <p:spPr>
          <a:xfrm>
            <a:off x="0" y="0"/>
            <a:ext cx="9144000" cy="6858000"/>
          </a:xfrm>
        </p:spPr>
      </p:pic>
      <p:sp>
        <p:nvSpPr>
          <p:cNvPr id="5" name="Rectangle 1"/>
          <p:cNvSpPr>
            <a:spLocks noChangeArrowheads="1"/>
          </p:cNvSpPr>
          <p:nvPr/>
        </p:nvSpPr>
        <p:spPr bwMode="auto">
          <a:xfrm>
            <a:off x="214282" y="285728"/>
            <a:ext cx="8929718"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Blip>
                <a:blip r:embed="rId3"/>
              </a:buBlip>
              <a:tabLst/>
            </a:pPr>
            <a:r>
              <a:rPr kumimoji="0" lang="ar-SA" sz="3600" b="1" i="0" u="sng" strike="noStrike" normalizeH="0" dirty="0" smtClean="0">
                <a:ln w="24500" cmpd="dbl">
                  <a:solidFill>
                    <a:schemeClr val="tx1">
                      <a:lumMod val="95000"/>
                      <a:lumOff val="5000"/>
                    </a:schemeClr>
                  </a:solidFill>
                  <a:prstDash val="solid"/>
                  <a:miter lim="800000"/>
                </a:ln>
                <a:solidFill>
                  <a:schemeClr val="accent2">
                    <a:lumMod val="75000"/>
                  </a:schemeClr>
                </a:solidFill>
                <a:effectLst>
                  <a:glow rad="101600">
                    <a:srgbClr val="FFFF00">
                      <a:alpha val="60000"/>
                    </a:srgbClr>
                  </a:glow>
                  <a:outerShdw blurRad="38100" dist="38100" dir="7020000" algn="tl">
                    <a:srgbClr val="000000">
                      <a:alpha val="35000"/>
                    </a:srgbClr>
                  </a:outerShdw>
                </a:effectLst>
                <a:latin typeface="Calibri" pitchFamily="34" charset="0"/>
                <a:ea typeface="Calibri" pitchFamily="34" charset="0"/>
                <a:cs typeface="PT Bold Heading" pitchFamily="2" charset="-78"/>
              </a:rPr>
              <a:t> </a:t>
            </a:r>
            <a:r>
              <a:rPr kumimoji="0" lang="ar-SA" sz="3600" b="1" i="0" u="sng" strike="noStrike" normalizeH="0" baseline="0" dirty="0" smtClean="0">
                <a:ln w="24500" cmpd="dbl">
                  <a:solidFill>
                    <a:schemeClr val="tx1">
                      <a:lumMod val="95000"/>
                      <a:lumOff val="5000"/>
                    </a:schemeClr>
                  </a:solidFill>
                  <a:prstDash val="solid"/>
                  <a:miter lim="800000"/>
                </a:ln>
                <a:solidFill>
                  <a:schemeClr val="accent2">
                    <a:lumMod val="75000"/>
                  </a:schemeClr>
                </a:solidFill>
                <a:effectLst>
                  <a:glow rad="101600">
                    <a:srgbClr val="FFFF00">
                      <a:alpha val="60000"/>
                    </a:srgbClr>
                  </a:glow>
                  <a:outerShdw blurRad="38100" dist="38100" dir="7020000" algn="tl">
                    <a:srgbClr val="000000">
                      <a:alpha val="35000"/>
                    </a:srgbClr>
                  </a:outerShdw>
                </a:effectLst>
                <a:latin typeface="Calibri" pitchFamily="34" charset="0"/>
                <a:ea typeface="Calibri" pitchFamily="34" charset="0"/>
                <a:cs typeface="PT Bold Heading" pitchFamily="2" charset="-78"/>
              </a:rPr>
              <a:t>مميزات الحفظ في أنابيب </a:t>
            </a:r>
            <a:r>
              <a:rPr kumimoji="0" lang="ar-SA" sz="3600" b="1" i="0" u="sng" strike="noStrike" normalizeH="0" baseline="0" dirty="0" err="1" smtClean="0">
                <a:ln w="24500" cmpd="dbl">
                  <a:solidFill>
                    <a:schemeClr val="tx1">
                      <a:lumMod val="95000"/>
                      <a:lumOff val="5000"/>
                    </a:schemeClr>
                  </a:solidFill>
                  <a:prstDash val="solid"/>
                  <a:miter lim="800000"/>
                </a:ln>
                <a:solidFill>
                  <a:schemeClr val="accent2">
                    <a:lumMod val="75000"/>
                  </a:schemeClr>
                </a:solidFill>
                <a:effectLst>
                  <a:glow rad="101600">
                    <a:srgbClr val="FFFF00">
                      <a:alpha val="60000"/>
                    </a:srgbClr>
                  </a:glow>
                  <a:outerShdw blurRad="38100" dist="38100" dir="7020000" algn="tl">
                    <a:srgbClr val="000000">
                      <a:alpha val="35000"/>
                    </a:srgbClr>
                  </a:outerShdw>
                </a:effectLst>
                <a:latin typeface="Calibri" pitchFamily="34" charset="0"/>
                <a:ea typeface="Calibri" pitchFamily="34" charset="0"/>
                <a:cs typeface="PT Bold Heading" pitchFamily="2" charset="-78"/>
              </a:rPr>
              <a:t>الآجار</a:t>
            </a:r>
            <a:r>
              <a:rPr kumimoji="0" lang="ar-SA" sz="3600" b="1" i="0" u="sng" strike="noStrike" normalizeH="0" baseline="0" dirty="0" smtClean="0">
                <a:ln w="24500" cmpd="dbl">
                  <a:solidFill>
                    <a:schemeClr val="tx1">
                      <a:lumMod val="95000"/>
                      <a:lumOff val="5000"/>
                    </a:schemeClr>
                  </a:solidFill>
                  <a:prstDash val="solid"/>
                  <a:miter lim="800000"/>
                </a:ln>
                <a:solidFill>
                  <a:schemeClr val="accent2">
                    <a:lumMod val="75000"/>
                  </a:schemeClr>
                </a:solidFill>
                <a:effectLst>
                  <a:glow rad="101600">
                    <a:srgbClr val="FFFF00">
                      <a:alpha val="60000"/>
                    </a:srgbClr>
                  </a:glow>
                  <a:outerShdw blurRad="38100" dist="38100" dir="7020000" algn="tl">
                    <a:srgbClr val="000000">
                      <a:alpha val="35000"/>
                    </a:srgbClr>
                  </a:outerShdw>
                </a:effectLst>
                <a:latin typeface="Calibri" pitchFamily="34" charset="0"/>
                <a:ea typeface="Calibri" pitchFamily="34" charset="0"/>
                <a:cs typeface="PT Bold Heading" pitchFamily="2" charset="-78"/>
              </a:rPr>
              <a:t> المائل: </a:t>
            </a:r>
            <a:endParaRPr kumimoji="0" lang="en-US" sz="3600" b="1" i="0" u="none" strike="noStrike" normalizeH="0" baseline="0" dirty="0" smtClean="0">
              <a:ln w="24500" cmpd="dbl">
                <a:solidFill>
                  <a:schemeClr val="tx1">
                    <a:lumMod val="95000"/>
                    <a:lumOff val="5000"/>
                  </a:schemeClr>
                </a:solidFill>
                <a:prstDash val="solid"/>
                <a:miter lim="800000"/>
              </a:ln>
              <a:solidFill>
                <a:schemeClr val="accent2">
                  <a:lumMod val="75000"/>
                </a:schemeClr>
              </a:solidFill>
              <a:effectLst>
                <a:glow rad="101600">
                  <a:srgbClr val="FFFF00">
                    <a:alpha val="60000"/>
                  </a:srgbClr>
                </a:glow>
                <a:outerShdw blurRad="38100" dist="38100" dir="7020000" algn="tl">
                  <a:srgbClr val="000000">
                    <a:alpha val="35000"/>
                  </a:srgbClr>
                </a:outerShdw>
              </a:effectLst>
              <a:latin typeface="Arial" pitchFamily="34" charset="0"/>
              <a:cs typeface="PT Bold Heading"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3600" b="1" i="0" u="none" strike="noStrike" normalizeH="0" baseline="0" dirty="0" smtClean="0">
                <a:ln w="24500" cmpd="dbl">
                  <a:solidFill>
                    <a:schemeClr val="tx1">
                      <a:lumMod val="95000"/>
                      <a:lumOff val="5000"/>
                    </a:schemeClr>
                  </a:solidFill>
                  <a:prstDash val="solid"/>
                  <a:miter lim="800000"/>
                </a:ln>
                <a:solidFill>
                  <a:srgbClr val="C00000"/>
                </a:solidFill>
                <a:effectLst>
                  <a:glow rad="101600">
                    <a:srgbClr val="FFFF00">
                      <a:alpha val="60000"/>
                    </a:srgbClr>
                  </a:glow>
                  <a:outerShdw blurRad="38100" dist="38100" dir="7020000" algn="tl">
                    <a:srgbClr val="000000">
                      <a:alpha val="35000"/>
                    </a:srgbClr>
                  </a:outerShdw>
                </a:effectLst>
                <a:latin typeface="Calibri" pitchFamily="34" charset="0"/>
                <a:ea typeface="Calibri" pitchFamily="34" charset="0"/>
                <a:cs typeface="PT Bold Heading" pitchFamily="2" charset="-78"/>
              </a:rPr>
              <a:t>1-</a:t>
            </a:r>
            <a:r>
              <a:rPr kumimoji="0" lang="ar-SA" sz="3600" b="1" i="0" u="none" strike="noStrike" normalizeH="0" baseline="0" dirty="0" smtClean="0">
                <a:ln w="24500" cmpd="dbl">
                  <a:solidFill>
                    <a:schemeClr val="tx1">
                      <a:lumMod val="95000"/>
                      <a:lumOff val="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glow rad="101600">
                    <a:srgbClr val="FFFF00">
                      <a:alpha val="60000"/>
                    </a:srgbClr>
                  </a:glow>
                  <a:outerShdw blurRad="38100" dist="38100" dir="7020000" algn="tl">
                    <a:srgbClr val="000000">
                      <a:alpha val="35000"/>
                    </a:srgbClr>
                  </a:outerShdw>
                </a:effectLst>
                <a:latin typeface="Calibri" pitchFamily="34" charset="0"/>
                <a:ea typeface="Calibri" pitchFamily="34" charset="0"/>
                <a:cs typeface="PT Bold Heading" pitchFamily="2" charset="-78"/>
              </a:rPr>
              <a:t> </a:t>
            </a:r>
            <a:r>
              <a:rPr kumimoji="0" lang="ar-SA" sz="3600" b="1" i="0" u="none" strike="noStrike" normalizeH="0" baseline="0" dirty="0" smtClean="0">
                <a:ln w="24500" cmpd="dbl">
                  <a:solidFill>
                    <a:schemeClr val="tx1">
                      <a:lumMod val="95000"/>
                      <a:lumOff val="5000"/>
                    </a:schemeClr>
                  </a:solidFill>
                  <a:prstDash val="solid"/>
                  <a:miter lim="800000"/>
                </a:ln>
                <a:solidFill>
                  <a:srgbClr val="00B0F0"/>
                </a:solidFill>
                <a:effectLst>
                  <a:glow rad="101600">
                    <a:srgbClr val="FFFF00">
                      <a:alpha val="60000"/>
                    </a:srgbClr>
                  </a:glow>
                  <a:outerShdw blurRad="38100" dist="38100" dir="7020000" algn="tl">
                    <a:srgbClr val="000000">
                      <a:alpha val="35000"/>
                    </a:srgbClr>
                  </a:outerShdw>
                </a:effectLst>
                <a:latin typeface="Calibri" pitchFamily="34" charset="0"/>
                <a:ea typeface="Calibri" pitchFamily="34" charset="0"/>
                <a:cs typeface="PT Bold Heading" pitchFamily="2" charset="-78"/>
              </a:rPr>
              <a:t>فرص التلوث في الأنابيب أقل. </a:t>
            </a:r>
            <a:endParaRPr kumimoji="0" lang="en-US" sz="3600" b="1" i="0" u="none" strike="noStrike" normalizeH="0" baseline="0" dirty="0" smtClean="0">
              <a:ln w="24500" cmpd="dbl">
                <a:solidFill>
                  <a:schemeClr val="tx1">
                    <a:lumMod val="95000"/>
                    <a:lumOff val="5000"/>
                  </a:schemeClr>
                </a:solidFill>
                <a:prstDash val="solid"/>
                <a:miter lim="800000"/>
              </a:ln>
              <a:solidFill>
                <a:srgbClr val="00B0F0"/>
              </a:solidFill>
              <a:effectLst>
                <a:glow rad="101600">
                  <a:srgbClr val="FFFF00">
                    <a:alpha val="60000"/>
                  </a:srgbClr>
                </a:glow>
                <a:outerShdw blurRad="38100" dist="38100" dir="7020000" algn="tl">
                  <a:srgbClr val="000000">
                    <a:alpha val="35000"/>
                  </a:srgbClr>
                </a:outerShdw>
              </a:effectLst>
              <a:latin typeface="Arial" pitchFamily="34" charset="0"/>
              <a:cs typeface="PT Bold Heading"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3600" b="1" i="0" u="none" strike="noStrike" normalizeH="0" baseline="0" dirty="0" smtClean="0">
                <a:ln w="24500" cmpd="dbl">
                  <a:solidFill>
                    <a:schemeClr val="tx1">
                      <a:lumMod val="95000"/>
                      <a:lumOff val="5000"/>
                    </a:schemeClr>
                  </a:solidFill>
                  <a:prstDash val="solid"/>
                  <a:miter lim="800000"/>
                </a:ln>
                <a:solidFill>
                  <a:srgbClr val="C00000"/>
                </a:solidFill>
                <a:effectLst>
                  <a:glow rad="101600">
                    <a:srgbClr val="FFFF00">
                      <a:alpha val="60000"/>
                    </a:srgbClr>
                  </a:glow>
                  <a:outerShdw blurRad="38100" dist="38100" dir="7020000" algn="tl">
                    <a:srgbClr val="000000">
                      <a:alpha val="35000"/>
                    </a:srgbClr>
                  </a:outerShdw>
                </a:effectLst>
                <a:latin typeface="Calibri" pitchFamily="34" charset="0"/>
                <a:ea typeface="Calibri" pitchFamily="34" charset="0"/>
                <a:cs typeface="PT Bold Heading" pitchFamily="2" charset="-78"/>
              </a:rPr>
              <a:t>2-</a:t>
            </a:r>
            <a:r>
              <a:rPr kumimoji="0" lang="ar-SA" sz="3600" b="1" i="0" u="none" strike="noStrike" normalizeH="0" baseline="0" dirty="0" smtClean="0">
                <a:ln w="24500" cmpd="dbl">
                  <a:solidFill>
                    <a:schemeClr val="tx1">
                      <a:lumMod val="95000"/>
                      <a:lumOff val="5000"/>
                    </a:schemeClr>
                  </a:solidFill>
                  <a:prstDash val="solid"/>
                  <a:miter lim="800000"/>
                </a:ln>
                <a:solidFill>
                  <a:srgbClr val="00B0F0"/>
                </a:solidFill>
                <a:effectLst>
                  <a:glow rad="101600">
                    <a:srgbClr val="FFFF00">
                      <a:alpha val="60000"/>
                    </a:srgbClr>
                  </a:glow>
                  <a:outerShdw blurRad="38100" dist="38100" dir="7020000" algn="tl">
                    <a:srgbClr val="000000">
                      <a:alpha val="35000"/>
                    </a:srgbClr>
                  </a:outerShdw>
                </a:effectLst>
                <a:latin typeface="Calibri" pitchFamily="34" charset="0"/>
                <a:ea typeface="Calibri" pitchFamily="34" charset="0"/>
                <a:cs typeface="PT Bold Heading" pitchFamily="2" charset="-78"/>
              </a:rPr>
              <a:t> </a:t>
            </a:r>
            <a:r>
              <a:rPr kumimoji="0" lang="ar-SA" sz="3600" b="1" i="0" u="none" strike="noStrike" normalizeH="0" baseline="0" dirty="0" smtClean="0">
                <a:ln w="24500" cmpd="dbl">
                  <a:solidFill>
                    <a:schemeClr val="tx1">
                      <a:lumMod val="95000"/>
                      <a:lumOff val="5000"/>
                    </a:schemeClr>
                  </a:solidFill>
                  <a:prstDash val="solid"/>
                  <a:miter lim="800000"/>
                </a:ln>
                <a:solidFill>
                  <a:srgbClr val="00B0F0"/>
                </a:solidFill>
                <a:effectLst>
                  <a:glow rad="101600">
                    <a:srgbClr val="FFFF00">
                      <a:alpha val="60000"/>
                    </a:srgbClr>
                  </a:glow>
                  <a:outerShdw blurRad="38100" dist="38100" dir="7020000" algn="tl">
                    <a:srgbClr val="000000">
                      <a:alpha val="35000"/>
                    </a:srgbClr>
                  </a:outerShdw>
                </a:effectLst>
                <a:latin typeface="Calibri" pitchFamily="34" charset="0"/>
                <a:ea typeface="Calibri" pitchFamily="34" charset="0"/>
                <a:cs typeface="PT Bold Heading" pitchFamily="2" charset="-78"/>
              </a:rPr>
              <a:t>سهولة التداول والنقل. </a:t>
            </a:r>
            <a:endParaRPr kumimoji="0" lang="en-US" sz="3600" b="1" i="0" u="none" strike="noStrike" normalizeH="0" baseline="0" dirty="0" smtClean="0">
              <a:ln w="24500" cmpd="dbl">
                <a:solidFill>
                  <a:schemeClr val="tx1">
                    <a:lumMod val="95000"/>
                    <a:lumOff val="5000"/>
                  </a:schemeClr>
                </a:solidFill>
                <a:prstDash val="solid"/>
                <a:miter lim="800000"/>
              </a:ln>
              <a:solidFill>
                <a:srgbClr val="00B0F0"/>
              </a:solidFill>
              <a:effectLst>
                <a:glow rad="101600">
                  <a:srgbClr val="FFFF00">
                    <a:alpha val="60000"/>
                  </a:srgbClr>
                </a:glow>
                <a:outerShdw blurRad="38100" dist="38100" dir="7020000" algn="tl">
                  <a:srgbClr val="000000">
                    <a:alpha val="35000"/>
                  </a:srgbClr>
                </a:outerShdw>
              </a:effectLst>
              <a:latin typeface="Arial" pitchFamily="34" charset="0"/>
              <a:cs typeface="PT Bold Heading"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3600" b="1" i="0" u="none" strike="noStrike" normalizeH="0" baseline="0" dirty="0" smtClean="0">
                <a:ln w="24500" cmpd="dbl">
                  <a:solidFill>
                    <a:schemeClr val="tx1">
                      <a:lumMod val="95000"/>
                      <a:lumOff val="5000"/>
                    </a:schemeClr>
                  </a:solidFill>
                  <a:prstDash val="solid"/>
                  <a:miter lim="800000"/>
                </a:ln>
                <a:solidFill>
                  <a:srgbClr val="C00000"/>
                </a:solidFill>
                <a:effectLst>
                  <a:glow rad="101600">
                    <a:srgbClr val="FFFF00">
                      <a:alpha val="60000"/>
                    </a:srgbClr>
                  </a:glow>
                  <a:outerShdw blurRad="38100" dist="38100" dir="7020000" algn="tl">
                    <a:srgbClr val="000000">
                      <a:alpha val="35000"/>
                    </a:srgbClr>
                  </a:outerShdw>
                </a:effectLst>
                <a:latin typeface="Calibri" pitchFamily="34" charset="0"/>
                <a:ea typeface="Calibri" pitchFamily="34" charset="0"/>
                <a:cs typeface="PT Bold Heading" pitchFamily="2" charset="-78"/>
              </a:rPr>
              <a:t>3-</a:t>
            </a:r>
            <a:r>
              <a:rPr kumimoji="0" lang="ar-SA" sz="3600" b="1" i="0" u="none" strike="noStrike" normalizeH="0" baseline="0" dirty="0" smtClean="0">
                <a:ln w="24500" cmpd="dbl">
                  <a:solidFill>
                    <a:schemeClr val="tx1">
                      <a:lumMod val="95000"/>
                      <a:lumOff val="5000"/>
                    </a:schemeClr>
                  </a:solidFill>
                  <a:prstDash val="solid"/>
                  <a:miter lim="800000"/>
                </a:ln>
                <a:solidFill>
                  <a:srgbClr val="00B0F0"/>
                </a:solidFill>
                <a:effectLst>
                  <a:glow rad="101600">
                    <a:srgbClr val="FFFF00">
                      <a:alpha val="60000"/>
                    </a:srgbClr>
                  </a:glow>
                  <a:outerShdw blurRad="38100" dist="38100" dir="7020000" algn="tl">
                    <a:srgbClr val="000000">
                      <a:alpha val="35000"/>
                    </a:srgbClr>
                  </a:outerShdw>
                </a:effectLst>
                <a:latin typeface="Calibri" pitchFamily="34" charset="0"/>
                <a:ea typeface="Calibri" pitchFamily="34" charset="0"/>
                <a:cs typeface="PT Bold Heading" pitchFamily="2" charset="-78"/>
              </a:rPr>
              <a:t> </a:t>
            </a:r>
            <a:r>
              <a:rPr kumimoji="0" lang="ar-SA" sz="3600" b="1" i="0" u="none" strike="noStrike" normalizeH="0" baseline="0" dirty="0" smtClean="0">
                <a:ln w="24500" cmpd="dbl">
                  <a:solidFill>
                    <a:schemeClr val="tx1">
                      <a:lumMod val="95000"/>
                      <a:lumOff val="5000"/>
                    </a:schemeClr>
                  </a:solidFill>
                  <a:prstDash val="solid"/>
                  <a:miter lim="800000"/>
                </a:ln>
                <a:solidFill>
                  <a:srgbClr val="00B0F0"/>
                </a:solidFill>
                <a:effectLst>
                  <a:glow rad="101600">
                    <a:srgbClr val="FFFF00">
                      <a:alpha val="60000"/>
                    </a:srgbClr>
                  </a:glow>
                  <a:outerShdw blurRad="38100" dist="38100" dir="7020000" algn="tl">
                    <a:srgbClr val="000000">
                      <a:alpha val="35000"/>
                    </a:srgbClr>
                  </a:outerShdw>
                </a:effectLst>
                <a:latin typeface="Calibri" pitchFamily="34" charset="0"/>
                <a:ea typeface="Calibri" pitchFamily="34" charset="0"/>
                <a:cs typeface="PT Bold Heading" pitchFamily="2" charset="-78"/>
              </a:rPr>
              <a:t>تشغل مساحة أقل في الثلاجة. </a:t>
            </a:r>
            <a:endParaRPr kumimoji="0" lang="en-US" sz="3600" b="1" i="0" u="none" strike="noStrike" normalizeH="0" baseline="0" dirty="0" smtClean="0">
              <a:ln w="24500" cmpd="dbl">
                <a:solidFill>
                  <a:schemeClr val="tx1">
                    <a:lumMod val="95000"/>
                    <a:lumOff val="5000"/>
                  </a:schemeClr>
                </a:solidFill>
                <a:prstDash val="solid"/>
                <a:miter lim="800000"/>
              </a:ln>
              <a:solidFill>
                <a:srgbClr val="00B0F0"/>
              </a:solidFill>
              <a:effectLst>
                <a:glow rad="101600">
                  <a:srgbClr val="FFFF00">
                    <a:alpha val="60000"/>
                  </a:srgbClr>
                </a:glow>
                <a:outerShdw blurRad="38100" dist="38100" dir="7020000" algn="tl">
                  <a:srgbClr val="000000">
                    <a:alpha val="35000"/>
                  </a:srgbClr>
                </a:outerShdw>
              </a:effectLst>
              <a:latin typeface="Arial" pitchFamily="34" charset="0"/>
              <a:cs typeface="PT Bold Heading"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3600" b="1" i="0" u="none" strike="noStrike" normalizeH="0" baseline="0" dirty="0" smtClean="0">
                <a:ln w="24500" cmpd="dbl">
                  <a:solidFill>
                    <a:schemeClr val="tx1">
                      <a:lumMod val="95000"/>
                      <a:lumOff val="5000"/>
                    </a:schemeClr>
                  </a:solidFill>
                  <a:prstDash val="solid"/>
                  <a:miter lim="800000"/>
                </a:ln>
                <a:solidFill>
                  <a:srgbClr val="C00000"/>
                </a:solidFill>
                <a:effectLst>
                  <a:glow rad="101600">
                    <a:srgbClr val="FFFF00">
                      <a:alpha val="60000"/>
                    </a:srgbClr>
                  </a:glow>
                  <a:outerShdw blurRad="38100" dist="38100" dir="7020000" algn="tl">
                    <a:srgbClr val="000000">
                      <a:alpha val="35000"/>
                    </a:srgbClr>
                  </a:outerShdw>
                </a:effectLst>
                <a:latin typeface="Calibri" pitchFamily="34" charset="0"/>
                <a:ea typeface="Calibri" pitchFamily="34" charset="0"/>
                <a:cs typeface="PT Bold Heading" pitchFamily="2" charset="-78"/>
              </a:rPr>
              <a:t>4-</a:t>
            </a:r>
            <a:r>
              <a:rPr kumimoji="0" lang="ar-SA" sz="3600" b="1" i="0" u="none" strike="noStrike" normalizeH="0" baseline="0" dirty="0" smtClean="0">
                <a:ln w="24500" cmpd="dbl">
                  <a:solidFill>
                    <a:schemeClr val="tx1">
                      <a:lumMod val="95000"/>
                      <a:lumOff val="5000"/>
                    </a:schemeClr>
                  </a:solidFill>
                  <a:prstDash val="solid"/>
                  <a:miter lim="800000"/>
                </a:ln>
                <a:solidFill>
                  <a:srgbClr val="00B0F0"/>
                </a:solidFill>
                <a:effectLst>
                  <a:glow rad="101600">
                    <a:srgbClr val="FFFF00">
                      <a:alpha val="60000"/>
                    </a:srgbClr>
                  </a:glow>
                  <a:outerShdw blurRad="38100" dist="38100" dir="7020000" algn="tl">
                    <a:srgbClr val="000000">
                      <a:alpha val="35000"/>
                    </a:srgbClr>
                  </a:outerShdw>
                </a:effectLst>
                <a:latin typeface="Calibri" pitchFamily="34" charset="0"/>
                <a:ea typeface="Calibri" pitchFamily="34" charset="0"/>
                <a:cs typeface="PT Bold Heading" pitchFamily="2" charset="-78"/>
              </a:rPr>
              <a:t> </a:t>
            </a:r>
            <a:r>
              <a:rPr kumimoji="0" lang="ar-SA" sz="3600" b="1" i="0" u="none" strike="noStrike" normalizeH="0" baseline="0" dirty="0" smtClean="0">
                <a:ln w="24500" cmpd="dbl">
                  <a:solidFill>
                    <a:schemeClr val="tx1">
                      <a:lumMod val="95000"/>
                      <a:lumOff val="5000"/>
                    </a:schemeClr>
                  </a:solidFill>
                  <a:prstDash val="solid"/>
                  <a:miter lim="800000"/>
                </a:ln>
                <a:solidFill>
                  <a:srgbClr val="00B0F0"/>
                </a:solidFill>
                <a:effectLst>
                  <a:glow rad="101600">
                    <a:srgbClr val="FFFF00">
                      <a:alpha val="60000"/>
                    </a:srgbClr>
                  </a:glow>
                  <a:outerShdw blurRad="38100" dist="38100" dir="7020000" algn="tl">
                    <a:srgbClr val="000000">
                      <a:alpha val="35000"/>
                    </a:srgbClr>
                  </a:outerShdw>
                </a:effectLst>
                <a:latin typeface="Calibri" pitchFamily="34" charset="0"/>
                <a:ea typeface="Calibri" pitchFamily="34" charset="0"/>
                <a:cs typeface="PT Bold Heading" pitchFamily="2" charset="-78"/>
              </a:rPr>
              <a:t>جفاف البيئة في الأنابيب أقل من جفافها في أطباق بتري. </a:t>
            </a:r>
            <a:endParaRPr kumimoji="0" lang="ar-SA" sz="3600" b="1" i="0" u="none" strike="noStrike" normalizeH="0" baseline="0" dirty="0" smtClean="0">
              <a:ln w="24500" cmpd="dbl">
                <a:solidFill>
                  <a:schemeClr val="tx1">
                    <a:lumMod val="95000"/>
                    <a:lumOff val="5000"/>
                  </a:schemeClr>
                </a:solidFill>
                <a:prstDash val="solid"/>
                <a:miter lim="800000"/>
              </a:ln>
              <a:solidFill>
                <a:srgbClr val="00B0F0"/>
              </a:solidFill>
              <a:effectLst>
                <a:glow rad="101600">
                  <a:srgbClr val="FFFF00">
                    <a:alpha val="60000"/>
                  </a:srgbClr>
                </a:glow>
                <a:outerShdw blurRad="38100" dist="38100" dir="7020000" algn="tl">
                  <a:srgbClr val="000000">
                    <a:alpha val="35000"/>
                  </a:srgbClr>
                </a:outerShdw>
              </a:effectLst>
              <a:latin typeface="Arial" pitchFamily="34" charset="0"/>
              <a:cs typeface="PT Bold Heading" pitchFamily="2" charset="-78"/>
            </a:endParaRPr>
          </a:p>
        </p:txBody>
      </p:sp>
      <p:pic>
        <p:nvPicPr>
          <p:cNvPr id="6" name="صورة 5" descr="slanttube"/>
          <p:cNvPicPr/>
          <p:nvPr/>
        </p:nvPicPr>
        <p:blipFill>
          <a:blip r:embed="rId4" cstate="print"/>
          <a:srcRect/>
          <a:stretch>
            <a:fillRect/>
          </a:stretch>
        </p:blipFill>
        <p:spPr bwMode="auto">
          <a:xfrm>
            <a:off x="5000628" y="4214794"/>
            <a:ext cx="2837955" cy="2643206"/>
          </a:xfrm>
          <a:prstGeom prst="rect">
            <a:avLst/>
          </a:prstGeom>
          <a:ln>
            <a:noFill/>
          </a:ln>
          <a:effectLst>
            <a:outerShdw blurRad="50800" dist="38100" dir="8100000" algn="tr" rotWithShape="0">
              <a:prstClr val="black">
                <a:alpha val="40000"/>
              </a:prstClr>
            </a:outerShdw>
            <a:reflection blurRad="6350" stA="52000" endA="300" endPos="35000" dir="5400000" sy="-100000" algn="bl" rotWithShape="0"/>
            <a:softEdge rad="112500"/>
          </a:effectLst>
        </p:spPr>
      </p:pic>
      <p:pic>
        <p:nvPicPr>
          <p:cNvPr id="8" name="صورة 7" descr="zsd"/>
          <p:cNvPicPr/>
          <p:nvPr/>
        </p:nvPicPr>
        <p:blipFill>
          <a:blip r:embed="rId5" cstate="print"/>
          <a:srcRect/>
          <a:stretch>
            <a:fillRect/>
          </a:stretch>
        </p:blipFill>
        <p:spPr bwMode="auto">
          <a:xfrm>
            <a:off x="1214414" y="4214794"/>
            <a:ext cx="2810259" cy="2643206"/>
          </a:xfrm>
          <a:prstGeom prst="rect">
            <a:avLst/>
          </a:prstGeom>
          <a:ln>
            <a:noFill/>
          </a:ln>
          <a:effectLst>
            <a:outerShdw blurRad="50800" dist="38100" dir="8100000" algn="tr" rotWithShape="0">
              <a:prstClr val="black">
                <a:alpha val="40000"/>
              </a:prstClr>
            </a:outerShdw>
            <a:reflection blurRad="6350" stA="52000" endA="300" endPos="35000" dir="5400000" sy="-100000" algn="bl" rotWithShape="0"/>
            <a:softEdge rad="112500"/>
          </a:effectLst>
        </p:spPr>
      </p:pic>
    </p:spTree>
  </p:cSld>
  <p:clrMapOvr>
    <a:masterClrMapping/>
  </p:clrMapOvr>
  <p:transition spd="med">
    <p:newsfla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7" presetClass="entr" presetSubtype="1"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7" presetClass="entr" presetSubtype="8" fill="hold" nodeType="after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 calcmode="lin" valueType="num">
                                      <p:cBhvr additive="base">
                                        <p:cTn id="12" dur="1000" fill="hold"/>
                                        <p:tgtEl>
                                          <p:spTgt spid="5">
                                            <p:txEl>
                                              <p:pRg st="1" end="1"/>
                                            </p:txEl>
                                          </p:spTgt>
                                        </p:tgtEl>
                                        <p:attrNameLst>
                                          <p:attrName>ppt_x</p:attrName>
                                        </p:attrNameLst>
                                      </p:cBhvr>
                                      <p:tavLst>
                                        <p:tav tm="0">
                                          <p:val>
                                            <p:strVal val="0-#ppt_w/2"/>
                                          </p:val>
                                        </p:tav>
                                        <p:tav tm="100000">
                                          <p:val>
                                            <p:strVal val="#ppt_x"/>
                                          </p:val>
                                        </p:tav>
                                      </p:tavLst>
                                    </p:anim>
                                    <p:anim calcmode="lin" valueType="num">
                                      <p:cBhvr additive="base">
                                        <p:cTn id="13" dur="1000" fill="hold"/>
                                        <p:tgtEl>
                                          <p:spTgt spid="5">
                                            <p:txEl>
                                              <p:pRg st="1" end="1"/>
                                            </p:txEl>
                                          </p:spTgt>
                                        </p:tgtEl>
                                        <p:attrNameLst>
                                          <p:attrName>ppt_y</p:attrName>
                                        </p:attrNameLst>
                                      </p:cBhvr>
                                      <p:tavLst>
                                        <p:tav tm="0">
                                          <p:val>
                                            <p:strVal val="#ppt_y"/>
                                          </p:val>
                                        </p:tav>
                                        <p:tav tm="100000">
                                          <p:val>
                                            <p:strVal val="#ppt_y"/>
                                          </p:val>
                                        </p:tav>
                                      </p:tavLst>
                                    </p:anim>
                                  </p:childTnLst>
                                </p:cTn>
                              </p:par>
                            </p:childTnLst>
                          </p:cTn>
                        </p:par>
                        <p:par>
                          <p:cTn id="14" fill="hold">
                            <p:stCondLst>
                              <p:cond delay="1500"/>
                            </p:stCondLst>
                            <p:childTnLst>
                              <p:par>
                                <p:cTn id="15" presetID="7" presetClass="entr" presetSubtype="8" fill="hold" nodeType="after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 calcmode="lin" valueType="num">
                                      <p:cBhvr additive="base">
                                        <p:cTn id="17" dur="1000" fill="hold"/>
                                        <p:tgtEl>
                                          <p:spTgt spid="5">
                                            <p:txEl>
                                              <p:pRg st="2" end="2"/>
                                            </p:txEl>
                                          </p:spTgt>
                                        </p:tgtEl>
                                        <p:attrNameLst>
                                          <p:attrName>ppt_x</p:attrName>
                                        </p:attrNameLst>
                                      </p:cBhvr>
                                      <p:tavLst>
                                        <p:tav tm="0">
                                          <p:val>
                                            <p:strVal val="0-#ppt_w/2"/>
                                          </p:val>
                                        </p:tav>
                                        <p:tav tm="100000">
                                          <p:val>
                                            <p:strVal val="#ppt_x"/>
                                          </p:val>
                                        </p:tav>
                                      </p:tavLst>
                                    </p:anim>
                                    <p:anim calcmode="lin" valueType="num">
                                      <p:cBhvr additive="base">
                                        <p:cTn id="18" dur="1000" fill="hold"/>
                                        <p:tgtEl>
                                          <p:spTgt spid="5">
                                            <p:txEl>
                                              <p:pRg st="2" end="2"/>
                                            </p:txEl>
                                          </p:spTgt>
                                        </p:tgtEl>
                                        <p:attrNameLst>
                                          <p:attrName>ppt_y</p:attrName>
                                        </p:attrNameLst>
                                      </p:cBhvr>
                                      <p:tavLst>
                                        <p:tav tm="0">
                                          <p:val>
                                            <p:strVal val="#ppt_y"/>
                                          </p:val>
                                        </p:tav>
                                        <p:tav tm="100000">
                                          <p:val>
                                            <p:strVal val="#ppt_y"/>
                                          </p:val>
                                        </p:tav>
                                      </p:tavLst>
                                    </p:anim>
                                  </p:childTnLst>
                                </p:cTn>
                              </p:par>
                            </p:childTnLst>
                          </p:cTn>
                        </p:par>
                        <p:par>
                          <p:cTn id="19" fill="hold">
                            <p:stCondLst>
                              <p:cond delay="2500"/>
                            </p:stCondLst>
                            <p:childTnLst>
                              <p:par>
                                <p:cTn id="20" presetID="7" presetClass="entr" presetSubtype="2" fill="hold" nodeType="after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 calcmode="lin" valueType="num">
                                      <p:cBhvr additive="base">
                                        <p:cTn id="22" dur="1000" fill="hold"/>
                                        <p:tgtEl>
                                          <p:spTgt spid="5">
                                            <p:txEl>
                                              <p:pRg st="3" end="3"/>
                                            </p:txEl>
                                          </p:spTgt>
                                        </p:tgtEl>
                                        <p:attrNameLst>
                                          <p:attrName>ppt_x</p:attrName>
                                        </p:attrNameLst>
                                      </p:cBhvr>
                                      <p:tavLst>
                                        <p:tav tm="0">
                                          <p:val>
                                            <p:strVal val="1+#ppt_w/2"/>
                                          </p:val>
                                        </p:tav>
                                        <p:tav tm="100000">
                                          <p:val>
                                            <p:strVal val="#ppt_x"/>
                                          </p:val>
                                        </p:tav>
                                      </p:tavLst>
                                    </p:anim>
                                    <p:anim calcmode="lin" valueType="num">
                                      <p:cBhvr additive="base">
                                        <p:cTn id="23" dur="1000" fill="hold"/>
                                        <p:tgtEl>
                                          <p:spTgt spid="5">
                                            <p:txEl>
                                              <p:pRg st="3" end="3"/>
                                            </p:txEl>
                                          </p:spTgt>
                                        </p:tgtEl>
                                        <p:attrNameLst>
                                          <p:attrName>ppt_y</p:attrName>
                                        </p:attrNameLst>
                                      </p:cBhvr>
                                      <p:tavLst>
                                        <p:tav tm="0">
                                          <p:val>
                                            <p:strVal val="#ppt_y"/>
                                          </p:val>
                                        </p:tav>
                                        <p:tav tm="100000">
                                          <p:val>
                                            <p:strVal val="#ppt_y"/>
                                          </p:val>
                                        </p:tav>
                                      </p:tavLst>
                                    </p:anim>
                                  </p:childTnLst>
                                </p:cTn>
                              </p:par>
                            </p:childTnLst>
                          </p:cTn>
                        </p:par>
                        <p:par>
                          <p:cTn id="24" fill="hold">
                            <p:stCondLst>
                              <p:cond delay="3500"/>
                            </p:stCondLst>
                            <p:childTnLst>
                              <p:par>
                                <p:cTn id="25" presetID="7" presetClass="entr" presetSubtype="8" fill="hold" nodeType="after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 calcmode="lin" valueType="num">
                                      <p:cBhvr additive="base">
                                        <p:cTn id="27" dur="1000" fill="hold"/>
                                        <p:tgtEl>
                                          <p:spTgt spid="5">
                                            <p:txEl>
                                              <p:pRg st="4" end="4"/>
                                            </p:txEl>
                                          </p:spTgt>
                                        </p:tgtEl>
                                        <p:attrNameLst>
                                          <p:attrName>ppt_x</p:attrName>
                                        </p:attrNameLst>
                                      </p:cBhvr>
                                      <p:tavLst>
                                        <p:tav tm="0">
                                          <p:val>
                                            <p:strVal val="0-#ppt_w/2"/>
                                          </p:val>
                                        </p:tav>
                                        <p:tav tm="100000">
                                          <p:val>
                                            <p:strVal val="#ppt_x"/>
                                          </p:val>
                                        </p:tav>
                                      </p:tavLst>
                                    </p:anim>
                                    <p:anim calcmode="lin" valueType="num">
                                      <p:cBhvr additive="base">
                                        <p:cTn id="28" dur="1000" fill="hold"/>
                                        <p:tgtEl>
                                          <p:spTgt spid="5">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12" presetClass="entr" presetSubtype="4" fill="hold" nodeType="clickEffect">
                                  <p:stCondLst>
                                    <p:cond delay="0"/>
                                  </p:stCondLst>
                                  <p:childTnLst>
                                    <p:set>
                                      <p:cBhvr>
                                        <p:cTn id="32" dur="1" fill="hold">
                                          <p:stCondLst>
                                            <p:cond delay="0"/>
                                          </p:stCondLst>
                                        </p:cTn>
                                        <p:tgtEl>
                                          <p:spTgt spid="6"/>
                                        </p:tgtEl>
                                        <p:attrNameLst>
                                          <p:attrName>style.visibility</p:attrName>
                                        </p:attrNameLst>
                                      </p:cBhvr>
                                      <p:to>
                                        <p:strVal val="visible"/>
                                      </p:to>
                                    </p:set>
                                    <p:animEffect transition="in" filter="slide(fromBottom)">
                                      <p:cBhvr>
                                        <p:cTn id="33" dur="500"/>
                                        <p:tgtEl>
                                          <p:spTgt spid="6"/>
                                        </p:tgtEl>
                                      </p:cBhvr>
                                    </p:animEffect>
                                  </p:childTnLst>
                                </p:cTn>
                              </p:par>
                            </p:childTnLst>
                          </p:cTn>
                        </p:par>
                        <p:par>
                          <p:cTn id="34" fill="hold">
                            <p:stCondLst>
                              <p:cond delay="500"/>
                            </p:stCondLst>
                            <p:childTnLst>
                              <p:par>
                                <p:cTn id="35" presetID="12" presetClass="entr" presetSubtype="4" fill="hold" nodeType="afterEffect">
                                  <p:stCondLst>
                                    <p:cond delay="0"/>
                                  </p:stCondLst>
                                  <p:childTnLst>
                                    <p:set>
                                      <p:cBhvr>
                                        <p:cTn id="36" dur="1" fill="hold">
                                          <p:stCondLst>
                                            <p:cond delay="0"/>
                                          </p:stCondLst>
                                        </p:cTn>
                                        <p:tgtEl>
                                          <p:spTgt spid="8"/>
                                        </p:tgtEl>
                                        <p:attrNameLst>
                                          <p:attrName>style.visibility</p:attrName>
                                        </p:attrNameLst>
                                      </p:cBhvr>
                                      <p:to>
                                        <p:strVal val="visible"/>
                                      </p:to>
                                    </p:set>
                                    <p:animEffect transition="in" filter="slide(fromBottom)">
                                      <p:cBhvr>
                                        <p:cTn id="3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2581</TotalTime>
  <Words>482</Words>
  <Application>Microsoft Office PowerPoint</Application>
  <PresentationFormat>عرض على الشاشة (3:4)‏</PresentationFormat>
  <Paragraphs>59</Paragraphs>
  <Slides>19</Slides>
  <Notes>1</Notes>
  <HiddenSlides>0</HiddenSlides>
  <MMClips>0</MMClips>
  <ScaleCrop>false</ScaleCrop>
  <HeadingPairs>
    <vt:vector size="4" baseType="variant">
      <vt:variant>
        <vt:lpstr>سمة</vt:lpstr>
      </vt:variant>
      <vt:variant>
        <vt:i4>1</vt:i4>
      </vt:variant>
      <vt:variant>
        <vt:lpstr>عناوين الشرائح</vt:lpstr>
      </vt:variant>
      <vt:variant>
        <vt:i4>19</vt:i4>
      </vt:variant>
    </vt:vector>
  </HeadingPairs>
  <TitlesOfParts>
    <vt:vector size="20" baseType="lpstr">
      <vt:lpstr>سمة Office</vt:lpstr>
      <vt:lpstr>الشريحة 1</vt:lpstr>
      <vt:lpstr>الشريحة 2</vt:lpstr>
      <vt:lpstr>الشريحة 3</vt:lpstr>
      <vt:lpstr>الشريحة 4</vt:lpstr>
      <vt:lpstr>الشريحة 5</vt:lpstr>
      <vt:lpstr>الشريحة 6</vt:lpstr>
      <vt:lpstr>الشريحة 7</vt:lpstr>
      <vt:lpstr>الشريحة 8</vt:lpstr>
      <vt:lpstr>الشريحة 9</vt:lpstr>
      <vt:lpstr>الشريحة 10</vt:lpstr>
      <vt:lpstr>الشريحة 11</vt:lpstr>
      <vt:lpstr>الشريحة 12</vt:lpstr>
      <vt:lpstr>الشريحة 13</vt:lpstr>
      <vt:lpstr>الشريحة 14</vt:lpstr>
      <vt:lpstr>الشريحة 15</vt:lpstr>
      <vt:lpstr>الشريحة 16</vt:lpstr>
      <vt:lpstr>الشريحة 17</vt:lpstr>
      <vt:lpstr>الشريحة 18</vt:lpstr>
      <vt:lpstr>الشريحة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A1</dc:creator>
  <cp:lastModifiedBy>user</cp:lastModifiedBy>
  <cp:revision>245</cp:revision>
  <dcterms:created xsi:type="dcterms:W3CDTF">2011-10-07T16:14:01Z</dcterms:created>
  <dcterms:modified xsi:type="dcterms:W3CDTF">2014-02-27T07:00:05Z</dcterms:modified>
</cp:coreProperties>
</file>