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21/03/38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152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21/03/38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064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21/03/38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331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21/03/38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152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21/03/38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388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21/03/38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49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21/03/38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5176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21/03/38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9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21/03/38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849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21/03/38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109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21/03/38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113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5A644-E219-4375-9068-B2B53C84AC6B}" type="datetimeFigureOut">
              <a:rPr lang="ar-SA" smtClean="0"/>
              <a:t>21/03/38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381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شكل بيضاوي 5"/>
          <p:cNvSpPr/>
          <p:nvPr/>
        </p:nvSpPr>
        <p:spPr>
          <a:xfrm>
            <a:off x="4294413" y="3335906"/>
            <a:ext cx="3532414" cy="1069521"/>
          </a:xfrm>
          <a:prstGeom prst="ellipse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US" b="1" i="1" u="sng" dirty="0" smtClean="0">
                <a:solidFill>
                  <a:srgbClr val="C00000"/>
                </a:solidFill>
              </a:rPr>
              <a:t>Hexadecimal System</a:t>
            </a:r>
            <a:endParaRPr lang="ar-SA" b="1" i="1" u="sng" dirty="0">
              <a:solidFill>
                <a:srgbClr val="C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51584" y="220486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ctr" rtl="0">
              <a:spcBef>
                <a:spcPct val="0"/>
              </a:spcBef>
              <a:defRPr/>
            </a:pP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Introduction To Number Systems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ar-SA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0164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692696"/>
            <a:ext cx="8784976" cy="5976664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b="1" u="sng" dirty="0">
                <a:solidFill>
                  <a:srgbClr val="00B050"/>
                </a:solidFill>
              </a:rPr>
              <a:t>Example 6 </a:t>
            </a:r>
          </a:p>
          <a:p>
            <a:pPr algn="l" rtl="0">
              <a:buNone/>
            </a:pPr>
            <a:r>
              <a:rPr lang="en-US" sz="2400" dirty="0"/>
              <a:t>Convert A2DE hex into octal: </a:t>
            </a:r>
          </a:p>
          <a:p>
            <a:pPr algn="l" rtl="0">
              <a:buNone/>
            </a:pPr>
            <a:r>
              <a:rPr lang="pt-BR" sz="2400" b="1" u="sng" dirty="0">
                <a:solidFill>
                  <a:srgbClr val="00B050"/>
                </a:solidFill>
              </a:rPr>
              <a:t>Solution: </a:t>
            </a:r>
          </a:p>
          <a:p>
            <a:pPr algn="l" rtl="0">
              <a:buNone/>
            </a:pPr>
            <a:endParaRPr lang="ar-SA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6000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4343400" y="98797"/>
            <a:ext cx="4629150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660"/>
            <a:ext cx="8229600" cy="562074"/>
          </a:xfrm>
        </p:spPr>
        <p:txBody>
          <a:bodyPr>
            <a:noAutofit/>
          </a:bodyPr>
          <a:lstStyle/>
          <a:p>
            <a:pPr rtl="0"/>
            <a:r>
              <a:rPr lang="en-US" sz="3200" b="1" i="1" u="sng" dirty="0">
                <a:solidFill>
                  <a:srgbClr val="FF0000"/>
                </a:solidFill>
              </a:rPr>
              <a:t>Hexadecimal Addition:</a:t>
            </a:r>
            <a:endParaRPr lang="ar-SA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836712"/>
            <a:ext cx="8784976" cy="5616624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00B050"/>
                </a:solidFill>
              </a:rPr>
              <a:t>Use the following steps to perform hexadecimal addition: </a:t>
            </a:r>
          </a:p>
          <a:p>
            <a:pPr algn="l" rtl="0">
              <a:buNone/>
            </a:pPr>
            <a:r>
              <a:rPr lang="en-US" dirty="0" smtClean="0"/>
              <a:t>1. Add one column at a time. </a:t>
            </a:r>
          </a:p>
          <a:p>
            <a:pPr algn="l" rtl="0">
              <a:buNone/>
            </a:pPr>
            <a:r>
              <a:rPr lang="en-US" dirty="0" smtClean="0"/>
              <a:t>2. Convert to decimal and add the numbers. </a:t>
            </a:r>
          </a:p>
          <a:p>
            <a:pPr algn="l" rtl="0">
              <a:buNone/>
            </a:pPr>
            <a:r>
              <a:rPr lang="en-US" dirty="0" smtClean="0"/>
              <a:t>3a. If the result of step two is 16 or larger subtract the result from 16 and carry 1 to the next column. </a:t>
            </a:r>
          </a:p>
          <a:p>
            <a:pPr algn="l" rtl="0">
              <a:buNone/>
            </a:pPr>
            <a:r>
              <a:rPr lang="en-US" dirty="0" smtClean="0"/>
              <a:t>3b. If the result of step two is less than 16, convert the number to hexadecimal.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52269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476672"/>
            <a:ext cx="8784976" cy="576064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000" b="1" u="sng" dirty="0">
                <a:solidFill>
                  <a:srgbClr val="00B050"/>
                </a:solidFill>
              </a:rPr>
              <a:t>Example 7: </a:t>
            </a:r>
          </a:p>
          <a:p>
            <a:pPr algn="l" rtl="0">
              <a:buNone/>
            </a:pPr>
            <a:r>
              <a:rPr lang="en-US" sz="2000" dirty="0"/>
              <a:t>Add: </a:t>
            </a:r>
            <a:r>
              <a:rPr lang="en-US" sz="2000" b="1" dirty="0"/>
              <a:t>AC5A9+ED694</a:t>
            </a:r>
          </a:p>
          <a:p>
            <a:pPr algn="l" rtl="0">
              <a:buNone/>
            </a:pPr>
            <a:r>
              <a:rPr lang="en-US" sz="2000" b="1" u="sng" dirty="0">
                <a:solidFill>
                  <a:srgbClr val="00B050"/>
                </a:solidFill>
              </a:rPr>
              <a:t>Solution:</a:t>
            </a:r>
          </a:p>
          <a:p>
            <a:pPr algn="l" rtl="0">
              <a:buNone/>
            </a:pPr>
            <a:endParaRPr lang="ar-SA" sz="2400" b="1" u="sng" dirty="0">
              <a:solidFill>
                <a:srgbClr val="00B05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602320" y="1601416"/>
            <a:ext cx="9065680" cy="5256584"/>
            <a:chOff x="78320" y="1601416"/>
            <a:chExt cx="9065680" cy="5256584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320" y="1601416"/>
              <a:ext cx="9065680" cy="1843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320" y="3257600"/>
              <a:ext cx="8903984" cy="1713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8320" y="5057800"/>
              <a:ext cx="9001000" cy="18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9588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703512" y="332656"/>
            <a:ext cx="8640960" cy="6192688"/>
            <a:chOff x="179512" y="332656"/>
            <a:chExt cx="8406383" cy="4970859"/>
          </a:xfrm>
        </p:grpSpPr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512" y="332656"/>
              <a:ext cx="7867650" cy="151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1520" y="2060848"/>
              <a:ext cx="8296275" cy="1533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1520" y="3789040"/>
              <a:ext cx="8334375" cy="151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41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4343400" y="204107"/>
            <a:ext cx="6145088" cy="8001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>
            <a:noAutofit/>
          </a:bodyPr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</a:rPr>
              <a:t>Hexadecimal Subtraction </a:t>
            </a:r>
            <a:endParaRPr lang="ar-SA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528" y="1241376"/>
            <a:ext cx="8640960" cy="5616624"/>
          </a:xfrm>
        </p:spPr>
        <p:txBody>
          <a:bodyPr/>
          <a:lstStyle/>
          <a:p>
            <a:pPr algn="l" rtl="0">
              <a:buNone/>
            </a:pPr>
            <a:r>
              <a:rPr lang="en-US" b="1" dirty="0" smtClean="0"/>
              <a:t>Subtraction in hexadecimal works similar to subtraction in decimal except that we occasionally have a digit larger than 9. 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0705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b="31537"/>
          <a:stretch>
            <a:fillRect/>
          </a:stretch>
        </p:blipFill>
        <p:spPr bwMode="auto">
          <a:xfrm>
            <a:off x="1524000" y="1196752"/>
            <a:ext cx="8820472" cy="564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88640"/>
            <a:ext cx="6696744" cy="1224136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2200" b="1" u="sng" dirty="0">
                <a:solidFill>
                  <a:srgbClr val="00B050"/>
                </a:solidFill>
              </a:rPr>
              <a:t>Example: </a:t>
            </a:r>
          </a:p>
          <a:p>
            <a:pPr algn="l" rtl="0">
              <a:buNone/>
            </a:pPr>
            <a:r>
              <a:rPr lang="en-US" sz="2200" b="1" dirty="0"/>
              <a:t>Subtract  A8D2 - 3EAC (hexadecimal) </a:t>
            </a:r>
          </a:p>
          <a:p>
            <a:pPr algn="l" rtl="0">
              <a:buNone/>
            </a:pPr>
            <a:r>
              <a:rPr lang="en-US" sz="2200" b="1" u="sng" dirty="0">
                <a:solidFill>
                  <a:srgbClr val="00B050"/>
                </a:solidFill>
              </a:rPr>
              <a:t>Solution: </a:t>
            </a:r>
          </a:p>
          <a:p>
            <a:pPr algn="l" rtl="0">
              <a:buNone/>
            </a:pPr>
            <a:endParaRPr lang="ar-SA" sz="2400" b="1" u="sng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416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t="9102" b="27106"/>
          <a:stretch>
            <a:fillRect/>
          </a:stretch>
        </p:blipFill>
        <p:spPr bwMode="auto">
          <a:xfrm>
            <a:off x="1524000" y="188640"/>
            <a:ext cx="9144000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492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513" y="1844824"/>
            <a:ext cx="8704967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8931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1036712"/>
          </a:xfrm>
        </p:spPr>
        <p:txBody>
          <a:bodyPr/>
          <a:lstStyle/>
          <a:p>
            <a:pPr algn="ctr" rtl="0">
              <a:buNone/>
            </a:pPr>
            <a:r>
              <a:rPr lang="en-US" b="1" i="1" u="sng" dirty="0" smtClean="0">
                <a:solidFill>
                  <a:srgbClr val="975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Exercises </a:t>
            </a:r>
            <a:r>
              <a:rPr lang="en-US" b="1" i="1" u="sng" smtClean="0">
                <a:solidFill>
                  <a:srgbClr val="975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24</a:t>
            </a:r>
            <a:endParaRPr lang="ar-SA" b="1" i="1" u="sng" dirty="0" smtClean="0">
              <a:solidFill>
                <a:srgbClr val="9751C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32661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4343400" y="98797"/>
            <a:ext cx="4629150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35" y="225673"/>
            <a:ext cx="8229600" cy="432048"/>
          </a:xfrm>
        </p:spPr>
        <p:txBody>
          <a:bodyPr>
            <a:normAutofit fontScale="90000"/>
          </a:bodyPr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</a:rPr>
              <a:t>Hexadecimal System </a:t>
            </a:r>
            <a:endParaRPr lang="ar-SA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20" y="908720"/>
            <a:ext cx="8640960" cy="5688632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Hexadecimal is the name given to a special number system which uses "16" as a base. </a:t>
            </a:r>
          </a:p>
          <a:p>
            <a:pPr algn="l" rtl="0">
              <a:buNone/>
            </a:pPr>
            <a:r>
              <a:rPr lang="en-US" dirty="0" smtClean="0"/>
              <a:t>In a hexadecimal (base 16) system, we need 16 single digits.</a:t>
            </a:r>
          </a:p>
          <a:p>
            <a:pPr algn="l" rtl="0">
              <a:buNone/>
            </a:pPr>
            <a:r>
              <a:rPr lang="en-US" dirty="0" smtClean="0"/>
              <a:t> We could use 0-9, then invent six more. </a:t>
            </a:r>
          </a:p>
          <a:p>
            <a:pPr algn="l" rtl="0">
              <a:buNone/>
            </a:pPr>
            <a:r>
              <a:rPr lang="en-US" dirty="0" smtClean="0"/>
              <a:t>More conveniently, we use the letters A - F for the remaining digits (where A = 10, B = 11, C = 12, D = 13, E = 14 and F = 15).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8343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4212771" y="196447"/>
            <a:ext cx="6131701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>
            <a:normAutofit/>
          </a:bodyPr>
          <a:lstStyle/>
          <a:p>
            <a:pPr rtl="0"/>
            <a:r>
              <a:rPr lang="en-US" sz="3200" b="1" i="1" u="sng" dirty="0">
                <a:solidFill>
                  <a:srgbClr val="FF0000"/>
                </a:solidFill>
              </a:rPr>
              <a:t>Hexadecimal to Decimal Conversion</a:t>
            </a:r>
            <a:endParaRPr lang="ar-SA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836712"/>
            <a:ext cx="8640960" cy="568863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/>
              <a:t>The principle of converting a base 16 number to decimal is the same as previously discussed, except that each column now represents an increasing power of 16 .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Example 1 </a:t>
            </a:r>
          </a:p>
          <a:p>
            <a:pPr algn="l" rtl="0">
              <a:buNone/>
            </a:pPr>
            <a:r>
              <a:rPr lang="en-US" dirty="0"/>
              <a:t>Convert D30C16 to decimal. 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Solution </a:t>
            </a:r>
          </a:p>
          <a:p>
            <a:pPr algn="l" rtl="0">
              <a:buNone/>
            </a:pPr>
            <a:r>
              <a:rPr lang="en-US" dirty="0"/>
              <a:t>D30C16 = 13x16</a:t>
            </a:r>
            <a:r>
              <a:rPr lang="en-US" baseline="30000" dirty="0"/>
              <a:t>3</a:t>
            </a:r>
            <a:r>
              <a:rPr lang="en-US" dirty="0"/>
              <a:t> + 3x16</a:t>
            </a:r>
            <a:r>
              <a:rPr lang="en-US" baseline="30000" dirty="0"/>
              <a:t>2</a:t>
            </a:r>
            <a:r>
              <a:rPr lang="en-US" dirty="0"/>
              <a:t> + 0x16</a:t>
            </a:r>
            <a:r>
              <a:rPr lang="en-US" baseline="30000" dirty="0"/>
              <a:t>1</a:t>
            </a:r>
            <a:r>
              <a:rPr lang="en-US" dirty="0"/>
              <a:t> + 12x16</a:t>
            </a:r>
            <a:r>
              <a:rPr lang="en-US" baseline="30000" dirty="0"/>
              <a:t>0</a:t>
            </a:r>
            <a:r>
              <a:rPr lang="en-US" dirty="0"/>
              <a:t> </a:t>
            </a:r>
          </a:p>
          <a:p>
            <a:pPr algn="l" rtl="0">
              <a:buNone/>
            </a:pPr>
            <a:r>
              <a:rPr lang="en-US" dirty="0"/>
              <a:t>= 13x4096 + 3x256 +0 + 12 </a:t>
            </a:r>
          </a:p>
          <a:p>
            <a:pPr algn="l" rtl="0">
              <a:buNone/>
            </a:pPr>
            <a:r>
              <a:rPr lang="en-US" dirty="0"/>
              <a:t>=53248 + 768 + 12</a:t>
            </a:r>
          </a:p>
          <a:p>
            <a:pPr algn="l" rtl="0">
              <a:buNone/>
            </a:pPr>
            <a:r>
              <a:rPr lang="en-US" dirty="0"/>
              <a:t>= </a:t>
            </a:r>
            <a:r>
              <a:rPr lang="en-US" dirty="0" smtClean="0"/>
              <a:t>54028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2678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581399" y="98796"/>
            <a:ext cx="6958693" cy="8074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>
            <a:noAutofit/>
          </a:bodyPr>
          <a:lstStyle/>
          <a:p>
            <a:pPr rtl="0"/>
            <a:r>
              <a:rPr lang="en-US" sz="3600" b="1" i="1" u="sng" dirty="0">
                <a:solidFill>
                  <a:srgbClr val="FF0000"/>
                </a:solidFill>
              </a:rPr>
              <a:t>Decimal To Hexadecimal Conversion</a:t>
            </a:r>
            <a:endParaRPr lang="ar-SA" sz="36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836713"/>
            <a:ext cx="8229600" cy="5289451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dirty="0"/>
              <a:t>Similarly, any decimal number can be converted to hexadecimal by successive divisions by 16, keeping track of the remainder.</a:t>
            </a:r>
          </a:p>
          <a:p>
            <a:pPr algn="l" rtl="0">
              <a:buNone/>
            </a:pPr>
            <a:r>
              <a:rPr lang="en-US" sz="2400" b="1" u="sng" dirty="0">
                <a:solidFill>
                  <a:srgbClr val="00B050"/>
                </a:solidFill>
              </a:rPr>
              <a:t>Example 2 </a:t>
            </a:r>
          </a:p>
          <a:p>
            <a:pPr algn="l" rtl="0">
              <a:buNone/>
            </a:pPr>
            <a:r>
              <a:rPr lang="en-US" sz="2400" dirty="0"/>
              <a:t>Convert </a:t>
            </a:r>
            <a:r>
              <a:rPr lang="en-US" sz="2400" b="1" dirty="0"/>
              <a:t>2,563</a:t>
            </a:r>
            <a:r>
              <a:rPr lang="en-US" sz="2400" b="1" baseline="-25000" dirty="0"/>
              <a:t>10</a:t>
            </a:r>
            <a:r>
              <a:rPr lang="en-US" sz="2400" b="1" dirty="0"/>
              <a:t> to base 16, </a:t>
            </a:r>
          </a:p>
          <a:p>
            <a:pPr algn="l" rtl="0">
              <a:buNone/>
            </a:pPr>
            <a:r>
              <a:rPr lang="en-US" sz="2400" b="1" u="sng" dirty="0">
                <a:solidFill>
                  <a:srgbClr val="00B050"/>
                </a:solidFill>
              </a:rPr>
              <a:t>Solution</a:t>
            </a:r>
          </a:p>
          <a:p>
            <a:pPr algn="l" rtl="0">
              <a:buNone/>
            </a:pPr>
            <a:endParaRPr lang="ar-SA" sz="2400" b="1" u="sng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025269"/>
            <a:ext cx="7056784" cy="3331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3725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4343399" y="274637"/>
            <a:ext cx="6139543" cy="7060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/>
          </a:bodyPr>
          <a:lstStyle/>
          <a:p>
            <a:pPr rtl="0"/>
            <a:r>
              <a:rPr lang="en-US" sz="3200" b="1" i="1" u="sng" dirty="0">
                <a:solidFill>
                  <a:srgbClr val="FF0000"/>
                </a:solidFill>
              </a:rPr>
              <a:t>Binary To Hexadecimal Conversion</a:t>
            </a:r>
            <a:endParaRPr lang="ar-SA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80729"/>
            <a:ext cx="8229600" cy="5145435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 smtClean="0"/>
              <a:t>Hexadecimal has another important property.</a:t>
            </a:r>
          </a:p>
          <a:p>
            <a:pPr algn="l" rtl="0">
              <a:buNone/>
            </a:pPr>
            <a:r>
              <a:rPr lang="en-US" dirty="0" smtClean="0"/>
              <a:t> Since there are </a:t>
            </a:r>
            <a:r>
              <a:rPr lang="en-US" i="1" dirty="0" smtClean="0"/>
              <a:t>exactly 16 hexadecimal digits, it </a:t>
            </a:r>
            <a:r>
              <a:rPr lang="en-US" b="1" i="1" u="sng" dirty="0" smtClean="0"/>
              <a:t>requires exactly 4 bits </a:t>
            </a:r>
            <a:r>
              <a:rPr lang="en-US" i="1" dirty="0" smtClean="0"/>
              <a:t>to represent every hexadecimal digit (since 2</a:t>
            </a:r>
            <a:r>
              <a:rPr lang="en-US" i="1" baseline="30000" dirty="0" smtClean="0"/>
              <a:t>4</a:t>
            </a:r>
            <a:r>
              <a:rPr lang="en-US" i="1" dirty="0" smtClean="0"/>
              <a:t> = 16).</a:t>
            </a:r>
          </a:p>
          <a:p>
            <a:pPr algn="l" rtl="0"/>
            <a:r>
              <a:rPr lang="en-US" i="1" dirty="0" smtClean="0"/>
              <a:t> </a:t>
            </a:r>
            <a:r>
              <a:rPr lang="en-US" b="1" i="1" u="sng" dirty="0" smtClean="0"/>
              <a:t>In order to convert the Binary number into its equivalent octal numbers, split the given binary number into groups and each group should contain four binary bits</a:t>
            </a:r>
            <a:r>
              <a:rPr lang="en-US" i="1" dirty="0" smtClean="0"/>
              <a:t> (because 2</a:t>
            </a:r>
            <a:r>
              <a:rPr lang="en-US" i="1" baseline="30000" dirty="0" smtClean="0"/>
              <a:t>4</a:t>
            </a:r>
            <a:r>
              <a:rPr lang="en-US" i="1" dirty="0" smtClean="0"/>
              <a:t>=16),</a:t>
            </a:r>
          </a:p>
          <a:p>
            <a:pPr algn="l" rtl="0"/>
            <a:r>
              <a:rPr lang="en-US" b="1" i="1" u="sng" dirty="0" smtClean="0"/>
              <a:t> add zeros to the left if necessary</a:t>
            </a:r>
            <a:r>
              <a:rPr lang="en-US" i="1" dirty="0" smtClean="0"/>
              <a:t>,</a:t>
            </a:r>
          </a:p>
          <a:p>
            <a:pPr algn="l" rtl="0"/>
            <a:r>
              <a:rPr lang="en-US" i="1" dirty="0" smtClean="0"/>
              <a:t> and </a:t>
            </a:r>
            <a:r>
              <a:rPr lang="en-US" b="1" i="1" u="sng" dirty="0" smtClean="0"/>
              <a:t>then converting each group into its equivalent octal number.</a:t>
            </a:r>
          </a:p>
          <a:p>
            <a:pPr algn="l" rtl="0">
              <a:buNone/>
            </a:pPr>
            <a:r>
              <a:rPr lang="en-US" i="1" dirty="0" smtClean="0"/>
              <a:t>This can be shown by the following table on the right: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3183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2669720" y="150515"/>
            <a:ext cx="6711043" cy="6539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0408"/>
            <a:ext cx="8229600" cy="634082"/>
          </a:xfrm>
        </p:spPr>
        <p:txBody>
          <a:bodyPr>
            <a:normAutofit/>
          </a:bodyPr>
          <a:lstStyle/>
          <a:p>
            <a:pPr rtl="0"/>
            <a:r>
              <a:rPr lang="en-US" sz="3600" b="1" i="1" u="sng" dirty="0">
                <a:solidFill>
                  <a:srgbClr val="FF0000"/>
                </a:solidFill>
              </a:rPr>
              <a:t>Binary To Hexadecimal Conversion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20" y="980728"/>
            <a:ext cx="6912768" cy="5616624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00B050"/>
                </a:solidFill>
              </a:rPr>
              <a:t>Example 3: </a:t>
            </a:r>
          </a:p>
          <a:p>
            <a:pPr algn="l" rtl="0">
              <a:buNone/>
            </a:pPr>
            <a:r>
              <a:rPr lang="en-US" dirty="0" smtClean="0"/>
              <a:t>Convert (100000111001110)</a:t>
            </a:r>
            <a:r>
              <a:rPr lang="en-US" baseline="-25000" dirty="0" smtClean="0"/>
              <a:t>2</a:t>
            </a:r>
            <a:r>
              <a:rPr lang="en-US" dirty="0" smtClean="0"/>
              <a:t> to hexadecimal. 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00B050"/>
                </a:solidFill>
              </a:rPr>
              <a:t>Solution: </a:t>
            </a:r>
          </a:p>
          <a:p>
            <a:pPr algn="l" rtl="0">
              <a:buNone/>
            </a:pPr>
            <a:r>
              <a:rPr lang="fr-FR" b="1" dirty="0" smtClean="0"/>
              <a:t> </a:t>
            </a:r>
            <a:endParaRPr lang="fr-FR" b="1" dirty="0" smtClean="0"/>
          </a:p>
          <a:p>
            <a:pPr algn="l" rtl="0">
              <a:buNone/>
            </a:pP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7424" y="908720"/>
            <a:ext cx="2987824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8584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2571751" y="98797"/>
            <a:ext cx="7176406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643192" cy="346050"/>
          </a:xfrm>
        </p:spPr>
        <p:txBody>
          <a:bodyPr>
            <a:normAutofit fontScale="90000"/>
          </a:bodyPr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</a:rPr>
              <a:t>Hexadecimal To Binary Conversion </a:t>
            </a:r>
            <a:endParaRPr lang="ar-SA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08720"/>
            <a:ext cx="6707088" cy="568863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/>
              <a:t>To convert Hexadecimal to binary, replace each Hexadecimal digit by its binary representation in 3 bits, so add zeros to the left if necessary. 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Example 4: </a:t>
            </a:r>
          </a:p>
          <a:p>
            <a:pPr algn="l" rtl="0">
              <a:buNone/>
            </a:pPr>
            <a:r>
              <a:rPr lang="en-US" dirty="0"/>
              <a:t>Convert </a:t>
            </a:r>
            <a:r>
              <a:rPr lang="en-US" b="1" dirty="0"/>
              <a:t>F2D3</a:t>
            </a:r>
            <a:r>
              <a:rPr lang="en-US" b="1" baseline="-25000" dirty="0"/>
              <a:t>16</a:t>
            </a:r>
            <a:r>
              <a:rPr lang="en-US" b="1" dirty="0"/>
              <a:t> to binary. </a:t>
            </a:r>
          </a:p>
          <a:p>
            <a:pPr algn="l" rtl="0">
              <a:buNone/>
            </a:pPr>
            <a:r>
              <a:rPr lang="fr-FR" b="1" u="sng" dirty="0">
                <a:solidFill>
                  <a:srgbClr val="00B050"/>
                </a:solidFill>
              </a:rPr>
              <a:t>Solution: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6240" y="838181"/>
            <a:ext cx="2411760" cy="570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8408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5021036" y="98797"/>
            <a:ext cx="5298620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50515"/>
            <a:ext cx="8229600" cy="634082"/>
          </a:xfrm>
        </p:spPr>
        <p:txBody>
          <a:bodyPr>
            <a:normAutofit/>
          </a:bodyPr>
          <a:lstStyle/>
          <a:p>
            <a:pPr rtl="0"/>
            <a:r>
              <a:rPr lang="en-US" sz="2800" b="1" i="1" u="sng" dirty="0">
                <a:solidFill>
                  <a:srgbClr val="FF0000"/>
                </a:solidFill>
              </a:rPr>
              <a:t>Octal to Hexadecimal Conversion </a:t>
            </a:r>
            <a:endParaRPr lang="ar-SA" sz="28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764704"/>
            <a:ext cx="8784976" cy="576064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When converting from octal to hexadecimal, it is often easier to first convert the octal number into binary and then from binary into hexadecimal.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00B050"/>
                </a:solidFill>
              </a:rPr>
              <a:t>Example 5 </a:t>
            </a:r>
          </a:p>
          <a:p>
            <a:pPr algn="l" rtl="0">
              <a:buNone/>
            </a:pPr>
            <a:r>
              <a:rPr lang="en-US" dirty="0" smtClean="0"/>
              <a:t>Convert 345 octal into hex. 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00B050"/>
                </a:solidFill>
              </a:rPr>
              <a:t>Solution: </a:t>
            </a:r>
          </a:p>
          <a:p>
            <a:pPr algn="l" rtl="0">
              <a:buNone/>
            </a:pPr>
            <a:r>
              <a:rPr lang="en-US" dirty="0" smtClean="0"/>
              <a:t>	</a:t>
            </a:r>
          </a:p>
          <a:p>
            <a:pPr algn="l" rtl="0">
              <a:buNone/>
            </a:pPr>
            <a:r>
              <a:rPr lang="en-US" dirty="0" smtClean="0"/>
              <a:t>	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5729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4343399" y="98797"/>
            <a:ext cx="4996543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283152" cy="418058"/>
          </a:xfrm>
        </p:spPr>
        <p:txBody>
          <a:bodyPr>
            <a:normAutofit fontScale="90000"/>
          </a:bodyPr>
          <a:lstStyle/>
          <a:p>
            <a:pPr rtl="0"/>
            <a:r>
              <a:rPr lang="en-US" sz="3200" b="1" i="1" u="sng" dirty="0">
                <a:solidFill>
                  <a:srgbClr val="FF0000"/>
                </a:solidFill>
              </a:rPr>
              <a:t>Hexadecimal To Octal Conversion </a:t>
            </a:r>
            <a:endParaRPr lang="ar-SA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20" y="764704"/>
            <a:ext cx="8640960" cy="5616624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/>
              <a:t>When converting from hexadecimal to octal, it is often easier to first convert the hexadecimal number into binary and then from binary into octal. 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274182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625</Words>
  <Application>Microsoft Office PowerPoint</Application>
  <PresentationFormat>ملء الشاشة</PresentationFormat>
  <Paragraphs>103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Hexadecimal System </vt:lpstr>
      <vt:lpstr>Hexadecimal to Decimal Conversion</vt:lpstr>
      <vt:lpstr>Decimal To Hexadecimal Conversion</vt:lpstr>
      <vt:lpstr>Binary To Hexadecimal Conversion</vt:lpstr>
      <vt:lpstr>Binary To Hexadecimal Conversion</vt:lpstr>
      <vt:lpstr>Hexadecimal To Binary Conversion </vt:lpstr>
      <vt:lpstr>Octal to Hexadecimal Conversion </vt:lpstr>
      <vt:lpstr>Hexadecimal To Octal Conversion </vt:lpstr>
      <vt:lpstr>عرض تقديمي في PowerPoint</vt:lpstr>
      <vt:lpstr>Hexadecimal Addition:</vt:lpstr>
      <vt:lpstr>عرض تقديمي في PowerPoint</vt:lpstr>
      <vt:lpstr>عرض تقديمي في PowerPoint</vt:lpstr>
      <vt:lpstr>Hexadecimal Subtraction </vt:lpstr>
      <vt:lpstr>عرض تقديمي في PowerPoint</vt:lpstr>
      <vt:lpstr>عرض تقديمي في PowerPoint</vt:lpstr>
      <vt:lpstr>عرض تقديمي في PowerPoint</vt:lpstr>
      <vt:lpstr>Homework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Laila</dc:creator>
  <cp:lastModifiedBy>Laila</cp:lastModifiedBy>
  <cp:revision>3</cp:revision>
  <dcterms:created xsi:type="dcterms:W3CDTF">2016-12-20T10:31:53Z</dcterms:created>
  <dcterms:modified xsi:type="dcterms:W3CDTF">2016-12-20T10:41:50Z</dcterms:modified>
</cp:coreProperties>
</file>