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7" r:id="rId3"/>
    <p:sldId id="272" r:id="rId4"/>
    <p:sldId id="258" r:id="rId5"/>
    <p:sldId id="269" r:id="rId6"/>
    <p:sldId id="265" r:id="rId7"/>
    <p:sldId id="262" r:id="rId8"/>
    <p:sldId id="261" r:id="rId9"/>
    <p:sldId id="260" r:id="rId10"/>
    <p:sldId id="257" r:id="rId11"/>
    <p:sldId id="267" r:id="rId12"/>
    <p:sldId id="270" r:id="rId13"/>
    <p:sldId id="280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9880" autoAdjust="0"/>
    <p:restoredTop sz="94703" autoAdjust="0"/>
  </p:normalViewPr>
  <p:slideViewPr>
    <p:cSldViewPr>
      <p:cViewPr varScale="1">
        <p:scale>
          <a:sx n="70" d="100"/>
          <a:sy n="70" d="100"/>
        </p:scale>
        <p:origin x="-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2701E-D2FF-8A48-AB1E-736E2C759B62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2879-D972-B947-BDE4-E6F84736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53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8E5133-570A-4794-9C1E-B9989D20E6A1}" type="datetimeFigureOut">
              <a:rPr lang="x-none" smtClean="0"/>
              <a:pPr/>
              <a:t>1/3/18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F24BAA-AF73-45A9-9107-5D784043EF2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066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97747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 lang="en-US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 rtl="0"/>
                    <a:endParaRPr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784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0207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608392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282874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8145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32717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55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7837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34408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15071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99585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2965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6909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defTabSz="457200" rtl="0"/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 defTabSz="457200" rtl="0"/>
              <a:t>1/3/18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9744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dication" TargetMode="External"/><Relationship Id="rId4" Type="http://schemas.openxmlformats.org/officeDocument/2006/relationships/hyperlink" Target="https://en.wikipedia.org/wiki/Broad_bean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en.wikipedia.org/wiki/Hemolysi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7851648" cy="2057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 Hemoglobin and anemia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</a:br>
            <a:endParaRPr lang="x-none" sz="5400" dirty="0">
              <a:solidFill>
                <a:schemeClr val="tx2">
                  <a:lumMod val="7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371600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Abadi MT Condensed Light"/>
                <a:cs typeface="Abadi MT Condensed Light"/>
              </a:rPr>
              <a:t>BCH </a:t>
            </a:r>
            <a:r>
              <a:rPr lang="en-US" sz="3200" b="1" dirty="0" smtClean="0">
                <a:solidFill>
                  <a:schemeClr val="tx2"/>
                </a:solidFill>
                <a:latin typeface="Abadi MT Condensed Light"/>
                <a:cs typeface="Abadi MT Condensed Light"/>
              </a:rPr>
              <a:t>471</a:t>
            </a:r>
            <a:endParaRPr lang="en-US" sz="3200" b="1" dirty="0">
              <a:solidFill>
                <a:schemeClr val="tx2"/>
              </a:solidFill>
              <a:latin typeface="Abadi MT Condensed Light"/>
              <a:cs typeface="Abadi MT Condensed Light"/>
            </a:endParaRPr>
          </a:p>
        </p:txBody>
      </p:sp>
      <p:pic>
        <p:nvPicPr>
          <p:cNvPr id="8" name="Picture 7" descr="Screen Shot 2014-11-01 at 8.25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16002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28600" y="228600"/>
            <a:ext cx="8572528" cy="6638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Iron-deficiency anemia:</a:t>
            </a:r>
          </a:p>
          <a:p>
            <a:pPr algn="just">
              <a:lnSpc>
                <a:spcPct val="130000"/>
              </a:lnSpc>
            </a:pPr>
            <a:r>
              <a:rPr lang="en-US" sz="2200" dirty="0" smtClean="0">
                <a:latin typeface="Abadi MT Condensed Light"/>
                <a:cs typeface="Abadi MT Condensed Light"/>
              </a:rPr>
              <a:t>Deficiency of  iron is essentially due to blood loss with failure to replace the iron stores because of : </a:t>
            </a:r>
          </a:p>
          <a:p>
            <a:pPr marL="800100" lvl="1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latin typeface="Abadi MT Condensed Light"/>
                <a:cs typeface="Abadi MT Condensed Light"/>
              </a:rPr>
              <a:t>D</a:t>
            </a:r>
            <a:r>
              <a:rPr lang="en-US" sz="2200" dirty="0" smtClean="0">
                <a:latin typeface="Abadi MT Condensed Light"/>
                <a:cs typeface="Abadi MT Condensed Light"/>
              </a:rPr>
              <a:t>ietary deficiency  or</a:t>
            </a:r>
          </a:p>
          <a:p>
            <a:pPr marL="800100" lvl="1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latin typeface="Abadi MT Condensed Light"/>
                <a:cs typeface="Abadi MT Condensed Light"/>
              </a:rPr>
              <a:t>I</a:t>
            </a:r>
            <a:r>
              <a:rPr lang="en-US" sz="2200" dirty="0" smtClean="0">
                <a:latin typeface="Abadi MT Condensed Light"/>
                <a:cs typeface="Abadi MT Condensed Light"/>
              </a:rPr>
              <a:t>ncrease requirement or </a:t>
            </a:r>
          </a:p>
          <a:p>
            <a:pPr marL="800100" lvl="1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latin typeface="Abadi MT Condensed Light"/>
                <a:cs typeface="Abadi MT Condensed Light"/>
              </a:rPr>
              <a:t>D</a:t>
            </a:r>
            <a:r>
              <a:rPr lang="en-US" sz="2200" dirty="0" smtClean="0">
                <a:latin typeface="Abadi MT Condensed Light"/>
                <a:cs typeface="Abadi MT Condensed Light"/>
              </a:rPr>
              <a:t>efective absorption.</a:t>
            </a:r>
          </a:p>
          <a:p>
            <a:pPr algn="just">
              <a:lnSpc>
                <a:spcPct val="130000"/>
              </a:lnSpc>
            </a:pPr>
            <a:endParaRPr lang="en-US" sz="2200" dirty="0" smtClean="0">
              <a:latin typeface="Abadi MT Condensed Light"/>
              <a:cs typeface="Abadi MT Condensed Light"/>
            </a:endParaRPr>
          </a:p>
          <a:p>
            <a:pPr algn="just">
              <a:lnSpc>
                <a:spcPct val="130000"/>
              </a:lnSpc>
            </a:pPr>
            <a:r>
              <a:rPr lang="en-US" sz="2200" b="1" u="sng" dirty="0" err="1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Megaloblastic</a:t>
            </a:r>
            <a:r>
              <a:rPr lang="en-US" sz="22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 Anemia:</a:t>
            </a:r>
          </a:p>
          <a:p>
            <a:pPr algn="just">
              <a:lnSpc>
                <a:spcPct val="130000"/>
              </a:lnSpc>
            </a:pPr>
            <a:r>
              <a:rPr lang="en-US" sz="2200" dirty="0" smtClean="0">
                <a:latin typeface="Abadi MT Condensed Light"/>
                <a:cs typeface="Abadi MT Condensed Light"/>
              </a:rPr>
              <a:t>This may be due to deficiency of folic acid or </a:t>
            </a:r>
            <a:r>
              <a:rPr lang="en-US" sz="2200" dirty="0" err="1" smtClean="0">
                <a:latin typeface="Abadi MT Condensed Light"/>
                <a:cs typeface="Abadi MT Condensed Light"/>
              </a:rPr>
              <a:t>cobaltamin</a:t>
            </a:r>
            <a:r>
              <a:rPr lang="en-US" sz="2200" dirty="0" smtClean="0">
                <a:latin typeface="Abadi MT Condensed Light"/>
                <a:cs typeface="Abadi MT Condensed Light"/>
              </a:rPr>
              <a:t> (</a:t>
            </a:r>
            <a:r>
              <a:rPr lang="en-US" sz="2200" dirty="0" err="1" smtClean="0">
                <a:latin typeface="Abadi MT Condensed Light"/>
                <a:cs typeface="Abadi MT Condensed Light"/>
              </a:rPr>
              <a:t>Vit</a:t>
            </a:r>
            <a:r>
              <a:rPr lang="en-US" sz="2200" dirty="0" smtClean="0">
                <a:latin typeface="Abadi MT Condensed Light"/>
                <a:cs typeface="Abadi MT Condensed Light"/>
              </a:rPr>
              <a:t>. B12)</a:t>
            </a:r>
          </a:p>
          <a:p>
            <a:pPr algn="just">
              <a:lnSpc>
                <a:spcPct val="130000"/>
              </a:lnSpc>
            </a:pPr>
            <a:endParaRPr lang="en-US" sz="2200" dirty="0" smtClean="0">
              <a:latin typeface="Abadi MT Condensed Light"/>
              <a:cs typeface="Abadi MT Condensed Light"/>
            </a:endParaRPr>
          </a:p>
          <a:p>
            <a:pPr algn="just">
              <a:lnSpc>
                <a:spcPct val="130000"/>
              </a:lnSpc>
            </a:pPr>
            <a:r>
              <a:rPr lang="en-US" sz="22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RBC membrane defects:</a:t>
            </a: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 smtClean="0">
                <a:latin typeface="Abadi MT Condensed Light"/>
                <a:cs typeface="Abadi MT Condensed Light"/>
              </a:rPr>
              <a:t>In this condition there is a defect of the erythrocyte membrane and an abnormality in the </a:t>
            </a:r>
            <a:r>
              <a:rPr lang="en-US" sz="2200" dirty="0" err="1" smtClean="0">
                <a:latin typeface="Abadi MT Condensed Light"/>
                <a:cs typeface="Abadi MT Condensed Light"/>
              </a:rPr>
              <a:t>soduim</a:t>
            </a:r>
            <a:r>
              <a:rPr lang="en-US" sz="2200" dirty="0" smtClean="0">
                <a:latin typeface="Abadi MT Condensed Light"/>
                <a:cs typeface="Abadi MT Condensed Light"/>
              </a:rPr>
              <a:t> pumps.</a:t>
            </a: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latin typeface="Abadi MT Condensed Light"/>
                <a:cs typeface="Abadi MT Condensed Light"/>
              </a:rPr>
              <a:t>The best-known disorders are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hereditary spherocytosis </a:t>
            </a:r>
            <a:r>
              <a:rPr lang="en-US" sz="2200" dirty="0">
                <a:latin typeface="Abadi MT Condensed Light"/>
                <a:cs typeface="Abadi MT Condensed Light"/>
              </a:rPr>
              <a:t>and </a:t>
            </a:r>
            <a:r>
              <a:rPr lang="en-US" sz="2200" b="1" dirty="0">
                <a:solidFill>
                  <a:srgbClr val="3D5185"/>
                </a:solidFill>
                <a:latin typeface="Abadi MT Condensed Light"/>
                <a:cs typeface="Abadi MT Condensed Light"/>
              </a:rPr>
              <a:t>hereditary </a:t>
            </a:r>
            <a:r>
              <a:rPr lang="en-US" sz="2200" b="1" dirty="0" err="1">
                <a:solidFill>
                  <a:srgbClr val="3D5185"/>
                </a:solidFill>
                <a:latin typeface="Abadi MT Condensed Light"/>
                <a:cs typeface="Abadi MT Condensed Light"/>
              </a:rPr>
              <a:t>elliptocytosis</a:t>
            </a:r>
            <a:r>
              <a:rPr lang="en-US" sz="2200" dirty="0">
                <a:latin typeface="Abadi MT Condensed Light"/>
                <a:cs typeface="Abadi MT Condensed Light"/>
              </a:rPr>
              <a:t>. </a:t>
            </a:r>
          </a:p>
          <a:p>
            <a:pPr algn="just">
              <a:lnSpc>
                <a:spcPct val="130000"/>
              </a:lnSpc>
            </a:pPr>
            <a:endParaRPr lang="x-none" sz="20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04800" y="533400"/>
            <a:ext cx="7786742" cy="46351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Estimation of blood </a:t>
            </a:r>
            <a:r>
              <a:rPr lang="en-US" sz="3200" b="1" u="sng" dirty="0" err="1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haemoglobin</a:t>
            </a:r>
            <a:r>
              <a:rPr lang="en-US" sz="3200" dirty="0" smtClean="0">
                <a:latin typeface="Adobe Caslon Pro Bold"/>
                <a:cs typeface="Adobe Caslon Pro Bold"/>
              </a:rPr>
              <a:t>:</a:t>
            </a: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sz="2400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Principle: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The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ferrouse</a:t>
            </a:r>
            <a:r>
              <a:rPr lang="en-US" sz="2400" dirty="0" smtClean="0">
                <a:latin typeface="Abadi MT Condensed Light"/>
                <a:cs typeface="Abadi MT Condensed Light"/>
              </a:rPr>
              <a:t> (Iron II) in each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haem</a:t>
            </a:r>
            <a:r>
              <a:rPr lang="en-US" sz="2400" dirty="0" smtClean="0">
                <a:latin typeface="Abadi MT Condensed Light"/>
                <a:cs typeface="Abadi MT Condensed Light"/>
              </a:rPr>
              <a:t> in RBC is oxidized by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ferricyanide</a:t>
            </a:r>
            <a:r>
              <a:rPr lang="en-US" sz="2400" dirty="0" smtClean="0">
                <a:latin typeface="Abadi MT Condensed Light"/>
                <a:cs typeface="Abadi MT Condensed Light"/>
              </a:rPr>
              <a:t> to Fe(III)-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methaemoglobin</a:t>
            </a:r>
            <a:r>
              <a:rPr lang="en-US" sz="2400" dirty="0" smtClean="0">
                <a:latin typeface="Abadi MT Condensed Light"/>
                <a:cs typeface="Abadi MT Condensed Light"/>
              </a:rPr>
              <a:t> .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 A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cynide</a:t>
            </a:r>
            <a:r>
              <a:rPr lang="en-US" sz="2400" dirty="0" smtClean="0">
                <a:latin typeface="Abadi MT Condensed Light"/>
                <a:cs typeface="Abadi MT Condensed Light"/>
              </a:rPr>
              <a:t> group (CN</a:t>
            </a:r>
            <a:r>
              <a:rPr lang="en-US" sz="2800" baseline="30000" dirty="0" smtClean="0">
                <a:latin typeface="Abadi MT Condensed Light"/>
                <a:cs typeface="Abadi MT Condensed Light"/>
              </a:rPr>
              <a:t>-</a:t>
            </a:r>
            <a:r>
              <a:rPr lang="en-US" sz="2400" dirty="0" smtClean="0">
                <a:latin typeface="Abadi MT Condensed Light"/>
                <a:cs typeface="Abadi MT Condensed Light"/>
              </a:rPr>
              <a:t>) is then attached to the iron atom (because it is positively charge) by reaction with KCN to give the brown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cyanomethamoglobin</a:t>
            </a:r>
            <a:r>
              <a:rPr lang="en-US" sz="2400" dirty="0" smtClean="0">
                <a:latin typeface="Abadi MT Condensed Light"/>
                <a:cs typeface="Abadi MT Condensed Light"/>
              </a:rPr>
              <a:t> (stable) which can be estimated quantitatively</a:t>
            </a:r>
          </a:p>
          <a:p>
            <a:pPr algn="just">
              <a:lnSpc>
                <a:spcPct val="140000"/>
              </a:lnSpc>
            </a:pPr>
            <a:endParaRPr lang="en-US" sz="2400" dirty="0" smtClean="0">
              <a:latin typeface="Abadi MT Condensed Light"/>
              <a:cs typeface="Abadi MT Condensed Light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33400" y="4724400"/>
            <a:ext cx="7848600" cy="17235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Normal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Hb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 conc.: </a:t>
            </a: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for men: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14 -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18 g/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dl,  </a:t>
            </a: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for </a:t>
            </a: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women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: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12 - 16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g\dl</a:t>
            </a:r>
          </a:p>
          <a:p>
            <a:pPr marL="342900" indent="-342900" algn="l">
              <a:lnSpc>
                <a:spcPct val="150000"/>
              </a:lnSpc>
              <a:buFont typeface="Wingdings" charset="0"/>
              <a:buChar char="é"/>
            </a:pPr>
            <a:r>
              <a:rPr lang="en-US" sz="2400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Level of </a:t>
            </a:r>
            <a:r>
              <a:rPr lang="en-US" sz="2400" dirty="0" err="1" smtClean="0">
                <a:latin typeface="Abadi MT Condensed Light"/>
                <a:ea typeface="Wingdings"/>
                <a:cs typeface="Abadi MT Condensed Light"/>
                <a:sym typeface="Wingdings"/>
              </a:rPr>
              <a:t>Hb</a:t>
            </a:r>
            <a:r>
              <a:rPr lang="en-US" sz="2400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 is associated with polycythemia and dehydration</a:t>
            </a:r>
          </a:p>
          <a:p>
            <a:pPr algn="l">
              <a:lnSpc>
                <a:spcPct val="150000"/>
              </a:lnSpc>
            </a:pPr>
            <a:r>
              <a:rPr lang="x-none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>
                <a:latin typeface="Abadi MT Condensed Light"/>
                <a:ea typeface="Wingdings"/>
                <a:cs typeface="Abadi MT Condensed Light"/>
                <a:sym typeface="Wingdings"/>
              </a:rPr>
              <a:t>Level of </a:t>
            </a:r>
            <a:r>
              <a:rPr lang="en-US" sz="2400" dirty="0" err="1">
                <a:latin typeface="Abadi MT Condensed Light"/>
                <a:ea typeface="Wingdings"/>
                <a:cs typeface="Abadi MT Condensed Light"/>
                <a:sym typeface="Wingdings"/>
              </a:rPr>
              <a:t>Hb</a:t>
            </a:r>
            <a:r>
              <a:rPr lang="en-US" sz="2400" dirty="0">
                <a:latin typeface="Abadi MT Condensed Light"/>
                <a:ea typeface="Wingdings"/>
                <a:cs typeface="Abadi MT Condensed Light"/>
                <a:sym typeface="Wingdings"/>
              </a:rPr>
              <a:t> is associated </a:t>
            </a:r>
            <a:r>
              <a:rPr lang="en-US" sz="2400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with </a:t>
            </a:r>
            <a:r>
              <a:rPr lang="en-US" sz="2400" dirty="0" err="1" smtClean="0">
                <a:latin typeface="Abadi MT Condensed Light"/>
                <a:ea typeface="Wingdings"/>
                <a:cs typeface="Abadi MT Condensed Light"/>
                <a:sym typeface="Wingdings"/>
              </a:rPr>
              <a:t>aneamia</a:t>
            </a:r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228600"/>
            <a:ext cx="5791200" cy="990600"/>
          </a:xfrm>
        </p:spPr>
        <p:txBody>
          <a:bodyPr/>
          <a:lstStyle/>
          <a:p>
            <a:r>
              <a:rPr lang="en-US" dirty="0" smtClean="0">
                <a:latin typeface="Adobe Caslon Pro Bold"/>
                <a:cs typeface="Adobe Caslon Pro Bold"/>
              </a:rPr>
              <a:t>Method</a:t>
            </a:r>
            <a:endParaRPr lang="x-none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620000" cy="5181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>
                <a:latin typeface="Abadi MT Condensed Light"/>
                <a:cs typeface="Abadi MT Condensed Light"/>
              </a:rPr>
              <a:t>Pipette into clean dry test tubes</a:t>
            </a: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 smtClean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 smtClean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marL="457200" indent="-457200" algn="l" rtl="0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457200" indent="-457200" algn="l" rtl="0">
              <a:buFont typeface="Arial"/>
              <a:buChar char="•"/>
            </a:pP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conc</a:t>
            </a:r>
            <a:r>
              <a:rPr lang="en-US" sz="2800" dirty="0">
                <a:latin typeface="Abadi MT Condensed Light"/>
                <a:cs typeface="Abadi MT Condensed Light"/>
              </a:rPr>
              <a:t> </a:t>
            </a:r>
            <a:r>
              <a:rPr lang="en-US" sz="2800" dirty="0" smtClean="0">
                <a:latin typeface="Abadi MT Condensed Light"/>
                <a:cs typeface="Abadi MT Condensed Light"/>
              </a:rPr>
              <a:t>(g/dl) = 29.4 x Abs of test</a:t>
            </a:r>
          </a:p>
          <a:p>
            <a:pPr algn="l" rtl="0">
              <a:buNone/>
            </a:pPr>
            <a:endParaRPr lang="x-none" sz="2800" dirty="0">
              <a:latin typeface="Abadi MT Condensed Light"/>
              <a:cs typeface="Abadi MT Condensed Ligh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15821"/>
              </p:ext>
            </p:extLst>
          </p:nvPr>
        </p:nvGraphicFramePr>
        <p:xfrm>
          <a:off x="533400" y="1905000"/>
          <a:ext cx="7391400" cy="2880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Blank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Test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</a:tr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2 ml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2 ml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Hemoglobin reagent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</a:tr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_____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0.01 ml ( 10µl)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Blood sample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</a:tr>
              <a:tr h="1051943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Mix, allow to stand at room temperature for 3 min and read the absorbance at 540 nm against hemoglobin reagent 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047339" cy="2402124"/>
          </a:xfrm>
        </p:spPr>
        <p:txBody>
          <a:bodyPr>
            <a:noAutofit/>
          </a:bodyPr>
          <a:lstStyle/>
          <a:p>
            <a:r>
              <a:rPr lang="en-US" sz="4000" b="1" dirty="0"/>
              <a:t>Quantitative </a:t>
            </a:r>
            <a:r>
              <a:rPr lang="en-US" sz="4000" b="1" dirty="0" smtClean="0"/>
              <a:t>Determination </a:t>
            </a:r>
            <a:r>
              <a:rPr lang="en-US" sz="4000" b="1" dirty="0"/>
              <a:t>of </a:t>
            </a:r>
            <a:r>
              <a:rPr lang="en-US" sz="4000" b="1" dirty="0" smtClean="0"/>
              <a:t>G6PD Deficiency </a:t>
            </a:r>
            <a:r>
              <a:rPr lang="en-US" sz="4000" b="1" dirty="0"/>
              <a:t>in </a:t>
            </a:r>
            <a:r>
              <a:rPr lang="en-US" sz="4000" b="1" dirty="0" err="1"/>
              <a:t>H</a:t>
            </a:r>
            <a:r>
              <a:rPr lang="en-US" sz="4000" b="1" dirty="0" err="1" smtClean="0"/>
              <a:t>emolysed</a:t>
            </a:r>
            <a:r>
              <a:rPr lang="en-US" sz="4000" b="1" dirty="0" smtClean="0"/>
              <a:t> </a:t>
            </a:r>
            <a:r>
              <a:rPr lang="en-US" sz="4000" b="1" dirty="0"/>
              <a:t>RBC sample </a:t>
            </a:r>
            <a:endParaRPr lang="en-US" sz="40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861" y="3293980"/>
            <a:ext cx="8047339" cy="248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rtl="0">
              <a:lnSpc>
                <a:spcPct val="140000"/>
              </a:lnSpc>
            </a:pPr>
            <a:r>
              <a:rPr lang="en-US" sz="2800" b="1" dirty="0" smtClean="0">
                <a:solidFill>
                  <a:srgbClr val="800000"/>
                </a:solidFill>
                <a:latin typeface="Calisto MT"/>
              </a:rPr>
              <a:t>    </a:t>
            </a:r>
            <a:r>
              <a:rPr lang="en-US" sz="2800" b="1" u="sng" dirty="0" smtClean="0">
                <a:solidFill>
                  <a:srgbClr val="800000"/>
                </a:solidFill>
                <a:latin typeface="Calisto MT"/>
              </a:rPr>
              <a:t>Objectives:</a:t>
            </a:r>
          </a:p>
          <a:p>
            <a:pPr algn="l" defTabSz="457200" rtl="0">
              <a:lnSpc>
                <a:spcPct val="60000"/>
              </a:lnSpc>
            </a:pPr>
            <a:endParaRPr lang="en-US" sz="2800" b="1" u="sng" dirty="0" smtClean="0">
              <a:solidFill>
                <a:srgbClr val="800000"/>
              </a:solidFill>
              <a:latin typeface="Calisto MT"/>
            </a:endParaRPr>
          </a:p>
          <a:p>
            <a:pPr marL="457200" indent="-457200" algn="just" defTabSz="457200" rtl="0">
              <a:lnSpc>
                <a:spcPct val="14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sto MT"/>
              </a:rPr>
              <a:t>Quantitative determination of glucose 6-phosphate dehydrogenase </a:t>
            </a:r>
            <a:r>
              <a:rPr lang="en-US" sz="2400" dirty="0" smtClean="0">
                <a:solidFill>
                  <a:srgbClr val="000000"/>
                </a:solidFill>
                <a:latin typeface="Calisto MT"/>
              </a:rPr>
              <a:t>(G6PD) </a:t>
            </a:r>
            <a:r>
              <a:rPr lang="en-US" sz="2400" dirty="0">
                <a:solidFill>
                  <a:srgbClr val="000000"/>
                </a:solidFill>
                <a:latin typeface="Calisto MT"/>
              </a:rPr>
              <a:t>activity in erythrocytes (</a:t>
            </a:r>
            <a:r>
              <a:rPr lang="en-US" sz="2400" dirty="0" err="1">
                <a:solidFill>
                  <a:srgbClr val="000000"/>
                </a:solidFill>
                <a:latin typeface="Calisto MT"/>
              </a:rPr>
              <a:t>hemolysate</a:t>
            </a:r>
            <a:r>
              <a:rPr lang="en-US" sz="2400" dirty="0">
                <a:solidFill>
                  <a:srgbClr val="000000"/>
                </a:solidFill>
                <a:latin typeface="Calisto MT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93165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2521" y="561699"/>
            <a:ext cx="7345362" cy="104364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G6PD </a:t>
            </a:r>
            <a:r>
              <a:rPr lang="en-US" dirty="0"/>
              <a:t>deficiency is an inherited X-linked recessive trait that predisposes to </a:t>
            </a:r>
            <a:r>
              <a:rPr lang="en-US" b="1" u="sng" dirty="0"/>
              <a:t>hemolytic anemia with </a:t>
            </a:r>
            <a:r>
              <a:rPr lang="en-US" b="1" u="sng" dirty="0" smtClean="0"/>
              <a:t>jaundice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genealogy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30" y="3518512"/>
            <a:ext cx="7037771" cy="286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2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8788"/>
            <a:ext cx="8501063" cy="665321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3400" dirty="0" smtClean="0"/>
              <a:t>RBCs are </a:t>
            </a:r>
            <a:r>
              <a:rPr lang="en-US" sz="3400" dirty="0"/>
              <a:t>constantly challenged by oxidants </a:t>
            </a:r>
            <a:r>
              <a:rPr lang="en-US" sz="3400" dirty="0" smtClean="0"/>
              <a:t>(free radicals) </a:t>
            </a:r>
            <a:r>
              <a:rPr lang="en-US" sz="3400" dirty="0"/>
              <a:t>generated by the conversion of </a:t>
            </a:r>
            <a:r>
              <a:rPr lang="en-US" sz="3400" dirty="0" err="1"/>
              <a:t>oxyhaemoglobin</a:t>
            </a:r>
            <a:r>
              <a:rPr lang="en-US" sz="3400" dirty="0"/>
              <a:t> to </a:t>
            </a:r>
            <a:r>
              <a:rPr lang="en-US" sz="3400" dirty="0" err="1"/>
              <a:t>deoxyhaemoglobin</a:t>
            </a:r>
            <a:r>
              <a:rPr lang="en-US" sz="3400" dirty="0"/>
              <a:t> and by peroxides generated by </a:t>
            </a:r>
            <a:r>
              <a:rPr lang="en-US" sz="3400" dirty="0" err="1"/>
              <a:t>phagocytosing</a:t>
            </a:r>
            <a:r>
              <a:rPr lang="en-US" sz="3400" dirty="0"/>
              <a:t> </a:t>
            </a:r>
            <a:r>
              <a:rPr lang="en-US" sz="3400" dirty="0" smtClean="0"/>
              <a:t>granulocytes.</a:t>
            </a:r>
          </a:p>
          <a:p>
            <a:pPr algn="just">
              <a:lnSpc>
                <a:spcPct val="160000"/>
              </a:lnSpc>
            </a:pPr>
            <a:r>
              <a:rPr lang="en-US" sz="3400" dirty="0" smtClean="0"/>
              <a:t>G6PD </a:t>
            </a:r>
            <a:r>
              <a:rPr lang="en-US" sz="3400" dirty="0"/>
              <a:t>is an </a:t>
            </a:r>
            <a:r>
              <a:rPr lang="en-US" sz="3400" dirty="0" smtClean="0"/>
              <a:t>enzyme </a:t>
            </a:r>
            <a:r>
              <a:rPr lang="en-US" sz="3400" dirty="0"/>
              <a:t>required </a:t>
            </a:r>
            <a:r>
              <a:rPr lang="en-US" sz="3400" dirty="0" smtClean="0"/>
              <a:t>to protect cells from </a:t>
            </a:r>
            <a:r>
              <a:rPr lang="en-US" sz="3400" dirty="0"/>
              <a:t>damage by oxidation.</a:t>
            </a:r>
            <a:endParaRPr lang="en-US" sz="3400" dirty="0" smtClean="0"/>
          </a:p>
          <a:p>
            <a:pPr algn="just">
              <a:lnSpc>
                <a:spcPct val="160000"/>
              </a:lnSpc>
            </a:pPr>
            <a:r>
              <a:rPr lang="en-US" sz="3400" dirty="0" smtClean="0"/>
              <a:t>It is responsible </a:t>
            </a:r>
            <a:r>
              <a:rPr lang="en-US" sz="3400" dirty="0"/>
              <a:t>for the conversion </a:t>
            </a:r>
            <a:r>
              <a:rPr lang="en-US" sz="3400" dirty="0" smtClean="0"/>
              <a:t>glucose </a:t>
            </a:r>
            <a:r>
              <a:rPr lang="en-US" sz="3400" dirty="0"/>
              <a:t>in the </a:t>
            </a:r>
            <a:r>
              <a:rPr lang="en-US" sz="3400" b="1" dirty="0">
                <a:solidFill>
                  <a:srgbClr val="FF0000"/>
                </a:solidFill>
              </a:rPr>
              <a:t>pentose phosphate pathway (PPP) </a:t>
            </a:r>
            <a:r>
              <a:rPr lang="en-US" sz="3400" dirty="0"/>
              <a:t>to form 6-phosphogluconate , this pathway provide </a:t>
            </a:r>
            <a:r>
              <a:rPr lang="en-US" sz="3400" b="1" i="1" u="sng" dirty="0">
                <a:solidFill>
                  <a:srgbClr val="0000FF"/>
                </a:solidFill>
              </a:rPr>
              <a:t>NADPH </a:t>
            </a:r>
            <a:r>
              <a:rPr lang="en-US" sz="3400" dirty="0"/>
              <a:t>which is used to produce </a:t>
            </a:r>
            <a:r>
              <a:rPr lang="en-US" sz="3400" b="1" i="1" u="sng" dirty="0">
                <a:solidFill>
                  <a:srgbClr val="008000"/>
                </a:solidFill>
              </a:rPr>
              <a:t>reduced </a:t>
            </a:r>
            <a:r>
              <a:rPr lang="en-US" sz="3400" b="1" i="1" u="sng" dirty="0" smtClean="0">
                <a:solidFill>
                  <a:srgbClr val="008000"/>
                </a:solidFill>
              </a:rPr>
              <a:t>glutathione (GSH)</a:t>
            </a:r>
            <a:r>
              <a:rPr lang="en-US" sz="34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3600" dirty="0"/>
              <a:t>GSH is necessary for cell integrity by neutralizing free radicals that cause oxidative damage. </a:t>
            </a:r>
          </a:p>
          <a:p>
            <a:pPr algn="just">
              <a:lnSpc>
                <a:spcPct val="160000"/>
              </a:lnSpc>
            </a:pPr>
            <a:endParaRPr lang="en-US" sz="3400" dirty="0" smtClean="0"/>
          </a:p>
          <a:p>
            <a:pPr algn="just">
              <a:lnSpc>
                <a:spcPct val="160000"/>
              </a:lnSpc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4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Shot 2015-11-14 at 5.58.33 PM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6011" r="-2902" b="-4380"/>
          <a:stretch/>
        </p:blipFill>
        <p:spPr>
          <a:xfrm>
            <a:off x="207963" y="-161925"/>
            <a:ext cx="8936037" cy="701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600364" y="3648362"/>
            <a:ext cx="7806748" cy="571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103023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533400"/>
            <a:ext cx="8361363" cy="5842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Normal RBCs can increase generation of NADPH in response to oxidative stress; this capacity is impaired in patients with G6PD deficiency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Failure </a:t>
            </a:r>
            <a:r>
              <a:rPr lang="en-US" dirty="0"/>
              <a:t>to withstand oxidative </a:t>
            </a:r>
            <a:r>
              <a:rPr lang="en-US" dirty="0" smtClean="0"/>
              <a:t>stress due to G6PD deficiency,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leads </a:t>
            </a:r>
            <a:r>
              <a:rPr lang="en-US" dirty="0"/>
              <a:t>to decreased level of </a:t>
            </a:r>
            <a:r>
              <a:rPr lang="en-US" dirty="0" smtClean="0"/>
              <a:t>NADPH ,therefor </a:t>
            </a:r>
            <a:r>
              <a:rPr lang="en-US" b="1" dirty="0" err="1" smtClean="0">
                <a:solidFill>
                  <a:srgbClr val="FF6600"/>
                </a:solidFill>
              </a:rPr>
              <a:t>Hb</a:t>
            </a:r>
            <a:r>
              <a:rPr lang="en-US" b="1" dirty="0" smtClean="0">
                <a:solidFill>
                  <a:srgbClr val="FF6600"/>
                </a:solidFill>
              </a:rPr>
              <a:t> is oxidized by </a:t>
            </a:r>
            <a:r>
              <a:rPr lang="en-US" b="1" dirty="0">
                <a:solidFill>
                  <a:srgbClr val="FF6600"/>
                </a:solidFill>
              </a:rPr>
              <a:t>free radicals to met-</a:t>
            </a:r>
            <a:r>
              <a:rPr lang="en-US" b="1" dirty="0" err="1" smtClean="0">
                <a:solidFill>
                  <a:srgbClr val="FF6600"/>
                </a:solidFill>
              </a:rPr>
              <a:t>Hb</a:t>
            </a:r>
            <a:r>
              <a:rPr lang="en-US" dirty="0" smtClean="0"/>
              <a:t>, </a:t>
            </a:r>
            <a:r>
              <a:rPr lang="en-US" dirty="0"/>
              <a:t>which aggregates together </a:t>
            </a:r>
            <a:r>
              <a:rPr lang="en-US" dirty="0" smtClean="0"/>
              <a:t>causing</a:t>
            </a:r>
            <a:r>
              <a:rPr lang="en-US" b="1" u="sng" dirty="0"/>
              <a:t> </a:t>
            </a:r>
            <a:r>
              <a:rPr lang="en-US" dirty="0" smtClean="0">
                <a:hlinkClick r:id="rId2"/>
              </a:rPr>
              <a:t>hemolysis</a:t>
            </a:r>
            <a:r>
              <a:rPr lang="en-US" dirty="0" smtClean="0"/>
              <a:t>.</a:t>
            </a:r>
            <a:r>
              <a:rPr lang="en-US" b="1" u="sng" dirty="0" smtClean="0"/>
              <a:t> 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Oxidative </a:t>
            </a:r>
            <a:r>
              <a:rPr lang="en-US" dirty="0"/>
              <a:t>stress can result from infection and from chemical exposure to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medication e.g</a:t>
            </a:r>
            <a:r>
              <a:rPr lang="en-US" u="sng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. </a:t>
            </a:r>
            <a:r>
              <a:rPr lang="en-US" u="sng" dirty="0">
                <a:solidFill>
                  <a:schemeClr val="bg2">
                    <a:lumMod val="75000"/>
                  </a:schemeClr>
                </a:solidFill>
              </a:rPr>
              <a:t>antimalarial drug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3"/>
              </a:rPr>
              <a:t>and certain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foods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e.g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/>
              </a:rPr>
              <a:t>., fava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beans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Arial"/>
              <a:buChar char="•"/>
            </a:pP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1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0112" y="877454"/>
            <a:ext cx="7345362" cy="6332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Principle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0909" y="2096655"/>
            <a:ext cx="8543637" cy="4308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Erythrocytes </a:t>
            </a:r>
            <a:r>
              <a:rPr lang="en-US" dirty="0"/>
              <a:t>are lysed (by </a:t>
            </a:r>
            <a:r>
              <a:rPr lang="en-US" dirty="0" err="1"/>
              <a:t>saponin</a:t>
            </a:r>
            <a:r>
              <a:rPr lang="en-US" dirty="0"/>
              <a:t>) and </a:t>
            </a:r>
            <a:r>
              <a:rPr lang="en-US" dirty="0" smtClean="0"/>
              <a:t>their content is </a:t>
            </a:r>
            <a:r>
              <a:rPr lang="en-US" dirty="0"/>
              <a:t>released </a:t>
            </a:r>
            <a:endParaRPr lang="en-US" b="1" i="1" dirty="0" smtClean="0">
              <a:solidFill>
                <a:srgbClr val="3366FF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3366FF"/>
                </a:solidFill>
              </a:rPr>
              <a:t>    Glucose </a:t>
            </a:r>
            <a:r>
              <a:rPr lang="en-US" b="1" i="1" dirty="0">
                <a:solidFill>
                  <a:srgbClr val="3366FF"/>
                </a:solidFill>
              </a:rPr>
              <a:t>+ NADP</a:t>
            </a:r>
            <a:r>
              <a:rPr lang="en-US" b="1" i="1" baseline="30000" dirty="0">
                <a:solidFill>
                  <a:srgbClr val="3366FF"/>
                </a:solidFill>
              </a:rPr>
              <a:t>+</a:t>
            </a:r>
            <a:r>
              <a:rPr lang="en-US" b="1" i="1" dirty="0">
                <a:solidFill>
                  <a:srgbClr val="3366FF"/>
                </a:solidFill>
              </a:rPr>
              <a:t> </a:t>
            </a:r>
            <a:r>
              <a:rPr lang="en-US" b="1" i="1" dirty="0" smtClean="0">
                <a:solidFill>
                  <a:srgbClr val="3366FF"/>
                </a:solidFill>
              </a:rPr>
              <a:t>      G6PD      </a:t>
            </a:r>
            <a:r>
              <a:rPr lang="en-US" b="1" i="1" dirty="0">
                <a:solidFill>
                  <a:srgbClr val="3366FF"/>
                </a:solidFill>
              </a:rPr>
              <a:t>6-Phosphogluconate + NADPH + H</a:t>
            </a:r>
            <a:r>
              <a:rPr lang="en-US" b="1" i="1" baseline="30000" dirty="0">
                <a:solidFill>
                  <a:srgbClr val="3366FF"/>
                </a:solidFill>
              </a:rPr>
              <a:t>+ </a:t>
            </a:r>
            <a:endParaRPr lang="en-US" b="1" baseline="30000" dirty="0">
              <a:solidFill>
                <a:srgbClr val="3366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The rate of formation of NADPH is a measure of the G6PDH activity </a:t>
            </a:r>
            <a:r>
              <a:rPr lang="en-US" dirty="0"/>
              <a:t>and it can be followed by means of the increase in the Absorbance at 340 nm. 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Note: </a:t>
            </a:r>
            <a:r>
              <a:rPr lang="en-US" dirty="0"/>
              <a:t>A red cell </a:t>
            </a:r>
            <a:r>
              <a:rPr lang="en-US" dirty="0" err="1"/>
              <a:t>hemolysate</a:t>
            </a:r>
            <a:r>
              <a:rPr lang="en-US" dirty="0"/>
              <a:t> is used to assay for deficiency of the enzyme, while serum is used for </a:t>
            </a:r>
            <a:r>
              <a:rPr lang="en-US" dirty="0" smtClean="0"/>
              <a:t>evaluation </a:t>
            </a:r>
            <a:r>
              <a:rPr lang="en-US" dirty="0"/>
              <a:t>of enzyme </a:t>
            </a:r>
            <a:r>
              <a:rPr lang="en-US" dirty="0" smtClean="0"/>
              <a:t>elevations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94000" y="3348183"/>
            <a:ext cx="1477818" cy="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78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G6PDH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10351"/>
              </p:ext>
            </p:extLst>
          </p:nvPr>
        </p:nvGraphicFramePr>
        <p:xfrm>
          <a:off x="230909" y="2375132"/>
          <a:ext cx="8589818" cy="384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09"/>
                <a:gridCol w="42949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Reagent 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Volume 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+mn-lt"/>
                        </a:rPr>
                        <a:t>G6PDH Buffer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  <a:latin typeface="+mn-lt"/>
                        </a:rPr>
                        <a:t>3 ml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</a:rPr>
                        <a:t>NADP reagent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>
                          <a:effectLst/>
                          <a:latin typeface="+mn-lt"/>
                        </a:rPr>
                        <a:t>100 μl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+mn-lt"/>
                        </a:rPr>
                        <a:t>Sample 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+mn-lt"/>
                        </a:rPr>
                        <a:t>50 μl 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Mix and incubate for 5 min at 25°C, the add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4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G6PDH Substrate </a:t>
                      </a:r>
                      <a:endParaRPr lang="en-US" sz="2400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μl </a:t>
                      </a:r>
                      <a:endParaRPr lang="el-GR" sz="2400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14745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</a:rPr>
                        <a:t>Mix and</a:t>
                      </a:r>
                      <a:r>
                        <a:rPr lang="ar-sa" sz="24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>
                          <a:effectLst/>
                          <a:latin typeface="+mn-lt"/>
                        </a:rPr>
                        <a:t>read</a:t>
                      </a:r>
                      <a:r>
                        <a:rPr lang="en-US" sz="24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>
                          <a:effectLst/>
                          <a:latin typeface="+mn-lt"/>
                        </a:rPr>
                        <a:t>absorbance every min for 3 min against distilled water and calculate ΔA/min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0909" y="1644016"/>
            <a:ext cx="57034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Pipette into </a:t>
            </a:r>
            <a:r>
              <a:rPr lang="en-US" sz="2800" dirty="0"/>
              <a:t>clean and dry test tubes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 Bold"/>
                <a:cs typeface="Adobe Caslon Pro Bold"/>
              </a:rPr>
              <a:t>Objectives</a:t>
            </a:r>
            <a:endParaRPr lang="en-US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0" dirty="0" smtClean="0">
                <a:latin typeface="Abadi MT Condensed Light"/>
                <a:cs typeface="Abadi MT Condensed Light"/>
              </a:rPr>
              <a:t>Quantitative determination of hemoglobin in a blood sample.</a:t>
            </a:r>
          </a:p>
        </p:txBody>
      </p:sp>
    </p:spTree>
    <p:extLst>
      <p:ext uri="{BB962C8B-B14F-4D97-AF65-F5344CB8AC3E}">
        <p14:creationId xmlns:p14="http://schemas.microsoft.com/office/powerpoint/2010/main" val="296173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Results </a:t>
            </a:r>
          </a:p>
        </p:txBody>
      </p:sp>
      <p:graphicFrame>
        <p:nvGraphicFramePr>
          <p:cNvPr id="5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40972"/>
              </p:ext>
            </p:extLst>
          </p:nvPr>
        </p:nvGraphicFramePr>
        <p:xfrm>
          <a:off x="381000" y="2523160"/>
          <a:ext cx="8370455" cy="2714139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4695045"/>
                <a:gridCol w="1162263"/>
                <a:gridCol w="1520410"/>
                <a:gridCol w="9927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mbol" charset="0"/>
                          <a:cs typeface="Times New Roman" charset="0"/>
                        </a:rPr>
                        <a:t>D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cs typeface="Times New Roman" charset="0"/>
                        </a:rPr>
                        <a:t>A/min=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(A3-A2)+(A2-A1)]/2 </a:t>
                      </a:r>
                      <a:endParaRPr lang="en-US" sz="2000" b="0" dirty="0" smtClean="0">
                        <a:cs typeface="Times New Roman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Abs 340 nm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671043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min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671043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 min</a:t>
                      </a:r>
                      <a:endParaRPr kumimoji="0" lang="ar-sa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671043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 min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40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2133601"/>
            <a:ext cx="8312726" cy="393192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G6PD Activity </a:t>
            </a:r>
            <a:r>
              <a:rPr lang="en-US" dirty="0"/>
              <a:t>in </a:t>
            </a:r>
            <a:r>
              <a:rPr lang="en-US" dirty="0" err="1"/>
              <a:t>mU</a:t>
            </a:r>
            <a:r>
              <a:rPr lang="en-US" dirty="0"/>
              <a:t>/erythrocytes/ml of </a:t>
            </a:r>
            <a:r>
              <a:rPr lang="en-US" dirty="0" smtClean="0"/>
              <a:t>blood ( P )</a:t>
            </a:r>
            <a:r>
              <a:rPr lang="en-US" dirty="0"/>
              <a:t>= ΔA/min x </a:t>
            </a:r>
            <a:r>
              <a:rPr lang="en-US" dirty="0" smtClean="0"/>
              <a:t>30868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b="1" dirty="0" smtClean="0"/>
              <a:t>Note</a:t>
            </a:r>
            <a:r>
              <a:rPr lang="en-US" b="1" dirty="0"/>
              <a:t>: If the erythrocytes count per ml of blood is </a:t>
            </a:r>
            <a:r>
              <a:rPr lang="en-US" b="1" dirty="0" smtClean="0"/>
              <a:t>5 </a:t>
            </a:r>
            <a:r>
              <a:rPr lang="en-US" b="1" dirty="0"/>
              <a:t>X </a:t>
            </a:r>
            <a:r>
              <a:rPr lang="en-US" b="1" dirty="0" smtClean="0"/>
              <a:t>10</a:t>
            </a:r>
            <a:r>
              <a:rPr lang="en-US" b="1" baseline="30000" dirty="0" smtClean="0"/>
              <a:t>9 </a:t>
            </a:r>
            <a:endParaRPr lang="en-US" b="1" dirty="0">
              <a:latin typeface="Wingdings"/>
            </a:endParaRPr>
          </a:p>
          <a:p>
            <a:pPr>
              <a:lnSpc>
                <a:spcPct val="140000"/>
              </a:lnSpc>
            </a:pPr>
            <a:r>
              <a:rPr lang="en-US" dirty="0" smtClean="0"/>
              <a:t>Then </a:t>
            </a:r>
            <a:r>
              <a:rPr lang="en-US" dirty="0"/>
              <a:t>the </a:t>
            </a:r>
            <a:r>
              <a:rPr lang="en-US" dirty="0" smtClean="0"/>
              <a:t>G6PD activity </a:t>
            </a:r>
            <a:r>
              <a:rPr lang="en-US" dirty="0"/>
              <a:t>in </a:t>
            </a:r>
            <a:r>
              <a:rPr lang="en-US" dirty="0" err="1"/>
              <a:t>mU</a:t>
            </a:r>
            <a:r>
              <a:rPr lang="en-US" dirty="0"/>
              <a:t>/ 10</a:t>
            </a:r>
            <a:r>
              <a:rPr lang="en-US" baseline="30000" dirty="0"/>
              <a:t>9</a:t>
            </a:r>
            <a:r>
              <a:rPr lang="en-US" dirty="0"/>
              <a:t> cells = P</a:t>
            </a:r>
            <a:r>
              <a:rPr lang="en-US" dirty="0" smtClean="0"/>
              <a:t>/5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11-15 at 11.52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620" y="5046777"/>
            <a:ext cx="6509064" cy="115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0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861" y="131599"/>
            <a:ext cx="8047339" cy="2402124"/>
          </a:xfrm>
        </p:spPr>
        <p:txBody>
          <a:bodyPr>
            <a:noAutofit/>
          </a:bodyPr>
          <a:lstStyle/>
          <a:p>
            <a:r>
              <a:rPr lang="en-US" sz="3200" b="1" dirty="0"/>
              <a:t>Qualitative determination of </a:t>
            </a:r>
            <a:r>
              <a:rPr lang="en-US" sz="3200" b="1" dirty="0" smtClean="0"/>
              <a:t>hemoglobin S (</a:t>
            </a:r>
            <a:r>
              <a:rPr lang="en-US" sz="3200" b="1" dirty="0" err="1" smtClean="0"/>
              <a:t>HbS</a:t>
            </a:r>
            <a:r>
              <a:rPr lang="en-US" sz="3200" b="1" dirty="0" smtClean="0"/>
              <a:t>) in </a:t>
            </a:r>
            <a:r>
              <a:rPr lang="en-US" sz="3200" b="1" dirty="0"/>
              <a:t>blood.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273" y="3293980"/>
            <a:ext cx="7880927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2800" b="1" dirty="0" smtClean="0">
                <a:solidFill>
                  <a:srgbClr val="800000"/>
                </a:solidFill>
              </a:rPr>
              <a:t>    </a:t>
            </a:r>
            <a:r>
              <a:rPr lang="en-US" sz="2800" b="1" u="sng" dirty="0" smtClean="0">
                <a:solidFill>
                  <a:srgbClr val="800000"/>
                </a:solidFill>
              </a:rPr>
              <a:t>Objectives:</a:t>
            </a:r>
          </a:p>
          <a:p>
            <a:pPr>
              <a:lnSpc>
                <a:spcPct val="60000"/>
              </a:lnSpc>
            </a:pPr>
            <a:endParaRPr lang="en-US" sz="2800" b="1" u="sng" dirty="0" smtClean="0">
              <a:solidFill>
                <a:srgbClr val="800000"/>
              </a:solidFill>
            </a:endParaRPr>
          </a:p>
          <a:p>
            <a:pPr marL="457200" indent="-457200" algn="just">
              <a:lnSpc>
                <a:spcPct val="140000"/>
              </a:lnSpc>
              <a:buFont typeface="Arial"/>
              <a:buChar char="•"/>
            </a:pPr>
            <a:r>
              <a:rPr lang="en-US" sz="2400" dirty="0"/>
              <a:t>Qualitative determination of hemoglobin S (</a:t>
            </a:r>
            <a:r>
              <a:rPr lang="en-US" sz="2400" dirty="0" err="1"/>
              <a:t>HbS</a:t>
            </a:r>
            <a:r>
              <a:rPr lang="en-US" sz="2400" dirty="0"/>
              <a:t>) in blood using a phosphate solubility method. </a:t>
            </a:r>
          </a:p>
        </p:txBody>
      </p:sp>
    </p:spTree>
    <p:extLst>
      <p:ext uri="{BB962C8B-B14F-4D97-AF65-F5344CB8AC3E}">
        <p14:creationId xmlns:p14="http://schemas.microsoft.com/office/powerpoint/2010/main" val="142148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73294"/>
            <a:ext cx="7345362" cy="967808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970824"/>
            <a:ext cx="8659091" cy="588717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100" dirty="0"/>
              <a:t>There are hundreds of </a:t>
            </a:r>
            <a:r>
              <a:rPr lang="en-US" sz="3100" dirty="0" err="1"/>
              <a:t>Hb</a:t>
            </a:r>
            <a:r>
              <a:rPr lang="en-US" sz="3100" dirty="0"/>
              <a:t> variants, and the most common </a:t>
            </a:r>
            <a:r>
              <a:rPr lang="en-US" sz="3100" dirty="0" smtClean="0"/>
              <a:t>are</a:t>
            </a:r>
            <a:r>
              <a:rPr lang="en-US" sz="3100" dirty="0"/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A</a:t>
            </a:r>
            <a:endParaRPr lang="en-US" sz="2900" u="sng" dirty="0"/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It </a:t>
            </a:r>
            <a:r>
              <a:rPr lang="en-US" sz="2900" dirty="0"/>
              <a:t>is normal hemoglobin that exists after birth and consist of (α2β2).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In </a:t>
            </a:r>
            <a:r>
              <a:rPr lang="en-US" sz="2900" dirty="0"/>
              <a:t>normal adult 95% of </a:t>
            </a:r>
            <a:r>
              <a:rPr lang="en-US" sz="2900" dirty="0" err="1"/>
              <a:t>Hb</a:t>
            </a:r>
            <a:r>
              <a:rPr lang="en-US" sz="2900" dirty="0"/>
              <a:t> is present as </a:t>
            </a:r>
            <a:r>
              <a:rPr lang="en-US" sz="2900" dirty="0" err="1"/>
              <a:t>HbA</a:t>
            </a:r>
            <a:r>
              <a:rPr lang="en-US" sz="29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</a:t>
            </a:r>
            <a:r>
              <a:rPr lang="en-US" sz="2900" b="1" u="sng" dirty="0"/>
              <a:t>A</a:t>
            </a:r>
            <a:r>
              <a:rPr lang="en-US" sz="2900" u="sng" dirty="0"/>
              <a:t>2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It </a:t>
            </a:r>
            <a:r>
              <a:rPr lang="en-US" sz="2900" dirty="0"/>
              <a:t>is a minor component of the hemoglobin found in red cells after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/>
              <a:t>birth and consists of (α2δ2)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less </a:t>
            </a:r>
            <a:r>
              <a:rPr lang="en-US" sz="2900" dirty="0"/>
              <a:t>than 3% of the total red cell hemoglobin.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</a:t>
            </a:r>
            <a:r>
              <a:rPr lang="en-US" sz="2900" b="1" u="sng" dirty="0"/>
              <a:t>F </a:t>
            </a:r>
            <a:endParaRPr lang="en-US" sz="2900" u="sng" dirty="0"/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Hemoglobin </a:t>
            </a:r>
            <a:r>
              <a:rPr lang="en-US" sz="2900" dirty="0"/>
              <a:t>F is the predominant hemoglobin during fetal development and consists of (α2γ2). 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3441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98158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of an abnormal </a:t>
            </a:r>
            <a:r>
              <a:rPr lang="en-US" b="1" dirty="0" err="1"/>
              <a:t>Hb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8008"/>
            <a:ext cx="5874033" cy="50199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en-US" b="1" u="sng" dirty="0" smtClean="0"/>
              <a:t> </a:t>
            </a:r>
            <a:r>
              <a:rPr lang="en-US" b="1" dirty="0" smtClean="0"/>
              <a:t>    </a:t>
            </a:r>
            <a:r>
              <a:rPr lang="en-US" sz="2000" b="1" u="sng" dirty="0" smtClean="0"/>
              <a:t>Hemoglobin </a:t>
            </a:r>
            <a:r>
              <a:rPr lang="en-US" sz="2000" b="1" u="sng" dirty="0"/>
              <a:t>S (</a:t>
            </a:r>
            <a:r>
              <a:rPr lang="en-US" sz="2000" b="1" u="sng" dirty="0" err="1"/>
              <a:t>HbS</a:t>
            </a:r>
            <a:r>
              <a:rPr lang="en-US" sz="2000" b="1" u="sng" dirty="0" smtClean="0"/>
              <a:t>)</a:t>
            </a:r>
            <a:endParaRPr lang="en-US" sz="2000" b="1" u="sng" dirty="0"/>
          </a:p>
          <a:p>
            <a:pPr lvl="1" algn="just">
              <a:lnSpc>
                <a:spcPct val="14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alpha chain is normal, while </a:t>
            </a:r>
            <a:r>
              <a:rPr lang="en-US" sz="2000" b="1" u="sng" dirty="0"/>
              <a:t>the beta chain is </a:t>
            </a:r>
            <a:r>
              <a:rPr lang="en-US" sz="2000" b="1" u="sng" dirty="0" smtClean="0"/>
              <a:t>mutated</a:t>
            </a:r>
            <a:r>
              <a:rPr lang="en-US" sz="2000" dirty="0"/>
              <a:t>, giving the molecule the structure, α2βS2. </a:t>
            </a:r>
          </a:p>
          <a:p>
            <a:pPr lvl="1" algn="just">
              <a:lnSpc>
                <a:spcPct val="140000"/>
              </a:lnSpc>
            </a:pPr>
            <a:r>
              <a:rPr lang="en-US" sz="2000" dirty="0" smtClean="0"/>
              <a:t>A </a:t>
            </a:r>
            <a:r>
              <a:rPr lang="en-US" sz="2000" dirty="0"/>
              <a:t>point </a:t>
            </a:r>
            <a:r>
              <a:rPr lang="en-US" sz="2000" dirty="0" smtClean="0"/>
              <a:t>mutation </a:t>
            </a:r>
            <a:r>
              <a:rPr lang="en-US" sz="2000" dirty="0"/>
              <a:t>in the </a:t>
            </a:r>
            <a:r>
              <a:rPr lang="en-US" sz="2000" b="1" dirty="0" err="1"/>
              <a:t>Hb</a:t>
            </a:r>
            <a:r>
              <a:rPr lang="en-US" sz="2000" b="1" dirty="0"/>
              <a:t> β gene </a:t>
            </a:r>
            <a:r>
              <a:rPr lang="en-US" sz="2000" dirty="0"/>
              <a:t>is responsible for the sickling of RBCs seen in sickle cell anemia .The abnormality is due </a:t>
            </a:r>
            <a:r>
              <a:rPr lang="en-US" sz="2000" b="1" dirty="0">
                <a:solidFill>
                  <a:srgbClr val="FF0000"/>
                </a:solidFill>
              </a:rPr>
              <a:t>to </a:t>
            </a:r>
            <a:r>
              <a:rPr lang="en-US" sz="2000" b="1" dirty="0" smtClean="0">
                <a:solidFill>
                  <a:srgbClr val="FF0000"/>
                </a:solidFill>
              </a:rPr>
              <a:t>Substitution </a:t>
            </a:r>
            <a:r>
              <a:rPr lang="en-US" sz="2000" b="1" dirty="0">
                <a:solidFill>
                  <a:srgbClr val="FF0000"/>
                </a:solidFill>
              </a:rPr>
              <a:t>of non polar </a:t>
            </a:r>
            <a:r>
              <a:rPr lang="en-US" sz="2000" b="1" dirty="0" err="1">
                <a:solidFill>
                  <a:srgbClr val="FF0000"/>
                </a:solidFill>
              </a:rPr>
              <a:t>valine</a:t>
            </a:r>
            <a:r>
              <a:rPr lang="en-US" sz="2000" b="1" dirty="0">
                <a:solidFill>
                  <a:srgbClr val="FF0000"/>
                </a:solidFill>
              </a:rPr>
              <a:t> for a charged Glutamic acid in </a:t>
            </a:r>
            <a:r>
              <a:rPr lang="en-US" sz="2000" b="1" dirty="0" smtClean="0">
                <a:solidFill>
                  <a:srgbClr val="FF0000"/>
                </a:solidFill>
              </a:rPr>
              <a:t>position </a:t>
            </a:r>
            <a:r>
              <a:rPr lang="en-US" sz="2000" b="1" dirty="0">
                <a:solidFill>
                  <a:srgbClr val="FF0000"/>
                </a:solidFill>
              </a:rPr>
              <a:t>6 in the β chain .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sickle_cell_anemia-0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8" t="11454"/>
          <a:stretch/>
        </p:blipFill>
        <p:spPr>
          <a:xfrm>
            <a:off x="6279747" y="2222785"/>
            <a:ext cx="2670216" cy="38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5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5_21_sicklecelldisease-l13264790742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36" y="335182"/>
            <a:ext cx="8605613" cy="635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1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3959"/>
            <a:ext cx="8255398" cy="6678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dirty="0" err="1"/>
              <a:t>HbS</a:t>
            </a:r>
            <a:r>
              <a:rPr lang="en-US" sz="2400" dirty="0"/>
              <a:t> can be inherited in </a:t>
            </a:r>
            <a:r>
              <a:rPr lang="en-US" sz="2400" b="1" dirty="0">
                <a:solidFill>
                  <a:srgbClr val="FF0000"/>
                </a:solidFill>
              </a:rPr>
              <a:t>the homozygous state (S/S) produce sickle cell anemia</a:t>
            </a:r>
            <a:r>
              <a:rPr lang="en-US" sz="2400" dirty="0"/>
              <a:t> , </a:t>
            </a:r>
            <a:r>
              <a:rPr lang="en-US" sz="2400" b="1" dirty="0"/>
              <a:t>or in heterozygous (A/S) </a:t>
            </a:r>
            <a:r>
              <a:rPr lang="en-US" sz="2400" dirty="0"/>
              <a:t>,also called sickle cell trait, usually don’t exhibit symptoms of the sickle cell anemia disease (</a:t>
            </a:r>
            <a:r>
              <a:rPr lang="en-US" sz="2400" u="sng" dirty="0"/>
              <a:t>unless under extreme hypoxia</a:t>
            </a:r>
            <a:r>
              <a:rPr lang="en-US" sz="2400" dirty="0"/>
              <a:t>). </a:t>
            </a:r>
            <a:endParaRPr lang="en-US" sz="2400" dirty="0" smtClean="0"/>
          </a:p>
          <a:p>
            <a:pPr lvl="1" algn="just">
              <a:lnSpc>
                <a:spcPct val="150000"/>
              </a:lnSpc>
            </a:pPr>
            <a:endParaRPr lang="en-US" sz="2400" dirty="0" smtClean="0"/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endParaRPr lang="en-US" sz="2400" dirty="0" smtClean="0"/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dirty="0" smtClean="0"/>
              <a:t>Individuals </a:t>
            </a:r>
            <a:r>
              <a:rPr lang="en-US" sz="2400" dirty="0"/>
              <a:t>with </a:t>
            </a:r>
            <a:r>
              <a:rPr lang="en-US" sz="2400" dirty="0" err="1"/>
              <a:t>HbS</a:t>
            </a:r>
            <a:r>
              <a:rPr lang="en-US" sz="2400" dirty="0"/>
              <a:t> will be at high risk when exposed to </a:t>
            </a:r>
            <a:r>
              <a:rPr lang="en-US" sz="2400" dirty="0" smtClean="0"/>
              <a:t>conditions </a:t>
            </a:r>
            <a:r>
              <a:rPr lang="en-US" sz="2400" dirty="0"/>
              <a:t>of </a:t>
            </a:r>
            <a:r>
              <a:rPr lang="en-US" sz="2400" b="1" dirty="0">
                <a:solidFill>
                  <a:srgbClr val="FF0000"/>
                </a:solidFill>
              </a:rPr>
              <a:t>low oxygen tension </a:t>
            </a:r>
            <a:r>
              <a:rPr lang="en-US" sz="2400" dirty="0"/>
              <a:t>such as surgery, high </a:t>
            </a:r>
            <a:r>
              <a:rPr lang="en-US" sz="2400" dirty="0" smtClean="0"/>
              <a:t>altitude </a:t>
            </a:r>
            <a:r>
              <a:rPr lang="en-US" sz="2400" dirty="0"/>
              <a:t>or </a:t>
            </a:r>
            <a:r>
              <a:rPr lang="en-US" sz="2400" dirty="0" smtClean="0"/>
              <a:t>athletics </a:t>
            </a:r>
            <a:r>
              <a:rPr lang="en-US" sz="2400" dirty="0"/>
              <a:t>which may results in serious and fatal clinical </a:t>
            </a:r>
            <a:r>
              <a:rPr lang="en-US" sz="2400" dirty="0" smtClean="0"/>
              <a:t>complications</a:t>
            </a:r>
            <a:r>
              <a:rPr lang="en-US" sz="2400" dirty="0"/>
              <a:t>. </a:t>
            </a:r>
          </a:p>
          <a:p>
            <a:pPr lvl="1" algn="just">
              <a:lnSpc>
                <a:spcPct val="140000"/>
              </a:lnSpc>
            </a:pPr>
            <a:endParaRPr lang="en-US" sz="2400" dirty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6" y="2574648"/>
            <a:ext cx="2451924" cy="174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3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273" y="1962727"/>
            <a:ext cx="8243454" cy="459509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2900" dirty="0"/>
              <a:t>Erythrocytes are lysed (by </a:t>
            </a:r>
            <a:r>
              <a:rPr lang="en-US" sz="2900" dirty="0" err="1"/>
              <a:t>saponin</a:t>
            </a:r>
            <a:r>
              <a:rPr lang="en-US" sz="2900" dirty="0"/>
              <a:t>) and the released hemoglobin is reduced (by dithionite) in phosphate buffer. </a:t>
            </a:r>
          </a:p>
          <a:p>
            <a:pPr algn="just">
              <a:lnSpc>
                <a:spcPct val="170000"/>
              </a:lnSpc>
            </a:pPr>
            <a:r>
              <a:rPr lang="en-US" sz="2900" b="1" i="1" dirty="0" smtClean="0">
                <a:solidFill>
                  <a:srgbClr val="FF0000"/>
                </a:solidFill>
              </a:rPr>
              <a:t>Reduced </a:t>
            </a:r>
            <a:r>
              <a:rPr lang="en-US" sz="2900" b="1" i="1" dirty="0" err="1">
                <a:solidFill>
                  <a:srgbClr val="FF0000"/>
                </a:solidFill>
              </a:rPr>
              <a:t>HbS</a:t>
            </a:r>
            <a:r>
              <a:rPr lang="en-US" sz="2900" b="1" i="1" dirty="0">
                <a:solidFill>
                  <a:srgbClr val="FF0000"/>
                </a:solidFill>
              </a:rPr>
              <a:t> is characterized by its very low </a:t>
            </a:r>
            <a:r>
              <a:rPr lang="en-US" sz="2900" b="1" i="1" dirty="0" smtClean="0">
                <a:solidFill>
                  <a:srgbClr val="FF0000"/>
                </a:solidFill>
              </a:rPr>
              <a:t>solubility</a:t>
            </a:r>
            <a:r>
              <a:rPr lang="en-US" sz="2900" b="1" i="1" dirty="0" smtClean="0">
                <a:solidFill>
                  <a:srgbClr val="FF0000"/>
                </a:solidFill>
                <a:latin typeface="Wingdings"/>
              </a:rPr>
              <a:t> </a:t>
            </a:r>
            <a:r>
              <a:rPr lang="en-US" sz="2900" dirty="0" smtClean="0">
                <a:latin typeface="Wingdings"/>
              </a:rPr>
              <a:t> </a:t>
            </a:r>
            <a:r>
              <a:rPr lang="en-US" sz="2900" dirty="0" smtClean="0"/>
              <a:t>So </a:t>
            </a:r>
            <a:r>
              <a:rPr lang="en-US" sz="2900" dirty="0"/>
              <a:t>that in the presence of </a:t>
            </a:r>
            <a:r>
              <a:rPr lang="en-US" sz="2900" dirty="0" err="1"/>
              <a:t>HbS</a:t>
            </a:r>
            <a:r>
              <a:rPr lang="en-US" sz="2900" dirty="0"/>
              <a:t>, the solution become </a:t>
            </a:r>
            <a:r>
              <a:rPr lang="en-US" sz="29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turbid </a:t>
            </a:r>
            <a:r>
              <a:rPr lang="en-US" sz="2900" dirty="0"/>
              <a:t>and the lines behind the test tube will not be visible while, if </a:t>
            </a:r>
            <a:r>
              <a:rPr lang="en-US" sz="2900" dirty="0" smtClean="0"/>
              <a:t>no </a:t>
            </a:r>
            <a:r>
              <a:rPr lang="en-US" sz="2900" dirty="0" err="1" smtClean="0"/>
              <a:t>HbS</a:t>
            </a:r>
            <a:r>
              <a:rPr lang="en-US" sz="2900" dirty="0" smtClean="0"/>
              <a:t> was </a:t>
            </a:r>
            <a:r>
              <a:rPr lang="en-US" sz="2900" dirty="0"/>
              <a:t>present the clear solution will permit the lines to be seen through the test tubes.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7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 of </a:t>
            </a:r>
            <a:r>
              <a:rPr lang="en-US" b="1" dirty="0" err="1" smtClean="0"/>
              <a:t>HbS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140757"/>
              </p:ext>
            </p:extLst>
          </p:nvPr>
        </p:nvGraphicFramePr>
        <p:xfrm>
          <a:off x="646113" y="2659189"/>
          <a:ext cx="7782070" cy="3444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035"/>
                <a:gridCol w="3891035"/>
              </a:tblGrid>
              <a:tr h="30853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Reagent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Volume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</a:rPr>
                        <a:t>Sickling 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solution 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effectLst/>
                          <a:latin typeface="+mn-lt"/>
                        </a:rPr>
                        <a:t>2 ml 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+mn-lt"/>
                        </a:rPr>
                        <a:t>Patient </a:t>
                      </a:r>
                      <a:r>
                        <a:rPr lang="en-US" sz="2400" dirty="0">
                          <a:effectLst/>
                          <a:latin typeface="+mn-lt"/>
                        </a:rPr>
                        <a:t>sample (whole 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blood</a:t>
                      </a:r>
                      <a:r>
                        <a:rPr lang="en-US" sz="2400" dirty="0">
                          <a:effectLst/>
                          <a:latin typeface="+mn-lt"/>
                        </a:rPr>
                        <a:t>) 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+mn-lt"/>
                        </a:rPr>
                        <a:t>0.02 ml (20 μl) </a:t>
                      </a:r>
                      <a:endParaRPr lang="el-GR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Mix by inversion and allow stand at room temperature for 5 to 10 min </a:t>
                      </a:r>
                      <a:endParaRPr lang="en-US" b="1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Read the test by holding the test tube approximately 3 cm in front of a lined scale on the card. </a:t>
                      </a:r>
                      <a:endParaRPr lang="en-US" b="1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447800" y="2057400"/>
            <a:ext cx="68815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Pipette </a:t>
            </a:r>
            <a:r>
              <a:rPr lang="en-US" sz="2800" dirty="0"/>
              <a:t>into clean dry test tube </a:t>
            </a:r>
          </a:p>
        </p:txBody>
      </p:sp>
    </p:spTree>
    <p:extLst>
      <p:ext uri="{BB962C8B-B14F-4D97-AF65-F5344CB8AC3E}">
        <p14:creationId xmlns:p14="http://schemas.microsoft.com/office/powerpoint/2010/main" val="391612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2" descr="https://encrypted-tbn0.gstatic.com/images?q=tbn:ANd9GcTCM4-C3FUF2_RW1EUoUpD1FGMPsGzJI8xKksTezt7baAif7Xw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1"/>
            <a:ext cx="624522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43600" y="2971800"/>
            <a:ext cx="481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/>
              <a:t>+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2819400"/>
            <a:ext cx="481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210308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381000"/>
            <a:ext cx="7667129" cy="1116139"/>
          </a:xfrm>
        </p:spPr>
        <p:txBody>
          <a:bodyPr>
            <a:normAutofit/>
          </a:bodyPr>
          <a:lstStyle/>
          <a:p>
            <a:r>
              <a:rPr lang="x-none" sz="3600" dirty="0" smtClean="0"/>
              <a:t> </a:t>
            </a:r>
            <a:r>
              <a:rPr lang="en-US" sz="4400" dirty="0" smtClean="0">
                <a:latin typeface="Adobe Caslon Pro Bold"/>
                <a:cs typeface="Adobe Caslon Pro Bold"/>
              </a:rPr>
              <a:t>Hemoglobin   structure</a:t>
            </a:r>
            <a:endParaRPr lang="x-none" sz="4400" dirty="0">
              <a:latin typeface="Adobe Caslon Pro Bold"/>
              <a:cs typeface="Adobe Caslon Pro Bold"/>
            </a:endParaRPr>
          </a:p>
        </p:txBody>
      </p:sp>
      <p:pic>
        <p:nvPicPr>
          <p:cNvPr id="5" name="صورة 3" descr="http://legacy.owensboro.kctcs.edu/gcaplan/anat2/notes/Image33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0"/>
            <a:ext cx="7391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15240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800" dirty="0" smtClean="0">
                <a:latin typeface="Abadi MT Condensed Light"/>
                <a:cs typeface="Abadi MT Condensed Light"/>
              </a:rPr>
              <a:t>Hemoglobin (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) is a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porphyrin</a:t>
            </a:r>
            <a:r>
              <a:rPr lang="en-US" sz="2800" dirty="0" smtClean="0">
                <a:latin typeface="Abadi MT Condensed Light"/>
                <a:cs typeface="Abadi MT Condensed Light"/>
              </a:rPr>
              <a:t>–iron (II)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protien</a:t>
            </a:r>
            <a:r>
              <a:rPr lang="en-US" sz="2800" dirty="0" smtClean="0">
                <a:latin typeface="Abadi MT Condensed Light"/>
                <a:cs typeface="Abadi MT Condensed Light"/>
              </a:rPr>
              <a:t> in RBCs that transport oxygen from the lungs to the rest of the body and carbon dioxide back to the lungs.</a:t>
            </a:r>
          </a:p>
          <a:p>
            <a:pPr marL="285750" indent="-285750" algn="just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 is made up of 4 subunits of globin protein , with a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heam</a:t>
            </a:r>
            <a:r>
              <a:rPr lang="en-US" sz="2800" dirty="0" smtClean="0">
                <a:latin typeface="Abadi MT Condensed Light"/>
                <a:cs typeface="Abadi MT Condensed Light"/>
              </a:rPr>
              <a:t> (iron containing group). </a:t>
            </a:r>
            <a:endParaRPr lang="en-US" sz="28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606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28600" y="392134"/>
            <a:ext cx="8501122" cy="6463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    </a:t>
            </a:r>
            <a:r>
              <a:rPr lang="en-US" sz="3200" b="1" u="sng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Hemoglobin Synthesis</a:t>
            </a:r>
          </a:p>
          <a:p>
            <a:pPr marL="457200" indent="-457200" algn="just">
              <a:buFont typeface="Arial"/>
              <a:buChar char="•"/>
            </a:pPr>
            <a:endParaRPr lang="en-US" sz="2800" u="sng" dirty="0" smtClean="0">
              <a:solidFill>
                <a:srgbClr val="C00000"/>
              </a:solidFill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800" dirty="0" smtClean="0">
                <a:latin typeface="Abadi MT Condensed Light"/>
                <a:cs typeface="Abadi MT Condensed Light"/>
              </a:rPr>
              <a:t>The circulation  blood of normal adult contain about 750 g of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 and of this about  7 – 8 g are degraded daily.</a:t>
            </a:r>
          </a:p>
          <a:p>
            <a:pPr marL="457200" indent="-457200" algn="just" rtl="0">
              <a:buFont typeface="Arial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This amount has to be newly synthesized each day because</a:t>
            </a:r>
            <a:r>
              <a:rPr lang="en-US" sz="2800" b="1" dirty="0" smtClean="0">
                <a:latin typeface="Abadi MT Condensed Light"/>
                <a:cs typeface="Abadi MT Condensed Light"/>
              </a:rPr>
              <a:t>: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The globin part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400" dirty="0" smtClean="0">
                <a:latin typeface="Abadi MT Condensed Light"/>
                <a:cs typeface="Abadi MT Condensed Light"/>
              </a:rPr>
              <a:t> can be reutilized only after catabolism into its constituent amino acid.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The free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heam</a:t>
            </a:r>
            <a:r>
              <a:rPr lang="en-US" sz="2400" dirty="0" smtClean="0">
                <a:latin typeface="Abadi MT Condensed Light"/>
                <a:cs typeface="Abadi MT Condensed Light"/>
              </a:rPr>
              <a:t> is broken down into bile pigment which is excreted.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Iron alone is reutilized in the synthesis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400" dirty="0" smtClean="0">
                <a:latin typeface="Abadi MT Condensed Light"/>
                <a:cs typeface="Abadi MT Condensed Light"/>
              </a:rPr>
              <a:t>.</a:t>
            </a:r>
          </a:p>
          <a:p>
            <a:pPr marL="457200" indent="-457200" algn="just" rtl="0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The rate of </a:t>
            </a:r>
            <a:r>
              <a:rPr lang="en-US" sz="2800" b="1" dirty="0" err="1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Hb</a:t>
            </a: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synthesis (Rate of RBC formation) depends on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The </a:t>
            </a:r>
            <a:r>
              <a:rPr lang="en-US" sz="2400" dirty="0">
                <a:latin typeface="Abadi MT Condensed Light"/>
                <a:cs typeface="Abadi MT Condensed Light"/>
              </a:rPr>
              <a:t>amount of oxygen reaching the blood 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Capacity of the blood to carry oxygen ,which in turn depend on the amount of circulating hemoglobin   </a:t>
            </a:r>
          </a:p>
          <a:p>
            <a:pPr marL="285750" indent="-285750" algn="just" rtl="0">
              <a:buFont typeface="Arial"/>
              <a:buChar char="•"/>
            </a:pPr>
            <a:endParaRPr lang="en-US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1801813" y="1123950"/>
            <a:ext cx="7342187" cy="1924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28600" y="228600"/>
            <a:ext cx="7643866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Regulation of </a:t>
            </a:r>
            <a:r>
              <a:rPr lang="en-US" sz="2800" b="1" u="sng" dirty="0">
                <a:solidFill>
                  <a:srgbClr val="C00000"/>
                </a:solidFill>
                <a:latin typeface="Adobe Caslon Pro Bold"/>
                <a:cs typeface="Adobe Caslon Pro Bold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Hb</a:t>
            </a:r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 </a:t>
            </a:r>
            <a:r>
              <a:rPr lang="en-US" sz="2800" b="1" u="sng" dirty="0">
                <a:solidFill>
                  <a:srgbClr val="C00000"/>
                </a:solidFill>
                <a:latin typeface="Adobe Caslon Pro Bold"/>
                <a:cs typeface="Adobe Caslon Pro Bold"/>
              </a:rPr>
              <a:t>S</a:t>
            </a:r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ynthesis:</a:t>
            </a:r>
          </a:p>
          <a:p>
            <a:pPr algn="l"/>
            <a:endParaRPr lang="x-none" sz="2400" dirty="0">
              <a:latin typeface="Adobe Caslon Pro Bold"/>
              <a:cs typeface="Adobe Caslon Pro Bold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04800" y="979467"/>
            <a:ext cx="8610600" cy="5878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800" b="1" dirty="0" err="1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Hb</a:t>
            </a: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</a:t>
            </a:r>
            <a:r>
              <a:rPr lang="en-US" sz="2800" b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synthesis is stimulated by </a:t>
            </a:r>
            <a:r>
              <a:rPr lang="en-US" sz="2800" dirty="0" smtClean="0">
                <a:latin typeface="Abadi MT Condensed Light"/>
                <a:cs typeface="Abadi MT Condensed Light"/>
              </a:rPr>
              <a:t>anoxia or hypoxia, </a:t>
            </a:r>
            <a:r>
              <a:rPr lang="en-US" sz="2800" dirty="0">
                <a:latin typeface="Abadi MT Condensed Light"/>
                <a:cs typeface="Abadi MT Condensed Light"/>
              </a:rPr>
              <a:t>whether due to oxygen deficiency or due to </a:t>
            </a:r>
            <a:r>
              <a:rPr lang="en-US" sz="2800" dirty="0" err="1">
                <a:latin typeface="Abadi MT Condensed Light"/>
                <a:cs typeface="Abadi MT Condensed Light"/>
              </a:rPr>
              <a:t>anaemia</a:t>
            </a:r>
            <a:r>
              <a:rPr lang="en-US" sz="2800" dirty="0" smtClean="0">
                <a:latin typeface="Abadi MT Condensed Light"/>
                <a:cs typeface="Abadi MT Condensed Light"/>
              </a:rPr>
              <a:t>.</a:t>
            </a:r>
          </a:p>
          <a:p>
            <a:pPr marL="342900" indent="-342900" algn="just">
              <a:buFont typeface="Arial"/>
              <a:buChar char="•"/>
            </a:pPr>
            <a:endParaRPr lang="en-US" sz="2800" dirty="0">
              <a:latin typeface="Abadi MT Condensed Light"/>
              <a:cs typeface="Abadi MT Condensed Light"/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US" sz="2800" b="1" i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A</a:t>
            </a:r>
            <a:r>
              <a:rPr lang="en-US" sz="2800" b="1" i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noxia</a:t>
            </a:r>
            <a:r>
              <a:rPr lang="en-US" sz="2800" b="1" i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:</a:t>
            </a:r>
            <a:r>
              <a:rPr lang="en-US" sz="2800" dirty="0">
                <a:latin typeface="Abadi MT Condensed Light"/>
                <a:cs typeface="Abadi MT Condensed Light"/>
              </a:rPr>
              <a:t> means a total depletion in the level of </a:t>
            </a:r>
            <a:r>
              <a:rPr lang="en-US" sz="2800" dirty="0" smtClean="0">
                <a:latin typeface="Abadi MT Condensed Light"/>
                <a:cs typeface="Abadi MT Condensed Light"/>
              </a:rPr>
              <a:t>oxygen, </a:t>
            </a:r>
            <a:r>
              <a:rPr lang="en-US" sz="2800" dirty="0">
                <a:latin typeface="Abadi MT Condensed Light"/>
                <a:cs typeface="Abadi MT Condensed Light"/>
              </a:rPr>
              <a:t>an extreme form of hypoxia or "low </a:t>
            </a:r>
            <a:r>
              <a:rPr lang="en-US" sz="2800" dirty="0" smtClean="0">
                <a:latin typeface="Abadi MT Condensed Light"/>
                <a:cs typeface="Abadi MT Condensed Light"/>
              </a:rPr>
              <a:t>oxygen” </a:t>
            </a:r>
            <a:endParaRPr lang="en-US" sz="2800" dirty="0">
              <a:latin typeface="Abadi MT Condensed Light"/>
              <a:cs typeface="Abadi MT Condensed Light"/>
            </a:endParaRPr>
          </a:p>
          <a:p>
            <a:pPr marL="342900" indent="-342900" algn="just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800" dirty="0" smtClean="0">
                <a:latin typeface="Abadi MT Condensed Light"/>
                <a:cs typeface="Abadi MT Condensed Light"/>
              </a:rPr>
              <a:t>There </a:t>
            </a:r>
            <a:r>
              <a:rPr lang="en-US" sz="2800" dirty="0">
                <a:latin typeface="Abadi MT Condensed Light"/>
                <a:cs typeface="Abadi MT Condensed Light"/>
              </a:rPr>
              <a:t>is a strong evidence that the marrow response to the stimulus of hypoxia is dependent </a:t>
            </a:r>
            <a:r>
              <a:rPr lang="en-US" sz="2800" dirty="0" smtClean="0">
                <a:latin typeface="Abadi MT Condensed Light"/>
                <a:cs typeface="Abadi MT Condensed Light"/>
              </a:rPr>
              <a:t>upon </a:t>
            </a: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erythropoietin.</a:t>
            </a:r>
          </a:p>
          <a:p>
            <a:pPr marL="342900" indent="-342900" algn="just">
              <a:buFont typeface="Arial"/>
              <a:buChar char="•"/>
            </a:pPr>
            <a:endParaRPr lang="en-US" sz="2800" b="1" u="sng" dirty="0">
              <a:solidFill>
                <a:srgbClr val="681417"/>
              </a:solidFill>
              <a:latin typeface="Abadi MT Condensed Light"/>
              <a:cs typeface="Abadi MT Condensed Ligh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Erythropoietin is a </a:t>
            </a:r>
            <a:r>
              <a:rPr lang="en-US" sz="2800" dirty="0">
                <a:latin typeface="Abadi MT Condensed Light"/>
                <a:cs typeface="Abadi MT Condensed Light"/>
              </a:rPr>
              <a:t>glycoprotein </a:t>
            </a:r>
            <a:r>
              <a:rPr lang="en-US" sz="2800" dirty="0" smtClean="0">
                <a:latin typeface="Abadi MT Condensed Light"/>
                <a:cs typeface="Abadi MT Condensed Light"/>
              </a:rPr>
              <a:t>hormone</a:t>
            </a:r>
            <a:r>
              <a:rPr lang="en-US" sz="28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</a:t>
            </a:r>
            <a:r>
              <a:rPr lang="en-US" sz="2800" dirty="0" smtClean="0">
                <a:latin typeface="Abadi MT Condensed Light"/>
                <a:cs typeface="Abadi MT Condensed Light"/>
              </a:rPr>
              <a:t>formed in kidney  in response to decrease oxygen carrying capacity (hypoxia or anoxia), in order to stimulate the erythropoiesis </a:t>
            </a:r>
          </a:p>
          <a:p>
            <a:pPr algn="just"/>
            <a:endParaRPr lang="en-US" sz="2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000" dirty="0" smtClean="0">
                <a:latin typeface="Abadi MT Condensed Light"/>
                <a:cs typeface="Abadi MT Condensed Light"/>
              </a:rPr>
              <a:t>  </a:t>
            </a:r>
            <a:endParaRPr lang="x-none" sz="20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86116" y="928670"/>
            <a:ext cx="5500726" cy="76636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Tissue hypoxia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Kidney secrete erythropoietin into blood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erythropoiesis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number of RBC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oxygen carrying capacity </a:t>
            </a:r>
          </a:p>
          <a:p>
            <a:pPr algn="ctr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x-none" dirty="0"/>
          </a:p>
        </p:txBody>
      </p:sp>
      <p:cxnSp>
        <p:nvCxnSpPr>
          <p:cNvPr id="6" name="رابط كسهم مستقيم 5"/>
          <p:cNvCxnSpPr/>
          <p:nvPr/>
        </p:nvCxnSpPr>
        <p:spPr>
          <a:xfrm rot="5400000">
            <a:off x="5750727" y="167876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5400000">
            <a:off x="5749933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5751521" y="396399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5751521" y="50355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>
            <a:off x="1571604" y="5572140"/>
            <a:ext cx="242889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 flipH="1" flipV="1">
            <a:off x="-71470" y="3929066"/>
            <a:ext cx="328614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1571604" y="2284404"/>
            <a:ext cx="185738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381000" y="2571744"/>
            <a:ext cx="3276600" cy="147732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en-US" dirty="0" smtClean="0"/>
              <a:t>Return to homeostasis  when oxygen is delivered to kidney , this cause negative feedback inhibition to stop the secretion of erythropoietin</a:t>
            </a:r>
            <a:endParaRPr lang="x-non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04800" y="990600"/>
            <a:ext cx="8305800" cy="43642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Abadi MT Condensed Light"/>
                <a:cs typeface="Abadi MT Condensed Light"/>
              </a:rPr>
              <a:t>The role of  some factor affecting on the native of </a:t>
            </a:r>
            <a:r>
              <a:rPr lang="en-US" sz="2800" b="1" u="sng" dirty="0" err="1" smtClean="0">
                <a:solidFill>
                  <a:srgbClr val="C00000"/>
                </a:solidFill>
                <a:latin typeface="Abadi MT Condensed Light"/>
                <a:cs typeface="Abadi MT Condensed Light"/>
              </a:rPr>
              <a:t>haemoglobin</a:t>
            </a:r>
            <a:r>
              <a:rPr lang="en-US" sz="2400" b="1" dirty="0" smtClean="0">
                <a:latin typeface="Abadi MT Condensed Light"/>
                <a:cs typeface="Abadi MT Condensed Light"/>
              </a:rPr>
              <a:t>:</a:t>
            </a:r>
          </a:p>
          <a:p>
            <a:pPr algn="l"/>
            <a:endParaRPr lang="en-US" sz="2000" b="1" dirty="0" smtClean="0">
              <a:latin typeface="Abadi MT Condensed Light"/>
              <a:cs typeface="Abadi MT Condensed Light"/>
            </a:endParaRP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Vitamins and cofactor</a:t>
            </a:r>
            <a:r>
              <a:rPr lang="en-US" sz="2400" dirty="0" smtClean="0">
                <a:latin typeface="Abadi MT Condensed Light"/>
                <a:cs typeface="Abadi MT Condensed Light"/>
              </a:rPr>
              <a:t>: Biotin (B7), </a:t>
            </a:r>
            <a:r>
              <a:rPr lang="en-US" sz="2400" dirty="0">
                <a:latin typeface="Abadi MT Condensed Light"/>
                <a:cs typeface="Abadi MT Condensed Light"/>
              </a:rPr>
              <a:t>pantothenic </a:t>
            </a:r>
            <a:r>
              <a:rPr lang="en-US" sz="2400" dirty="0" smtClean="0">
                <a:latin typeface="Abadi MT Condensed Light"/>
                <a:cs typeface="Abadi MT Condensed Light"/>
              </a:rPr>
              <a:t>acid (B5), folic acid (B9), coenzyme A and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pyrodixal</a:t>
            </a:r>
            <a:r>
              <a:rPr lang="en-US" sz="2400" dirty="0" smtClean="0">
                <a:latin typeface="Abadi MT Condensed Light"/>
                <a:cs typeface="Abadi MT Condensed Light"/>
              </a:rPr>
              <a:t> phosphate are essential for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haem</a:t>
            </a:r>
            <a:r>
              <a:rPr lang="en-US" sz="2400" dirty="0" smtClean="0">
                <a:latin typeface="Abadi MT Condensed Light"/>
                <a:cs typeface="Abadi MT Condensed Light"/>
              </a:rPr>
              <a:t> synthesis . </a:t>
            </a: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endParaRPr lang="en-US" sz="2400" i="1" dirty="0" smtClean="0">
              <a:solidFill>
                <a:srgbClr val="681417"/>
              </a:solidFill>
              <a:latin typeface="Abadi MT Condensed Light"/>
              <a:cs typeface="Abadi MT Condensed Light"/>
            </a:endParaRP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sz="2400" i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Trace metals </a:t>
            </a:r>
            <a:r>
              <a:rPr lang="en-US" sz="2400" dirty="0" smtClean="0">
                <a:latin typeface="Abadi MT Condensed Light"/>
                <a:cs typeface="Abadi MT Condensed Light"/>
              </a:rPr>
              <a:t>: Only copper and cobalt are known to play a role .</a:t>
            </a:r>
          </a:p>
          <a:p>
            <a:pPr marL="800100" lvl="1" indent="-342900" algn="just" rtl="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(</a:t>
            </a:r>
            <a:r>
              <a:rPr lang="en-US" sz="2400" b="1" u="sng" dirty="0">
                <a:solidFill>
                  <a:srgbClr val="3D5185"/>
                </a:solidFill>
                <a:latin typeface="Abadi MT Condensed Light"/>
                <a:cs typeface="Abadi MT Condensed Light"/>
              </a:rPr>
              <a:t>C</a:t>
            </a:r>
            <a:r>
              <a:rPr lang="en-US" sz="2400" b="1" u="sng" dirty="0" smtClean="0">
                <a:solidFill>
                  <a:srgbClr val="3D5185"/>
                </a:solidFill>
                <a:latin typeface="Abadi MT Condensed Light"/>
                <a:cs typeface="Abadi MT Condensed Light"/>
              </a:rPr>
              <a:t>opper</a:t>
            </a:r>
            <a:r>
              <a:rPr lang="en-US" sz="2400" dirty="0" smtClean="0">
                <a:latin typeface="Abadi MT Condensed Light"/>
                <a:cs typeface="Abadi MT Condensed Light"/>
              </a:rPr>
              <a:t> is playing a role in  the absorption of iron while</a:t>
            </a: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 Cobalt </a:t>
            </a:r>
            <a:r>
              <a:rPr lang="en-US" sz="2400" dirty="0" smtClean="0">
                <a:latin typeface="Abadi MT Condensed Light"/>
                <a:cs typeface="Abadi MT Condensed Light"/>
              </a:rPr>
              <a:t>is essential constituent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vitamine</a:t>
            </a:r>
            <a:r>
              <a:rPr lang="en-US" sz="2400" dirty="0" smtClean="0">
                <a:latin typeface="Abadi MT Condensed Light"/>
                <a:cs typeface="Abadi MT Condensed Light"/>
              </a:rPr>
              <a:t> B12 (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Cobalamin</a:t>
            </a:r>
            <a:r>
              <a:rPr lang="en-US" sz="2400" dirty="0" smtClean="0">
                <a:latin typeface="Abadi MT Condensed Light"/>
                <a:cs typeface="Abadi MT Condensed Light"/>
              </a:rPr>
              <a:t>) )</a:t>
            </a:r>
          </a:p>
          <a:p>
            <a:pPr marL="457200" indent="-457200" algn="just" rtl="0">
              <a:lnSpc>
                <a:spcPct val="120000"/>
              </a:lnSpc>
              <a:buFont typeface="+mj-lt"/>
              <a:buAutoNum type="arabicParenR"/>
            </a:pPr>
            <a:endParaRPr lang="en-US" sz="2400" dirty="0">
              <a:latin typeface="Abadi MT Condensed Light"/>
              <a:cs typeface="Abadi MT Condensed Light"/>
            </a:endParaRPr>
          </a:p>
          <a:p>
            <a:pPr marL="457200" indent="-4572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Glucose -6-phsphatase dehydrogenase (G6PD)</a:t>
            </a:r>
            <a:endParaRPr lang="x-none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00034" y="857232"/>
            <a:ext cx="7715304" cy="4585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Adobe Caslon Pro Bold"/>
                <a:cs typeface="Adobe Caslon Pro Bold"/>
              </a:rPr>
              <a:t>Anemia :</a:t>
            </a:r>
          </a:p>
          <a:p>
            <a:pPr marL="342900" indent="-342900" algn="just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It is in general decrease in the amount of RBC or the normal amount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400" dirty="0" smtClean="0">
                <a:latin typeface="Abadi MT Condensed Light"/>
                <a:cs typeface="Abadi MT Condensed Light"/>
              </a:rPr>
              <a:t> in blood.</a:t>
            </a:r>
            <a:r>
              <a:rPr lang="en-US" sz="2400" dirty="0"/>
              <a:t> </a:t>
            </a:r>
            <a:r>
              <a:rPr lang="en-US" sz="2400" dirty="0">
                <a:latin typeface="Abadi MT Condensed Light"/>
                <a:cs typeface="Abadi MT Condensed Light"/>
              </a:rPr>
              <a:t>It can also be defined as a lowered ability of the blood to </a:t>
            </a:r>
            <a:r>
              <a:rPr lang="en-US" sz="2400" dirty="0" smtClean="0">
                <a:latin typeface="Abadi MT Condensed Light"/>
                <a:cs typeface="Abadi MT Condensed Light"/>
              </a:rPr>
              <a:t>carry oxygen.</a:t>
            </a:r>
            <a:endParaRPr lang="en-US" sz="2400" dirty="0">
              <a:latin typeface="Abadi MT Condensed Light"/>
              <a:cs typeface="Abadi MT Condensed Light"/>
            </a:endParaRPr>
          </a:p>
          <a:p>
            <a:pPr algn="l">
              <a:lnSpc>
                <a:spcPct val="1200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Causes:</a:t>
            </a:r>
          </a:p>
          <a:p>
            <a:pPr marL="400050" indent="-400050" algn="l" rtl="0">
              <a:lnSpc>
                <a:spcPct val="120000"/>
              </a:lnSpc>
              <a:buFont typeface="+mj-lt"/>
              <a:buAutoNum type="romanUcPeriod"/>
            </a:pPr>
            <a:r>
              <a:rPr lang="en-US" sz="2400" dirty="0" smtClean="0">
                <a:latin typeface="Abadi MT Condensed Light"/>
                <a:cs typeface="Abadi MT Condensed Light"/>
              </a:rPr>
              <a:t>Genetics</a:t>
            </a:r>
          </a:p>
          <a:p>
            <a:pPr marL="400050" indent="-400050" algn="l" rtl="0">
              <a:lnSpc>
                <a:spcPct val="120000"/>
              </a:lnSpc>
              <a:buFont typeface="+mj-lt"/>
              <a:buAutoNum type="romanUcPeriod"/>
            </a:pPr>
            <a:r>
              <a:rPr lang="en-US" sz="2400" dirty="0" smtClean="0">
                <a:latin typeface="Abadi MT Condensed Light"/>
                <a:cs typeface="Abadi MT Condensed Light"/>
              </a:rPr>
              <a:t>Acquired</a:t>
            </a:r>
          </a:p>
          <a:p>
            <a:pPr marL="400050" indent="-400050" algn="l" rtl="0">
              <a:lnSpc>
                <a:spcPct val="120000"/>
              </a:lnSpc>
            </a:pPr>
            <a:endParaRPr lang="en-US" sz="2400" dirty="0" smtClean="0">
              <a:latin typeface="Abadi MT Condensed Light"/>
              <a:cs typeface="Abadi MT Condensed Light"/>
            </a:endParaRPr>
          </a:p>
          <a:p>
            <a:pPr marL="400050" indent="-400050" algn="l" rtl="0">
              <a:lnSpc>
                <a:spcPct val="120000"/>
              </a:lnSpc>
            </a:pPr>
            <a:r>
              <a:rPr lang="en-US" sz="2400" dirty="0" smtClean="0">
                <a:latin typeface="Abadi MT Condensed Light"/>
                <a:cs typeface="Abadi MT Condensed Light"/>
              </a:rPr>
              <a:t> </a:t>
            </a:r>
          </a:p>
          <a:p>
            <a:pPr marL="342900" indent="-342900" algn="l">
              <a:lnSpc>
                <a:spcPct val="120000"/>
              </a:lnSpc>
            </a:pPr>
            <a:endParaRPr lang="x-none" sz="2400" dirty="0">
              <a:latin typeface="Abadi MT Condensed Light"/>
              <a:cs typeface="Abadi MT Condensed Light"/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flipH="1">
            <a:off x="1570810" y="4114800"/>
            <a:ext cx="29390" cy="457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1571604" y="4570420"/>
            <a:ext cx="60007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7250925" y="48926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4964115" y="48926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057400" y="3429000"/>
            <a:ext cx="9128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مربع نص 12"/>
          <p:cNvSpPr txBox="1"/>
          <p:nvPr/>
        </p:nvSpPr>
        <p:spPr>
          <a:xfrm>
            <a:off x="6643702" y="5150006"/>
            <a:ext cx="221457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Abadi MT Condensed Light"/>
                <a:cs typeface="Abadi MT Condensed Light"/>
              </a:rPr>
              <a:t>Iron-Deficiency Anemia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357686" y="5150006"/>
            <a:ext cx="178595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err="1" smtClean="0">
                <a:latin typeface="Abadi MT Condensed Light"/>
                <a:cs typeface="Abadi MT Condensed Light"/>
              </a:rPr>
              <a:t>Megaloblastic</a:t>
            </a:r>
            <a:r>
              <a:rPr lang="en-US" sz="2400" dirty="0" smtClean="0">
                <a:latin typeface="Abadi MT Condensed Light"/>
                <a:cs typeface="Abadi MT Condensed Light"/>
              </a:rPr>
              <a:t> Anemia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  <p:sp>
        <p:nvSpPr>
          <p:cNvPr id="16" name="مربع نص 14"/>
          <p:cNvSpPr txBox="1"/>
          <p:nvPr/>
        </p:nvSpPr>
        <p:spPr>
          <a:xfrm>
            <a:off x="2590800" y="3124200"/>
            <a:ext cx="3352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Abadi MT Condensed Light"/>
                <a:cs typeface="Abadi MT Condensed Light"/>
              </a:rPr>
              <a:t>RBC membrane Defect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7581</TotalTime>
  <Words>1516</Words>
  <Application>Microsoft Macintosh PowerPoint</Application>
  <PresentationFormat>On-screen Show (4:3)</PresentationFormat>
  <Paragraphs>196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Capital</vt:lpstr>
      <vt:lpstr> Hemoglobin and anemia </vt:lpstr>
      <vt:lpstr>Objectives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</vt:lpstr>
      <vt:lpstr>Quantitative Determination of G6PD Deficiency in Hemolysed RBC sample </vt:lpstr>
      <vt:lpstr>Introduction  </vt:lpstr>
      <vt:lpstr>PowerPoint Presentation</vt:lpstr>
      <vt:lpstr>PowerPoint Presentation</vt:lpstr>
      <vt:lpstr>PowerPoint Presentation</vt:lpstr>
      <vt:lpstr>Principle  </vt:lpstr>
      <vt:lpstr>Method of G6PDH</vt:lpstr>
      <vt:lpstr>Results </vt:lpstr>
      <vt:lpstr>Calculations </vt:lpstr>
      <vt:lpstr>Qualitative determination of hemoglobin S (HbS) in blood. </vt:lpstr>
      <vt:lpstr>Introduction</vt:lpstr>
      <vt:lpstr>Example of an abnormal Hb  </vt:lpstr>
      <vt:lpstr>PowerPoint Presentation</vt:lpstr>
      <vt:lpstr>PowerPoint Presentation</vt:lpstr>
      <vt:lpstr>Principle</vt:lpstr>
      <vt:lpstr>Method of HbS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win-7</dc:creator>
  <cp:lastModifiedBy>Nora Saleh</cp:lastModifiedBy>
  <cp:revision>127</cp:revision>
  <cp:lastPrinted>2014-11-08T11:18:54Z</cp:lastPrinted>
  <dcterms:created xsi:type="dcterms:W3CDTF">2013-03-29T12:05:56Z</dcterms:created>
  <dcterms:modified xsi:type="dcterms:W3CDTF">2018-01-03T16:18:01Z</dcterms:modified>
</cp:coreProperties>
</file>