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6" r:id="rId3"/>
    <p:sldId id="260" r:id="rId4"/>
    <p:sldId id="257" r:id="rId5"/>
    <p:sldId id="258" r:id="rId6"/>
    <p:sldId id="290" r:id="rId7"/>
    <p:sldId id="291" r:id="rId8"/>
    <p:sldId id="292" r:id="rId9"/>
    <p:sldId id="293" r:id="rId10"/>
    <p:sldId id="297" r:id="rId11"/>
    <p:sldId id="295" r:id="rId12"/>
    <p:sldId id="264" r:id="rId13"/>
    <p:sldId id="265" r:id="rId14"/>
    <p:sldId id="266" r:id="rId15"/>
    <p:sldId id="270" r:id="rId16"/>
    <p:sldId id="271" r:id="rId17"/>
    <p:sldId id="261" r:id="rId18"/>
    <p:sldId id="262" r:id="rId19"/>
    <p:sldId id="272" r:id="rId20"/>
    <p:sldId id="273" r:id="rId21"/>
    <p:sldId id="274" r:id="rId22"/>
    <p:sldId id="311" r:id="rId23"/>
    <p:sldId id="312" r:id="rId24"/>
    <p:sldId id="275" r:id="rId25"/>
    <p:sldId id="299" r:id="rId26"/>
    <p:sldId id="300" r:id="rId27"/>
    <p:sldId id="301" r:id="rId28"/>
    <p:sldId id="302" r:id="rId29"/>
    <p:sldId id="303" r:id="rId30"/>
    <p:sldId id="309" r:id="rId31"/>
    <p:sldId id="304" r:id="rId32"/>
    <p:sldId id="305" r:id="rId33"/>
    <p:sldId id="314" r:id="rId34"/>
    <p:sldId id="306" r:id="rId35"/>
    <p:sldId id="307" r:id="rId36"/>
    <p:sldId id="308" r:id="rId37"/>
    <p:sldId id="278" r:id="rId38"/>
    <p:sldId id="281" r:id="rId39"/>
    <p:sldId id="282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0AF5E-1E05-4EFC-AA65-6DACEAE362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08A78E2-C1DD-4E34-A7BE-B4DAD669EC02}">
      <dgm:prSet phldrT="[Text]" custT="1"/>
      <dgm:spPr/>
      <dgm:t>
        <a:bodyPr/>
        <a:lstStyle/>
        <a:p>
          <a:pPr rtl="0"/>
          <a:r>
            <a:rPr lang="en-US" sz="2500" dirty="0" smtClean="0"/>
            <a:t>Heat exchangers</a:t>
          </a:r>
          <a:endParaRPr lang="ar-SA" sz="2500" dirty="0"/>
        </a:p>
      </dgm:t>
    </dgm:pt>
    <dgm:pt modelId="{56748B9F-8AED-457C-9E90-2628065314B0}" type="parTrans" cxnId="{CE6A1FFC-2A44-4D11-8190-FC394FFA2F22}">
      <dgm:prSet/>
      <dgm:spPr/>
      <dgm:t>
        <a:bodyPr/>
        <a:lstStyle/>
        <a:p>
          <a:pPr rtl="0"/>
          <a:endParaRPr lang="ar-SA"/>
        </a:p>
      </dgm:t>
    </dgm:pt>
    <dgm:pt modelId="{3996A3A2-4D99-47B7-8021-5E62BC0DEA4C}" type="sibTrans" cxnId="{CE6A1FFC-2A44-4D11-8190-FC394FFA2F22}">
      <dgm:prSet/>
      <dgm:spPr/>
      <dgm:t>
        <a:bodyPr/>
        <a:lstStyle/>
        <a:p>
          <a:pPr rtl="0"/>
          <a:endParaRPr lang="ar-SA"/>
        </a:p>
      </dgm:t>
    </dgm:pt>
    <dgm:pt modelId="{5237290D-0F2D-4C0D-A3AB-AB3C27CE8736}">
      <dgm:prSet phldrT="[Text]" custT="1"/>
      <dgm:spPr/>
      <dgm:t>
        <a:bodyPr/>
        <a:lstStyle/>
        <a:p>
          <a:pPr rtl="0"/>
          <a:r>
            <a:rPr lang="en-US" sz="2500" dirty="0" smtClean="0"/>
            <a:t>Contact type</a:t>
          </a:r>
          <a:endParaRPr lang="ar-SA" sz="2500" dirty="0"/>
        </a:p>
      </dgm:t>
    </dgm:pt>
    <dgm:pt modelId="{19E3D6A0-BB79-4CBA-AC4A-EE0C74935F5F}" type="parTrans" cxnId="{82239377-0E53-49F8-83D6-887040EB6100}">
      <dgm:prSet/>
      <dgm:spPr/>
      <dgm:t>
        <a:bodyPr/>
        <a:lstStyle/>
        <a:p>
          <a:pPr rtl="0"/>
          <a:endParaRPr lang="ar-SA"/>
        </a:p>
      </dgm:t>
    </dgm:pt>
    <dgm:pt modelId="{FA6EE502-EC65-4FE8-8796-A70802A2A709}" type="sibTrans" cxnId="{82239377-0E53-49F8-83D6-887040EB6100}">
      <dgm:prSet/>
      <dgm:spPr/>
      <dgm:t>
        <a:bodyPr/>
        <a:lstStyle/>
        <a:p>
          <a:pPr rtl="0"/>
          <a:endParaRPr lang="ar-SA"/>
        </a:p>
      </dgm:t>
    </dgm:pt>
    <dgm:pt modelId="{F619ED8D-1217-41EA-BA18-93B38BD042C8}">
      <dgm:prSet phldrT="[Text]" custT="1"/>
      <dgm:spPr/>
      <dgm:t>
        <a:bodyPr/>
        <a:lstStyle/>
        <a:p>
          <a:pPr rtl="0"/>
          <a:r>
            <a:rPr lang="en-US" sz="2500" dirty="0" smtClean="0"/>
            <a:t>Steam infusion </a:t>
          </a:r>
          <a:endParaRPr lang="ar-SA" sz="2500" dirty="0"/>
        </a:p>
      </dgm:t>
    </dgm:pt>
    <dgm:pt modelId="{1DA79335-E78B-4406-8FA5-D59271181091}" type="parTrans" cxnId="{ABDE2724-7B07-4836-9529-0143582EC119}">
      <dgm:prSet/>
      <dgm:spPr/>
      <dgm:t>
        <a:bodyPr/>
        <a:lstStyle/>
        <a:p>
          <a:pPr rtl="0"/>
          <a:endParaRPr lang="ar-SA"/>
        </a:p>
      </dgm:t>
    </dgm:pt>
    <dgm:pt modelId="{AF61F061-9C86-4380-8575-72E29827E113}" type="sibTrans" cxnId="{ABDE2724-7B07-4836-9529-0143582EC119}">
      <dgm:prSet/>
      <dgm:spPr/>
      <dgm:t>
        <a:bodyPr/>
        <a:lstStyle/>
        <a:p>
          <a:pPr rtl="0"/>
          <a:endParaRPr lang="ar-SA"/>
        </a:p>
      </dgm:t>
    </dgm:pt>
    <dgm:pt modelId="{ED6306A1-690F-4999-824D-EB99E7B51C88}">
      <dgm:prSet phldrT="[Text]" custT="1"/>
      <dgm:spPr/>
      <dgm:t>
        <a:bodyPr/>
        <a:lstStyle/>
        <a:p>
          <a:pPr rtl="0"/>
          <a:r>
            <a:rPr lang="en-US" sz="2500" dirty="0" smtClean="0"/>
            <a:t>Steam injection</a:t>
          </a:r>
          <a:endParaRPr lang="ar-SA" sz="2500" dirty="0"/>
        </a:p>
      </dgm:t>
    </dgm:pt>
    <dgm:pt modelId="{C42B3808-0069-4935-8F4F-27A93636A0AC}" type="parTrans" cxnId="{55ECDD46-E14F-46DF-AC39-83022C06102E}">
      <dgm:prSet/>
      <dgm:spPr/>
      <dgm:t>
        <a:bodyPr/>
        <a:lstStyle/>
        <a:p>
          <a:pPr rtl="0"/>
          <a:endParaRPr lang="ar-SA"/>
        </a:p>
      </dgm:t>
    </dgm:pt>
    <dgm:pt modelId="{636B366B-4AC0-4823-A403-D2BC5AE059DE}" type="sibTrans" cxnId="{55ECDD46-E14F-46DF-AC39-83022C06102E}">
      <dgm:prSet/>
      <dgm:spPr/>
      <dgm:t>
        <a:bodyPr/>
        <a:lstStyle/>
        <a:p>
          <a:pPr rtl="0"/>
          <a:endParaRPr lang="ar-SA"/>
        </a:p>
      </dgm:t>
    </dgm:pt>
    <dgm:pt modelId="{48428A70-4143-4F6A-9AA4-09A40E4F5167}">
      <dgm:prSet phldrT="[Text]" custT="1"/>
      <dgm:spPr/>
      <dgm:t>
        <a:bodyPr/>
        <a:lstStyle/>
        <a:p>
          <a:pPr rtl="0"/>
          <a:r>
            <a:rPr lang="en-US" sz="2500" dirty="0" smtClean="0"/>
            <a:t>Non contact type</a:t>
          </a:r>
          <a:endParaRPr lang="ar-SA" sz="2500" dirty="0"/>
        </a:p>
      </dgm:t>
    </dgm:pt>
    <dgm:pt modelId="{DD89607B-F9B8-43B2-8956-DBB923F6BE52}" type="parTrans" cxnId="{0D4B02B6-CAE2-4319-92F4-8108C271AD31}">
      <dgm:prSet/>
      <dgm:spPr/>
      <dgm:t>
        <a:bodyPr/>
        <a:lstStyle/>
        <a:p>
          <a:pPr rtl="0"/>
          <a:endParaRPr lang="ar-SA"/>
        </a:p>
      </dgm:t>
    </dgm:pt>
    <dgm:pt modelId="{72837792-B8B6-4329-B9B0-C7FEA09BAF91}" type="sibTrans" cxnId="{0D4B02B6-CAE2-4319-92F4-8108C271AD31}">
      <dgm:prSet/>
      <dgm:spPr/>
      <dgm:t>
        <a:bodyPr/>
        <a:lstStyle/>
        <a:p>
          <a:pPr rtl="0"/>
          <a:endParaRPr lang="ar-SA"/>
        </a:p>
      </dgm:t>
    </dgm:pt>
    <dgm:pt modelId="{D87BDE1B-2847-4B20-87C9-1418299E8732}">
      <dgm:prSet phldrT="[Text]" custT="1"/>
      <dgm:spPr/>
      <dgm:t>
        <a:bodyPr/>
        <a:lstStyle/>
        <a:p>
          <a:pPr rtl="0"/>
          <a:r>
            <a:rPr lang="en-US" sz="2500" dirty="0" smtClean="0"/>
            <a:t>Plate</a:t>
          </a:r>
          <a:endParaRPr lang="ar-SA" sz="2500" dirty="0"/>
        </a:p>
      </dgm:t>
    </dgm:pt>
    <dgm:pt modelId="{2AEC5F0B-B07A-4E2F-9200-7C678C498CBA}" type="parTrans" cxnId="{3B12C6FD-C438-4CBE-B554-E83D318461D1}">
      <dgm:prSet/>
      <dgm:spPr/>
      <dgm:t>
        <a:bodyPr/>
        <a:lstStyle/>
        <a:p>
          <a:pPr rtl="0"/>
          <a:endParaRPr lang="ar-SA"/>
        </a:p>
      </dgm:t>
    </dgm:pt>
    <dgm:pt modelId="{430D0220-1DEF-4499-B510-451C25470319}" type="sibTrans" cxnId="{3B12C6FD-C438-4CBE-B554-E83D318461D1}">
      <dgm:prSet/>
      <dgm:spPr/>
      <dgm:t>
        <a:bodyPr/>
        <a:lstStyle/>
        <a:p>
          <a:pPr rtl="0"/>
          <a:endParaRPr lang="ar-SA"/>
        </a:p>
      </dgm:t>
    </dgm:pt>
    <dgm:pt modelId="{781562C1-8A19-46DA-A140-464DCB73A855}">
      <dgm:prSet phldrT="[Text]" custT="1"/>
      <dgm:spPr/>
      <dgm:t>
        <a:bodyPr/>
        <a:lstStyle/>
        <a:p>
          <a:pPr rtl="0"/>
          <a:r>
            <a:rPr lang="en-US" sz="2500" dirty="0" smtClean="0"/>
            <a:t>Scraped Surface </a:t>
          </a:r>
          <a:endParaRPr lang="ar-SA" sz="2500" dirty="0"/>
        </a:p>
      </dgm:t>
    </dgm:pt>
    <dgm:pt modelId="{650753EC-6FCC-41B1-83EE-67738ACB9828}" type="parTrans" cxnId="{B66D38D2-55B5-4B06-8C78-E308F773CA14}">
      <dgm:prSet/>
      <dgm:spPr/>
      <dgm:t>
        <a:bodyPr/>
        <a:lstStyle/>
        <a:p>
          <a:pPr rtl="1"/>
          <a:endParaRPr lang="ar-SA"/>
        </a:p>
      </dgm:t>
    </dgm:pt>
    <dgm:pt modelId="{09F82BD7-86E6-46F2-9EB6-C9110CFD618A}" type="sibTrans" cxnId="{B66D38D2-55B5-4B06-8C78-E308F773CA14}">
      <dgm:prSet/>
      <dgm:spPr/>
      <dgm:t>
        <a:bodyPr/>
        <a:lstStyle/>
        <a:p>
          <a:pPr rtl="1"/>
          <a:endParaRPr lang="ar-SA"/>
        </a:p>
      </dgm:t>
    </dgm:pt>
    <dgm:pt modelId="{F31706F5-7E98-4B5E-844A-51B67541E5C9}">
      <dgm:prSet phldrT="[Text]" custT="1"/>
      <dgm:spPr/>
      <dgm:t>
        <a:bodyPr/>
        <a:lstStyle/>
        <a:p>
          <a:pPr rtl="0"/>
          <a:r>
            <a:rPr lang="en-US" sz="2500" dirty="0" smtClean="0"/>
            <a:t>Tubular</a:t>
          </a:r>
          <a:endParaRPr lang="ar-SA" sz="2500" dirty="0"/>
        </a:p>
      </dgm:t>
    </dgm:pt>
    <dgm:pt modelId="{611EB6A5-C504-41DF-82AB-2E8250DCED69}" type="parTrans" cxnId="{36C4936B-B9C4-4991-B353-B7054D8C51E3}">
      <dgm:prSet/>
      <dgm:spPr/>
      <dgm:t>
        <a:bodyPr/>
        <a:lstStyle/>
        <a:p>
          <a:pPr rtl="1"/>
          <a:endParaRPr lang="ar-SA"/>
        </a:p>
      </dgm:t>
    </dgm:pt>
    <dgm:pt modelId="{0D7118F3-A3CD-4C80-AE68-09FBE31E302E}" type="sibTrans" cxnId="{36C4936B-B9C4-4991-B353-B7054D8C51E3}">
      <dgm:prSet/>
      <dgm:spPr/>
      <dgm:t>
        <a:bodyPr/>
        <a:lstStyle/>
        <a:p>
          <a:pPr rtl="1"/>
          <a:endParaRPr lang="ar-SA"/>
        </a:p>
      </dgm:t>
    </dgm:pt>
    <dgm:pt modelId="{C9706D1B-0DC3-4AE9-94C6-4E4D0069440D}">
      <dgm:prSet phldrT="[Text]" custT="1"/>
      <dgm:spPr/>
      <dgm:t>
        <a:bodyPr/>
        <a:lstStyle/>
        <a:p>
          <a:pPr rtl="0"/>
          <a:r>
            <a:rPr lang="en-US" sz="2500" dirty="0" smtClean="0"/>
            <a:t>Shell and Tube</a:t>
          </a:r>
          <a:endParaRPr lang="ar-SA" sz="2500" dirty="0"/>
        </a:p>
      </dgm:t>
    </dgm:pt>
    <dgm:pt modelId="{C6CAD028-E257-4337-8321-5F78FE2B3B17}" type="parTrans" cxnId="{F53652CD-FC59-40DC-A987-1DB1F1B9C681}">
      <dgm:prSet/>
      <dgm:spPr/>
      <dgm:t>
        <a:bodyPr/>
        <a:lstStyle/>
        <a:p>
          <a:pPr rtl="1"/>
          <a:endParaRPr lang="ar-SA"/>
        </a:p>
      </dgm:t>
    </dgm:pt>
    <dgm:pt modelId="{A048878D-6093-4FFF-9F5C-B97860A43CE1}" type="sibTrans" cxnId="{F53652CD-FC59-40DC-A987-1DB1F1B9C681}">
      <dgm:prSet/>
      <dgm:spPr/>
      <dgm:t>
        <a:bodyPr/>
        <a:lstStyle/>
        <a:p>
          <a:pPr rtl="1"/>
          <a:endParaRPr lang="ar-SA"/>
        </a:p>
      </dgm:t>
    </dgm:pt>
    <dgm:pt modelId="{C678423E-E91D-4C8C-9336-153F5DB25672}" type="pres">
      <dgm:prSet presAssocID="{DCB0AF5E-1E05-4EFC-AA65-6DACEAE362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4026C92-2FFB-4AAC-BB92-F237B7DBCF1C}" type="pres">
      <dgm:prSet presAssocID="{E08A78E2-C1DD-4E34-A7BE-B4DAD669EC02}" presName="hierRoot1" presStyleCnt="0"/>
      <dgm:spPr/>
    </dgm:pt>
    <dgm:pt modelId="{548ACC7F-9FAB-4253-BB28-0AAB16276367}" type="pres">
      <dgm:prSet presAssocID="{E08A78E2-C1DD-4E34-A7BE-B4DAD669EC02}" presName="composite" presStyleCnt="0"/>
      <dgm:spPr/>
    </dgm:pt>
    <dgm:pt modelId="{6392D0BD-CC70-4B87-9DE9-6AE8B0EAA604}" type="pres">
      <dgm:prSet presAssocID="{E08A78E2-C1DD-4E34-A7BE-B4DAD669EC02}" presName="background" presStyleLbl="node0" presStyleIdx="0" presStyleCnt="1"/>
      <dgm:spPr/>
    </dgm:pt>
    <dgm:pt modelId="{464DA1ED-A4E9-48E9-8FDF-94700C787128}" type="pres">
      <dgm:prSet presAssocID="{E08A78E2-C1DD-4E34-A7BE-B4DAD669EC02}" presName="text" presStyleLbl="fgAcc0" presStyleIdx="0" presStyleCnt="1" custScaleX="505884" custScaleY="404270" custLinFactX="17472" custLinFactY="-100000" custLinFactNeighborX="100000" custLinFactNeighborY="-19903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C4BAFEC-267E-4ACC-B866-F2797702E26D}" type="pres">
      <dgm:prSet presAssocID="{E08A78E2-C1DD-4E34-A7BE-B4DAD669EC02}" presName="hierChild2" presStyleCnt="0"/>
      <dgm:spPr/>
    </dgm:pt>
    <dgm:pt modelId="{848ED714-5F96-419A-AA0F-C4671EDC9B74}" type="pres">
      <dgm:prSet presAssocID="{19E3D6A0-BB79-4CBA-AC4A-EE0C74935F5F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4646DC95-05E8-4213-8238-3F3BB6CD8EB5}" type="pres">
      <dgm:prSet presAssocID="{5237290D-0F2D-4C0D-A3AB-AB3C27CE8736}" presName="hierRoot2" presStyleCnt="0"/>
      <dgm:spPr/>
    </dgm:pt>
    <dgm:pt modelId="{9D4F1414-0B38-46BD-94B6-681DF5891DC7}" type="pres">
      <dgm:prSet presAssocID="{5237290D-0F2D-4C0D-A3AB-AB3C27CE8736}" presName="composite2" presStyleCnt="0"/>
      <dgm:spPr/>
    </dgm:pt>
    <dgm:pt modelId="{1D772E0C-E838-404D-9B15-AAD105241038}" type="pres">
      <dgm:prSet presAssocID="{5237290D-0F2D-4C0D-A3AB-AB3C27CE8736}" presName="background2" presStyleLbl="node2" presStyleIdx="0" presStyleCnt="2"/>
      <dgm:spPr/>
    </dgm:pt>
    <dgm:pt modelId="{A5E45BF3-79AB-4CB0-B297-A7799F89101F}" type="pres">
      <dgm:prSet presAssocID="{5237290D-0F2D-4C0D-A3AB-AB3C27CE8736}" presName="text2" presStyleLbl="fgAcc2" presStyleIdx="0" presStyleCnt="2" custScaleX="385405" custScaleY="424036" custLinFactY="-100000" custLinFactNeighborX="-9645" custLinFactNeighborY="-1367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34F6AF-591D-4106-B8EE-1650CDC5ED95}" type="pres">
      <dgm:prSet presAssocID="{5237290D-0F2D-4C0D-A3AB-AB3C27CE8736}" presName="hierChild3" presStyleCnt="0"/>
      <dgm:spPr/>
    </dgm:pt>
    <dgm:pt modelId="{71224F06-2FEF-4637-B945-5BB93A47C794}" type="pres">
      <dgm:prSet presAssocID="{1DA79335-E78B-4406-8FA5-D59271181091}" presName="Name17" presStyleLbl="parChTrans1D3" presStyleIdx="0" presStyleCnt="6"/>
      <dgm:spPr/>
      <dgm:t>
        <a:bodyPr/>
        <a:lstStyle/>
        <a:p>
          <a:pPr rtl="1"/>
          <a:endParaRPr lang="ar-SA"/>
        </a:p>
      </dgm:t>
    </dgm:pt>
    <dgm:pt modelId="{1D5E5CB7-CF5B-4431-836B-FC3A8F1A961F}" type="pres">
      <dgm:prSet presAssocID="{F619ED8D-1217-41EA-BA18-93B38BD042C8}" presName="hierRoot3" presStyleCnt="0"/>
      <dgm:spPr/>
    </dgm:pt>
    <dgm:pt modelId="{78839F96-AAEA-4BE7-BFD2-45AC65041BAD}" type="pres">
      <dgm:prSet presAssocID="{F619ED8D-1217-41EA-BA18-93B38BD042C8}" presName="composite3" presStyleCnt="0"/>
      <dgm:spPr/>
    </dgm:pt>
    <dgm:pt modelId="{A1DF92BE-60EA-4313-8583-B465C974F978}" type="pres">
      <dgm:prSet presAssocID="{F619ED8D-1217-41EA-BA18-93B38BD042C8}" presName="background3" presStyleLbl="node3" presStyleIdx="0" presStyleCnt="6"/>
      <dgm:spPr/>
    </dgm:pt>
    <dgm:pt modelId="{441BBEA0-604C-420F-94A0-BA093FD72C3F}" type="pres">
      <dgm:prSet presAssocID="{F619ED8D-1217-41EA-BA18-93B38BD042C8}" presName="text3" presStyleLbl="fgAcc3" presStyleIdx="0" presStyleCnt="6" custScaleX="461834" custScaleY="277055" custLinFactY="-38340" custLinFactNeighborX="31196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3843D6-21ED-4309-B96F-4FC89FB4F4BC}" type="pres">
      <dgm:prSet presAssocID="{F619ED8D-1217-41EA-BA18-93B38BD042C8}" presName="hierChild4" presStyleCnt="0"/>
      <dgm:spPr/>
    </dgm:pt>
    <dgm:pt modelId="{CB9E294E-3699-4161-9854-A4855CBF5AE5}" type="pres">
      <dgm:prSet presAssocID="{C42B3808-0069-4935-8F4F-27A93636A0AC}" presName="Name17" presStyleLbl="parChTrans1D3" presStyleIdx="1" presStyleCnt="6"/>
      <dgm:spPr/>
      <dgm:t>
        <a:bodyPr/>
        <a:lstStyle/>
        <a:p>
          <a:pPr rtl="1"/>
          <a:endParaRPr lang="ar-SA"/>
        </a:p>
      </dgm:t>
    </dgm:pt>
    <dgm:pt modelId="{3B8C2A12-DA0D-448E-85BE-98BC0517617F}" type="pres">
      <dgm:prSet presAssocID="{ED6306A1-690F-4999-824D-EB99E7B51C88}" presName="hierRoot3" presStyleCnt="0"/>
      <dgm:spPr/>
    </dgm:pt>
    <dgm:pt modelId="{F1EA5451-82ED-44BA-A0B2-8F1CBD7893BE}" type="pres">
      <dgm:prSet presAssocID="{ED6306A1-690F-4999-824D-EB99E7B51C88}" presName="composite3" presStyleCnt="0"/>
      <dgm:spPr/>
    </dgm:pt>
    <dgm:pt modelId="{D0CD19E6-D520-4E57-9BDE-928C86E08D18}" type="pres">
      <dgm:prSet presAssocID="{ED6306A1-690F-4999-824D-EB99E7B51C88}" presName="background3" presStyleLbl="node3" presStyleIdx="1" presStyleCnt="6"/>
      <dgm:spPr/>
    </dgm:pt>
    <dgm:pt modelId="{BAB10C73-1376-4D70-9B0D-7B9766706902}" type="pres">
      <dgm:prSet presAssocID="{ED6306A1-690F-4999-824D-EB99E7B51C88}" presName="text3" presStyleLbl="fgAcc3" presStyleIdx="1" presStyleCnt="6" custScaleX="460333" custScaleY="477705" custLinFactX="26803" custLinFactY="-100000" custLinFactNeighborX="100000" custLinFactNeighborY="-10659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388BB0F-66DE-42B1-B842-3348068423E7}" type="pres">
      <dgm:prSet presAssocID="{ED6306A1-690F-4999-824D-EB99E7B51C88}" presName="hierChild4" presStyleCnt="0"/>
      <dgm:spPr/>
    </dgm:pt>
    <dgm:pt modelId="{A23B0824-0B02-4DEF-BD31-736072158753}" type="pres">
      <dgm:prSet presAssocID="{DD89607B-F9B8-43B2-8956-DBB923F6BE52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FB267389-96DA-48B2-A435-E06ADE16F509}" type="pres">
      <dgm:prSet presAssocID="{48428A70-4143-4F6A-9AA4-09A40E4F5167}" presName="hierRoot2" presStyleCnt="0"/>
      <dgm:spPr/>
    </dgm:pt>
    <dgm:pt modelId="{356F9295-4914-4FA3-975F-DB3BA0E4441A}" type="pres">
      <dgm:prSet presAssocID="{48428A70-4143-4F6A-9AA4-09A40E4F5167}" presName="composite2" presStyleCnt="0"/>
      <dgm:spPr/>
    </dgm:pt>
    <dgm:pt modelId="{FB0E228E-1692-4DC9-9CEB-2D2DF5E9D315}" type="pres">
      <dgm:prSet presAssocID="{48428A70-4143-4F6A-9AA4-09A40E4F5167}" presName="background2" presStyleLbl="node2" presStyleIdx="1" presStyleCnt="2"/>
      <dgm:spPr/>
    </dgm:pt>
    <dgm:pt modelId="{67033F5E-A23D-4B60-BA62-CAA92DBC8E12}" type="pres">
      <dgm:prSet presAssocID="{48428A70-4143-4F6A-9AA4-09A40E4F5167}" presName="text2" presStyleLbl="fgAcc2" presStyleIdx="1" presStyleCnt="2" custScaleX="745641" custScaleY="441215" custLinFactY="100000" custLinFactNeighborX="-17681" custLinFactNeighborY="16258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424D46-2C2D-46C5-898A-2C634A4EE023}" type="pres">
      <dgm:prSet presAssocID="{48428A70-4143-4F6A-9AA4-09A40E4F5167}" presName="hierChild3" presStyleCnt="0"/>
      <dgm:spPr/>
    </dgm:pt>
    <dgm:pt modelId="{23FC1FCF-7887-4AD5-B2A4-09FA185EF670}" type="pres">
      <dgm:prSet presAssocID="{2AEC5F0B-B07A-4E2F-9200-7C678C498CBA}" presName="Name17" presStyleLbl="parChTrans1D3" presStyleIdx="2" presStyleCnt="6"/>
      <dgm:spPr/>
      <dgm:t>
        <a:bodyPr/>
        <a:lstStyle/>
        <a:p>
          <a:pPr rtl="1"/>
          <a:endParaRPr lang="ar-SA"/>
        </a:p>
      </dgm:t>
    </dgm:pt>
    <dgm:pt modelId="{4FFBFD36-4C6A-4612-AC24-D04ED8F6313F}" type="pres">
      <dgm:prSet presAssocID="{D87BDE1B-2847-4B20-87C9-1418299E8732}" presName="hierRoot3" presStyleCnt="0"/>
      <dgm:spPr/>
    </dgm:pt>
    <dgm:pt modelId="{FFD15715-3A28-4EA6-BF2F-AA62A3F18738}" type="pres">
      <dgm:prSet presAssocID="{D87BDE1B-2847-4B20-87C9-1418299E8732}" presName="composite3" presStyleCnt="0"/>
      <dgm:spPr/>
    </dgm:pt>
    <dgm:pt modelId="{C2E6016F-44B3-4420-B27E-CA1899910837}" type="pres">
      <dgm:prSet presAssocID="{D87BDE1B-2847-4B20-87C9-1418299E8732}" presName="background3" presStyleLbl="node3" presStyleIdx="2" presStyleCnt="6"/>
      <dgm:spPr/>
    </dgm:pt>
    <dgm:pt modelId="{066C9B71-F75D-4F20-A276-DA4AF41D358B}" type="pres">
      <dgm:prSet presAssocID="{D87BDE1B-2847-4B20-87C9-1418299E8732}" presName="text3" presStyleLbl="fgAcc3" presStyleIdx="2" presStyleCnt="6" custScaleX="265982" custScaleY="306019" custLinFactX="-189999" custLinFactY="200000" custLinFactNeighborX="-200000" custLinFactNeighborY="2607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3E97C65-FF0A-48A5-94DF-A1A7A5388036}" type="pres">
      <dgm:prSet presAssocID="{D87BDE1B-2847-4B20-87C9-1418299E8732}" presName="hierChild4" presStyleCnt="0"/>
      <dgm:spPr/>
    </dgm:pt>
    <dgm:pt modelId="{4E268C00-F0A1-4F53-B8E7-F8F17CCE6325}" type="pres">
      <dgm:prSet presAssocID="{611EB6A5-C504-41DF-82AB-2E8250DCED69}" presName="Name17" presStyleLbl="parChTrans1D3" presStyleIdx="3" presStyleCnt="6"/>
      <dgm:spPr/>
      <dgm:t>
        <a:bodyPr/>
        <a:lstStyle/>
        <a:p>
          <a:pPr rtl="1"/>
          <a:endParaRPr lang="ar-SA"/>
        </a:p>
      </dgm:t>
    </dgm:pt>
    <dgm:pt modelId="{B0F3119A-A6C2-4C8E-B538-BAAB25A7BB69}" type="pres">
      <dgm:prSet presAssocID="{F31706F5-7E98-4B5E-844A-51B67541E5C9}" presName="hierRoot3" presStyleCnt="0"/>
      <dgm:spPr/>
    </dgm:pt>
    <dgm:pt modelId="{AD2C0FBE-1EBC-4D02-B4E2-3A86A104ADBC}" type="pres">
      <dgm:prSet presAssocID="{F31706F5-7E98-4B5E-844A-51B67541E5C9}" presName="composite3" presStyleCnt="0"/>
      <dgm:spPr/>
    </dgm:pt>
    <dgm:pt modelId="{2ED62FD5-B7F0-4733-B0E5-80C14949F5A9}" type="pres">
      <dgm:prSet presAssocID="{F31706F5-7E98-4B5E-844A-51B67541E5C9}" presName="background3" presStyleLbl="node3" presStyleIdx="3" presStyleCnt="6"/>
      <dgm:spPr/>
    </dgm:pt>
    <dgm:pt modelId="{0781D08E-3277-417F-AC26-B4D1F1226F3C}" type="pres">
      <dgm:prSet presAssocID="{F31706F5-7E98-4B5E-844A-51B67541E5C9}" presName="text3" presStyleLbl="fgAcc3" presStyleIdx="3" presStyleCnt="6" custScaleX="414240" custScaleY="143370" custLinFactX="-100000" custLinFactY="200000" custLinFactNeighborX="-155978" custLinFactNeighborY="2607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00BEEEF-FCC4-4905-98BF-D2D3D4D315F4}" type="pres">
      <dgm:prSet presAssocID="{F31706F5-7E98-4B5E-844A-51B67541E5C9}" presName="hierChild4" presStyleCnt="0"/>
      <dgm:spPr/>
    </dgm:pt>
    <dgm:pt modelId="{81F07C01-D910-4F59-8E11-E1F921A2E7D1}" type="pres">
      <dgm:prSet presAssocID="{C6CAD028-E257-4337-8321-5F78FE2B3B17}" presName="Name17" presStyleLbl="parChTrans1D3" presStyleIdx="4" presStyleCnt="6"/>
      <dgm:spPr/>
      <dgm:t>
        <a:bodyPr/>
        <a:lstStyle/>
        <a:p>
          <a:pPr rtl="1"/>
          <a:endParaRPr lang="ar-SA"/>
        </a:p>
      </dgm:t>
    </dgm:pt>
    <dgm:pt modelId="{4B3BCA99-67DE-4A7B-97E1-D3D6511280D1}" type="pres">
      <dgm:prSet presAssocID="{C9706D1B-0DC3-4AE9-94C6-4E4D0069440D}" presName="hierRoot3" presStyleCnt="0"/>
      <dgm:spPr/>
    </dgm:pt>
    <dgm:pt modelId="{6B2DDEB9-8B5D-43E7-9DEC-77293A6B08C8}" type="pres">
      <dgm:prSet presAssocID="{C9706D1B-0DC3-4AE9-94C6-4E4D0069440D}" presName="composite3" presStyleCnt="0"/>
      <dgm:spPr/>
    </dgm:pt>
    <dgm:pt modelId="{806E71C2-F1EA-4F5F-A67C-48738F5BCF51}" type="pres">
      <dgm:prSet presAssocID="{C9706D1B-0DC3-4AE9-94C6-4E4D0069440D}" presName="background3" presStyleLbl="node3" presStyleIdx="4" presStyleCnt="6"/>
      <dgm:spPr/>
    </dgm:pt>
    <dgm:pt modelId="{4E1912B7-8C01-4FEF-B1F6-7A9EE7F0CFD9}" type="pres">
      <dgm:prSet presAssocID="{C9706D1B-0DC3-4AE9-94C6-4E4D0069440D}" presName="text3" presStyleLbl="fgAcc3" presStyleIdx="4" presStyleCnt="6" custScaleX="477992" custScaleY="401009" custLinFactX="-68997" custLinFactY="200000" custLinFactNeighborX="-100000" custLinFactNeighborY="23757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BF2FB3B-A894-480E-98F2-EC8BAD5A3F07}" type="pres">
      <dgm:prSet presAssocID="{C9706D1B-0DC3-4AE9-94C6-4E4D0069440D}" presName="hierChild4" presStyleCnt="0"/>
      <dgm:spPr/>
    </dgm:pt>
    <dgm:pt modelId="{4417F701-0B06-497C-891E-E55EC7AF75CD}" type="pres">
      <dgm:prSet presAssocID="{650753EC-6FCC-41B1-83EE-67738ACB9828}" presName="Name17" presStyleLbl="parChTrans1D3" presStyleIdx="5" presStyleCnt="6"/>
      <dgm:spPr/>
      <dgm:t>
        <a:bodyPr/>
        <a:lstStyle/>
        <a:p>
          <a:pPr rtl="1"/>
          <a:endParaRPr lang="ar-SA"/>
        </a:p>
      </dgm:t>
    </dgm:pt>
    <dgm:pt modelId="{469ED3F3-18F4-40C2-A846-65163BCE8D95}" type="pres">
      <dgm:prSet presAssocID="{781562C1-8A19-46DA-A140-464DCB73A855}" presName="hierRoot3" presStyleCnt="0"/>
      <dgm:spPr/>
    </dgm:pt>
    <dgm:pt modelId="{16AC09A0-E233-448C-8633-80F4681D2FB7}" type="pres">
      <dgm:prSet presAssocID="{781562C1-8A19-46DA-A140-464DCB73A855}" presName="composite3" presStyleCnt="0"/>
      <dgm:spPr/>
    </dgm:pt>
    <dgm:pt modelId="{23811825-6F41-41D8-AC63-1821F37FDACB}" type="pres">
      <dgm:prSet presAssocID="{781562C1-8A19-46DA-A140-464DCB73A855}" presName="background3" presStyleLbl="node3" presStyleIdx="5" presStyleCnt="6"/>
      <dgm:spPr/>
    </dgm:pt>
    <dgm:pt modelId="{6A4890B7-2E94-4696-8397-104D4202B1EB}" type="pres">
      <dgm:prSet presAssocID="{781562C1-8A19-46DA-A140-464DCB73A855}" presName="text3" presStyleLbl="fgAcc3" presStyleIdx="5" presStyleCnt="6" custScaleX="393570" custScaleY="569932" custLinFactY="200000" custLinFactNeighborX="-63786" custLinFactNeighborY="28396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CE8B693-8EC3-4B37-8783-29355B10185F}" type="pres">
      <dgm:prSet presAssocID="{781562C1-8A19-46DA-A140-464DCB73A855}" presName="hierChild4" presStyleCnt="0"/>
      <dgm:spPr/>
    </dgm:pt>
  </dgm:ptLst>
  <dgm:cxnLst>
    <dgm:cxn modelId="{55ECDD46-E14F-46DF-AC39-83022C06102E}" srcId="{5237290D-0F2D-4C0D-A3AB-AB3C27CE8736}" destId="{ED6306A1-690F-4999-824D-EB99E7B51C88}" srcOrd="1" destOrd="0" parTransId="{C42B3808-0069-4935-8F4F-27A93636A0AC}" sibTransId="{636B366B-4AC0-4823-A403-D2BC5AE059DE}"/>
    <dgm:cxn modelId="{3B12C6FD-C438-4CBE-B554-E83D318461D1}" srcId="{48428A70-4143-4F6A-9AA4-09A40E4F5167}" destId="{D87BDE1B-2847-4B20-87C9-1418299E8732}" srcOrd="0" destOrd="0" parTransId="{2AEC5F0B-B07A-4E2F-9200-7C678C498CBA}" sibTransId="{430D0220-1DEF-4499-B510-451C25470319}"/>
    <dgm:cxn modelId="{F53652CD-FC59-40DC-A987-1DB1F1B9C681}" srcId="{48428A70-4143-4F6A-9AA4-09A40E4F5167}" destId="{C9706D1B-0DC3-4AE9-94C6-4E4D0069440D}" srcOrd="2" destOrd="0" parTransId="{C6CAD028-E257-4337-8321-5F78FE2B3B17}" sibTransId="{A048878D-6093-4FFF-9F5C-B97860A43CE1}"/>
    <dgm:cxn modelId="{0E2D4881-664B-4D34-952E-4D7155D5A572}" type="presOf" srcId="{19E3D6A0-BB79-4CBA-AC4A-EE0C74935F5F}" destId="{848ED714-5F96-419A-AA0F-C4671EDC9B74}" srcOrd="0" destOrd="0" presId="urn:microsoft.com/office/officeart/2005/8/layout/hierarchy1"/>
    <dgm:cxn modelId="{CB8B6670-714A-4F82-91CC-1D0C7CF220E4}" type="presOf" srcId="{48428A70-4143-4F6A-9AA4-09A40E4F5167}" destId="{67033F5E-A23D-4B60-BA62-CAA92DBC8E12}" srcOrd="0" destOrd="0" presId="urn:microsoft.com/office/officeart/2005/8/layout/hierarchy1"/>
    <dgm:cxn modelId="{D508AB3A-A490-405F-A1C4-331F0EEE435E}" type="presOf" srcId="{781562C1-8A19-46DA-A140-464DCB73A855}" destId="{6A4890B7-2E94-4696-8397-104D4202B1EB}" srcOrd="0" destOrd="0" presId="urn:microsoft.com/office/officeart/2005/8/layout/hierarchy1"/>
    <dgm:cxn modelId="{0D702EF7-7A76-4F1E-BA5F-E025420A5A45}" type="presOf" srcId="{D87BDE1B-2847-4B20-87C9-1418299E8732}" destId="{066C9B71-F75D-4F20-A276-DA4AF41D358B}" srcOrd="0" destOrd="0" presId="urn:microsoft.com/office/officeart/2005/8/layout/hierarchy1"/>
    <dgm:cxn modelId="{36C4936B-B9C4-4991-B353-B7054D8C51E3}" srcId="{48428A70-4143-4F6A-9AA4-09A40E4F5167}" destId="{F31706F5-7E98-4B5E-844A-51B67541E5C9}" srcOrd="1" destOrd="0" parTransId="{611EB6A5-C504-41DF-82AB-2E8250DCED69}" sibTransId="{0D7118F3-A3CD-4C80-AE68-09FBE31E302E}"/>
    <dgm:cxn modelId="{0D4B02B6-CAE2-4319-92F4-8108C271AD31}" srcId="{E08A78E2-C1DD-4E34-A7BE-B4DAD669EC02}" destId="{48428A70-4143-4F6A-9AA4-09A40E4F5167}" srcOrd="1" destOrd="0" parTransId="{DD89607B-F9B8-43B2-8956-DBB923F6BE52}" sibTransId="{72837792-B8B6-4329-B9B0-C7FEA09BAF91}"/>
    <dgm:cxn modelId="{82239377-0E53-49F8-83D6-887040EB6100}" srcId="{E08A78E2-C1DD-4E34-A7BE-B4DAD669EC02}" destId="{5237290D-0F2D-4C0D-A3AB-AB3C27CE8736}" srcOrd="0" destOrd="0" parTransId="{19E3D6A0-BB79-4CBA-AC4A-EE0C74935F5F}" sibTransId="{FA6EE502-EC65-4FE8-8796-A70802A2A709}"/>
    <dgm:cxn modelId="{04AB5D77-23F9-4FD3-B1FD-EF9F28D7A1FF}" type="presOf" srcId="{1DA79335-E78B-4406-8FA5-D59271181091}" destId="{71224F06-2FEF-4637-B945-5BB93A47C794}" srcOrd="0" destOrd="0" presId="urn:microsoft.com/office/officeart/2005/8/layout/hierarchy1"/>
    <dgm:cxn modelId="{26D90E59-84A3-4DCC-9CC1-0F0A98369F94}" type="presOf" srcId="{650753EC-6FCC-41B1-83EE-67738ACB9828}" destId="{4417F701-0B06-497C-891E-E55EC7AF75CD}" srcOrd="0" destOrd="0" presId="urn:microsoft.com/office/officeart/2005/8/layout/hierarchy1"/>
    <dgm:cxn modelId="{A017495B-B243-4E95-AA49-940BD3611C76}" type="presOf" srcId="{DD89607B-F9B8-43B2-8956-DBB923F6BE52}" destId="{A23B0824-0B02-4DEF-BD31-736072158753}" srcOrd="0" destOrd="0" presId="urn:microsoft.com/office/officeart/2005/8/layout/hierarchy1"/>
    <dgm:cxn modelId="{69678570-E9C0-4AB6-AB73-B871E3472815}" type="presOf" srcId="{ED6306A1-690F-4999-824D-EB99E7B51C88}" destId="{BAB10C73-1376-4D70-9B0D-7B9766706902}" srcOrd="0" destOrd="0" presId="urn:microsoft.com/office/officeart/2005/8/layout/hierarchy1"/>
    <dgm:cxn modelId="{6F539499-3B4E-4744-BE62-30D9945DD647}" type="presOf" srcId="{C42B3808-0069-4935-8F4F-27A93636A0AC}" destId="{CB9E294E-3699-4161-9854-A4855CBF5AE5}" srcOrd="0" destOrd="0" presId="urn:microsoft.com/office/officeart/2005/8/layout/hierarchy1"/>
    <dgm:cxn modelId="{03A3DED1-291A-4A30-828B-05634F07DA0F}" type="presOf" srcId="{DCB0AF5E-1E05-4EFC-AA65-6DACEAE36259}" destId="{C678423E-E91D-4C8C-9336-153F5DB25672}" srcOrd="0" destOrd="0" presId="urn:microsoft.com/office/officeart/2005/8/layout/hierarchy1"/>
    <dgm:cxn modelId="{9EEE503A-F5D3-4145-AE35-688B9C4DEEB5}" type="presOf" srcId="{F31706F5-7E98-4B5E-844A-51B67541E5C9}" destId="{0781D08E-3277-417F-AC26-B4D1F1226F3C}" srcOrd="0" destOrd="0" presId="urn:microsoft.com/office/officeart/2005/8/layout/hierarchy1"/>
    <dgm:cxn modelId="{DFFE460C-E48C-418A-8781-65944E0AE4BD}" type="presOf" srcId="{E08A78E2-C1DD-4E34-A7BE-B4DAD669EC02}" destId="{464DA1ED-A4E9-48E9-8FDF-94700C787128}" srcOrd="0" destOrd="0" presId="urn:microsoft.com/office/officeart/2005/8/layout/hierarchy1"/>
    <dgm:cxn modelId="{50D4FBF5-5DAB-49FB-BD1E-F76E16854BCD}" type="presOf" srcId="{5237290D-0F2D-4C0D-A3AB-AB3C27CE8736}" destId="{A5E45BF3-79AB-4CB0-B297-A7799F89101F}" srcOrd="0" destOrd="0" presId="urn:microsoft.com/office/officeart/2005/8/layout/hierarchy1"/>
    <dgm:cxn modelId="{CE6A1FFC-2A44-4D11-8190-FC394FFA2F22}" srcId="{DCB0AF5E-1E05-4EFC-AA65-6DACEAE36259}" destId="{E08A78E2-C1DD-4E34-A7BE-B4DAD669EC02}" srcOrd="0" destOrd="0" parTransId="{56748B9F-8AED-457C-9E90-2628065314B0}" sibTransId="{3996A3A2-4D99-47B7-8021-5E62BC0DEA4C}"/>
    <dgm:cxn modelId="{F410E767-28AE-4070-B0E4-F32EAFC335E9}" type="presOf" srcId="{C9706D1B-0DC3-4AE9-94C6-4E4D0069440D}" destId="{4E1912B7-8C01-4FEF-B1F6-7A9EE7F0CFD9}" srcOrd="0" destOrd="0" presId="urn:microsoft.com/office/officeart/2005/8/layout/hierarchy1"/>
    <dgm:cxn modelId="{B66D38D2-55B5-4B06-8C78-E308F773CA14}" srcId="{48428A70-4143-4F6A-9AA4-09A40E4F5167}" destId="{781562C1-8A19-46DA-A140-464DCB73A855}" srcOrd="3" destOrd="0" parTransId="{650753EC-6FCC-41B1-83EE-67738ACB9828}" sibTransId="{09F82BD7-86E6-46F2-9EB6-C9110CFD618A}"/>
    <dgm:cxn modelId="{E4410D23-0D4F-4974-B1A8-7B0E7C7A7461}" type="presOf" srcId="{C6CAD028-E257-4337-8321-5F78FE2B3B17}" destId="{81F07C01-D910-4F59-8E11-E1F921A2E7D1}" srcOrd="0" destOrd="0" presId="urn:microsoft.com/office/officeart/2005/8/layout/hierarchy1"/>
    <dgm:cxn modelId="{E5497082-092A-401E-B18D-09FBC9AF7B6F}" type="presOf" srcId="{F619ED8D-1217-41EA-BA18-93B38BD042C8}" destId="{441BBEA0-604C-420F-94A0-BA093FD72C3F}" srcOrd="0" destOrd="0" presId="urn:microsoft.com/office/officeart/2005/8/layout/hierarchy1"/>
    <dgm:cxn modelId="{ABDE2724-7B07-4836-9529-0143582EC119}" srcId="{5237290D-0F2D-4C0D-A3AB-AB3C27CE8736}" destId="{F619ED8D-1217-41EA-BA18-93B38BD042C8}" srcOrd="0" destOrd="0" parTransId="{1DA79335-E78B-4406-8FA5-D59271181091}" sibTransId="{AF61F061-9C86-4380-8575-72E29827E113}"/>
    <dgm:cxn modelId="{20772F2D-A6FE-41E3-BFE5-DD5165EBA72D}" type="presOf" srcId="{611EB6A5-C504-41DF-82AB-2E8250DCED69}" destId="{4E268C00-F0A1-4F53-B8E7-F8F17CCE6325}" srcOrd="0" destOrd="0" presId="urn:microsoft.com/office/officeart/2005/8/layout/hierarchy1"/>
    <dgm:cxn modelId="{D97B83A6-8EE1-4D78-A00A-436A3BAB3C4D}" type="presOf" srcId="{2AEC5F0B-B07A-4E2F-9200-7C678C498CBA}" destId="{23FC1FCF-7887-4AD5-B2A4-09FA185EF670}" srcOrd="0" destOrd="0" presId="urn:microsoft.com/office/officeart/2005/8/layout/hierarchy1"/>
    <dgm:cxn modelId="{09749C20-152C-423E-8094-5D9B418B4CA0}" type="presParOf" srcId="{C678423E-E91D-4C8C-9336-153F5DB25672}" destId="{74026C92-2FFB-4AAC-BB92-F237B7DBCF1C}" srcOrd="0" destOrd="0" presId="urn:microsoft.com/office/officeart/2005/8/layout/hierarchy1"/>
    <dgm:cxn modelId="{AA397DFB-4D5A-4745-BACA-8EA8379A70C0}" type="presParOf" srcId="{74026C92-2FFB-4AAC-BB92-F237B7DBCF1C}" destId="{548ACC7F-9FAB-4253-BB28-0AAB16276367}" srcOrd="0" destOrd="0" presId="urn:microsoft.com/office/officeart/2005/8/layout/hierarchy1"/>
    <dgm:cxn modelId="{E387FD91-0B86-4523-88B9-38BB0C2CAD0F}" type="presParOf" srcId="{548ACC7F-9FAB-4253-BB28-0AAB16276367}" destId="{6392D0BD-CC70-4B87-9DE9-6AE8B0EAA604}" srcOrd="0" destOrd="0" presId="urn:microsoft.com/office/officeart/2005/8/layout/hierarchy1"/>
    <dgm:cxn modelId="{692B627A-BE1A-414B-A06E-8F8522061AE7}" type="presParOf" srcId="{548ACC7F-9FAB-4253-BB28-0AAB16276367}" destId="{464DA1ED-A4E9-48E9-8FDF-94700C787128}" srcOrd="1" destOrd="0" presId="urn:microsoft.com/office/officeart/2005/8/layout/hierarchy1"/>
    <dgm:cxn modelId="{2D9942FE-25E4-4B4A-B538-AE813DCD137C}" type="presParOf" srcId="{74026C92-2FFB-4AAC-BB92-F237B7DBCF1C}" destId="{CC4BAFEC-267E-4ACC-B866-F2797702E26D}" srcOrd="1" destOrd="0" presId="urn:microsoft.com/office/officeart/2005/8/layout/hierarchy1"/>
    <dgm:cxn modelId="{5E2F5EA2-C430-454E-873B-A040B316E88B}" type="presParOf" srcId="{CC4BAFEC-267E-4ACC-B866-F2797702E26D}" destId="{848ED714-5F96-419A-AA0F-C4671EDC9B74}" srcOrd="0" destOrd="0" presId="urn:microsoft.com/office/officeart/2005/8/layout/hierarchy1"/>
    <dgm:cxn modelId="{F38EC5F6-FE3B-4BCA-B6BD-E2CA24A194F5}" type="presParOf" srcId="{CC4BAFEC-267E-4ACC-B866-F2797702E26D}" destId="{4646DC95-05E8-4213-8238-3F3BB6CD8EB5}" srcOrd="1" destOrd="0" presId="urn:microsoft.com/office/officeart/2005/8/layout/hierarchy1"/>
    <dgm:cxn modelId="{755B271E-5B3A-4B79-B899-EF9D08BB9296}" type="presParOf" srcId="{4646DC95-05E8-4213-8238-3F3BB6CD8EB5}" destId="{9D4F1414-0B38-46BD-94B6-681DF5891DC7}" srcOrd="0" destOrd="0" presId="urn:microsoft.com/office/officeart/2005/8/layout/hierarchy1"/>
    <dgm:cxn modelId="{A686364B-4121-4360-BCDA-DD14F256E569}" type="presParOf" srcId="{9D4F1414-0B38-46BD-94B6-681DF5891DC7}" destId="{1D772E0C-E838-404D-9B15-AAD105241038}" srcOrd="0" destOrd="0" presId="urn:microsoft.com/office/officeart/2005/8/layout/hierarchy1"/>
    <dgm:cxn modelId="{1DB13730-EC95-4782-A548-A5805A8A04A2}" type="presParOf" srcId="{9D4F1414-0B38-46BD-94B6-681DF5891DC7}" destId="{A5E45BF3-79AB-4CB0-B297-A7799F89101F}" srcOrd="1" destOrd="0" presId="urn:microsoft.com/office/officeart/2005/8/layout/hierarchy1"/>
    <dgm:cxn modelId="{F0CEF5E8-891E-463C-8371-648FD454295D}" type="presParOf" srcId="{4646DC95-05E8-4213-8238-3F3BB6CD8EB5}" destId="{2734F6AF-591D-4106-B8EE-1650CDC5ED95}" srcOrd="1" destOrd="0" presId="urn:microsoft.com/office/officeart/2005/8/layout/hierarchy1"/>
    <dgm:cxn modelId="{604A0EF6-42E6-4AF7-A63F-871D923F92F6}" type="presParOf" srcId="{2734F6AF-591D-4106-B8EE-1650CDC5ED95}" destId="{71224F06-2FEF-4637-B945-5BB93A47C794}" srcOrd="0" destOrd="0" presId="urn:microsoft.com/office/officeart/2005/8/layout/hierarchy1"/>
    <dgm:cxn modelId="{E6FCC7CC-C398-42EA-B9E7-1EDD2B666371}" type="presParOf" srcId="{2734F6AF-591D-4106-B8EE-1650CDC5ED95}" destId="{1D5E5CB7-CF5B-4431-836B-FC3A8F1A961F}" srcOrd="1" destOrd="0" presId="urn:microsoft.com/office/officeart/2005/8/layout/hierarchy1"/>
    <dgm:cxn modelId="{96074CBB-52D9-4D48-A996-6219A962DDAC}" type="presParOf" srcId="{1D5E5CB7-CF5B-4431-836B-FC3A8F1A961F}" destId="{78839F96-AAEA-4BE7-BFD2-45AC65041BAD}" srcOrd="0" destOrd="0" presId="urn:microsoft.com/office/officeart/2005/8/layout/hierarchy1"/>
    <dgm:cxn modelId="{D707DEC4-98D4-4BF8-B95C-9078D4C5E1B0}" type="presParOf" srcId="{78839F96-AAEA-4BE7-BFD2-45AC65041BAD}" destId="{A1DF92BE-60EA-4313-8583-B465C974F978}" srcOrd="0" destOrd="0" presId="urn:microsoft.com/office/officeart/2005/8/layout/hierarchy1"/>
    <dgm:cxn modelId="{C2629ACD-88B8-4AFB-A6B4-04C0FA525E64}" type="presParOf" srcId="{78839F96-AAEA-4BE7-BFD2-45AC65041BAD}" destId="{441BBEA0-604C-420F-94A0-BA093FD72C3F}" srcOrd="1" destOrd="0" presId="urn:microsoft.com/office/officeart/2005/8/layout/hierarchy1"/>
    <dgm:cxn modelId="{38F1B1B2-77DF-4BDA-80D3-FF1CD7D986DB}" type="presParOf" srcId="{1D5E5CB7-CF5B-4431-836B-FC3A8F1A961F}" destId="{BC3843D6-21ED-4309-B96F-4FC89FB4F4BC}" srcOrd="1" destOrd="0" presId="urn:microsoft.com/office/officeart/2005/8/layout/hierarchy1"/>
    <dgm:cxn modelId="{2703E6AE-4268-4042-B436-EC4959E20FE6}" type="presParOf" srcId="{2734F6AF-591D-4106-B8EE-1650CDC5ED95}" destId="{CB9E294E-3699-4161-9854-A4855CBF5AE5}" srcOrd="2" destOrd="0" presId="urn:microsoft.com/office/officeart/2005/8/layout/hierarchy1"/>
    <dgm:cxn modelId="{65DE4A75-1221-4E2E-9FB0-F4EF2100F710}" type="presParOf" srcId="{2734F6AF-591D-4106-B8EE-1650CDC5ED95}" destId="{3B8C2A12-DA0D-448E-85BE-98BC0517617F}" srcOrd="3" destOrd="0" presId="urn:microsoft.com/office/officeart/2005/8/layout/hierarchy1"/>
    <dgm:cxn modelId="{DD03AE01-27B5-4415-B200-54C5A5AA74A0}" type="presParOf" srcId="{3B8C2A12-DA0D-448E-85BE-98BC0517617F}" destId="{F1EA5451-82ED-44BA-A0B2-8F1CBD7893BE}" srcOrd="0" destOrd="0" presId="urn:microsoft.com/office/officeart/2005/8/layout/hierarchy1"/>
    <dgm:cxn modelId="{E2287CB2-6D7D-4059-834D-5929D448B879}" type="presParOf" srcId="{F1EA5451-82ED-44BA-A0B2-8F1CBD7893BE}" destId="{D0CD19E6-D520-4E57-9BDE-928C86E08D18}" srcOrd="0" destOrd="0" presId="urn:microsoft.com/office/officeart/2005/8/layout/hierarchy1"/>
    <dgm:cxn modelId="{E84AF68D-8591-4FBC-93C3-1EE1FD45448B}" type="presParOf" srcId="{F1EA5451-82ED-44BA-A0B2-8F1CBD7893BE}" destId="{BAB10C73-1376-4D70-9B0D-7B9766706902}" srcOrd="1" destOrd="0" presId="urn:microsoft.com/office/officeart/2005/8/layout/hierarchy1"/>
    <dgm:cxn modelId="{02140B6B-633D-4568-A46B-368FFAF8FA40}" type="presParOf" srcId="{3B8C2A12-DA0D-448E-85BE-98BC0517617F}" destId="{0388BB0F-66DE-42B1-B842-3348068423E7}" srcOrd="1" destOrd="0" presId="urn:microsoft.com/office/officeart/2005/8/layout/hierarchy1"/>
    <dgm:cxn modelId="{0CF2B605-B383-4AAB-93BB-F4D6D8391084}" type="presParOf" srcId="{CC4BAFEC-267E-4ACC-B866-F2797702E26D}" destId="{A23B0824-0B02-4DEF-BD31-736072158753}" srcOrd="2" destOrd="0" presId="urn:microsoft.com/office/officeart/2005/8/layout/hierarchy1"/>
    <dgm:cxn modelId="{DE740F6C-2846-4A51-850F-BBF40385B139}" type="presParOf" srcId="{CC4BAFEC-267E-4ACC-B866-F2797702E26D}" destId="{FB267389-96DA-48B2-A435-E06ADE16F509}" srcOrd="3" destOrd="0" presId="urn:microsoft.com/office/officeart/2005/8/layout/hierarchy1"/>
    <dgm:cxn modelId="{2DCF571C-AE91-454F-8C2A-37DC497D91A1}" type="presParOf" srcId="{FB267389-96DA-48B2-A435-E06ADE16F509}" destId="{356F9295-4914-4FA3-975F-DB3BA0E4441A}" srcOrd="0" destOrd="0" presId="urn:microsoft.com/office/officeart/2005/8/layout/hierarchy1"/>
    <dgm:cxn modelId="{0D04686A-52A3-4018-8068-36789CB67BC7}" type="presParOf" srcId="{356F9295-4914-4FA3-975F-DB3BA0E4441A}" destId="{FB0E228E-1692-4DC9-9CEB-2D2DF5E9D315}" srcOrd="0" destOrd="0" presId="urn:microsoft.com/office/officeart/2005/8/layout/hierarchy1"/>
    <dgm:cxn modelId="{9184BD02-17EE-43F6-985C-88CDE5095780}" type="presParOf" srcId="{356F9295-4914-4FA3-975F-DB3BA0E4441A}" destId="{67033F5E-A23D-4B60-BA62-CAA92DBC8E12}" srcOrd="1" destOrd="0" presId="urn:microsoft.com/office/officeart/2005/8/layout/hierarchy1"/>
    <dgm:cxn modelId="{4CDAC949-8E65-45E8-8FDB-6C2DCFBA12F4}" type="presParOf" srcId="{FB267389-96DA-48B2-A435-E06ADE16F509}" destId="{85424D46-2C2D-46C5-898A-2C634A4EE023}" srcOrd="1" destOrd="0" presId="urn:microsoft.com/office/officeart/2005/8/layout/hierarchy1"/>
    <dgm:cxn modelId="{E2FFDFA3-4418-49F8-973C-9D3CD839E9EA}" type="presParOf" srcId="{85424D46-2C2D-46C5-898A-2C634A4EE023}" destId="{23FC1FCF-7887-4AD5-B2A4-09FA185EF670}" srcOrd="0" destOrd="0" presId="urn:microsoft.com/office/officeart/2005/8/layout/hierarchy1"/>
    <dgm:cxn modelId="{B4FC841A-57B7-46DE-A322-BE1554D41549}" type="presParOf" srcId="{85424D46-2C2D-46C5-898A-2C634A4EE023}" destId="{4FFBFD36-4C6A-4612-AC24-D04ED8F6313F}" srcOrd="1" destOrd="0" presId="urn:microsoft.com/office/officeart/2005/8/layout/hierarchy1"/>
    <dgm:cxn modelId="{B1C24F35-38AE-45AC-AAA0-DA1B377F82DC}" type="presParOf" srcId="{4FFBFD36-4C6A-4612-AC24-D04ED8F6313F}" destId="{FFD15715-3A28-4EA6-BF2F-AA62A3F18738}" srcOrd="0" destOrd="0" presId="urn:microsoft.com/office/officeart/2005/8/layout/hierarchy1"/>
    <dgm:cxn modelId="{F6F97DE1-B83C-4809-9F31-86E5AC9275ED}" type="presParOf" srcId="{FFD15715-3A28-4EA6-BF2F-AA62A3F18738}" destId="{C2E6016F-44B3-4420-B27E-CA1899910837}" srcOrd="0" destOrd="0" presId="urn:microsoft.com/office/officeart/2005/8/layout/hierarchy1"/>
    <dgm:cxn modelId="{E81634F4-15B2-46F0-AE75-525D1F64F9BA}" type="presParOf" srcId="{FFD15715-3A28-4EA6-BF2F-AA62A3F18738}" destId="{066C9B71-F75D-4F20-A276-DA4AF41D358B}" srcOrd="1" destOrd="0" presId="urn:microsoft.com/office/officeart/2005/8/layout/hierarchy1"/>
    <dgm:cxn modelId="{418BA003-0A60-467A-BCE1-85E0ED1698A8}" type="presParOf" srcId="{4FFBFD36-4C6A-4612-AC24-D04ED8F6313F}" destId="{F3E97C65-FF0A-48A5-94DF-A1A7A5388036}" srcOrd="1" destOrd="0" presId="urn:microsoft.com/office/officeart/2005/8/layout/hierarchy1"/>
    <dgm:cxn modelId="{D302B5AC-89A0-445E-96E8-D67AD96AED8B}" type="presParOf" srcId="{85424D46-2C2D-46C5-898A-2C634A4EE023}" destId="{4E268C00-F0A1-4F53-B8E7-F8F17CCE6325}" srcOrd="2" destOrd="0" presId="urn:microsoft.com/office/officeart/2005/8/layout/hierarchy1"/>
    <dgm:cxn modelId="{76AAA53F-4579-47EC-9A77-72FD6DF19704}" type="presParOf" srcId="{85424D46-2C2D-46C5-898A-2C634A4EE023}" destId="{B0F3119A-A6C2-4C8E-B538-BAAB25A7BB69}" srcOrd="3" destOrd="0" presId="urn:microsoft.com/office/officeart/2005/8/layout/hierarchy1"/>
    <dgm:cxn modelId="{0C5BB794-D545-4B49-B5B0-970F120A1295}" type="presParOf" srcId="{B0F3119A-A6C2-4C8E-B538-BAAB25A7BB69}" destId="{AD2C0FBE-1EBC-4D02-B4E2-3A86A104ADBC}" srcOrd="0" destOrd="0" presId="urn:microsoft.com/office/officeart/2005/8/layout/hierarchy1"/>
    <dgm:cxn modelId="{51659260-B780-4874-A943-F1699D536D4E}" type="presParOf" srcId="{AD2C0FBE-1EBC-4D02-B4E2-3A86A104ADBC}" destId="{2ED62FD5-B7F0-4733-B0E5-80C14949F5A9}" srcOrd="0" destOrd="0" presId="urn:microsoft.com/office/officeart/2005/8/layout/hierarchy1"/>
    <dgm:cxn modelId="{C7599A80-17C2-449C-A16A-EE1D0BB08AEC}" type="presParOf" srcId="{AD2C0FBE-1EBC-4D02-B4E2-3A86A104ADBC}" destId="{0781D08E-3277-417F-AC26-B4D1F1226F3C}" srcOrd="1" destOrd="0" presId="urn:microsoft.com/office/officeart/2005/8/layout/hierarchy1"/>
    <dgm:cxn modelId="{4C3BAD28-1C2D-40C7-9E60-5A394D9AAA03}" type="presParOf" srcId="{B0F3119A-A6C2-4C8E-B538-BAAB25A7BB69}" destId="{900BEEEF-FCC4-4905-98BF-D2D3D4D315F4}" srcOrd="1" destOrd="0" presId="urn:microsoft.com/office/officeart/2005/8/layout/hierarchy1"/>
    <dgm:cxn modelId="{200491C2-3D6F-454C-A2B3-5B291D36A337}" type="presParOf" srcId="{85424D46-2C2D-46C5-898A-2C634A4EE023}" destId="{81F07C01-D910-4F59-8E11-E1F921A2E7D1}" srcOrd="4" destOrd="0" presId="urn:microsoft.com/office/officeart/2005/8/layout/hierarchy1"/>
    <dgm:cxn modelId="{B9EA4845-D378-42A0-945B-B0A1BF10AE17}" type="presParOf" srcId="{85424D46-2C2D-46C5-898A-2C634A4EE023}" destId="{4B3BCA99-67DE-4A7B-97E1-D3D6511280D1}" srcOrd="5" destOrd="0" presId="urn:microsoft.com/office/officeart/2005/8/layout/hierarchy1"/>
    <dgm:cxn modelId="{250266EF-0132-4E32-AD51-7868869A886F}" type="presParOf" srcId="{4B3BCA99-67DE-4A7B-97E1-D3D6511280D1}" destId="{6B2DDEB9-8B5D-43E7-9DEC-77293A6B08C8}" srcOrd="0" destOrd="0" presId="urn:microsoft.com/office/officeart/2005/8/layout/hierarchy1"/>
    <dgm:cxn modelId="{FFF36E81-0606-492F-8F1B-542ADF15B058}" type="presParOf" srcId="{6B2DDEB9-8B5D-43E7-9DEC-77293A6B08C8}" destId="{806E71C2-F1EA-4F5F-A67C-48738F5BCF51}" srcOrd="0" destOrd="0" presId="urn:microsoft.com/office/officeart/2005/8/layout/hierarchy1"/>
    <dgm:cxn modelId="{365CE997-25E7-42A5-BBB6-C08C262BE6F5}" type="presParOf" srcId="{6B2DDEB9-8B5D-43E7-9DEC-77293A6B08C8}" destId="{4E1912B7-8C01-4FEF-B1F6-7A9EE7F0CFD9}" srcOrd="1" destOrd="0" presId="urn:microsoft.com/office/officeart/2005/8/layout/hierarchy1"/>
    <dgm:cxn modelId="{E62E98B9-4576-49D2-95E6-2F074D61F3B5}" type="presParOf" srcId="{4B3BCA99-67DE-4A7B-97E1-D3D6511280D1}" destId="{2BF2FB3B-A894-480E-98F2-EC8BAD5A3F07}" srcOrd="1" destOrd="0" presId="urn:microsoft.com/office/officeart/2005/8/layout/hierarchy1"/>
    <dgm:cxn modelId="{90795471-9228-48B6-95E5-33AA2FAD0294}" type="presParOf" srcId="{85424D46-2C2D-46C5-898A-2C634A4EE023}" destId="{4417F701-0B06-497C-891E-E55EC7AF75CD}" srcOrd="6" destOrd="0" presId="urn:microsoft.com/office/officeart/2005/8/layout/hierarchy1"/>
    <dgm:cxn modelId="{6B3F30AA-459C-4FED-BB8B-4F90B4040F8A}" type="presParOf" srcId="{85424D46-2C2D-46C5-898A-2C634A4EE023}" destId="{469ED3F3-18F4-40C2-A846-65163BCE8D95}" srcOrd="7" destOrd="0" presId="urn:microsoft.com/office/officeart/2005/8/layout/hierarchy1"/>
    <dgm:cxn modelId="{47DF9C44-9209-4C8D-BADC-212859DB5C4A}" type="presParOf" srcId="{469ED3F3-18F4-40C2-A846-65163BCE8D95}" destId="{16AC09A0-E233-448C-8633-80F4681D2FB7}" srcOrd="0" destOrd="0" presId="urn:microsoft.com/office/officeart/2005/8/layout/hierarchy1"/>
    <dgm:cxn modelId="{8BC4AA13-72D8-49B7-90B6-63921159258B}" type="presParOf" srcId="{16AC09A0-E233-448C-8633-80F4681D2FB7}" destId="{23811825-6F41-41D8-AC63-1821F37FDACB}" srcOrd="0" destOrd="0" presId="urn:microsoft.com/office/officeart/2005/8/layout/hierarchy1"/>
    <dgm:cxn modelId="{911A43B0-73F6-47F0-9224-C608D4069A6E}" type="presParOf" srcId="{16AC09A0-E233-448C-8633-80F4681D2FB7}" destId="{6A4890B7-2E94-4696-8397-104D4202B1EB}" srcOrd="1" destOrd="0" presId="urn:microsoft.com/office/officeart/2005/8/layout/hierarchy1"/>
    <dgm:cxn modelId="{5D8F784A-0C38-463B-ACC6-B8381D83239F}" type="presParOf" srcId="{469ED3F3-18F4-40C2-A846-65163BCE8D95}" destId="{FCE8B693-8EC3-4B37-8783-29355B1018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7F701-0B06-497C-891E-E55EC7AF75CD}">
      <dsp:nvSpPr>
        <dsp:cNvPr id="0" name=""/>
        <dsp:cNvSpPr/>
      </dsp:nvSpPr>
      <dsp:spPr>
        <a:xfrm>
          <a:off x="6191943" y="4305572"/>
          <a:ext cx="1994116" cy="59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778"/>
              </a:lnTo>
              <a:lnTo>
                <a:pt x="1994116" y="564778"/>
              </a:lnTo>
              <a:lnTo>
                <a:pt x="1994116" y="597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7C01-D910-4F59-8E11-E1F921A2E7D1}">
      <dsp:nvSpPr>
        <dsp:cNvPr id="0" name=""/>
        <dsp:cNvSpPr/>
      </dsp:nvSpPr>
      <dsp:spPr>
        <a:xfrm>
          <a:off x="6146223" y="4305572"/>
          <a:ext cx="91440" cy="493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057"/>
              </a:lnTo>
              <a:lnTo>
                <a:pt x="56709" y="461057"/>
              </a:lnTo>
              <a:lnTo>
                <a:pt x="56709" y="493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68C00-F0A1-4F53-B8E7-F8F17CCE6325}">
      <dsp:nvSpPr>
        <dsp:cNvPr id="0" name=""/>
        <dsp:cNvSpPr/>
      </dsp:nvSpPr>
      <dsp:spPr>
        <a:xfrm>
          <a:off x="4247605" y="4305572"/>
          <a:ext cx="1944337" cy="545538"/>
        </a:xfrm>
        <a:custGeom>
          <a:avLst/>
          <a:gdLst/>
          <a:ahLst/>
          <a:cxnLst/>
          <a:rect l="0" t="0" r="0" b="0"/>
          <a:pathLst>
            <a:path>
              <a:moveTo>
                <a:pt x="1944337" y="0"/>
              </a:moveTo>
              <a:lnTo>
                <a:pt x="1944337" y="512919"/>
              </a:lnTo>
              <a:lnTo>
                <a:pt x="0" y="512919"/>
              </a:lnTo>
              <a:lnTo>
                <a:pt x="0" y="545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C1FCF-7887-4AD5-B2A4-09FA185EF670}">
      <dsp:nvSpPr>
        <dsp:cNvPr id="0" name=""/>
        <dsp:cNvSpPr/>
      </dsp:nvSpPr>
      <dsp:spPr>
        <a:xfrm>
          <a:off x="2499899" y="4305572"/>
          <a:ext cx="3692044" cy="545538"/>
        </a:xfrm>
        <a:custGeom>
          <a:avLst/>
          <a:gdLst/>
          <a:ahLst/>
          <a:cxnLst/>
          <a:rect l="0" t="0" r="0" b="0"/>
          <a:pathLst>
            <a:path>
              <a:moveTo>
                <a:pt x="3692044" y="0"/>
              </a:moveTo>
              <a:lnTo>
                <a:pt x="3692044" y="512919"/>
              </a:lnTo>
              <a:lnTo>
                <a:pt x="0" y="512919"/>
              </a:lnTo>
              <a:lnTo>
                <a:pt x="0" y="545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B0824-0B02-4DEF-BD31-736072158753}">
      <dsp:nvSpPr>
        <dsp:cNvPr id="0" name=""/>
        <dsp:cNvSpPr/>
      </dsp:nvSpPr>
      <dsp:spPr>
        <a:xfrm>
          <a:off x="4689815" y="1960937"/>
          <a:ext cx="1502127" cy="135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506"/>
              </a:lnTo>
              <a:lnTo>
                <a:pt x="1502127" y="1325506"/>
              </a:lnTo>
              <a:lnTo>
                <a:pt x="1502127" y="135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E294E-3699-4161-9854-A4855CBF5AE5}">
      <dsp:nvSpPr>
        <dsp:cNvPr id="0" name=""/>
        <dsp:cNvSpPr/>
      </dsp:nvSpPr>
      <dsp:spPr>
        <a:xfrm>
          <a:off x="1630001" y="3150821"/>
          <a:ext cx="1332647" cy="16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93"/>
              </a:lnTo>
              <a:lnTo>
                <a:pt x="1332647" y="137093"/>
              </a:lnTo>
              <a:lnTo>
                <a:pt x="1332647" y="169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24F06-2FEF-4637-B945-5BB93A47C794}">
      <dsp:nvSpPr>
        <dsp:cNvPr id="0" name=""/>
        <dsp:cNvSpPr/>
      </dsp:nvSpPr>
      <dsp:spPr>
        <a:xfrm>
          <a:off x="924246" y="3150821"/>
          <a:ext cx="705754" cy="322329"/>
        </a:xfrm>
        <a:custGeom>
          <a:avLst/>
          <a:gdLst/>
          <a:ahLst/>
          <a:cxnLst/>
          <a:rect l="0" t="0" r="0" b="0"/>
          <a:pathLst>
            <a:path>
              <a:moveTo>
                <a:pt x="705754" y="0"/>
              </a:moveTo>
              <a:lnTo>
                <a:pt x="705754" y="289710"/>
              </a:lnTo>
              <a:lnTo>
                <a:pt x="0" y="289710"/>
              </a:lnTo>
              <a:lnTo>
                <a:pt x="0" y="322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ED714-5F96-419A-AA0F-C4671EDC9B74}">
      <dsp:nvSpPr>
        <dsp:cNvPr id="0" name=""/>
        <dsp:cNvSpPr/>
      </dsp:nvSpPr>
      <dsp:spPr>
        <a:xfrm>
          <a:off x="1630001" y="1960937"/>
          <a:ext cx="3059814" cy="241785"/>
        </a:xfrm>
        <a:custGeom>
          <a:avLst/>
          <a:gdLst/>
          <a:ahLst/>
          <a:cxnLst/>
          <a:rect l="0" t="0" r="0" b="0"/>
          <a:pathLst>
            <a:path>
              <a:moveTo>
                <a:pt x="3059814" y="0"/>
              </a:moveTo>
              <a:lnTo>
                <a:pt x="3059814" y="209166"/>
              </a:lnTo>
              <a:lnTo>
                <a:pt x="0" y="209166"/>
              </a:lnTo>
              <a:lnTo>
                <a:pt x="0" y="24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2D0BD-CC70-4B87-9DE9-6AE8B0EAA604}">
      <dsp:nvSpPr>
        <dsp:cNvPr id="0" name=""/>
        <dsp:cNvSpPr/>
      </dsp:nvSpPr>
      <dsp:spPr>
        <a:xfrm>
          <a:off x="3799184" y="1057034"/>
          <a:ext cx="1781261" cy="903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DA1ED-A4E9-48E9-8FDF-94700C787128}">
      <dsp:nvSpPr>
        <dsp:cNvPr id="0" name=""/>
        <dsp:cNvSpPr/>
      </dsp:nvSpPr>
      <dsp:spPr>
        <a:xfrm>
          <a:off x="3838308" y="1094201"/>
          <a:ext cx="1781261" cy="903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Heat exchangers</a:t>
          </a:r>
          <a:endParaRPr lang="ar-SA" sz="2500" kern="1200" dirty="0"/>
        </a:p>
      </dsp:txBody>
      <dsp:txXfrm>
        <a:off x="3864782" y="1120675"/>
        <a:ext cx="1728313" cy="850955"/>
      </dsp:txXfrm>
    </dsp:sp>
    <dsp:sp modelId="{1D772E0C-E838-404D-9B15-AAD105241038}">
      <dsp:nvSpPr>
        <dsp:cNvPr id="0" name=""/>
        <dsp:cNvSpPr/>
      </dsp:nvSpPr>
      <dsp:spPr>
        <a:xfrm>
          <a:off x="951478" y="2202723"/>
          <a:ext cx="1357044" cy="948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45BF3-79AB-4CB0-B297-A7799F89101F}">
      <dsp:nvSpPr>
        <dsp:cNvPr id="0" name=""/>
        <dsp:cNvSpPr/>
      </dsp:nvSpPr>
      <dsp:spPr>
        <a:xfrm>
          <a:off x="990602" y="2239890"/>
          <a:ext cx="1357044" cy="948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Contact type</a:t>
          </a:r>
          <a:endParaRPr lang="ar-SA" sz="2500" kern="1200" dirty="0"/>
        </a:p>
      </dsp:txBody>
      <dsp:txXfrm>
        <a:off x="1018371" y="2267659"/>
        <a:ext cx="1301506" cy="892560"/>
      </dsp:txXfrm>
    </dsp:sp>
    <dsp:sp modelId="{A1DF92BE-60EA-4313-8583-B465C974F978}">
      <dsp:nvSpPr>
        <dsp:cNvPr id="0" name=""/>
        <dsp:cNvSpPr/>
      </dsp:nvSpPr>
      <dsp:spPr>
        <a:xfrm>
          <a:off x="111167" y="3473151"/>
          <a:ext cx="1626157" cy="61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BBEA0-604C-420F-94A0-BA093FD72C3F}">
      <dsp:nvSpPr>
        <dsp:cNvPr id="0" name=""/>
        <dsp:cNvSpPr/>
      </dsp:nvSpPr>
      <dsp:spPr>
        <a:xfrm>
          <a:off x="150290" y="3510318"/>
          <a:ext cx="1626157" cy="619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Steam infusion </a:t>
          </a:r>
          <a:endParaRPr lang="ar-SA" sz="2500" kern="1200" dirty="0"/>
        </a:p>
      </dsp:txBody>
      <dsp:txXfrm>
        <a:off x="168433" y="3528461"/>
        <a:ext cx="1589871" cy="583178"/>
      </dsp:txXfrm>
    </dsp:sp>
    <dsp:sp modelId="{D0CD19E6-D520-4E57-9BDE-928C86E08D18}">
      <dsp:nvSpPr>
        <dsp:cNvPr id="0" name=""/>
        <dsp:cNvSpPr/>
      </dsp:nvSpPr>
      <dsp:spPr>
        <a:xfrm>
          <a:off x="2152212" y="3320533"/>
          <a:ext cx="1620872" cy="1068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10C73-1376-4D70-9B0D-7B9766706902}">
      <dsp:nvSpPr>
        <dsp:cNvPr id="0" name=""/>
        <dsp:cNvSpPr/>
      </dsp:nvSpPr>
      <dsp:spPr>
        <a:xfrm>
          <a:off x="2191335" y="3357700"/>
          <a:ext cx="1620872" cy="1068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Steam injection</a:t>
          </a:r>
          <a:endParaRPr lang="ar-SA" sz="2500" kern="1200" dirty="0"/>
        </a:p>
      </dsp:txBody>
      <dsp:txXfrm>
        <a:off x="2222618" y="3388983"/>
        <a:ext cx="1558306" cy="1005530"/>
      </dsp:txXfrm>
    </dsp:sp>
    <dsp:sp modelId="{FB0E228E-1692-4DC9-9CEB-2D2DF5E9D315}">
      <dsp:nvSpPr>
        <dsp:cNvPr id="0" name=""/>
        <dsp:cNvSpPr/>
      </dsp:nvSpPr>
      <dsp:spPr>
        <a:xfrm>
          <a:off x="4879210" y="3319063"/>
          <a:ext cx="2625467" cy="986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33F5E-A23D-4B60-BA62-CAA92DBC8E12}">
      <dsp:nvSpPr>
        <dsp:cNvPr id="0" name=""/>
        <dsp:cNvSpPr/>
      </dsp:nvSpPr>
      <dsp:spPr>
        <a:xfrm>
          <a:off x="4918333" y="3356230"/>
          <a:ext cx="2625467" cy="986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Non contact type</a:t>
          </a:r>
          <a:endParaRPr lang="ar-SA" sz="2500" kern="1200" dirty="0"/>
        </a:p>
      </dsp:txBody>
      <dsp:txXfrm>
        <a:off x="4947227" y="3385124"/>
        <a:ext cx="2567679" cy="928720"/>
      </dsp:txXfrm>
    </dsp:sp>
    <dsp:sp modelId="{C2E6016F-44B3-4420-B27E-CA1899910837}">
      <dsp:nvSpPr>
        <dsp:cNvPr id="0" name=""/>
        <dsp:cNvSpPr/>
      </dsp:nvSpPr>
      <dsp:spPr>
        <a:xfrm>
          <a:off x="2031626" y="4851110"/>
          <a:ext cx="936545" cy="684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C9B71-F75D-4F20-A276-DA4AF41D358B}">
      <dsp:nvSpPr>
        <dsp:cNvPr id="0" name=""/>
        <dsp:cNvSpPr/>
      </dsp:nvSpPr>
      <dsp:spPr>
        <a:xfrm>
          <a:off x="2070749" y="4888277"/>
          <a:ext cx="936545" cy="684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Plate</a:t>
          </a:r>
          <a:endParaRPr lang="ar-SA" sz="2500" kern="1200" dirty="0"/>
        </a:p>
      </dsp:txBody>
      <dsp:txXfrm>
        <a:off x="2090789" y="4908317"/>
        <a:ext cx="896465" cy="644144"/>
      </dsp:txXfrm>
    </dsp:sp>
    <dsp:sp modelId="{2ED62FD5-B7F0-4733-B0E5-80C14949F5A9}">
      <dsp:nvSpPr>
        <dsp:cNvPr id="0" name=""/>
        <dsp:cNvSpPr/>
      </dsp:nvSpPr>
      <dsp:spPr>
        <a:xfrm>
          <a:off x="3518318" y="4851110"/>
          <a:ext cx="1458575" cy="320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1D08E-3277-417F-AC26-B4D1F1226F3C}">
      <dsp:nvSpPr>
        <dsp:cNvPr id="0" name=""/>
        <dsp:cNvSpPr/>
      </dsp:nvSpPr>
      <dsp:spPr>
        <a:xfrm>
          <a:off x="3557441" y="4888277"/>
          <a:ext cx="1458575" cy="320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Tubular</a:t>
          </a:r>
          <a:endParaRPr lang="ar-SA" sz="2500" kern="1200" dirty="0"/>
        </a:p>
      </dsp:txBody>
      <dsp:txXfrm>
        <a:off x="3566830" y="4897666"/>
        <a:ext cx="1439797" cy="301781"/>
      </dsp:txXfrm>
    </dsp:sp>
    <dsp:sp modelId="{806E71C2-F1EA-4F5F-A67C-48738F5BCF51}">
      <dsp:nvSpPr>
        <dsp:cNvPr id="0" name=""/>
        <dsp:cNvSpPr/>
      </dsp:nvSpPr>
      <dsp:spPr>
        <a:xfrm>
          <a:off x="5361407" y="4799248"/>
          <a:ext cx="1683051" cy="89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912B7-8C01-4FEF-B1F6-7A9EE7F0CFD9}">
      <dsp:nvSpPr>
        <dsp:cNvPr id="0" name=""/>
        <dsp:cNvSpPr/>
      </dsp:nvSpPr>
      <dsp:spPr>
        <a:xfrm>
          <a:off x="5400530" y="4836415"/>
          <a:ext cx="1683051" cy="896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Shell and Tube</a:t>
          </a:r>
          <a:endParaRPr lang="ar-SA" sz="2500" kern="1200" dirty="0"/>
        </a:p>
      </dsp:txBody>
      <dsp:txXfrm>
        <a:off x="5426791" y="4862676"/>
        <a:ext cx="1630529" cy="844090"/>
      </dsp:txXfrm>
    </dsp:sp>
    <dsp:sp modelId="{23811825-6F41-41D8-AC63-1821F37FDACB}">
      <dsp:nvSpPr>
        <dsp:cNvPr id="0" name=""/>
        <dsp:cNvSpPr/>
      </dsp:nvSpPr>
      <dsp:spPr>
        <a:xfrm>
          <a:off x="7493162" y="4902969"/>
          <a:ext cx="1385794" cy="127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890B7-2E94-4696-8397-104D4202B1EB}">
      <dsp:nvSpPr>
        <dsp:cNvPr id="0" name=""/>
        <dsp:cNvSpPr/>
      </dsp:nvSpPr>
      <dsp:spPr>
        <a:xfrm>
          <a:off x="7532285" y="4940136"/>
          <a:ext cx="1385794" cy="127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Scraped Surface </a:t>
          </a:r>
          <a:endParaRPr lang="ar-SA" sz="2500" kern="1200" dirty="0"/>
        </a:p>
      </dsp:txBody>
      <dsp:txXfrm>
        <a:off x="7569608" y="4977459"/>
        <a:ext cx="1311148" cy="119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50.wmf"/><Relationship Id="rId4" Type="http://schemas.openxmlformats.org/officeDocument/2006/relationships/image" Target="../media/image6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7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50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4.wmf"/><Relationship Id="rId1" Type="http://schemas.openxmlformats.org/officeDocument/2006/relationships/image" Target="../media/image50.wmf"/><Relationship Id="rId5" Type="http://schemas.openxmlformats.org/officeDocument/2006/relationships/image" Target="../media/image73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1430B8-1B47-4A06-A511-EE5391DB4B63}" type="datetimeFigureOut">
              <a:rPr lang="ar-SA" smtClean="0"/>
              <a:pPr/>
              <a:t>13/01/34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B60716-466C-42B2-AD7E-90189369750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07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F546-CEFA-4860-9E80-82F73C9B4688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38D80-9147-4AD2-8027-ACE1A34F7BC9}" type="slidenum">
              <a:rPr lang="en-US"/>
              <a:pPr/>
              <a:t>13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F690C-0ED1-4997-8F48-8BD8DF19FB07}" type="slidenum">
              <a:rPr lang="en-US"/>
              <a:pPr/>
              <a:t>14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BFEF-CA5E-4AFD-9B03-192C715C0F97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B7768-085A-4406-A815-5C64D49EF70D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6375B-6416-4F9B-8ED0-584201D0045B}" type="slidenum">
              <a:rPr lang="en-US"/>
              <a:pPr/>
              <a:t>17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730" tIns="44865" rIns="89730" bIns="44865"/>
          <a:lstStyle/>
          <a:p>
            <a:pPr eaLnBrk="1" hangingPunct="1"/>
            <a:endParaRPr lang="ar-SA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0.wmf"/><Relationship Id="rId9" Type="http://schemas.openxmlformats.org/officeDocument/2006/relationships/image" Target="../media/image6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11" Type="http://schemas.openxmlformats.org/officeDocument/2006/relationships/image" Target="../media/image75.wmf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tags" Target="../tags/tag4.xml"/><Relationship Id="rId7" Type="http://schemas.openxmlformats.org/officeDocument/2006/relationships/oleObject" Target="../embeddings/oleObject87.bin"/><Relationship Id="rId2" Type="http://schemas.openxmlformats.org/officeDocument/2006/relationships/tags" Target="../tags/tag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8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tags" Target="../tags/tag6.xml"/><Relationship Id="rId7" Type="http://schemas.openxmlformats.org/officeDocument/2006/relationships/oleObject" Target="../embeddings/oleObject90.bin"/><Relationship Id="rId2" Type="http://schemas.openxmlformats.org/officeDocument/2006/relationships/tags" Target="../tags/tag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89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tags" Target="../tags/tag8.xml"/><Relationship Id="rId7" Type="http://schemas.openxmlformats.org/officeDocument/2006/relationships/oleObject" Target="../embeddings/oleObject92.bin"/><Relationship Id="rId2" Type="http://schemas.openxmlformats.org/officeDocument/2006/relationships/tags" Target="../tags/tag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9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search?hl=ar&amp;tbo=p&amp;tbm=bks&amp;q=inauthor:%22Theodore+L.+Bergman%22" TargetMode="External"/><Relationship Id="rId7" Type="http://schemas.openxmlformats.org/officeDocument/2006/relationships/image" Target="../media/image96.jpeg"/><Relationship Id="rId2" Type="http://schemas.openxmlformats.org/officeDocument/2006/relationships/hyperlink" Target="http://books.google.com.sa/books?id=vvyIoXEywMoC&amp;printsec=frontcover&amp;hl=ar&amp;source=gbs_ge_summary_r&amp;cad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search?hl=ar&amp;tbo=p&amp;tbm=bks&amp;q=inauthor:%22David+P.+DeWitt%22" TargetMode="External"/><Relationship Id="rId5" Type="http://schemas.openxmlformats.org/officeDocument/2006/relationships/hyperlink" Target="http://www.google.com.sa/search?hl=ar&amp;tbo=p&amp;tbm=bks&amp;q=inauthor:%22Adrienne+S.+Lavine%22" TargetMode="External"/><Relationship Id="rId4" Type="http://schemas.openxmlformats.org/officeDocument/2006/relationships/hyperlink" Target="http://www.google.com.sa/search?hl=ar&amp;tbo=p&amp;tbm=bks&amp;q=inauthor:%22Frank+P.+Incropera%2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archive/8/8b/20120220192940!Surface_Condenser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Exchangers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676400"/>
            <a:ext cx="52667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6.1 Heat exchan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41729"/>
            <a:ext cx="6400800" cy="515904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90800" y="533400"/>
            <a:ext cx="310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Double tube heat exchangers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One example of this type is the Double pipe heat exchanger.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this type, the hot and cold fluid streams do not come into direct contact with each other.</a:t>
            </a:r>
          </a:p>
          <a:p>
            <a:pPr eaLnBrk="1" hangingPunct="1"/>
            <a:r>
              <a:rPr lang="en-US" dirty="0" smtClean="0"/>
              <a:t>  They are separated by a tube wall or flat plate.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66800" y="1524000"/>
            <a:ext cx="6629400" cy="1905000"/>
            <a:chOff x="720" y="1968"/>
            <a:chExt cx="4176" cy="120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056" y="2160"/>
              <a:ext cx="3408" cy="768"/>
              <a:chOff x="1344" y="1488"/>
              <a:chExt cx="3408" cy="768"/>
            </a:xfrm>
          </p:grpSpPr>
          <p:sp>
            <p:nvSpPr>
              <p:cNvPr id="27657" name="Rectangle 4"/>
              <p:cNvSpPr>
                <a:spLocks noChangeArrowheads="1"/>
              </p:cNvSpPr>
              <p:nvPr/>
            </p:nvSpPr>
            <p:spPr bwMode="auto">
              <a:xfrm>
                <a:off x="1533" y="1659"/>
                <a:ext cx="3056" cy="42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7658" name="Rectangle 5"/>
              <p:cNvSpPr>
                <a:spLocks noChangeArrowheads="1"/>
              </p:cNvSpPr>
              <p:nvPr/>
            </p:nvSpPr>
            <p:spPr bwMode="auto">
              <a:xfrm>
                <a:off x="1344" y="1829"/>
                <a:ext cx="3408" cy="8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7659" name="Rectangle 6"/>
              <p:cNvSpPr>
                <a:spLocks noChangeArrowheads="1"/>
              </p:cNvSpPr>
              <p:nvPr/>
            </p:nvSpPr>
            <p:spPr bwMode="auto">
              <a:xfrm>
                <a:off x="1638" y="2043"/>
                <a:ext cx="140" cy="21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7660" name="Rectangle 7"/>
              <p:cNvSpPr>
                <a:spLocks noChangeArrowheads="1"/>
              </p:cNvSpPr>
              <p:nvPr/>
            </p:nvSpPr>
            <p:spPr bwMode="auto">
              <a:xfrm>
                <a:off x="4273" y="1488"/>
                <a:ext cx="141" cy="21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27653" name="Line 10"/>
            <p:cNvSpPr>
              <a:spLocks noChangeShapeType="1"/>
            </p:cNvSpPr>
            <p:nvPr/>
          </p:nvSpPr>
          <p:spPr bwMode="auto">
            <a:xfrm>
              <a:off x="4032" y="1968"/>
              <a:ext cx="0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7654" name="Line 11"/>
            <p:cNvSpPr>
              <a:spLocks noChangeShapeType="1"/>
            </p:cNvSpPr>
            <p:nvPr/>
          </p:nvSpPr>
          <p:spPr bwMode="auto">
            <a:xfrm>
              <a:off x="1392" y="2976"/>
              <a:ext cx="0" cy="19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7655" name="Line 12"/>
            <p:cNvSpPr>
              <a:spLocks noChangeShapeType="1"/>
            </p:cNvSpPr>
            <p:nvPr/>
          </p:nvSpPr>
          <p:spPr bwMode="auto">
            <a:xfrm>
              <a:off x="720" y="2544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7656" name="Line 13"/>
            <p:cNvSpPr>
              <a:spLocks noChangeShapeType="1"/>
            </p:cNvSpPr>
            <p:nvPr/>
          </p:nvSpPr>
          <p:spPr bwMode="auto">
            <a:xfrm>
              <a:off x="4464" y="2544"/>
              <a:ext cx="43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4965700" cy="5635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</a:rPr>
              <a:t>Principle of Heat Exchanger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810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70C0"/>
                </a:solidFill>
              </a:rPr>
              <a:t>First Law of Thermodynamic: </a:t>
            </a:r>
            <a:r>
              <a:rPr lang="en-US" sz="1800" i="1" dirty="0" smtClean="0">
                <a:solidFill>
                  <a:srgbClr val="0070C0"/>
                </a:solidFill>
              </a:rPr>
              <a:t>“Energy is conserved.”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29701" name="Object 2"/>
          <p:cNvGraphicFramePr>
            <a:graphicFrameLocks noChangeAspect="1"/>
          </p:cNvGraphicFramePr>
          <p:nvPr/>
        </p:nvGraphicFramePr>
        <p:xfrm>
          <a:off x="914400" y="1600200"/>
          <a:ext cx="7543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معادلة" r:id="rId4" imgW="2755800" imgH="457200" progId="Equation.3">
                  <p:embed/>
                </p:oleObj>
              </mc:Choice>
              <mc:Fallback>
                <p:oleObj name="معادلة" r:id="rId4" imgW="27558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543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06" name="Rectangle 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106680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6400800" y="3276600"/>
          <a:ext cx="2514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6" imgW="1079280" imgH="355320" progId="Equation.3">
                  <p:embed/>
                </p:oleObj>
              </mc:Choice>
              <mc:Fallback>
                <p:oleObj name="Equation" r:id="rId6" imgW="10792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76600"/>
                        <a:ext cx="25146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10025" y="2895600"/>
            <a:ext cx="2314575" cy="1181100"/>
            <a:chOff x="2526" y="1824"/>
            <a:chExt cx="1458" cy="74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526" y="1824"/>
              <a:ext cx="1092" cy="744"/>
              <a:chOff x="2526" y="1824"/>
              <a:chExt cx="1092" cy="744"/>
            </a:xfrm>
          </p:grpSpPr>
          <p:graphicFrame>
            <p:nvGraphicFramePr>
              <p:cNvPr id="29700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2305299"/>
                  </p:ext>
                </p:extLst>
              </p:nvPr>
            </p:nvGraphicFramePr>
            <p:xfrm>
              <a:off x="2526" y="1824"/>
              <a:ext cx="1092" cy="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2" name="معادلة" r:id="rId8" imgW="977760" imgH="253800" progId="Equation.3">
                      <p:embed/>
                    </p:oleObj>
                  </mc:Choice>
                  <mc:Fallback>
                    <p:oleObj name="معادلة" r:id="rId8" imgW="977760" imgH="2538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26" y="1824"/>
                            <a:ext cx="1092" cy="3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5"/>
              <p:cNvGraphicFramePr>
                <a:graphicFrameLocks noChangeAspect="1"/>
              </p:cNvGraphicFramePr>
              <p:nvPr/>
            </p:nvGraphicFramePr>
            <p:xfrm>
              <a:off x="2580" y="2256"/>
              <a:ext cx="1032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3" name="معادلة" r:id="rId10" imgW="939600" imgH="253800" progId="Equation.3">
                      <p:embed/>
                    </p:oleObj>
                  </mc:Choice>
                  <mc:Fallback>
                    <p:oleObj name="معادلة" r:id="rId10" imgW="939600" imgH="2538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0" y="2256"/>
                            <a:ext cx="1032" cy="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759" name="AutoShape 14"/>
            <p:cNvSpPr>
              <a:spLocks/>
            </p:cNvSpPr>
            <p:nvPr/>
          </p:nvSpPr>
          <p:spPr bwMode="auto">
            <a:xfrm>
              <a:off x="3744" y="1968"/>
              <a:ext cx="240" cy="480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8200" y="1447800"/>
            <a:ext cx="990600" cy="914400"/>
            <a:chOff x="528" y="912"/>
            <a:chExt cx="624" cy="576"/>
          </a:xfrm>
        </p:grpSpPr>
        <p:sp>
          <p:nvSpPr>
            <p:cNvPr id="29756" name="Line 16"/>
            <p:cNvSpPr>
              <a:spLocks noChangeShapeType="1"/>
            </p:cNvSpPr>
            <p:nvPr/>
          </p:nvSpPr>
          <p:spPr bwMode="auto">
            <a:xfrm flipV="1">
              <a:off x="528" y="1008"/>
              <a:ext cx="480" cy="48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57" name="Text Box 17"/>
            <p:cNvSpPr txBox="1">
              <a:spLocks noChangeArrowheads="1"/>
            </p:cNvSpPr>
            <p:nvPr/>
          </p:nvSpPr>
          <p:spPr bwMode="auto">
            <a:xfrm>
              <a:off x="960" y="912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99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562600" y="1524000"/>
            <a:ext cx="990600" cy="914400"/>
            <a:chOff x="3408" y="960"/>
            <a:chExt cx="624" cy="576"/>
          </a:xfrm>
        </p:grpSpPr>
        <p:sp>
          <p:nvSpPr>
            <p:cNvPr id="29754" name="Line 19"/>
            <p:cNvSpPr>
              <a:spLocks noChangeShapeType="1"/>
            </p:cNvSpPr>
            <p:nvPr/>
          </p:nvSpPr>
          <p:spPr bwMode="auto">
            <a:xfrm flipV="1">
              <a:off x="3408" y="1056"/>
              <a:ext cx="480" cy="48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55" name="Text Box 20"/>
            <p:cNvSpPr txBox="1">
              <a:spLocks noChangeArrowheads="1"/>
            </p:cNvSpPr>
            <p:nvPr/>
          </p:nvSpPr>
          <p:spPr bwMode="auto">
            <a:xfrm>
              <a:off x="3840" y="960"/>
              <a:ext cx="192" cy="2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99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172200" y="1600200"/>
            <a:ext cx="990600" cy="914400"/>
            <a:chOff x="3408" y="960"/>
            <a:chExt cx="624" cy="576"/>
          </a:xfrm>
        </p:grpSpPr>
        <p:sp>
          <p:nvSpPr>
            <p:cNvPr id="29752" name="Line 22"/>
            <p:cNvSpPr>
              <a:spLocks noChangeShapeType="1"/>
            </p:cNvSpPr>
            <p:nvPr/>
          </p:nvSpPr>
          <p:spPr bwMode="auto">
            <a:xfrm flipV="1">
              <a:off x="3408" y="1056"/>
              <a:ext cx="480" cy="48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53" name="Text Box 23"/>
            <p:cNvSpPr txBox="1">
              <a:spLocks noChangeArrowheads="1"/>
            </p:cNvSpPr>
            <p:nvPr/>
          </p:nvSpPr>
          <p:spPr bwMode="auto">
            <a:xfrm>
              <a:off x="384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99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6858000" y="1600200"/>
            <a:ext cx="990600" cy="914400"/>
            <a:chOff x="3408" y="960"/>
            <a:chExt cx="624" cy="576"/>
          </a:xfrm>
        </p:grpSpPr>
        <p:sp>
          <p:nvSpPr>
            <p:cNvPr id="29750" name="Line 25"/>
            <p:cNvSpPr>
              <a:spLocks noChangeShapeType="1"/>
            </p:cNvSpPr>
            <p:nvPr/>
          </p:nvSpPr>
          <p:spPr bwMode="auto">
            <a:xfrm flipV="1">
              <a:off x="3408" y="1056"/>
              <a:ext cx="480" cy="48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51" name="Text Box 26"/>
            <p:cNvSpPr txBox="1">
              <a:spLocks noChangeArrowheads="1"/>
            </p:cNvSpPr>
            <p:nvPr/>
          </p:nvSpPr>
          <p:spPr bwMode="auto">
            <a:xfrm>
              <a:off x="3840" y="960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0099"/>
                  </a:solidFill>
                  <a:latin typeface="Arial" pitchFamily="34" charset="0"/>
                </a:rPr>
                <a:t>0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33400" y="2743200"/>
            <a:ext cx="3276600" cy="2424113"/>
            <a:chOff x="336" y="1728"/>
            <a:chExt cx="2064" cy="1527"/>
          </a:xfrm>
        </p:grpSpPr>
        <p:sp>
          <p:nvSpPr>
            <p:cNvPr id="29731" name="AutoShape 31"/>
            <p:cNvSpPr>
              <a:spLocks noChangeArrowheads="1"/>
            </p:cNvSpPr>
            <p:nvPr/>
          </p:nvSpPr>
          <p:spPr bwMode="auto">
            <a:xfrm>
              <a:off x="2056" y="1833"/>
              <a:ext cx="206" cy="74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2" name="Rectangle 32"/>
            <p:cNvSpPr>
              <a:spLocks noChangeArrowheads="1"/>
            </p:cNvSpPr>
            <p:nvPr/>
          </p:nvSpPr>
          <p:spPr bwMode="auto">
            <a:xfrm>
              <a:off x="782" y="1833"/>
              <a:ext cx="1274" cy="7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3" name="AutoShape 33"/>
            <p:cNvSpPr>
              <a:spLocks noChangeArrowheads="1"/>
            </p:cNvSpPr>
            <p:nvPr/>
          </p:nvSpPr>
          <p:spPr bwMode="auto">
            <a:xfrm flipH="1">
              <a:off x="576" y="1833"/>
              <a:ext cx="206" cy="748"/>
            </a:xfrm>
            <a:prstGeom prst="flowChartDelay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4" name="Rectangle 34"/>
            <p:cNvSpPr>
              <a:spLocks noChangeArrowheads="1"/>
            </p:cNvSpPr>
            <p:nvPr/>
          </p:nvSpPr>
          <p:spPr bwMode="auto">
            <a:xfrm>
              <a:off x="782" y="1869"/>
              <a:ext cx="1274" cy="71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5" name="Rectangle 35"/>
            <p:cNvSpPr>
              <a:spLocks noChangeArrowheads="1"/>
            </p:cNvSpPr>
            <p:nvPr/>
          </p:nvSpPr>
          <p:spPr bwMode="auto">
            <a:xfrm>
              <a:off x="782" y="2011"/>
              <a:ext cx="1274" cy="72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6" name="Rectangle 36"/>
            <p:cNvSpPr>
              <a:spLocks noChangeArrowheads="1"/>
            </p:cNvSpPr>
            <p:nvPr/>
          </p:nvSpPr>
          <p:spPr bwMode="auto">
            <a:xfrm>
              <a:off x="782" y="2154"/>
              <a:ext cx="1274" cy="71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7" name="Rectangle 37"/>
            <p:cNvSpPr>
              <a:spLocks noChangeArrowheads="1"/>
            </p:cNvSpPr>
            <p:nvPr/>
          </p:nvSpPr>
          <p:spPr bwMode="auto">
            <a:xfrm>
              <a:off x="782" y="2296"/>
              <a:ext cx="1274" cy="71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8" name="Rectangle 38"/>
            <p:cNvSpPr>
              <a:spLocks noChangeArrowheads="1"/>
            </p:cNvSpPr>
            <p:nvPr/>
          </p:nvSpPr>
          <p:spPr bwMode="auto">
            <a:xfrm>
              <a:off x="776" y="2430"/>
              <a:ext cx="1274" cy="71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39" name="Line 39"/>
            <p:cNvSpPr>
              <a:spLocks noChangeShapeType="1"/>
            </p:cNvSpPr>
            <p:nvPr/>
          </p:nvSpPr>
          <p:spPr bwMode="auto">
            <a:xfrm>
              <a:off x="2056" y="2189"/>
              <a:ext cx="2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0" name="Line 40"/>
            <p:cNvSpPr>
              <a:spLocks noChangeShapeType="1"/>
            </p:cNvSpPr>
            <p:nvPr/>
          </p:nvSpPr>
          <p:spPr bwMode="auto">
            <a:xfrm flipH="1">
              <a:off x="1505" y="2546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1" name="Line 41"/>
            <p:cNvSpPr>
              <a:spLocks noChangeShapeType="1"/>
            </p:cNvSpPr>
            <p:nvPr/>
          </p:nvSpPr>
          <p:spPr bwMode="auto">
            <a:xfrm flipH="1">
              <a:off x="1195" y="2403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2" name="Line 42"/>
            <p:cNvSpPr>
              <a:spLocks noChangeShapeType="1"/>
            </p:cNvSpPr>
            <p:nvPr/>
          </p:nvSpPr>
          <p:spPr bwMode="auto">
            <a:xfrm flipH="1">
              <a:off x="851" y="2261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3" name="Line 43"/>
            <p:cNvSpPr>
              <a:spLocks noChangeShapeType="1"/>
            </p:cNvSpPr>
            <p:nvPr/>
          </p:nvSpPr>
          <p:spPr bwMode="auto">
            <a:xfrm flipH="1">
              <a:off x="1643" y="2118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4" name="Line 44"/>
            <p:cNvSpPr>
              <a:spLocks noChangeShapeType="1"/>
            </p:cNvSpPr>
            <p:nvPr/>
          </p:nvSpPr>
          <p:spPr bwMode="auto">
            <a:xfrm flipH="1">
              <a:off x="1299" y="1976"/>
              <a:ext cx="30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5" name="Line 45"/>
            <p:cNvSpPr>
              <a:spLocks noChangeShapeType="1"/>
            </p:cNvSpPr>
            <p:nvPr/>
          </p:nvSpPr>
          <p:spPr bwMode="auto">
            <a:xfrm flipH="1">
              <a:off x="2056" y="2403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6" name="Line 46"/>
            <p:cNvSpPr>
              <a:spLocks noChangeShapeType="1"/>
            </p:cNvSpPr>
            <p:nvPr/>
          </p:nvSpPr>
          <p:spPr bwMode="auto">
            <a:xfrm flipH="1">
              <a:off x="2090" y="1976"/>
              <a:ext cx="3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7" name="Rectangle 47"/>
            <p:cNvSpPr>
              <a:spLocks noChangeArrowheads="1"/>
            </p:cNvSpPr>
            <p:nvPr/>
          </p:nvSpPr>
          <p:spPr bwMode="auto">
            <a:xfrm>
              <a:off x="720" y="1728"/>
              <a:ext cx="1440" cy="1008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9748" name="Line 48"/>
            <p:cNvSpPr>
              <a:spLocks noChangeShapeType="1"/>
            </p:cNvSpPr>
            <p:nvPr/>
          </p:nvSpPr>
          <p:spPr bwMode="auto">
            <a:xfrm flipH="1">
              <a:off x="816" y="2736"/>
              <a:ext cx="240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49" name="Text Box 49"/>
            <p:cNvSpPr txBox="1">
              <a:spLocks noChangeArrowheads="1"/>
            </p:cNvSpPr>
            <p:nvPr/>
          </p:nvSpPr>
          <p:spPr bwMode="auto">
            <a:xfrm>
              <a:off x="336" y="302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b="0">
                  <a:latin typeface="Arial" pitchFamily="34" charset="0"/>
                </a:rPr>
                <a:t>Control Volume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1676400" y="3657600"/>
            <a:ext cx="4114800" cy="2819400"/>
            <a:chOff x="1056" y="2304"/>
            <a:chExt cx="2496" cy="1776"/>
          </a:xfrm>
        </p:grpSpPr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056" y="2304"/>
              <a:ext cx="2496" cy="1776"/>
              <a:chOff x="1056" y="2304"/>
              <a:chExt cx="2304" cy="1680"/>
            </a:xfrm>
          </p:grpSpPr>
          <p:sp>
            <p:nvSpPr>
              <p:cNvPr id="29723" name="Line 52"/>
              <p:cNvSpPr>
                <a:spLocks noChangeShapeType="1"/>
              </p:cNvSpPr>
              <p:nvPr/>
            </p:nvSpPr>
            <p:spPr bwMode="auto">
              <a:xfrm>
                <a:off x="1872" y="259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grpSp>
            <p:nvGrpSpPr>
              <p:cNvPr id="13" name="Group 53"/>
              <p:cNvGrpSpPr>
                <a:grpSpLocks/>
              </p:cNvGrpSpPr>
              <p:nvPr/>
            </p:nvGrpSpPr>
            <p:grpSpPr bwMode="auto">
              <a:xfrm>
                <a:off x="2352" y="2976"/>
                <a:ext cx="1008" cy="1008"/>
                <a:chOff x="2208" y="2832"/>
                <a:chExt cx="1008" cy="1008"/>
              </a:xfrm>
            </p:grpSpPr>
            <p:sp>
              <p:nvSpPr>
                <p:cNvPr id="29727" name="Oval 54"/>
                <p:cNvSpPr>
                  <a:spLocks noChangeArrowheads="1"/>
                </p:cNvSpPr>
                <p:nvPr/>
              </p:nvSpPr>
              <p:spPr bwMode="auto">
                <a:xfrm>
                  <a:off x="2208" y="2832"/>
                  <a:ext cx="1008" cy="10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29728" name="Oval 55"/>
                <p:cNvSpPr>
                  <a:spLocks noChangeArrowheads="1"/>
                </p:cNvSpPr>
                <p:nvPr/>
              </p:nvSpPr>
              <p:spPr bwMode="auto">
                <a:xfrm>
                  <a:off x="2491" y="3068"/>
                  <a:ext cx="480" cy="528"/>
                </a:xfrm>
                <a:prstGeom prst="ellipse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ar-SA"/>
                </a:p>
              </p:txBody>
            </p:sp>
            <p:sp>
              <p:nvSpPr>
                <p:cNvPr id="297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640" y="3216"/>
                  <a:ext cx="480" cy="144"/>
                </a:xfrm>
                <a:prstGeom prst="line">
                  <a:avLst/>
                </a:prstGeom>
                <a:noFill/>
                <a:ln w="38100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29730" name="Text Box 57"/>
                <p:cNvSpPr txBox="1">
                  <a:spLocks noChangeArrowheads="1"/>
                </p:cNvSpPr>
                <p:nvPr/>
              </p:nvSpPr>
              <p:spPr bwMode="auto">
                <a:xfrm rot="-852657">
                  <a:off x="2638" y="3072"/>
                  <a:ext cx="480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0">
                      <a:solidFill>
                        <a:schemeClr val="bg1"/>
                      </a:solidFill>
                      <a:latin typeface="Arial" pitchFamily="34" charset="0"/>
                    </a:rPr>
                    <a:t>Qh</a:t>
                  </a:r>
                </a:p>
              </p:txBody>
            </p:sp>
          </p:grpSp>
          <p:sp>
            <p:nvSpPr>
              <p:cNvPr id="29725" name="Oval 58"/>
              <p:cNvSpPr>
                <a:spLocks noChangeArrowheads="1"/>
              </p:cNvSpPr>
              <p:nvPr/>
            </p:nvSpPr>
            <p:spPr bwMode="auto">
              <a:xfrm>
                <a:off x="1584" y="2304"/>
                <a:ext cx="336" cy="336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9726" name="Text Box 59"/>
              <p:cNvSpPr txBox="1">
                <a:spLocks noChangeArrowheads="1"/>
              </p:cNvSpPr>
              <p:nvPr/>
            </p:nvSpPr>
            <p:spPr bwMode="auto">
              <a:xfrm>
                <a:off x="1056" y="3696"/>
                <a:ext cx="1536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>
                    <a:latin typeface="Arial" pitchFamily="34" charset="0"/>
                  </a:rPr>
                  <a:t>Cross Section Area</a:t>
                </a:r>
              </a:p>
            </p:txBody>
          </p:sp>
        </p:grpSp>
        <p:sp>
          <p:nvSpPr>
            <p:cNvPr id="29721" name="Text Box 60"/>
            <p:cNvSpPr txBox="1">
              <a:spLocks noChangeArrowheads="1"/>
            </p:cNvSpPr>
            <p:nvPr/>
          </p:nvSpPr>
          <p:spPr bwMode="auto">
            <a:xfrm>
              <a:off x="2880" y="355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latin typeface="Arial" pitchFamily="34" charset="0"/>
                </a:rPr>
                <a:t>HOT</a:t>
              </a:r>
            </a:p>
          </p:txBody>
        </p:sp>
        <p:sp>
          <p:nvSpPr>
            <p:cNvPr id="29722" name="Text Box 61"/>
            <p:cNvSpPr txBox="1">
              <a:spLocks noChangeArrowheads="1"/>
            </p:cNvSpPr>
            <p:nvPr/>
          </p:nvSpPr>
          <p:spPr bwMode="auto">
            <a:xfrm>
              <a:off x="2784" y="302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>
                  <a:latin typeface="Arial" pitchFamily="34" charset="0"/>
                </a:rPr>
                <a:t>COLD</a:t>
              </a: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5029200" y="5486400"/>
            <a:ext cx="3962400" cy="671513"/>
            <a:chOff x="3168" y="3504"/>
            <a:chExt cx="2496" cy="423"/>
          </a:xfrm>
        </p:grpSpPr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3168" y="3504"/>
              <a:ext cx="672" cy="288"/>
              <a:chOff x="4032" y="3072"/>
              <a:chExt cx="672" cy="288"/>
            </a:xfrm>
          </p:grpSpPr>
          <p:sp>
            <p:nvSpPr>
              <p:cNvPr id="29718" name="Oval 64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240" cy="144"/>
              </a:xfrm>
              <a:prstGeom prst="ellips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29719" name="Line 65"/>
              <p:cNvSpPr>
                <a:spLocks noChangeShapeType="1"/>
              </p:cNvSpPr>
              <p:nvPr/>
            </p:nvSpPr>
            <p:spPr bwMode="auto">
              <a:xfrm>
                <a:off x="4272" y="3168"/>
                <a:ext cx="432" cy="192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9717" name="Text Box 66"/>
            <p:cNvSpPr txBox="1">
              <a:spLocks noChangeArrowheads="1"/>
            </p:cNvSpPr>
            <p:nvPr/>
          </p:nvSpPr>
          <p:spPr bwMode="auto">
            <a:xfrm>
              <a:off x="3792" y="3696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Arial" pitchFamily="34" charset="0"/>
                </a:rPr>
                <a:t>Thermal Boundary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981200" y="304800"/>
            <a:ext cx="5867400" cy="5972175"/>
            <a:chOff x="1248" y="192"/>
            <a:chExt cx="3696" cy="376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248" y="192"/>
              <a:ext cx="3696" cy="3762"/>
              <a:chOff x="1248" y="192"/>
              <a:chExt cx="3696" cy="3762"/>
            </a:xfrm>
          </p:grpSpPr>
          <p:pic>
            <p:nvPicPr>
              <p:cNvPr id="3" name="Picture 3" descr="Boundry Layer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96" y="192"/>
                <a:ext cx="3648" cy="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75" name="Text Box 4"/>
              <p:cNvSpPr txBox="1">
                <a:spLocks noChangeArrowheads="1"/>
              </p:cNvSpPr>
              <p:nvPr/>
            </p:nvSpPr>
            <p:spPr bwMode="auto">
              <a:xfrm>
                <a:off x="1248" y="3648"/>
                <a:ext cx="360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ar-SA" sz="1800" b="0">
                  <a:latin typeface="Arial" pitchFamily="34" charset="0"/>
                </a:endParaRPr>
              </a:p>
            </p:txBody>
          </p:sp>
        </p:grp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17" y="2784"/>
              <a:ext cx="939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968" y="2640"/>
              <a:ext cx="5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Arial" pitchFamily="34" charset="0"/>
                </a:rPr>
                <a:t>Q hot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744" y="2640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>
                  <a:solidFill>
                    <a:srgbClr val="0000FF"/>
                  </a:solidFill>
                  <a:latin typeface="Arial" pitchFamily="34" charset="0"/>
                </a:rPr>
                <a:t>  Q cold</a:t>
              </a:r>
            </a:p>
          </p:txBody>
        </p:sp>
      </p:grp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810000" y="685800"/>
            <a:ext cx="0" cy="1524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6477000" y="4495800"/>
            <a:ext cx="0" cy="14478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00400" y="2438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2000" baseline="-25000">
                <a:solidFill>
                  <a:srgbClr val="FF00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86200" y="2438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2000" baseline="-25000">
                <a:solidFill>
                  <a:srgbClr val="FF0000"/>
                </a:solidFill>
                <a:latin typeface="Arial" pitchFamily="34" charset="0"/>
              </a:rPr>
              <a:t>i,wall</a:t>
            </a:r>
            <a:endParaRPr lang="en-US" sz="2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105400" y="29718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baseline="-25000">
                <a:solidFill>
                  <a:srgbClr val="0000FF"/>
                </a:solidFill>
                <a:latin typeface="Arial" pitchFamily="34" charset="0"/>
              </a:rPr>
              <a:t>o,wall</a:t>
            </a:r>
            <a:endParaRPr lang="en-US" sz="20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019800" y="35814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sz="2000" b="0" baseline="-25000">
                <a:solidFill>
                  <a:srgbClr val="0000FF"/>
                </a:solidFill>
                <a:latin typeface="Arial" pitchFamily="34" charset="0"/>
              </a:rPr>
              <a:t>c</a:t>
            </a:r>
            <a:endParaRPr lang="en-US" sz="2000" b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81000" y="4191000"/>
            <a:ext cx="2743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Region I : Hot Liquid-Solid Convection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NEWTON’S LAW OF CCOLING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1762" name="Object 2"/>
          <p:cNvGraphicFramePr>
            <a:graphicFrameLocks noChangeAspect="1"/>
          </p:cNvGraphicFramePr>
          <p:nvPr/>
        </p:nvGraphicFramePr>
        <p:xfrm>
          <a:off x="130175" y="5514975"/>
          <a:ext cx="30130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1308100" imgH="203200" progId="Equation.3">
                  <p:embed/>
                </p:oleObj>
              </mc:Choice>
              <mc:Fallback>
                <p:oleObj name="Equation" r:id="rId5" imgW="1308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5514975"/>
                        <a:ext cx="30130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3962400" y="2438400"/>
            <a:ext cx="838200" cy="9144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1524000" y="2895600"/>
            <a:ext cx="2438400" cy="1295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4419600" y="2895600"/>
            <a:ext cx="838200" cy="2895600"/>
            <a:chOff x="2784" y="1824"/>
            <a:chExt cx="528" cy="1824"/>
          </a:xfrm>
        </p:grpSpPr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2784" y="1824"/>
              <a:ext cx="528" cy="576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769" name="Line 23"/>
            <p:cNvSpPr>
              <a:spLocks noChangeShapeType="1"/>
            </p:cNvSpPr>
            <p:nvPr/>
          </p:nvSpPr>
          <p:spPr bwMode="auto">
            <a:xfrm>
              <a:off x="3024" y="2400"/>
              <a:ext cx="0" cy="124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3657600" y="5638800"/>
            <a:ext cx="2819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Region II : Conduction Across Copper Wall</a:t>
            </a:r>
          </a:p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FOURIER’S LAW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1770" name="Object 3"/>
          <p:cNvGraphicFramePr>
            <a:graphicFrameLocks noChangeAspect="1"/>
          </p:cNvGraphicFramePr>
          <p:nvPr/>
        </p:nvGraphicFramePr>
        <p:xfrm>
          <a:off x="6400800" y="5791200"/>
          <a:ext cx="1793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7" imgW="800100" imgH="368300" progId="Equation.3">
                  <p:embed/>
                </p:oleObj>
              </mc:Choice>
              <mc:Fallback>
                <p:oleObj name="Equation" r:id="rId7" imgW="800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791200"/>
                        <a:ext cx="17938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553200" y="304800"/>
            <a:ext cx="2362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Region III: Solid – Cold Liquid Convection</a:t>
            </a:r>
          </a:p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990000"/>
                </a:solidFill>
                <a:latin typeface="Arial" pitchFamily="34" charset="0"/>
              </a:rPr>
              <a:t>NEWTON’S LAW OF CCOLING</a:t>
            </a:r>
          </a:p>
        </p:txBody>
      </p:sp>
      <p:graphicFrame>
        <p:nvGraphicFramePr>
          <p:cNvPr id="31772" name="Object 4"/>
          <p:cNvGraphicFramePr>
            <a:graphicFrameLocks noChangeAspect="1"/>
          </p:cNvGraphicFramePr>
          <p:nvPr/>
        </p:nvGraphicFramePr>
        <p:xfrm>
          <a:off x="6102350" y="1752600"/>
          <a:ext cx="3041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9" imgW="1320800" imgH="203200" progId="Equation.3">
                  <p:embed/>
                </p:oleObj>
              </mc:Choice>
              <mc:Fallback>
                <p:oleObj name="Equation" r:id="rId9" imgW="13208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752600"/>
                        <a:ext cx="30416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5029200" y="3276600"/>
            <a:ext cx="762000" cy="7620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5791200" y="2438400"/>
            <a:ext cx="1524000" cy="1066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152400" y="0"/>
            <a:ext cx="2057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THERMAL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BOUNDARY LAYER</a:t>
            </a:r>
          </a:p>
        </p:txBody>
      </p:sp>
      <p:sp>
        <p:nvSpPr>
          <p:cNvPr id="31767" name="Rectangle 32"/>
          <p:cNvSpPr>
            <a:spLocks noChangeArrowheads="1"/>
          </p:cNvSpPr>
          <p:nvPr/>
        </p:nvSpPr>
        <p:spPr bwMode="auto">
          <a:xfrm>
            <a:off x="0" y="6096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 dirty="0">
                <a:solidFill>
                  <a:srgbClr val="0070C0"/>
                </a:solidFill>
              </a:rPr>
              <a:t>Energy moves from hot fluid to a surface by convection, through the wall by conduction, and then by convection from the surface to the cold fluid.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333 L 3.33333E-6 0.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556 L -3.33333E-6 -0.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 animBg="1"/>
      <p:bldP spid="31755" grpId="0" animBg="1"/>
      <p:bldP spid="31756" grpId="0"/>
      <p:bldP spid="31757" grpId="0"/>
      <p:bldP spid="31758" grpId="0"/>
      <p:bldP spid="31759" grpId="0"/>
      <p:bldP spid="31760" grpId="0"/>
      <p:bldP spid="31763" grpId="0" animBg="1"/>
      <p:bldP spid="31764" grpId="0" animBg="1"/>
      <p:bldP spid="31768" grpId="0"/>
      <p:bldP spid="31768" grpId="1"/>
      <p:bldP spid="31771" grpId="0"/>
      <p:bldP spid="31773" grpId="0" animBg="1"/>
      <p:bldP spid="317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2667000" cy="792163"/>
          </a:xfrm>
        </p:spPr>
        <p:txBody>
          <a:bodyPr/>
          <a:lstStyle/>
          <a:p>
            <a:pPr algn="l" eaLnBrk="1" hangingPunct="1"/>
            <a:r>
              <a:rPr lang="en-US" sz="1800" smtClean="0"/>
              <a:t>Region I : Hot Liquid – Solid Convection</a:t>
            </a:r>
          </a:p>
        </p:txBody>
      </p:sp>
      <p:sp>
        <p:nvSpPr>
          <p:cNvPr id="39951" name="Rectangle 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5638800" y="609600"/>
          <a:ext cx="19050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"/>
                        <a:ext cx="190500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798" name="Object 3"/>
          <p:cNvGraphicFramePr>
            <a:graphicFrameLocks noChangeAspect="1"/>
          </p:cNvGraphicFramePr>
          <p:nvPr/>
        </p:nvGraphicFramePr>
        <p:xfrm>
          <a:off x="2590800" y="685800"/>
          <a:ext cx="19907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6" imgW="1231900" imgH="203200" progId="Equation.3">
                  <p:embed/>
                </p:oleObj>
              </mc:Choice>
              <mc:Fallback>
                <p:oleObj name="Equation" r:id="rId6" imgW="1231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85800"/>
                        <a:ext cx="19907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105400" y="2971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1676400"/>
            <a:ext cx="2438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0">
                <a:solidFill>
                  <a:schemeClr val="accent2"/>
                </a:solidFill>
              </a:rPr>
              <a:t>Region II : Conduction Across Copper Wall</a:t>
            </a:r>
          </a:p>
        </p:txBody>
      </p:sp>
      <p:graphicFrame>
        <p:nvGraphicFramePr>
          <p:cNvPr id="3380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1789113"/>
          <a:ext cx="1389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معادلة" r:id="rId8" imgW="1422360" imgH="647640" progId="Equation.3">
                  <p:embed/>
                </p:oleObj>
              </mc:Choice>
              <mc:Fallback>
                <p:oleObj name="معادلة" r:id="rId8" imgW="142236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89113"/>
                        <a:ext cx="138906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4876800" y="99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9956" name="Rectangle 11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804" name="Object 5"/>
          <p:cNvGraphicFramePr>
            <a:graphicFrameLocks noChangeAspect="1"/>
          </p:cNvGraphicFramePr>
          <p:nvPr/>
        </p:nvGraphicFramePr>
        <p:xfrm>
          <a:off x="5476875" y="1339850"/>
          <a:ext cx="24399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معادلة" r:id="rId10" imgW="1587240" imgH="711000" progId="Equation.3">
                  <p:embed/>
                </p:oleObj>
              </mc:Choice>
              <mc:Fallback>
                <p:oleObj name="معادلة" r:id="rId10" imgW="1587240" imgH="711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1339850"/>
                        <a:ext cx="2439988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2590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b="0">
                <a:solidFill>
                  <a:schemeClr val="accent2"/>
                </a:solidFill>
              </a:rPr>
              <a:t>Region III : Solid – Cold Liquid Convection</a:t>
            </a:r>
          </a:p>
        </p:txBody>
      </p:sp>
      <p:sp>
        <p:nvSpPr>
          <p:cNvPr id="39958" name="Rectangle 1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807" name="Object 6"/>
          <p:cNvGraphicFramePr>
            <a:graphicFrameLocks noChangeAspect="1"/>
          </p:cNvGraphicFramePr>
          <p:nvPr/>
        </p:nvGraphicFramePr>
        <p:xfrm>
          <a:off x="5715000" y="2514600"/>
          <a:ext cx="1981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12" imgW="1104900" imgH="406400" progId="Equation.3">
                  <p:embed/>
                </p:oleObj>
              </mc:Choice>
              <mc:Fallback>
                <p:oleObj name="Equation" r:id="rId12" imgW="1104900" imgH="40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19812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809" name="Object 7"/>
          <p:cNvGraphicFramePr>
            <a:graphicFrameLocks noChangeAspect="1"/>
          </p:cNvGraphicFramePr>
          <p:nvPr/>
        </p:nvGraphicFramePr>
        <p:xfrm>
          <a:off x="2606675" y="2754313"/>
          <a:ext cx="2100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14" imgW="1282700" imgH="228600" progId="Equation.3">
                  <p:embed/>
                </p:oleObj>
              </mc:Choice>
              <mc:Fallback>
                <p:oleObj name="Equation" r:id="rId14" imgW="12827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2754313"/>
                        <a:ext cx="21002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495800" y="2057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3124200"/>
            <a:ext cx="3287713" cy="519113"/>
            <a:chOff x="3600" y="2016"/>
            <a:chExt cx="2071" cy="327"/>
          </a:xfrm>
        </p:grpSpPr>
        <p:sp>
          <p:nvSpPr>
            <p:cNvPr id="39979" name="Line 20"/>
            <p:cNvSpPr>
              <a:spLocks noChangeShapeType="1"/>
            </p:cNvSpPr>
            <p:nvPr/>
          </p:nvSpPr>
          <p:spPr bwMode="auto">
            <a:xfrm>
              <a:off x="3600" y="220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9980" name="Rectangle 21"/>
            <p:cNvSpPr>
              <a:spLocks noChangeArrowheads="1"/>
            </p:cNvSpPr>
            <p:nvPr/>
          </p:nvSpPr>
          <p:spPr bwMode="auto">
            <a:xfrm>
              <a:off x="5424" y="2016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latin typeface="Arial" pitchFamily="34" charset="0"/>
                </a:rPr>
                <a:t>+</a:t>
              </a:r>
            </a:p>
          </p:txBody>
        </p:sp>
      </p:grpSp>
      <p:graphicFrame>
        <p:nvGraphicFramePr>
          <p:cNvPr id="33815" name="Object 8"/>
          <p:cNvGraphicFramePr>
            <a:graphicFrameLocks noChangeAspect="1"/>
          </p:cNvGraphicFramePr>
          <p:nvPr/>
        </p:nvGraphicFramePr>
        <p:xfrm>
          <a:off x="5011738" y="3505200"/>
          <a:ext cx="33337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16" imgW="2425700" imgH="914400" progId="Equation.3">
                  <p:embed/>
                </p:oleObj>
              </mc:Choice>
              <mc:Fallback>
                <p:oleObj name="Equation" r:id="rId16" imgW="2425700" imgH="914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738" y="3505200"/>
                        <a:ext cx="33337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2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3817" name="Object 9"/>
          <p:cNvGraphicFramePr>
            <a:graphicFrameLocks noChangeAspect="1"/>
          </p:cNvGraphicFramePr>
          <p:nvPr/>
        </p:nvGraphicFramePr>
        <p:xfrm>
          <a:off x="762000" y="4495800"/>
          <a:ext cx="20843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18" imgW="1079500" imgH="203200" progId="Equation.3">
                  <p:embed/>
                </p:oleObj>
              </mc:Choice>
              <mc:Fallback>
                <p:oleObj name="Equation" r:id="rId18" imgW="10795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20843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9" name="Object 10"/>
          <p:cNvGraphicFramePr>
            <a:graphicFrameLocks noChangeAspect="1"/>
          </p:cNvGraphicFramePr>
          <p:nvPr/>
        </p:nvGraphicFramePr>
        <p:xfrm>
          <a:off x="2819400" y="5029200"/>
          <a:ext cx="36576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20" imgW="2019240" imgH="990360" progId="Equation.3">
                  <p:embed/>
                </p:oleObj>
              </mc:Choice>
              <mc:Fallback>
                <p:oleObj name="Equation" r:id="rId20" imgW="2019240" imgH="9903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65760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Text Box 29"/>
          <p:cNvSpPr txBox="1">
            <a:spLocks noChangeArrowheads="1"/>
          </p:cNvSpPr>
          <p:nvPr/>
        </p:nvSpPr>
        <p:spPr bwMode="auto">
          <a:xfrm>
            <a:off x="1752600" y="1524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U = The Overall Heat Transfer Coefficient [W/m.K]</a:t>
            </a:r>
          </a:p>
        </p:txBody>
      </p:sp>
      <p:graphicFrame>
        <p:nvGraphicFramePr>
          <p:cNvPr id="33833" name="Object 11"/>
          <p:cNvGraphicFramePr>
            <a:graphicFrameLocks noChangeAspect="1"/>
          </p:cNvGraphicFramePr>
          <p:nvPr/>
        </p:nvGraphicFramePr>
        <p:xfrm>
          <a:off x="838200" y="3581400"/>
          <a:ext cx="2438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22" imgW="1333500" imgH="406400" progId="Equation.3">
                  <p:embed/>
                </p:oleObj>
              </mc:Choice>
              <mc:Fallback>
                <p:oleObj name="Equation" r:id="rId22" imgW="1333500" imgH="40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4384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4" name="Object 12"/>
          <p:cNvGraphicFramePr>
            <a:graphicFrameLocks noChangeAspect="1"/>
          </p:cNvGraphicFramePr>
          <p:nvPr/>
        </p:nvGraphicFramePr>
        <p:xfrm>
          <a:off x="1143000" y="5562600"/>
          <a:ext cx="1143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24" imgW="635000" imgH="368300" progId="Equation.3">
                  <p:embed/>
                </p:oleObj>
              </mc:Choice>
              <mc:Fallback>
                <p:oleObj name="Equation" r:id="rId24" imgW="635000" imgH="3683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62600"/>
                        <a:ext cx="1143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 flipH="1">
          <a:off x="9359900" y="28956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26" imgW="101600" imgH="177800" progId="Equation.3">
                  <p:embed/>
                </p:oleObj>
              </mc:Choice>
              <mc:Fallback>
                <p:oleObj name="Equation" r:id="rId26" imgW="101600" imgH="177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9359900" y="2895600"/>
                        <a:ext cx="101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6705600" y="4419600"/>
            <a:ext cx="2438400" cy="2590800"/>
            <a:chOff x="2511" y="3154"/>
            <a:chExt cx="6840" cy="6660"/>
          </a:xfrm>
        </p:grpSpPr>
        <p:grpSp>
          <p:nvGrpSpPr>
            <p:cNvPr id="4" name="Group 51"/>
            <p:cNvGrpSpPr>
              <a:grpSpLocks/>
            </p:cNvGrpSpPr>
            <p:nvPr/>
          </p:nvGrpSpPr>
          <p:grpSpPr bwMode="auto">
            <a:xfrm rot="-5427499">
              <a:off x="2601" y="3064"/>
              <a:ext cx="6660" cy="6840"/>
              <a:chOff x="2601" y="3064"/>
              <a:chExt cx="6660" cy="6840"/>
            </a:xfrm>
          </p:grpSpPr>
          <p:grpSp>
            <p:nvGrpSpPr>
              <p:cNvPr id="5" name="Group 52"/>
              <p:cNvGrpSpPr>
                <a:grpSpLocks/>
              </p:cNvGrpSpPr>
              <p:nvPr/>
            </p:nvGrpSpPr>
            <p:grpSpPr bwMode="auto">
              <a:xfrm>
                <a:off x="3681" y="4144"/>
                <a:ext cx="4320" cy="4860"/>
                <a:chOff x="3681" y="4144"/>
                <a:chExt cx="4320" cy="4860"/>
              </a:xfrm>
            </p:grpSpPr>
            <p:sp>
              <p:nvSpPr>
                <p:cNvPr id="39976" name="AutoShape 53"/>
                <p:cNvSpPr>
                  <a:spLocks noChangeArrowheads="1"/>
                </p:cNvSpPr>
                <p:nvPr/>
              </p:nvSpPr>
              <p:spPr bwMode="auto">
                <a:xfrm>
                  <a:off x="3681" y="4144"/>
                  <a:ext cx="4320" cy="4860"/>
                </a:xfrm>
                <a:prstGeom prst="can">
                  <a:avLst>
                    <a:gd name="adj" fmla="val 56250"/>
                  </a:avLst>
                </a:prstGeom>
                <a:solidFill>
                  <a:srgbClr val="3366FF"/>
                </a:solidFill>
                <a:ln w="6667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977" name="Oval 54"/>
                <p:cNvSpPr>
                  <a:spLocks noChangeArrowheads="1"/>
                </p:cNvSpPr>
                <p:nvPr/>
              </p:nvSpPr>
              <p:spPr bwMode="auto">
                <a:xfrm>
                  <a:off x="4311" y="4504"/>
                  <a:ext cx="3060" cy="1620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39978" name="Oval 55"/>
                <p:cNvSpPr>
                  <a:spLocks noChangeArrowheads="1"/>
                </p:cNvSpPr>
                <p:nvPr/>
              </p:nvSpPr>
              <p:spPr bwMode="auto">
                <a:xfrm>
                  <a:off x="4581" y="4684"/>
                  <a:ext cx="2520" cy="126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39972" name="Line 56"/>
              <p:cNvSpPr>
                <a:spLocks noChangeShapeType="1"/>
              </p:cNvSpPr>
              <p:nvPr/>
            </p:nvSpPr>
            <p:spPr bwMode="auto">
              <a:xfrm>
                <a:off x="5841" y="3064"/>
                <a:ext cx="0" cy="68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3" name="Line 57"/>
              <p:cNvSpPr>
                <a:spLocks noChangeShapeType="1"/>
              </p:cNvSpPr>
              <p:nvPr/>
            </p:nvSpPr>
            <p:spPr bwMode="auto">
              <a:xfrm>
                <a:off x="2601" y="5224"/>
                <a:ext cx="66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4" name="Line 58"/>
              <p:cNvSpPr>
                <a:spLocks noChangeShapeType="1"/>
              </p:cNvSpPr>
              <p:nvPr/>
            </p:nvSpPr>
            <p:spPr bwMode="auto">
              <a:xfrm flipV="1">
                <a:off x="5841" y="4864"/>
                <a:ext cx="72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9975" name="Line 59"/>
              <p:cNvSpPr>
                <a:spLocks noChangeShapeType="1"/>
              </p:cNvSpPr>
              <p:nvPr/>
            </p:nvSpPr>
            <p:spPr bwMode="auto">
              <a:xfrm>
                <a:off x="5841" y="5224"/>
                <a:ext cx="90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9969" name="Text Box 60"/>
            <p:cNvSpPr txBox="1">
              <a:spLocks noChangeArrowheads="1"/>
            </p:cNvSpPr>
            <p:nvPr/>
          </p:nvSpPr>
          <p:spPr bwMode="auto">
            <a:xfrm>
              <a:off x="4941" y="594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0">
                  <a:solidFill>
                    <a:srgbClr val="008000"/>
                  </a:solidFill>
                </a:rPr>
                <a:t>r</a:t>
              </a:r>
              <a:r>
                <a:rPr lang="en-US" sz="1600" b="0" baseline="-25000">
                  <a:solidFill>
                    <a:srgbClr val="008000"/>
                  </a:solidFill>
                </a:rPr>
                <a:t>o</a:t>
              </a:r>
            </a:p>
          </p:txBody>
        </p:sp>
        <p:sp>
          <p:nvSpPr>
            <p:cNvPr id="39970" name="Text Box 61"/>
            <p:cNvSpPr txBox="1">
              <a:spLocks noChangeArrowheads="1"/>
            </p:cNvSpPr>
            <p:nvPr/>
          </p:nvSpPr>
          <p:spPr bwMode="auto">
            <a:xfrm>
              <a:off x="4041" y="594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0">
                  <a:solidFill>
                    <a:srgbClr val="008000"/>
                  </a:solidFill>
                </a:rPr>
                <a:t>r</a:t>
              </a:r>
              <a:r>
                <a:rPr lang="en-US" sz="1600" b="0" baseline="-25000">
                  <a:solidFill>
                    <a:srgbClr val="008000"/>
                  </a:solidFill>
                </a:rPr>
                <a:t>i</a:t>
              </a:r>
            </a:p>
          </p:txBody>
        </p:sp>
      </p:grpSp>
      <p:sp>
        <p:nvSpPr>
          <p:cNvPr id="33856" name="AutoShape 64"/>
          <p:cNvSpPr>
            <a:spLocks noChangeArrowheads="1"/>
          </p:cNvSpPr>
          <p:nvPr/>
        </p:nvSpPr>
        <p:spPr bwMode="auto">
          <a:xfrm rot="8004266">
            <a:off x="190500" y="3902075"/>
            <a:ext cx="838200" cy="717550"/>
          </a:xfrm>
          <a:custGeom>
            <a:avLst/>
            <a:gdLst>
              <a:gd name="T0" fmla="*/ 673005 w 21600"/>
              <a:gd name="T1" fmla="*/ 0 h 21600"/>
              <a:gd name="T2" fmla="*/ 507810 w 21600"/>
              <a:gd name="T3" fmla="*/ 188888 h 21600"/>
              <a:gd name="T4" fmla="*/ 220648 w 21600"/>
              <a:gd name="T5" fmla="*/ 434716 h 21600"/>
              <a:gd name="T6" fmla="*/ 0 w 21600"/>
              <a:gd name="T7" fmla="*/ 576133 h 21600"/>
              <a:gd name="T8" fmla="*/ 220648 w 21600"/>
              <a:gd name="T9" fmla="*/ 717550 h 21600"/>
              <a:gd name="T10" fmla="*/ 470711 w 21600"/>
              <a:gd name="T11" fmla="*/ 616993 h 21600"/>
              <a:gd name="T12" fmla="*/ 720736 w 21600"/>
              <a:gd name="T13" fmla="*/ 402957 h 21600"/>
              <a:gd name="T14" fmla="*/ 838200 w 21600"/>
              <a:gd name="T15" fmla="*/ 188888 h 21600"/>
              <a:gd name="T16" fmla="*/ 3 60000 65536"/>
              <a:gd name="T17" fmla="*/ 2 60000 65536"/>
              <a:gd name="T18" fmla="*/ 3 60000 65536"/>
              <a:gd name="T19" fmla="*/ 2 60000 65536"/>
              <a:gd name="T20" fmla="*/ 1 60000 65536"/>
              <a:gd name="T21" fmla="*/ 1 60000 65536"/>
              <a:gd name="T22" fmla="*/ 0 60000 65536"/>
              <a:gd name="T23" fmla="*/ 0 60000 65536"/>
              <a:gd name="T24" fmla="*/ 1643 w 21600"/>
              <a:gd name="T25" fmla="*/ 16113 h 21600"/>
              <a:gd name="T26" fmla="*/ 18573 w 21600"/>
              <a:gd name="T27" fmla="*/ 18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43" y="0"/>
                </a:moveTo>
                <a:lnTo>
                  <a:pt x="13086" y="5686"/>
                </a:lnTo>
                <a:lnTo>
                  <a:pt x="16113" y="5686"/>
                </a:lnTo>
                <a:lnTo>
                  <a:pt x="16113" y="16113"/>
                </a:lnTo>
                <a:lnTo>
                  <a:pt x="5686" y="16113"/>
                </a:lnTo>
                <a:lnTo>
                  <a:pt x="5686" y="13086"/>
                </a:lnTo>
                <a:lnTo>
                  <a:pt x="0" y="17343"/>
                </a:lnTo>
                <a:lnTo>
                  <a:pt x="5686" y="21600"/>
                </a:lnTo>
                <a:lnTo>
                  <a:pt x="5686" y="18573"/>
                </a:lnTo>
                <a:lnTo>
                  <a:pt x="18573" y="18573"/>
                </a:lnTo>
                <a:lnTo>
                  <a:pt x="18573" y="5686"/>
                </a:lnTo>
                <a:lnTo>
                  <a:pt x="21600" y="568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57" name="AutoShape 65"/>
          <p:cNvSpPr>
            <a:spLocks noChangeArrowheads="1"/>
          </p:cNvSpPr>
          <p:nvPr/>
        </p:nvSpPr>
        <p:spPr bwMode="auto">
          <a:xfrm rot="-10519039">
            <a:off x="3429000" y="4038600"/>
            <a:ext cx="1447800" cy="269875"/>
          </a:xfrm>
          <a:prstGeom prst="notchedRightArrow">
            <a:avLst>
              <a:gd name="adj1" fmla="val 32972"/>
              <a:gd name="adj2" fmla="val 557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59" name="AutoShape 67"/>
          <p:cNvSpPr>
            <a:spLocks noChangeArrowheads="1"/>
          </p:cNvSpPr>
          <p:nvPr/>
        </p:nvSpPr>
        <p:spPr bwMode="auto">
          <a:xfrm rot="10800000" flipH="1">
            <a:off x="304800" y="5334000"/>
            <a:ext cx="685800" cy="685800"/>
          </a:xfrm>
          <a:custGeom>
            <a:avLst/>
            <a:gdLst>
              <a:gd name="T0" fmla="*/ 394557 w 21600"/>
              <a:gd name="T1" fmla="*/ 0 h 21600"/>
              <a:gd name="T2" fmla="*/ 394557 w 21600"/>
              <a:gd name="T3" fmla="*/ 386017 h 21600"/>
              <a:gd name="T4" fmla="*/ 64262 w 21600"/>
              <a:gd name="T5" fmla="*/ 685800 h 21600"/>
              <a:gd name="T6" fmla="*/ 685800 w 21600"/>
              <a:gd name="T7" fmla="*/ 193008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4099 h 21600"/>
              <a:gd name="T14" fmla="*/ 18612 w 21600"/>
              <a:gd name="T15" fmla="*/ 80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99"/>
                </a:lnTo>
                <a:cubicBezTo>
                  <a:pt x="5564" y="4099"/>
                  <a:pt x="0" y="7707"/>
                  <a:pt x="0" y="12158"/>
                </a:cubicBezTo>
                <a:lnTo>
                  <a:pt x="0" y="21600"/>
                </a:lnTo>
                <a:lnTo>
                  <a:pt x="4048" y="21600"/>
                </a:lnTo>
                <a:lnTo>
                  <a:pt x="4048" y="12158"/>
                </a:lnTo>
                <a:cubicBezTo>
                  <a:pt x="4048" y="9894"/>
                  <a:pt x="7799" y="8059"/>
                  <a:pt x="12427" y="8059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9" grpId="0" animBg="1"/>
      <p:bldP spid="33800" grpId="0"/>
      <p:bldP spid="33802" grpId="0" animBg="1"/>
      <p:bldP spid="33805" grpId="0"/>
      <p:bldP spid="33810" grpId="0" animBg="1"/>
      <p:bldP spid="33856" grpId="0" animBg="1"/>
      <p:bldP spid="33857" grpId="0" animBg="1"/>
      <p:bldP spid="338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2484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Calculating U using Log Mean Temperature</a:t>
            </a: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914400" y="1981200"/>
          <a:ext cx="2362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4" imgW="1206360" imgH="228600" progId="Equation.3">
                  <p:embed/>
                </p:oleObj>
              </mc:Choice>
              <mc:Fallback>
                <p:oleObj name="Equation" r:id="rId4" imgW="1206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23622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4191000" y="1066800"/>
          <a:ext cx="1371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6" imgW="774360" imgH="228600" progId="Equation.3">
                  <p:embed/>
                </p:oleObj>
              </mc:Choice>
              <mc:Fallback>
                <p:oleObj name="Equation" r:id="rId6" imgW="77436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66800"/>
                        <a:ext cx="13716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4"/>
          <p:cNvGraphicFramePr>
            <a:graphicFrameLocks noChangeAspect="1"/>
          </p:cNvGraphicFramePr>
          <p:nvPr/>
        </p:nvGraphicFramePr>
        <p:xfrm>
          <a:off x="4114800" y="838200"/>
          <a:ext cx="1981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Equation" r:id="rId8" imgW="1168400" imgH="228600" progId="Equation.3">
                  <p:embed/>
                </p:oleObj>
              </mc:Choice>
              <mc:Fallback>
                <p:oleObj name="Equation" r:id="rId8" imgW="11684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19812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5"/>
          <p:cNvGraphicFramePr>
            <a:graphicFrameLocks noChangeAspect="1"/>
          </p:cNvGraphicFramePr>
          <p:nvPr/>
        </p:nvGraphicFramePr>
        <p:xfrm>
          <a:off x="1676400" y="838200"/>
          <a:ext cx="2057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10" imgW="1040948" imgH="253890" progId="Equation.3">
                  <p:embed/>
                </p:oleObj>
              </mc:Choice>
              <mc:Fallback>
                <p:oleObj name="Equation" r:id="rId10" imgW="1040948" imgH="25389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20574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6"/>
          <p:cNvGraphicFramePr>
            <a:graphicFrameLocks noChangeAspect="1"/>
          </p:cNvGraphicFramePr>
          <p:nvPr/>
        </p:nvGraphicFramePr>
        <p:xfrm>
          <a:off x="1676400" y="1371600"/>
          <a:ext cx="19812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12" imgW="1015559" imgH="253890" progId="Equation.3">
                  <p:embed/>
                </p:oleObj>
              </mc:Choice>
              <mc:Fallback>
                <p:oleObj name="Equation" r:id="rId12" imgW="1015559" imgH="25389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19812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2400" y="914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pitchFamily="34" charset="0"/>
              </a:rPr>
              <a:t>Hot Stream :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52400" y="1447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pitchFamily="34" charset="0"/>
              </a:rPr>
              <a:t>Cold Stream:</a:t>
            </a:r>
          </a:p>
        </p:txBody>
      </p:sp>
      <p:sp>
        <p:nvSpPr>
          <p:cNvPr id="42002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52" name="Object 7"/>
          <p:cNvGraphicFramePr>
            <a:graphicFrameLocks noChangeAspect="1"/>
          </p:cNvGraphicFramePr>
          <p:nvPr/>
        </p:nvGraphicFramePr>
        <p:xfrm>
          <a:off x="6477000" y="914400"/>
          <a:ext cx="2514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14" imgW="1689100" imgH="508000" progId="Equation.3">
                  <p:embed/>
                </p:oleObj>
              </mc:Choice>
              <mc:Fallback>
                <p:oleObj name="Equation" r:id="rId14" imgW="1689100" imgH="508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14400"/>
                        <a:ext cx="2514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AutoShape 13"/>
          <p:cNvSpPr>
            <a:spLocks/>
          </p:cNvSpPr>
          <p:nvPr/>
        </p:nvSpPr>
        <p:spPr bwMode="auto">
          <a:xfrm>
            <a:off x="3810000" y="1066800"/>
            <a:ext cx="381000" cy="609600"/>
          </a:xfrm>
          <a:prstGeom prst="rightBrace">
            <a:avLst>
              <a:gd name="adj1" fmla="val 1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096000" y="129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2005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56" name="Object 8"/>
          <p:cNvGraphicFramePr>
            <a:graphicFrameLocks noChangeAspect="1"/>
          </p:cNvGraphicFramePr>
          <p:nvPr/>
        </p:nvGraphicFramePr>
        <p:xfrm>
          <a:off x="914400" y="2438400"/>
          <a:ext cx="220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16" imgW="1104900" imgH="203200" progId="Equation.3">
                  <p:embed/>
                </p:oleObj>
              </mc:Choice>
              <mc:Fallback>
                <p:oleObj name="Equation" r:id="rId16" imgW="11049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22098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6" name="Rectangle 1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58" name="Object 9"/>
          <p:cNvGraphicFramePr>
            <a:graphicFrameLocks noChangeAspect="1"/>
          </p:cNvGraphicFramePr>
          <p:nvPr/>
        </p:nvGraphicFramePr>
        <p:xfrm>
          <a:off x="3810000" y="1981200"/>
          <a:ext cx="3048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18" imgW="2349500" imgH="508000" progId="Equation.3">
                  <p:embed/>
                </p:oleObj>
              </mc:Choice>
              <mc:Fallback>
                <p:oleObj name="Equation" r:id="rId18" imgW="2349500" imgH="508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30480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AutoShape 19"/>
          <p:cNvSpPr>
            <a:spLocks/>
          </p:cNvSpPr>
          <p:nvPr/>
        </p:nvSpPr>
        <p:spPr bwMode="auto">
          <a:xfrm>
            <a:off x="3352800" y="2057400"/>
            <a:ext cx="381000" cy="762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2008" name="Rectangle 20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61" name="Object 10"/>
          <p:cNvGraphicFramePr>
            <a:graphicFrameLocks noChangeAspect="1"/>
          </p:cNvGraphicFramePr>
          <p:nvPr/>
        </p:nvGraphicFramePr>
        <p:xfrm>
          <a:off x="1828800" y="3581400"/>
          <a:ext cx="4724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20" imgW="2552400" imgH="507960" progId="Equation.3">
                  <p:embed/>
                </p:oleObj>
              </mc:Choice>
              <mc:Fallback>
                <p:oleObj name="Equation" r:id="rId20" imgW="255240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47244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Rectangle 22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2010" name="Rectangle 2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64" name="Object 11"/>
          <p:cNvGraphicFramePr>
            <a:graphicFrameLocks noChangeAspect="1"/>
          </p:cNvGraphicFramePr>
          <p:nvPr/>
        </p:nvGraphicFramePr>
        <p:xfrm>
          <a:off x="533400" y="4419600"/>
          <a:ext cx="67056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22" imgW="3822700" imgH="482600" progId="Equation.3">
                  <p:embed/>
                </p:oleObj>
              </mc:Choice>
              <mc:Fallback>
                <p:oleObj name="Equation" r:id="rId22" imgW="3822700" imgH="482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6705600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1" name="Rectangle 2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66" name="Object 12"/>
          <p:cNvGraphicFramePr>
            <a:graphicFrameLocks noChangeAspect="1"/>
          </p:cNvGraphicFramePr>
          <p:nvPr/>
        </p:nvGraphicFramePr>
        <p:xfrm>
          <a:off x="3581400" y="2819400"/>
          <a:ext cx="3886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24" imgW="2273040" imgH="482400" progId="Equation.3">
                  <p:embed/>
                </p:oleObj>
              </mc:Choice>
              <mc:Fallback>
                <p:oleObj name="Equation" r:id="rId24" imgW="2273040" imgH="482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3886200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9144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5868" name="Object 13"/>
          <p:cNvGraphicFramePr>
            <a:graphicFrameLocks noChangeAspect="1"/>
          </p:cNvGraphicFramePr>
          <p:nvPr/>
        </p:nvGraphicFramePr>
        <p:xfrm>
          <a:off x="4572000" y="5257800"/>
          <a:ext cx="31242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26" imgW="1155600" imgH="660240" progId="Equation.3">
                  <p:embed/>
                </p:oleObj>
              </mc:Choice>
              <mc:Fallback>
                <p:oleObj name="Equation" r:id="rId26" imgW="1155600" imgH="6602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57800"/>
                        <a:ext cx="312420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5867400" y="5029200"/>
            <a:ext cx="2362200" cy="1524000"/>
          </a:xfrm>
          <a:prstGeom prst="ellips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V="1">
            <a:off x="3962400" y="6019800"/>
            <a:ext cx="1981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1143000" y="60960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pitchFamily="34" charset="0"/>
              </a:rPr>
              <a:t>Log Mean Temperature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175260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3" grpId="0" animBg="1"/>
      <p:bldP spid="35853" grpId="1" animBg="1"/>
      <p:bldP spid="35854" grpId="0" animBg="1"/>
      <p:bldP spid="35859" grpId="0" animBg="1"/>
      <p:bldP spid="35869" grpId="0" animBg="1"/>
      <p:bldP spid="35870" grpId="0" animBg="1"/>
      <p:bldP spid="358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1430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latin typeface="Arial" pitchFamily="34" charset="0"/>
              </a:rPr>
              <a:t>CON CURRENT FLOW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3400" y="457200"/>
          <a:ext cx="1828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1129810" imgH="672808" progId="Equation.3">
                  <p:embed/>
                </p:oleObj>
              </mc:Choice>
              <mc:Fallback>
                <p:oleObj name="Equation" r:id="rId4" imgW="1129810" imgH="67280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1828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0" y="5486400"/>
            <a:ext cx="3048000" cy="952500"/>
            <a:chOff x="576" y="3264"/>
            <a:chExt cx="1920" cy="600"/>
          </a:xfrm>
        </p:grpSpPr>
        <p:graphicFrame>
          <p:nvGraphicFramePr>
            <p:cNvPr id="44038" name="Object 6"/>
            <p:cNvGraphicFramePr>
              <a:graphicFrameLocks noChangeAspect="1"/>
            </p:cNvGraphicFramePr>
            <p:nvPr/>
          </p:nvGraphicFramePr>
          <p:xfrm>
            <a:off x="576" y="3264"/>
            <a:ext cx="187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6" imgW="1536700" imgH="241300" progId="Equation.3">
                    <p:embed/>
                  </p:oleObj>
                </mc:Choice>
                <mc:Fallback>
                  <p:oleObj name="Equation" r:id="rId6" imgW="1536700" imgH="2413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264"/>
                          <a:ext cx="1872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9" name="Object 7"/>
            <p:cNvGraphicFramePr>
              <a:graphicFrameLocks noChangeAspect="1"/>
            </p:cNvGraphicFramePr>
            <p:nvPr/>
          </p:nvGraphicFramePr>
          <p:xfrm>
            <a:off x="624" y="3600"/>
            <a:ext cx="187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8" imgW="1688367" imgH="241195" progId="Equation.3">
                    <p:embed/>
                  </p:oleObj>
                </mc:Choice>
                <mc:Fallback>
                  <p:oleObj name="Equation" r:id="rId8" imgW="1688367" imgH="241195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600"/>
                          <a:ext cx="187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044" name="Rectangle 3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4045" name="Rectangle 39"/>
          <p:cNvSpPr>
            <a:spLocks noChangeArrowheads="1"/>
          </p:cNvSpPr>
          <p:nvPr/>
        </p:nvSpPr>
        <p:spPr bwMode="auto">
          <a:xfrm>
            <a:off x="-685800" y="-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4046" name="Rectangle 40"/>
          <p:cNvSpPr>
            <a:spLocks noChangeArrowheads="1"/>
          </p:cNvSpPr>
          <p:nvPr/>
        </p:nvSpPr>
        <p:spPr bwMode="auto">
          <a:xfrm>
            <a:off x="-685800" y="-882650"/>
            <a:ext cx="1098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/>
            <a:r>
              <a:rPr lang="en-US" sz="1200" b="0">
                <a:latin typeface="Arial" pitchFamily="34" charset="0"/>
                <a:cs typeface="Times New Roman" pitchFamily="18" charset="0"/>
              </a:rPr>
              <a:t>	</a:t>
            </a:r>
            <a:endParaRPr lang="en-US" sz="900" b="0">
              <a:latin typeface="Arial" pitchFamily="34" charset="0"/>
              <a:cs typeface="Times New Roman" pitchFamily="18" charset="0"/>
            </a:endParaRPr>
          </a:p>
          <a:p>
            <a:pPr indent="457200" eaLnBrk="0" hangingPunct="0"/>
            <a:endParaRPr lang="en-US" sz="1800" b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4047" name="Rectangle 41"/>
          <p:cNvSpPr>
            <a:spLocks noChangeArrowheads="1"/>
          </p:cNvSpPr>
          <p:nvPr/>
        </p:nvSpPr>
        <p:spPr bwMode="auto">
          <a:xfrm>
            <a:off x="685800" y="-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37935" name="Object 3"/>
          <p:cNvGraphicFramePr>
            <a:graphicFrameLocks noChangeAspect="1"/>
          </p:cNvGraphicFramePr>
          <p:nvPr/>
        </p:nvGraphicFramePr>
        <p:xfrm>
          <a:off x="4021138" y="333375"/>
          <a:ext cx="43767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0" imgW="2311200" imgH="469800" progId="Equation.3">
                  <p:embed/>
                </p:oleObj>
              </mc:Choice>
              <mc:Fallback>
                <p:oleObj name="Equation" r:id="rId10" imgW="231120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33375"/>
                        <a:ext cx="437673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6" name="Line 48"/>
          <p:cNvSpPr>
            <a:spLocks noChangeShapeType="1"/>
          </p:cNvSpPr>
          <p:nvPr/>
        </p:nvSpPr>
        <p:spPr bwMode="auto">
          <a:xfrm>
            <a:off x="2819400" y="7620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228600" y="4343400"/>
            <a:ext cx="4876800" cy="2212764"/>
            <a:chOff x="3442" y="227"/>
            <a:chExt cx="2033" cy="846"/>
          </a:xfrm>
        </p:grpSpPr>
        <p:sp>
          <p:nvSpPr>
            <p:cNvPr id="44262" name="Rectangle 117"/>
            <p:cNvSpPr>
              <a:spLocks noChangeArrowheads="1"/>
            </p:cNvSpPr>
            <p:nvPr/>
          </p:nvSpPr>
          <p:spPr bwMode="auto">
            <a:xfrm>
              <a:off x="3809" y="663"/>
              <a:ext cx="41" cy="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63" name="Rectangle 118"/>
            <p:cNvSpPr>
              <a:spLocks noChangeArrowheads="1"/>
            </p:cNvSpPr>
            <p:nvPr/>
          </p:nvSpPr>
          <p:spPr bwMode="auto">
            <a:xfrm>
              <a:off x="3805" y="658"/>
              <a:ext cx="49" cy="10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64" name="Rectangle 119"/>
            <p:cNvSpPr>
              <a:spLocks noChangeArrowheads="1"/>
            </p:cNvSpPr>
            <p:nvPr/>
          </p:nvSpPr>
          <p:spPr bwMode="auto">
            <a:xfrm>
              <a:off x="5025" y="403"/>
              <a:ext cx="51" cy="10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3740" y="487"/>
              <a:ext cx="1421" cy="195"/>
              <a:chOff x="3740" y="487"/>
              <a:chExt cx="1421" cy="195"/>
            </a:xfrm>
          </p:grpSpPr>
          <p:sp>
            <p:nvSpPr>
              <p:cNvPr id="44323" name="Freeform 121"/>
              <p:cNvSpPr>
                <a:spLocks/>
              </p:cNvSpPr>
              <p:nvPr/>
            </p:nvSpPr>
            <p:spPr bwMode="auto">
              <a:xfrm>
                <a:off x="3742" y="489"/>
                <a:ext cx="1417" cy="190"/>
              </a:xfrm>
              <a:custGeom>
                <a:avLst/>
                <a:gdLst>
                  <a:gd name="T0" fmla="*/ 15 w 1417"/>
                  <a:gd name="T1" fmla="*/ 0 h 190"/>
                  <a:gd name="T2" fmla="*/ 9 w 1417"/>
                  <a:gd name="T3" fmla="*/ 1 h 190"/>
                  <a:gd name="T4" fmla="*/ 5 w 1417"/>
                  <a:gd name="T5" fmla="*/ 3 h 190"/>
                  <a:gd name="T6" fmla="*/ 1 w 1417"/>
                  <a:gd name="T7" fmla="*/ 8 h 190"/>
                  <a:gd name="T8" fmla="*/ 0 w 1417"/>
                  <a:gd name="T9" fmla="*/ 13 h 190"/>
                  <a:gd name="T10" fmla="*/ 0 w 1417"/>
                  <a:gd name="T11" fmla="*/ 177 h 190"/>
                  <a:gd name="T12" fmla="*/ 1 w 1417"/>
                  <a:gd name="T13" fmla="*/ 183 h 190"/>
                  <a:gd name="T14" fmla="*/ 5 w 1417"/>
                  <a:gd name="T15" fmla="*/ 187 h 190"/>
                  <a:gd name="T16" fmla="*/ 9 w 1417"/>
                  <a:gd name="T17" fmla="*/ 189 h 190"/>
                  <a:gd name="T18" fmla="*/ 15 w 1417"/>
                  <a:gd name="T19" fmla="*/ 190 h 190"/>
                  <a:gd name="T20" fmla="*/ 1404 w 1417"/>
                  <a:gd name="T21" fmla="*/ 190 h 190"/>
                  <a:gd name="T22" fmla="*/ 1409 w 1417"/>
                  <a:gd name="T23" fmla="*/ 189 h 190"/>
                  <a:gd name="T24" fmla="*/ 1414 w 1417"/>
                  <a:gd name="T25" fmla="*/ 187 h 190"/>
                  <a:gd name="T26" fmla="*/ 1416 w 1417"/>
                  <a:gd name="T27" fmla="*/ 183 h 190"/>
                  <a:gd name="T28" fmla="*/ 1417 w 1417"/>
                  <a:gd name="T29" fmla="*/ 177 h 190"/>
                  <a:gd name="T30" fmla="*/ 1417 w 1417"/>
                  <a:gd name="T31" fmla="*/ 13 h 190"/>
                  <a:gd name="T32" fmla="*/ 1416 w 1417"/>
                  <a:gd name="T33" fmla="*/ 8 h 190"/>
                  <a:gd name="T34" fmla="*/ 1414 w 1417"/>
                  <a:gd name="T35" fmla="*/ 3 h 190"/>
                  <a:gd name="T36" fmla="*/ 1409 w 1417"/>
                  <a:gd name="T37" fmla="*/ 1 h 190"/>
                  <a:gd name="T38" fmla="*/ 1404 w 1417"/>
                  <a:gd name="T39" fmla="*/ 0 h 190"/>
                  <a:gd name="T40" fmla="*/ 15 w 1417"/>
                  <a:gd name="T41" fmla="*/ 0 h 1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7"/>
                  <a:gd name="T64" fmla="*/ 0 h 190"/>
                  <a:gd name="T65" fmla="*/ 1417 w 1417"/>
                  <a:gd name="T66" fmla="*/ 190 h 1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7" h="190">
                    <a:moveTo>
                      <a:pt x="15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77"/>
                    </a:lnTo>
                    <a:lnTo>
                      <a:pt x="1" y="183"/>
                    </a:lnTo>
                    <a:lnTo>
                      <a:pt x="5" y="187"/>
                    </a:lnTo>
                    <a:lnTo>
                      <a:pt x="9" y="189"/>
                    </a:lnTo>
                    <a:lnTo>
                      <a:pt x="15" y="190"/>
                    </a:lnTo>
                    <a:lnTo>
                      <a:pt x="1404" y="190"/>
                    </a:lnTo>
                    <a:lnTo>
                      <a:pt x="1409" y="189"/>
                    </a:lnTo>
                    <a:lnTo>
                      <a:pt x="1414" y="187"/>
                    </a:lnTo>
                    <a:lnTo>
                      <a:pt x="1416" y="183"/>
                    </a:lnTo>
                    <a:lnTo>
                      <a:pt x="1417" y="177"/>
                    </a:lnTo>
                    <a:lnTo>
                      <a:pt x="1417" y="13"/>
                    </a:lnTo>
                    <a:lnTo>
                      <a:pt x="1416" y="8"/>
                    </a:lnTo>
                    <a:lnTo>
                      <a:pt x="1414" y="3"/>
                    </a:lnTo>
                    <a:lnTo>
                      <a:pt x="1409" y="1"/>
                    </a:lnTo>
                    <a:lnTo>
                      <a:pt x="140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000"/>
              </a:p>
            </p:txBody>
          </p:sp>
          <p:sp>
            <p:nvSpPr>
              <p:cNvPr id="44324" name="Freeform 122"/>
              <p:cNvSpPr>
                <a:spLocks/>
              </p:cNvSpPr>
              <p:nvPr/>
            </p:nvSpPr>
            <p:spPr bwMode="auto">
              <a:xfrm>
                <a:off x="3740" y="487"/>
                <a:ext cx="1421" cy="195"/>
              </a:xfrm>
              <a:custGeom>
                <a:avLst/>
                <a:gdLst>
                  <a:gd name="T0" fmla="*/ 11 w 1421"/>
                  <a:gd name="T1" fmla="*/ 1 h 195"/>
                  <a:gd name="T2" fmla="*/ 10 w 1421"/>
                  <a:gd name="T3" fmla="*/ 2 h 195"/>
                  <a:gd name="T4" fmla="*/ 6 w 1421"/>
                  <a:gd name="T5" fmla="*/ 4 h 195"/>
                  <a:gd name="T6" fmla="*/ 2 w 1421"/>
                  <a:gd name="T7" fmla="*/ 9 h 195"/>
                  <a:gd name="T8" fmla="*/ 1 w 1421"/>
                  <a:gd name="T9" fmla="*/ 10 h 195"/>
                  <a:gd name="T10" fmla="*/ 0 w 1421"/>
                  <a:gd name="T11" fmla="*/ 15 h 195"/>
                  <a:gd name="T12" fmla="*/ 0 w 1421"/>
                  <a:gd name="T13" fmla="*/ 179 h 195"/>
                  <a:gd name="T14" fmla="*/ 1 w 1421"/>
                  <a:gd name="T15" fmla="*/ 185 h 195"/>
                  <a:gd name="T16" fmla="*/ 1 w 1421"/>
                  <a:gd name="T17" fmla="*/ 186 h 195"/>
                  <a:gd name="T18" fmla="*/ 2 w 1421"/>
                  <a:gd name="T19" fmla="*/ 187 h 195"/>
                  <a:gd name="T20" fmla="*/ 6 w 1421"/>
                  <a:gd name="T21" fmla="*/ 190 h 195"/>
                  <a:gd name="T22" fmla="*/ 10 w 1421"/>
                  <a:gd name="T23" fmla="*/ 194 h 195"/>
                  <a:gd name="T24" fmla="*/ 11 w 1421"/>
                  <a:gd name="T25" fmla="*/ 194 h 195"/>
                  <a:gd name="T26" fmla="*/ 17 w 1421"/>
                  <a:gd name="T27" fmla="*/ 195 h 195"/>
                  <a:gd name="T28" fmla="*/ 1406 w 1421"/>
                  <a:gd name="T29" fmla="*/ 195 h 195"/>
                  <a:gd name="T30" fmla="*/ 1411 w 1421"/>
                  <a:gd name="T31" fmla="*/ 194 h 195"/>
                  <a:gd name="T32" fmla="*/ 1412 w 1421"/>
                  <a:gd name="T33" fmla="*/ 194 h 195"/>
                  <a:gd name="T34" fmla="*/ 1414 w 1421"/>
                  <a:gd name="T35" fmla="*/ 194 h 195"/>
                  <a:gd name="T36" fmla="*/ 1417 w 1421"/>
                  <a:gd name="T37" fmla="*/ 190 h 195"/>
                  <a:gd name="T38" fmla="*/ 1420 w 1421"/>
                  <a:gd name="T39" fmla="*/ 187 h 195"/>
                  <a:gd name="T40" fmla="*/ 1420 w 1421"/>
                  <a:gd name="T41" fmla="*/ 186 h 195"/>
                  <a:gd name="T42" fmla="*/ 1420 w 1421"/>
                  <a:gd name="T43" fmla="*/ 185 h 195"/>
                  <a:gd name="T44" fmla="*/ 1421 w 1421"/>
                  <a:gd name="T45" fmla="*/ 179 h 195"/>
                  <a:gd name="T46" fmla="*/ 1421 w 1421"/>
                  <a:gd name="T47" fmla="*/ 15 h 195"/>
                  <a:gd name="T48" fmla="*/ 1420 w 1421"/>
                  <a:gd name="T49" fmla="*/ 10 h 195"/>
                  <a:gd name="T50" fmla="*/ 1420 w 1421"/>
                  <a:gd name="T51" fmla="*/ 9 h 195"/>
                  <a:gd name="T52" fmla="*/ 1417 w 1421"/>
                  <a:gd name="T53" fmla="*/ 4 h 195"/>
                  <a:gd name="T54" fmla="*/ 1414 w 1421"/>
                  <a:gd name="T55" fmla="*/ 2 h 195"/>
                  <a:gd name="T56" fmla="*/ 1412 w 1421"/>
                  <a:gd name="T57" fmla="*/ 1 h 195"/>
                  <a:gd name="T58" fmla="*/ 1411 w 1421"/>
                  <a:gd name="T59" fmla="*/ 1 h 195"/>
                  <a:gd name="T60" fmla="*/ 1406 w 1421"/>
                  <a:gd name="T61" fmla="*/ 0 h 195"/>
                  <a:gd name="T62" fmla="*/ 17 w 1421"/>
                  <a:gd name="T63" fmla="*/ 0 h 195"/>
                  <a:gd name="T64" fmla="*/ 11 w 1421"/>
                  <a:gd name="T65" fmla="*/ 1 h 195"/>
                  <a:gd name="T66" fmla="*/ 18 w 1421"/>
                  <a:gd name="T67" fmla="*/ 4 h 195"/>
                  <a:gd name="T68" fmla="*/ 1407 w 1421"/>
                  <a:gd name="T69" fmla="*/ 4 h 195"/>
                  <a:gd name="T70" fmla="*/ 1410 w 1421"/>
                  <a:gd name="T71" fmla="*/ 5 h 195"/>
                  <a:gd name="T72" fmla="*/ 1414 w 1421"/>
                  <a:gd name="T73" fmla="*/ 8 h 195"/>
                  <a:gd name="T74" fmla="*/ 1416 w 1421"/>
                  <a:gd name="T75" fmla="*/ 11 h 195"/>
                  <a:gd name="T76" fmla="*/ 1417 w 1421"/>
                  <a:gd name="T77" fmla="*/ 17 h 195"/>
                  <a:gd name="T78" fmla="*/ 1417 w 1421"/>
                  <a:gd name="T79" fmla="*/ 180 h 195"/>
                  <a:gd name="T80" fmla="*/ 1417 w 1421"/>
                  <a:gd name="T81" fmla="*/ 184 h 195"/>
                  <a:gd name="T82" fmla="*/ 1414 w 1421"/>
                  <a:gd name="T83" fmla="*/ 187 h 195"/>
                  <a:gd name="T84" fmla="*/ 1410 w 1421"/>
                  <a:gd name="T85" fmla="*/ 190 h 195"/>
                  <a:gd name="T86" fmla="*/ 1407 w 1421"/>
                  <a:gd name="T87" fmla="*/ 190 h 195"/>
                  <a:gd name="T88" fmla="*/ 18 w 1421"/>
                  <a:gd name="T89" fmla="*/ 190 h 195"/>
                  <a:gd name="T90" fmla="*/ 12 w 1421"/>
                  <a:gd name="T91" fmla="*/ 189 h 195"/>
                  <a:gd name="T92" fmla="*/ 9 w 1421"/>
                  <a:gd name="T93" fmla="*/ 187 h 195"/>
                  <a:gd name="T94" fmla="*/ 6 w 1421"/>
                  <a:gd name="T95" fmla="*/ 184 h 195"/>
                  <a:gd name="T96" fmla="*/ 5 w 1421"/>
                  <a:gd name="T97" fmla="*/ 180 h 195"/>
                  <a:gd name="T98" fmla="*/ 5 w 1421"/>
                  <a:gd name="T99" fmla="*/ 17 h 195"/>
                  <a:gd name="T100" fmla="*/ 6 w 1421"/>
                  <a:gd name="T101" fmla="*/ 11 h 195"/>
                  <a:gd name="T102" fmla="*/ 9 w 1421"/>
                  <a:gd name="T103" fmla="*/ 8 h 195"/>
                  <a:gd name="T104" fmla="*/ 12 w 1421"/>
                  <a:gd name="T105" fmla="*/ 5 h 195"/>
                  <a:gd name="T106" fmla="*/ 18 w 1421"/>
                  <a:gd name="T107" fmla="*/ 4 h 195"/>
                  <a:gd name="T108" fmla="*/ 11 w 1421"/>
                  <a:gd name="T109" fmla="*/ 1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21"/>
                  <a:gd name="T166" fmla="*/ 0 h 195"/>
                  <a:gd name="T167" fmla="*/ 1421 w 1421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21" h="195">
                    <a:moveTo>
                      <a:pt x="11" y="1"/>
                    </a:moveTo>
                    <a:lnTo>
                      <a:pt x="10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179"/>
                    </a:lnTo>
                    <a:lnTo>
                      <a:pt x="1" y="185"/>
                    </a:lnTo>
                    <a:lnTo>
                      <a:pt x="1" y="186"/>
                    </a:lnTo>
                    <a:lnTo>
                      <a:pt x="2" y="187"/>
                    </a:lnTo>
                    <a:lnTo>
                      <a:pt x="6" y="190"/>
                    </a:lnTo>
                    <a:lnTo>
                      <a:pt x="10" y="194"/>
                    </a:lnTo>
                    <a:lnTo>
                      <a:pt x="11" y="194"/>
                    </a:lnTo>
                    <a:lnTo>
                      <a:pt x="17" y="195"/>
                    </a:lnTo>
                    <a:lnTo>
                      <a:pt x="1406" y="195"/>
                    </a:lnTo>
                    <a:lnTo>
                      <a:pt x="1411" y="194"/>
                    </a:lnTo>
                    <a:lnTo>
                      <a:pt x="1412" y="194"/>
                    </a:lnTo>
                    <a:lnTo>
                      <a:pt x="1414" y="194"/>
                    </a:lnTo>
                    <a:lnTo>
                      <a:pt x="1417" y="190"/>
                    </a:lnTo>
                    <a:lnTo>
                      <a:pt x="1420" y="187"/>
                    </a:lnTo>
                    <a:lnTo>
                      <a:pt x="1420" y="186"/>
                    </a:lnTo>
                    <a:lnTo>
                      <a:pt x="1420" y="185"/>
                    </a:lnTo>
                    <a:lnTo>
                      <a:pt x="1421" y="179"/>
                    </a:lnTo>
                    <a:lnTo>
                      <a:pt x="1421" y="15"/>
                    </a:lnTo>
                    <a:lnTo>
                      <a:pt x="1420" y="10"/>
                    </a:lnTo>
                    <a:lnTo>
                      <a:pt x="1420" y="9"/>
                    </a:lnTo>
                    <a:lnTo>
                      <a:pt x="1417" y="4"/>
                    </a:lnTo>
                    <a:lnTo>
                      <a:pt x="1414" y="2"/>
                    </a:lnTo>
                    <a:lnTo>
                      <a:pt x="1412" y="1"/>
                    </a:lnTo>
                    <a:lnTo>
                      <a:pt x="1411" y="1"/>
                    </a:lnTo>
                    <a:lnTo>
                      <a:pt x="1406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18" y="4"/>
                    </a:lnTo>
                    <a:lnTo>
                      <a:pt x="1407" y="4"/>
                    </a:lnTo>
                    <a:lnTo>
                      <a:pt x="1410" y="5"/>
                    </a:lnTo>
                    <a:lnTo>
                      <a:pt x="1414" y="8"/>
                    </a:lnTo>
                    <a:lnTo>
                      <a:pt x="1416" y="11"/>
                    </a:lnTo>
                    <a:lnTo>
                      <a:pt x="1417" y="17"/>
                    </a:lnTo>
                    <a:lnTo>
                      <a:pt x="1417" y="180"/>
                    </a:lnTo>
                    <a:lnTo>
                      <a:pt x="1417" y="184"/>
                    </a:lnTo>
                    <a:lnTo>
                      <a:pt x="1414" y="187"/>
                    </a:lnTo>
                    <a:lnTo>
                      <a:pt x="1410" y="190"/>
                    </a:lnTo>
                    <a:lnTo>
                      <a:pt x="1407" y="190"/>
                    </a:lnTo>
                    <a:lnTo>
                      <a:pt x="18" y="190"/>
                    </a:lnTo>
                    <a:lnTo>
                      <a:pt x="12" y="189"/>
                    </a:lnTo>
                    <a:lnTo>
                      <a:pt x="9" y="187"/>
                    </a:lnTo>
                    <a:lnTo>
                      <a:pt x="6" y="184"/>
                    </a:lnTo>
                    <a:lnTo>
                      <a:pt x="5" y="180"/>
                    </a:lnTo>
                    <a:lnTo>
                      <a:pt x="5" y="17"/>
                    </a:lnTo>
                    <a:lnTo>
                      <a:pt x="6" y="11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000"/>
              </a:p>
            </p:txBody>
          </p:sp>
        </p:grpSp>
        <p:sp>
          <p:nvSpPr>
            <p:cNvPr id="44266" name="Rectangle 123"/>
            <p:cNvSpPr>
              <a:spLocks noChangeArrowheads="1"/>
            </p:cNvSpPr>
            <p:nvPr/>
          </p:nvSpPr>
          <p:spPr bwMode="auto">
            <a:xfrm>
              <a:off x="3662" y="561"/>
              <a:ext cx="1581" cy="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67" name="Rectangle 124"/>
            <p:cNvSpPr>
              <a:spLocks noChangeArrowheads="1"/>
            </p:cNvSpPr>
            <p:nvPr/>
          </p:nvSpPr>
          <p:spPr bwMode="auto">
            <a:xfrm>
              <a:off x="3658" y="556"/>
              <a:ext cx="1590" cy="6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68" name="Rectangle 125"/>
            <p:cNvSpPr>
              <a:spLocks noChangeArrowheads="1"/>
            </p:cNvSpPr>
            <p:nvPr/>
          </p:nvSpPr>
          <p:spPr bwMode="auto">
            <a:xfrm>
              <a:off x="3814" y="668"/>
              <a:ext cx="27" cy="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69" name="Rectangle 126"/>
            <p:cNvSpPr>
              <a:spLocks noChangeArrowheads="1"/>
            </p:cNvSpPr>
            <p:nvPr/>
          </p:nvSpPr>
          <p:spPr bwMode="auto">
            <a:xfrm>
              <a:off x="3809" y="664"/>
              <a:ext cx="36" cy="31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0" name="Rectangle 127"/>
            <p:cNvSpPr>
              <a:spLocks noChangeArrowheads="1"/>
            </p:cNvSpPr>
            <p:nvPr/>
          </p:nvSpPr>
          <p:spPr bwMode="auto">
            <a:xfrm>
              <a:off x="5034" y="468"/>
              <a:ext cx="28" cy="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1" name="Rectangle 128"/>
            <p:cNvSpPr>
              <a:spLocks noChangeArrowheads="1"/>
            </p:cNvSpPr>
            <p:nvPr/>
          </p:nvSpPr>
          <p:spPr bwMode="auto">
            <a:xfrm>
              <a:off x="5030" y="463"/>
              <a:ext cx="36" cy="51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2" name="Freeform 129"/>
            <p:cNvSpPr>
              <a:spLocks/>
            </p:cNvSpPr>
            <p:nvPr/>
          </p:nvSpPr>
          <p:spPr bwMode="auto">
            <a:xfrm>
              <a:off x="3607" y="562"/>
              <a:ext cx="59" cy="49"/>
            </a:xfrm>
            <a:custGeom>
              <a:avLst/>
              <a:gdLst>
                <a:gd name="T0" fmla="*/ 4 w 59"/>
                <a:gd name="T1" fmla="*/ 49 h 49"/>
                <a:gd name="T2" fmla="*/ 1 w 59"/>
                <a:gd name="T3" fmla="*/ 37 h 49"/>
                <a:gd name="T4" fmla="*/ 0 w 59"/>
                <a:gd name="T5" fmla="*/ 25 h 49"/>
                <a:gd name="T6" fmla="*/ 1 w 59"/>
                <a:gd name="T7" fmla="*/ 12 h 49"/>
                <a:gd name="T8" fmla="*/ 4 w 59"/>
                <a:gd name="T9" fmla="*/ 0 h 49"/>
                <a:gd name="T10" fmla="*/ 59 w 59"/>
                <a:gd name="T11" fmla="*/ 25 h 49"/>
                <a:gd name="T12" fmla="*/ 4 w 59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9"/>
                <a:gd name="T23" fmla="*/ 59 w 5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9">
                  <a:moveTo>
                    <a:pt x="4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4" y="0"/>
                  </a:lnTo>
                  <a:lnTo>
                    <a:pt x="59" y="25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3" name="Rectangle 130"/>
            <p:cNvSpPr>
              <a:spLocks noChangeArrowheads="1"/>
            </p:cNvSpPr>
            <p:nvPr/>
          </p:nvSpPr>
          <p:spPr bwMode="auto">
            <a:xfrm>
              <a:off x="3442" y="584"/>
              <a:ext cx="196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4" name="Freeform 131"/>
            <p:cNvSpPr>
              <a:spLocks/>
            </p:cNvSpPr>
            <p:nvPr/>
          </p:nvSpPr>
          <p:spPr bwMode="auto">
            <a:xfrm>
              <a:off x="5414" y="553"/>
              <a:ext cx="61" cy="48"/>
            </a:xfrm>
            <a:custGeom>
              <a:avLst/>
              <a:gdLst>
                <a:gd name="T0" fmla="*/ 6 w 61"/>
                <a:gd name="T1" fmla="*/ 48 h 48"/>
                <a:gd name="T2" fmla="*/ 1 w 61"/>
                <a:gd name="T3" fmla="*/ 37 h 48"/>
                <a:gd name="T4" fmla="*/ 0 w 61"/>
                <a:gd name="T5" fmla="*/ 25 h 48"/>
                <a:gd name="T6" fmla="*/ 1 w 61"/>
                <a:gd name="T7" fmla="*/ 12 h 48"/>
                <a:gd name="T8" fmla="*/ 6 w 61"/>
                <a:gd name="T9" fmla="*/ 0 h 48"/>
                <a:gd name="T10" fmla="*/ 61 w 61"/>
                <a:gd name="T11" fmla="*/ 25 h 48"/>
                <a:gd name="T12" fmla="*/ 6 w 61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48"/>
                <a:gd name="T23" fmla="*/ 61 w 61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48">
                  <a:moveTo>
                    <a:pt x="6" y="48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6" y="0"/>
                  </a:lnTo>
                  <a:lnTo>
                    <a:pt x="61" y="25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5" name="Rectangle 132"/>
            <p:cNvSpPr>
              <a:spLocks noChangeArrowheads="1"/>
            </p:cNvSpPr>
            <p:nvPr/>
          </p:nvSpPr>
          <p:spPr bwMode="auto">
            <a:xfrm>
              <a:off x="5251" y="575"/>
              <a:ext cx="195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6" name="Freeform 133"/>
            <p:cNvSpPr>
              <a:spLocks/>
            </p:cNvSpPr>
            <p:nvPr/>
          </p:nvSpPr>
          <p:spPr bwMode="auto">
            <a:xfrm>
              <a:off x="3805" y="759"/>
              <a:ext cx="48" cy="61"/>
            </a:xfrm>
            <a:custGeom>
              <a:avLst/>
              <a:gdLst>
                <a:gd name="T0" fmla="*/ 48 w 48"/>
                <a:gd name="T1" fmla="*/ 55 h 61"/>
                <a:gd name="T2" fmla="*/ 36 w 48"/>
                <a:gd name="T3" fmla="*/ 59 h 61"/>
                <a:gd name="T4" fmla="*/ 24 w 48"/>
                <a:gd name="T5" fmla="*/ 61 h 61"/>
                <a:gd name="T6" fmla="*/ 12 w 48"/>
                <a:gd name="T7" fmla="*/ 59 h 61"/>
                <a:gd name="T8" fmla="*/ 0 w 48"/>
                <a:gd name="T9" fmla="*/ 55 h 61"/>
                <a:gd name="T10" fmla="*/ 24 w 48"/>
                <a:gd name="T11" fmla="*/ 0 h 61"/>
                <a:gd name="T12" fmla="*/ 48 w 48"/>
                <a:gd name="T13" fmla="*/ 55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1"/>
                <a:gd name="T23" fmla="*/ 48 w 48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1">
                  <a:moveTo>
                    <a:pt x="48" y="55"/>
                  </a:moveTo>
                  <a:lnTo>
                    <a:pt x="36" y="59"/>
                  </a:lnTo>
                  <a:lnTo>
                    <a:pt x="24" y="61"/>
                  </a:lnTo>
                  <a:lnTo>
                    <a:pt x="12" y="59"/>
                  </a:lnTo>
                  <a:lnTo>
                    <a:pt x="0" y="55"/>
                  </a:lnTo>
                  <a:lnTo>
                    <a:pt x="24" y="0"/>
                  </a:lnTo>
                  <a:lnTo>
                    <a:pt x="4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7" name="Freeform 134"/>
            <p:cNvSpPr>
              <a:spLocks/>
            </p:cNvSpPr>
            <p:nvPr/>
          </p:nvSpPr>
          <p:spPr bwMode="auto">
            <a:xfrm>
              <a:off x="3827" y="787"/>
              <a:ext cx="5" cy="130"/>
            </a:xfrm>
            <a:custGeom>
              <a:avLst/>
              <a:gdLst>
                <a:gd name="T0" fmla="*/ 0 w 5"/>
                <a:gd name="T1" fmla="*/ 130 h 130"/>
                <a:gd name="T2" fmla="*/ 4 w 5"/>
                <a:gd name="T3" fmla="*/ 130 h 130"/>
                <a:gd name="T4" fmla="*/ 5 w 5"/>
                <a:gd name="T5" fmla="*/ 0 h 130"/>
                <a:gd name="T6" fmla="*/ 1 w 5"/>
                <a:gd name="T7" fmla="*/ 0 h 130"/>
                <a:gd name="T8" fmla="*/ 0 w 5"/>
                <a:gd name="T9" fmla="*/ 13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30"/>
                <a:gd name="T17" fmla="*/ 5 w 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30">
                  <a:moveTo>
                    <a:pt x="0" y="130"/>
                  </a:moveTo>
                  <a:lnTo>
                    <a:pt x="4" y="13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8" name="Freeform 135"/>
            <p:cNvSpPr>
              <a:spLocks/>
            </p:cNvSpPr>
            <p:nvPr/>
          </p:nvSpPr>
          <p:spPr bwMode="auto">
            <a:xfrm>
              <a:off x="5025" y="256"/>
              <a:ext cx="50" cy="61"/>
            </a:xfrm>
            <a:custGeom>
              <a:avLst/>
              <a:gdLst>
                <a:gd name="T0" fmla="*/ 50 w 50"/>
                <a:gd name="T1" fmla="*/ 55 h 61"/>
                <a:gd name="T2" fmla="*/ 38 w 50"/>
                <a:gd name="T3" fmla="*/ 59 h 61"/>
                <a:gd name="T4" fmla="*/ 26 w 50"/>
                <a:gd name="T5" fmla="*/ 61 h 61"/>
                <a:gd name="T6" fmla="*/ 12 w 50"/>
                <a:gd name="T7" fmla="*/ 59 h 61"/>
                <a:gd name="T8" fmla="*/ 0 w 50"/>
                <a:gd name="T9" fmla="*/ 55 h 61"/>
                <a:gd name="T10" fmla="*/ 26 w 50"/>
                <a:gd name="T11" fmla="*/ 0 h 61"/>
                <a:gd name="T12" fmla="*/ 50 w 50"/>
                <a:gd name="T13" fmla="*/ 55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61"/>
                <a:gd name="T23" fmla="*/ 50 w 5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61">
                  <a:moveTo>
                    <a:pt x="50" y="55"/>
                  </a:moveTo>
                  <a:lnTo>
                    <a:pt x="38" y="59"/>
                  </a:lnTo>
                  <a:lnTo>
                    <a:pt x="26" y="61"/>
                  </a:lnTo>
                  <a:lnTo>
                    <a:pt x="12" y="59"/>
                  </a:lnTo>
                  <a:lnTo>
                    <a:pt x="0" y="55"/>
                  </a:lnTo>
                  <a:lnTo>
                    <a:pt x="26" y="0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79" name="Rectangle 136"/>
            <p:cNvSpPr>
              <a:spLocks noChangeArrowheads="1"/>
            </p:cNvSpPr>
            <p:nvPr/>
          </p:nvSpPr>
          <p:spPr bwMode="auto">
            <a:xfrm>
              <a:off x="5048" y="284"/>
              <a:ext cx="5" cy="1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0" name="Freeform 137"/>
            <p:cNvSpPr>
              <a:spLocks/>
            </p:cNvSpPr>
            <p:nvPr/>
          </p:nvSpPr>
          <p:spPr bwMode="auto">
            <a:xfrm>
              <a:off x="4181" y="562"/>
              <a:ext cx="59" cy="49"/>
            </a:xfrm>
            <a:custGeom>
              <a:avLst/>
              <a:gdLst>
                <a:gd name="T0" fmla="*/ 4 w 59"/>
                <a:gd name="T1" fmla="*/ 49 h 49"/>
                <a:gd name="T2" fmla="*/ 1 w 59"/>
                <a:gd name="T3" fmla="*/ 37 h 49"/>
                <a:gd name="T4" fmla="*/ 0 w 59"/>
                <a:gd name="T5" fmla="*/ 25 h 49"/>
                <a:gd name="T6" fmla="*/ 1 w 59"/>
                <a:gd name="T7" fmla="*/ 12 h 49"/>
                <a:gd name="T8" fmla="*/ 4 w 59"/>
                <a:gd name="T9" fmla="*/ 0 h 49"/>
                <a:gd name="T10" fmla="*/ 59 w 59"/>
                <a:gd name="T11" fmla="*/ 25 h 49"/>
                <a:gd name="T12" fmla="*/ 4 w 59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9"/>
                <a:gd name="T23" fmla="*/ 59 w 5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9">
                  <a:moveTo>
                    <a:pt x="4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4" y="0"/>
                  </a:lnTo>
                  <a:lnTo>
                    <a:pt x="59" y="25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1" name="Rectangle 138"/>
            <p:cNvSpPr>
              <a:spLocks noChangeArrowheads="1"/>
            </p:cNvSpPr>
            <p:nvPr/>
          </p:nvSpPr>
          <p:spPr bwMode="auto">
            <a:xfrm>
              <a:off x="4130" y="584"/>
              <a:ext cx="81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2" name="Freeform 139"/>
            <p:cNvSpPr>
              <a:spLocks/>
            </p:cNvSpPr>
            <p:nvPr/>
          </p:nvSpPr>
          <p:spPr bwMode="auto">
            <a:xfrm>
              <a:off x="4175" y="622"/>
              <a:ext cx="60" cy="50"/>
            </a:xfrm>
            <a:custGeom>
              <a:avLst/>
              <a:gdLst>
                <a:gd name="T0" fmla="*/ 6 w 60"/>
                <a:gd name="T1" fmla="*/ 50 h 50"/>
                <a:gd name="T2" fmla="*/ 1 w 60"/>
                <a:gd name="T3" fmla="*/ 37 h 50"/>
                <a:gd name="T4" fmla="*/ 0 w 60"/>
                <a:gd name="T5" fmla="*/ 25 h 50"/>
                <a:gd name="T6" fmla="*/ 1 w 60"/>
                <a:gd name="T7" fmla="*/ 13 h 50"/>
                <a:gd name="T8" fmla="*/ 6 w 60"/>
                <a:gd name="T9" fmla="*/ 0 h 50"/>
                <a:gd name="T10" fmla="*/ 60 w 60"/>
                <a:gd name="T11" fmla="*/ 25 h 50"/>
                <a:gd name="T12" fmla="*/ 6 w 60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0"/>
                <a:gd name="T23" fmla="*/ 60 w 6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0">
                  <a:moveTo>
                    <a:pt x="6" y="50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3"/>
                  </a:lnTo>
                  <a:lnTo>
                    <a:pt x="6" y="0"/>
                  </a:lnTo>
                  <a:lnTo>
                    <a:pt x="60" y="25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3" name="Freeform 140"/>
            <p:cNvSpPr>
              <a:spLocks/>
            </p:cNvSpPr>
            <p:nvPr/>
          </p:nvSpPr>
          <p:spPr bwMode="auto">
            <a:xfrm>
              <a:off x="4745" y="562"/>
              <a:ext cx="59" cy="49"/>
            </a:xfrm>
            <a:custGeom>
              <a:avLst/>
              <a:gdLst>
                <a:gd name="T0" fmla="*/ 5 w 59"/>
                <a:gd name="T1" fmla="*/ 49 h 49"/>
                <a:gd name="T2" fmla="*/ 1 w 59"/>
                <a:gd name="T3" fmla="*/ 37 h 49"/>
                <a:gd name="T4" fmla="*/ 0 w 59"/>
                <a:gd name="T5" fmla="*/ 25 h 49"/>
                <a:gd name="T6" fmla="*/ 1 w 59"/>
                <a:gd name="T7" fmla="*/ 12 h 49"/>
                <a:gd name="T8" fmla="*/ 5 w 59"/>
                <a:gd name="T9" fmla="*/ 0 h 49"/>
                <a:gd name="T10" fmla="*/ 59 w 59"/>
                <a:gd name="T11" fmla="*/ 25 h 49"/>
                <a:gd name="T12" fmla="*/ 5 w 59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9"/>
                <a:gd name="T23" fmla="*/ 59 w 5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9">
                  <a:moveTo>
                    <a:pt x="5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5" y="0"/>
                  </a:lnTo>
                  <a:lnTo>
                    <a:pt x="59" y="25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4" name="Rectangle 141"/>
            <p:cNvSpPr>
              <a:spLocks noChangeArrowheads="1"/>
            </p:cNvSpPr>
            <p:nvPr/>
          </p:nvSpPr>
          <p:spPr bwMode="auto">
            <a:xfrm>
              <a:off x="4695" y="584"/>
              <a:ext cx="8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5" name="Freeform 142"/>
            <p:cNvSpPr>
              <a:spLocks/>
            </p:cNvSpPr>
            <p:nvPr/>
          </p:nvSpPr>
          <p:spPr bwMode="auto">
            <a:xfrm>
              <a:off x="4749" y="618"/>
              <a:ext cx="59" cy="49"/>
            </a:xfrm>
            <a:custGeom>
              <a:avLst/>
              <a:gdLst>
                <a:gd name="T0" fmla="*/ 6 w 59"/>
                <a:gd name="T1" fmla="*/ 49 h 49"/>
                <a:gd name="T2" fmla="*/ 1 w 59"/>
                <a:gd name="T3" fmla="*/ 37 h 49"/>
                <a:gd name="T4" fmla="*/ 0 w 59"/>
                <a:gd name="T5" fmla="*/ 25 h 49"/>
                <a:gd name="T6" fmla="*/ 1 w 59"/>
                <a:gd name="T7" fmla="*/ 12 h 49"/>
                <a:gd name="T8" fmla="*/ 6 w 59"/>
                <a:gd name="T9" fmla="*/ 0 h 49"/>
                <a:gd name="T10" fmla="*/ 59 w 59"/>
                <a:gd name="T11" fmla="*/ 25 h 49"/>
                <a:gd name="T12" fmla="*/ 6 w 59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9"/>
                <a:gd name="T23" fmla="*/ 59 w 5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9">
                  <a:moveTo>
                    <a:pt x="6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6" y="0"/>
                  </a:lnTo>
                  <a:lnTo>
                    <a:pt x="59" y="25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6" name="Rectangle 143"/>
            <p:cNvSpPr>
              <a:spLocks noChangeArrowheads="1"/>
            </p:cNvSpPr>
            <p:nvPr/>
          </p:nvSpPr>
          <p:spPr bwMode="auto">
            <a:xfrm>
              <a:off x="4699" y="640"/>
              <a:ext cx="82" cy="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7" name="Rectangle 144"/>
            <p:cNvSpPr>
              <a:spLocks noChangeArrowheads="1"/>
            </p:cNvSpPr>
            <p:nvPr/>
          </p:nvSpPr>
          <p:spPr bwMode="auto">
            <a:xfrm>
              <a:off x="4124" y="390"/>
              <a:ext cx="4" cy="1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8" name="Rectangle 145"/>
            <p:cNvSpPr>
              <a:spLocks noChangeArrowheads="1"/>
            </p:cNvSpPr>
            <p:nvPr/>
          </p:nvSpPr>
          <p:spPr bwMode="auto">
            <a:xfrm>
              <a:off x="4688" y="390"/>
              <a:ext cx="4" cy="1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89" name="Rectangle 146"/>
            <p:cNvSpPr>
              <a:spLocks noChangeArrowheads="1"/>
            </p:cNvSpPr>
            <p:nvPr/>
          </p:nvSpPr>
          <p:spPr bwMode="auto">
            <a:xfrm>
              <a:off x="4124" y="647"/>
              <a:ext cx="4" cy="19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0" name="Freeform 147"/>
            <p:cNvSpPr>
              <a:spLocks/>
            </p:cNvSpPr>
            <p:nvPr/>
          </p:nvSpPr>
          <p:spPr bwMode="auto">
            <a:xfrm>
              <a:off x="4697" y="643"/>
              <a:ext cx="5" cy="194"/>
            </a:xfrm>
            <a:custGeom>
              <a:avLst/>
              <a:gdLst>
                <a:gd name="T0" fmla="*/ 0 w 5"/>
                <a:gd name="T1" fmla="*/ 194 h 194"/>
                <a:gd name="T2" fmla="*/ 4 w 5"/>
                <a:gd name="T3" fmla="*/ 194 h 194"/>
                <a:gd name="T4" fmla="*/ 5 w 5"/>
                <a:gd name="T5" fmla="*/ 0 h 194"/>
                <a:gd name="T6" fmla="*/ 1 w 5"/>
                <a:gd name="T7" fmla="*/ 0 h 194"/>
                <a:gd name="T8" fmla="*/ 0 w 5"/>
                <a:gd name="T9" fmla="*/ 194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4"/>
                <a:gd name="T17" fmla="*/ 5 w 5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4">
                  <a:moveTo>
                    <a:pt x="0" y="194"/>
                  </a:moveTo>
                  <a:lnTo>
                    <a:pt x="4" y="194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1" name="Freeform 148"/>
            <p:cNvSpPr>
              <a:spLocks/>
            </p:cNvSpPr>
            <p:nvPr/>
          </p:nvSpPr>
          <p:spPr bwMode="auto">
            <a:xfrm>
              <a:off x="3765" y="496"/>
              <a:ext cx="55" cy="58"/>
            </a:xfrm>
            <a:custGeom>
              <a:avLst/>
              <a:gdLst>
                <a:gd name="T0" fmla="*/ 19 w 55"/>
                <a:gd name="T1" fmla="*/ 0 h 58"/>
                <a:gd name="T2" fmla="*/ 30 w 55"/>
                <a:gd name="T3" fmla="*/ 5 h 58"/>
                <a:gd name="T4" fmla="*/ 40 w 55"/>
                <a:gd name="T5" fmla="*/ 13 h 58"/>
                <a:gd name="T6" fmla="*/ 49 w 55"/>
                <a:gd name="T7" fmla="*/ 22 h 58"/>
                <a:gd name="T8" fmla="*/ 55 w 55"/>
                <a:gd name="T9" fmla="*/ 33 h 58"/>
                <a:gd name="T10" fmla="*/ 0 w 55"/>
                <a:gd name="T11" fmla="*/ 58 h 58"/>
                <a:gd name="T12" fmla="*/ 19 w 55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58"/>
                <a:gd name="T23" fmla="*/ 55 w 5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58">
                  <a:moveTo>
                    <a:pt x="19" y="0"/>
                  </a:moveTo>
                  <a:lnTo>
                    <a:pt x="30" y="5"/>
                  </a:lnTo>
                  <a:lnTo>
                    <a:pt x="40" y="13"/>
                  </a:lnTo>
                  <a:lnTo>
                    <a:pt x="49" y="22"/>
                  </a:lnTo>
                  <a:lnTo>
                    <a:pt x="55" y="33"/>
                  </a:lnTo>
                  <a:lnTo>
                    <a:pt x="0" y="5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2" name="Freeform 149"/>
            <p:cNvSpPr>
              <a:spLocks/>
            </p:cNvSpPr>
            <p:nvPr/>
          </p:nvSpPr>
          <p:spPr bwMode="auto">
            <a:xfrm>
              <a:off x="3783" y="389"/>
              <a:ext cx="126" cy="148"/>
            </a:xfrm>
            <a:custGeom>
              <a:avLst/>
              <a:gdLst>
                <a:gd name="T0" fmla="*/ 0 w 126"/>
                <a:gd name="T1" fmla="*/ 145 h 148"/>
                <a:gd name="T2" fmla="*/ 3 w 126"/>
                <a:gd name="T3" fmla="*/ 148 h 148"/>
                <a:gd name="T4" fmla="*/ 126 w 126"/>
                <a:gd name="T5" fmla="*/ 4 h 148"/>
                <a:gd name="T6" fmla="*/ 123 w 126"/>
                <a:gd name="T7" fmla="*/ 0 h 148"/>
                <a:gd name="T8" fmla="*/ 0 w 126"/>
                <a:gd name="T9" fmla="*/ 145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48"/>
                <a:gd name="T17" fmla="*/ 126 w 126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48">
                  <a:moveTo>
                    <a:pt x="0" y="145"/>
                  </a:moveTo>
                  <a:lnTo>
                    <a:pt x="3" y="148"/>
                  </a:lnTo>
                  <a:lnTo>
                    <a:pt x="126" y="4"/>
                  </a:lnTo>
                  <a:lnTo>
                    <a:pt x="123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3" name="Freeform 150"/>
            <p:cNvSpPr>
              <a:spLocks/>
            </p:cNvSpPr>
            <p:nvPr/>
          </p:nvSpPr>
          <p:spPr bwMode="auto">
            <a:xfrm>
              <a:off x="5014" y="496"/>
              <a:ext cx="54" cy="58"/>
            </a:xfrm>
            <a:custGeom>
              <a:avLst/>
              <a:gdLst>
                <a:gd name="T0" fmla="*/ 0 w 54"/>
                <a:gd name="T1" fmla="*/ 33 h 58"/>
                <a:gd name="T2" fmla="*/ 7 w 54"/>
                <a:gd name="T3" fmla="*/ 22 h 58"/>
                <a:gd name="T4" fmla="*/ 15 w 54"/>
                <a:gd name="T5" fmla="*/ 13 h 58"/>
                <a:gd name="T6" fmla="*/ 25 w 54"/>
                <a:gd name="T7" fmla="*/ 5 h 58"/>
                <a:gd name="T8" fmla="*/ 37 w 54"/>
                <a:gd name="T9" fmla="*/ 0 h 58"/>
                <a:gd name="T10" fmla="*/ 54 w 54"/>
                <a:gd name="T11" fmla="*/ 58 h 58"/>
                <a:gd name="T12" fmla="*/ 0 w 54"/>
                <a:gd name="T13" fmla="*/ 33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58"/>
                <a:gd name="T23" fmla="*/ 54 w 5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58">
                  <a:moveTo>
                    <a:pt x="0" y="33"/>
                  </a:moveTo>
                  <a:lnTo>
                    <a:pt x="7" y="22"/>
                  </a:lnTo>
                  <a:lnTo>
                    <a:pt x="15" y="13"/>
                  </a:lnTo>
                  <a:lnTo>
                    <a:pt x="25" y="5"/>
                  </a:lnTo>
                  <a:lnTo>
                    <a:pt x="37" y="0"/>
                  </a:lnTo>
                  <a:lnTo>
                    <a:pt x="54" y="5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4" name="Freeform 151"/>
            <p:cNvSpPr>
              <a:spLocks/>
            </p:cNvSpPr>
            <p:nvPr/>
          </p:nvSpPr>
          <p:spPr bwMode="auto">
            <a:xfrm>
              <a:off x="4898" y="361"/>
              <a:ext cx="155" cy="176"/>
            </a:xfrm>
            <a:custGeom>
              <a:avLst/>
              <a:gdLst>
                <a:gd name="T0" fmla="*/ 152 w 155"/>
                <a:gd name="T1" fmla="*/ 176 h 176"/>
                <a:gd name="T2" fmla="*/ 155 w 155"/>
                <a:gd name="T3" fmla="*/ 173 h 176"/>
                <a:gd name="T4" fmla="*/ 4 w 155"/>
                <a:gd name="T5" fmla="*/ 0 h 176"/>
                <a:gd name="T6" fmla="*/ 0 w 155"/>
                <a:gd name="T7" fmla="*/ 4 h 176"/>
                <a:gd name="T8" fmla="*/ 152 w 155"/>
                <a:gd name="T9" fmla="*/ 176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76"/>
                <a:gd name="T17" fmla="*/ 155 w 155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76">
                  <a:moveTo>
                    <a:pt x="152" y="176"/>
                  </a:moveTo>
                  <a:lnTo>
                    <a:pt x="155" y="173"/>
                  </a:lnTo>
                  <a:lnTo>
                    <a:pt x="4" y="0"/>
                  </a:lnTo>
                  <a:lnTo>
                    <a:pt x="0" y="4"/>
                  </a:lnTo>
                  <a:lnTo>
                    <a:pt x="152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295" name="Rectangle 152"/>
            <p:cNvSpPr>
              <a:spLocks noChangeArrowheads="1"/>
            </p:cNvSpPr>
            <p:nvPr/>
          </p:nvSpPr>
          <p:spPr bwMode="auto">
            <a:xfrm>
              <a:off x="3886" y="334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296" name="Rectangle 153"/>
            <p:cNvSpPr>
              <a:spLocks noChangeArrowheads="1"/>
            </p:cNvSpPr>
            <p:nvPr/>
          </p:nvSpPr>
          <p:spPr bwMode="auto">
            <a:xfrm>
              <a:off x="3920" y="334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1</a:t>
              </a:r>
              <a:endParaRPr lang="en-US" sz="1000"/>
            </a:p>
          </p:txBody>
        </p:sp>
        <p:sp>
          <p:nvSpPr>
            <p:cNvPr id="44297" name="Rectangle 154"/>
            <p:cNvSpPr>
              <a:spLocks noChangeArrowheads="1"/>
            </p:cNvSpPr>
            <p:nvPr/>
          </p:nvSpPr>
          <p:spPr bwMode="auto">
            <a:xfrm>
              <a:off x="4870" y="315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298" name="Rectangle 155"/>
            <p:cNvSpPr>
              <a:spLocks noChangeArrowheads="1"/>
            </p:cNvSpPr>
            <p:nvPr/>
          </p:nvSpPr>
          <p:spPr bwMode="auto">
            <a:xfrm>
              <a:off x="4904" y="315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2</a:t>
              </a:r>
              <a:endParaRPr lang="en-US" sz="1000"/>
            </a:p>
          </p:txBody>
        </p:sp>
        <p:sp>
          <p:nvSpPr>
            <p:cNvPr id="44299" name="Rectangle 156"/>
            <p:cNvSpPr>
              <a:spLocks noChangeArrowheads="1"/>
            </p:cNvSpPr>
            <p:nvPr/>
          </p:nvSpPr>
          <p:spPr bwMode="auto">
            <a:xfrm>
              <a:off x="4096" y="343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00" name="Rectangle 157"/>
            <p:cNvSpPr>
              <a:spLocks noChangeArrowheads="1"/>
            </p:cNvSpPr>
            <p:nvPr/>
          </p:nvSpPr>
          <p:spPr bwMode="auto">
            <a:xfrm>
              <a:off x="4130" y="343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4</a:t>
              </a:r>
              <a:endParaRPr lang="en-US" sz="1000"/>
            </a:p>
          </p:txBody>
        </p:sp>
        <p:sp>
          <p:nvSpPr>
            <p:cNvPr id="44301" name="Rectangle 158"/>
            <p:cNvSpPr>
              <a:spLocks noChangeArrowheads="1"/>
            </p:cNvSpPr>
            <p:nvPr/>
          </p:nvSpPr>
          <p:spPr bwMode="auto">
            <a:xfrm>
              <a:off x="4661" y="352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02" name="Rectangle 159"/>
            <p:cNvSpPr>
              <a:spLocks noChangeArrowheads="1"/>
            </p:cNvSpPr>
            <p:nvPr/>
          </p:nvSpPr>
          <p:spPr bwMode="auto">
            <a:xfrm>
              <a:off x="4695" y="352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5</a:t>
              </a:r>
              <a:endParaRPr lang="en-US" sz="1000"/>
            </a:p>
          </p:txBody>
        </p:sp>
        <p:sp>
          <p:nvSpPr>
            <p:cNvPr id="44303" name="Rectangle 160"/>
            <p:cNvSpPr>
              <a:spLocks noChangeArrowheads="1"/>
            </p:cNvSpPr>
            <p:nvPr/>
          </p:nvSpPr>
          <p:spPr bwMode="auto">
            <a:xfrm>
              <a:off x="5317" y="525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04" name="Rectangle 161"/>
            <p:cNvSpPr>
              <a:spLocks noChangeArrowheads="1"/>
            </p:cNvSpPr>
            <p:nvPr/>
          </p:nvSpPr>
          <p:spPr bwMode="auto">
            <a:xfrm>
              <a:off x="5351" y="525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6</a:t>
              </a:r>
              <a:endParaRPr lang="en-US" sz="1000"/>
            </a:p>
          </p:txBody>
        </p:sp>
        <p:sp>
          <p:nvSpPr>
            <p:cNvPr id="44305" name="Rectangle 162"/>
            <p:cNvSpPr>
              <a:spLocks noChangeArrowheads="1"/>
            </p:cNvSpPr>
            <p:nvPr/>
          </p:nvSpPr>
          <p:spPr bwMode="auto">
            <a:xfrm>
              <a:off x="3517" y="544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06" name="Rectangle 163"/>
            <p:cNvSpPr>
              <a:spLocks noChangeArrowheads="1"/>
            </p:cNvSpPr>
            <p:nvPr/>
          </p:nvSpPr>
          <p:spPr bwMode="auto">
            <a:xfrm>
              <a:off x="3551" y="544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3</a:t>
              </a:r>
              <a:endParaRPr lang="en-US" sz="1000"/>
            </a:p>
          </p:txBody>
        </p:sp>
        <p:sp>
          <p:nvSpPr>
            <p:cNvPr id="44307" name="Rectangle 164"/>
            <p:cNvSpPr>
              <a:spLocks noChangeArrowheads="1"/>
            </p:cNvSpPr>
            <p:nvPr/>
          </p:nvSpPr>
          <p:spPr bwMode="auto">
            <a:xfrm>
              <a:off x="3805" y="948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08" name="Rectangle 165"/>
            <p:cNvSpPr>
              <a:spLocks noChangeArrowheads="1"/>
            </p:cNvSpPr>
            <p:nvPr/>
          </p:nvSpPr>
          <p:spPr bwMode="auto">
            <a:xfrm>
              <a:off x="3839" y="948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7</a:t>
              </a:r>
              <a:endParaRPr lang="en-US" sz="1000"/>
            </a:p>
          </p:txBody>
        </p:sp>
        <p:sp>
          <p:nvSpPr>
            <p:cNvPr id="44309" name="Rectangle 166"/>
            <p:cNvSpPr>
              <a:spLocks noChangeArrowheads="1"/>
            </p:cNvSpPr>
            <p:nvPr/>
          </p:nvSpPr>
          <p:spPr bwMode="auto">
            <a:xfrm>
              <a:off x="4105" y="874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10" name="Rectangle 167"/>
            <p:cNvSpPr>
              <a:spLocks noChangeArrowheads="1"/>
            </p:cNvSpPr>
            <p:nvPr/>
          </p:nvSpPr>
          <p:spPr bwMode="auto">
            <a:xfrm>
              <a:off x="4139" y="874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8</a:t>
              </a:r>
              <a:endParaRPr lang="en-US" sz="1000"/>
            </a:p>
          </p:txBody>
        </p:sp>
        <p:sp>
          <p:nvSpPr>
            <p:cNvPr id="44311" name="Rectangle 168"/>
            <p:cNvSpPr>
              <a:spLocks noChangeArrowheads="1"/>
            </p:cNvSpPr>
            <p:nvPr/>
          </p:nvSpPr>
          <p:spPr bwMode="auto">
            <a:xfrm>
              <a:off x="4670" y="870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12" name="Rectangle 169"/>
            <p:cNvSpPr>
              <a:spLocks noChangeArrowheads="1"/>
            </p:cNvSpPr>
            <p:nvPr/>
          </p:nvSpPr>
          <p:spPr bwMode="auto">
            <a:xfrm>
              <a:off x="4704" y="870"/>
              <a:ext cx="2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9</a:t>
              </a:r>
              <a:endParaRPr lang="en-US" sz="1000"/>
            </a:p>
          </p:txBody>
        </p:sp>
        <p:sp>
          <p:nvSpPr>
            <p:cNvPr id="44313" name="Rectangle 170"/>
            <p:cNvSpPr>
              <a:spLocks noChangeArrowheads="1"/>
            </p:cNvSpPr>
            <p:nvPr/>
          </p:nvSpPr>
          <p:spPr bwMode="auto">
            <a:xfrm>
              <a:off x="5007" y="227"/>
              <a:ext cx="3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4314" name="Rectangle 171"/>
            <p:cNvSpPr>
              <a:spLocks noChangeArrowheads="1"/>
            </p:cNvSpPr>
            <p:nvPr/>
          </p:nvSpPr>
          <p:spPr bwMode="auto">
            <a:xfrm>
              <a:off x="5041" y="227"/>
              <a:ext cx="5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10</a:t>
              </a:r>
              <a:endParaRPr lang="en-US" sz="1000"/>
            </a:p>
          </p:txBody>
        </p:sp>
        <p:sp>
          <p:nvSpPr>
            <p:cNvPr id="44315" name="Rectangle 172"/>
            <p:cNvSpPr>
              <a:spLocks noChangeArrowheads="1"/>
            </p:cNvSpPr>
            <p:nvPr/>
          </p:nvSpPr>
          <p:spPr bwMode="auto">
            <a:xfrm>
              <a:off x="4251" y="1014"/>
              <a:ext cx="29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" charset="0"/>
                </a:rPr>
                <a:t>P</a:t>
              </a:r>
              <a:endParaRPr lang="en-US" sz="1000" dirty="0"/>
            </a:p>
          </p:txBody>
        </p:sp>
        <p:sp>
          <p:nvSpPr>
            <p:cNvPr id="44316" name="Rectangle 173"/>
            <p:cNvSpPr>
              <a:spLocks noChangeArrowheads="1"/>
            </p:cNvSpPr>
            <p:nvPr/>
          </p:nvSpPr>
          <p:spPr bwMode="auto">
            <a:xfrm>
              <a:off x="4285" y="1014"/>
              <a:ext cx="66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ara</a:t>
              </a:r>
              <a:endParaRPr lang="en-US" sz="1000"/>
            </a:p>
          </p:txBody>
        </p:sp>
        <p:sp>
          <p:nvSpPr>
            <p:cNvPr id="44317" name="Rectangle 174"/>
            <p:cNvSpPr>
              <a:spLocks noChangeArrowheads="1"/>
            </p:cNvSpPr>
            <p:nvPr/>
          </p:nvSpPr>
          <p:spPr bwMode="auto">
            <a:xfrm>
              <a:off x="4364" y="1014"/>
              <a:ext cx="29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ll</a:t>
              </a:r>
              <a:endParaRPr lang="en-US" sz="1000"/>
            </a:p>
          </p:txBody>
        </p:sp>
        <p:sp>
          <p:nvSpPr>
            <p:cNvPr id="44318" name="Rectangle 175"/>
            <p:cNvSpPr>
              <a:spLocks noChangeArrowheads="1"/>
            </p:cNvSpPr>
            <p:nvPr/>
          </p:nvSpPr>
          <p:spPr bwMode="auto">
            <a:xfrm>
              <a:off x="4394" y="1014"/>
              <a:ext cx="24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e</a:t>
              </a:r>
              <a:endParaRPr lang="en-US" sz="1000"/>
            </a:p>
          </p:txBody>
        </p:sp>
        <p:sp>
          <p:nvSpPr>
            <p:cNvPr id="44319" name="Rectangle 176"/>
            <p:cNvSpPr>
              <a:spLocks noChangeArrowheads="1"/>
            </p:cNvSpPr>
            <p:nvPr/>
          </p:nvSpPr>
          <p:spPr bwMode="auto">
            <a:xfrm>
              <a:off x="4418" y="1014"/>
              <a:ext cx="15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" charset="0"/>
                </a:rPr>
                <a:t>l</a:t>
              </a:r>
              <a:endParaRPr lang="en-US" sz="1000" dirty="0"/>
            </a:p>
          </p:txBody>
        </p:sp>
        <p:sp>
          <p:nvSpPr>
            <p:cNvPr id="44320" name="Rectangle 177"/>
            <p:cNvSpPr>
              <a:spLocks noChangeArrowheads="1"/>
            </p:cNvSpPr>
            <p:nvPr/>
          </p:nvSpPr>
          <p:spPr bwMode="auto">
            <a:xfrm>
              <a:off x="4434" y="1014"/>
              <a:ext cx="13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US" sz="1000"/>
            </a:p>
          </p:txBody>
        </p:sp>
        <p:sp>
          <p:nvSpPr>
            <p:cNvPr id="44321" name="Rectangle 178"/>
            <p:cNvSpPr>
              <a:spLocks noChangeArrowheads="1"/>
            </p:cNvSpPr>
            <p:nvPr/>
          </p:nvSpPr>
          <p:spPr bwMode="auto">
            <a:xfrm>
              <a:off x="4447" y="1014"/>
              <a:ext cx="44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Times" charset="0"/>
                </a:rPr>
                <a:t>Fl</a:t>
              </a:r>
              <a:endParaRPr lang="en-US" sz="1000" dirty="0"/>
            </a:p>
          </p:txBody>
        </p:sp>
        <p:sp>
          <p:nvSpPr>
            <p:cNvPr id="44322" name="Rectangle 179"/>
            <p:cNvSpPr>
              <a:spLocks noChangeArrowheads="1"/>
            </p:cNvSpPr>
            <p:nvPr/>
          </p:nvSpPr>
          <p:spPr bwMode="auto">
            <a:xfrm>
              <a:off x="4496" y="1014"/>
              <a:ext cx="65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Times" charset="0"/>
                </a:rPr>
                <a:t>ow</a:t>
              </a:r>
              <a:endParaRPr lang="en-US" sz="1000" dirty="0"/>
            </a:p>
          </p:txBody>
        </p:sp>
      </p:grpSp>
      <p:sp>
        <p:nvSpPr>
          <p:cNvPr id="44052" name="Text Box 182"/>
          <p:cNvSpPr txBox="1">
            <a:spLocks noChangeArrowheads="1"/>
          </p:cNvSpPr>
          <p:nvPr/>
        </p:nvSpPr>
        <p:spPr bwMode="auto">
          <a:xfrm>
            <a:off x="152400" y="1524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pitchFamily="34" charset="0"/>
              </a:rPr>
              <a:t>Log Mean Temperature evaluation</a:t>
            </a:r>
          </a:p>
        </p:txBody>
      </p:sp>
      <p:grpSp>
        <p:nvGrpSpPr>
          <p:cNvPr id="11" name="Group 393"/>
          <p:cNvGrpSpPr>
            <a:grpSpLocks/>
          </p:cNvGrpSpPr>
          <p:nvPr/>
        </p:nvGrpSpPr>
        <p:grpSpPr bwMode="auto">
          <a:xfrm>
            <a:off x="228600" y="1905000"/>
            <a:ext cx="4679338" cy="2388187"/>
            <a:chOff x="0" y="912"/>
            <a:chExt cx="2705" cy="1872"/>
          </a:xfrm>
        </p:grpSpPr>
        <p:sp>
          <p:nvSpPr>
            <p:cNvPr id="44055" name="Rectangle 284"/>
            <p:cNvSpPr>
              <a:spLocks noChangeArrowheads="1"/>
            </p:cNvSpPr>
            <p:nvPr/>
          </p:nvSpPr>
          <p:spPr bwMode="auto">
            <a:xfrm>
              <a:off x="0" y="1586"/>
              <a:ext cx="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∆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56" name="Rectangle 285"/>
            <p:cNvSpPr>
              <a:spLocks noChangeArrowheads="1"/>
            </p:cNvSpPr>
            <p:nvPr/>
          </p:nvSpPr>
          <p:spPr bwMode="auto">
            <a:xfrm>
              <a:off x="326" y="1202"/>
              <a:ext cx="2053" cy="134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44057" name="Line 286"/>
            <p:cNvSpPr>
              <a:spLocks noChangeShapeType="1"/>
            </p:cNvSpPr>
            <p:nvPr/>
          </p:nvSpPr>
          <p:spPr bwMode="auto">
            <a:xfrm flipH="1">
              <a:off x="129" y="2305"/>
              <a:ext cx="19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44058" name="Line 287"/>
            <p:cNvSpPr>
              <a:spLocks noChangeShapeType="1"/>
            </p:cNvSpPr>
            <p:nvPr/>
          </p:nvSpPr>
          <p:spPr bwMode="auto">
            <a:xfrm flipH="1">
              <a:off x="129" y="1336"/>
              <a:ext cx="13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44059" name="Line 288"/>
            <p:cNvSpPr>
              <a:spLocks noChangeShapeType="1"/>
            </p:cNvSpPr>
            <p:nvPr/>
          </p:nvSpPr>
          <p:spPr bwMode="auto">
            <a:xfrm>
              <a:off x="2390" y="1634"/>
              <a:ext cx="26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44060" name="Rectangle 289"/>
            <p:cNvSpPr>
              <a:spLocks noChangeArrowheads="1"/>
            </p:cNvSpPr>
            <p:nvPr/>
          </p:nvSpPr>
          <p:spPr bwMode="auto">
            <a:xfrm>
              <a:off x="52" y="1586"/>
              <a:ext cx="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1" name="Rectangle 290"/>
            <p:cNvSpPr>
              <a:spLocks noChangeArrowheads="1"/>
            </p:cNvSpPr>
            <p:nvPr/>
          </p:nvSpPr>
          <p:spPr bwMode="auto">
            <a:xfrm>
              <a:off x="71" y="1586"/>
              <a:ext cx="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2" name="Rectangle 291"/>
            <p:cNvSpPr>
              <a:spLocks noChangeArrowheads="1"/>
            </p:cNvSpPr>
            <p:nvPr/>
          </p:nvSpPr>
          <p:spPr bwMode="auto">
            <a:xfrm>
              <a:off x="123" y="1630"/>
              <a:ext cx="4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1</a:t>
              </a:r>
              <a:endParaRPr lang="en-US" sz="1200" b="0">
                <a:latin typeface="Times" charset="0"/>
              </a:endParaRPr>
            </a:p>
          </p:txBody>
        </p:sp>
        <p:grpSp>
          <p:nvGrpSpPr>
            <p:cNvPr id="12" name="Group 292"/>
            <p:cNvGrpSpPr>
              <a:grpSpLocks/>
            </p:cNvGrpSpPr>
            <p:nvPr/>
          </p:nvGrpSpPr>
          <p:grpSpPr bwMode="auto">
            <a:xfrm>
              <a:off x="744" y="1202"/>
              <a:ext cx="5" cy="1346"/>
              <a:chOff x="3626" y="2498"/>
              <a:chExt cx="5" cy="1346"/>
            </a:xfrm>
          </p:grpSpPr>
          <p:sp>
            <p:nvSpPr>
              <p:cNvPr id="44124" name="Freeform 293"/>
              <p:cNvSpPr>
                <a:spLocks/>
              </p:cNvSpPr>
              <p:nvPr/>
            </p:nvSpPr>
            <p:spPr bwMode="auto">
              <a:xfrm>
                <a:off x="3626" y="24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5" name="Freeform 294"/>
              <p:cNvSpPr>
                <a:spLocks/>
              </p:cNvSpPr>
              <p:nvPr/>
            </p:nvSpPr>
            <p:spPr bwMode="auto">
              <a:xfrm>
                <a:off x="3626" y="2532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6" name="Freeform 295"/>
              <p:cNvSpPr>
                <a:spLocks/>
              </p:cNvSpPr>
              <p:nvPr/>
            </p:nvSpPr>
            <p:spPr bwMode="auto">
              <a:xfrm>
                <a:off x="3626" y="25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7" name="Freeform 296"/>
              <p:cNvSpPr>
                <a:spLocks/>
              </p:cNvSpPr>
              <p:nvPr/>
            </p:nvSpPr>
            <p:spPr bwMode="auto">
              <a:xfrm>
                <a:off x="3626" y="26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8" name="Freeform 297"/>
              <p:cNvSpPr>
                <a:spLocks/>
              </p:cNvSpPr>
              <p:nvPr/>
            </p:nvSpPr>
            <p:spPr bwMode="auto">
              <a:xfrm>
                <a:off x="3626" y="26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9" name="Freeform 298"/>
              <p:cNvSpPr>
                <a:spLocks/>
              </p:cNvSpPr>
              <p:nvPr/>
            </p:nvSpPr>
            <p:spPr bwMode="auto">
              <a:xfrm>
                <a:off x="3626" y="2672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0" name="Freeform 299"/>
              <p:cNvSpPr>
                <a:spLocks/>
              </p:cNvSpPr>
              <p:nvPr/>
            </p:nvSpPr>
            <p:spPr bwMode="auto">
              <a:xfrm>
                <a:off x="3626" y="27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1" name="Freeform 300"/>
              <p:cNvSpPr>
                <a:spLocks/>
              </p:cNvSpPr>
              <p:nvPr/>
            </p:nvSpPr>
            <p:spPr bwMode="auto">
              <a:xfrm>
                <a:off x="3626" y="274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2" name="Freeform 301"/>
              <p:cNvSpPr>
                <a:spLocks/>
              </p:cNvSpPr>
              <p:nvPr/>
            </p:nvSpPr>
            <p:spPr bwMode="auto">
              <a:xfrm>
                <a:off x="3626" y="27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3" name="Freeform 302"/>
              <p:cNvSpPr>
                <a:spLocks/>
              </p:cNvSpPr>
              <p:nvPr/>
            </p:nvSpPr>
            <p:spPr bwMode="auto">
              <a:xfrm>
                <a:off x="3626" y="28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4" name="Freeform 303"/>
              <p:cNvSpPr>
                <a:spLocks/>
              </p:cNvSpPr>
              <p:nvPr/>
            </p:nvSpPr>
            <p:spPr bwMode="auto">
              <a:xfrm>
                <a:off x="3626" y="28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5" name="Freeform 304"/>
              <p:cNvSpPr>
                <a:spLocks/>
              </p:cNvSpPr>
              <p:nvPr/>
            </p:nvSpPr>
            <p:spPr bwMode="auto">
              <a:xfrm>
                <a:off x="3626" y="28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6" name="Freeform 305"/>
              <p:cNvSpPr>
                <a:spLocks/>
              </p:cNvSpPr>
              <p:nvPr/>
            </p:nvSpPr>
            <p:spPr bwMode="auto">
              <a:xfrm>
                <a:off x="3626" y="291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7" name="Freeform 306"/>
              <p:cNvSpPr>
                <a:spLocks/>
              </p:cNvSpPr>
              <p:nvPr/>
            </p:nvSpPr>
            <p:spPr bwMode="auto">
              <a:xfrm>
                <a:off x="3626" y="29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8" name="Freeform 307"/>
              <p:cNvSpPr>
                <a:spLocks/>
              </p:cNvSpPr>
              <p:nvPr/>
            </p:nvSpPr>
            <p:spPr bwMode="auto">
              <a:xfrm>
                <a:off x="3626" y="29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39" name="Freeform 308"/>
              <p:cNvSpPr>
                <a:spLocks/>
              </p:cNvSpPr>
              <p:nvPr/>
            </p:nvSpPr>
            <p:spPr bwMode="auto">
              <a:xfrm>
                <a:off x="3626" y="3019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0" name="Freeform 309"/>
              <p:cNvSpPr>
                <a:spLocks/>
              </p:cNvSpPr>
              <p:nvPr/>
            </p:nvSpPr>
            <p:spPr bwMode="auto">
              <a:xfrm>
                <a:off x="3626" y="3054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1" name="Freeform 310"/>
              <p:cNvSpPr>
                <a:spLocks/>
              </p:cNvSpPr>
              <p:nvPr/>
            </p:nvSpPr>
            <p:spPr bwMode="auto">
              <a:xfrm>
                <a:off x="3626" y="3089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2" name="Freeform 311"/>
              <p:cNvSpPr>
                <a:spLocks/>
              </p:cNvSpPr>
              <p:nvPr/>
            </p:nvSpPr>
            <p:spPr bwMode="auto">
              <a:xfrm>
                <a:off x="3626" y="3124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3" name="Freeform 312"/>
              <p:cNvSpPr>
                <a:spLocks/>
              </p:cNvSpPr>
              <p:nvPr/>
            </p:nvSpPr>
            <p:spPr bwMode="auto">
              <a:xfrm>
                <a:off x="3626" y="3159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4" name="Freeform 313"/>
              <p:cNvSpPr>
                <a:spLocks/>
              </p:cNvSpPr>
              <p:nvPr/>
            </p:nvSpPr>
            <p:spPr bwMode="auto">
              <a:xfrm>
                <a:off x="3626" y="3193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5" name="Freeform 314"/>
              <p:cNvSpPr>
                <a:spLocks/>
              </p:cNvSpPr>
              <p:nvPr/>
            </p:nvSpPr>
            <p:spPr bwMode="auto">
              <a:xfrm>
                <a:off x="3626" y="322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6" name="Freeform 315"/>
              <p:cNvSpPr>
                <a:spLocks/>
              </p:cNvSpPr>
              <p:nvPr/>
            </p:nvSpPr>
            <p:spPr bwMode="auto">
              <a:xfrm>
                <a:off x="3626" y="3263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7" name="Freeform 316"/>
              <p:cNvSpPr>
                <a:spLocks/>
              </p:cNvSpPr>
              <p:nvPr/>
            </p:nvSpPr>
            <p:spPr bwMode="auto">
              <a:xfrm>
                <a:off x="3626" y="32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8" name="Freeform 317"/>
              <p:cNvSpPr>
                <a:spLocks/>
              </p:cNvSpPr>
              <p:nvPr/>
            </p:nvSpPr>
            <p:spPr bwMode="auto">
              <a:xfrm>
                <a:off x="3626" y="3333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49" name="Freeform 318"/>
              <p:cNvSpPr>
                <a:spLocks/>
              </p:cNvSpPr>
              <p:nvPr/>
            </p:nvSpPr>
            <p:spPr bwMode="auto">
              <a:xfrm>
                <a:off x="3626" y="33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0" name="Freeform 319"/>
              <p:cNvSpPr>
                <a:spLocks/>
              </p:cNvSpPr>
              <p:nvPr/>
            </p:nvSpPr>
            <p:spPr bwMode="auto">
              <a:xfrm>
                <a:off x="3626" y="34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1" name="Freeform 320"/>
              <p:cNvSpPr>
                <a:spLocks/>
              </p:cNvSpPr>
              <p:nvPr/>
            </p:nvSpPr>
            <p:spPr bwMode="auto">
              <a:xfrm>
                <a:off x="3626" y="34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2" name="Freeform 321"/>
              <p:cNvSpPr>
                <a:spLocks/>
              </p:cNvSpPr>
              <p:nvPr/>
            </p:nvSpPr>
            <p:spPr bwMode="auto">
              <a:xfrm>
                <a:off x="3626" y="347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3" name="Freeform 322"/>
              <p:cNvSpPr>
                <a:spLocks/>
              </p:cNvSpPr>
              <p:nvPr/>
            </p:nvSpPr>
            <p:spPr bwMode="auto">
              <a:xfrm>
                <a:off x="3626" y="35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4" name="Freeform 323"/>
              <p:cNvSpPr>
                <a:spLocks/>
              </p:cNvSpPr>
              <p:nvPr/>
            </p:nvSpPr>
            <p:spPr bwMode="auto">
              <a:xfrm>
                <a:off x="3626" y="3541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5" name="Freeform 324"/>
              <p:cNvSpPr>
                <a:spLocks/>
              </p:cNvSpPr>
              <p:nvPr/>
            </p:nvSpPr>
            <p:spPr bwMode="auto">
              <a:xfrm>
                <a:off x="3626" y="35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6" name="Freeform 325"/>
              <p:cNvSpPr>
                <a:spLocks/>
              </p:cNvSpPr>
              <p:nvPr/>
            </p:nvSpPr>
            <p:spPr bwMode="auto">
              <a:xfrm>
                <a:off x="3626" y="36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7" name="Freeform 326"/>
              <p:cNvSpPr>
                <a:spLocks/>
              </p:cNvSpPr>
              <p:nvPr/>
            </p:nvSpPr>
            <p:spPr bwMode="auto">
              <a:xfrm>
                <a:off x="3626" y="36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8" name="Freeform 327"/>
              <p:cNvSpPr>
                <a:spLocks/>
              </p:cNvSpPr>
              <p:nvPr/>
            </p:nvSpPr>
            <p:spPr bwMode="auto">
              <a:xfrm>
                <a:off x="3626" y="36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59" name="Freeform 328"/>
              <p:cNvSpPr>
                <a:spLocks/>
              </p:cNvSpPr>
              <p:nvPr/>
            </p:nvSpPr>
            <p:spPr bwMode="auto">
              <a:xfrm>
                <a:off x="3626" y="3715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60" name="Freeform 329"/>
              <p:cNvSpPr>
                <a:spLocks/>
              </p:cNvSpPr>
              <p:nvPr/>
            </p:nvSpPr>
            <p:spPr bwMode="auto">
              <a:xfrm>
                <a:off x="3626" y="37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61" name="Freeform 330"/>
              <p:cNvSpPr>
                <a:spLocks/>
              </p:cNvSpPr>
              <p:nvPr/>
            </p:nvSpPr>
            <p:spPr bwMode="auto">
              <a:xfrm>
                <a:off x="3626" y="37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62" name="Freeform 331"/>
              <p:cNvSpPr>
                <a:spLocks/>
              </p:cNvSpPr>
              <p:nvPr/>
            </p:nvSpPr>
            <p:spPr bwMode="auto">
              <a:xfrm>
                <a:off x="3626" y="3820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" name="Group 332"/>
            <p:cNvGrpSpPr>
              <a:grpSpLocks/>
            </p:cNvGrpSpPr>
            <p:nvPr/>
          </p:nvGrpSpPr>
          <p:grpSpPr bwMode="auto">
            <a:xfrm>
              <a:off x="1988" y="1202"/>
              <a:ext cx="5" cy="1346"/>
              <a:chOff x="4870" y="2498"/>
              <a:chExt cx="5" cy="1346"/>
            </a:xfrm>
          </p:grpSpPr>
          <p:sp>
            <p:nvSpPr>
              <p:cNvPr id="44085" name="Freeform 333"/>
              <p:cNvSpPr>
                <a:spLocks/>
              </p:cNvSpPr>
              <p:nvPr/>
            </p:nvSpPr>
            <p:spPr bwMode="auto">
              <a:xfrm>
                <a:off x="4870" y="24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86" name="Freeform 334"/>
              <p:cNvSpPr>
                <a:spLocks/>
              </p:cNvSpPr>
              <p:nvPr/>
            </p:nvSpPr>
            <p:spPr bwMode="auto">
              <a:xfrm>
                <a:off x="4870" y="2532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87" name="Freeform 335"/>
              <p:cNvSpPr>
                <a:spLocks/>
              </p:cNvSpPr>
              <p:nvPr/>
            </p:nvSpPr>
            <p:spPr bwMode="auto">
              <a:xfrm>
                <a:off x="4870" y="25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88" name="Freeform 336"/>
              <p:cNvSpPr>
                <a:spLocks/>
              </p:cNvSpPr>
              <p:nvPr/>
            </p:nvSpPr>
            <p:spPr bwMode="auto">
              <a:xfrm>
                <a:off x="4870" y="26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89" name="Freeform 337"/>
              <p:cNvSpPr>
                <a:spLocks/>
              </p:cNvSpPr>
              <p:nvPr/>
            </p:nvSpPr>
            <p:spPr bwMode="auto">
              <a:xfrm>
                <a:off x="4870" y="26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0" name="Freeform 338"/>
              <p:cNvSpPr>
                <a:spLocks/>
              </p:cNvSpPr>
              <p:nvPr/>
            </p:nvSpPr>
            <p:spPr bwMode="auto">
              <a:xfrm>
                <a:off x="4870" y="2672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1" name="Freeform 339"/>
              <p:cNvSpPr>
                <a:spLocks/>
              </p:cNvSpPr>
              <p:nvPr/>
            </p:nvSpPr>
            <p:spPr bwMode="auto">
              <a:xfrm>
                <a:off x="4870" y="27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2" name="Freeform 340"/>
              <p:cNvSpPr>
                <a:spLocks/>
              </p:cNvSpPr>
              <p:nvPr/>
            </p:nvSpPr>
            <p:spPr bwMode="auto">
              <a:xfrm>
                <a:off x="4870" y="274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3" name="Freeform 341"/>
              <p:cNvSpPr>
                <a:spLocks/>
              </p:cNvSpPr>
              <p:nvPr/>
            </p:nvSpPr>
            <p:spPr bwMode="auto">
              <a:xfrm>
                <a:off x="4870" y="27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4" name="Freeform 342"/>
              <p:cNvSpPr>
                <a:spLocks/>
              </p:cNvSpPr>
              <p:nvPr/>
            </p:nvSpPr>
            <p:spPr bwMode="auto">
              <a:xfrm>
                <a:off x="4870" y="28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5" name="Freeform 343"/>
              <p:cNvSpPr>
                <a:spLocks/>
              </p:cNvSpPr>
              <p:nvPr/>
            </p:nvSpPr>
            <p:spPr bwMode="auto">
              <a:xfrm>
                <a:off x="4870" y="28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6" name="Freeform 344"/>
              <p:cNvSpPr>
                <a:spLocks/>
              </p:cNvSpPr>
              <p:nvPr/>
            </p:nvSpPr>
            <p:spPr bwMode="auto">
              <a:xfrm>
                <a:off x="4870" y="28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7" name="Freeform 345"/>
              <p:cNvSpPr>
                <a:spLocks/>
              </p:cNvSpPr>
              <p:nvPr/>
            </p:nvSpPr>
            <p:spPr bwMode="auto">
              <a:xfrm>
                <a:off x="4870" y="291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8" name="Freeform 346"/>
              <p:cNvSpPr>
                <a:spLocks/>
              </p:cNvSpPr>
              <p:nvPr/>
            </p:nvSpPr>
            <p:spPr bwMode="auto">
              <a:xfrm>
                <a:off x="4870" y="29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099" name="Freeform 347"/>
              <p:cNvSpPr>
                <a:spLocks/>
              </p:cNvSpPr>
              <p:nvPr/>
            </p:nvSpPr>
            <p:spPr bwMode="auto">
              <a:xfrm>
                <a:off x="4870" y="29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0" name="Freeform 348"/>
              <p:cNvSpPr>
                <a:spLocks/>
              </p:cNvSpPr>
              <p:nvPr/>
            </p:nvSpPr>
            <p:spPr bwMode="auto">
              <a:xfrm>
                <a:off x="4870" y="3019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1" name="Freeform 349"/>
              <p:cNvSpPr>
                <a:spLocks/>
              </p:cNvSpPr>
              <p:nvPr/>
            </p:nvSpPr>
            <p:spPr bwMode="auto">
              <a:xfrm>
                <a:off x="4870" y="3054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2" name="Freeform 350"/>
              <p:cNvSpPr>
                <a:spLocks/>
              </p:cNvSpPr>
              <p:nvPr/>
            </p:nvSpPr>
            <p:spPr bwMode="auto">
              <a:xfrm>
                <a:off x="4870" y="3089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3" name="Freeform 351"/>
              <p:cNvSpPr>
                <a:spLocks/>
              </p:cNvSpPr>
              <p:nvPr/>
            </p:nvSpPr>
            <p:spPr bwMode="auto">
              <a:xfrm>
                <a:off x="4870" y="3124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4" name="Freeform 352"/>
              <p:cNvSpPr>
                <a:spLocks/>
              </p:cNvSpPr>
              <p:nvPr/>
            </p:nvSpPr>
            <p:spPr bwMode="auto">
              <a:xfrm>
                <a:off x="4870" y="3159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5" name="Freeform 353"/>
              <p:cNvSpPr>
                <a:spLocks/>
              </p:cNvSpPr>
              <p:nvPr/>
            </p:nvSpPr>
            <p:spPr bwMode="auto">
              <a:xfrm>
                <a:off x="4870" y="3193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6" name="Freeform 354"/>
              <p:cNvSpPr>
                <a:spLocks/>
              </p:cNvSpPr>
              <p:nvPr/>
            </p:nvSpPr>
            <p:spPr bwMode="auto">
              <a:xfrm>
                <a:off x="4870" y="322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7" name="Freeform 355"/>
              <p:cNvSpPr>
                <a:spLocks/>
              </p:cNvSpPr>
              <p:nvPr/>
            </p:nvSpPr>
            <p:spPr bwMode="auto">
              <a:xfrm>
                <a:off x="4870" y="3263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8" name="Freeform 356"/>
              <p:cNvSpPr>
                <a:spLocks/>
              </p:cNvSpPr>
              <p:nvPr/>
            </p:nvSpPr>
            <p:spPr bwMode="auto">
              <a:xfrm>
                <a:off x="4870" y="32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09" name="Freeform 357"/>
              <p:cNvSpPr>
                <a:spLocks/>
              </p:cNvSpPr>
              <p:nvPr/>
            </p:nvSpPr>
            <p:spPr bwMode="auto">
              <a:xfrm>
                <a:off x="4870" y="3333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0" name="Freeform 358"/>
              <p:cNvSpPr>
                <a:spLocks/>
              </p:cNvSpPr>
              <p:nvPr/>
            </p:nvSpPr>
            <p:spPr bwMode="auto">
              <a:xfrm>
                <a:off x="4870" y="33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1" name="Freeform 359"/>
              <p:cNvSpPr>
                <a:spLocks/>
              </p:cNvSpPr>
              <p:nvPr/>
            </p:nvSpPr>
            <p:spPr bwMode="auto">
              <a:xfrm>
                <a:off x="4870" y="34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2" name="Freeform 360"/>
              <p:cNvSpPr>
                <a:spLocks/>
              </p:cNvSpPr>
              <p:nvPr/>
            </p:nvSpPr>
            <p:spPr bwMode="auto">
              <a:xfrm>
                <a:off x="4870" y="34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3" name="Freeform 361"/>
              <p:cNvSpPr>
                <a:spLocks/>
              </p:cNvSpPr>
              <p:nvPr/>
            </p:nvSpPr>
            <p:spPr bwMode="auto">
              <a:xfrm>
                <a:off x="4870" y="347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4" name="Freeform 362"/>
              <p:cNvSpPr>
                <a:spLocks/>
              </p:cNvSpPr>
              <p:nvPr/>
            </p:nvSpPr>
            <p:spPr bwMode="auto">
              <a:xfrm>
                <a:off x="4870" y="35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5" name="Freeform 363"/>
              <p:cNvSpPr>
                <a:spLocks/>
              </p:cNvSpPr>
              <p:nvPr/>
            </p:nvSpPr>
            <p:spPr bwMode="auto">
              <a:xfrm>
                <a:off x="4870" y="3541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6" name="Freeform 364"/>
              <p:cNvSpPr>
                <a:spLocks/>
              </p:cNvSpPr>
              <p:nvPr/>
            </p:nvSpPr>
            <p:spPr bwMode="auto">
              <a:xfrm>
                <a:off x="4870" y="35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7" name="Freeform 365"/>
              <p:cNvSpPr>
                <a:spLocks/>
              </p:cNvSpPr>
              <p:nvPr/>
            </p:nvSpPr>
            <p:spPr bwMode="auto">
              <a:xfrm>
                <a:off x="4870" y="36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8" name="Freeform 366"/>
              <p:cNvSpPr>
                <a:spLocks/>
              </p:cNvSpPr>
              <p:nvPr/>
            </p:nvSpPr>
            <p:spPr bwMode="auto">
              <a:xfrm>
                <a:off x="4870" y="36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19" name="Freeform 367"/>
              <p:cNvSpPr>
                <a:spLocks/>
              </p:cNvSpPr>
              <p:nvPr/>
            </p:nvSpPr>
            <p:spPr bwMode="auto">
              <a:xfrm>
                <a:off x="4870" y="36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0" name="Freeform 368"/>
              <p:cNvSpPr>
                <a:spLocks/>
              </p:cNvSpPr>
              <p:nvPr/>
            </p:nvSpPr>
            <p:spPr bwMode="auto">
              <a:xfrm>
                <a:off x="4870" y="3715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1" name="Freeform 369"/>
              <p:cNvSpPr>
                <a:spLocks/>
              </p:cNvSpPr>
              <p:nvPr/>
            </p:nvSpPr>
            <p:spPr bwMode="auto">
              <a:xfrm>
                <a:off x="4870" y="37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2" name="Freeform 370"/>
              <p:cNvSpPr>
                <a:spLocks/>
              </p:cNvSpPr>
              <p:nvPr/>
            </p:nvSpPr>
            <p:spPr bwMode="auto">
              <a:xfrm>
                <a:off x="4870" y="37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  <p:sp>
            <p:nvSpPr>
              <p:cNvPr id="44123" name="Freeform 371"/>
              <p:cNvSpPr>
                <a:spLocks/>
              </p:cNvSpPr>
              <p:nvPr/>
            </p:nvSpPr>
            <p:spPr bwMode="auto">
              <a:xfrm>
                <a:off x="4870" y="3820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sp>
          <p:nvSpPr>
            <p:cNvPr id="44065" name="Rectangle 372"/>
            <p:cNvSpPr>
              <a:spLocks noChangeArrowheads="1"/>
            </p:cNvSpPr>
            <p:nvPr/>
          </p:nvSpPr>
          <p:spPr bwMode="auto">
            <a:xfrm>
              <a:off x="2539" y="1786"/>
              <a:ext cx="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∆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6" name="Rectangle 373"/>
            <p:cNvSpPr>
              <a:spLocks noChangeArrowheads="1"/>
            </p:cNvSpPr>
            <p:nvPr/>
          </p:nvSpPr>
          <p:spPr bwMode="auto">
            <a:xfrm>
              <a:off x="2590" y="1786"/>
              <a:ext cx="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7" name="Rectangle 374"/>
            <p:cNvSpPr>
              <a:spLocks noChangeArrowheads="1"/>
            </p:cNvSpPr>
            <p:nvPr/>
          </p:nvSpPr>
          <p:spPr bwMode="auto">
            <a:xfrm>
              <a:off x="2610" y="1786"/>
              <a:ext cx="5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8" name="Rectangle 375"/>
            <p:cNvSpPr>
              <a:spLocks noChangeArrowheads="1"/>
            </p:cNvSpPr>
            <p:nvPr/>
          </p:nvSpPr>
          <p:spPr bwMode="auto">
            <a:xfrm>
              <a:off x="2661" y="1829"/>
              <a:ext cx="4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" charset="0"/>
                </a:rPr>
                <a:t>2</a:t>
              </a:r>
              <a:endParaRPr lang="en-US" sz="1200" b="0">
                <a:latin typeface="Times" charset="0"/>
              </a:endParaRPr>
            </a:p>
          </p:txBody>
        </p:sp>
        <p:sp>
          <p:nvSpPr>
            <p:cNvPr id="44069" name="Rectangle 376" descr="Light vertical"/>
            <p:cNvSpPr>
              <a:spLocks noChangeArrowheads="1"/>
            </p:cNvSpPr>
            <p:nvPr/>
          </p:nvSpPr>
          <p:spPr bwMode="auto">
            <a:xfrm>
              <a:off x="1198" y="1200"/>
              <a:ext cx="240" cy="1344"/>
            </a:xfrm>
            <a:prstGeom prst="rect">
              <a:avLst/>
            </a:prstGeom>
            <a:pattFill prst="ltVert">
              <a:fgClr>
                <a:srgbClr val="C0C0C0"/>
              </a:fgClr>
              <a:bgClr>
                <a:srgbClr val="FFFFFF"/>
              </a:bgClr>
            </a:patt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70" name="Freeform 377"/>
            <p:cNvSpPr>
              <a:spLocks/>
            </p:cNvSpPr>
            <p:nvPr/>
          </p:nvSpPr>
          <p:spPr bwMode="auto">
            <a:xfrm>
              <a:off x="334" y="1584"/>
              <a:ext cx="2048" cy="282"/>
            </a:xfrm>
            <a:custGeom>
              <a:avLst/>
              <a:gdLst>
                <a:gd name="T0" fmla="*/ 2 w 2048"/>
                <a:gd name="T1" fmla="*/ 0 h 282"/>
                <a:gd name="T2" fmla="*/ 0 w 2048"/>
                <a:gd name="T3" fmla="*/ 13 h 282"/>
                <a:gd name="T4" fmla="*/ 2046 w 2048"/>
                <a:gd name="T5" fmla="*/ 282 h 282"/>
                <a:gd name="T6" fmla="*/ 2048 w 2048"/>
                <a:gd name="T7" fmla="*/ 269 h 282"/>
                <a:gd name="T8" fmla="*/ 2 w 204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2"/>
                <a:gd name="T17" fmla="*/ 2048 w 2048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2">
                  <a:moveTo>
                    <a:pt x="2" y="0"/>
                  </a:moveTo>
                  <a:lnTo>
                    <a:pt x="0" y="13"/>
                  </a:lnTo>
                  <a:lnTo>
                    <a:pt x="2046" y="282"/>
                  </a:lnTo>
                  <a:lnTo>
                    <a:pt x="2048" y="26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44071" name="Line 378"/>
            <p:cNvSpPr>
              <a:spLocks noChangeShapeType="1"/>
            </p:cNvSpPr>
            <p:nvPr/>
          </p:nvSpPr>
          <p:spPr bwMode="auto">
            <a:xfrm>
              <a:off x="334" y="1344"/>
              <a:ext cx="2064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72" name="Line 379"/>
            <p:cNvSpPr>
              <a:spLocks noChangeShapeType="1"/>
            </p:cNvSpPr>
            <p:nvPr/>
          </p:nvSpPr>
          <p:spPr bwMode="auto">
            <a:xfrm flipV="1">
              <a:off x="374" y="1970"/>
              <a:ext cx="2016" cy="3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73" name="Line 380"/>
            <p:cNvSpPr>
              <a:spLocks noChangeShapeType="1"/>
            </p:cNvSpPr>
            <p:nvPr/>
          </p:nvSpPr>
          <p:spPr bwMode="auto">
            <a:xfrm rot="9887856" flipH="1">
              <a:off x="902" y="2210"/>
              <a:ext cx="19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74" name="Text Box 381"/>
            <p:cNvSpPr txBox="1">
              <a:spLocks noChangeArrowheads="1"/>
            </p:cNvSpPr>
            <p:nvPr/>
          </p:nvSpPr>
          <p:spPr bwMode="auto">
            <a:xfrm>
              <a:off x="1102" y="2352"/>
              <a:ext cx="43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>
                  <a:latin typeface="Times" charset="0"/>
                </a:rPr>
                <a:t>∆ A</a:t>
              </a:r>
            </a:p>
          </p:txBody>
        </p:sp>
        <p:sp>
          <p:nvSpPr>
            <p:cNvPr id="44075" name="Line 382"/>
            <p:cNvSpPr>
              <a:spLocks noChangeShapeType="1"/>
            </p:cNvSpPr>
            <p:nvPr/>
          </p:nvSpPr>
          <p:spPr bwMode="auto">
            <a:xfrm>
              <a:off x="382" y="278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76" name="Text Box 383"/>
            <p:cNvSpPr txBox="1">
              <a:spLocks noChangeArrowheads="1"/>
            </p:cNvSpPr>
            <p:nvPr/>
          </p:nvSpPr>
          <p:spPr bwMode="auto">
            <a:xfrm>
              <a:off x="1149" y="2545"/>
              <a:ext cx="38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>
                  <a:latin typeface="Times" charset="0"/>
                </a:rPr>
                <a:t>A</a:t>
              </a:r>
            </a:p>
          </p:txBody>
        </p:sp>
        <p:sp>
          <p:nvSpPr>
            <p:cNvPr id="44077" name="AutoShape 384"/>
            <p:cNvSpPr>
              <a:spLocks noChangeArrowheads="1"/>
            </p:cNvSpPr>
            <p:nvPr/>
          </p:nvSpPr>
          <p:spPr bwMode="auto">
            <a:xfrm>
              <a:off x="190" y="912"/>
              <a:ext cx="288" cy="192"/>
            </a:xfrm>
            <a:prstGeom prst="wedgeEllipseCallout">
              <a:avLst>
                <a:gd name="adj1" fmla="val -2431"/>
                <a:gd name="adj2" fmla="val 94792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" charset="0"/>
                </a:rPr>
                <a:t>1</a:t>
              </a:r>
            </a:p>
          </p:txBody>
        </p:sp>
        <p:sp>
          <p:nvSpPr>
            <p:cNvPr id="44078" name="AutoShape 385"/>
            <p:cNvSpPr>
              <a:spLocks noChangeArrowheads="1"/>
            </p:cNvSpPr>
            <p:nvPr/>
          </p:nvSpPr>
          <p:spPr bwMode="auto">
            <a:xfrm>
              <a:off x="2198" y="914"/>
              <a:ext cx="288" cy="192"/>
            </a:xfrm>
            <a:prstGeom prst="wedgeEllipseCallout">
              <a:avLst>
                <a:gd name="adj1" fmla="val 13542"/>
                <a:gd name="adj2" fmla="val 102083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0">
                  <a:latin typeface="Times" charset="0"/>
                </a:rPr>
                <a:t>2</a:t>
              </a:r>
            </a:p>
          </p:txBody>
        </p:sp>
        <p:sp>
          <p:nvSpPr>
            <p:cNvPr id="44079" name="Line 386"/>
            <p:cNvSpPr>
              <a:spLocks noChangeShapeType="1"/>
            </p:cNvSpPr>
            <p:nvPr/>
          </p:nvSpPr>
          <p:spPr bwMode="auto">
            <a:xfrm>
              <a:off x="1054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80" name="Line 387"/>
            <p:cNvSpPr>
              <a:spLocks noChangeShapeType="1"/>
            </p:cNvSpPr>
            <p:nvPr/>
          </p:nvSpPr>
          <p:spPr bwMode="auto">
            <a:xfrm flipH="1">
              <a:off x="143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81" name="Line 388"/>
            <p:cNvSpPr>
              <a:spLocks noChangeShapeType="1"/>
            </p:cNvSpPr>
            <p:nvPr/>
          </p:nvSpPr>
          <p:spPr bwMode="auto">
            <a:xfrm>
              <a:off x="182" y="134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82" name="Line 389"/>
            <p:cNvSpPr>
              <a:spLocks noChangeShapeType="1"/>
            </p:cNvSpPr>
            <p:nvPr/>
          </p:nvSpPr>
          <p:spPr bwMode="auto">
            <a:xfrm>
              <a:off x="2390" y="197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83" name="Line 390"/>
            <p:cNvSpPr>
              <a:spLocks noChangeShapeType="1"/>
            </p:cNvSpPr>
            <p:nvPr/>
          </p:nvSpPr>
          <p:spPr bwMode="auto">
            <a:xfrm>
              <a:off x="2438" y="163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ar-SA" sz="1200"/>
            </a:p>
          </p:txBody>
        </p:sp>
        <p:sp>
          <p:nvSpPr>
            <p:cNvPr id="44084" name="Line 391"/>
            <p:cNvSpPr>
              <a:spLocks noChangeShapeType="1"/>
            </p:cNvSpPr>
            <p:nvPr/>
          </p:nvSpPr>
          <p:spPr bwMode="auto">
            <a:xfrm rot="9887856" flipH="1" flipV="1">
              <a:off x="950" y="1399"/>
              <a:ext cx="142" cy="8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ar-SA" sz="1200"/>
            </a:p>
          </p:txBody>
        </p:sp>
      </p:grpSp>
      <p:sp>
        <p:nvSpPr>
          <p:cNvPr id="360" name="Text Box 282"/>
          <p:cNvSpPr txBox="1">
            <a:spLocks noChangeArrowheads="1"/>
          </p:cNvSpPr>
          <p:nvPr/>
        </p:nvSpPr>
        <p:spPr bwMode="auto">
          <a:xfrm>
            <a:off x="1676400" y="2743200"/>
            <a:ext cx="58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latin typeface="Times" charset="0"/>
              </a:rPr>
              <a:t>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  <p:bldP spid="379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33400" y="457200"/>
          <a:ext cx="1828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Equation" r:id="rId3" imgW="1129810" imgH="672808" progId="Equation.3">
                  <p:embed/>
                </p:oleObj>
              </mc:Choice>
              <mc:Fallback>
                <p:oleObj name="Equation" r:id="rId3" imgW="1129810" imgH="67280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1828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62000" y="16002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latin typeface="Arial" pitchFamily="34" charset="0"/>
              </a:rPr>
              <a:t>COUNTER CURRENT FLOW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5181600" y="5881688"/>
            <a:ext cx="3048000" cy="976312"/>
            <a:chOff x="3312" y="3264"/>
            <a:chExt cx="1920" cy="615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312" y="3600"/>
            <a:ext cx="192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5" name="Equation" r:id="rId5" imgW="1638300" imgH="241300" progId="Equation.3">
                    <p:embed/>
                  </p:oleObj>
                </mc:Choice>
                <mc:Fallback>
                  <p:oleObj name="Equation" r:id="rId5" imgW="1638300" imgH="2413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600"/>
                          <a:ext cx="192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3360" y="3264"/>
            <a:ext cx="1824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6" name="Equation" r:id="rId7" imgW="1574800" imgH="241300" progId="Equation.3">
                    <p:embed/>
                  </p:oleObj>
                </mc:Choice>
                <mc:Fallback>
                  <p:oleObj name="Equation" r:id="rId7" imgW="1574800" imgH="2413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264"/>
                          <a:ext cx="1824" cy="2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4021138" y="333375"/>
          <a:ext cx="437673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9" imgW="2311200" imgH="469800" progId="Equation.3">
                  <p:embed/>
                </p:oleObj>
              </mc:Choice>
              <mc:Fallback>
                <p:oleObj name="Equation" r:id="rId9" imgW="231120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33375"/>
                        <a:ext cx="4376737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48"/>
          <p:cNvSpPr>
            <a:spLocks noChangeShapeType="1"/>
          </p:cNvSpPr>
          <p:nvPr/>
        </p:nvSpPr>
        <p:spPr bwMode="auto">
          <a:xfrm>
            <a:off x="2819400" y="7620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grpSp>
        <p:nvGrpSpPr>
          <p:cNvPr id="17" name="Group 116"/>
          <p:cNvGrpSpPr>
            <a:grpSpLocks/>
          </p:cNvGrpSpPr>
          <p:nvPr/>
        </p:nvGrpSpPr>
        <p:grpSpPr bwMode="auto">
          <a:xfrm>
            <a:off x="457200" y="4648200"/>
            <a:ext cx="3977911" cy="1845220"/>
            <a:chOff x="3499" y="1149"/>
            <a:chExt cx="1866" cy="899"/>
          </a:xfrm>
        </p:grpSpPr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3809" y="1613"/>
              <a:ext cx="41" cy="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3805" y="1608"/>
              <a:ext cx="49" cy="10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5025" y="1353"/>
              <a:ext cx="51" cy="10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grpSp>
          <p:nvGrpSpPr>
            <p:cNvPr id="21" name="Group 52"/>
            <p:cNvGrpSpPr>
              <a:grpSpLocks/>
            </p:cNvGrpSpPr>
            <p:nvPr/>
          </p:nvGrpSpPr>
          <p:grpSpPr bwMode="auto">
            <a:xfrm>
              <a:off x="3740" y="1437"/>
              <a:ext cx="1421" cy="195"/>
              <a:chOff x="3740" y="1437"/>
              <a:chExt cx="1421" cy="195"/>
            </a:xfrm>
          </p:grpSpPr>
          <p:sp>
            <p:nvSpPr>
              <p:cNvPr id="83" name="Freeform 53"/>
              <p:cNvSpPr>
                <a:spLocks/>
              </p:cNvSpPr>
              <p:nvPr/>
            </p:nvSpPr>
            <p:spPr bwMode="auto">
              <a:xfrm>
                <a:off x="3742" y="1439"/>
                <a:ext cx="1417" cy="191"/>
              </a:xfrm>
              <a:custGeom>
                <a:avLst/>
                <a:gdLst>
                  <a:gd name="T0" fmla="*/ 15 w 1417"/>
                  <a:gd name="T1" fmla="*/ 0 h 191"/>
                  <a:gd name="T2" fmla="*/ 9 w 1417"/>
                  <a:gd name="T3" fmla="*/ 1 h 191"/>
                  <a:gd name="T4" fmla="*/ 5 w 1417"/>
                  <a:gd name="T5" fmla="*/ 3 h 191"/>
                  <a:gd name="T6" fmla="*/ 1 w 1417"/>
                  <a:gd name="T7" fmla="*/ 8 h 191"/>
                  <a:gd name="T8" fmla="*/ 0 w 1417"/>
                  <a:gd name="T9" fmla="*/ 13 h 191"/>
                  <a:gd name="T10" fmla="*/ 0 w 1417"/>
                  <a:gd name="T11" fmla="*/ 177 h 191"/>
                  <a:gd name="T12" fmla="*/ 1 w 1417"/>
                  <a:gd name="T13" fmla="*/ 182 h 191"/>
                  <a:gd name="T14" fmla="*/ 5 w 1417"/>
                  <a:gd name="T15" fmla="*/ 186 h 191"/>
                  <a:gd name="T16" fmla="*/ 9 w 1417"/>
                  <a:gd name="T17" fmla="*/ 189 h 191"/>
                  <a:gd name="T18" fmla="*/ 15 w 1417"/>
                  <a:gd name="T19" fmla="*/ 191 h 191"/>
                  <a:gd name="T20" fmla="*/ 1404 w 1417"/>
                  <a:gd name="T21" fmla="*/ 191 h 191"/>
                  <a:gd name="T22" fmla="*/ 1409 w 1417"/>
                  <a:gd name="T23" fmla="*/ 189 h 191"/>
                  <a:gd name="T24" fmla="*/ 1414 w 1417"/>
                  <a:gd name="T25" fmla="*/ 186 h 191"/>
                  <a:gd name="T26" fmla="*/ 1416 w 1417"/>
                  <a:gd name="T27" fmla="*/ 182 h 191"/>
                  <a:gd name="T28" fmla="*/ 1417 w 1417"/>
                  <a:gd name="T29" fmla="*/ 177 h 191"/>
                  <a:gd name="T30" fmla="*/ 1417 w 1417"/>
                  <a:gd name="T31" fmla="*/ 13 h 191"/>
                  <a:gd name="T32" fmla="*/ 1416 w 1417"/>
                  <a:gd name="T33" fmla="*/ 8 h 191"/>
                  <a:gd name="T34" fmla="*/ 1414 w 1417"/>
                  <a:gd name="T35" fmla="*/ 3 h 191"/>
                  <a:gd name="T36" fmla="*/ 1409 w 1417"/>
                  <a:gd name="T37" fmla="*/ 1 h 191"/>
                  <a:gd name="T38" fmla="*/ 1404 w 1417"/>
                  <a:gd name="T39" fmla="*/ 0 h 191"/>
                  <a:gd name="T40" fmla="*/ 15 w 1417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7"/>
                  <a:gd name="T64" fmla="*/ 0 h 191"/>
                  <a:gd name="T65" fmla="*/ 1417 w 1417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7" h="191">
                    <a:moveTo>
                      <a:pt x="15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77"/>
                    </a:lnTo>
                    <a:lnTo>
                      <a:pt x="1" y="182"/>
                    </a:lnTo>
                    <a:lnTo>
                      <a:pt x="5" y="186"/>
                    </a:lnTo>
                    <a:lnTo>
                      <a:pt x="9" y="189"/>
                    </a:lnTo>
                    <a:lnTo>
                      <a:pt x="15" y="191"/>
                    </a:lnTo>
                    <a:lnTo>
                      <a:pt x="1404" y="191"/>
                    </a:lnTo>
                    <a:lnTo>
                      <a:pt x="1409" y="189"/>
                    </a:lnTo>
                    <a:lnTo>
                      <a:pt x="1414" y="186"/>
                    </a:lnTo>
                    <a:lnTo>
                      <a:pt x="1416" y="182"/>
                    </a:lnTo>
                    <a:lnTo>
                      <a:pt x="1417" y="177"/>
                    </a:lnTo>
                    <a:lnTo>
                      <a:pt x="1417" y="13"/>
                    </a:lnTo>
                    <a:lnTo>
                      <a:pt x="1416" y="8"/>
                    </a:lnTo>
                    <a:lnTo>
                      <a:pt x="1414" y="3"/>
                    </a:lnTo>
                    <a:lnTo>
                      <a:pt x="1409" y="1"/>
                    </a:lnTo>
                    <a:lnTo>
                      <a:pt x="140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000"/>
              </a:p>
            </p:txBody>
          </p:sp>
          <p:sp>
            <p:nvSpPr>
              <p:cNvPr id="84" name="Freeform 54"/>
              <p:cNvSpPr>
                <a:spLocks/>
              </p:cNvSpPr>
              <p:nvPr/>
            </p:nvSpPr>
            <p:spPr bwMode="auto">
              <a:xfrm>
                <a:off x="3740" y="1437"/>
                <a:ext cx="1421" cy="195"/>
              </a:xfrm>
              <a:custGeom>
                <a:avLst/>
                <a:gdLst>
                  <a:gd name="T0" fmla="*/ 11 w 1421"/>
                  <a:gd name="T1" fmla="*/ 1 h 195"/>
                  <a:gd name="T2" fmla="*/ 10 w 1421"/>
                  <a:gd name="T3" fmla="*/ 2 h 195"/>
                  <a:gd name="T4" fmla="*/ 6 w 1421"/>
                  <a:gd name="T5" fmla="*/ 4 h 195"/>
                  <a:gd name="T6" fmla="*/ 2 w 1421"/>
                  <a:gd name="T7" fmla="*/ 9 h 195"/>
                  <a:gd name="T8" fmla="*/ 1 w 1421"/>
                  <a:gd name="T9" fmla="*/ 10 h 195"/>
                  <a:gd name="T10" fmla="*/ 0 w 1421"/>
                  <a:gd name="T11" fmla="*/ 15 h 195"/>
                  <a:gd name="T12" fmla="*/ 0 w 1421"/>
                  <a:gd name="T13" fmla="*/ 179 h 195"/>
                  <a:gd name="T14" fmla="*/ 1 w 1421"/>
                  <a:gd name="T15" fmla="*/ 184 h 195"/>
                  <a:gd name="T16" fmla="*/ 1 w 1421"/>
                  <a:gd name="T17" fmla="*/ 185 h 195"/>
                  <a:gd name="T18" fmla="*/ 2 w 1421"/>
                  <a:gd name="T19" fmla="*/ 186 h 195"/>
                  <a:gd name="T20" fmla="*/ 6 w 1421"/>
                  <a:gd name="T21" fmla="*/ 190 h 195"/>
                  <a:gd name="T22" fmla="*/ 10 w 1421"/>
                  <a:gd name="T23" fmla="*/ 194 h 195"/>
                  <a:gd name="T24" fmla="*/ 11 w 1421"/>
                  <a:gd name="T25" fmla="*/ 194 h 195"/>
                  <a:gd name="T26" fmla="*/ 17 w 1421"/>
                  <a:gd name="T27" fmla="*/ 195 h 195"/>
                  <a:gd name="T28" fmla="*/ 1406 w 1421"/>
                  <a:gd name="T29" fmla="*/ 195 h 195"/>
                  <a:gd name="T30" fmla="*/ 1411 w 1421"/>
                  <a:gd name="T31" fmla="*/ 194 h 195"/>
                  <a:gd name="T32" fmla="*/ 1412 w 1421"/>
                  <a:gd name="T33" fmla="*/ 194 h 195"/>
                  <a:gd name="T34" fmla="*/ 1414 w 1421"/>
                  <a:gd name="T35" fmla="*/ 194 h 195"/>
                  <a:gd name="T36" fmla="*/ 1417 w 1421"/>
                  <a:gd name="T37" fmla="*/ 190 h 195"/>
                  <a:gd name="T38" fmla="*/ 1420 w 1421"/>
                  <a:gd name="T39" fmla="*/ 186 h 195"/>
                  <a:gd name="T40" fmla="*/ 1420 w 1421"/>
                  <a:gd name="T41" fmla="*/ 185 h 195"/>
                  <a:gd name="T42" fmla="*/ 1420 w 1421"/>
                  <a:gd name="T43" fmla="*/ 184 h 195"/>
                  <a:gd name="T44" fmla="*/ 1421 w 1421"/>
                  <a:gd name="T45" fmla="*/ 179 h 195"/>
                  <a:gd name="T46" fmla="*/ 1421 w 1421"/>
                  <a:gd name="T47" fmla="*/ 15 h 195"/>
                  <a:gd name="T48" fmla="*/ 1420 w 1421"/>
                  <a:gd name="T49" fmla="*/ 10 h 195"/>
                  <a:gd name="T50" fmla="*/ 1420 w 1421"/>
                  <a:gd name="T51" fmla="*/ 9 h 195"/>
                  <a:gd name="T52" fmla="*/ 1417 w 1421"/>
                  <a:gd name="T53" fmla="*/ 4 h 195"/>
                  <a:gd name="T54" fmla="*/ 1414 w 1421"/>
                  <a:gd name="T55" fmla="*/ 2 h 195"/>
                  <a:gd name="T56" fmla="*/ 1412 w 1421"/>
                  <a:gd name="T57" fmla="*/ 1 h 195"/>
                  <a:gd name="T58" fmla="*/ 1411 w 1421"/>
                  <a:gd name="T59" fmla="*/ 1 h 195"/>
                  <a:gd name="T60" fmla="*/ 1406 w 1421"/>
                  <a:gd name="T61" fmla="*/ 0 h 195"/>
                  <a:gd name="T62" fmla="*/ 17 w 1421"/>
                  <a:gd name="T63" fmla="*/ 0 h 195"/>
                  <a:gd name="T64" fmla="*/ 11 w 1421"/>
                  <a:gd name="T65" fmla="*/ 1 h 195"/>
                  <a:gd name="T66" fmla="*/ 18 w 1421"/>
                  <a:gd name="T67" fmla="*/ 4 h 195"/>
                  <a:gd name="T68" fmla="*/ 1407 w 1421"/>
                  <a:gd name="T69" fmla="*/ 4 h 195"/>
                  <a:gd name="T70" fmla="*/ 1410 w 1421"/>
                  <a:gd name="T71" fmla="*/ 5 h 195"/>
                  <a:gd name="T72" fmla="*/ 1414 w 1421"/>
                  <a:gd name="T73" fmla="*/ 8 h 195"/>
                  <a:gd name="T74" fmla="*/ 1416 w 1421"/>
                  <a:gd name="T75" fmla="*/ 11 h 195"/>
                  <a:gd name="T76" fmla="*/ 1417 w 1421"/>
                  <a:gd name="T77" fmla="*/ 17 h 195"/>
                  <a:gd name="T78" fmla="*/ 1417 w 1421"/>
                  <a:gd name="T79" fmla="*/ 180 h 195"/>
                  <a:gd name="T80" fmla="*/ 1417 w 1421"/>
                  <a:gd name="T81" fmla="*/ 182 h 195"/>
                  <a:gd name="T82" fmla="*/ 1414 w 1421"/>
                  <a:gd name="T83" fmla="*/ 187 h 195"/>
                  <a:gd name="T84" fmla="*/ 1410 w 1421"/>
                  <a:gd name="T85" fmla="*/ 190 h 195"/>
                  <a:gd name="T86" fmla="*/ 1407 w 1421"/>
                  <a:gd name="T87" fmla="*/ 190 h 195"/>
                  <a:gd name="T88" fmla="*/ 18 w 1421"/>
                  <a:gd name="T89" fmla="*/ 190 h 195"/>
                  <a:gd name="T90" fmla="*/ 12 w 1421"/>
                  <a:gd name="T91" fmla="*/ 189 h 195"/>
                  <a:gd name="T92" fmla="*/ 9 w 1421"/>
                  <a:gd name="T93" fmla="*/ 187 h 195"/>
                  <a:gd name="T94" fmla="*/ 6 w 1421"/>
                  <a:gd name="T95" fmla="*/ 182 h 195"/>
                  <a:gd name="T96" fmla="*/ 5 w 1421"/>
                  <a:gd name="T97" fmla="*/ 180 h 195"/>
                  <a:gd name="T98" fmla="*/ 5 w 1421"/>
                  <a:gd name="T99" fmla="*/ 17 h 195"/>
                  <a:gd name="T100" fmla="*/ 6 w 1421"/>
                  <a:gd name="T101" fmla="*/ 11 h 195"/>
                  <a:gd name="T102" fmla="*/ 9 w 1421"/>
                  <a:gd name="T103" fmla="*/ 8 h 195"/>
                  <a:gd name="T104" fmla="*/ 12 w 1421"/>
                  <a:gd name="T105" fmla="*/ 5 h 195"/>
                  <a:gd name="T106" fmla="*/ 18 w 1421"/>
                  <a:gd name="T107" fmla="*/ 4 h 195"/>
                  <a:gd name="T108" fmla="*/ 11 w 1421"/>
                  <a:gd name="T109" fmla="*/ 1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21"/>
                  <a:gd name="T166" fmla="*/ 0 h 195"/>
                  <a:gd name="T167" fmla="*/ 1421 w 1421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21" h="195">
                    <a:moveTo>
                      <a:pt x="11" y="1"/>
                    </a:moveTo>
                    <a:lnTo>
                      <a:pt x="10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179"/>
                    </a:lnTo>
                    <a:lnTo>
                      <a:pt x="1" y="184"/>
                    </a:lnTo>
                    <a:lnTo>
                      <a:pt x="1" y="185"/>
                    </a:lnTo>
                    <a:lnTo>
                      <a:pt x="2" y="186"/>
                    </a:lnTo>
                    <a:lnTo>
                      <a:pt x="6" y="190"/>
                    </a:lnTo>
                    <a:lnTo>
                      <a:pt x="10" y="194"/>
                    </a:lnTo>
                    <a:lnTo>
                      <a:pt x="11" y="194"/>
                    </a:lnTo>
                    <a:lnTo>
                      <a:pt x="17" y="195"/>
                    </a:lnTo>
                    <a:lnTo>
                      <a:pt x="1406" y="195"/>
                    </a:lnTo>
                    <a:lnTo>
                      <a:pt x="1411" y="194"/>
                    </a:lnTo>
                    <a:lnTo>
                      <a:pt x="1412" y="194"/>
                    </a:lnTo>
                    <a:lnTo>
                      <a:pt x="1414" y="194"/>
                    </a:lnTo>
                    <a:lnTo>
                      <a:pt x="1417" y="190"/>
                    </a:lnTo>
                    <a:lnTo>
                      <a:pt x="1420" y="186"/>
                    </a:lnTo>
                    <a:lnTo>
                      <a:pt x="1420" y="185"/>
                    </a:lnTo>
                    <a:lnTo>
                      <a:pt x="1420" y="184"/>
                    </a:lnTo>
                    <a:lnTo>
                      <a:pt x="1421" y="179"/>
                    </a:lnTo>
                    <a:lnTo>
                      <a:pt x="1421" y="15"/>
                    </a:lnTo>
                    <a:lnTo>
                      <a:pt x="1420" y="10"/>
                    </a:lnTo>
                    <a:lnTo>
                      <a:pt x="1420" y="9"/>
                    </a:lnTo>
                    <a:lnTo>
                      <a:pt x="1417" y="4"/>
                    </a:lnTo>
                    <a:lnTo>
                      <a:pt x="1414" y="2"/>
                    </a:lnTo>
                    <a:lnTo>
                      <a:pt x="1412" y="1"/>
                    </a:lnTo>
                    <a:lnTo>
                      <a:pt x="1411" y="1"/>
                    </a:lnTo>
                    <a:lnTo>
                      <a:pt x="1406" y="0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18" y="4"/>
                    </a:lnTo>
                    <a:lnTo>
                      <a:pt x="1407" y="4"/>
                    </a:lnTo>
                    <a:lnTo>
                      <a:pt x="1410" y="5"/>
                    </a:lnTo>
                    <a:lnTo>
                      <a:pt x="1414" y="8"/>
                    </a:lnTo>
                    <a:lnTo>
                      <a:pt x="1416" y="11"/>
                    </a:lnTo>
                    <a:lnTo>
                      <a:pt x="1417" y="17"/>
                    </a:lnTo>
                    <a:lnTo>
                      <a:pt x="1417" y="180"/>
                    </a:lnTo>
                    <a:lnTo>
                      <a:pt x="1417" y="182"/>
                    </a:lnTo>
                    <a:lnTo>
                      <a:pt x="1414" y="187"/>
                    </a:lnTo>
                    <a:lnTo>
                      <a:pt x="1410" y="190"/>
                    </a:lnTo>
                    <a:lnTo>
                      <a:pt x="1407" y="190"/>
                    </a:lnTo>
                    <a:lnTo>
                      <a:pt x="18" y="190"/>
                    </a:lnTo>
                    <a:lnTo>
                      <a:pt x="12" y="189"/>
                    </a:lnTo>
                    <a:lnTo>
                      <a:pt x="9" y="187"/>
                    </a:lnTo>
                    <a:lnTo>
                      <a:pt x="6" y="182"/>
                    </a:lnTo>
                    <a:lnTo>
                      <a:pt x="5" y="180"/>
                    </a:lnTo>
                    <a:lnTo>
                      <a:pt x="5" y="17"/>
                    </a:lnTo>
                    <a:lnTo>
                      <a:pt x="6" y="11"/>
                    </a:lnTo>
                    <a:lnTo>
                      <a:pt x="9" y="8"/>
                    </a:lnTo>
                    <a:lnTo>
                      <a:pt x="12" y="5"/>
                    </a:lnTo>
                    <a:lnTo>
                      <a:pt x="18" y="4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 sz="1000"/>
              </a:p>
            </p:txBody>
          </p:sp>
        </p:grp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3662" y="1511"/>
              <a:ext cx="1581" cy="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3658" y="1506"/>
              <a:ext cx="1590" cy="6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4" name="Rectangle 57"/>
            <p:cNvSpPr>
              <a:spLocks noChangeArrowheads="1"/>
            </p:cNvSpPr>
            <p:nvPr/>
          </p:nvSpPr>
          <p:spPr bwMode="auto">
            <a:xfrm>
              <a:off x="3814" y="1618"/>
              <a:ext cx="27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>
              <a:off x="3809" y="1614"/>
              <a:ext cx="36" cy="32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>
              <a:off x="5034" y="1418"/>
              <a:ext cx="28" cy="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5030" y="1413"/>
              <a:ext cx="36" cy="51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3601" y="1512"/>
              <a:ext cx="60" cy="49"/>
            </a:xfrm>
            <a:custGeom>
              <a:avLst/>
              <a:gdLst>
                <a:gd name="T0" fmla="*/ 6 w 60"/>
                <a:gd name="T1" fmla="*/ 49 h 49"/>
                <a:gd name="T2" fmla="*/ 1 w 60"/>
                <a:gd name="T3" fmla="*/ 37 h 49"/>
                <a:gd name="T4" fmla="*/ 0 w 60"/>
                <a:gd name="T5" fmla="*/ 25 h 49"/>
                <a:gd name="T6" fmla="*/ 1 w 60"/>
                <a:gd name="T7" fmla="*/ 12 h 49"/>
                <a:gd name="T8" fmla="*/ 6 w 60"/>
                <a:gd name="T9" fmla="*/ 0 h 49"/>
                <a:gd name="T10" fmla="*/ 60 w 60"/>
                <a:gd name="T11" fmla="*/ 25 h 49"/>
                <a:gd name="T12" fmla="*/ 6 w 60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9"/>
                <a:gd name="T23" fmla="*/ 60 w 60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9">
                  <a:moveTo>
                    <a:pt x="6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6" y="0"/>
                  </a:lnTo>
                  <a:lnTo>
                    <a:pt x="60" y="25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29" name="Freeform 62"/>
            <p:cNvSpPr>
              <a:spLocks/>
            </p:cNvSpPr>
            <p:nvPr/>
          </p:nvSpPr>
          <p:spPr bwMode="auto">
            <a:xfrm>
              <a:off x="3805" y="1755"/>
              <a:ext cx="48" cy="60"/>
            </a:xfrm>
            <a:custGeom>
              <a:avLst/>
              <a:gdLst>
                <a:gd name="T0" fmla="*/ 0 w 48"/>
                <a:gd name="T1" fmla="*/ 6 h 60"/>
                <a:gd name="T2" fmla="*/ 12 w 48"/>
                <a:gd name="T3" fmla="*/ 1 h 60"/>
                <a:gd name="T4" fmla="*/ 24 w 48"/>
                <a:gd name="T5" fmla="*/ 0 h 60"/>
                <a:gd name="T6" fmla="*/ 36 w 48"/>
                <a:gd name="T7" fmla="*/ 1 h 60"/>
                <a:gd name="T8" fmla="*/ 48 w 48"/>
                <a:gd name="T9" fmla="*/ 6 h 60"/>
                <a:gd name="T10" fmla="*/ 24 w 48"/>
                <a:gd name="T11" fmla="*/ 60 h 60"/>
                <a:gd name="T12" fmla="*/ 0 w 48"/>
                <a:gd name="T13" fmla="*/ 6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0"/>
                <a:gd name="T23" fmla="*/ 48 w 48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0">
                  <a:moveTo>
                    <a:pt x="0" y="6"/>
                  </a:moveTo>
                  <a:lnTo>
                    <a:pt x="12" y="1"/>
                  </a:lnTo>
                  <a:lnTo>
                    <a:pt x="24" y="0"/>
                  </a:lnTo>
                  <a:lnTo>
                    <a:pt x="36" y="1"/>
                  </a:lnTo>
                  <a:lnTo>
                    <a:pt x="48" y="6"/>
                  </a:lnTo>
                  <a:lnTo>
                    <a:pt x="24" y="6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0" name="Freeform 63"/>
            <p:cNvSpPr>
              <a:spLocks/>
            </p:cNvSpPr>
            <p:nvPr/>
          </p:nvSpPr>
          <p:spPr bwMode="auto">
            <a:xfrm>
              <a:off x="3827" y="1709"/>
              <a:ext cx="5" cy="78"/>
            </a:xfrm>
            <a:custGeom>
              <a:avLst/>
              <a:gdLst>
                <a:gd name="T0" fmla="*/ 4 w 5"/>
                <a:gd name="T1" fmla="*/ 0 h 78"/>
                <a:gd name="T2" fmla="*/ 0 w 5"/>
                <a:gd name="T3" fmla="*/ 0 h 78"/>
                <a:gd name="T4" fmla="*/ 1 w 5"/>
                <a:gd name="T5" fmla="*/ 78 h 78"/>
                <a:gd name="T6" fmla="*/ 5 w 5"/>
                <a:gd name="T7" fmla="*/ 78 h 78"/>
                <a:gd name="T8" fmla="*/ 4 w 5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8"/>
                <a:gd name="T17" fmla="*/ 5 w 5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8">
                  <a:moveTo>
                    <a:pt x="4" y="0"/>
                  </a:moveTo>
                  <a:lnTo>
                    <a:pt x="0" y="0"/>
                  </a:lnTo>
                  <a:lnTo>
                    <a:pt x="1" y="78"/>
                  </a:lnTo>
                  <a:lnTo>
                    <a:pt x="5" y="7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1" name="Freeform 64"/>
            <p:cNvSpPr>
              <a:spLocks/>
            </p:cNvSpPr>
            <p:nvPr/>
          </p:nvSpPr>
          <p:spPr bwMode="auto">
            <a:xfrm>
              <a:off x="5026" y="1289"/>
              <a:ext cx="48" cy="62"/>
            </a:xfrm>
            <a:custGeom>
              <a:avLst/>
              <a:gdLst>
                <a:gd name="T0" fmla="*/ 0 w 48"/>
                <a:gd name="T1" fmla="*/ 6 h 62"/>
                <a:gd name="T2" fmla="*/ 13 w 48"/>
                <a:gd name="T3" fmla="*/ 1 h 62"/>
                <a:gd name="T4" fmla="*/ 25 w 48"/>
                <a:gd name="T5" fmla="*/ 0 h 62"/>
                <a:gd name="T6" fmla="*/ 37 w 48"/>
                <a:gd name="T7" fmla="*/ 1 h 62"/>
                <a:gd name="T8" fmla="*/ 48 w 48"/>
                <a:gd name="T9" fmla="*/ 6 h 62"/>
                <a:gd name="T10" fmla="*/ 25 w 48"/>
                <a:gd name="T11" fmla="*/ 62 h 62"/>
                <a:gd name="T12" fmla="*/ 0 w 48"/>
                <a:gd name="T13" fmla="*/ 6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62"/>
                <a:gd name="T23" fmla="*/ 48 w 48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62">
                  <a:moveTo>
                    <a:pt x="0" y="6"/>
                  </a:moveTo>
                  <a:lnTo>
                    <a:pt x="13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8" y="6"/>
                  </a:lnTo>
                  <a:lnTo>
                    <a:pt x="25" y="6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>
              <a:off x="5048" y="1183"/>
              <a:ext cx="5" cy="14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3770" y="1449"/>
              <a:ext cx="51" cy="60"/>
            </a:xfrm>
            <a:custGeom>
              <a:avLst/>
              <a:gdLst>
                <a:gd name="T0" fmla="*/ 11 w 51"/>
                <a:gd name="T1" fmla="*/ 0 h 60"/>
                <a:gd name="T2" fmla="*/ 23 w 51"/>
                <a:gd name="T3" fmla="*/ 3 h 60"/>
                <a:gd name="T4" fmla="*/ 34 w 51"/>
                <a:gd name="T5" fmla="*/ 10 h 60"/>
                <a:gd name="T6" fmla="*/ 44 w 51"/>
                <a:gd name="T7" fmla="*/ 18 h 60"/>
                <a:gd name="T8" fmla="*/ 51 w 51"/>
                <a:gd name="T9" fmla="*/ 28 h 60"/>
                <a:gd name="T10" fmla="*/ 0 w 51"/>
                <a:gd name="T11" fmla="*/ 60 h 60"/>
                <a:gd name="T12" fmla="*/ 11 w 51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60"/>
                <a:gd name="T23" fmla="*/ 51 w 51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60">
                  <a:moveTo>
                    <a:pt x="11" y="0"/>
                  </a:moveTo>
                  <a:lnTo>
                    <a:pt x="23" y="3"/>
                  </a:lnTo>
                  <a:lnTo>
                    <a:pt x="34" y="10"/>
                  </a:lnTo>
                  <a:lnTo>
                    <a:pt x="44" y="18"/>
                  </a:lnTo>
                  <a:lnTo>
                    <a:pt x="51" y="28"/>
                  </a:lnTo>
                  <a:lnTo>
                    <a:pt x="0" y="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4" name="Freeform 67"/>
            <p:cNvSpPr>
              <a:spLocks/>
            </p:cNvSpPr>
            <p:nvPr/>
          </p:nvSpPr>
          <p:spPr bwMode="auto">
            <a:xfrm>
              <a:off x="3783" y="1326"/>
              <a:ext cx="112" cy="161"/>
            </a:xfrm>
            <a:custGeom>
              <a:avLst/>
              <a:gdLst>
                <a:gd name="T0" fmla="*/ 0 w 112"/>
                <a:gd name="T1" fmla="*/ 158 h 161"/>
                <a:gd name="T2" fmla="*/ 3 w 112"/>
                <a:gd name="T3" fmla="*/ 161 h 161"/>
                <a:gd name="T4" fmla="*/ 112 w 112"/>
                <a:gd name="T5" fmla="*/ 3 h 161"/>
                <a:gd name="T6" fmla="*/ 108 w 112"/>
                <a:gd name="T7" fmla="*/ 0 h 161"/>
                <a:gd name="T8" fmla="*/ 0 w 112"/>
                <a:gd name="T9" fmla="*/ 158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61"/>
                <a:gd name="T17" fmla="*/ 112 w 11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61">
                  <a:moveTo>
                    <a:pt x="0" y="158"/>
                  </a:moveTo>
                  <a:lnTo>
                    <a:pt x="3" y="161"/>
                  </a:lnTo>
                  <a:lnTo>
                    <a:pt x="112" y="3"/>
                  </a:lnTo>
                  <a:lnTo>
                    <a:pt x="108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5" name="Freeform 68"/>
            <p:cNvSpPr>
              <a:spLocks/>
            </p:cNvSpPr>
            <p:nvPr/>
          </p:nvSpPr>
          <p:spPr bwMode="auto">
            <a:xfrm>
              <a:off x="4999" y="1454"/>
              <a:ext cx="52" cy="59"/>
            </a:xfrm>
            <a:custGeom>
              <a:avLst/>
              <a:gdLst>
                <a:gd name="T0" fmla="*/ 0 w 52"/>
                <a:gd name="T1" fmla="*/ 29 h 59"/>
                <a:gd name="T2" fmla="*/ 7 w 52"/>
                <a:gd name="T3" fmla="*/ 19 h 59"/>
                <a:gd name="T4" fmla="*/ 17 w 52"/>
                <a:gd name="T5" fmla="*/ 11 h 59"/>
                <a:gd name="T6" fmla="*/ 26 w 52"/>
                <a:gd name="T7" fmla="*/ 4 h 59"/>
                <a:gd name="T8" fmla="*/ 38 w 52"/>
                <a:gd name="T9" fmla="*/ 0 h 59"/>
                <a:gd name="T10" fmla="*/ 52 w 52"/>
                <a:gd name="T11" fmla="*/ 59 h 59"/>
                <a:gd name="T12" fmla="*/ 0 w 52"/>
                <a:gd name="T13" fmla="*/ 2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59"/>
                <a:gd name="T23" fmla="*/ 52 w 5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59">
                  <a:moveTo>
                    <a:pt x="0" y="29"/>
                  </a:moveTo>
                  <a:lnTo>
                    <a:pt x="7" y="19"/>
                  </a:lnTo>
                  <a:lnTo>
                    <a:pt x="17" y="11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52" y="5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6" name="Freeform 69"/>
            <p:cNvSpPr>
              <a:spLocks/>
            </p:cNvSpPr>
            <p:nvPr/>
          </p:nvSpPr>
          <p:spPr bwMode="auto">
            <a:xfrm>
              <a:off x="4904" y="1307"/>
              <a:ext cx="135" cy="185"/>
            </a:xfrm>
            <a:custGeom>
              <a:avLst/>
              <a:gdLst>
                <a:gd name="T0" fmla="*/ 131 w 135"/>
                <a:gd name="T1" fmla="*/ 185 h 185"/>
                <a:gd name="T2" fmla="*/ 135 w 135"/>
                <a:gd name="T3" fmla="*/ 181 h 185"/>
                <a:gd name="T4" fmla="*/ 3 w 135"/>
                <a:gd name="T5" fmla="*/ 0 h 185"/>
                <a:gd name="T6" fmla="*/ 0 w 135"/>
                <a:gd name="T7" fmla="*/ 3 h 185"/>
                <a:gd name="T8" fmla="*/ 131 w 135"/>
                <a:gd name="T9" fmla="*/ 185 h 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85"/>
                <a:gd name="T17" fmla="*/ 135 w 135"/>
                <a:gd name="T18" fmla="*/ 185 h 1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85">
                  <a:moveTo>
                    <a:pt x="131" y="185"/>
                  </a:moveTo>
                  <a:lnTo>
                    <a:pt x="135" y="181"/>
                  </a:lnTo>
                  <a:lnTo>
                    <a:pt x="3" y="0"/>
                  </a:lnTo>
                  <a:lnTo>
                    <a:pt x="0" y="3"/>
                  </a:lnTo>
                  <a:lnTo>
                    <a:pt x="131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4166" y="1512"/>
              <a:ext cx="60" cy="49"/>
            </a:xfrm>
            <a:custGeom>
              <a:avLst/>
              <a:gdLst>
                <a:gd name="T0" fmla="*/ 6 w 60"/>
                <a:gd name="T1" fmla="*/ 49 h 49"/>
                <a:gd name="T2" fmla="*/ 1 w 60"/>
                <a:gd name="T3" fmla="*/ 37 h 49"/>
                <a:gd name="T4" fmla="*/ 0 w 60"/>
                <a:gd name="T5" fmla="*/ 25 h 49"/>
                <a:gd name="T6" fmla="*/ 1 w 60"/>
                <a:gd name="T7" fmla="*/ 12 h 49"/>
                <a:gd name="T8" fmla="*/ 6 w 60"/>
                <a:gd name="T9" fmla="*/ 0 h 49"/>
                <a:gd name="T10" fmla="*/ 60 w 60"/>
                <a:gd name="T11" fmla="*/ 25 h 49"/>
                <a:gd name="T12" fmla="*/ 6 w 60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9"/>
                <a:gd name="T23" fmla="*/ 60 w 60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9">
                  <a:moveTo>
                    <a:pt x="6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6" y="0"/>
                  </a:lnTo>
                  <a:lnTo>
                    <a:pt x="60" y="25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4741" y="1512"/>
              <a:ext cx="59" cy="49"/>
            </a:xfrm>
            <a:custGeom>
              <a:avLst/>
              <a:gdLst>
                <a:gd name="T0" fmla="*/ 5 w 59"/>
                <a:gd name="T1" fmla="*/ 49 h 49"/>
                <a:gd name="T2" fmla="*/ 1 w 59"/>
                <a:gd name="T3" fmla="*/ 37 h 49"/>
                <a:gd name="T4" fmla="*/ 0 w 59"/>
                <a:gd name="T5" fmla="*/ 25 h 49"/>
                <a:gd name="T6" fmla="*/ 1 w 59"/>
                <a:gd name="T7" fmla="*/ 12 h 49"/>
                <a:gd name="T8" fmla="*/ 5 w 59"/>
                <a:gd name="T9" fmla="*/ 0 h 49"/>
                <a:gd name="T10" fmla="*/ 59 w 59"/>
                <a:gd name="T11" fmla="*/ 25 h 49"/>
                <a:gd name="T12" fmla="*/ 5 w 59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49"/>
                <a:gd name="T23" fmla="*/ 59 w 59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49">
                  <a:moveTo>
                    <a:pt x="5" y="49"/>
                  </a:moveTo>
                  <a:lnTo>
                    <a:pt x="1" y="37"/>
                  </a:lnTo>
                  <a:lnTo>
                    <a:pt x="0" y="25"/>
                  </a:lnTo>
                  <a:lnTo>
                    <a:pt x="1" y="12"/>
                  </a:lnTo>
                  <a:lnTo>
                    <a:pt x="5" y="0"/>
                  </a:lnTo>
                  <a:lnTo>
                    <a:pt x="59" y="25"/>
                  </a:lnTo>
                  <a:lnTo>
                    <a:pt x="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4130" y="1572"/>
              <a:ext cx="59" cy="50"/>
            </a:xfrm>
            <a:custGeom>
              <a:avLst/>
              <a:gdLst>
                <a:gd name="T0" fmla="*/ 54 w 59"/>
                <a:gd name="T1" fmla="*/ 0 h 50"/>
                <a:gd name="T2" fmla="*/ 58 w 59"/>
                <a:gd name="T3" fmla="*/ 13 h 50"/>
                <a:gd name="T4" fmla="*/ 59 w 59"/>
                <a:gd name="T5" fmla="*/ 25 h 50"/>
                <a:gd name="T6" fmla="*/ 58 w 59"/>
                <a:gd name="T7" fmla="*/ 37 h 50"/>
                <a:gd name="T8" fmla="*/ 57 w 59"/>
                <a:gd name="T9" fmla="*/ 44 h 50"/>
                <a:gd name="T10" fmla="*/ 54 w 59"/>
                <a:gd name="T11" fmla="*/ 50 h 50"/>
                <a:gd name="T12" fmla="*/ 0 w 59"/>
                <a:gd name="T13" fmla="*/ 25 h 50"/>
                <a:gd name="T14" fmla="*/ 54 w 59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0"/>
                <a:gd name="T26" fmla="*/ 59 w 5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0">
                  <a:moveTo>
                    <a:pt x="54" y="0"/>
                  </a:moveTo>
                  <a:lnTo>
                    <a:pt x="58" y="13"/>
                  </a:lnTo>
                  <a:lnTo>
                    <a:pt x="59" y="25"/>
                  </a:lnTo>
                  <a:lnTo>
                    <a:pt x="58" y="37"/>
                  </a:lnTo>
                  <a:lnTo>
                    <a:pt x="57" y="44"/>
                  </a:lnTo>
                  <a:lnTo>
                    <a:pt x="54" y="50"/>
                  </a:lnTo>
                  <a:lnTo>
                    <a:pt x="0" y="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0" name="Rectangle 73"/>
            <p:cNvSpPr>
              <a:spLocks noChangeArrowheads="1"/>
            </p:cNvSpPr>
            <p:nvPr/>
          </p:nvSpPr>
          <p:spPr bwMode="auto">
            <a:xfrm>
              <a:off x="4158" y="1595"/>
              <a:ext cx="76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4699" y="1572"/>
              <a:ext cx="59" cy="50"/>
            </a:xfrm>
            <a:custGeom>
              <a:avLst/>
              <a:gdLst>
                <a:gd name="T0" fmla="*/ 55 w 59"/>
                <a:gd name="T1" fmla="*/ 0 h 50"/>
                <a:gd name="T2" fmla="*/ 58 w 59"/>
                <a:gd name="T3" fmla="*/ 13 h 50"/>
                <a:gd name="T4" fmla="*/ 59 w 59"/>
                <a:gd name="T5" fmla="*/ 25 h 50"/>
                <a:gd name="T6" fmla="*/ 58 w 59"/>
                <a:gd name="T7" fmla="*/ 37 h 50"/>
                <a:gd name="T8" fmla="*/ 55 w 59"/>
                <a:gd name="T9" fmla="*/ 50 h 50"/>
                <a:gd name="T10" fmla="*/ 0 w 59"/>
                <a:gd name="T11" fmla="*/ 25 h 50"/>
                <a:gd name="T12" fmla="*/ 55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55" y="0"/>
                  </a:moveTo>
                  <a:lnTo>
                    <a:pt x="58" y="13"/>
                  </a:lnTo>
                  <a:lnTo>
                    <a:pt x="59" y="25"/>
                  </a:lnTo>
                  <a:lnTo>
                    <a:pt x="58" y="37"/>
                  </a:lnTo>
                  <a:lnTo>
                    <a:pt x="55" y="50"/>
                  </a:lnTo>
                  <a:lnTo>
                    <a:pt x="0" y="2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26" y="1595"/>
              <a:ext cx="78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4118" y="1336"/>
              <a:ext cx="6" cy="196"/>
            </a:xfrm>
            <a:custGeom>
              <a:avLst/>
              <a:gdLst>
                <a:gd name="T0" fmla="*/ 0 w 6"/>
                <a:gd name="T1" fmla="*/ 196 h 196"/>
                <a:gd name="T2" fmla="*/ 5 w 6"/>
                <a:gd name="T3" fmla="*/ 196 h 196"/>
                <a:gd name="T4" fmla="*/ 6 w 6"/>
                <a:gd name="T5" fmla="*/ 0 h 196"/>
                <a:gd name="T6" fmla="*/ 1 w 6"/>
                <a:gd name="T7" fmla="*/ 0 h 196"/>
                <a:gd name="T8" fmla="*/ 0 w 6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96"/>
                <a:gd name="T17" fmla="*/ 6 w 6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96">
                  <a:moveTo>
                    <a:pt x="0" y="196"/>
                  </a:moveTo>
                  <a:lnTo>
                    <a:pt x="5" y="196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4697" y="1336"/>
              <a:ext cx="5" cy="196"/>
            </a:xfrm>
            <a:custGeom>
              <a:avLst/>
              <a:gdLst>
                <a:gd name="T0" fmla="*/ 0 w 5"/>
                <a:gd name="T1" fmla="*/ 196 h 196"/>
                <a:gd name="T2" fmla="*/ 4 w 5"/>
                <a:gd name="T3" fmla="*/ 196 h 196"/>
                <a:gd name="T4" fmla="*/ 5 w 5"/>
                <a:gd name="T5" fmla="*/ 0 h 196"/>
                <a:gd name="T6" fmla="*/ 1 w 5"/>
                <a:gd name="T7" fmla="*/ 0 h 196"/>
                <a:gd name="T8" fmla="*/ 0 w 5"/>
                <a:gd name="T9" fmla="*/ 196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6"/>
                <a:gd name="T17" fmla="*/ 5 w 5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6">
                  <a:moveTo>
                    <a:pt x="0" y="196"/>
                  </a:moveTo>
                  <a:lnTo>
                    <a:pt x="4" y="196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4232" y="1601"/>
              <a:ext cx="6" cy="197"/>
            </a:xfrm>
            <a:custGeom>
              <a:avLst/>
              <a:gdLst>
                <a:gd name="T0" fmla="*/ 0 w 6"/>
                <a:gd name="T1" fmla="*/ 197 h 197"/>
                <a:gd name="T2" fmla="*/ 5 w 6"/>
                <a:gd name="T3" fmla="*/ 197 h 197"/>
                <a:gd name="T4" fmla="*/ 6 w 6"/>
                <a:gd name="T5" fmla="*/ 0 h 197"/>
                <a:gd name="T6" fmla="*/ 1 w 6"/>
                <a:gd name="T7" fmla="*/ 0 h 197"/>
                <a:gd name="T8" fmla="*/ 0 w 6"/>
                <a:gd name="T9" fmla="*/ 197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97"/>
                <a:gd name="T17" fmla="*/ 6 w 6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97">
                  <a:moveTo>
                    <a:pt x="0" y="197"/>
                  </a:moveTo>
                  <a:lnTo>
                    <a:pt x="5" y="197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4811" y="1597"/>
              <a:ext cx="5" cy="195"/>
            </a:xfrm>
            <a:custGeom>
              <a:avLst/>
              <a:gdLst>
                <a:gd name="T0" fmla="*/ 0 w 5"/>
                <a:gd name="T1" fmla="*/ 195 h 195"/>
                <a:gd name="T2" fmla="*/ 4 w 5"/>
                <a:gd name="T3" fmla="*/ 195 h 195"/>
                <a:gd name="T4" fmla="*/ 5 w 5"/>
                <a:gd name="T5" fmla="*/ 0 h 195"/>
                <a:gd name="T6" fmla="*/ 1 w 5"/>
                <a:gd name="T7" fmla="*/ 0 h 195"/>
                <a:gd name="T8" fmla="*/ 0 w 5"/>
                <a:gd name="T9" fmla="*/ 195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95"/>
                <a:gd name="T17" fmla="*/ 5 w 5"/>
                <a:gd name="T18" fmla="*/ 195 h 1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95">
                  <a:moveTo>
                    <a:pt x="0" y="195"/>
                  </a:moveTo>
                  <a:lnTo>
                    <a:pt x="4" y="195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 sz="1000"/>
            </a:p>
          </p:txBody>
        </p:sp>
        <p:sp>
          <p:nvSpPr>
            <p:cNvPr id="47" name="Rectangle 80"/>
            <p:cNvSpPr>
              <a:spLocks noChangeArrowheads="1"/>
            </p:cNvSpPr>
            <p:nvPr/>
          </p:nvSpPr>
          <p:spPr bwMode="auto">
            <a:xfrm>
              <a:off x="3882" y="1298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48" name="Rectangle 81"/>
            <p:cNvSpPr>
              <a:spLocks noChangeArrowheads="1"/>
            </p:cNvSpPr>
            <p:nvPr/>
          </p:nvSpPr>
          <p:spPr bwMode="auto">
            <a:xfrm>
              <a:off x="3916" y="1298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1</a:t>
              </a:r>
              <a:endParaRPr lang="en-US" sz="1000"/>
            </a:p>
          </p:txBody>
        </p:sp>
        <p:sp>
          <p:nvSpPr>
            <p:cNvPr id="49" name="Rectangle 82"/>
            <p:cNvSpPr>
              <a:spLocks noChangeArrowheads="1"/>
            </p:cNvSpPr>
            <p:nvPr/>
          </p:nvSpPr>
          <p:spPr bwMode="auto">
            <a:xfrm>
              <a:off x="4888" y="1265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50" name="Rectangle 83"/>
            <p:cNvSpPr>
              <a:spLocks noChangeArrowheads="1"/>
            </p:cNvSpPr>
            <p:nvPr/>
          </p:nvSpPr>
          <p:spPr bwMode="auto">
            <a:xfrm>
              <a:off x="4922" y="1265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2</a:t>
              </a:r>
              <a:endParaRPr lang="en-US" sz="1000"/>
            </a:p>
          </p:txBody>
        </p:sp>
        <p:sp>
          <p:nvSpPr>
            <p:cNvPr id="51" name="Rectangle 84"/>
            <p:cNvSpPr>
              <a:spLocks noChangeArrowheads="1"/>
            </p:cNvSpPr>
            <p:nvPr/>
          </p:nvSpPr>
          <p:spPr bwMode="auto">
            <a:xfrm>
              <a:off x="4109" y="1298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52" name="Rectangle 85"/>
            <p:cNvSpPr>
              <a:spLocks noChangeArrowheads="1"/>
            </p:cNvSpPr>
            <p:nvPr/>
          </p:nvSpPr>
          <p:spPr bwMode="auto">
            <a:xfrm>
              <a:off x="4143" y="1298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4</a:t>
              </a:r>
              <a:endParaRPr lang="en-US" sz="1000"/>
            </a:p>
          </p:txBody>
        </p:sp>
        <p:sp>
          <p:nvSpPr>
            <p:cNvPr id="53" name="Rectangle 86"/>
            <p:cNvSpPr>
              <a:spLocks noChangeArrowheads="1"/>
            </p:cNvSpPr>
            <p:nvPr/>
          </p:nvSpPr>
          <p:spPr bwMode="auto">
            <a:xfrm>
              <a:off x="4684" y="1302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54" name="Rectangle 87"/>
            <p:cNvSpPr>
              <a:spLocks noChangeArrowheads="1"/>
            </p:cNvSpPr>
            <p:nvPr/>
          </p:nvSpPr>
          <p:spPr bwMode="auto">
            <a:xfrm>
              <a:off x="4718" y="1302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5</a:t>
              </a:r>
              <a:endParaRPr lang="en-US" sz="1000"/>
            </a:p>
          </p:txBody>
        </p:sp>
        <p:sp>
          <p:nvSpPr>
            <p:cNvPr id="55" name="Rectangle 88"/>
            <p:cNvSpPr>
              <a:spLocks noChangeArrowheads="1"/>
            </p:cNvSpPr>
            <p:nvPr/>
          </p:nvSpPr>
          <p:spPr bwMode="auto">
            <a:xfrm>
              <a:off x="3499" y="1479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56" name="Rectangle 89"/>
            <p:cNvSpPr>
              <a:spLocks noChangeArrowheads="1"/>
            </p:cNvSpPr>
            <p:nvPr/>
          </p:nvSpPr>
          <p:spPr bwMode="auto">
            <a:xfrm>
              <a:off x="3533" y="1479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3</a:t>
              </a:r>
              <a:endParaRPr lang="en-US" sz="1000"/>
            </a:p>
          </p:txBody>
        </p:sp>
        <p:sp>
          <p:nvSpPr>
            <p:cNvPr id="57" name="Rectangle 90"/>
            <p:cNvSpPr>
              <a:spLocks noChangeArrowheads="1"/>
            </p:cNvSpPr>
            <p:nvPr/>
          </p:nvSpPr>
          <p:spPr bwMode="auto">
            <a:xfrm>
              <a:off x="3795" y="1838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58" name="Rectangle 91"/>
            <p:cNvSpPr>
              <a:spLocks noChangeArrowheads="1"/>
            </p:cNvSpPr>
            <p:nvPr/>
          </p:nvSpPr>
          <p:spPr bwMode="auto">
            <a:xfrm>
              <a:off x="3829" y="1838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7</a:t>
              </a:r>
              <a:endParaRPr lang="en-US" sz="1000"/>
            </a:p>
          </p:txBody>
        </p:sp>
        <p:sp>
          <p:nvSpPr>
            <p:cNvPr id="59" name="Rectangle 92"/>
            <p:cNvSpPr>
              <a:spLocks noChangeArrowheads="1"/>
            </p:cNvSpPr>
            <p:nvPr/>
          </p:nvSpPr>
          <p:spPr bwMode="auto">
            <a:xfrm>
              <a:off x="4210" y="1829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60" name="Rectangle 93"/>
            <p:cNvSpPr>
              <a:spLocks noChangeArrowheads="1"/>
            </p:cNvSpPr>
            <p:nvPr/>
          </p:nvSpPr>
          <p:spPr bwMode="auto">
            <a:xfrm>
              <a:off x="4244" y="1829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8</a:t>
              </a:r>
              <a:endParaRPr lang="en-US" sz="1000"/>
            </a:p>
          </p:txBody>
        </p:sp>
        <p:sp>
          <p:nvSpPr>
            <p:cNvPr id="61" name="Rectangle 94"/>
            <p:cNvSpPr>
              <a:spLocks noChangeArrowheads="1"/>
            </p:cNvSpPr>
            <p:nvPr/>
          </p:nvSpPr>
          <p:spPr bwMode="auto">
            <a:xfrm>
              <a:off x="4789" y="1824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62" name="Rectangle 95"/>
            <p:cNvSpPr>
              <a:spLocks noChangeArrowheads="1"/>
            </p:cNvSpPr>
            <p:nvPr/>
          </p:nvSpPr>
          <p:spPr bwMode="auto">
            <a:xfrm>
              <a:off x="4823" y="1824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9</a:t>
              </a:r>
              <a:endParaRPr lang="en-US" sz="1000"/>
            </a:p>
          </p:txBody>
        </p:sp>
        <p:sp>
          <p:nvSpPr>
            <p:cNvPr id="63" name="Rectangle 96"/>
            <p:cNvSpPr>
              <a:spLocks noChangeArrowheads="1"/>
            </p:cNvSpPr>
            <p:nvPr/>
          </p:nvSpPr>
          <p:spPr bwMode="auto">
            <a:xfrm>
              <a:off x="5011" y="1149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64" name="Rectangle 97"/>
            <p:cNvSpPr>
              <a:spLocks noChangeArrowheads="1"/>
            </p:cNvSpPr>
            <p:nvPr/>
          </p:nvSpPr>
          <p:spPr bwMode="auto">
            <a:xfrm>
              <a:off x="5045" y="1149"/>
              <a:ext cx="7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10</a:t>
              </a:r>
              <a:endParaRPr lang="en-US" sz="1000"/>
            </a:p>
          </p:txBody>
        </p:sp>
        <p:sp>
          <p:nvSpPr>
            <p:cNvPr id="65" name="Rectangle 98"/>
            <p:cNvSpPr>
              <a:spLocks noChangeArrowheads="1"/>
            </p:cNvSpPr>
            <p:nvPr/>
          </p:nvSpPr>
          <p:spPr bwMode="auto">
            <a:xfrm>
              <a:off x="5294" y="1479"/>
              <a:ext cx="4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66" name="Rectangle 99"/>
            <p:cNvSpPr>
              <a:spLocks noChangeArrowheads="1"/>
            </p:cNvSpPr>
            <p:nvPr/>
          </p:nvSpPr>
          <p:spPr bwMode="auto">
            <a:xfrm>
              <a:off x="5328" y="1479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000000"/>
                  </a:solidFill>
                  <a:latin typeface="Times" charset="0"/>
                </a:rPr>
                <a:t>6</a:t>
              </a:r>
              <a:endParaRPr lang="en-US" sz="1000"/>
            </a:p>
          </p:txBody>
        </p:sp>
        <p:sp>
          <p:nvSpPr>
            <p:cNvPr id="67" name="Rectangle 100"/>
            <p:cNvSpPr>
              <a:spLocks noChangeArrowheads="1"/>
            </p:cNvSpPr>
            <p:nvPr/>
          </p:nvSpPr>
          <p:spPr bwMode="auto">
            <a:xfrm>
              <a:off x="4219" y="1973"/>
              <a:ext cx="8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Co</a:t>
              </a:r>
              <a:endParaRPr lang="en-US" sz="1000"/>
            </a:p>
          </p:txBody>
        </p:sp>
        <p:sp>
          <p:nvSpPr>
            <p:cNvPr id="68" name="Rectangle 101"/>
            <p:cNvSpPr>
              <a:spLocks noChangeArrowheads="1"/>
            </p:cNvSpPr>
            <p:nvPr/>
          </p:nvSpPr>
          <p:spPr bwMode="auto">
            <a:xfrm>
              <a:off x="4286" y="1973"/>
              <a:ext cx="7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un</a:t>
              </a:r>
              <a:endParaRPr lang="en-US" sz="1000"/>
            </a:p>
          </p:txBody>
        </p:sp>
        <p:sp>
          <p:nvSpPr>
            <p:cNvPr id="69" name="Rectangle 102"/>
            <p:cNvSpPr>
              <a:spLocks noChangeArrowheads="1"/>
            </p:cNvSpPr>
            <p:nvPr/>
          </p:nvSpPr>
          <p:spPr bwMode="auto">
            <a:xfrm>
              <a:off x="4347" y="1973"/>
              <a:ext cx="2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70" name="Rectangle 103"/>
            <p:cNvSpPr>
              <a:spLocks noChangeArrowheads="1"/>
            </p:cNvSpPr>
            <p:nvPr/>
          </p:nvSpPr>
          <p:spPr bwMode="auto">
            <a:xfrm>
              <a:off x="4365" y="1973"/>
              <a:ext cx="33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e</a:t>
              </a:r>
              <a:endParaRPr lang="en-US" sz="1000"/>
            </a:p>
          </p:txBody>
        </p:sp>
        <p:sp>
          <p:nvSpPr>
            <p:cNvPr id="71" name="Rectangle 104"/>
            <p:cNvSpPr>
              <a:spLocks noChangeArrowheads="1"/>
            </p:cNvSpPr>
            <p:nvPr/>
          </p:nvSpPr>
          <p:spPr bwMode="auto">
            <a:xfrm>
              <a:off x="4390" y="1973"/>
              <a:ext cx="2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r</a:t>
              </a:r>
              <a:endParaRPr lang="en-US" sz="1000"/>
            </a:p>
          </p:txBody>
        </p:sp>
        <p:sp>
          <p:nvSpPr>
            <p:cNvPr id="72" name="Rectangle 105"/>
            <p:cNvSpPr>
              <a:spLocks noChangeArrowheads="1"/>
            </p:cNvSpPr>
            <p:nvPr/>
          </p:nvSpPr>
          <p:spPr bwMode="auto">
            <a:xfrm>
              <a:off x="4414" y="1973"/>
              <a:ext cx="1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US" sz="1000"/>
            </a:p>
          </p:txBody>
        </p:sp>
        <p:sp>
          <p:nvSpPr>
            <p:cNvPr id="73" name="Rectangle 106"/>
            <p:cNvSpPr>
              <a:spLocks noChangeArrowheads="1"/>
            </p:cNvSpPr>
            <p:nvPr/>
          </p:nvSpPr>
          <p:spPr bwMode="auto">
            <a:xfrm>
              <a:off x="4427" y="1973"/>
              <a:ext cx="93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- C</a:t>
              </a:r>
              <a:endParaRPr lang="en-US" sz="1000"/>
            </a:p>
          </p:txBody>
        </p:sp>
        <p:sp>
          <p:nvSpPr>
            <p:cNvPr id="74" name="Rectangle 107"/>
            <p:cNvSpPr>
              <a:spLocks noChangeArrowheads="1"/>
            </p:cNvSpPr>
            <p:nvPr/>
          </p:nvSpPr>
          <p:spPr bwMode="auto">
            <a:xfrm>
              <a:off x="4500" y="1973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u</a:t>
              </a:r>
              <a:endParaRPr lang="en-US" sz="1000"/>
            </a:p>
          </p:txBody>
        </p:sp>
        <p:sp>
          <p:nvSpPr>
            <p:cNvPr id="75" name="Rectangle 108"/>
            <p:cNvSpPr>
              <a:spLocks noChangeArrowheads="1"/>
            </p:cNvSpPr>
            <p:nvPr/>
          </p:nvSpPr>
          <p:spPr bwMode="auto">
            <a:xfrm>
              <a:off x="4529" y="1973"/>
              <a:ext cx="25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r</a:t>
              </a:r>
              <a:endParaRPr lang="en-US" sz="1000"/>
            </a:p>
          </p:txBody>
        </p:sp>
        <p:sp>
          <p:nvSpPr>
            <p:cNvPr id="76" name="Rectangle 109"/>
            <p:cNvSpPr>
              <a:spLocks noChangeArrowheads="1"/>
            </p:cNvSpPr>
            <p:nvPr/>
          </p:nvSpPr>
          <p:spPr bwMode="auto">
            <a:xfrm>
              <a:off x="4554" y="1973"/>
              <a:ext cx="5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re</a:t>
              </a:r>
              <a:endParaRPr lang="en-US" sz="1000"/>
            </a:p>
          </p:txBody>
        </p:sp>
        <p:sp>
          <p:nvSpPr>
            <p:cNvPr id="77" name="Rectangle 110"/>
            <p:cNvSpPr>
              <a:spLocks noChangeArrowheads="1"/>
            </p:cNvSpPr>
            <p:nvPr/>
          </p:nvSpPr>
          <p:spPr bwMode="auto">
            <a:xfrm>
              <a:off x="4603" y="1973"/>
              <a:ext cx="3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n</a:t>
              </a:r>
              <a:endParaRPr lang="en-US" sz="1000"/>
            </a:p>
          </p:txBody>
        </p:sp>
        <p:sp>
          <p:nvSpPr>
            <p:cNvPr id="78" name="Rectangle 111"/>
            <p:cNvSpPr>
              <a:spLocks noChangeArrowheads="1"/>
            </p:cNvSpPr>
            <p:nvPr/>
          </p:nvSpPr>
          <p:spPr bwMode="auto">
            <a:xfrm>
              <a:off x="4633" y="1973"/>
              <a:ext cx="2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t</a:t>
              </a:r>
              <a:endParaRPr lang="en-US" sz="1000"/>
            </a:p>
          </p:txBody>
        </p:sp>
        <p:sp>
          <p:nvSpPr>
            <p:cNvPr id="79" name="Rectangle 112"/>
            <p:cNvSpPr>
              <a:spLocks noChangeArrowheads="1"/>
            </p:cNvSpPr>
            <p:nvPr/>
          </p:nvSpPr>
          <p:spPr bwMode="auto">
            <a:xfrm>
              <a:off x="4651" y="1973"/>
              <a:ext cx="19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 </a:t>
              </a:r>
              <a:endParaRPr lang="en-US" sz="1000"/>
            </a:p>
          </p:txBody>
        </p:sp>
        <p:sp>
          <p:nvSpPr>
            <p:cNvPr id="80" name="Rectangle 113"/>
            <p:cNvSpPr>
              <a:spLocks noChangeArrowheads="1"/>
            </p:cNvSpPr>
            <p:nvPr/>
          </p:nvSpPr>
          <p:spPr bwMode="auto">
            <a:xfrm>
              <a:off x="4665" y="1973"/>
              <a:ext cx="41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F</a:t>
              </a:r>
              <a:endParaRPr lang="en-US" sz="1000"/>
            </a:p>
          </p:txBody>
        </p:sp>
        <p:sp>
          <p:nvSpPr>
            <p:cNvPr id="81" name="Rectangle 114"/>
            <p:cNvSpPr>
              <a:spLocks noChangeArrowheads="1"/>
            </p:cNvSpPr>
            <p:nvPr/>
          </p:nvSpPr>
          <p:spPr bwMode="auto">
            <a:xfrm>
              <a:off x="4698" y="1973"/>
              <a:ext cx="2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l</a:t>
              </a:r>
              <a:endParaRPr lang="en-US" sz="1000"/>
            </a:p>
          </p:txBody>
        </p:sp>
        <p:sp>
          <p:nvSpPr>
            <p:cNvPr id="82" name="Rectangle 115"/>
            <p:cNvSpPr>
              <a:spLocks noChangeArrowheads="1"/>
            </p:cNvSpPr>
            <p:nvPr/>
          </p:nvSpPr>
          <p:spPr bwMode="auto">
            <a:xfrm>
              <a:off x="4713" y="1973"/>
              <a:ext cx="91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Times" charset="0"/>
                </a:rPr>
                <a:t>ow</a:t>
              </a:r>
              <a:endParaRPr lang="en-US" sz="1000"/>
            </a:p>
          </p:txBody>
        </p:sp>
      </p:grpSp>
      <p:sp>
        <p:nvSpPr>
          <p:cNvPr id="149" name="Text Box 182"/>
          <p:cNvSpPr txBox="1">
            <a:spLocks noChangeArrowheads="1"/>
          </p:cNvSpPr>
          <p:nvPr/>
        </p:nvSpPr>
        <p:spPr bwMode="auto">
          <a:xfrm>
            <a:off x="152400" y="1524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latin typeface="Arial" pitchFamily="34" charset="0"/>
              </a:rPr>
              <a:t>Log Mean Temperature evaluation</a:t>
            </a:r>
          </a:p>
        </p:txBody>
      </p:sp>
      <p:grpSp>
        <p:nvGrpSpPr>
          <p:cNvPr id="150" name="Group 434"/>
          <p:cNvGrpSpPr>
            <a:grpSpLocks/>
          </p:cNvGrpSpPr>
          <p:nvPr/>
        </p:nvGrpSpPr>
        <p:grpSpPr bwMode="auto">
          <a:xfrm>
            <a:off x="533400" y="1905000"/>
            <a:ext cx="3733800" cy="2659063"/>
            <a:chOff x="3072" y="1152"/>
            <a:chExt cx="2256" cy="1675"/>
          </a:xfrm>
        </p:grpSpPr>
        <p:sp>
          <p:nvSpPr>
            <p:cNvPr id="151" name="Rectangle 184"/>
            <p:cNvSpPr>
              <a:spLocks noChangeArrowheads="1"/>
            </p:cNvSpPr>
            <p:nvPr/>
          </p:nvSpPr>
          <p:spPr bwMode="auto">
            <a:xfrm>
              <a:off x="3210" y="1397"/>
              <a:ext cx="1969" cy="1144"/>
            </a:xfrm>
            <a:prstGeom prst="rect">
              <a:avLst/>
            </a:prstGeom>
            <a:solidFill>
              <a:srgbClr val="FFFFCC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grpSp>
          <p:nvGrpSpPr>
            <p:cNvPr id="152" name="Group 185"/>
            <p:cNvGrpSpPr>
              <a:grpSpLocks/>
            </p:cNvGrpSpPr>
            <p:nvPr/>
          </p:nvGrpSpPr>
          <p:grpSpPr bwMode="auto">
            <a:xfrm>
              <a:off x="3763" y="1397"/>
              <a:ext cx="4" cy="1144"/>
              <a:chOff x="3626" y="2498"/>
              <a:chExt cx="5" cy="1346"/>
            </a:xfrm>
          </p:grpSpPr>
          <p:sp>
            <p:nvSpPr>
              <p:cNvPr id="211" name="Freeform 186"/>
              <p:cNvSpPr>
                <a:spLocks/>
              </p:cNvSpPr>
              <p:nvPr/>
            </p:nvSpPr>
            <p:spPr bwMode="auto">
              <a:xfrm>
                <a:off x="3626" y="24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2" name="Freeform 187"/>
              <p:cNvSpPr>
                <a:spLocks/>
              </p:cNvSpPr>
              <p:nvPr/>
            </p:nvSpPr>
            <p:spPr bwMode="auto">
              <a:xfrm>
                <a:off x="3626" y="2532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" name="Freeform 188"/>
              <p:cNvSpPr>
                <a:spLocks/>
              </p:cNvSpPr>
              <p:nvPr/>
            </p:nvSpPr>
            <p:spPr bwMode="auto">
              <a:xfrm>
                <a:off x="3626" y="25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4" name="Freeform 189"/>
              <p:cNvSpPr>
                <a:spLocks/>
              </p:cNvSpPr>
              <p:nvPr/>
            </p:nvSpPr>
            <p:spPr bwMode="auto">
              <a:xfrm>
                <a:off x="3626" y="26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5" name="Freeform 190"/>
              <p:cNvSpPr>
                <a:spLocks/>
              </p:cNvSpPr>
              <p:nvPr/>
            </p:nvSpPr>
            <p:spPr bwMode="auto">
              <a:xfrm>
                <a:off x="3626" y="26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" name="Freeform 191"/>
              <p:cNvSpPr>
                <a:spLocks/>
              </p:cNvSpPr>
              <p:nvPr/>
            </p:nvSpPr>
            <p:spPr bwMode="auto">
              <a:xfrm>
                <a:off x="3626" y="2672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7" name="Freeform 192"/>
              <p:cNvSpPr>
                <a:spLocks/>
              </p:cNvSpPr>
              <p:nvPr/>
            </p:nvSpPr>
            <p:spPr bwMode="auto">
              <a:xfrm>
                <a:off x="3626" y="27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8" name="Freeform 193"/>
              <p:cNvSpPr>
                <a:spLocks/>
              </p:cNvSpPr>
              <p:nvPr/>
            </p:nvSpPr>
            <p:spPr bwMode="auto">
              <a:xfrm>
                <a:off x="3626" y="274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9" name="Freeform 194"/>
              <p:cNvSpPr>
                <a:spLocks/>
              </p:cNvSpPr>
              <p:nvPr/>
            </p:nvSpPr>
            <p:spPr bwMode="auto">
              <a:xfrm>
                <a:off x="3626" y="27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0" name="Freeform 195"/>
              <p:cNvSpPr>
                <a:spLocks/>
              </p:cNvSpPr>
              <p:nvPr/>
            </p:nvSpPr>
            <p:spPr bwMode="auto">
              <a:xfrm>
                <a:off x="3626" y="28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1" name="Freeform 196"/>
              <p:cNvSpPr>
                <a:spLocks/>
              </p:cNvSpPr>
              <p:nvPr/>
            </p:nvSpPr>
            <p:spPr bwMode="auto">
              <a:xfrm>
                <a:off x="3626" y="28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2" name="Freeform 197"/>
              <p:cNvSpPr>
                <a:spLocks/>
              </p:cNvSpPr>
              <p:nvPr/>
            </p:nvSpPr>
            <p:spPr bwMode="auto">
              <a:xfrm>
                <a:off x="3626" y="28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3" name="Freeform 198"/>
              <p:cNvSpPr>
                <a:spLocks/>
              </p:cNvSpPr>
              <p:nvPr/>
            </p:nvSpPr>
            <p:spPr bwMode="auto">
              <a:xfrm>
                <a:off x="3626" y="291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" name="Freeform 199"/>
              <p:cNvSpPr>
                <a:spLocks/>
              </p:cNvSpPr>
              <p:nvPr/>
            </p:nvSpPr>
            <p:spPr bwMode="auto">
              <a:xfrm>
                <a:off x="3626" y="29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5" name="Freeform 200"/>
              <p:cNvSpPr>
                <a:spLocks/>
              </p:cNvSpPr>
              <p:nvPr/>
            </p:nvSpPr>
            <p:spPr bwMode="auto">
              <a:xfrm>
                <a:off x="3626" y="29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6" name="Freeform 201"/>
              <p:cNvSpPr>
                <a:spLocks/>
              </p:cNvSpPr>
              <p:nvPr/>
            </p:nvSpPr>
            <p:spPr bwMode="auto">
              <a:xfrm>
                <a:off x="3626" y="3019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" name="Freeform 202"/>
              <p:cNvSpPr>
                <a:spLocks/>
              </p:cNvSpPr>
              <p:nvPr/>
            </p:nvSpPr>
            <p:spPr bwMode="auto">
              <a:xfrm>
                <a:off x="3626" y="3054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8" name="Freeform 203"/>
              <p:cNvSpPr>
                <a:spLocks/>
              </p:cNvSpPr>
              <p:nvPr/>
            </p:nvSpPr>
            <p:spPr bwMode="auto">
              <a:xfrm>
                <a:off x="3626" y="3089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9" name="Freeform 204"/>
              <p:cNvSpPr>
                <a:spLocks/>
              </p:cNvSpPr>
              <p:nvPr/>
            </p:nvSpPr>
            <p:spPr bwMode="auto">
              <a:xfrm>
                <a:off x="3626" y="3124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" name="Freeform 205"/>
              <p:cNvSpPr>
                <a:spLocks/>
              </p:cNvSpPr>
              <p:nvPr/>
            </p:nvSpPr>
            <p:spPr bwMode="auto">
              <a:xfrm>
                <a:off x="3626" y="3159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1" name="Freeform 206"/>
              <p:cNvSpPr>
                <a:spLocks/>
              </p:cNvSpPr>
              <p:nvPr/>
            </p:nvSpPr>
            <p:spPr bwMode="auto">
              <a:xfrm>
                <a:off x="3626" y="3193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2" name="Freeform 207"/>
              <p:cNvSpPr>
                <a:spLocks/>
              </p:cNvSpPr>
              <p:nvPr/>
            </p:nvSpPr>
            <p:spPr bwMode="auto">
              <a:xfrm>
                <a:off x="3626" y="322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" name="Freeform 208"/>
              <p:cNvSpPr>
                <a:spLocks/>
              </p:cNvSpPr>
              <p:nvPr/>
            </p:nvSpPr>
            <p:spPr bwMode="auto">
              <a:xfrm>
                <a:off x="3626" y="3263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4" name="Freeform 209"/>
              <p:cNvSpPr>
                <a:spLocks/>
              </p:cNvSpPr>
              <p:nvPr/>
            </p:nvSpPr>
            <p:spPr bwMode="auto">
              <a:xfrm>
                <a:off x="3626" y="32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5" name="Freeform 210"/>
              <p:cNvSpPr>
                <a:spLocks/>
              </p:cNvSpPr>
              <p:nvPr/>
            </p:nvSpPr>
            <p:spPr bwMode="auto">
              <a:xfrm>
                <a:off x="3626" y="3333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6" name="Freeform 211"/>
              <p:cNvSpPr>
                <a:spLocks/>
              </p:cNvSpPr>
              <p:nvPr/>
            </p:nvSpPr>
            <p:spPr bwMode="auto">
              <a:xfrm>
                <a:off x="3626" y="33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7" name="Freeform 212"/>
              <p:cNvSpPr>
                <a:spLocks/>
              </p:cNvSpPr>
              <p:nvPr/>
            </p:nvSpPr>
            <p:spPr bwMode="auto">
              <a:xfrm>
                <a:off x="3626" y="34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8" name="Freeform 213"/>
              <p:cNvSpPr>
                <a:spLocks/>
              </p:cNvSpPr>
              <p:nvPr/>
            </p:nvSpPr>
            <p:spPr bwMode="auto">
              <a:xfrm>
                <a:off x="3626" y="34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9" name="Freeform 214"/>
              <p:cNvSpPr>
                <a:spLocks/>
              </p:cNvSpPr>
              <p:nvPr/>
            </p:nvSpPr>
            <p:spPr bwMode="auto">
              <a:xfrm>
                <a:off x="3626" y="347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0" name="Freeform 215"/>
              <p:cNvSpPr>
                <a:spLocks/>
              </p:cNvSpPr>
              <p:nvPr/>
            </p:nvSpPr>
            <p:spPr bwMode="auto">
              <a:xfrm>
                <a:off x="3626" y="35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1" name="Freeform 216"/>
              <p:cNvSpPr>
                <a:spLocks/>
              </p:cNvSpPr>
              <p:nvPr/>
            </p:nvSpPr>
            <p:spPr bwMode="auto">
              <a:xfrm>
                <a:off x="3626" y="3541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2" name="Freeform 217"/>
              <p:cNvSpPr>
                <a:spLocks/>
              </p:cNvSpPr>
              <p:nvPr/>
            </p:nvSpPr>
            <p:spPr bwMode="auto">
              <a:xfrm>
                <a:off x="3626" y="35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3" name="Freeform 218"/>
              <p:cNvSpPr>
                <a:spLocks/>
              </p:cNvSpPr>
              <p:nvPr/>
            </p:nvSpPr>
            <p:spPr bwMode="auto">
              <a:xfrm>
                <a:off x="3626" y="36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4" name="Freeform 219"/>
              <p:cNvSpPr>
                <a:spLocks/>
              </p:cNvSpPr>
              <p:nvPr/>
            </p:nvSpPr>
            <p:spPr bwMode="auto">
              <a:xfrm>
                <a:off x="3626" y="36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5" name="Freeform 220"/>
              <p:cNvSpPr>
                <a:spLocks/>
              </p:cNvSpPr>
              <p:nvPr/>
            </p:nvSpPr>
            <p:spPr bwMode="auto">
              <a:xfrm>
                <a:off x="3626" y="36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" name="Freeform 221"/>
              <p:cNvSpPr>
                <a:spLocks/>
              </p:cNvSpPr>
              <p:nvPr/>
            </p:nvSpPr>
            <p:spPr bwMode="auto">
              <a:xfrm>
                <a:off x="3626" y="3715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7" name="Freeform 222"/>
              <p:cNvSpPr>
                <a:spLocks/>
              </p:cNvSpPr>
              <p:nvPr/>
            </p:nvSpPr>
            <p:spPr bwMode="auto">
              <a:xfrm>
                <a:off x="3626" y="37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8" name="Freeform 223"/>
              <p:cNvSpPr>
                <a:spLocks/>
              </p:cNvSpPr>
              <p:nvPr/>
            </p:nvSpPr>
            <p:spPr bwMode="auto">
              <a:xfrm>
                <a:off x="3626" y="37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4 w 5"/>
                  <a:gd name="T5" fmla="*/ 0 h 25"/>
                  <a:gd name="T6" fmla="*/ 2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2 w 5"/>
                  <a:gd name="T15" fmla="*/ 25 h 25"/>
                  <a:gd name="T16" fmla="*/ 4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9" name="Freeform 224"/>
              <p:cNvSpPr>
                <a:spLocks/>
              </p:cNvSpPr>
              <p:nvPr/>
            </p:nvSpPr>
            <p:spPr bwMode="auto">
              <a:xfrm>
                <a:off x="3626" y="3820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4 w 5"/>
                  <a:gd name="T5" fmla="*/ 0 h 24"/>
                  <a:gd name="T6" fmla="*/ 2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2 w 5"/>
                  <a:gd name="T15" fmla="*/ 24 h 24"/>
                  <a:gd name="T16" fmla="*/ 4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53" name="Group 225"/>
            <p:cNvGrpSpPr>
              <a:grpSpLocks/>
            </p:cNvGrpSpPr>
            <p:nvPr/>
          </p:nvGrpSpPr>
          <p:grpSpPr bwMode="auto">
            <a:xfrm>
              <a:off x="4729" y="1397"/>
              <a:ext cx="5" cy="1144"/>
              <a:chOff x="4870" y="2498"/>
              <a:chExt cx="5" cy="1346"/>
            </a:xfrm>
          </p:grpSpPr>
          <p:sp>
            <p:nvSpPr>
              <p:cNvPr id="172" name="Freeform 226"/>
              <p:cNvSpPr>
                <a:spLocks/>
              </p:cNvSpPr>
              <p:nvPr/>
            </p:nvSpPr>
            <p:spPr bwMode="auto">
              <a:xfrm>
                <a:off x="4870" y="24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Freeform 227"/>
              <p:cNvSpPr>
                <a:spLocks/>
              </p:cNvSpPr>
              <p:nvPr/>
            </p:nvSpPr>
            <p:spPr bwMode="auto">
              <a:xfrm>
                <a:off x="4870" y="2532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Freeform 228"/>
              <p:cNvSpPr>
                <a:spLocks/>
              </p:cNvSpPr>
              <p:nvPr/>
            </p:nvSpPr>
            <p:spPr bwMode="auto">
              <a:xfrm>
                <a:off x="4870" y="25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Freeform 229"/>
              <p:cNvSpPr>
                <a:spLocks/>
              </p:cNvSpPr>
              <p:nvPr/>
            </p:nvSpPr>
            <p:spPr bwMode="auto">
              <a:xfrm>
                <a:off x="4870" y="26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Freeform 230"/>
              <p:cNvSpPr>
                <a:spLocks/>
              </p:cNvSpPr>
              <p:nvPr/>
            </p:nvSpPr>
            <p:spPr bwMode="auto">
              <a:xfrm>
                <a:off x="4870" y="26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Freeform 231"/>
              <p:cNvSpPr>
                <a:spLocks/>
              </p:cNvSpPr>
              <p:nvPr/>
            </p:nvSpPr>
            <p:spPr bwMode="auto">
              <a:xfrm>
                <a:off x="4870" y="2672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Freeform 232"/>
              <p:cNvSpPr>
                <a:spLocks/>
              </p:cNvSpPr>
              <p:nvPr/>
            </p:nvSpPr>
            <p:spPr bwMode="auto">
              <a:xfrm>
                <a:off x="4870" y="27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Freeform 233"/>
              <p:cNvSpPr>
                <a:spLocks/>
              </p:cNvSpPr>
              <p:nvPr/>
            </p:nvSpPr>
            <p:spPr bwMode="auto">
              <a:xfrm>
                <a:off x="4870" y="274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Freeform 234"/>
              <p:cNvSpPr>
                <a:spLocks/>
              </p:cNvSpPr>
              <p:nvPr/>
            </p:nvSpPr>
            <p:spPr bwMode="auto">
              <a:xfrm>
                <a:off x="4870" y="27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Freeform 235"/>
              <p:cNvSpPr>
                <a:spLocks/>
              </p:cNvSpPr>
              <p:nvPr/>
            </p:nvSpPr>
            <p:spPr bwMode="auto">
              <a:xfrm>
                <a:off x="4870" y="28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Freeform 236"/>
              <p:cNvSpPr>
                <a:spLocks/>
              </p:cNvSpPr>
              <p:nvPr/>
            </p:nvSpPr>
            <p:spPr bwMode="auto">
              <a:xfrm>
                <a:off x="4870" y="28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Freeform 237"/>
              <p:cNvSpPr>
                <a:spLocks/>
              </p:cNvSpPr>
              <p:nvPr/>
            </p:nvSpPr>
            <p:spPr bwMode="auto">
              <a:xfrm>
                <a:off x="4870" y="28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Freeform 238"/>
              <p:cNvSpPr>
                <a:spLocks/>
              </p:cNvSpPr>
              <p:nvPr/>
            </p:nvSpPr>
            <p:spPr bwMode="auto">
              <a:xfrm>
                <a:off x="4870" y="291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Freeform 239"/>
              <p:cNvSpPr>
                <a:spLocks/>
              </p:cNvSpPr>
              <p:nvPr/>
            </p:nvSpPr>
            <p:spPr bwMode="auto">
              <a:xfrm>
                <a:off x="4870" y="29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Freeform 240"/>
              <p:cNvSpPr>
                <a:spLocks/>
              </p:cNvSpPr>
              <p:nvPr/>
            </p:nvSpPr>
            <p:spPr bwMode="auto">
              <a:xfrm>
                <a:off x="4870" y="29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Freeform 241"/>
              <p:cNvSpPr>
                <a:spLocks/>
              </p:cNvSpPr>
              <p:nvPr/>
            </p:nvSpPr>
            <p:spPr bwMode="auto">
              <a:xfrm>
                <a:off x="4870" y="3019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Freeform 242"/>
              <p:cNvSpPr>
                <a:spLocks/>
              </p:cNvSpPr>
              <p:nvPr/>
            </p:nvSpPr>
            <p:spPr bwMode="auto">
              <a:xfrm>
                <a:off x="4870" y="3054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9" name="Freeform 243"/>
              <p:cNvSpPr>
                <a:spLocks/>
              </p:cNvSpPr>
              <p:nvPr/>
            </p:nvSpPr>
            <p:spPr bwMode="auto">
              <a:xfrm>
                <a:off x="4870" y="3089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Freeform 244"/>
              <p:cNvSpPr>
                <a:spLocks/>
              </p:cNvSpPr>
              <p:nvPr/>
            </p:nvSpPr>
            <p:spPr bwMode="auto">
              <a:xfrm>
                <a:off x="4870" y="3124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Freeform 245"/>
              <p:cNvSpPr>
                <a:spLocks/>
              </p:cNvSpPr>
              <p:nvPr/>
            </p:nvSpPr>
            <p:spPr bwMode="auto">
              <a:xfrm>
                <a:off x="4870" y="3159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Freeform 246"/>
              <p:cNvSpPr>
                <a:spLocks/>
              </p:cNvSpPr>
              <p:nvPr/>
            </p:nvSpPr>
            <p:spPr bwMode="auto">
              <a:xfrm>
                <a:off x="4870" y="3193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Freeform 247"/>
              <p:cNvSpPr>
                <a:spLocks/>
              </p:cNvSpPr>
              <p:nvPr/>
            </p:nvSpPr>
            <p:spPr bwMode="auto">
              <a:xfrm>
                <a:off x="4870" y="322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Freeform 248"/>
              <p:cNvSpPr>
                <a:spLocks/>
              </p:cNvSpPr>
              <p:nvPr/>
            </p:nvSpPr>
            <p:spPr bwMode="auto">
              <a:xfrm>
                <a:off x="4870" y="3263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Freeform 249"/>
              <p:cNvSpPr>
                <a:spLocks/>
              </p:cNvSpPr>
              <p:nvPr/>
            </p:nvSpPr>
            <p:spPr bwMode="auto">
              <a:xfrm>
                <a:off x="4870" y="3298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Freeform 250"/>
              <p:cNvSpPr>
                <a:spLocks/>
              </p:cNvSpPr>
              <p:nvPr/>
            </p:nvSpPr>
            <p:spPr bwMode="auto">
              <a:xfrm>
                <a:off x="4870" y="3333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Freeform 251"/>
              <p:cNvSpPr>
                <a:spLocks/>
              </p:cNvSpPr>
              <p:nvPr/>
            </p:nvSpPr>
            <p:spPr bwMode="auto">
              <a:xfrm>
                <a:off x="4870" y="3367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Freeform 252"/>
              <p:cNvSpPr>
                <a:spLocks/>
              </p:cNvSpPr>
              <p:nvPr/>
            </p:nvSpPr>
            <p:spPr bwMode="auto">
              <a:xfrm>
                <a:off x="4870" y="340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" name="Freeform 253"/>
              <p:cNvSpPr>
                <a:spLocks/>
              </p:cNvSpPr>
              <p:nvPr/>
            </p:nvSpPr>
            <p:spPr bwMode="auto">
              <a:xfrm>
                <a:off x="4870" y="3437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Freeform 254"/>
              <p:cNvSpPr>
                <a:spLocks/>
              </p:cNvSpPr>
              <p:nvPr/>
            </p:nvSpPr>
            <p:spPr bwMode="auto">
              <a:xfrm>
                <a:off x="4870" y="3472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Freeform 255"/>
              <p:cNvSpPr>
                <a:spLocks/>
              </p:cNvSpPr>
              <p:nvPr/>
            </p:nvSpPr>
            <p:spPr bwMode="auto">
              <a:xfrm>
                <a:off x="4870" y="3506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" name="Freeform 256"/>
              <p:cNvSpPr>
                <a:spLocks/>
              </p:cNvSpPr>
              <p:nvPr/>
            </p:nvSpPr>
            <p:spPr bwMode="auto">
              <a:xfrm>
                <a:off x="4870" y="3541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" name="Freeform 257"/>
              <p:cNvSpPr>
                <a:spLocks/>
              </p:cNvSpPr>
              <p:nvPr/>
            </p:nvSpPr>
            <p:spPr bwMode="auto">
              <a:xfrm>
                <a:off x="4870" y="3576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" name="Freeform 258"/>
              <p:cNvSpPr>
                <a:spLocks/>
              </p:cNvSpPr>
              <p:nvPr/>
            </p:nvSpPr>
            <p:spPr bwMode="auto">
              <a:xfrm>
                <a:off x="4870" y="3611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5" name="Freeform 259"/>
              <p:cNvSpPr>
                <a:spLocks/>
              </p:cNvSpPr>
              <p:nvPr/>
            </p:nvSpPr>
            <p:spPr bwMode="auto">
              <a:xfrm>
                <a:off x="4870" y="3646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6" name="Freeform 260"/>
              <p:cNvSpPr>
                <a:spLocks/>
              </p:cNvSpPr>
              <p:nvPr/>
            </p:nvSpPr>
            <p:spPr bwMode="auto">
              <a:xfrm>
                <a:off x="4870" y="3680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4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4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" name="Freeform 261"/>
              <p:cNvSpPr>
                <a:spLocks/>
              </p:cNvSpPr>
              <p:nvPr/>
            </p:nvSpPr>
            <p:spPr bwMode="auto">
              <a:xfrm>
                <a:off x="4870" y="3715"/>
                <a:ext cx="5" cy="25"/>
              </a:xfrm>
              <a:custGeom>
                <a:avLst/>
                <a:gdLst>
                  <a:gd name="T0" fmla="*/ 5 w 5"/>
                  <a:gd name="T1" fmla="*/ 4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4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8" name="Freeform 262"/>
              <p:cNvSpPr>
                <a:spLocks/>
              </p:cNvSpPr>
              <p:nvPr/>
            </p:nvSpPr>
            <p:spPr bwMode="auto">
              <a:xfrm>
                <a:off x="4870" y="3750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2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2 h 25"/>
                  <a:gd name="T10" fmla="*/ 0 w 5"/>
                  <a:gd name="T11" fmla="*/ 22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9" name="Freeform 263"/>
              <p:cNvSpPr>
                <a:spLocks/>
              </p:cNvSpPr>
              <p:nvPr/>
            </p:nvSpPr>
            <p:spPr bwMode="auto">
              <a:xfrm>
                <a:off x="4870" y="3785"/>
                <a:ext cx="5" cy="25"/>
              </a:xfrm>
              <a:custGeom>
                <a:avLst/>
                <a:gdLst>
                  <a:gd name="T0" fmla="*/ 5 w 5"/>
                  <a:gd name="T1" fmla="*/ 3 h 25"/>
                  <a:gd name="T2" fmla="*/ 5 w 5"/>
                  <a:gd name="T3" fmla="*/ 1 h 25"/>
                  <a:gd name="T4" fmla="*/ 3 w 5"/>
                  <a:gd name="T5" fmla="*/ 0 h 25"/>
                  <a:gd name="T6" fmla="*/ 1 w 5"/>
                  <a:gd name="T7" fmla="*/ 0 h 25"/>
                  <a:gd name="T8" fmla="*/ 0 w 5"/>
                  <a:gd name="T9" fmla="*/ 1 h 25"/>
                  <a:gd name="T10" fmla="*/ 0 w 5"/>
                  <a:gd name="T11" fmla="*/ 21 h 25"/>
                  <a:gd name="T12" fmla="*/ 0 w 5"/>
                  <a:gd name="T13" fmla="*/ 23 h 25"/>
                  <a:gd name="T14" fmla="*/ 1 w 5"/>
                  <a:gd name="T15" fmla="*/ 25 h 25"/>
                  <a:gd name="T16" fmla="*/ 3 w 5"/>
                  <a:gd name="T17" fmla="*/ 25 h 25"/>
                  <a:gd name="T18" fmla="*/ 5 w 5"/>
                  <a:gd name="T19" fmla="*/ 23 h 25"/>
                  <a:gd name="T20" fmla="*/ 5 w 5"/>
                  <a:gd name="T21" fmla="*/ 3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5"/>
                  <a:gd name="T35" fmla="*/ 5 w 5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5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" name="Freeform 264"/>
              <p:cNvSpPr>
                <a:spLocks/>
              </p:cNvSpPr>
              <p:nvPr/>
            </p:nvSpPr>
            <p:spPr bwMode="auto">
              <a:xfrm>
                <a:off x="4870" y="3820"/>
                <a:ext cx="5" cy="24"/>
              </a:xfrm>
              <a:custGeom>
                <a:avLst/>
                <a:gdLst>
                  <a:gd name="T0" fmla="*/ 5 w 5"/>
                  <a:gd name="T1" fmla="*/ 3 h 24"/>
                  <a:gd name="T2" fmla="*/ 5 w 5"/>
                  <a:gd name="T3" fmla="*/ 1 h 24"/>
                  <a:gd name="T4" fmla="*/ 3 w 5"/>
                  <a:gd name="T5" fmla="*/ 0 h 24"/>
                  <a:gd name="T6" fmla="*/ 1 w 5"/>
                  <a:gd name="T7" fmla="*/ 0 h 24"/>
                  <a:gd name="T8" fmla="*/ 0 w 5"/>
                  <a:gd name="T9" fmla="*/ 1 h 24"/>
                  <a:gd name="T10" fmla="*/ 0 w 5"/>
                  <a:gd name="T11" fmla="*/ 21 h 24"/>
                  <a:gd name="T12" fmla="*/ 0 w 5"/>
                  <a:gd name="T13" fmla="*/ 23 h 24"/>
                  <a:gd name="T14" fmla="*/ 1 w 5"/>
                  <a:gd name="T15" fmla="*/ 24 h 24"/>
                  <a:gd name="T16" fmla="*/ 3 w 5"/>
                  <a:gd name="T17" fmla="*/ 24 h 24"/>
                  <a:gd name="T18" fmla="*/ 5 w 5"/>
                  <a:gd name="T19" fmla="*/ 23 h 24"/>
                  <a:gd name="T20" fmla="*/ 5 w 5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4"/>
                  <a:gd name="T35" fmla="*/ 5 w 5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4" name="Rectangle 265"/>
            <p:cNvSpPr>
              <a:spLocks noChangeArrowheads="1"/>
            </p:cNvSpPr>
            <p:nvPr/>
          </p:nvSpPr>
          <p:spPr bwMode="auto">
            <a:xfrm>
              <a:off x="3302" y="1682"/>
              <a:ext cx="18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" charset="0"/>
                </a:rPr>
                <a:t>T</a:t>
              </a:r>
              <a:r>
                <a:rPr lang="en-US" sz="1100" b="0" baseline="-25000">
                  <a:solidFill>
                    <a:srgbClr val="000000"/>
                  </a:solidFill>
                  <a:latin typeface="Times" charset="0"/>
                </a:rPr>
                <a:t>1</a:t>
              </a:r>
              <a:endParaRPr lang="en-US" sz="1100" b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55" name="Line 266"/>
            <p:cNvSpPr>
              <a:spLocks noChangeShapeType="1"/>
            </p:cNvSpPr>
            <p:nvPr/>
          </p:nvSpPr>
          <p:spPr bwMode="auto">
            <a:xfrm>
              <a:off x="3210" y="1519"/>
              <a:ext cx="1980" cy="2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6" name="Line 267"/>
            <p:cNvSpPr>
              <a:spLocks noChangeShapeType="1"/>
            </p:cNvSpPr>
            <p:nvPr/>
          </p:nvSpPr>
          <p:spPr bwMode="auto">
            <a:xfrm>
              <a:off x="3297" y="2743"/>
              <a:ext cx="19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7" name="Text Box 268"/>
            <p:cNvSpPr txBox="1">
              <a:spLocks noChangeArrowheads="1"/>
            </p:cNvSpPr>
            <p:nvPr/>
          </p:nvSpPr>
          <p:spPr bwMode="auto">
            <a:xfrm>
              <a:off x="4034" y="2539"/>
              <a:ext cx="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Times" charset="0"/>
                </a:rPr>
                <a:t>A</a:t>
              </a:r>
            </a:p>
          </p:txBody>
        </p:sp>
        <p:sp>
          <p:nvSpPr>
            <p:cNvPr id="158" name="AutoShape 269"/>
            <p:cNvSpPr>
              <a:spLocks noChangeArrowheads="1"/>
            </p:cNvSpPr>
            <p:nvPr/>
          </p:nvSpPr>
          <p:spPr bwMode="auto">
            <a:xfrm>
              <a:off x="3072" y="1152"/>
              <a:ext cx="276" cy="163"/>
            </a:xfrm>
            <a:prstGeom prst="wedgeEllipseCallout">
              <a:avLst>
                <a:gd name="adj1" fmla="val -2431"/>
                <a:gd name="adj2" fmla="val 94792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imes" charset="0"/>
                </a:rPr>
                <a:t>1</a:t>
              </a:r>
            </a:p>
          </p:txBody>
        </p:sp>
        <p:sp>
          <p:nvSpPr>
            <p:cNvPr id="159" name="AutoShape 270"/>
            <p:cNvSpPr>
              <a:spLocks noChangeArrowheads="1"/>
            </p:cNvSpPr>
            <p:nvPr/>
          </p:nvSpPr>
          <p:spPr bwMode="auto">
            <a:xfrm>
              <a:off x="5006" y="1154"/>
              <a:ext cx="276" cy="163"/>
            </a:xfrm>
            <a:prstGeom prst="wedgeEllipseCallout">
              <a:avLst>
                <a:gd name="adj1" fmla="val 13542"/>
                <a:gd name="adj2" fmla="val 10208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Times" charset="0"/>
                </a:rPr>
                <a:t>2</a:t>
              </a:r>
            </a:p>
          </p:txBody>
        </p:sp>
        <p:sp>
          <p:nvSpPr>
            <p:cNvPr id="160" name="Freeform 271"/>
            <p:cNvSpPr>
              <a:spLocks/>
            </p:cNvSpPr>
            <p:nvPr/>
          </p:nvSpPr>
          <p:spPr bwMode="auto">
            <a:xfrm>
              <a:off x="3210" y="1845"/>
              <a:ext cx="1934" cy="449"/>
            </a:xfrm>
            <a:custGeom>
              <a:avLst/>
              <a:gdLst>
                <a:gd name="T0" fmla="*/ 2016 w 2016"/>
                <a:gd name="T1" fmla="*/ 528 h 528"/>
                <a:gd name="T2" fmla="*/ 1248 w 2016"/>
                <a:gd name="T3" fmla="*/ 288 h 528"/>
                <a:gd name="T4" fmla="*/ 0 w 2016"/>
                <a:gd name="T5" fmla="*/ 0 h 528"/>
                <a:gd name="T6" fmla="*/ 0 60000 65536"/>
                <a:gd name="T7" fmla="*/ 0 60000 65536"/>
                <a:gd name="T8" fmla="*/ 0 60000 65536"/>
                <a:gd name="T9" fmla="*/ 0 w 2016"/>
                <a:gd name="T10" fmla="*/ 0 h 528"/>
                <a:gd name="T11" fmla="*/ 2016 w 201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6" h="528">
                  <a:moveTo>
                    <a:pt x="2016" y="528"/>
                  </a:moveTo>
                  <a:cubicBezTo>
                    <a:pt x="1799" y="451"/>
                    <a:pt x="1583" y="375"/>
                    <a:pt x="1248" y="288"/>
                  </a:cubicBezTo>
                  <a:cubicBezTo>
                    <a:pt x="912" y="200"/>
                    <a:pt x="456" y="100"/>
                    <a:pt x="0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lg" len="lg"/>
              <a:tailEnd type="stealth" w="lg" len="lg"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1" name="Text Box 272"/>
            <p:cNvSpPr txBox="1">
              <a:spLocks noChangeArrowheads="1"/>
            </p:cNvSpPr>
            <p:nvPr/>
          </p:nvSpPr>
          <p:spPr bwMode="auto">
            <a:xfrm>
              <a:off x="5006" y="1845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2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2" name="Text Box 273"/>
            <p:cNvSpPr txBox="1">
              <a:spLocks noChangeArrowheads="1"/>
            </p:cNvSpPr>
            <p:nvPr/>
          </p:nvSpPr>
          <p:spPr bwMode="auto">
            <a:xfrm>
              <a:off x="3256" y="1397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3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3" name="Text Box 274"/>
            <p:cNvSpPr txBox="1">
              <a:spLocks noChangeArrowheads="1"/>
            </p:cNvSpPr>
            <p:nvPr/>
          </p:nvSpPr>
          <p:spPr bwMode="auto">
            <a:xfrm>
              <a:off x="4960" y="1560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6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4" name="Text Box 275"/>
            <p:cNvSpPr txBox="1">
              <a:spLocks noChangeArrowheads="1"/>
            </p:cNvSpPr>
            <p:nvPr/>
          </p:nvSpPr>
          <p:spPr bwMode="auto">
            <a:xfrm>
              <a:off x="3717" y="1438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4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5" name="Text Box 276"/>
            <p:cNvSpPr txBox="1">
              <a:spLocks noChangeArrowheads="1"/>
            </p:cNvSpPr>
            <p:nvPr/>
          </p:nvSpPr>
          <p:spPr bwMode="auto">
            <a:xfrm>
              <a:off x="4545" y="1478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6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6" name="Text Box 277"/>
            <p:cNvSpPr txBox="1">
              <a:spLocks noChangeArrowheads="1"/>
            </p:cNvSpPr>
            <p:nvPr/>
          </p:nvSpPr>
          <p:spPr bwMode="auto">
            <a:xfrm>
              <a:off x="3210" y="1886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7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7" name="Text Box 278"/>
            <p:cNvSpPr txBox="1">
              <a:spLocks noChangeArrowheads="1"/>
            </p:cNvSpPr>
            <p:nvPr/>
          </p:nvSpPr>
          <p:spPr bwMode="auto">
            <a:xfrm>
              <a:off x="3717" y="1968"/>
              <a:ext cx="2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8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8" name="Text Box 279"/>
            <p:cNvSpPr txBox="1">
              <a:spLocks noChangeArrowheads="1"/>
            </p:cNvSpPr>
            <p:nvPr/>
          </p:nvSpPr>
          <p:spPr bwMode="auto">
            <a:xfrm>
              <a:off x="4545" y="2131"/>
              <a:ext cx="2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9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69" name="Text Box 280"/>
            <p:cNvSpPr txBox="1">
              <a:spLocks noChangeArrowheads="1"/>
            </p:cNvSpPr>
            <p:nvPr/>
          </p:nvSpPr>
          <p:spPr bwMode="auto">
            <a:xfrm>
              <a:off x="5006" y="2294"/>
              <a:ext cx="3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>
                  <a:latin typeface="Times" charset="0"/>
                </a:rPr>
                <a:t>T</a:t>
              </a:r>
              <a:r>
                <a:rPr lang="en-US" sz="1400" b="0" baseline="-25000">
                  <a:latin typeface="Times" charset="0"/>
                </a:rPr>
                <a:t>10</a:t>
              </a:r>
              <a:endParaRPr lang="en-US" sz="1400" b="0">
                <a:latin typeface="Times" charset="0"/>
              </a:endParaRPr>
            </a:p>
          </p:txBody>
        </p:sp>
        <p:sp>
          <p:nvSpPr>
            <p:cNvPr id="170" name="Freeform 281"/>
            <p:cNvSpPr>
              <a:spLocks/>
            </p:cNvSpPr>
            <p:nvPr/>
          </p:nvSpPr>
          <p:spPr bwMode="auto">
            <a:xfrm>
              <a:off x="3210" y="1641"/>
              <a:ext cx="1980" cy="368"/>
            </a:xfrm>
            <a:custGeom>
              <a:avLst/>
              <a:gdLst>
                <a:gd name="T0" fmla="*/ 0 w 2064"/>
                <a:gd name="T1" fmla="*/ 0 h 432"/>
                <a:gd name="T2" fmla="*/ 2064 w 2064"/>
                <a:gd name="T3" fmla="*/ 432 h 432"/>
                <a:gd name="T4" fmla="*/ 0 60000 65536"/>
                <a:gd name="T5" fmla="*/ 0 60000 65536"/>
                <a:gd name="T6" fmla="*/ 0 w 2064"/>
                <a:gd name="T7" fmla="*/ 0 h 432"/>
                <a:gd name="T8" fmla="*/ 2064 w 2064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64" h="432">
                  <a:moveTo>
                    <a:pt x="0" y="0"/>
                  </a:moveTo>
                  <a:cubicBezTo>
                    <a:pt x="0" y="0"/>
                    <a:pt x="1032" y="216"/>
                    <a:pt x="2064" y="432"/>
                  </a:cubicBezTo>
                </a:path>
              </a:pathLst>
            </a:custGeom>
            <a:noFill/>
            <a:ln w="317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71" name="Text Box 282"/>
            <p:cNvSpPr txBox="1">
              <a:spLocks noChangeArrowheads="1"/>
            </p:cNvSpPr>
            <p:nvPr/>
          </p:nvSpPr>
          <p:spPr bwMode="auto">
            <a:xfrm>
              <a:off x="3993" y="1723"/>
              <a:ext cx="3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>
                  <a:latin typeface="Times" charset="0"/>
                </a:rPr>
                <a:t>Wall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Heat Exchangers: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The Effectiveness – NTU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6.3. Heat exchange equi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5715000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72200" y="381000"/>
            <a:ext cx="2680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Heat exchange equipment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823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General Considerations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904875"/>
            <a:ext cx="6110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buFontTx/>
              <a:buChar char="•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Computational Features/Limitations of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LMTD </a:t>
            </a:r>
          </a:p>
          <a:p>
            <a:pPr algn="ctr" rtl="0"/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(log mean Temperature difference)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Method: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17526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The LMTD method may be applied to design problems for </a:t>
            </a:r>
          </a:p>
          <a:p>
            <a:pPr algn="l" rtl="0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 which the fluid flow rates and inlet temperatures, as well as </a:t>
            </a:r>
          </a:p>
          <a:p>
            <a:pPr algn="l" rtl="0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 a desired outlet temperature, are prescribed.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5015" y="3048000"/>
            <a:ext cx="846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For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a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specified   H.E.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type, the required size (surface area),  as well as the other </a:t>
            </a:r>
          </a:p>
          <a:p>
            <a:pPr algn="l" rtl="0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outlet temperature, are readily determined.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740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If the LMTD method is used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performing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calculations for which</a:t>
            </a:r>
          </a:p>
          <a:p>
            <a:pPr algn="l" rtl="0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 both outlet temperatures must be determined from knowledge of the</a:t>
            </a:r>
          </a:p>
          <a:p>
            <a:pPr algn="l" rtl="0">
              <a:buFont typeface="Wingdings" pitchFamily="2" charset="2"/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 inlet temperatures, the solution procedure is iterative.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5486400"/>
            <a:ext cx="7596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For both design and performance calculations, the effectiveness-NTU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     method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(</a:t>
            </a:r>
            <a:r>
              <a:rPr lang="en-US" sz="2000" b="1" dirty="0" smtClean="0"/>
              <a:t>Number </a:t>
            </a:r>
            <a:r>
              <a:rPr lang="en-US" sz="2000" b="1" dirty="0"/>
              <a:t>of Transfer </a:t>
            </a:r>
            <a:r>
              <a:rPr lang="en-US" sz="2000" b="1" dirty="0" smtClean="0"/>
              <a:t>Units)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</a:rPr>
              <a:t>may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</a:rPr>
              <a:t>be used without iteration.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79825" y="152400"/>
            <a:ext cx="186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Definitions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1066800"/>
            <a:ext cx="8158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 Heat exchanger effectiveness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,  </a:t>
            </a:r>
            <a:r>
              <a:rPr lang="en-US" dirty="0" smtClean="0">
                <a:solidFill>
                  <a:srgbClr val="0070C0"/>
                </a:solidFill>
                <a:latin typeface="Cambria Math"/>
                <a:ea typeface="Cambria Math"/>
              </a:rPr>
              <a:t>𝓔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( ratio between actual and max heat transfer)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:     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065672"/>
              </p:ext>
            </p:extLst>
          </p:nvPr>
        </p:nvGraphicFramePr>
        <p:xfrm>
          <a:off x="4495800" y="1408140"/>
          <a:ext cx="1179314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Equation" r:id="rId3" imgW="799920" imgH="609480" progId="">
                  <p:embed/>
                </p:oleObj>
              </mc:Choice>
              <mc:Fallback>
                <p:oleObj name="Equation" r:id="rId3" imgW="799920" imgH="609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408140"/>
                        <a:ext cx="1179314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77012"/>
              </p:ext>
            </p:extLst>
          </p:nvPr>
        </p:nvGraphicFramePr>
        <p:xfrm>
          <a:off x="4598087" y="2362200"/>
          <a:ext cx="1219200" cy="34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5" imgW="799920" imgH="228600" progId="">
                  <p:embed/>
                </p:oleObj>
              </mc:Choice>
              <mc:Fallback>
                <p:oleObj name="Equation" r:id="rId5" imgW="79992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087" y="2362200"/>
                        <a:ext cx="1219200" cy="348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76599" y="4536138"/>
            <a:ext cx="158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ar-SA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4362449" y="3855108"/>
          <a:ext cx="98534" cy="18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49" y="3855108"/>
                        <a:ext cx="98534" cy="186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62000" y="4724400"/>
            <a:ext cx="41147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New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Definitions:</a:t>
            </a:r>
            <a:endParaRPr lang="en-US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990600" y="3352800"/>
          <a:ext cx="1970689" cy="853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9" imgW="761760" imgH="330120" progId="Equation.3">
                  <p:embed/>
                </p:oleObj>
              </mc:Choice>
              <mc:Fallback>
                <p:oleObj name="Equation" r:id="rId9" imgW="761760" imgH="3301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1970689" cy="8538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5486400" y="3352800"/>
          <a:ext cx="1904999" cy="85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11" imgW="736560" imgH="330120" progId="Equation.3">
                  <p:embed/>
                </p:oleObj>
              </mc:Choice>
              <mc:Fallback>
                <p:oleObj name="Equation" r:id="rId11" imgW="736560" imgH="3301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1904999" cy="853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62000" y="2819400"/>
            <a:ext cx="26271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Fluid Heat Capacity Rates</a:t>
            </a:r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2590800" y="6084193"/>
          <a:ext cx="3505200" cy="59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13" imgW="1422360" imgH="241200" progId="Equation.3">
                  <p:embed/>
                </p:oleObj>
              </mc:Choice>
              <mc:Fallback>
                <p:oleObj name="Equation" r:id="rId13" imgW="142236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084193"/>
                        <a:ext cx="3505200" cy="593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2819400" y="5257800"/>
          <a:ext cx="2895601" cy="55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15" imgW="1180800" imgH="228600" progId="Equation.3">
                  <p:embed/>
                </p:oleObj>
              </mc:Choice>
              <mc:Fallback>
                <p:oleObj name="Equation" r:id="rId15" imgW="1180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57800"/>
                        <a:ext cx="2895601" cy="55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5961484" y="4724400"/>
            <a:ext cx="2191916" cy="1661622"/>
          </a:xfrm>
          <a:prstGeom prst="wedgeEllipseCallout">
            <a:avLst>
              <a:gd name="adj1" fmla="val -46388"/>
              <a:gd name="adj2" fmla="val 45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Max possible heat transfer</a:t>
            </a:r>
            <a:endParaRPr lang="ar-SA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066800" y="762000"/>
            <a:ext cx="303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Tx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 Maximum possible heat rate:</a:t>
            </a: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2244724" y="1490663"/>
          <a:ext cx="369044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Equation" r:id="rId3" imgW="2019240" imgH="368280" progId="">
                  <p:embed/>
                </p:oleObj>
              </mc:Choice>
              <mc:Fallback>
                <p:oleObj name="Equation" r:id="rId3" imgW="2019240" imgH="368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4" y="1490663"/>
                        <a:ext cx="369044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2209799" y="2514600"/>
          <a:ext cx="2771019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Equation" r:id="rId5" imgW="2006280" imgH="799920" progId="">
                  <p:embed/>
                </p:oleObj>
              </mc:Choice>
              <mc:Fallback>
                <p:oleObj name="Equation" r:id="rId5" imgW="2006280" imgH="7999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2514600"/>
                        <a:ext cx="2771019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3276600" y="3352800"/>
          <a:ext cx="2133600" cy="505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7" imgW="1231560" imgH="291960" progId="">
                  <p:embed/>
                </p:oleObj>
              </mc:Choice>
              <mc:Fallback>
                <p:oleObj name="Equation" r:id="rId7" imgW="1231560" imgH="291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133600" cy="505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62000" y="5257800"/>
            <a:ext cx="73517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 Will the fluid characterized by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</a:rPr>
              <a:t>C</a:t>
            </a:r>
            <a:r>
              <a:rPr lang="en-US" i="1" baseline="-25000" dirty="0" err="1">
                <a:solidFill>
                  <a:srgbClr val="0070C0"/>
                </a:solidFill>
                <a:latin typeface="Times New Roman" pitchFamily="18" charset="0"/>
              </a:rPr>
              <a:t>min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or </a:t>
            </a:r>
            <a:r>
              <a:rPr lang="en-US" i="1" dirty="0" err="1">
                <a:solidFill>
                  <a:srgbClr val="0070C0"/>
                </a:solidFill>
                <a:latin typeface="Times New Roman" pitchFamily="18" charset="0"/>
              </a:rPr>
              <a:t>C</a:t>
            </a:r>
            <a:r>
              <a:rPr lang="en-US" i="1" baseline="-25000" dirty="0" err="1">
                <a:solidFill>
                  <a:srgbClr val="0070C0"/>
                </a:solidFill>
                <a:latin typeface="Times New Roman" pitchFamily="18" charset="0"/>
              </a:rPr>
              <a:t>max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experience the largest possible</a:t>
            </a:r>
          </a:p>
          <a:p>
            <a:pPr algn="l" rtl="0">
              <a:buFont typeface="Wingdings" pitchFamily="2" charset="2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     temperature change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through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the HX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47737" y="4105831"/>
            <a:ext cx="5598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  Why is </a:t>
            </a:r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</a:rPr>
              <a:t>C</a:t>
            </a:r>
            <a:r>
              <a:rPr lang="en-US" i="1" baseline="-25000" dirty="0" err="1" smtClean="0">
                <a:solidFill>
                  <a:srgbClr val="0070C0"/>
                </a:solidFill>
                <a:latin typeface="Times New Roman" pitchFamily="18" charset="0"/>
              </a:rPr>
              <a:t>min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and not </a:t>
            </a:r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</a:rPr>
              <a:t>C</a:t>
            </a:r>
            <a:r>
              <a:rPr lang="en-US" i="1" baseline="-25000" dirty="0" err="1" smtClean="0">
                <a:solidFill>
                  <a:srgbClr val="0070C0"/>
                </a:solidFill>
                <a:latin typeface="Times New Roman" pitchFamily="18" charset="0"/>
              </a:rPr>
              <a:t>max</a:t>
            </a:r>
            <a:r>
              <a:rPr lang="en-US" i="1" baseline="-250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used in the definition of </a:t>
            </a:r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</a:rPr>
              <a:t>q</a:t>
            </a:r>
            <a:r>
              <a:rPr lang="en-US" i="1" baseline="-25000" dirty="0" err="1" smtClean="0">
                <a:solidFill>
                  <a:srgbClr val="0070C0"/>
                </a:solidFill>
                <a:latin typeface="Times New Roman" pitchFamily="18" charset="0"/>
              </a:rPr>
              <a:t>max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endParaRPr lang="en-US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61146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include maximum </a:t>
            </a:r>
            <a:r>
              <a:rPr lang="en-US" i="1" dirty="0"/>
              <a:t>feasible</a:t>
            </a:r>
            <a:r>
              <a:rPr lang="en-US" dirty="0"/>
              <a:t> heat transfer among the working fluids during calculation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29000" y="38100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37810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Heat exchanger effectiveness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838200" y="1752600"/>
          <a:ext cx="79248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5" imgW="2857320" imgH="457200" progId="Equation.3">
                  <p:embed/>
                </p:oleObj>
              </mc:Choice>
              <mc:Fallback>
                <p:oleObj name="Equation" r:id="rId5" imgW="285732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924800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514600" y="4114800"/>
          <a:ext cx="39798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6" name="Equation" r:id="rId7" imgW="1434960" imgH="241200" progId="Equation.3">
                  <p:embed/>
                </p:oleObj>
              </mc:Choice>
              <mc:Fallback>
                <p:oleObj name="Equation" r:id="rId7" imgW="14349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4800"/>
                        <a:ext cx="3979863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384053" y="2754313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>
              <a:buFontTx/>
              <a:buChar char="•"/>
            </a:pPr>
            <a:endParaRPr lang="ar-SA" sz="2400">
              <a:solidFill>
                <a:srgbClr val="0070C0"/>
              </a:solidFill>
            </a:endParaRPr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/>
        </p:nvGraphicFramePr>
        <p:xfrm>
          <a:off x="2344420" y="1371600"/>
          <a:ext cx="251968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3" imgW="1180800" imgH="571320" progId="">
                  <p:embed/>
                </p:oleObj>
              </mc:Choice>
              <mc:Fallback>
                <p:oleObj name="Equation" r:id="rId3" imgW="1180800" imgH="571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420" y="1371600"/>
                        <a:ext cx="251968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57200" y="4267200"/>
            <a:ext cx="7392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 A dimensionless parameter whose magnitude influences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</a:rPr>
              <a:t>H.E.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performance:</a:t>
            </a:r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2667000" y="3200400"/>
          <a:ext cx="246227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5" imgW="1663560" imgH="317160" progId="">
                  <p:embed/>
                </p:oleObj>
              </mc:Choice>
              <mc:Fallback>
                <p:oleObj name="Equation" r:id="rId5" imgW="1663560" imgH="317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2462276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62000" y="381000"/>
            <a:ext cx="41953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N</a:t>
            </a:r>
            <a:r>
              <a:rPr lang="en-US" sz="2400" b="1" dirty="0">
                <a:solidFill>
                  <a:srgbClr val="0070C0"/>
                </a:solidFill>
              </a:rPr>
              <a:t>umber of </a:t>
            </a:r>
            <a:r>
              <a:rPr lang="en-US" sz="2400" b="1" u="sng" dirty="0">
                <a:solidFill>
                  <a:srgbClr val="0070C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ransfer </a:t>
            </a:r>
            <a:r>
              <a:rPr lang="en-US" sz="2400" b="1" u="sng" dirty="0" smtClean="0">
                <a:solidFill>
                  <a:srgbClr val="0070C0"/>
                </a:solidFill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</a:rPr>
              <a:t>nits, NTU: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533400" y="1905000"/>
          <a:ext cx="32400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3240088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914400" y="4572000"/>
          <a:ext cx="225425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5" imgW="812520" imgH="431640" progId="Equation.3">
                  <p:embed/>
                </p:oleObj>
              </mc:Choice>
              <mc:Fallback>
                <p:oleObj name="Equation" r:id="rId5" imgW="81252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225425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029200" y="20574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53000" y="51054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7986023">
            <a:off x="4368279" y="3351665"/>
            <a:ext cx="4141241" cy="2283941"/>
          </a:xfrm>
          <a:prstGeom prst="arc">
            <a:avLst>
              <a:gd name="adj1" fmla="val 12952992"/>
              <a:gd name="adj2" fmla="val 215976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latin typeface="Cambria Math"/>
                <a:ea typeface="Cambria Math"/>
                <a:cs typeface="Times New Roman" pitchFamily="18" charset="0"/>
              </a:rPr>
              <a:t>𝓔</a:t>
            </a:r>
            <a:endParaRPr lang="en-US" b="1" dirty="0" smtClean="0">
              <a:cs typeface="Times New Roman" pitchFamily="18" charset="0"/>
            </a:endParaRPr>
          </a:p>
        </p:txBody>
      </p:sp>
      <p:graphicFrame>
        <p:nvGraphicFramePr>
          <p:cNvPr id="43015" name="Object 13"/>
          <p:cNvGraphicFramePr>
            <a:graphicFrameLocks noChangeAspect="1"/>
          </p:cNvGraphicFramePr>
          <p:nvPr/>
        </p:nvGraphicFramePr>
        <p:xfrm>
          <a:off x="6477000" y="2362200"/>
          <a:ext cx="760412" cy="8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معادلة" r:id="rId7" imgW="342720" imgH="431640" progId="Equation.3">
                  <p:embed/>
                </p:oleObj>
              </mc:Choice>
              <mc:Fallback>
                <p:oleObj name="معادلة" r:id="rId7" imgW="3427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760412" cy="86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4"/>
          <p:cNvGraphicFramePr>
            <a:graphicFrameLocks noChangeAspect="1"/>
          </p:cNvGraphicFramePr>
          <p:nvPr/>
        </p:nvGraphicFramePr>
        <p:xfrm>
          <a:off x="6019800" y="5181600"/>
          <a:ext cx="10207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معادلة" r:id="rId9" imgW="368280" imgH="177480" progId="Equation.3">
                  <p:embed/>
                </p:oleObj>
              </mc:Choice>
              <mc:Fallback>
                <p:oleObj name="معادلة" r:id="rId9" imgW="36828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81600"/>
                        <a:ext cx="10207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38100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1066800"/>
            <a:ext cx="40612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For Parallel Flow with </a:t>
            </a:r>
            <a:r>
              <a:rPr lang="en-US" sz="2400" dirty="0" err="1">
                <a:solidFill>
                  <a:srgbClr val="0070C0"/>
                </a:solidFill>
              </a:rPr>
              <a:t>C</a:t>
            </a:r>
            <a:r>
              <a:rPr lang="en-US" sz="2400" baseline="-25000" dirty="0" err="1">
                <a:solidFill>
                  <a:srgbClr val="0070C0"/>
                </a:solidFill>
              </a:rPr>
              <a:t>min</a:t>
            </a:r>
            <a:r>
              <a:rPr lang="en-US" sz="2400" dirty="0">
                <a:solidFill>
                  <a:srgbClr val="0070C0"/>
                </a:solidFill>
              </a:rPr>
              <a:t> = C</a:t>
            </a:r>
            <a:r>
              <a:rPr lang="en-US" sz="2400" baseline="-25000" dirty="0">
                <a:solidFill>
                  <a:srgbClr val="0070C0"/>
                </a:solidFill>
              </a:rPr>
              <a:t>h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895600" y="1752600"/>
          <a:ext cx="22860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5" imgW="939600" imgH="457200" progId="Equation.3">
                  <p:embed/>
                </p:oleObj>
              </mc:Choice>
              <mc:Fallback>
                <p:oleObj name="Equation" r:id="rId5" imgW="9396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22860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362200" y="4724400"/>
          <a:ext cx="46132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7" imgW="1663560" imgH="431640" progId="Equation.3">
                  <p:embed/>
                </p:oleObj>
              </mc:Choice>
              <mc:Fallback>
                <p:oleObj name="Equation" r:id="rId7" imgW="16635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24400"/>
                        <a:ext cx="461327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066800" y="4648200"/>
            <a:ext cx="6858000" cy="16002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" name="Object 16"/>
          <p:cNvGraphicFramePr>
            <a:graphicFrameLocks noChangeAspect="1"/>
          </p:cNvGraphicFramePr>
          <p:nvPr/>
        </p:nvGraphicFramePr>
        <p:xfrm>
          <a:off x="2209800" y="3048000"/>
          <a:ext cx="461486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tion" r:id="rId9" imgW="2019240" imgH="634680" progId="Equation.3">
                  <p:embed/>
                </p:oleObj>
              </mc:Choice>
              <mc:Fallback>
                <p:oleObj name="Equation" r:id="rId9" imgW="2019240" imgH="6346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614863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38100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>
              <a:solidFill>
                <a:srgbClr val="000099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624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40612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Parallel Flow with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C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981200" y="2286000"/>
          <a:ext cx="46132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5" imgW="1663560" imgH="431640" progId="Equation.3">
                  <p:embed/>
                </p:oleObj>
              </mc:Choice>
              <mc:Fallback>
                <p:oleObj name="Equation" r:id="rId5" imgW="16635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461327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66800" y="2057400"/>
            <a:ext cx="6858000" cy="1600200"/>
          </a:xfrm>
          <a:prstGeom prst="rect">
            <a:avLst/>
          </a:prstGeom>
          <a:noFill/>
          <a:ln w="222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45148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2181225" y="4724400"/>
          <a:ext cx="43656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8" imgW="1574640" imgH="431640" progId="Equation.3">
                  <p:embed/>
                </p:oleObj>
              </mc:Choice>
              <mc:Fallback>
                <p:oleObj name="Equation" r:id="rId8" imgW="15746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724400"/>
                        <a:ext cx="4365625" cy="1195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45424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</a:rPr>
              <a:t>For Counterflow with C</a:t>
            </a:r>
            <a:r>
              <a:rPr lang="en-US" sz="2400" baseline="-25000">
                <a:solidFill>
                  <a:srgbClr val="000099"/>
                </a:solidFill>
              </a:rPr>
              <a:t>r</a:t>
            </a:r>
            <a:r>
              <a:rPr lang="en-US" sz="2400">
                <a:solidFill>
                  <a:srgbClr val="000099"/>
                </a:solidFill>
              </a:rPr>
              <a:t> = C</a:t>
            </a:r>
            <a:r>
              <a:rPr lang="en-US" sz="2400" baseline="-25000">
                <a:solidFill>
                  <a:srgbClr val="000099"/>
                </a:solidFill>
              </a:rPr>
              <a:t>min</a:t>
            </a:r>
            <a:r>
              <a:rPr lang="en-US" sz="2400">
                <a:solidFill>
                  <a:srgbClr val="000099"/>
                </a:solidFill>
              </a:rPr>
              <a:t>/C</a:t>
            </a:r>
            <a:r>
              <a:rPr lang="en-US" sz="2400" baseline="-25000">
                <a:solidFill>
                  <a:srgbClr val="000099"/>
                </a:solidFill>
              </a:rPr>
              <a:t>max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1447800" y="2438400"/>
          <a:ext cx="51069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5" imgW="1841400" imgH="431640" progId="Equation.3">
                  <p:embed/>
                </p:oleObj>
              </mc:Choice>
              <mc:Fallback>
                <p:oleObj name="Equation" r:id="rId5" imgW="184140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5106988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154113" y="21336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82713" y="2209800"/>
            <a:ext cx="6858000" cy="16002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7010400" y="2667000"/>
          <a:ext cx="1127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Equation" r:id="rId7" imgW="406080" imgH="215640" progId="Equation.3">
                  <p:embed/>
                </p:oleObj>
              </mc:Choice>
              <mc:Fallback>
                <p:oleObj name="Equation" r:id="rId7" imgW="4060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67000"/>
                        <a:ext cx="11271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44386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5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797175" y="4700588"/>
          <a:ext cx="22542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Equation" r:id="rId10" imgW="812520" imgH="393480" progId="Equation.3">
                  <p:embed/>
                </p:oleObj>
              </mc:Choice>
              <mc:Fallback>
                <p:oleObj name="Equation" r:id="rId10" imgW="81252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700588"/>
                        <a:ext cx="22542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077913" y="43434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306513" y="4419600"/>
            <a:ext cx="6858000" cy="1600200"/>
          </a:xfrm>
          <a:prstGeom prst="rect">
            <a:avLst/>
          </a:prstGeom>
          <a:noFill/>
          <a:ln w="222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6934200" y="4876800"/>
          <a:ext cx="1127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name="Equation" r:id="rId12" imgW="406080" imgH="215640" progId="Equation.3">
                  <p:embed/>
                </p:oleObj>
              </mc:Choice>
              <mc:Fallback>
                <p:oleObj name="Equation" r:id="rId12" imgW="4060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11271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47059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Counter-flow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C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endParaRPr lang="en-US" sz="24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835150" y="2438400"/>
          <a:ext cx="43322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" name="Equation" r:id="rId5" imgW="1562040" imgH="431640" progId="Equation.3">
                  <p:embed/>
                </p:oleObj>
              </mc:Choice>
              <mc:Fallback>
                <p:oleObj name="Equation" r:id="rId5" imgW="15620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38400"/>
                        <a:ext cx="4332288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54113" y="21336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82713" y="2209800"/>
            <a:ext cx="6858000" cy="16002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7010400" y="2667000"/>
          <a:ext cx="1127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" name="Equation" r:id="rId7" imgW="406080" imgH="215640" progId="Equation.3">
                  <p:embed/>
                </p:oleObj>
              </mc:Choice>
              <mc:Fallback>
                <p:oleObj name="Equation" r:id="rId7" imgW="4060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67000"/>
                        <a:ext cx="11271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44386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797175" y="4700588"/>
          <a:ext cx="22542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Equation" r:id="rId10" imgW="812520" imgH="393480" progId="Equation.3">
                  <p:embed/>
                </p:oleObj>
              </mc:Choice>
              <mc:Fallback>
                <p:oleObj name="Equation" r:id="rId10" imgW="81252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4700588"/>
                        <a:ext cx="225425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77913" y="43434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06513" y="4419600"/>
            <a:ext cx="6858000" cy="16002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6934200" y="4876800"/>
          <a:ext cx="11271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1" name="Equation" r:id="rId12" imgW="406080" imgH="215640" progId="Equation.3">
                  <p:embed/>
                </p:oleObj>
              </mc:Choice>
              <mc:Fallback>
                <p:oleObj name="Equation" r:id="rId12" imgW="40608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11271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Heating and cooling are common in food operations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Pasteurization</a:t>
            </a:r>
          </a:p>
          <a:p>
            <a:r>
              <a:rPr lang="en-US" dirty="0" smtClean="0"/>
              <a:t>Blanching</a:t>
            </a:r>
          </a:p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Drying</a:t>
            </a:r>
          </a:p>
          <a:p>
            <a:r>
              <a:rPr lang="en-US" dirty="0" smtClean="0"/>
              <a:t>Sterilization</a:t>
            </a:r>
          </a:p>
          <a:p>
            <a:r>
              <a:rPr lang="en-US" dirty="0" smtClean="0"/>
              <a:t>Freezing</a:t>
            </a:r>
          </a:p>
          <a:p>
            <a:r>
              <a:rPr lang="en-US" dirty="0" smtClean="0"/>
              <a:t>Extrusion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620713" y="444500"/>
            <a:ext cx="2334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Tx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Design Calculations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6613" y="838200"/>
            <a:ext cx="2535237" cy="366713"/>
            <a:chOff x="527" y="528"/>
            <a:chExt cx="1597" cy="231"/>
          </a:xfrm>
        </p:grpSpPr>
        <p:sp>
          <p:nvSpPr>
            <p:cNvPr id="4" name="Text Box 28"/>
            <p:cNvSpPr txBox="1">
              <a:spLocks noChangeArrowheads="1"/>
            </p:cNvSpPr>
            <p:nvPr/>
          </p:nvSpPr>
          <p:spPr bwMode="auto">
            <a:xfrm>
              <a:off x="527" y="528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buFont typeface="Wingdings" pitchFamily="2" charset="2"/>
                <a:buChar char="Ø"/>
              </a:pPr>
              <a:r>
                <a:rPr lang="en-US"/>
                <a:t> </a:t>
              </a:r>
            </a:p>
          </p:txBody>
        </p:sp>
        <p:graphicFrame>
          <p:nvGraphicFramePr>
            <p:cNvPr id="5" name="Object 29"/>
            <p:cNvGraphicFramePr>
              <a:graphicFrameLocks noChangeAspect="1"/>
            </p:cNvGraphicFramePr>
            <p:nvPr/>
          </p:nvGraphicFramePr>
          <p:xfrm>
            <a:off x="676" y="555"/>
            <a:ext cx="144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2" name="Equation" r:id="rId3" imgW="2298600" imgH="317160" progId="">
                    <p:embed/>
                  </p:oleObj>
                </mc:Choice>
                <mc:Fallback>
                  <p:oleObj name="Equation" r:id="rId3" imgW="2298600" imgH="3171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" y="555"/>
                          <a:ext cx="1448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847725" y="1327150"/>
            <a:ext cx="4672013" cy="366713"/>
            <a:chOff x="534" y="836"/>
            <a:chExt cx="2943" cy="231"/>
          </a:xfrm>
        </p:grpSpPr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534" y="836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buFont typeface="Wingdings" pitchFamily="2" charset="2"/>
                <a:buChar char="Ø"/>
              </a:pPr>
              <a:r>
                <a:rPr lang="en-US"/>
                <a:t> </a:t>
              </a:r>
            </a:p>
          </p:txBody>
        </p:sp>
        <p:graphicFrame>
          <p:nvGraphicFramePr>
            <p:cNvPr id="8" name="Object 32"/>
            <p:cNvGraphicFramePr>
              <a:graphicFrameLocks noChangeAspect="1"/>
            </p:cNvGraphicFramePr>
            <p:nvPr/>
          </p:nvGraphicFramePr>
          <p:xfrm>
            <a:off x="733" y="864"/>
            <a:ext cx="2744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3" name="Equation" r:id="rId5" imgW="4356000" imgH="266400" progId="">
                    <p:embed/>
                  </p:oleObj>
                </mc:Choice>
                <mc:Fallback>
                  <p:oleObj name="Equation" r:id="rId5" imgW="4356000" imgH="2664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" y="864"/>
                          <a:ext cx="2744" cy="1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28650" y="1905000"/>
            <a:ext cx="2562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Tx/>
              <a:buChar char="•"/>
            </a:pPr>
            <a:r>
              <a:rPr lang="en-US">
                <a:latin typeface="Times New Roman" pitchFamily="18" charset="0"/>
              </a:rPr>
              <a:t>  For all heat exchangers,</a:t>
            </a:r>
          </a:p>
        </p:txBody>
      </p:sp>
      <p:graphicFrame>
        <p:nvGraphicFramePr>
          <p:cNvPr id="10" name="Object 35"/>
          <p:cNvGraphicFramePr>
            <a:graphicFrameLocks noChangeAspect="1"/>
          </p:cNvGraphicFramePr>
          <p:nvPr/>
        </p:nvGraphicFramePr>
        <p:xfrm>
          <a:off x="1819275" y="2286000"/>
          <a:ext cx="154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7" imgW="1549080" imgH="330120" progId="">
                  <p:embed/>
                </p:oleObj>
              </mc:Choice>
              <mc:Fallback>
                <p:oleObj name="Equation" r:id="rId7" imgW="1549080" imgH="3301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2286000"/>
                        <a:ext cx="1549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7"/>
          <p:cNvGraphicFramePr>
            <a:graphicFrameLocks noChangeAspect="1"/>
          </p:cNvGraphicFramePr>
          <p:nvPr/>
        </p:nvGraphicFramePr>
        <p:xfrm>
          <a:off x="1838325" y="3581400"/>
          <a:ext cx="1828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Equation" r:id="rId9" imgW="1828800" imgH="317160" progId="">
                  <p:embed/>
                </p:oleObj>
              </mc:Choice>
              <mc:Fallback>
                <p:oleObj name="Equation" r:id="rId9" imgW="1828800" imgH="3171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581400"/>
                        <a:ext cx="1828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8"/>
          <p:cNvGraphicFramePr>
            <a:graphicFrameLocks noChangeAspect="1"/>
          </p:cNvGraphicFramePr>
          <p:nvPr/>
        </p:nvGraphicFramePr>
        <p:xfrm>
          <a:off x="1524000" y="3962400"/>
          <a:ext cx="2032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Equation" r:id="rId11" imgW="2031840" imgH="901440" progId="">
                  <p:embed/>
                </p:oleObj>
              </mc:Choice>
              <mc:Fallback>
                <p:oleObj name="Equation" r:id="rId11" imgW="2031840" imgH="9014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2032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31825" y="2787654"/>
            <a:ext cx="10294950" cy="688976"/>
            <a:chOff x="398" y="1756"/>
            <a:chExt cx="6485" cy="434"/>
          </a:xfrm>
        </p:grpSpPr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98" y="1756"/>
              <a:ext cx="648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buFontTx/>
                <a:buChar char="•"/>
              </a:pPr>
              <a:r>
                <a:rPr lang="en-US" dirty="0">
                  <a:latin typeface="Times New Roman" pitchFamily="18" charset="0"/>
                </a:rPr>
                <a:t>  For </a:t>
              </a:r>
              <a:r>
                <a:rPr lang="en-US" i="1" dirty="0">
                  <a:latin typeface="Times New Roman" pitchFamily="18" charset="0"/>
                </a:rPr>
                <a:t>C</a:t>
              </a:r>
              <a:r>
                <a:rPr lang="en-US" i="1" baseline="-25000" dirty="0">
                  <a:latin typeface="Times New Roman" pitchFamily="18" charset="0"/>
                </a:rPr>
                <a:t>r</a:t>
              </a:r>
              <a:r>
                <a:rPr lang="en-US" dirty="0">
                  <a:latin typeface="Times New Roman" pitchFamily="18" charset="0"/>
                </a:rPr>
                <a:t> = 0</a:t>
              </a:r>
              <a:r>
                <a:rPr lang="en-US" dirty="0" smtClean="0">
                  <a:latin typeface="Times New Roman" pitchFamily="18" charset="0"/>
                </a:rPr>
                <a:t>, (phase change: condensation or evaporation)                                                        </a:t>
              </a:r>
              <a:r>
                <a:rPr lang="en-US" dirty="0">
                  <a:latin typeface="Times New Roman" pitchFamily="18" charset="0"/>
                </a:rPr>
                <a:t>to all </a:t>
              </a:r>
              <a:r>
                <a:rPr lang="en-US" dirty="0" smtClean="0">
                  <a:latin typeface="Times New Roman" pitchFamily="18" charset="0"/>
                </a:rPr>
                <a:t>HE </a:t>
              </a:r>
              <a:r>
                <a:rPr lang="en-US" dirty="0">
                  <a:latin typeface="Times New Roman" pitchFamily="18" charset="0"/>
                </a:rPr>
                <a:t>types. </a:t>
              </a:r>
            </a:p>
            <a:p>
              <a:pPr algn="l" rtl="0"/>
              <a:r>
                <a:rPr lang="en-US" dirty="0">
                  <a:latin typeface="Times New Roman" pitchFamily="18" charset="0"/>
                </a:rPr>
                <a:t>     </a:t>
              </a:r>
            </a:p>
          </p:txBody>
        </p:sp>
        <p:graphicFrame>
          <p:nvGraphicFramePr>
            <p:cNvPr id="15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2180398"/>
                </p:ext>
              </p:extLst>
            </p:nvPr>
          </p:nvGraphicFramePr>
          <p:xfrm>
            <a:off x="1188" y="2022"/>
            <a:ext cx="195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7" name="Equation" r:id="rId13" imgW="3098520" imgH="266400" progId="">
                    <p:embed/>
                  </p:oleObj>
                </mc:Choice>
                <mc:Fallback>
                  <p:oleObj name="Equation" r:id="rId13" imgW="3098520" imgH="26640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2022"/>
                          <a:ext cx="195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87387" y="4738687"/>
            <a:ext cx="2860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buFontTx/>
              <a:buChar char="•"/>
            </a:pPr>
            <a:r>
              <a:rPr lang="en-US">
                <a:solidFill>
                  <a:srgbClr val="0070C0"/>
                </a:solidFill>
              </a:rPr>
              <a:t>  </a:t>
            </a:r>
            <a:r>
              <a:rPr lang="en-US">
                <a:solidFill>
                  <a:srgbClr val="0070C0"/>
                </a:solidFill>
                <a:latin typeface="Times New Roman" pitchFamily="18" charset="0"/>
              </a:rPr>
              <a:t>Performance Calculations</a:t>
            </a:r>
            <a:r>
              <a:rPr lang="en-US">
                <a:solidFill>
                  <a:srgbClr val="0070C0"/>
                </a:solidFill>
              </a:rPr>
              <a:t>: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914400" y="5065712"/>
            <a:ext cx="2909887" cy="366713"/>
            <a:chOff x="533" y="2942"/>
            <a:chExt cx="1833" cy="231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33" y="2942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buFont typeface="Wingdings" pitchFamily="2" charset="2"/>
                <a:buChar char="Ø"/>
              </a:pPr>
              <a:r>
                <a:rPr lang="en-US">
                  <a:solidFill>
                    <a:srgbClr val="0070C0"/>
                  </a:solidFill>
                </a:rPr>
                <a:t> </a:t>
              </a:r>
            </a:p>
          </p:txBody>
        </p:sp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942" y="2948"/>
            <a:ext cx="1424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8" name="Equation" r:id="rId15" imgW="2260440" imgH="317160" progId="">
                    <p:embed/>
                  </p:oleObj>
                </mc:Choice>
                <mc:Fallback>
                  <p:oleObj name="Equation" r:id="rId15" imgW="2260440" imgH="3171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" y="2948"/>
                          <a:ext cx="1424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2767012" y="5360987"/>
            <a:ext cx="958850" cy="536575"/>
            <a:chOff x="1700" y="3128"/>
            <a:chExt cx="604" cy="338"/>
          </a:xfrm>
        </p:grpSpPr>
        <p:sp>
          <p:nvSpPr>
            <p:cNvPr id="21" name="AutoShape 24"/>
            <p:cNvSpPr>
              <a:spLocks/>
            </p:cNvSpPr>
            <p:nvPr/>
          </p:nvSpPr>
          <p:spPr bwMode="auto">
            <a:xfrm rot="16200000">
              <a:off x="1930" y="2898"/>
              <a:ext cx="144" cy="604"/>
            </a:xfrm>
            <a:prstGeom prst="leftBrace">
              <a:avLst>
                <a:gd name="adj1" fmla="val 34954"/>
                <a:gd name="adj2" fmla="val 4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/>
              <a:endParaRPr lang="ar-SA">
                <a:solidFill>
                  <a:srgbClr val="0070C0"/>
                </a:solidFill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1872" y="3235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i="1">
                  <a:solidFill>
                    <a:srgbClr val="0070C0"/>
                  </a:solidFill>
                  <a:latin typeface="Times New Roman" pitchFamily="18" charset="0"/>
                </a:rPr>
                <a:t>C</a:t>
              </a:r>
              <a:r>
                <a:rPr lang="en-US" i="1" baseline="-25000">
                  <a:solidFill>
                    <a:srgbClr val="0070C0"/>
                  </a:solidFill>
                  <a:latin typeface="Times New Roman" pitchFamily="18" charset="0"/>
                </a:rPr>
                <a:t>r</a:t>
              </a:r>
              <a:endParaRPr lang="en-US" i="1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914400" y="6019800"/>
            <a:ext cx="4740275" cy="366713"/>
            <a:chOff x="526" y="3417"/>
            <a:chExt cx="2986" cy="231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526" y="3417"/>
              <a:ext cx="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>
                <a:buFont typeface="Wingdings" pitchFamily="2" charset="2"/>
                <a:buChar char="Ø"/>
              </a:pPr>
              <a:r>
                <a:rPr lang="en-US">
                  <a:solidFill>
                    <a:srgbClr val="0070C0"/>
                  </a:solidFill>
                </a:rPr>
                <a:t> </a:t>
              </a:r>
            </a:p>
          </p:txBody>
        </p:sp>
        <p:graphicFrame>
          <p:nvGraphicFramePr>
            <p:cNvPr id="25" name="Object 30"/>
            <p:cNvGraphicFramePr>
              <a:graphicFrameLocks noChangeAspect="1"/>
            </p:cNvGraphicFramePr>
            <p:nvPr/>
          </p:nvGraphicFramePr>
          <p:xfrm>
            <a:off x="768" y="3456"/>
            <a:ext cx="2744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9" name="Equation" r:id="rId17" imgW="4356000" imgH="266400" progId="">
                    <p:embed/>
                  </p:oleObj>
                </mc:Choice>
                <mc:Fallback>
                  <p:oleObj name="Equation" r:id="rId17" imgW="4356000" imgH="2664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456"/>
                          <a:ext cx="2744" cy="1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teveo\Desktop\Workkkkkk\incropera6e\6e\ch11\tbl_11_03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"/>
            <a:ext cx="73231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teveo\Desktop\Workkkkkk\incropera6e\6e\ch11\tbl_11_04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42900"/>
            <a:ext cx="75374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N2bSxNHCc2I/UG8L_VpBR5I/AAAAAAAAAmk/oLFfk1lMbUc/s1600/Capture_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124450" cy="27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http://www.secshellandtube.com/images/st-pic2x400-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" y="3352800"/>
            <a:ext cx="35528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t3.gstatic.com/images?q=tbn:ANd9GcRx6meGvfiOHg0rDS5nnQPbYu4SOW0_Ixr4pn5NDE40uYA5bA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38" y="946912"/>
            <a:ext cx="29146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2.bp.blogspot.com/-3hZhivO1bpE/Tr55fYZWOsI/AAAAAAAAAMM/EGY9nb-myGY/s1600/huge.101.5070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3" y="250901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66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teveo\Desktop\Workkkkkk\incropera6e\6e\ch11\fig_11_10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114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Steveo\Desktop\Workkkkkk\incropera6e\6e\ch11\fig_11_11.jp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057400"/>
            <a:ext cx="42116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52400"/>
            <a:ext cx="8991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79065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Graphical Representations of Equations in Tables 11.3 &amp; 11.4</a:t>
            </a:r>
            <a:endParaRPr lang="en-US" sz="24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54113" y="21336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4386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077913" y="43434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54113" y="21336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4386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77913" y="43434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8" name="Picture 2" descr="C:\Documents and Settings\Steveo\Desktop\Workkkkkk\incropera6e\6e\ch11\fig_11_12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447800"/>
            <a:ext cx="3386138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Steveo\Desktop\Workkkkkk\incropera6e\6e\ch11\fig_11_13.jp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447800"/>
            <a:ext cx="27432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9916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Effectiveness – NTU Method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438650" y="5530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5308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7913" y="4343400"/>
            <a:ext cx="67818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7" name="Picture 2" descr="C:\Documents and Settings\Steveo\Desktop\Workkkkkk\incropera6e\6e\ch11\fig_11_14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447800"/>
            <a:ext cx="32337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Steveo\Desktop\Workkkkkk\incropera6e\6e\ch11\fig_11_15.jp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295400"/>
            <a:ext cx="32083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Thermal performance analysis (NTUs) for co- &amp; counter-current exchangers.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Multi-pass exchangers (S&amp;T).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Condensation &amp; boiling.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09600"/>
            <a:ext cx="4009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Heat exchanger selection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304800"/>
            <a:ext cx="7772400" cy="762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Procedure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600200"/>
            <a:ext cx="7772400" cy="48006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calculate heat duty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cost subject to constraints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inlet and outlet temperatures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allowable pressure drops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compatibility of materials (corrosion) and fluids (direct/indirect contact)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 (repairs)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availability (can we get it easily?)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to other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60198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Considerations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192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pressures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temperatures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duty / size range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Fluid type / compatibility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Boiling/condensation (“quality”)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driving forces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Allowable pressure drops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Fouling tendency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8600" y="838200"/>
            <a:ext cx="8153399" cy="12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Fundamentals of Heat and Mass Transfer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 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THEODORE L.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BERGMAN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FRANK P.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INCROPERA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ADRIENNE S.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LAVINE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DAVID P.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DEWITT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الغلاف الأمامي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276600"/>
            <a:ext cx="1541033" cy="20466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2413338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books.google.com.sa/books?hl=ar&amp;lr=&amp;id=vvyIoXEywMoC&amp;oi=fnd&amp;pg=PR21&amp;dq=table+11.3+heat+exchanger+effectiveness+relations&amp;ots=8HqjQScVI8&amp;sig=eA2YjAcHwA8A1ls-CFT6RNEU8hY&amp;safe=on&amp;redir_esc=y#v=onepage&amp;q=table%2011.3%20heat%20exchanger%20effectiveness%20relations&amp;f=false</a:t>
            </a:r>
            <a:endParaRPr lang="ar-S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 classification: type of medium used </a:t>
            </a:r>
          </a:p>
          <a:p>
            <a:r>
              <a:rPr lang="en-US" dirty="0" smtClean="0"/>
              <a:t>Gas-Gas </a:t>
            </a:r>
          </a:p>
          <a:p>
            <a:r>
              <a:rPr lang="en-US" dirty="0" smtClean="0"/>
              <a:t>Liquid-Gas</a:t>
            </a:r>
          </a:p>
          <a:p>
            <a:r>
              <a:rPr lang="en-US" dirty="0" smtClean="0"/>
              <a:t>Liquid-liquid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HE classification: flow direction </a:t>
            </a:r>
          </a:p>
          <a:p>
            <a:r>
              <a:rPr lang="en-US" dirty="0" smtClean="0"/>
              <a:t>Countercurrent .</a:t>
            </a:r>
          </a:p>
          <a:p>
            <a:r>
              <a:rPr lang="en-US" dirty="0" smtClean="0"/>
              <a:t>Concurrent (parallel).</a:t>
            </a:r>
          </a:p>
          <a:p>
            <a:r>
              <a:rPr lang="en-US" dirty="0" smtClean="0"/>
              <a:t>Countercurrent is more used than concurrent due to its higher efficiency.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8" descr="ملف:Surface Condens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81800" cy="48277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67000" y="1219200"/>
            <a:ext cx="310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Shell and tube heat exchangers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228600"/>
            <a:ext cx="310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Examples of heat exchangers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late_45-100-combo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482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ig6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27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lattvarmevaxlar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14600"/>
            <a:ext cx="552095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457200"/>
            <a:ext cx="3251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PLATES Heat Exchangers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_knock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154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ugations_chev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9620"/>
            <a:ext cx="7010400" cy="52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22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 smtClean="0"/>
              <a:t>Plate thickness is 0.4 to 0.8 mm</a:t>
            </a:r>
          </a:p>
          <a:p>
            <a:pPr algn="l" rtl="0"/>
            <a:r>
              <a:rPr lang="en-US" b="1" dirty="0" smtClean="0"/>
              <a:t>Channel lengths are 2-3 meters</a:t>
            </a:r>
          </a:p>
          <a:p>
            <a:pPr algn="l" rtl="0"/>
            <a:r>
              <a:rPr lang="en-US" b="1" dirty="0" smtClean="0"/>
              <a:t>Plates are available in: Stainless Steel, Titanium, Titanium-Palladium, Nickel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7400" y="1905000"/>
            <a:ext cx="108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PLATES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901</Words>
  <Application>Microsoft Office PowerPoint</Application>
  <PresentationFormat>On-screen Show (4:3)</PresentationFormat>
  <Paragraphs>267</Paragraphs>
  <Slides>40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معادلة</vt:lpstr>
      <vt:lpstr>Equation</vt:lpstr>
      <vt:lpstr>Microsoft Equation 3.0</vt:lpstr>
      <vt:lpstr>Heat Exchangers </vt:lpstr>
      <vt:lpstr>PowerPoint Presentation</vt:lpstr>
      <vt:lpstr>Heating and cooling are common in food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of Heat Exchanger</vt:lpstr>
      <vt:lpstr>PowerPoint Presentation</vt:lpstr>
      <vt:lpstr>Region I : Hot Liquid – Solid Convection</vt:lpstr>
      <vt:lpstr>Calculating U using Log Mean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 Saleh</dc:creator>
  <cp:lastModifiedBy>Dr  Majdi</cp:lastModifiedBy>
  <cp:revision>37</cp:revision>
  <dcterms:created xsi:type="dcterms:W3CDTF">2006-08-16T00:00:00Z</dcterms:created>
  <dcterms:modified xsi:type="dcterms:W3CDTF">2012-11-26T10:46:51Z</dcterms:modified>
</cp:coreProperties>
</file>