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6"/>
  </p:notesMasterIdLst>
  <p:sldIdLst>
    <p:sldId id="389" r:id="rId2"/>
    <p:sldId id="443" r:id="rId3"/>
    <p:sldId id="258" r:id="rId4"/>
    <p:sldId id="445" r:id="rId5"/>
    <p:sldId id="417" r:id="rId6"/>
    <p:sldId id="413" r:id="rId7"/>
    <p:sldId id="414" r:id="rId8"/>
    <p:sldId id="415" r:id="rId9"/>
    <p:sldId id="392" r:id="rId10"/>
    <p:sldId id="394" r:id="rId11"/>
    <p:sldId id="398" r:id="rId12"/>
    <p:sldId id="448" r:id="rId13"/>
    <p:sldId id="419" r:id="rId14"/>
    <p:sldId id="420" r:id="rId15"/>
    <p:sldId id="424" r:id="rId16"/>
    <p:sldId id="425" r:id="rId17"/>
    <p:sldId id="426" r:id="rId18"/>
    <p:sldId id="427" r:id="rId19"/>
    <p:sldId id="428" r:id="rId20"/>
    <p:sldId id="450" r:id="rId21"/>
    <p:sldId id="452" r:id="rId22"/>
    <p:sldId id="432" r:id="rId23"/>
    <p:sldId id="438" r:id="rId24"/>
    <p:sldId id="410" r:id="rId25"/>
    <p:sldId id="411" r:id="rId26"/>
    <p:sldId id="412" r:id="rId27"/>
    <p:sldId id="321" r:id="rId28"/>
    <p:sldId id="311" r:id="rId29"/>
    <p:sldId id="378" r:id="rId30"/>
    <p:sldId id="331" r:id="rId31"/>
    <p:sldId id="357" r:id="rId32"/>
    <p:sldId id="358" r:id="rId33"/>
    <p:sldId id="440" r:id="rId34"/>
    <p:sldId id="441" r:id="rId3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BC5E5"/>
    <a:srgbClr val="8FD4FF"/>
    <a:srgbClr val="9BD9FF"/>
    <a:srgbClr val="CDE9EB"/>
    <a:srgbClr val="036C77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76" autoAdjust="0"/>
    <p:restoredTop sz="86795" autoAdjust="0"/>
  </p:normalViewPr>
  <p:slideViewPr>
    <p:cSldViewPr>
      <p:cViewPr varScale="1">
        <p:scale>
          <a:sx n="64" d="100"/>
          <a:sy n="64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8" rIns="91432" bIns="45718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8" rIns="91432" bIns="4571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8" rIns="91432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8" rIns="91432" bIns="4571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8" rIns="91432" bIns="4571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0C0EC3B2-157C-4F24-91BA-3BD79C913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20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EC3B2-157C-4F24-91BA-3BD79C9136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EC3B2-157C-4F24-91BA-3BD79C9136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09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6A7C45-6238-40F1-B3DA-F36162BF3B6B}" type="slidenum">
              <a:rPr lang="en-US" sz="1200"/>
              <a:pPr eaLnBrk="1" hangingPunct="1"/>
              <a:t>17</a:t>
            </a:fld>
            <a:endParaRPr lang="en-US" sz="1200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Not a lot of research but there is a consensus among health literacy and communication experts that the following basic methods can improve communication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Slow down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Use plain, nonmedical language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Show or draw pictures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Limit the amount of information provided, and repeat it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Produce easy-to-read written materials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Confirm the patient’s understanding of your message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Create a shame-free environment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Address the needs of patients with disabilities </a:t>
            </a: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9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A6C873-9B1D-4A27-9B6D-91081CC3F2DA}" type="slidenum">
              <a:rPr lang="en-US" sz="1200"/>
              <a:pPr eaLnBrk="1" hangingPunct="1"/>
              <a:t>29</a:t>
            </a:fld>
            <a:endParaRPr lang="en-US" sz="1200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000" dirty="0" smtClean="0">
                <a:latin typeface="Arial" charset="0"/>
              </a:rPr>
              <a:t>Winking has very different connotations in different cultures. In some Latin American cultures, winking is a romantic or sexual invitation. In Nigeria, </a:t>
            </a:r>
            <a:r>
              <a:rPr lang="en-US" sz="1000" dirty="0" err="1" smtClean="0">
                <a:latin typeface="Arial" charset="0"/>
              </a:rPr>
              <a:t>Yorubas</a:t>
            </a:r>
            <a:r>
              <a:rPr lang="en-US" sz="1000" dirty="0" smtClean="0">
                <a:latin typeface="Arial" charset="0"/>
              </a:rPr>
              <a:t> may wink at their children if they want them to leave the room. Some Chinese consider winking to be rude </a:t>
            </a:r>
          </a:p>
          <a:p>
            <a:pPr eaLnBrk="1" hangingPunct="1"/>
            <a:endParaRPr lang="en-US" sz="1000" dirty="0" smtClean="0">
              <a:latin typeface="Arial" charset="0"/>
            </a:endParaRPr>
          </a:p>
          <a:p>
            <a:pPr eaLnBrk="1" hangingPunct="1"/>
            <a:r>
              <a:rPr lang="en-US" sz="1000" dirty="0" smtClean="0">
                <a:latin typeface="Arial" charset="0"/>
              </a:rPr>
              <a:t>In Lebanon, the signal for "YES" may be a nod of the head. To signal "NO," a Lebanese may point his or her head sharply upward and raise the eyebrows </a:t>
            </a:r>
          </a:p>
          <a:p>
            <a:pPr eaLnBrk="1" hangingPunct="1"/>
            <a:endParaRPr lang="en-US" sz="1000" dirty="0" smtClean="0">
              <a:latin typeface="Arial" charset="0"/>
            </a:endParaRPr>
          </a:p>
          <a:p>
            <a:pPr eaLnBrk="1" hangingPunct="1"/>
            <a:r>
              <a:rPr lang="en-US" sz="1000" dirty="0" smtClean="0">
                <a:latin typeface="Arial" charset="0"/>
              </a:rPr>
              <a:t>The "thumbs-up" gesture has a vulgar connotation in Iran</a:t>
            </a:r>
          </a:p>
          <a:p>
            <a:pPr eaLnBrk="1" hangingPunct="1"/>
            <a:endParaRPr lang="en-US" sz="1000" dirty="0" smtClean="0">
              <a:latin typeface="Arial" charset="0"/>
            </a:endParaRPr>
          </a:p>
          <a:p>
            <a:pPr eaLnBrk="1" hangingPunct="1"/>
            <a:r>
              <a:rPr lang="en-US" sz="1000" dirty="0" smtClean="0">
                <a:latin typeface="Arial" charset="0"/>
              </a:rPr>
              <a:t>In some Muslim cultures, a woman may be alarmed if a man, even a male physician, stands or sits too close to her</a:t>
            </a:r>
          </a:p>
          <a:p>
            <a:pPr eaLnBrk="1" hangingPunct="1"/>
            <a:endParaRPr lang="en-US" sz="1000" dirty="0" smtClean="0">
              <a:latin typeface="Arial" charset="0"/>
            </a:endParaRPr>
          </a:p>
          <a:p>
            <a:pPr eaLnBrk="1" hangingPunct="1"/>
            <a:r>
              <a:rPr lang="en-US" sz="1000" dirty="0" smtClean="0">
                <a:latin typeface="Arial" charset="0"/>
              </a:rPr>
              <a:t>In Latin America and Eastern Europe, light touching of the arm or a light kiss to the cheek is very common, even among people who have just met, whereas people from many Asian cultures may prefer less physical contact with acquaintances </a:t>
            </a:r>
          </a:p>
          <a:p>
            <a:pPr eaLnBrk="1" hangingPunct="1"/>
            <a:endParaRPr lang="en-US" sz="1000" dirty="0" smtClean="0">
              <a:latin typeface="Arial" charset="0"/>
            </a:endParaRPr>
          </a:p>
          <a:p>
            <a:pPr eaLnBrk="1" hangingPunct="1"/>
            <a:r>
              <a:rPr lang="en-US" sz="1000" dirty="0" smtClean="0">
                <a:latin typeface="Arial" charset="0"/>
              </a:rPr>
              <a:t>Many Asians may be reluctant to make eye contact with an authority figure. For example, when greeting a Chinese, it is best to avoid prolonged eye contact, as a sign of respect and deference</a:t>
            </a:r>
          </a:p>
          <a:p>
            <a:pPr eaLnBrk="1" hangingPunct="1"/>
            <a:endParaRPr lang="en-US" sz="1000" dirty="0" smtClean="0">
              <a:latin typeface="Arial" charset="0"/>
            </a:endParaRPr>
          </a:p>
          <a:p>
            <a:pPr eaLnBrk="1" hangingPunct="1"/>
            <a:r>
              <a:rPr lang="en-US" sz="1000" dirty="0" smtClean="0">
                <a:latin typeface="Arial" charset="0"/>
              </a:rPr>
              <a:t>In Argentina, standing with the hands on the hips suggests anger, or a challenge </a:t>
            </a:r>
          </a:p>
          <a:p>
            <a:pPr eaLnBrk="1" hangingPunct="1"/>
            <a:endParaRPr lang="en-US" sz="1000" dirty="0" smtClean="0">
              <a:latin typeface="Arial" charset="0"/>
            </a:endParaRPr>
          </a:p>
          <a:p>
            <a:pPr eaLnBrk="1" hangingPunct="1"/>
            <a:endParaRPr lang="en-US" sz="1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47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7E16C1-3114-4AEF-9D50-3E284F95B749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Approaches to developing cultural competency fall into two categories: fact-centered and attitude/skill-centered. The key to success is to balance the two approaches.</a:t>
            </a:r>
          </a:p>
        </p:txBody>
      </p:sp>
    </p:spTree>
    <p:extLst>
      <p:ext uri="{BB962C8B-B14F-4D97-AF65-F5344CB8AC3E}">
        <p14:creationId xmlns:p14="http://schemas.microsoft.com/office/powerpoint/2010/main" val="348570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22782-BEF9-4321-B217-F15159191C0B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02C3F73-81E6-41A1-A01F-8B991CBF40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CF908-F485-42B5-801B-2A618C889DB5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E2013-6C11-4D5C-8FAA-BF786E6F6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945C4B8B-6116-49D5-B26F-64F43156E8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694B1-2827-4B0A-8057-1F266D6E7E20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1326E-9934-4C6B-BD38-90BFFF8E2E03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A51A4BE8-D734-491A-8289-4BC10F6A3D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F674C-0F0B-4E09-8717-6B677FC4BA44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BBCF241-8B36-4829-B975-8DDCD7160E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302969D1-8493-48E4-904A-EC5E1DF21945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BFBB5-FF55-45FF-BA3D-D823F41ED1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27785-42EC-4D7C-9E18-F1ED4EEC46D8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4A740F5-1DD2-4B78-A023-8023ED1F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BCFF5-D474-44D2-8326-D079B624345E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4254554A-0E56-4417-B019-29F51970BE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865E9D-B92F-44B1-81B5-A8E4A7FA118C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5886AF-338B-4794-9DFB-2D30E86C5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A3B9F4D-2B5D-4815-BFD2-9FFFD62EF4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EBE29-0766-48DE-B7C3-C6D1DBCAED43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6F4C3DBB-6F60-4CFA-A38F-679A593005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02DA0C01-92A9-43A7-8B8D-A14B66B89709}" type="datetimeFigureOut">
              <a:rPr lang="en-US" smtClean="0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83260D-EDB4-48A2-8CB6-7A43E319875C}" type="datetimeFigureOut">
              <a:rPr lang="en-US" smtClean="0"/>
              <a:pPr>
                <a:defRPr/>
              </a:pPr>
              <a:t>10/15/2018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DE3F29-58B0-450D-8444-EC069A420D6C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cdc.europa.eu/en/healthtopics/social_marketing/Pages/index.aspx" TargetMode="External"/><Relationship Id="rId2" Type="http://schemas.openxmlformats.org/officeDocument/2006/relationships/hyperlink" Target="http://ecdc.europa.eu/en/healthtopics/health_education/Pages/index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dc.europa.eu/en/healthtopics/outbreak_communication/Pages/index.aspx" TargetMode="External"/><Relationship Id="rId2" Type="http://schemas.openxmlformats.org/officeDocument/2006/relationships/hyperlink" Target="http://ecdc.europa.eu/en/healthtopics/health_advocacy/Pages/index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62912" cy="1470025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Health Communication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52400"/>
            <a:ext cx="9906000" cy="1399032"/>
          </a:xfrm>
        </p:spPr>
        <p:txBody>
          <a:bodyPr>
            <a:normAutofit/>
          </a:bodyPr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Purpose of Health </a:t>
            </a:r>
            <a:r>
              <a:rPr lang="en-US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Communication</a:t>
            </a:r>
            <a: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5334000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>
                <a:solidFill>
                  <a:srgbClr val="FFFF00"/>
                </a:solidFill>
              </a:rPr>
              <a:t>Health Communication serves the following purposes :</a:t>
            </a:r>
            <a:br>
              <a:rPr lang="en-US" sz="3200" b="1" dirty="0">
                <a:solidFill>
                  <a:srgbClr val="FFFF00"/>
                </a:solidFill>
              </a:rPr>
            </a:br>
            <a:endParaRPr lang="en-US" sz="3200" dirty="0" smtClean="0"/>
          </a:p>
          <a:p>
            <a:pPr marL="578358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/>
              <a:t>Initiating actions</a:t>
            </a:r>
          </a:p>
          <a:p>
            <a:pPr marL="578358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/>
              <a:t>Making </a:t>
            </a:r>
            <a:r>
              <a:rPr lang="en-US" sz="3400" dirty="0"/>
              <a:t>known needs and requirements. </a:t>
            </a:r>
            <a:endParaRPr lang="en-US" sz="3400" dirty="0" smtClean="0"/>
          </a:p>
          <a:p>
            <a:pPr marL="578358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/>
              <a:t>Exchanging </a:t>
            </a:r>
            <a:r>
              <a:rPr lang="en-US" sz="3400" dirty="0"/>
              <a:t>information, ideas, and </a:t>
            </a:r>
            <a:r>
              <a:rPr lang="en-US" sz="3400" dirty="0" smtClean="0"/>
              <a:t>beliefs</a:t>
            </a:r>
          </a:p>
          <a:p>
            <a:pPr marL="578358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/>
              <a:t>Creating understanding  </a:t>
            </a:r>
          </a:p>
          <a:p>
            <a:pPr marL="578358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/>
              <a:t>Establishing relations.</a:t>
            </a:r>
          </a:p>
          <a:p>
            <a:pPr marL="578358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/>
              <a:t>Train </a:t>
            </a:r>
            <a:r>
              <a:rPr lang="en-US" sz="3400" dirty="0"/>
              <a:t>and  assist to adopt desired change and maintain it.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534400" cy="758952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Some important concepts related to Health Communication</a:t>
            </a:r>
            <a: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31865" y="990600"/>
            <a:ext cx="8686800" cy="5715000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GB" sz="2800" dirty="0">
                <a:solidFill>
                  <a:srgbClr val="FFFF00"/>
                </a:solidFill>
              </a:rPr>
              <a:t/>
            </a:r>
            <a:br>
              <a:rPr lang="en-GB" sz="2800" dirty="0">
                <a:solidFill>
                  <a:srgbClr val="FFFF00"/>
                </a:solidFill>
              </a:rPr>
            </a:br>
            <a:r>
              <a:rPr lang="en-GB" sz="2800" dirty="0">
                <a:solidFill>
                  <a:srgbClr val="FFFF00"/>
                </a:solidFill>
              </a:rPr>
              <a:t/>
            </a:r>
            <a:br>
              <a:rPr lang="en-GB" sz="2800" dirty="0">
                <a:solidFill>
                  <a:srgbClr val="FFFF00"/>
                </a:solidFill>
              </a:rPr>
            </a:br>
            <a:r>
              <a:rPr lang="en-GB" sz="2600" dirty="0" smtClean="0">
                <a:hlinkClick r:id="rId2"/>
              </a:rPr>
              <a:t>Health literacy </a:t>
            </a:r>
            <a:endParaRPr lang="en-GB" sz="2600" dirty="0" smtClean="0"/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Health </a:t>
            </a:r>
            <a:r>
              <a:rPr lang="en-GB" sz="2600" dirty="0"/>
              <a:t>literacy can be defined as the capacity that an individual has to access and effectively use health-related information.</a:t>
            </a:r>
            <a:br>
              <a:rPr lang="en-GB" sz="2600" dirty="0"/>
            </a:b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>
                <a:hlinkClick r:id="rId2"/>
              </a:rPr>
              <a:t>Health </a:t>
            </a:r>
            <a:r>
              <a:rPr lang="en-GB" sz="2600" dirty="0" smtClean="0">
                <a:hlinkClick r:id="rId2"/>
              </a:rPr>
              <a:t>education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GB" sz="2600" dirty="0">
                <a:hlinkClick r:id="rId2"/>
              </a:rPr>
              <a:t/>
            </a:r>
            <a:br>
              <a:rPr lang="en-GB" sz="2600" dirty="0">
                <a:hlinkClick r:id="rId2"/>
              </a:rPr>
            </a:br>
            <a:r>
              <a:rPr lang="en-GB" sz="2600" dirty="0"/>
              <a:t>Health education aims to influence a person’s knowledge, attitudes and behaviours connected to health in a positive way.</a:t>
            </a:r>
            <a:br>
              <a:rPr lang="en-GB" sz="2600" dirty="0"/>
            </a:br>
            <a:r>
              <a:rPr lang="en-GB" sz="2600" dirty="0">
                <a:solidFill>
                  <a:srgbClr val="FFFF00"/>
                </a:solidFill>
              </a:rPr>
              <a:t/>
            </a:r>
            <a:br>
              <a:rPr lang="en-GB" sz="2600" dirty="0">
                <a:solidFill>
                  <a:srgbClr val="FFFF00"/>
                </a:solidFill>
              </a:rPr>
            </a:br>
            <a:r>
              <a:rPr lang="en-GB" sz="2600" dirty="0">
                <a:solidFill>
                  <a:srgbClr val="FFFF00"/>
                </a:solidFill>
              </a:rPr>
              <a:t> </a:t>
            </a:r>
            <a:r>
              <a:rPr lang="en-GB" sz="2600" dirty="0">
                <a:hlinkClick r:id="rId3"/>
              </a:rPr>
              <a:t>Social </a:t>
            </a:r>
            <a:r>
              <a:rPr lang="en-GB" sz="2600" dirty="0" smtClean="0">
                <a:hlinkClick r:id="rId3"/>
              </a:rPr>
              <a:t>marketing</a:t>
            </a:r>
            <a:endParaRPr lang="ar-SA" sz="2600" dirty="0">
              <a:hlinkClick r:id="rId3"/>
            </a:endParaRPr>
          </a:p>
          <a:p>
            <a:pPr marL="448056" indent="-384048" fontAlgn="auto">
              <a:spcAft>
                <a:spcPts val="0"/>
              </a:spcAft>
              <a:buNone/>
              <a:defRPr/>
            </a:pPr>
            <a:endParaRPr lang="ar-SA" sz="2600" dirty="0" smtClean="0">
              <a:hlinkClick r:id="rId3"/>
            </a:endParaRPr>
          </a:p>
          <a:p>
            <a:pPr marL="319088" lvl="0" indent="-319088" algn="just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ar-SA" sz="2400" dirty="0" smtClean="0">
                <a:solidFill>
                  <a:srgbClr val="C17607"/>
                </a:solidFill>
                <a:latin typeface="+mj-lt"/>
                <a:cs typeface="Times New Roman" panose="02020603050405020304" pitchFamily="18" charset="0"/>
              </a:rPr>
              <a:t>     </a:t>
            </a:r>
            <a:r>
              <a:rPr lang="en-US" sz="2600" dirty="0"/>
              <a:t>Is the planning and implementation of programs designed to bring about social change using concepts from commercial marketing for the purpose of societal benefit rather than commercial profit.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endParaRPr lang="ar-SA" sz="2400" dirty="0" smtClean="0">
              <a:latin typeface="+mj-lt"/>
              <a:hlinkClick r:id="rId3"/>
            </a:endParaRPr>
          </a:p>
          <a:p>
            <a:pPr marL="448056" indent="-384048" fontAlgn="auto">
              <a:spcAft>
                <a:spcPts val="0"/>
              </a:spcAft>
              <a:buNone/>
              <a:defRPr/>
            </a:pPr>
            <a:endParaRPr lang="ar-SA" sz="2600" dirty="0" smtClean="0">
              <a:hlinkClick r:id="rId3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228600"/>
            <a:ext cx="9753600" cy="1399032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GB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Important concepts related to Health Communication (cont’)</a:t>
            </a:r>
            <a:r>
              <a:rPr lang="en-GB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GB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4572000"/>
          </a:xfrm>
        </p:spPr>
        <p:txBody>
          <a:bodyPr>
            <a:normAutofit/>
          </a:bodyPr>
          <a:lstStyle/>
          <a:p>
            <a:pPr marL="63500" indent="0">
              <a:buFont typeface="Wingdings 2" pitchFamily="18" charset="2"/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>
                <a:hlinkClick r:id="rId2"/>
              </a:rPr>
              <a:t>Health advocacy</a:t>
            </a:r>
            <a:br>
              <a:rPr lang="en-GB" sz="2400" dirty="0" smtClean="0">
                <a:hlinkClick r:id="rId2"/>
              </a:rPr>
            </a:br>
            <a:r>
              <a:rPr lang="en-GB" sz="2400" dirty="0" smtClean="0"/>
              <a:t>Advocacy is one strategy to raise awareness and promote health and access to quality health care at the individual and community levels.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dirty="0" smtClean="0">
                <a:hlinkClick r:id="rId3"/>
              </a:rPr>
              <a:t>Outbreak communication</a:t>
            </a:r>
            <a:br>
              <a:rPr lang="en-GB" sz="2400" dirty="0" smtClean="0">
                <a:hlinkClick r:id="rId3"/>
              </a:rPr>
            </a:br>
            <a:r>
              <a:rPr lang="en-GB" sz="2400" dirty="0" smtClean="0"/>
              <a:t>An effective outbreak communication can help to bring an outbreak under control as quickly as possible, with as little social disruption as possible.</a:t>
            </a:r>
            <a:br>
              <a:rPr lang="en-GB" sz="2400" dirty="0" smtClean="0"/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Health 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Literacy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752600"/>
            <a:ext cx="8991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Health literacy involves a range of social and individual factors which are influenced by educational systems, health systems, culture, and language. </a:t>
            </a:r>
          </a:p>
        </p:txBody>
      </p:sp>
    </p:spTree>
    <p:extLst>
      <p:ext uri="{BB962C8B-B14F-4D97-AF65-F5344CB8AC3E}">
        <p14:creationId xmlns:p14="http://schemas.microsoft.com/office/powerpoint/2010/main" val="2460174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533400"/>
            <a:ext cx="92710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Why Learn About Health Literacy?</a:t>
            </a:r>
          </a:p>
        </p:txBody>
      </p:sp>
      <p:pic>
        <p:nvPicPr>
          <p:cNvPr id="133124" name="Picture 4" descr="health literacy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57350"/>
            <a:ext cx="81534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Text Box 7"/>
          <p:cNvSpPr txBox="1">
            <a:spLocks noChangeArrowheads="1"/>
          </p:cNvSpPr>
          <p:nvPr/>
        </p:nvSpPr>
        <p:spPr bwMode="auto">
          <a:xfrm>
            <a:off x="685800" y="5791200"/>
            <a:ext cx="784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200" i="1" dirty="0"/>
              <a:t>Findings from “Inadequate Functional Health Literacy Among Patients at Two Public Hospitals” 2009</a:t>
            </a:r>
          </a:p>
        </p:txBody>
      </p:sp>
    </p:spTree>
    <p:extLst>
      <p:ext uri="{BB962C8B-B14F-4D97-AF65-F5344CB8AC3E}">
        <p14:creationId xmlns:p14="http://schemas.microsoft.com/office/powerpoint/2010/main" val="258559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457200"/>
            <a:ext cx="8610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Identifying Limited Health Literacy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50292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Every day there are patients who have trouble reading and understanding health information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Even people with adequate health literacy skills may have trouble understanding and applying health care information, especially when it is explained in unfamiliar technical terms</a:t>
            </a:r>
          </a:p>
        </p:txBody>
      </p:sp>
      <p:pic>
        <p:nvPicPr>
          <p:cNvPr id="49156" name="Picture 5" descr="illust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3494088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148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572500" cy="1399032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Tools and Techniques for Identifying </a:t>
            </a:r>
            <a:br>
              <a:rPr lang="en-US" sz="28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Limited Literacy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5334000" cy="47244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/>
              <a:t>RED FLAGS</a:t>
            </a:r>
            <a:endParaRPr lang="en-US" sz="2400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300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Patient registration forms incomplete or inaccurately completed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Appointments frequently missed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Not following medication directions or procedures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Inability to describe how to take medications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Lack of follow-through with referrals to consultants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Help sought only when illness is advanced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May not be able to articulate symptoms or time course of illness </a:t>
            </a:r>
          </a:p>
        </p:txBody>
      </p:sp>
      <p:pic>
        <p:nvPicPr>
          <p:cNvPr id="50180" name="Picture 4" descr="reg flag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905000"/>
            <a:ext cx="34480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263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399032"/>
          </a:xfrm>
        </p:spPr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Tools and Techniques for Improving Communication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524000"/>
            <a:ext cx="8610600" cy="50292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2400" b="1" i="1" dirty="0">
                <a:solidFill>
                  <a:srgbClr val="FFFF00"/>
                </a:solidFill>
              </a:rPr>
              <a:t>Slow Down!</a:t>
            </a:r>
          </a:p>
          <a:p>
            <a:pPr marL="448056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    Such </a:t>
            </a:r>
            <a:r>
              <a:rPr lang="en-US" sz="2400" dirty="0"/>
              <a:t>patient-centered visits take no longer than “traditional” visits, in which the agenda is set by the health care provider</a:t>
            </a:r>
            <a:r>
              <a:rPr lang="en-US" sz="2400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marL="448056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     Behaviors </a:t>
            </a:r>
            <a:r>
              <a:rPr lang="en-US" sz="2400" dirty="0"/>
              <a:t>such as sitting rather than standing, listening rather than speaking, and speaking slowly, can help to reinforce the impression that you are focused on the patient.</a:t>
            </a:r>
          </a:p>
        </p:txBody>
      </p:sp>
    </p:spTree>
    <p:extLst>
      <p:ext uri="{BB962C8B-B14F-4D97-AF65-F5344CB8AC3E}">
        <p14:creationId xmlns:p14="http://schemas.microsoft.com/office/powerpoint/2010/main" val="1175847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Tools and Techniques for Improving </a:t>
            </a:r>
            <a: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Communication</a:t>
            </a:r>
            <a:b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sz="31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106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i="1" dirty="0" smtClean="0">
                <a:solidFill>
                  <a:srgbClr val="FFFF00"/>
                </a:solidFill>
              </a:rPr>
              <a:t>Use Plain, Nonmedical Language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     Most people have trouble understanding words used in health care. In others, a word may be familiar, but the person may not understand it in a health care context.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 Words that providers use in their day-to-day conversations with colleagues may be unfamiliar to the majority of persons who are not medically trained.</a:t>
            </a:r>
          </a:p>
        </p:txBody>
      </p:sp>
      <p:pic>
        <p:nvPicPr>
          <p:cNvPr id="6" name="Picture 5" descr="use don't u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95800"/>
            <a:ext cx="3238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54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10668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Tools and Techniques for Improving Communication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/>
              <a:t>PLAIN LANGUAGE</a:t>
            </a:r>
            <a:r>
              <a:rPr lang="en-US" sz="2800" b="1" i="1" dirty="0" smtClean="0"/>
              <a:t>!!!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Evidence indicates that all patients prefer easy-to-read materials to more complex or comprehensive materials.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Focus on instructions for key behaviors that the patient must put into action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Create materials for readability at the 6th- to 8th-grade level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Larger text (10- to 12-point) and fill it with blank space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Bullets and clear illustrations </a:t>
            </a:r>
          </a:p>
        </p:txBody>
      </p:sp>
    </p:spTree>
    <p:extLst>
      <p:ext uri="{BB962C8B-B14F-4D97-AF65-F5344CB8AC3E}">
        <p14:creationId xmlns:p14="http://schemas.microsoft.com/office/powerpoint/2010/main" val="299888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Objectives: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By the end of this lecture, you will be able to:</a:t>
            </a:r>
          </a:p>
          <a:p>
            <a:pPr lvl="0"/>
            <a:r>
              <a:rPr lang="en-US" dirty="0" smtClean="0"/>
              <a:t>Define health communication</a:t>
            </a:r>
          </a:p>
          <a:p>
            <a:pPr lvl="0"/>
            <a:r>
              <a:rPr lang="en-US" dirty="0" smtClean="0"/>
              <a:t>Recognize the importance of health communication  </a:t>
            </a:r>
          </a:p>
          <a:p>
            <a:pPr lvl="0"/>
            <a:r>
              <a:rPr lang="en-US" dirty="0" smtClean="0"/>
              <a:t>Identify the most important concepts related to health communication</a:t>
            </a:r>
          </a:p>
          <a:p>
            <a:pPr lvl="0"/>
            <a:r>
              <a:rPr lang="en-US" dirty="0" smtClean="0"/>
              <a:t>Identify the most important health communication principles </a:t>
            </a:r>
          </a:p>
          <a:p>
            <a:r>
              <a:rPr lang="en-US" dirty="0" smtClean="0"/>
              <a:t>Start developing cultural competency for successful health communication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1468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PLAIN LANGUAGE EXAMPLES</a:t>
            </a:r>
          </a:p>
        </p:txBody>
      </p:sp>
      <p:pic>
        <p:nvPicPr>
          <p:cNvPr id="54275" name="Picture 4" descr="roll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458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602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-304800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PLAIN LANGUAGE EXAMPLES</a:t>
            </a:r>
          </a:p>
        </p:txBody>
      </p:sp>
      <p:pic>
        <p:nvPicPr>
          <p:cNvPr id="56323" name="Picture 4" descr="DB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211263"/>
            <a:ext cx="89154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988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4977"/>
            <a:ext cx="8398668" cy="955623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PLAIN LANGUAGE EXAMPLES</a:t>
            </a:r>
          </a:p>
        </p:txBody>
      </p:sp>
      <p:pic>
        <p:nvPicPr>
          <p:cNvPr id="57347" name="Picture 4" descr="DHH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23975"/>
            <a:ext cx="8872538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5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Education and Training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34400" cy="4572000"/>
          </a:xfrm>
        </p:spPr>
        <p:txBody>
          <a:bodyPr/>
          <a:lstStyle/>
          <a:p>
            <a:r>
              <a:rPr lang="en-GB" sz="3200" cap="none" dirty="0" smtClean="0">
                <a:solidFill>
                  <a:schemeClr val="tx1">
                    <a:lumMod val="85000"/>
                  </a:schemeClr>
                </a:solidFill>
              </a:rPr>
              <a:t>It is a proven fact that education and training to those who feel sick is absolutely a vital tool. When people are sick they are afraid of not getting better. Here education, training and  communication work like a thrilling instrument.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152400"/>
            <a:ext cx="99060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Health </a:t>
            </a:r>
            <a:r>
              <a:rPr lang="en-GB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Communication Principles</a:t>
            </a:r>
            <a: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9993" y="1371600"/>
            <a:ext cx="9296400" cy="5257800"/>
          </a:xfrm>
        </p:spPr>
        <p:txBody>
          <a:bodyPr>
            <a:normAutofit lnSpcReduction="10000"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3200" dirty="0" smtClean="0">
                <a:solidFill>
                  <a:srgbClr val="FFFF00"/>
                </a:solidFill>
              </a:rPr>
              <a:t>Accuracy: </a:t>
            </a:r>
            <a:r>
              <a:rPr lang="en-GB" sz="3200" dirty="0" smtClean="0"/>
              <a:t>The content is valid and without errors of fact, interpretation, or judgment.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solidFill>
                  <a:srgbClr val="FFFF00"/>
                </a:solidFill>
              </a:rPr>
              <a:t>Availability: </a:t>
            </a:r>
            <a:r>
              <a:rPr lang="en-GB" sz="3200" dirty="0" smtClean="0"/>
              <a:t>The </a:t>
            </a:r>
            <a:r>
              <a:rPr lang="en-GB" sz="3200" dirty="0"/>
              <a:t>content (whether targeted message or other information) is delivered or placed where the audience can access it. </a:t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>
                <a:solidFill>
                  <a:srgbClr val="FFFF00"/>
                </a:solidFill>
              </a:rPr>
              <a:t>Balance: 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</a:rPr>
              <a:t>th</a:t>
            </a:r>
            <a:r>
              <a:rPr lang="en-GB" sz="3200" dirty="0" smtClean="0"/>
              <a:t>e </a:t>
            </a:r>
            <a:r>
              <a:rPr lang="en-GB" sz="3200" dirty="0"/>
              <a:t>content presents the benefits and risks of potential </a:t>
            </a:r>
            <a:r>
              <a:rPr lang="en-GB" sz="3200" dirty="0" smtClean="0"/>
              <a:t>actions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399032"/>
          </a:xfrm>
        </p:spPr>
        <p:txBody>
          <a:bodyPr>
            <a:normAutofit/>
          </a:bodyPr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Health communication principles</a:t>
            </a:r>
            <a: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10600" cy="5791200"/>
          </a:xfrm>
        </p:spPr>
        <p:txBody>
          <a:bodyPr>
            <a:normAutofit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n-GB" sz="2400" dirty="0">
                <a:solidFill>
                  <a:srgbClr val="FFFF00"/>
                </a:solidFill>
              </a:rPr>
              <a:t>Consistency: </a:t>
            </a:r>
            <a:r>
              <a:rPr lang="en-GB" sz="2400" dirty="0"/>
              <a:t>The content remains internally consistent over time and also consistent with information from other sources</a:t>
            </a:r>
            <a:r>
              <a:rPr lang="en-GB" sz="2400" dirty="0" smtClean="0"/>
              <a:t>.</a:t>
            </a:r>
          </a:p>
          <a:p>
            <a:pPr marL="64008" indent="0" fontAlgn="auto">
              <a:spcAft>
                <a:spcPts val="0"/>
              </a:spcAft>
              <a:buNone/>
              <a:defRPr/>
            </a:pPr>
            <a:endParaRPr lang="en-GB" sz="2400" dirty="0" smtClean="0">
              <a:solidFill>
                <a:srgbClr val="FFFF00"/>
              </a:solidFill>
            </a:endParaRP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>
                <a:solidFill>
                  <a:srgbClr val="FFFF00"/>
                </a:solidFill>
              </a:rPr>
              <a:t>Cultural </a:t>
            </a:r>
            <a:r>
              <a:rPr lang="en-GB" sz="2400" dirty="0">
                <a:solidFill>
                  <a:srgbClr val="FFFF00"/>
                </a:solidFill>
              </a:rPr>
              <a:t>competence: </a:t>
            </a:r>
            <a:r>
              <a:rPr lang="en-GB" sz="2400" dirty="0"/>
              <a:t>The design, implementation, and evaluation process that accounts for special issues for select population groups and </a:t>
            </a:r>
            <a:r>
              <a:rPr lang="en-GB" sz="2400" dirty="0" smtClean="0"/>
              <a:t>also </a:t>
            </a:r>
            <a:r>
              <a:rPr lang="en-GB" sz="2400" dirty="0"/>
              <a:t>educational levels and disability</a:t>
            </a:r>
            <a:r>
              <a:rPr lang="en-GB" sz="2400" dirty="0" smtClean="0"/>
              <a:t>.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FFFF00"/>
                </a:solidFill>
              </a:rPr>
              <a:t>Evidence base</a:t>
            </a:r>
            <a:r>
              <a:rPr lang="en-GB" sz="2400" dirty="0"/>
              <a:t>: Relevant scientific evidence that has undergone comprehensive review and rigorous analysis to formulate practice guidelines, performance measure, review criteria, and technology assessments. </a:t>
            </a:r>
            <a:br>
              <a:rPr lang="en-GB" sz="24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-304800"/>
            <a:ext cx="98298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Health communication principles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58200" cy="4746625"/>
          </a:xfrm>
        </p:spPr>
        <p:txBody>
          <a:bodyPr>
            <a:normAutofit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n-GB" sz="2400" dirty="0">
                <a:solidFill>
                  <a:srgbClr val="FFFF00"/>
                </a:solidFill>
              </a:rPr>
              <a:t>Reach: </a:t>
            </a:r>
            <a:r>
              <a:rPr lang="en-GB" sz="2400" dirty="0"/>
              <a:t>The content gets to or is available to the largest possible number of people in the target population.</a:t>
            </a:r>
            <a:endParaRPr lang="en-US" sz="2400" dirty="0"/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Interest</a:t>
            </a:r>
            <a:r>
              <a:rPr lang="en-US" sz="2400" dirty="0">
                <a:solidFill>
                  <a:srgbClr val="FFFF00"/>
                </a:solidFill>
              </a:rPr>
              <a:t>:  </a:t>
            </a:r>
            <a:r>
              <a:rPr lang="en-US" sz="2400" dirty="0"/>
              <a:t>Involvement and active participation without aim to gain personal publicity.</a:t>
            </a:r>
            <a:br>
              <a:rPr lang="en-US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FFFF00"/>
                </a:solidFill>
              </a:rPr>
              <a:t>Ability to understand: </a:t>
            </a:r>
            <a:r>
              <a:rPr lang="en-GB" sz="2400" dirty="0"/>
              <a:t>The reading or language level and format (including multimedia) are appropriate for the specific audience.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60960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Cultural </a:t>
            </a: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Competency in Health communication </a:t>
            </a:r>
            <a:endParaRPr lang="en-US" sz="2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304800" y="2031087"/>
            <a:ext cx="85344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indent="-457200"/>
            <a:r>
              <a:rPr lang="en-US" sz="2800" b="1" dirty="0">
                <a:solidFill>
                  <a:srgbClr val="FFFF00"/>
                </a:solidFill>
              </a:rPr>
              <a:t>Cultural Bias is Everywhere </a:t>
            </a:r>
            <a:endParaRPr lang="en-US" sz="2800" dirty="0">
              <a:solidFill>
                <a:srgbClr val="FFFF00"/>
              </a:solidFill>
            </a:endParaRPr>
          </a:p>
          <a:p>
            <a:pPr marL="457200" indent="-457200"/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Research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shows that individuals who are culturally different from their providers are less likely to:</a:t>
            </a:r>
          </a:p>
          <a:p>
            <a:pPr marL="457200" indent="-457200"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Establish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a connection and trust with providers </a:t>
            </a:r>
          </a:p>
          <a:p>
            <a:pPr marL="457200" indent="-457200">
              <a:buFontTx/>
              <a:buChar char="•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Receive sufficient information </a:t>
            </a:r>
          </a:p>
          <a:p>
            <a:pPr marL="457200" indent="-457200">
              <a:buFontTx/>
              <a:buChar char="•"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Be encouraged to participate in medical decision-making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Culture and Health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Tx/>
              <a:buNone/>
              <a:defRPr/>
            </a:pPr>
            <a:r>
              <a:rPr lang="en-US" dirty="0"/>
              <a:t>Culture is also a central issue in people’s health care. A person's culture can affect: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How health care information is received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How rights and protections are exercised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What is considered to be a health problem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How symptoms and concerns about the problem are expressed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Who provides treatment for the problem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What types of treatment should be given</a:t>
            </a:r>
            <a:r>
              <a:rPr lang="en-US" i="1" dirty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5334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Cultural Factors Influencing Patient-Provider Communication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2800" b="1" i="1" dirty="0"/>
              <a:t>Nonverbal Communication </a:t>
            </a:r>
            <a:r>
              <a:rPr lang="en-US" sz="2800" b="1" dirty="0"/>
              <a:t>Varies greatly among people, often leading to cross-cultural</a:t>
            </a:r>
            <a:r>
              <a:rPr lang="en-US" sz="2800" dirty="0"/>
              <a:t> misunderstanding.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Facial Expressions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Head Movements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Hand and Arm Gestures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Personal Space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Touching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Eye Contact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i="1" dirty="0"/>
              <a:t>Physical Postures</a:t>
            </a:r>
          </a:p>
        </p:txBody>
      </p:sp>
      <p:pic>
        <p:nvPicPr>
          <p:cNvPr id="246788" name="Picture 4" descr="thumbs up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47491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533400"/>
            <a:ext cx="8991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Health Communication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47800"/>
            <a:ext cx="9144000" cy="4538663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/>
              <a:t>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study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use of communication strategies to inform and influence individual and community decisions that enhance health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81600" y="56388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/>
              <a:t>Healthy People 2010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75895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Cultural Factors Influencing Patient-Provider Communication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828800"/>
            <a:ext cx="8686800" cy="5486400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Many </a:t>
            </a:r>
            <a:r>
              <a:rPr lang="en-US" sz="2400" dirty="0"/>
              <a:t>cultures feel providers have a higher status and will therefore expect the provider to take charge. The patient may not wish to participate in making decisions about his/her treatment, and may appear passive in the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5800" y="-381000"/>
            <a:ext cx="10134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Developing Cultural Competency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3988" y="1371600"/>
            <a:ext cx="5447912" cy="5867400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b="1" i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i="1" dirty="0">
                <a:solidFill>
                  <a:srgbClr val="FFFF00"/>
                </a:solidFill>
              </a:rPr>
              <a:t>Fact-Centered Approach</a:t>
            </a:r>
            <a:endParaRPr lang="en-US" sz="2400" b="1" dirty="0">
              <a:solidFill>
                <a:srgbClr val="FFFF00"/>
              </a:solidFill>
            </a:endParaRP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>
                <a:solidFill>
                  <a:srgbClr val="FFFF00"/>
                </a:solidFill>
              </a:rPr>
              <a:t>What to do</a:t>
            </a:r>
            <a:r>
              <a:rPr lang="en-US" sz="2400" b="1" dirty="0"/>
              <a:t>:</a:t>
            </a:r>
            <a:r>
              <a:rPr lang="en-US" sz="2400" dirty="0"/>
              <a:t> Gain cultural information about specific ethnic groups</a:t>
            </a:r>
            <a:endParaRPr lang="en-US" sz="2400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>
                <a:solidFill>
                  <a:srgbClr val="FFFF00"/>
                </a:solidFill>
              </a:rPr>
              <a:t>How to do it: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Learn culture-specific information, such as an ethnic group’s historical context, cultural concepts of illness and disease, health-seeking behaviors, health-oriented data and disease patterns, and so on.</a:t>
            </a:r>
          </a:p>
        </p:txBody>
      </p:sp>
      <p:pic>
        <p:nvPicPr>
          <p:cNvPr id="68612" name="Picture 4" descr="fact center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900" y="2133600"/>
            <a:ext cx="3408749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-457200"/>
            <a:ext cx="98298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Developing Cultural Competency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057400"/>
            <a:ext cx="6019800" cy="4800600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i="1" dirty="0">
                <a:solidFill>
                  <a:srgbClr val="FFFF00"/>
                </a:solidFill>
              </a:rPr>
              <a:t>Attitude/Skill-Centered Approach</a:t>
            </a:r>
            <a:endParaRPr lang="en-US" sz="2000" b="1" dirty="0">
              <a:solidFill>
                <a:srgbClr val="FFFF00"/>
              </a:solidFill>
            </a:endParaRP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000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solidFill>
                  <a:srgbClr val="FFFF00"/>
                </a:solidFill>
              </a:rPr>
              <a:t>What to do: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Enhance communication skills and focus on the cultural values and beliefs of individuals (including yourself)</a:t>
            </a:r>
            <a:endParaRPr lang="en-US" sz="2000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solidFill>
                  <a:srgbClr val="FFFF00"/>
                </a:solidFill>
              </a:rPr>
              <a:t>How to do it: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Recognize and acknowledge your own biases; understand yourself and others in terms of culture; understand how race, ethnicity, gender, spirituality, and other issues play a role in delivery and in perceptions of health care; and acquire and apply culturally competent communication skills</a:t>
            </a:r>
          </a:p>
        </p:txBody>
      </p:sp>
      <p:pic>
        <p:nvPicPr>
          <p:cNvPr id="69636" name="Picture 4" descr="skills center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3476625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14400"/>
            <a:ext cx="9067800" cy="75895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An effective communication strategy should be based on:</a:t>
            </a:r>
            <a:r>
              <a:rPr lang="en-GB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4899025"/>
          </a:xfrm>
        </p:spPr>
        <p:txBody>
          <a:bodyPr>
            <a:normAutofit/>
          </a:bodyPr>
          <a:lstStyle/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 smtClean="0"/>
              <a:t>Interpersonal </a:t>
            </a:r>
            <a:r>
              <a:rPr lang="en-GB" sz="2800" dirty="0"/>
              <a:t>skills: interpersonal skills are those skills that enable us to interact with another person, allowing us to communicate successfully with </a:t>
            </a:r>
            <a:r>
              <a:rPr lang="en-GB" sz="2800" dirty="0" smtClean="0"/>
              <a:t>them,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 smtClean="0"/>
              <a:t>Positive </a:t>
            </a:r>
            <a:r>
              <a:rPr lang="en-GB" sz="2800" dirty="0"/>
              <a:t>relationships with work colleagues and other </a:t>
            </a:r>
            <a:r>
              <a:rPr lang="en-GB" sz="2800" dirty="0" smtClean="0"/>
              <a:t>professionals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 smtClean="0"/>
              <a:t>You should be assertive and calm not aggressive during communication with patients and his family members. </a:t>
            </a:r>
          </a:p>
        </p:txBody>
      </p:sp>
    </p:spTree>
    <p:extLst>
      <p:ext uri="{BB962C8B-B14F-4D97-AF65-F5344CB8AC3E}">
        <p14:creationId xmlns:p14="http://schemas.microsoft.com/office/powerpoint/2010/main" val="14379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75895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GB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GB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GB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 </a:t>
            </a:r>
            <a:r>
              <a:rPr lang="en-GB" sz="32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effective communication strategy should based on:</a:t>
            </a:r>
            <a:r>
              <a:rPr lang="en-GB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05000"/>
            <a:ext cx="8763000" cy="4572000"/>
          </a:xfrm>
        </p:spPr>
        <p:txBody>
          <a:bodyPr>
            <a:noAutofit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en-GB" sz="2400" dirty="0" smtClean="0"/>
              <a:t>Language </a:t>
            </a:r>
            <a:r>
              <a:rPr lang="en-GB" sz="2400" dirty="0"/>
              <a:t>barriers are a common challenge. Overcome this dilemma with best possible way. Speak clearly and slowly during your communication with patients and his family members</a:t>
            </a:r>
            <a:r>
              <a:rPr lang="en-GB" sz="2400" dirty="0" smtClean="0"/>
              <a:t>.</a:t>
            </a:r>
          </a:p>
          <a:p>
            <a:pPr marL="64008" indent="0" fontAlgn="auto">
              <a:spcAft>
                <a:spcPts val="0"/>
              </a:spcAft>
              <a:buNone/>
              <a:defRPr/>
            </a:pPr>
            <a:endParaRPr lang="en-GB" sz="2400" dirty="0" smtClean="0"/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en-GB" sz="2400" dirty="0"/>
              <a:t>Define the basics </a:t>
            </a:r>
            <a:r>
              <a:rPr lang="en-GB" sz="2400" dirty="0" smtClean="0"/>
              <a:t>purpose </a:t>
            </a:r>
            <a:r>
              <a:rPr lang="en-GB" sz="2400" dirty="0"/>
              <a:t>of your meeting with the patients. Be specific. NO long stories required. Give example if required</a:t>
            </a:r>
            <a:r>
              <a:rPr lang="en-GB" sz="2400" dirty="0" smtClean="0"/>
              <a:t>.</a:t>
            </a:r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en-GB" sz="2400" dirty="0"/>
              <a:t>Be careful of jargon. (Technical language with interacting with </a:t>
            </a:r>
            <a:r>
              <a:rPr lang="en-GB" sz="2400" dirty="0" smtClean="0"/>
              <a:t>patients)</a:t>
            </a:r>
            <a:endParaRPr lang="en-US" sz="2400" dirty="0"/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/>
            </a:r>
            <a:br>
              <a:rPr lang="en-GB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162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10668000" cy="1399032"/>
          </a:xfrm>
        </p:spPr>
        <p:txBody>
          <a:bodyPr>
            <a:normAutofit/>
          </a:bodyPr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Function of health communication</a:t>
            </a:r>
            <a:r>
              <a:rPr lang="en-GB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Health communication includes the study and use of communication strategies to inform and influence individual and  community knowledge, attitudes and practices (KAP) with regard to health and healthcare.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28600"/>
            <a:ext cx="8534400" cy="1399032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Effective Health Communication—Not Just for Physicians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82775"/>
            <a:ext cx="86868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500" dirty="0"/>
              <a:t>Understanding and delivering effective health communication is the charge of all health care professionals from all parts of your organization</a:t>
            </a:r>
          </a:p>
          <a:p>
            <a:pPr marL="520700" lvl="1" indent="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100" dirty="0"/>
              <a:t>Physicians</a:t>
            </a:r>
          </a:p>
          <a:p>
            <a:pPr marL="520700" lvl="1" indent="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100" dirty="0"/>
              <a:t>Dentists</a:t>
            </a:r>
          </a:p>
          <a:p>
            <a:pPr marL="520700" lvl="1" indent="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100" dirty="0" smtClean="0"/>
              <a:t>Nurses</a:t>
            </a:r>
          </a:p>
          <a:p>
            <a:pPr marL="520700" lvl="1" indent="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100" dirty="0" smtClean="0"/>
              <a:t>Health educators</a:t>
            </a:r>
            <a:endParaRPr lang="en-US" sz="2100" dirty="0"/>
          </a:p>
          <a:p>
            <a:pPr marL="520700" lvl="1" indent="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100" dirty="0" smtClean="0"/>
              <a:t>Social </a:t>
            </a:r>
            <a:r>
              <a:rPr lang="en-US" sz="2100" dirty="0"/>
              <a:t>Workers</a:t>
            </a:r>
          </a:p>
          <a:p>
            <a:pPr marL="520700" lvl="1" indent="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100" dirty="0"/>
              <a:t>Front-office staff</a:t>
            </a:r>
          </a:p>
          <a:p>
            <a:pPr marL="520700" lvl="1" indent="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100" dirty="0"/>
              <a:t>Billing staff</a:t>
            </a:r>
          </a:p>
          <a:p>
            <a:pPr marL="520700" lvl="1" indent="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100" dirty="0"/>
              <a:t>Pharmacists</a:t>
            </a:r>
          </a:p>
          <a:p>
            <a:pPr marL="520700" lvl="1" indent="0" fontAlgn="auto">
              <a:spcAft>
                <a:spcPts val="0"/>
              </a:spcAft>
              <a:buFontTx/>
              <a:buNone/>
              <a:defRPr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20058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66700" y="-228600"/>
            <a:ext cx="11353800" cy="1399032"/>
          </a:xfrm>
        </p:spPr>
        <p:txBody>
          <a:bodyPr>
            <a:normAutofit/>
          </a:bodyPr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Importance </a:t>
            </a:r>
            <a:r>
              <a:rPr lang="en-US" sz="32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of </a:t>
            </a:r>
            <a:r>
              <a:rPr lang="en-US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Health Communication</a:t>
            </a:r>
            <a:endParaRPr lang="en-US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828800"/>
            <a:ext cx="85344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/>
              <a:t>Effective health communication can lead to positive health outcomes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Better use of the health care system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Better medical outcomes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Improved patient-provider relationships.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Poor health communication can lead to negative outcomes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Low patients compliance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Low patient participation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Weak patient-provider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05958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FACTS</a:t>
            </a:r>
            <a:endParaRPr lang="en-US" sz="31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229600" cy="45720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Up to 80% of patients forget what their doctor said as soon as they leave the doctor’s office </a:t>
            </a:r>
          </a:p>
          <a:p>
            <a:endParaRPr lang="en-US" dirty="0" smtClean="0"/>
          </a:p>
          <a:p>
            <a:r>
              <a:rPr lang="en-US" dirty="0" smtClean="0"/>
              <a:t>Nearly 50% of what patients remember is recalled incorrectly</a:t>
            </a:r>
          </a:p>
        </p:txBody>
      </p:sp>
    </p:spTree>
    <p:extLst>
      <p:ext uri="{BB962C8B-B14F-4D97-AF65-F5344CB8AC3E}">
        <p14:creationId xmlns:p14="http://schemas.microsoft.com/office/powerpoint/2010/main" val="163758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Think…….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077200" cy="502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How many of the individuals you serve do you think remember what you say? </a:t>
            </a:r>
          </a:p>
          <a:p>
            <a:r>
              <a:rPr lang="en-US" sz="2800" dirty="0" smtClean="0"/>
              <a:t>Are you sure? </a:t>
            </a:r>
          </a:p>
          <a:p>
            <a:r>
              <a:rPr lang="en-US" sz="2800" dirty="0" smtClean="0"/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37229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152400"/>
            <a:ext cx="9448800" cy="1399032"/>
          </a:xfrm>
        </p:spPr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Health communication overview</a:t>
            </a:r>
            <a:r>
              <a:rPr lang="en-GB" sz="44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GB" sz="44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Health communication is a critical public health competency for all diseases and has become especially important in communicable diseases.</a:t>
            </a:r>
          </a:p>
          <a:p>
            <a:pPr algn="just"/>
            <a:r>
              <a:rPr lang="en-US" sz="2400" dirty="0" smtClean="0"/>
              <a:t> The surfacing of new infectious organisms, microbial resistance to therapeutic drugs, new environmental related phenomena and the new emerging diseases represent public health threats that can spread quickly and unexpectedly. </a:t>
            </a:r>
            <a:endParaRPr lang="en-US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2048</TotalTime>
  <Words>1590</Words>
  <Application>Microsoft Office PowerPoint</Application>
  <PresentationFormat>On-screen Show (4:3)</PresentationFormat>
  <Paragraphs>195</Paragraphs>
  <Slides>34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Civic</vt:lpstr>
      <vt:lpstr>Health Communication </vt:lpstr>
      <vt:lpstr>Objectives:</vt:lpstr>
      <vt:lpstr>  Health Communication</vt:lpstr>
      <vt:lpstr>Function of health communication </vt:lpstr>
      <vt:lpstr>Effective Health Communication—Not Just for Physicians</vt:lpstr>
      <vt:lpstr>Importance of Health Communication</vt:lpstr>
      <vt:lpstr>FACTS</vt:lpstr>
      <vt:lpstr>Think…….</vt:lpstr>
      <vt:lpstr>Health communication overview </vt:lpstr>
      <vt:lpstr>Purpose of Health Communication </vt:lpstr>
      <vt:lpstr>Some important concepts related to Health Communication </vt:lpstr>
      <vt:lpstr>Important concepts related to Health Communication (cont’) </vt:lpstr>
      <vt:lpstr>Health Literacy</vt:lpstr>
      <vt:lpstr>Why Learn About Health Literacy?</vt:lpstr>
      <vt:lpstr>Identifying Limited Health Literacy</vt:lpstr>
      <vt:lpstr>Tools and Techniques for Identifying  Limited Literacy</vt:lpstr>
      <vt:lpstr>Tools and Techniques for Improving Communication</vt:lpstr>
      <vt:lpstr>Tools and Techniques for Improving Communication </vt:lpstr>
      <vt:lpstr>Tools and Techniques for Improving Communication</vt:lpstr>
      <vt:lpstr>PLAIN LANGUAGE EXAMPLES</vt:lpstr>
      <vt:lpstr>PLAIN LANGUAGE EXAMPLES</vt:lpstr>
      <vt:lpstr>PLAIN LANGUAGE EXAMPLES</vt:lpstr>
      <vt:lpstr>Education and Training</vt:lpstr>
      <vt:lpstr>Health Communication Principles </vt:lpstr>
      <vt:lpstr>Health communication principles </vt:lpstr>
      <vt:lpstr>Health communication principles</vt:lpstr>
      <vt:lpstr>Cultural Competency in Health communication </vt:lpstr>
      <vt:lpstr>Culture and Health</vt:lpstr>
      <vt:lpstr>Cultural Factors Influencing Patient-Provider Communication</vt:lpstr>
      <vt:lpstr>Cultural Factors Influencing Patient-Provider Communication</vt:lpstr>
      <vt:lpstr>Developing Cultural Competency</vt:lpstr>
      <vt:lpstr>Developing Cultural Competency</vt:lpstr>
      <vt:lpstr>An effective communication strategy should be based on: </vt:lpstr>
      <vt:lpstr>  An effective communication strategy should based on: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Health Communication—Not Just for Physicians Understanding and delivering effective health communication is the charge of all health care professionals—from management to administrative staff in health organizations; from physicians, dentists, and nurses to community health care workers, front-office staff, physician assistants, pharmacists, and health educators—all need to use effective health communication techniques. Each individual involved in a health care encounter is a key player in ensuring that information is not only delivered to the patient, but is understood by the patient.  It does not matter whether you work in a large hospital or small community clinic, using the practices of effective health communication is vital to everyone</dc:title>
  <dc:creator>Basmah Kattan</dc:creator>
  <cp:lastModifiedBy>Basma</cp:lastModifiedBy>
  <cp:revision>242</cp:revision>
  <dcterms:created xsi:type="dcterms:W3CDTF">2010-04-07T12:52:04Z</dcterms:created>
  <dcterms:modified xsi:type="dcterms:W3CDTF">2018-10-15T08:37:16Z</dcterms:modified>
</cp:coreProperties>
</file>