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027" autoAdjust="0"/>
    <p:restoredTop sz="94660"/>
  </p:normalViewPr>
  <p:slideViewPr>
    <p:cSldViewPr snapToGrid="0">
      <p:cViewPr varScale="1">
        <p:scale>
          <a:sx n="87" d="100"/>
          <a:sy n="87" d="100"/>
        </p:scale>
        <p:origin x="38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dirty="0"/>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dirty="0"/>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7F33B470-CB3B-4876-84EF-0B76BF1887E4}" type="datetimeFigureOut">
              <a:rPr lang="ar-SA" smtClean="0"/>
              <a:t>6/5/1439</a:t>
            </a:fld>
            <a:endParaRPr lang="ar-SA"/>
          </a:p>
        </p:txBody>
      </p:sp>
      <p:sp>
        <p:nvSpPr>
          <p:cNvPr id="5" name="Footer Placeholder 4"/>
          <p:cNvSpPr>
            <a:spLocks noGrp="1"/>
          </p:cNvSpPr>
          <p:nvPr>
            <p:ph type="ftr" sz="quarter" idx="11"/>
          </p:nvPr>
        </p:nvSpPr>
        <p:spPr/>
        <p:txBody>
          <a:bodyPr/>
          <a:lstStyle/>
          <a:p>
            <a:endParaRPr lang="ar-SA"/>
          </a:p>
        </p:txBody>
      </p:sp>
    </p:spTree>
    <p:extLst>
      <p:ext uri="{BB962C8B-B14F-4D97-AF65-F5344CB8AC3E}">
        <p14:creationId xmlns:p14="http://schemas.microsoft.com/office/powerpoint/2010/main" val="314370758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0F6F4"/>
            </a:gs>
            <a:gs pos="100000">
              <a:schemeClr val="accent6">
                <a:lumMod val="40000"/>
                <a:lumOff val="60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7" name="Rectangle 6"/>
          <p:cNvSpPr/>
          <p:nvPr/>
        </p:nvSpPr>
        <p:spPr>
          <a:xfrm>
            <a:off x="-1" y="0"/>
            <a:ext cx="379411"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F33B470-CB3B-4876-84EF-0B76BF1887E4}" type="datetimeFigureOut">
              <a:rPr lang="ar-SA" smtClean="0"/>
              <a:t>6/5/1439</a:t>
            </a:fld>
            <a:endParaRPr lang="ar-S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A331BEC-B43D-444D-9813-6265D0E2301A}" type="slidenum">
              <a:rPr lang="ar-SA" smtClean="0"/>
              <a:t>‹#›</a:t>
            </a:fld>
            <a:endParaRPr lang="ar-SA"/>
          </a:p>
        </p:txBody>
      </p:sp>
    </p:spTree>
    <p:extLst>
      <p:ext uri="{BB962C8B-B14F-4D97-AF65-F5344CB8AC3E}">
        <p14:creationId xmlns:p14="http://schemas.microsoft.com/office/powerpoint/2010/main" val="81058205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0.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svg"/><Relationship Id="rId10" Type="http://schemas.openxmlformats.org/officeDocument/2006/relationships/slide" Target="slide9.xml"/><Relationship Id="rId4" Type="http://schemas.openxmlformats.org/officeDocument/2006/relationships/image" Target="../media/image3.png"/><Relationship Id="rId9" Type="http://schemas.openxmlformats.org/officeDocument/2006/relationships/image" Target="../media/image8.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مجموعة 21">
            <a:extLst>
              <a:ext uri="{FF2B5EF4-FFF2-40B4-BE49-F238E27FC236}">
                <a16:creationId xmlns:a16="http://schemas.microsoft.com/office/drawing/2014/main" id="{E5A90E4E-2BED-4A71-87E3-DAEA8F8F9604}"/>
              </a:ext>
            </a:extLst>
          </p:cNvPr>
          <p:cNvGrpSpPr/>
          <p:nvPr/>
        </p:nvGrpSpPr>
        <p:grpSpPr>
          <a:xfrm>
            <a:off x="6971333" y="1326532"/>
            <a:ext cx="4446163" cy="4446163"/>
            <a:chOff x="6971333" y="1326532"/>
            <a:chExt cx="4446163" cy="4446163"/>
          </a:xfrm>
        </p:grpSpPr>
        <p:sp>
          <p:nvSpPr>
            <p:cNvPr id="23" name="Oval 55">
              <a:extLst>
                <a:ext uri="{FF2B5EF4-FFF2-40B4-BE49-F238E27FC236}">
                  <a16:creationId xmlns:a16="http://schemas.microsoft.com/office/drawing/2014/main" id="{7D4F07C9-F825-42E0-8FF0-5773086002B6}"/>
                </a:ext>
              </a:extLst>
            </p:cNvPr>
            <p:cNvSpPr/>
            <p:nvPr/>
          </p:nvSpPr>
          <p:spPr>
            <a:xfrm flipH="1">
              <a:off x="6971333" y="1326532"/>
              <a:ext cx="4446163" cy="4446163"/>
            </a:xfrm>
            <a:prstGeom prst="ellipse">
              <a:avLst/>
            </a:prstGeom>
            <a:pattFill prst="smGrid">
              <a:fgClr>
                <a:schemeClr val="bg1">
                  <a:lumMod val="95000"/>
                </a:schemeClr>
              </a:fgClr>
              <a:bgClr>
                <a:srgbClr val="DDE1E2"/>
              </a:bgClr>
            </a:pattFill>
            <a:ln>
              <a:noFill/>
            </a:ln>
            <a:effectLst>
              <a:innerShdw blurRad="952500">
                <a:schemeClr val="tx1">
                  <a:lumMod val="50000"/>
                  <a:lumOff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4" name="Oval 53">
              <a:extLst>
                <a:ext uri="{FF2B5EF4-FFF2-40B4-BE49-F238E27FC236}">
                  <a16:creationId xmlns:a16="http://schemas.microsoft.com/office/drawing/2014/main" id="{06227670-CC82-434D-80F8-E2B31F8BDDF6}"/>
                </a:ext>
              </a:extLst>
            </p:cNvPr>
            <p:cNvSpPr/>
            <p:nvPr/>
          </p:nvSpPr>
          <p:spPr>
            <a:xfrm flipH="1">
              <a:off x="7343708" y="1698907"/>
              <a:ext cx="3701413" cy="3701413"/>
            </a:xfrm>
            <a:prstGeom prst="ellipse">
              <a:avLst/>
            </a:prstGeom>
            <a:gradFill flip="none" rotWithShape="1">
              <a:gsLst>
                <a:gs pos="0">
                  <a:srgbClr val="DDE1E2"/>
                </a:gs>
                <a:gs pos="100000">
                  <a:srgbClr val="FFFFFF"/>
                </a:gs>
              </a:gsLst>
              <a:lin ang="16200000" scaled="1"/>
              <a:tileRect/>
            </a:gradFill>
            <a:ln w="558800">
              <a:noFill/>
            </a:ln>
            <a:effectLst>
              <a:outerShdw blurRad="508000" dist="76200" dir="2700000" sx="102000" sy="102000" algn="tl" rotWithShape="0">
                <a:schemeClr val="tx1">
                  <a:lumMod val="65000"/>
                  <a:lumOff val="3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5" name="Oval 63">
              <a:extLst>
                <a:ext uri="{FF2B5EF4-FFF2-40B4-BE49-F238E27FC236}">
                  <a16:creationId xmlns:a16="http://schemas.microsoft.com/office/drawing/2014/main" id="{A582646B-312A-4816-AA2B-74D06760AEEC}"/>
                </a:ext>
              </a:extLst>
            </p:cNvPr>
            <p:cNvSpPr/>
            <p:nvPr/>
          </p:nvSpPr>
          <p:spPr>
            <a:xfrm flipH="1">
              <a:off x="7457367" y="1789693"/>
              <a:ext cx="3474097" cy="3474097"/>
            </a:xfrm>
            <a:prstGeom prst="ellipse">
              <a:avLst/>
            </a:prstGeom>
            <a:noFill/>
            <a:ln w="15875">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6" name="Oval 64">
              <a:extLst>
                <a:ext uri="{FF2B5EF4-FFF2-40B4-BE49-F238E27FC236}">
                  <a16:creationId xmlns:a16="http://schemas.microsoft.com/office/drawing/2014/main" id="{74F7DB5A-7BDC-4FC7-B268-55F613201EFC}"/>
                </a:ext>
              </a:extLst>
            </p:cNvPr>
            <p:cNvSpPr/>
            <p:nvPr/>
          </p:nvSpPr>
          <p:spPr>
            <a:xfrm flipH="1">
              <a:off x="7509968" y="1843147"/>
              <a:ext cx="3367188" cy="3367188"/>
            </a:xfrm>
            <a:prstGeom prst="ellipse">
              <a:avLst/>
            </a:prstGeom>
            <a:noFill/>
            <a:ln w="15875">
              <a:solidFill>
                <a:schemeClr val="bg1">
                  <a:lumMod val="75000"/>
                </a:schemeClr>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7" name="Oval 65">
              <a:extLst>
                <a:ext uri="{FF2B5EF4-FFF2-40B4-BE49-F238E27FC236}">
                  <a16:creationId xmlns:a16="http://schemas.microsoft.com/office/drawing/2014/main" id="{97E950A7-7359-41D0-84F2-B35183754849}"/>
                </a:ext>
              </a:extLst>
            </p:cNvPr>
            <p:cNvSpPr/>
            <p:nvPr/>
          </p:nvSpPr>
          <p:spPr>
            <a:xfrm flipH="1">
              <a:off x="9140890" y="1761975"/>
              <a:ext cx="112102" cy="11210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8" name="Oval 66">
              <a:extLst>
                <a:ext uri="{FF2B5EF4-FFF2-40B4-BE49-F238E27FC236}">
                  <a16:creationId xmlns:a16="http://schemas.microsoft.com/office/drawing/2014/main" id="{3262EDB8-2C00-4122-96F1-BC83C02E98EF}"/>
                </a:ext>
              </a:extLst>
            </p:cNvPr>
            <p:cNvSpPr/>
            <p:nvPr/>
          </p:nvSpPr>
          <p:spPr>
            <a:xfrm flipH="1">
              <a:off x="9140890" y="5177288"/>
              <a:ext cx="112102" cy="11210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9" name="Oval 67">
              <a:extLst>
                <a:ext uri="{FF2B5EF4-FFF2-40B4-BE49-F238E27FC236}">
                  <a16:creationId xmlns:a16="http://schemas.microsoft.com/office/drawing/2014/main" id="{9BABAE06-BBC5-4514-AB0A-7386FE3AE269}"/>
                </a:ext>
              </a:extLst>
            </p:cNvPr>
            <p:cNvSpPr/>
            <p:nvPr/>
          </p:nvSpPr>
          <p:spPr>
            <a:xfrm flipH="1">
              <a:off x="7419419" y="3470690"/>
              <a:ext cx="112102" cy="11210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0" name="Oval 68">
              <a:extLst>
                <a:ext uri="{FF2B5EF4-FFF2-40B4-BE49-F238E27FC236}">
                  <a16:creationId xmlns:a16="http://schemas.microsoft.com/office/drawing/2014/main" id="{3BECC312-103C-45AB-B8D5-95D64D97B02C}"/>
                </a:ext>
              </a:extLst>
            </p:cNvPr>
            <p:cNvSpPr/>
            <p:nvPr/>
          </p:nvSpPr>
          <p:spPr>
            <a:xfrm flipH="1">
              <a:off x="10834049" y="3470690"/>
              <a:ext cx="112102" cy="112102"/>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31" name="Graphic 80" descr="Single gear">
              <a:extLst>
                <a:ext uri="{FF2B5EF4-FFF2-40B4-BE49-F238E27FC236}">
                  <a16:creationId xmlns:a16="http://schemas.microsoft.com/office/drawing/2014/main" id="{9F776AFD-85C0-4C0B-837E-4163F4A47327}"/>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9969960" y="4408442"/>
              <a:ext cx="360000" cy="360000"/>
            </a:xfrm>
            <a:prstGeom prst="rect">
              <a:avLst/>
            </a:prstGeom>
          </p:spPr>
        </p:pic>
        <p:pic>
          <p:nvPicPr>
            <p:cNvPr id="32" name="Graphic 82" descr="Stopwatch">
              <a:extLst>
                <a:ext uri="{FF2B5EF4-FFF2-40B4-BE49-F238E27FC236}">
                  <a16:creationId xmlns:a16="http://schemas.microsoft.com/office/drawing/2014/main" id="{F77B813D-0F9E-4899-994D-BF8FD53F94E5}"/>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flipH="1">
              <a:off x="10328351" y="4004064"/>
              <a:ext cx="360000" cy="360000"/>
            </a:xfrm>
            <a:prstGeom prst="rect">
              <a:avLst/>
            </a:prstGeom>
          </p:spPr>
        </p:pic>
        <p:pic>
          <p:nvPicPr>
            <p:cNvPr id="33" name="Graphic 84" descr="Lightbulb">
              <a:extLst>
                <a:ext uri="{FF2B5EF4-FFF2-40B4-BE49-F238E27FC236}">
                  <a16:creationId xmlns:a16="http://schemas.microsoft.com/office/drawing/2014/main" id="{FB3B163C-915F-4107-AF86-4A40FD994578}"/>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flipH="1">
              <a:off x="9015280" y="4750518"/>
              <a:ext cx="360000" cy="360000"/>
            </a:xfrm>
            <a:prstGeom prst="rect">
              <a:avLst/>
            </a:prstGeom>
          </p:spPr>
        </p:pic>
        <p:pic>
          <p:nvPicPr>
            <p:cNvPr id="34" name="Graphic 86" descr="Head with Gears">
              <a:extLst>
                <a:ext uri="{FF2B5EF4-FFF2-40B4-BE49-F238E27FC236}">
                  <a16:creationId xmlns:a16="http://schemas.microsoft.com/office/drawing/2014/main" id="{28842614-FA74-4B8D-A285-5020198D50CA}"/>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flipH="1">
              <a:off x="9524923" y="4683135"/>
              <a:ext cx="360000" cy="360000"/>
            </a:xfrm>
            <a:prstGeom prst="rect">
              <a:avLst/>
            </a:prstGeom>
          </p:spPr>
        </p:pic>
        <p:sp>
          <p:nvSpPr>
            <p:cNvPr id="35" name="Oval 87">
              <a:extLst>
                <a:ext uri="{FF2B5EF4-FFF2-40B4-BE49-F238E27FC236}">
                  <a16:creationId xmlns:a16="http://schemas.microsoft.com/office/drawing/2014/main" id="{86CB1D93-86FF-4626-A425-E206FFB8DC4B}"/>
                </a:ext>
              </a:extLst>
            </p:cNvPr>
            <p:cNvSpPr/>
            <p:nvPr/>
          </p:nvSpPr>
          <p:spPr>
            <a:xfrm flipH="1">
              <a:off x="8742657" y="4876105"/>
              <a:ext cx="112102" cy="112102"/>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6" name="Oval 88">
              <a:extLst>
                <a:ext uri="{FF2B5EF4-FFF2-40B4-BE49-F238E27FC236}">
                  <a16:creationId xmlns:a16="http://schemas.microsoft.com/office/drawing/2014/main" id="{0A04D0D9-E01D-489B-A9B2-015CCE8AEF86}"/>
                </a:ext>
              </a:extLst>
            </p:cNvPr>
            <p:cNvSpPr/>
            <p:nvPr/>
          </p:nvSpPr>
          <p:spPr>
            <a:xfrm flipH="1">
              <a:off x="8450577" y="4758898"/>
              <a:ext cx="112102" cy="112102"/>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7" name="Oval 89">
              <a:extLst>
                <a:ext uri="{FF2B5EF4-FFF2-40B4-BE49-F238E27FC236}">
                  <a16:creationId xmlns:a16="http://schemas.microsoft.com/office/drawing/2014/main" id="{113A31E9-0269-483A-9B62-4E948EC85035}"/>
                </a:ext>
              </a:extLst>
            </p:cNvPr>
            <p:cNvSpPr/>
            <p:nvPr/>
          </p:nvSpPr>
          <p:spPr>
            <a:xfrm flipH="1">
              <a:off x="8192223" y="4594853"/>
              <a:ext cx="112102" cy="112102"/>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sp>
        <p:nvSpPr>
          <p:cNvPr id="38" name="Rectangle: Rounded Corners 19">
            <a:extLst>
              <a:ext uri="{FF2B5EF4-FFF2-40B4-BE49-F238E27FC236}">
                <a16:creationId xmlns:a16="http://schemas.microsoft.com/office/drawing/2014/main" id="{3EF155DE-9517-4F84-BEA9-AA1B5C39A977}"/>
              </a:ext>
            </a:extLst>
          </p:cNvPr>
          <p:cNvSpPr/>
          <p:nvPr/>
        </p:nvSpPr>
        <p:spPr>
          <a:xfrm flipH="1">
            <a:off x="1712183" y="1085239"/>
            <a:ext cx="4121101" cy="803545"/>
          </a:xfrm>
          <a:prstGeom prst="roundRect">
            <a:avLst>
              <a:gd name="adj" fmla="val 50000"/>
            </a:avLst>
          </a:prstGeom>
          <a:gradFill flip="none" rotWithShape="1">
            <a:gsLst>
              <a:gs pos="0">
                <a:srgbClr val="FCB117"/>
              </a:gs>
              <a:gs pos="100000">
                <a:srgbClr val="FFDB3F"/>
              </a:gs>
            </a:gsLst>
            <a:lin ang="13500000" scaled="1"/>
            <a:tileRect/>
          </a:gra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9" name="Rectangle: Rounded Corners 20">
            <a:extLst>
              <a:ext uri="{FF2B5EF4-FFF2-40B4-BE49-F238E27FC236}">
                <a16:creationId xmlns:a16="http://schemas.microsoft.com/office/drawing/2014/main" id="{7A571C00-BD18-4085-95D7-E173E65E4696}"/>
              </a:ext>
            </a:extLst>
          </p:cNvPr>
          <p:cNvSpPr/>
          <p:nvPr/>
        </p:nvSpPr>
        <p:spPr>
          <a:xfrm flipH="1">
            <a:off x="946932" y="3170205"/>
            <a:ext cx="4121101" cy="803545"/>
          </a:xfrm>
          <a:prstGeom prst="roundRect">
            <a:avLst>
              <a:gd name="adj" fmla="val 50000"/>
            </a:avLst>
          </a:prstGeom>
          <a:gradFill flip="none" rotWithShape="1">
            <a:gsLst>
              <a:gs pos="0">
                <a:srgbClr val="F05222"/>
              </a:gs>
              <a:gs pos="100000">
                <a:srgbClr val="FBA31A"/>
              </a:gs>
            </a:gsLst>
            <a:lin ang="13500000" scaled="1"/>
            <a:tileRect/>
          </a:gra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40" name="Rectangle: Rounded Corners 21">
            <a:extLst>
              <a:ext uri="{FF2B5EF4-FFF2-40B4-BE49-F238E27FC236}">
                <a16:creationId xmlns:a16="http://schemas.microsoft.com/office/drawing/2014/main" id="{54713CC4-6E72-470B-B1A7-7B26C058804B}"/>
              </a:ext>
            </a:extLst>
          </p:cNvPr>
          <p:cNvSpPr/>
          <p:nvPr/>
        </p:nvSpPr>
        <p:spPr>
          <a:xfrm flipH="1">
            <a:off x="1802971" y="5199433"/>
            <a:ext cx="4121101" cy="803545"/>
          </a:xfrm>
          <a:prstGeom prst="roundRect">
            <a:avLst>
              <a:gd name="adj" fmla="val 50000"/>
            </a:avLst>
          </a:prstGeom>
          <a:gradFill flip="none" rotWithShape="1">
            <a:gsLst>
              <a:gs pos="0">
                <a:schemeClr val="bg2">
                  <a:lumMod val="50000"/>
                </a:schemeClr>
              </a:gs>
              <a:gs pos="100000">
                <a:schemeClr val="bg2">
                  <a:lumMod val="90000"/>
                </a:schemeClr>
              </a:gs>
            </a:gsLst>
            <a:lin ang="13500000" scaled="1"/>
            <a:tileRect/>
          </a:gra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41" name="Freeform: Shape 32">
            <a:extLst>
              <a:ext uri="{FF2B5EF4-FFF2-40B4-BE49-F238E27FC236}">
                <a16:creationId xmlns:a16="http://schemas.microsoft.com/office/drawing/2014/main" id="{2554072B-6705-430E-8F11-6B84DB56D3ED}"/>
              </a:ext>
            </a:extLst>
          </p:cNvPr>
          <p:cNvSpPr/>
          <p:nvPr/>
        </p:nvSpPr>
        <p:spPr>
          <a:xfrm flipH="1">
            <a:off x="6322602" y="843628"/>
            <a:ext cx="2688152" cy="5376300"/>
          </a:xfrm>
          <a:custGeom>
            <a:avLst/>
            <a:gdLst>
              <a:gd name="connsiteX0" fmla="*/ 0 w 2688152"/>
              <a:gd name="connsiteY0" fmla="*/ 0 h 5376300"/>
              <a:gd name="connsiteX1" fmla="*/ 2 w 2688152"/>
              <a:gd name="connsiteY1" fmla="*/ 0 h 5376300"/>
              <a:gd name="connsiteX2" fmla="*/ 2688152 w 2688152"/>
              <a:gd name="connsiteY2" fmla="*/ 2688150 h 5376300"/>
              <a:gd name="connsiteX3" fmla="*/ 2 w 2688152"/>
              <a:gd name="connsiteY3" fmla="*/ 5376300 h 5376300"/>
              <a:gd name="connsiteX4" fmla="*/ 0 w 2688152"/>
              <a:gd name="connsiteY4" fmla="*/ 5376300 h 5376300"/>
              <a:gd name="connsiteX5" fmla="*/ 0 w 2688152"/>
              <a:gd name="connsiteY5" fmla="*/ 5268071 h 5376300"/>
              <a:gd name="connsiteX6" fmla="*/ 186213 w 2688152"/>
              <a:gd name="connsiteY6" fmla="*/ 5258902 h 5376300"/>
              <a:gd name="connsiteX7" fmla="*/ 2565270 w 2688152"/>
              <a:gd name="connsiteY7" fmla="*/ 2688151 h 5376300"/>
              <a:gd name="connsiteX8" fmla="*/ 186213 w 2688152"/>
              <a:gd name="connsiteY8" fmla="*/ 117401 h 5376300"/>
              <a:gd name="connsiteX9" fmla="*/ 0 w 2688152"/>
              <a:gd name="connsiteY9" fmla="*/ 108231 h 5376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88152" h="5376300">
                <a:moveTo>
                  <a:pt x="0" y="0"/>
                </a:moveTo>
                <a:lnTo>
                  <a:pt x="2" y="0"/>
                </a:lnTo>
                <a:cubicBezTo>
                  <a:pt x="1484626" y="0"/>
                  <a:pt x="2688152" y="1203526"/>
                  <a:pt x="2688152" y="2688150"/>
                </a:cubicBezTo>
                <a:cubicBezTo>
                  <a:pt x="2688152" y="4172775"/>
                  <a:pt x="1484626" y="5376300"/>
                  <a:pt x="2" y="5376300"/>
                </a:cubicBezTo>
                <a:lnTo>
                  <a:pt x="0" y="5376300"/>
                </a:lnTo>
                <a:lnTo>
                  <a:pt x="0" y="5268071"/>
                </a:lnTo>
                <a:lnTo>
                  <a:pt x="186213" y="5258902"/>
                </a:lnTo>
                <a:cubicBezTo>
                  <a:pt x="1522494" y="5126571"/>
                  <a:pt x="2565270" y="4026109"/>
                  <a:pt x="2565270" y="2688151"/>
                </a:cubicBezTo>
                <a:cubicBezTo>
                  <a:pt x="2565270" y="1350193"/>
                  <a:pt x="1522494" y="249732"/>
                  <a:pt x="186213" y="117401"/>
                </a:cubicBezTo>
                <a:lnTo>
                  <a:pt x="0" y="108231"/>
                </a:lnTo>
                <a:close/>
              </a:path>
            </a:pathLst>
          </a:custGeom>
          <a:gradFill flip="none" rotWithShape="1">
            <a:gsLst>
              <a:gs pos="75000">
                <a:srgbClr val="60509C"/>
              </a:gs>
              <a:gs pos="50000">
                <a:schemeClr val="bg2">
                  <a:lumMod val="50000"/>
                </a:schemeClr>
              </a:gs>
              <a:gs pos="25000">
                <a:srgbClr val="F4941D"/>
              </a:gs>
              <a:gs pos="0">
                <a:srgbClr val="FFD63A"/>
              </a:gs>
              <a:gs pos="100000">
                <a:srgbClr val="00ACBE"/>
              </a:gs>
            </a:gsLst>
            <a:lin ang="5400000" scaled="1"/>
            <a:tileRect/>
          </a:gradFill>
          <a:ln w="82550">
            <a:solidFill>
              <a:schemeClr val="bg1">
                <a:lumMod val="95000"/>
              </a:schemeClr>
            </a:solidFill>
          </a:ln>
          <a:effectLst>
            <a:glow rad="76200">
              <a:schemeClr val="accent5">
                <a:satMod val="175000"/>
                <a:alpha val="9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42" name="Oval 33">
            <a:extLst>
              <a:ext uri="{FF2B5EF4-FFF2-40B4-BE49-F238E27FC236}">
                <a16:creationId xmlns:a16="http://schemas.microsoft.com/office/drawing/2014/main" id="{7C254651-55EA-4FF1-981D-299D6ED2A8C3}"/>
              </a:ext>
            </a:extLst>
          </p:cNvPr>
          <p:cNvSpPr/>
          <p:nvPr/>
        </p:nvSpPr>
        <p:spPr>
          <a:xfrm flipH="1">
            <a:off x="7232707" y="1310786"/>
            <a:ext cx="352449" cy="352449"/>
          </a:xfrm>
          <a:prstGeom prst="ellipse">
            <a:avLst/>
          </a:prstGeom>
          <a:solidFill>
            <a:srgbClr val="FFD539"/>
          </a:solidFill>
          <a:ln>
            <a:noFill/>
          </a:ln>
          <a:effectLst>
            <a:outerShdw blurRad="254000" dist="38100" dir="2700000" sx="102000" sy="102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3" name="Oval 34">
            <a:extLst>
              <a:ext uri="{FF2B5EF4-FFF2-40B4-BE49-F238E27FC236}">
                <a16:creationId xmlns:a16="http://schemas.microsoft.com/office/drawing/2014/main" id="{F78544D5-A1B5-4613-B376-FD1317FA0753}"/>
              </a:ext>
            </a:extLst>
          </p:cNvPr>
          <p:cNvSpPr/>
          <p:nvPr/>
        </p:nvSpPr>
        <p:spPr>
          <a:xfrm flipH="1">
            <a:off x="6195070" y="3395753"/>
            <a:ext cx="352449" cy="352449"/>
          </a:xfrm>
          <a:prstGeom prst="ellipse">
            <a:avLst/>
          </a:prstGeom>
          <a:solidFill>
            <a:srgbClr val="F9951F"/>
          </a:solidFill>
          <a:ln>
            <a:noFill/>
          </a:ln>
          <a:effectLst>
            <a:outerShdw blurRad="254000" dist="38100" dir="2700000" sx="102000" sy="102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4" name="Oval 35">
            <a:extLst>
              <a:ext uri="{FF2B5EF4-FFF2-40B4-BE49-F238E27FC236}">
                <a16:creationId xmlns:a16="http://schemas.microsoft.com/office/drawing/2014/main" id="{9AAE6A91-68AB-4F3C-93E7-DB61C951310E}"/>
              </a:ext>
            </a:extLst>
          </p:cNvPr>
          <p:cNvSpPr/>
          <p:nvPr/>
        </p:nvSpPr>
        <p:spPr>
          <a:xfrm flipH="1">
            <a:off x="7235427" y="5424980"/>
            <a:ext cx="352449" cy="352449"/>
          </a:xfrm>
          <a:prstGeom prst="ellipse">
            <a:avLst/>
          </a:prstGeom>
          <a:solidFill>
            <a:schemeClr val="bg2">
              <a:lumMod val="50000"/>
            </a:schemeClr>
          </a:solidFill>
          <a:ln>
            <a:noFill/>
          </a:ln>
          <a:effectLst>
            <a:outerShdw blurRad="254000" dist="38100" dir="2700000" sx="102000" sy="102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cxnSp>
        <p:nvCxnSpPr>
          <p:cNvPr id="65" name="Straight Connector 40">
            <a:extLst>
              <a:ext uri="{FF2B5EF4-FFF2-40B4-BE49-F238E27FC236}">
                <a16:creationId xmlns:a16="http://schemas.microsoft.com/office/drawing/2014/main" id="{333FDE18-47BB-4603-9C92-08CE78DEB513}"/>
              </a:ext>
            </a:extLst>
          </p:cNvPr>
          <p:cNvCxnSpPr>
            <a:cxnSpLocks/>
            <a:stCxn id="42" idx="6"/>
            <a:endCxn id="38" idx="1"/>
          </p:cNvCxnSpPr>
          <p:nvPr/>
        </p:nvCxnSpPr>
        <p:spPr>
          <a:xfrm flipH="1">
            <a:off x="5833284" y="1487011"/>
            <a:ext cx="1399423" cy="1"/>
          </a:xfrm>
          <a:prstGeom prst="line">
            <a:avLst/>
          </a:prstGeom>
          <a:ln>
            <a:solidFill>
              <a:schemeClr val="bg1">
                <a:lumMod val="75000"/>
              </a:schemeClr>
            </a:solidFill>
            <a:prstDash val="solid"/>
            <a:tailEnd type="none" w="lg" len="lg"/>
          </a:ln>
        </p:spPr>
        <p:style>
          <a:lnRef idx="1">
            <a:schemeClr val="accent1"/>
          </a:lnRef>
          <a:fillRef idx="0">
            <a:schemeClr val="accent1"/>
          </a:fillRef>
          <a:effectRef idx="0">
            <a:schemeClr val="accent1"/>
          </a:effectRef>
          <a:fontRef idx="minor">
            <a:schemeClr val="tx1"/>
          </a:fontRef>
        </p:style>
      </p:cxnSp>
      <p:cxnSp>
        <p:nvCxnSpPr>
          <p:cNvPr id="66" name="Straight Connector 41">
            <a:extLst>
              <a:ext uri="{FF2B5EF4-FFF2-40B4-BE49-F238E27FC236}">
                <a16:creationId xmlns:a16="http://schemas.microsoft.com/office/drawing/2014/main" id="{6B8CDF91-212B-45A6-B594-1AB8396337EA}"/>
              </a:ext>
            </a:extLst>
          </p:cNvPr>
          <p:cNvCxnSpPr>
            <a:cxnSpLocks/>
            <a:stCxn id="63" idx="6"/>
            <a:endCxn id="39" idx="1"/>
          </p:cNvCxnSpPr>
          <p:nvPr/>
        </p:nvCxnSpPr>
        <p:spPr>
          <a:xfrm flipH="1">
            <a:off x="5068033" y="3571978"/>
            <a:ext cx="1127037" cy="0"/>
          </a:xfrm>
          <a:prstGeom prst="line">
            <a:avLst/>
          </a:prstGeom>
          <a:ln>
            <a:solidFill>
              <a:schemeClr val="bg1">
                <a:lumMod val="75000"/>
              </a:schemeClr>
            </a:solidFill>
            <a:prstDash val="solid"/>
            <a:tailEnd type="none" w="lg" len="lg"/>
          </a:ln>
        </p:spPr>
        <p:style>
          <a:lnRef idx="1">
            <a:schemeClr val="accent1"/>
          </a:lnRef>
          <a:fillRef idx="0">
            <a:schemeClr val="accent1"/>
          </a:fillRef>
          <a:effectRef idx="0">
            <a:schemeClr val="accent1"/>
          </a:effectRef>
          <a:fontRef idx="minor">
            <a:schemeClr val="tx1"/>
          </a:fontRef>
        </p:style>
      </p:cxnSp>
      <p:cxnSp>
        <p:nvCxnSpPr>
          <p:cNvPr id="67" name="Straight Connector 44">
            <a:extLst>
              <a:ext uri="{FF2B5EF4-FFF2-40B4-BE49-F238E27FC236}">
                <a16:creationId xmlns:a16="http://schemas.microsoft.com/office/drawing/2014/main" id="{16A4FEA6-BDD8-4F8E-9822-19C311C6BE84}"/>
              </a:ext>
            </a:extLst>
          </p:cNvPr>
          <p:cNvCxnSpPr>
            <a:cxnSpLocks/>
            <a:stCxn id="64" idx="6"/>
            <a:endCxn id="40" idx="1"/>
          </p:cNvCxnSpPr>
          <p:nvPr/>
        </p:nvCxnSpPr>
        <p:spPr>
          <a:xfrm flipH="1">
            <a:off x="5924072" y="5601205"/>
            <a:ext cx="1311355" cy="1"/>
          </a:xfrm>
          <a:prstGeom prst="line">
            <a:avLst/>
          </a:prstGeom>
          <a:ln>
            <a:solidFill>
              <a:schemeClr val="bg1">
                <a:lumMod val="75000"/>
              </a:schemeClr>
            </a:solidFill>
            <a:prstDash val="solid"/>
            <a:tailEnd type="none" w="lg" len="lg"/>
          </a:ln>
        </p:spPr>
        <p:style>
          <a:lnRef idx="1">
            <a:schemeClr val="accent1"/>
          </a:lnRef>
          <a:fillRef idx="0">
            <a:schemeClr val="accent1"/>
          </a:fillRef>
          <a:effectRef idx="0">
            <a:schemeClr val="accent1"/>
          </a:effectRef>
          <a:fontRef idx="minor">
            <a:schemeClr val="tx1"/>
          </a:fontRef>
        </p:style>
      </p:cxnSp>
      <p:sp>
        <p:nvSpPr>
          <p:cNvPr id="68" name="Oval 58">
            <a:extLst>
              <a:ext uri="{FF2B5EF4-FFF2-40B4-BE49-F238E27FC236}">
                <a16:creationId xmlns:a16="http://schemas.microsoft.com/office/drawing/2014/main" id="{3D7D7922-6291-491C-8D12-8FFC4F84950B}"/>
              </a:ext>
            </a:extLst>
          </p:cNvPr>
          <p:cNvSpPr/>
          <p:nvPr/>
        </p:nvSpPr>
        <p:spPr>
          <a:xfrm flipH="1">
            <a:off x="5114525" y="1165066"/>
            <a:ext cx="643888" cy="643888"/>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9" name="Oval 59">
            <a:extLst>
              <a:ext uri="{FF2B5EF4-FFF2-40B4-BE49-F238E27FC236}">
                <a16:creationId xmlns:a16="http://schemas.microsoft.com/office/drawing/2014/main" id="{46CBD3A7-242C-4540-B7CE-7CACEC7A55EF}"/>
              </a:ext>
            </a:extLst>
          </p:cNvPr>
          <p:cNvSpPr/>
          <p:nvPr/>
        </p:nvSpPr>
        <p:spPr>
          <a:xfrm flipH="1">
            <a:off x="4349128" y="3250031"/>
            <a:ext cx="643888" cy="643888"/>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0" name="Oval 60">
            <a:extLst>
              <a:ext uri="{FF2B5EF4-FFF2-40B4-BE49-F238E27FC236}">
                <a16:creationId xmlns:a16="http://schemas.microsoft.com/office/drawing/2014/main" id="{40830710-C579-4649-9D5D-1C68937012F6}"/>
              </a:ext>
            </a:extLst>
          </p:cNvPr>
          <p:cNvSpPr/>
          <p:nvPr/>
        </p:nvSpPr>
        <p:spPr>
          <a:xfrm flipH="1">
            <a:off x="5211190" y="5280508"/>
            <a:ext cx="643888" cy="643888"/>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1" name="TextBox 92">
            <a:extLst>
              <a:ext uri="{FF2B5EF4-FFF2-40B4-BE49-F238E27FC236}">
                <a16:creationId xmlns:a16="http://schemas.microsoft.com/office/drawing/2014/main" id="{10379EE5-A603-4C11-94BD-D29A3F77DEA6}"/>
              </a:ext>
            </a:extLst>
          </p:cNvPr>
          <p:cNvSpPr txBox="1"/>
          <p:nvPr/>
        </p:nvSpPr>
        <p:spPr>
          <a:xfrm flipH="1">
            <a:off x="8044417" y="2384033"/>
            <a:ext cx="2310881" cy="523220"/>
          </a:xfrm>
          <a:prstGeom prst="rect">
            <a:avLst/>
          </a:prstGeom>
          <a:noFill/>
        </p:spPr>
        <p:txBody>
          <a:bodyPr wrap="square" lIns="0" rIns="0" rtlCol="0" anchor="ctr" anchorCtr="1">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lumMod val="65000"/>
                    <a:lumOff val="35000"/>
                  </a:prstClr>
                </a:solidFill>
                <a:effectLst/>
                <a:uLnTx/>
                <a:uFillTx/>
                <a:latin typeface="Traditional Arabic" panose="02020603050405020304" pitchFamily="18" charset="-78"/>
                <a:ea typeface="Open Sans Condensed" panose="020B0806030504020204" pitchFamily="34" charset="0"/>
                <a:cs typeface="Traditional Arabic" panose="02020603050405020304" pitchFamily="18" charset="-78"/>
              </a:rPr>
              <a:t>الوحدة الرابعة</a:t>
            </a:r>
            <a:endParaRPr kumimoji="0" lang="en-IN" sz="2800" b="1" i="0" u="none" strike="noStrike" kern="1200" cap="none" spc="0" normalizeH="0" baseline="0" noProof="0" dirty="0">
              <a:ln>
                <a:noFill/>
              </a:ln>
              <a:solidFill>
                <a:prstClr val="black">
                  <a:lumMod val="65000"/>
                  <a:lumOff val="35000"/>
                </a:prstClr>
              </a:solidFill>
              <a:effectLst/>
              <a:uLnTx/>
              <a:uFillTx/>
              <a:latin typeface="Traditional Arabic" panose="02020603050405020304" pitchFamily="18" charset="-78"/>
              <a:ea typeface="Open Sans Condensed" panose="020B0806030504020204" pitchFamily="34" charset="0"/>
              <a:cs typeface="Traditional Arabic" panose="02020603050405020304" pitchFamily="18" charset="-78"/>
            </a:endParaRPr>
          </a:p>
        </p:txBody>
      </p:sp>
      <p:sp>
        <p:nvSpPr>
          <p:cNvPr id="72" name="TextBox 93">
            <a:extLst>
              <a:ext uri="{FF2B5EF4-FFF2-40B4-BE49-F238E27FC236}">
                <a16:creationId xmlns:a16="http://schemas.microsoft.com/office/drawing/2014/main" id="{32F1132A-8515-499F-ADDD-AECAAF7B4ECC}"/>
              </a:ext>
            </a:extLst>
          </p:cNvPr>
          <p:cNvSpPr txBox="1"/>
          <p:nvPr/>
        </p:nvSpPr>
        <p:spPr>
          <a:xfrm flipH="1">
            <a:off x="7642522" y="3410628"/>
            <a:ext cx="3096696" cy="646331"/>
          </a:xfrm>
          <a:prstGeom prst="rect">
            <a:avLst/>
          </a:prstGeom>
          <a:noFill/>
        </p:spPr>
        <p:txBody>
          <a:bodyPr wrap="square" lIns="0" rIns="0" rtlCol="0" anchor="ctr" anchorCtr="1">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ea typeface="Open Sans Condensed Light" panose="020B0306030504020204" pitchFamily="34" charset="0"/>
                <a:cs typeface="Traditional Arabic" panose="02020603050405020304" pitchFamily="18" charset="-78"/>
              </a:rPr>
              <a:t>الحضارة الإسلامية</a:t>
            </a:r>
            <a:endParaRPr kumimoji="0" lang="en-IN" sz="36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73" name="TextBox 94">
            <a:extLst>
              <a:ext uri="{FF2B5EF4-FFF2-40B4-BE49-F238E27FC236}">
                <a16:creationId xmlns:a16="http://schemas.microsoft.com/office/drawing/2014/main" id="{79D6EFF4-19FB-4DFA-AA81-3EC75D85716B}"/>
              </a:ext>
            </a:extLst>
          </p:cNvPr>
          <p:cNvSpPr txBox="1"/>
          <p:nvPr/>
        </p:nvSpPr>
        <p:spPr>
          <a:xfrm flipH="1">
            <a:off x="1828504" y="1254102"/>
            <a:ext cx="3216609" cy="461665"/>
          </a:xfrm>
          <a:prstGeom prst="rect">
            <a:avLst/>
          </a:prstGeom>
          <a:noFill/>
        </p:spPr>
        <p:txBody>
          <a:bodyPr wrap="square" lIns="0" rIns="0" rtlCol="0" anchor="ctr" anchorCtr="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ea typeface="Open Sans Condensed" panose="020B0806030504020204" pitchFamily="34" charset="0"/>
                <a:cs typeface="Traditional Arabic" panose="02020603050405020304" pitchFamily="18" charset="-78"/>
              </a:rPr>
              <a:t>مفهوم الحضارة الإسلامية</a:t>
            </a:r>
            <a:endParaRPr kumimoji="0" lang="en-IN" sz="12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74" name="TextBox 95">
            <a:extLst>
              <a:ext uri="{FF2B5EF4-FFF2-40B4-BE49-F238E27FC236}">
                <a16:creationId xmlns:a16="http://schemas.microsoft.com/office/drawing/2014/main" id="{EB007275-D883-4DCF-967C-889DC4704B63}"/>
              </a:ext>
            </a:extLst>
          </p:cNvPr>
          <p:cNvSpPr txBox="1"/>
          <p:nvPr/>
        </p:nvSpPr>
        <p:spPr>
          <a:xfrm flipH="1">
            <a:off x="1043517" y="3356301"/>
            <a:ext cx="3216609" cy="461665"/>
          </a:xfrm>
          <a:prstGeom prst="rect">
            <a:avLst/>
          </a:prstGeom>
          <a:noFill/>
        </p:spPr>
        <p:txBody>
          <a:bodyPr wrap="square" lIns="0" rIns="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منجزات الحضارة الإسلامية</a:t>
            </a:r>
            <a:endParaRPr kumimoji="0" lang="en-IN"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75" name="TextBox 96">
            <a:extLst>
              <a:ext uri="{FF2B5EF4-FFF2-40B4-BE49-F238E27FC236}">
                <a16:creationId xmlns:a16="http://schemas.microsoft.com/office/drawing/2014/main" id="{ACDDFC19-210A-4230-93D9-D71F7882E5B6}"/>
              </a:ext>
            </a:extLst>
          </p:cNvPr>
          <p:cNvSpPr txBox="1"/>
          <p:nvPr/>
        </p:nvSpPr>
        <p:spPr>
          <a:xfrm flipH="1">
            <a:off x="1860707" y="5212633"/>
            <a:ext cx="3216609" cy="830997"/>
          </a:xfrm>
          <a:prstGeom prst="rect">
            <a:avLst/>
          </a:prstGeom>
          <a:noFill/>
        </p:spPr>
        <p:txBody>
          <a:bodyPr wrap="square" lIns="0" rIns="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أثر الحضارة الإسلامية على الحضارة الغربية</a:t>
            </a:r>
            <a:endParaRPr kumimoji="0" lang="en-IN"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pic>
        <p:nvPicPr>
          <p:cNvPr id="76" name="رسم 75" descr="الرئيسية">
            <a:hlinkClick r:id="rId10" action="ppaction://hlinksldjump"/>
            <a:extLst>
              <a:ext uri="{FF2B5EF4-FFF2-40B4-BE49-F238E27FC236}">
                <a16:creationId xmlns:a16="http://schemas.microsoft.com/office/drawing/2014/main" id="{F68DE949-ACF9-46D2-AAF5-10239CF62639}"/>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1217563" y="45842"/>
            <a:ext cx="914400" cy="914400"/>
          </a:xfrm>
          <a:prstGeom prst="rect">
            <a:avLst/>
          </a:prstGeom>
        </p:spPr>
      </p:pic>
    </p:spTree>
    <p:extLst>
      <p:ext uri="{BB962C8B-B14F-4D97-AF65-F5344CB8AC3E}">
        <p14:creationId xmlns:p14="http://schemas.microsoft.com/office/powerpoint/2010/main" val="3856757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1"/>
                                        </p:tgtEl>
                                        <p:attrNameLst>
                                          <p:attrName>style.visibility</p:attrName>
                                        </p:attrNameLst>
                                      </p:cBhvr>
                                      <p:to>
                                        <p:strVal val="visible"/>
                                      </p:to>
                                    </p:set>
                                    <p:animEffect transition="in" filter="fade">
                                      <p:cBhvr>
                                        <p:cTn id="11" dur="500"/>
                                        <p:tgtEl>
                                          <p:spTgt spid="71"/>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72"/>
                                        </p:tgtEl>
                                        <p:attrNameLst>
                                          <p:attrName>style.visibility</p:attrName>
                                        </p:attrNameLst>
                                      </p:cBhvr>
                                      <p:to>
                                        <p:strVal val="visible"/>
                                      </p:to>
                                    </p:set>
                                    <p:animEffect transition="in" filter="fade">
                                      <p:cBhvr>
                                        <p:cTn id="16" dur="500"/>
                                        <p:tgtEl>
                                          <p:spTgt spid="72"/>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wipe(up)">
                                      <p:cBhvr>
                                        <p:cTn id="21" dur="500"/>
                                        <p:tgtEl>
                                          <p:spTgt spid="41"/>
                                        </p:tgtEl>
                                      </p:cBhvr>
                                    </p:animEffec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42"/>
                                        </p:tgtEl>
                                        <p:attrNameLst>
                                          <p:attrName>style.visibility</p:attrName>
                                        </p:attrNameLst>
                                      </p:cBhvr>
                                      <p:to>
                                        <p:strVal val="visible"/>
                                      </p:to>
                                    </p:set>
                                    <p:animEffect transition="in" filter="fade">
                                      <p:cBhvr>
                                        <p:cTn id="25" dur="500"/>
                                        <p:tgtEl>
                                          <p:spTgt spid="42"/>
                                        </p:tgtEl>
                                      </p:cBhvr>
                                    </p:animEffect>
                                  </p:childTnLst>
                                </p:cTn>
                              </p:par>
                            </p:childTnLst>
                          </p:cTn>
                        </p:par>
                        <p:par>
                          <p:cTn id="26" fill="hold">
                            <p:stCondLst>
                              <p:cond delay="1000"/>
                            </p:stCondLst>
                            <p:childTnLst>
                              <p:par>
                                <p:cTn id="27" presetID="10" presetClass="entr" presetSubtype="0" fill="hold" grpId="0" nodeType="afterEffect">
                                  <p:stCondLst>
                                    <p:cond delay="0"/>
                                  </p:stCondLst>
                                  <p:childTnLst>
                                    <p:set>
                                      <p:cBhvr>
                                        <p:cTn id="28" dur="1" fill="hold">
                                          <p:stCondLst>
                                            <p:cond delay="0"/>
                                          </p:stCondLst>
                                        </p:cTn>
                                        <p:tgtEl>
                                          <p:spTgt spid="63"/>
                                        </p:tgtEl>
                                        <p:attrNameLst>
                                          <p:attrName>style.visibility</p:attrName>
                                        </p:attrNameLst>
                                      </p:cBhvr>
                                      <p:to>
                                        <p:strVal val="visible"/>
                                      </p:to>
                                    </p:set>
                                    <p:animEffect transition="in" filter="fade">
                                      <p:cBhvr>
                                        <p:cTn id="29" dur="500"/>
                                        <p:tgtEl>
                                          <p:spTgt spid="63"/>
                                        </p:tgtEl>
                                      </p:cBhvr>
                                    </p:animEffect>
                                  </p:childTnLst>
                                </p:cTn>
                              </p:par>
                            </p:childTnLst>
                          </p:cTn>
                        </p:par>
                        <p:par>
                          <p:cTn id="30" fill="hold">
                            <p:stCondLst>
                              <p:cond delay="1500"/>
                            </p:stCondLst>
                            <p:childTnLst>
                              <p:par>
                                <p:cTn id="31" presetID="10" presetClass="entr" presetSubtype="0" fill="hold" grpId="0" nodeType="afterEffect">
                                  <p:stCondLst>
                                    <p:cond delay="0"/>
                                  </p:stCondLst>
                                  <p:childTnLst>
                                    <p:set>
                                      <p:cBhvr>
                                        <p:cTn id="32" dur="1" fill="hold">
                                          <p:stCondLst>
                                            <p:cond delay="0"/>
                                          </p:stCondLst>
                                        </p:cTn>
                                        <p:tgtEl>
                                          <p:spTgt spid="64"/>
                                        </p:tgtEl>
                                        <p:attrNameLst>
                                          <p:attrName>style.visibility</p:attrName>
                                        </p:attrNameLst>
                                      </p:cBhvr>
                                      <p:to>
                                        <p:strVal val="visible"/>
                                      </p:to>
                                    </p:set>
                                    <p:animEffect transition="in" filter="fade">
                                      <p:cBhvr>
                                        <p:cTn id="33" dur="500"/>
                                        <p:tgtEl>
                                          <p:spTgt spid="64"/>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2" fill="hold" nodeType="clickEffect">
                                  <p:stCondLst>
                                    <p:cond delay="0"/>
                                  </p:stCondLst>
                                  <p:childTnLst>
                                    <p:set>
                                      <p:cBhvr>
                                        <p:cTn id="37" dur="1" fill="hold">
                                          <p:stCondLst>
                                            <p:cond delay="0"/>
                                          </p:stCondLst>
                                        </p:cTn>
                                        <p:tgtEl>
                                          <p:spTgt spid="65"/>
                                        </p:tgtEl>
                                        <p:attrNameLst>
                                          <p:attrName>style.visibility</p:attrName>
                                        </p:attrNameLst>
                                      </p:cBhvr>
                                      <p:to>
                                        <p:strVal val="visible"/>
                                      </p:to>
                                    </p:set>
                                    <p:animEffect transition="in" filter="wipe(right)">
                                      <p:cBhvr>
                                        <p:cTn id="38" dur="500"/>
                                        <p:tgtEl>
                                          <p:spTgt spid="65"/>
                                        </p:tgtEl>
                                      </p:cBhvr>
                                    </p:animEffect>
                                  </p:childTnLst>
                                </p:cTn>
                              </p:par>
                              <p:par>
                                <p:cTn id="39" presetID="22" presetClass="entr" presetSubtype="2" fill="hold" grpId="0" nodeType="withEffect">
                                  <p:stCondLst>
                                    <p:cond delay="0"/>
                                  </p:stCondLst>
                                  <p:childTnLst>
                                    <p:set>
                                      <p:cBhvr>
                                        <p:cTn id="40" dur="1" fill="hold">
                                          <p:stCondLst>
                                            <p:cond delay="0"/>
                                          </p:stCondLst>
                                        </p:cTn>
                                        <p:tgtEl>
                                          <p:spTgt spid="38"/>
                                        </p:tgtEl>
                                        <p:attrNameLst>
                                          <p:attrName>style.visibility</p:attrName>
                                        </p:attrNameLst>
                                      </p:cBhvr>
                                      <p:to>
                                        <p:strVal val="visible"/>
                                      </p:to>
                                    </p:set>
                                    <p:animEffect transition="in" filter="wipe(right)">
                                      <p:cBhvr>
                                        <p:cTn id="41" dur="500"/>
                                        <p:tgtEl>
                                          <p:spTgt spid="38"/>
                                        </p:tgtEl>
                                      </p:cBhvr>
                                    </p:animEffect>
                                  </p:childTnLst>
                                </p:cTn>
                              </p:par>
                            </p:childTnLst>
                          </p:cTn>
                        </p:par>
                        <p:par>
                          <p:cTn id="42" fill="hold">
                            <p:stCondLst>
                              <p:cond delay="500"/>
                            </p:stCondLst>
                            <p:childTnLst>
                              <p:par>
                                <p:cTn id="43" presetID="53" presetClass="entr" presetSubtype="16" fill="hold" grpId="0" nodeType="afterEffect">
                                  <p:stCondLst>
                                    <p:cond delay="0"/>
                                  </p:stCondLst>
                                  <p:childTnLst>
                                    <p:set>
                                      <p:cBhvr>
                                        <p:cTn id="44" dur="1" fill="hold">
                                          <p:stCondLst>
                                            <p:cond delay="0"/>
                                          </p:stCondLst>
                                        </p:cTn>
                                        <p:tgtEl>
                                          <p:spTgt spid="68"/>
                                        </p:tgtEl>
                                        <p:attrNameLst>
                                          <p:attrName>style.visibility</p:attrName>
                                        </p:attrNameLst>
                                      </p:cBhvr>
                                      <p:to>
                                        <p:strVal val="visible"/>
                                      </p:to>
                                    </p:set>
                                    <p:anim calcmode="lin" valueType="num">
                                      <p:cBhvr>
                                        <p:cTn id="45" dur="500" fill="hold"/>
                                        <p:tgtEl>
                                          <p:spTgt spid="68"/>
                                        </p:tgtEl>
                                        <p:attrNameLst>
                                          <p:attrName>ppt_w</p:attrName>
                                        </p:attrNameLst>
                                      </p:cBhvr>
                                      <p:tavLst>
                                        <p:tav tm="0">
                                          <p:val>
                                            <p:fltVal val="0"/>
                                          </p:val>
                                        </p:tav>
                                        <p:tav tm="100000">
                                          <p:val>
                                            <p:strVal val="#ppt_w"/>
                                          </p:val>
                                        </p:tav>
                                      </p:tavLst>
                                    </p:anim>
                                    <p:anim calcmode="lin" valueType="num">
                                      <p:cBhvr>
                                        <p:cTn id="46" dur="500" fill="hold"/>
                                        <p:tgtEl>
                                          <p:spTgt spid="68"/>
                                        </p:tgtEl>
                                        <p:attrNameLst>
                                          <p:attrName>ppt_h</p:attrName>
                                        </p:attrNameLst>
                                      </p:cBhvr>
                                      <p:tavLst>
                                        <p:tav tm="0">
                                          <p:val>
                                            <p:fltVal val="0"/>
                                          </p:val>
                                        </p:tav>
                                        <p:tav tm="100000">
                                          <p:val>
                                            <p:strVal val="#ppt_h"/>
                                          </p:val>
                                        </p:tav>
                                      </p:tavLst>
                                    </p:anim>
                                    <p:animEffect transition="in" filter="fade">
                                      <p:cBhvr>
                                        <p:cTn id="47" dur="500"/>
                                        <p:tgtEl>
                                          <p:spTgt spid="68"/>
                                        </p:tgtEl>
                                      </p:cBhvr>
                                    </p:animEffect>
                                  </p:childTnLst>
                                </p:cTn>
                              </p:par>
                            </p:childTnLst>
                          </p:cTn>
                        </p:par>
                        <p:par>
                          <p:cTn id="48" fill="hold">
                            <p:stCondLst>
                              <p:cond delay="1000"/>
                            </p:stCondLst>
                            <p:childTnLst>
                              <p:par>
                                <p:cTn id="49" presetID="10" presetClass="entr" presetSubtype="0" fill="hold" grpId="0" nodeType="afterEffect">
                                  <p:stCondLst>
                                    <p:cond delay="0"/>
                                  </p:stCondLst>
                                  <p:childTnLst>
                                    <p:set>
                                      <p:cBhvr>
                                        <p:cTn id="50" dur="1" fill="hold">
                                          <p:stCondLst>
                                            <p:cond delay="0"/>
                                          </p:stCondLst>
                                        </p:cTn>
                                        <p:tgtEl>
                                          <p:spTgt spid="73"/>
                                        </p:tgtEl>
                                        <p:attrNameLst>
                                          <p:attrName>style.visibility</p:attrName>
                                        </p:attrNameLst>
                                      </p:cBhvr>
                                      <p:to>
                                        <p:strVal val="visible"/>
                                      </p:to>
                                    </p:set>
                                    <p:animEffect transition="in" filter="fade">
                                      <p:cBhvr>
                                        <p:cTn id="51" dur="500"/>
                                        <p:tgtEl>
                                          <p:spTgt spid="73"/>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2" fill="hold" nodeType="clickEffect">
                                  <p:stCondLst>
                                    <p:cond delay="0"/>
                                  </p:stCondLst>
                                  <p:childTnLst>
                                    <p:set>
                                      <p:cBhvr>
                                        <p:cTn id="55" dur="1" fill="hold">
                                          <p:stCondLst>
                                            <p:cond delay="0"/>
                                          </p:stCondLst>
                                        </p:cTn>
                                        <p:tgtEl>
                                          <p:spTgt spid="66"/>
                                        </p:tgtEl>
                                        <p:attrNameLst>
                                          <p:attrName>style.visibility</p:attrName>
                                        </p:attrNameLst>
                                      </p:cBhvr>
                                      <p:to>
                                        <p:strVal val="visible"/>
                                      </p:to>
                                    </p:set>
                                    <p:animEffect transition="in" filter="wipe(right)">
                                      <p:cBhvr>
                                        <p:cTn id="56" dur="500"/>
                                        <p:tgtEl>
                                          <p:spTgt spid="66"/>
                                        </p:tgtEl>
                                      </p:cBhvr>
                                    </p:animEffect>
                                  </p:childTnLst>
                                </p:cTn>
                              </p:par>
                              <p:par>
                                <p:cTn id="57" presetID="22" presetClass="entr" presetSubtype="2" fill="hold" grpId="0" nodeType="withEffect">
                                  <p:stCondLst>
                                    <p:cond delay="0"/>
                                  </p:stCondLst>
                                  <p:childTnLst>
                                    <p:set>
                                      <p:cBhvr>
                                        <p:cTn id="58" dur="1" fill="hold">
                                          <p:stCondLst>
                                            <p:cond delay="0"/>
                                          </p:stCondLst>
                                        </p:cTn>
                                        <p:tgtEl>
                                          <p:spTgt spid="39"/>
                                        </p:tgtEl>
                                        <p:attrNameLst>
                                          <p:attrName>style.visibility</p:attrName>
                                        </p:attrNameLst>
                                      </p:cBhvr>
                                      <p:to>
                                        <p:strVal val="visible"/>
                                      </p:to>
                                    </p:set>
                                    <p:animEffect transition="in" filter="wipe(right)">
                                      <p:cBhvr>
                                        <p:cTn id="59" dur="500"/>
                                        <p:tgtEl>
                                          <p:spTgt spid="39"/>
                                        </p:tgtEl>
                                      </p:cBhvr>
                                    </p:animEffect>
                                  </p:childTnLst>
                                </p:cTn>
                              </p:par>
                            </p:childTnLst>
                          </p:cTn>
                        </p:par>
                        <p:par>
                          <p:cTn id="60" fill="hold">
                            <p:stCondLst>
                              <p:cond delay="500"/>
                            </p:stCondLst>
                            <p:childTnLst>
                              <p:par>
                                <p:cTn id="61" presetID="53" presetClass="entr" presetSubtype="16" fill="hold" grpId="0" nodeType="afterEffect">
                                  <p:stCondLst>
                                    <p:cond delay="0"/>
                                  </p:stCondLst>
                                  <p:childTnLst>
                                    <p:set>
                                      <p:cBhvr>
                                        <p:cTn id="62" dur="1" fill="hold">
                                          <p:stCondLst>
                                            <p:cond delay="0"/>
                                          </p:stCondLst>
                                        </p:cTn>
                                        <p:tgtEl>
                                          <p:spTgt spid="69"/>
                                        </p:tgtEl>
                                        <p:attrNameLst>
                                          <p:attrName>style.visibility</p:attrName>
                                        </p:attrNameLst>
                                      </p:cBhvr>
                                      <p:to>
                                        <p:strVal val="visible"/>
                                      </p:to>
                                    </p:set>
                                    <p:anim calcmode="lin" valueType="num">
                                      <p:cBhvr>
                                        <p:cTn id="63" dur="500" fill="hold"/>
                                        <p:tgtEl>
                                          <p:spTgt spid="69"/>
                                        </p:tgtEl>
                                        <p:attrNameLst>
                                          <p:attrName>ppt_w</p:attrName>
                                        </p:attrNameLst>
                                      </p:cBhvr>
                                      <p:tavLst>
                                        <p:tav tm="0">
                                          <p:val>
                                            <p:fltVal val="0"/>
                                          </p:val>
                                        </p:tav>
                                        <p:tav tm="100000">
                                          <p:val>
                                            <p:strVal val="#ppt_w"/>
                                          </p:val>
                                        </p:tav>
                                      </p:tavLst>
                                    </p:anim>
                                    <p:anim calcmode="lin" valueType="num">
                                      <p:cBhvr>
                                        <p:cTn id="64" dur="500" fill="hold"/>
                                        <p:tgtEl>
                                          <p:spTgt spid="69"/>
                                        </p:tgtEl>
                                        <p:attrNameLst>
                                          <p:attrName>ppt_h</p:attrName>
                                        </p:attrNameLst>
                                      </p:cBhvr>
                                      <p:tavLst>
                                        <p:tav tm="0">
                                          <p:val>
                                            <p:fltVal val="0"/>
                                          </p:val>
                                        </p:tav>
                                        <p:tav tm="100000">
                                          <p:val>
                                            <p:strVal val="#ppt_h"/>
                                          </p:val>
                                        </p:tav>
                                      </p:tavLst>
                                    </p:anim>
                                    <p:animEffect transition="in" filter="fade">
                                      <p:cBhvr>
                                        <p:cTn id="65" dur="500"/>
                                        <p:tgtEl>
                                          <p:spTgt spid="69"/>
                                        </p:tgtEl>
                                      </p:cBhvr>
                                    </p:animEffect>
                                  </p:childTnLst>
                                </p:cTn>
                              </p:par>
                            </p:childTnLst>
                          </p:cTn>
                        </p:par>
                        <p:par>
                          <p:cTn id="66" fill="hold">
                            <p:stCondLst>
                              <p:cond delay="1000"/>
                            </p:stCondLst>
                            <p:childTnLst>
                              <p:par>
                                <p:cTn id="67" presetID="10" presetClass="entr" presetSubtype="0" fill="hold" grpId="0" nodeType="afterEffect">
                                  <p:stCondLst>
                                    <p:cond delay="0"/>
                                  </p:stCondLst>
                                  <p:childTnLst>
                                    <p:set>
                                      <p:cBhvr>
                                        <p:cTn id="68" dur="1" fill="hold">
                                          <p:stCondLst>
                                            <p:cond delay="0"/>
                                          </p:stCondLst>
                                        </p:cTn>
                                        <p:tgtEl>
                                          <p:spTgt spid="74"/>
                                        </p:tgtEl>
                                        <p:attrNameLst>
                                          <p:attrName>style.visibility</p:attrName>
                                        </p:attrNameLst>
                                      </p:cBhvr>
                                      <p:to>
                                        <p:strVal val="visible"/>
                                      </p:to>
                                    </p:set>
                                    <p:animEffect transition="in" filter="fade">
                                      <p:cBhvr>
                                        <p:cTn id="69" dur="500"/>
                                        <p:tgtEl>
                                          <p:spTgt spid="74"/>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2" fill="hold" nodeType="clickEffect">
                                  <p:stCondLst>
                                    <p:cond delay="0"/>
                                  </p:stCondLst>
                                  <p:childTnLst>
                                    <p:set>
                                      <p:cBhvr>
                                        <p:cTn id="73" dur="1" fill="hold">
                                          <p:stCondLst>
                                            <p:cond delay="0"/>
                                          </p:stCondLst>
                                        </p:cTn>
                                        <p:tgtEl>
                                          <p:spTgt spid="67"/>
                                        </p:tgtEl>
                                        <p:attrNameLst>
                                          <p:attrName>style.visibility</p:attrName>
                                        </p:attrNameLst>
                                      </p:cBhvr>
                                      <p:to>
                                        <p:strVal val="visible"/>
                                      </p:to>
                                    </p:set>
                                    <p:animEffect transition="in" filter="wipe(right)">
                                      <p:cBhvr>
                                        <p:cTn id="74" dur="500"/>
                                        <p:tgtEl>
                                          <p:spTgt spid="67"/>
                                        </p:tgtEl>
                                      </p:cBhvr>
                                    </p:animEffect>
                                  </p:childTnLst>
                                </p:cTn>
                              </p:par>
                              <p:par>
                                <p:cTn id="75" presetID="22" presetClass="entr" presetSubtype="2" fill="hold" grpId="0" nodeType="withEffect">
                                  <p:stCondLst>
                                    <p:cond delay="0"/>
                                  </p:stCondLst>
                                  <p:childTnLst>
                                    <p:set>
                                      <p:cBhvr>
                                        <p:cTn id="76" dur="1" fill="hold">
                                          <p:stCondLst>
                                            <p:cond delay="0"/>
                                          </p:stCondLst>
                                        </p:cTn>
                                        <p:tgtEl>
                                          <p:spTgt spid="40"/>
                                        </p:tgtEl>
                                        <p:attrNameLst>
                                          <p:attrName>style.visibility</p:attrName>
                                        </p:attrNameLst>
                                      </p:cBhvr>
                                      <p:to>
                                        <p:strVal val="visible"/>
                                      </p:to>
                                    </p:set>
                                    <p:animEffect transition="in" filter="wipe(right)">
                                      <p:cBhvr>
                                        <p:cTn id="77" dur="500"/>
                                        <p:tgtEl>
                                          <p:spTgt spid="40"/>
                                        </p:tgtEl>
                                      </p:cBhvr>
                                    </p:animEffect>
                                  </p:childTnLst>
                                </p:cTn>
                              </p:par>
                            </p:childTnLst>
                          </p:cTn>
                        </p:par>
                        <p:par>
                          <p:cTn id="78" fill="hold">
                            <p:stCondLst>
                              <p:cond delay="500"/>
                            </p:stCondLst>
                            <p:childTnLst>
                              <p:par>
                                <p:cTn id="79" presetID="53" presetClass="entr" presetSubtype="16" fill="hold" grpId="0" nodeType="afterEffect">
                                  <p:stCondLst>
                                    <p:cond delay="0"/>
                                  </p:stCondLst>
                                  <p:childTnLst>
                                    <p:set>
                                      <p:cBhvr>
                                        <p:cTn id="80" dur="1" fill="hold">
                                          <p:stCondLst>
                                            <p:cond delay="0"/>
                                          </p:stCondLst>
                                        </p:cTn>
                                        <p:tgtEl>
                                          <p:spTgt spid="70"/>
                                        </p:tgtEl>
                                        <p:attrNameLst>
                                          <p:attrName>style.visibility</p:attrName>
                                        </p:attrNameLst>
                                      </p:cBhvr>
                                      <p:to>
                                        <p:strVal val="visible"/>
                                      </p:to>
                                    </p:set>
                                    <p:anim calcmode="lin" valueType="num">
                                      <p:cBhvr>
                                        <p:cTn id="81" dur="500" fill="hold"/>
                                        <p:tgtEl>
                                          <p:spTgt spid="70"/>
                                        </p:tgtEl>
                                        <p:attrNameLst>
                                          <p:attrName>ppt_w</p:attrName>
                                        </p:attrNameLst>
                                      </p:cBhvr>
                                      <p:tavLst>
                                        <p:tav tm="0">
                                          <p:val>
                                            <p:fltVal val="0"/>
                                          </p:val>
                                        </p:tav>
                                        <p:tav tm="100000">
                                          <p:val>
                                            <p:strVal val="#ppt_w"/>
                                          </p:val>
                                        </p:tav>
                                      </p:tavLst>
                                    </p:anim>
                                    <p:anim calcmode="lin" valueType="num">
                                      <p:cBhvr>
                                        <p:cTn id="82" dur="500" fill="hold"/>
                                        <p:tgtEl>
                                          <p:spTgt spid="70"/>
                                        </p:tgtEl>
                                        <p:attrNameLst>
                                          <p:attrName>ppt_h</p:attrName>
                                        </p:attrNameLst>
                                      </p:cBhvr>
                                      <p:tavLst>
                                        <p:tav tm="0">
                                          <p:val>
                                            <p:fltVal val="0"/>
                                          </p:val>
                                        </p:tav>
                                        <p:tav tm="100000">
                                          <p:val>
                                            <p:strVal val="#ppt_h"/>
                                          </p:val>
                                        </p:tav>
                                      </p:tavLst>
                                    </p:anim>
                                    <p:animEffect transition="in" filter="fade">
                                      <p:cBhvr>
                                        <p:cTn id="83" dur="500"/>
                                        <p:tgtEl>
                                          <p:spTgt spid="70"/>
                                        </p:tgtEl>
                                      </p:cBhvr>
                                    </p:animEffect>
                                  </p:childTnLst>
                                </p:cTn>
                              </p:par>
                            </p:childTnLst>
                          </p:cTn>
                        </p:par>
                        <p:par>
                          <p:cTn id="84" fill="hold">
                            <p:stCondLst>
                              <p:cond delay="1000"/>
                            </p:stCondLst>
                            <p:childTnLst>
                              <p:par>
                                <p:cTn id="85" presetID="10" presetClass="entr" presetSubtype="0" fill="hold" grpId="0" nodeType="afterEffect">
                                  <p:stCondLst>
                                    <p:cond delay="0"/>
                                  </p:stCondLst>
                                  <p:childTnLst>
                                    <p:set>
                                      <p:cBhvr>
                                        <p:cTn id="86" dur="1" fill="hold">
                                          <p:stCondLst>
                                            <p:cond delay="0"/>
                                          </p:stCondLst>
                                        </p:cTn>
                                        <p:tgtEl>
                                          <p:spTgt spid="75"/>
                                        </p:tgtEl>
                                        <p:attrNameLst>
                                          <p:attrName>style.visibility</p:attrName>
                                        </p:attrNameLst>
                                      </p:cBhvr>
                                      <p:to>
                                        <p:strVal val="visible"/>
                                      </p:to>
                                    </p:set>
                                    <p:animEffect transition="in" filter="fade">
                                      <p:cBhvr>
                                        <p:cTn id="87"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0" grpId="0" animBg="1"/>
      <p:bldP spid="41" grpId="0" animBg="1"/>
      <p:bldP spid="42" grpId="0" animBg="1"/>
      <p:bldP spid="63" grpId="0" animBg="1"/>
      <p:bldP spid="64" grpId="0" animBg="1"/>
      <p:bldP spid="68" grpId="0" animBg="1"/>
      <p:bldP spid="69" grpId="0" animBg="1"/>
      <p:bldP spid="70" grpId="0" animBg="1"/>
      <p:bldP spid="71" grpId="0"/>
      <p:bldP spid="72" grpId="0"/>
      <p:bldP spid="73" grpId="0"/>
      <p:bldP spid="74" grpId="0"/>
      <p:bldP spid="7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مربع نص 14">
            <a:extLst>
              <a:ext uri="{FF2B5EF4-FFF2-40B4-BE49-F238E27FC236}">
                <a16:creationId xmlns:a16="http://schemas.microsoft.com/office/drawing/2014/main" id="{2F212DC1-5F9A-48AD-8B4C-E7E22C69AFE4}"/>
              </a:ext>
            </a:extLst>
          </p:cNvPr>
          <p:cNvSpPr txBox="1"/>
          <p:nvPr/>
        </p:nvSpPr>
        <p:spPr>
          <a:xfrm>
            <a:off x="9293310" y="2832099"/>
            <a:ext cx="2520000" cy="2520000"/>
          </a:xfrm>
          <a:prstGeom prst="ellipse">
            <a:avLst/>
          </a:prstGeom>
          <a:solidFill>
            <a:schemeClr val="bg1">
              <a:lumMod val="95000"/>
            </a:schemeClr>
          </a:solidFill>
          <a:ln>
            <a:noFill/>
          </a:ln>
          <a:effectLst/>
          <a:scene3d>
            <a:camera prst="orthographicFront"/>
            <a:lightRig rig="threePt" dir="t"/>
          </a:scene3d>
          <a:sp3d>
            <a:bevelT w="139700" prst="cross"/>
          </a:sp3d>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srgbClr val="7030A0"/>
                </a:solidFill>
                <a:effectLst/>
                <a:uLnTx/>
                <a:uFillTx/>
                <a:latin typeface="Traditional Arabic" panose="02020603050405020304" pitchFamily="18" charset="-78"/>
                <a:ea typeface="+mn-ea"/>
                <a:cs typeface="Traditional Arabic" panose="02020603050405020304" pitchFamily="18" charset="-78"/>
              </a:rPr>
              <a:t>الجانب الفكري والنظري</a:t>
            </a:r>
            <a:endParaRPr kumimoji="0" lang="ar-SA" sz="2800" b="1" i="0" u="none" strike="noStrike" kern="1200" cap="none" spc="0" normalizeH="0" baseline="0" noProof="0" dirty="0">
              <a:ln>
                <a:noFill/>
              </a:ln>
              <a:solidFill>
                <a:srgbClr val="7030A0"/>
              </a:solidFill>
              <a:effectLst/>
              <a:uLnTx/>
              <a:uFillTx/>
              <a:latin typeface="Traditional Arabic" panose="02020603050405020304" pitchFamily="18" charset="-78"/>
              <a:ea typeface="+mn-ea"/>
              <a:cs typeface="Traditional Arabic" panose="02020603050405020304" pitchFamily="18" charset="-78"/>
            </a:endParaRPr>
          </a:p>
        </p:txBody>
      </p:sp>
      <p:sp>
        <p:nvSpPr>
          <p:cNvPr id="13" name="مربع نص 12">
            <a:extLst>
              <a:ext uri="{FF2B5EF4-FFF2-40B4-BE49-F238E27FC236}">
                <a16:creationId xmlns:a16="http://schemas.microsoft.com/office/drawing/2014/main" id="{D156D49B-9228-40E0-BFF6-EA240B872A0B}"/>
              </a:ext>
            </a:extLst>
          </p:cNvPr>
          <p:cNvSpPr txBox="1"/>
          <p:nvPr/>
        </p:nvSpPr>
        <p:spPr>
          <a:xfrm>
            <a:off x="6056011" y="0"/>
            <a:ext cx="6135989" cy="1485900"/>
          </a:xfrm>
          <a:prstGeom prst="rect">
            <a:avLst/>
          </a:prstGeom>
          <a:solidFill>
            <a:srgbClr val="FF9900"/>
          </a:solid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أثر الحضارة الإسلامية على الحضارة الغربية</a:t>
            </a:r>
          </a:p>
        </p:txBody>
      </p:sp>
      <p:sp>
        <p:nvSpPr>
          <p:cNvPr id="10" name="مربع نص 9">
            <a:extLst>
              <a:ext uri="{FF2B5EF4-FFF2-40B4-BE49-F238E27FC236}">
                <a16:creationId xmlns:a16="http://schemas.microsoft.com/office/drawing/2014/main" id="{970AE7FF-C7DE-41B6-8C53-B836D6DDDC0E}"/>
              </a:ext>
            </a:extLst>
          </p:cNvPr>
          <p:cNvSpPr txBox="1"/>
          <p:nvPr/>
        </p:nvSpPr>
        <p:spPr>
          <a:xfrm>
            <a:off x="4953000" y="1727198"/>
            <a:ext cx="3921210" cy="990613"/>
          </a:xfrm>
          <a:prstGeom prst="rect">
            <a:avLst/>
          </a:prstGeom>
          <a:solidFill>
            <a:schemeClr val="accent3">
              <a:lumMod val="40000"/>
              <a:lumOff val="6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الإصلاح السياسي</a:t>
            </a:r>
            <a:endPar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1" name="مربع نص 10">
            <a:extLst>
              <a:ext uri="{FF2B5EF4-FFF2-40B4-BE49-F238E27FC236}">
                <a16:creationId xmlns:a16="http://schemas.microsoft.com/office/drawing/2014/main" id="{E94C40F2-6559-4A26-9049-2BA6833838C9}"/>
              </a:ext>
            </a:extLst>
          </p:cNvPr>
          <p:cNvSpPr txBox="1"/>
          <p:nvPr/>
        </p:nvSpPr>
        <p:spPr>
          <a:xfrm>
            <a:off x="584200" y="1727198"/>
            <a:ext cx="4165600" cy="990613"/>
          </a:xfrm>
          <a:prstGeom prst="rect">
            <a:avLst/>
          </a:prstGeom>
          <a:solidFill>
            <a:schemeClr val="bg1">
              <a:lumMod val="8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تأثرت حركات الإصلاح بتحرير العقل من الأوهام والخرافات التي كانت تتزعمها الكنيسة</a:t>
            </a:r>
            <a:endParaRPr kumimoji="0" lang="ar-SA" sz="1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2" name="مربع نص 11">
            <a:extLst>
              <a:ext uri="{FF2B5EF4-FFF2-40B4-BE49-F238E27FC236}">
                <a16:creationId xmlns:a16="http://schemas.microsoft.com/office/drawing/2014/main" id="{87635E1A-B36D-4B05-B9F1-0EDC10609A2A}"/>
              </a:ext>
            </a:extLst>
          </p:cNvPr>
          <p:cNvSpPr txBox="1"/>
          <p:nvPr/>
        </p:nvSpPr>
        <p:spPr>
          <a:xfrm>
            <a:off x="4953000" y="3009894"/>
            <a:ext cx="3921210" cy="990613"/>
          </a:xfrm>
          <a:prstGeom prst="rect">
            <a:avLst/>
          </a:prstGeom>
          <a:solidFill>
            <a:schemeClr val="accent3">
              <a:lumMod val="40000"/>
              <a:lumOff val="6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القوانين والنظم</a:t>
            </a:r>
            <a:endPar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4" name="مربع نص 13">
            <a:extLst>
              <a:ext uri="{FF2B5EF4-FFF2-40B4-BE49-F238E27FC236}">
                <a16:creationId xmlns:a16="http://schemas.microsoft.com/office/drawing/2014/main" id="{99E91300-8558-46CC-9AC4-08796345CDDD}"/>
              </a:ext>
            </a:extLst>
          </p:cNvPr>
          <p:cNvSpPr txBox="1"/>
          <p:nvPr/>
        </p:nvSpPr>
        <p:spPr>
          <a:xfrm>
            <a:off x="584200" y="3009894"/>
            <a:ext cx="4165600" cy="990613"/>
          </a:xfrm>
          <a:prstGeom prst="rect">
            <a:avLst/>
          </a:prstGeom>
          <a:solidFill>
            <a:schemeClr val="bg1">
              <a:lumMod val="8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 خلال تأثرهم بأحكام المسلمين الفقهية والتشريعية التي نقلوها من مدارس الأندلس</a:t>
            </a:r>
            <a:endParaRPr kumimoji="0" lang="ar-SA" sz="1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6" name="مربع نص 15">
            <a:extLst>
              <a:ext uri="{FF2B5EF4-FFF2-40B4-BE49-F238E27FC236}">
                <a16:creationId xmlns:a16="http://schemas.microsoft.com/office/drawing/2014/main" id="{0E9878FE-AD32-4423-B10D-38E20F7D6CA7}"/>
              </a:ext>
            </a:extLst>
          </p:cNvPr>
          <p:cNvSpPr txBox="1"/>
          <p:nvPr/>
        </p:nvSpPr>
        <p:spPr>
          <a:xfrm>
            <a:off x="4953000" y="4292590"/>
            <a:ext cx="3921210" cy="990613"/>
          </a:xfrm>
          <a:prstGeom prst="rect">
            <a:avLst/>
          </a:prstGeom>
          <a:solidFill>
            <a:schemeClr val="accent3">
              <a:lumMod val="40000"/>
              <a:lumOff val="6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علم الاجتماع وفلسفة التاريخ</a:t>
            </a:r>
            <a:endParaRPr kumimoji="0" lang="ar-SA" sz="2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7" name="مربع نص 16">
            <a:extLst>
              <a:ext uri="{FF2B5EF4-FFF2-40B4-BE49-F238E27FC236}">
                <a16:creationId xmlns:a16="http://schemas.microsoft.com/office/drawing/2014/main" id="{7209A3DD-3F8E-4E5B-A5A7-5D7E8DBFFDBA}"/>
              </a:ext>
            </a:extLst>
          </p:cNvPr>
          <p:cNvSpPr txBox="1"/>
          <p:nvPr/>
        </p:nvSpPr>
        <p:spPr>
          <a:xfrm>
            <a:off x="584200" y="4292590"/>
            <a:ext cx="4165600" cy="990613"/>
          </a:xfrm>
          <a:prstGeom prst="rect">
            <a:avLst/>
          </a:prstGeom>
          <a:solidFill>
            <a:schemeClr val="bg1">
              <a:lumMod val="8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 خلال التأثر بكتابات ابن خلدون</a:t>
            </a:r>
            <a:endParaRPr kumimoji="0" lang="ar-SA" sz="1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8" name="مربع نص 17">
            <a:extLst>
              <a:ext uri="{FF2B5EF4-FFF2-40B4-BE49-F238E27FC236}">
                <a16:creationId xmlns:a16="http://schemas.microsoft.com/office/drawing/2014/main" id="{003CD1FB-899C-4B97-A443-C2181B52D1CE}"/>
              </a:ext>
            </a:extLst>
          </p:cNvPr>
          <p:cNvSpPr txBox="1"/>
          <p:nvPr/>
        </p:nvSpPr>
        <p:spPr>
          <a:xfrm>
            <a:off x="4953000" y="5575287"/>
            <a:ext cx="3921210" cy="990613"/>
          </a:xfrm>
          <a:prstGeom prst="rect">
            <a:avLst/>
          </a:prstGeom>
          <a:solidFill>
            <a:schemeClr val="accent3">
              <a:lumMod val="40000"/>
              <a:lumOff val="6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اللغة والأدب</a:t>
            </a:r>
            <a:endPar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23" name="مربع نص 22">
            <a:extLst>
              <a:ext uri="{FF2B5EF4-FFF2-40B4-BE49-F238E27FC236}">
                <a16:creationId xmlns:a16="http://schemas.microsoft.com/office/drawing/2014/main" id="{3AA9899C-4C83-4FEC-A988-F4B3C2A87D73}"/>
              </a:ext>
            </a:extLst>
          </p:cNvPr>
          <p:cNvSpPr txBox="1"/>
          <p:nvPr/>
        </p:nvSpPr>
        <p:spPr>
          <a:xfrm>
            <a:off x="584200" y="5575287"/>
            <a:ext cx="4165600" cy="990613"/>
          </a:xfrm>
          <a:prstGeom prst="rect">
            <a:avLst/>
          </a:prstGeom>
          <a:solidFill>
            <a:schemeClr val="bg1">
              <a:lumMod val="8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 خلال التأثر بأدب الأندلس، ككتاب طوق الحمامة لابن حزم، والمقامات والشعر</a:t>
            </a:r>
            <a:endParaRPr kumimoji="0" lang="ar-SA" sz="1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cxnSp>
        <p:nvCxnSpPr>
          <p:cNvPr id="4" name="رابط كسهم مستقيم 3">
            <a:extLst>
              <a:ext uri="{FF2B5EF4-FFF2-40B4-BE49-F238E27FC236}">
                <a16:creationId xmlns:a16="http://schemas.microsoft.com/office/drawing/2014/main" id="{3D4D9FF4-4188-4506-9231-482E6E8F1281}"/>
              </a:ext>
            </a:extLst>
          </p:cNvPr>
          <p:cNvCxnSpPr>
            <a:stCxn id="15" idx="2"/>
            <a:endCxn id="10" idx="3"/>
          </p:cNvCxnSpPr>
          <p:nvPr/>
        </p:nvCxnSpPr>
        <p:spPr>
          <a:xfrm flipH="1" flipV="1">
            <a:off x="8874210" y="2222505"/>
            <a:ext cx="419100" cy="1869594"/>
          </a:xfrm>
          <a:prstGeom prst="straightConnector1">
            <a:avLst/>
          </a:prstGeom>
          <a:ln w="28575">
            <a:solidFill>
              <a:schemeClr val="tx1">
                <a:lumMod val="50000"/>
                <a:lumOff val="50000"/>
              </a:schemeClr>
            </a:solidFill>
            <a:prstDash val="sysDot"/>
            <a:tailEnd type="stealth"/>
          </a:ln>
        </p:spPr>
        <p:style>
          <a:lnRef idx="1">
            <a:schemeClr val="accent1"/>
          </a:lnRef>
          <a:fillRef idx="0">
            <a:schemeClr val="accent1"/>
          </a:fillRef>
          <a:effectRef idx="0">
            <a:schemeClr val="accent1"/>
          </a:effectRef>
          <a:fontRef idx="minor">
            <a:schemeClr val="tx1"/>
          </a:fontRef>
        </p:style>
      </p:cxnSp>
      <p:cxnSp>
        <p:nvCxnSpPr>
          <p:cNvPr id="6" name="رابط كسهم مستقيم 5">
            <a:extLst>
              <a:ext uri="{FF2B5EF4-FFF2-40B4-BE49-F238E27FC236}">
                <a16:creationId xmlns:a16="http://schemas.microsoft.com/office/drawing/2014/main" id="{840D8691-33BE-436D-B894-AE876A6AD569}"/>
              </a:ext>
            </a:extLst>
          </p:cNvPr>
          <p:cNvCxnSpPr>
            <a:stCxn id="15" idx="2"/>
            <a:endCxn id="12" idx="3"/>
          </p:cNvCxnSpPr>
          <p:nvPr/>
        </p:nvCxnSpPr>
        <p:spPr>
          <a:xfrm flipH="1" flipV="1">
            <a:off x="8874210" y="3505201"/>
            <a:ext cx="419100" cy="586898"/>
          </a:xfrm>
          <a:prstGeom prst="straightConnector1">
            <a:avLst/>
          </a:prstGeom>
          <a:ln w="28575">
            <a:solidFill>
              <a:schemeClr val="tx1">
                <a:lumMod val="50000"/>
                <a:lumOff val="50000"/>
              </a:schemeClr>
            </a:solidFill>
            <a:prstDash val="sysDot"/>
            <a:tailEnd type="stealth"/>
          </a:ln>
        </p:spPr>
        <p:style>
          <a:lnRef idx="1">
            <a:schemeClr val="accent1"/>
          </a:lnRef>
          <a:fillRef idx="0">
            <a:schemeClr val="accent1"/>
          </a:fillRef>
          <a:effectRef idx="0">
            <a:schemeClr val="accent1"/>
          </a:effectRef>
          <a:fontRef idx="minor">
            <a:schemeClr val="tx1"/>
          </a:fontRef>
        </p:style>
      </p:cxnSp>
      <p:cxnSp>
        <p:nvCxnSpPr>
          <p:cNvPr id="8" name="رابط كسهم مستقيم 7">
            <a:extLst>
              <a:ext uri="{FF2B5EF4-FFF2-40B4-BE49-F238E27FC236}">
                <a16:creationId xmlns:a16="http://schemas.microsoft.com/office/drawing/2014/main" id="{EA7C4CA2-49D8-44F7-97CE-8AF8E4556B13}"/>
              </a:ext>
            </a:extLst>
          </p:cNvPr>
          <p:cNvCxnSpPr>
            <a:stCxn id="15" idx="2"/>
            <a:endCxn id="16" idx="3"/>
          </p:cNvCxnSpPr>
          <p:nvPr/>
        </p:nvCxnSpPr>
        <p:spPr>
          <a:xfrm flipH="1">
            <a:off x="8874210" y="4092099"/>
            <a:ext cx="419100" cy="695798"/>
          </a:xfrm>
          <a:prstGeom prst="straightConnector1">
            <a:avLst/>
          </a:prstGeom>
          <a:ln w="28575">
            <a:solidFill>
              <a:schemeClr val="tx1">
                <a:lumMod val="50000"/>
                <a:lumOff val="50000"/>
              </a:schemeClr>
            </a:solidFill>
            <a:prstDash val="sysDot"/>
            <a:tailEnd type="stealth"/>
          </a:ln>
        </p:spPr>
        <p:style>
          <a:lnRef idx="1">
            <a:schemeClr val="accent1"/>
          </a:lnRef>
          <a:fillRef idx="0">
            <a:schemeClr val="accent1"/>
          </a:fillRef>
          <a:effectRef idx="0">
            <a:schemeClr val="accent1"/>
          </a:effectRef>
          <a:fontRef idx="minor">
            <a:schemeClr val="tx1"/>
          </a:fontRef>
        </p:style>
      </p:cxnSp>
      <p:cxnSp>
        <p:nvCxnSpPr>
          <p:cNvPr id="24" name="رابط كسهم مستقيم 23">
            <a:extLst>
              <a:ext uri="{FF2B5EF4-FFF2-40B4-BE49-F238E27FC236}">
                <a16:creationId xmlns:a16="http://schemas.microsoft.com/office/drawing/2014/main" id="{BB3D060A-1258-4940-9CAB-3F3029A65D97}"/>
              </a:ext>
            </a:extLst>
          </p:cNvPr>
          <p:cNvCxnSpPr>
            <a:stCxn id="15" idx="2"/>
          </p:cNvCxnSpPr>
          <p:nvPr/>
        </p:nvCxnSpPr>
        <p:spPr>
          <a:xfrm flipH="1">
            <a:off x="8874210" y="4092099"/>
            <a:ext cx="419100" cy="2143601"/>
          </a:xfrm>
          <a:prstGeom prst="straightConnector1">
            <a:avLst/>
          </a:prstGeom>
          <a:ln w="28575">
            <a:solidFill>
              <a:schemeClr val="tx1">
                <a:lumMod val="50000"/>
                <a:lumOff val="50000"/>
              </a:schemeClr>
            </a:solidFill>
            <a:prstDash val="sysDot"/>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1944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right)">
                                      <p:cBhvr>
                                        <p:cTn id="25" dur="500"/>
                                        <p:tgtEl>
                                          <p:spTgt spid="6"/>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childTnLst>
                                </p:cTn>
                              </p:par>
                            </p:childTnLst>
                          </p:cTn>
                        </p:par>
                        <p:par>
                          <p:cTn id="30" fill="hold">
                            <p:stCondLst>
                              <p:cond delay="1000"/>
                            </p:stCondLst>
                            <p:childTnLst>
                              <p:par>
                                <p:cTn id="31" presetID="10" presetClass="entr" presetSubtype="0"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2" fill="hold"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wipe(right)">
                                      <p:cBhvr>
                                        <p:cTn id="38" dur="500"/>
                                        <p:tgtEl>
                                          <p:spTgt spid="8"/>
                                        </p:tgtEl>
                                      </p:cBhvr>
                                    </p:animEffect>
                                  </p:childTnLst>
                                </p:cTn>
                              </p:par>
                            </p:childTnLst>
                          </p:cTn>
                        </p:par>
                        <p:par>
                          <p:cTn id="39" fill="hold">
                            <p:stCondLst>
                              <p:cond delay="500"/>
                            </p:stCondLst>
                            <p:childTnLst>
                              <p:par>
                                <p:cTn id="40" presetID="10" presetClass="entr" presetSubtype="0" fill="hold" grpId="0" nodeType="after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par>
                          <p:cTn id="43" fill="hold">
                            <p:stCondLst>
                              <p:cond delay="1000"/>
                            </p:stCondLst>
                            <p:childTnLst>
                              <p:par>
                                <p:cTn id="44" presetID="10" presetClass="entr" presetSubtype="0" fill="hold" grpId="0" nodeType="after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fade">
                                      <p:cBhvr>
                                        <p:cTn id="46" dur="500"/>
                                        <p:tgtEl>
                                          <p:spTgt spid="17"/>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2" fill="hold" nodeType="click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wipe(right)">
                                      <p:cBhvr>
                                        <p:cTn id="51" dur="500"/>
                                        <p:tgtEl>
                                          <p:spTgt spid="24"/>
                                        </p:tgtEl>
                                      </p:cBhvr>
                                    </p:animEffect>
                                  </p:childTnLst>
                                </p:cTn>
                              </p:par>
                            </p:childTnLst>
                          </p:cTn>
                        </p:par>
                        <p:par>
                          <p:cTn id="52" fill="hold">
                            <p:stCondLst>
                              <p:cond delay="500"/>
                            </p:stCondLst>
                            <p:childTnLst>
                              <p:par>
                                <p:cTn id="53" presetID="10" presetClass="entr" presetSubtype="0" fill="hold" grpId="0" nodeType="after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fade">
                                      <p:cBhvr>
                                        <p:cTn id="55" dur="500"/>
                                        <p:tgtEl>
                                          <p:spTgt spid="18"/>
                                        </p:tgtEl>
                                      </p:cBhvr>
                                    </p:animEffect>
                                  </p:childTnLst>
                                </p:cTn>
                              </p:par>
                            </p:childTnLst>
                          </p:cTn>
                        </p:par>
                        <p:par>
                          <p:cTn id="56" fill="hold">
                            <p:stCondLst>
                              <p:cond delay="1000"/>
                            </p:stCondLst>
                            <p:childTnLst>
                              <p:par>
                                <p:cTn id="57" presetID="10" presetClass="entr" presetSubtype="0" fill="hold" grpId="0" nodeType="after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fade">
                                      <p:cBhvr>
                                        <p:cTn id="5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0" grpId="0" animBg="1"/>
      <p:bldP spid="11" grpId="0" animBg="1"/>
      <p:bldP spid="12" grpId="0" animBg="1"/>
      <p:bldP spid="14" grpId="0" animBg="1"/>
      <p:bldP spid="16" grpId="0" animBg="1"/>
      <p:bldP spid="17" grpId="0" animBg="1"/>
      <p:bldP spid="18" grpId="0" animBg="1"/>
      <p:bldP spid="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مربع نص 14">
            <a:extLst>
              <a:ext uri="{FF2B5EF4-FFF2-40B4-BE49-F238E27FC236}">
                <a16:creationId xmlns:a16="http://schemas.microsoft.com/office/drawing/2014/main" id="{2F212DC1-5F9A-48AD-8B4C-E7E22C69AFE4}"/>
              </a:ext>
            </a:extLst>
          </p:cNvPr>
          <p:cNvSpPr txBox="1"/>
          <p:nvPr/>
        </p:nvSpPr>
        <p:spPr>
          <a:xfrm>
            <a:off x="9293310" y="2832099"/>
            <a:ext cx="2520000" cy="2520000"/>
          </a:xfrm>
          <a:prstGeom prst="ellipse">
            <a:avLst/>
          </a:prstGeom>
          <a:solidFill>
            <a:schemeClr val="bg1">
              <a:lumMod val="95000"/>
            </a:schemeClr>
          </a:solidFill>
          <a:ln>
            <a:noFill/>
          </a:ln>
          <a:effectLst/>
          <a:scene3d>
            <a:camera prst="orthographicFront"/>
            <a:lightRig rig="threePt" dir="t"/>
          </a:scene3d>
          <a:sp3d>
            <a:bevelT w="139700" prst="cross"/>
          </a:sp3d>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الجانب العملي التطبيقي</a:t>
            </a:r>
            <a:endParaRPr kumimoji="0" lang="ar-SA" sz="2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endParaRPr>
          </a:p>
        </p:txBody>
      </p:sp>
      <p:sp>
        <p:nvSpPr>
          <p:cNvPr id="13" name="مربع نص 12">
            <a:extLst>
              <a:ext uri="{FF2B5EF4-FFF2-40B4-BE49-F238E27FC236}">
                <a16:creationId xmlns:a16="http://schemas.microsoft.com/office/drawing/2014/main" id="{D156D49B-9228-40E0-BFF6-EA240B872A0B}"/>
              </a:ext>
            </a:extLst>
          </p:cNvPr>
          <p:cNvSpPr txBox="1"/>
          <p:nvPr/>
        </p:nvSpPr>
        <p:spPr>
          <a:xfrm>
            <a:off x="6056011" y="0"/>
            <a:ext cx="6135989" cy="1485900"/>
          </a:xfrm>
          <a:prstGeom prst="rect">
            <a:avLst/>
          </a:prstGeom>
          <a:solidFill>
            <a:srgbClr val="FF9900"/>
          </a:solid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أثر الحضارة الإسلامية على الحضارة الغربية</a:t>
            </a:r>
          </a:p>
        </p:txBody>
      </p:sp>
      <p:sp>
        <p:nvSpPr>
          <p:cNvPr id="10" name="مربع نص 9">
            <a:extLst>
              <a:ext uri="{FF2B5EF4-FFF2-40B4-BE49-F238E27FC236}">
                <a16:creationId xmlns:a16="http://schemas.microsoft.com/office/drawing/2014/main" id="{970AE7FF-C7DE-41B6-8C53-B836D6DDDC0E}"/>
              </a:ext>
            </a:extLst>
          </p:cNvPr>
          <p:cNvSpPr txBox="1"/>
          <p:nvPr/>
        </p:nvSpPr>
        <p:spPr>
          <a:xfrm>
            <a:off x="5892800" y="1727198"/>
            <a:ext cx="2981410" cy="990613"/>
          </a:xfrm>
          <a:prstGeom prst="rect">
            <a:avLst/>
          </a:prstGeom>
          <a:solidFill>
            <a:schemeClr val="accent6">
              <a:lumMod val="60000"/>
              <a:lumOff val="4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الترجمة</a:t>
            </a:r>
            <a:endPar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1" name="مربع نص 10">
            <a:extLst>
              <a:ext uri="{FF2B5EF4-FFF2-40B4-BE49-F238E27FC236}">
                <a16:creationId xmlns:a16="http://schemas.microsoft.com/office/drawing/2014/main" id="{E94C40F2-6559-4A26-9049-2BA6833838C9}"/>
              </a:ext>
            </a:extLst>
          </p:cNvPr>
          <p:cNvSpPr txBox="1"/>
          <p:nvPr/>
        </p:nvSpPr>
        <p:spPr>
          <a:xfrm>
            <a:off x="571500" y="1612910"/>
            <a:ext cx="4762500" cy="1219190"/>
          </a:xfrm>
          <a:prstGeom prst="rect">
            <a:avLst/>
          </a:prstGeom>
          <a:solidFill>
            <a:schemeClr val="bg1">
              <a:lumMod val="8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ترجمت كتب المسلمين </a:t>
            </a:r>
            <a:r>
              <a:rPr kumimoji="0" lang="ar-SA" sz="2400" b="1" i="0" u="none" strike="noStrike" kern="1200" cap="none" spc="0" normalizeH="0" baseline="0" noProof="0" dirty="0" err="1">
                <a:ln>
                  <a:noFill/>
                </a:ln>
                <a:solidFill>
                  <a:prstClr val="black"/>
                </a:solidFill>
                <a:effectLst/>
                <a:uLnTx/>
                <a:uFillTx/>
                <a:latin typeface="Traditional Arabic" panose="02020603050405020304" pitchFamily="18" charset="-78"/>
                <a:ea typeface="+mn-ea"/>
                <a:cs typeface="Traditional Arabic" panose="02020603050405020304" pitchFamily="18" charset="-78"/>
              </a:rPr>
              <a:t>لأوربا</a:t>
            </a:r>
            <a:endPar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ككتاب "الحاوي" و"المنصوري" للرازي، وكتاب "ميزان الحكمة" للخازني.</a:t>
            </a:r>
          </a:p>
        </p:txBody>
      </p:sp>
      <p:sp>
        <p:nvSpPr>
          <p:cNvPr id="12" name="مربع نص 11">
            <a:extLst>
              <a:ext uri="{FF2B5EF4-FFF2-40B4-BE49-F238E27FC236}">
                <a16:creationId xmlns:a16="http://schemas.microsoft.com/office/drawing/2014/main" id="{87635E1A-B36D-4B05-B9F1-0EDC10609A2A}"/>
              </a:ext>
            </a:extLst>
          </p:cNvPr>
          <p:cNvSpPr txBox="1"/>
          <p:nvPr/>
        </p:nvSpPr>
        <p:spPr>
          <a:xfrm>
            <a:off x="5892800" y="5118094"/>
            <a:ext cx="2981410" cy="990613"/>
          </a:xfrm>
          <a:prstGeom prst="rect">
            <a:avLst/>
          </a:prstGeom>
          <a:solidFill>
            <a:schemeClr val="accent6">
              <a:lumMod val="60000"/>
              <a:lumOff val="4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الصناعة</a:t>
            </a:r>
            <a:endPar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4" name="مربع نص 13">
            <a:extLst>
              <a:ext uri="{FF2B5EF4-FFF2-40B4-BE49-F238E27FC236}">
                <a16:creationId xmlns:a16="http://schemas.microsoft.com/office/drawing/2014/main" id="{99E91300-8558-46CC-9AC4-08796345CDDD}"/>
              </a:ext>
            </a:extLst>
          </p:cNvPr>
          <p:cNvSpPr txBox="1"/>
          <p:nvPr/>
        </p:nvSpPr>
        <p:spPr>
          <a:xfrm>
            <a:off x="571500" y="5003802"/>
            <a:ext cx="4762500" cy="1219198"/>
          </a:xfrm>
          <a:prstGeom prst="rect">
            <a:avLst/>
          </a:prstGeom>
          <a:solidFill>
            <a:schemeClr val="bg1">
              <a:lumMod val="8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ظهرت مصانع الورق في بغداد عهد الرشيد، وفي دمشق وطرابلس، ثم انتقلت إلى صقلية والأندلس.</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كما عرفت أوربا الإبر المغناطيسية عن طريق المسلمين</a:t>
            </a:r>
          </a:p>
        </p:txBody>
      </p:sp>
      <p:cxnSp>
        <p:nvCxnSpPr>
          <p:cNvPr id="4" name="رابط كسهم مستقيم 3">
            <a:extLst>
              <a:ext uri="{FF2B5EF4-FFF2-40B4-BE49-F238E27FC236}">
                <a16:creationId xmlns:a16="http://schemas.microsoft.com/office/drawing/2014/main" id="{3D4D9FF4-4188-4506-9231-482E6E8F1281}"/>
              </a:ext>
            </a:extLst>
          </p:cNvPr>
          <p:cNvCxnSpPr>
            <a:cxnSpLocks/>
            <a:stCxn id="15" idx="2"/>
            <a:endCxn id="10" idx="3"/>
          </p:cNvCxnSpPr>
          <p:nvPr/>
        </p:nvCxnSpPr>
        <p:spPr>
          <a:xfrm flipH="1" flipV="1">
            <a:off x="8874210" y="2222505"/>
            <a:ext cx="419100" cy="1869594"/>
          </a:xfrm>
          <a:prstGeom prst="straightConnector1">
            <a:avLst/>
          </a:prstGeom>
          <a:ln w="28575">
            <a:solidFill>
              <a:schemeClr val="tx1">
                <a:lumMod val="50000"/>
                <a:lumOff val="50000"/>
              </a:schemeClr>
            </a:solidFill>
            <a:prstDash val="sysDot"/>
            <a:tailEnd type="stealth"/>
          </a:ln>
        </p:spPr>
        <p:style>
          <a:lnRef idx="1">
            <a:schemeClr val="accent1"/>
          </a:lnRef>
          <a:fillRef idx="0">
            <a:schemeClr val="accent1"/>
          </a:fillRef>
          <a:effectRef idx="0">
            <a:schemeClr val="accent1"/>
          </a:effectRef>
          <a:fontRef idx="minor">
            <a:schemeClr val="tx1"/>
          </a:fontRef>
        </p:style>
      </p:cxnSp>
      <p:cxnSp>
        <p:nvCxnSpPr>
          <p:cNvPr id="6" name="رابط كسهم مستقيم 5">
            <a:extLst>
              <a:ext uri="{FF2B5EF4-FFF2-40B4-BE49-F238E27FC236}">
                <a16:creationId xmlns:a16="http://schemas.microsoft.com/office/drawing/2014/main" id="{840D8691-33BE-436D-B894-AE876A6AD569}"/>
              </a:ext>
            </a:extLst>
          </p:cNvPr>
          <p:cNvCxnSpPr>
            <a:cxnSpLocks/>
            <a:stCxn id="15" idx="2"/>
            <a:endCxn id="12" idx="3"/>
          </p:cNvCxnSpPr>
          <p:nvPr/>
        </p:nvCxnSpPr>
        <p:spPr>
          <a:xfrm flipH="1">
            <a:off x="8874210" y="4092099"/>
            <a:ext cx="419100" cy="1521302"/>
          </a:xfrm>
          <a:prstGeom prst="straightConnector1">
            <a:avLst/>
          </a:prstGeom>
          <a:ln w="28575">
            <a:solidFill>
              <a:schemeClr val="tx1">
                <a:lumMod val="50000"/>
                <a:lumOff val="50000"/>
              </a:schemeClr>
            </a:solidFill>
            <a:prstDash val="sysDot"/>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2291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right)">
                                      <p:cBhvr>
                                        <p:cTn id="25" dur="500"/>
                                        <p:tgtEl>
                                          <p:spTgt spid="6"/>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childTnLst>
                                </p:cTn>
                              </p:par>
                            </p:childTnLst>
                          </p:cTn>
                        </p:par>
                        <p:par>
                          <p:cTn id="30" fill="hold">
                            <p:stCondLst>
                              <p:cond delay="1000"/>
                            </p:stCondLst>
                            <p:childTnLst>
                              <p:par>
                                <p:cTn id="31" presetID="10" presetClass="entr" presetSubtype="0"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0" grpId="0" animBg="1"/>
      <p:bldP spid="11" grpId="0" animBg="1"/>
      <p:bldP spid="12"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مربع نص 12">
            <a:extLst>
              <a:ext uri="{FF2B5EF4-FFF2-40B4-BE49-F238E27FC236}">
                <a16:creationId xmlns:a16="http://schemas.microsoft.com/office/drawing/2014/main" id="{D156D49B-9228-40E0-BFF6-EA240B872A0B}"/>
              </a:ext>
            </a:extLst>
          </p:cNvPr>
          <p:cNvSpPr txBox="1"/>
          <p:nvPr/>
        </p:nvSpPr>
        <p:spPr>
          <a:xfrm>
            <a:off x="6056011" y="0"/>
            <a:ext cx="6135989" cy="1485900"/>
          </a:xfrm>
          <a:prstGeom prst="rect">
            <a:avLst/>
          </a:prstGeom>
          <a:solidFill>
            <a:srgbClr val="FF9900"/>
          </a:solid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أثر الحضارة الإسلامية على الحضارة الغربية</a:t>
            </a:r>
          </a:p>
        </p:txBody>
      </p:sp>
      <p:sp>
        <p:nvSpPr>
          <p:cNvPr id="11" name="مربع نص 10">
            <a:extLst>
              <a:ext uri="{FF2B5EF4-FFF2-40B4-BE49-F238E27FC236}">
                <a16:creationId xmlns:a16="http://schemas.microsoft.com/office/drawing/2014/main" id="{E94C40F2-6559-4A26-9049-2BA6833838C9}"/>
              </a:ext>
            </a:extLst>
          </p:cNvPr>
          <p:cNvSpPr txBox="1"/>
          <p:nvPr/>
        </p:nvSpPr>
        <p:spPr>
          <a:xfrm>
            <a:off x="571500" y="742950"/>
            <a:ext cx="4762500" cy="990613"/>
          </a:xfrm>
          <a:prstGeom prst="rect">
            <a:avLst/>
          </a:prstGeom>
          <a:solidFill>
            <a:schemeClr val="bg2">
              <a:lumMod val="5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 شهادات علماء الغرب</a:t>
            </a:r>
            <a:endParaRPr kumimoji="0" lang="ar-SA" sz="2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4" name="مربع نص 13">
            <a:extLst>
              <a:ext uri="{FF2B5EF4-FFF2-40B4-BE49-F238E27FC236}">
                <a16:creationId xmlns:a16="http://schemas.microsoft.com/office/drawing/2014/main" id="{99E91300-8558-46CC-9AC4-08796345CDDD}"/>
              </a:ext>
            </a:extLst>
          </p:cNvPr>
          <p:cNvSpPr txBox="1"/>
          <p:nvPr/>
        </p:nvSpPr>
        <p:spPr>
          <a:xfrm>
            <a:off x="571500" y="2565400"/>
            <a:ext cx="10426700" cy="3860800"/>
          </a:xfrm>
          <a:prstGeom prst="rect">
            <a:avLst/>
          </a:prstGeom>
          <a:solidFill>
            <a:schemeClr val="bg1">
              <a:lumMod val="8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"إن سيلاً عرماً من </a:t>
            </a:r>
            <a:r>
              <a:rPr kumimoji="0" lang="ar-SA" sz="32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نتاج الفكر العربي </a:t>
            </a:r>
            <a:r>
              <a:rPr kumimoji="0" lang="ar-SA" sz="32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ومواد الحقيقة والعلم قد نقحته أيد عربية ونظمته وعرضته بشكل مثالي، </a:t>
            </a:r>
            <a:r>
              <a:rPr kumimoji="0" lang="ar-SA" sz="32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قد اكتسح أوروبا</a:t>
            </a:r>
            <a:r>
              <a:rPr kumimoji="0" lang="ar-SA" sz="32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 وفي مراكز العلم الأوروبية </a:t>
            </a:r>
            <a:r>
              <a:rPr kumimoji="0" lang="ar-SA" sz="32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لم يكن هناك عالم واحد من العلماء إلا ومد يديه للكنوز العربية </a:t>
            </a:r>
            <a:r>
              <a:rPr kumimoji="0" lang="ar-SA" sz="32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هذه، ليغترف منها ما شاء الله له أن يغرف، وينهل منها كما ينهل الظمآن من الماء العذب، رغبة منه في سد الثغرات التي لديه وفي الارتقاء إلى مستوى عصره العلمي، ولم يكن هناك كتاب واحد من بين الكتب التي صدرت في أوروبا آنذاك إلا </a:t>
            </a:r>
            <a:r>
              <a:rPr kumimoji="0" lang="ar-SA" sz="32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وقد ارتوت صفحاته بالري العميم من الينابيع العربية </a:t>
            </a:r>
            <a:r>
              <a:rPr kumimoji="0" lang="ar-SA" sz="32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وأخذ عنها إيماءاته، وظهر فيه تأثيرها واضحاً كل الوضوح، ليس فقط في كلماته العربية المترجمة، بل وفي محتواه وأفكاره".</a:t>
            </a:r>
          </a:p>
        </p:txBody>
      </p:sp>
      <p:sp>
        <p:nvSpPr>
          <p:cNvPr id="16" name="مربع نص 15">
            <a:extLst>
              <a:ext uri="{FF2B5EF4-FFF2-40B4-BE49-F238E27FC236}">
                <a16:creationId xmlns:a16="http://schemas.microsoft.com/office/drawing/2014/main" id="{FE801FB9-F0D1-4D5D-9858-09A3A10A0E64}"/>
              </a:ext>
            </a:extLst>
          </p:cNvPr>
          <p:cNvSpPr txBox="1"/>
          <p:nvPr/>
        </p:nvSpPr>
        <p:spPr>
          <a:xfrm>
            <a:off x="6400800" y="1733563"/>
            <a:ext cx="4597400" cy="831837"/>
          </a:xfrm>
          <a:prstGeom prst="rect">
            <a:avLst/>
          </a:prstGeom>
          <a:solidFill>
            <a:schemeClr val="bg1">
              <a:lumMod val="5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تقول المستشرقة الألمانية </a:t>
            </a:r>
            <a:r>
              <a:rPr kumimoji="0" lang="ar-SA" sz="3200" b="1" i="0" u="none" strike="noStrike" kern="1200" cap="none" spc="0" normalizeH="0" baseline="0" noProof="0" dirty="0" err="1">
                <a:ln>
                  <a:noFill/>
                </a:ln>
                <a:solidFill>
                  <a:prstClr val="white"/>
                </a:solidFill>
                <a:effectLst/>
                <a:uLnTx/>
                <a:uFillTx/>
                <a:latin typeface="Traditional Arabic" panose="02020603050405020304" pitchFamily="18" charset="-78"/>
                <a:ea typeface="+mn-ea"/>
                <a:cs typeface="Traditional Arabic" panose="02020603050405020304" pitchFamily="18" charset="-78"/>
              </a:rPr>
              <a:t>زيغريد</a:t>
            </a:r>
            <a:r>
              <a:rPr kumimoji="0" lang="ar-SA" sz="32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 </a:t>
            </a:r>
            <a:r>
              <a:rPr kumimoji="0" lang="ar-SA" sz="3200" b="1" i="0" u="none" strike="noStrike" kern="1200" cap="none" spc="0" normalizeH="0" baseline="0" noProof="0" dirty="0" err="1">
                <a:ln>
                  <a:noFill/>
                </a:ln>
                <a:solidFill>
                  <a:prstClr val="white"/>
                </a:solidFill>
                <a:effectLst/>
                <a:uLnTx/>
                <a:uFillTx/>
                <a:latin typeface="Traditional Arabic" panose="02020603050405020304" pitchFamily="18" charset="-78"/>
                <a:ea typeface="+mn-ea"/>
                <a:cs typeface="Traditional Arabic" panose="02020603050405020304" pitchFamily="18" charset="-78"/>
              </a:rPr>
              <a:t>هونكه</a:t>
            </a:r>
            <a:r>
              <a:rPr kumimoji="0" lang="ar-SA" sz="32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a:t>
            </a:r>
          </a:p>
        </p:txBody>
      </p:sp>
    </p:spTree>
    <p:extLst>
      <p:ext uri="{BB962C8B-B14F-4D97-AF65-F5344CB8AC3E}">
        <p14:creationId xmlns:p14="http://schemas.microsoft.com/office/powerpoint/2010/main" val="2423244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مربع نص 12">
            <a:extLst>
              <a:ext uri="{FF2B5EF4-FFF2-40B4-BE49-F238E27FC236}">
                <a16:creationId xmlns:a16="http://schemas.microsoft.com/office/drawing/2014/main" id="{D156D49B-9228-40E0-BFF6-EA240B872A0B}"/>
              </a:ext>
            </a:extLst>
          </p:cNvPr>
          <p:cNvSpPr txBox="1"/>
          <p:nvPr/>
        </p:nvSpPr>
        <p:spPr>
          <a:xfrm>
            <a:off x="6056011" y="0"/>
            <a:ext cx="6135989" cy="1485900"/>
          </a:xfrm>
          <a:prstGeom prst="rect">
            <a:avLst/>
          </a:prstGeom>
          <a:solidFill>
            <a:srgbClr val="FF9900"/>
          </a:solid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أثر الحضارة الإسلامية على الحضارة الغربية</a:t>
            </a:r>
          </a:p>
        </p:txBody>
      </p:sp>
      <p:sp>
        <p:nvSpPr>
          <p:cNvPr id="11" name="مربع نص 10">
            <a:extLst>
              <a:ext uri="{FF2B5EF4-FFF2-40B4-BE49-F238E27FC236}">
                <a16:creationId xmlns:a16="http://schemas.microsoft.com/office/drawing/2014/main" id="{E94C40F2-6559-4A26-9049-2BA6833838C9}"/>
              </a:ext>
            </a:extLst>
          </p:cNvPr>
          <p:cNvSpPr txBox="1"/>
          <p:nvPr/>
        </p:nvSpPr>
        <p:spPr>
          <a:xfrm>
            <a:off x="571500" y="742950"/>
            <a:ext cx="4762500" cy="990613"/>
          </a:xfrm>
          <a:prstGeom prst="rect">
            <a:avLst/>
          </a:prstGeom>
          <a:solidFill>
            <a:schemeClr val="bg2">
              <a:lumMod val="5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 شهادات علماء الغرب</a:t>
            </a:r>
            <a:endParaRPr kumimoji="0" lang="ar-SA" sz="2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4" name="مربع نص 13">
            <a:extLst>
              <a:ext uri="{FF2B5EF4-FFF2-40B4-BE49-F238E27FC236}">
                <a16:creationId xmlns:a16="http://schemas.microsoft.com/office/drawing/2014/main" id="{99E91300-8558-46CC-9AC4-08796345CDDD}"/>
              </a:ext>
            </a:extLst>
          </p:cNvPr>
          <p:cNvSpPr txBox="1"/>
          <p:nvPr/>
        </p:nvSpPr>
        <p:spPr>
          <a:xfrm>
            <a:off x="571500" y="2565400"/>
            <a:ext cx="10426700" cy="3860800"/>
          </a:xfrm>
          <a:prstGeom prst="rect">
            <a:avLst/>
          </a:prstGeom>
          <a:solidFill>
            <a:schemeClr val="bg1">
              <a:lumMod val="8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"ونحن نعلم أن الإسلام ينظر إلى العلم والدين كتوأمين، وأن تهذيب العلم كان جزءاً من التوجيهات الدينية منذ البداية، وأن ت</a:t>
            </a:r>
            <a:r>
              <a:rPr kumimoji="0" lang="ar-SA" sz="40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طبيق هذه القاعدة أدى إلى التقدم العلمي العجيب في عصر الحضارة الإسلامية العظمى، التي استفاد منها الغرب قبل نهضته</a:t>
            </a:r>
            <a:r>
              <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a:t>
            </a:r>
          </a:p>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ar-SA" sz="32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 كتابه "التوراة والإنجيل والقرآن والعلم"</a:t>
            </a:r>
          </a:p>
        </p:txBody>
      </p:sp>
      <p:sp>
        <p:nvSpPr>
          <p:cNvPr id="16" name="مربع نص 15">
            <a:extLst>
              <a:ext uri="{FF2B5EF4-FFF2-40B4-BE49-F238E27FC236}">
                <a16:creationId xmlns:a16="http://schemas.microsoft.com/office/drawing/2014/main" id="{FE801FB9-F0D1-4D5D-9858-09A3A10A0E64}"/>
              </a:ext>
            </a:extLst>
          </p:cNvPr>
          <p:cNvSpPr txBox="1"/>
          <p:nvPr/>
        </p:nvSpPr>
        <p:spPr>
          <a:xfrm>
            <a:off x="6400800" y="1733563"/>
            <a:ext cx="4597400" cy="831837"/>
          </a:xfrm>
          <a:prstGeom prst="rect">
            <a:avLst/>
          </a:prstGeom>
          <a:solidFill>
            <a:schemeClr val="bg1">
              <a:lumMod val="5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يقول موريس بوكاي:</a:t>
            </a:r>
          </a:p>
        </p:txBody>
      </p:sp>
    </p:spTree>
    <p:extLst>
      <p:ext uri="{BB962C8B-B14F-4D97-AF65-F5344CB8AC3E}">
        <p14:creationId xmlns:p14="http://schemas.microsoft.com/office/powerpoint/2010/main" val="1204840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مربع نص 12">
            <a:extLst>
              <a:ext uri="{FF2B5EF4-FFF2-40B4-BE49-F238E27FC236}">
                <a16:creationId xmlns:a16="http://schemas.microsoft.com/office/drawing/2014/main" id="{D156D49B-9228-40E0-BFF6-EA240B872A0B}"/>
              </a:ext>
            </a:extLst>
          </p:cNvPr>
          <p:cNvSpPr txBox="1"/>
          <p:nvPr/>
        </p:nvSpPr>
        <p:spPr>
          <a:xfrm>
            <a:off x="6056011" y="0"/>
            <a:ext cx="6135989" cy="1485900"/>
          </a:xfrm>
          <a:prstGeom prst="rect">
            <a:avLst/>
          </a:prstGeom>
          <a:solidFill>
            <a:srgbClr val="FF9900"/>
          </a:solid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أثر الحضارة الإسلامية على الحضارة الغربية</a:t>
            </a:r>
          </a:p>
        </p:txBody>
      </p:sp>
      <p:sp>
        <p:nvSpPr>
          <p:cNvPr id="11" name="مربع نص 10">
            <a:extLst>
              <a:ext uri="{FF2B5EF4-FFF2-40B4-BE49-F238E27FC236}">
                <a16:creationId xmlns:a16="http://schemas.microsoft.com/office/drawing/2014/main" id="{E94C40F2-6559-4A26-9049-2BA6833838C9}"/>
              </a:ext>
            </a:extLst>
          </p:cNvPr>
          <p:cNvSpPr txBox="1"/>
          <p:nvPr/>
        </p:nvSpPr>
        <p:spPr>
          <a:xfrm>
            <a:off x="571500" y="742950"/>
            <a:ext cx="4762500" cy="990613"/>
          </a:xfrm>
          <a:prstGeom prst="rect">
            <a:avLst/>
          </a:prstGeom>
          <a:solidFill>
            <a:schemeClr val="bg2">
              <a:lumMod val="5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 شهادات علماء الغرب</a:t>
            </a:r>
            <a:endParaRPr kumimoji="0" lang="ar-SA" sz="2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4" name="مربع نص 13">
            <a:extLst>
              <a:ext uri="{FF2B5EF4-FFF2-40B4-BE49-F238E27FC236}">
                <a16:creationId xmlns:a16="http://schemas.microsoft.com/office/drawing/2014/main" id="{99E91300-8558-46CC-9AC4-08796345CDDD}"/>
              </a:ext>
            </a:extLst>
          </p:cNvPr>
          <p:cNvSpPr txBox="1"/>
          <p:nvPr/>
        </p:nvSpPr>
        <p:spPr>
          <a:xfrm>
            <a:off x="571500" y="2565400"/>
            <a:ext cx="10426700" cy="3860800"/>
          </a:xfrm>
          <a:prstGeom prst="rect">
            <a:avLst/>
          </a:prstGeom>
          <a:solidFill>
            <a:schemeClr val="bg1">
              <a:lumMod val="8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"إن </a:t>
            </a:r>
            <a:r>
              <a:rPr kumimoji="0" lang="ar-SA" sz="44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الشرقيين هم الذين أخرجوا الغرب </a:t>
            </a:r>
            <a:r>
              <a:rPr kumimoji="0" lang="ar-SA" sz="4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 ظلمات التوحش إلى نور الحضارة، وإنه انبثق من خلال ما كانت تستعين به جامعات أوربا من علوم العرب وآدابهم عصر النهضة الحديث"</a:t>
            </a:r>
          </a:p>
        </p:txBody>
      </p:sp>
      <p:sp>
        <p:nvSpPr>
          <p:cNvPr id="16" name="مربع نص 15">
            <a:extLst>
              <a:ext uri="{FF2B5EF4-FFF2-40B4-BE49-F238E27FC236}">
                <a16:creationId xmlns:a16="http://schemas.microsoft.com/office/drawing/2014/main" id="{FE801FB9-F0D1-4D5D-9858-09A3A10A0E64}"/>
              </a:ext>
            </a:extLst>
          </p:cNvPr>
          <p:cNvSpPr txBox="1"/>
          <p:nvPr/>
        </p:nvSpPr>
        <p:spPr>
          <a:xfrm>
            <a:off x="6400800" y="1733563"/>
            <a:ext cx="4597400" cy="831837"/>
          </a:xfrm>
          <a:prstGeom prst="rect">
            <a:avLst/>
          </a:prstGeom>
          <a:solidFill>
            <a:schemeClr val="bg1">
              <a:lumMod val="5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يقول المؤرخ الفرنسي غوستاف </a:t>
            </a:r>
            <a:r>
              <a:rPr kumimoji="0" lang="ar-SA" sz="3200" b="1" i="0" u="none" strike="noStrike" kern="1200" cap="none" spc="0" normalizeH="0" baseline="0" noProof="0" dirty="0" err="1">
                <a:ln>
                  <a:noFill/>
                </a:ln>
                <a:solidFill>
                  <a:prstClr val="white"/>
                </a:solidFill>
                <a:effectLst/>
                <a:uLnTx/>
                <a:uFillTx/>
                <a:latin typeface="Traditional Arabic" panose="02020603050405020304" pitchFamily="18" charset="-78"/>
                <a:ea typeface="+mn-ea"/>
                <a:cs typeface="Traditional Arabic" panose="02020603050405020304" pitchFamily="18" charset="-78"/>
              </a:rPr>
              <a:t>لوبون</a:t>
            </a:r>
            <a:r>
              <a:rPr kumimoji="0" lang="ar-SA" sz="32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a:t>
            </a:r>
          </a:p>
        </p:txBody>
      </p:sp>
    </p:spTree>
    <p:extLst>
      <p:ext uri="{BB962C8B-B14F-4D97-AF65-F5344CB8AC3E}">
        <p14:creationId xmlns:p14="http://schemas.microsoft.com/office/powerpoint/2010/main" val="3776873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a:extLst>
              <a:ext uri="{FF2B5EF4-FFF2-40B4-BE49-F238E27FC236}">
                <a16:creationId xmlns:a16="http://schemas.microsoft.com/office/drawing/2014/main" id="{0DFE8101-D029-49A7-AED1-DB8A7CC5E0CD}"/>
              </a:ext>
            </a:extLst>
          </p:cNvPr>
          <p:cNvPicPr>
            <a:picLocks noChangeAspect="1"/>
          </p:cNvPicPr>
          <p:nvPr/>
        </p:nvPicPr>
        <p:blipFill>
          <a:blip r:embed="rId2"/>
          <a:stretch>
            <a:fillRect/>
          </a:stretch>
        </p:blipFill>
        <p:spPr>
          <a:xfrm>
            <a:off x="10248529" y="1026900"/>
            <a:ext cx="1237595" cy="4651651"/>
          </a:xfrm>
          <a:prstGeom prst="rect">
            <a:avLst/>
          </a:prstGeom>
        </p:spPr>
      </p:pic>
      <p:sp>
        <p:nvSpPr>
          <p:cNvPr id="11" name="مربع نص 10">
            <a:extLst>
              <a:ext uri="{FF2B5EF4-FFF2-40B4-BE49-F238E27FC236}">
                <a16:creationId xmlns:a16="http://schemas.microsoft.com/office/drawing/2014/main" id="{7721FB66-9C81-4CB9-999F-3A71F4FFD66F}"/>
              </a:ext>
            </a:extLst>
          </p:cNvPr>
          <p:cNvSpPr txBox="1"/>
          <p:nvPr/>
        </p:nvSpPr>
        <p:spPr>
          <a:xfrm>
            <a:off x="839755" y="1285116"/>
            <a:ext cx="9004041" cy="4238606"/>
          </a:xfrm>
          <a:prstGeom prst="rect">
            <a:avLst/>
          </a:prstGeom>
          <a:solidFill>
            <a:schemeClr val="bg1">
              <a:lumMod val="85000"/>
            </a:schemeClr>
          </a:solidFill>
          <a:ln>
            <a:noFill/>
          </a:ln>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6000" b="1" i="0" u="none" strike="noStrike" kern="1200" cap="none" spc="0" normalizeH="0" baseline="0" noProof="0" dirty="0">
                <a:ln>
                  <a:noFill/>
                </a:ln>
                <a:solidFill>
                  <a:prstClr val="black">
                    <a:lumMod val="65000"/>
                    <a:lumOff val="35000"/>
                  </a:prstClr>
                </a:solidFill>
                <a:effectLst/>
                <a:uLnTx/>
                <a:uFillTx/>
                <a:latin typeface="Traditional Arabic" panose="02020603050405020304" pitchFamily="18" charset="-78"/>
                <a:ea typeface="+mn-ea"/>
                <a:cs typeface="Traditional Arabic" panose="02020603050405020304" pitchFamily="18" charset="-78"/>
              </a:rPr>
              <a:t>كانت لهيمنة الكنيسة في أوربا سببًا من أسباب تأخرها وتخلفها فترة من الزمن، ما أسباب ذلك؟</a:t>
            </a:r>
            <a:endParaRPr kumimoji="0" lang="ar-SA" sz="4800" b="1" i="0" u="none" strike="noStrike" kern="1200" cap="none" spc="0" normalizeH="0" baseline="0" noProof="0" dirty="0">
              <a:ln>
                <a:noFill/>
              </a:ln>
              <a:solidFill>
                <a:prstClr val="black">
                  <a:lumMod val="65000"/>
                  <a:lumOff val="35000"/>
                </a:prstClr>
              </a:solidFill>
              <a:effectLst/>
              <a:uLnTx/>
              <a:uFillTx/>
              <a:latin typeface="Traditional Arabic" panose="02020603050405020304" pitchFamily="18" charset="-78"/>
              <a:ea typeface="+mn-ea"/>
              <a:cs typeface="Traditional Arabic" panose="02020603050405020304" pitchFamily="18" charset="-78"/>
            </a:endParaRPr>
          </a:p>
        </p:txBody>
      </p:sp>
    </p:spTree>
    <p:extLst>
      <p:ext uri="{BB962C8B-B14F-4D97-AF65-F5344CB8AC3E}">
        <p14:creationId xmlns:p14="http://schemas.microsoft.com/office/powerpoint/2010/main" val="3240983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indefinite" fill="hold" nodeType="afterEffect">
                                  <p:stCondLst>
                                    <p:cond delay="0"/>
                                  </p:stCondLst>
                                  <p:childTnLst>
                                    <p:animRot by="120000">
                                      <p:cBhvr>
                                        <p:cTn id="6" dur="500" fill="hold">
                                          <p:stCondLst>
                                            <p:cond delay="0"/>
                                          </p:stCondLst>
                                        </p:cTn>
                                        <p:tgtEl>
                                          <p:spTgt spid="3"/>
                                        </p:tgtEl>
                                        <p:attrNameLst>
                                          <p:attrName>r</p:attrName>
                                        </p:attrNameLst>
                                      </p:cBhvr>
                                    </p:animRot>
                                    <p:animRot by="-240000">
                                      <p:cBhvr>
                                        <p:cTn id="7" dur="1000" fill="hold">
                                          <p:stCondLst>
                                            <p:cond delay="1000"/>
                                          </p:stCondLst>
                                        </p:cTn>
                                        <p:tgtEl>
                                          <p:spTgt spid="3"/>
                                        </p:tgtEl>
                                        <p:attrNameLst>
                                          <p:attrName>r</p:attrName>
                                        </p:attrNameLst>
                                      </p:cBhvr>
                                    </p:animRot>
                                    <p:animRot by="240000">
                                      <p:cBhvr>
                                        <p:cTn id="8" dur="1000" fill="hold">
                                          <p:stCondLst>
                                            <p:cond delay="2000"/>
                                          </p:stCondLst>
                                        </p:cTn>
                                        <p:tgtEl>
                                          <p:spTgt spid="3"/>
                                        </p:tgtEl>
                                        <p:attrNameLst>
                                          <p:attrName>r</p:attrName>
                                        </p:attrNameLst>
                                      </p:cBhvr>
                                    </p:animRot>
                                    <p:animRot by="-240000">
                                      <p:cBhvr>
                                        <p:cTn id="9" dur="1000" fill="hold">
                                          <p:stCondLst>
                                            <p:cond delay="3000"/>
                                          </p:stCondLst>
                                        </p:cTn>
                                        <p:tgtEl>
                                          <p:spTgt spid="3"/>
                                        </p:tgtEl>
                                        <p:attrNameLst>
                                          <p:attrName>r</p:attrName>
                                        </p:attrNameLst>
                                      </p:cBhvr>
                                    </p:animRot>
                                    <p:animRot by="120000">
                                      <p:cBhvr>
                                        <p:cTn id="10" dur="1000" fill="hold">
                                          <p:stCondLst>
                                            <p:cond delay="4000"/>
                                          </p:stCondLst>
                                        </p:cTn>
                                        <p:tgtEl>
                                          <p:spTgt spid="3"/>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19">
            <a:extLst>
              <a:ext uri="{FF2B5EF4-FFF2-40B4-BE49-F238E27FC236}">
                <a16:creationId xmlns:a16="http://schemas.microsoft.com/office/drawing/2014/main" id="{5D9373C7-A847-4005-9CE4-58140EBD5B58}"/>
              </a:ext>
            </a:extLst>
          </p:cNvPr>
          <p:cNvSpPr/>
          <p:nvPr/>
        </p:nvSpPr>
        <p:spPr>
          <a:xfrm flipH="1">
            <a:off x="8427020" y="161603"/>
            <a:ext cx="4121101" cy="803545"/>
          </a:xfrm>
          <a:prstGeom prst="roundRect">
            <a:avLst>
              <a:gd name="adj" fmla="val 50000"/>
            </a:avLst>
          </a:prstGeom>
          <a:solidFill>
            <a:schemeClr val="tx1">
              <a:lumMod val="50000"/>
              <a:lumOff val="5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 name="Rectangle: Rounded Corners 20">
            <a:extLst>
              <a:ext uri="{FF2B5EF4-FFF2-40B4-BE49-F238E27FC236}">
                <a16:creationId xmlns:a16="http://schemas.microsoft.com/office/drawing/2014/main" id="{6AD73C5E-F638-48B1-9B68-7596BC04A638}"/>
              </a:ext>
            </a:extLst>
          </p:cNvPr>
          <p:cNvSpPr/>
          <p:nvPr/>
        </p:nvSpPr>
        <p:spPr>
          <a:xfrm flipH="1">
            <a:off x="7158181" y="1280970"/>
            <a:ext cx="4823207" cy="647761"/>
          </a:xfrm>
          <a:prstGeom prst="roundRect">
            <a:avLst>
              <a:gd name="adj" fmla="val 50000"/>
            </a:avLst>
          </a:prstGeom>
          <a:solidFill>
            <a:schemeClr val="accent2">
              <a:lumMod val="60000"/>
              <a:lumOff val="4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 name="Oval 59">
            <a:extLst>
              <a:ext uri="{FF2B5EF4-FFF2-40B4-BE49-F238E27FC236}">
                <a16:creationId xmlns:a16="http://schemas.microsoft.com/office/drawing/2014/main" id="{3404A66A-7469-4356-86BA-DDF5B2EE3264}"/>
              </a:ext>
            </a:extLst>
          </p:cNvPr>
          <p:cNvSpPr/>
          <p:nvPr/>
        </p:nvSpPr>
        <p:spPr>
          <a:xfrm flipH="1">
            <a:off x="11387315" y="1360796"/>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1</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7" name="TextBox 94">
            <a:extLst>
              <a:ext uri="{FF2B5EF4-FFF2-40B4-BE49-F238E27FC236}">
                <a16:creationId xmlns:a16="http://schemas.microsoft.com/office/drawing/2014/main" id="{C5398FB9-A9D2-4816-AB50-670987DA2B8E}"/>
              </a:ext>
            </a:extLst>
          </p:cNvPr>
          <p:cNvSpPr txBox="1"/>
          <p:nvPr/>
        </p:nvSpPr>
        <p:spPr>
          <a:xfrm flipH="1">
            <a:off x="8659486" y="284286"/>
            <a:ext cx="3216609" cy="584775"/>
          </a:xfrm>
          <a:prstGeom prst="rect">
            <a:avLst/>
          </a:prstGeom>
          <a:noFill/>
        </p:spPr>
        <p:txBody>
          <a:bodyPr wrap="square" lIns="0" rIns="0" rtlCol="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prstClr val="white"/>
                </a:solidFill>
                <a:effectLst/>
                <a:uLnTx/>
                <a:uFillTx/>
                <a:latin typeface="Traditional Arabic" panose="02020603050405020304" pitchFamily="18" charset="-78"/>
                <a:ea typeface="Open Sans Condensed" panose="020B0806030504020204" pitchFamily="34" charset="0"/>
                <a:cs typeface="Traditional Arabic" panose="02020603050405020304" pitchFamily="18" charset="-78"/>
              </a:rPr>
              <a:t>مراجعة الوحدة الرابعة</a:t>
            </a:r>
            <a:endParaRPr kumimoji="0" lang="en-IN" sz="1600" b="1" i="0" u="none" strike="noStrike" kern="1200" cap="none" spc="0" normalizeH="0" baseline="0" noProof="0" dirty="0">
              <a:ln>
                <a:noFill/>
              </a:ln>
              <a:solidFill>
                <a:prstClr val="white"/>
              </a:solidFill>
              <a:effectLst/>
              <a:uLnTx/>
              <a:uFillTx/>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8" name="TextBox 95">
            <a:extLst>
              <a:ext uri="{FF2B5EF4-FFF2-40B4-BE49-F238E27FC236}">
                <a16:creationId xmlns:a16="http://schemas.microsoft.com/office/drawing/2014/main" id="{FB7AC9FA-463E-4A22-8A21-604A18296478}"/>
              </a:ext>
            </a:extLst>
          </p:cNvPr>
          <p:cNvSpPr txBox="1"/>
          <p:nvPr/>
        </p:nvSpPr>
        <p:spPr>
          <a:xfrm flipH="1">
            <a:off x="7296726" y="1369147"/>
            <a:ext cx="4002137" cy="503590"/>
          </a:xfrm>
          <a:prstGeom prst="rect">
            <a:avLst/>
          </a:prstGeom>
          <a:noFill/>
        </p:spPr>
        <p:txBody>
          <a:bodyPr wrap="square" lIns="0" tIns="36000" rIns="0" bIns="3600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أسهمت الحضارة الإسلامية في:</a:t>
            </a:r>
            <a:endParaRPr kumimoji="0" lang="en-IN"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9" name="Rectangle: Rounded Corners 20">
            <a:extLst>
              <a:ext uri="{FF2B5EF4-FFF2-40B4-BE49-F238E27FC236}">
                <a16:creationId xmlns:a16="http://schemas.microsoft.com/office/drawing/2014/main" id="{501D248F-86B4-4D18-B596-CCA3B672F3DB}"/>
              </a:ext>
            </a:extLst>
          </p:cNvPr>
          <p:cNvSpPr/>
          <p:nvPr/>
        </p:nvSpPr>
        <p:spPr>
          <a:xfrm flipH="1">
            <a:off x="748149" y="128097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جميع مجالات الحياة</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0" name="Rectangle: Rounded Corners 20">
            <a:extLst>
              <a:ext uri="{FF2B5EF4-FFF2-40B4-BE49-F238E27FC236}">
                <a16:creationId xmlns:a16="http://schemas.microsoft.com/office/drawing/2014/main" id="{888D0F9F-5BFE-4C3C-9188-9F3F2CFC9F71}"/>
              </a:ext>
            </a:extLst>
          </p:cNvPr>
          <p:cNvSpPr/>
          <p:nvPr/>
        </p:nvSpPr>
        <p:spPr>
          <a:xfrm flipH="1">
            <a:off x="2867894" y="128097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مجال الدين والسياسة</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2" name="Rectangle: Rounded Corners 20">
            <a:extLst>
              <a:ext uri="{FF2B5EF4-FFF2-40B4-BE49-F238E27FC236}">
                <a16:creationId xmlns:a16="http://schemas.microsoft.com/office/drawing/2014/main" id="{F966E1B3-0A2C-4651-9D1A-4D5BAF7C4E85}"/>
              </a:ext>
            </a:extLst>
          </p:cNvPr>
          <p:cNvSpPr/>
          <p:nvPr/>
        </p:nvSpPr>
        <p:spPr>
          <a:xfrm flipH="1">
            <a:off x="4987640" y="128097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مجال الدين</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3" name="Rectangle: Rounded Corners 20">
            <a:extLst>
              <a:ext uri="{FF2B5EF4-FFF2-40B4-BE49-F238E27FC236}">
                <a16:creationId xmlns:a16="http://schemas.microsoft.com/office/drawing/2014/main" id="{D2A3FF21-BC5A-476C-A76E-A54E654AB62D}"/>
              </a:ext>
            </a:extLst>
          </p:cNvPr>
          <p:cNvSpPr/>
          <p:nvPr/>
        </p:nvSpPr>
        <p:spPr>
          <a:xfrm flipH="1">
            <a:off x="7158181" y="2167090"/>
            <a:ext cx="4823207" cy="647761"/>
          </a:xfrm>
          <a:prstGeom prst="roundRect">
            <a:avLst>
              <a:gd name="adj" fmla="val 50000"/>
            </a:avLst>
          </a:prstGeom>
          <a:solidFill>
            <a:schemeClr val="accent2">
              <a:lumMod val="60000"/>
              <a:lumOff val="4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Oval 59">
            <a:extLst>
              <a:ext uri="{FF2B5EF4-FFF2-40B4-BE49-F238E27FC236}">
                <a16:creationId xmlns:a16="http://schemas.microsoft.com/office/drawing/2014/main" id="{FD8D800C-3969-4897-A1FA-1C7E97DE7E70}"/>
              </a:ext>
            </a:extLst>
          </p:cNvPr>
          <p:cNvSpPr/>
          <p:nvPr/>
        </p:nvSpPr>
        <p:spPr>
          <a:xfrm flipH="1">
            <a:off x="11387315" y="2246916"/>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2</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15" name="TextBox 95">
            <a:extLst>
              <a:ext uri="{FF2B5EF4-FFF2-40B4-BE49-F238E27FC236}">
                <a16:creationId xmlns:a16="http://schemas.microsoft.com/office/drawing/2014/main" id="{B42CCF77-28D1-4A0C-995A-543E1F9545A2}"/>
              </a:ext>
            </a:extLst>
          </p:cNvPr>
          <p:cNvSpPr txBox="1"/>
          <p:nvPr/>
        </p:nvSpPr>
        <p:spPr>
          <a:xfrm flipH="1">
            <a:off x="7296726" y="2242567"/>
            <a:ext cx="4002137" cy="503590"/>
          </a:xfrm>
          <a:prstGeom prst="rect">
            <a:avLst/>
          </a:prstGeom>
          <a:noFill/>
        </p:spPr>
        <p:txBody>
          <a:bodyPr wrap="square" lIns="36000" tIns="36000" rIns="36000" bIns="3600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من علماء الطب:</a:t>
            </a:r>
            <a:endParaRPr kumimoji="0" lang="en-IN"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16" name="Rectangle: Rounded Corners 20">
            <a:extLst>
              <a:ext uri="{FF2B5EF4-FFF2-40B4-BE49-F238E27FC236}">
                <a16:creationId xmlns:a16="http://schemas.microsoft.com/office/drawing/2014/main" id="{4D41CDA6-10A2-4F97-BB2A-5547048C86CB}"/>
              </a:ext>
            </a:extLst>
          </p:cNvPr>
          <p:cNvSpPr/>
          <p:nvPr/>
        </p:nvSpPr>
        <p:spPr>
          <a:xfrm flipH="1">
            <a:off x="4987640" y="216709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ابن النفيس</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7" name="Rectangle: Rounded Corners 20">
            <a:extLst>
              <a:ext uri="{FF2B5EF4-FFF2-40B4-BE49-F238E27FC236}">
                <a16:creationId xmlns:a16="http://schemas.microsoft.com/office/drawing/2014/main" id="{0789AFB1-B1D8-45E2-BBB6-C93093329E4D}"/>
              </a:ext>
            </a:extLst>
          </p:cNvPr>
          <p:cNvSpPr/>
          <p:nvPr/>
        </p:nvSpPr>
        <p:spPr>
          <a:xfrm flipH="1">
            <a:off x="2867894" y="216709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البيروني</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8" name="Rectangle: Rounded Corners 20">
            <a:extLst>
              <a:ext uri="{FF2B5EF4-FFF2-40B4-BE49-F238E27FC236}">
                <a16:creationId xmlns:a16="http://schemas.microsoft.com/office/drawing/2014/main" id="{7A7D58E4-DDD2-46CF-B565-1EE13D060349}"/>
              </a:ext>
            </a:extLst>
          </p:cNvPr>
          <p:cNvSpPr/>
          <p:nvPr/>
        </p:nvSpPr>
        <p:spPr>
          <a:xfrm flipH="1">
            <a:off x="748149" y="216709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الخوارزمي</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9" name="Rectangle: Rounded Corners 20">
            <a:extLst>
              <a:ext uri="{FF2B5EF4-FFF2-40B4-BE49-F238E27FC236}">
                <a16:creationId xmlns:a16="http://schemas.microsoft.com/office/drawing/2014/main" id="{82255A3B-E00A-4A44-B33F-B6F8C7F617D5}"/>
              </a:ext>
            </a:extLst>
          </p:cNvPr>
          <p:cNvSpPr/>
          <p:nvPr/>
        </p:nvSpPr>
        <p:spPr>
          <a:xfrm flipH="1">
            <a:off x="7158181" y="3053210"/>
            <a:ext cx="4823207" cy="647761"/>
          </a:xfrm>
          <a:prstGeom prst="roundRect">
            <a:avLst>
              <a:gd name="adj" fmla="val 50000"/>
            </a:avLst>
          </a:prstGeom>
          <a:solidFill>
            <a:schemeClr val="accent2">
              <a:lumMod val="60000"/>
              <a:lumOff val="4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0" name="Oval 59">
            <a:extLst>
              <a:ext uri="{FF2B5EF4-FFF2-40B4-BE49-F238E27FC236}">
                <a16:creationId xmlns:a16="http://schemas.microsoft.com/office/drawing/2014/main" id="{B74212B0-FA6A-4DBD-A578-34A4EA29DBF0}"/>
              </a:ext>
            </a:extLst>
          </p:cNvPr>
          <p:cNvSpPr/>
          <p:nvPr/>
        </p:nvSpPr>
        <p:spPr>
          <a:xfrm flipH="1">
            <a:off x="11387315" y="3133036"/>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3</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21" name="TextBox 95">
            <a:extLst>
              <a:ext uri="{FF2B5EF4-FFF2-40B4-BE49-F238E27FC236}">
                <a16:creationId xmlns:a16="http://schemas.microsoft.com/office/drawing/2014/main" id="{D798B284-8726-4202-B68C-62B9EDC4BF2B}"/>
              </a:ext>
            </a:extLst>
          </p:cNvPr>
          <p:cNvSpPr txBox="1"/>
          <p:nvPr/>
        </p:nvSpPr>
        <p:spPr>
          <a:xfrm flipH="1">
            <a:off x="7296726" y="3159464"/>
            <a:ext cx="4002137" cy="442035"/>
          </a:xfrm>
          <a:prstGeom prst="rect">
            <a:avLst/>
          </a:prstGeom>
          <a:noFill/>
        </p:spPr>
        <p:txBody>
          <a:bodyPr wrap="square" lIns="36000" tIns="36000" rIns="36000" bIns="3600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من إسهامات المسلمين في الرياضيات:</a:t>
            </a:r>
            <a:endParaRPr kumimoji="0" lang="en-IN"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22" name="Rectangle: Rounded Corners 20">
            <a:extLst>
              <a:ext uri="{FF2B5EF4-FFF2-40B4-BE49-F238E27FC236}">
                <a16:creationId xmlns:a16="http://schemas.microsoft.com/office/drawing/2014/main" id="{9CE6B8D3-17BF-4919-954C-75AC611A60F7}"/>
              </a:ext>
            </a:extLst>
          </p:cNvPr>
          <p:cNvSpPr/>
          <p:nvPr/>
        </p:nvSpPr>
        <p:spPr>
          <a:xfrm flipH="1">
            <a:off x="4987640" y="305321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الأرقام الغبارية</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23" name="Rectangle: Rounded Corners 20">
            <a:extLst>
              <a:ext uri="{FF2B5EF4-FFF2-40B4-BE49-F238E27FC236}">
                <a16:creationId xmlns:a16="http://schemas.microsoft.com/office/drawing/2014/main" id="{158D36F5-AEF2-448B-BB1A-83CF1BC7233C}"/>
              </a:ext>
            </a:extLst>
          </p:cNvPr>
          <p:cNvSpPr/>
          <p:nvPr/>
        </p:nvSpPr>
        <p:spPr>
          <a:xfrm flipH="1">
            <a:off x="2867894" y="305321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الكسور</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24" name="Rectangle: Rounded Corners 20">
            <a:extLst>
              <a:ext uri="{FF2B5EF4-FFF2-40B4-BE49-F238E27FC236}">
                <a16:creationId xmlns:a16="http://schemas.microsoft.com/office/drawing/2014/main" id="{D2C76D7C-92C9-4BA6-A373-F70062A20445}"/>
              </a:ext>
            </a:extLst>
          </p:cNvPr>
          <p:cNvSpPr/>
          <p:nvPr/>
        </p:nvSpPr>
        <p:spPr>
          <a:xfrm flipH="1">
            <a:off x="748149" y="305321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جميع ما سبق</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25" name="Rectangle: Rounded Corners 20">
            <a:extLst>
              <a:ext uri="{FF2B5EF4-FFF2-40B4-BE49-F238E27FC236}">
                <a16:creationId xmlns:a16="http://schemas.microsoft.com/office/drawing/2014/main" id="{CDC5B8F8-739B-4015-A15B-D5CEBDD83B45}"/>
              </a:ext>
            </a:extLst>
          </p:cNvPr>
          <p:cNvSpPr/>
          <p:nvPr/>
        </p:nvSpPr>
        <p:spPr>
          <a:xfrm flipH="1">
            <a:off x="7158181" y="3939330"/>
            <a:ext cx="4823207" cy="647761"/>
          </a:xfrm>
          <a:prstGeom prst="roundRect">
            <a:avLst>
              <a:gd name="adj" fmla="val 50000"/>
            </a:avLst>
          </a:prstGeom>
          <a:solidFill>
            <a:schemeClr val="accent2">
              <a:lumMod val="60000"/>
              <a:lumOff val="4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6" name="Oval 59">
            <a:extLst>
              <a:ext uri="{FF2B5EF4-FFF2-40B4-BE49-F238E27FC236}">
                <a16:creationId xmlns:a16="http://schemas.microsoft.com/office/drawing/2014/main" id="{40C7120C-E977-4A33-93D8-3A4D58F6742C}"/>
              </a:ext>
            </a:extLst>
          </p:cNvPr>
          <p:cNvSpPr/>
          <p:nvPr/>
        </p:nvSpPr>
        <p:spPr>
          <a:xfrm flipH="1">
            <a:off x="11387315" y="4019156"/>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4</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27" name="TextBox 95">
            <a:extLst>
              <a:ext uri="{FF2B5EF4-FFF2-40B4-BE49-F238E27FC236}">
                <a16:creationId xmlns:a16="http://schemas.microsoft.com/office/drawing/2014/main" id="{87F6C4A5-2346-44ED-A8FF-BFA4C368A2F4}"/>
              </a:ext>
            </a:extLst>
          </p:cNvPr>
          <p:cNvSpPr txBox="1"/>
          <p:nvPr/>
        </p:nvSpPr>
        <p:spPr>
          <a:xfrm flipH="1">
            <a:off x="7296726" y="4012118"/>
            <a:ext cx="4002137" cy="503590"/>
          </a:xfrm>
          <a:prstGeom prst="rect">
            <a:avLst/>
          </a:prstGeom>
          <a:noFill/>
        </p:spPr>
        <p:txBody>
          <a:bodyPr wrap="square" lIns="36000" tIns="36000" rIns="36000" bIns="3600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بقيت حضارة المسلمين في الأندلس:</a:t>
            </a:r>
            <a:endParaRPr kumimoji="0" lang="en-IN"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28" name="Rectangle: Rounded Corners 20">
            <a:extLst>
              <a:ext uri="{FF2B5EF4-FFF2-40B4-BE49-F238E27FC236}">
                <a16:creationId xmlns:a16="http://schemas.microsoft.com/office/drawing/2014/main" id="{10143FBD-80DD-4396-AF2D-3CF8DC8EBB9E}"/>
              </a:ext>
            </a:extLst>
          </p:cNvPr>
          <p:cNvSpPr/>
          <p:nvPr/>
        </p:nvSpPr>
        <p:spPr>
          <a:xfrm flipH="1">
            <a:off x="4987640" y="393933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ثمانية قرون</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29" name="Rectangle: Rounded Corners 20">
            <a:extLst>
              <a:ext uri="{FF2B5EF4-FFF2-40B4-BE49-F238E27FC236}">
                <a16:creationId xmlns:a16="http://schemas.microsoft.com/office/drawing/2014/main" id="{D2939282-EC04-431E-8D91-80DF70307B1D}"/>
              </a:ext>
            </a:extLst>
          </p:cNvPr>
          <p:cNvSpPr/>
          <p:nvPr/>
        </p:nvSpPr>
        <p:spPr>
          <a:xfrm flipH="1">
            <a:off x="2867894" y="393933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تسعة قرون</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30" name="Rectangle: Rounded Corners 20">
            <a:extLst>
              <a:ext uri="{FF2B5EF4-FFF2-40B4-BE49-F238E27FC236}">
                <a16:creationId xmlns:a16="http://schemas.microsoft.com/office/drawing/2014/main" id="{FC3DA53F-2405-49D5-8175-17221C676D25}"/>
              </a:ext>
            </a:extLst>
          </p:cNvPr>
          <p:cNvSpPr/>
          <p:nvPr/>
        </p:nvSpPr>
        <p:spPr>
          <a:xfrm flipH="1">
            <a:off x="748149" y="393933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عشرة قرون</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31" name="Rectangle: Rounded Corners 20">
            <a:extLst>
              <a:ext uri="{FF2B5EF4-FFF2-40B4-BE49-F238E27FC236}">
                <a16:creationId xmlns:a16="http://schemas.microsoft.com/office/drawing/2014/main" id="{99814E98-8A5C-4D8D-A2A8-CA1FBC4A0379}"/>
              </a:ext>
            </a:extLst>
          </p:cNvPr>
          <p:cNvSpPr/>
          <p:nvPr/>
        </p:nvSpPr>
        <p:spPr>
          <a:xfrm flipH="1">
            <a:off x="7158181" y="4825450"/>
            <a:ext cx="4823207" cy="647761"/>
          </a:xfrm>
          <a:prstGeom prst="roundRect">
            <a:avLst>
              <a:gd name="adj" fmla="val 50000"/>
            </a:avLst>
          </a:prstGeom>
          <a:solidFill>
            <a:schemeClr val="accent2">
              <a:lumMod val="60000"/>
              <a:lumOff val="4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2" name="Oval 59">
            <a:extLst>
              <a:ext uri="{FF2B5EF4-FFF2-40B4-BE49-F238E27FC236}">
                <a16:creationId xmlns:a16="http://schemas.microsoft.com/office/drawing/2014/main" id="{6AF2DB9E-9B82-446E-AD70-87DF47A286B9}"/>
              </a:ext>
            </a:extLst>
          </p:cNvPr>
          <p:cNvSpPr/>
          <p:nvPr/>
        </p:nvSpPr>
        <p:spPr>
          <a:xfrm flipH="1">
            <a:off x="11387315" y="4905276"/>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5</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33" name="TextBox 95">
            <a:extLst>
              <a:ext uri="{FF2B5EF4-FFF2-40B4-BE49-F238E27FC236}">
                <a16:creationId xmlns:a16="http://schemas.microsoft.com/office/drawing/2014/main" id="{D898FB86-7903-486F-88BA-51305299197E}"/>
              </a:ext>
            </a:extLst>
          </p:cNvPr>
          <p:cNvSpPr txBox="1"/>
          <p:nvPr/>
        </p:nvSpPr>
        <p:spPr>
          <a:xfrm flipH="1">
            <a:off x="7296726" y="4931704"/>
            <a:ext cx="4002137" cy="442035"/>
          </a:xfrm>
          <a:prstGeom prst="rect">
            <a:avLst/>
          </a:prstGeom>
          <a:noFill/>
        </p:spPr>
        <p:txBody>
          <a:bodyPr wrap="square" lIns="36000" tIns="36000" rIns="36000" bIns="3600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ابن خلدون كان عالمًا في:</a:t>
            </a:r>
            <a:endParaRPr kumimoji="0" lang="en-IN"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34" name="Rectangle: Rounded Corners 20">
            <a:extLst>
              <a:ext uri="{FF2B5EF4-FFF2-40B4-BE49-F238E27FC236}">
                <a16:creationId xmlns:a16="http://schemas.microsoft.com/office/drawing/2014/main" id="{F689F1C0-2C02-410B-A3B6-47910B02A0B2}"/>
              </a:ext>
            </a:extLst>
          </p:cNvPr>
          <p:cNvSpPr/>
          <p:nvPr/>
        </p:nvSpPr>
        <p:spPr>
          <a:xfrm flipH="1">
            <a:off x="748149" y="482545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الاجتماع</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35" name="Rectangle: Rounded Corners 20">
            <a:extLst>
              <a:ext uri="{FF2B5EF4-FFF2-40B4-BE49-F238E27FC236}">
                <a16:creationId xmlns:a16="http://schemas.microsoft.com/office/drawing/2014/main" id="{6D6E5FF5-FF40-4049-B3AB-F204E971D58C}"/>
              </a:ext>
            </a:extLst>
          </p:cNvPr>
          <p:cNvSpPr/>
          <p:nvPr/>
        </p:nvSpPr>
        <p:spPr>
          <a:xfrm flipH="1">
            <a:off x="2867894" y="482545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الرياضيات</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36" name="Rectangle: Rounded Corners 20">
            <a:extLst>
              <a:ext uri="{FF2B5EF4-FFF2-40B4-BE49-F238E27FC236}">
                <a16:creationId xmlns:a16="http://schemas.microsoft.com/office/drawing/2014/main" id="{9F9F5AA3-AA71-4DAB-AAD6-F18A729EDE8F}"/>
              </a:ext>
            </a:extLst>
          </p:cNvPr>
          <p:cNvSpPr/>
          <p:nvPr/>
        </p:nvSpPr>
        <p:spPr>
          <a:xfrm flipH="1">
            <a:off x="4987640" y="4825450"/>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الفلك</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37" name="Rectangle: Rounded Corners 20">
            <a:extLst>
              <a:ext uri="{FF2B5EF4-FFF2-40B4-BE49-F238E27FC236}">
                <a16:creationId xmlns:a16="http://schemas.microsoft.com/office/drawing/2014/main" id="{12B74540-86AE-4349-9D78-045C8BB1EC8D}"/>
              </a:ext>
            </a:extLst>
          </p:cNvPr>
          <p:cNvSpPr/>
          <p:nvPr/>
        </p:nvSpPr>
        <p:spPr>
          <a:xfrm flipH="1">
            <a:off x="7158181" y="5715491"/>
            <a:ext cx="4823207" cy="647761"/>
          </a:xfrm>
          <a:prstGeom prst="roundRect">
            <a:avLst>
              <a:gd name="adj" fmla="val 50000"/>
            </a:avLst>
          </a:prstGeom>
          <a:solidFill>
            <a:schemeClr val="accent2">
              <a:lumMod val="60000"/>
              <a:lumOff val="4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8" name="Oval 59">
            <a:extLst>
              <a:ext uri="{FF2B5EF4-FFF2-40B4-BE49-F238E27FC236}">
                <a16:creationId xmlns:a16="http://schemas.microsoft.com/office/drawing/2014/main" id="{CBCDF083-3E39-490D-9DEB-9B54FD8599F8}"/>
              </a:ext>
            </a:extLst>
          </p:cNvPr>
          <p:cNvSpPr/>
          <p:nvPr/>
        </p:nvSpPr>
        <p:spPr>
          <a:xfrm flipH="1">
            <a:off x="11387315" y="5795317"/>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6</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39" name="TextBox 95">
            <a:extLst>
              <a:ext uri="{FF2B5EF4-FFF2-40B4-BE49-F238E27FC236}">
                <a16:creationId xmlns:a16="http://schemas.microsoft.com/office/drawing/2014/main" id="{99FBECCF-31E1-4A38-8487-923E51ADA420}"/>
              </a:ext>
            </a:extLst>
          </p:cNvPr>
          <p:cNvSpPr txBox="1"/>
          <p:nvPr/>
        </p:nvSpPr>
        <p:spPr>
          <a:xfrm flipH="1">
            <a:off x="7296726" y="5821745"/>
            <a:ext cx="4002137" cy="442035"/>
          </a:xfrm>
          <a:prstGeom prst="rect">
            <a:avLst/>
          </a:prstGeom>
          <a:noFill/>
        </p:spPr>
        <p:txBody>
          <a:bodyPr wrap="square" lIns="36000" tIns="36000" rIns="36000" bIns="3600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جزيرة كانت معبرًا لتأثر الغرب بحضارة المسلمين:</a:t>
            </a:r>
            <a:endParaRPr kumimoji="0" lang="en-IN" sz="24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40" name="Rectangle: Rounded Corners 20">
            <a:extLst>
              <a:ext uri="{FF2B5EF4-FFF2-40B4-BE49-F238E27FC236}">
                <a16:creationId xmlns:a16="http://schemas.microsoft.com/office/drawing/2014/main" id="{7D3C85AE-3EBD-4921-9DA6-5ED021FB5778}"/>
              </a:ext>
            </a:extLst>
          </p:cNvPr>
          <p:cNvSpPr/>
          <p:nvPr/>
        </p:nvSpPr>
        <p:spPr>
          <a:xfrm flipH="1">
            <a:off x="748149" y="5715491"/>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صقلية</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41" name="Rectangle: Rounded Corners 20">
            <a:extLst>
              <a:ext uri="{FF2B5EF4-FFF2-40B4-BE49-F238E27FC236}">
                <a16:creationId xmlns:a16="http://schemas.microsoft.com/office/drawing/2014/main" id="{9B34204A-D3BB-4744-9F20-9DC63CE4C86A}"/>
              </a:ext>
            </a:extLst>
          </p:cNvPr>
          <p:cNvSpPr/>
          <p:nvPr/>
        </p:nvSpPr>
        <p:spPr>
          <a:xfrm flipH="1">
            <a:off x="4987640" y="5715491"/>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قبرص</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42" name="Rectangle: Rounded Corners 20">
            <a:extLst>
              <a:ext uri="{FF2B5EF4-FFF2-40B4-BE49-F238E27FC236}">
                <a16:creationId xmlns:a16="http://schemas.microsoft.com/office/drawing/2014/main" id="{8375C27A-F16B-44D9-826D-9C6A7BD487E2}"/>
              </a:ext>
            </a:extLst>
          </p:cNvPr>
          <p:cNvSpPr/>
          <p:nvPr/>
        </p:nvSpPr>
        <p:spPr>
          <a:xfrm flipH="1">
            <a:off x="2867894" y="5715491"/>
            <a:ext cx="1911926" cy="647761"/>
          </a:xfrm>
          <a:prstGeom prst="roundRect">
            <a:avLst>
              <a:gd name="adj" fmla="val 50000"/>
            </a:avLst>
          </a:prstGeom>
          <a:solidFill>
            <a:schemeClr val="bg1">
              <a:lumMod val="95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مالطا</a:t>
            </a:r>
            <a:endParaRPr kumimoji="0" lang="en-IN"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Tree>
    <p:extLst>
      <p:ext uri="{BB962C8B-B14F-4D97-AF65-F5344CB8AC3E}">
        <p14:creationId xmlns:p14="http://schemas.microsoft.com/office/powerpoint/2010/main" val="467646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1+#ppt_w/2"/>
                                          </p:val>
                                        </p:tav>
                                        <p:tav tm="100000">
                                          <p:val>
                                            <p:strVal val="#ppt_x"/>
                                          </p:val>
                                        </p:tav>
                                      </p:tavLst>
                                    </p:anim>
                                    <p:anim calcmode="lin" valueType="num">
                                      <p:cBhvr additive="base">
                                        <p:cTn id="12" dur="500" fill="hold"/>
                                        <p:tgtEl>
                                          <p:spTgt spid="6"/>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1+#ppt_w/2"/>
                                          </p:val>
                                        </p:tav>
                                        <p:tav tm="100000">
                                          <p:val>
                                            <p:strVal val="#ppt_x"/>
                                          </p:val>
                                        </p:tav>
                                      </p:tavLst>
                                    </p:anim>
                                    <p:anim calcmode="lin" valueType="num">
                                      <p:cBhvr additive="base">
                                        <p:cTn id="16" dur="500" fill="hold"/>
                                        <p:tgtEl>
                                          <p:spTgt spid="8"/>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childTnLst>
                          </p:cTn>
                        </p:par>
                        <p:par>
                          <p:cTn id="25" fill="hold">
                            <p:stCondLst>
                              <p:cond delay="1500"/>
                            </p:stCondLst>
                            <p:childTnLst>
                              <p:par>
                                <p:cTn id="26" presetID="10" presetClass="entr" presetSubtype="0" fill="hold" grpId="0" nodeType="after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1+#ppt_w/2"/>
                                          </p:val>
                                        </p:tav>
                                        <p:tav tm="100000">
                                          <p:val>
                                            <p:strVal val="#ppt_x"/>
                                          </p:val>
                                        </p:tav>
                                      </p:tavLst>
                                    </p:anim>
                                    <p:anim calcmode="lin" valueType="num">
                                      <p:cBhvr additive="base">
                                        <p:cTn id="34" dur="500" fill="hold"/>
                                        <p:tgtEl>
                                          <p:spTgt spid="13"/>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1+#ppt_w/2"/>
                                          </p:val>
                                        </p:tav>
                                        <p:tav tm="100000">
                                          <p:val>
                                            <p:strVal val="#ppt_x"/>
                                          </p:val>
                                        </p:tav>
                                      </p:tavLst>
                                    </p:anim>
                                    <p:anim calcmode="lin" valueType="num">
                                      <p:cBhvr additive="base">
                                        <p:cTn id="38" dur="500" fill="hold"/>
                                        <p:tgtEl>
                                          <p:spTgt spid="14"/>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additive="base">
                                        <p:cTn id="41" dur="500" fill="hold"/>
                                        <p:tgtEl>
                                          <p:spTgt spid="15"/>
                                        </p:tgtEl>
                                        <p:attrNameLst>
                                          <p:attrName>ppt_x</p:attrName>
                                        </p:attrNameLst>
                                      </p:cBhvr>
                                      <p:tavLst>
                                        <p:tav tm="0">
                                          <p:val>
                                            <p:strVal val="1+#ppt_w/2"/>
                                          </p:val>
                                        </p:tav>
                                        <p:tav tm="100000">
                                          <p:val>
                                            <p:strVal val="#ppt_x"/>
                                          </p:val>
                                        </p:tav>
                                      </p:tavLst>
                                    </p:anim>
                                    <p:anim calcmode="lin" valueType="num">
                                      <p:cBhvr additive="base">
                                        <p:cTn id="42" dur="500" fill="hold"/>
                                        <p:tgtEl>
                                          <p:spTgt spid="15"/>
                                        </p:tgtEl>
                                        <p:attrNameLst>
                                          <p:attrName>ppt_y</p:attrName>
                                        </p:attrNameLst>
                                      </p:cBhvr>
                                      <p:tavLst>
                                        <p:tav tm="0">
                                          <p:val>
                                            <p:strVal val="#ppt_y"/>
                                          </p:val>
                                        </p:tav>
                                        <p:tav tm="100000">
                                          <p:val>
                                            <p:strVal val="#ppt_y"/>
                                          </p:val>
                                        </p:tav>
                                      </p:tavLst>
                                    </p:anim>
                                  </p:childTnLst>
                                </p:cTn>
                              </p:par>
                            </p:childTnLst>
                          </p:cTn>
                        </p:par>
                        <p:par>
                          <p:cTn id="43" fill="hold">
                            <p:stCondLst>
                              <p:cond delay="500"/>
                            </p:stCondLst>
                            <p:childTnLst>
                              <p:par>
                                <p:cTn id="44" presetID="10" presetClass="entr" presetSubtype="0" fill="hold" grpId="0" nodeType="after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500"/>
                                        <p:tgtEl>
                                          <p:spTgt spid="16"/>
                                        </p:tgtEl>
                                      </p:cBhvr>
                                    </p:animEffect>
                                  </p:childTnLst>
                                </p:cTn>
                              </p:par>
                            </p:childTnLst>
                          </p:cTn>
                        </p:par>
                        <p:par>
                          <p:cTn id="47" fill="hold">
                            <p:stCondLst>
                              <p:cond delay="1000"/>
                            </p:stCondLst>
                            <p:childTnLst>
                              <p:par>
                                <p:cTn id="48" presetID="10" presetClass="entr" presetSubtype="0" fill="hold" grpId="0" nodeType="after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fade">
                                      <p:cBhvr>
                                        <p:cTn id="50" dur="500"/>
                                        <p:tgtEl>
                                          <p:spTgt spid="17"/>
                                        </p:tgtEl>
                                      </p:cBhvr>
                                    </p:animEffect>
                                  </p:childTnLst>
                                </p:cTn>
                              </p:par>
                            </p:childTnLst>
                          </p:cTn>
                        </p:par>
                        <p:par>
                          <p:cTn id="51" fill="hold">
                            <p:stCondLst>
                              <p:cond delay="1500"/>
                            </p:stCondLst>
                            <p:childTnLst>
                              <p:par>
                                <p:cTn id="52" presetID="10" presetClass="entr" presetSubtype="0" fill="hold" grpId="0" nodeType="after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fade">
                                      <p:cBhvr>
                                        <p:cTn id="54" dur="500"/>
                                        <p:tgtEl>
                                          <p:spTgt spid="18"/>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2"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1+#ppt_w/2"/>
                                          </p:val>
                                        </p:tav>
                                        <p:tav tm="100000">
                                          <p:val>
                                            <p:strVal val="#ppt_x"/>
                                          </p:val>
                                        </p:tav>
                                      </p:tavLst>
                                    </p:anim>
                                    <p:anim calcmode="lin" valueType="num">
                                      <p:cBhvr additive="base">
                                        <p:cTn id="60" dur="500" fill="hold"/>
                                        <p:tgtEl>
                                          <p:spTgt spid="19"/>
                                        </p:tgtEl>
                                        <p:attrNameLst>
                                          <p:attrName>ppt_y</p:attrName>
                                        </p:attrNameLst>
                                      </p:cBhvr>
                                      <p:tavLst>
                                        <p:tav tm="0">
                                          <p:val>
                                            <p:strVal val="#ppt_y"/>
                                          </p:val>
                                        </p:tav>
                                        <p:tav tm="100000">
                                          <p:val>
                                            <p:strVal val="#ppt_y"/>
                                          </p:val>
                                        </p:tav>
                                      </p:tavLst>
                                    </p:anim>
                                  </p:childTnLst>
                                </p:cTn>
                              </p:par>
                              <p:par>
                                <p:cTn id="61" presetID="2" presetClass="entr" presetSubtype="2" fill="hold" grpId="0" nodeType="with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1+#ppt_w/2"/>
                                          </p:val>
                                        </p:tav>
                                        <p:tav tm="100000">
                                          <p:val>
                                            <p:strVal val="#ppt_x"/>
                                          </p:val>
                                        </p:tav>
                                      </p:tavLst>
                                    </p:anim>
                                    <p:anim calcmode="lin" valueType="num">
                                      <p:cBhvr additive="base">
                                        <p:cTn id="64" dur="500" fill="hold"/>
                                        <p:tgtEl>
                                          <p:spTgt spid="20"/>
                                        </p:tgtEl>
                                        <p:attrNameLst>
                                          <p:attrName>ppt_y</p:attrName>
                                        </p:attrNameLst>
                                      </p:cBhvr>
                                      <p:tavLst>
                                        <p:tav tm="0">
                                          <p:val>
                                            <p:strVal val="#ppt_y"/>
                                          </p:val>
                                        </p:tav>
                                        <p:tav tm="100000">
                                          <p:val>
                                            <p:strVal val="#ppt_y"/>
                                          </p:val>
                                        </p:tav>
                                      </p:tavLst>
                                    </p:anim>
                                  </p:childTnLst>
                                </p:cTn>
                              </p:par>
                              <p:par>
                                <p:cTn id="65" presetID="2" presetClass="entr" presetSubtype="2" fill="hold" grpId="0" nodeType="withEffect">
                                  <p:stCondLst>
                                    <p:cond delay="0"/>
                                  </p:stCondLst>
                                  <p:childTnLst>
                                    <p:set>
                                      <p:cBhvr>
                                        <p:cTn id="66" dur="1" fill="hold">
                                          <p:stCondLst>
                                            <p:cond delay="0"/>
                                          </p:stCondLst>
                                        </p:cTn>
                                        <p:tgtEl>
                                          <p:spTgt spid="21"/>
                                        </p:tgtEl>
                                        <p:attrNameLst>
                                          <p:attrName>style.visibility</p:attrName>
                                        </p:attrNameLst>
                                      </p:cBhvr>
                                      <p:to>
                                        <p:strVal val="visible"/>
                                      </p:to>
                                    </p:set>
                                    <p:anim calcmode="lin" valueType="num">
                                      <p:cBhvr additive="base">
                                        <p:cTn id="67" dur="500" fill="hold"/>
                                        <p:tgtEl>
                                          <p:spTgt spid="21"/>
                                        </p:tgtEl>
                                        <p:attrNameLst>
                                          <p:attrName>ppt_x</p:attrName>
                                        </p:attrNameLst>
                                      </p:cBhvr>
                                      <p:tavLst>
                                        <p:tav tm="0">
                                          <p:val>
                                            <p:strVal val="1+#ppt_w/2"/>
                                          </p:val>
                                        </p:tav>
                                        <p:tav tm="100000">
                                          <p:val>
                                            <p:strVal val="#ppt_x"/>
                                          </p:val>
                                        </p:tav>
                                      </p:tavLst>
                                    </p:anim>
                                    <p:anim calcmode="lin" valueType="num">
                                      <p:cBhvr additive="base">
                                        <p:cTn id="68" dur="500" fill="hold"/>
                                        <p:tgtEl>
                                          <p:spTgt spid="21"/>
                                        </p:tgtEl>
                                        <p:attrNameLst>
                                          <p:attrName>ppt_y</p:attrName>
                                        </p:attrNameLst>
                                      </p:cBhvr>
                                      <p:tavLst>
                                        <p:tav tm="0">
                                          <p:val>
                                            <p:strVal val="#ppt_y"/>
                                          </p:val>
                                        </p:tav>
                                        <p:tav tm="100000">
                                          <p:val>
                                            <p:strVal val="#ppt_y"/>
                                          </p:val>
                                        </p:tav>
                                      </p:tavLst>
                                    </p:anim>
                                  </p:childTnLst>
                                </p:cTn>
                              </p:par>
                            </p:childTnLst>
                          </p:cTn>
                        </p:par>
                        <p:par>
                          <p:cTn id="69" fill="hold">
                            <p:stCondLst>
                              <p:cond delay="500"/>
                            </p:stCondLst>
                            <p:childTnLst>
                              <p:par>
                                <p:cTn id="70" presetID="10" presetClass="entr" presetSubtype="0" fill="hold" grpId="0" nodeType="after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fade">
                                      <p:cBhvr>
                                        <p:cTn id="72" dur="500"/>
                                        <p:tgtEl>
                                          <p:spTgt spid="22"/>
                                        </p:tgtEl>
                                      </p:cBhvr>
                                    </p:animEffect>
                                  </p:childTnLst>
                                </p:cTn>
                              </p:par>
                            </p:childTnLst>
                          </p:cTn>
                        </p:par>
                        <p:par>
                          <p:cTn id="73" fill="hold">
                            <p:stCondLst>
                              <p:cond delay="1000"/>
                            </p:stCondLst>
                            <p:childTnLst>
                              <p:par>
                                <p:cTn id="74" presetID="10" presetClass="entr" presetSubtype="0" fill="hold" grpId="0" nodeType="afterEffect">
                                  <p:stCondLst>
                                    <p:cond delay="0"/>
                                  </p:stCondLst>
                                  <p:childTnLst>
                                    <p:set>
                                      <p:cBhvr>
                                        <p:cTn id="75" dur="1" fill="hold">
                                          <p:stCondLst>
                                            <p:cond delay="0"/>
                                          </p:stCondLst>
                                        </p:cTn>
                                        <p:tgtEl>
                                          <p:spTgt spid="23"/>
                                        </p:tgtEl>
                                        <p:attrNameLst>
                                          <p:attrName>style.visibility</p:attrName>
                                        </p:attrNameLst>
                                      </p:cBhvr>
                                      <p:to>
                                        <p:strVal val="visible"/>
                                      </p:to>
                                    </p:set>
                                    <p:animEffect transition="in" filter="fade">
                                      <p:cBhvr>
                                        <p:cTn id="76" dur="500"/>
                                        <p:tgtEl>
                                          <p:spTgt spid="23"/>
                                        </p:tgtEl>
                                      </p:cBhvr>
                                    </p:animEffect>
                                  </p:childTnLst>
                                </p:cTn>
                              </p:par>
                            </p:childTnLst>
                          </p:cTn>
                        </p:par>
                        <p:par>
                          <p:cTn id="77" fill="hold">
                            <p:stCondLst>
                              <p:cond delay="1500"/>
                            </p:stCondLst>
                            <p:childTnLst>
                              <p:par>
                                <p:cTn id="78" presetID="10" presetClass="entr" presetSubtype="0" fill="hold" grpId="0" nodeType="afterEffect">
                                  <p:stCondLst>
                                    <p:cond delay="0"/>
                                  </p:stCondLst>
                                  <p:childTnLst>
                                    <p:set>
                                      <p:cBhvr>
                                        <p:cTn id="79" dur="1" fill="hold">
                                          <p:stCondLst>
                                            <p:cond delay="0"/>
                                          </p:stCondLst>
                                        </p:cTn>
                                        <p:tgtEl>
                                          <p:spTgt spid="24"/>
                                        </p:tgtEl>
                                        <p:attrNameLst>
                                          <p:attrName>style.visibility</p:attrName>
                                        </p:attrNameLst>
                                      </p:cBhvr>
                                      <p:to>
                                        <p:strVal val="visible"/>
                                      </p:to>
                                    </p:set>
                                    <p:animEffect transition="in" filter="fade">
                                      <p:cBhvr>
                                        <p:cTn id="80" dur="500"/>
                                        <p:tgtEl>
                                          <p:spTgt spid="24"/>
                                        </p:tgtEl>
                                      </p:cBhvr>
                                    </p:animEffect>
                                  </p:childTnLst>
                                </p:cTn>
                              </p:par>
                            </p:childTnLst>
                          </p:cTn>
                        </p:par>
                      </p:childTnLst>
                    </p:cTn>
                  </p:par>
                  <p:par>
                    <p:cTn id="81" fill="hold">
                      <p:stCondLst>
                        <p:cond delay="indefinite"/>
                      </p:stCondLst>
                      <p:childTnLst>
                        <p:par>
                          <p:cTn id="82" fill="hold">
                            <p:stCondLst>
                              <p:cond delay="0"/>
                            </p:stCondLst>
                            <p:childTnLst>
                              <p:par>
                                <p:cTn id="83" presetID="2" presetClass="entr" presetSubtype="2" fill="hold" grpId="0" nodeType="clickEffect">
                                  <p:stCondLst>
                                    <p:cond delay="0"/>
                                  </p:stCondLst>
                                  <p:childTnLst>
                                    <p:set>
                                      <p:cBhvr>
                                        <p:cTn id="84" dur="1" fill="hold">
                                          <p:stCondLst>
                                            <p:cond delay="0"/>
                                          </p:stCondLst>
                                        </p:cTn>
                                        <p:tgtEl>
                                          <p:spTgt spid="25"/>
                                        </p:tgtEl>
                                        <p:attrNameLst>
                                          <p:attrName>style.visibility</p:attrName>
                                        </p:attrNameLst>
                                      </p:cBhvr>
                                      <p:to>
                                        <p:strVal val="visible"/>
                                      </p:to>
                                    </p:set>
                                    <p:anim calcmode="lin" valueType="num">
                                      <p:cBhvr additive="base">
                                        <p:cTn id="85" dur="500" fill="hold"/>
                                        <p:tgtEl>
                                          <p:spTgt spid="25"/>
                                        </p:tgtEl>
                                        <p:attrNameLst>
                                          <p:attrName>ppt_x</p:attrName>
                                        </p:attrNameLst>
                                      </p:cBhvr>
                                      <p:tavLst>
                                        <p:tav tm="0">
                                          <p:val>
                                            <p:strVal val="1+#ppt_w/2"/>
                                          </p:val>
                                        </p:tav>
                                        <p:tav tm="100000">
                                          <p:val>
                                            <p:strVal val="#ppt_x"/>
                                          </p:val>
                                        </p:tav>
                                      </p:tavLst>
                                    </p:anim>
                                    <p:anim calcmode="lin" valueType="num">
                                      <p:cBhvr additive="base">
                                        <p:cTn id="86" dur="500" fill="hold"/>
                                        <p:tgtEl>
                                          <p:spTgt spid="25"/>
                                        </p:tgtEl>
                                        <p:attrNameLst>
                                          <p:attrName>ppt_y</p:attrName>
                                        </p:attrNameLst>
                                      </p:cBhvr>
                                      <p:tavLst>
                                        <p:tav tm="0">
                                          <p:val>
                                            <p:strVal val="#ppt_y"/>
                                          </p:val>
                                        </p:tav>
                                        <p:tav tm="100000">
                                          <p:val>
                                            <p:strVal val="#ppt_y"/>
                                          </p:val>
                                        </p:tav>
                                      </p:tavLst>
                                    </p:anim>
                                  </p:childTnLst>
                                </p:cTn>
                              </p:par>
                              <p:par>
                                <p:cTn id="87" presetID="2" presetClass="entr" presetSubtype="2" fill="hold" grpId="0" nodeType="withEffect">
                                  <p:stCondLst>
                                    <p:cond delay="0"/>
                                  </p:stCondLst>
                                  <p:childTnLst>
                                    <p:set>
                                      <p:cBhvr>
                                        <p:cTn id="88" dur="1" fill="hold">
                                          <p:stCondLst>
                                            <p:cond delay="0"/>
                                          </p:stCondLst>
                                        </p:cTn>
                                        <p:tgtEl>
                                          <p:spTgt spid="26"/>
                                        </p:tgtEl>
                                        <p:attrNameLst>
                                          <p:attrName>style.visibility</p:attrName>
                                        </p:attrNameLst>
                                      </p:cBhvr>
                                      <p:to>
                                        <p:strVal val="visible"/>
                                      </p:to>
                                    </p:set>
                                    <p:anim calcmode="lin" valueType="num">
                                      <p:cBhvr additive="base">
                                        <p:cTn id="89" dur="500" fill="hold"/>
                                        <p:tgtEl>
                                          <p:spTgt spid="26"/>
                                        </p:tgtEl>
                                        <p:attrNameLst>
                                          <p:attrName>ppt_x</p:attrName>
                                        </p:attrNameLst>
                                      </p:cBhvr>
                                      <p:tavLst>
                                        <p:tav tm="0">
                                          <p:val>
                                            <p:strVal val="1+#ppt_w/2"/>
                                          </p:val>
                                        </p:tav>
                                        <p:tav tm="100000">
                                          <p:val>
                                            <p:strVal val="#ppt_x"/>
                                          </p:val>
                                        </p:tav>
                                      </p:tavLst>
                                    </p:anim>
                                    <p:anim calcmode="lin" valueType="num">
                                      <p:cBhvr additive="base">
                                        <p:cTn id="90" dur="500" fill="hold"/>
                                        <p:tgtEl>
                                          <p:spTgt spid="26"/>
                                        </p:tgtEl>
                                        <p:attrNameLst>
                                          <p:attrName>ppt_y</p:attrName>
                                        </p:attrNameLst>
                                      </p:cBhvr>
                                      <p:tavLst>
                                        <p:tav tm="0">
                                          <p:val>
                                            <p:strVal val="#ppt_y"/>
                                          </p:val>
                                        </p:tav>
                                        <p:tav tm="100000">
                                          <p:val>
                                            <p:strVal val="#ppt_y"/>
                                          </p:val>
                                        </p:tav>
                                      </p:tavLst>
                                    </p:anim>
                                  </p:childTnLst>
                                </p:cTn>
                              </p:par>
                              <p:par>
                                <p:cTn id="91" presetID="2" presetClass="entr" presetSubtype="2" fill="hold" grpId="0" nodeType="withEffect">
                                  <p:stCondLst>
                                    <p:cond delay="0"/>
                                  </p:stCondLst>
                                  <p:childTnLst>
                                    <p:set>
                                      <p:cBhvr>
                                        <p:cTn id="92" dur="1" fill="hold">
                                          <p:stCondLst>
                                            <p:cond delay="0"/>
                                          </p:stCondLst>
                                        </p:cTn>
                                        <p:tgtEl>
                                          <p:spTgt spid="27"/>
                                        </p:tgtEl>
                                        <p:attrNameLst>
                                          <p:attrName>style.visibility</p:attrName>
                                        </p:attrNameLst>
                                      </p:cBhvr>
                                      <p:to>
                                        <p:strVal val="visible"/>
                                      </p:to>
                                    </p:set>
                                    <p:anim calcmode="lin" valueType="num">
                                      <p:cBhvr additive="base">
                                        <p:cTn id="93" dur="500" fill="hold"/>
                                        <p:tgtEl>
                                          <p:spTgt spid="27"/>
                                        </p:tgtEl>
                                        <p:attrNameLst>
                                          <p:attrName>ppt_x</p:attrName>
                                        </p:attrNameLst>
                                      </p:cBhvr>
                                      <p:tavLst>
                                        <p:tav tm="0">
                                          <p:val>
                                            <p:strVal val="1+#ppt_w/2"/>
                                          </p:val>
                                        </p:tav>
                                        <p:tav tm="100000">
                                          <p:val>
                                            <p:strVal val="#ppt_x"/>
                                          </p:val>
                                        </p:tav>
                                      </p:tavLst>
                                    </p:anim>
                                    <p:anim calcmode="lin" valueType="num">
                                      <p:cBhvr additive="base">
                                        <p:cTn id="94" dur="500" fill="hold"/>
                                        <p:tgtEl>
                                          <p:spTgt spid="27"/>
                                        </p:tgtEl>
                                        <p:attrNameLst>
                                          <p:attrName>ppt_y</p:attrName>
                                        </p:attrNameLst>
                                      </p:cBhvr>
                                      <p:tavLst>
                                        <p:tav tm="0">
                                          <p:val>
                                            <p:strVal val="#ppt_y"/>
                                          </p:val>
                                        </p:tav>
                                        <p:tav tm="100000">
                                          <p:val>
                                            <p:strVal val="#ppt_y"/>
                                          </p:val>
                                        </p:tav>
                                      </p:tavLst>
                                    </p:anim>
                                  </p:childTnLst>
                                </p:cTn>
                              </p:par>
                            </p:childTnLst>
                          </p:cTn>
                        </p:par>
                        <p:par>
                          <p:cTn id="95" fill="hold">
                            <p:stCondLst>
                              <p:cond delay="500"/>
                            </p:stCondLst>
                            <p:childTnLst>
                              <p:par>
                                <p:cTn id="96" presetID="10" presetClass="entr" presetSubtype="0" fill="hold" grpId="0" nodeType="afterEffect">
                                  <p:stCondLst>
                                    <p:cond delay="0"/>
                                  </p:stCondLst>
                                  <p:childTnLst>
                                    <p:set>
                                      <p:cBhvr>
                                        <p:cTn id="97" dur="1" fill="hold">
                                          <p:stCondLst>
                                            <p:cond delay="0"/>
                                          </p:stCondLst>
                                        </p:cTn>
                                        <p:tgtEl>
                                          <p:spTgt spid="28"/>
                                        </p:tgtEl>
                                        <p:attrNameLst>
                                          <p:attrName>style.visibility</p:attrName>
                                        </p:attrNameLst>
                                      </p:cBhvr>
                                      <p:to>
                                        <p:strVal val="visible"/>
                                      </p:to>
                                    </p:set>
                                    <p:animEffect transition="in" filter="fade">
                                      <p:cBhvr>
                                        <p:cTn id="98" dur="500"/>
                                        <p:tgtEl>
                                          <p:spTgt spid="28"/>
                                        </p:tgtEl>
                                      </p:cBhvr>
                                    </p:animEffect>
                                  </p:childTnLst>
                                </p:cTn>
                              </p:par>
                            </p:childTnLst>
                          </p:cTn>
                        </p:par>
                        <p:par>
                          <p:cTn id="99" fill="hold">
                            <p:stCondLst>
                              <p:cond delay="1000"/>
                            </p:stCondLst>
                            <p:childTnLst>
                              <p:par>
                                <p:cTn id="100" presetID="10" presetClass="entr" presetSubtype="0" fill="hold" grpId="0" nodeType="afterEffect">
                                  <p:stCondLst>
                                    <p:cond delay="0"/>
                                  </p:stCondLst>
                                  <p:childTnLst>
                                    <p:set>
                                      <p:cBhvr>
                                        <p:cTn id="101" dur="1" fill="hold">
                                          <p:stCondLst>
                                            <p:cond delay="0"/>
                                          </p:stCondLst>
                                        </p:cTn>
                                        <p:tgtEl>
                                          <p:spTgt spid="29"/>
                                        </p:tgtEl>
                                        <p:attrNameLst>
                                          <p:attrName>style.visibility</p:attrName>
                                        </p:attrNameLst>
                                      </p:cBhvr>
                                      <p:to>
                                        <p:strVal val="visible"/>
                                      </p:to>
                                    </p:set>
                                    <p:animEffect transition="in" filter="fade">
                                      <p:cBhvr>
                                        <p:cTn id="102" dur="500"/>
                                        <p:tgtEl>
                                          <p:spTgt spid="29"/>
                                        </p:tgtEl>
                                      </p:cBhvr>
                                    </p:animEffect>
                                  </p:childTnLst>
                                </p:cTn>
                              </p:par>
                            </p:childTnLst>
                          </p:cTn>
                        </p:par>
                        <p:par>
                          <p:cTn id="103" fill="hold">
                            <p:stCondLst>
                              <p:cond delay="1500"/>
                            </p:stCondLst>
                            <p:childTnLst>
                              <p:par>
                                <p:cTn id="104" presetID="10" presetClass="entr" presetSubtype="0" fill="hold" grpId="0" nodeType="afterEffect">
                                  <p:stCondLst>
                                    <p:cond delay="0"/>
                                  </p:stCondLst>
                                  <p:childTnLst>
                                    <p:set>
                                      <p:cBhvr>
                                        <p:cTn id="105" dur="1" fill="hold">
                                          <p:stCondLst>
                                            <p:cond delay="0"/>
                                          </p:stCondLst>
                                        </p:cTn>
                                        <p:tgtEl>
                                          <p:spTgt spid="30"/>
                                        </p:tgtEl>
                                        <p:attrNameLst>
                                          <p:attrName>style.visibility</p:attrName>
                                        </p:attrNameLst>
                                      </p:cBhvr>
                                      <p:to>
                                        <p:strVal val="visible"/>
                                      </p:to>
                                    </p:set>
                                    <p:animEffect transition="in" filter="fade">
                                      <p:cBhvr>
                                        <p:cTn id="106" dur="500"/>
                                        <p:tgtEl>
                                          <p:spTgt spid="30"/>
                                        </p:tgtEl>
                                      </p:cBhvr>
                                    </p:animEffect>
                                  </p:childTnLst>
                                </p:cTn>
                              </p:par>
                            </p:childTnLst>
                          </p:cTn>
                        </p:par>
                      </p:childTnLst>
                    </p:cTn>
                  </p:par>
                  <p:par>
                    <p:cTn id="107" fill="hold">
                      <p:stCondLst>
                        <p:cond delay="indefinite"/>
                      </p:stCondLst>
                      <p:childTnLst>
                        <p:par>
                          <p:cTn id="108" fill="hold">
                            <p:stCondLst>
                              <p:cond delay="0"/>
                            </p:stCondLst>
                            <p:childTnLst>
                              <p:par>
                                <p:cTn id="109" presetID="2" presetClass="entr" presetSubtype="2" fill="hold" grpId="0" nodeType="clickEffect">
                                  <p:stCondLst>
                                    <p:cond delay="0"/>
                                  </p:stCondLst>
                                  <p:childTnLst>
                                    <p:set>
                                      <p:cBhvr>
                                        <p:cTn id="110" dur="1" fill="hold">
                                          <p:stCondLst>
                                            <p:cond delay="0"/>
                                          </p:stCondLst>
                                        </p:cTn>
                                        <p:tgtEl>
                                          <p:spTgt spid="31"/>
                                        </p:tgtEl>
                                        <p:attrNameLst>
                                          <p:attrName>style.visibility</p:attrName>
                                        </p:attrNameLst>
                                      </p:cBhvr>
                                      <p:to>
                                        <p:strVal val="visible"/>
                                      </p:to>
                                    </p:set>
                                    <p:anim calcmode="lin" valueType="num">
                                      <p:cBhvr additive="base">
                                        <p:cTn id="111" dur="500" fill="hold"/>
                                        <p:tgtEl>
                                          <p:spTgt spid="31"/>
                                        </p:tgtEl>
                                        <p:attrNameLst>
                                          <p:attrName>ppt_x</p:attrName>
                                        </p:attrNameLst>
                                      </p:cBhvr>
                                      <p:tavLst>
                                        <p:tav tm="0">
                                          <p:val>
                                            <p:strVal val="1+#ppt_w/2"/>
                                          </p:val>
                                        </p:tav>
                                        <p:tav tm="100000">
                                          <p:val>
                                            <p:strVal val="#ppt_x"/>
                                          </p:val>
                                        </p:tav>
                                      </p:tavLst>
                                    </p:anim>
                                    <p:anim calcmode="lin" valueType="num">
                                      <p:cBhvr additive="base">
                                        <p:cTn id="112" dur="500" fill="hold"/>
                                        <p:tgtEl>
                                          <p:spTgt spid="31"/>
                                        </p:tgtEl>
                                        <p:attrNameLst>
                                          <p:attrName>ppt_y</p:attrName>
                                        </p:attrNameLst>
                                      </p:cBhvr>
                                      <p:tavLst>
                                        <p:tav tm="0">
                                          <p:val>
                                            <p:strVal val="#ppt_y"/>
                                          </p:val>
                                        </p:tav>
                                        <p:tav tm="100000">
                                          <p:val>
                                            <p:strVal val="#ppt_y"/>
                                          </p:val>
                                        </p:tav>
                                      </p:tavLst>
                                    </p:anim>
                                  </p:childTnLst>
                                </p:cTn>
                              </p:par>
                              <p:par>
                                <p:cTn id="113" presetID="2" presetClass="entr" presetSubtype="2" fill="hold" grpId="0" nodeType="withEffect">
                                  <p:stCondLst>
                                    <p:cond delay="0"/>
                                  </p:stCondLst>
                                  <p:childTnLst>
                                    <p:set>
                                      <p:cBhvr>
                                        <p:cTn id="114" dur="1" fill="hold">
                                          <p:stCondLst>
                                            <p:cond delay="0"/>
                                          </p:stCondLst>
                                        </p:cTn>
                                        <p:tgtEl>
                                          <p:spTgt spid="32"/>
                                        </p:tgtEl>
                                        <p:attrNameLst>
                                          <p:attrName>style.visibility</p:attrName>
                                        </p:attrNameLst>
                                      </p:cBhvr>
                                      <p:to>
                                        <p:strVal val="visible"/>
                                      </p:to>
                                    </p:set>
                                    <p:anim calcmode="lin" valueType="num">
                                      <p:cBhvr additive="base">
                                        <p:cTn id="115" dur="500" fill="hold"/>
                                        <p:tgtEl>
                                          <p:spTgt spid="32"/>
                                        </p:tgtEl>
                                        <p:attrNameLst>
                                          <p:attrName>ppt_x</p:attrName>
                                        </p:attrNameLst>
                                      </p:cBhvr>
                                      <p:tavLst>
                                        <p:tav tm="0">
                                          <p:val>
                                            <p:strVal val="1+#ppt_w/2"/>
                                          </p:val>
                                        </p:tav>
                                        <p:tav tm="100000">
                                          <p:val>
                                            <p:strVal val="#ppt_x"/>
                                          </p:val>
                                        </p:tav>
                                      </p:tavLst>
                                    </p:anim>
                                    <p:anim calcmode="lin" valueType="num">
                                      <p:cBhvr additive="base">
                                        <p:cTn id="116" dur="500" fill="hold"/>
                                        <p:tgtEl>
                                          <p:spTgt spid="32"/>
                                        </p:tgtEl>
                                        <p:attrNameLst>
                                          <p:attrName>ppt_y</p:attrName>
                                        </p:attrNameLst>
                                      </p:cBhvr>
                                      <p:tavLst>
                                        <p:tav tm="0">
                                          <p:val>
                                            <p:strVal val="#ppt_y"/>
                                          </p:val>
                                        </p:tav>
                                        <p:tav tm="100000">
                                          <p:val>
                                            <p:strVal val="#ppt_y"/>
                                          </p:val>
                                        </p:tav>
                                      </p:tavLst>
                                    </p:anim>
                                  </p:childTnLst>
                                </p:cTn>
                              </p:par>
                              <p:par>
                                <p:cTn id="117" presetID="2" presetClass="entr" presetSubtype="2" fill="hold" grpId="0" nodeType="withEffect">
                                  <p:stCondLst>
                                    <p:cond delay="0"/>
                                  </p:stCondLst>
                                  <p:childTnLst>
                                    <p:set>
                                      <p:cBhvr>
                                        <p:cTn id="118" dur="1" fill="hold">
                                          <p:stCondLst>
                                            <p:cond delay="0"/>
                                          </p:stCondLst>
                                        </p:cTn>
                                        <p:tgtEl>
                                          <p:spTgt spid="33"/>
                                        </p:tgtEl>
                                        <p:attrNameLst>
                                          <p:attrName>style.visibility</p:attrName>
                                        </p:attrNameLst>
                                      </p:cBhvr>
                                      <p:to>
                                        <p:strVal val="visible"/>
                                      </p:to>
                                    </p:set>
                                    <p:anim calcmode="lin" valueType="num">
                                      <p:cBhvr additive="base">
                                        <p:cTn id="119" dur="500" fill="hold"/>
                                        <p:tgtEl>
                                          <p:spTgt spid="33"/>
                                        </p:tgtEl>
                                        <p:attrNameLst>
                                          <p:attrName>ppt_x</p:attrName>
                                        </p:attrNameLst>
                                      </p:cBhvr>
                                      <p:tavLst>
                                        <p:tav tm="0">
                                          <p:val>
                                            <p:strVal val="1+#ppt_w/2"/>
                                          </p:val>
                                        </p:tav>
                                        <p:tav tm="100000">
                                          <p:val>
                                            <p:strVal val="#ppt_x"/>
                                          </p:val>
                                        </p:tav>
                                      </p:tavLst>
                                    </p:anim>
                                    <p:anim calcmode="lin" valueType="num">
                                      <p:cBhvr additive="base">
                                        <p:cTn id="120" dur="500" fill="hold"/>
                                        <p:tgtEl>
                                          <p:spTgt spid="33"/>
                                        </p:tgtEl>
                                        <p:attrNameLst>
                                          <p:attrName>ppt_y</p:attrName>
                                        </p:attrNameLst>
                                      </p:cBhvr>
                                      <p:tavLst>
                                        <p:tav tm="0">
                                          <p:val>
                                            <p:strVal val="#ppt_y"/>
                                          </p:val>
                                        </p:tav>
                                        <p:tav tm="100000">
                                          <p:val>
                                            <p:strVal val="#ppt_y"/>
                                          </p:val>
                                        </p:tav>
                                      </p:tavLst>
                                    </p:anim>
                                  </p:childTnLst>
                                </p:cTn>
                              </p:par>
                            </p:childTnLst>
                          </p:cTn>
                        </p:par>
                        <p:par>
                          <p:cTn id="121" fill="hold">
                            <p:stCondLst>
                              <p:cond delay="500"/>
                            </p:stCondLst>
                            <p:childTnLst>
                              <p:par>
                                <p:cTn id="122" presetID="10" presetClass="entr" presetSubtype="0" fill="hold" grpId="0" nodeType="afterEffect">
                                  <p:stCondLst>
                                    <p:cond delay="0"/>
                                  </p:stCondLst>
                                  <p:childTnLst>
                                    <p:set>
                                      <p:cBhvr>
                                        <p:cTn id="123" dur="1" fill="hold">
                                          <p:stCondLst>
                                            <p:cond delay="0"/>
                                          </p:stCondLst>
                                        </p:cTn>
                                        <p:tgtEl>
                                          <p:spTgt spid="36"/>
                                        </p:tgtEl>
                                        <p:attrNameLst>
                                          <p:attrName>style.visibility</p:attrName>
                                        </p:attrNameLst>
                                      </p:cBhvr>
                                      <p:to>
                                        <p:strVal val="visible"/>
                                      </p:to>
                                    </p:set>
                                    <p:animEffect transition="in" filter="fade">
                                      <p:cBhvr>
                                        <p:cTn id="124" dur="500"/>
                                        <p:tgtEl>
                                          <p:spTgt spid="36"/>
                                        </p:tgtEl>
                                      </p:cBhvr>
                                    </p:animEffect>
                                  </p:childTnLst>
                                </p:cTn>
                              </p:par>
                            </p:childTnLst>
                          </p:cTn>
                        </p:par>
                        <p:par>
                          <p:cTn id="125" fill="hold">
                            <p:stCondLst>
                              <p:cond delay="1000"/>
                            </p:stCondLst>
                            <p:childTnLst>
                              <p:par>
                                <p:cTn id="126" presetID="10" presetClass="entr" presetSubtype="0" fill="hold" grpId="0" nodeType="afterEffect">
                                  <p:stCondLst>
                                    <p:cond delay="0"/>
                                  </p:stCondLst>
                                  <p:childTnLst>
                                    <p:set>
                                      <p:cBhvr>
                                        <p:cTn id="127" dur="1" fill="hold">
                                          <p:stCondLst>
                                            <p:cond delay="0"/>
                                          </p:stCondLst>
                                        </p:cTn>
                                        <p:tgtEl>
                                          <p:spTgt spid="35"/>
                                        </p:tgtEl>
                                        <p:attrNameLst>
                                          <p:attrName>style.visibility</p:attrName>
                                        </p:attrNameLst>
                                      </p:cBhvr>
                                      <p:to>
                                        <p:strVal val="visible"/>
                                      </p:to>
                                    </p:set>
                                    <p:animEffect transition="in" filter="fade">
                                      <p:cBhvr>
                                        <p:cTn id="128" dur="500"/>
                                        <p:tgtEl>
                                          <p:spTgt spid="35"/>
                                        </p:tgtEl>
                                      </p:cBhvr>
                                    </p:animEffect>
                                  </p:childTnLst>
                                </p:cTn>
                              </p:par>
                            </p:childTnLst>
                          </p:cTn>
                        </p:par>
                        <p:par>
                          <p:cTn id="129" fill="hold">
                            <p:stCondLst>
                              <p:cond delay="1500"/>
                            </p:stCondLst>
                            <p:childTnLst>
                              <p:par>
                                <p:cTn id="130" presetID="10" presetClass="entr" presetSubtype="0" fill="hold" grpId="0" nodeType="afterEffect">
                                  <p:stCondLst>
                                    <p:cond delay="0"/>
                                  </p:stCondLst>
                                  <p:childTnLst>
                                    <p:set>
                                      <p:cBhvr>
                                        <p:cTn id="131" dur="1" fill="hold">
                                          <p:stCondLst>
                                            <p:cond delay="0"/>
                                          </p:stCondLst>
                                        </p:cTn>
                                        <p:tgtEl>
                                          <p:spTgt spid="34"/>
                                        </p:tgtEl>
                                        <p:attrNameLst>
                                          <p:attrName>style.visibility</p:attrName>
                                        </p:attrNameLst>
                                      </p:cBhvr>
                                      <p:to>
                                        <p:strVal val="visible"/>
                                      </p:to>
                                    </p:set>
                                    <p:animEffect transition="in" filter="fade">
                                      <p:cBhvr>
                                        <p:cTn id="132" dur="500"/>
                                        <p:tgtEl>
                                          <p:spTgt spid="34"/>
                                        </p:tgtEl>
                                      </p:cBhvr>
                                    </p:animEffect>
                                  </p:childTnLst>
                                </p:cTn>
                              </p:par>
                            </p:childTnLst>
                          </p:cTn>
                        </p:par>
                      </p:childTnLst>
                    </p:cTn>
                  </p:par>
                  <p:par>
                    <p:cTn id="133" fill="hold">
                      <p:stCondLst>
                        <p:cond delay="indefinite"/>
                      </p:stCondLst>
                      <p:childTnLst>
                        <p:par>
                          <p:cTn id="134" fill="hold">
                            <p:stCondLst>
                              <p:cond delay="0"/>
                            </p:stCondLst>
                            <p:childTnLst>
                              <p:par>
                                <p:cTn id="135" presetID="2" presetClass="entr" presetSubtype="2" fill="hold" grpId="0" nodeType="clickEffect">
                                  <p:stCondLst>
                                    <p:cond delay="0"/>
                                  </p:stCondLst>
                                  <p:childTnLst>
                                    <p:set>
                                      <p:cBhvr>
                                        <p:cTn id="136" dur="1" fill="hold">
                                          <p:stCondLst>
                                            <p:cond delay="0"/>
                                          </p:stCondLst>
                                        </p:cTn>
                                        <p:tgtEl>
                                          <p:spTgt spid="37"/>
                                        </p:tgtEl>
                                        <p:attrNameLst>
                                          <p:attrName>style.visibility</p:attrName>
                                        </p:attrNameLst>
                                      </p:cBhvr>
                                      <p:to>
                                        <p:strVal val="visible"/>
                                      </p:to>
                                    </p:set>
                                    <p:anim calcmode="lin" valueType="num">
                                      <p:cBhvr additive="base">
                                        <p:cTn id="137" dur="500" fill="hold"/>
                                        <p:tgtEl>
                                          <p:spTgt spid="37"/>
                                        </p:tgtEl>
                                        <p:attrNameLst>
                                          <p:attrName>ppt_x</p:attrName>
                                        </p:attrNameLst>
                                      </p:cBhvr>
                                      <p:tavLst>
                                        <p:tav tm="0">
                                          <p:val>
                                            <p:strVal val="1+#ppt_w/2"/>
                                          </p:val>
                                        </p:tav>
                                        <p:tav tm="100000">
                                          <p:val>
                                            <p:strVal val="#ppt_x"/>
                                          </p:val>
                                        </p:tav>
                                      </p:tavLst>
                                    </p:anim>
                                    <p:anim calcmode="lin" valueType="num">
                                      <p:cBhvr additive="base">
                                        <p:cTn id="138" dur="500" fill="hold"/>
                                        <p:tgtEl>
                                          <p:spTgt spid="37"/>
                                        </p:tgtEl>
                                        <p:attrNameLst>
                                          <p:attrName>ppt_y</p:attrName>
                                        </p:attrNameLst>
                                      </p:cBhvr>
                                      <p:tavLst>
                                        <p:tav tm="0">
                                          <p:val>
                                            <p:strVal val="#ppt_y"/>
                                          </p:val>
                                        </p:tav>
                                        <p:tav tm="100000">
                                          <p:val>
                                            <p:strVal val="#ppt_y"/>
                                          </p:val>
                                        </p:tav>
                                      </p:tavLst>
                                    </p:anim>
                                  </p:childTnLst>
                                </p:cTn>
                              </p:par>
                              <p:par>
                                <p:cTn id="139" presetID="2" presetClass="entr" presetSubtype="2" fill="hold" grpId="0" nodeType="withEffect">
                                  <p:stCondLst>
                                    <p:cond delay="0"/>
                                  </p:stCondLst>
                                  <p:childTnLst>
                                    <p:set>
                                      <p:cBhvr>
                                        <p:cTn id="140" dur="1" fill="hold">
                                          <p:stCondLst>
                                            <p:cond delay="0"/>
                                          </p:stCondLst>
                                        </p:cTn>
                                        <p:tgtEl>
                                          <p:spTgt spid="38"/>
                                        </p:tgtEl>
                                        <p:attrNameLst>
                                          <p:attrName>style.visibility</p:attrName>
                                        </p:attrNameLst>
                                      </p:cBhvr>
                                      <p:to>
                                        <p:strVal val="visible"/>
                                      </p:to>
                                    </p:set>
                                    <p:anim calcmode="lin" valueType="num">
                                      <p:cBhvr additive="base">
                                        <p:cTn id="141" dur="500" fill="hold"/>
                                        <p:tgtEl>
                                          <p:spTgt spid="38"/>
                                        </p:tgtEl>
                                        <p:attrNameLst>
                                          <p:attrName>ppt_x</p:attrName>
                                        </p:attrNameLst>
                                      </p:cBhvr>
                                      <p:tavLst>
                                        <p:tav tm="0">
                                          <p:val>
                                            <p:strVal val="1+#ppt_w/2"/>
                                          </p:val>
                                        </p:tav>
                                        <p:tav tm="100000">
                                          <p:val>
                                            <p:strVal val="#ppt_x"/>
                                          </p:val>
                                        </p:tav>
                                      </p:tavLst>
                                    </p:anim>
                                    <p:anim calcmode="lin" valueType="num">
                                      <p:cBhvr additive="base">
                                        <p:cTn id="142" dur="500" fill="hold"/>
                                        <p:tgtEl>
                                          <p:spTgt spid="38"/>
                                        </p:tgtEl>
                                        <p:attrNameLst>
                                          <p:attrName>ppt_y</p:attrName>
                                        </p:attrNameLst>
                                      </p:cBhvr>
                                      <p:tavLst>
                                        <p:tav tm="0">
                                          <p:val>
                                            <p:strVal val="#ppt_y"/>
                                          </p:val>
                                        </p:tav>
                                        <p:tav tm="100000">
                                          <p:val>
                                            <p:strVal val="#ppt_y"/>
                                          </p:val>
                                        </p:tav>
                                      </p:tavLst>
                                    </p:anim>
                                  </p:childTnLst>
                                </p:cTn>
                              </p:par>
                              <p:par>
                                <p:cTn id="143" presetID="2" presetClass="entr" presetSubtype="2" fill="hold" grpId="0" nodeType="withEffect">
                                  <p:stCondLst>
                                    <p:cond delay="0"/>
                                  </p:stCondLst>
                                  <p:childTnLst>
                                    <p:set>
                                      <p:cBhvr>
                                        <p:cTn id="144" dur="1" fill="hold">
                                          <p:stCondLst>
                                            <p:cond delay="0"/>
                                          </p:stCondLst>
                                        </p:cTn>
                                        <p:tgtEl>
                                          <p:spTgt spid="39"/>
                                        </p:tgtEl>
                                        <p:attrNameLst>
                                          <p:attrName>style.visibility</p:attrName>
                                        </p:attrNameLst>
                                      </p:cBhvr>
                                      <p:to>
                                        <p:strVal val="visible"/>
                                      </p:to>
                                    </p:set>
                                    <p:anim calcmode="lin" valueType="num">
                                      <p:cBhvr additive="base">
                                        <p:cTn id="145" dur="500" fill="hold"/>
                                        <p:tgtEl>
                                          <p:spTgt spid="39"/>
                                        </p:tgtEl>
                                        <p:attrNameLst>
                                          <p:attrName>ppt_x</p:attrName>
                                        </p:attrNameLst>
                                      </p:cBhvr>
                                      <p:tavLst>
                                        <p:tav tm="0">
                                          <p:val>
                                            <p:strVal val="1+#ppt_w/2"/>
                                          </p:val>
                                        </p:tav>
                                        <p:tav tm="100000">
                                          <p:val>
                                            <p:strVal val="#ppt_x"/>
                                          </p:val>
                                        </p:tav>
                                      </p:tavLst>
                                    </p:anim>
                                    <p:anim calcmode="lin" valueType="num">
                                      <p:cBhvr additive="base">
                                        <p:cTn id="146" dur="500" fill="hold"/>
                                        <p:tgtEl>
                                          <p:spTgt spid="39"/>
                                        </p:tgtEl>
                                        <p:attrNameLst>
                                          <p:attrName>ppt_y</p:attrName>
                                        </p:attrNameLst>
                                      </p:cBhvr>
                                      <p:tavLst>
                                        <p:tav tm="0">
                                          <p:val>
                                            <p:strVal val="#ppt_y"/>
                                          </p:val>
                                        </p:tav>
                                        <p:tav tm="100000">
                                          <p:val>
                                            <p:strVal val="#ppt_y"/>
                                          </p:val>
                                        </p:tav>
                                      </p:tavLst>
                                    </p:anim>
                                  </p:childTnLst>
                                </p:cTn>
                              </p:par>
                            </p:childTnLst>
                          </p:cTn>
                        </p:par>
                        <p:par>
                          <p:cTn id="147" fill="hold">
                            <p:stCondLst>
                              <p:cond delay="500"/>
                            </p:stCondLst>
                            <p:childTnLst>
                              <p:par>
                                <p:cTn id="148" presetID="10" presetClass="entr" presetSubtype="0" fill="hold" grpId="0" nodeType="afterEffect">
                                  <p:stCondLst>
                                    <p:cond delay="0"/>
                                  </p:stCondLst>
                                  <p:childTnLst>
                                    <p:set>
                                      <p:cBhvr>
                                        <p:cTn id="149" dur="1" fill="hold">
                                          <p:stCondLst>
                                            <p:cond delay="0"/>
                                          </p:stCondLst>
                                        </p:cTn>
                                        <p:tgtEl>
                                          <p:spTgt spid="41"/>
                                        </p:tgtEl>
                                        <p:attrNameLst>
                                          <p:attrName>style.visibility</p:attrName>
                                        </p:attrNameLst>
                                      </p:cBhvr>
                                      <p:to>
                                        <p:strVal val="visible"/>
                                      </p:to>
                                    </p:set>
                                    <p:animEffect transition="in" filter="fade">
                                      <p:cBhvr>
                                        <p:cTn id="150" dur="500"/>
                                        <p:tgtEl>
                                          <p:spTgt spid="41"/>
                                        </p:tgtEl>
                                      </p:cBhvr>
                                    </p:animEffect>
                                  </p:childTnLst>
                                </p:cTn>
                              </p:par>
                            </p:childTnLst>
                          </p:cTn>
                        </p:par>
                        <p:par>
                          <p:cTn id="151" fill="hold">
                            <p:stCondLst>
                              <p:cond delay="1000"/>
                            </p:stCondLst>
                            <p:childTnLst>
                              <p:par>
                                <p:cTn id="152" presetID="10" presetClass="entr" presetSubtype="0" fill="hold" grpId="0" nodeType="afterEffect">
                                  <p:stCondLst>
                                    <p:cond delay="0"/>
                                  </p:stCondLst>
                                  <p:childTnLst>
                                    <p:set>
                                      <p:cBhvr>
                                        <p:cTn id="153" dur="1" fill="hold">
                                          <p:stCondLst>
                                            <p:cond delay="0"/>
                                          </p:stCondLst>
                                        </p:cTn>
                                        <p:tgtEl>
                                          <p:spTgt spid="42"/>
                                        </p:tgtEl>
                                        <p:attrNameLst>
                                          <p:attrName>style.visibility</p:attrName>
                                        </p:attrNameLst>
                                      </p:cBhvr>
                                      <p:to>
                                        <p:strVal val="visible"/>
                                      </p:to>
                                    </p:set>
                                    <p:animEffect transition="in" filter="fade">
                                      <p:cBhvr>
                                        <p:cTn id="154" dur="500"/>
                                        <p:tgtEl>
                                          <p:spTgt spid="42"/>
                                        </p:tgtEl>
                                      </p:cBhvr>
                                    </p:animEffect>
                                  </p:childTnLst>
                                </p:cTn>
                              </p:par>
                            </p:childTnLst>
                          </p:cTn>
                        </p:par>
                        <p:par>
                          <p:cTn id="155" fill="hold">
                            <p:stCondLst>
                              <p:cond delay="1500"/>
                            </p:stCondLst>
                            <p:childTnLst>
                              <p:par>
                                <p:cTn id="156" presetID="10" presetClass="entr" presetSubtype="0" fill="hold" grpId="0" nodeType="afterEffect">
                                  <p:stCondLst>
                                    <p:cond delay="0"/>
                                  </p:stCondLst>
                                  <p:childTnLst>
                                    <p:set>
                                      <p:cBhvr>
                                        <p:cTn id="157" dur="1" fill="hold">
                                          <p:stCondLst>
                                            <p:cond delay="0"/>
                                          </p:stCondLst>
                                        </p:cTn>
                                        <p:tgtEl>
                                          <p:spTgt spid="40"/>
                                        </p:tgtEl>
                                        <p:attrNameLst>
                                          <p:attrName>style.visibility</p:attrName>
                                        </p:attrNameLst>
                                      </p:cBhvr>
                                      <p:to>
                                        <p:strVal val="visible"/>
                                      </p:to>
                                    </p:set>
                                    <p:animEffect transition="in" filter="fade">
                                      <p:cBhvr>
                                        <p:cTn id="158"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9" restart="whenNotActive" fill="hold" evtFilter="cancelBubble" nodeType="interactiveSeq">
                <p:stCondLst>
                  <p:cond evt="onClick" delay="0">
                    <p:tgtEl>
                      <p:spTgt spid="9"/>
                    </p:tgtEl>
                  </p:cond>
                </p:stCondLst>
                <p:endSync evt="end" delay="0">
                  <p:rtn val="all"/>
                </p:endSync>
                <p:childTnLst>
                  <p:par>
                    <p:cTn id="160" fill="hold">
                      <p:stCondLst>
                        <p:cond delay="0"/>
                      </p:stCondLst>
                      <p:childTnLst>
                        <p:par>
                          <p:cTn id="161" fill="hold">
                            <p:stCondLst>
                              <p:cond delay="0"/>
                            </p:stCondLst>
                            <p:childTnLst>
                              <p:par>
                                <p:cTn id="162" presetID="1" presetClass="emph" presetSubtype="2" fill="hold" nodeType="clickEffect">
                                  <p:stCondLst>
                                    <p:cond delay="0"/>
                                  </p:stCondLst>
                                  <p:childTnLst>
                                    <p:animClr clrSpc="rgb" dir="cw">
                                      <p:cBhvr>
                                        <p:cTn id="163" dur="2000" fill="hold"/>
                                        <p:tgtEl>
                                          <p:spTgt spid="9"/>
                                        </p:tgtEl>
                                        <p:attrNameLst>
                                          <p:attrName>fillcolor</p:attrName>
                                        </p:attrNameLst>
                                      </p:cBhvr>
                                      <p:to>
                                        <a:srgbClr val="AAD888"/>
                                      </p:to>
                                    </p:animClr>
                                    <p:set>
                                      <p:cBhvr>
                                        <p:cTn id="164" dur="2000" fill="hold"/>
                                        <p:tgtEl>
                                          <p:spTgt spid="9"/>
                                        </p:tgtEl>
                                        <p:attrNameLst>
                                          <p:attrName>fill.type</p:attrName>
                                        </p:attrNameLst>
                                      </p:cBhvr>
                                      <p:to>
                                        <p:strVal val="solid"/>
                                      </p:to>
                                    </p:set>
                                    <p:set>
                                      <p:cBhvr>
                                        <p:cTn id="165" dur="2000" fill="hold"/>
                                        <p:tgtEl>
                                          <p:spTgt spid="9"/>
                                        </p:tgtEl>
                                        <p:attrNameLst>
                                          <p:attrName>fill.on</p:attrName>
                                        </p:attrNameLst>
                                      </p:cBhvr>
                                      <p:to>
                                        <p:strVal val="true"/>
                                      </p:to>
                                    </p:set>
                                  </p:childTnLst>
                                </p:cTn>
                              </p:par>
                              <p:par>
                                <p:cTn id="166" presetID="32" presetClass="emph" presetSubtype="0" repeatCount="indefinite" fill="hold" grpId="1" nodeType="withEffect">
                                  <p:stCondLst>
                                    <p:cond delay="0"/>
                                  </p:stCondLst>
                                  <p:childTnLst>
                                    <p:animRot by="120000">
                                      <p:cBhvr>
                                        <p:cTn id="167" dur="200" fill="hold">
                                          <p:stCondLst>
                                            <p:cond delay="0"/>
                                          </p:stCondLst>
                                        </p:cTn>
                                        <p:tgtEl>
                                          <p:spTgt spid="9"/>
                                        </p:tgtEl>
                                        <p:attrNameLst>
                                          <p:attrName>r</p:attrName>
                                        </p:attrNameLst>
                                      </p:cBhvr>
                                    </p:animRot>
                                    <p:animRot by="-240000">
                                      <p:cBhvr>
                                        <p:cTn id="168" dur="400" fill="hold">
                                          <p:stCondLst>
                                            <p:cond delay="400"/>
                                          </p:stCondLst>
                                        </p:cTn>
                                        <p:tgtEl>
                                          <p:spTgt spid="9"/>
                                        </p:tgtEl>
                                        <p:attrNameLst>
                                          <p:attrName>r</p:attrName>
                                        </p:attrNameLst>
                                      </p:cBhvr>
                                    </p:animRot>
                                    <p:animRot by="240000">
                                      <p:cBhvr>
                                        <p:cTn id="169" dur="400" fill="hold">
                                          <p:stCondLst>
                                            <p:cond delay="800"/>
                                          </p:stCondLst>
                                        </p:cTn>
                                        <p:tgtEl>
                                          <p:spTgt spid="9"/>
                                        </p:tgtEl>
                                        <p:attrNameLst>
                                          <p:attrName>r</p:attrName>
                                        </p:attrNameLst>
                                      </p:cBhvr>
                                    </p:animRot>
                                    <p:animRot by="-240000">
                                      <p:cBhvr>
                                        <p:cTn id="170" dur="400" fill="hold">
                                          <p:stCondLst>
                                            <p:cond delay="1200"/>
                                          </p:stCondLst>
                                        </p:cTn>
                                        <p:tgtEl>
                                          <p:spTgt spid="9"/>
                                        </p:tgtEl>
                                        <p:attrNameLst>
                                          <p:attrName>r</p:attrName>
                                        </p:attrNameLst>
                                      </p:cBhvr>
                                    </p:animRot>
                                    <p:animRot by="120000">
                                      <p:cBhvr>
                                        <p:cTn id="171" dur="400" fill="hold">
                                          <p:stCondLst>
                                            <p:cond delay="1600"/>
                                          </p:stCondLst>
                                        </p:cTn>
                                        <p:tgtEl>
                                          <p:spTgt spid="9"/>
                                        </p:tgtEl>
                                        <p:attrNameLst>
                                          <p:attrName>r</p:attrName>
                                        </p:attrNameLst>
                                      </p:cBhvr>
                                    </p:animRot>
                                  </p:childTnLst>
                                </p:cTn>
                              </p:par>
                            </p:childTnLst>
                          </p:cTn>
                        </p:par>
                      </p:childTnLst>
                    </p:cTn>
                  </p:par>
                </p:childTnLst>
              </p:cTn>
              <p:nextCondLst>
                <p:cond evt="onClick" delay="0">
                  <p:tgtEl>
                    <p:spTgt spid="9"/>
                  </p:tgtEl>
                </p:cond>
              </p:nextCondLst>
            </p:seq>
            <p:seq concurrent="1" nextAc="seek">
              <p:cTn id="172" restart="whenNotActive" fill="hold" evtFilter="cancelBubble" nodeType="interactiveSeq">
                <p:stCondLst>
                  <p:cond evt="onClick" delay="0">
                    <p:tgtEl>
                      <p:spTgt spid="10"/>
                    </p:tgtEl>
                  </p:cond>
                </p:stCondLst>
                <p:endSync evt="end" delay="0">
                  <p:rtn val="all"/>
                </p:endSync>
                <p:childTnLst>
                  <p:par>
                    <p:cTn id="173" fill="hold">
                      <p:stCondLst>
                        <p:cond delay="0"/>
                      </p:stCondLst>
                      <p:childTnLst>
                        <p:par>
                          <p:cTn id="174" fill="hold">
                            <p:stCondLst>
                              <p:cond delay="0"/>
                            </p:stCondLst>
                            <p:childTnLst>
                              <p:par>
                                <p:cTn id="175" presetID="1" presetClass="emph" presetSubtype="2" fill="hold" nodeType="clickEffect">
                                  <p:stCondLst>
                                    <p:cond delay="0"/>
                                  </p:stCondLst>
                                  <p:childTnLst>
                                    <p:animClr clrSpc="rgb" dir="cw">
                                      <p:cBhvr>
                                        <p:cTn id="176" dur="2000" fill="hold"/>
                                        <p:tgtEl>
                                          <p:spTgt spid="10"/>
                                        </p:tgtEl>
                                        <p:attrNameLst>
                                          <p:attrName>fillcolor</p:attrName>
                                        </p:attrNameLst>
                                      </p:cBhvr>
                                      <p:to>
                                        <a:srgbClr val="FC8E70"/>
                                      </p:to>
                                    </p:animClr>
                                    <p:set>
                                      <p:cBhvr>
                                        <p:cTn id="177" dur="2000" fill="hold"/>
                                        <p:tgtEl>
                                          <p:spTgt spid="10"/>
                                        </p:tgtEl>
                                        <p:attrNameLst>
                                          <p:attrName>fill.type</p:attrName>
                                        </p:attrNameLst>
                                      </p:cBhvr>
                                      <p:to>
                                        <p:strVal val="solid"/>
                                      </p:to>
                                    </p:set>
                                    <p:set>
                                      <p:cBhvr>
                                        <p:cTn id="178"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79" restart="whenNotActive" fill="hold" evtFilter="cancelBubble" nodeType="interactiveSeq">
                <p:stCondLst>
                  <p:cond evt="onClick" delay="0">
                    <p:tgtEl>
                      <p:spTgt spid="12"/>
                    </p:tgtEl>
                  </p:cond>
                </p:stCondLst>
                <p:endSync evt="end" delay="0">
                  <p:rtn val="all"/>
                </p:endSync>
                <p:childTnLst>
                  <p:par>
                    <p:cTn id="180" fill="hold">
                      <p:stCondLst>
                        <p:cond delay="0"/>
                      </p:stCondLst>
                      <p:childTnLst>
                        <p:par>
                          <p:cTn id="181" fill="hold">
                            <p:stCondLst>
                              <p:cond delay="0"/>
                            </p:stCondLst>
                            <p:childTnLst>
                              <p:par>
                                <p:cTn id="182" presetID="1" presetClass="emph" presetSubtype="2" fill="hold" nodeType="clickEffect">
                                  <p:stCondLst>
                                    <p:cond delay="0"/>
                                  </p:stCondLst>
                                  <p:childTnLst>
                                    <p:animClr clrSpc="rgb" dir="cw">
                                      <p:cBhvr>
                                        <p:cTn id="183" dur="2000" fill="hold"/>
                                        <p:tgtEl>
                                          <p:spTgt spid="12"/>
                                        </p:tgtEl>
                                        <p:attrNameLst>
                                          <p:attrName>fillcolor</p:attrName>
                                        </p:attrNameLst>
                                      </p:cBhvr>
                                      <p:to>
                                        <a:srgbClr val="FC8E70"/>
                                      </p:to>
                                    </p:animClr>
                                    <p:set>
                                      <p:cBhvr>
                                        <p:cTn id="184" dur="2000" fill="hold"/>
                                        <p:tgtEl>
                                          <p:spTgt spid="12"/>
                                        </p:tgtEl>
                                        <p:attrNameLst>
                                          <p:attrName>fill.type</p:attrName>
                                        </p:attrNameLst>
                                      </p:cBhvr>
                                      <p:to>
                                        <p:strVal val="solid"/>
                                      </p:to>
                                    </p:set>
                                    <p:set>
                                      <p:cBhvr>
                                        <p:cTn id="185"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186" restart="whenNotActive" fill="hold" evtFilter="cancelBubble" nodeType="interactiveSeq">
                <p:stCondLst>
                  <p:cond evt="onClick" delay="0">
                    <p:tgtEl>
                      <p:spTgt spid="16"/>
                    </p:tgtEl>
                  </p:cond>
                </p:stCondLst>
                <p:endSync evt="end" delay="0">
                  <p:rtn val="all"/>
                </p:endSync>
                <p:childTnLst>
                  <p:par>
                    <p:cTn id="187" fill="hold">
                      <p:stCondLst>
                        <p:cond delay="0"/>
                      </p:stCondLst>
                      <p:childTnLst>
                        <p:par>
                          <p:cTn id="188" fill="hold">
                            <p:stCondLst>
                              <p:cond delay="0"/>
                            </p:stCondLst>
                            <p:childTnLst>
                              <p:par>
                                <p:cTn id="189" presetID="1" presetClass="emph" presetSubtype="2" fill="hold" nodeType="clickEffect">
                                  <p:stCondLst>
                                    <p:cond delay="0"/>
                                  </p:stCondLst>
                                  <p:childTnLst>
                                    <p:animClr clrSpc="rgb" dir="cw">
                                      <p:cBhvr>
                                        <p:cTn id="190" dur="2000" fill="hold"/>
                                        <p:tgtEl>
                                          <p:spTgt spid="16"/>
                                        </p:tgtEl>
                                        <p:attrNameLst>
                                          <p:attrName>fillcolor</p:attrName>
                                        </p:attrNameLst>
                                      </p:cBhvr>
                                      <p:to>
                                        <a:srgbClr val="AAD888"/>
                                      </p:to>
                                    </p:animClr>
                                    <p:set>
                                      <p:cBhvr>
                                        <p:cTn id="191" dur="2000" fill="hold"/>
                                        <p:tgtEl>
                                          <p:spTgt spid="16"/>
                                        </p:tgtEl>
                                        <p:attrNameLst>
                                          <p:attrName>fill.type</p:attrName>
                                        </p:attrNameLst>
                                      </p:cBhvr>
                                      <p:to>
                                        <p:strVal val="solid"/>
                                      </p:to>
                                    </p:set>
                                    <p:set>
                                      <p:cBhvr>
                                        <p:cTn id="192" dur="2000" fill="hold"/>
                                        <p:tgtEl>
                                          <p:spTgt spid="16"/>
                                        </p:tgtEl>
                                        <p:attrNameLst>
                                          <p:attrName>fill.on</p:attrName>
                                        </p:attrNameLst>
                                      </p:cBhvr>
                                      <p:to>
                                        <p:strVal val="true"/>
                                      </p:to>
                                    </p:set>
                                  </p:childTnLst>
                                </p:cTn>
                              </p:par>
                              <p:par>
                                <p:cTn id="193" presetID="32" presetClass="emph" presetSubtype="0" repeatCount="indefinite" fill="hold" grpId="1" nodeType="withEffect">
                                  <p:stCondLst>
                                    <p:cond delay="0"/>
                                  </p:stCondLst>
                                  <p:childTnLst>
                                    <p:animRot by="120000">
                                      <p:cBhvr>
                                        <p:cTn id="194" dur="200" fill="hold">
                                          <p:stCondLst>
                                            <p:cond delay="0"/>
                                          </p:stCondLst>
                                        </p:cTn>
                                        <p:tgtEl>
                                          <p:spTgt spid="16"/>
                                        </p:tgtEl>
                                        <p:attrNameLst>
                                          <p:attrName>r</p:attrName>
                                        </p:attrNameLst>
                                      </p:cBhvr>
                                    </p:animRot>
                                    <p:animRot by="-240000">
                                      <p:cBhvr>
                                        <p:cTn id="195" dur="400" fill="hold">
                                          <p:stCondLst>
                                            <p:cond delay="400"/>
                                          </p:stCondLst>
                                        </p:cTn>
                                        <p:tgtEl>
                                          <p:spTgt spid="16"/>
                                        </p:tgtEl>
                                        <p:attrNameLst>
                                          <p:attrName>r</p:attrName>
                                        </p:attrNameLst>
                                      </p:cBhvr>
                                    </p:animRot>
                                    <p:animRot by="240000">
                                      <p:cBhvr>
                                        <p:cTn id="196" dur="400" fill="hold">
                                          <p:stCondLst>
                                            <p:cond delay="800"/>
                                          </p:stCondLst>
                                        </p:cTn>
                                        <p:tgtEl>
                                          <p:spTgt spid="16"/>
                                        </p:tgtEl>
                                        <p:attrNameLst>
                                          <p:attrName>r</p:attrName>
                                        </p:attrNameLst>
                                      </p:cBhvr>
                                    </p:animRot>
                                    <p:animRot by="-240000">
                                      <p:cBhvr>
                                        <p:cTn id="197" dur="400" fill="hold">
                                          <p:stCondLst>
                                            <p:cond delay="1200"/>
                                          </p:stCondLst>
                                        </p:cTn>
                                        <p:tgtEl>
                                          <p:spTgt spid="16"/>
                                        </p:tgtEl>
                                        <p:attrNameLst>
                                          <p:attrName>r</p:attrName>
                                        </p:attrNameLst>
                                      </p:cBhvr>
                                    </p:animRot>
                                    <p:animRot by="120000">
                                      <p:cBhvr>
                                        <p:cTn id="198" dur="400" fill="hold">
                                          <p:stCondLst>
                                            <p:cond delay="1600"/>
                                          </p:stCondLst>
                                        </p:cTn>
                                        <p:tgtEl>
                                          <p:spTgt spid="16"/>
                                        </p:tgtEl>
                                        <p:attrNameLst>
                                          <p:attrName>r</p:attrName>
                                        </p:attrNameLst>
                                      </p:cBhvr>
                                    </p:animRot>
                                  </p:childTnLst>
                                </p:cTn>
                              </p:par>
                            </p:childTnLst>
                          </p:cTn>
                        </p:par>
                      </p:childTnLst>
                    </p:cTn>
                  </p:par>
                </p:childTnLst>
              </p:cTn>
              <p:nextCondLst>
                <p:cond evt="onClick" delay="0">
                  <p:tgtEl>
                    <p:spTgt spid="16"/>
                  </p:tgtEl>
                </p:cond>
              </p:nextCondLst>
            </p:seq>
            <p:seq concurrent="1" nextAc="seek">
              <p:cTn id="199" restart="whenNotActive" fill="hold" evtFilter="cancelBubble" nodeType="interactiveSeq">
                <p:stCondLst>
                  <p:cond evt="onClick" delay="0">
                    <p:tgtEl>
                      <p:spTgt spid="17"/>
                    </p:tgtEl>
                  </p:cond>
                </p:stCondLst>
                <p:endSync evt="end" delay="0">
                  <p:rtn val="all"/>
                </p:endSync>
                <p:childTnLst>
                  <p:par>
                    <p:cTn id="200" fill="hold">
                      <p:stCondLst>
                        <p:cond delay="0"/>
                      </p:stCondLst>
                      <p:childTnLst>
                        <p:par>
                          <p:cTn id="201" fill="hold">
                            <p:stCondLst>
                              <p:cond delay="0"/>
                            </p:stCondLst>
                            <p:childTnLst>
                              <p:par>
                                <p:cTn id="202" presetID="1" presetClass="emph" presetSubtype="2" fill="hold" nodeType="clickEffect">
                                  <p:stCondLst>
                                    <p:cond delay="0"/>
                                  </p:stCondLst>
                                  <p:childTnLst>
                                    <p:animClr clrSpc="rgb" dir="cw">
                                      <p:cBhvr>
                                        <p:cTn id="203" dur="2000" fill="hold"/>
                                        <p:tgtEl>
                                          <p:spTgt spid="17"/>
                                        </p:tgtEl>
                                        <p:attrNameLst>
                                          <p:attrName>fillcolor</p:attrName>
                                        </p:attrNameLst>
                                      </p:cBhvr>
                                      <p:to>
                                        <a:srgbClr val="FC8E70"/>
                                      </p:to>
                                    </p:animClr>
                                    <p:set>
                                      <p:cBhvr>
                                        <p:cTn id="204" dur="2000" fill="hold"/>
                                        <p:tgtEl>
                                          <p:spTgt spid="17"/>
                                        </p:tgtEl>
                                        <p:attrNameLst>
                                          <p:attrName>fill.type</p:attrName>
                                        </p:attrNameLst>
                                      </p:cBhvr>
                                      <p:to>
                                        <p:strVal val="solid"/>
                                      </p:to>
                                    </p:set>
                                    <p:set>
                                      <p:cBhvr>
                                        <p:cTn id="205" dur="2000" fill="hold"/>
                                        <p:tgtEl>
                                          <p:spTgt spid="17"/>
                                        </p:tgtEl>
                                        <p:attrNameLst>
                                          <p:attrName>fill.on</p:attrName>
                                        </p:attrNameLst>
                                      </p:cBhvr>
                                      <p:to>
                                        <p:strVal val="true"/>
                                      </p:to>
                                    </p:set>
                                  </p:childTnLst>
                                </p:cTn>
                              </p:par>
                            </p:childTnLst>
                          </p:cTn>
                        </p:par>
                      </p:childTnLst>
                    </p:cTn>
                  </p:par>
                </p:childTnLst>
              </p:cTn>
              <p:nextCondLst>
                <p:cond evt="onClick" delay="0">
                  <p:tgtEl>
                    <p:spTgt spid="17"/>
                  </p:tgtEl>
                </p:cond>
              </p:nextCondLst>
            </p:seq>
            <p:seq concurrent="1" nextAc="seek">
              <p:cTn id="206" restart="whenNotActive" fill="hold" evtFilter="cancelBubble" nodeType="interactiveSeq">
                <p:stCondLst>
                  <p:cond evt="onClick" delay="0">
                    <p:tgtEl>
                      <p:spTgt spid="18"/>
                    </p:tgtEl>
                  </p:cond>
                </p:stCondLst>
                <p:endSync evt="end" delay="0">
                  <p:rtn val="all"/>
                </p:endSync>
                <p:childTnLst>
                  <p:par>
                    <p:cTn id="207" fill="hold">
                      <p:stCondLst>
                        <p:cond delay="0"/>
                      </p:stCondLst>
                      <p:childTnLst>
                        <p:par>
                          <p:cTn id="208" fill="hold">
                            <p:stCondLst>
                              <p:cond delay="0"/>
                            </p:stCondLst>
                            <p:childTnLst>
                              <p:par>
                                <p:cTn id="209" presetID="1" presetClass="emph" presetSubtype="2" fill="hold" nodeType="clickEffect">
                                  <p:stCondLst>
                                    <p:cond delay="0"/>
                                  </p:stCondLst>
                                  <p:childTnLst>
                                    <p:animClr clrSpc="rgb" dir="cw">
                                      <p:cBhvr>
                                        <p:cTn id="210" dur="2000" fill="hold"/>
                                        <p:tgtEl>
                                          <p:spTgt spid="18"/>
                                        </p:tgtEl>
                                        <p:attrNameLst>
                                          <p:attrName>fillcolor</p:attrName>
                                        </p:attrNameLst>
                                      </p:cBhvr>
                                      <p:to>
                                        <a:srgbClr val="FC8E70"/>
                                      </p:to>
                                    </p:animClr>
                                    <p:set>
                                      <p:cBhvr>
                                        <p:cTn id="211" dur="2000" fill="hold"/>
                                        <p:tgtEl>
                                          <p:spTgt spid="18"/>
                                        </p:tgtEl>
                                        <p:attrNameLst>
                                          <p:attrName>fill.type</p:attrName>
                                        </p:attrNameLst>
                                      </p:cBhvr>
                                      <p:to>
                                        <p:strVal val="solid"/>
                                      </p:to>
                                    </p:set>
                                    <p:set>
                                      <p:cBhvr>
                                        <p:cTn id="212" dur="2000" fill="hold"/>
                                        <p:tgtEl>
                                          <p:spTgt spid="18"/>
                                        </p:tgtEl>
                                        <p:attrNameLst>
                                          <p:attrName>fill.on</p:attrName>
                                        </p:attrNameLst>
                                      </p:cBhvr>
                                      <p:to>
                                        <p:strVal val="true"/>
                                      </p:to>
                                    </p:set>
                                  </p:childTnLst>
                                </p:cTn>
                              </p:par>
                            </p:childTnLst>
                          </p:cTn>
                        </p:par>
                      </p:childTnLst>
                    </p:cTn>
                  </p:par>
                </p:childTnLst>
              </p:cTn>
              <p:nextCondLst>
                <p:cond evt="onClick" delay="0">
                  <p:tgtEl>
                    <p:spTgt spid="18"/>
                  </p:tgtEl>
                </p:cond>
              </p:nextCondLst>
            </p:seq>
            <p:seq concurrent="1" nextAc="seek">
              <p:cTn id="213" restart="whenNotActive" fill="hold" evtFilter="cancelBubble" nodeType="interactiveSeq">
                <p:stCondLst>
                  <p:cond evt="onClick" delay="0">
                    <p:tgtEl>
                      <p:spTgt spid="22"/>
                    </p:tgtEl>
                  </p:cond>
                </p:stCondLst>
                <p:endSync evt="end" delay="0">
                  <p:rtn val="all"/>
                </p:endSync>
                <p:childTnLst>
                  <p:par>
                    <p:cTn id="214" fill="hold">
                      <p:stCondLst>
                        <p:cond delay="0"/>
                      </p:stCondLst>
                      <p:childTnLst>
                        <p:par>
                          <p:cTn id="215" fill="hold">
                            <p:stCondLst>
                              <p:cond delay="0"/>
                            </p:stCondLst>
                            <p:childTnLst>
                              <p:par>
                                <p:cTn id="216" presetID="1" presetClass="emph" presetSubtype="2" fill="hold" nodeType="clickEffect">
                                  <p:stCondLst>
                                    <p:cond delay="0"/>
                                  </p:stCondLst>
                                  <p:childTnLst>
                                    <p:animClr clrSpc="rgb" dir="cw">
                                      <p:cBhvr>
                                        <p:cTn id="217" dur="2000" fill="hold"/>
                                        <p:tgtEl>
                                          <p:spTgt spid="22"/>
                                        </p:tgtEl>
                                        <p:attrNameLst>
                                          <p:attrName>fillcolor</p:attrName>
                                        </p:attrNameLst>
                                      </p:cBhvr>
                                      <p:to>
                                        <a:srgbClr val="AAD888"/>
                                      </p:to>
                                    </p:animClr>
                                    <p:set>
                                      <p:cBhvr>
                                        <p:cTn id="218" dur="2000" fill="hold"/>
                                        <p:tgtEl>
                                          <p:spTgt spid="22"/>
                                        </p:tgtEl>
                                        <p:attrNameLst>
                                          <p:attrName>fill.type</p:attrName>
                                        </p:attrNameLst>
                                      </p:cBhvr>
                                      <p:to>
                                        <p:strVal val="solid"/>
                                      </p:to>
                                    </p:set>
                                    <p:set>
                                      <p:cBhvr>
                                        <p:cTn id="219" dur="2000" fill="hold"/>
                                        <p:tgtEl>
                                          <p:spTgt spid="22"/>
                                        </p:tgtEl>
                                        <p:attrNameLst>
                                          <p:attrName>fill.on</p:attrName>
                                        </p:attrNameLst>
                                      </p:cBhvr>
                                      <p:to>
                                        <p:strVal val="true"/>
                                      </p:to>
                                    </p:set>
                                  </p:childTnLst>
                                </p:cTn>
                              </p:par>
                              <p:par>
                                <p:cTn id="220" presetID="32" presetClass="emph" presetSubtype="0" repeatCount="indefinite" fill="hold" grpId="1" nodeType="withEffect">
                                  <p:stCondLst>
                                    <p:cond delay="0"/>
                                  </p:stCondLst>
                                  <p:childTnLst>
                                    <p:animRot by="120000">
                                      <p:cBhvr>
                                        <p:cTn id="221" dur="200" fill="hold">
                                          <p:stCondLst>
                                            <p:cond delay="0"/>
                                          </p:stCondLst>
                                        </p:cTn>
                                        <p:tgtEl>
                                          <p:spTgt spid="22"/>
                                        </p:tgtEl>
                                        <p:attrNameLst>
                                          <p:attrName>r</p:attrName>
                                        </p:attrNameLst>
                                      </p:cBhvr>
                                    </p:animRot>
                                    <p:animRot by="-240000">
                                      <p:cBhvr>
                                        <p:cTn id="222" dur="400" fill="hold">
                                          <p:stCondLst>
                                            <p:cond delay="400"/>
                                          </p:stCondLst>
                                        </p:cTn>
                                        <p:tgtEl>
                                          <p:spTgt spid="22"/>
                                        </p:tgtEl>
                                        <p:attrNameLst>
                                          <p:attrName>r</p:attrName>
                                        </p:attrNameLst>
                                      </p:cBhvr>
                                    </p:animRot>
                                    <p:animRot by="240000">
                                      <p:cBhvr>
                                        <p:cTn id="223" dur="400" fill="hold">
                                          <p:stCondLst>
                                            <p:cond delay="800"/>
                                          </p:stCondLst>
                                        </p:cTn>
                                        <p:tgtEl>
                                          <p:spTgt spid="22"/>
                                        </p:tgtEl>
                                        <p:attrNameLst>
                                          <p:attrName>r</p:attrName>
                                        </p:attrNameLst>
                                      </p:cBhvr>
                                    </p:animRot>
                                    <p:animRot by="-240000">
                                      <p:cBhvr>
                                        <p:cTn id="224" dur="400" fill="hold">
                                          <p:stCondLst>
                                            <p:cond delay="1200"/>
                                          </p:stCondLst>
                                        </p:cTn>
                                        <p:tgtEl>
                                          <p:spTgt spid="22"/>
                                        </p:tgtEl>
                                        <p:attrNameLst>
                                          <p:attrName>r</p:attrName>
                                        </p:attrNameLst>
                                      </p:cBhvr>
                                    </p:animRot>
                                    <p:animRot by="120000">
                                      <p:cBhvr>
                                        <p:cTn id="225" dur="400" fill="hold">
                                          <p:stCondLst>
                                            <p:cond delay="1600"/>
                                          </p:stCondLst>
                                        </p:cTn>
                                        <p:tgtEl>
                                          <p:spTgt spid="22"/>
                                        </p:tgtEl>
                                        <p:attrNameLst>
                                          <p:attrName>r</p:attrName>
                                        </p:attrNameLst>
                                      </p:cBhvr>
                                    </p:animRot>
                                  </p:childTnLst>
                                </p:cTn>
                              </p:par>
                            </p:childTnLst>
                          </p:cTn>
                        </p:par>
                      </p:childTnLst>
                    </p:cTn>
                  </p:par>
                </p:childTnLst>
              </p:cTn>
              <p:nextCondLst>
                <p:cond evt="onClick" delay="0">
                  <p:tgtEl>
                    <p:spTgt spid="22"/>
                  </p:tgtEl>
                </p:cond>
              </p:nextCondLst>
            </p:seq>
            <p:seq concurrent="1" nextAc="seek">
              <p:cTn id="226" restart="whenNotActive" fill="hold" evtFilter="cancelBubble" nodeType="interactiveSeq">
                <p:stCondLst>
                  <p:cond evt="onClick" delay="0">
                    <p:tgtEl>
                      <p:spTgt spid="23"/>
                    </p:tgtEl>
                  </p:cond>
                </p:stCondLst>
                <p:endSync evt="end" delay="0">
                  <p:rtn val="all"/>
                </p:endSync>
                <p:childTnLst>
                  <p:par>
                    <p:cTn id="227" fill="hold">
                      <p:stCondLst>
                        <p:cond delay="0"/>
                      </p:stCondLst>
                      <p:childTnLst>
                        <p:par>
                          <p:cTn id="228" fill="hold">
                            <p:stCondLst>
                              <p:cond delay="0"/>
                            </p:stCondLst>
                            <p:childTnLst>
                              <p:par>
                                <p:cTn id="229" presetID="1" presetClass="emph" presetSubtype="2" fill="hold" nodeType="clickEffect">
                                  <p:stCondLst>
                                    <p:cond delay="0"/>
                                  </p:stCondLst>
                                  <p:childTnLst>
                                    <p:animClr clrSpc="rgb" dir="cw">
                                      <p:cBhvr>
                                        <p:cTn id="230" dur="2000" fill="hold"/>
                                        <p:tgtEl>
                                          <p:spTgt spid="23"/>
                                        </p:tgtEl>
                                        <p:attrNameLst>
                                          <p:attrName>fillcolor</p:attrName>
                                        </p:attrNameLst>
                                      </p:cBhvr>
                                      <p:to>
                                        <a:srgbClr val="FC8E70"/>
                                      </p:to>
                                    </p:animClr>
                                    <p:set>
                                      <p:cBhvr>
                                        <p:cTn id="231" dur="2000" fill="hold"/>
                                        <p:tgtEl>
                                          <p:spTgt spid="23"/>
                                        </p:tgtEl>
                                        <p:attrNameLst>
                                          <p:attrName>fill.type</p:attrName>
                                        </p:attrNameLst>
                                      </p:cBhvr>
                                      <p:to>
                                        <p:strVal val="solid"/>
                                      </p:to>
                                    </p:set>
                                    <p:set>
                                      <p:cBhvr>
                                        <p:cTn id="232" dur="2000" fill="hold"/>
                                        <p:tgtEl>
                                          <p:spTgt spid="23"/>
                                        </p:tgtEl>
                                        <p:attrNameLst>
                                          <p:attrName>fill.on</p:attrName>
                                        </p:attrNameLst>
                                      </p:cBhvr>
                                      <p:to>
                                        <p:strVal val="true"/>
                                      </p:to>
                                    </p:set>
                                  </p:childTnLst>
                                </p:cTn>
                              </p:par>
                            </p:childTnLst>
                          </p:cTn>
                        </p:par>
                      </p:childTnLst>
                    </p:cTn>
                  </p:par>
                </p:childTnLst>
              </p:cTn>
              <p:nextCondLst>
                <p:cond evt="onClick" delay="0">
                  <p:tgtEl>
                    <p:spTgt spid="23"/>
                  </p:tgtEl>
                </p:cond>
              </p:nextCondLst>
            </p:seq>
            <p:seq concurrent="1" nextAc="seek">
              <p:cTn id="233" restart="whenNotActive" fill="hold" evtFilter="cancelBubble" nodeType="interactiveSeq">
                <p:stCondLst>
                  <p:cond evt="onClick" delay="0">
                    <p:tgtEl>
                      <p:spTgt spid="24"/>
                    </p:tgtEl>
                  </p:cond>
                </p:stCondLst>
                <p:endSync evt="end" delay="0">
                  <p:rtn val="all"/>
                </p:endSync>
                <p:childTnLst>
                  <p:par>
                    <p:cTn id="234" fill="hold">
                      <p:stCondLst>
                        <p:cond delay="0"/>
                      </p:stCondLst>
                      <p:childTnLst>
                        <p:par>
                          <p:cTn id="235" fill="hold">
                            <p:stCondLst>
                              <p:cond delay="0"/>
                            </p:stCondLst>
                            <p:childTnLst>
                              <p:par>
                                <p:cTn id="236" presetID="1" presetClass="emph" presetSubtype="2" fill="hold" nodeType="clickEffect">
                                  <p:stCondLst>
                                    <p:cond delay="0"/>
                                  </p:stCondLst>
                                  <p:childTnLst>
                                    <p:animClr clrSpc="rgb" dir="cw">
                                      <p:cBhvr>
                                        <p:cTn id="237" dur="2000" fill="hold"/>
                                        <p:tgtEl>
                                          <p:spTgt spid="24"/>
                                        </p:tgtEl>
                                        <p:attrNameLst>
                                          <p:attrName>fillcolor</p:attrName>
                                        </p:attrNameLst>
                                      </p:cBhvr>
                                      <p:to>
                                        <a:srgbClr val="FC8E70"/>
                                      </p:to>
                                    </p:animClr>
                                    <p:set>
                                      <p:cBhvr>
                                        <p:cTn id="238" dur="2000" fill="hold"/>
                                        <p:tgtEl>
                                          <p:spTgt spid="24"/>
                                        </p:tgtEl>
                                        <p:attrNameLst>
                                          <p:attrName>fill.type</p:attrName>
                                        </p:attrNameLst>
                                      </p:cBhvr>
                                      <p:to>
                                        <p:strVal val="solid"/>
                                      </p:to>
                                    </p:set>
                                    <p:set>
                                      <p:cBhvr>
                                        <p:cTn id="239" dur="2000" fill="hold"/>
                                        <p:tgtEl>
                                          <p:spTgt spid="24"/>
                                        </p:tgtEl>
                                        <p:attrNameLst>
                                          <p:attrName>fill.on</p:attrName>
                                        </p:attrNameLst>
                                      </p:cBhvr>
                                      <p:to>
                                        <p:strVal val="true"/>
                                      </p:to>
                                    </p:set>
                                  </p:childTnLst>
                                </p:cTn>
                              </p:par>
                            </p:childTnLst>
                          </p:cTn>
                        </p:par>
                      </p:childTnLst>
                    </p:cTn>
                  </p:par>
                </p:childTnLst>
              </p:cTn>
              <p:nextCondLst>
                <p:cond evt="onClick" delay="0">
                  <p:tgtEl>
                    <p:spTgt spid="24"/>
                  </p:tgtEl>
                </p:cond>
              </p:nextCondLst>
            </p:seq>
            <p:seq concurrent="1" nextAc="seek">
              <p:cTn id="240" restart="whenNotActive" fill="hold" evtFilter="cancelBubble" nodeType="interactiveSeq">
                <p:stCondLst>
                  <p:cond evt="onClick" delay="0">
                    <p:tgtEl>
                      <p:spTgt spid="28"/>
                    </p:tgtEl>
                  </p:cond>
                </p:stCondLst>
                <p:endSync evt="end" delay="0">
                  <p:rtn val="all"/>
                </p:endSync>
                <p:childTnLst>
                  <p:par>
                    <p:cTn id="241" fill="hold">
                      <p:stCondLst>
                        <p:cond delay="0"/>
                      </p:stCondLst>
                      <p:childTnLst>
                        <p:par>
                          <p:cTn id="242" fill="hold">
                            <p:stCondLst>
                              <p:cond delay="0"/>
                            </p:stCondLst>
                            <p:childTnLst>
                              <p:par>
                                <p:cTn id="243" presetID="1" presetClass="emph" presetSubtype="2" fill="hold" nodeType="clickEffect">
                                  <p:stCondLst>
                                    <p:cond delay="0"/>
                                  </p:stCondLst>
                                  <p:childTnLst>
                                    <p:animClr clrSpc="rgb" dir="cw">
                                      <p:cBhvr>
                                        <p:cTn id="244" dur="2000" fill="hold"/>
                                        <p:tgtEl>
                                          <p:spTgt spid="28"/>
                                        </p:tgtEl>
                                        <p:attrNameLst>
                                          <p:attrName>fillcolor</p:attrName>
                                        </p:attrNameLst>
                                      </p:cBhvr>
                                      <p:to>
                                        <a:srgbClr val="AAD888"/>
                                      </p:to>
                                    </p:animClr>
                                    <p:set>
                                      <p:cBhvr>
                                        <p:cTn id="245" dur="2000" fill="hold"/>
                                        <p:tgtEl>
                                          <p:spTgt spid="28"/>
                                        </p:tgtEl>
                                        <p:attrNameLst>
                                          <p:attrName>fill.type</p:attrName>
                                        </p:attrNameLst>
                                      </p:cBhvr>
                                      <p:to>
                                        <p:strVal val="solid"/>
                                      </p:to>
                                    </p:set>
                                    <p:set>
                                      <p:cBhvr>
                                        <p:cTn id="246" dur="2000" fill="hold"/>
                                        <p:tgtEl>
                                          <p:spTgt spid="28"/>
                                        </p:tgtEl>
                                        <p:attrNameLst>
                                          <p:attrName>fill.on</p:attrName>
                                        </p:attrNameLst>
                                      </p:cBhvr>
                                      <p:to>
                                        <p:strVal val="true"/>
                                      </p:to>
                                    </p:set>
                                  </p:childTnLst>
                                </p:cTn>
                              </p:par>
                              <p:par>
                                <p:cTn id="247" presetID="32" presetClass="emph" presetSubtype="0" repeatCount="indefinite" fill="hold" grpId="1" nodeType="withEffect">
                                  <p:stCondLst>
                                    <p:cond delay="0"/>
                                  </p:stCondLst>
                                  <p:childTnLst>
                                    <p:animRot by="120000">
                                      <p:cBhvr>
                                        <p:cTn id="248" dur="200" fill="hold">
                                          <p:stCondLst>
                                            <p:cond delay="0"/>
                                          </p:stCondLst>
                                        </p:cTn>
                                        <p:tgtEl>
                                          <p:spTgt spid="28"/>
                                        </p:tgtEl>
                                        <p:attrNameLst>
                                          <p:attrName>r</p:attrName>
                                        </p:attrNameLst>
                                      </p:cBhvr>
                                    </p:animRot>
                                    <p:animRot by="-240000">
                                      <p:cBhvr>
                                        <p:cTn id="249" dur="400" fill="hold">
                                          <p:stCondLst>
                                            <p:cond delay="400"/>
                                          </p:stCondLst>
                                        </p:cTn>
                                        <p:tgtEl>
                                          <p:spTgt spid="28"/>
                                        </p:tgtEl>
                                        <p:attrNameLst>
                                          <p:attrName>r</p:attrName>
                                        </p:attrNameLst>
                                      </p:cBhvr>
                                    </p:animRot>
                                    <p:animRot by="240000">
                                      <p:cBhvr>
                                        <p:cTn id="250" dur="400" fill="hold">
                                          <p:stCondLst>
                                            <p:cond delay="800"/>
                                          </p:stCondLst>
                                        </p:cTn>
                                        <p:tgtEl>
                                          <p:spTgt spid="28"/>
                                        </p:tgtEl>
                                        <p:attrNameLst>
                                          <p:attrName>r</p:attrName>
                                        </p:attrNameLst>
                                      </p:cBhvr>
                                    </p:animRot>
                                    <p:animRot by="-240000">
                                      <p:cBhvr>
                                        <p:cTn id="251" dur="400" fill="hold">
                                          <p:stCondLst>
                                            <p:cond delay="1200"/>
                                          </p:stCondLst>
                                        </p:cTn>
                                        <p:tgtEl>
                                          <p:spTgt spid="28"/>
                                        </p:tgtEl>
                                        <p:attrNameLst>
                                          <p:attrName>r</p:attrName>
                                        </p:attrNameLst>
                                      </p:cBhvr>
                                    </p:animRot>
                                    <p:animRot by="120000">
                                      <p:cBhvr>
                                        <p:cTn id="252" dur="400" fill="hold">
                                          <p:stCondLst>
                                            <p:cond delay="1600"/>
                                          </p:stCondLst>
                                        </p:cTn>
                                        <p:tgtEl>
                                          <p:spTgt spid="28"/>
                                        </p:tgtEl>
                                        <p:attrNameLst>
                                          <p:attrName>r</p:attrName>
                                        </p:attrNameLst>
                                      </p:cBhvr>
                                    </p:animRot>
                                  </p:childTnLst>
                                </p:cTn>
                              </p:par>
                            </p:childTnLst>
                          </p:cTn>
                        </p:par>
                      </p:childTnLst>
                    </p:cTn>
                  </p:par>
                </p:childTnLst>
              </p:cTn>
              <p:nextCondLst>
                <p:cond evt="onClick" delay="0">
                  <p:tgtEl>
                    <p:spTgt spid="28"/>
                  </p:tgtEl>
                </p:cond>
              </p:nextCondLst>
            </p:seq>
            <p:seq concurrent="1" nextAc="seek">
              <p:cTn id="253" restart="whenNotActive" fill="hold" evtFilter="cancelBubble" nodeType="interactiveSeq">
                <p:stCondLst>
                  <p:cond evt="onClick" delay="0">
                    <p:tgtEl>
                      <p:spTgt spid="29"/>
                    </p:tgtEl>
                  </p:cond>
                </p:stCondLst>
                <p:endSync evt="end" delay="0">
                  <p:rtn val="all"/>
                </p:endSync>
                <p:childTnLst>
                  <p:par>
                    <p:cTn id="254" fill="hold">
                      <p:stCondLst>
                        <p:cond delay="0"/>
                      </p:stCondLst>
                      <p:childTnLst>
                        <p:par>
                          <p:cTn id="255" fill="hold">
                            <p:stCondLst>
                              <p:cond delay="0"/>
                            </p:stCondLst>
                            <p:childTnLst>
                              <p:par>
                                <p:cTn id="256" presetID="1" presetClass="emph" presetSubtype="2" fill="hold" nodeType="clickEffect">
                                  <p:stCondLst>
                                    <p:cond delay="0"/>
                                  </p:stCondLst>
                                  <p:childTnLst>
                                    <p:animClr clrSpc="rgb" dir="cw">
                                      <p:cBhvr>
                                        <p:cTn id="257" dur="2000" fill="hold"/>
                                        <p:tgtEl>
                                          <p:spTgt spid="29"/>
                                        </p:tgtEl>
                                        <p:attrNameLst>
                                          <p:attrName>fillcolor</p:attrName>
                                        </p:attrNameLst>
                                      </p:cBhvr>
                                      <p:to>
                                        <a:srgbClr val="FC8E70"/>
                                      </p:to>
                                    </p:animClr>
                                    <p:set>
                                      <p:cBhvr>
                                        <p:cTn id="258" dur="2000" fill="hold"/>
                                        <p:tgtEl>
                                          <p:spTgt spid="29"/>
                                        </p:tgtEl>
                                        <p:attrNameLst>
                                          <p:attrName>fill.type</p:attrName>
                                        </p:attrNameLst>
                                      </p:cBhvr>
                                      <p:to>
                                        <p:strVal val="solid"/>
                                      </p:to>
                                    </p:set>
                                    <p:set>
                                      <p:cBhvr>
                                        <p:cTn id="259" dur="2000" fill="hold"/>
                                        <p:tgtEl>
                                          <p:spTgt spid="29"/>
                                        </p:tgtEl>
                                        <p:attrNameLst>
                                          <p:attrName>fill.on</p:attrName>
                                        </p:attrNameLst>
                                      </p:cBhvr>
                                      <p:to>
                                        <p:strVal val="true"/>
                                      </p:to>
                                    </p:set>
                                  </p:childTnLst>
                                </p:cTn>
                              </p:par>
                            </p:childTnLst>
                          </p:cTn>
                        </p:par>
                      </p:childTnLst>
                    </p:cTn>
                  </p:par>
                </p:childTnLst>
              </p:cTn>
              <p:nextCondLst>
                <p:cond evt="onClick" delay="0">
                  <p:tgtEl>
                    <p:spTgt spid="29"/>
                  </p:tgtEl>
                </p:cond>
              </p:nextCondLst>
            </p:seq>
            <p:seq concurrent="1" nextAc="seek">
              <p:cTn id="260" restart="whenNotActive" fill="hold" evtFilter="cancelBubble" nodeType="interactiveSeq">
                <p:stCondLst>
                  <p:cond evt="onClick" delay="0">
                    <p:tgtEl>
                      <p:spTgt spid="30"/>
                    </p:tgtEl>
                  </p:cond>
                </p:stCondLst>
                <p:endSync evt="end" delay="0">
                  <p:rtn val="all"/>
                </p:endSync>
                <p:childTnLst>
                  <p:par>
                    <p:cTn id="261" fill="hold">
                      <p:stCondLst>
                        <p:cond delay="0"/>
                      </p:stCondLst>
                      <p:childTnLst>
                        <p:par>
                          <p:cTn id="262" fill="hold">
                            <p:stCondLst>
                              <p:cond delay="0"/>
                            </p:stCondLst>
                            <p:childTnLst>
                              <p:par>
                                <p:cTn id="263" presetID="1" presetClass="emph" presetSubtype="2" fill="hold" nodeType="clickEffect">
                                  <p:stCondLst>
                                    <p:cond delay="0"/>
                                  </p:stCondLst>
                                  <p:childTnLst>
                                    <p:animClr clrSpc="rgb" dir="cw">
                                      <p:cBhvr>
                                        <p:cTn id="264" dur="2000" fill="hold"/>
                                        <p:tgtEl>
                                          <p:spTgt spid="30"/>
                                        </p:tgtEl>
                                        <p:attrNameLst>
                                          <p:attrName>fillcolor</p:attrName>
                                        </p:attrNameLst>
                                      </p:cBhvr>
                                      <p:to>
                                        <a:srgbClr val="FC8E70"/>
                                      </p:to>
                                    </p:animClr>
                                    <p:set>
                                      <p:cBhvr>
                                        <p:cTn id="265" dur="2000" fill="hold"/>
                                        <p:tgtEl>
                                          <p:spTgt spid="30"/>
                                        </p:tgtEl>
                                        <p:attrNameLst>
                                          <p:attrName>fill.type</p:attrName>
                                        </p:attrNameLst>
                                      </p:cBhvr>
                                      <p:to>
                                        <p:strVal val="solid"/>
                                      </p:to>
                                    </p:set>
                                    <p:set>
                                      <p:cBhvr>
                                        <p:cTn id="266" dur="2000" fill="hold"/>
                                        <p:tgtEl>
                                          <p:spTgt spid="30"/>
                                        </p:tgtEl>
                                        <p:attrNameLst>
                                          <p:attrName>fill.on</p:attrName>
                                        </p:attrNameLst>
                                      </p:cBhvr>
                                      <p:to>
                                        <p:strVal val="true"/>
                                      </p:to>
                                    </p:set>
                                  </p:childTnLst>
                                </p:cTn>
                              </p:par>
                            </p:childTnLst>
                          </p:cTn>
                        </p:par>
                      </p:childTnLst>
                    </p:cTn>
                  </p:par>
                </p:childTnLst>
              </p:cTn>
              <p:nextCondLst>
                <p:cond evt="onClick" delay="0">
                  <p:tgtEl>
                    <p:spTgt spid="30"/>
                  </p:tgtEl>
                </p:cond>
              </p:nextCondLst>
            </p:seq>
            <p:seq concurrent="1" nextAc="seek">
              <p:cTn id="267" restart="whenNotActive" fill="hold" evtFilter="cancelBubble" nodeType="interactiveSeq">
                <p:stCondLst>
                  <p:cond evt="onClick" delay="0">
                    <p:tgtEl>
                      <p:spTgt spid="34"/>
                    </p:tgtEl>
                  </p:cond>
                </p:stCondLst>
                <p:endSync evt="end" delay="0">
                  <p:rtn val="all"/>
                </p:endSync>
                <p:childTnLst>
                  <p:par>
                    <p:cTn id="268" fill="hold">
                      <p:stCondLst>
                        <p:cond delay="0"/>
                      </p:stCondLst>
                      <p:childTnLst>
                        <p:par>
                          <p:cTn id="269" fill="hold">
                            <p:stCondLst>
                              <p:cond delay="0"/>
                            </p:stCondLst>
                            <p:childTnLst>
                              <p:par>
                                <p:cTn id="270" presetID="1" presetClass="emph" presetSubtype="2" fill="hold" nodeType="clickEffect">
                                  <p:stCondLst>
                                    <p:cond delay="0"/>
                                  </p:stCondLst>
                                  <p:childTnLst>
                                    <p:animClr clrSpc="rgb" dir="cw">
                                      <p:cBhvr>
                                        <p:cTn id="271" dur="2000" fill="hold"/>
                                        <p:tgtEl>
                                          <p:spTgt spid="34"/>
                                        </p:tgtEl>
                                        <p:attrNameLst>
                                          <p:attrName>fillcolor</p:attrName>
                                        </p:attrNameLst>
                                      </p:cBhvr>
                                      <p:to>
                                        <a:srgbClr val="AAD888"/>
                                      </p:to>
                                    </p:animClr>
                                    <p:set>
                                      <p:cBhvr>
                                        <p:cTn id="272" dur="2000" fill="hold"/>
                                        <p:tgtEl>
                                          <p:spTgt spid="34"/>
                                        </p:tgtEl>
                                        <p:attrNameLst>
                                          <p:attrName>fill.type</p:attrName>
                                        </p:attrNameLst>
                                      </p:cBhvr>
                                      <p:to>
                                        <p:strVal val="solid"/>
                                      </p:to>
                                    </p:set>
                                    <p:set>
                                      <p:cBhvr>
                                        <p:cTn id="273" dur="2000" fill="hold"/>
                                        <p:tgtEl>
                                          <p:spTgt spid="34"/>
                                        </p:tgtEl>
                                        <p:attrNameLst>
                                          <p:attrName>fill.on</p:attrName>
                                        </p:attrNameLst>
                                      </p:cBhvr>
                                      <p:to>
                                        <p:strVal val="true"/>
                                      </p:to>
                                    </p:set>
                                  </p:childTnLst>
                                </p:cTn>
                              </p:par>
                              <p:par>
                                <p:cTn id="274" presetID="32" presetClass="emph" presetSubtype="0" repeatCount="indefinite" fill="hold" grpId="1" nodeType="withEffect">
                                  <p:stCondLst>
                                    <p:cond delay="0"/>
                                  </p:stCondLst>
                                  <p:endCondLst>
                                    <p:cond evt="onNext" delay="0">
                                      <p:tgtEl>
                                        <p:sldTgt/>
                                      </p:tgtEl>
                                    </p:cond>
                                  </p:endCondLst>
                                  <p:childTnLst>
                                    <p:animRot by="120000">
                                      <p:cBhvr>
                                        <p:cTn id="275" dur="200" fill="hold">
                                          <p:stCondLst>
                                            <p:cond delay="0"/>
                                          </p:stCondLst>
                                        </p:cTn>
                                        <p:tgtEl>
                                          <p:spTgt spid="34"/>
                                        </p:tgtEl>
                                        <p:attrNameLst>
                                          <p:attrName>r</p:attrName>
                                        </p:attrNameLst>
                                      </p:cBhvr>
                                    </p:animRot>
                                    <p:animRot by="-240000">
                                      <p:cBhvr>
                                        <p:cTn id="276" dur="400" fill="hold">
                                          <p:stCondLst>
                                            <p:cond delay="400"/>
                                          </p:stCondLst>
                                        </p:cTn>
                                        <p:tgtEl>
                                          <p:spTgt spid="34"/>
                                        </p:tgtEl>
                                        <p:attrNameLst>
                                          <p:attrName>r</p:attrName>
                                        </p:attrNameLst>
                                      </p:cBhvr>
                                    </p:animRot>
                                    <p:animRot by="240000">
                                      <p:cBhvr>
                                        <p:cTn id="277" dur="400" fill="hold">
                                          <p:stCondLst>
                                            <p:cond delay="800"/>
                                          </p:stCondLst>
                                        </p:cTn>
                                        <p:tgtEl>
                                          <p:spTgt spid="34"/>
                                        </p:tgtEl>
                                        <p:attrNameLst>
                                          <p:attrName>r</p:attrName>
                                        </p:attrNameLst>
                                      </p:cBhvr>
                                    </p:animRot>
                                    <p:animRot by="-240000">
                                      <p:cBhvr>
                                        <p:cTn id="278" dur="400" fill="hold">
                                          <p:stCondLst>
                                            <p:cond delay="1200"/>
                                          </p:stCondLst>
                                        </p:cTn>
                                        <p:tgtEl>
                                          <p:spTgt spid="34"/>
                                        </p:tgtEl>
                                        <p:attrNameLst>
                                          <p:attrName>r</p:attrName>
                                        </p:attrNameLst>
                                      </p:cBhvr>
                                    </p:animRot>
                                    <p:animRot by="120000">
                                      <p:cBhvr>
                                        <p:cTn id="279" dur="400" fill="hold">
                                          <p:stCondLst>
                                            <p:cond delay="1600"/>
                                          </p:stCondLst>
                                        </p:cTn>
                                        <p:tgtEl>
                                          <p:spTgt spid="34"/>
                                        </p:tgtEl>
                                        <p:attrNameLst>
                                          <p:attrName>r</p:attrName>
                                        </p:attrNameLst>
                                      </p:cBhvr>
                                    </p:animRot>
                                  </p:childTnLst>
                                </p:cTn>
                              </p:par>
                            </p:childTnLst>
                          </p:cTn>
                        </p:par>
                      </p:childTnLst>
                    </p:cTn>
                  </p:par>
                </p:childTnLst>
              </p:cTn>
              <p:nextCondLst>
                <p:cond evt="onClick" delay="0">
                  <p:tgtEl>
                    <p:spTgt spid="34"/>
                  </p:tgtEl>
                </p:cond>
              </p:nextCondLst>
            </p:seq>
            <p:seq concurrent="1" nextAc="seek">
              <p:cTn id="280" restart="whenNotActive" fill="hold" evtFilter="cancelBubble" nodeType="interactiveSeq">
                <p:stCondLst>
                  <p:cond evt="onClick" delay="0">
                    <p:tgtEl>
                      <p:spTgt spid="35"/>
                    </p:tgtEl>
                  </p:cond>
                </p:stCondLst>
                <p:endSync evt="end" delay="0">
                  <p:rtn val="all"/>
                </p:endSync>
                <p:childTnLst>
                  <p:par>
                    <p:cTn id="281" fill="hold">
                      <p:stCondLst>
                        <p:cond delay="0"/>
                      </p:stCondLst>
                      <p:childTnLst>
                        <p:par>
                          <p:cTn id="282" fill="hold">
                            <p:stCondLst>
                              <p:cond delay="0"/>
                            </p:stCondLst>
                            <p:childTnLst>
                              <p:par>
                                <p:cTn id="283" presetID="1" presetClass="emph" presetSubtype="2" fill="hold" nodeType="clickEffect">
                                  <p:stCondLst>
                                    <p:cond delay="0"/>
                                  </p:stCondLst>
                                  <p:childTnLst>
                                    <p:animClr clrSpc="rgb" dir="cw">
                                      <p:cBhvr>
                                        <p:cTn id="284" dur="2000" fill="hold"/>
                                        <p:tgtEl>
                                          <p:spTgt spid="35"/>
                                        </p:tgtEl>
                                        <p:attrNameLst>
                                          <p:attrName>fillcolor</p:attrName>
                                        </p:attrNameLst>
                                      </p:cBhvr>
                                      <p:to>
                                        <a:srgbClr val="FC8E70"/>
                                      </p:to>
                                    </p:animClr>
                                    <p:set>
                                      <p:cBhvr>
                                        <p:cTn id="285" dur="2000" fill="hold"/>
                                        <p:tgtEl>
                                          <p:spTgt spid="35"/>
                                        </p:tgtEl>
                                        <p:attrNameLst>
                                          <p:attrName>fill.type</p:attrName>
                                        </p:attrNameLst>
                                      </p:cBhvr>
                                      <p:to>
                                        <p:strVal val="solid"/>
                                      </p:to>
                                    </p:set>
                                    <p:set>
                                      <p:cBhvr>
                                        <p:cTn id="286" dur="2000" fill="hold"/>
                                        <p:tgtEl>
                                          <p:spTgt spid="35"/>
                                        </p:tgtEl>
                                        <p:attrNameLst>
                                          <p:attrName>fill.on</p:attrName>
                                        </p:attrNameLst>
                                      </p:cBhvr>
                                      <p:to>
                                        <p:strVal val="true"/>
                                      </p:to>
                                    </p:set>
                                  </p:childTnLst>
                                </p:cTn>
                              </p:par>
                            </p:childTnLst>
                          </p:cTn>
                        </p:par>
                      </p:childTnLst>
                    </p:cTn>
                  </p:par>
                </p:childTnLst>
              </p:cTn>
              <p:nextCondLst>
                <p:cond evt="onClick" delay="0">
                  <p:tgtEl>
                    <p:spTgt spid="35"/>
                  </p:tgtEl>
                </p:cond>
              </p:nextCondLst>
            </p:seq>
            <p:seq concurrent="1" nextAc="seek">
              <p:cTn id="287" restart="whenNotActive" fill="hold" evtFilter="cancelBubble" nodeType="interactiveSeq">
                <p:stCondLst>
                  <p:cond evt="onClick" delay="0">
                    <p:tgtEl>
                      <p:spTgt spid="36"/>
                    </p:tgtEl>
                  </p:cond>
                </p:stCondLst>
                <p:endSync evt="end" delay="0">
                  <p:rtn val="all"/>
                </p:endSync>
                <p:childTnLst>
                  <p:par>
                    <p:cTn id="288" fill="hold">
                      <p:stCondLst>
                        <p:cond delay="0"/>
                      </p:stCondLst>
                      <p:childTnLst>
                        <p:par>
                          <p:cTn id="289" fill="hold">
                            <p:stCondLst>
                              <p:cond delay="0"/>
                            </p:stCondLst>
                            <p:childTnLst>
                              <p:par>
                                <p:cTn id="290" presetID="1" presetClass="emph" presetSubtype="2" fill="hold" nodeType="clickEffect">
                                  <p:stCondLst>
                                    <p:cond delay="0"/>
                                  </p:stCondLst>
                                  <p:childTnLst>
                                    <p:animClr clrSpc="rgb" dir="cw">
                                      <p:cBhvr>
                                        <p:cTn id="291" dur="2000" fill="hold"/>
                                        <p:tgtEl>
                                          <p:spTgt spid="36"/>
                                        </p:tgtEl>
                                        <p:attrNameLst>
                                          <p:attrName>fillcolor</p:attrName>
                                        </p:attrNameLst>
                                      </p:cBhvr>
                                      <p:to>
                                        <a:srgbClr val="FC8E70"/>
                                      </p:to>
                                    </p:animClr>
                                    <p:set>
                                      <p:cBhvr>
                                        <p:cTn id="292" dur="2000" fill="hold"/>
                                        <p:tgtEl>
                                          <p:spTgt spid="36"/>
                                        </p:tgtEl>
                                        <p:attrNameLst>
                                          <p:attrName>fill.type</p:attrName>
                                        </p:attrNameLst>
                                      </p:cBhvr>
                                      <p:to>
                                        <p:strVal val="solid"/>
                                      </p:to>
                                    </p:set>
                                    <p:set>
                                      <p:cBhvr>
                                        <p:cTn id="293" dur="2000" fill="hold"/>
                                        <p:tgtEl>
                                          <p:spTgt spid="36"/>
                                        </p:tgtEl>
                                        <p:attrNameLst>
                                          <p:attrName>fill.on</p:attrName>
                                        </p:attrNameLst>
                                      </p:cBhvr>
                                      <p:to>
                                        <p:strVal val="true"/>
                                      </p:to>
                                    </p:set>
                                  </p:childTnLst>
                                </p:cTn>
                              </p:par>
                            </p:childTnLst>
                          </p:cTn>
                        </p:par>
                      </p:childTnLst>
                    </p:cTn>
                  </p:par>
                </p:childTnLst>
              </p:cTn>
              <p:nextCondLst>
                <p:cond evt="onClick" delay="0">
                  <p:tgtEl>
                    <p:spTgt spid="36"/>
                  </p:tgtEl>
                </p:cond>
              </p:nextCondLst>
            </p:seq>
            <p:seq concurrent="1" nextAc="seek">
              <p:cTn id="294" restart="whenNotActive" fill="hold" evtFilter="cancelBubble" nodeType="interactiveSeq">
                <p:stCondLst>
                  <p:cond evt="onClick" delay="0">
                    <p:tgtEl>
                      <p:spTgt spid="40"/>
                    </p:tgtEl>
                  </p:cond>
                </p:stCondLst>
                <p:endSync evt="end" delay="0">
                  <p:rtn val="all"/>
                </p:endSync>
                <p:childTnLst>
                  <p:par>
                    <p:cTn id="295" fill="hold">
                      <p:stCondLst>
                        <p:cond delay="0"/>
                      </p:stCondLst>
                      <p:childTnLst>
                        <p:par>
                          <p:cTn id="296" fill="hold">
                            <p:stCondLst>
                              <p:cond delay="0"/>
                            </p:stCondLst>
                            <p:childTnLst>
                              <p:par>
                                <p:cTn id="297" presetID="1" presetClass="emph" presetSubtype="2" fill="hold" nodeType="clickEffect">
                                  <p:stCondLst>
                                    <p:cond delay="0"/>
                                  </p:stCondLst>
                                  <p:childTnLst>
                                    <p:animClr clrSpc="rgb" dir="cw">
                                      <p:cBhvr>
                                        <p:cTn id="298" dur="2000" fill="hold"/>
                                        <p:tgtEl>
                                          <p:spTgt spid="40"/>
                                        </p:tgtEl>
                                        <p:attrNameLst>
                                          <p:attrName>fillcolor</p:attrName>
                                        </p:attrNameLst>
                                      </p:cBhvr>
                                      <p:to>
                                        <a:srgbClr val="AAD888"/>
                                      </p:to>
                                    </p:animClr>
                                    <p:set>
                                      <p:cBhvr>
                                        <p:cTn id="299" dur="2000" fill="hold"/>
                                        <p:tgtEl>
                                          <p:spTgt spid="40"/>
                                        </p:tgtEl>
                                        <p:attrNameLst>
                                          <p:attrName>fill.type</p:attrName>
                                        </p:attrNameLst>
                                      </p:cBhvr>
                                      <p:to>
                                        <p:strVal val="solid"/>
                                      </p:to>
                                    </p:set>
                                    <p:set>
                                      <p:cBhvr>
                                        <p:cTn id="300" dur="2000" fill="hold"/>
                                        <p:tgtEl>
                                          <p:spTgt spid="40"/>
                                        </p:tgtEl>
                                        <p:attrNameLst>
                                          <p:attrName>fill.on</p:attrName>
                                        </p:attrNameLst>
                                      </p:cBhvr>
                                      <p:to>
                                        <p:strVal val="true"/>
                                      </p:to>
                                    </p:set>
                                  </p:childTnLst>
                                </p:cTn>
                              </p:par>
                              <p:par>
                                <p:cTn id="301" presetID="32" presetClass="emph" presetSubtype="0" repeatCount="indefinite" fill="hold" grpId="1" nodeType="withEffect">
                                  <p:stCondLst>
                                    <p:cond delay="0"/>
                                  </p:stCondLst>
                                  <p:childTnLst>
                                    <p:animRot by="120000">
                                      <p:cBhvr>
                                        <p:cTn id="302" dur="200" fill="hold">
                                          <p:stCondLst>
                                            <p:cond delay="0"/>
                                          </p:stCondLst>
                                        </p:cTn>
                                        <p:tgtEl>
                                          <p:spTgt spid="40"/>
                                        </p:tgtEl>
                                        <p:attrNameLst>
                                          <p:attrName>r</p:attrName>
                                        </p:attrNameLst>
                                      </p:cBhvr>
                                    </p:animRot>
                                    <p:animRot by="-240000">
                                      <p:cBhvr>
                                        <p:cTn id="303" dur="400" fill="hold">
                                          <p:stCondLst>
                                            <p:cond delay="400"/>
                                          </p:stCondLst>
                                        </p:cTn>
                                        <p:tgtEl>
                                          <p:spTgt spid="40"/>
                                        </p:tgtEl>
                                        <p:attrNameLst>
                                          <p:attrName>r</p:attrName>
                                        </p:attrNameLst>
                                      </p:cBhvr>
                                    </p:animRot>
                                    <p:animRot by="240000">
                                      <p:cBhvr>
                                        <p:cTn id="304" dur="400" fill="hold">
                                          <p:stCondLst>
                                            <p:cond delay="800"/>
                                          </p:stCondLst>
                                        </p:cTn>
                                        <p:tgtEl>
                                          <p:spTgt spid="40"/>
                                        </p:tgtEl>
                                        <p:attrNameLst>
                                          <p:attrName>r</p:attrName>
                                        </p:attrNameLst>
                                      </p:cBhvr>
                                    </p:animRot>
                                    <p:animRot by="-240000">
                                      <p:cBhvr>
                                        <p:cTn id="305" dur="400" fill="hold">
                                          <p:stCondLst>
                                            <p:cond delay="1200"/>
                                          </p:stCondLst>
                                        </p:cTn>
                                        <p:tgtEl>
                                          <p:spTgt spid="40"/>
                                        </p:tgtEl>
                                        <p:attrNameLst>
                                          <p:attrName>r</p:attrName>
                                        </p:attrNameLst>
                                      </p:cBhvr>
                                    </p:animRot>
                                    <p:animRot by="120000">
                                      <p:cBhvr>
                                        <p:cTn id="306" dur="400" fill="hold">
                                          <p:stCondLst>
                                            <p:cond delay="1600"/>
                                          </p:stCondLst>
                                        </p:cTn>
                                        <p:tgtEl>
                                          <p:spTgt spid="40"/>
                                        </p:tgtEl>
                                        <p:attrNameLst>
                                          <p:attrName>r</p:attrName>
                                        </p:attrNameLst>
                                      </p:cBhvr>
                                    </p:animRot>
                                  </p:childTnLst>
                                </p:cTn>
                              </p:par>
                            </p:childTnLst>
                          </p:cTn>
                        </p:par>
                      </p:childTnLst>
                    </p:cTn>
                  </p:par>
                </p:childTnLst>
              </p:cTn>
              <p:nextCondLst>
                <p:cond evt="onClick" delay="0">
                  <p:tgtEl>
                    <p:spTgt spid="40"/>
                  </p:tgtEl>
                </p:cond>
              </p:nextCondLst>
            </p:seq>
            <p:seq concurrent="1" nextAc="seek">
              <p:cTn id="307" restart="whenNotActive" fill="hold" evtFilter="cancelBubble" nodeType="interactiveSeq">
                <p:stCondLst>
                  <p:cond evt="onClick" delay="0">
                    <p:tgtEl>
                      <p:spTgt spid="41"/>
                    </p:tgtEl>
                  </p:cond>
                </p:stCondLst>
                <p:endSync evt="end" delay="0">
                  <p:rtn val="all"/>
                </p:endSync>
                <p:childTnLst>
                  <p:par>
                    <p:cTn id="308" fill="hold">
                      <p:stCondLst>
                        <p:cond delay="0"/>
                      </p:stCondLst>
                      <p:childTnLst>
                        <p:par>
                          <p:cTn id="309" fill="hold">
                            <p:stCondLst>
                              <p:cond delay="0"/>
                            </p:stCondLst>
                            <p:childTnLst>
                              <p:par>
                                <p:cTn id="310" presetID="1" presetClass="emph" presetSubtype="2" fill="hold" nodeType="clickEffect">
                                  <p:stCondLst>
                                    <p:cond delay="0"/>
                                  </p:stCondLst>
                                  <p:childTnLst>
                                    <p:animClr clrSpc="rgb" dir="cw">
                                      <p:cBhvr>
                                        <p:cTn id="311" dur="2000" fill="hold"/>
                                        <p:tgtEl>
                                          <p:spTgt spid="41"/>
                                        </p:tgtEl>
                                        <p:attrNameLst>
                                          <p:attrName>fillcolor</p:attrName>
                                        </p:attrNameLst>
                                      </p:cBhvr>
                                      <p:to>
                                        <a:srgbClr val="FC8E70"/>
                                      </p:to>
                                    </p:animClr>
                                    <p:set>
                                      <p:cBhvr>
                                        <p:cTn id="312" dur="2000" fill="hold"/>
                                        <p:tgtEl>
                                          <p:spTgt spid="41"/>
                                        </p:tgtEl>
                                        <p:attrNameLst>
                                          <p:attrName>fill.type</p:attrName>
                                        </p:attrNameLst>
                                      </p:cBhvr>
                                      <p:to>
                                        <p:strVal val="solid"/>
                                      </p:to>
                                    </p:set>
                                    <p:set>
                                      <p:cBhvr>
                                        <p:cTn id="313" dur="2000" fill="hold"/>
                                        <p:tgtEl>
                                          <p:spTgt spid="41"/>
                                        </p:tgtEl>
                                        <p:attrNameLst>
                                          <p:attrName>fill.on</p:attrName>
                                        </p:attrNameLst>
                                      </p:cBhvr>
                                      <p:to>
                                        <p:strVal val="true"/>
                                      </p:to>
                                    </p:set>
                                  </p:childTnLst>
                                </p:cTn>
                              </p:par>
                            </p:childTnLst>
                          </p:cTn>
                        </p:par>
                      </p:childTnLst>
                    </p:cTn>
                  </p:par>
                </p:childTnLst>
              </p:cTn>
              <p:nextCondLst>
                <p:cond evt="onClick" delay="0">
                  <p:tgtEl>
                    <p:spTgt spid="41"/>
                  </p:tgtEl>
                </p:cond>
              </p:nextCondLst>
            </p:seq>
            <p:seq concurrent="1" nextAc="seek">
              <p:cTn id="314" restart="whenNotActive" fill="hold" evtFilter="cancelBubble" nodeType="interactiveSeq">
                <p:stCondLst>
                  <p:cond evt="onClick" delay="0">
                    <p:tgtEl>
                      <p:spTgt spid="42"/>
                    </p:tgtEl>
                  </p:cond>
                </p:stCondLst>
                <p:endSync evt="end" delay="0">
                  <p:rtn val="all"/>
                </p:endSync>
                <p:childTnLst>
                  <p:par>
                    <p:cTn id="315" fill="hold">
                      <p:stCondLst>
                        <p:cond delay="0"/>
                      </p:stCondLst>
                      <p:childTnLst>
                        <p:par>
                          <p:cTn id="316" fill="hold">
                            <p:stCondLst>
                              <p:cond delay="0"/>
                            </p:stCondLst>
                            <p:childTnLst>
                              <p:par>
                                <p:cTn id="317" presetID="1" presetClass="emph" presetSubtype="2" fill="hold" nodeType="clickEffect">
                                  <p:stCondLst>
                                    <p:cond delay="0"/>
                                  </p:stCondLst>
                                  <p:childTnLst>
                                    <p:animClr clrSpc="rgb" dir="cw">
                                      <p:cBhvr>
                                        <p:cTn id="318" dur="2000" fill="hold"/>
                                        <p:tgtEl>
                                          <p:spTgt spid="42"/>
                                        </p:tgtEl>
                                        <p:attrNameLst>
                                          <p:attrName>fillcolor</p:attrName>
                                        </p:attrNameLst>
                                      </p:cBhvr>
                                      <p:to>
                                        <a:srgbClr val="FC8E70"/>
                                      </p:to>
                                    </p:animClr>
                                    <p:set>
                                      <p:cBhvr>
                                        <p:cTn id="319" dur="2000" fill="hold"/>
                                        <p:tgtEl>
                                          <p:spTgt spid="42"/>
                                        </p:tgtEl>
                                        <p:attrNameLst>
                                          <p:attrName>fill.type</p:attrName>
                                        </p:attrNameLst>
                                      </p:cBhvr>
                                      <p:to>
                                        <p:strVal val="solid"/>
                                      </p:to>
                                    </p:set>
                                    <p:set>
                                      <p:cBhvr>
                                        <p:cTn id="320" dur="2000" fill="hold"/>
                                        <p:tgtEl>
                                          <p:spTgt spid="42"/>
                                        </p:tgtEl>
                                        <p:attrNameLst>
                                          <p:attrName>fill.on</p:attrName>
                                        </p:attrNameLst>
                                      </p:cBhvr>
                                      <p:to>
                                        <p:strVal val="true"/>
                                      </p:to>
                                    </p:set>
                                  </p:childTnLst>
                                </p:cTn>
                              </p:par>
                            </p:childTnLst>
                          </p:cTn>
                        </p:par>
                      </p:childTnLst>
                    </p:cTn>
                  </p:par>
                </p:childTnLst>
              </p:cTn>
              <p:nextCondLst>
                <p:cond evt="onClick" delay="0">
                  <p:tgtEl>
                    <p:spTgt spid="42"/>
                  </p:tgtEl>
                </p:cond>
              </p:nextCondLst>
            </p:seq>
          </p:childTnLst>
        </p:cTn>
      </p:par>
    </p:tnLst>
    <p:bldLst>
      <p:bldP spid="5" grpId="0" animBg="1"/>
      <p:bldP spid="6" grpId="0" animBg="1"/>
      <p:bldP spid="8" grpId="0"/>
      <p:bldP spid="9" grpId="0" animBg="1"/>
      <p:bldP spid="9" grpId="1" animBg="1"/>
      <p:bldP spid="10" grpId="0" animBg="1"/>
      <p:bldP spid="12" grpId="0" animBg="1"/>
      <p:bldP spid="13" grpId="0" animBg="1"/>
      <p:bldP spid="14" grpId="0" animBg="1"/>
      <p:bldP spid="15" grpId="0"/>
      <p:bldP spid="16" grpId="0" animBg="1"/>
      <p:bldP spid="16" grpId="1" animBg="1"/>
      <p:bldP spid="17" grpId="0" animBg="1"/>
      <p:bldP spid="18" grpId="0" animBg="1"/>
      <p:bldP spid="19" grpId="0" animBg="1"/>
      <p:bldP spid="20" grpId="0" animBg="1"/>
      <p:bldP spid="21" grpId="0"/>
      <p:bldP spid="22" grpId="0" animBg="1"/>
      <p:bldP spid="22" grpId="1" animBg="1"/>
      <p:bldP spid="23" grpId="0" animBg="1"/>
      <p:bldP spid="24" grpId="0" animBg="1"/>
      <p:bldP spid="25" grpId="0" animBg="1"/>
      <p:bldP spid="26" grpId="0" animBg="1"/>
      <p:bldP spid="27" grpId="0"/>
      <p:bldP spid="28" grpId="0" animBg="1"/>
      <p:bldP spid="28" grpId="1" animBg="1"/>
      <p:bldP spid="29" grpId="0" animBg="1"/>
      <p:bldP spid="30" grpId="0" animBg="1"/>
      <p:bldP spid="31" grpId="0" animBg="1"/>
      <p:bldP spid="32" grpId="0" animBg="1"/>
      <p:bldP spid="33" grpId="0"/>
      <p:bldP spid="34" grpId="0" animBg="1"/>
      <p:bldP spid="34" grpId="1" animBg="1"/>
      <p:bldP spid="35" grpId="0" animBg="1"/>
      <p:bldP spid="36" grpId="0" animBg="1"/>
      <p:bldP spid="37" grpId="0" animBg="1"/>
      <p:bldP spid="38" grpId="0" animBg="1"/>
      <p:bldP spid="39" grpId="0"/>
      <p:bldP spid="40" grpId="0" animBg="1"/>
      <p:bldP spid="40" grpId="1" animBg="1"/>
      <p:bldP spid="41" grpId="0" animBg="1"/>
      <p:bldP spid="4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Rounded Corners 19">
            <a:extLst>
              <a:ext uri="{FF2B5EF4-FFF2-40B4-BE49-F238E27FC236}">
                <a16:creationId xmlns:a16="http://schemas.microsoft.com/office/drawing/2014/main" id="{0986C30D-BF1C-4723-B980-7A1688B118D3}"/>
              </a:ext>
            </a:extLst>
          </p:cNvPr>
          <p:cNvSpPr/>
          <p:nvPr/>
        </p:nvSpPr>
        <p:spPr>
          <a:xfrm flipH="1">
            <a:off x="8427020" y="161603"/>
            <a:ext cx="4121101" cy="803545"/>
          </a:xfrm>
          <a:prstGeom prst="roundRect">
            <a:avLst>
              <a:gd name="adj" fmla="val 50000"/>
            </a:avLst>
          </a:prstGeom>
          <a:solidFill>
            <a:schemeClr val="tx1">
              <a:lumMod val="50000"/>
              <a:lumOff val="5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44" name="Rectangle: Rounded Corners 20">
            <a:extLst>
              <a:ext uri="{FF2B5EF4-FFF2-40B4-BE49-F238E27FC236}">
                <a16:creationId xmlns:a16="http://schemas.microsoft.com/office/drawing/2014/main" id="{6749279F-1F78-4960-A178-89525E37B098}"/>
              </a:ext>
            </a:extLst>
          </p:cNvPr>
          <p:cNvSpPr/>
          <p:nvPr/>
        </p:nvSpPr>
        <p:spPr>
          <a:xfrm flipH="1">
            <a:off x="5015060" y="1280970"/>
            <a:ext cx="6966328" cy="647761"/>
          </a:xfrm>
          <a:prstGeom prst="roundRect">
            <a:avLst>
              <a:gd name="adj" fmla="val 50000"/>
            </a:avLst>
          </a:prstGeom>
          <a:solidFill>
            <a:schemeClr val="tx2">
              <a:lumMod val="40000"/>
              <a:lumOff val="6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45" name="Oval 59">
            <a:extLst>
              <a:ext uri="{FF2B5EF4-FFF2-40B4-BE49-F238E27FC236}">
                <a16:creationId xmlns:a16="http://schemas.microsoft.com/office/drawing/2014/main" id="{7FB8CAA9-01F0-41AC-8F33-3DB35CD85AE1}"/>
              </a:ext>
            </a:extLst>
          </p:cNvPr>
          <p:cNvSpPr/>
          <p:nvPr/>
        </p:nvSpPr>
        <p:spPr>
          <a:xfrm flipH="1">
            <a:off x="11387315" y="1360796"/>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7</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46" name="TextBox 94">
            <a:extLst>
              <a:ext uri="{FF2B5EF4-FFF2-40B4-BE49-F238E27FC236}">
                <a16:creationId xmlns:a16="http://schemas.microsoft.com/office/drawing/2014/main" id="{9CF786D7-E116-4AD3-BD3B-89B605F075DF}"/>
              </a:ext>
            </a:extLst>
          </p:cNvPr>
          <p:cNvSpPr txBox="1"/>
          <p:nvPr/>
        </p:nvSpPr>
        <p:spPr>
          <a:xfrm flipH="1">
            <a:off x="8659486" y="284286"/>
            <a:ext cx="3216609" cy="584775"/>
          </a:xfrm>
          <a:prstGeom prst="rect">
            <a:avLst/>
          </a:prstGeom>
          <a:noFill/>
        </p:spPr>
        <p:txBody>
          <a:bodyPr wrap="square" rtlCol="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prstClr val="white"/>
                </a:solidFill>
                <a:effectLst/>
                <a:uLnTx/>
                <a:uFillTx/>
                <a:latin typeface="Traditional Arabic" panose="02020603050405020304" pitchFamily="18" charset="-78"/>
                <a:ea typeface="Open Sans Condensed" panose="020B0806030504020204" pitchFamily="34" charset="0"/>
                <a:cs typeface="Traditional Arabic" panose="02020603050405020304" pitchFamily="18" charset="-78"/>
              </a:rPr>
              <a:t>مراجعة الوحدة الرابعة</a:t>
            </a:r>
            <a:endParaRPr kumimoji="0" lang="en-IN" sz="1600" b="1" i="0" u="none" strike="noStrike" kern="1200" cap="none" spc="0" normalizeH="0" baseline="0" noProof="0" dirty="0">
              <a:ln>
                <a:noFill/>
              </a:ln>
              <a:solidFill>
                <a:prstClr val="white"/>
              </a:solidFill>
              <a:effectLst/>
              <a:uLnTx/>
              <a:uFillTx/>
              <a:latin typeface="Traditional Arabic" panose="02020603050405020304" pitchFamily="18" charset="-78"/>
              <a:ea typeface="Open Sans Condensed Light" panose="020B0306030504020204" pitchFamily="34" charset="0"/>
              <a:cs typeface="Traditional Arabic" panose="02020603050405020304" pitchFamily="18" charset="-78"/>
            </a:endParaRPr>
          </a:p>
        </p:txBody>
      </p:sp>
      <p:sp>
        <p:nvSpPr>
          <p:cNvPr id="47" name="TextBox 95">
            <a:extLst>
              <a:ext uri="{FF2B5EF4-FFF2-40B4-BE49-F238E27FC236}">
                <a16:creationId xmlns:a16="http://schemas.microsoft.com/office/drawing/2014/main" id="{46A82ED5-E9C9-47F6-B1A9-154A6AA55C1F}"/>
              </a:ext>
            </a:extLst>
          </p:cNvPr>
          <p:cNvSpPr txBox="1"/>
          <p:nvPr/>
        </p:nvSpPr>
        <p:spPr>
          <a:xfrm flipH="1">
            <a:off x="5297863" y="1361828"/>
            <a:ext cx="6000999" cy="523220"/>
          </a:xfrm>
          <a:prstGeom prst="rect">
            <a:avLst/>
          </a:prstGeom>
          <a:noFill/>
        </p:spPr>
        <p:txBody>
          <a:bodyPr wrap="square" lIns="0" rIns="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أول مستشفى بني في الإسلام كان في الأندلس.</a:t>
            </a:r>
            <a:endParaRPr kumimoji="0" lang="en-IN"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48" name="Rectangle: Rounded Corners 20">
            <a:extLst>
              <a:ext uri="{FF2B5EF4-FFF2-40B4-BE49-F238E27FC236}">
                <a16:creationId xmlns:a16="http://schemas.microsoft.com/office/drawing/2014/main" id="{46733E94-306C-4E58-82EA-F23FC08B3A78}"/>
              </a:ext>
            </a:extLst>
          </p:cNvPr>
          <p:cNvSpPr/>
          <p:nvPr/>
        </p:nvSpPr>
        <p:spPr>
          <a:xfrm flipH="1">
            <a:off x="3252253" y="1280970"/>
            <a:ext cx="933248" cy="647761"/>
          </a:xfrm>
          <a:prstGeom prst="rect">
            <a:avLst/>
          </a:prstGeom>
          <a:no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sym typeface="Wingdings" panose="05000000000000000000" pitchFamily="2" charset="2"/>
              </a:rPr>
              <a:t></a:t>
            </a:r>
            <a:endParaRPr kumimoji="0" lang="en-IN"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49" name="Rectangle: Rounded Corners 20">
            <a:extLst>
              <a:ext uri="{FF2B5EF4-FFF2-40B4-BE49-F238E27FC236}">
                <a16:creationId xmlns:a16="http://schemas.microsoft.com/office/drawing/2014/main" id="{B4333738-78C6-4BC6-9733-2008DD83074B}"/>
              </a:ext>
            </a:extLst>
          </p:cNvPr>
          <p:cNvSpPr/>
          <p:nvPr/>
        </p:nvSpPr>
        <p:spPr>
          <a:xfrm flipH="1">
            <a:off x="1489446" y="1280970"/>
            <a:ext cx="933248" cy="647761"/>
          </a:xfrm>
          <a:prstGeom prst="rect">
            <a:avLst/>
          </a:prstGeom>
          <a:no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sym typeface="Wingdings" panose="05000000000000000000" pitchFamily="2" charset="2"/>
              </a:rPr>
              <a:t></a:t>
            </a:r>
            <a:endParaRPr kumimoji="0" lang="en-IN"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50" name="Rectangle: Rounded Corners 20">
            <a:extLst>
              <a:ext uri="{FF2B5EF4-FFF2-40B4-BE49-F238E27FC236}">
                <a16:creationId xmlns:a16="http://schemas.microsoft.com/office/drawing/2014/main" id="{F2715AF2-EF2E-4763-9C32-82B805B9ED8C}"/>
              </a:ext>
            </a:extLst>
          </p:cNvPr>
          <p:cNvSpPr/>
          <p:nvPr/>
        </p:nvSpPr>
        <p:spPr>
          <a:xfrm flipH="1">
            <a:off x="5015060" y="2468748"/>
            <a:ext cx="6966328" cy="647761"/>
          </a:xfrm>
          <a:prstGeom prst="roundRect">
            <a:avLst>
              <a:gd name="adj" fmla="val 50000"/>
            </a:avLst>
          </a:prstGeom>
          <a:solidFill>
            <a:schemeClr val="tx2">
              <a:lumMod val="40000"/>
              <a:lumOff val="6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1" name="Oval 59">
            <a:extLst>
              <a:ext uri="{FF2B5EF4-FFF2-40B4-BE49-F238E27FC236}">
                <a16:creationId xmlns:a16="http://schemas.microsoft.com/office/drawing/2014/main" id="{A7B9D145-2439-425D-875B-A31EF4EED297}"/>
              </a:ext>
            </a:extLst>
          </p:cNvPr>
          <p:cNvSpPr/>
          <p:nvPr/>
        </p:nvSpPr>
        <p:spPr>
          <a:xfrm flipH="1">
            <a:off x="11387315" y="2548574"/>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8</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52" name="TextBox 95">
            <a:extLst>
              <a:ext uri="{FF2B5EF4-FFF2-40B4-BE49-F238E27FC236}">
                <a16:creationId xmlns:a16="http://schemas.microsoft.com/office/drawing/2014/main" id="{87E2DD22-7308-40E1-8D9A-C3F326C86811}"/>
              </a:ext>
            </a:extLst>
          </p:cNvPr>
          <p:cNvSpPr txBox="1"/>
          <p:nvPr/>
        </p:nvSpPr>
        <p:spPr>
          <a:xfrm flipH="1">
            <a:off x="5297863" y="2549607"/>
            <a:ext cx="6000999" cy="523220"/>
          </a:xfrm>
          <a:prstGeom prst="rect">
            <a:avLst/>
          </a:prstGeom>
          <a:noFill/>
        </p:spPr>
        <p:txBody>
          <a:bodyPr wrap="square" lIns="0" rIns="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أول من استخدم الصفر هم العرب.</a:t>
            </a:r>
            <a:endParaRPr kumimoji="0" lang="en-IN"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53" name="Rectangle: Rounded Corners 20">
            <a:extLst>
              <a:ext uri="{FF2B5EF4-FFF2-40B4-BE49-F238E27FC236}">
                <a16:creationId xmlns:a16="http://schemas.microsoft.com/office/drawing/2014/main" id="{81DB45EB-D2D9-454E-A010-3852DE977F33}"/>
              </a:ext>
            </a:extLst>
          </p:cNvPr>
          <p:cNvSpPr/>
          <p:nvPr/>
        </p:nvSpPr>
        <p:spPr>
          <a:xfrm flipH="1">
            <a:off x="1489446" y="2468748"/>
            <a:ext cx="933248" cy="647761"/>
          </a:xfrm>
          <a:prstGeom prst="rect">
            <a:avLst/>
          </a:prstGeom>
          <a:no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sym typeface="Wingdings" panose="05000000000000000000" pitchFamily="2" charset="2"/>
              </a:rPr>
              <a:t></a:t>
            </a:r>
            <a:endParaRPr kumimoji="0" lang="en-IN"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54" name="Rectangle: Rounded Corners 20">
            <a:extLst>
              <a:ext uri="{FF2B5EF4-FFF2-40B4-BE49-F238E27FC236}">
                <a16:creationId xmlns:a16="http://schemas.microsoft.com/office/drawing/2014/main" id="{A77D8294-2515-41C3-83CE-4F3F18DF002D}"/>
              </a:ext>
            </a:extLst>
          </p:cNvPr>
          <p:cNvSpPr/>
          <p:nvPr/>
        </p:nvSpPr>
        <p:spPr>
          <a:xfrm flipH="1">
            <a:off x="3252253" y="2468748"/>
            <a:ext cx="933248" cy="647761"/>
          </a:xfrm>
          <a:prstGeom prst="rect">
            <a:avLst/>
          </a:prstGeom>
          <a:no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sym typeface="Wingdings" panose="05000000000000000000" pitchFamily="2" charset="2"/>
              </a:rPr>
              <a:t></a:t>
            </a:r>
            <a:endParaRPr kumimoji="0" lang="en-IN"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55" name="Rectangle: Rounded Corners 20">
            <a:extLst>
              <a:ext uri="{FF2B5EF4-FFF2-40B4-BE49-F238E27FC236}">
                <a16:creationId xmlns:a16="http://schemas.microsoft.com/office/drawing/2014/main" id="{23C86566-5634-4FB7-8F44-6A5ADFB212D8}"/>
              </a:ext>
            </a:extLst>
          </p:cNvPr>
          <p:cNvSpPr/>
          <p:nvPr/>
        </p:nvSpPr>
        <p:spPr>
          <a:xfrm flipH="1">
            <a:off x="5015060" y="3644289"/>
            <a:ext cx="6966328" cy="647761"/>
          </a:xfrm>
          <a:prstGeom prst="roundRect">
            <a:avLst>
              <a:gd name="adj" fmla="val 50000"/>
            </a:avLst>
          </a:prstGeom>
          <a:solidFill>
            <a:schemeClr val="tx2">
              <a:lumMod val="40000"/>
              <a:lumOff val="6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56" name="Oval 59">
            <a:extLst>
              <a:ext uri="{FF2B5EF4-FFF2-40B4-BE49-F238E27FC236}">
                <a16:creationId xmlns:a16="http://schemas.microsoft.com/office/drawing/2014/main" id="{36D52746-1755-47DA-8115-56F04EADE162}"/>
              </a:ext>
            </a:extLst>
          </p:cNvPr>
          <p:cNvSpPr/>
          <p:nvPr/>
        </p:nvSpPr>
        <p:spPr>
          <a:xfrm flipH="1">
            <a:off x="11387315" y="3724115"/>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9</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57" name="TextBox 95">
            <a:extLst>
              <a:ext uri="{FF2B5EF4-FFF2-40B4-BE49-F238E27FC236}">
                <a16:creationId xmlns:a16="http://schemas.microsoft.com/office/drawing/2014/main" id="{00ACF038-36B4-457C-94D8-8E79004C607A}"/>
              </a:ext>
            </a:extLst>
          </p:cNvPr>
          <p:cNvSpPr txBox="1"/>
          <p:nvPr/>
        </p:nvSpPr>
        <p:spPr>
          <a:xfrm flipH="1">
            <a:off x="5297863" y="3725147"/>
            <a:ext cx="6000999" cy="523220"/>
          </a:xfrm>
          <a:prstGeom prst="rect">
            <a:avLst/>
          </a:prstGeom>
          <a:noFill/>
        </p:spPr>
        <p:txBody>
          <a:bodyPr wrap="square" lIns="0" rIns="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من أسباب تخلف أوربا تعاليم الكنيسة.</a:t>
            </a:r>
            <a:endParaRPr kumimoji="0" lang="en-IN"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
        <p:nvSpPr>
          <p:cNvPr id="58" name="Rectangle: Rounded Corners 20">
            <a:extLst>
              <a:ext uri="{FF2B5EF4-FFF2-40B4-BE49-F238E27FC236}">
                <a16:creationId xmlns:a16="http://schemas.microsoft.com/office/drawing/2014/main" id="{4D3DE45B-01E6-4CB1-959B-25E47BD5CFB6}"/>
              </a:ext>
            </a:extLst>
          </p:cNvPr>
          <p:cNvSpPr/>
          <p:nvPr/>
        </p:nvSpPr>
        <p:spPr>
          <a:xfrm flipH="1">
            <a:off x="3252253" y="3644289"/>
            <a:ext cx="933248" cy="647761"/>
          </a:xfrm>
          <a:prstGeom prst="rect">
            <a:avLst/>
          </a:prstGeom>
          <a:no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sym typeface="Wingdings" panose="05000000000000000000" pitchFamily="2" charset="2"/>
              </a:rPr>
              <a:t></a:t>
            </a:r>
            <a:endParaRPr kumimoji="0" lang="en-IN"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59" name="Rectangle: Rounded Corners 20">
            <a:extLst>
              <a:ext uri="{FF2B5EF4-FFF2-40B4-BE49-F238E27FC236}">
                <a16:creationId xmlns:a16="http://schemas.microsoft.com/office/drawing/2014/main" id="{017502DB-2C1C-4EC2-9F18-BE1640BDC516}"/>
              </a:ext>
            </a:extLst>
          </p:cNvPr>
          <p:cNvSpPr/>
          <p:nvPr/>
        </p:nvSpPr>
        <p:spPr>
          <a:xfrm flipH="1">
            <a:off x="1489446" y="3644289"/>
            <a:ext cx="933248" cy="647761"/>
          </a:xfrm>
          <a:prstGeom prst="rect">
            <a:avLst/>
          </a:prstGeom>
          <a:no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sym typeface="Wingdings" panose="05000000000000000000" pitchFamily="2" charset="2"/>
              </a:rPr>
              <a:t></a:t>
            </a:r>
            <a:endParaRPr kumimoji="0" lang="en-IN" sz="5400" b="0"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60" name="Rectangle: Rounded Corners 20">
            <a:extLst>
              <a:ext uri="{FF2B5EF4-FFF2-40B4-BE49-F238E27FC236}">
                <a16:creationId xmlns:a16="http://schemas.microsoft.com/office/drawing/2014/main" id="{B9D1417E-82CA-4432-9197-05A7D9F5F862}"/>
              </a:ext>
            </a:extLst>
          </p:cNvPr>
          <p:cNvSpPr/>
          <p:nvPr/>
        </p:nvSpPr>
        <p:spPr>
          <a:xfrm flipH="1">
            <a:off x="4838700" y="5001748"/>
            <a:ext cx="7142688" cy="647761"/>
          </a:xfrm>
          <a:prstGeom prst="roundRect">
            <a:avLst>
              <a:gd name="adj" fmla="val 50000"/>
            </a:avLst>
          </a:prstGeom>
          <a:solidFill>
            <a:schemeClr val="accent2">
              <a:lumMod val="60000"/>
              <a:lumOff val="40000"/>
            </a:schemeClr>
          </a:solidFill>
          <a:ln>
            <a:noFill/>
          </a:ln>
          <a:effectLst>
            <a:innerShdw blurRad="254000" dist="381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61" name="Oval 59">
            <a:extLst>
              <a:ext uri="{FF2B5EF4-FFF2-40B4-BE49-F238E27FC236}">
                <a16:creationId xmlns:a16="http://schemas.microsoft.com/office/drawing/2014/main" id="{A08B797B-C204-41C4-BA88-9512FD66BD78}"/>
              </a:ext>
            </a:extLst>
          </p:cNvPr>
          <p:cNvSpPr/>
          <p:nvPr/>
        </p:nvSpPr>
        <p:spPr>
          <a:xfrm flipH="1">
            <a:off x="11387315" y="5081574"/>
            <a:ext cx="519057" cy="519057"/>
          </a:xfrm>
          <a:prstGeom prst="ellipse">
            <a:avLst/>
          </a:prstGeom>
          <a:gradFill flip="none" rotWithShape="1">
            <a:gsLst>
              <a:gs pos="0">
                <a:srgbClr val="DDE1E2"/>
              </a:gs>
              <a:gs pos="100000">
                <a:srgbClr val="FFFFFF"/>
              </a:gs>
            </a:gsLst>
            <a:lin ang="16200000" scaled="1"/>
            <a:tileRect/>
          </a:gradFill>
          <a:ln w="558800">
            <a:noFill/>
          </a:ln>
          <a:effectLst>
            <a:outerShdw blurRad="330200" dist="63500" dir="2700000" sx="106000" sy="106000" algn="tl" rotWithShape="0">
              <a:schemeClr val="tx1">
                <a:lumMod val="75000"/>
                <a:lumOff val="25000"/>
                <a:alpha val="40000"/>
              </a:schemeClr>
            </a:outerShdw>
          </a:effectLst>
          <a:scene3d>
            <a:camera prst="orthographicFront"/>
            <a:lightRig rig="threePt" dir="t"/>
          </a:scene3d>
          <a:sp3d extrusionH="152400" prstMaterial="matte">
            <a:bevelT w="101600" h="12700" prst="softRound"/>
            <a:contourClr>
              <a:schemeClr val="bg1">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rPr>
              <a:t>10</a:t>
            </a:r>
            <a:endParaRPr kumimoji="0" lang="en-IN" sz="2400" b="1" i="0" u="none" strike="noStrike" kern="1200" cap="none" spc="0" normalizeH="0" baseline="0" noProof="0" dirty="0">
              <a:ln>
                <a:noFill/>
              </a:ln>
              <a:solidFill>
                <a:prstClr val="black">
                  <a:lumMod val="50000"/>
                  <a:lumOff val="50000"/>
                </a:prstClr>
              </a:solidFill>
              <a:effectLst/>
              <a:uLnTx/>
              <a:uFillTx/>
              <a:latin typeface="Traditional Arabic" panose="02020603050405020304" pitchFamily="18" charset="-78"/>
              <a:ea typeface="+mn-ea"/>
              <a:cs typeface="Traditional Arabic" panose="02020603050405020304" pitchFamily="18" charset="-78"/>
            </a:endParaRPr>
          </a:p>
        </p:txBody>
      </p:sp>
      <p:sp>
        <p:nvSpPr>
          <p:cNvPr id="62" name="TextBox 95">
            <a:extLst>
              <a:ext uri="{FF2B5EF4-FFF2-40B4-BE49-F238E27FC236}">
                <a16:creationId xmlns:a16="http://schemas.microsoft.com/office/drawing/2014/main" id="{4388FD26-43E9-4626-82C4-066A7F2D1B8A}"/>
              </a:ext>
            </a:extLst>
          </p:cNvPr>
          <p:cNvSpPr txBox="1"/>
          <p:nvPr/>
        </p:nvSpPr>
        <p:spPr>
          <a:xfrm flipH="1">
            <a:off x="4673600" y="5082606"/>
            <a:ext cx="6625262" cy="523220"/>
          </a:xfrm>
          <a:prstGeom prst="rect">
            <a:avLst/>
          </a:prstGeom>
          <a:noFill/>
        </p:spPr>
        <p:txBody>
          <a:bodyPr wrap="square" lIns="0" rIns="0" rtlCol="0" anchor="ctr" anchorCtr="0">
            <a:spAutoFit/>
          </a:bodyPr>
          <a:lstStyle>
            <a:defPPr>
              <a:defRPr lang="en-US"/>
            </a:defPPr>
            <a:lvl1pPr algn="r" rtl="1">
              <a:defRPr sz="2400" b="1">
                <a:solidFill>
                  <a:schemeClr val="tx1">
                    <a:lumMod val="75000"/>
                    <a:lumOff val="25000"/>
                  </a:schemeClr>
                </a:solidFill>
                <a:latin typeface="Traditional Arabic" panose="02020603050405020304" pitchFamily="18" charset="-78"/>
                <a:ea typeface="Open Sans Condensed" panose="020B0806030504020204" pitchFamily="34" charset="0"/>
                <a:cs typeface="Traditional Arabic" panose="02020603050405020304" pitchFamily="18" charset="-78"/>
              </a:defRPr>
            </a:lvl1p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rPr>
              <a:t>علل: كون الحروب الصليبية معبرًا لتأثر الغرب بحضارة الإسلام!</a:t>
            </a:r>
            <a:endParaRPr kumimoji="0" lang="en-IN" sz="2800" b="1" i="0" u="none" strike="noStrike" kern="1200" cap="none" spc="0" normalizeH="0" baseline="0" noProof="0" dirty="0">
              <a:ln>
                <a:noFill/>
              </a:ln>
              <a:solidFill>
                <a:prstClr val="black">
                  <a:lumMod val="75000"/>
                  <a:lumOff val="25000"/>
                </a:prstClr>
              </a:solidFill>
              <a:effectLst/>
              <a:uLnTx/>
              <a:uFillTx/>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814144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fill="hold"/>
                                        <p:tgtEl>
                                          <p:spTgt spid="44"/>
                                        </p:tgtEl>
                                        <p:attrNameLst>
                                          <p:attrName>ppt_x</p:attrName>
                                        </p:attrNameLst>
                                      </p:cBhvr>
                                      <p:tavLst>
                                        <p:tav tm="0">
                                          <p:val>
                                            <p:strVal val="1+#ppt_w/2"/>
                                          </p:val>
                                        </p:tav>
                                        <p:tav tm="100000">
                                          <p:val>
                                            <p:strVal val="#ppt_x"/>
                                          </p:val>
                                        </p:tav>
                                      </p:tavLst>
                                    </p:anim>
                                    <p:anim calcmode="lin" valueType="num">
                                      <p:cBhvr additive="base">
                                        <p:cTn id="8" dur="500" fill="hold"/>
                                        <p:tgtEl>
                                          <p:spTgt spid="44"/>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45"/>
                                        </p:tgtEl>
                                        <p:attrNameLst>
                                          <p:attrName>style.visibility</p:attrName>
                                        </p:attrNameLst>
                                      </p:cBhvr>
                                      <p:to>
                                        <p:strVal val="visible"/>
                                      </p:to>
                                    </p:set>
                                    <p:anim calcmode="lin" valueType="num">
                                      <p:cBhvr additive="base">
                                        <p:cTn id="11" dur="500" fill="hold"/>
                                        <p:tgtEl>
                                          <p:spTgt spid="45"/>
                                        </p:tgtEl>
                                        <p:attrNameLst>
                                          <p:attrName>ppt_x</p:attrName>
                                        </p:attrNameLst>
                                      </p:cBhvr>
                                      <p:tavLst>
                                        <p:tav tm="0">
                                          <p:val>
                                            <p:strVal val="1+#ppt_w/2"/>
                                          </p:val>
                                        </p:tav>
                                        <p:tav tm="100000">
                                          <p:val>
                                            <p:strVal val="#ppt_x"/>
                                          </p:val>
                                        </p:tav>
                                      </p:tavLst>
                                    </p:anim>
                                    <p:anim calcmode="lin" valueType="num">
                                      <p:cBhvr additive="base">
                                        <p:cTn id="12" dur="500" fill="hold"/>
                                        <p:tgtEl>
                                          <p:spTgt spid="45"/>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48"/>
                                        </p:tgtEl>
                                        <p:attrNameLst>
                                          <p:attrName>style.visibility</p:attrName>
                                        </p:attrNameLst>
                                      </p:cBhvr>
                                      <p:to>
                                        <p:strVal val="visible"/>
                                      </p:to>
                                    </p:set>
                                    <p:animEffect transition="in" filter="fade">
                                      <p:cBhvr>
                                        <p:cTn id="20" dur="500"/>
                                        <p:tgtEl>
                                          <p:spTgt spid="48"/>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49"/>
                                        </p:tgtEl>
                                        <p:attrNameLst>
                                          <p:attrName>style.visibility</p:attrName>
                                        </p:attrNameLst>
                                      </p:cBhvr>
                                      <p:to>
                                        <p:strVal val="visible"/>
                                      </p:to>
                                    </p:set>
                                    <p:animEffect transition="in" filter="fade">
                                      <p:cBhvr>
                                        <p:cTn id="24" dur="500"/>
                                        <p:tgtEl>
                                          <p:spTgt spid="49"/>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50"/>
                                        </p:tgtEl>
                                        <p:attrNameLst>
                                          <p:attrName>style.visibility</p:attrName>
                                        </p:attrNameLst>
                                      </p:cBhvr>
                                      <p:to>
                                        <p:strVal val="visible"/>
                                      </p:to>
                                    </p:set>
                                    <p:anim calcmode="lin" valueType="num">
                                      <p:cBhvr additive="base">
                                        <p:cTn id="29" dur="500" fill="hold"/>
                                        <p:tgtEl>
                                          <p:spTgt spid="50"/>
                                        </p:tgtEl>
                                        <p:attrNameLst>
                                          <p:attrName>ppt_x</p:attrName>
                                        </p:attrNameLst>
                                      </p:cBhvr>
                                      <p:tavLst>
                                        <p:tav tm="0">
                                          <p:val>
                                            <p:strVal val="1+#ppt_w/2"/>
                                          </p:val>
                                        </p:tav>
                                        <p:tav tm="100000">
                                          <p:val>
                                            <p:strVal val="#ppt_x"/>
                                          </p:val>
                                        </p:tav>
                                      </p:tavLst>
                                    </p:anim>
                                    <p:anim calcmode="lin" valueType="num">
                                      <p:cBhvr additive="base">
                                        <p:cTn id="30" dur="500" fill="hold"/>
                                        <p:tgtEl>
                                          <p:spTgt spid="50"/>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51"/>
                                        </p:tgtEl>
                                        <p:attrNameLst>
                                          <p:attrName>style.visibility</p:attrName>
                                        </p:attrNameLst>
                                      </p:cBhvr>
                                      <p:to>
                                        <p:strVal val="visible"/>
                                      </p:to>
                                    </p:set>
                                    <p:anim calcmode="lin" valueType="num">
                                      <p:cBhvr additive="base">
                                        <p:cTn id="33" dur="500" fill="hold"/>
                                        <p:tgtEl>
                                          <p:spTgt spid="51"/>
                                        </p:tgtEl>
                                        <p:attrNameLst>
                                          <p:attrName>ppt_x</p:attrName>
                                        </p:attrNameLst>
                                      </p:cBhvr>
                                      <p:tavLst>
                                        <p:tav tm="0">
                                          <p:val>
                                            <p:strVal val="1+#ppt_w/2"/>
                                          </p:val>
                                        </p:tav>
                                        <p:tav tm="100000">
                                          <p:val>
                                            <p:strVal val="#ppt_x"/>
                                          </p:val>
                                        </p:tav>
                                      </p:tavLst>
                                    </p:anim>
                                    <p:anim calcmode="lin" valueType="num">
                                      <p:cBhvr additive="base">
                                        <p:cTn id="34" dur="500" fill="hold"/>
                                        <p:tgtEl>
                                          <p:spTgt spid="51"/>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52"/>
                                        </p:tgtEl>
                                        <p:attrNameLst>
                                          <p:attrName>style.visibility</p:attrName>
                                        </p:attrNameLst>
                                      </p:cBhvr>
                                      <p:to>
                                        <p:strVal val="visible"/>
                                      </p:to>
                                    </p:set>
                                    <p:anim calcmode="lin" valueType="num">
                                      <p:cBhvr additive="base">
                                        <p:cTn id="37" dur="500" fill="hold"/>
                                        <p:tgtEl>
                                          <p:spTgt spid="52"/>
                                        </p:tgtEl>
                                        <p:attrNameLst>
                                          <p:attrName>ppt_x</p:attrName>
                                        </p:attrNameLst>
                                      </p:cBhvr>
                                      <p:tavLst>
                                        <p:tav tm="0">
                                          <p:val>
                                            <p:strVal val="1+#ppt_w/2"/>
                                          </p:val>
                                        </p:tav>
                                        <p:tav tm="100000">
                                          <p:val>
                                            <p:strVal val="#ppt_x"/>
                                          </p:val>
                                        </p:tav>
                                      </p:tavLst>
                                    </p:anim>
                                    <p:anim calcmode="lin" valueType="num">
                                      <p:cBhvr additive="base">
                                        <p:cTn id="38" dur="500" fill="hold"/>
                                        <p:tgtEl>
                                          <p:spTgt spid="52"/>
                                        </p:tgtEl>
                                        <p:attrNameLst>
                                          <p:attrName>ppt_y</p:attrName>
                                        </p:attrNameLst>
                                      </p:cBhvr>
                                      <p:tavLst>
                                        <p:tav tm="0">
                                          <p:val>
                                            <p:strVal val="#ppt_y"/>
                                          </p:val>
                                        </p:tav>
                                        <p:tav tm="100000">
                                          <p:val>
                                            <p:strVal val="#ppt_y"/>
                                          </p:val>
                                        </p:tav>
                                      </p:tavLst>
                                    </p:anim>
                                  </p:childTnLst>
                                </p:cTn>
                              </p:par>
                            </p:childTnLst>
                          </p:cTn>
                        </p:par>
                        <p:par>
                          <p:cTn id="39" fill="hold">
                            <p:stCondLst>
                              <p:cond delay="500"/>
                            </p:stCondLst>
                            <p:childTnLst>
                              <p:par>
                                <p:cTn id="40" presetID="10" presetClass="entr" presetSubtype="0" fill="hold" grpId="0" nodeType="afterEffect">
                                  <p:stCondLst>
                                    <p:cond delay="0"/>
                                  </p:stCondLst>
                                  <p:childTnLst>
                                    <p:set>
                                      <p:cBhvr>
                                        <p:cTn id="41" dur="1" fill="hold">
                                          <p:stCondLst>
                                            <p:cond delay="0"/>
                                          </p:stCondLst>
                                        </p:cTn>
                                        <p:tgtEl>
                                          <p:spTgt spid="54"/>
                                        </p:tgtEl>
                                        <p:attrNameLst>
                                          <p:attrName>style.visibility</p:attrName>
                                        </p:attrNameLst>
                                      </p:cBhvr>
                                      <p:to>
                                        <p:strVal val="visible"/>
                                      </p:to>
                                    </p:set>
                                    <p:animEffect transition="in" filter="fade">
                                      <p:cBhvr>
                                        <p:cTn id="42" dur="500"/>
                                        <p:tgtEl>
                                          <p:spTgt spid="54"/>
                                        </p:tgtEl>
                                      </p:cBhvr>
                                    </p:animEffect>
                                  </p:childTnLst>
                                </p:cTn>
                              </p:par>
                            </p:childTnLst>
                          </p:cTn>
                        </p:par>
                        <p:par>
                          <p:cTn id="43" fill="hold">
                            <p:stCondLst>
                              <p:cond delay="1000"/>
                            </p:stCondLst>
                            <p:childTnLst>
                              <p:par>
                                <p:cTn id="44" presetID="10" presetClass="entr" presetSubtype="0" fill="hold" grpId="0" nodeType="afterEffect">
                                  <p:stCondLst>
                                    <p:cond delay="0"/>
                                  </p:stCondLst>
                                  <p:childTnLst>
                                    <p:set>
                                      <p:cBhvr>
                                        <p:cTn id="45" dur="1" fill="hold">
                                          <p:stCondLst>
                                            <p:cond delay="0"/>
                                          </p:stCondLst>
                                        </p:cTn>
                                        <p:tgtEl>
                                          <p:spTgt spid="53"/>
                                        </p:tgtEl>
                                        <p:attrNameLst>
                                          <p:attrName>style.visibility</p:attrName>
                                        </p:attrNameLst>
                                      </p:cBhvr>
                                      <p:to>
                                        <p:strVal val="visible"/>
                                      </p:to>
                                    </p:set>
                                    <p:animEffect transition="in" filter="fade">
                                      <p:cBhvr>
                                        <p:cTn id="46" dur="500"/>
                                        <p:tgtEl>
                                          <p:spTgt spid="53"/>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2" fill="hold" grpId="0" nodeType="clickEffect">
                                  <p:stCondLst>
                                    <p:cond delay="0"/>
                                  </p:stCondLst>
                                  <p:childTnLst>
                                    <p:set>
                                      <p:cBhvr>
                                        <p:cTn id="50" dur="1" fill="hold">
                                          <p:stCondLst>
                                            <p:cond delay="0"/>
                                          </p:stCondLst>
                                        </p:cTn>
                                        <p:tgtEl>
                                          <p:spTgt spid="55"/>
                                        </p:tgtEl>
                                        <p:attrNameLst>
                                          <p:attrName>style.visibility</p:attrName>
                                        </p:attrNameLst>
                                      </p:cBhvr>
                                      <p:to>
                                        <p:strVal val="visible"/>
                                      </p:to>
                                    </p:set>
                                    <p:anim calcmode="lin" valueType="num">
                                      <p:cBhvr additive="base">
                                        <p:cTn id="51" dur="500" fill="hold"/>
                                        <p:tgtEl>
                                          <p:spTgt spid="55"/>
                                        </p:tgtEl>
                                        <p:attrNameLst>
                                          <p:attrName>ppt_x</p:attrName>
                                        </p:attrNameLst>
                                      </p:cBhvr>
                                      <p:tavLst>
                                        <p:tav tm="0">
                                          <p:val>
                                            <p:strVal val="1+#ppt_w/2"/>
                                          </p:val>
                                        </p:tav>
                                        <p:tav tm="100000">
                                          <p:val>
                                            <p:strVal val="#ppt_x"/>
                                          </p:val>
                                        </p:tav>
                                      </p:tavLst>
                                    </p:anim>
                                    <p:anim calcmode="lin" valueType="num">
                                      <p:cBhvr additive="base">
                                        <p:cTn id="52" dur="500" fill="hold"/>
                                        <p:tgtEl>
                                          <p:spTgt spid="55"/>
                                        </p:tgtEl>
                                        <p:attrNameLst>
                                          <p:attrName>ppt_y</p:attrName>
                                        </p:attrNameLst>
                                      </p:cBhvr>
                                      <p:tavLst>
                                        <p:tav tm="0">
                                          <p:val>
                                            <p:strVal val="#ppt_y"/>
                                          </p:val>
                                        </p:tav>
                                        <p:tav tm="100000">
                                          <p:val>
                                            <p:strVal val="#ppt_y"/>
                                          </p:val>
                                        </p:tav>
                                      </p:tavLst>
                                    </p:anim>
                                  </p:childTnLst>
                                </p:cTn>
                              </p:par>
                              <p:par>
                                <p:cTn id="53" presetID="2" presetClass="entr" presetSubtype="2" fill="hold" grpId="0" nodeType="withEffect">
                                  <p:stCondLst>
                                    <p:cond delay="0"/>
                                  </p:stCondLst>
                                  <p:childTnLst>
                                    <p:set>
                                      <p:cBhvr>
                                        <p:cTn id="54" dur="1" fill="hold">
                                          <p:stCondLst>
                                            <p:cond delay="0"/>
                                          </p:stCondLst>
                                        </p:cTn>
                                        <p:tgtEl>
                                          <p:spTgt spid="56"/>
                                        </p:tgtEl>
                                        <p:attrNameLst>
                                          <p:attrName>style.visibility</p:attrName>
                                        </p:attrNameLst>
                                      </p:cBhvr>
                                      <p:to>
                                        <p:strVal val="visible"/>
                                      </p:to>
                                    </p:set>
                                    <p:anim calcmode="lin" valueType="num">
                                      <p:cBhvr additive="base">
                                        <p:cTn id="55" dur="500" fill="hold"/>
                                        <p:tgtEl>
                                          <p:spTgt spid="56"/>
                                        </p:tgtEl>
                                        <p:attrNameLst>
                                          <p:attrName>ppt_x</p:attrName>
                                        </p:attrNameLst>
                                      </p:cBhvr>
                                      <p:tavLst>
                                        <p:tav tm="0">
                                          <p:val>
                                            <p:strVal val="1+#ppt_w/2"/>
                                          </p:val>
                                        </p:tav>
                                        <p:tav tm="100000">
                                          <p:val>
                                            <p:strVal val="#ppt_x"/>
                                          </p:val>
                                        </p:tav>
                                      </p:tavLst>
                                    </p:anim>
                                    <p:anim calcmode="lin" valueType="num">
                                      <p:cBhvr additive="base">
                                        <p:cTn id="56" dur="500" fill="hold"/>
                                        <p:tgtEl>
                                          <p:spTgt spid="56"/>
                                        </p:tgtEl>
                                        <p:attrNameLst>
                                          <p:attrName>ppt_y</p:attrName>
                                        </p:attrNameLst>
                                      </p:cBhvr>
                                      <p:tavLst>
                                        <p:tav tm="0">
                                          <p:val>
                                            <p:strVal val="#ppt_y"/>
                                          </p:val>
                                        </p:tav>
                                        <p:tav tm="100000">
                                          <p:val>
                                            <p:strVal val="#ppt_y"/>
                                          </p:val>
                                        </p:tav>
                                      </p:tavLst>
                                    </p:anim>
                                  </p:childTnLst>
                                </p:cTn>
                              </p:par>
                              <p:par>
                                <p:cTn id="57" presetID="2" presetClass="entr" presetSubtype="2" fill="hold" grpId="0" nodeType="withEffect">
                                  <p:stCondLst>
                                    <p:cond delay="0"/>
                                  </p:stCondLst>
                                  <p:childTnLst>
                                    <p:set>
                                      <p:cBhvr>
                                        <p:cTn id="58" dur="1" fill="hold">
                                          <p:stCondLst>
                                            <p:cond delay="0"/>
                                          </p:stCondLst>
                                        </p:cTn>
                                        <p:tgtEl>
                                          <p:spTgt spid="57"/>
                                        </p:tgtEl>
                                        <p:attrNameLst>
                                          <p:attrName>style.visibility</p:attrName>
                                        </p:attrNameLst>
                                      </p:cBhvr>
                                      <p:to>
                                        <p:strVal val="visible"/>
                                      </p:to>
                                    </p:set>
                                    <p:anim calcmode="lin" valueType="num">
                                      <p:cBhvr additive="base">
                                        <p:cTn id="59" dur="500" fill="hold"/>
                                        <p:tgtEl>
                                          <p:spTgt spid="57"/>
                                        </p:tgtEl>
                                        <p:attrNameLst>
                                          <p:attrName>ppt_x</p:attrName>
                                        </p:attrNameLst>
                                      </p:cBhvr>
                                      <p:tavLst>
                                        <p:tav tm="0">
                                          <p:val>
                                            <p:strVal val="1+#ppt_w/2"/>
                                          </p:val>
                                        </p:tav>
                                        <p:tav tm="100000">
                                          <p:val>
                                            <p:strVal val="#ppt_x"/>
                                          </p:val>
                                        </p:tav>
                                      </p:tavLst>
                                    </p:anim>
                                    <p:anim calcmode="lin" valueType="num">
                                      <p:cBhvr additive="base">
                                        <p:cTn id="60" dur="500" fill="hold"/>
                                        <p:tgtEl>
                                          <p:spTgt spid="57"/>
                                        </p:tgtEl>
                                        <p:attrNameLst>
                                          <p:attrName>ppt_y</p:attrName>
                                        </p:attrNameLst>
                                      </p:cBhvr>
                                      <p:tavLst>
                                        <p:tav tm="0">
                                          <p:val>
                                            <p:strVal val="#ppt_y"/>
                                          </p:val>
                                        </p:tav>
                                        <p:tav tm="100000">
                                          <p:val>
                                            <p:strVal val="#ppt_y"/>
                                          </p:val>
                                        </p:tav>
                                      </p:tavLst>
                                    </p:anim>
                                  </p:childTnLst>
                                </p:cTn>
                              </p:par>
                            </p:childTnLst>
                          </p:cTn>
                        </p:par>
                        <p:par>
                          <p:cTn id="61" fill="hold">
                            <p:stCondLst>
                              <p:cond delay="500"/>
                            </p:stCondLst>
                            <p:childTnLst>
                              <p:par>
                                <p:cTn id="62" presetID="10" presetClass="entr" presetSubtype="0" fill="hold" grpId="0" nodeType="afterEffect">
                                  <p:stCondLst>
                                    <p:cond delay="0"/>
                                  </p:stCondLst>
                                  <p:childTnLst>
                                    <p:set>
                                      <p:cBhvr>
                                        <p:cTn id="63" dur="1" fill="hold">
                                          <p:stCondLst>
                                            <p:cond delay="0"/>
                                          </p:stCondLst>
                                        </p:cTn>
                                        <p:tgtEl>
                                          <p:spTgt spid="58"/>
                                        </p:tgtEl>
                                        <p:attrNameLst>
                                          <p:attrName>style.visibility</p:attrName>
                                        </p:attrNameLst>
                                      </p:cBhvr>
                                      <p:to>
                                        <p:strVal val="visible"/>
                                      </p:to>
                                    </p:set>
                                    <p:animEffect transition="in" filter="fade">
                                      <p:cBhvr>
                                        <p:cTn id="64" dur="500"/>
                                        <p:tgtEl>
                                          <p:spTgt spid="58"/>
                                        </p:tgtEl>
                                      </p:cBhvr>
                                    </p:animEffect>
                                  </p:childTnLst>
                                </p:cTn>
                              </p:par>
                            </p:childTnLst>
                          </p:cTn>
                        </p:par>
                        <p:par>
                          <p:cTn id="65" fill="hold">
                            <p:stCondLst>
                              <p:cond delay="1000"/>
                            </p:stCondLst>
                            <p:childTnLst>
                              <p:par>
                                <p:cTn id="66" presetID="10" presetClass="entr" presetSubtype="0" fill="hold" grpId="0" nodeType="afterEffect">
                                  <p:stCondLst>
                                    <p:cond delay="0"/>
                                  </p:stCondLst>
                                  <p:childTnLst>
                                    <p:set>
                                      <p:cBhvr>
                                        <p:cTn id="67" dur="1" fill="hold">
                                          <p:stCondLst>
                                            <p:cond delay="0"/>
                                          </p:stCondLst>
                                        </p:cTn>
                                        <p:tgtEl>
                                          <p:spTgt spid="59"/>
                                        </p:tgtEl>
                                        <p:attrNameLst>
                                          <p:attrName>style.visibility</p:attrName>
                                        </p:attrNameLst>
                                      </p:cBhvr>
                                      <p:to>
                                        <p:strVal val="visible"/>
                                      </p:to>
                                    </p:set>
                                    <p:animEffect transition="in" filter="fade">
                                      <p:cBhvr>
                                        <p:cTn id="68" dur="500"/>
                                        <p:tgtEl>
                                          <p:spTgt spid="59"/>
                                        </p:tgtEl>
                                      </p:cBhvr>
                                    </p:animEffect>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60"/>
                                        </p:tgtEl>
                                        <p:attrNameLst>
                                          <p:attrName>style.visibility</p:attrName>
                                        </p:attrNameLst>
                                      </p:cBhvr>
                                      <p:to>
                                        <p:strVal val="visible"/>
                                      </p:to>
                                    </p:set>
                                    <p:anim calcmode="lin" valueType="num">
                                      <p:cBhvr additive="base">
                                        <p:cTn id="73" dur="500" fill="hold"/>
                                        <p:tgtEl>
                                          <p:spTgt spid="60"/>
                                        </p:tgtEl>
                                        <p:attrNameLst>
                                          <p:attrName>ppt_x</p:attrName>
                                        </p:attrNameLst>
                                      </p:cBhvr>
                                      <p:tavLst>
                                        <p:tav tm="0">
                                          <p:val>
                                            <p:strVal val="1+#ppt_w/2"/>
                                          </p:val>
                                        </p:tav>
                                        <p:tav tm="100000">
                                          <p:val>
                                            <p:strVal val="#ppt_x"/>
                                          </p:val>
                                        </p:tav>
                                      </p:tavLst>
                                    </p:anim>
                                    <p:anim calcmode="lin" valueType="num">
                                      <p:cBhvr additive="base">
                                        <p:cTn id="74" dur="500" fill="hold"/>
                                        <p:tgtEl>
                                          <p:spTgt spid="60"/>
                                        </p:tgtEl>
                                        <p:attrNameLst>
                                          <p:attrName>ppt_y</p:attrName>
                                        </p:attrNameLst>
                                      </p:cBhvr>
                                      <p:tavLst>
                                        <p:tav tm="0">
                                          <p:val>
                                            <p:strVal val="#ppt_y"/>
                                          </p:val>
                                        </p:tav>
                                        <p:tav tm="100000">
                                          <p:val>
                                            <p:strVal val="#ppt_y"/>
                                          </p:val>
                                        </p:tav>
                                      </p:tavLst>
                                    </p:anim>
                                  </p:childTnLst>
                                </p:cTn>
                              </p:par>
                              <p:par>
                                <p:cTn id="75" presetID="2" presetClass="entr" presetSubtype="2" fill="hold" grpId="0" nodeType="withEffect">
                                  <p:stCondLst>
                                    <p:cond delay="0"/>
                                  </p:stCondLst>
                                  <p:childTnLst>
                                    <p:set>
                                      <p:cBhvr>
                                        <p:cTn id="76" dur="1" fill="hold">
                                          <p:stCondLst>
                                            <p:cond delay="0"/>
                                          </p:stCondLst>
                                        </p:cTn>
                                        <p:tgtEl>
                                          <p:spTgt spid="61"/>
                                        </p:tgtEl>
                                        <p:attrNameLst>
                                          <p:attrName>style.visibility</p:attrName>
                                        </p:attrNameLst>
                                      </p:cBhvr>
                                      <p:to>
                                        <p:strVal val="visible"/>
                                      </p:to>
                                    </p:set>
                                    <p:anim calcmode="lin" valueType="num">
                                      <p:cBhvr additive="base">
                                        <p:cTn id="77" dur="500" fill="hold"/>
                                        <p:tgtEl>
                                          <p:spTgt spid="61"/>
                                        </p:tgtEl>
                                        <p:attrNameLst>
                                          <p:attrName>ppt_x</p:attrName>
                                        </p:attrNameLst>
                                      </p:cBhvr>
                                      <p:tavLst>
                                        <p:tav tm="0">
                                          <p:val>
                                            <p:strVal val="1+#ppt_w/2"/>
                                          </p:val>
                                        </p:tav>
                                        <p:tav tm="100000">
                                          <p:val>
                                            <p:strVal val="#ppt_x"/>
                                          </p:val>
                                        </p:tav>
                                      </p:tavLst>
                                    </p:anim>
                                    <p:anim calcmode="lin" valueType="num">
                                      <p:cBhvr additive="base">
                                        <p:cTn id="78" dur="500" fill="hold"/>
                                        <p:tgtEl>
                                          <p:spTgt spid="61"/>
                                        </p:tgtEl>
                                        <p:attrNameLst>
                                          <p:attrName>ppt_y</p:attrName>
                                        </p:attrNameLst>
                                      </p:cBhvr>
                                      <p:tavLst>
                                        <p:tav tm="0">
                                          <p:val>
                                            <p:strVal val="#ppt_y"/>
                                          </p:val>
                                        </p:tav>
                                        <p:tav tm="100000">
                                          <p:val>
                                            <p:strVal val="#ppt_y"/>
                                          </p:val>
                                        </p:tav>
                                      </p:tavLst>
                                    </p:anim>
                                  </p:childTnLst>
                                </p:cTn>
                              </p:par>
                              <p:par>
                                <p:cTn id="79" presetID="2" presetClass="entr" presetSubtype="2" fill="hold" grpId="0" nodeType="withEffect">
                                  <p:stCondLst>
                                    <p:cond delay="0"/>
                                  </p:stCondLst>
                                  <p:childTnLst>
                                    <p:set>
                                      <p:cBhvr>
                                        <p:cTn id="80" dur="1" fill="hold">
                                          <p:stCondLst>
                                            <p:cond delay="0"/>
                                          </p:stCondLst>
                                        </p:cTn>
                                        <p:tgtEl>
                                          <p:spTgt spid="62"/>
                                        </p:tgtEl>
                                        <p:attrNameLst>
                                          <p:attrName>style.visibility</p:attrName>
                                        </p:attrNameLst>
                                      </p:cBhvr>
                                      <p:to>
                                        <p:strVal val="visible"/>
                                      </p:to>
                                    </p:set>
                                    <p:anim calcmode="lin" valueType="num">
                                      <p:cBhvr additive="base">
                                        <p:cTn id="81" dur="500" fill="hold"/>
                                        <p:tgtEl>
                                          <p:spTgt spid="62"/>
                                        </p:tgtEl>
                                        <p:attrNameLst>
                                          <p:attrName>ppt_x</p:attrName>
                                        </p:attrNameLst>
                                      </p:cBhvr>
                                      <p:tavLst>
                                        <p:tav tm="0">
                                          <p:val>
                                            <p:strVal val="1+#ppt_w/2"/>
                                          </p:val>
                                        </p:tav>
                                        <p:tav tm="100000">
                                          <p:val>
                                            <p:strVal val="#ppt_x"/>
                                          </p:val>
                                        </p:tav>
                                      </p:tavLst>
                                    </p:anim>
                                    <p:anim calcmode="lin" valueType="num">
                                      <p:cBhvr additive="base">
                                        <p:cTn id="82" dur="500" fill="hold"/>
                                        <p:tgtEl>
                                          <p:spTgt spid="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83" restart="whenNotActive" fill="hold" evtFilter="cancelBubble" nodeType="interactiveSeq">
                <p:stCondLst>
                  <p:cond evt="onClick" delay="0">
                    <p:tgtEl>
                      <p:spTgt spid="48"/>
                    </p:tgtEl>
                  </p:cond>
                </p:stCondLst>
                <p:endSync evt="end" delay="0">
                  <p:rtn val="all"/>
                </p:endSync>
                <p:childTnLst>
                  <p:par>
                    <p:cTn id="84" fill="hold">
                      <p:stCondLst>
                        <p:cond delay="0"/>
                      </p:stCondLst>
                      <p:childTnLst>
                        <p:par>
                          <p:cTn id="85" fill="hold">
                            <p:stCondLst>
                              <p:cond delay="0"/>
                            </p:stCondLst>
                            <p:childTnLst>
                              <p:par>
                                <p:cTn id="86" presetID="3" presetClass="emph" presetSubtype="2" fill="hold" nodeType="clickEffect">
                                  <p:stCondLst>
                                    <p:cond delay="0"/>
                                  </p:stCondLst>
                                  <p:childTnLst>
                                    <p:animClr clrSpc="rgb" dir="cw">
                                      <p:cBhvr override="childStyle">
                                        <p:cTn id="87" dur="2000" fill="hold"/>
                                        <p:tgtEl>
                                          <p:spTgt spid="48"/>
                                        </p:tgtEl>
                                        <p:attrNameLst>
                                          <p:attrName>style.color</p:attrName>
                                        </p:attrNameLst>
                                      </p:cBhvr>
                                      <p:to>
                                        <a:schemeClr val="hlink"/>
                                      </p:to>
                                    </p:animClr>
                                  </p:childTnLst>
                                </p:cTn>
                              </p:par>
                            </p:childTnLst>
                          </p:cTn>
                        </p:par>
                      </p:childTnLst>
                    </p:cTn>
                  </p:par>
                </p:childTnLst>
              </p:cTn>
              <p:nextCondLst>
                <p:cond evt="onClick" delay="0">
                  <p:tgtEl>
                    <p:spTgt spid="48"/>
                  </p:tgtEl>
                </p:cond>
              </p:nextCondLst>
            </p:seq>
            <p:seq concurrent="1" nextAc="seek">
              <p:cTn id="88" restart="whenNotActive" fill="hold" evtFilter="cancelBubble" nodeType="interactiveSeq">
                <p:stCondLst>
                  <p:cond evt="onClick" delay="0">
                    <p:tgtEl>
                      <p:spTgt spid="49"/>
                    </p:tgtEl>
                  </p:cond>
                </p:stCondLst>
                <p:endSync evt="end" delay="0">
                  <p:rtn val="all"/>
                </p:endSync>
                <p:childTnLst>
                  <p:par>
                    <p:cTn id="89" fill="hold">
                      <p:stCondLst>
                        <p:cond delay="0"/>
                      </p:stCondLst>
                      <p:childTnLst>
                        <p:par>
                          <p:cTn id="90" fill="hold">
                            <p:stCondLst>
                              <p:cond delay="0"/>
                            </p:stCondLst>
                            <p:childTnLst>
                              <p:par>
                                <p:cTn id="91" presetID="3" presetClass="emph" presetSubtype="2" fill="hold" nodeType="clickEffect">
                                  <p:stCondLst>
                                    <p:cond delay="0"/>
                                  </p:stCondLst>
                                  <p:childTnLst>
                                    <p:animClr clrSpc="rgb" dir="cw">
                                      <p:cBhvr override="childStyle">
                                        <p:cTn id="92" dur="2000" fill="hold"/>
                                        <p:tgtEl>
                                          <p:spTgt spid="49"/>
                                        </p:tgtEl>
                                        <p:attrNameLst>
                                          <p:attrName>style.color</p:attrName>
                                        </p:attrNameLst>
                                      </p:cBhvr>
                                      <p:to>
                                        <a:srgbClr val="76BF3F"/>
                                      </p:to>
                                    </p:animClr>
                                  </p:childTnLst>
                                </p:cTn>
                              </p:par>
                              <p:par>
                                <p:cTn id="93" presetID="32" presetClass="emph" presetSubtype="0" repeatCount="indefinite" fill="hold" grpId="1" nodeType="withEffect">
                                  <p:stCondLst>
                                    <p:cond delay="0"/>
                                  </p:stCondLst>
                                  <p:childTnLst>
                                    <p:animRot by="120000">
                                      <p:cBhvr>
                                        <p:cTn id="94" dur="200" fill="hold">
                                          <p:stCondLst>
                                            <p:cond delay="0"/>
                                          </p:stCondLst>
                                        </p:cTn>
                                        <p:tgtEl>
                                          <p:spTgt spid="49"/>
                                        </p:tgtEl>
                                        <p:attrNameLst>
                                          <p:attrName>r</p:attrName>
                                        </p:attrNameLst>
                                      </p:cBhvr>
                                    </p:animRot>
                                    <p:animRot by="-240000">
                                      <p:cBhvr>
                                        <p:cTn id="95" dur="400" fill="hold">
                                          <p:stCondLst>
                                            <p:cond delay="400"/>
                                          </p:stCondLst>
                                        </p:cTn>
                                        <p:tgtEl>
                                          <p:spTgt spid="49"/>
                                        </p:tgtEl>
                                        <p:attrNameLst>
                                          <p:attrName>r</p:attrName>
                                        </p:attrNameLst>
                                      </p:cBhvr>
                                    </p:animRot>
                                    <p:animRot by="240000">
                                      <p:cBhvr>
                                        <p:cTn id="96" dur="400" fill="hold">
                                          <p:stCondLst>
                                            <p:cond delay="800"/>
                                          </p:stCondLst>
                                        </p:cTn>
                                        <p:tgtEl>
                                          <p:spTgt spid="49"/>
                                        </p:tgtEl>
                                        <p:attrNameLst>
                                          <p:attrName>r</p:attrName>
                                        </p:attrNameLst>
                                      </p:cBhvr>
                                    </p:animRot>
                                    <p:animRot by="-240000">
                                      <p:cBhvr>
                                        <p:cTn id="97" dur="400" fill="hold">
                                          <p:stCondLst>
                                            <p:cond delay="1200"/>
                                          </p:stCondLst>
                                        </p:cTn>
                                        <p:tgtEl>
                                          <p:spTgt spid="49"/>
                                        </p:tgtEl>
                                        <p:attrNameLst>
                                          <p:attrName>r</p:attrName>
                                        </p:attrNameLst>
                                      </p:cBhvr>
                                    </p:animRot>
                                    <p:animRot by="120000">
                                      <p:cBhvr>
                                        <p:cTn id="98" dur="400" fill="hold">
                                          <p:stCondLst>
                                            <p:cond delay="1600"/>
                                          </p:stCondLst>
                                        </p:cTn>
                                        <p:tgtEl>
                                          <p:spTgt spid="49"/>
                                        </p:tgtEl>
                                        <p:attrNameLst>
                                          <p:attrName>r</p:attrName>
                                        </p:attrNameLst>
                                      </p:cBhvr>
                                    </p:animRot>
                                  </p:childTnLst>
                                </p:cTn>
                              </p:par>
                            </p:childTnLst>
                          </p:cTn>
                        </p:par>
                      </p:childTnLst>
                    </p:cTn>
                  </p:par>
                </p:childTnLst>
              </p:cTn>
              <p:nextCondLst>
                <p:cond evt="onClick" delay="0">
                  <p:tgtEl>
                    <p:spTgt spid="49"/>
                  </p:tgtEl>
                </p:cond>
              </p:nextCondLst>
            </p:seq>
            <p:seq concurrent="1" nextAc="seek">
              <p:cTn id="99" restart="whenNotActive" fill="hold" evtFilter="cancelBubble" nodeType="interactiveSeq">
                <p:stCondLst>
                  <p:cond evt="onClick" delay="0">
                    <p:tgtEl>
                      <p:spTgt spid="53"/>
                    </p:tgtEl>
                  </p:cond>
                </p:stCondLst>
                <p:endSync evt="end" delay="0">
                  <p:rtn val="all"/>
                </p:endSync>
                <p:childTnLst>
                  <p:par>
                    <p:cTn id="100" fill="hold">
                      <p:stCondLst>
                        <p:cond delay="0"/>
                      </p:stCondLst>
                      <p:childTnLst>
                        <p:par>
                          <p:cTn id="101" fill="hold">
                            <p:stCondLst>
                              <p:cond delay="0"/>
                            </p:stCondLst>
                            <p:childTnLst>
                              <p:par>
                                <p:cTn id="102" presetID="3" presetClass="emph" presetSubtype="2" fill="hold" nodeType="clickEffect">
                                  <p:stCondLst>
                                    <p:cond delay="0"/>
                                  </p:stCondLst>
                                  <p:childTnLst>
                                    <p:animClr clrSpc="rgb" dir="cw">
                                      <p:cBhvr override="childStyle">
                                        <p:cTn id="103" dur="2000" fill="hold"/>
                                        <p:tgtEl>
                                          <p:spTgt spid="53"/>
                                        </p:tgtEl>
                                        <p:attrNameLst>
                                          <p:attrName>style.color</p:attrName>
                                        </p:attrNameLst>
                                      </p:cBhvr>
                                      <p:to>
                                        <a:schemeClr val="hlink"/>
                                      </p:to>
                                    </p:animClr>
                                  </p:childTnLst>
                                </p:cTn>
                              </p:par>
                            </p:childTnLst>
                          </p:cTn>
                        </p:par>
                      </p:childTnLst>
                    </p:cTn>
                  </p:par>
                </p:childTnLst>
              </p:cTn>
              <p:nextCondLst>
                <p:cond evt="onClick" delay="0">
                  <p:tgtEl>
                    <p:spTgt spid="53"/>
                  </p:tgtEl>
                </p:cond>
              </p:nextCondLst>
            </p:seq>
            <p:seq concurrent="1" nextAc="seek">
              <p:cTn id="104" restart="whenNotActive" fill="hold" evtFilter="cancelBubble" nodeType="interactiveSeq">
                <p:stCondLst>
                  <p:cond evt="onClick" delay="0">
                    <p:tgtEl>
                      <p:spTgt spid="54"/>
                    </p:tgtEl>
                  </p:cond>
                </p:stCondLst>
                <p:endSync evt="end" delay="0">
                  <p:rtn val="all"/>
                </p:endSync>
                <p:childTnLst>
                  <p:par>
                    <p:cTn id="105" fill="hold">
                      <p:stCondLst>
                        <p:cond delay="0"/>
                      </p:stCondLst>
                      <p:childTnLst>
                        <p:par>
                          <p:cTn id="106" fill="hold">
                            <p:stCondLst>
                              <p:cond delay="0"/>
                            </p:stCondLst>
                            <p:childTnLst>
                              <p:par>
                                <p:cTn id="107" presetID="3" presetClass="emph" presetSubtype="2" fill="hold" nodeType="clickEffect">
                                  <p:stCondLst>
                                    <p:cond delay="0"/>
                                  </p:stCondLst>
                                  <p:childTnLst>
                                    <p:animClr clrSpc="rgb" dir="cw">
                                      <p:cBhvr override="childStyle">
                                        <p:cTn id="108" dur="2000" fill="hold"/>
                                        <p:tgtEl>
                                          <p:spTgt spid="54"/>
                                        </p:tgtEl>
                                        <p:attrNameLst>
                                          <p:attrName>style.color</p:attrName>
                                        </p:attrNameLst>
                                      </p:cBhvr>
                                      <p:to>
                                        <a:srgbClr val="76BF3F"/>
                                      </p:to>
                                    </p:animClr>
                                  </p:childTnLst>
                                </p:cTn>
                              </p:par>
                              <p:par>
                                <p:cTn id="109" presetID="32" presetClass="emph" presetSubtype="0" repeatCount="indefinite" fill="hold" grpId="1" nodeType="withEffect">
                                  <p:stCondLst>
                                    <p:cond delay="0"/>
                                  </p:stCondLst>
                                  <p:childTnLst>
                                    <p:animRot by="120000">
                                      <p:cBhvr>
                                        <p:cTn id="110" dur="200" fill="hold">
                                          <p:stCondLst>
                                            <p:cond delay="0"/>
                                          </p:stCondLst>
                                        </p:cTn>
                                        <p:tgtEl>
                                          <p:spTgt spid="54"/>
                                        </p:tgtEl>
                                        <p:attrNameLst>
                                          <p:attrName>r</p:attrName>
                                        </p:attrNameLst>
                                      </p:cBhvr>
                                    </p:animRot>
                                    <p:animRot by="-240000">
                                      <p:cBhvr>
                                        <p:cTn id="111" dur="400" fill="hold">
                                          <p:stCondLst>
                                            <p:cond delay="400"/>
                                          </p:stCondLst>
                                        </p:cTn>
                                        <p:tgtEl>
                                          <p:spTgt spid="54"/>
                                        </p:tgtEl>
                                        <p:attrNameLst>
                                          <p:attrName>r</p:attrName>
                                        </p:attrNameLst>
                                      </p:cBhvr>
                                    </p:animRot>
                                    <p:animRot by="240000">
                                      <p:cBhvr>
                                        <p:cTn id="112" dur="400" fill="hold">
                                          <p:stCondLst>
                                            <p:cond delay="800"/>
                                          </p:stCondLst>
                                        </p:cTn>
                                        <p:tgtEl>
                                          <p:spTgt spid="54"/>
                                        </p:tgtEl>
                                        <p:attrNameLst>
                                          <p:attrName>r</p:attrName>
                                        </p:attrNameLst>
                                      </p:cBhvr>
                                    </p:animRot>
                                    <p:animRot by="-240000">
                                      <p:cBhvr>
                                        <p:cTn id="113" dur="400" fill="hold">
                                          <p:stCondLst>
                                            <p:cond delay="1200"/>
                                          </p:stCondLst>
                                        </p:cTn>
                                        <p:tgtEl>
                                          <p:spTgt spid="54"/>
                                        </p:tgtEl>
                                        <p:attrNameLst>
                                          <p:attrName>r</p:attrName>
                                        </p:attrNameLst>
                                      </p:cBhvr>
                                    </p:animRot>
                                    <p:animRot by="120000">
                                      <p:cBhvr>
                                        <p:cTn id="114" dur="400" fill="hold">
                                          <p:stCondLst>
                                            <p:cond delay="1600"/>
                                          </p:stCondLst>
                                        </p:cTn>
                                        <p:tgtEl>
                                          <p:spTgt spid="54"/>
                                        </p:tgtEl>
                                        <p:attrNameLst>
                                          <p:attrName>r</p:attrName>
                                        </p:attrNameLst>
                                      </p:cBhvr>
                                    </p:animRot>
                                  </p:childTnLst>
                                </p:cTn>
                              </p:par>
                            </p:childTnLst>
                          </p:cTn>
                        </p:par>
                      </p:childTnLst>
                    </p:cTn>
                  </p:par>
                </p:childTnLst>
              </p:cTn>
              <p:nextCondLst>
                <p:cond evt="onClick" delay="0">
                  <p:tgtEl>
                    <p:spTgt spid="54"/>
                  </p:tgtEl>
                </p:cond>
              </p:nextCondLst>
            </p:seq>
            <p:seq concurrent="1" nextAc="seek">
              <p:cTn id="115" restart="whenNotActive" fill="hold" evtFilter="cancelBubble" nodeType="interactiveSeq">
                <p:stCondLst>
                  <p:cond evt="onClick" delay="0">
                    <p:tgtEl>
                      <p:spTgt spid="58"/>
                    </p:tgtEl>
                  </p:cond>
                </p:stCondLst>
                <p:endSync evt="end" delay="0">
                  <p:rtn val="all"/>
                </p:endSync>
                <p:childTnLst>
                  <p:par>
                    <p:cTn id="116" fill="hold">
                      <p:stCondLst>
                        <p:cond delay="0"/>
                      </p:stCondLst>
                      <p:childTnLst>
                        <p:par>
                          <p:cTn id="117" fill="hold">
                            <p:stCondLst>
                              <p:cond delay="0"/>
                            </p:stCondLst>
                            <p:childTnLst>
                              <p:par>
                                <p:cTn id="118" presetID="3" presetClass="emph" presetSubtype="2" fill="hold" nodeType="clickEffect">
                                  <p:stCondLst>
                                    <p:cond delay="0"/>
                                  </p:stCondLst>
                                  <p:childTnLst>
                                    <p:animClr clrSpc="rgb" dir="cw">
                                      <p:cBhvr override="childStyle">
                                        <p:cTn id="119" dur="2000" fill="hold"/>
                                        <p:tgtEl>
                                          <p:spTgt spid="58"/>
                                        </p:tgtEl>
                                        <p:attrNameLst>
                                          <p:attrName>style.color</p:attrName>
                                        </p:attrNameLst>
                                      </p:cBhvr>
                                      <p:to>
                                        <a:srgbClr val="76BF3F"/>
                                      </p:to>
                                    </p:animClr>
                                  </p:childTnLst>
                                </p:cTn>
                              </p:par>
                              <p:par>
                                <p:cTn id="120" presetID="32" presetClass="emph" presetSubtype="0" repeatCount="indefinite" fill="hold" grpId="1" nodeType="withEffect">
                                  <p:stCondLst>
                                    <p:cond delay="0"/>
                                  </p:stCondLst>
                                  <p:childTnLst>
                                    <p:animRot by="120000">
                                      <p:cBhvr>
                                        <p:cTn id="121" dur="200" fill="hold">
                                          <p:stCondLst>
                                            <p:cond delay="0"/>
                                          </p:stCondLst>
                                        </p:cTn>
                                        <p:tgtEl>
                                          <p:spTgt spid="58"/>
                                        </p:tgtEl>
                                        <p:attrNameLst>
                                          <p:attrName>r</p:attrName>
                                        </p:attrNameLst>
                                      </p:cBhvr>
                                    </p:animRot>
                                    <p:animRot by="-240000">
                                      <p:cBhvr>
                                        <p:cTn id="122" dur="400" fill="hold">
                                          <p:stCondLst>
                                            <p:cond delay="400"/>
                                          </p:stCondLst>
                                        </p:cTn>
                                        <p:tgtEl>
                                          <p:spTgt spid="58"/>
                                        </p:tgtEl>
                                        <p:attrNameLst>
                                          <p:attrName>r</p:attrName>
                                        </p:attrNameLst>
                                      </p:cBhvr>
                                    </p:animRot>
                                    <p:animRot by="240000">
                                      <p:cBhvr>
                                        <p:cTn id="123" dur="400" fill="hold">
                                          <p:stCondLst>
                                            <p:cond delay="800"/>
                                          </p:stCondLst>
                                        </p:cTn>
                                        <p:tgtEl>
                                          <p:spTgt spid="58"/>
                                        </p:tgtEl>
                                        <p:attrNameLst>
                                          <p:attrName>r</p:attrName>
                                        </p:attrNameLst>
                                      </p:cBhvr>
                                    </p:animRot>
                                    <p:animRot by="-240000">
                                      <p:cBhvr>
                                        <p:cTn id="124" dur="400" fill="hold">
                                          <p:stCondLst>
                                            <p:cond delay="1200"/>
                                          </p:stCondLst>
                                        </p:cTn>
                                        <p:tgtEl>
                                          <p:spTgt spid="58"/>
                                        </p:tgtEl>
                                        <p:attrNameLst>
                                          <p:attrName>r</p:attrName>
                                        </p:attrNameLst>
                                      </p:cBhvr>
                                    </p:animRot>
                                    <p:animRot by="120000">
                                      <p:cBhvr>
                                        <p:cTn id="125" dur="400" fill="hold">
                                          <p:stCondLst>
                                            <p:cond delay="1600"/>
                                          </p:stCondLst>
                                        </p:cTn>
                                        <p:tgtEl>
                                          <p:spTgt spid="58"/>
                                        </p:tgtEl>
                                        <p:attrNameLst>
                                          <p:attrName>r</p:attrName>
                                        </p:attrNameLst>
                                      </p:cBhvr>
                                    </p:animRot>
                                  </p:childTnLst>
                                </p:cTn>
                              </p:par>
                            </p:childTnLst>
                          </p:cTn>
                        </p:par>
                      </p:childTnLst>
                    </p:cTn>
                  </p:par>
                </p:childTnLst>
              </p:cTn>
              <p:nextCondLst>
                <p:cond evt="onClick" delay="0">
                  <p:tgtEl>
                    <p:spTgt spid="58"/>
                  </p:tgtEl>
                </p:cond>
              </p:nextCondLst>
            </p:seq>
            <p:seq concurrent="1" nextAc="seek">
              <p:cTn id="126" restart="whenNotActive" fill="hold" evtFilter="cancelBubble" nodeType="interactiveSeq">
                <p:stCondLst>
                  <p:cond evt="onClick" delay="0">
                    <p:tgtEl>
                      <p:spTgt spid="59"/>
                    </p:tgtEl>
                  </p:cond>
                </p:stCondLst>
                <p:endSync evt="end" delay="0">
                  <p:rtn val="all"/>
                </p:endSync>
                <p:childTnLst>
                  <p:par>
                    <p:cTn id="127" fill="hold">
                      <p:stCondLst>
                        <p:cond delay="0"/>
                      </p:stCondLst>
                      <p:childTnLst>
                        <p:par>
                          <p:cTn id="128" fill="hold">
                            <p:stCondLst>
                              <p:cond delay="0"/>
                            </p:stCondLst>
                            <p:childTnLst>
                              <p:par>
                                <p:cTn id="129" presetID="3" presetClass="emph" presetSubtype="2" fill="hold" nodeType="clickEffect">
                                  <p:stCondLst>
                                    <p:cond delay="0"/>
                                  </p:stCondLst>
                                  <p:childTnLst>
                                    <p:animClr clrSpc="rgb" dir="cw">
                                      <p:cBhvr override="childStyle">
                                        <p:cTn id="130" dur="2000" fill="hold"/>
                                        <p:tgtEl>
                                          <p:spTgt spid="59"/>
                                        </p:tgtEl>
                                        <p:attrNameLst>
                                          <p:attrName>style.color</p:attrName>
                                        </p:attrNameLst>
                                      </p:cBhvr>
                                      <p:to>
                                        <a:schemeClr val="hlink"/>
                                      </p:to>
                                    </p:animClr>
                                  </p:childTnLst>
                                </p:cTn>
                              </p:par>
                            </p:childTnLst>
                          </p:cTn>
                        </p:par>
                      </p:childTnLst>
                    </p:cTn>
                  </p:par>
                </p:childTnLst>
              </p:cTn>
              <p:nextCondLst>
                <p:cond evt="onClick" delay="0">
                  <p:tgtEl>
                    <p:spTgt spid="59"/>
                  </p:tgtEl>
                </p:cond>
              </p:nextCondLst>
            </p:seq>
          </p:childTnLst>
        </p:cTn>
      </p:par>
    </p:tnLst>
    <p:bldLst>
      <p:bldP spid="44" grpId="0" animBg="1"/>
      <p:bldP spid="45" grpId="0" animBg="1"/>
      <p:bldP spid="47" grpId="0"/>
      <p:bldP spid="48" grpId="0"/>
      <p:bldP spid="49" grpId="0"/>
      <p:bldP spid="49" grpId="1"/>
      <p:bldP spid="50" grpId="0" animBg="1"/>
      <p:bldP spid="51" grpId="0" animBg="1"/>
      <p:bldP spid="52" grpId="0"/>
      <p:bldP spid="53" grpId="0"/>
      <p:bldP spid="54" grpId="0"/>
      <p:bldP spid="54" grpId="1"/>
      <p:bldP spid="55" grpId="0" animBg="1"/>
      <p:bldP spid="56" grpId="0" animBg="1"/>
      <p:bldP spid="57" grpId="0"/>
      <p:bldP spid="58" grpId="0"/>
      <p:bldP spid="58" grpId="1"/>
      <p:bldP spid="59" grpId="0"/>
      <p:bldP spid="60" grpId="0" animBg="1"/>
      <p:bldP spid="61" grpId="0" animBg="1"/>
      <p:bldP spid="6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i.ytimg.com/vi/CmAmArqoh6U/maxresdefault.jpg">
            <a:extLst>
              <a:ext uri="{FF2B5EF4-FFF2-40B4-BE49-F238E27FC236}">
                <a16:creationId xmlns:a16="http://schemas.microsoft.com/office/drawing/2014/main" id="{6E8E9BD2-3BD6-4747-934F-6294125A2C0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864" t="4983" r="2864" b="61837"/>
          <a:stretch/>
        </p:blipFill>
        <p:spPr bwMode="auto">
          <a:xfrm>
            <a:off x="0" y="0"/>
            <a:ext cx="12247864" cy="2424776"/>
          </a:xfrm>
          <a:prstGeom prst="rect">
            <a:avLst/>
          </a:prstGeom>
          <a:noFill/>
          <a:extLst>
            <a:ext uri="{909E8E84-426E-40DD-AFC4-6F175D3DCCD1}">
              <a14:hiddenFill xmlns:a14="http://schemas.microsoft.com/office/drawing/2010/main">
                <a:solidFill>
                  <a:srgbClr val="FFFFFF"/>
                </a:solidFill>
              </a14:hiddenFill>
            </a:ext>
          </a:extLst>
        </p:spPr>
      </p:pic>
      <p:sp>
        <p:nvSpPr>
          <p:cNvPr id="43" name="مربع نص 42">
            <a:extLst>
              <a:ext uri="{FF2B5EF4-FFF2-40B4-BE49-F238E27FC236}">
                <a16:creationId xmlns:a16="http://schemas.microsoft.com/office/drawing/2014/main" id="{BE48F1CB-4481-4245-9A04-36A54565EDFE}"/>
              </a:ext>
            </a:extLst>
          </p:cNvPr>
          <p:cNvSpPr txBox="1"/>
          <p:nvPr/>
        </p:nvSpPr>
        <p:spPr>
          <a:xfrm>
            <a:off x="378691" y="2826327"/>
            <a:ext cx="11813309" cy="3201910"/>
          </a:xfrm>
          <a:prstGeom prst="rect">
            <a:avLst/>
          </a:prstGeom>
          <a:no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ما قدمه المجتمعُ الإسلامي للمجتمع البشري من</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قيم ومبادئ في الجوانب </a:t>
            </a:r>
            <a:r>
              <a:rPr kumimoji="0" lang="ar-SA" sz="40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rPr>
              <a:t>الروحية والأخلاقية</a:t>
            </a:r>
            <a:r>
              <a:rPr kumimoji="0" lang="ar-SA" sz="40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وما قدمه من منجزات واكتشافات واختراعات في الجوانب </a:t>
            </a:r>
            <a:r>
              <a:rPr kumimoji="0" lang="ar-SA" sz="40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rPr>
              <a:t>التطبيقية والتنظيمية</a:t>
            </a:r>
          </a:p>
        </p:txBody>
      </p:sp>
      <p:sp>
        <p:nvSpPr>
          <p:cNvPr id="48" name="Rectangle 7">
            <a:extLst>
              <a:ext uri="{FF2B5EF4-FFF2-40B4-BE49-F238E27FC236}">
                <a16:creationId xmlns:a16="http://schemas.microsoft.com/office/drawing/2014/main" id="{7DAE3155-EA3B-479D-A063-E104F25A96F9}"/>
              </a:ext>
            </a:extLst>
          </p:cNvPr>
          <p:cNvSpPr/>
          <p:nvPr/>
        </p:nvSpPr>
        <p:spPr>
          <a:xfrm>
            <a:off x="0" y="1"/>
            <a:ext cx="12192000" cy="2424776"/>
          </a:xfrm>
          <a:prstGeom prst="rect">
            <a:avLst/>
          </a:prstGeom>
          <a:solidFill>
            <a:schemeClr val="accent3">
              <a:lumMod val="40000"/>
              <a:lumOff val="6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47" name="مربع نص 46">
            <a:extLst>
              <a:ext uri="{FF2B5EF4-FFF2-40B4-BE49-F238E27FC236}">
                <a16:creationId xmlns:a16="http://schemas.microsoft.com/office/drawing/2014/main" id="{E79EE80D-C586-42E6-9E8D-057EAEFB095B}"/>
              </a:ext>
            </a:extLst>
          </p:cNvPr>
          <p:cNvSpPr txBox="1"/>
          <p:nvPr/>
        </p:nvSpPr>
        <p:spPr>
          <a:xfrm>
            <a:off x="4267200" y="85829"/>
            <a:ext cx="7414537" cy="2223661"/>
          </a:xfrm>
          <a:prstGeom prst="rect">
            <a:avLst/>
          </a:prstGeom>
          <a:noFill/>
          <a:ln w="104775">
            <a:noFill/>
            <a:prstDash val="sysDot"/>
          </a:ln>
        </p:spPr>
        <p:style>
          <a:lnRef idx="3">
            <a:schemeClr val="lt1"/>
          </a:lnRef>
          <a:fillRef idx="1">
            <a:schemeClr val="accent2"/>
          </a:fillRef>
          <a:effectRef idx="1">
            <a:schemeClr val="accent2"/>
          </a:effectRef>
          <a:fontRef idx="minor">
            <a:schemeClr val="lt1"/>
          </a:fontRef>
        </p:style>
        <p:txBody>
          <a:bodyPr wrap="square" lIns="0" tIns="0" rIns="0" bIns="0"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8000" b="1" i="0" u="none" strike="noStrike" kern="1200" cap="none" spc="0" normalizeH="0" baseline="0" noProof="0" dirty="0">
                <a:ln>
                  <a:noFill/>
                </a:ln>
                <a:solidFill>
                  <a:srgbClr val="E3EACF">
                    <a:lumMod val="25000"/>
                  </a:srgbClr>
                </a:solidFill>
                <a:effectLst/>
                <a:uLnTx/>
                <a:uFillTx/>
                <a:latin typeface="Traditional Arabic" panose="02020603050405020304" pitchFamily="18" charset="-78"/>
                <a:ea typeface="+mn-ea"/>
                <a:cs typeface="Traditional Arabic" panose="02020603050405020304" pitchFamily="18" charset="-78"/>
              </a:rPr>
              <a:t>مفهوم الحضارة الإسلامية</a:t>
            </a:r>
          </a:p>
        </p:txBody>
      </p:sp>
    </p:spTree>
    <p:extLst>
      <p:ext uri="{BB962C8B-B14F-4D97-AF65-F5344CB8AC3E}">
        <p14:creationId xmlns:p14="http://schemas.microsoft.com/office/powerpoint/2010/main" val="4033992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additive="base">
                                        <p:cTn id="7" dur="500" fill="hold"/>
                                        <p:tgtEl>
                                          <p:spTgt spid="47"/>
                                        </p:tgtEl>
                                        <p:attrNameLst>
                                          <p:attrName>ppt_x</p:attrName>
                                        </p:attrNameLst>
                                      </p:cBhvr>
                                      <p:tavLst>
                                        <p:tav tm="0">
                                          <p:val>
                                            <p:strVal val="#ppt_x"/>
                                          </p:val>
                                        </p:tav>
                                        <p:tav tm="100000">
                                          <p:val>
                                            <p:strVal val="#ppt_x"/>
                                          </p:val>
                                        </p:tav>
                                      </p:tavLst>
                                    </p:anim>
                                    <p:anim calcmode="lin" valueType="num">
                                      <p:cBhvr additive="base">
                                        <p:cTn id="8" dur="500" fill="hold"/>
                                        <p:tgtEl>
                                          <p:spTgt spid="47"/>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fade">
                                      <p:cBhvr>
                                        <p:cTn id="13"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مربع نص 42">
            <a:extLst>
              <a:ext uri="{FF2B5EF4-FFF2-40B4-BE49-F238E27FC236}">
                <a16:creationId xmlns:a16="http://schemas.microsoft.com/office/drawing/2014/main" id="{BE48F1CB-4481-4245-9A04-36A54565EDFE}"/>
              </a:ext>
            </a:extLst>
          </p:cNvPr>
          <p:cNvSpPr txBox="1"/>
          <p:nvPr/>
        </p:nvSpPr>
        <p:spPr>
          <a:xfrm>
            <a:off x="7065121"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الطب</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6" name="مربع نص 5">
            <a:extLst>
              <a:ext uri="{FF2B5EF4-FFF2-40B4-BE49-F238E27FC236}">
                <a16:creationId xmlns:a16="http://schemas.microsoft.com/office/drawing/2014/main" id="{0980F57A-C409-408B-A8CF-F5A82B3DC01C}"/>
              </a:ext>
            </a:extLst>
          </p:cNvPr>
          <p:cNvSpPr txBox="1"/>
          <p:nvPr/>
        </p:nvSpPr>
        <p:spPr>
          <a:xfrm>
            <a:off x="9110749" y="191150"/>
            <a:ext cx="2702560" cy="2702560"/>
          </a:xfrm>
          <a:prstGeom prst="ellipse">
            <a:avLst/>
          </a:prstGeom>
          <a:solidFill>
            <a:schemeClr val="bg1">
              <a:alpha val="90000"/>
            </a:schemeClr>
          </a:solidFill>
          <a:ln w="95250" cap="sq">
            <a:gradFill>
              <a:gsLst>
                <a:gs pos="0">
                  <a:schemeClr val="bg1">
                    <a:alpha val="0"/>
                  </a:schemeClr>
                </a:gs>
                <a:gs pos="22000">
                  <a:schemeClr val="bg1">
                    <a:alpha val="0"/>
                  </a:schemeClr>
                </a:gs>
                <a:gs pos="100000">
                  <a:srgbClr val="002060"/>
                </a:gs>
              </a:gsLst>
              <a:lin ang="10800000" scaled="0"/>
            </a:grad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9" name="مربع نص 8">
            <a:extLst>
              <a:ext uri="{FF2B5EF4-FFF2-40B4-BE49-F238E27FC236}">
                <a16:creationId xmlns:a16="http://schemas.microsoft.com/office/drawing/2014/main" id="{CFA2C108-9FA4-4BF2-808D-C981D0F8A1DE}"/>
              </a:ext>
            </a:extLst>
          </p:cNvPr>
          <p:cNvSpPr txBox="1"/>
          <p:nvPr/>
        </p:nvSpPr>
        <p:spPr>
          <a:xfrm>
            <a:off x="5422048"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الكيمياء</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0" name="مربع نص 9">
            <a:extLst>
              <a:ext uri="{FF2B5EF4-FFF2-40B4-BE49-F238E27FC236}">
                <a16:creationId xmlns:a16="http://schemas.microsoft.com/office/drawing/2014/main" id="{DBCB1438-E2E2-47E4-94F9-F0D3421086DC}"/>
              </a:ext>
            </a:extLst>
          </p:cNvPr>
          <p:cNvSpPr txBox="1"/>
          <p:nvPr/>
        </p:nvSpPr>
        <p:spPr>
          <a:xfrm>
            <a:off x="3778976"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العلوم الرياضية</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1" name="مربع نص 10">
            <a:extLst>
              <a:ext uri="{FF2B5EF4-FFF2-40B4-BE49-F238E27FC236}">
                <a16:creationId xmlns:a16="http://schemas.microsoft.com/office/drawing/2014/main" id="{C4DCA52E-87DD-467D-96DC-D83EAB9F1C25}"/>
              </a:ext>
            </a:extLst>
          </p:cNvPr>
          <p:cNvSpPr txBox="1"/>
          <p:nvPr/>
        </p:nvSpPr>
        <p:spPr>
          <a:xfrm>
            <a:off x="2135904"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الجيولوجيا</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2" name="مربع نص 11">
            <a:extLst>
              <a:ext uri="{FF2B5EF4-FFF2-40B4-BE49-F238E27FC236}">
                <a16:creationId xmlns:a16="http://schemas.microsoft.com/office/drawing/2014/main" id="{2F21921F-4477-4A3F-81BC-0C4A11372CEB}"/>
              </a:ext>
            </a:extLst>
          </p:cNvPr>
          <p:cNvSpPr txBox="1"/>
          <p:nvPr/>
        </p:nvSpPr>
        <p:spPr>
          <a:xfrm>
            <a:off x="492832"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علم الفلك</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3" name="مربع نص 12">
            <a:extLst>
              <a:ext uri="{FF2B5EF4-FFF2-40B4-BE49-F238E27FC236}">
                <a16:creationId xmlns:a16="http://schemas.microsoft.com/office/drawing/2014/main" id="{D156D49B-9228-40E0-BFF6-EA240B872A0B}"/>
              </a:ext>
            </a:extLst>
          </p:cNvPr>
          <p:cNvSpPr txBox="1"/>
          <p:nvPr/>
        </p:nvSpPr>
        <p:spPr>
          <a:xfrm>
            <a:off x="9110749" y="320840"/>
            <a:ext cx="2702560" cy="2702560"/>
          </a:xfrm>
          <a:prstGeom prst="rect">
            <a:avLst/>
          </a:prstGeom>
          <a:no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منجزات الحضارة الإسلامية</a:t>
            </a:r>
          </a:p>
        </p:txBody>
      </p:sp>
    </p:spTree>
    <p:extLst>
      <p:ext uri="{BB962C8B-B14F-4D97-AF65-F5344CB8AC3E}">
        <p14:creationId xmlns:p14="http://schemas.microsoft.com/office/powerpoint/2010/main" val="328447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250" fill="hold"/>
                                        <p:tgtEl>
                                          <p:spTgt spid="6"/>
                                        </p:tgtEl>
                                        <p:attrNameLst>
                                          <p:attrName>ppt_w</p:attrName>
                                        </p:attrNameLst>
                                      </p:cBhvr>
                                      <p:tavLst>
                                        <p:tav tm="0">
                                          <p:val>
                                            <p:fltVal val="0"/>
                                          </p:val>
                                        </p:tav>
                                        <p:tav tm="100000">
                                          <p:val>
                                            <p:strVal val="#ppt_w"/>
                                          </p:val>
                                        </p:tav>
                                      </p:tavLst>
                                    </p:anim>
                                    <p:anim calcmode="lin" valueType="num">
                                      <p:cBhvr>
                                        <p:cTn id="8" dur="250" fill="hold"/>
                                        <p:tgtEl>
                                          <p:spTgt spid="6"/>
                                        </p:tgtEl>
                                        <p:attrNameLst>
                                          <p:attrName>ppt_h</p:attrName>
                                        </p:attrNameLst>
                                      </p:cBhvr>
                                      <p:tavLst>
                                        <p:tav tm="0">
                                          <p:val>
                                            <p:fltVal val="0"/>
                                          </p:val>
                                        </p:tav>
                                        <p:tav tm="100000">
                                          <p:val>
                                            <p:strVal val="#ppt_h"/>
                                          </p:val>
                                        </p:tav>
                                      </p:tavLst>
                                    </p:anim>
                                    <p:animEffect transition="in" filter="fade">
                                      <p:cBhvr>
                                        <p:cTn id="9" dur="250"/>
                                        <p:tgtEl>
                                          <p:spTgt spid="6"/>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250" fill="hold"/>
                                        <p:tgtEl>
                                          <p:spTgt spid="13"/>
                                        </p:tgtEl>
                                        <p:attrNameLst>
                                          <p:attrName>ppt_w</p:attrName>
                                        </p:attrNameLst>
                                      </p:cBhvr>
                                      <p:tavLst>
                                        <p:tav tm="0">
                                          <p:val>
                                            <p:fltVal val="0"/>
                                          </p:val>
                                        </p:tav>
                                        <p:tav tm="100000">
                                          <p:val>
                                            <p:strVal val="#ppt_w"/>
                                          </p:val>
                                        </p:tav>
                                      </p:tavLst>
                                    </p:anim>
                                    <p:anim calcmode="lin" valueType="num">
                                      <p:cBhvr>
                                        <p:cTn id="13" dur="250" fill="hold"/>
                                        <p:tgtEl>
                                          <p:spTgt spid="13"/>
                                        </p:tgtEl>
                                        <p:attrNameLst>
                                          <p:attrName>ppt_h</p:attrName>
                                        </p:attrNameLst>
                                      </p:cBhvr>
                                      <p:tavLst>
                                        <p:tav tm="0">
                                          <p:val>
                                            <p:fltVal val="0"/>
                                          </p:val>
                                        </p:tav>
                                        <p:tav tm="100000">
                                          <p:val>
                                            <p:strVal val="#ppt_h"/>
                                          </p:val>
                                        </p:tav>
                                      </p:tavLst>
                                    </p:anim>
                                    <p:animEffect transition="in" filter="fade">
                                      <p:cBhvr>
                                        <p:cTn id="14" dur="250"/>
                                        <p:tgtEl>
                                          <p:spTgt spid="13"/>
                                        </p:tgtEl>
                                      </p:cBhvr>
                                    </p:animEffect>
                                  </p:childTnLst>
                                </p:cTn>
                              </p:par>
                              <p:par>
                                <p:cTn id="15" presetID="8" presetClass="emph" presetSubtype="0" repeatCount="indefinite" fill="hold" grpId="1" nodeType="withEffect">
                                  <p:stCondLst>
                                    <p:cond delay="0"/>
                                  </p:stCondLst>
                                  <p:childTnLst>
                                    <p:animRot by="21600000">
                                      <p:cBhvr>
                                        <p:cTn id="16" dur="10000" fill="hold"/>
                                        <p:tgtEl>
                                          <p:spTgt spid="6"/>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43"/>
                                        </p:tgtEl>
                                        <p:attrNameLst>
                                          <p:attrName>style.visibility</p:attrName>
                                        </p:attrNameLst>
                                      </p:cBhvr>
                                      <p:to>
                                        <p:strVal val="visible"/>
                                      </p:to>
                                    </p:set>
                                    <p:anim calcmode="lin" valueType="num">
                                      <p:cBhvr additive="base">
                                        <p:cTn id="21" dur="500" fill="hold"/>
                                        <p:tgtEl>
                                          <p:spTgt spid="43"/>
                                        </p:tgtEl>
                                        <p:attrNameLst>
                                          <p:attrName>ppt_x</p:attrName>
                                        </p:attrNameLst>
                                      </p:cBhvr>
                                      <p:tavLst>
                                        <p:tav tm="0">
                                          <p:val>
                                            <p:strVal val="0-#ppt_w/2"/>
                                          </p:val>
                                        </p:tav>
                                        <p:tav tm="100000">
                                          <p:val>
                                            <p:strVal val="#ppt_x"/>
                                          </p:val>
                                        </p:tav>
                                      </p:tavLst>
                                    </p:anim>
                                    <p:anim calcmode="lin" valueType="num">
                                      <p:cBhvr additive="base">
                                        <p:cTn id="22" dur="500" fill="hold"/>
                                        <p:tgtEl>
                                          <p:spTgt spid="43"/>
                                        </p:tgtEl>
                                        <p:attrNameLst>
                                          <p:attrName>ppt_y</p:attrName>
                                        </p:attrNameLst>
                                      </p:cBhvr>
                                      <p:tavLst>
                                        <p:tav tm="0">
                                          <p:val>
                                            <p:strVal val="#ppt_y"/>
                                          </p:val>
                                        </p:tav>
                                        <p:tav tm="100000">
                                          <p:val>
                                            <p:strVal val="#ppt_y"/>
                                          </p:val>
                                        </p:tav>
                                      </p:tavLst>
                                    </p:anim>
                                  </p:childTnLst>
                                </p:cTn>
                              </p:par>
                            </p:childTnLst>
                          </p:cTn>
                        </p:par>
                        <p:par>
                          <p:cTn id="23" fill="hold">
                            <p:stCondLst>
                              <p:cond delay="500"/>
                            </p:stCondLst>
                            <p:childTnLst>
                              <p:par>
                                <p:cTn id="24" presetID="2" presetClass="entr" presetSubtype="8" fill="hold" grpId="0" nodeType="after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0-#ppt_w/2"/>
                                          </p:val>
                                        </p:tav>
                                        <p:tav tm="100000">
                                          <p:val>
                                            <p:strVal val="#ppt_x"/>
                                          </p:val>
                                        </p:tav>
                                      </p:tavLst>
                                    </p:anim>
                                    <p:anim calcmode="lin" valueType="num">
                                      <p:cBhvr additive="base">
                                        <p:cTn id="27" dur="500" fill="hold"/>
                                        <p:tgtEl>
                                          <p:spTgt spid="9"/>
                                        </p:tgtEl>
                                        <p:attrNameLst>
                                          <p:attrName>ppt_y</p:attrName>
                                        </p:attrNameLst>
                                      </p:cBhvr>
                                      <p:tavLst>
                                        <p:tav tm="0">
                                          <p:val>
                                            <p:strVal val="#ppt_y"/>
                                          </p:val>
                                        </p:tav>
                                        <p:tav tm="100000">
                                          <p:val>
                                            <p:strVal val="#ppt_y"/>
                                          </p:val>
                                        </p:tav>
                                      </p:tavLst>
                                    </p:anim>
                                  </p:childTnLst>
                                </p:cTn>
                              </p:par>
                            </p:childTnLst>
                          </p:cTn>
                        </p:par>
                        <p:par>
                          <p:cTn id="28" fill="hold">
                            <p:stCondLst>
                              <p:cond delay="1000"/>
                            </p:stCondLst>
                            <p:childTnLst>
                              <p:par>
                                <p:cTn id="29" presetID="2" presetClass="entr" presetSubtype="8"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0-#ppt_w/2"/>
                                          </p:val>
                                        </p:tav>
                                        <p:tav tm="100000">
                                          <p:val>
                                            <p:strVal val="#ppt_x"/>
                                          </p:val>
                                        </p:tav>
                                      </p:tavLst>
                                    </p:anim>
                                    <p:anim calcmode="lin" valueType="num">
                                      <p:cBhvr additive="base">
                                        <p:cTn id="32" dur="500" fill="hold"/>
                                        <p:tgtEl>
                                          <p:spTgt spid="10"/>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2" presetClass="entr" presetSubtype="8" fill="hold" grpId="0" nodeType="afterEffect">
                                  <p:stCondLst>
                                    <p:cond delay="0"/>
                                  </p:stCondLst>
                                  <p:childTnLst>
                                    <p:set>
                                      <p:cBhvr>
                                        <p:cTn id="35" dur="1" fill="hold">
                                          <p:stCondLst>
                                            <p:cond delay="0"/>
                                          </p:stCondLst>
                                        </p:cTn>
                                        <p:tgtEl>
                                          <p:spTgt spid="11"/>
                                        </p:tgtEl>
                                        <p:attrNameLst>
                                          <p:attrName>style.visibility</p:attrName>
                                        </p:attrNameLst>
                                      </p:cBhvr>
                                      <p:to>
                                        <p:strVal val="visible"/>
                                      </p:to>
                                    </p:set>
                                    <p:anim calcmode="lin" valueType="num">
                                      <p:cBhvr additive="base">
                                        <p:cTn id="36" dur="500" fill="hold"/>
                                        <p:tgtEl>
                                          <p:spTgt spid="11"/>
                                        </p:tgtEl>
                                        <p:attrNameLst>
                                          <p:attrName>ppt_x</p:attrName>
                                        </p:attrNameLst>
                                      </p:cBhvr>
                                      <p:tavLst>
                                        <p:tav tm="0">
                                          <p:val>
                                            <p:strVal val="0-#ppt_w/2"/>
                                          </p:val>
                                        </p:tav>
                                        <p:tav tm="100000">
                                          <p:val>
                                            <p:strVal val="#ppt_x"/>
                                          </p:val>
                                        </p:tav>
                                      </p:tavLst>
                                    </p:anim>
                                    <p:anim calcmode="lin" valueType="num">
                                      <p:cBhvr additive="base">
                                        <p:cTn id="37" dur="500" fill="hold"/>
                                        <p:tgtEl>
                                          <p:spTgt spid="11"/>
                                        </p:tgtEl>
                                        <p:attrNameLst>
                                          <p:attrName>ppt_y</p:attrName>
                                        </p:attrNameLst>
                                      </p:cBhvr>
                                      <p:tavLst>
                                        <p:tav tm="0">
                                          <p:val>
                                            <p:strVal val="#ppt_y"/>
                                          </p:val>
                                        </p:tav>
                                        <p:tav tm="100000">
                                          <p:val>
                                            <p:strVal val="#ppt_y"/>
                                          </p:val>
                                        </p:tav>
                                      </p:tavLst>
                                    </p:anim>
                                  </p:childTnLst>
                                </p:cTn>
                              </p:par>
                            </p:childTnLst>
                          </p:cTn>
                        </p:par>
                        <p:par>
                          <p:cTn id="38" fill="hold">
                            <p:stCondLst>
                              <p:cond delay="2000"/>
                            </p:stCondLst>
                            <p:childTnLst>
                              <p:par>
                                <p:cTn id="39" presetID="2" presetClass="entr" presetSubtype="8" fill="hold" grpId="0" nodeType="after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0-#ppt_w/2"/>
                                          </p:val>
                                        </p:tav>
                                        <p:tav tm="100000">
                                          <p:val>
                                            <p:strVal val="#ppt_x"/>
                                          </p:val>
                                        </p:tav>
                                      </p:tavLst>
                                    </p:anim>
                                    <p:anim calcmode="lin" valueType="num">
                                      <p:cBhvr additive="base">
                                        <p:cTn id="42"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6" grpId="0" animBg="1"/>
      <p:bldP spid="6" grpId="1" animBg="1"/>
      <p:bldP spid="9" grpId="0" animBg="1"/>
      <p:bldP spid="10"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مربع نص 42">
            <a:extLst>
              <a:ext uri="{FF2B5EF4-FFF2-40B4-BE49-F238E27FC236}">
                <a16:creationId xmlns:a16="http://schemas.microsoft.com/office/drawing/2014/main" id="{BE48F1CB-4481-4245-9A04-36A54565EDFE}"/>
              </a:ext>
            </a:extLst>
          </p:cNvPr>
          <p:cNvSpPr txBox="1"/>
          <p:nvPr/>
        </p:nvSpPr>
        <p:spPr>
          <a:xfrm>
            <a:off x="7065121"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الطب</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6" name="مربع نص 5">
            <a:extLst>
              <a:ext uri="{FF2B5EF4-FFF2-40B4-BE49-F238E27FC236}">
                <a16:creationId xmlns:a16="http://schemas.microsoft.com/office/drawing/2014/main" id="{0980F57A-C409-408B-A8CF-F5A82B3DC01C}"/>
              </a:ext>
            </a:extLst>
          </p:cNvPr>
          <p:cNvSpPr txBox="1"/>
          <p:nvPr/>
        </p:nvSpPr>
        <p:spPr>
          <a:xfrm>
            <a:off x="9110749" y="191150"/>
            <a:ext cx="2702560" cy="2702560"/>
          </a:xfrm>
          <a:prstGeom prst="ellipse">
            <a:avLst/>
          </a:prstGeom>
          <a:solidFill>
            <a:schemeClr val="bg1">
              <a:alpha val="90000"/>
            </a:schemeClr>
          </a:solidFill>
          <a:ln w="95250" cap="sq">
            <a:gradFill>
              <a:gsLst>
                <a:gs pos="0">
                  <a:schemeClr val="bg1">
                    <a:alpha val="0"/>
                  </a:schemeClr>
                </a:gs>
                <a:gs pos="22000">
                  <a:schemeClr val="bg1">
                    <a:alpha val="0"/>
                  </a:schemeClr>
                </a:gs>
                <a:gs pos="100000">
                  <a:srgbClr val="002060"/>
                </a:gs>
              </a:gsLst>
              <a:lin ang="10800000" scaled="0"/>
            </a:grad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9" name="مربع نص 8">
            <a:extLst>
              <a:ext uri="{FF2B5EF4-FFF2-40B4-BE49-F238E27FC236}">
                <a16:creationId xmlns:a16="http://schemas.microsoft.com/office/drawing/2014/main" id="{CFA2C108-9FA4-4BF2-808D-C981D0F8A1DE}"/>
              </a:ext>
            </a:extLst>
          </p:cNvPr>
          <p:cNvSpPr txBox="1"/>
          <p:nvPr/>
        </p:nvSpPr>
        <p:spPr>
          <a:xfrm>
            <a:off x="5422048"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الكيمياء</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0" name="مربع نص 9">
            <a:extLst>
              <a:ext uri="{FF2B5EF4-FFF2-40B4-BE49-F238E27FC236}">
                <a16:creationId xmlns:a16="http://schemas.microsoft.com/office/drawing/2014/main" id="{DBCB1438-E2E2-47E4-94F9-F0D3421086DC}"/>
              </a:ext>
            </a:extLst>
          </p:cNvPr>
          <p:cNvSpPr txBox="1"/>
          <p:nvPr/>
        </p:nvSpPr>
        <p:spPr>
          <a:xfrm>
            <a:off x="3778976"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العلوم الرياضية</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1" name="مربع نص 10">
            <a:extLst>
              <a:ext uri="{FF2B5EF4-FFF2-40B4-BE49-F238E27FC236}">
                <a16:creationId xmlns:a16="http://schemas.microsoft.com/office/drawing/2014/main" id="{C4DCA52E-87DD-467D-96DC-D83EAB9F1C25}"/>
              </a:ext>
            </a:extLst>
          </p:cNvPr>
          <p:cNvSpPr txBox="1"/>
          <p:nvPr/>
        </p:nvSpPr>
        <p:spPr>
          <a:xfrm>
            <a:off x="2135904"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الجيولوجيا</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2" name="مربع نص 11">
            <a:extLst>
              <a:ext uri="{FF2B5EF4-FFF2-40B4-BE49-F238E27FC236}">
                <a16:creationId xmlns:a16="http://schemas.microsoft.com/office/drawing/2014/main" id="{2F21921F-4477-4A3F-81BC-0C4A11372CEB}"/>
              </a:ext>
            </a:extLst>
          </p:cNvPr>
          <p:cNvSpPr txBox="1"/>
          <p:nvPr/>
        </p:nvSpPr>
        <p:spPr>
          <a:xfrm>
            <a:off x="492832" y="462430"/>
            <a:ext cx="1912470" cy="1912470"/>
          </a:xfrm>
          <a:prstGeom prst="ellipse">
            <a:avLst/>
          </a:prstGeom>
          <a:solidFill>
            <a:schemeClr val="bg1">
              <a:lumMod val="75000"/>
              <a:alpha val="70000"/>
            </a:scheme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علم الفلك</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3" name="مربع نص 12">
            <a:extLst>
              <a:ext uri="{FF2B5EF4-FFF2-40B4-BE49-F238E27FC236}">
                <a16:creationId xmlns:a16="http://schemas.microsoft.com/office/drawing/2014/main" id="{D156D49B-9228-40E0-BFF6-EA240B872A0B}"/>
              </a:ext>
            </a:extLst>
          </p:cNvPr>
          <p:cNvSpPr txBox="1"/>
          <p:nvPr/>
        </p:nvSpPr>
        <p:spPr>
          <a:xfrm>
            <a:off x="9110749" y="320840"/>
            <a:ext cx="2702560" cy="2702560"/>
          </a:xfrm>
          <a:prstGeom prst="rect">
            <a:avLst/>
          </a:prstGeom>
          <a:no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منجزات الحضارة الإسلامية</a:t>
            </a:r>
          </a:p>
        </p:txBody>
      </p:sp>
      <p:sp>
        <p:nvSpPr>
          <p:cNvPr id="14" name="مربع نص 13">
            <a:extLst>
              <a:ext uri="{FF2B5EF4-FFF2-40B4-BE49-F238E27FC236}">
                <a16:creationId xmlns:a16="http://schemas.microsoft.com/office/drawing/2014/main" id="{2DD20833-8321-4BB7-A482-B6F29DE376FF}"/>
              </a:ext>
            </a:extLst>
          </p:cNvPr>
          <p:cNvSpPr txBox="1"/>
          <p:nvPr/>
        </p:nvSpPr>
        <p:spPr>
          <a:xfrm>
            <a:off x="378691" y="2826327"/>
            <a:ext cx="11813309" cy="1491673"/>
          </a:xfrm>
          <a:prstGeom prst="rect">
            <a:avLst/>
          </a:prstGeom>
          <a:no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حث ديننا على التداوي</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قال صلى الله عليه وسلم: (تداووا عباد الله، فإن الله عز وجل لم يضع داءً إلا وضع له دواءً إلا الهَرَم)</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ويقول الإمام الشافعي: «العلم علمان: علم فقه الأديان، وعلم طب الأبدان»</a:t>
            </a:r>
            <a:endParaRPr kumimoji="0" lang="ar-SA" sz="32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5" name="مربع نص 14">
            <a:extLst>
              <a:ext uri="{FF2B5EF4-FFF2-40B4-BE49-F238E27FC236}">
                <a16:creationId xmlns:a16="http://schemas.microsoft.com/office/drawing/2014/main" id="{2F212DC1-5F9A-48AD-8B4C-E7E22C69AFE4}"/>
              </a:ext>
            </a:extLst>
          </p:cNvPr>
          <p:cNvSpPr txBox="1"/>
          <p:nvPr/>
        </p:nvSpPr>
        <p:spPr>
          <a:xfrm>
            <a:off x="7734300" y="4470400"/>
            <a:ext cx="41783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ثابت بن قرة</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له أكثر من ثلاثين كتابًا في الطب، في أصناف الأمراض، والكلى والمثانة، والجدري والحصبة...</a:t>
            </a:r>
          </a:p>
        </p:txBody>
      </p:sp>
      <p:sp>
        <p:nvSpPr>
          <p:cNvPr id="16" name="مربع نص 15">
            <a:extLst>
              <a:ext uri="{FF2B5EF4-FFF2-40B4-BE49-F238E27FC236}">
                <a16:creationId xmlns:a16="http://schemas.microsoft.com/office/drawing/2014/main" id="{485C9A6A-AB86-4165-90A6-3D509C33764F}"/>
              </a:ext>
            </a:extLst>
          </p:cNvPr>
          <p:cNvSpPr txBox="1"/>
          <p:nvPr/>
        </p:nvSpPr>
        <p:spPr>
          <a:xfrm>
            <a:off x="3332898" y="4470400"/>
            <a:ext cx="41783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الزهراوي</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عالم أندلسي، أو من صنف في العمليات الجراحية، وأول من اخترع جهازًا لاستئصال اللوزتين</a:t>
            </a:r>
          </a:p>
        </p:txBody>
      </p:sp>
      <p:sp>
        <p:nvSpPr>
          <p:cNvPr id="17" name="مربع نص 16">
            <a:extLst>
              <a:ext uri="{FF2B5EF4-FFF2-40B4-BE49-F238E27FC236}">
                <a16:creationId xmlns:a16="http://schemas.microsoft.com/office/drawing/2014/main" id="{CC3FAA15-C581-4975-9CA0-976FE2661693}"/>
              </a:ext>
            </a:extLst>
          </p:cNvPr>
          <p:cNvSpPr txBox="1"/>
          <p:nvPr/>
        </p:nvSpPr>
        <p:spPr>
          <a:xfrm>
            <a:off x="556911" y="4470400"/>
            <a:ext cx="2552885"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ابن النفيس</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مستكشف الدورة الدموية الصغرى</a:t>
            </a:r>
          </a:p>
        </p:txBody>
      </p:sp>
      <p:sp>
        <p:nvSpPr>
          <p:cNvPr id="19" name="مربع نص 18">
            <a:extLst>
              <a:ext uri="{FF2B5EF4-FFF2-40B4-BE49-F238E27FC236}">
                <a16:creationId xmlns:a16="http://schemas.microsoft.com/office/drawing/2014/main" id="{98A71631-93AA-4B18-A1CD-A259B8E02E1A}"/>
              </a:ext>
            </a:extLst>
          </p:cNvPr>
          <p:cNvSpPr txBox="1"/>
          <p:nvPr/>
        </p:nvSpPr>
        <p:spPr>
          <a:xfrm>
            <a:off x="2004291" y="4337436"/>
            <a:ext cx="8562110" cy="2250524"/>
          </a:xfrm>
          <a:prstGeom prst="rect">
            <a:avLst/>
          </a:prstGeom>
          <a:solidFill>
            <a:schemeClr val="accent5">
              <a:lumMod val="60000"/>
              <a:lumOff val="40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أول مستشفى بني في الإسلام </a:t>
            </a:r>
            <a:r>
              <a:rPr kumimoji="0" lang="ar-SA" sz="32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في عهد الوليد بن عبدالملك في دمشق</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وكان يسمونها (</a:t>
            </a:r>
            <a:r>
              <a:rPr kumimoji="0" lang="ar-SA" sz="3200" b="1" i="0" u="none" strike="noStrike" kern="1200" cap="none" spc="0" normalizeH="0" baseline="0" noProof="0" dirty="0" err="1">
                <a:ln>
                  <a:noFill/>
                </a:ln>
                <a:solidFill>
                  <a:srgbClr val="C00000"/>
                </a:solidFill>
                <a:effectLst/>
                <a:uLnTx/>
                <a:uFillTx/>
                <a:latin typeface="Traditional Arabic" panose="02020603050405020304" pitchFamily="18" charset="-78"/>
                <a:ea typeface="+mn-ea"/>
                <a:cs typeface="Traditional Arabic" panose="02020603050405020304" pitchFamily="18" charset="-78"/>
              </a:rPr>
              <a:t>بيمارستان</a:t>
            </a:r>
            <a:r>
              <a:rPr kumimoji="0" lang="ar-SA" sz="32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 أو (</a:t>
            </a:r>
            <a:r>
              <a:rPr kumimoji="0" lang="ar-SA" sz="3200" b="1" i="0" u="none" strike="noStrike" kern="1200" cap="none" spc="0" normalizeH="0" baseline="0" noProof="0" dirty="0" err="1">
                <a:ln>
                  <a:noFill/>
                </a:ln>
                <a:solidFill>
                  <a:srgbClr val="C00000"/>
                </a:solidFill>
                <a:effectLst/>
                <a:uLnTx/>
                <a:uFillTx/>
                <a:latin typeface="Traditional Arabic" panose="02020603050405020304" pitchFamily="18" charset="-78"/>
                <a:ea typeface="+mn-ea"/>
                <a:cs typeface="Traditional Arabic" panose="02020603050405020304" pitchFamily="18" charset="-78"/>
              </a:rPr>
              <a:t>مورستان</a:t>
            </a:r>
            <a:r>
              <a:rPr kumimoji="0" lang="ar-SA" sz="32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 ، كلمة فارسية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وكان تبنى المستشفيات في أماكن فسيحة، نقية الهواء، وافرة الماء، فيها مختلف التخصصات كطب الكحالين (العيون) والجراحين والمجبرين...</a:t>
            </a:r>
            <a:endParaRPr kumimoji="0" lang="ar-SA" sz="32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Tree>
    <p:extLst>
      <p:ext uri="{BB962C8B-B14F-4D97-AF65-F5344CB8AC3E}">
        <p14:creationId xmlns:p14="http://schemas.microsoft.com/office/powerpoint/2010/main" val="109967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par>
                                <p:cTn id="7" presetID="1" presetClass="emph" presetSubtype="2" fill="hold" nodeType="withEffect">
                                  <p:stCondLst>
                                    <p:cond delay="0"/>
                                  </p:stCondLst>
                                  <p:childTnLst>
                                    <p:animClr clrSpc="rgb" dir="cw">
                                      <p:cBhvr>
                                        <p:cTn id="8" dur="2000" fill="hold"/>
                                        <p:tgtEl>
                                          <p:spTgt spid="43"/>
                                        </p:tgtEl>
                                        <p:attrNameLst>
                                          <p:attrName>fillcolor</p:attrName>
                                        </p:attrNameLst>
                                      </p:cBhvr>
                                      <p:to>
                                        <a:schemeClr val="folHlink"/>
                                      </p:to>
                                    </p:animClr>
                                    <p:set>
                                      <p:cBhvr>
                                        <p:cTn id="9" dur="2000" fill="hold"/>
                                        <p:tgtEl>
                                          <p:spTgt spid="43"/>
                                        </p:tgtEl>
                                        <p:attrNameLst>
                                          <p:attrName>fill.type</p:attrName>
                                        </p:attrNameLst>
                                      </p:cBhvr>
                                      <p:to>
                                        <p:strVal val="solid"/>
                                      </p:to>
                                    </p:set>
                                    <p:set>
                                      <p:cBhvr>
                                        <p:cTn id="10" dur="2000" fill="hold"/>
                                        <p:tgtEl>
                                          <p:spTgt spid="43"/>
                                        </p:tgtEl>
                                        <p:attrNameLst>
                                          <p:attrName>fill.on</p:attrName>
                                        </p:attrNameLst>
                                      </p:cBhvr>
                                      <p:to>
                                        <p:strVal val="true"/>
                                      </p:to>
                                    </p:set>
                                  </p:childTnLst>
                                </p:cTn>
                              </p:par>
                              <p:par>
                                <p:cTn id="11" presetID="10" presetClass="exit" presetSubtype="0" fill="hold" grpId="0" nodeType="withEffect">
                                  <p:stCondLst>
                                    <p:cond delay="0"/>
                                  </p:stCondLst>
                                  <p:childTnLst>
                                    <p:animEffect transition="out" filter="fade">
                                      <p:cBhvr>
                                        <p:cTn id="12" dur="500"/>
                                        <p:tgtEl>
                                          <p:spTgt spid="9"/>
                                        </p:tgtEl>
                                      </p:cBhvr>
                                    </p:animEffect>
                                    <p:set>
                                      <p:cBhvr>
                                        <p:cTn id="13" dur="1" fill="hold">
                                          <p:stCondLst>
                                            <p:cond delay="499"/>
                                          </p:stCondLst>
                                        </p:cTn>
                                        <p:tgtEl>
                                          <p:spTgt spid="9"/>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10"/>
                                        </p:tgtEl>
                                      </p:cBhvr>
                                    </p:animEffect>
                                    <p:set>
                                      <p:cBhvr>
                                        <p:cTn id="16" dur="1" fill="hold">
                                          <p:stCondLst>
                                            <p:cond delay="499"/>
                                          </p:stCondLst>
                                        </p:cTn>
                                        <p:tgtEl>
                                          <p:spTgt spid="10"/>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500"/>
                                        <p:tgtEl>
                                          <p:spTgt spid="11"/>
                                        </p:tgtEl>
                                      </p:cBhvr>
                                    </p:animEffect>
                                    <p:set>
                                      <p:cBhvr>
                                        <p:cTn id="19" dur="1" fill="hold">
                                          <p:stCondLst>
                                            <p:cond delay="499"/>
                                          </p:stCondLst>
                                        </p:cTn>
                                        <p:tgtEl>
                                          <p:spTgt spid="11"/>
                                        </p:tgtEl>
                                        <p:attrNameLst>
                                          <p:attrName>style.visibility</p:attrName>
                                        </p:attrNameLst>
                                      </p:cBhvr>
                                      <p:to>
                                        <p:strVal val="hidden"/>
                                      </p:to>
                                    </p:set>
                                  </p:childTnLst>
                                </p:cTn>
                              </p:par>
                              <p:par>
                                <p:cTn id="20" presetID="10" presetClass="exit" presetSubtype="0" fill="hold" grpId="0" nodeType="withEffect">
                                  <p:stCondLst>
                                    <p:cond delay="0"/>
                                  </p:stCondLst>
                                  <p:childTnLst>
                                    <p:animEffect transition="out" filter="fade">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xit" presetSubtype="0" fill="hold" grpId="1" nodeType="clickEffect">
                                  <p:stCondLst>
                                    <p:cond delay="0"/>
                                  </p:stCondLst>
                                  <p:childTnLst>
                                    <p:anim calcmode="lin" valueType="num">
                                      <p:cBhvr>
                                        <p:cTn id="46" dur="1000"/>
                                        <p:tgtEl>
                                          <p:spTgt spid="14"/>
                                        </p:tgtEl>
                                        <p:attrNameLst>
                                          <p:attrName>ppt_w</p:attrName>
                                        </p:attrNameLst>
                                      </p:cBhvr>
                                      <p:tavLst>
                                        <p:tav tm="0">
                                          <p:val>
                                            <p:strVal val="ppt_w"/>
                                          </p:val>
                                        </p:tav>
                                        <p:tav tm="100000">
                                          <p:val>
                                            <p:fltVal val="0"/>
                                          </p:val>
                                        </p:tav>
                                      </p:tavLst>
                                    </p:anim>
                                    <p:anim calcmode="lin" valueType="num">
                                      <p:cBhvr>
                                        <p:cTn id="47" dur="1000"/>
                                        <p:tgtEl>
                                          <p:spTgt spid="14"/>
                                        </p:tgtEl>
                                        <p:attrNameLst>
                                          <p:attrName>ppt_h</p:attrName>
                                        </p:attrNameLst>
                                      </p:cBhvr>
                                      <p:tavLst>
                                        <p:tav tm="0">
                                          <p:val>
                                            <p:strVal val="ppt_h"/>
                                          </p:val>
                                        </p:tav>
                                        <p:tav tm="100000">
                                          <p:val>
                                            <p:fltVal val="0"/>
                                          </p:val>
                                        </p:tav>
                                      </p:tavLst>
                                    </p:anim>
                                    <p:anim calcmode="lin" valueType="num">
                                      <p:cBhvr>
                                        <p:cTn id="48" dur="1000"/>
                                        <p:tgtEl>
                                          <p:spTgt spid="14"/>
                                        </p:tgtEl>
                                        <p:attrNameLst>
                                          <p:attrName>style.rotation</p:attrName>
                                        </p:attrNameLst>
                                      </p:cBhvr>
                                      <p:tavLst>
                                        <p:tav tm="0">
                                          <p:val>
                                            <p:fltVal val="0"/>
                                          </p:val>
                                        </p:tav>
                                        <p:tav tm="100000">
                                          <p:val>
                                            <p:fltVal val="90"/>
                                          </p:val>
                                        </p:tav>
                                      </p:tavLst>
                                    </p:anim>
                                    <p:animEffect transition="out" filter="fade">
                                      <p:cBhvr>
                                        <p:cTn id="49" dur="1000"/>
                                        <p:tgtEl>
                                          <p:spTgt spid="14"/>
                                        </p:tgtEl>
                                      </p:cBhvr>
                                    </p:animEffect>
                                    <p:set>
                                      <p:cBhvr>
                                        <p:cTn id="50" dur="1" fill="hold">
                                          <p:stCondLst>
                                            <p:cond delay="999"/>
                                          </p:stCondLst>
                                        </p:cTn>
                                        <p:tgtEl>
                                          <p:spTgt spid="14"/>
                                        </p:tgtEl>
                                        <p:attrNameLst>
                                          <p:attrName>style.visibility</p:attrName>
                                        </p:attrNameLst>
                                      </p:cBhvr>
                                      <p:to>
                                        <p:strVal val="hidden"/>
                                      </p:to>
                                    </p:set>
                                  </p:childTnLst>
                                </p:cTn>
                              </p:par>
                              <p:par>
                                <p:cTn id="51" presetID="31" presetClass="exit" presetSubtype="0" fill="hold" grpId="1" nodeType="withEffect">
                                  <p:stCondLst>
                                    <p:cond delay="0"/>
                                  </p:stCondLst>
                                  <p:childTnLst>
                                    <p:anim calcmode="lin" valueType="num">
                                      <p:cBhvr>
                                        <p:cTn id="52" dur="1000"/>
                                        <p:tgtEl>
                                          <p:spTgt spid="15"/>
                                        </p:tgtEl>
                                        <p:attrNameLst>
                                          <p:attrName>ppt_w</p:attrName>
                                        </p:attrNameLst>
                                      </p:cBhvr>
                                      <p:tavLst>
                                        <p:tav tm="0">
                                          <p:val>
                                            <p:strVal val="ppt_w"/>
                                          </p:val>
                                        </p:tav>
                                        <p:tav tm="100000">
                                          <p:val>
                                            <p:fltVal val="0"/>
                                          </p:val>
                                        </p:tav>
                                      </p:tavLst>
                                    </p:anim>
                                    <p:anim calcmode="lin" valueType="num">
                                      <p:cBhvr>
                                        <p:cTn id="53" dur="1000"/>
                                        <p:tgtEl>
                                          <p:spTgt spid="15"/>
                                        </p:tgtEl>
                                        <p:attrNameLst>
                                          <p:attrName>ppt_h</p:attrName>
                                        </p:attrNameLst>
                                      </p:cBhvr>
                                      <p:tavLst>
                                        <p:tav tm="0">
                                          <p:val>
                                            <p:strVal val="ppt_h"/>
                                          </p:val>
                                        </p:tav>
                                        <p:tav tm="100000">
                                          <p:val>
                                            <p:fltVal val="0"/>
                                          </p:val>
                                        </p:tav>
                                      </p:tavLst>
                                    </p:anim>
                                    <p:anim calcmode="lin" valueType="num">
                                      <p:cBhvr>
                                        <p:cTn id="54" dur="1000"/>
                                        <p:tgtEl>
                                          <p:spTgt spid="15"/>
                                        </p:tgtEl>
                                        <p:attrNameLst>
                                          <p:attrName>style.rotation</p:attrName>
                                        </p:attrNameLst>
                                      </p:cBhvr>
                                      <p:tavLst>
                                        <p:tav tm="0">
                                          <p:val>
                                            <p:fltVal val="0"/>
                                          </p:val>
                                        </p:tav>
                                        <p:tav tm="100000">
                                          <p:val>
                                            <p:fltVal val="90"/>
                                          </p:val>
                                        </p:tav>
                                      </p:tavLst>
                                    </p:anim>
                                    <p:animEffect transition="out" filter="fade">
                                      <p:cBhvr>
                                        <p:cTn id="55" dur="1000"/>
                                        <p:tgtEl>
                                          <p:spTgt spid="15"/>
                                        </p:tgtEl>
                                      </p:cBhvr>
                                    </p:animEffect>
                                    <p:set>
                                      <p:cBhvr>
                                        <p:cTn id="56" dur="1" fill="hold">
                                          <p:stCondLst>
                                            <p:cond delay="999"/>
                                          </p:stCondLst>
                                        </p:cTn>
                                        <p:tgtEl>
                                          <p:spTgt spid="15"/>
                                        </p:tgtEl>
                                        <p:attrNameLst>
                                          <p:attrName>style.visibility</p:attrName>
                                        </p:attrNameLst>
                                      </p:cBhvr>
                                      <p:to>
                                        <p:strVal val="hidden"/>
                                      </p:to>
                                    </p:set>
                                  </p:childTnLst>
                                </p:cTn>
                              </p:par>
                              <p:par>
                                <p:cTn id="57" presetID="31" presetClass="exit" presetSubtype="0" fill="hold" grpId="1" nodeType="withEffect">
                                  <p:stCondLst>
                                    <p:cond delay="0"/>
                                  </p:stCondLst>
                                  <p:childTnLst>
                                    <p:anim calcmode="lin" valueType="num">
                                      <p:cBhvr>
                                        <p:cTn id="58" dur="1000"/>
                                        <p:tgtEl>
                                          <p:spTgt spid="16"/>
                                        </p:tgtEl>
                                        <p:attrNameLst>
                                          <p:attrName>ppt_w</p:attrName>
                                        </p:attrNameLst>
                                      </p:cBhvr>
                                      <p:tavLst>
                                        <p:tav tm="0">
                                          <p:val>
                                            <p:strVal val="ppt_w"/>
                                          </p:val>
                                        </p:tav>
                                        <p:tav tm="100000">
                                          <p:val>
                                            <p:fltVal val="0"/>
                                          </p:val>
                                        </p:tav>
                                      </p:tavLst>
                                    </p:anim>
                                    <p:anim calcmode="lin" valueType="num">
                                      <p:cBhvr>
                                        <p:cTn id="59" dur="1000"/>
                                        <p:tgtEl>
                                          <p:spTgt spid="16"/>
                                        </p:tgtEl>
                                        <p:attrNameLst>
                                          <p:attrName>ppt_h</p:attrName>
                                        </p:attrNameLst>
                                      </p:cBhvr>
                                      <p:tavLst>
                                        <p:tav tm="0">
                                          <p:val>
                                            <p:strVal val="ppt_h"/>
                                          </p:val>
                                        </p:tav>
                                        <p:tav tm="100000">
                                          <p:val>
                                            <p:fltVal val="0"/>
                                          </p:val>
                                        </p:tav>
                                      </p:tavLst>
                                    </p:anim>
                                    <p:anim calcmode="lin" valueType="num">
                                      <p:cBhvr>
                                        <p:cTn id="60" dur="1000"/>
                                        <p:tgtEl>
                                          <p:spTgt spid="16"/>
                                        </p:tgtEl>
                                        <p:attrNameLst>
                                          <p:attrName>style.rotation</p:attrName>
                                        </p:attrNameLst>
                                      </p:cBhvr>
                                      <p:tavLst>
                                        <p:tav tm="0">
                                          <p:val>
                                            <p:fltVal val="0"/>
                                          </p:val>
                                        </p:tav>
                                        <p:tav tm="100000">
                                          <p:val>
                                            <p:fltVal val="90"/>
                                          </p:val>
                                        </p:tav>
                                      </p:tavLst>
                                    </p:anim>
                                    <p:animEffect transition="out" filter="fade">
                                      <p:cBhvr>
                                        <p:cTn id="61" dur="1000"/>
                                        <p:tgtEl>
                                          <p:spTgt spid="16"/>
                                        </p:tgtEl>
                                      </p:cBhvr>
                                    </p:animEffect>
                                    <p:set>
                                      <p:cBhvr>
                                        <p:cTn id="62" dur="1" fill="hold">
                                          <p:stCondLst>
                                            <p:cond delay="999"/>
                                          </p:stCondLst>
                                        </p:cTn>
                                        <p:tgtEl>
                                          <p:spTgt spid="16"/>
                                        </p:tgtEl>
                                        <p:attrNameLst>
                                          <p:attrName>style.visibility</p:attrName>
                                        </p:attrNameLst>
                                      </p:cBhvr>
                                      <p:to>
                                        <p:strVal val="hidden"/>
                                      </p:to>
                                    </p:set>
                                  </p:childTnLst>
                                </p:cTn>
                              </p:par>
                              <p:par>
                                <p:cTn id="63" presetID="31" presetClass="exit" presetSubtype="0" fill="hold" grpId="1" nodeType="withEffect">
                                  <p:stCondLst>
                                    <p:cond delay="0"/>
                                  </p:stCondLst>
                                  <p:childTnLst>
                                    <p:anim calcmode="lin" valueType="num">
                                      <p:cBhvr>
                                        <p:cTn id="64" dur="1000"/>
                                        <p:tgtEl>
                                          <p:spTgt spid="17"/>
                                        </p:tgtEl>
                                        <p:attrNameLst>
                                          <p:attrName>ppt_w</p:attrName>
                                        </p:attrNameLst>
                                      </p:cBhvr>
                                      <p:tavLst>
                                        <p:tav tm="0">
                                          <p:val>
                                            <p:strVal val="ppt_w"/>
                                          </p:val>
                                        </p:tav>
                                        <p:tav tm="100000">
                                          <p:val>
                                            <p:fltVal val="0"/>
                                          </p:val>
                                        </p:tav>
                                      </p:tavLst>
                                    </p:anim>
                                    <p:anim calcmode="lin" valueType="num">
                                      <p:cBhvr>
                                        <p:cTn id="65" dur="1000"/>
                                        <p:tgtEl>
                                          <p:spTgt spid="17"/>
                                        </p:tgtEl>
                                        <p:attrNameLst>
                                          <p:attrName>ppt_h</p:attrName>
                                        </p:attrNameLst>
                                      </p:cBhvr>
                                      <p:tavLst>
                                        <p:tav tm="0">
                                          <p:val>
                                            <p:strVal val="ppt_h"/>
                                          </p:val>
                                        </p:tav>
                                        <p:tav tm="100000">
                                          <p:val>
                                            <p:fltVal val="0"/>
                                          </p:val>
                                        </p:tav>
                                      </p:tavLst>
                                    </p:anim>
                                    <p:anim calcmode="lin" valueType="num">
                                      <p:cBhvr>
                                        <p:cTn id="66" dur="1000"/>
                                        <p:tgtEl>
                                          <p:spTgt spid="17"/>
                                        </p:tgtEl>
                                        <p:attrNameLst>
                                          <p:attrName>style.rotation</p:attrName>
                                        </p:attrNameLst>
                                      </p:cBhvr>
                                      <p:tavLst>
                                        <p:tav tm="0">
                                          <p:val>
                                            <p:fltVal val="0"/>
                                          </p:val>
                                        </p:tav>
                                        <p:tav tm="100000">
                                          <p:val>
                                            <p:fltVal val="90"/>
                                          </p:val>
                                        </p:tav>
                                      </p:tavLst>
                                    </p:anim>
                                    <p:animEffect transition="out" filter="fade">
                                      <p:cBhvr>
                                        <p:cTn id="67" dur="1000"/>
                                        <p:tgtEl>
                                          <p:spTgt spid="17"/>
                                        </p:tgtEl>
                                      </p:cBhvr>
                                    </p:animEffect>
                                    <p:set>
                                      <p:cBhvr>
                                        <p:cTn id="68" dur="1" fill="hold">
                                          <p:stCondLst>
                                            <p:cond delay="999"/>
                                          </p:stCondLst>
                                        </p:cTn>
                                        <p:tgtEl>
                                          <p:spTgt spid="17"/>
                                        </p:tgtEl>
                                        <p:attrNameLst>
                                          <p:attrName>style.visibility</p:attrName>
                                        </p:attrNameLst>
                                      </p:cBhvr>
                                      <p:to>
                                        <p:strVal val="hidden"/>
                                      </p:to>
                                    </p:set>
                                  </p:childTnLst>
                                </p:cTn>
                              </p:par>
                            </p:childTnLst>
                          </p:cTn>
                        </p:par>
                        <p:par>
                          <p:cTn id="69" fill="hold">
                            <p:stCondLst>
                              <p:cond delay="1000"/>
                            </p:stCondLst>
                            <p:childTnLst>
                              <p:par>
                                <p:cTn id="70" presetID="10" presetClass="entr" presetSubtype="0" fill="hold" grpId="0" nodeType="after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fade">
                                      <p:cBhvr>
                                        <p:cTn id="7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P spid="12" grpId="0" animBg="1"/>
      <p:bldP spid="14" grpId="0"/>
      <p:bldP spid="14" grpId="1"/>
      <p:bldP spid="15" grpId="0" animBg="1"/>
      <p:bldP spid="15" grpId="1" animBg="1"/>
      <p:bldP spid="16" grpId="0" animBg="1"/>
      <p:bldP spid="16" grpId="1" animBg="1"/>
      <p:bldP spid="17" grpId="0" animBg="1"/>
      <p:bldP spid="17" grpId="1" animBg="1"/>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مربع نص 42">
            <a:extLst>
              <a:ext uri="{FF2B5EF4-FFF2-40B4-BE49-F238E27FC236}">
                <a16:creationId xmlns:a16="http://schemas.microsoft.com/office/drawing/2014/main" id="{BE48F1CB-4481-4245-9A04-36A54565EDFE}"/>
              </a:ext>
            </a:extLst>
          </p:cNvPr>
          <p:cNvSpPr txBox="1"/>
          <p:nvPr/>
        </p:nvSpPr>
        <p:spPr>
          <a:xfrm>
            <a:off x="5422048" y="462430"/>
            <a:ext cx="1912470" cy="1912470"/>
          </a:xfrm>
          <a:prstGeom prst="ellipse">
            <a:avLst/>
          </a:prstGeom>
          <a:solidFill>
            <a:srgbClr val="FF9900">
              <a:alpha val="70000"/>
            </a:srgb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الكيمياء</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6" name="مربع نص 5">
            <a:extLst>
              <a:ext uri="{FF2B5EF4-FFF2-40B4-BE49-F238E27FC236}">
                <a16:creationId xmlns:a16="http://schemas.microsoft.com/office/drawing/2014/main" id="{0980F57A-C409-408B-A8CF-F5A82B3DC01C}"/>
              </a:ext>
            </a:extLst>
          </p:cNvPr>
          <p:cNvSpPr txBox="1"/>
          <p:nvPr/>
        </p:nvSpPr>
        <p:spPr>
          <a:xfrm>
            <a:off x="9110749" y="191150"/>
            <a:ext cx="2702560" cy="2702560"/>
          </a:xfrm>
          <a:prstGeom prst="ellipse">
            <a:avLst/>
          </a:prstGeom>
          <a:solidFill>
            <a:schemeClr val="bg1">
              <a:alpha val="90000"/>
            </a:schemeClr>
          </a:solidFill>
          <a:ln w="95250" cap="sq">
            <a:gradFill>
              <a:gsLst>
                <a:gs pos="0">
                  <a:schemeClr val="bg1">
                    <a:alpha val="0"/>
                  </a:schemeClr>
                </a:gs>
                <a:gs pos="22000">
                  <a:schemeClr val="bg1">
                    <a:alpha val="0"/>
                  </a:schemeClr>
                </a:gs>
                <a:gs pos="100000">
                  <a:srgbClr val="002060"/>
                </a:gs>
              </a:gsLst>
              <a:lin ang="10800000" scaled="0"/>
            </a:grad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3" name="مربع نص 12">
            <a:extLst>
              <a:ext uri="{FF2B5EF4-FFF2-40B4-BE49-F238E27FC236}">
                <a16:creationId xmlns:a16="http://schemas.microsoft.com/office/drawing/2014/main" id="{D156D49B-9228-40E0-BFF6-EA240B872A0B}"/>
              </a:ext>
            </a:extLst>
          </p:cNvPr>
          <p:cNvSpPr txBox="1"/>
          <p:nvPr/>
        </p:nvSpPr>
        <p:spPr>
          <a:xfrm>
            <a:off x="9110749" y="320840"/>
            <a:ext cx="2702560" cy="2702560"/>
          </a:xfrm>
          <a:prstGeom prst="rect">
            <a:avLst/>
          </a:prstGeom>
          <a:no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منجزات الحضارة الإسلامية</a:t>
            </a:r>
          </a:p>
        </p:txBody>
      </p:sp>
      <p:sp>
        <p:nvSpPr>
          <p:cNvPr id="15" name="مربع نص 14">
            <a:extLst>
              <a:ext uri="{FF2B5EF4-FFF2-40B4-BE49-F238E27FC236}">
                <a16:creationId xmlns:a16="http://schemas.microsoft.com/office/drawing/2014/main" id="{2F212DC1-5F9A-48AD-8B4C-E7E22C69AFE4}"/>
              </a:ext>
            </a:extLst>
          </p:cNvPr>
          <p:cNvSpPr txBox="1"/>
          <p:nvPr/>
        </p:nvSpPr>
        <p:spPr>
          <a:xfrm>
            <a:off x="6593609" y="3177540"/>
            <a:ext cx="5219700" cy="2611122"/>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أول من استحضر الحامض الكبريتي، وماء الذهب، واكتشف الصودا الكاوية</a:t>
            </a:r>
            <a:r>
              <a:rPr kumimoji="0" lang="ar-SA" sz="2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 </a:t>
            </a:r>
            <a:r>
              <a:rPr kumimoji="0" lang="ar-SA" sz="4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جابر بن حيان</a:t>
            </a:r>
            <a:endParaRPr kumimoji="0" lang="ar-SA" sz="2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endParaRPr>
          </a:p>
        </p:txBody>
      </p:sp>
      <p:sp>
        <p:nvSpPr>
          <p:cNvPr id="20" name="مربع نص 19">
            <a:extLst>
              <a:ext uri="{FF2B5EF4-FFF2-40B4-BE49-F238E27FC236}">
                <a16:creationId xmlns:a16="http://schemas.microsoft.com/office/drawing/2014/main" id="{0F9DFE0D-D85A-4313-8A4C-7E366DBB7279}"/>
              </a:ext>
            </a:extLst>
          </p:cNvPr>
          <p:cNvSpPr txBox="1"/>
          <p:nvPr/>
        </p:nvSpPr>
        <p:spPr>
          <a:xfrm>
            <a:off x="876300" y="3177540"/>
            <a:ext cx="5219700" cy="2611122"/>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كما اكتشف علماء المسلمين الكثير من الأحماض، والأكاسيد، كريت الكبريت، وأكسيد الزئبق.</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كما أن كلمة (قلوي) وهو خلاف المادة الحمضية، لا زالت تدرس فيها هذا العلم باسم </a:t>
            </a:r>
            <a:r>
              <a:rPr kumimoji="0" lang="en-US" sz="2800" b="1" i="0" u="none" strike="noStrike" kern="1200" cap="none" spc="0" normalizeH="0" baseline="0" noProof="0" dirty="0" err="1">
                <a:ln>
                  <a:noFill/>
                </a:ln>
                <a:solidFill>
                  <a:prstClr val="black"/>
                </a:solidFill>
                <a:effectLst/>
                <a:uLnTx/>
                <a:uFillTx/>
                <a:latin typeface="Traditional Arabic" panose="02020603050405020304" pitchFamily="18" charset="-78"/>
                <a:ea typeface="+mn-ea"/>
                <a:cs typeface="Traditional Arabic" panose="02020603050405020304" pitchFamily="18" charset="-78"/>
              </a:rPr>
              <a:t>Alkaki</a:t>
            </a: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 بأصلها العربي</a:t>
            </a:r>
            <a:endParaRPr kumimoji="0" lang="ar-SA" sz="2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endParaRPr>
          </a:p>
        </p:txBody>
      </p:sp>
    </p:spTree>
    <p:extLst>
      <p:ext uri="{BB962C8B-B14F-4D97-AF65-F5344CB8AC3E}">
        <p14:creationId xmlns:p14="http://schemas.microsoft.com/office/powerpoint/2010/main" val="2930280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ربع نص 5">
            <a:extLst>
              <a:ext uri="{FF2B5EF4-FFF2-40B4-BE49-F238E27FC236}">
                <a16:creationId xmlns:a16="http://schemas.microsoft.com/office/drawing/2014/main" id="{0980F57A-C409-408B-A8CF-F5A82B3DC01C}"/>
              </a:ext>
            </a:extLst>
          </p:cNvPr>
          <p:cNvSpPr txBox="1"/>
          <p:nvPr/>
        </p:nvSpPr>
        <p:spPr>
          <a:xfrm>
            <a:off x="9110749" y="191150"/>
            <a:ext cx="2702560" cy="2702560"/>
          </a:xfrm>
          <a:prstGeom prst="ellipse">
            <a:avLst/>
          </a:prstGeom>
          <a:solidFill>
            <a:schemeClr val="bg1">
              <a:alpha val="90000"/>
            </a:schemeClr>
          </a:solidFill>
          <a:ln w="95250" cap="sq">
            <a:gradFill>
              <a:gsLst>
                <a:gs pos="0">
                  <a:schemeClr val="bg1">
                    <a:alpha val="0"/>
                  </a:schemeClr>
                </a:gs>
                <a:gs pos="22000">
                  <a:schemeClr val="bg1">
                    <a:alpha val="0"/>
                  </a:schemeClr>
                </a:gs>
                <a:gs pos="100000">
                  <a:srgbClr val="002060"/>
                </a:gs>
              </a:gsLst>
              <a:lin ang="10800000" scaled="0"/>
            </a:grad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0" name="مربع نص 9">
            <a:extLst>
              <a:ext uri="{FF2B5EF4-FFF2-40B4-BE49-F238E27FC236}">
                <a16:creationId xmlns:a16="http://schemas.microsoft.com/office/drawing/2014/main" id="{DBCB1438-E2E2-47E4-94F9-F0D3421086DC}"/>
              </a:ext>
            </a:extLst>
          </p:cNvPr>
          <p:cNvSpPr txBox="1"/>
          <p:nvPr/>
        </p:nvSpPr>
        <p:spPr>
          <a:xfrm>
            <a:off x="3778976" y="462430"/>
            <a:ext cx="1912470" cy="1912470"/>
          </a:xfrm>
          <a:prstGeom prst="ellipse">
            <a:avLst/>
          </a:prstGeom>
          <a:solidFill>
            <a:srgbClr val="FF9900">
              <a:alpha val="70000"/>
            </a:srgb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العلوم الرياضية</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3" name="مربع نص 12">
            <a:extLst>
              <a:ext uri="{FF2B5EF4-FFF2-40B4-BE49-F238E27FC236}">
                <a16:creationId xmlns:a16="http://schemas.microsoft.com/office/drawing/2014/main" id="{D156D49B-9228-40E0-BFF6-EA240B872A0B}"/>
              </a:ext>
            </a:extLst>
          </p:cNvPr>
          <p:cNvSpPr txBox="1"/>
          <p:nvPr/>
        </p:nvSpPr>
        <p:spPr>
          <a:xfrm>
            <a:off x="9110749" y="320840"/>
            <a:ext cx="2702560" cy="2702560"/>
          </a:xfrm>
          <a:prstGeom prst="rect">
            <a:avLst/>
          </a:prstGeom>
          <a:no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منجزات الحضارة الإسلامية</a:t>
            </a:r>
          </a:p>
        </p:txBody>
      </p:sp>
      <p:sp>
        <p:nvSpPr>
          <p:cNvPr id="14" name="مربع نص 13">
            <a:extLst>
              <a:ext uri="{FF2B5EF4-FFF2-40B4-BE49-F238E27FC236}">
                <a16:creationId xmlns:a16="http://schemas.microsoft.com/office/drawing/2014/main" id="{2DD20833-8321-4BB7-A482-B6F29DE376FF}"/>
              </a:ext>
            </a:extLst>
          </p:cNvPr>
          <p:cNvSpPr txBox="1"/>
          <p:nvPr/>
        </p:nvSpPr>
        <p:spPr>
          <a:xfrm>
            <a:off x="3058391" y="2826327"/>
            <a:ext cx="6453910" cy="1491673"/>
          </a:xfrm>
          <a:prstGeom prst="rect">
            <a:avLst/>
          </a:prstGeom>
          <a:no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وهي علوم: </a:t>
            </a:r>
            <a:r>
              <a:rPr kumimoji="0" lang="ar-SA" sz="44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الحساب والجبر والهند والمثلثات</a:t>
            </a:r>
            <a:endParaRPr kumimoji="0" lang="ar-SA" sz="32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endParaRPr>
          </a:p>
        </p:txBody>
      </p:sp>
      <p:sp>
        <p:nvSpPr>
          <p:cNvPr id="15" name="مربع نص 14">
            <a:extLst>
              <a:ext uri="{FF2B5EF4-FFF2-40B4-BE49-F238E27FC236}">
                <a16:creationId xmlns:a16="http://schemas.microsoft.com/office/drawing/2014/main" id="{2F212DC1-5F9A-48AD-8B4C-E7E22C69AFE4}"/>
              </a:ext>
            </a:extLst>
          </p:cNvPr>
          <p:cNvSpPr txBox="1"/>
          <p:nvPr/>
        </p:nvSpPr>
        <p:spPr>
          <a:xfrm>
            <a:off x="7734300" y="4470400"/>
            <a:ext cx="41783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عرف المسلمون الأرقام الغبارية</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DE7E18"/>
                </a:solidFill>
                <a:effectLst/>
                <a:uLnTx/>
                <a:uFillTx/>
                <a:latin typeface="Traditional Arabic" panose="02020603050405020304" pitchFamily="18" charset="-78"/>
                <a:ea typeface="+mn-ea"/>
                <a:cs typeface="Traditional Arabic" panose="02020603050405020304" pitchFamily="18" charset="-78"/>
              </a:rPr>
              <a:t>1 2 3 4 5 6 7 8 9</a:t>
            </a:r>
            <a:endParaRPr kumimoji="0" lang="ar-SA" sz="2800" b="1" i="0" u="none" strike="noStrike" kern="1200" cap="none" spc="0" normalizeH="0" baseline="0" noProof="0" dirty="0">
              <a:ln>
                <a:noFill/>
              </a:ln>
              <a:solidFill>
                <a:srgbClr val="DE7E18"/>
              </a:solidFill>
              <a:effectLst/>
              <a:uLnTx/>
              <a:uFillTx/>
              <a:latin typeface="Traditional Arabic" panose="02020603050405020304" pitchFamily="18" charset="-78"/>
              <a:ea typeface="+mn-ea"/>
              <a:cs typeface="Traditional Arabic" panose="02020603050405020304" pitchFamily="18" charset="-78"/>
            </a:endParaRPr>
          </a:p>
        </p:txBody>
      </p:sp>
      <p:sp>
        <p:nvSpPr>
          <p:cNvPr id="16" name="مربع نص 15">
            <a:extLst>
              <a:ext uri="{FF2B5EF4-FFF2-40B4-BE49-F238E27FC236}">
                <a16:creationId xmlns:a16="http://schemas.microsoft.com/office/drawing/2014/main" id="{485C9A6A-AB86-4165-90A6-3D509C33764F}"/>
              </a:ext>
            </a:extLst>
          </p:cNvPr>
          <p:cNvSpPr txBox="1"/>
          <p:nvPr/>
        </p:nvSpPr>
        <p:spPr>
          <a:xfrm>
            <a:off x="3332898" y="4470400"/>
            <a:ext cx="41783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أدخلوا الصفر في الجبر، وأخذه الغرب عنهم، ففي الإنجليزية يقال </a:t>
            </a:r>
            <a:r>
              <a:rPr kumimoji="0" lang="en-US"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zero</a:t>
            </a: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 وفي الإيطالية: </a:t>
            </a:r>
            <a:r>
              <a:rPr kumimoji="0" lang="en-US" sz="2800" b="1" i="0" u="none" strike="noStrike" kern="1200" cap="none" spc="0" normalizeH="0" baseline="0" noProof="0" dirty="0" err="1">
                <a:ln>
                  <a:noFill/>
                </a:ln>
                <a:solidFill>
                  <a:prstClr val="black"/>
                </a:solidFill>
                <a:effectLst/>
                <a:uLnTx/>
                <a:uFillTx/>
                <a:latin typeface="Traditional Arabic" panose="02020603050405020304" pitchFamily="18" charset="-78"/>
                <a:ea typeface="+mn-ea"/>
                <a:cs typeface="Traditional Arabic" panose="02020603050405020304" pitchFamily="18" charset="-78"/>
              </a:rPr>
              <a:t>zefiro</a:t>
            </a: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 </a:t>
            </a:r>
            <a:r>
              <a:rPr kumimoji="0" lang="ar-SA" sz="2800" b="1" i="0" u="none" strike="noStrike" kern="1200" cap="none" spc="0" normalizeH="0" baseline="0" noProof="0" dirty="0" err="1">
                <a:ln>
                  <a:noFill/>
                </a:ln>
                <a:solidFill>
                  <a:prstClr val="black"/>
                </a:solidFill>
                <a:effectLst/>
                <a:uLnTx/>
                <a:uFillTx/>
                <a:latin typeface="Traditional Arabic" panose="02020603050405020304" pitchFamily="18" charset="-78"/>
                <a:ea typeface="+mn-ea"/>
                <a:cs typeface="Traditional Arabic" panose="02020603050405020304" pitchFamily="18" charset="-78"/>
              </a:rPr>
              <a:t>زيفرو</a:t>
            </a:r>
            <a:endPar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7" name="مربع نص 16">
            <a:extLst>
              <a:ext uri="{FF2B5EF4-FFF2-40B4-BE49-F238E27FC236}">
                <a16:creationId xmlns:a16="http://schemas.microsoft.com/office/drawing/2014/main" id="{CC3FAA15-C581-4975-9CA0-976FE2661693}"/>
              </a:ext>
            </a:extLst>
          </p:cNvPr>
          <p:cNvSpPr txBox="1"/>
          <p:nvPr/>
        </p:nvSpPr>
        <p:spPr>
          <a:xfrm>
            <a:off x="556911" y="4470400"/>
            <a:ext cx="2552885"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كتاب "</a:t>
            </a:r>
            <a:r>
              <a:rPr kumimoji="0" lang="ar-SA" sz="2800" b="1" i="0" u="none" strike="noStrike" kern="1200" cap="none" spc="0" normalizeH="0" baseline="0" noProof="0" dirty="0">
                <a:ln>
                  <a:noFill/>
                </a:ln>
                <a:solidFill>
                  <a:srgbClr val="DE7E18"/>
                </a:solidFill>
                <a:effectLst/>
                <a:uLnTx/>
                <a:uFillTx/>
                <a:latin typeface="Traditional Arabic" panose="02020603050405020304" pitchFamily="18" charset="-78"/>
                <a:ea typeface="+mn-ea"/>
                <a:cs typeface="Traditional Arabic" panose="02020603050405020304" pitchFamily="18" charset="-78"/>
              </a:rPr>
              <a:t>الجبر والمقابلة</a:t>
            </a: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 للخوارزمي من الكتب الرئيسة في المعادلات</a:t>
            </a:r>
          </a:p>
        </p:txBody>
      </p:sp>
    </p:spTree>
    <p:extLst>
      <p:ext uri="{BB962C8B-B14F-4D97-AF65-F5344CB8AC3E}">
        <p14:creationId xmlns:p14="http://schemas.microsoft.com/office/powerpoint/2010/main" val="1469377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p:bldP spid="15" grpId="0" animBg="1"/>
      <p:bldP spid="16" grpId="0"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ربع نص 5">
            <a:extLst>
              <a:ext uri="{FF2B5EF4-FFF2-40B4-BE49-F238E27FC236}">
                <a16:creationId xmlns:a16="http://schemas.microsoft.com/office/drawing/2014/main" id="{0980F57A-C409-408B-A8CF-F5A82B3DC01C}"/>
              </a:ext>
            </a:extLst>
          </p:cNvPr>
          <p:cNvSpPr txBox="1"/>
          <p:nvPr/>
        </p:nvSpPr>
        <p:spPr>
          <a:xfrm>
            <a:off x="9110749" y="191150"/>
            <a:ext cx="2702560" cy="2702560"/>
          </a:xfrm>
          <a:prstGeom prst="ellipse">
            <a:avLst/>
          </a:prstGeom>
          <a:solidFill>
            <a:schemeClr val="bg1">
              <a:alpha val="90000"/>
            </a:schemeClr>
          </a:solidFill>
          <a:ln w="95250" cap="sq">
            <a:gradFill>
              <a:gsLst>
                <a:gs pos="0">
                  <a:schemeClr val="bg1">
                    <a:alpha val="0"/>
                  </a:schemeClr>
                </a:gs>
                <a:gs pos="22000">
                  <a:schemeClr val="bg1">
                    <a:alpha val="0"/>
                  </a:schemeClr>
                </a:gs>
                <a:gs pos="100000">
                  <a:srgbClr val="002060"/>
                </a:gs>
              </a:gsLst>
              <a:lin ang="10800000" scaled="0"/>
            </a:grad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1" name="مربع نص 10">
            <a:extLst>
              <a:ext uri="{FF2B5EF4-FFF2-40B4-BE49-F238E27FC236}">
                <a16:creationId xmlns:a16="http://schemas.microsoft.com/office/drawing/2014/main" id="{C4DCA52E-87DD-467D-96DC-D83EAB9F1C25}"/>
              </a:ext>
            </a:extLst>
          </p:cNvPr>
          <p:cNvSpPr txBox="1"/>
          <p:nvPr/>
        </p:nvSpPr>
        <p:spPr>
          <a:xfrm>
            <a:off x="2135904" y="462430"/>
            <a:ext cx="1912470" cy="1912470"/>
          </a:xfrm>
          <a:prstGeom prst="ellipse">
            <a:avLst/>
          </a:prstGeom>
          <a:solidFill>
            <a:srgbClr val="FF9900">
              <a:alpha val="70000"/>
            </a:srgb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الجيولوجيا</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3" name="مربع نص 12">
            <a:extLst>
              <a:ext uri="{FF2B5EF4-FFF2-40B4-BE49-F238E27FC236}">
                <a16:creationId xmlns:a16="http://schemas.microsoft.com/office/drawing/2014/main" id="{D156D49B-9228-40E0-BFF6-EA240B872A0B}"/>
              </a:ext>
            </a:extLst>
          </p:cNvPr>
          <p:cNvSpPr txBox="1"/>
          <p:nvPr/>
        </p:nvSpPr>
        <p:spPr>
          <a:xfrm>
            <a:off x="9110749" y="320840"/>
            <a:ext cx="2702560" cy="2702560"/>
          </a:xfrm>
          <a:prstGeom prst="rect">
            <a:avLst/>
          </a:prstGeom>
          <a:no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منجزات الحضارة الإسلامية</a:t>
            </a:r>
          </a:p>
        </p:txBody>
      </p:sp>
      <p:sp>
        <p:nvSpPr>
          <p:cNvPr id="14" name="مربع نص 13">
            <a:extLst>
              <a:ext uri="{FF2B5EF4-FFF2-40B4-BE49-F238E27FC236}">
                <a16:creationId xmlns:a16="http://schemas.microsoft.com/office/drawing/2014/main" id="{2DD20833-8321-4BB7-A482-B6F29DE376FF}"/>
              </a:ext>
            </a:extLst>
          </p:cNvPr>
          <p:cNvSpPr txBox="1"/>
          <p:nvPr/>
        </p:nvSpPr>
        <p:spPr>
          <a:xfrm>
            <a:off x="378691" y="2826327"/>
            <a:ext cx="11813309" cy="1491673"/>
          </a:xfrm>
          <a:prstGeom prst="rect">
            <a:avLst/>
          </a:prstGeom>
          <a:no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قدم المسلمون دراسات لتفسير الظواهر الكونية، كالزلازل والبراكين، والمد والجزر، والجبال</a:t>
            </a:r>
            <a:endParaRPr kumimoji="0" lang="ar-SA" sz="32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5" name="مربع نص 14">
            <a:extLst>
              <a:ext uri="{FF2B5EF4-FFF2-40B4-BE49-F238E27FC236}">
                <a16:creationId xmlns:a16="http://schemas.microsoft.com/office/drawing/2014/main" id="{2F212DC1-5F9A-48AD-8B4C-E7E22C69AFE4}"/>
              </a:ext>
            </a:extLst>
          </p:cNvPr>
          <p:cNvSpPr txBox="1"/>
          <p:nvPr/>
        </p:nvSpPr>
        <p:spPr>
          <a:xfrm>
            <a:off x="7734300" y="4470400"/>
            <a:ext cx="41783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ابن تيمية تحدث كروية الأرض، وأن الماء أكثر</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وتلميذه ابن القيم لكتاب في تفسير ظواهر الكون باسم "مفتاح درا السعادة"</a:t>
            </a:r>
          </a:p>
        </p:txBody>
      </p:sp>
      <p:sp>
        <p:nvSpPr>
          <p:cNvPr id="16" name="مربع نص 15">
            <a:extLst>
              <a:ext uri="{FF2B5EF4-FFF2-40B4-BE49-F238E27FC236}">
                <a16:creationId xmlns:a16="http://schemas.microsoft.com/office/drawing/2014/main" id="{485C9A6A-AB86-4165-90A6-3D509C33764F}"/>
              </a:ext>
            </a:extLst>
          </p:cNvPr>
          <p:cNvSpPr txBox="1"/>
          <p:nvPr/>
        </p:nvSpPr>
        <p:spPr>
          <a:xfrm>
            <a:off x="3332898" y="4470400"/>
            <a:ext cx="41783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واهتم البيروني بالتضاريس وأثر العوامل المناخية في التعرية</a:t>
            </a:r>
          </a:p>
        </p:txBody>
      </p:sp>
      <p:sp>
        <p:nvSpPr>
          <p:cNvPr id="17" name="مربع نص 16">
            <a:extLst>
              <a:ext uri="{FF2B5EF4-FFF2-40B4-BE49-F238E27FC236}">
                <a16:creationId xmlns:a16="http://schemas.microsoft.com/office/drawing/2014/main" id="{CC3FAA15-C581-4975-9CA0-976FE2661693}"/>
              </a:ext>
            </a:extLst>
          </p:cNvPr>
          <p:cNvSpPr txBox="1"/>
          <p:nvPr/>
        </p:nvSpPr>
        <p:spPr>
          <a:xfrm>
            <a:off x="556911" y="4470400"/>
            <a:ext cx="2552885"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والإدريسي كان قد رسم خريطة العالم</a:t>
            </a:r>
          </a:p>
        </p:txBody>
      </p:sp>
    </p:spTree>
    <p:extLst>
      <p:ext uri="{BB962C8B-B14F-4D97-AF65-F5344CB8AC3E}">
        <p14:creationId xmlns:p14="http://schemas.microsoft.com/office/powerpoint/2010/main" val="1585258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ربع نص 5">
            <a:extLst>
              <a:ext uri="{FF2B5EF4-FFF2-40B4-BE49-F238E27FC236}">
                <a16:creationId xmlns:a16="http://schemas.microsoft.com/office/drawing/2014/main" id="{0980F57A-C409-408B-A8CF-F5A82B3DC01C}"/>
              </a:ext>
            </a:extLst>
          </p:cNvPr>
          <p:cNvSpPr txBox="1"/>
          <p:nvPr/>
        </p:nvSpPr>
        <p:spPr>
          <a:xfrm>
            <a:off x="9110749" y="191150"/>
            <a:ext cx="2702560" cy="2702560"/>
          </a:xfrm>
          <a:prstGeom prst="ellipse">
            <a:avLst/>
          </a:prstGeom>
          <a:solidFill>
            <a:schemeClr val="bg1">
              <a:alpha val="90000"/>
            </a:schemeClr>
          </a:solidFill>
          <a:ln w="95250" cap="sq">
            <a:gradFill>
              <a:gsLst>
                <a:gs pos="0">
                  <a:schemeClr val="bg1">
                    <a:alpha val="0"/>
                  </a:schemeClr>
                </a:gs>
                <a:gs pos="22000">
                  <a:schemeClr val="bg1">
                    <a:alpha val="0"/>
                  </a:schemeClr>
                </a:gs>
                <a:gs pos="100000">
                  <a:srgbClr val="002060"/>
                </a:gs>
              </a:gsLst>
              <a:lin ang="10800000" scaled="0"/>
            </a:grad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endPar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
        <p:nvSpPr>
          <p:cNvPr id="12" name="مربع نص 11">
            <a:extLst>
              <a:ext uri="{FF2B5EF4-FFF2-40B4-BE49-F238E27FC236}">
                <a16:creationId xmlns:a16="http://schemas.microsoft.com/office/drawing/2014/main" id="{2F21921F-4477-4A3F-81BC-0C4A11372CEB}"/>
              </a:ext>
            </a:extLst>
          </p:cNvPr>
          <p:cNvSpPr txBox="1"/>
          <p:nvPr/>
        </p:nvSpPr>
        <p:spPr>
          <a:xfrm>
            <a:off x="492832" y="462430"/>
            <a:ext cx="1912470" cy="1912470"/>
          </a:xfrm>
          <a:prstGeom prst="ellipse">
            <a:avLst/>
          </a:prstGeom>
          <a:solidFill>
            <a:srgbClr val="FF9900">
              <a:alpha val="70000"/>
            </a:srgbClr>
          </a:solidFill>
          <a:ln>
            <a:solidFill>
              <a:schemeClr val="bg1"/>
            </a:solidFill>
          </a:ln>
          <a:effectLst/>
        </p:spPr>
        <p:style>
          <a:lnRef idx="3">
            <a:schemeClr val="lt1"/>
          </a:lnRef>
          <a:fillRef idx="1">
            <a:schemeClr val="accent5"/>
          </a:fillRef>
          <a:effectRef idx="1">
            <a:schemeClr val="accent5"/>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2060"/>
                </a:solidFill>
                <a:effectLst/>
                <a:uLnTx/>
                <a:uFillTx/>
                <a:latin typeface="Traditional Arabic" panose="02020603050405020304" pitchFamily="18" charset="-78"/>
                <a:ea typeface="+mn-ea"/>
                <a:cs typeface="Traditional Arabic" panose="02020603050405020304" pitchFamily="18" charset="-78"/>
              </a:rPr>
              <a:t>علم الفلك</a:t>
            </a:r>
            <a:endParaRPr kumimoji="0" lang="ar-SA" sz="36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3" name="مربع نص 12">
            <a:extLst>
              <a:ext uri="{FF2B5EF4-FFF2-40B4-BE49-F238E27FC236}">
                <a16:creationId xmlns:a16="http://schemas.microsoft.com/office/drawing/2014/main" id="{D156D49B-9228-40E0-BFF6-EA240B872A0B}"/>
              </a:ext>
            </a:extLst>
          </p:cNvPr>
          <p:cNvSpPr txBox="1"/>
          <p:nvPr/>
        </p:nvSpPr>
        <p:spPr>
          <a:xfrm>
            <a:off x="9110749" y="320840"/>
            <a:ext cx="2702560" cy="2702560"/>
          </a:xfrm>
          <a:prstGeom prst="rect">
            <a:avLst/>
          </a:prstGeom>
          <a:no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منجزات الحضارة الإسلامية</a:t>
            </a:r>
          </a:p>
        </p:txBody>
      </p:sp>
      <p:sp>
        <p:nvSpPr>
          <p:cNvPr id="14" name="مربع نص 13">
            <a:extLst>
              <a:ext uri="{FF2B5EF4-FFF2-40B4-BE49-F238E27FC236}">
                <a16:creationId xmlns:a16="http://schemas.microsoft.com/office/drawing/2014/main" id="{2DD20833-8321-4BB7-A482-B6F29DE376FF}"/>
              </a:ext>
            </a:extLst>
          </p:cNvPr>
          <p:cNvSpPr txBox="1"/>
          <p:nvPr/>
        </p:nvSpPr>
        <p:spPr>
          <a:xfrm>
            <a:off x="378691" y="2826327"/>
            <a:ext cx="11813309" cy="1491673"/>
          </a:xfrm>
          <a:prstGeom prst="rect">
            <a:avLst/>
          </a:prstGeom>
          <a:no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كان علم التنجيم منتشر الذي يعتد خرافة، فاستطاع المسلمون تحويل هذا العلم إلى علم تجريبي رياضي، أمثال: أبو الريحان البيروني، ومحمد بن جابر البتاني</a:t>
            </a:r>
            <a:endParaRPr kumimoji="0" lang="ar-SA" sz="3200" b="1" i="0" u="none" strike="noStrike" kern="1200" cap="none" spc="0" normalizeH="0" baseline="0" noProof="0" dirty="0">
              <a:ln>
                <a:noFill/>
              </a:ln>
              <a:solidFill>
                <a:srgbClr val="A53010">
                  <a:lumMod val="60000"/>
                  <a:lumOff val="40000"/>
                </a:srgbClr>
              </a:solidFill>
              <a:effectLst/>
              <a:uLnTx/>
              <a:uFillTx/>
              <a:latin typeface="Traditional Arabic" panose="02020603050405020304" pitchFamily="18" charset="-78"/>
              <a:ea typeface="+mn-ea"/>
              <a:cs typeface="Traditional Arabic" panose="02020603050405020304" pitchFamily="18" charset="-78"/>
            </a:endParaRPr>
          </a:p>
        </p:txBody>
      </p:sp>
      <p:sp>
        <p:nvSpPr>
          <p:cNvPr id="15" name="مربع نص 14">
            <a:extLst>
              <a:ext uri="{FF2B5EF4-FFF2-40B4-BE49-F238E27FC236}">
                <a16:creationId xmlns:a16="http://schemas.microsoft.com/office/drawing/2014/main" id="{2F212DC1-5F9A-48AD-8B4C-E7E22C69AFE4}"/>
              </a:ext>
            </a:extLst>
          </p:cNvPr>
          <p:cNvSpPr txBox="1"/>
          <p:nvPr/>
        </p:nvSpPr>
        <p:spPr>
          <a:xfrm>
            <a:off x="9115089" y="4470400"/>
            <a:ext cx="25200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قدر المسلمون أبعاد النجوم والكواكب</a:t>
            </a:r>
          </a:p>
        </p:txBody>
      </p:sp>
      <p:sp>
        <p:nvSpPr>
          <p:cNvPr id="16" name="مربع نص 15">
            <a:extLst>
              <a:ext uri="{FF2B5EF4-FFF2-40B4-BE49-F238E27FC236}">
                <a16:creationId xmlns:a16="http://schemas.microsoft.com/office/drawing/2014/main" id="{485C9A6A-AB86-4165-90A6-3D509C33764F}"/>
              </a:ext>
            </a:extLst>
          </p:cNvPr>
          <p:cNvSpPr txBox="1"/>
          <p:nvPr/>
        </p:nvSpPr>
        <p:spPr>
          <a:xfrm>
            <a:off x="6349669" y="4470400"/>
            <a:ext cx="25200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وقالوا باستدارة الأرض، وقاسوا محيطها</a:t>
            </a:r>
          </a:p>
        </p:txBody>
      </p:sp>
      <p:sp>
        <p:nvSpPr>
          <p:cNvPr id="17" name="مربع نص 16">
            <a:extLst>
              <a:ext uri="{FF2B5EF4-FFF2-40B4-BE49-F238E27FC236}">
                <a16:creationId xmlns:a16="http://schemas.microsoft.com/office/drawing/2014/main" id="{CC3FAA15-C581-4975-9CA0-976FE2661693}"/>
              </a:ext>
            </a:extLst>
          </p:cNvPr>
          <p:cNvSpPr txBox="1"/>
          <p:nvPr/>
        </p:nvSpPr>
        <p:spPr>
          <a:xfrm>
            <a:off x="3584249" y="4470400"/>
            <a:ext cx="25200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وكتبوا عن الكسوف والخسوف</a:t>
            </a:r>
          </a:p>
        </p:txBody>
      </p:sp>
      <p:sp>
        <p:nvSpPr>
          <p:cNvPr id="18" name="مربع نص 17">
            <a:extLst>
              <a:ext uri="{FF2B5EF4-FFF2-40B4-BE49-F238E27FC236}">
                <a16:creationId xmlns:a16="http://schemas.microsoft.com/office/drawing/2014/main" id="{136CE274-1069-4FC4-9700-E4AB0F955627}"/>
              </a:ext>
            </a:extLst>
          </p:cNvPr>
          <p:cNvSpPr txBox="1"/>
          <p:nvPr/>
        </p:nvSpPr>
        <p:spPr>
          <a:xfrm>
            <a:off x="818829" y="4470400"/>
            <a:ext cx="2520000" cy="1934013"/>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وكتبوا أسماء كثير من الكواكب التي لا زالت تستعمل إلى اليوم</a:t>
            </a:r>
          </a:p>
        </p:txBody>
      </p:sp>
    </p:spTree>
    <p:extLst>
      <p:ext uri="{BB962C8B-B14F-4D97-AF65-F5344CB8AC3E}">
        <p14:creationId xmlns:p14="http://schemas.microsoft.com/office/powerpoint/2010/main" val="1074402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p:bldP spid="15" grpId="0" animBg="1"/>
      <p:bldP spid="16" grpId="0" animBg="1"/>
      <p:bldP spid="17"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مربع نص 14">
            <a:extLst>
              <a:ext uri="{FF2B5EF4-FFF2-40B4-BE49-F238E27FC236}">
                <a16:creationId xmlns:a16="http://schemas.microsoft.com/office/drawing/2014/main" id="{2F212DC1-5F9A-48AD-8B4C-E7E22C69AFE4}"/>
              </a:ext>
            </a:extLst>
          </p:cNvPr>
          <p:cNvSpPr txBox="1"/>
          <p:nvPr/>
        </p:nvSpPr>
        <p:spPr>
          <a:xfrm>
            <a:off x="9293310" y="1701800"/>
            <a:ext cx="2520000" cy="1650999"/>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الأندلس</a:t>
            </a:r>
            <a:endParaRPr kumimoji="0" lang="ar-SA" sz="2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endParaRP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8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تأثروا بمدارسها وجامعاتها ومكتباتها وعلمائها</a:t>
            </a:r>
          </a:p>
        </p:txBody>
      </p:sp>
      <p:pic>
        <p:nvPicPr>
          <p:cNvPr id="2052" name="Picture 4" descr="https://upload.wikimedia.org/wikipedia/commons/a/a8/XBL_Map2.png">
            <a:extLst>
              <a:ext uri="{FF2B5EF4-FFF2-40B4-BE49-F238E27FC236}">
                <a16:creationId xmlns:a16="http://schemas.microsoft.com/office/drawing/2014/main" id="{DCFDEDED-A956-4F2A-83FC-1DDB7FCCEDD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6666" r="38125" b="49997"/>
          <a:stretch/>
        </p:blipFill>
        <p:spPr bwMode="auto">
          <a:xfrm>
            <a:off x="378690" y="-69851"/>
            <a:ext cx="7963979" cy="6927851"/>
          </a:xfrm>
          <a:prstGeom prst="rect">
            <a:avLst/>
          </a:prstGeom>
          <a:noFill/>
          <a:extLst>
            <a:ext uri="{909E8E84-426E-40DD-AFC4-6F175D3DCCD1}">
              <a14:hiddenFill xmlns:a14="http://schemas.microsoft.com/office/drawing/2010/main">
                <a:solidFill>
                  <a:srgbClr val="FFFFFF"/>
                </a:solidFill>
              </a14:hiddenFill>
            </a:ext>
          </a:extLst>
        </p:spPr>
      </p:pic>
      <p:sp>
        <p:nvSpPr>
          <p:cNvPr id="13" name="مربع نص 12">
            <a:extLst>
              <a:ext uri="{FF2B5EF4-FFF2-40B4-BE49-F238E27FC236}">
                <a16:creationId xmlns:a16="http://schemas.microsoft.com/office/drawing/2014/main" id="{D156D49B-9228-40E0-BFF6-EA240B872A0B}"/>
              </a:ext>
            </a:extLst>
          </p:cNvPr>
          <p:cNvSpPr txBox="1"/>
          <p:nvPr/>
        </p:nvSpPr>
        <p:spPr>
          <a:xfrm>
            <a:off x="6056011" y="0"/>
            <a:ext cx="6135989" cy="1485900"/>
          </a:xfrm>
          <a:prstGeom prst="rect">
            <a:avLst/>
          </a:prstGeom>
          <a:solidFill>
            <a:srgbClr val="FF9900"/>
          </a:solid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أثر الحضارة الإسلامية على الحضارة الغربية</a:t>
            </a:r>
          </a:p>
        </p:txBody>
      </p:sp>
      <p:sp>
        <p:nvSpPr>
          <p:cNvPr id="19" name="مربع نص 18">
            <a:extLst>
              <a:ext uri="{FF2B5EF4-FFF2-40B4-BE49-F238E27FC236}">
                <a16:creationId xmlns:a16="http://schemas.microsoft.com/office/drawing/2014/main" id="{40135939-5C66-4CC2-AD76-E5FF79C742BF}"/>
              </a:ext>
            </a:extLst>
          </p:cNvPr>
          <p:cNvSpPr txBox="1"/>
          <p:nvPr/>
        </p:nvSpPr>
        <p:spPr>
          <a:xfrm>
            <a:off x="0" y="0"/>
            <a:ext cx="5283591" cy="1485900"/>
          </a:xfrm>
          <a:prstGeom prst="rect">
            <a:avLst/>
          </a:prstGeom>
          <a:solidFill>
            <a:schemeClr val="bg2">
              <a:lumMod val="50000"/>
            </a:schemeClr>
          </a:solidFill>
          <a:ln w="95250" cap="sq">
            <a:noFill/>
            <a:prstDash val="sysDot"/>
            <a:round/>
          </a:ln>
        </p:spPr>
        <p:style>
          <a:lnRef idx="3">
            <a:schemeClr val="lt1"/>
          </a:lnRef>
          <a:fillRef idx="1">
            <a:schemeClr val="accent2"/>
          </a:fillRef>
          <a:effectRef idx="1">
            <a:schemeClr val="accent2"/>
          </a:effectRef>
          <a:fontRef idx="minor">
            <a:schemeClr val="lt1"/>
          </a:fontRef>
        </p:style>
        <p:txBody>
          <a:bodyPr wrap="square" lIns="36000" tIns="36000" rIns="36000" bIns="36000" rtlCol="1" anchor="ctr" anchorCtr="0">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000" b="1" i="0" u="none" strike="noStrike" kern="1200" cap="none" spc="0" normalizeH="0" baseline="0" noProof="0" dirty="0">
                <a:ln>
                  <a:noFill/>
                </a:ln>
                <a:solidFill>
                  <a:prstClr val="white"/>
                </a:solidFill>
                <a:effectLst/>
                <a:uLnTx/>
                <a:uFillTx/>
                <a:latin typeface="Traditional Arabic" panose="02020603050405020304" pitchFamily="18" charset="-78"/>
                <a:ea typeface="+mn-ea"/>
                <a:cs typeface="Traditional Arabic" panose="02020603050405020304" pitchFamily="18" charset="-78"/>
              </a:rPr>
              <a:t>معابر الحضارة الإسلامية إلى الغرب</a:t>
            </a:r>
          </a:p>
        </p:txBody>
      </p:sp>
      <p:cxnSp>
        <p:nvCxnSpPr>
          <p:cNvPr id="3" name="رابط كسهم مستقيم 2">
            <a:extLst>
              <a:ext uri="{FF2B5EF4-FFF2-40B4-BE49-F238E27FC236}">
                <a16:creationId xmlns:a16="http://schemas.microsoft.com/office/drawing/2014/main" id="{7F0F1682-68A1-432D-8676-E766AC421B41}"/>
              </a:ext>
            </a:extLst>
          </p:cNvPr>
          <p:cNvCxnSpPr>
            <a:cxnSpLocks/>
            <a:stCxn id="15" idx="1"/>
          </p:cNvCxnSpPr>
          <p:nvPr/>
        </p:nvCxnSpPr>
        <p:spPr>
          <a:xfrm flipH="1">
            <a:off x="2641796" y="2527300"/>
            <a:ext cx="6651514" cy="1358900"/>
          </a:xfrm>
          <a:prstGeom prst="straightConnector1">
            <a:avLst/>
          </a:prstGeom>
          <a:ln w="28575">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0" name="مربع نص 19">
            <a:extLst>
              <a:ext uri="{FF2B5EF4-FFF2-40B4-BE49-F238E27FC236}">
                <a16:creationId xmlns:a16="http://schemas.microsoft.com/office/drawing/2014/main" id="{07E3E659-A861-4F1F-AFC2-E2C12708B3FD}"/>
              </a:ext>
            </a:extLst>
          </p:cNvPr>
          <p:cNvSpPr txBox="1"/>
          <p:nvPr/>
        </p:nvSpPr>
        <p:spPr>
          <a:xfrm>
            <a:off x="9293310" y="3441700"/>
            <a:ext cx="2520000" cy="1905000"/>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44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صقلية</a:t>
            </a:r>
            <a:endParaRPr kumimoji="0" lang="ar-SA" sz="28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endParaRP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فتحت عام 216هـ</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تأثروا بعمرانها وصناعتها الكثيرة، كالورق والحرير والسفن</a:t>
            </a:r>
          </a:p>
        </p:txBody>
      </p:sp>
      <p:cxnSp>
        <p:nvCxnSpPr>
          <p:cNvPr id="21" name="رابط كسهم مستقيم 20">
            <a:extLst>
              <a:ext uri="{FF2B5EF4-FFF2-40B4-BE49-F238E27FC236}">
                <a16:creationId xmlns:a16="http://schemas.microsoft.com/office/drawing/2014/main" id="{B50DAFC9-4E98-4008-A385-2DACA0994ECD}"/>
              </a:ext>
            </a:extLst>
          </p:cNvPr>
          <p:cNvCxnSpPr>
            <a:cxnSpLocks/>
            <a:stCxn id="20" idx="1"/>
          </p:cNvCxnSpPr>
          <p:nvPr/>
        </p:nvCxnSpPr>
        <p:spPr>
          <a:xfrm flipH="1" flipV="1">
            <a:off x="4279900" y="4279900"/>
            <a:ext cx="5013410" cy="114300"/>
          </a:xfrm>
          <a:prstGeom prst="straightConnector1">
            <a:avLst/>
          </a:prstGeom>
          <a:ln w="28575">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2" name="مربع نص 21">
            <a:extLst>
              <a:ext uri="{FF2B5EF4-FFF2-40B4-BE49-F238E27FC236}">
                <a16:creationId xmlns:a16="http://schemas.microsoft.com/office/drawing/2014/main" id="{CDBC2820-B974-4B65-928F-EA8E15DD131F}"/>
              </a:ext>
            </a:extLst>
          </p:cNvPr>
          <p:cNvSpPr txBox="1"/>
          <p:nvPr/>
        </p:nvSpPr>
        <p:spPr>
          <a:xfrm>
            <a:off x="9293310" y="5435600"/>
            <a:ext cx="2520000" cy="1358900"/>
          </a:xfrm>
          <a:prstGeom prst="rect">
            <a:avLst/>
          </a:prstGeom>
          <a:solidFill>
            <a:schemeClr val="bg1">
              <a:lumMod val="95000"/>
            </a:schemeClr>
          </a:solidFill>
          <a:ln>
            <a:noFill/>
          </a:ln>
          <a:effectLst/>
        </p:spPr>
        <p:style>
          <a:lnRef idx="3">
            <a:schemeClr val="lt1"/>
          </a:lnRef>
          <a:fillRef idx="1">
            <a:schemeClr val="accent5"/>
          </a:fillRef>
          <a:effectRef idx="1">
            <a:schemeClr val="accent5"/>
          </a:effectRef>
          <a:fontRef idx="minor">
            <a:schemeClr val="lt1"/>
          </a:fontRef>
        </p:style>
        <p:txBody>
          <a:bodyPr wrap="square" rtlCol="1" anchor="ctr" anchorCtr="1">
            <a:no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C00000"/>
                </a:solidFill>
                <a:effectLst/>
                <a:uLnTx/>
                <a:uFillTx/>
                <a:latin typeface="Traditional Arabic" panose="02020603050405020304" pitchFamily="18" charset="-78"/>
                <a:ea typeface="+mn-ea"/>
                <a:cs typeface="Traditional Arabic" panose="02020603050405020304" pitchFamily="18" charset="-78"/>
              </a:rPr>
              <a:t>الحروب الصليبية</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SA" sz="24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rPr>
              <a:t>نقطة اتصال واقتباس بين الشرق والغرب</a:t>
            </a:r>
            <a:endParaRPr kumimoji="0" lang="ar-SA" sz="2000" b="1" i="0" u="none" strike="noStrike" kern="1200" cap="none" spc="0" normalizeH="0" baseline="0" noProof="0" dirty="0">
              <a:ln>
                <a:noFill/>
              </a:ln>
              <a:solidFill>
                <a:prstClr val="black"/>
              </a:solidFill>
              <a:effectLst/>
              <a:uLnTx/>
              <a:uFillTx/>
              <a:latin typeface="Traditional Arabic" panose="02020603050405020304" pitchFamily="18" charset="-78"/>
              <a:ea typeface="+mn-ea"/>
              <a:cs typeface="Traditional Arabic" panose="02020603050405020304" pitchFamily="18" charset="-78"/>
            </a:endParaRPr>
          </a:p>
        </p:txBody>
      </p:sp>
    </p:spTree>
    <p:extLst>
      <p:ext uri="{BB962C8B-B14F-4D97-AF65-F5344CB8AC3E}">
        <p14:creationId xmlns:p14="http://schemas.microsoft.com/office/powerpoint/2010/main" val="1719251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1+#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0-#ppt_w/2"/>
                                          </p:val>
                                        </p:tav>
                                        <p:tav tm="100000">
                                          <p:val>
                                            <p:strVal val="#ppt_x"/>
                                          </p:val>
                                        </p:tav>
                                      </p:tavLst>
                                    </p:anim>
                                    <p:anim calcmode="lin" valueType="num">
                                      <p:cBhvr additive="base">
                                        <p:cTn id="14" dur="500" fill="hold"/>
                                        <p:tgtEl>
                                          <p:spTgt spid="19"/>
                                        </p:tgtEl>
                                        <p:attrNameLst>
                                          <p:attrName>ppt_y</p:attrName>
                                        </p:attrNameLst>
                                      </p:cBhvr>
                                      <p:tavLst>
                                        <p:tav tm="0">
                                          <p:val>
                                            <p:strVal val="#ppt_y"/>
                                          </p:val>
                                        </p:tav>
                                        <p:tav tm="100000">
                                          <p:val>
                                            <p:strVal val="#ppt_y"/>
                                          </p:val>
                                        </p:tav>
                                      </p:tavLst>
                                    </p:anim>
                                  </p:childTnLst>
                                </p:cTn>
                              </p:par>
                            </p:childTnLst>
                          </p:cTn>
                        </p:par>
                        <p:par>
                          <p:cTn id="15" fill="hold">
                            <p:stCondLst>
                              <p:cond delay="500"/>
                            </p:stCondLst>
                            <p:childTnLst>
                              <p:par>
                                <p:cTn id="16" presetID="10" presetClass="entr" presetSubtype="0" fill="hold" nodeType="afterEffect">
                                  <p:stCondLst>
                                    <p:cond delay="0"/>
                                  </p:stCondLst>
                                  <p:childTnLst>
                                    <p:set>
                                      <p:cBhvr>
                                        <p:cTn id="17" dur="1" fill="hold">
                                          <p:stCondLst>
                                            <p:cond delay="0"/>
                                          </p:stCondLst>
                                        </p:cTn>
                                        <p:tgtEl>
                                          <p:spTgt spid="2052"/>
                                        </p:tgtEl>
                                        <p:attrNameLst>
                                          <p:attrName>style.visibility</p:attrName>
                                        </p:attrNameLst>
                                      </p:cBhvr>
                                      <p:to>
                                        <p:strVal val="visible"/>
                                      </p:to>
                                    </p:set>
                                    <p:animEffect transition="in" filter="fade">
                                      <p:cBhvr>
                                        <p:cTn id="18" dur="500"/>
                                        <p:tgtEl>
                                          <p:spTgt spid="205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par>
                          <p:cTn id="24" fill="hold">
                            <p:stCondLst>
                              <p:cond delay="500"/>
                            </p:stCondLst>
                            <p:childTnLst>
                              <p:par>
                                <p:cTn id="25" presetID="22" presetClass="entr" presetSubtype="2" fill="hold"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right)">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500"/>
                                        <p:tgtEl>
                                          <p:spTgt spid="20"/>
                                        </p:tgtEl>
                                      </p:cBhvr>
                                    </p:animEffect>
                                  </p:childTnLst>
                                </p:cTn>
                              </p:par>
                            </p:childTnLst>
                          </p:cTn>
                        </p:par>
                        <p:par>
                          <p:cTn id="33" fill="hold">
                            <p:stCondLst>
                              <p:cond delay="500"/>
                            </p:stCondLst>
                            <p:childTnLst>
                              <p:par>
                                <p:cTn id="34" presetID="22" presetClass="entr" presetSubtype="2" fill="hold" nodeType="after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wipe(right)">
                                      <p:cBhvr>
                                        <p:cTn id="36" dur="500"/>
                                        <p:tgtEl>
                                          <p:spTgt spid="21"/>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fade">
                                      <p:cBhvr>
                                        <p:cTn id="4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3" grpId="0" animBg="1"/>
      <p:bldP spid="19" grpId="0" animBg="1"/>
      <p:bldP spid="20" grpId="0" animBg="1"/>
      <p:bldP spid="22" grpId="0" animBg="1"/>
    </p:bldLst>
  </p:timing>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7</TotalTime>
  <Words>970</Words>
  <Application>Microsoft Office PowerPoint</Application>
  <PresentationFormat>شاشة عريضة</PresentationFormat>
  <Paragraphs>147</Paragraphs>
  <Slides>17</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17</vt:i4>
      </vt:variant>
    </vt:vector>
  </HeadingPairs>
  <TitlesOfParts>
    <vt:vector size="26" baseType="lpstr">
      <vt:lpstr>Arial</vt:lpstr>
      <vt:lpstr>Century Gothic</vt:lpstr>
      <vt:lpstr>Open Sans Condensed</vt:lpstr>
      <vt:lpstr>Open Sans Condensed Light</vt:lpstr>
      <vt:lpstr>Tahoma</vt:lpstr>
      <vt:lpstr>Traditional Arabic</vt:lpstr>
      <vt:lpstr>Wingdings</vt:lpstr>
      <vt:lpstr>Wingdings 3</vt:lpstr>
      <vt:lpstr>ربطة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Nada Hasan Alhumaid</dc:creator>
  <cp:lastModifiedBy>Nada Hasan Alhumaid</cp:lastModifiedBy>
  <cp:revision>1</cp:revision>
  <dcterms:created xsi:type="dcterms:W3CDTF">2018-02-20T11:53:40Z</dcterms:created>
  <dcterms:modified xsi:type="dcterms:W3CDTF">2018-02-20T12:01:35Z</dcterms:modified>
</cp:coreProperties>
</file>