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FED458-CE6D-4972-9077-3E3C476AF16B}" type="datetimeFigureOut">
              <a:rPr lang="ar-SA" smtClean="0"/>
              <a:pPr/>
              <a:t>13/06/1437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B11802-41CA-4B9D-AC29-6153A4B8FBA5}" type="slidenum">
              <a:rPr lang="ar-SA" smtClean="0"/>
              <a:pPr/>
              <a:t>‹#›</a:t>
            </a:fld>
            <a:endParaRPr lang="ar-SA"/>
          </a:p>
        </p:txBody>
      </p:sp>
    </p:spTree>
    <p:extLst>
      <p:ext uri="{BB962C8B-B14F-4D97-AF65-F5344CB8AC3E}">
        <p14:creationId xmlns:p14="http://schemas.microsoft.com/office/powerpoint/2010/main" xmlns="" val="2786780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8311B2ED-CA4D-431F-A9E9-33BFBA581B73}" type="slidenum">
              <a:rPr lang="ar-SA" smtClean="0"/>
              <a:pPr/>
              <a:t>2</a:t>
            </a:fld>
            <a:endParaRPr lang="ar-SA"/>
          </a:p>
        </p:txBody>
      </p:sp>
    </p:spTree>
    <p:extLst>
      <p:ext uri="{BB962C8B-B14F-4D97-AF65-F5344CB8AC3E}">
        <p14:creationId xmlns:p14="http://schemas.microsoft.com/office/powerpoint/2010/main" xmlns="" val="3414931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13/06/1437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382157"/>
            <a:ext cx="6028490" cy="4475843"/>
          </a:xfrm>
          <a:prstGeom prst="rect">
            <a:avLst/>
          </a:prstGeom>
        </p:spPr>
      </p:pic>
      <p:sp>
        <p:nvSpPr>
          <p:cNvPr id="2" name="عنوان 1"/>
          <p:cNvSpPr>
            <a:spLocks noGrp="1"/>
          </p:cNvSpPr>
          <p:nvPr>
            <p:ph type="ctrTitle"/>
          </p:nvPr>
        </p:nvSpPr>
        <p:spPr>
          <a:xfrm>
            <a:off x="762000" y="381000"/>
            <a:ext cx="7772400" cy="1470025"/>
          </a:xfrm>
        </p:spPr>
        <p:txBody>
          <a:bodyPr>
            <a:normAutofit/>
          </a:bodyPr>
          <a:lstStyle/>
          <a:p>
            <a:r>
              <a:rPr lang="ar-SA" sz="6000" dirty="0" smtClean="0">
                <a:effectLst>
                  <a:outerShdw blurRad="38100" dist="38100" dir="2700000" algn="tl">
                    <a:srgbClr val="000000">
                      <a:alpha val="43137"/>
                    </a:srgbClr>
                  </a:outerShdw>
                </a:effectLst>
                <a:cs typeface="Mudir MT" pitchFamily="2" charset="-78"/>
              </a:rPr>
              <a:t>حضانة الاطفال</a:t>
            </a:r>
            <a:endParaRPr lang="ar-SA" sz="6000" dirty="0">
              <a:effectLst>
                <a:outerShdw blurRad="38100" dist="38100" dir="2700000" algn="tl">
                  <a:srgbClr val="000000">
                    <a:alpha val="43137"/>
                  </a:srgbClr>
                </a:outerShdw>
              </a:effectLst>
              <a:cs typeface="Mudir MT" pitchFamily="2" charset="-78"/>
            </a:endParaRPr>
          </a:p>
        </p:txBody>
      </p:sp>
      <p:sp>
        <p:nvSpPr>
          <p:cNvPr id="3" name="عنوان فرعي 2"/>
          <p:cNvSpPr>
            <a:spLocks noGrp="1"/>
          </p:cNvSpPr>
          <p:nvPr>
            <p:ph type="subTitle" idx="1"/>
          </p:nvPr>
        </p:nvSpPr>
        <p:spPr>
          <a:xfrm>
            <a:off x="4913086" y="3048000"/>
            <a:ext cx="4267200" cy="1752600"/>
          </a:xfrm>
        </p:spPr>
        <p:txBody>
          <a:bodyPr>
            <a:normAutofit fontScale="40000" lnSpcReduction="20000"/>
          </a:bodyPr>
          <a:lstStyle/>
          <a:p>
            <a:r>
              <a:rPr lang="ar-SA" dirty="0" smtClean="0">
                <a:solidFill>
                  <a:schemeClr val="accent2">
                    <a:lumMod val="75000"/>
                  </a:schemeClr>
                </a:solidFill>
              </a:rPr>
              <a:t>هنادي بن شامان 430201336</a:t>
            </a:r>
          </a:p>
          <a:p>
            <a:r>
              <a:rPr lang="ar-SA" dirty="0" smtClean="0">
                <a:solidFill>
                  <a:schemeClr val="accent2">
                    <a:lumMod val="75000"/>
                  </a:schemeClr>
                </a:solidFill>
              </a:rPr>
              <a:t>اثير القحطاني 432200421</a:t>
            </a:r>
          </a:p>
          <a:p>
            <a:r>
              <a:rPr lang="ar-SA" dirty="0" smtClean="0">
                <a:solidFill>
                  <a:schemeClr val="accent2">
                    <a:lumMod val="75000"/>
                  </a:schemeClr>
                </a:solidFill>
              </a:rPr>
              <a:t>اروى القحطاني 432200634</a:t>
            </a:r>
          </a:p>
          <a:p>
            <a:r>
              <a:rPr lang="ar-SA" dirty="0" smtClean="0">
                <a:solidFill>
                  <a:schemeClr val="accent2">
                    <a:lumMod val="75000"/>
                  </a:schemeClr>
                </a:solidFill>
              </a:rPr>
              <a:t>ملاك بن هزاع 432201565 </a:t>
            </a:r>
          </a:p>
          <a:p>
            <a:r>
              <a:rPr lang="ar-SA" dirty="0" smtClean="0">
                <a:solidFill>
                  <a:schemeClr val="accent2">
                    <a:lumMod val="75000"/>
                  </a:schemeClr>
                </a:solidFill>
              </a:rPr>
              <a:t>اسماء </a:t>
            </a:r>
            <a:r>
              <a:rPr lang="ar-SA" dirty="0" err="1" smtClean="0">
                <a:solidFill>
                  <a:schemeClr val="accent2">
                    <a:lumMod val="75000"/>
                  </a:schemeClr>
                </a:solidFill>
              </a:rPr>
              <a:t>العنزي</a:t>
            </a:r>
            <a:r>
              <a:rPr lang="ar-SA" dirty="0" smtClean="0">
                <a:solidFill>
                  <a:schemeClr val="accent2">
                    <a:lumMod val="75000"/>
                  </a:schemeClr>
                </a:solidFill>
              </a:rPr>
              <a:t> </a:t>
            </a:r>
            <a:r>
              <a:rPr lang="ar-SA" dirty="0" smtClean="0">
                <a:solidFill>
                  <a:schemeClr val="accent2">
                    <a:lumMod val="75000"/>
                  </a:schemeClr>
                </a:solidFill>
              </a:rPr>
              <a:t>432201622</a:t>
            </a:r>
          </a:p>
          <a:p>
            <a:pPr marL="214313" indent="-214313"/>
            <a:r>
              <a:rPr lang="ar-SA" sz="3300" dirty="0" smtClean="0">
                <a:solidFill>
                  <a:schemeClr val="accent2">
                    <a:lumMod val="75000"/>
                  </a:schemeClr>
                </a:solidFill>
              </a:rPr>
              <a:t>إشراف دكتورة/ </a:t>
            </a:r>
            <a:r>
              <a:rPr lang="ar-SA" sz="3300" b="1" dirty="0" smtClean="0">
                <a:solidFill>
                  <a:schemeClr val="accent2">
                    <a:lumMod val="75000"/>
                  </a:schemeClr>
                </a:solidFill>
              </a:rPr>
              <a:t>نشوى مصطفى على محمد</a:t>
            </a:r>
          </a:p>
          <a:p>
            <a:pPr marL="214313" indent="-214313"/>
            <a:r>
              <a:rPr lang="ar-SA" sz="3300" dirty="0" smtClean="0">
                <a:solidFill>
                  <a:schemeClr val="accent2">
                    <a:lumMod val="75000"/>
                  </a:schemeClr>
                </a:solidFill>
              </a:rPr>
              <a:t>الاستاذ المشارك بقسم </a:t>
            </a:r>
            <a:r>
              <a:rPr lang="ar-SA" sz="3300" dirty="0" err="1" smtClean="0">
                <a:solidFill>
                  <a:schemeClr val="accent2">
                    <a:lumMod val="75000"/>
                  </a:schemeClr>
                </a:solidFill>
              </a:rPr>
              <a:t>الاقتصاد </a:t>
            </a:r>
            <a:r>
              <a:rPr lang="ar-SA" sz="3300" dirty="0" smtClean="0">
                <a:solidFill>
                  <a:schemeClr val="accent2">
                    <a:lumMod val="75000"/>
                  </a:schemeClr>
                </a:solidFill>
              </a:rPr>
              <a:t>– كلية إدارة </a:t>
            </a:r>
            <a:r>
              <a:rPr lang="ar-SA" sz="3300" dirty="0" err="1" smtClean="0">
                <a:solidFill>
                  <a:schemeClr val="accent2">
                    <a:lumMod val="75000"/>
                  </a:schemeClr>
                </a:solidFill>
              </a:rPr>
              <a:t>الاعمال </a:t>
            </a:r>
            <a:r>
              <a:rPr lang="ar-SA" sz="3300" dirty="0" smtClean="0">
                <a:solidFill>
                  <a:schemeClr val="accent2">
                    <a:lumMod val="75000"/>
                  </a:schemeClr>
                </a:solidFill>
              </a:rPr>
              <a:t>–جامعة الملك سعود</a:t>
            </a:r>
          </a:p>
          <a:p>
            <a:endParaRPr lang="ar-SA" sz="3300" dirty="0">
              <a:solidFill>
                <a:schemeClr val="accent2">
                  <a:lumMod val="75000"/>
                </a:schemeClr>
              </a:solidFill>
            </a:endParaRPr>
          </a:p>
        </p:txBody>
      </p:sp>
    </p:spTree>
    <p:extLst>
      <p:ext uri="{BB962C8B-B14F-4D97-AF65-F5344CB8AC3E}">
        <p14:creationId xmlns:p14="http://schemas.microsoft.com/office/powerpoint/2010/main" xmlns="" val="3878341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60436"/>
            <a:ext cx="7848600" cy="7436972"/>
          </a:xfrm>
          <a:prstGeom prst="rect">
            <a:avLst/>
          </a:prstGeom>
        </p:spPr>
        <p:txBody>
          <a:bodyPr wrap="square">
            <a:spAutoFit/>
          </a:bodyPr>
          <a:lstStyle/>
          <a:p>
            <a:pPr algn="r" rtl="1">
              <a:lnSpc>
                <a:spcPct val="107000"/>
              </a:lnSpc>
              <a:spcAft>
                <a:spcPts val="800"/>
              </a:spcAft>
            </a:pPr>
            <a:r>
              <a:rPr lang="ar-SA" b="1" dirty="0">
                <a:latin typeface="Calibri" panose="020F0502020204030204" pitchFamily="34" charset="0"/>
                <a:ea typeface="Calibri" panose="020F0502020204030204" pitchFamily="34" charset="0"/>
              </a:rPr>
              <a:t>أوضحت النتائج أن حوالي 71% من العينة هم أمهات لديهم أطفال في عمر الحضانة ورياض الأطفال، ونسبة 52% يفضلن أن تكون الحضانة قريبة من العمل و32.26% قريبة من المنزل ونسبة 19.35% لا فرق لديهن في موقع الحضانة. وبعد سؤال الأمهات عن السبب كانت الإجابات في أن تكون الحضانة قريبة من مقر العمل حتى تتمكن من الخروج في وقت البريكات أو في ساعة الأمومة إلى الطفل، وكذلك ضمان عدم التأخر على أخذ الطفل في نهاية الدوام نتيجة الزحام.</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أما الأمهات الذين يفضلن قرب الحضانة من المنزل فكان لسبب أن يتمكن أفراد العائلة الأخرين من إستحاب الطفل معهم.</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وعن سؤال إكتفى مدينة الرياض جائت معظم الإجابات بالخيار لا بنسبة 77،42% من إجمالي الإجابات.</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وعن تفضيل الأمهات للحاضنة المنزلية أو الحضانات المخصصة، أجابت معظم العينة على الخيار التسجيل في حضانة بنسبة 51،61% ونسبة 49،94% يفضلن إستقدام حاضنة في منازلهن. وأتفق معظم الأمهات محل العينة على كلفة إستقدام الحاضنة مما يجعل خيار الحضانة يتصدر قراراتهن في حال أقدمن على تسجيل أطفالهن.</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وفي السؤال الخامس والذي تطرق إلى مرونة إستقبال الأطفال داخل الحضانة ومرونة ساعات العمل أجاب معظم العينة على الخيار أنهن يفضلن مرونة ساعات العمل في الحضانة لانها تتناسب مع مرونة عملهن بنسبة 74،19 % وأضافن أن من العوائق التي تواجههن رفض الحضانات ورياض الأطفال لأطفالهن لان وقت عمل الحضانة  لا يتناسب مع وقت عملهن، مما يضطرهن لستقدام عاملة في المنزل.</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وعن سعر الساعة لحضانة الطفل أتفق معظم الأمهات على سعر 35 ريال بنسبة 58% من أجمالي التصويت، وهو المبلغ الذي يرين أنهن يستطعن دفعه مقابل ساعة الحضانة لطفل.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823169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0" y="3048000"/>
            <a:ext cx="2743200" cy="523220"/>
          </a:xfrm>
          <a:prstGeom prst="rect">
            <a:avLst/>
          </a:prstGeom>
          <a:noFill/>
        </p:spPr>
        <p:txBody>
          <a:bodyPr wrap="square" rtlCol="1">
            <a:spAutoFit/>
          </a:bodyPr>
          <a:lstStyle/>
          <a:p>
            <a:r>
              <a:rPr lang="ar-SA" sz="2800" b="1" dirty="0" smtClean="0"/>
              <a:t>الدراسة الفنية</a:t>
            </a:r>
            <a:r>
              <a:rPr lang="ar-SA" dirty="0" smtClean="0"/>
              <a:t> </a:t>
            </a:r>
            <a:endParaRPr lang="ar-SA" dirty="0"/>
          </a:p>
        </p:txBody>
      </p:sp>
    </p:spTree>
    <p:extLst>
      <p:ext uri="{BB962C8B-B14F-4D97-AF65-F5344CB8AC3E}">
        <p14:creationId xmlns:p14="http://schemas.microsoft.com/office/powerpoint/2010/main" xmlns="" val="186279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685800"/>
            <a:ext cx="7620000" cy="2759602"/>
          </a:xfrm>
          <a:prstGeom prst="rect">
            <a:avLst/>
          </a:prstGeom>
        </p:spPr>
        <p:txBody>
          <a:bodyPr wrap="square">
            <a:spAutoFit/>
          </a:bodyPr>
          <a:lstStyle/>
          <a:p>
            <a:pPr marL="457200" algn="just" rtl="1">
              <a:lnSpc>
                <a:spcPct val="107000"/>
              </a:lnSpc>
              <a:spcAft>
                <a:spcPts val="0"/>
              </a:spcAft>
            </a:pPr>
            <a:r>
              <a:rPr lang="ar-SA" dirty="0">
                <a:latin typeface="Calibri" panose="020F0502020204030204" pitchFamily="34" charset="0"/>
                <a:ea typeface="Calibri" panose="020F0502020204030204" pitchFamily="34" charset="0"/>
              </a:rPr>
              <a:t> </a:t>
            </a:r>
            <a:r>
              <a:rPr lang="ar-SA" b="1" dirty="0" smtClean="0">
                <a:latin typeface="Calibri" panose="020F0502020204030204" pitchFamily="34" charset="0"/>
                <a:ea typeface="Calibri" panose="020F0502020204030204" pitchFamily="34" charset="0"/>
              </a:rPr>
              <a:t>موقع </a:t>
            </a:r>
            <a:r>
              <a:rPr lang="ar-SA" b="1" dirty="0">
                <a:latin typeface="Calibri" panose="020F0502020204030204" pitchFamily="34" charset="0"/>
                <a:ea typeface="Calibri" panose="020F0502020204030204" pitchFamily="34" charset="0"/>
              </a:rPr>
              <a:t>المشروع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Calibri" panose="020F0502020204030204" pitchFamily="34" charset="0"/>
              </a:rPr>
              <a:t>       تم الأختيار بين عدة أحياء متقاربة في مدينة الرياض، وتم إختيار حي العليا كأول فرع من سلسلة فروع الحضانة، والتي من أهدافها تغطية وأسعة وشاملة لكل مدينة الرياض ، بحيث تعتبر المرجع الأول لكل الأمهات الراغبات في وضع أطفالهن في مكان أمن وطوال الوقت. السبب في اخيار المكان ، وجود عدة دوائر حكومية وكذلك شركات خاصة وقطاعات صحية ، مما يعني تفاوت أوقات دوام الأمهات في هذه المنطقة بين الفترات الصباحية والمسائية وإلى الليلية، وكذلك توسط الحي بين المراكز التجارية والمواقع العامة.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84595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1600200"/>
            <a:ext cx="6553200" cy="2792624"/>
          </a:xfrm>
          <a:prstGeom prst="rect">
            <a:avLst/>
          </a:prstGeom>
        </p:spPr>
        <p:txBody>
          <a:bodyPr wrap="square">
            <a:spAutoFit/>
          </a:bodyPr>
          <a:lstStyle/>
          <a:p>
            <a:pPr marL="457200" algn="r" rtl="1">
              <a:lnSpc>
                <a:spcPct val="107000"/>
              </a:lnSpc>
              <a:spcAft>
                <a:spcPts val="0"/>
              </a:spcAft>
            </a:pPr>
            <a:r>
              <a:rPr lang="ar-SA" sz="1600"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b="1" dirty="0">
                <a:latin typeface="Calibri" panose="020F0502020204030204" pitchFamily="34" charset="0"/>
                <a:ea typeface="Calibri" panose="020F0502020204030204" pitchFamily="34" charset="0"/>
              </a:rPr>
              <a:t>وصف المشروع </a:t>
            </a:r>
            <a:r>
              <a:rPr lang="ar-SA" b="1" dirty="0" smtClean="0">
                <a:latin typeface="Calibri" panose="020F0502020204030204" pitchFamily="34" charset="0"/>
                <a:ea typeface="Calibri" panose="020F0502020204030204" pitchFamily="34" charset="0"/>
              </a:rPr>
              <a:t>:</a:t>
            </a:r>
          </a:p>
          <a:p>
            <a:pPr marL="457200" algn="just" rtl="1">
              <a:lnSpc>
                <a:spcPct val="107000"/>
              </a:lnSpc>
              <a:spcAft>
                <a:spcPts val="0"/>
              </a:spcAft>
            </a:pPr>
            <a:endParaRPr lang="ar-SA" sz="11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حضانة أطفال عبارة عن مبنى من دور أرضي مساحته 300 متر مربع على أرض بناء 250 متر مربع ب6 غرف كل غرفة تتسع إلى 10 أطفال في الساعة أي60 طفل خلال 18 ساعة في اليوم كحد أقصى  ومساحات مفتوحة  تقدم خدماتها في إستقبال الأطفال من عمر سنة إلى عمرسبع سنوات على فترات متفرقة من اليوم مدتها 18 ساعة  يقام المشروع في أحياء مدينة الرياض في المملكة العربية السعودية.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76563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2400" y="1066800"/>
            <a:ext cx="4572000" cy="1277786"/>
          </a:xfrm>
          <a:prstGeom prst="rect">
            <a:avLst/>
          </a:prstGeom>
        </p:spPr>
        <p:txBody>
          <a:bodyPr>
            <a:spAutoFit/>
          </a:bodyPr>
          <a:lstStyle/>
          <a:p>
            <a:pPr marL="457200" algn="just" rtl="1">
              <a:lnSpc>
                <a:spcPct val="107000"/>
              </a:lnSpc>
              <a:spcAft>
                <a:spcPts val="0"/>
              </a:spcAft>
            </a:pPr>
            <a:r>
              <a:rPr lang="ar-SA" b="1" dirty="0" smtClean="0">
                <a:latin typeface="Calibri" panose="020F0502020204030204" pitchFamily="34" charset="0"/>
                <a:ea typeface="Calibri" panose="020F0502020204030204" pitchFamily="34" charset="0"/>
              </a:rPr>
              <a:t>تصنيف المشروع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b="1" dirty="0" smtClean="0">
                <a:latin typeface="Calibri" panose="020F0502020204030204" pitchFamily="34" charset="0"/>
                <a:ea typeface="Calibri" panose="020F0502020204030204" pitchFamily="34" charset="0"/>
              </a:rPr>
              <a:t>أستحداث مبنى جديد مجهز وفقاً للمعايير المتعارف عليها لإقامة المشروع محل الدراسة عليه. </a:t>
            </a:r>
            <a:endParaRPr lang="en-US" sz="1100" b="1" dirty="0" smtClean="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smtClean="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514600" y="2286000"/>
            <a:ext cx="4572000" cy="954107"/>
          </a:xfrm>
          <a:prstGeom prst="rect">
            <a:avLst/>
          </a:prstGeom>
        </p:spPr>
        <p:txBody>
          <a:bodyPr>
            <a:spAutoFit/>
          </a:bodyPr>
          <a:lstStyle/>
          <a:p>
            <a:pPr algn="ctr" rtl="1"/>
            <a:r>
              <a:rPr lang="ar-SA" sz="3600" dirty="0">
                <a:latin typeface="Calibri" panose="020F0502020204030204" pitchFamily="34" charset="0"/>
                <a:ea typeface="Calibri" panose="020F0502020204030204" pitchFamily="34" charset="0"/>
              </a:rPr>
              <a:t> </a:t>
            </a:r>
            <a:r>
              <a:rPr lang="ar-SA" sz="2000" dirty="0" smtClean="0"/>
              <a:t> جدول(4</a:t>
            </a:r>
            <a:r>
              <a:rPr lang="ar-SA" sz="2000" dirty="0" err="1" smtClean="0"/>
              <a:t>)</a:t>
            </a:r>
            <a:endParaRPr lang="en-US" sz="2000" dirty="0" smtClean="0"/>
          </a:p>
          <a:p>
            <a:pPr algn="ctr" rtl="1"/>
            <a:r>
              <a:rPr lang="ar-SA" sz="2000" b="1" dirty="0" smtClean="0"/>
              <a:t>الأفق الزمني لإنشاء المشروع</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xmlns="" val="477402745"/>
              </p:ext>
            </p:extLst>
          </p:nvPr>
        </p:nvGraphicFramePr>
        <p:xfrm>
          <a:off x="2133600" y="3276600"/>
          <a:ext cx="5895340" cy="1760982"/>
        </p:xfrm>
        <a:graphic>
          <a:graphicData uri="http://schemas.openxmlformats.org/drawingml/2006/table">
            <a:tbl>
              <a:tblPr rtl="1" firstRow="1" firstCol="1" bandRow="1"/>
              <a:tblGrid>
                <a:gridCol w="1252855"/>
                <a:gridCol w="1628140"/>
                <a:gridCol w="1908810"/>
                <a:gridCol w="1105535"/>
              </a:tblGrid>
              <a:tr h="527685">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الفترة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بداية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نهاية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طول الفترة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695">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فترة الإنشاء</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2016/1/1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2016/30/12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سنة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685">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بدأ التشغيل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2017/1/1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8006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9400" y="762000"/>
            <a:ext cx="2961067" cy="772712"/>
          </a:xfrm>
          <a:prstGeom prst="rect">
            <a:avLst/>
          </a:prstGeom>
        </p:spPr>
        <p:txBody>
          <a:bodyPr wrap="none">
            <a:spAutoFit/>
          </a:bodyPr>
          <a:lstStyle/>
          <a:p>
            <a:pPr marL="457200" algn="just" rtl="1">
              <a:lnSpc>
                <a:spcPct val="107000"/>
              </a:lnSpc>
              <a:spcAft>
                <a:spcPts val="800"/>
              </a:spcAft>
            </a:pPr>
            <a:r>
              <a:rPr lang="ar-SA" dirty="0" smtClean="0"/>
              <a:t>جدول(5</a:t>
            </a:r>
            <a:r>
              <a:rPr lang="ar-SA" dirty="0" err="1" smtClean="0"/>
              <a:t>)</a:t>
            </a:r>
            <a:endParaRPr lang="ar-SA" b="1" dirty="0" smtClean="0">
              <a:latin typeface="Calibri" panose="020F0502020204030204" pitchFamily="34" charset="0"/>
              <a:ea typeface="Calibri" panose="020F0502020204030204" pitchFamily="34" charset="0"/>
            </a:endParaRPr>
          </a:p>
          <a:p>
            <a:pPr marL="457200" algn="just" rtl="1">
              <a:lnSpc>
                <a:spcPct val="107000"/>
              </a:lnSpc>
              <a:spcAft>
                <a:spcPts val="800"/>
              </a:spcAft>
            </a:pPr>
            <a:r>
              <a:rPr lang="ar-SA" b="1" dirty="0" smtClean="0">
                <a:latin typeface="Calibri" panose="020F0502020204030204" pitchFamily="34" charset="0"/>
                <a:ea typeface="Calibri" panose="020F0502020204030204" pitchFamily="34" charset="0"/>
              </a:rPr>
              <a:t>الخدمات </a:t>
            </a:r>
            <a:r>
              <a:rPr lang="ar-SA" b="1" dirty="0">
                <a:latin typeface="Calibri" panose="020F0502020204030204" pitchFamily="34" charset="0"/>
                <a:ea typeface="Calibri" panose="020F0502020204030204" pitchFamily="34" charset="0"/>
              </a:rPr>
              <a:t>التي يقدمها المشروع:</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1295400" y="3270302"/>
            <a:ext cx="7162800" cy="646331"/>
          </a:xfrm>
          <a:prstGeom prst="rect">
            <a:avLst/>
          </a:prstGeom>
        </p:spPr>
        <p:txBody>
          <a:bodyPr wrap="square">
            <a:spAutoFit/>
          </a:bodyPr>
          <a:lstStyle/>
          <a:p>
            <a:pPr algn="ctr" rtl="1"/>
            <a:r>
              <a:rPr lang="ar-SA" dirty="0" smtClean="0"/>
              <a:t>تم تقدير عدد الأطفال وفقاً لتقسيمهم على عدد ساعات العمل خلال العام الواحد وهي 5544 ساعة مقسمة على 300 يوم في العام بعد </a:t>
            </a:r>
            <a:r>
              <a:rPr lang="ar-SA" dirty="0" err="1" smtClean="0"/>
              <a:t>إستثناء</a:t>
            </a:r>
            <a:r>
              <a:rPr lang="ar-SA" dirty="0" smtClean="0"/>
              <a:t> يوم الإجازة </a:t>
            </a:r>
            <a:r>
              <a:rPr lang="ar-SA" dirty="0" err="1" smtClean="0"/>
              <a:t>الأسبوعية </a:t>
            </a:r>
            <a:r>
              <a:rPr lang="ar-SA" dirty="0" smtClean="0"/>
              <a:t>( </a:t>
            </a:r>
            <a:r>
              <a:rPr lang="ar-SA" dirty="0" err="1" smtClean="0"/>
              <a:t>الجمعة </a:t>
            </a:r>
            <a:r>
              <a:rPr lang="ar-SA" dirty="0" smtClean="0"/>
              <a:t>) ويومي العيد.</a:t>
            </a:r>
            <a:endParaRPr lang="en-US" dirty="0"/>
          </a:p>
        </p:txBody>
      </p:sp>
      <p:graphicFrame>
        <p:nvGraphicFramePr>
          <p:cNvPr id="7" name="جدول 6"/>
          <p:cNvGraphicFramePr>
            <a:graphicFrameLocks noGrp="1"/>
          </p:cNvGraphicFramePr>
          <p:nvPr/>
        </p:nvGraphicFramePr>
        <p:xfrm>
          <a:off x="1524001" y="1600200"/>
          <a:ext cx="5640704" cy="1447800"/>
        </p:xfrm>
        <a:graphic>
          <a:graphicData uri="http://schemas.openxmlformats.org/drawingml/2006/table">
            <a:tbl>
              <a:tblPr rtl="1"/>
              <a:tblGrid>
                <a:gridCol w="1804160"/>
                <a:gridCol w="980765"/>
                <a:gridCol w="1215701"/>
                <a:gridCol w="1640078"/>
              </a:tblGrid>
              <a:tr h="837435">
                <a:tc>
                  <a:txBody>
                    <a:bodyPr/>
                    <a:lstStyle/>
                    <a:p>
                      <a:pPr algn="just" rtl="1">
                        <a:spcAft>
                          <a:spcPts val="0"/>
                        </a:spcAft>
                      </a:pPr>
                      <a:r>
                        <a:rPr lang="ar-SA" sz="1400">
                          <a:latin typeface="Calibri"/>
                          <a:ea typeface="Calibri"/>
                          <a:cs typeface="Simplified Arabic"/>
                        </a:rPr>
                        <a:t>الخدمات</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بداية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نهاية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الطاقة الإسمية السنوية (عدد)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365">
                <a:tc>
                  <a:txBody>
                    <a:bodyPr/>
                    <a:lstStyle/>
                    <a:p>
                      <a:pPr algn="just" rtl="1">
                        <a:spcAft>
                          <a:spcPts val="0"/>
                        </a:spcAft>
                      </a:pPr>
                      <a:r>
                        <a:rPr lang="ar-SA" sz="1400">
                          <a:latin typeface="Calibri"/>
                          <a:ea typeface="Calibri"/>
                          <a:cs typeface="Simplified Arabic"/>
                        </a:rPr>
                        <a:t>ساعات/ إشتراكات إستقبال الأطفال</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2017/1/1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2017/30/12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dirty="0">
                          <a:latin typeface="Calibri"/>
                          <a:ea typeface="Calibri"/>
                          <a:cs typeface="Simplified Arabic"/>
                        </a:rPr>
                        <a:t>500 </a:t>
                      </a:r>
                      <a:r>
                        <a:rPr lang="ar-SA" sz="1400" dirty="0" err="1">
                          <a:latin typeface="Calibri"/>
                          <a:ea typeface="Calibri"/>
                          <a:cs typeface="Simplified Arabic"/>
                        </a:rPr>
                        <a:t>طفل </a:t>
                      </a:r>
                      <a:r>
                        <a:rPr lang="ar-SA" sz="1400" dirty="0">
                          <a:latin typeface="Calibri"/>
                          <a:ea typeface="Calibri"/>
                          <a:cs typeface="Simplified Arabic"/>
                        </a:rPr>
                        <a:t>/5544 ساعة خلال الفترة</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73337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43400" y="914400"/>
            <a:ext cx="4572000" cy="1167243"/>
          </a:xfrm>
          <a:prstGeom prst="rect">
            <a:avLst/>
          </a:prstGeom>
        </p:spPr>
        <p:txBody>
          <a:bodyPr>
            <a:spAutoFit/>
          </a:bodyPr>
          <a:lstStyle/>
          <a:p>
            <a:pPr marL="457200" algn="just" rtl="1">
              <a:lnSpc>
                <a:spcPct val="107000"/>
              </a:lnSpc>
              <a:spcAft>
                <a:spcPts val="800"/>
              </a:spcAft>
            </a:pPr>
            <a:r>
              <a:rPr lang="ar-SA" b="1" dirty="0">
                <a:latin typeface="Calibri" panose="020F0502020204030204" pitchFamily="34" charset="0"/>
                <a:ea typeface="Calibri" panose="020F0502020204030204" pitchFamily="34" charset="0"/>
              </a:rPr>
              <a:t>الشركاء </a:t>
            </a:r>
            <a:r>
              <a:rPr lang="ar-SA" b="1" dirty="0" err="1">
                <a:latin typeface="Calibri" panose="020F0502020204030204" pitchFamily="34" charset="0"/>
                <a:ea typeface="Calibri" panose="020F0502020204030204" pitchFamily="34" charset="0"/>
              </a:rPr>
              <a:t>المؤسسون </a:t>
            </a:r>
            <a:r>
              <a:rPr lang="ar-SA" b="1" dirty="0" err="1" smtClean="0">
                <a:latin typeface="Calibri" panose="020F0502020204030204" pitchFamily="34" charset="0"/>
                <a:ea typeface="Calibri" panose="020F0502020204030204" pitchFamily="34" charset="0"/>
              </a:rPr>
              <a:t>:</a:t>
            </a:r>
            <a:endParaRPr lang="ar-SA" b="1" dirty="0" smtClean="0">
              <a:latin typeface="Calibri" panose="020F0502020204030204" pitchFamily="34" charset="0"/>
              <a:ea typeface="Calibri" panose="020F0502020204030204" pitchFamily="34" charset="0"/>
            </a:endParaRPr>
          </a:p>
          <a:p>
            <a:pPr marL="457200" algn="ctr" rtl="1">
              <a:lnSpc>
                <a:spcPct val="107000"/>
              </a:lnSpc>
              <a:spcAft>
                <a:spcPts val="800"/>
              </a:spcAft>
            </a:pPr>
            <a:r>
              <a:rPr lang="ar-SA" dirty="0" smtClean="0"/>
              <a:t>جدول(6</a:t>
            </a:r>
            <a:r>
              <a:rPr lang="ar-SA" dirty="0" err="1" smtClean="0"/>
              <a:t>)</a:t>
            </a:r>
            <a:endParaRPr lang="en-US" dirty="0">
              <a:latin typeface="Calibri" panose="020F0502020204030204" pitchFamily="34" charset="0"/>
              <a:ea typeface="Calibri" panose="020F0502020204030204" pitchFamily="34" charset="0"/>
              <a:cs typeface="Arial" panose="020B0604020202020204" pitchFamily="34" charset="0"/>
            </a:endParaRPr>
          </a:p>
          <a:p>
            <a:r>
              <a:rPr lang="ar-SA" b="1" dirty="0">
                <a:latin typeface="Calibri" panose="020F0502020204030204" pitchFamily="34" charset="0"/>
                <a:ea typeface="Calibri" panose="020F0502020204030204" pitchFamily="34" charset="0"/>
              </a:rPr>
              <a:t>سيكون شركاء المشروع محلين </a:t>
            </a:r>
            <a:endParaRPr lang="ar-SA" dirty="0"/>
          </a:p>
        </p:txBody>
      </p:sp>
      <p:sp>
        <p:nvSpPr>
          <p:cNvPr id="8" name="Rectangle 7"/>
          <p:cNvSpPr/>
          <p:nvPr/>
        </p:nvSpPr>
        <p:spPr>
          <a:xfrm>
            <a:off x="1524000" y="3048000"/>
            <a:ext cx="6096000" cy="2145396"/>
          </a:xfrm>
          <a:prstGeom prst="rect">
            <a:avLst/>
          </a:prstGeom>
        </p:spPr>
        <p:txBody>
          <a:bodyPr wrap="square">
            <a:spAutoFit/>
          </a:bodyPr>
          <a:lstStyle/>
          <a:p>
            <a:pPr marL="457200" algn="just" rtl="1">
              <a:lnSpc>
                <a:spcPct val="107000"/>
              </a:lnSpc>
              <a:spcAft>
                <a:spcPts val="0"/>
              </a:spcAft>
            </a:pPr>
            <a:r>
              <a:rPr lang="ar-SA" b="1" dirty="0">
                <a:latin typeface="Calibri" panose="020F0502020204030204" pitchFamily="34" charset="0"/>
                <a:ea typeface="Calibri" panose="020F0502020204030204" pitchFamily="34" charset="0"/>
              </a:rPr>
              <a:t> </a:t>
            </a:r>
            <a:endParaRPr lang="ar-SA" b="1" dirty="0" smtClean="0">
              <a:latin typeface="Calibri" panose="020F0502020204030204" pitchFamily="34" charset="0"/>
              <a:ea typeface="Calibri" panose="020F0502020204030204" pitchFamily="34" charset="0"/>
            </a:endParaRPr>
          </a:p>
          <a:p>
            <a:pPr marL="457200" algn="just" rtl="1">
              <a:lnSpc>
                <a:spcPct val="107000"/>
              </a:lnSpc>
              <a:spcAft>
                <a:spcPts val="0"/>
              </a:spcAft>
            </a:pPr>
            <a:endParaRPr lang="ar-SA" b="1" dirty="0" smtClean="0">
              <a:latin typeface="Calibri" panose="020F0502020204030204" pitchFamily="34" charset="0"/>
              <a:ea typeface="Calibri" panose="020F0502020204030204" pitchFamily="34" charset="0"/>
            </a:endParaRPr>
          </a:p>
          <a:p>
            <a:pPr marL="457200" algn="just" rtl="1">
              <a:lnSpc>
                <a:spcPct val="107000"/>
              </a:lnSpc>
              <a:spcAft>
                <a:spcPts val="0"/>
              </a:spcAft>
            </a:pPr>
            <a:r>
              <a:rPr lang="ar-SA" b="1" dirty="0" smtClean="0">
                <a:latin typeface="Calibri" panose="020F0502020204030204" pitchFamily="34" charset="0"/>
                <a:ea typeface="Calibri" panose="020F0502020204030204" pitchFamily="34" charset="0"/>
              </a:rPr>
              <a:t>عملنا </a:t>
            </a:r>
            <a:r>
              <a:rPr lang="ar-SA" b="1" dirty="0">
                <a:latin typeface="Calibri" panose="020F0502020204030204" pitchFamily="34" charset="0"/>
                <a:ea typeface="Calibri" panose="020F0502020204030204" pitchFamily="34" charset="0"/>
              </a:rPr>
              <a:t>على وضع جدول زمني يوضح مراحل إنشاء المشروع حيث يحتاج تجهيز المشروع إلى عام كامل يبد العمل به منذ بدية السنة الميلادية الجديدة 2016 وحتى نهايتها ويبدأ تشغيل المشروع وأستقبال الأطفال مع بدء عام 2017 ميلادي.</a:t>
            </a:r>
            <a:endParaRPr lang="en-US" sz="11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b="1" dirty="0">
                <a:latin typeface="Calibri" panose="020F0502020204030204" pitchFamily="34" charset="0"/>
                <a:ea typeface="Calibri" panose="020F0502020204030204" pitchFamily="34" charset="0"/>
              </a:rPr>
              <a:t> </a:t>
            </a:r>
            <a:endParaRPr lang="ar-SA" b="1" dirty="0"/>
          </a:p>
        </p:txBody>
      </p:sp>
      <p:graphicFrame>
        <p:nvGraphicFramePr>
          <p:cNvPr id="5" name="جدول 4"/>
          <p:cNvGraphicFramePr>
            <a:graphicFrameLocks noGrp="1"/>
          </p:cNvGraphicFramePr>
          <p:nvPr/>
        </p:nvGraphicFramePr>
        <p:xfrm>
          <a:off x="1524000" y="2133600"/>
          <a:ext cx="5782309" cy="1472565"/>
        </p:xfrm>
        <a:graphic>
          <a:graphicData uri="http://schemas.openxmlformats.org/drawingml/2006/table">
            <a:tbl>
              <a:tblPr rtl="1"/>
              <a:tblGrid>
                <a:gridCol w="1927203"/>
                <a:gridCol w="1927203"/>
                <a:gridCol w="1927903"/>
              </a:tblGrid>
              <a:tr h="820679">
                <a:tc>
                  <a:txBody>
                    <a:bodyPr/>
                    <a:lstStyle/>
                    <a:p>
                      <a:pPr algn="just" rtl="1">
                        <a:spcAft>
                          <a:spcPts val="0"/>
                        </a:spcAft>
                      </a:pPr>
                      <a:r>
                        <a:rPr lang="ar-SA" sz="1400" dirty="0">
                          <a:latin typeface="Calibri"/>
                          <a:ea typeface="Calibri"/>
                          <a:cs typeface="Simplified Arabic"/>
                        </a:rPr>
                        <a:t>جنسية الشركاء</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أسمائهم</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a:latin typeface="Calibri"/>
                          <a:ea typeface="Calibri"/>
                          <a:cs typeface="Simplified Arabic"/>
                        </a:rPr>
                        <a:t>حصة التأسيس</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886">
                <a:tc>
                  <a:txBody>
                    <a:bodyPr/>
                    <a:lstStyle/>
                    <a:p>
                      <a:pPr algn="just" rtl="1">
                        <a:spcAft>
                          <a:spcPts val="0"/>
                        </a:spcAft>
                      </a:pPr>
                      <a:r>
                        <a:rPr lang="ar-SA" sz="1400">
                          <a:latin typeface="Calibri"/>
                          <a:ea typeface="Calibri"/>
                          <a:cs typeface="Simplified Arabic"/>
                        </a:rPr>
                        <a:t>سعوديين</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400" dirty="0">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ar-SA" sz="1400" dirty="0">
                          <a:latin typeface="Calibri"/>
                          <a:ea typeface="Calibri"/>
                          <a:cs typeface="Simplified Arabic"/>
                        </a:rPr>
                        <a:t>1300،000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14370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1295400"/>
            <a:ext cx="2533066" cy="646331"/>
          </a:xfrm>
          <a:prstGeom prst="rect">
            <a:avLst/>
          </a:prstGeom>
        </p:spPr>
        <p:txBody>
          <a:bodyPr wrap="none">
            <a:spAutoFit/>
          </a:bodyPr>
          <a:lstStyle/>
          <a:p>
            <a:pPr algn="ctr" rtl="1"/>
            <a:r>
              <a:rPr lang="ar-SA" dirty="0" smtClean="0"/>
              <a:t>جدول(7</a:t>
            </a:r>
            <a:r>
              <a:rPr lang="ar-SA" dirty="0" err="1" smtClean="0"/>
              <a:t>)</a:t>
            </a:r>
            <a:endParaRPr lang="en-US" dirty="0" smtClean="0"/>
          </a:p>
          <a:p>
            <a:pPr algn="ctr" rtl="1"/>
            <a:r>
              <a:rPr lang="ar-SA" b="1" dirty="0" smtClean="0"/>
              <a:t>الجدول الزمني لإنشاء المشروع</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893180962"/>
              </p:ext>
            </p:extLst>
          </p:nvPr>
        </p:nvGraphicFramePr>
        <p:xfrm>
          <a:off x="1219200" y="2133600"/>
          <a:ext cx="6781800" cy="2348296"/>
        </p:xfrm>
        <a:graphic>
          <a:graphicData uri="http://schemas.openxmlformats.org/drawingml/2006/table">
            <a:tbl>
              <a:tblPr rtl="1" firstRow="1" firstCol="1" bandRow="1"/>
              <a:tblGrid>
                <a:gridCol w="1454608"/>
                <a:gridCol w="1315424"/>
                <a:gridCol w="1315424"/>
                <a:gridCol w="1348172"/>
                <a:gridCol w="1348172"/>
              </a:tblGrid>
              <a:tr h="147955">
                <a:tc rowSpan="3">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المرحلة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يناير- يوليو</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rowSpan="2">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يوليو -إكتوبر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نوفمبر-ديسمبر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320">
                <a:tc vMerge="1">
                  <a:txBody>
                    <a:bodyPr/>
                    <a:lstStyle/>
                    <a:p>
                      <a:pPr rtl="1"/>
                      <a:endParaRPr lang="ar-SA"/>
                    </a:p>
                  </a:txBody>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يناير-فبراير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مارس-يونيو</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0">
                <a:tc vMerge="1">
                  <a:txBody>
                    <a:bodyPr/>
                    <a:lstStyle/>
                    <a:p>
                      <a:pPr rtl="1"/>
                      <a:endParaRPr lang="ar-SA"/>
                    </a:p>
                  </a:txBody>
                  <a:tcPr/>
                </a:tc>
                <a:tc rowSpan="2">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شهرين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4 شهور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4 شهور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شهرين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تجهيز الموقع  واختياره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457200" algn="just" rtl="1">
                        <a:lnSpc>
                          <a:spcPct val="107000"/>
                        </a:lnSpc>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الترخيص</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تجهيز المبنى</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algn="just"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algn="just" rtl="1">
                        <a:lnSpc>
                          <a:spcPct val="107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xmlns="" val="3722147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457200"/>
            <a:ext cx="6400800" cy="5757474"/>
          </a:xfrm>
          <a:prstGeom prst="rect">
            <a:avLst/>
          </a:prstGeom>
        </p:spPr>
        <p:txBody>
          <a:bodyPr wrap="square">
            <a:spAutoFit/>
          </a:bodyPr>
          <a:lstStyle/>
          <a:p>
            <a:pPr algn="just" rtl="1">
              <a:lnSpc>
                <a:spcPct val="107000"/>
              </a:lnSpc>
              <a:spcAft>
                <a:spcPts val="800"/>
              </a:spcAft>
            </a:pPr>
            <a:r>
              <a:rPr lang="ar-SA" b="1" dirty="0">
                <a:latin typeface="Calibri" panose="020F0502020204030204" pitchFamily="34" charset="0"/>
                <a:ea typeface="Calibri" panose="020F0502020204030204" pitchFamily="34" charset="0"/>
              </a:rPr>
              <a:t>ثالثاً: إحتياجات المشروع الفنية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بدء في الدراسة الفنية فإننا بحاجة إلى معرفة اللوازم الفنية التي سوف تساهم في تشغيل وتأسيس المشروع على أرض الواقع، وتنقسم هذه الاحتياجات من حيث التكاليف إلى قسمين الأول تكاليف استثمارية وهي التي تعني رأس مال المشروع أو ما يعرف محاسبياً تكاليف ثابتة أي أنها لا تتغير مع تغير نسبة تشغيل المشروع. وثانياً تكاليف التشغيل والتي تتغير مع رفع أو خفظ أو حتى إيقاف تشغيل المشروع وتعرف محاسبياً بالتكاليف المتغيرة.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يحتاج المشروع إلى تجهيز 6 غرف لإستقبال الأطفال وساحة خارجية و3 غرف للإدارة والموظفات  وتقسيمها كالتالي.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للنوم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الأكل</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الألعاب</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للوسائل التعليمية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لدروس والقصص</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غرفة </a:t>
            </a:r>
            <a:r>
              <a:rPr lang="ar-SA" dirty="0" smtClean="0">
                <a:latin typeface="Calibri" panose="020F0502020204030204" pitchFamily="34" charset="0"/>
                <a:ea typeface="Calibri" panose="020F0502020204030204" pitchFamily="34" charset="0"/>
              </a:rPr>
              <a:t>التلفزي</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810973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0" y="990600"/>
            <a:ext cx="4572000" cy="1367747"/>
          </a:xfrm>
          <a:prstGeom prst="rect">
            <a:avLst/>
          </a:prstGeom>
        </p:spPr>
        <p:txBody>
          <a:bodyPr>
            <a:spAutoFit/>
          </a:bodyPr>
          <a:lstStyle/>
          <a:p>
            <a:pPr lvl="0" algn="just" rtl="1">
              <a:lnSpc>
                <a:spcPct val="107000"/>
              </a:lnSpc>
              <a:spcAft>
                <a:spcPts val="800"/>
              </a:spcAft>
            </a:pP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ar-SA" b="1" dirty="0">
                <a:solidFill>
                  <a:prstClr val="black"/>
                </a:solidFill>
                <a:latin typeface="Calibri" panose="020F0502020204030204" pitchFamily="34" charset="0"/>
                <a:ea typeface="Calibri" panose="020F0502020204030204" pitchFamily="34" charset="0"/>
              </a:rPr>
              <a:t>أولاً : تكاليف استثمارية .</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ar-SA" dirty="0">
                <a:solidFill>
                  <a:prstClr val="black"/>
                </a:solidFill>
                <a:latin typeface="Calibri" panose="020F0502020204030204" pitchFamily="34" charset="0"/>
                <a:ea typeface="Calibri" panose="020F0502020204030204" pitchFamily="34" charset="0"/>
              </a:rPr>
              <a:t>وهي بناء المشروع وعقاره كذلك وسائل النقل والأثاث والألات وتكاليف تأسيس المشروع الإدارية والعامة .</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810000" y="2771472"/>
            <a:ext cx="4572000" cy="1069075"/>
          </a:xfrm>
          <a:prstGeom prst="rect">
            <a:avLst/>
          </a:prstGeom>
        </p:spPr>
        <p:txBody>
          <a:bodyPr>
            <a:spAutoFit/>
          </a:bodyPr>
          <a:lstStyle/>
          <a:p>
            <a:pPr algn="just" rtl="1">
              <a:lnSpc>
                <a:spcPct val="107000"/>
              </a:lnSpc>
              <a:spcAft>
                <a:spcPts val="800"/>
              </a:spcAft>
            </a:pPr>
            <a:r>
              <a:rPr lang="ar-SA" dirty="0">
                <a:latin typeface="Calibri" panose="020F0502020204030204" pitchFamily="34" charset="0"/>
                <a:ea typeface="Calibri" panose="020F0502020204030204" pitchFamily="34" charset="0"/>
              </a:rPr>
              <a:t> </a:t>
            </a:r>
            <a:r>
              <a:rPr lang="ar-SA" b="1" dirty="0" smtClean="0">
                <a:latin typeface="Calibri" panose="020F0502020204030204" pitchFamily="34" charset="0"/>
                <a:ea typeface="Calibri" panose="020F0502020204030204" pitchFamily="34" charset="0"/>
              </a:rPr>
              <a:t>مصاريف </a:t>
            </a:r>
            <a:r>
              <a:rPr lang="ar-SA" b="1" dirty="0">
                <a:latin typeface="Calibri" panose="020F0502020204030204" pitchFamily="34" charset="0"/>
                <a:ea typeface="Calibri" panose="020F0502020204030204" pitchFamily="34" charset="0"/>
              </a:rPr>
              <a:t>التأسيس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rPr>
              <a:t>وهي المصاريف التي تسبق بدء إنشاء وتشغيل المشروع ، والتي غالباً ما تكون إدارية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181263121"/>
              </p:ext>
            </p:extLst>
          </p:nvPr>
        </p:nvGraphicFramePr>
        <p:xfrm>
          <a:off x="3581400" y="4236612"/>
          <a:ext cx="3957320" cy="1760982"/>
        </p:xfrm>
        <a:graphic>
          <a:graphicData uri="http://schemas.openxmlformats.org/drawingml/2006/table">
            <a:tbl>
              <a:tblPr firstRow="1" firstCol="1" bandRow="1"/>
              <a:tblGrid>
                <a:gridCol w="1445895"/>
                <a:gridCol w="2511425"/>
              </a:tblGrid>
              <a:tr h="161925">
                <a:tc>
                  <a:txBody>
                    <a:bodyPr/>
                    <a:lstStyle/>
                    <a:p>
                      <a:pPr algn="just"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التكلفة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rtl="0">
                        <a:lnSpc>
                          <a:spcPct val="107000"/>
                        </a:lnSpc>
                        <a:spcAft>
                          <a:spcPts val="0"/>
                        </a:spcAft>
                      </a:pPr>
                      <a:r>
                        <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دراسة الجدوى</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rtl="0">
                        <a:lnSpc>
                          <a:spcPct val="107000"/>
                        </a:lnSpc>
                        <a:spcAft>
                          <a:spcPts val="0"/>
                        </a:spcAft>
                      </a:pPr>
                      <a:r>
                        <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15000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تصاميم فنية وهندسية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rtl="0">
                        <a:lnSpc>
                          <a:spcPct val="107000"/>
                        </a:lnSpc>
                        <a:spcAft>
                          <a:spcPts val="0"/>
                        </a:spcAft>
                      </a:pPr>
                      <a:r>
                        <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إستقدام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rtl="0">
                        <a:lnSpc>
                          <a:spcPct val="107000"/>
                        </a:lnSpc>
                        <a:spcAft>
                          <a:spcPts val="0"/>
                        </a:spcAft>
                      </a:pPr>
                      <a:r>
                        <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تراخيص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rtl="0">
                        <a:lnSpc>
                          <a:spcPct val="107000"/>
                        </a:lnSpc>
                        <a:spcAft>
                          <a:spcPts val="0"/>
                        </a:spcAft>
                      </a:pPr>
                      <a:r>
                        <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5105400" y="3810000"/>
            <a:ext cx="87716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جدول(8</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00036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3886200"/>
            <a:ext cx="4002702" cy="2971800"/>
          </a:xfrm>
          <a:prstGeom prst="rect">
            <a:avLst/>
          </a:prstGeom>
        </p:spPr>
      </p:pic>
      <p:sp>
        <p:nvSpPr>
          <p:cNvPr id="2" name="Title 1"/>
          <p:cNvSpPr>
            <a:spLocks noGrp="1"/>
          </p:cNvSpPr>
          <p:nvPr>
            <p:ph type="title"/>
          </p:nvPr>
        </p:nvSpPr>
        <p:spPr>
          <a:xfrm>
            <a:off x="409514" y="3314700"/>
            <a:ext cx="8229600" cy="1143000"/>
          </a:xfrm>
        </p:spPr>
        <p:txBody>
          <a:bodyPr>
            <a:normAutofit/>
          </a:bodyPr>
          <a:lstStyle/>
          <a:p>
            <a:r>
              <a:rPr lang="ar-SA" sz="6000" dirty="0">
                <a:effectLst>
                  <a:outerShdw blurRad="38100" dist="38100" dir="2700000" algn="tl">
                    <a:srgbClr val="000000">
                      <a:alpha val="43137"/>
                    </a:srgbClr>
                  </a:outerShdw>
                </a:effectLst>
                <a:cs typeface="Mudir MT" pitchFamily="2" charset="-78"/>
              </a:rPr>
              <a:t>محاور الدراسة</a:t>
            </a:r>
            <a:endParaRPr lang="en-US" sz="6000" dirty="0">
              <a:effectLst>
                <a:outerShdw blurRad="38100" dist="38100" dir="2700000" algn="tl">
                  <a:srgbClr val="000000">
                    <a:alpha val="43137"/>
                  </a:srgbClr>
                </a:outerShdw>
              </a:effectLst>
              <a:cs typeface="Mudir MT" pitchFamily="2" charset="-78"/>
            </a:endParaRPr>
          </a:p>
        </p:txBody>
      </p:sp>
      <p:sp>
        <p:nvSpPr>
          <p:cNvPr id="12" name="Rectangular Callout 11"/>
          <p:cNvSpPr/>
          <p:nvPr/>
        </p:nvSpPr>
        <p:spPr>
          <a:xfrm>
            <a:off x="2209800" y="1295400"/>
            <a:ext cx="1715616" cy="1908628"/>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دراسة السوق</a:t>
            </a:r>
            <a:endParaRPr lang="en-US" sz="2400" b="1" dirty="0"/>
          </a:p>
        </p:txBody>
      </p:sp>
      <p:sp>
        <p:nvSpPr>
          <p:cNvPr id="16" name="Rectangular Callout 15"/>
          <p:cNvSpPr/>
          <p:nvPr/>
        </p:nvSpPr>
        <p:spPr>
          <a:xfrm>
            <a:off x="251520" y="1454086"/>
            <a:ext cx="1729680" cy="2051114"/>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الدراسة الفنية</a:t>
            </a:r>
            <a:endParaRPr lang="en-US" sz="2400" b="1" dirty="0"/>
          </a:p>
        </p:txBody>
      </p:sp>
      <p:sp>
        <p:nvSpPr>
          <p:cNvPr id="7" name="Rectangular Callout 15"/>
          <p:cNvSpPr/>
          <p:nvPr/>
        </p:nvSpPr>
        <p:spPr>
          <a:xfrm>
            <a:off x="5486400" y="838200"/>
            <a:ext cx="1505868" cy="1908628"/>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التعريف بالمشروع</a:t>
            </a:r>
            <a:endParaRPr lang="en-US" sz="2400" b="1" dirty="0"/>
          </a:p>
        </p:txBody>
      </p:sp>
      <p:sp>
        <p:nvSpPr>
          <p:cNvPr id="8" name="Rectangular Callout 15"/>
          <p:cNvSpPr/>
          <p:nvPr/>
        </p:nvSpPr>
        <p:spPr>
          <a:xfrm>
            <a:off x="4038600" y="381000"/>
            <a:ext cx="1256928" cy="1908628"/>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الدراسة التمهيدية</a:t>
            </a:r>
            <a:endParaRPr lang="en-US" sz="2400" b="1" dirty="0"/>
          </a:p>
        </p:txBody>
      </p:sp>
      <p:sp>
        <p:nvSpPr>
          <p:cNvPr id="9" name="Rectangular Callout 15"/>
          <p:cNvSpPr/>
          <p:nvPr/>
        </p:nvSpPr>
        <p:spPr>
          <a:xfrm>
            <a:off x="6992268" y="4077072"/>
            <a:ext cx="1505868" cy="1908628"/>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الدراسة المالية</a:t>
            </a:r>
            <a:endParaRPr lang="en-US" sz="2400" b="1" dirty="0"/>
          </a:p>
        </p:txBody>
      </p:sp>
      <p:sp>
        <p:nvSpPr>
          <p:cNvPr id="10" name="Rectangular Callout 15"/>
          <p:cNvSpPr/>
          <p:nvPr/>
        </p:nvSpPr>
        <p:spPr>
          <a:xfrm>
            <a:off x="7086600" y="1600200"/>
            <a:ext cx="1505868" cy="1908628"/>
          </a:xfrm>
          <a:prstGeom prst="wedgeRectCallou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الدراسة الاجتماعية</a:t>
            </a:r>
            <a:endParaRPr lang="en-US" sz="2400" b="1" dirty="0"/>
          </a:p>
        </p:txBody>
      </p:sp>
    </p:spTree>
    <p:extLst>
      <p:ext uri="{BB962C8B-B14F-4D97-AF65-F5344CB8AC3E}">
        <p14:creationId xmlns:p14="http://schemas.microsoft.com/office/powerpoint/2010/main" xmlns="" val="906587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0" y="685800"/>
            <a:ext cx="4572000" cy="981423"/>
          </a:xfrm>
          <a:prstGeom prst="rect">
            <a:avLst/>
          </a:prstGeom>
        </p:spPr>
        <p:txBody>
          <a:bodyPr>
            <a:spAutoFit/>
          </a:bodyPr>
          <a:lstStyle/>
          <a:p>
            <a:pPr marL="457200" algn="just" rtl="1">
              <a:lnSpc>
                <a:spcPct val="107000"/>
              </a:lnSpc>
              <a:spcAft>
                <a:spcPts val="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pPr>
            <a:r>
              <a:rPr lang="ar-SA" b="1" dirty="0" smtClean="0">
                <a:latin typeface="Calibri" panose="020F0502020204030204" pitchFamily="34" charset="0"/>
                <a:ea typeface="Calibri" panose="020F0502020204030204" pitchFamily="34" charset="0"/>
              </a:rPr>
              <a:t>لتكاليف </a:t>
            </a:r>
            <a:r>
              <a:rPr lang="ar-SA" b="1" dirty="0">
                <a:latin typeface="Calibri" panose="020F0502020204030204" pitchFamily="34" charset="0"/>
                <a:ea typeface="Calibri" panose="020F0502020204030204" pitchFamily="34" charset="0"/>
              </a:rPr>
              <a:t>الإنشائية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rPr>
              <a:t>مساحة المبنى وإجمالي تكلفته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844549392"/>
              </p:ext>
            </p:extLst>
          </p:nvPr>
        </p:nvGraphicFramePr>
        <p:xfrm>
          <a:off x="1447800" y="2667000"/>
          <a:ext cx="5715000" cy="1447800"/>
        </p:xfrm>
        <a:graphic>
          <a:graphicData uri="http://schemas.openxmlformats.org/drawingml/2006/table">
            <a:tbl>
              <a:tblPr firstRow="1" firstCol="1" bandRow="1"/>
              <a:tblGrid>
                <a:gridCol w="1428750"/>
                <a:gridCol w="1428750"/>
                <a:gridCol w="1428750"/>
                <a:gridCol w="1428750"/>
              </a:tblGrid>
              <a:tr h="482600">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إجمالي التكلفة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تكلفة المتر مربع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المساحة اللازمة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الأرض</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البناء</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228600" y="2057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جدول(9</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484362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341040573"/>
              </p:ext>
            </p:extLst>
          </p:nvPr>
        </p:nvGraphicFramePr>
        <p:xfrm>
          <a:off x="1295400" y="1499610"/>
          <a:ext cx="6629400" cy="5043140"/>
        </p:xfrm>
        <a:graphic>
          <a:graphicData uri="http://schemas.openxmlformats.org/drawingml/2006/table">
            <a:tbl>
              <a:tblPr firstRow="1" firstCol="1" bandRow="1"/>
              <a:tblGrid>
                <a:gridCol w="1657350"/>
                <a:gridCol w="1657350"/>
                <a:gridCol w="1657350"/>
                <a:gridCol w="1657350"/>
              </a:tblGrid>
              <a:tr h="175318">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التكلفة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العدد /متر</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الأثاث</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559">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كراسي وطاولات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318">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أسرة أطفال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559">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جلسات إنتظار</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318">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أثاث مكتبي</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46">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22680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أرضيات مخصصة(موكيت)و(إسفنج)</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40">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جلاسات وعربيات اطفال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40">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أدوات تعليمية وسبورات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559">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7200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رفوف خشب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40">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غرفة ألعاب حركية ( مراجيح)</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318">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مطبخ</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559">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تجهيز العيادة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318">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210380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المجموع</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6436" marR="66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733800" y="381000"/>
            <a:ext cx="4572000" cy="787652"/>
          </a:xfrm>
          <a:prstGeom prst="rect">
            <a:avLst/>
          </a:prstGeom>
        </p:spPr>
        <p:txBody>
          <a:bodyPr>
            <a:spAutoFit/>
          </a:bodyPr>
          <a:lstStyle/>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ar-SA" b="1" dirty="0" smtClean="0">
                <a:latin typeface="Calibri" panose="020F0502020204030204" pitchFamily="34" charset="0"/>
                <a:ea typeface="Calibri" panose="020F0502020204030204" pitchFamily="34" charset="0"/>
              </a:rPr>
              <a:t>الأثات </a:t>
            </a:r>
            <a:r>
              <a:rPr lang="ar-SA" b="1" dirty="0">
                <a:latin typeface="Calibri" panose="020F0502020204030204" pitchFamily="34" charset="0"/>
                <a:ea typeface="Calibri" panose="020F0502020204030204" pitchFamily="34" charset="0"/>
              </a:rPr>
              <a:t>ولوازم التأثيث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721" name="Rectangle 1"/>
          <p:cNvSpPr>
            <a:spLocks noChangeArrowheads="1"/>
          </p:cNvSpPr>
          <p:nvPr/>
        </p:nvSpPr>
        <p:spPr bwMode="auto">
          <a:xfrm>
            <a:off x="4114800" y="1066800"/>
            <a:ext cx="99899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جدول(10</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88524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05600" y="457200"/>
            <a:ext cx="1265091" cy="373757"/>
          </a:xfrm>
          <a:prstGeom prst="rect">
            <a:avLst/>
          </a:prstGeom>
        </p:spPr>
        <p:txBody>
          <a:bodyPr wrap="none">
            <a:spAutoFit/>
          </a:bodyPr>
          <a:lstStyle/>
          <a:p>
            <a:pPr lvl="0" algn="just" rtl="1">
              <a:lnSpc>
                <a:spcPct val="107000"/>
              </a:lnSpc>
              <a:spcAft>
                <a:spcPts val="800"/>
              </a:spcAft>
            </a:pPr>
            <a:r>
              <a:rPr lang="ar-SA" b="1" dirty="0" smtClean="0">
                <a:latin typeface="Calibri" panose="020F0502020204030204" pitchFamily="34" charset="0"/>
                <a:ea typeface="Calibri" panose="020F0502020204030204" pitchFamily="34" charset="0"/>
              </a:rPr>
              <a:t>معدات </a:t>
            </a:r>
            <a:r>
              <a:rPr lang="ar-SA" b="1" dirty="0">
                <a:latin typeface="Calibri" panose="020F0502020204030204" pitchFamily="34" charset="0"/>
                <a:ea typeface="Calibri" panose="020F0502020204030204" pitchFamily="34" charset="0"/>
              </a:rPr>
              <a:t>وألات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830222072"/>
              </p:ext>
            </p:extLst>
          </p:nvPr>
        </p:nvGraphicFramePr>
        <p:xfrm>
          <a:off x="2438400" y="1143000"/>
          <a:ext cx="5257800" cy="5360977"/>
        </p:xfrm>
        <a:graphic>
          <a:graphicData uri="http://schemas.openxmlformats.org/drawingml/2006/table">
            <a:tbl>
              <a:tblPr firstRow="1" firstCol="1" bandRow="1"/>
              <a:tblGrid>
                <a:gridCol w="1314450"/>
                <a:gridCol w="1314450"/>
                <a:gridCol w="1314450"/>
                <a:gridCol w="1314450"/>
              </a:tblGrid>
              <a:tr h="518239">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التكلفة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العدد</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المعدات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23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تلفزيون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1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طابعة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1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فاكس</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1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تلفونات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23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بروجكتر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23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كمبيوتر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1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لابتوب</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58">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جوال الحضانة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23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مكرويف</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1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مدفئة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239">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37750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4572000" y="762000"/>
            <a:ext cx="99899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جدول(11</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09994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066800"/>
            <a:ext cx="1202573"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rPr>
              <a:t>وسائل النقل :</a:t>
            </a:r>
            <a:endParaRPr lang="ar-SA" dirty="0"/>
          </a:p>
        </p:txBody>
      </p:sp>
      <p:graphicFrame>
        <p:nvGraphicFramePr>
          <p:cNvPr id="6" name="Table 5"/>
          <p:cNvGraphicFramePr>
            <a:graphicFrameLocks noGrp="1"/>
          </p:cNvGraphicFramePr>
          <p:nvPr>
            <p:extLst>
              <p:ext uri="{D42A27DB-BD31-4B8C-83A1-F6EECF244321}">
                <p14:modId xmlns:p14="http://schemas.microsoft.com/office/powerpoint/2010/main" xmlns="" val="3705843417"/>
              </p:ext>
            </p:extLst>
          </p:nvPr>
        </p:nvGraphicFramePr>
        <p:xfrm>
          <a:off x="5105400" y="1752600"/>
          <a:ext cx="2697480" cy="586994"/>
        </p:xfrm>
        <a:graphic>
          <a:graphicData uri="http://schemas.openxmlformats.org/drawingml/2006/table">
            <a:tbl>
              <a:tblPr firstRow="1" firstCol="1" bandRow="1"/>
              <a:tblGrid>
                <a:gridCol w="716915"/>
                <a:gridCol w="1980565"/>
              </a:tblGrid>
              <a:tr h="180975">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التكلفة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البند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just" rtl="0">
                        <a:lnSpc>
                          <a:spcPct val="107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90000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سيارة (باص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640973" y="2743200"/>
            <a:ext cx="4572000" cy="1779333"/>
          </a:xfrm>
          <a:prstGeom prst="rect">
            <a:avLst/>
          </a:prstGeom>
        </p:spPr>
        <p:txBody>
          <a:bodyPr>
            <a:spAutoFit/>
          </a:bodyPr>
          <a:lstStyle/>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Calibri" panose="020F0502020204030204" pitchFamily="34" charset="0"/>
              </a:rPr>
              <a:t>ثانياً: تكاليف التشغيل: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وهي كما ذكرنا التكاليف اللازمة لتشغيل المشروع كالعمالة والخدمات العامة من الماء والكهرباء وخطوط الهاتف والدعاية الإعلان والقرطاسيات والمصاريف النثرية الأخرى.</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8673" name="Rectangle 1"/>
          <p:cNvSpPr>
            <a:spLocks noChangeArrowheads="1"/>
          </p:cNvSpPr>
          <p:nvPr/>
        </p:nvSpPr>
        <p:spPr bwMode="auto">
          <a:xfrm>
            <a:off x="1600200" y="1295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جدول(12</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0127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05600" y="457200"/>
            <a:ext cx="1332416"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rPr>
              <a:t>رواتب العمالة</a:t>
            </a:r>
            <a:r>
              <a:rPr lang="ar-SA" dirty="0">
                <a:latin typeface="Calibri" panose="020F0502020204030204" pitchFamily="34" charset="0"/>
                <a:ea typeface="Calibri" panose="020F0502020204030204" pitchFamily="34" charset="0"/>
              </a:rPr>
              <a:t>: </a:t>
            </a:r>
            <a:endParaRPr lang="ar-SA" dirty="0"/>
          </a:p>
        </p:txBody>
      </p:sp>
      <p:sp>
        <p:nvSpPr>
          <p:cNvPr id="7" name="Rectangle 6"/>
          <p:cNvSpPr/>
          <p:nvPr/>
        </p:nvSpPr>
        <p:spPr>
          <a:xfrm>
            <a:off x="3481938" y="6013221"/>
            <a:ext cx="4572000" cy="646331"/>
          </a:xfrm>
          <a:prstGeom prst="rect">
            <a:avLst/>
          </a:prstGeom>
        </p:spPr>
        <p:txBody>
          <a:bodyPr>
            <a:spAutoFit/>
          </a:bodyPr>
          <a:lstStyle/>
          <a:p>
            <a:r>
              <a:rPr lang="ar-SA" dirty="0">
                <a:latin typeface="Calibri" panose="020F0502020204030204" pitchFamily="34" charset="0"/>
                <a:ea typeface="Calibri" panose="020F0502020204030204" pitchFamily="34" charset="0"/>
              </a:rPr>
              <a:t> تم إحتساب ما نسبته 30% من إجمالي الرواتب لتغطية التأمين والبدلات</a:t>
            </a:r>
            <a:endParaRPr lang="ar-SA" dirty="0"/>
          </a:p>
        </p:txBody>
      </p:sp>
      <p:graphicFrame>
        <p:nvGraphicFramePr>
          <p:cNvPr id="2" name="Table 1"/>
          <p:cNvGraphicFramePr>
            <a:graphicFrameLocks noGrp="1"/>
          </p:cNvGraphicFramePr>
          <p:nvPr>
            <p:extLst>
              <p:ext uri="{D42A27DB-BD31-4B8C-83A1-F6EECF244321}">
                <p14:modId xmlns:p14="http://schemas.microsoft.com/office/powerpoint/2010/main" xmlns="" val="3798137445"/>
              </p:ext>
            </p:extLst>
          </p:nvPr>
        </p:nvGraphicFramePr>
        <p:xfrm>
          <a:off x="1219200" y="1295400"/>
          <a:ext cx="6365876" cy="4578893"/>
        </p:xfrm>
        <a:graphic>
          <a:graphicData uri="http://schemas.openxmlformats.org/drawingml/2006/table">
            <a:tbl>
              <a:tblPr firstRow="1" firstCol="1" bandRow="1"/>
              <a:tblGrid>
                <a:gridCol w="1135256"/>
                <a:gridCol w="1013286"/>
                <a:gridCol w="1013286"/>
                <a:gridCol w="1013286"/>
                <a:gridCol w="2190762"/>
              </a:tblGrid>
              <a:tr h="538692">
                <a:tc>
                  <a:txBody>
                    <a:bodyPr/>
                    <a:lstStyle/>
                    <a:p>
                      <a:pPr algn="just"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الرواتب السنوية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إجمالي الراتب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الراتب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العدد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العمالة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84000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مديرة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78000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مساعدة المديرة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سكرتيرة الحضانة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324000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27000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حاضنة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126000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مساعدة حاضنة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عاملة نظافة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692">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أخصائية طوارى وإشراف صحي</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حارس</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سائق باص</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906000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المجموع</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47">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271800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تأمين وبدلات 30% من إجمالي الرواتب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38692">
                <a:tc>
                  <a:txBody>
                    <a:bodyPr/>
                    <a:lstStyle/>
                    <a:p>
                      <a:pPr algn="just"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1177800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4">
                  <a:txBody>
                    <a:bodyPr/>
                    <a:lstStyle/>
                    <a:p>
                      <a:pPr algn="just"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rtl="1"/>
                      <a:endParaRPr lang="ar-SA"/>
                    </a:p>
                  </a:txBody>
                  <a:tcPr/>
                </a:tc>
                <a:tc rowSpan="2" hMerge="1">
                  <a:txBody>
                    <a:bodyPr/>
                    <a:lstStyle/>
                    <a:p>
                      <a:pPr rtl="1"/>
                      <a:endParaRPr lang="ar-SA"/>
                    </a:p>
                  </a:txBody>
                  <a:tcPr/>
                </a:tc>
                <a:tc rowSpan="2" hMerge="1">
                  <a:txBody>
                    <a:bodyPr/>
                    <a:lstStyle/>
                    <a:p>
                      <a:pPr rtl="1"/>
                      <a:endParaRPr lang="ar-SA"/>
                    </a:p>
                  </a:txBody>
                  <a:tcPr/>
                </a:tc>
              </a:tr>
              <a:tr h="269347">
                <a:tc>
                  <a:txBody>
                    <a:bodyPr/>
                    <a:lstStyle/>
                    <a:p>
                      <a:pPr algn="just" rtl="0">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r>
            </a:tbl>
          </a:graphicData>
        </a:graphic>
      </p:graphicFrame>
      <p:sp>
        <p:nvSpPr>
          <p:cNvPr id="27649" name="Rectangle 1"/>
          <p:cNvSpPr>
            <a:spLocks noChangeArrowheads="1"/>
          </p:cNvSpPr>
          <p:nvPr/>
        </p:nvSpPr>
        <p:spPr bwMode="auto">
          <a:xfrm>
            <a:off x="4038600" y="914400"/>
            <a:ext cx="99899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جدول(13</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877424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55947" y="2362200"/>
            <a:ext cx="3568605" cy="373757"/>
          </a:xfrm>
          <a:prstGeom prst="rect">
            <a:avLst/>
          </a:prstGeom>
        </p:spPr>
        <p:txBody>
          <a:bodyPr wrap="none">
            <a:spAutoFit/>
          </a:bodyPr>
          <a:lstStyle/>
          <a:p>
            <a:pPr lvl="0" algn="just" rtl="1">
              <a:lnSpc>
                <a:spcPct val="107000"/>
              </a:lnSpc>
              <a:spcAft>
                <a:spcPts val="800"/>
              </a:spcAft>
            </a:pPr>
            <a:r>
              <a:rPr lang="ar-SA" b="1" dirty="0">
                <a:latin typeface="Calibri" panose="020F0502020204030204" pitchFamily="34" charset="0"/>
                <a:ea typeface="Calibri" panose="020F0502020204030204" pitchFamily="34" charset="0"/>
              </a:rPr>
              <a:t>إحتياجات المشروع من المرافق العامة سنوياً:</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122590725"/>
              </p:ext>
            </p:extLst>
          </p:nvPr>
        </p:nvGraphicFramePr>
        <p:xfrm>
          <a:off x="3352800" y="3352800"/>
          <a:ext cx="2286000" cy="2057400"/>
        </p:xfrm>
        <a:graphic>
          <a:graphicData uri="http://schemas.openxmlformats.org/drawingml/2006/table">
            <a:tbl>
              <a:tblPr firstRow="1" firstCol="1" bandRow="1"/>
              <a:tblGrid>
                <a:gridCol w="1559858"/>
                <a:gridCol w="726142"/>
              </a:tblGrid>
              <a:tr h="332764">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البند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64">
                <a:tc>
                  <a:txBody>
                    <a:bodyPr/>
                    <a:lstStyle/>
                    <a:p>
                      <a:pPr algn="r"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الكهرباء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64">
                <a:tc>
                  <a:txBody>
                    <a:bodyPr/>
                    <a:lstStyle/>
                    <a:p>
                      <a:pPr algn="r" rtl="0">
                        <a:lnSpc>
                          <a:spcPct val="107000"/>
                        </a:lnSpc>
                        <a:spcAft>
                          <a:spcPts val="0"/>
                        </a:spcAft>
                      </a:pPr>
                      <a:r>
                        <a:rPr lang="en-US"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526">
                <a:tc>
                  <a:txBody>
                    <a:bodyPr/>
                    <a:lstStyle/>
                    <a:p>
                      <a:pPr algn="r" rtl="0">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الغاز والوقود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82">
                <a:tc>
                  <a:txBody>
                    <a:bodyPr/>
                    <a:lstStyle/>
                    <a:p>
                      <a:pPr algn="r" rtl="0">
                        <a:lnSpc>
                          <a:spcPct val="107000"/>
                        </a:lnSpc>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15000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4038600" y="2895600"/>
            <a:ext cx="99899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جدول(14</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88520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9200" y="990600"/>
            <a:ext cx="7162800" cy="768287"/>
          </a:xfrm>
          <a:prstGeom prst="rect">
            <a:avLst/>
          </a:prstGeom>
        </p:spPr>
        <p:txBody>
          <a:bodyPr wrap="square">
            <a:spAutoFit/>
          </a:bodyPr>
          <a:lstStyle/>
          <a:p>
            <a:pPr lvl="1" algn="just" rtl="1">
              <a:lnSpc>
                <a:spcPct val="107000"/>
              </a:lnSpc>
              <a:spcAft>
                <a:spcPts val="800"/>
              </a:spcAft>
            </a:pPr>
            <a:r>
              <a:rPr lang="ar-SA" b="1" dirty="0" smtClean="0">
                <a:latin typeface="Calibri" panose="020F0502020204030204" pitchFamily="34" charset="0"/>
                <a:ea typeface="Calibri" panose="020F0502020204030204" pitchFamily="34" charset="0"/>
              </a:rPr>
              <a:t>لمصاريف </a:t>
            </a:r>
            <a:r>
              <a:rPr lang="ar-SA" b="1" dirty="0">
                <a:latin typeface="Calibri" panose="020F0502020204030204" pitchFamily="34" charset="0"/>
                <a:ea typeface="Calibri" panose="020F0502020204030204" pitchFamily="34" charset="0"/>
              </a:rPr>
              <a:t>العامة :</a:t>
            </a:r>
            <a:endParaRPr lang="en-US" sz="1100" b="1" dirty="0">
              <a:latin typeface="Calibri" panose="020F0502020204030204" pitchFamily="34" charset="0"/>
              <a:ea typeface="Calibri" panose="020F0502020204030204" pitchFamily="34" charset="0"/>
              <a:cs typeface="Arial" panose="020B0604020202020204" pitchFamily="34" charset="0"/>
            </a:endParaRPr>
          </a:p>
          <a:p>
            <a:r>
              <a:rPr lang="ar-SA" dirty="0">
                <a:latin typeface="Calibri" panose="020F0502020204030204" pitchFamily="34" charset="0"/>
                <a:ea typeface="Calibri" panose="020F0502020204030204" pitchFamily="34" charset="0"/>
              </a:rPr>
              <a:t>كالورقيات والملفات والأدوات المكتبية عموماً، وأدوات الضيافة.</a:t>
            </a:r>
            <a:endParaRPr lang="ar-SA" dirty="0"/>
          </a:p>
        </p:txBody>
      </p:sp>
      <p:graphicFrame>
        <p:nvGraphicFramePr>
          <p:cNvPr id="8" name="Table 7"/>
          <p:cNvGraphicFramePr>
            <a:graphicFrameLocks noGrp="1"/>
          </p:cNvGraphicFramePr>
          <p:nvPr>
            <p:extLst>
              <p:ext uri="{D42A27DB-BD31-4B8C-83A1-F6EECF244321}">
                <p14:modId xmlns:p14="http://schemas.microsoft.com/office/powerpoint/2010/main" xmlns="" val="2419325914"/>
              </p:ext>
            </p:extLst>
          </p:nvPr>
        </p:nvGraphicFramePr>
        <p:xfrm>
          <a:off x="3124200" y="2133600"/>
          <a:ext cx="2970530" cy="2739456"/>
        </p:xfrm>
        <a:graphic>
          <a:graphicData uri="http://schemas.openxmlformats.org/drawingml/2006/table">
            <a:tbl>
              <a:tblPr firstRow="1" firstCol="1" bandRow="1"/>
              <a:tblGrid>
                <a:gridCol w="1512570"/>
                <a:gridCol w="1457960"/>
              </a:tblGrid>
              <a:tr h="180975">
                <a:tc gridSpan="2">
                  <a:txBody>
                    <a:bodyPr/>
                    <a:lstStyle/>
                    <a:p>
                      <a:pPr algn="ctr" rtl="1">
                        <a:lnSpc>
                          <a:spcPct val="107000"/>
                        </a:lnSpc>
                        <a:spcAft>
                          <a:spcPts val="0"/>
                        </a:spcAft>
                      </a:pPr>
                      <a:r>
                        <a:rPr lang="ar-SA" sz="2400"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جدول </a:t>
                      </a:r>
                      <a:r>
                        <a:rPr lang="ar-SA" sz="24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(15</a:t>
                      </a:r>
                      <a:r>
                        <a:rPr lang="ar-SA" sz="2400"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ar-SA" sz="24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0"/>
                        </a:spcAft>
                      </a:pPr>
                      <a:r>
                        <a:rPr lang="ar-SA" sz="24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المصاريف </a:t>
                      </a: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العمومية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180975">
                <a:tc>
                  <a:txBody>
                    <a:bodyPr/>
                    <a:lstStyle/>
                    <a:p>
                      <a:pPr algn="just"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التكلفة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البند</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قرطاسيات</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10000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ضيافة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ترويج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3200400" y="4761055"/>
            <a:ext cx="4572000" cy="1482970"/>
          </a:xfrm>
          <a:prstGeom prst="rect">
            <a:avLst/>
          </a:prstGeom>
        </p:spPr>
        <p:txBody>
          <a:bodyPr>
            <a:spAutoFit/>
          </a:bodyPr>
          <a:lstStyle/>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Calibri" panose="020F0502020204030204" pitchFamily="34" charset="0"/>
              </a:rPr>
              <a:t>السويق والإعلان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يحتاج المشروع إلى 6000 ريال سنوياً كتكلفة تسويق وإعلان.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225401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838200"/>
            <a:ext cx="4572000" cy="5197833"/>
          </a:xfrm>
          <a:prstGeom prst="rect">
            <a:avLst/>
          </a:prstGeom>
        </p:spPr>
        <p:txBody>
          <a:bodyPr>
            <a:spAutoFit/>
          </a:bodyPr>
          <a:lstStyle/>
          <a:p>
            <a:pPr marL="457200"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Calibri" panose="020F0502020204030204" pitchFamily="34" charset="0"/>
              </a:rPr>
              <a:t>التقويم البيئي: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أي دراسة البيئة الطبيعية للموقع ومدى ملائمة المكان والمشروع قيد الدراسة حرصنا على إختيار موقع داخل المدينة وفي الأجواء المعتادة لها بعيداً عن تأثير المصانع أو المخاطر البيئية كأن يقام المشروع بالقرب من الأودية أو الطرق، وذلك لسلامة الأطفال وخلق بيئة ومكان تناسبهم.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Calibri" panose="020F0502020204030204" pitchFamily="34" charset="0"/>
              </a:rPr>
              <a:t>العمر الاقتصادي للمشروع: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r>
              <a:rPr lang="ar-SA" dirty="0" smtClean="0"/>
              <a:t>سيبدأ تشغيل المشروع مع بداية عام 2017 ميلادي ومن المتوقع </a:t>
            </a:r>
            <a:r>
              <a:rPr lang="ar-SA" dirty="0" err="1" smtClean="0"/>
              <a:t>إسترداد</a:t>
            </a:r>
            <a:r>
              <a:rPr lang="ar-SA" dirty="0" smtClean="0"/>
              <a:t> رأس ماله في الخمس سنوات الأولى, وهذا ما سنراه في الدراسة المالية.</a:t>
            </a:r>
            <a:endParaRPr lang="en-US" dirty="0" smtClean="0"/>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447426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86200" y="2514600"/>
            <a:ext cx="2971800" cy="523220"/>
          </a:xfrm>
          <a:prstGeom prst="rect">
            <a:avLst/>
          </a:prstGeom>
          <a:noFill/>
        </p:spPr>
        <p:txBody>
          <a:bodyPr wrap="square" rtlCol="1">
            <a:spAutoFit/>
          </a:bodyPr>
          <a:lstStyle/>
          <a:p>
            <a:r>
              <a:rPr lang="ar-SA" sz="2800" b="1" dirty="0" smtClean="0"/>
              <a:t>الدراسة المالية </a:t>
            </a:r>
            <a:endParaRPr lang="ar-SA" sz="2800" b="1" dirty="0"/>
          </a:p>
        </p:txBody>
      </p:sp>
    </p:spTree>
    <p:extLst>
      <p:ext uri="{BB962C8B-B14F-4D97-AF65-F5344CB8AC3E}">
        <p14:creationId xmlns:p14="http://schemas.microsoft.com/office/powerpoint/2010/main" xmlns="" val="1144587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143000"/>
            <a:ext cx="6477000" cy="3296159"/>
          </a:xfrm>
          <a:prstGeom prst="rect">
            <a:avLst/>
          </a:prstGeom>
        </p:spPr>
        <p:txBody>
          <a:bodyPr wrap="square">
            <a:spAutoFit/>
          </a:bodyPr>
          <a:lstStyle/>
          <a:p>
            <a:pPr algn="ctr" rtl="1">
              <a:lnSpc>
                <a:spcPct val="107000"/>
              </a:lnSpc>
              <a:spcAft>
                <a:spcPts val="800"/>
              </a:spcAft>
            </a:pPr>
            <a:r>
              <a:rPr lang="ar-SA" b="1"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smtClean="0">
                <a:latin typeface="Calibri" panose="020F0502020204030204" pitchFamily="34" charset="0"/>
                <a:ea typeface="Calibri" panose="020F0502020204030204" pitchFamily="34" charset="0"/>
              </a:rPr>
              <a:t>المقدمة</a:t>
            </a:r>
            <a:r>
              <a:rPr lang="ar-SA" b="1" dirty="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سيتم دراسة الجدوى الاقتصادية المستقبلية للمشروع وذلك من خلال دراسة التكاليف الاستثمارية للمشروع وتحليل الإيرادات المتوقعة خلال السنوات المقبلة وذلك في ضوء ما تم التوصل إليه في الدراسة الفنية، كما سيتم تحليل الإيرادات المتوقعة للمشروع وفقاً للطاقة التشغيلية.</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وفي ضوء تحليل عناصر التكاليف والإيرادات السنوية فإنه يمكن التوصل إلى الأرباح الإجمالية وصافي الأرباح  للمشروع ومعدلات العائد المتوقعة، كما سيتم تقدير فترة استرداد رأس المال المستثمر.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150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0817"/>
            <a:ext cx="7772400" cy="1470025"/>
          </a:xfrm>
        </p:spPr>
        <p:txBody>
          <a:bodyPr>
            <a:normAutofit/>
          </a:bodyPr>
          <a:lstStyle/>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دراسة </a:t>
            </a:r>
            <a:r>
              <a:rPr lang="ar-SA" sz="2400" b="1" dirty="0" smtClean="0">
                <a:latin typeface="Calibri" panose="020F0502020204030204" pitchFamily="34" charset="0"/>
                <a:ea typeface="Calibri" panose="020F0502020204030204" pitchFamily="34" charset="0"/>
                <a:cs typeface="Arial" panose="020B0604020202020204" pitchFamily="34" charset="0"/>
              </a:rPr>
              <a:t>السوق</a:t>
            </a:r>
            <a:endParaRPr lang="en-US" sz="2400" dirty="0"/>
          </a:p>
        </p:txBody>
      </p:sp>
      <p:sp>
        <p:nvSpPr>
          <p:cNvPr id="3" name="Subtitle 2"/>
          <p:cNvSpPr>
            <a:spLocks noGrp="1"/>
          </p:cNvSpPr>
          <p:nvPr>
            <p:ph type="subTitle" idx="1"/>
          </p:nvPr>
        </p:nvSpPr>
        <p:spPr>
          <a:xfrm>
            <a:off x="1447800" y="2667000"/>
            <a:ext cx="6400800" cy="1752600"/>
          </a:xfrm>
        </p:spPr>
        <p:txBody>
          <a:bodyPr/>
          <a:lstStyle/>
          <a:p>
            <a:r>
              <a:rPr lang="ar-SA" dirty="0" smtClean="0"/>
              <a:t>حضانة أطفال </a:t>
            </a:r>
            <a:endParaRPr lang="en-US" dirty="0">
              <a:solidFill>
                <a:schemeClr val="tx2">
                  <a:lumMod val="50000"/>
                </a:schemeClr>
              </a:solidFill>
            </a:endParaRPr>
          </a:p>
        </p:txBody>
      </p:sp>
    </p:spTree>
    <p:extLst>
      <p:ext uri="{BB962C8B-B14F-4D97-AF65-F5344CB8AC3E}">
        <p14:creationId xmlns:p14="http://schemas.microsoft.com/office/powerpoint/2010/main" xmlns="" val="2623208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543695"/>
            <a:ext cx="7772400" cy="3074175"/>
          </a:xfrm>
          <a:prstGeom prst="rect">
            <a:avLst/>
          </a:prstGeom>
        </p:spPr>
        <p:txBody>
          <a:bodyPr wrap="square">
            <a:spAutoFit/>
          </a:bodyPr>
          <a:lstStyle/>
          <a:p>
            <a:pPr algn="r" rtl="1">
              <a:lnSpc>
                <a:spcPct val="115000"/>
              </a:lnSpc>
              <a:spcAft>
                <a:spcPts val="1000"/>
              </a:spcAft>
            </a:pPr>
            <a:r>
              <a:rPr lang="ar-SA" sz="1400" dirty="0">
                <a:latin typeface="Calibri" panose="020F0502020204030204" pitchFamily="34" charset="0"/>
                <a:ea typeface="Calibri" panose="020F050202020403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b="1" dirty="0" smtClean="0">
                <a:latin typeface="Calibri" panose="020F0502020204030204" pitchFamily="34" charset="0"/>
                <a:ea typeface="Calibri" panose="020F0502020204030204" pitchFamily="34" charset="0"/>
              </a:rPr>
              <a:t> </a:t>
            </a:r>
            <a:r>
              <a:rPr lang="ar-SA" sz="2000" b="1" dirty="0">
                <a:latin typeface="Calibri" panose="020F0502020204030204" pitchFamily="34" charset="0"/>
                <a:ea typeface="Calibri" panose="020F0502020204030204" pitchFamily="34" charset="0"/>
              </a:rPr>
              <a:t>احتياجات المشروع من رأس المال العامل:</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rPr>
              <a:t>       يتم تقدير احتياجات المشروع من رأس المال العامل على أساس احتياجات المشروع من مستلزمات التشغيل اللازمة لدفع الرواتب والمنافع العمة وغيرها من مصاريف التشغيل المختلفة المحددة في الدراسة الفنية وذلك لدورة التشغيل الأولى والمقدرة بنحو 3 أشهر لطبيعة دوران رأس المال في مثل هذه المشروعات وفقاً لطريقة النسبة في إستخراج راس المال العامل 25% لثلاثة أشهر وقد تم تقدير هذه الاحتياجات بنحو </a:t>
            </a:r>
            <a:r>
              <a:rPr lang="ar-SA" sz="2000" dirty="0" smtClean="0">
                <a:latin typeface="Calibri" panose="020F0502020204030204" pitchFamily="34" charset="0"/>
                <a:ea typeface="Calibri" panose="020F0502020204030204" pitchFamily="34" charset="0"/>
              </a:rPr>
              <a:t>319926.6 ألف </a:t>
            </a:r>
            <a:r>
              <a:rPr lang="ar-SA" sz="2000" dirty="0">
                <a:latin typeface="Calibri" panose="020F0502020204030204" pitchFamily="34" charset="0"/>
                <a:ea typeface="Calibri" panose="020F0502020204030204" pitchFamily="34" charset="0"/>
              </a:rPr>
              <a:t>ريال سعودي كما يوضحه </a:t>
            </a:r>
            <a:r>
              <a:rPr lang="ar-SA" sz="2000" dirty="0" smtClean="0">
                <a:latin typeface="Calibri" panose="020F0502020204030204" pitchFamily="34" charset="0"/>
                <a:ea typeface="Calibri" panose="020F0502020204030204" pitchFamily="34" charset="0"/>
              </a:rPr>
              <a:t>الجدول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2362200" y="4002672"/>
            <a:ext cx="4572000" cy="390363"/>
          </a:xfrm>
          <a:prstGeom prst="rect">
            <a:avLst/>
          </a:prstGeom>
        </p:spPr>
        <p:txBody>
          <a:bodyPr>
            <a:spAutoFit/>
          </a:bodyPr>
          <a:lstStyle/>
          <a:p>
            <a:pPr algn="ctr" rtl="1">
              <a:lnSpc>
                <a:spcPct val="115000"/>
              </a:lnSpc>
              <a:spcAft>
                <a:spcPts val="1000"/>
              </a:spcAft>
            </a:pPr>
            <a:r>
              <a:rPr lang="ar-SA" b="1" dirty="0" smtClean="0">
                <a:latin typeface="Calibri" panose="020F0502020204030204" pitchFamily="34" charset="0"/>
                <a:ea typeface="Calibri" panose="020F0502020204030204" pitchFamily="34" charset="0"/>
              </a:rPr>
              <a:t>تقدير </a:t>
            </a:r>
            <a:r>
              <a:rPr lang="ar-SA" b="1" dirty="0">
                <a:latin typeface="Calibri" panose="020F0502020204030204" pitchFamily="34" charset="0"/>
                <a:ea typeface="Calibri" panose="020F0502020204030204" pitchFamily="34" charset="0"/>
              </a:rPr>
              <a:t>احتياجات الحضانة من رأس المال العامل</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123842136"/>
              </p:ext>
            </p:extLst>
          </p:nvPr>
        </p:nvGraphicFramePr>
        <p:xfrm>
          <a:off x="533400" y="4800600"/>
          <a:ext cx="8229601" cy="1597981"/>
        </p:xfrm>
        <a:graphic>
          <a:graphicData uri="http://schemas.openxmlformats.org/drawingml/2006/table">
            <a:tbl>
              <a:tblPr rtl="1" firstRow="1" firstCol="1" bandRow="1"/>
              <a:tblGrid>
                <a:gridCol w="2698203"/>
                <a:gridCol w="2698203"/>
                <a:gridCol w="2833195"/>
              </a:tblGrid>
              <a:tr h="228283">
                <a:tc>
                  <a:txBody>
                    <a:bodyPr/>
                    <a:lstStyle/>
                    <a:p>
                      <a:pPr algn="r" rtl="1">
                        <a:lnSpc>
                          <a:spcPct val="107000"/>
                        </a:lnSpc>
                        <a:spcAft>
                          <a:spcPts val="0"/>
                        </a:spcAft>
                      </a:pPr>
                      <a:r>
                        <a:rPr lang="ar-SA"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التشغيل السنوية (ريال)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رأس المال العامل (ريال)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الرواتب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1177800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294450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المصروفات الإدارية والعمومية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التسويق</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المنافع العامة (مياة، كهرباء، بنزين)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الصيانة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30906.5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7726.625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إجمالي رأس المال العامل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319926.6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0" y="426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جدول(16</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02086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2200" y="609600"/>
            <a:ext cx="6400800" cy="1334917"/>
          </a:xfrm>
          <a:prstGeom prst="rect">
            <a:avLst/>
          </a:prstGeom>
        </p:spPr>
        <p:txBody>
          <a:bodyPr wrap="square">
            <a:spAutoFit/>
          </a:bodyPr>
          <a:lstStyle/>
          <a:p>
            <a:pPr algn="r" rtl="1">
              <a:lnSpc>
                <a:spcPct val="115000"/>
              </a:lnSpc>
              <a:spcAft>
                <a:spcPts val="1000"/>
              </a:spcAft>
            </a:pPr>
            <a:r>
              <a:rPr lang="ar-SA" sz="1600" b="1" dirty="0">
                <a:latin typeface="Calibri" panose="020F0502020204030204" pitchFamily="34" charset="0"/>
                <a:ea typeface="Calibri" panose="020F0502020204030204" pitchFamily="34" charset="0"/>
              </a:rPr>
              <a:t>التكاليف الاستثمارية: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1600" dirty="0">
                <a:latin typeface="Calibri" panose="020F0502020204030204" pitchFamily="34" charset="0"/>
                <a:ea typeface="Calibri" panose="020F0502020204030204" pitchFamily="34" charset="0"/>
              </a:rPr>
              <a:t>تقدر التكاليف الاستثمارية الإجمالية المتوقعة للمشروع بنحو   </a:t>
            </a:r>
            <a:r>
              <a:rPr lang="ar-SA" sz="1600" dirty="0" smtClean="0">
                <a:latin typeface="Calibri" panose="020F0502020204030204" pitchFamily="34" charset="0"/>
                <a:ea typeface="Calibri" panose="020F0502020204030204" pitchFamily="34" charset="0"/>
              </a:rPr>
              <a:t>2118130   </a:t>
            </a:r>
            <a:r>
              <a:rPr lang="ar-SA" sz="1600" dirty="0">
                <a:latin typeface="Calibri" panose="020F0502020204030204" pitchFamily="34" charset="0"/>
                <a:ea typeface="Calibri" panose="020F0502020204030204" pitchFamily="34" charset="0"/>
              </a:rPr>
              <a:t>مليون ريال سعودي وهي عبارة عن التكاليف الرأسمالية الثابتة زائداً رأس المال العامل، وبمعنى آخر هي المبالغ المطلوب توفرها لإنشاء وتأسيس </a:t>
            </a:r>
            <a:r>
              <a:rPr lang="ar-SA" sz="1600" dirty="0" smtClean="0">
                <a:latin typeface="Calibri" panose="020F050202020403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2514600" y="2743200"/>
            <a:ext cx="4572000" cy="891526"/>
          </a:xfrm>
          <a:prstGeom prst="rect">
            <a:avLst/>
          </a:prstGeom>
        </p:spPr>
        <p:txBody>
          <a:bodyPr>
            <a:spAutoFit/>
          </a:bodyPr>
          <a:lstStyle/>
          <a:p>
            <a:pPr algn="ctr" rtl="1">
              <a:lnSpc>
                <a:spcPct val="115000"/>
              </a:lnSpc>
              <a:spcAft>
                <a:spcPts val="1000"/>
              </a:spcAft>
            </a:pPr>
            <a:r>
              <a:rPr lang="ar-SA" sz="2400" b="1" dirty="0">
                <a:latin typeface="Calibri" panose="020F0502020204030204" pitchFamily="34" charset="0"/>
                <a:ea typeface="Calibri" panose="020F0502020204030204" pitchFamily="34" charset="0"/>
              </a:rPr>
              <a:t> </a:t>
            </a:r>
            <a:r>
              <a:rPr lang="ar-SA" sz="1600" dirty="0" smtClean="0"/>
              <a:t> جدول(17</a:t>
            </a:r>
            <a:r>
              <a:rPr lang="ar-SA" sz="1600" dirty="0" err="1" smtClean="0"/>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ctr"/>
            <a:r>
              <a:rPr lang="ar-SA" sz="1600" b="1" dirty="0" smtClean="0">
                <a:latin typeface="Calibri" panose="020F0502020204030204" pitchFamily="34" charset="0"/>
                <a:ea typeface="Calibri" panose="020F0502020204030204" pitchFamily="34" charset="0"/>
              </a:rPr>
              <a:t>التكاليف </a:t>
            </a:r>
            <a:r>
              <a:rPr lang="ar-SA" sz="1600" b="1" dirty="0">
                <a:latin typeface="Calibri" panose="020F0502020204030204" pitchFamily="34" charset="0"/>
                <a:ea typeface="Calibri" panose="020F0502020204030204" pitchFamily="34" charset="0"/>
              </a:rPr>
              <a:t>الاستثمارية</a:t>
            </a:r>
            <a:endParaRPr lang="ar-SA" dirty="0"/>
          </a:p>
        </p:txBody>
      </p:sp>
      <p:graphicFrame>
        <p:nvGraphicFramePr>
          <p:cNvPr id="2" name="Table 1"/>
          <p:cNvGraphicFramePr>
            <a:graphicFrameLocks noGrp="1"/>
          </p:cNvGraphicFramePr>
          <p:nvPr>
            <p:extLst>
              <p:ext uri="{D42A27DB-BD31-4B8C-83A1-F6EECF244321}">
                <p14:modId xmlns:p14="http://schemas.microsoft.com/office/powerpoint/2010/main" xmlns="" val="1439921575"/>
              </p:ext>
            </p:extLst>
          </p:nvPr>
        </p:nvGraphicFramePr>
        <p:xfrm>
          <a:off x="533400" y="3646776"/>
          <a:ext cx="8229600" cy="2609088"/>
        </p:xfrm>
        <a:graphic>
          <a:graphicData uri="http://schemas.openxmlformats.org/drawingml/2006/table">
            <a:tbl>
              <a:tblPr rtl="1" firstRow="1" firstCol="1" bandRow="1"/>
              <a:tblGrid>
                <a:gridCol w="4114800"/>
                <a:gridCol w="4114800"/>
              </a:tblGrid>
              <a:tr h="180975">
                <a:tc>
                  <a:txBody>
                    <a:bodyPr/>
                    <a:lstStyle/>
                    <a:p>
                      <a:pPr algn="r" rtl="1">
                        <a:lnSpc>
                          <a:spcPct val="107000"/>
                        </a:lnSpc>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البيـان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القيمة (ريال)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قيمة الأرض</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تكاليف الإنشاءات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تكاليف الأثاث والمفروشات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210380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تكاليف الآلات والمعدات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37750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تكاليف السيارات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التأسيس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2118130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37882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0" y="838200"/>
            <a:ext cx="4572000" cy="698396"/>
          </a:xfrm>
          <a:prstGeom prst="rect">
            <a:avLst/>
          </a:prstGeom>
        </p:spPr>
        <p:txBody>
          <a:bodyPr>
            <a:spAutoFit/>
          </a:bodyPr>
          <a:lstStyle/>
          <a:p>
            <a:pPr algn="r" rtl="1">
              <a:lnSpc>
                <a:spcPct val="115000"/>
              </a:lnSpc>
              <a:spcAft>
                <a:spcPts val="1000"/>
              </a:spcAft>
            </a:pPr>
            <a:r>
              <a:rPr lang="ar-SA" sz="11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1600" b="1" dirty="0" smtClean="0">
                <a:latin typeface="Calibri" panose="020F0502020204030204" pitchFamily="34" charset="0"/>
                <a:ea typeface="Calibri" panose="020F0502020204030204" pitchFamily="34" charset="0"/>
              </a:rPr>
              <a:t> </a:t>
            </a:r>
            <a:r>
              <a:rPr lang="ar-SA" sz="1600" b="1" dirty="0">
                <a:latin typeface="Calibri" panose="020F0502020204030204" pitchFamily="34" charset="0"/>
                <a:ea typeface="Calibri" panose="020F0502020204030204" pitchFamily="34" charset="0"/>
              </a:rPr>
              <a:t>التكاليف التشغيلية: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531305151"/>
              </p:ext>
            </p:extLst>
          </p:nvPr>
        </p:nvGraphicFramePr>
        <p:xfrm>
          <a:off x="457200" y="1828800"/>
          <a:ext cx="8229601" cy="4402455"/>
        </p:xfrm>
        <a:graphic>
          <a:graphicData uri="http://schemas.openxmlformats.org/drawingml/2006/table">
            <a:tbl>
              <a:tblPr rtl="1" firstRow="1" firstCol="1" bandRow="1"/>
              <a:tblGrid>
                <a:gridCol w="1360074"/>
                <a:gridCol w="1360074"/>
                <a:gridCol w="1360074"/>
                <a:gridCol w="1429231"/>
                <a:gridCol w="1360074"/>
                <a:gridCol w="1360074"/>
              </a:tblGrid>
              <a:tr h="45656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عناصر التكاليف</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القيمة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نسبة التكاليف الثابتة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الثابتة (ريال)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نسبة التكاليف المتغيرة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المتغيرة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الرواتب</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1177800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1177800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56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المصروفات الإدارية والعمومية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التسويق</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56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المنافع العامة (مياة، كهرباء، بنزين)</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الصيانة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30906.5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30906.5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83">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الإهلاكات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75313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75313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56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إجمالي تكاليف التشغيل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1355020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109219.5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1245800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57" name="Rectangle 1"/>
          <p:cNvSpPr>
            <a:spLocks noChangeArrowheads="1"/>
          </p:cNvSpPr>
          <p:nvPr/>
        </p:nvSpPr>
        <p:spPr bwMode="auto">
          <a:xfrm>
            <a:off x="4114800" y="1447800"/>
            <a:ext cx="1447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جدول(18</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71313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90800" y="228600"/>
            <a:ext cx="6553200" cy="1627369"/>
          </a:xfrm>
          <a:prstGeom prst="rect">
            <a:avLst/>
          </a:prstGeom>
        </p:spPr>
        <p:txBody>
          <a:bodyPr wrap="square">
            <a:spAutoFit/>
          </a:bodyPr>
          <a:lstStyle/>
          <a:p>
            <a:pPr algn="r" rtl="1">
              <a:lnSpc>
                <a:spcPct val="115000"/>
              </a:lnSpc>
              <a:spcAft>
                <a:spcPts val="1000"/>
              </a:spcAft>
            </a:pPr>
            <a:r>
              <a:rPr lang="ar-SA" sz="11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smtClean="0">
                <a:latin typeface="Calibri" panose="020F0502020204030204" pitchFamily="34" charset="0"/>
                <a:ea typeface="Calibri" panose="020F0502020204030204" pitchFamily="34" charset="0"/>
              </a:rPr>
              <a:t>الصيانة </a:t>
            </a:r>
            <a:r>
              <a:rPr lang="ar-SA" b="1" dirty="0">
                <a:latin typeface="Calibri" panose="020F0502020204030204" pitchFamily="34" charset="0"/>
                <a:ea typeface="Calibri" panose="020F0502020204030204" pitchFamily="34" charset="0"/>
              </a:rPr>
              <a:t>والاهلاك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وهو ما يمكن ان تستهلكه التكاليف الاستثمارية </a:t>
            </a:r>
            <a:endParaRPr lang="ar-SA" dirty="0" smtClean="0">
              <a:latin typeface="Calibri" panose="020F0502020204030204" pitchFamily="34" charset="0"/>
              <a:ea typeface="Calibri" panose="020F0502020204030204" pitchFamily="34" charset="0"/>
            </a:endParaRPr>
          </a:p>
          <a:p>
            <a:pPr algn="r" rtl="1">
              <a:lnSpc>
                <a:spcPct val="115000"/>
              </a:lnSpc>
              <a:spcAft>
                <a:spcPts val="1000"/>
              </a:spcAft>
            </a:pPr>
            <a:r>
              <a:rPr lang="ar-SA" dirty="0" smtClean="0">
                <a:latin typeface="Calibri" panose="020F0502020204030204" pitchFamily="34" charset="0"/>
                <a:ea typeface="Calibri" panose="020F0502020204030204" pitchFamily="34" charset="0"/>
              </a:rPr>
              <a:t>في </a:t>
            </a:r>
            <a:r>
              <a:rPr lang="ar-SA" dirty="0">
                <a:latin typeface="Calibri" panose="020F0502020204030204" pitchFamily="34" charset="0"/>
                <a:ea typeface="Calibri" panose="020F0502020204030204" pitchFamily="34" charset="0"/>
              </a:rPr>
              <a:t>صيانتها وإهلاكها سنويا.</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9360303"/>
              </p:ext>
            </p:extLst>
          </p:nvPr>
        </p:nvGraphicFramePr>
        <p:xfrm>
          <a:off x="381000" y="1143000"/>
          <a:ext cx="5360550" cy="5395849"/>
        </p:xfrm>
        <a:graphic>
          <a:graphicData uri="http://schemas.openxmlformats.org/drawingml/2006/table">
            <a:tbl>
              <a:tblPr rtl="1" firstRow="1" firstCol="1" bandRow="1"/>
              <a:tblGrid>
                <a:gridCol w="893425"/>
                <a:gridCol w="893425"/>
                <a:gridCol w="893425"/>
                <a:gridCol w="893425"/>
                <a:gridCol w="893425"/>
                <a:gridCol w="893425"/>
              </a:tblGrid>
              <a:tr h="699897">
                <a:tc>
                  <a:txBody>
                    <a:bodyPr/>
                    <a:lstStyle/>
                    <a:p>
                      <a:pPr algn="just" rtl="1">
                        <a:lnSpc>
                          <a:spcPct val="107000"/>
                        </a:lnSpc>
                        <a:spcAft>
                          <a:spcPts val="0"/>
                        </a:spcAft>
                      </a:pPr>
                      <a:r>
                        <a:rPr lang="ar-SA" sz="1800" dirty="0">
                          <a:effectLst/>
                          <a:latin typeface="Calibri" panose="020F0502020204030204" pitchFamily="34" charset="0"/>
                          <a:ea typeface="Calibri" panose="020F0502020204030204" pitchFamily="34" charset="0"/>
                          <a:cs typeface="Arial" panose="020B0604020202020204" pitchFamily="34" charset="0"/>
                        </a:rPr>
                        <a:t>الأصول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القيمة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نسبة الصيانة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تكلفة الصيانة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نسبة الاستهلاك</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800" dirty="0">
                          <a:effectLst/>
                          <a:latin typeface="Calibri" panose="020F0502020204030204" pitchFamily="34" charset="0"/>
                          <a:ea typeface="Calibri" panose="020F0502020204030204" pitchFamily="34" charset="0"/>
                          <a:cs typeface="Arial" panose="020B0604020202020204" pitchFamily="34" charset="0"/>
                        </a:rPr>
                        <a:t>تكلفة </a:t>
                      </a:r>
                      <a:r>
                        <a:rPr lang="ar-SA" sz="1800" dirty="0" err="1">
                          <a:effectLst/>
                          <a:latin typeface="Calibri" panose="020F0502020204030204" pitchFamily="34" charset="0"/>
                          <a:ea typeface="Calibri" panose="020F0502020204030204" pitchFamily="34" charset="0"/>
                          <a:cs typeface="Arial" panose="020B0604020202020204" pitchFamily="34" charset="0"/>
                        </a:rPr>
                        <a:t>الاستهلاك </a:t>
                      </a:r>
                      <a:r>
                        <a:rPr lang="ar-SA" sz="1800" dirty="0">
                          <a:effectLst/>
                          <a:latin typeface="Calibri" panose="020F0502020204030204" pitchFamily="34" charset="0"/>
                          <a:ea typeface="Calibri" panose="020F0502020204030204" pitchFamily="34" charset="0"/>
                          <a:cs typeface="Arial" panose="020B0604020202020204" pitchFamily="34" charset="0"/>
                        </a:rPr>
                        <a:t>(ريال</a:t>
                      </a:r>
                      <a:r>
                        <a:rPr lang="ar-SA" sz="1800" dirty="0" err="1">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923">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تكاليف الإنشاءات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700000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14000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21000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71">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تكاليف الأثاث والمفروشات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210380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10519</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21038</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897">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تكاليف الآلات والمعدات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37750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1887.5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3775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923">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تكاليف السيارات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90000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4500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13500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897">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مصاريف التأسيس</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80000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16000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948">
                <a:tc>
                  <a:txBody>
                    <a:bodyPr/>
                    <a:lstStyle/>
                    <a:p>
                      <a:pPr algn="just" rtl="1">
                        <a:lnSpc>
                          <a:spcPct val="107000"/>
                        </a:lnSpc>
                        <a:spcAft>
                          <a:spcPts val="0"/>
                        </a:spcAft>
                      </a:pPr>
                      <a:r>
                        <a:rPr lang="ar-SA" sz="1800">
                          <a:effectLst/>
                          <a:latin typeface="Calibri" panose="020F0502020204030204" pitchFamily="34" charset="0"/>
                          <a:ea typeface="Calibri" panose="020F0502020204030204" pitchFamily="34" charset="0"/>
                          <a:cs typeface="Arial" panose="020B0604020202020204" pitchFamily="34" charset="0"/>
                        </a:rPr>
                        <a:t>الإجمالي</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2118130</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 </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30906.5</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 </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75313</a:t>
                      </a:r>
                    </a:p>
                  </a:txBody>
                  <a:tcPr marL="44065" marR="440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2514600" y="697468"/>
            <a:ext cx="99899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جدول(19</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35976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3800" y="1143000"/>
            <a:ext cx="4572000" cy="857671"/>
          </a:xfrm>
          <a:prstGeom prst="rect">
            <a:avLst/>
          </a:prstGeom>
        </p:spPr>
        <p:txBody>
          <a:bodyPr>
            <a:spAutoFit/>
          </a:bodyPr>
          <a:lstStyle/>
          <a:p>
            <a:pPr algn="r" rtl="1">
              <a:lnSpc>
                <a:spcPct val="115000"/>
              </a:lnSpc>
              <a:spcAft>
                <a:spcPts val="1000"/>
              </a:spcAft>
            </a:pPr>
            <a:r>
              <a:rPr lang="ar-SA" b="1" dirty="0" smtClean="0">
                <a:latin typeface="Calibri" panose="020F0502020204030204" pitchFamily="34" charset="0"/>
                <a:ea typeface="Calibri" panose="020F0502020204030204" pitchFamily="34" charset="0"/>
              </a:rPr>
              <a:t> </a:t>
            </a:r>
            <a:r>
              <a:rPr lang="ar-SA" b="1" dirty="0">
                <a:latin typeface="Calibri" panose="020F0502020204030204" pitchFamily="34" charset="0"/>
                <a:ea typeface="Calibri" panose="020F0502020204030204" pitchFamily="34" charset="0"/>
              </a:rPr>
              <a:t>التمويل:</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rPr>
              <a:t>يتم تمويل المشروع تمويل ذاتي 100% دون قروض.</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08594829"/>
              </p:ext>
            </p:extLst>
          </p:nvPr>
        </p:nvGraphicFramePr>
        <p:xfrm>
          <a:off x="457200" y="3406615"/>
          <a:ext cx="8229600" cy="1173988"/>
        </p:xfrm>
        <a:graphic>
          <a:graphicData uri="http://schemas.openxmlformats.org/drawingml/2006/table">
            <a:tbl>
              <a:tblPr rtl="1" firstRow="1" firstCol="1" bandRow="1"/>
              <a:tblGrid>
                <a:gridCol w="2743200"/>
                <a:gridCol w="2743200"/>
                <a:gridCol w="2743200"/>
              </a:tblGrid>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البيــان</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النسبة المئوية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القيمة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رأس المال المدفوع (تمويل ذاتي)</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2438057</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قروض</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2438057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0" y="289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جدول(20</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06141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0" y="2209800"/>
            <a:ext cx="4572000" cy="388696"/>
          </a:xfrm>
          <a:prstGeom prst="rect">
            <a:avLst/>
          </a:prstGeom>
        </p:spPr>
        <p:txBody>
          <a:bodyPr>
            <a:spAutoFit/>
          </a:bodyPr>
          <a:lstStyle/>
          <a:p>
            <a:pPr marR="228600" lvl="1" algn="r" rtl="1">
              <a:lnSpc>
                <a:spcPct val="107000"/>
              </a:lnSpc>
              <a:spcAft>
                <a:spcPts val="1200"/>
              </a:spcAft>
            </a:pPr>
            <a:r>
              <a:rPr lang="ar-SA" b="1" dirty="0">
                <a:solidFill>
                  <a:srgbClr val="000000"/>
                </a:solidFill>
                <a:latin typeface="Calibri" panose="020F0502020204030204" pitchFamily="34" charset="0"/>
                <a:ea typeface="Times New Roman" panose="02020603050405020304" pitchFamily="18" charset="0"/>
                <a:cs typeface="Traditional Arabic" panose="02020603050405020304" pitchFamily="18" charset="-78"/>
              </a:rPr>
              <a:t>الإيرادات والأرباح السنوية للمشروع</a:t>
            </a:r>
            <a:r>
              <a:rPr lang="ar-SA" b="1" dirty="0" smtClean="0">
                <a:solidFill>
                  <a:srgbClr val="000000"/>
                </a:solidFill>
                <a:latin typeface="Calibri" panose="020F0502020204030204" pitchFamily="34" charset="0"/>
                <a:ea typeface="Times New Roman" panose="02020603050405020304" pitchFamily="18" charset="0"/>
                <a:cs typeface="Traditional Arabic" panose="02020603050405020304" pitchFamily="18" charset="-78"/>
              </a:rPr>
              <a:t>:</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682379103"/>
              </p:ext>
            </p:extLst>
          </p:nvPr>
        </p:nvGraphicFramePr>
        <p:xfrm>
          <a:off x="533400" y="3048000"/>
          <a:ext cx="7315200" cy="1173988"/>
        </p:xfrm>
        <a:graphic>
          <a:graphicData uri="http://schemas.openxmlformats.org/drawingml/2006/table">
            <a:tbl>
              <a:tblPr rtl="1" firstRow="1" firstCol="1" bandRow="1"/>
              <a:tblGrid>
                <a:gridCol w="1219200"/>
                <a:gridCol w="1219200"/>
                <a:gridCol w="1219200"/>
                <a:gridCol w="1219200"/>
                <a:gridCol w="1219200"/>
                <a:gridCol w="1219200"/>
              </a:tblGrid>
              <a:tr h="180975">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البيــان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حجم المبيعات اليومية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عدد أيام العمل السنوية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حجم المبيعات السنوية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السعر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 </a:t>
                      </a:r>
                      <a:r>
                        <a:rPr lang="ar-SA" sz="18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السنوية </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r>
                        <a:rPr lang="ar-SA" sz="18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إيراد الساعة/الطفل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196560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0" y="259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جدول(21</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رابط كسهم مستقيم 6"/>
          <p:cNvCxnSpPr/>
          <p:nvPr/>
        </p:nvCxnSpPr>
        <p:spPr>
          <a:xfrm flipH="1">
            <a:off x="5181600" y="4267200"/>
            <a:ext cx="685800" cy="5334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مستطيل 7"/>
          <p:cNvSpPr/>
          <p:nvPr/>
        </p:nvSpPr>
        <p:spPr>
          <a:xfrm>
            <a:off x="1524000" y="4800600"/>
            <a:ext cx="3657600" cy="160020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dirty="0" err="1" smtClean="0"/>
              <a:t>18ساعة</a:t>
            </a:r>
            <a:r>
              <a:rPr lang="ar-SA" dirty="0" smtClean="0"/>
              <a:t> * </a:t>
            </a:r>
            <a:r>
              <a:rPr lang="ar-SA" dirty="0" err="1" smtClean="0"/>
              <a:t>60طالب</a:t>
            </a:r>
            <a:r>
              <a:rPr lang="ar-SA" dirty="0" smtClean="0"/>
              <a:t> = 1080</a:t>
            </a:r>
          </a:p>
          <a:p>
            <a:pPr algn="ctr"/>
            <a:r>
              <a:rPr lang="ar-SA" dirty="0" smtClean="0"/>
              <a:t>6 طلاب احتياط في اليوم</a:t>
            </a:r>
          </a:p>
          <a:p>
            <a:pPr algn="ctr"/>
            <a:r>
              <a:rPr lang="ar-SA" dirty="0" err="1" smtClean="0"/>
              <a:t>18 </a:t>
            </a:r>
            <a:r>
              <a:rPr lang="ar-SA" dirty="0" smtClean="0"/>
              <a:t>* </a:t>
            </a:r>
            <a:r>
              <a:rPr lang="ar-SA" dirty="0" err="1" smtClean="0"/>
              <a:t>66 </a:t>
            </a:r>
            <a:r>
              <a:rPr lang="ar-SA" dirty="0" smtClean="0"/>
              <a:t>= 1200 تقريباً</a:t>
            </a:r>
            <a:endParaRPr lang="ar-SA" dirty="0"/>
          </a:p>
        </p:txBody>
      </p:sp>
    </p:spTree>
    <p:extLst>
      <p:ext uri="{BB962C8B-B14F-4D97-AF65-F5344CB8AC3E}">
        <p14:creationId xmlns:p14="http://schemas.microsoft.com/office/powerpoint/2010/main" xmlns="" val="2575975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521418053"/>
              </p:ext>
            </p:extLst>
          </p:nvPr>
        </p:nvGraphicFramePr>
        <p:xfrm>
          <a:off x="4016590" y="1371600"/>
          <a:ext cx="3412910" cy="2631693"/>
        </p:xfrm>
        <a:graphic>
          <a:graphicData uri="http://schemas.openxmlformats.org/drawingml/2006/table">
            <a:tbl>
              <a:tblPr rtl="1" firstRow="1" firstCol="1" bandRow="1"/>
              <a:tblGrid>
                <a:gridCol w="1836594"/>
                <a:gridCol w="1576316"/>
              </a:tblGrid>
              <a:tr h="44721">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القيمة (ريال)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98">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207">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مصاريف التشغيل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1355020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1491">
                <a:tc>
                  <a:txBody>
                    <a:bodyPr/>
                    <a:lstStyle/>
                    <a:p>
                      <a:pPr algn="r" rtl="1">
                        <a:lnSpc>
                          <a:spcPct val="107000"/>
                        </a:lnSpc>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الأرباح = الإيرادات - مصاريف 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1593381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8560" marR="485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6172200" y="685800"/>
            <a:ext cx="2514600" cy="461665"/>
          </a:xfrm>
          <a:prstGeom prst="rect">
            <a:avLst/>
          </a:prstGeom>
          <a:noFill/>
        </p:spPr>
        <p:txBody>
          <a:bodyPr wrap="square" rtlCol="1">
            <a:spAutoFit/>
          </a:bodyPr>
          <a:lstStyle/>
          <a:p>
            <a:r>
              <a:rPr lang="ar-SA" sz="2400" b="1" dirty="0" smtClean="0"/>
              <a:t>إجمالي الأرباح </a:t>
            </a:r>
            <a:endParaRPr lang="ar-SA" sz="2400" b="1" dirty="0"/>
          </a:p>
        </p:txBody>
      </p:sp>
      <p:sp>
        <p:nvSpPr>
          <p:cNvPr id="5" name="مستطيل 4"/>
          <p:cNvSpPr/>
          <p:nvPr/>
        </p:nvSpPr>
        <p:spPr>
          <a:xfrm>
            <a:off x="5105400" y="914400"/>
            <a:ext cx="998991" cy="369332"/>
          </a:xfrm>
          <a:prstGeom prst="rect">
            <a:avLst/>
          </a:prstGeom>
        </p:spPr>
        <p:txBody>
          <a:bodyPr wrap="none">
            <a:spAutoFit/>
          </a:bodyPr>
          <a:lstStyle/>
          <a:p>
            <a:r>
              <a:rPr lang="ar-SA" dirty="0" smtClean="0"/>
              <a:t>جدول(22</a:t>
            </a:r>
            <a:r>
              <a:rPr lang="ar-SA" dirty="0" err="1" smtClean="0"/>
              <a:t>)</a:t>
            </a:r>
            <a:endParaRPr lang="ar-SA" dirty="0"/>
          </a:p>
        </p:txBody>
      </p:sp>
    </p:spTree>
    <p:extLst>
      <p:ext uri="{BB962C8B-B14F-4D97-AF65-F5344CB8AC3E}">
        <p14:creationId xmlns:p14="http://schemas.microsoft.com/office/powerpoint/2010/main" xmlns="" val="3026147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5200" y="1143000"/>
            <a:ext cx="4572000" cy="1285480"/>
          </a:xfrm>
          <a:prstGeom prst="rect">
            <a:avLst/>
          </a:prstGeom>
        </p:spPr>
        <p:txBody>
          <a:bodyPr>
            <a:spAutoFit/>
          </a:bodyPr>
          <a:lstStyle/>
          <a:p>
            <a:pPr algn="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صافي الأرباح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7499620"/>
              </p:ext>
            </p:extLst>
          </p:nvPr>
        </p:nvGraphicFramePr>
        <p:xfrm>
          <a:off x="457200" y="3406615"/>
          <a:ext cx="8229600" cy="1565404"/>
        </p:xfrm>
        <a:graphic>
          <a:graphicData uri="http://schemas.openxmlformats.org/drawingml/2006/table">
            <a:tbl>
              <a:tblPr rtl="1" firstRow="1" firstCol="1" bandRow="1"/>
              <a:tblGrid>
                <a:gridCol w="4114800"/>
                <a:gridCol w="4114800"/>
              </a:tblGrid>
              <a:tr h="180975">
                <a:tc>
                  <a:txBody>
                    <a:bodyPr/>
                    <a:lstStyle/>
                    <a:p>
                      <a:pPr algn="r" rtl="1">
                        <a:lnSpc>
                          <a:spcPct val="107000"/>
                        </a:lnSpc>
                        <a:spcAft>
                          <a:spcPts val="0"/>
                        </a:spcAft>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البيـان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24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القيمة </a:t>
                      </a: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r>
                        <a:rPr lang="ar-SA" sz="24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الأرباح الإجمالية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1593381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الزكاة 2.5% من الأرباح</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39834.51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الربح = إجمالي الربح - الزكاة</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1553546</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مستطيل 6"/>
          <p:cNvSpPr/>
          <p:nvPr/>
        </p:nvSpPr>
        <p:spPr>
          <a:xfrm>
            <a:off x="4114800" y="2895600"/>
            <a:ext cx="998991" cy="369332"/>
          </a:xfrm>
          <a:prstGeom prst="rect">
            <a:avLst/>
          </a:prstGeom>
        </p:spPr>
        <p:txBody>
          <a:bodyPr wrap="none">
            <a:spAutoFit/>
          </a:bodyPr>
          <a:lstStyle/>
          <a:p>
            <a:r>
              <a:rPr lang="ar-SA" dirty="0" smtClean="0"/>
              <a:t>جدول(23</a:t>
            </a:r>
            <a:r>
              <a:rPr lang="ar-SA" dirty="0" err="1" smtClean="0"/>
              <a:t>)</a:t>
            </a:r>
            <a:endParaRPr lang="ar-SA" dirty="0"/>
          </a:p>
        </p:txBody>
      </p:sp>
    </p:spTree>
    <p:extLst>
      <p:ext uri="{BB962C8B-B14F-4D97-AF65-F5344CB8AC3E}">
        <p14:creationId xmlns:p14="http://schemas.microsoft.com/office/powerpoint/2010/main" xmlns="" val="2226503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2133600"/>
            <a:ext cx="4572000" cy="369332"/>
          </a:xfrm>
          <a:prstGeom prst="rect">
            <a:avLst/>
          </a:prstGeom>
        </p:spPr>
        <p:txBody>
          <a:bodyPr>
            <a:spAutoFit/>
          </a:bodyPr>
          <a:lstStyle/>
          <a:p>
            <a:pPr marR="228600" algn="just" rtl="1">
              <a:spcAft>
                <a:spcPts val="1200"/>
              </a:spcAft>
            </a:pPr>
            <a:r>
              <a:rPr lang="ar-SA" sz="1700" b="1" dirty="0">
                <a:solidFill>
                  <a:srgbClr val="000000"/>
                </a:solidFill>
                <a:ea typeface="Times New Roman" panose="02020603050405020304" pitchFamily="18" charset="0"/>
                <a:cs typeface="Traditional Arabic" panose="02020603050405020304" pitchFamily="18" charset="-78"/>
              </a:rPr>
              <a:t> </a:t>
            </a:r>
            <a:r>
              <a:rPr lang="ar-SA" b="1" dirty="0" smtClean="0">
                <a:solidFill>
                  <a:srgbClr val="000000"/>
                </a:solidFill>
                <a:ea typeface="Times New Roman" panose="02020603050405020304" pitchFamily="18" charset="0"/>
                <a:cs typeface="Traditional Arabic" panose="02020603050405020304" pitchFamily="18" charset="-78"/>
              </a:rPr>
              <a:t>مؤشرات </a:t>
            </a:r>
            <a:r>
              <a:rPr lang="ar-SA" b="1" dirty="0">
                <a:solidFill>
                  <a:srgbClr val="000000"/>
                </a:solidFill>
                <a:ea typeface="Times New Roman" panose="02020603050405020304" pitchFamily="18" charset="0"/>
                <a:cs typeface="Traditional Arabic" panose="02020603050405020304" pitchFamily="18" charset="-78"/>
              </a:rPr>
              <a:t>أداء المشروع</a:t>
            </a:r>
            <a:endParaRPr lang="en-US" dirty="0">
              <a:effectLst/>
            </a:endParaRPr>
          </a:p>
        </p:txBody>
      </p:sp>
      <p:graphicFrame>
        <p:nvGraphicFramePr>
          <p:cNvPr id="2" name="Table 1"/>
          <p:cNvGraphicFramePr>
            <a:graphicFrameLocks noGrp="1"/>
          </p:cNvGraphicFramePr>
          <p:nvPr/>
        </p:nvGraphicFramePr>
        <p:xfrm>
          <a:off x="2366645" y="2982119"/>
          <a:ext cx="4410710" cy="1762125"/>
        </p:xfrm>
        <a:graphic>
          <a:graphicData uri="http://schemas.openxmlformats.org/drawingml/2006/table">
            <a:tbl>
              <a:tblPr rtl="1" firstRow="1" firstCol="1" bandRow="1"/>
              <a:tblGrid>
                <a:gridCol w="2521947"/>
                <a:gridCol w="1888763"/>
              </a:tblGrid>
              <a:tr h="352425">
                <a:tc>
                  <a:txBody>
                    <a:bodyPr/>
                    <a:lstStyle/>
                    <a:p>
                      <a:pPr algn="r" rtl="1">
                        <a:lnSpc>
                          <a:spcPct val="107000"/>
                        </a:lnSpc>
                        <a:spcAft>
                          <a:spcPts val="0"/>
                        </a:spcAft>
                      </a:pPr>
                      <a:r>
                        <a:rPr lang="ar-SA" sz="1600" b="1">
                          <a:effectLst/>
                          <a:latin typeface="Calibri" panose="020F0502020204030204" pitchFamily="34" charset="0"/>
                          <a:ea typeface="Times New Roman" panose="02020603050405020304" pitchFamily="18" charset="0"/>
                          <a:cs typeface="Traditional Arabic" panose="02020603050405020304" pitchFamily="18" charset="-78"/>
                        </a:rPr>
                        <a:t>العائد على الاستثمار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63.7%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2425">
                <a:tc>
                  <a:txBody>
                    <a:bodyPr/>
                    <a:lstStyle/>
                    <a:p>
                      <a:pPr algn="r" rtl="1">
                        <a:lnSpc>
                          <a:spcPct val="107000"/>
                        </a:lnSpc>
                        <a:spcAft>
                          <a:spcPts val="0"/>
                        </a:spcAft>
                      </a:pPr>
                      <a:r>
                        <a:rPr lang="ar-SA" sz="1600" b="1">
                          <a:effectLst/>
                          <a:latin typeface="Calibri" panose="020F0502020204030204" pitchFamily="34" charset="0"/>
                          <a:ea typeface="Times New Roman" panose="02020603050405020304" pitchFamily="18" charset="0"/>
                          <a:cs typeface="Traditional Arabic" panose="02020603050405020304" pitchFamily="18" charset="-78"/>
                        </a:rPr>
                        <a:t>فترة استرداد الاستثمارات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1،5 سنة من تشغيل المشروع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2425">
                <a:tc>
                  <a:txBody>
                    <a:bodyPr/>
                    <a:lstStyle/>
                    <a:p>
                      <a:pPr algn="r" rtl="1">
                        <a:lnSpc>
                          <a:spcPct val="107000"/>
                        </a:lnSpc>
                        <a:spcAft>
                          <a:spcPts val="0"/>
                        </a:spcAft>
                      </a:pPr>
                      <a:r>
                        <a:rPr lang="ar-SA" sz="1600" b="1">
                          <a:effectLst/>
                          <a:latin typeface="Calibri" panose="020F0502020204030204" pitchFamily="34" charset="0"/>
                          <a:ea typeface="Times New Roman" panose="02020603050405020304" pitchFamily="18" charset="0"/>
                          <a:cs typeface="Traditional Arabic" panose="02020603050405020304" pitchFamily="18" charset="-78"/>
                        </a:rPr>
                        <a:t>معدل دوران رأس المال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1.21مرة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2425">
                <a:tc>
                  <a:txBody>
                    <a:bodyPr/>
                    <a:lstStyle/>
                    <a:p>
                      <a:pPr algn="r" rtl="1">
                        <a:lnSpc>
                          <a:spcPct val="107000"/>
                        </a:lnSpc>
                        <a:spcAft>
                          <a:spcPts val="0"/>
                        </a:spcAft>
                      </a:pPr>
                      <a:r>
                        <a:rPr lang="ar-SA" sz="1600" b="1">
                          <a:effectLst/>
                          <a:latin typeface="Calibri" panose="020F0502020204030204" pitchFamily="34" charset="0"/>
                          <a:ea typeface="Times New Roman" panose="02020603050405020304" pitchFamily="18" charset="0"/>
                          <a:cs typeface="Traditional Arabic" panose="02020603050405020304" pitchFamily="18" charset="-78"/>
                        </a:rPr>
                        <a:t>نسبة صافي الربح إلى الإيرادات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600">
                          <a:effectLst/>
                          <a:latin typeface="Calibri" panose="020F0502020204030204" pitchFamily="34" charset="0"/>
                          <a:ea typeface="Calibri" panose="020F0502020204030204" pitchFamily="34" charset="0"/>
                          <a:cs typeface="Traditional Arabic" panose="02020603050405020304" pitchFamily="18" charset="-78"/>
                        </a:rPr>
                        <a:t>52.7%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2425">
                <a:tc>
                  <a:txBody>
                    <a:bodyPr/>
                    <a:lstStyle/>
                    <a:p>
                      <a:pPr algn="r" rtl="1">
                        <a:lnSpc>
                          <a:spcPct val="107000"/>
                        </a:lnSpc>
                        <a:spcAft>
                          <a:spcPts val="0"/>
                        </a:spcAft>
                      </a:pPr>
                      <a:r>
                        <a:rPr lang="ar-SA" sz="1600" b="1">
                          <a:effectLst/>
                          <a:latin typeface="Calibri" panose="020F0502020204030204" pitchFamily="34" charset="0"/>
                          <a:ea typeface="Times New Roman" panose="02020603050405020304" pitchFamily="18" charset="0"/>
                          <a:cs typeface="Traditional Arabic" panose="02020603050405020304" pitchFamily="18" charset="-78"/>
                        </a:rPr>
                        <a:t>نسبة صافي الربح إلى التكاليف التشغيلية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600" dirty="0">
                          <a:effectLst/>
                          <a:latin typeface="Calibri" panose="020F0502020204030204" pitchFamily="34" charset="0"/>
                          <a:ea typeface="Calibri" panose="020F0502020204030204" pitchFamily="34" charset="0"/>
                          <a:cs typeface="Traditional Arabic" panose="02020603050405020304" pitchFamily="18" charset="-78"/>
                        </a:rPr>
                        <a:t>114.7%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13313" name="Rectangle 1"/>
          <p:cNvSpPr>
            <a:spLocks noChangeArrowheads="1"/>
          </p:cNvSpPr>
          <p:nvPr/>
        </p:nvSpPr>
        <p:spPr bwMode="auto">
          <a:xfrm>
            <a:off x="-228600" y="251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جدول(24</a:t>
            </a:r>
            <a:r>
              <a:rPr kumimoji="0" lang="ar-SA"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65538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0" y="1066800"/>
            <a:ext cx="4572000" cy="991041"/>
          </a:xfrm>
          <a:prstGeom prst="rect">
            <a:avLst/>
          </a:prstGeom>
        </p:spPr>
        <p:txBody>
          <a:bodyPr>
            <a:spAutoFit/>
          </a:bodyPr>
          <a:lstStyle/>
          <a:p>
            <a:pPr marR="228600" lvl="0" rtl="1">
              <a:lnSpc>
                <a:spcPct val="150000"/>
              </a:lnSpc>
              <a:spcAft>
                <a:spcPts val="1200"/>
              </a:spcAft>
            </a:pPr>
            <a:r>
              <a:rPr lang="ar-SA" b="1" dirty="0">
                <a:solidFill>
                  <a:srgbClr val="000000"/>
                </a:solidFill>
                <a:ea typeface="Times New Roman" panose="02020603050405020304" pitchFamily="18" charset="0"/>
                <a:cs typeface="Traditional Arabic" panose="02020603050405020304" pitchFamily="18" charset="-78"/>
              </a:rPr>
              <a:t>ق</a:t>
            </a:r>
            <a:r>
              <a:rPr lang="ar-SA" b="1" dirty="0" smtClean="0">
                <a:solidFill>
                  <a:srgbClr val="000000"/>
                </a:solidFill>
                <a:ea typeface="Times New Roman" panose="02020603050405020304" pitchFamily="18" charset="0"/>
                <a:cs typeface="Traditional Arabic" panose="02020603050405020304" pitchFamily="18" charset="-78"/>
              </a:rPr>
              <a:t>ياس </a:t>
            </a:r>
            <a:r>
              <a:rPr lang="ar-SA" b="1" dirty="0">
                <a:solidFill>
                  <a:srgbClr val="000000"/>
                </a:solidFill>
                <a:ea typeface="Times New Roman" panose="02020603050405020304" pitchFamily="18" charset="0"/>
                <a:cs typeface="Traditional Arabic" panose="02020603050405020304" pitchFamily="18" charset="-78"/>
              </a:rPr>
              <a:t>حجم التعادل</a:t>
            </a:r>
            <a:endParaRPr lang="en-US" dirty="0"/>
          </a:p>
          <a:p>
            <a:pPr algn="ct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650726376"/>
              </p:ext>
            </p:extLst>
          </p:nvPr>
        </p:nvGraphicFramePr>
        <p:xfrm>
          <a:off x="457200" y="2151060"/>
          <a:ext cx="8229600" cy="4402455"/>
        </p:xfrm>
        <a:graphic>
          <a:graphicData uri="http://schemas.openxmlformats.org/drawingml/2006/table">
            <a:tbl>
              <a:tblPr rtl="1" firstRow="1" firstCol="1" bandRow="1"/>
              <a:tblGrid>
                <a:gridCol w="2743200"/>
                <a:gridCol w="2743200"/>
                <a:gridCol w="2743200"/>
              </a:tblGrid>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تكاليف التشغيل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1355020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الثابتة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109219.5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المتغيرة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1245800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 - التكاليف المتغيرة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1702600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ريال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الثابتة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109219.5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نقطة التعادل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 - التكاليف المتغيرة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1702600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هذا يعني أن المشروع يحقق ربحاً بعد أن يعمل بنسبة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 طاقة التشغليلة  القصوى.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عند ذلك يكون حجم التعادل كما يلي:</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الإيرادات عند التعادل = الإيرادات × حجم التعادل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189135.9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عند التعادل = التكاليف المتغيرة × حجم التعادل + الثابتة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189135.9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مستطيل 3"/>
          <p:cNvSpPr/>
          <p:nvPr/>
        </p:nvSpPr>
        <p:spPr>
          <a:xfrm>
            <a:off x="4038600" y="1676400"/>
            <a:ext cx="1063112" cy="369332"/>
          </a:xfrm>
          <a:prstGeom prst="rect">
            <a:avLst/>
          </a:prstGeom>
        </p:spPr>
        <p:txBody>
          <a:bodyPr wrap="square">
            <a:spAutoFit/>
          </a:bodyPr>
          <a:lstStyle/>
          <a:p>
            <a:r>
              <a:rPr lang="ar-SA" dirty="0" smtClean="0"/>
              <a:t> جدول(25</a:t>
            </a:r>
            <a:r>
              <a:rPr lang="ar-SA" dirty="0" err="1" smtClean="0"/>
              <a:t>)</a:t>
            </a:r>
            <a:endParaRPr lang="ar-SA" dirty="0"/>
          </a:p>
        </p:txBody>
      </p:sp>
    </p:spTree>
    <p:extLst>
      <p:ext uri="{BB962C8B-B14F-4D97-AF65-F5344CB8AC3E}">
        <p14:creationId xmlns:p14="http://schemas.microsoft.com/office/powerpoint/2010/main" xmlns="" val="159956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838200"/>
            <a:ext cx="3733800" cy="2186752"/>
          </a:xfrm>
          <a:prstGeom prst="rect">
            <a:avLst/>
          </a:prstGeom>
        </p:spPr>
        <p:txBody>
          <a:bodyPr wrap="square">
            <a:spAutoFit/>
          </a:bodyPr>
          <a:lstStyle/>
          <a:p>
            <a:pPr algn="r" rtl="1">
              <a:lnSpc>
                <a:spcPct val="107000"/>
              </a:lnSpc>
              <a:spcAft>
                <a:spcPts val="800"/>
              </a:spcAft>
            </a:pPr>
            <a:r>
              <a:rPr lang="ar-SA" sz="1600" b="1" dirty="0" smtClean="0">
                <a:latin typeface="Calibri" panose="020F0502020204030204" pitchFamily="34" charset="0"/>
                <a:ea typeface="Times New Roman" panose="02020603050405020304" pitchFamily="18" charset="0"/>
              </a:rPr>
              <a:t>المشروع </a:t>
            </a:r>
            <a:r>
              <a:rPr lang="ar-SA" sz="1600" b="1" dirty="0">
                <a:latin typeface="Calibri" panose="020F0502020204030204" pitchFamily="34" charset="0"/>
                <a:ea typeface="Times New Roman" panose="02020603050405020304" pitchFamily="18" charset="0"/>
              </a:rPr>
              <a:t>محل الدراسة عبارة  حضانة للأطفال تبدأ من 3 فروع، تمتاز بمرونة قبول وتسجيل الأطفال حيث يتاح أستقبال الطفل في كافة الفروع، وفي فترة زمنية أكثر مرة في اليوم الواحد. تقسم فترات استقبال الأطفال والتي يقدر إجمالي ساعات العمل 18 ساعة يومياً. تبدأ من السادسة صباحاً وحتى الثانية عشر صباحاً. مقسمة إلى ثلاث فترات صباحية ومسائية وليلية.</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457200" y="949595"/>
            <a:ext cx="3657600" cy="1132874"/>
          </a:xfrm>
          <a:prstGeom prst="rect">
            <a:avLst/>
          </a:prstGeom>
        </p:spPr>
        <p:txBody>
          <a:bodyPr wrap="square">
            <a:spAutoFit/>
          </a:bodyPr>
          <a:lstStyle/>
          <a:p>
            <a:pPr algn="r" rtl="1">
              <a:lnSpc>
                <a:spcPct val="107000"/>
              </a:lnSpc>
              <a:spcAft>
                <a:spcPts val="800"/>
              </a:spcAft>
            </a:pPr>
            <a:r>
              <a:rPr lang="ar-SA" sz="1600" b="1" dirty="0" smtClean="0">
                <a:latin typeface="Calibri" panose="020F0502020204030204" pitchFamily="34" charset="0"/>
                <a:ea typeface="Times New Roman" panose="02020603050405020304" pitchFamily="18" charset="0"/>
              </a:rPr>
              <a:t>يهدف </a:t>
            </a:r>
            <a:r>
              <a:rPr lang="ar-SA" sz="1600" b="1" dirty="0">
                <a:latin typeface="Calibri" panose="020F0502020204030204" pitchFamily="34" charset="0"/>
                <a:ea typeface="Times New Roman" panose="02020603050405020304" pitchFamily="18" charset="0"/>
              </a:rPr>
              <a:t>المشروع إلى تبن بعض الأفكار المميزة في مفهوم الحضانات، بحيث يجهز المكان من أجل استقبال الأطفال في بيئة تربوية أمنة، نكسب من خلالها ثقة الأمهات.</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4838700" y="4038600"/>
            <a:ext cx="3657600" cy="2302682"/>
          </a:xfrm>
          <a:prstGeom prst="rect">
            <a:avLst/>
          </a:prstGeom>
        </p:spPr>
        <p:txBody>
          <a:bodyPr wrap="square">
            <a:spAutoFit/>
          </a:bodyPr>
          <a:lstStyle/>
          <a:p>
            <a:pPr algn="r" rtl="1">
              <a:lnSpc>
                <a:spcPct val="107000"/>
              </a:lnSpc>
              <a:spcAft>
                <a:spcPts val="800"/>
              </a:spcAft>
            </a:pPr>
            <a:r>
              <a:rPr lang="ar-SA" sz="1600" b="1" dirty="0" smtClean="0">
                <a:latin typeface="Calibri" panose="020F0502020204030204" pitchFamily="34" charset="0"/>
                <a:ea typeface="Times New Roman" panose="02020603050405020304" pitchFamily="18" charset="0"/>
              </a:rPr>
              <a:t>بعد </a:t>
            </a:r>
            <a:r>
              <a:rPr lang="ar-SA" sz="1600" b="1" dirty="0">
                <a:latin typeface="Calibri" panose="020F0502020204030204" pitchFamily="34" charset="0"/>
                <a:ea typeface="Times New Roman" panose="02020603050405020304" pitchFamily="18" charset="0"/>
              </a:rPr>
              <a:t>عمل الدراسة المسحية السريعة  قررنا  أن يكون موقع المشروع مدينة الرياض وأختيار ثلاث أحياء نشطة بالسكان ومرافق عمل السيدات، مع إمكانية التوسع لتشمل كافة الأحياء القريبة من مرافق عمل السيدات.</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1600" b="1" dirty="0">
                <a:latin typeface="Calibri" panose="020F0502020204030204" pitchFamily="34" charset="0"/>
                <a:ea typeface="Times New Roman" panose="02020603050405020304" pitchFamily="18" charset="0"/>
              </a:rPr>
              <a:t>وقد تم اختيار ثلاث أحياء في وسط شمال المدينة هي ( العلياء ،الورود ، السليمانية ) وذلك لتمركز الشركات والبنوك والقطاعات التي تعمل بها المرأة.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57200" y="4192185"/>
            <a:ext cx="3657600" cy="1746440"/>
          </a:xfrm>
          <a:prstGeom prst="rect">
            <a:avLst/>
          </a:prstGeom>
        </p:spPr>
        <p:txBody>
          <a:bodyPr wrap="square">
            <a:spAutoFit/>
          </a:bodyPr>
          <a:lstStyle/>
          <a:p>
            <a:pPr algn="r" rtl="1">
              <a:lnSpc>
                <a:spcPct val="107000"/>
              </a:lnSpc>
              <a:spcAft>
                <a:spcPts val="800"/>
              </a:spcAft>
            </a:pPr>
            <a:r>
              <a:rPr lang="ar-SA" b="1" dirty="0" smtClean="0">
                <a:latin typeface="Calibri" panose="020F0502020204030204" pitchFamily="34" charset="0"/>
                <a:ea typeface="Calibri" panose="020F0502020204030204" pitchFamily="34" charset="0"/>
              </a:rPr>
              <a:t>١</a:t>
            </a:r>
            <a:r>
              <a:rPr lang="ar-SA" b="1" dirty="0">
                <a:latin typeface="Calibri" panose="020F0502020204030204" pitchFamily="34" charset="0"/>
                <a:ea typeface="Calibri" panose="020F0502020204030204" pitchFamily="34" charset="0"/>
              </a:rPr>
              <a:t>) مدينة الرياض هي عاصمة المملكة العربية السعودية وبها الكثير من الوظائف للسيدات .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rPr>
              <a:t>2) ندرة أو عشوائية النشاطات المشابهة وعدم كفائتها وكفايتها.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6872685" y="365628"/>
            <a:ext cx="1572866" cy="37375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lgn="r" rtl="1">
              <a:lnSpc>
                <a:spcPct val="107000"/>
              </a:lnSpc>
              <a:spcAft>
                <a:spcPts val="800"/>
              </a:spcAft>
            </a:pPr>
            <a:r>
              <a:rPr lang="ar-SA" b="1" u="sng" dirty="0">
                <a:solidFill>
                  <a:prstClr val="black"/>
                </a:solidFill>
                <a:latin typeface="Calibri" panose="020F0502020204030204" pitchFamily="34" charset="0"/>
                <a:ea typeface="Times New Roman" panose="02020603050405020304" pitchFamily="18" charset="0"/>
              </a:rPr>
              <a:t>التعريف </a:t>
            </a:r>
            <a:r>
              <a:rPr lang="ar-SA" b="1" u="sng" dirty="0" smtClean="0">
                <a:solidFill>
                  <a:prstClr val="black"/>
                </a:solidFill>
                <a:latin typeface="Calibri" panose="020F0502020204030204" pitchFamily="34" charset="0"/>
                <a:ea typeface="Times New Roman" panose="02020603050405020304" pitchFamily="18" charset="0"/>
              </a:rPr>
              <a:t>بالمشروع</a:t>
            </a:r>
            <a:endParaRPr lang="en-US" sz="11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2501301" y="365627"/>
            <a:ext cx="1380506" cy="37375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lgn="r" rtl="1">
              <a:lnSpc>
                <a:spcPct val="107000"/>
              </a:lnSpc>
              <a:spcAft>
                <a:spcPts val="800"/>
              </a:spcAft>
            </a:pPr>
            <a:r>
              <a:rPr lang="ar-SA" b="1" u="sng" dirty="0">
                <a:solidFill>
                  <a:prstClr val="black"/>
                </a:solidFill>
                <a:latin typeface="Calibri" panose="020F0502020204030204" pitchFamily="34" charset="0"/>
                <a:ea typeface="Times New Roman" panose="02020603050405020304" pitchFamily="18" charset="0"/>
              </a:rPr>
              <a:t>أهداف </a:t>
            </a:r>
            <a:r>
              <a:rPr lang="ar-SA" b="1" u="sng" dirty="0" smtClean="0">
                <a:solidFill>
                  <a:prstClr val="black"/>
                </a:solidFill>
                <a:latin typeface="Calibri" panose="020F0502020204030204" pitchFamily="34" charset="0"/>
                <a:ea typeface="Times New Roman" panose="02020603050405020304" pitchFamily="18" charset="0"/>
              </a:rPr>
              <a:t>المشروع</a:t>
            </a:r>
            <a:endParaRPr lang="en-US" sz="11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1657288" y="3537104"/>
            <a:ext cx="2246128" cy="37375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lgn="r" rtl="1">
              <a:lnSpc>
                <a:spcPct val="107000"/>
              </a:lnSpc>
              <a:spcAft>
                <a:spcPts val="800"/>
              </a:spcAft>
            </a:pPr>
            <a:r>
              <a:rPr lang="ar-SA" b="1" u="sng" dirty="0">
                <a:solidFill>
                  <a:prstClr val="black"/>
                </a:solidFill>
                <a:latin typeface="Calibri" panose="020F0502020204030204" pitchFamily="34" charset="0"/>
                <a:ea typeface="Calibri" panose="020F0502020204030204" pitchFamily="34" charset="0"/>
              </a:rPr>
              <a:t>اسباب اختيار مدينة </a:t>
            </a:r>
            <a:r>
              <a:rPr lang="ar-SA" b="1" u="sng" dirty="0" smtClean="0">
                <a:solidFill>
                  <a:prstClr val="black"/>
                </a:solidFill>
                <a:latin typeface="Calibri" panose="020F0502020204030204" pitchFamily="34" charset="0"/>
                <a:ea typeface="Calibri" panose="020F0502020204030204" pitchFamily="34" charset="0"/>
              </a:rPr>
              <a:t>الرياض</a:t>
            </a:r>
            <a:endParaRPr lang="en-US" sz="11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7146798" y="3536688"/>
            <a:ext cx="1298753" cy="37375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lgn="r" rtl="1">
              <a:lnSpc>
                <a:spcPct val="107000"/>
              </a:lnSpc>
              <a:spcAft>
                <a:spcPts val="800"/>
              </a:spcAft>
            </a:pPr>
            <a:r>
              <a:rPr lang="ar-SA" b="1" u="sng" dirty="0">
                <a:solidFill>
                  <a:prstClr val="black"/>
                </a:solidFill>
                <a:latin typeface="Calibri" panose="020F0502020204030204" pitchFamily="34" charset="0"/>
                <a:ea typeface="Times New Roman" panose="02020603050405020304" pitchFamily="18" charset="0"/>
              </a:rPr>
              <a:t>موقع </a:t>
            </a:r>
            <a:r>
              <a:rPr lang="ar-SA" b="1" u="sng" dirty="0" smtClean="0">
                <a:solidFill>
                  <a:prstClr val="black"/>
                </a:solidFill>
                <a:latin typeface="Calibri" panose="020F0502020204030204" pitchFamily="34" charset="0"/>
                <a:ea typeface="Times New Roman" panose="02020603050405020304" pitchFamily="18" charset="0"/>
              </a:rPr>
              <a:t>المشروع</a:t>
            </a:r>
            <a:endParaRPr lang="en-US" sz="11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254646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5600" y="2057400"/>
            <a:ext cx="3419526" cy="369332"/>
          </a:xfrm>
          <a:prstGeom prst="rect">
            <a:avLst/>
          </a:prstGeom>
        </p:spPr>
        <p:txBody>
          <a:bodyPr wrap="none">
            <a:spAutoFit/>
          </a:bodyPr>
          <a:lstStyle/>
          <a:p>
            <a:r>
              <a:rPr lang="ar-SA" b="1" dirty="0">
                <a:solidFill>
                  <a:srgbClr val="000000"/>
                </a:solidFill>
                <a:ea typeface="Times New Roman" panose="02020603050405020304" pitchFamily="18" charset="0"/>
                <a:cs typeface="Traditional Arabic" panose="02020603050405020304" pitchFamily="18" charset="-78"/>
              </a:rPr>
              <a:t>معدل العائد الداخلي وصافي القيمة الحالية للمشروع </a:t>
            </a:r>
            <a:endParaRPr lang="ar-SA" dirty="0"/>
          </a:p>
        </p:txBody>
      </p:sp>
      <p:graphicFrame>
        <p:nvGraphicFramePr>
          <p:cNvPr id="2" name="Table 1"/>
          <p:cNvGraphicFramePr>
            <a:graphicFrameLocks noGrp="1"/>
          </p:cNvGraphicFramePr>
          <p:nvPr/>
        </p:nvGraphicFramePr>
        <p:xfrm>
          <a:off x="2774950" y="3215481"/>
          <a:ext cx="3594100" cy="1295400"/>
        </p:xfrm>
        <a:graphic>
          <a:graphicData uri="http://schemas.openxmlformats.org/drawingml/2006/table">
            <a:tbl>
              <a:tblPr rtl="1" firstRow="1" firstCol="1" bandRow="1"/>
              <a:tblGrid>
                <a:gridCol w="2120900"/>
                <a:gridCol w="1473200"/>
              </a:tblGrid>
              <a:tr h="323850">
                <a:tc>
                  <a:txBody>
                    <a:bodyPr/>
                    <a:lstStyle/>
                    <a:p>
                      <a:pPr algn="r" rtl="1">
                        <a:lnSpc>
                          <a:spcPct val="107000"/>
                        </a:lnSpc>
                        <a:spcAft>
                          <a:spcPts val="0"/>
                        </a:spcAft>
                      </a:pPr>
                      <a:r>
                        <a:rPr lang="ar-SA" sz="1400" b="1">
                          <a:effectLst/>
                          <a:latin typeface="Calibri" panose="020F0502020204030204" pitchFamily="34" charset="0"/>
                          <a:ea typeface="Times New Roman" panose="02020603050405020304" pitchFamily="18" charset="0"/>
                          <a:cs typeface="Traditional Arabic" panose="02020603050405020304" pitchFamily="18" charset="-78"/>
                        </a:rPr>
                        <a:t>معدل العائد الداخلي </a:t>
                      </a:r>
                      <a:r>
                        <a:rPr lang="en-US" sz="1400" b="1">
                          <a:effectLst/>
                          <a:latin typeface="Traditional Arabic" panose="02020603050405020304" pitchFamily="18" charset="-78"/>
                          <a:ea typeface="Times New Roman" panose="02020603050405020304" pitchFamily="18" charset="0"/>
                          <a:cs typeface="Arial" panose="020B0604020202020204" pitchFamily="34" charset="0"/>
                        </a:rPr>
                        <a:t>IRR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400">
                          <a:effectLst/>
                          <a:latin typeface="Calibri" panose="020F0502020204030204" pitchFamily="34" charset="0"/>
                          <a:ea typeface="Calibri" panose="020F0502020204030204" pitchFamily="34" charset="0"/>
                          <a:cs typeface="Traditional Arabic" panose="02020603050405020304" pitchFamily="18" charset="-78"/>
                        </a:rPr>
                        <a:t>47.9%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323850">
                <a:tc>
                  <a:txBody>
                    <a:bodyPr/>
                    <a:lstStyle/>
                    <a:p>
                      <a:pPr algn="r" rtl="1">
                        <a:lnSpc>
                          <a:spcPct val="107000"/>
                        </a:lnSpc>
                        <a:spcAft>
                          <a:spcPts val="0"/>
                        </a:spcAft>
                      </a:pPr>
                      <a:r>
                        <a:rPr lang="ar-SA" sz="1400" b="1">
                          <a:effectLst/>
                          <a:latin typeface="Calibri" panose="020F0502020204030204" pitchFamily="34" charset="0"/>
                          <a:ea typeface="Times New Roman" panose="02020603050405020304" pitchFamily="18" charset="0"/>
                          <a:cs typeface="Traditional Arabic" panose="02020603050405020304" pitchFamily="18" charset="-78"/>
                        </a:rPr>
                        <a:t>معامل الخصم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400">
                          <a:effectLst/>
                          <a:latin typeface="Calibri" panose="020F0502020204030204" pitchFamily="34" charset="0"/>
                          <a:ea typeface="Calibri" panose="020F0502020204030204" pitchFamily="34" charset="0"/>
                          <a:cs typeface="Traditional Arabic" panose="02020603050405020304" pitchFamily="18" charset="-78"/>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323850">
                <a:tc>
                  <a:txBody>
                    <a:bodyPr/>
                    <a:lstStyle/>
                    <a:p>
                      <a:pPr algn="r" rtl="1">
                        <a:lnSpc>
                          <a:spcPct val="107000"/>
                        </a:lnSpc>
                        <a:spcAft>
                          <a:spcPts val="0"/>
                        </a:spcAft>
                      </a:pPr>
                      <a:r>
                        <a:rPr lang="ar-SA" sz="1400" b="1">
                          <a:effectLst/>
                          <a:latin typeface="Calibri" panose="020F0502020204030204" pitchFamily="34" charset="0"/>
                          <a:ea typeface="Times New Roman" panose="02020603050405020304" pitchFamily="18" charset="0"/>
                          <a:cs typeface="Traditional Arabic" panose="02020603050405020304" pitchFamily="18" charset="-78"/>
                        </a:rPr>
                        <a:t>صافي القيمة الحالية </a:t>
                      </a:r>
                      <a:r>
                        <a:rPr lang="en-US" sz="1400" b="1">
                          <a:effectLst/>
                          <a:latin typeface="Traditional Arabic" panose="02020603050405020304" pitchFamily="18" charset="-78"/>
                          <a:ea typeface="Times New Roman" panose="02020603050405020304" pitchFamily="18" charset="0"/>
                          <a:cs typeface="Arial" panose="020B0604020202020204" pitchFamily="34" charset="0"/>
                        </a:rPr>
                        <a:t>NPV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SA" sz="1400">
                          <a:effectLst/>
                          <a:latin typeface="Calibri" panose="020F0502020204030204" pitchFamily="34" charset="0"/>
                          <a:ea typeface="Calibri" panose="020F0502020204030204" pitchFamily="34" charset="0"/>
                          <a:cs typeface="Traditional Arabic" panose="02020603050405020304" pitchFamily="18" charset="-78"/>
                        </a:rPr>
                        <a:t>2,739,926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323850">
                <a:tc>
                  <a:txBody>
                    <a:bodyPr/>
                    <a:lstStyle/>
                    <a:p>
                      <a:pPr algn="ctr" rtl="1">
                        <a:lnSpc>
                          <a:spcPct val="107000"/>
                        </a:lnSpc>
                        <a:spcAft>
                          <a:spcPts val="0"/>
                        </a:spcAft>
                      </a:pPr>
                      <a:r>
                        <a:rPr lang="en-US" sz="1400">
                          <a:effectLst/>
                          <a:latin typeface="Traditional Arabic" panose="02020603050405020304" pitchFamily="18" charset="-78"/>
                          <a:ea typeface="Times New Roman" panose="02020603050405020304" pitchFamily="18" charset="0"/>
                          <a:cs typeface="Arial" panose="020B0604020202020204" pitchFamily="34" charset="0"/>
                        </a:rPr>
                        <a:t>IPV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dirty="0">
                          <a:effectLst/>
                          <a:latin typeface="Calibri" panose="020F0502020204030204" pitchFamily="34" charset="0"/>
                          <a:ea typeface="Times New Roman" panose="02020603050405020304" pitchFamily="18" charset="0"/>
                          <a:cs typeface="Traditional Arabic" panose="02020603050405020304" pitchFamily="18" charset="-78"/>
                        </a:rPr>
                        <a:t>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bl>
          </a:graphicData>
        </a:graphic>
      </p:graphicFrame>
      <p:sp>
        <p:nvSpPr>
          <p:cNvPr id="11265" name="Rectangle 1"/>
          <p:cNvSpPr>
            <a:spLocks noChangeArrowheads="1"/>
          </p:cNvSpPr>
          <p:nvPr/>
        </p:nvSpPr>
        <p:spPr bwMode="auto">
          <a:xfrm>
            <a:off x="0" y="2667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cs typeface="Arial" pitchFamily="34" charset="0"/>
              </a:rPr>
              <a:t>جدول(27</a:t>
            </a:r>
            <a:r>
              <a:rPr kumimoji="0" lang="ar-SA" sz="1800" b="0" i="0" u="none" strike="noStrike" cap="none" normalizeH="0" baseline="0" dirty="0" err="1" smtClean="0">
                <a:ln>
                  <a:noFill/>
                </a:ln>
                <a:solidFill>
                  <a:schemeClr val="tx1"/>
                </a:solidFill>
                <a:effectLst/>
                <a:latin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457434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4800" y="304800"/>
            <a:ext cx="4572000" cy="2010037"/>
          </a:xfrm>
          <a:prstGeom prst="rect">
            <a:avLst/>
          </a:prstGeom>
        </p:spPr>
        <p:txBody>
          <a:bodyPr>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تحليل الحساسية: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Times New Roman" panose="02020603050405020304" pitchFamily="18" charset="0"/>
                <a:ea typeface="Times New Roman" panose="02020603050405020304" pitchFamily="18" charset="0"/>
                <a:cs typeface="Simplified Arabic" panose="02020603050405020304" pitchFamily="18" charset="-78"/>
              </a:rPr>
              <a:t>       وبعد استعراض جودة المشروع الاقتصادية وفقاَ للمعايير والمؤشرات  السابقة نستعرض  تحليل الحساسية للمشروع لنرى ما يحدث لمعدل العائد الداخلي وهو أفضل معايير الجدوى الاقتصادية وأشهرها استخداماً لأنه يتيح المقارنة الفورية بين المشروعات البديلة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429000" y="2286000"/>
            <a:ext cx="3413114" cy="405047"/>
          </a:xfrm>
          <a:prstGeom prst="rect">
            <a:avLst/>
          </a:prstGeom>
        </p:spPr>
        <p:txBody>
          <a:bodyPr wrap="none">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تحليل الحساسية و صافي القيمة الحالية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912372193"/>
              </p:ext>
            </p:extLst>
          </p:nvPr>
        </p:nvGraphicFramePr>
        <p:xfrm>
          <a:off x="2453186" y="2954410"/>
          <a:ext cx="6233614" cy="3424239"/>
        </p:xfrm>
        <a:graphic>
          <a:graphicData uri="http://schemas.openxmlformats.org/drawingml/2006/table">
            <a:tbl>
              <a:tblPr rtl="1" firstRow="1" firstCol="1" bandRow="1"/>
              <a:tblGrid>
                <a:gridCol w="1028700"/>
                <a:gridCol w="1028700"/>
                <a:gridCol w="1028700"/>
                <a:gridCol w="1028700"/>
                <a:gridCol w="1028700"/>
                <a:gridCol w="1090114"/>
              </a:tblGrid>
              <a:tr h="180975">
                <a:tc>
                  <a:txBody>
                    <a:bodyPr/>
                    <a:lstStyle/>
                    <a:p>
                      <a:pPr algn="r" rtl="1">
                        <a:lnSpc>
                          <a:spcPct val="107000"/>
                        </a:lnSpc>
                        <a:spcAft>
                          <a:spcPts val="0"/>
                        </a:spcAft>
                      </a:pPr>
                      <a:r>
                        <a:rPr lang="ar-SA"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السنة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الايراد المتوقع</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المتوقعة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العائد</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معامل الخصم عند 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القيمة الحالية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فترة التأسيس</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2063880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981279.5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1082601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984,182.27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الأولى</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2358720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1105860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1252861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1,035,421.90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الثانية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2653560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1230440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1423121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1,069,211.50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الثالثة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1355020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1593381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1.4641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1,088,300.32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الرابعة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1355020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1593381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1.61051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989,363.93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457200" y="251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cs typeface="Arial" pitchFamily="34" charset="0"/>
              </a:rPr>
              <a:t>جدول(28</a:t>
            </a:r>
            <a:r>
              <a:rPr kumimoji="0" lang="ar-SA" sz="1800" b="0" i="0" u="none" strike="noStrike" cap="none" normalizeH="0" baseline="0" dirty="0" err="1" smtClean="0">
                <a:ln>
                  <a:noFill/>
                </a:ln>
                <a:solidFill>
                  <a:schemeClr val="tx1"/>
                </a:solidFill>
                <a:effectLst/>
                <a:latin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48053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4495800"/>
            <a:ext cx="6400800" cy="1512209"/>
          </a:xfrm>
          <a:prstGeom prst="rect">
            <a:avLst/>
          </a:prstGeom>
        </p:spPr>
        <p:txBody>
          <a:bodyPr wrap="square">
            <a:spAutoFit/>
          </a:bodyPr>
          <a:lstStyle/>
          <a:p>
            <a:pPr algn="r" rtl="1">
              <a:lnSpc>
                <a:spcPct val="107000"/>
              </a:lnSpc>
              <a:spcAft>
                <a:spcPts val="800"/>
              </a:spcAft>
            </a:pPr>
            <a:r>
              <a:rPr lang="ar-SA" sz="2000" dirty="0">
                <a:latin typeface="Calibri" panose="020F0502020204030204" pitchFamily="34" charset="0"/>
                <a:ea typeface="Calibri" panose="020F0502020204030204" pitchFamily="34" charset="0"/>
              </a:rPr>
              <a:t>انخفاض حساسية ربحية المشروع لتغير معدل الخصم لان قيمة المرونة أقل من الواحد صحيح، أي ارتفاع معدل الخصم ب10% يترتب عليه انخفاض صافي القيمة الحالية ب.75%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658110841"/>
              </p:ext>
            </p:extLst>
          </p:nvPr>
        </p:nvGraphicFramePr>
        <p:xfrm>
          <a:off x="3810000" y="2057400"/>
          <a:ext cx="3215186" cy="1956816"/>
        </p:xfrm>
        <a:graphic>
          <a:graphicData uri="http://schemas.openxmlformats.org/drawingml/2006/table">
            <a:tbl>
              <a:tblPr rtl="1" firstRow="1" firstCol="1" bandRow="1"/>
              <a:tblGrid>
                <a:gridCol w="1558129"/>
                <a:gridCol w="1657057"/>
              </a:tblGrid>
              <a:tr h="180975">
                <a:tc>
                  <a:txBody>
                    <a:bodyPr/>
                    <a:lstStyle/>
                    <a:p>
                      <a:pPr algn="r" rtl="1">
                        <a:lnSpc>
                          <a:spcPct val="107000"/>
                        </a:lnSpc>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المرونة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0.22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0.21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0.21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0.21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2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0.22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16684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457200"/>
            <a:ext cx="7467600" cy="1614866"/>
          </a:xfrm>
          <a:prstGeom prst="rect">
            <a:avLst/>
          </a:prstGeom>
        </p:spPr>
        <p:txBody>
          <a:bodyPr wrap="square">
            <a:spAutoFit/>
          </a:bodyPr>
          <a:lstStyle/>
          <a:p>
            <a:pPr algn="r" rtl="1">
              <a:lnSpc>
                <a:spcPct val="107000"/>
              </a:lnSpc>
              <a:spcAft>
                <a:spcPts val="800"/>
              </a:spcAft>
            </a:pPr>
            <a:r>
              <a:rPr lang="ar-SA" sz="1600" b="1" dirty="0">
                <a:latin typeface="Calibri" panose="020F0502020204030204" pitchFamily="34" charset="0"/>
                <a:ea typeface="Calibri" panose="020F0502020204030204" pitchFamily="34" charset="0"/>
              </a:rPr>
              <a:t>ثانيا : حساسية ربحية المشروع للمتغيرات في الإيرادات والتكاليف:</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بتعيين تحليل الحساسية للانخفاض في الإيرادات بنسبة 10%</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وإرتفاع التكاليف بنسبة 10%  جائت النتائج أن المشروع مازال مربح لأن صافي القيمة الحالية موجب، وتبين المرونة ارتفاع حساسية ربحية المشروع للإنخفاض في الإيرادات وهذا يترتب عليه أن انخفاض الإيرادات بنسبة 10% يترتب عليه انخفاض صافي القيمة الحالية بنسبة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379132094"/>
              </p:ext>
            </p:extLst>
          </p:nvPr>
        </p:nvGraphicFramePr>
        <p:xfrm>
          <a:off x="609600" y="2335923"/>
          <a:ext cx="8229600" cy="4435668"/>
        </p:xfrm>
        <a:graphic>
          <a:graphicData uri="http://schemas.openxmlformats.org/drawingml/2006/table">
            <a:tbl>
              <a:tblPr rtl="1" firstRow="1" firstCol="1" bandRow="1"/>
              <a:tblGrid>
                <a:gridCol w="1028700"/>
                <a:gridCol w="1028700"/>
                <a:gridCol w="1028700"/>
                <a:gridCol w="1028700"/>
                <a:gridCol w="1028700"/>
                <a:gridCol w="1028700"/>
                <a:gridCol w="1028700"/>
                <a:gridCol w="1028700"/>
              </a:tblGrid>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السنة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الايراد المتوقع</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المتوقعة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العائد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معامل الخصم عند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القيمة الحالية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المرونة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فترة التأسيس</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1857492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1079407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778084.55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707,349.59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0.16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الأولى</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2122848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1216445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906402.55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749,093.02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0.16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الثانية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2388204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1353483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1034720.55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1.331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777,400.86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0.15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الثالثة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2653560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1490521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1163038.55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1.4641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794,370.98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0.15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الرابعة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2653560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1490521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1163038.55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1.61051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722,155.44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0.16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3" name="Rectangle 1"/>
          <p:cNvSpPr>
            <a:spLocks noChangeArrowheads="1"/>
          </p:cNvSpPr>
          <p:nvPr/>
        </p:nvSpPr>
        <p:spPr bwMode="auto">
          <a:xfrm>
            <a:off x="0" y="1981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Calibri" pitchFamily="34" charset="0"/>
                <a:cs typeface="Arial" pitchFamily="34" charset="0"/>
              </a:rPr>
              <a:t>جدول(30)</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22922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91000" y="228600"/>
            <a:ext cx="4572000" cy="1483932"/>
          </a:xfrm>
          <a:prstGeom prst="rect">
            <a:avLst/>
          </a:prstGeom>
        </p:spPr>
        <p:txBody>
          <a:bodyPr>
            <a:spAutoFit/>
          </a:bodyPr>
          <a:lstStyle/>
          <a:p>
            <a:pPr algn="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ثالثا تحليل الحساسية للتأخير في مدة الإنشاء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400" dirty="0">
                <a:latin typeface="Calibri" panose="020F0502020204030204" pitchFamily="34" charset="0"/>
                <a:ea typeface="Calibri" panose="020F0502020204030204" pitchFamily="34" charset="0"/>
              </a:rPr>
              <a:t>اذا امتدت فترة الإنشاء من سنة إلى سنتين وبالتالي تأخر الإيرادات سنة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1100" dirty="0">
                <a:solidFill>
                  <a:srgbClr val="FF0000"/>
                </a:solidFill>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64200545"/>
              </p:ext>
            </p:extLst>
          </p:nvPr>
        </p:nvGraphicFramePr>
        <p:xfrm>
          <a:off x="609599" y="1905001"/>
          <a:ext cx="7235372" cy="4696589"/>
        </p:xfrm>
        <a:graphic>
          <a:graphicData uri="http://schemas.openxmlformats.org/drawingml/2006/table">
            <a:tbl>
              <a:tblPr rtl="1" firstRow="1" firstCol="1" bandRow="1"/>
              <a:tblGrid>
                <a:gridCol w="862640"/>
                <a:gridCol w="815468"/>
                <a:gridCol w="815468"/>
                <a:gridCol w="815468"/>
                <a:gridCol w="815468"/>
                <a:gridCol w="1479924"/>
                <a:gridCol w="815468"/>
                <a:gridCol w="815468"/>
              </a:tblGrid>
              <a:tr h="850299">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السنة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الايراد المتوقع</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التكاليف المتوقعة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العائد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معامل الخصم عند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صافي القيمة الحالية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المرونة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الأولى</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608222.5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-608223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ر.س.‏ 502,663.22-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0.07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الثانية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608222.5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-608223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1.331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ر.س.‏ 456,966.57-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0.07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الثالثة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1490521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1457879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1.4641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995,750.67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ر.س.‏ 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الرابعة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2948400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1490521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1457879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1.61051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905,227.88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0.00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00">
                <a:tc>
                  <a:txBody>
                    <a:bodyPr/>
                    <a:lstStyle/>
                    <a:p>
                      <a:pPr algn="r" rtl="1">
                        <a:lnSpc>
                          <a:spcPct val="107000"/>
                        </a:lnSpc>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الإجمالي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ر.س.‏ 941,348.75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7060" y="421687"/>
            <a:ext cx="4572000" cy="835613"/>
          </a:xfrm>
          <a:prstGeom prst="rect">
            <a:avLst/>
          </a:prstGeom>
        </p:spPr>
        <p:txBody>
          <a:bodyPr>
            <a:spAutoFit/>
          </a:bodyPr>
          <a:lstStyle/>
          <a:p>
            <a:pPr algn="r" rtl="1">
              <a:lnSpc>
                <a:spcPct val="115000"/>
              </a:lnSpc>
              <a:spcAft>
                <a:spcPts val="1000"/>
              </a:spcAft>
            </a:pPr>
            <a:r>
              <a:rPr lang="ar-SA" sz="1400" dirty="0">
                <a:latin typeface="Calibri" panose="020F0502020204030204" pitchFamily="34" charset="0"/>
                <a:ea typeface="Calibri" panose="020F0502020204030204" pitchFamily="34" charset="0"/>
              </a:rPr>
              <a:t>زيادة مدة الانشاء الى سنتين أي زيادة 100% أدت إلى انخفاض صافي القيمة الحاالية إلى 941,348.75 والمرونة جاء أقل من واحد وتساوي الصفر يبين أن ربحية المشروع في تغير مدة الأنشاء منخفضة.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169" name="Rectangle 1"/>
          <p:cNvSpPr>
            <a:spLocks noChangeArrowheads="1"/>
          </p:cNvSpPr>
          <p:nvPr/>
        </p:nvSpPr>
        <p:spPr bwMode="auto">
          <a:xfrm>
            <a:off x="-381000" y="1447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cs typeface="Arial" pitchFamily="34" charset="0"/>
              </a:rPr>
              <a:t>جدول(31</a:t>
            </a:r>
            <a:r>
              <a:rPr kumimoji="0" lang="ar-SA" sz="1800" b="0" i="0" u="none" strike="noStrike" cap="none" normalizeH="0" baseline="0" dirty="0" err="1" smtClean="0">
                <a:ln>
                  <a:noFill/>
                </a:ln>
                <a:solidFill>
                  <a:schemeClr val="tx1"/>
                </a:solidFill>
                <a:effectLst/>
                <a:latin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92426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5" name="عنصر نائب للمحتوى 4"/>
          <p:cNvGraphicFramePr>
            <a:graphicFrameLocks noGrp="1"/>
          </p:cNvGraphicFramePr>
          <p:nvPr>
            <p:ph idx="1"/>
          </p:nvPr>
        </p:nvGraphicFramePr>
        <p:xfrm>
          <a:off x="381000" y="3352800"/>
          <a:ext cx="5111749" cy="2944368"/>
        </p:xfrm>
        <a:graphic>
          <a:graphicData uri="http://schemas.openxmlformats.org/drawingml/2006/table">
            <a:tbl>
              <a:tblPr rtl="1"/>
              <a:tblGrid>
                <a:gridCol w="1703711"/>
                <a:gridCol w="1703711"/>
                <a:gridCol w="1704327"/>
              </a:tblGrid>
              <a:tr h="238088">
                <a:tc>
                  <a:txBody>
                    <a:bodyPr/>
                    <a:lstStyle/>
                    <a:p>
                      <a:pPr algn="r" rtl="1">
                        <a:lnSpc>
                          <a:spcPct val="115000"/>
                        </a:lnSpc>
                        <a:spcAft>
                          <a:spcPts val="1000"/>
                        </a:spcAft>
                      </a:pPr>
                      <a:r>
                        <a:rPr lang="ar-SA" sz="1400">
                          <a:latin typeface="Calibri"/>
                          <a:ea typeface="Calibri"/>
                          <a:cs typeface="Simplified Arabic"/>
                        </a:rPr>
                        <a:t>الأهداف </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المعيار</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طريقة حسابه</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265">
                <a:tc>
                  <a:txBody>
                    <a:bodyPr/>
                    <a:lstStyle/>
                    <a:p>
                      <a:pPr algn="r" rtl="1">
                        <a:lnSpc>
                          <a:spcPct val="115000"/>
                        </a:lnSpc>
                        <a:spcAft>
                          <a:spcPts val="1000"/>
                        </a:spcAft>
                      </a:pPr>
                      <a:r>
                        <a:rPr lang="ar-SA" sz="1400">
                          <a:latin typeface="Calibri"/>
                          <a:ea typeface="Calibri"/>
                          <a:cs typeface="Simplified Arabic"/>
                        </a:rPr>
                        <a:t>التوظيف</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الأثر الكلي للعمالة</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يسهم المشروع في توظيف السواعد التنموية الوطنية، كتوظيف مباشر. </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353">
                <a:tc>
                  <a:txBody>
                    <a:bodyPr/>
                    <a:lstStyle/>
                    <a:p>
                      <a:pPr algn="r" rtl="1">
                        <a:lnSpc>
                          <a:spcPct val="115000"/>
                        </a:lnSpc>
                        <a:spcAft>
                          <a:spcPts val="1000"/>
                        </a:spcAft>
                      </a:pPr>
                      <a:r>
                        <a:rPr lang="ar-SA" sz="1400">
                          <a:latin typeface="Calibri"/>
                          <a:ea typeface="Calibri"/>
                          <a:cs typeface="Simplified Arabic"/>
                        </a:rPr>
                        <a:t>خدمة التنمية</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المشروع موجه للأمهات الموظفات </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يسهم هذا فتح بيئة سليمة لأطفال الموظفات من الأمهات في القطاعات التنموية الأخرى.</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353">
                <a:tc>
                  <a:txBody>
                    <a:bodyPr/>
                    <a:lstStyle/>
                    <a:p>
                      <a:pPr algn="r" rtl="1">
                        <a:lnSpc>
                          <a:spcPct val="115000"/>
                        </a:lnSpc>
                        <a:spcAft>
                          <a:spcPts val="1000"/>
                        </a:spcAft>
                      </a:pPr>
                      <a:r>
                        <a:rPr lang="ar-SA" sz="1400">
                          <a:latin typeface="Calibri"/>
                          <a:ea typeface="Calibri"/>
                          <a:cs typeface="Simplified Arabic"/>
                        </a:rPr>
                        <a:t>أنخفاض أستقدام العمالة</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a:latin typeface="Calibri"/>
                          <a:ea typeface="Calibri"/>
                          <a:cs typeface="Simplified Arabic"/>
                        </a:rPr>
                        <a:t>تسهم خدمات حضانات الأطفال المتخصصة في استغناء أولياء الأمور للعمالة في منازلهم</a:t>
                      </a:r>
                      <a:endParaRPr lang="en-US" sz="110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400" dirty="0">
                          <a:latin typeface="Calibri"/>
                          <a:ea typeface="Calibri"/>
                          <a:cs typeface="Simplified Arabic"/>
                        </a:rPr>
                        <a:t>خفض </a:t>
                      </a:r>
                      <a:r>
                        <a:rPr lang="ar-SA" sz="1400" dirty="0" err="1">
                          <a:latin typeface="Calibri"/>
                          <a:ea typeface="Calibri"/>
                          <a:cs typeface="Simplified Arabic"/>
                        </a:rPr>
                        <a:t>أستنزاف</a:t>
                      </a:r>
                      <a:r>
                        <a:rPr lang="ar-SA" sz="1400" dirty="0">
                          <a:latin typeface="Calibri"/>
                          <a:ea typeface="Calibri"/>
                          <a:cs typeface="Simplified Arabic"/>
                        </a:rPr>
                        <a:t> الأموال الخارجة من </a:t>
                      </a:r>
                      <a:r>
                        <a:rPr lang="ar-SA" sz="1400" dirty="0" err="1">
                          <a:latin typeface="Calibri"/>
                          <a:ea typeface="Calibri"/>
                          <a:cs typeface="Simplified Arabic"/>
                        </a:rPr>
                        <a:t>الأقتصاد</a:t>
                      </a:r>
                      <a:r>
                        <a:rPr lang="ar-SA" sz="1400" dirty="0">
                          <a:latin typeface="Calibri"/>
                          <a:ea typeface="Calibri"/>
                          <a:cs typeface="Simplified Arabic"/>
                        </a:rPr>
                        <a:t> السعودي الناتجة من تحويلات العمالة للخارج</a:t>
                      </a:r>
                      <a:endParaRPr lang="en-US" sz="1100" dirty="0">
                        <a:latin typeface="Calibri"/>
                        <a:ea typeface="Calibri"/>
                        <a:cs typeface="Arial"/>
                      </a:endParaRPr>
                    </a:p>
                  </a:txBody>
                  <a:tcPr marL="66546" marR="66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عنصر نائب للنص 3"/>
          <p:cNvSpPr>
            <a:spLocks noGrp="1"/>
          </p:cNvSpPr>
          <p:nvPr>
            <p:ph type="body" sz="half" idx="2"/>
          </p:nvPr>
        </p:nvSpPr>
        <p:spPr/>
        <p:txBody>
          <a:bodyPr/>
          <a:lstStyle/>
          <a:p>
            <a:endParaRPr lang="ar-SA"/>
          </a:p>
        </p:txBody>
      </p:sp>
      <p:sp>
        <p:nvSpPr>
          <p:cNvPr id="1025" name="Rectangle 1"/>
          <p:cNvSpPr>
            <a:spLocks noChangeArrowheads="1"/>
          </p:cNvSpPr>
          <p:nvPr/>
        </p:nvSpPr>
        <p:spPr bwMode="auto">
          <a:xfrm>
            <a:off x="-1734491" y="238783"/>
            <a:ext cx="10878491" cy="276998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دراسة الجدوى الاجتماعية للمشروع:</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توصلنا في الدراسة إلى قياس أثر الربحية الاجتماعية من تنفيذ المشروع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وجأت</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كالتالي</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بعد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إستخراجنا</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للربحية الاقتصادية قمنا بإضافة الفائض للمستهلك لنصل إلى الربحية الاجتماعية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للمشروع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الربحية الاجتماعية تساوي 1553546+491400= 2044946</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الأثار</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التنموية للمشروع:</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يسهم المشروع بنسبة بسيطة في زيادة حجم المخزون التعليمي </a:t>
            </a: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ومساهمة القطاع الخاص في التنمية عبر المشاريع التنموية.</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0" y="762000"/>
            <a:ext cx="6172200" cy="5168594"/>
          </a:xfrm>
          <a:prstGeom prst="rect">
            <a:avLst/>
          </a:prstGeom>
        </p:spPr>
        <p:txBody>
          <a:bodyPr wrap="square">
            <a:spAutoFit/>
          </a:bodyPr>
          <a:lstStyle/>
          <a:p>
            <a:pPr algn="r" rtl="1">
              <a:lnSpc>
                <a:spcPct val="115000"/>
              </a:lnSpc>
              <a:spcAft>
                <a:spcPts val="1000"/>
              </a:spcAft>
            </a:pPr>
            <a:r>
              <a:rPr lang="ar-SA" sz="14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b="1" dirty="0">
                <a:latin typeface="Calibri" panose="020F0502020204030204" pitchFamily="34" charset="0"/>
                <a:ea typeface="Calibri" panose="020F0502020204030204" pitchFamily="34" charset="0"/>
              </a:rPr>
              <a:t>الخاتمة :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بعد عمل دراسة السوق وأستعراض اهم مؤشراتها وحجم الطلب والعرض فيها تطرقنا إلى الدراسة الفنية وقدرنا حجم التكاليف . ومن ثم عملنا الدراسة المالية لمشروع الحضانة وتوصلنا إلى أهم المؤشرات المالية كحجم التكاليف الاستثمارية والتي </a:t>
            </a:r>
            <a:r>
              <a:rPr lang="ar-SA">
                <a:latin typeface="Calibri" panose="020F0502020204030204" pitchFamily="34" charset="0"/>
                <a:ea typeface="Calibri" panose="020F0502020204030204" pitchFamily="34" charset="0"/>
              </a:rPr>
              <a:t>بلغت </a:t>
            </a:r>
            <a:r>
              <a:rPr lang="ar-SA" smtClean="0">
                <a:latin typeface="Calibri" panose="020F0502020204030204" pitchFamily="34" charset="0"/>
                <a:ea typeface="Calibri" panose="020F0502020204030204" pitchFamily="34" charset="0"/>
              </a:rPr>
              <a:t>2118130 </a:t>
            </a:r>
            <a:r>
              <a:rPr lang="ar-SA" dirty="0">
                <a:latin typeface="Calibri" panose="020F0502020204030204" pitchFamily="34" charset="0"/>
                <a:ea typeface="Calibri" panose="020F0502020204030204" pitchFamily="34" charset="0"/>
              </a:rPr>
              <a:t>ريال  وكذلك حجم تكاليف التشغيل والتي بلغت 1215800 ريال    ورأس المال العامل  307988 ريال</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وتوصلنا بعدها الى حجم الإيرادات وطرحنا منها إجمالي تكاليف التشغيل السنوية والزكاة وكذلك الإهلاك السنوي للأصول . وتوصلنا بعد ذلك لصافي الربح ، وفترة الاسترداد والتي ظهرت انه خلال (1،5)سنوات يمكننا تحصيل حجم التكاليف الاستثمارية أو حجم رأس المشروع.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ومن هنا يتضح أن المشروع قيد الدراسة مجدي اقتصاديا ويمكن العمل على تطبيقه على أرض الواقع.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811794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2362200"/>
            <a:ext cx="3008313" cy="1162050"/>
          </a:xfrm>
        </p:spPr>
        <p:txBody>
          <a:bodyPr>
            <a:normAutofit/>
          </a:bodyPr>
          <a:lstStyle/>
          <a:p>
            <a:r>
              <a:rPr lang="ar-SA" sz="2400" dirty="0" smtClean="0"/>
              <a:t>شكراً لإستماعكم</a:t>
            </a:r>
            <a:endParaRPr lang="ar-SA" sz="2400" dirty="0"/>
          </a:p>
        </p:txBody>
      </p:sp>
      <p:pic>
        <p:nvPicPr>
          <p:cNvPr id="3" name="صورة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5105400" cy="6858000"/>
          </a:xfrm>
          <a:prstGeom prst="rect">
            <a:avLst/>
          </a:prstGeom>
        </p:spPr>
      </p:pic>
    </p:spTree>
    <p:extLst>
      <p:ext uri="{BB962C8B-B14F-4D97-AF65-F5344CB8AC3E}">
        <p14:creationId xmlns:p14="http://schemas.microsoft.com/office/powerpoint/2010/main" xmlns="" val="150397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67000" y="685800"/>
            <a:ext cx="4572000" cy="2138021"/>
          </a:xfrm>
          <a:prstGeom prst="rect">
            <a:avLst/>
          </a:prstGeom>
        </p:spPr>
        <p:txBody>
          <a:bodyPr>
            <a:spAutoFit/>
          </a:bodyPr>
          <a:lstStyle/>
          <a:p>
            <a:pPr algn="r" rtl="1">
              <a:lnSpc>
                <a:spcPct val="107000"/>
              </a:lnSpc>
              <a:spcAft>
                <a:spcPts val="800"/>
              </a:spcAft>
            </a:pPr>
            <a:r>
              <a:rPr lang="ar-SA" sz="2200" b="1" dirty="0">
                <a:latin typeface="Calibri" panose="020F0502020204030204" pitchFamily="34" charset="0"/>
                <a:ea typeface="Calibri" panose="020F0502020204030204" pitchFamily="34" charset="0"/>
              </a:rPr>
              <a:t>جانب العرض :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sz="1600" dirty="0">
                <a:latin typeface="Calibri" panose="020F0502020204030204" pitchFamily="34" charset="0"/>
                <a:ea typeface="Calibri" panose="020F0502020204030204" pitchFamily="34" charset="0"/>
              </a:rPr>
              <a:t>      يتمثل جانب العرض لمشروع حضانات  في عدد المشاريع المشابهة، ونسبة طاقتها الإستيعابية. بالنظر إلى سوق الحضانات في مدينة الرياض فإنه يوجد بها عدد كبير من الحضانات بأسعار وخدمات متنوعة ولكن الذي يميزمشروعنا هو المنافسه على سعر منافسي يتناسب مع طبقات  اقتصادية عديدة من المجتمع.</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038664" y="3048000"/>
            <a:ext cx="3575017" cy="721864"/>
          </a:xfrm>
          <a:prstGeom prst="rect">
            <a:avLst/>
          </a:prstGeom>
        </p:spPr>
        <p:txBody>
          <a:bodyPr wrap="none">
            <a:spAutoFit/>
          </a:bodyPr>
          <a:lstStyle/>
          <a:p>
            <a:pPr algn="ctr" rtl="1">
              <a:lnSpc>
                <a:spcPct val="107000"/>
              </a:lnSpc>
              <a:spcAft>
                <a:spcPts val="800"/>
              </a:spcAft>
            </a:pPr>
            <a:r>
              <a:rPr lang="ar-SA" sz="1600" dirty="0">
                <a:latin typeface="Calibri" panose="020F0502020204030204" pitchFamily="34" charset="0"/>
                <a:ea typeface="Calibri" panose="020F0502020204030204" pitchFamily="34" charset="0"/>
              </a:rPr>
              <a:t> </a:t>
            </a:r>
            <a:r>
              <a:rPr lang="ar-SA" sz="1600" dirty="0" smtClean="0"/>
              <a:t>جدول(1</a:t>
            </a:r>
            <a:r>
              <a:rPr lang="ar-SA" sz="1600" dirty="0" err="1" smtClean="0"/>
              <a:t>)</a:t>
            </a:r>
            <a:endParaRPr lang="ar-SA" sz="1600" dirty="0" smtClean="0">
              <a:latin typeface="Calibri" panose="020F0502020204030204" pitchFamily="34" charset="0"/>
              <a:ea typeface="Calibri" panose="020F0502020204030204" pitchFamily="34" charset="0"/>
            </a:endParaRPr>
          </a:p>
          <a:p>
            <a:pPr algn="r" rtl="1">
              <a:lnSpc>
                <a:spcPct val="107000"/>
              </a:lnSpc>
              <a:spcAft>
                <a:spcPts val="800"/>
              </a:spcAft>
            </a:pPr>
            <a:r>
              <a:rPr lang="ar-SA" sz="1600" dirty="0" smtClean="0">
                <a:latin typeface="Calibri" panose="020F0502020204030204" pitchFamily="34" charset="0"/>
                <a:ea typeface="Calibri" panose="020F0502020204030204" pitchFamily="34" charset="0"/>
              </a:rPr>
              <a:t>عدد </a:t>
            </a:r>
            <a:r>
              <a:rPr lang="ar-SA" sz="1600" dirty="0">
                <a:latin typeface="Calibri" panose="020F0502020204030204" pitchFamily="34" charset="0"/>
                <a:ea typeface="Calibri" panose="020F0502020204030204" pitchFamily="34" charset="0"/>
              </a:rPr>
              <a:t>طلبة الروضات في مكتب تعليم الشمال بالرياض</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471747416"/>
              </p:ext>
            </p:extLst>
          </p:nvPr>
        </p:nvGraphicFramePr>
        <p:xfrm>
          <a:off x="2949202" y="4008982"/>
          <a:ext cx="5267960" cy="978473"/>
        </p:xfrm>
        <a:graphic>
          <a:graphicData uri="http://schemas.openxmlformats.org/drawingml/2006/table">
            <a:tbl>
              <a:tblPr firstRow="1" firstCol="1" bandRow="1"/>
              <a:tblGrid>
                <a:gridCol w="936998"/>
                <a:gridCol w="827032"/>
                <a:gridCol w="1203325"/>
                <a:gridCol w="561340"/>
                <a:gridCol w="913503"/>
                <a:gridCol w="825762"/>
              </a:tblGrid>
              <a:tr h="180975">
                <a:tc gridSpan="2">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المستوى الثالث</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المستوى الثاني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المستوى الأول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180975">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ذكور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إناث</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ذكور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إناث</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ذكور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إناث</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487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192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224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gridSpan="6">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Arial" panose="020B0604020202020204" pitchFamily="34" charset="0"/>
                        </a:rPr>
                        <a:t>المصدر:وزارة التعليم.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750301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2400" y="762000"/>
            <a:ext cx="4572000" cy="1347613"/>
          </a:xfrm>
          <a:prstGeom prst="rect">
            <a:avLst/>
          </a:prstGeom>
        </p:spPr>
        <p:txBody>
          <a:bodyPr>
            <a:spAutoFit/>
          </a:bodyPr>
          <a:lstStyle/>
          <a:p>
            <a:pPr algn="r" rtl="1">
              <a:lnSpc>
                <a:spcPct val="107000"/>
              </a:lnSpc>
              <a:spcAft>
                <a:spcPts val="800"/>
              </a:spcAft>
            </a:pPr>
            <a:r>
              <a:rPr lang="ar-SA" sz="2200" b="1" dirty="0">
                <a:latin typeface="Calibri" panose="020F0502020204030204" pitchFamily="34" charset="0"/>
                <a:ea typeface="Calibri" panose="020F0502020204030204" pitchFamily="34" charset="0"/>
              </a:rPr>
              <a:t>جانب الطلب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sz="1600" dirty="0">
                <a:latin typeface="Calibri" panose="020F0502020204030204" pitchFamily="34" charset="0"/>
                <a:ea typeface="Calibri" panose="020F0502020204030204" pitchFamily="34" charset="0"/>
              </a:rPr>
              <a:t>يُمثل الطلب على خدمات مشروع حضانة المقترح حجم الأطفال من عمر ستة شهور إلى خمس سنوات، والمتوقع تسجيلهم خلال الفترة.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295400" y="2084592"/>
            <a:ext cx="4572000" cy="2745688"/>
          </a:xfrm>
          <a:prstGeom prst="rect">
            <a:avLst/>
          </a:prstGeom>
        </p:spPr>
        <p:txBody>
          <a:bodyPr>
            <a:spAutoFit/>
          </a:bodyPr>
          <a:lstStyle/>
          <a:p>
            <a:pPr algn="just" rtl="1">
              <a:lnSpc>
                <a:spcPct val="107000"/>
              </a:lnSpc>
              <a:spcAft>
                <a:spcPts val="800"/>
              </a:spcAft>
            </a:pPr>
            <a:r>
              <a:rPr lang="ar-SA" sz="1600" b="1" dirty="0">
                <a:latin typeface="Calibri" panose="020F0502020204030204" pitchFamily="34" charset="0"/>
                <a:ea typeface="Calibri" panose="020F0502020204030204" pitchFamily="34" charset="0"/>
              </a:rPr>
              <a:t>العوامل المؤثرة على الطلب :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1600" dirty="0">
                <a:latin typeface="Calibri" panose="020F0502020204030204" pitchFamily="34" charset="0"/>
                <a:ea typeface="Calibri" panose="020F0502020204030204" pitchFamily="34" charset="0"/>
              </a:rPr>
              <a:t>هناك عوامل كثيرة تؤثر في الطلب على الحضانات منها عوامل مباشرة مثل طلب الأمهات العاملات ، حيث يوجد علاقة طردية بين الطلب على الحضانات مع نمو النساء الموظفات داخل المدينة بالإضافة إلى عوامل أخرى غير مباشرة مثل النمو السكاني ، النمو الاقتصادي وتطور مستوى الدخل وفيما يلي نورد بعض العوامل المؤثرة في الطلب.</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1600" b="1" dirty="0">
                <a:solidFill>
                  <a:srgbClr val="FF0000"/>
                </a:solidFill>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1600" b="1" dirty="0">
                <a:solidFill>
                  <a:srgbClr val="FF0000"/>
                </a:solidFill>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707009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636180200"/>
              </p:ext>
            </p:extLst>
          </p:nvPr>
        </p:nvGraphicFramePr>
        <p:xfrm>
          <a:off x="614149" y="1130401"/>
          <a:ext cx="2970530" cy="1295400"/>
        </p:xfrm>
        <a:graphic>
          <a:graphicData uri="http://schemas.openxmlformats.org/drawingml/2006/table">
            <a:tbl>
              <a:tblPr rtl="1" firstRow="1" firstCol="1" lastRow="1" lastCol="1" bandRow="1" bandCol="1"/>
              <a:tblGrid>
                <a:gridCol w="1610995"/>
                <a:gridCol w="1359535"/>
              </a:tblGrid>
              <a:tr h="323850">
                <a:tc>
                  <a:txBody>
                    <a:bodyPr/>
                    <a:lstStyle/>
                    <a:p>
                      <a:pPr algn="r" rtl="1">
                        <a:lnSpc>
                          <a:spcPct val="107000"/>
                        </a:lnSpc>
                        <a:spcAft>
                          <a:spcPts val="0"/>
                        </a:spcAft>
                      </a:pPr>
                      <a:r>
                        <a:rPr lang="ar-SA" sz="1600" dirty="0">
                          <a:effectLst/>
                          <a:latin typeface="Calibri" panose="020F0502020204030204" pitchFamily="34" charset="0"/>
                          <a:ea typeface="Calibri" panose="020F0502020204030204" pitchFamily="34" charset="0"/>
                          <a:cs typeface="Arial" panose="020B0604020202020204" pitchFamily="34" charset="0"/>
                        </a:rPr>
                        <a:t>السنة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عدد السكان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2015</a:t>
                      </a:r>
                      <a:r>
                        <a:rPr lang="ar-SA" sz="1600">
                          <a:effectLst/>
                          <a:latin typeface="Calibri" panose="020F0502020204030204" pitchFamily="34" charset="0"/>
                          <a:ea typeface="Calibri" panose="020F0502020204030204" pitchFamily="34" charset="0"/>
                          <a:cs typeface="Arial" panose="020B0604020202020204" pitchFamily="34" charset="0"/>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7910864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2016</a:t>
                      </a:r>
                      <a:r>
                        <a:rPr lang="ar-SA" sz="1600">
                          <a:effectLst/>
                          <a:latin typeface="Calibri" panose="020F0502020204030204" pitchFamily="34" charset="0"/>
                          <a:ea typeface="Calibri" panose="020F0502020204030204" pitchFamily="34" charset="0"/>
                          <a:cs typeface="Arial" panose="020B0604020202020204" pitchFamily="34" charset="0"/>
                        </a:rPr>
                        <a:t> 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8097339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2017</a:t>
                      </a:r>
                      <a:r>
                        <a:rPr lang="ar-SA" sz="1600">
                          <a:effectLst/>
                          <a:latin typeface="Calibri" panose="020F0502020204030204" pitchFamily="34" charset="0"/>
                          <a:ea typeface="Calibri" panose="020F0502020204030204" pitchFamily="34" charset="0"/>
                          <a:cs typeface="Arial" panose="020B0604020202020204" pitchFamily="34" charset="0"/>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8276747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533400" y="533400"/>
            <a:ext cx="3910045" cy="584775"/>
          </a:xfrm>
          <a:prstGeom prst="rect">
            <a:avLst/>
          </a:prstGeom>
        </p:spPr>
        <p:txBody>
          <a:bodyPr wrap="none">
            <a:spAutoFit/>
          </a:bodyPr>
          <a:lstStyle/>
          <a:p>
            <a:pPr algn="ctr" rtl="1"/>
            <a:r>
              <a:rPr lang="ar-SA" sz="1600" dirty="0" smtClean="0"/>
              <a:t>جدول(2</a:t>
            </a:r>
            <a:r>
              <a:rPr lang="ar-SA" sz="1600" dirty="0" err="1" smtClean="0"/>
              <a:t>)</a:t>
            </a:r>
            <a:endParaRPr lang="en-US" sz="1600" dirty="0" smtClean="0"/>
          </a:p>
          <a:p>
            <a:pPr algn="ctr" rtl="1"/>
            <a:r>
              <a:rPr lang="ar-SA" sz="1600" b="1" dirty="0" smtClean="0"/>
              <a:t>            تقديرات النمو السكاني بمدينة </a:t>
            </a:r>
            <a:r>
              <a:rPr lang="ar-SA" sz="1600" b="1" dirty="0" err="1" smtClean="0"/>
              <a:t>الرياض </a:t>
            </a:r>
            <a:r>
              <a:rPr lang="ar-SA" sz="1600" b="1" dirty="0" smtClean="0"/>
              <a:t>، نسمة</a:t>
            </a:r>
            <a:endParaRPr lang="en-US" sz="1600" dirty="0"/>
          </a:p>
        </p:txBody>
      </p:sp>
      <p:sp>
        <p:nvSpPr>
          <p:cNvPr id="6" name="Rectangle 5"/>
          <p:cNvSpPr/>
          <p:nvPr/>
        </p:nvSpPr>
        <p:spPr>
          <a:xfrm>
            <a:off x="4267200" y="3276600"/>
            <a:ext cx="4572000" cy="3009414"/>
          </a:xfrm>
          <a:prstGeom prst="rect">
            <a:avLst/>
          </a:prstGeom>
        </p:spPr>
        <p:txBody>
          <a:bodyPr>
            <a:spAutoFit/>
          </a:bodyPr>
          <a:lstStyle/>
          <a:p>
            <a:pPr indent="457200" algn="justLow" rtl="1">
              <a:lnSpc>
                <a:spcPct val="107000"/>
              </a:lnSpc>
              <a:spcAft>
                <a:spcPts val="800"/>
              </a:spcAft>
            </a:pPr>
            <a:r>
              <a:rPr lang="ar-SA" b="1" dirty="0">
                <a:solidFill>
                  <a:srgbClr val="44546A"/>
                </a:solidFill>
                <a:latin typeface="Calibri" panose="020F0502020204030204" pitchFamily="34" charset="0"/>
                <a:ea typeface="Calibri" panose="020F0502020204030204" pitchFamily="34" charset="0"/>
              </a:rPr>
              <a:t> </a:t>
            </a:r>
            <a:r>
              <a:rPr lang="ar-SA" sz="1600" b="1" dirty="0" smtClean="0">
                <a:latin typeface="Calibri" panose="020F0502020204030204" pitchFamily="34" charset="0"/>
                <a:ea typeface="Calibri" panose="020F0502020204030204" pitchFamily="34" charset="0"/>
                <a:cs typeface="Arial" panose="020B0604020202020204" pitchFamily="34" charset="0"/>
              </a:rPr>
              <a:t>2- </a:t>
            </a:r>
            <a:r>
              <a:rPr lang="ar-SA" sz="1600" b="1" dirty="0" smtClean="0">
                <a:latin typeface="Calibri" panose="020F0502020204030204" pitchFamily="34" charset="0"/>
                <a:ea typeface="Calibri" panose="020F0502020204030204" pitchFamily="34" charset="0"/>
              </a:rPr>
              <a:t>متوسط </a:t>
            </a:r>
            <a:r>
              <a:rPr lang="ar-SA" sz="1600" b="1" dirty="0">
                <a:latin typeface="Calibri" panose="020F0502020204030204" pitchFamily="34" charset="0"/>
                <a:ea typeface="Calibri" panose="020F0502020204030204" pitchFamily="34" charset="0"/>
              </a:rPr>
              <a:t>دخل الفرد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indent="457200" algn="justLow" rtl="1">
              <a:lnSpc>
                <a:spcPct val="107000"/>
              </a:lnSpc>
              <a:spcAft>
                <a:spcPts val="800"/>
              </a:spcAft>
            </a:pPr>
            <a:r>
              <a:rPr lang="ar-SA" sz="1600" dirty="0">
                <a:latin typeface="Calibri" panose="020F0502020204030204" pitchFamily="34" charset="0"/>
                <a:ea typeface="Calibri" panose="020F0502020204030204" pitchFamily="34" charset="0"/>
              </a:rPr>
              <a:t>بلغ متوسط حجم الأسرة الواحدة في المملكة 6،0 أفراد وبلغ متوسط الدخل الشهري للأسرة الواحدة 10،280 ريال.</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SA" sz="1600" dirty="0">
                <a:latin typeface="Calibri" panose="020F0502020204030204" pitchFamily="34" charset="0"/>
                <a:ea typeface="Calibri" panose="020F0502020204030204" pitchFamily="34" charset="0"/>
              </a:rPr>
              <a:t> </a:t>
            </a:r>
            <a:r>
              <a:rPr lang="ar-SA" sz="1600" b="1" dirty="0" smtClean="0">
                <a:latin typeface="Calibri" panose="020F0502020204030204" pitchFamily="34" charset="0"/>
                <a:ea typeface="Calibri" panose="020F0502020204030204" pitchFamily="34" charset="0"/>
              </a:rPr>
              <a:t>     </a:t>
            </a:r>
            <a:r>
              <a:rPr lang="ar-SA" sz="1600" b="1" dirty="0" smtClean="0">
                <a:latin typeface="Calibri" panose="020F0502020204030204" pitchFamily="34" charset="0"/>
                <a:ea typeface="Calibri" panose="020F0502020204030204" pitchFamily="34" charset="0"/>
                <a:cs typeface="Arial" panose="020B0604020202020204" pitchFamily="34" charset="0"/>
              </a:rPr>
              <a:t>3- </a:t>
            </a:r>
            <a:r>
              <a:rPr lang="ar-SA" sz="1600" b="1" dirty="0" smtClean="0">
                <a:latin typeface="Calibri" panose="020F0502020204030204" pitchFamily="34" charset="0"/>
                <a:ea typeface="Calibri" panose="020F0502020204030204" pitchFamily="34" charset="0"/>
              </a:rPr>
              <a:t>نمو </a:t>
            </a:r>
            <a:r>
              <a:rPr lang="ar-SA" sz="1600" b="1" dirty="0">
                <a:latin typeface="Calibri" panose="020F0502020204030204" pitchFamily="34" charset="0"/>
                <a:ea typeface="Calibri" panose="020F0502020204030204" pitchFamily="34" charset="0"/>
              </a:rPr>
              <a:t>الناتج المحلي الاجمالي:</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233680" algn="just" rtl="1">
              <a:lnSpc>
                <a:spcPct val="107000"/>
              </a:lnSpc>
              <a:spcAft>
                <a:spcPts val="800"/>
              </a:spcAft>
            </a:pPr>
            <a:r>
              <a:rPr lang="ar-SA" sz="1600" dirty="0">
                <a:latin typeface="Calibri" panose="020F0502020204030204" pitchFamily="34" charset="0"/>
                <a:ea typeface="Calibri" panose="020F0502020204030204" pitchFamily="34" charset="0"/>
              </a:rPr>
              <a:t>إن ارتفاع وزيادة الناتج المحلي يؤدي بالضرورة إلى زيادة متوسط دخل الفرد وبالتالي كلما زاد دخل الفرد زاد معدل إنفاقه، وكذلك زادت فرص العمل وزاد معدل الأمهات العاملات.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3677905" y="720824"/>
            <a:ext cx="4572000" cy="2114553"/>
          </a:xfrm>
          <a:prstGeom prst="rect">
            <a:avLst/>
          </a:prstGeom>
        </p:spPr>
        <p:txBody>
          <a:bodyPr>
            <a:spAutoFit/>
          </a:bodyPr>
          <a:lstStyle/>
          <a:p>
            <a:pPr lvl="0" algn="just" rtl="1">
              <a:lnSpc>
                <a:spcPct val="107000"/>
              </a:lnSpc>
              <a:spcAft>
                <a:spcPts val="600"/>
              </a:spcAft>
            </a:pP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eriod"/>
            </a:pPr>
            <a:r>
              <a:rPr lang="ar-SA" b="1" dirty="0">
                <a:solidFill>
                  <a:prstClr val="black"/>
                </a:solidFill>
                <a:latin typeface="Calibri" panose="020F0502020204030204" pitchFamily="34" charset="0"/>
                <a:ea typeface="Calibri" panose="020F0502020204030204" pitchFamily="34" charset="0"/>
              </a:rPr>
              <a:t> النمو السكاني :</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1600" dirty="0">
                <a:solidFill>
                  <a:prstClr val="black"/>
                </a:solidFill>
                <a:latin typeface="Calibri" panose="020F0502020204030204" pitchFamily="34" charset="0"/>
                <a:ea typeface="Calibri" panose="020F0502020204030204" pitchFamily="34" charset="0"/>
              </a:rPr>
              <a:t>       بلـغ عدد سـكان المملكة العربيـة السعودية عام 2014 في التعداد العام لـ2010 ميلادي  30 مليون نسمة مقارنة بـ 27 مليون نسمة في عام 2010، ويشكل السـكان السعوديـون20 مليون نسمة، أي بنسبة (67.28%) من جملة سكان المملكة، مقارنـة18 مليون نسمة في عام 2010 .</a:t>
            </a:r>
            <a:endParaRPr lang="ar-SA" dirty="0"/>
          </a:p>
        </p:txBody>
      </p:sp>
      <p:graphicFrame>
        <p:nvGraphicFramePr>
          <p:cNvPr id="7" name="Table 6"/>
          <p:cNvGraphicFramePr>
            <a:graphicFrameLocks noGrp="1"/>
          </p:cNvGraphicFramePr>
          <p:nvPr>
            <p:extLst>
              <p:ext uri="{D42A27DB-BD31-4B8C-83A1-F6EECF244321}">
                <p14:modId xmlns:p14="http://schemas.microsoft.com/office/powerpoint/2010/main" xmlns="" val="1267961463"/>
              </p:ext>
            </p:extLst>
          </p:nvPr>
        </p:nvGraphicFramePr>
        <p:xfrm>
          <a:off x="524335" y="5181600"/>
          <a:ext cx="3169599" cy="1428115"/>
        </p:xfrm>
        <a:graphic>
          <a:graphicData uri="http://schemas.openxmlformats.org/drawingml/2006/table">
            <a:tbl>
              <a:tblPr rtl="1"/>
              <a:tblGrid>
                <a:gridCol w="974875"/>
                <a:gridCol w="2194724"/>
              </a:tblGrid>
              <a:tr h="323850">
                <a:tc>
                  <a:txBody>
                    <a:bodyPr/>
                    <a:lstStyle/>
                    <a:p>
                      <a:pPr algn="ctr" rtl="1">
                        <a:lnSpc>
                          <a:spcPct val="107000"/>
                        </a:lnSpc>
                        <a:spcAft>
                          <a:spcPts val="800"/>
                        </a:spcAft>
                      </a:pPr>
                      <a:r>
                        <a:rPr lang="ar-SA" sz="1600" b="1">
                          <a:effectLst/>
                          <a:latin typeface="Calibri" panose="020F0502020204030204" pitchFamily="34" charset="0"/>
                          <a:ea typeface="Calibri" panose="020F0502020204030204" pitchFamily="34" charset="0"/>
                          <a:cs typeface="Arial" panose="020B0604020202020204" pitchFamily="34" charset="0"/>
                        </a:rPr>
                        <a:t>السنة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07000"/>
                        </a:lnSpc>
                        <a:spcAft>
                          <a:spcPts val="800"/>
                        </a:spcAft>
                      </a:pPr>
                      <a:r>
                        <a:rPr lang="ar-SA" sz="1400" b="1">
                          <a:effectLst/>
                          <a:latin typeface="Calibri" panose="020F0502020204030204" pitchFamily="34" charset="0"/>
                          <a:ea typeface="Calibri" panose="020F0502020204030204" pitchFamily="34" charset="0"/>
                          <a:cs typeface="Arial" panose="020B0604020202020204" pitchFamily="34" charset="0"/>
                        </a:rPr>
                        <a:t>الناتج المحلي الإجمالي (ملايين الريالات)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850">
                <a:tc>
                  <a:txBody>
                    <a:bodyPr/>
                    <a:lstStyle/>
                    <a:p>
                      <a:pPr algn="ctr" rtl="1">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2012 </a:t>
                      </a:r>
                      <a:r>
                        <a:rPr lang="ar-SA" sz="1600">
                          <a:ln w="9525" cap="rnd" cmpd="sng" algn="ctr">
                            <a:solidFill>
                              <a:srgbClr val="0D0D0D"/>
                            </a:solidFill>
                            <a:prstDash val="solid"/>
                            <a:bevel/>
                          </a:ln>
                          <a:solidFill>
                            <a:srgbClr val="0D0D0D"/>
                          </a:solidFill>
                          <a:effectLst/>
                          <a:latin typeface="Calibri" panose="020F0502020204030204" pitchFamily="34" charset="0"/>
                          <a:ea typeface="Calibri" panose="020F0502020204030204" pitchFamily="34" charset="0"/>
                          <a:cs typeface="Arial" panose="020B0604020202020204" pitchFamily="34" charset="0"/>
                        </a:rPr>
                        <a:t> 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2,752,334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850">
                <a:tc>
                  <a:txBody>
                    <a:bodyPr/>
                    <a:lstStyle/>
                    <a:p>
                      <a:pPr algn="ctr" rtl="1">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2013 </a:t>
                      </a:r>
                      <a:r>
                        <a:rPr lang="ar-SA" sz="1600">
                          <a:ln w="9525" cap="rnd" cmpd="sng" algn="ctr">
                            <a:solidFill>
                              <a:srgbClr val="0D0D0D"/>
                            </a:solidFill>
                            <a:prstDash val="solid"/>
                            <a:bevel/>
                          </a:ln>
                          <a:solidFill>
                            <a:srgbClr val="0D0D0D"/>
                          </a:solidFill>
                          <a:effectLst/>
                          <a:latin typeface="Calibri" panose="020F0502020204030204" pitchFamily="34" charset="0"/>
                          <a:ea typeface="Calibri" panose="020F0502020204030204" pitchFamily="34" charset="0"/>
                          <a:cs typeface="Arial" panose="020B0604020202020204" pitchFamily="34" charset="0"/>
                        </a:rPr>
                        <a:t> 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2,791,259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850">
                <a:tc>
                  <a:txBody>
                    <a:bodyPr/>
                    <a:lstStyle/>
                    <a:p>
                      <a:pPr algn="ctr" rtl="1">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2014 </a:t>
                      </a:r>
                      <a:r>
                        <a:rPr lang="ar-SA" sz="1600">
                          <a:ln w="9525" cap="rnd" cmpd="sng" algn="ctr">
                            <a:solidFill>
                              <a:srgbClr val="0D0D0D"/>
                            </a:solidFill>
                            <a:prstDash val="solid"/>
                            <a:bevel/>
                          </a:ln>
                          <a:solidFill>
                            <a:srgbClr val="0D0D0D"/>
                          </a:solidFill>
                          <a:effectLst/>
                          <a:latin typeface="Calibri" panose="020F0502020204030204" pitchFamily="34" charset="0"/>
                          <a:ea typeface="Calibri" panose="020F0502020204030204" pitchFamily="34" charset="0"/>
                          <a:cs typeface="Arial" panose="020B0604020202020204" pitchFamily="34" charset="0"/>
                        </a:rPr>
                        <a:t> 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07000"/>
                        </a:lnSpc>
                        <a:spcAft>
                          <a:spcPts val="0"/>
                        </a:spcAft>
                      </a:pPr>
                      <a:r>
                        <a:rPr lang="en-US" sz="1600" dirty="0">
                          <a:ln w="9525" cap="rnd" cmpd="sng" algn="ctr">
                            <a:solidFill>
                              <a:srgbClr val="0D0D0D"/>
                            </a:solidFill>
                            <a:prstDash val="solid"/>
                            <a:bevel/>
                          </a:ln>
                          <a:solidFill>
                            <a:srgbClr val="0D0D0D"/>
                          </a:solidFill>
                          <a:effectLst/>
                          <a:latin typeface="Arial" panose="020B0604020202020204" pitchFamily="34" charset="0"/>
                          <a:ea typeface="Calibri" panose="020F0502020204030204" pitchFamily="34" charset="0"/>
                          <a:cs typeface="Arial" panose="020B0604020202020204" pitchFamily="34" charset="0"/>
                        </a:rPr>
                        <a:t>2,821,723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Rectangle 1"/>
          <p:cNvSpPr>
            <a:spLocks noChangeArrowheads="1"/>
          </p:cNvSpPr>
          <p:nvPr/>
        </p:nvSpPr>
        <p:spPr bwMode="auto">
          <a:xfrm>
            <a:off x="1066800" y="4495800"/>
            <a:ext cx="231185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rtl="1"/>
            <a:r>
              <a:rPr lang="ar-SA" sz="1600" dirty="0" smtClean="0"/>
              <a:t>جدول(3</a:t>
            </a:r>
            <a:r>
              <a:rPr lang="ar-SA" sz="1600" dirty="0" err="1" smtClean="0"/>
              <a:t>)</a:t>
            </a:r>
            <a:endParaRPr lang="ar-SA" sz="1600" dirty="0" smtClean="0"/>
          </a:p>
          <a:p>
            <a:pPr algn="ctr" rtl="1"/>
            <a:r>
              <a:rPr lang="ar-SA" sz="1600" b="1" dirty="0" smtClean="0"/>
              <a:t> توقعات الناتج المحلي الإجمالي </a:t>
            </a:r>
            <a:endParaRPr lang="en-US" sz="1600" dirty="0"/>
          </a:p>
        </p:txBody>
      </p:sp>
    </p:spTree>
    <p:extLst>
      <p:ext uri="{BB962C8B-B14F-4D97-AF65-F5344CB8AC3E}">
        <p14:creationId xmlns:p14="http://schemas.microsoft.com/office/powerpoint/2010/main" xmlns="" val="302234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1447800"/>
            <a:ext cx="4572000" cy="2976520"/>
          </a:xfrm>
          <a:prstGeom prst="rect">
            <a:avLst/>
          </a:prstGeom>
        </p:spPr>
        <p:txBody>
          <a:bodyPr>
            <a:spAutoFit/>
          </a:bodyPr>
          <a:lstStyle/>
          <a:p>
            <a:pPr marL="233680" algn="just" rtl="1">
              <a:lnSpc>
                <a:spcPct val="107000"/>
              </a:lnSpc>
              <a:spcAft>
                <a:spcPts val="800"/>
              </a:spcAft>
            </a:pPr>
            <a:r>
              <a:rPr lang="en-US" sz="1600" b="1" dirty="0">
                <a:ln w="9525" cap="rnd" cmpd="sng" algn="ctr">
                  <a:solidFill>
                    <a:srgbClr val="000000"/>
                  </a:solidFill>
                  <a:prstDash val="solid"/>
                  <a:bevel/>
                </a:ln>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b="1" dirty="0">
                <a:latin typeface="Calibri" panose="020F0502020204030204" pitchFamily="34" charset="0"/>
                <a:ea typeface="Calibri" panose="020F0502020204030204" pitchFamily="34" charset="0"/>
              </a:rPr>
              <a:t>التوقعات المستقبلية للعرض والطلب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نتوقع زيادة في النمو على الطلب بعد 2-3 سنوات وذلك عن طريق اكتساب سمعة جيدة في محيط الأمهات العاملات ، وزيادة حجم الدعاية والاعلان, واتباع خطط إعلانية غير تقليدية بدورها تعزز ثقة الأمهات في المشروع.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028387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8600" y="685800"/>
            <a:ext cx="4572000" cy="985334"/>
          </a:xfrm>
          <a:prstGeom prst="rect">
            <a:avLst/>
          </a:prstGeom>
        </p:spPr>
        <p:txBody>
          <a:bodyPr>
            <a:spAutoFit/>
          </a:bodyPr>
          <a:lstStyle/>
          <a:p>
            <a:pPr algn="r" rtl="1">
              <a:lnSpc>
                <a:spcPct val="107000"/>
              </a:lnSpc>
              <a:spcAft>
                <a:spcPts val="800"/>
              </a:spcAft>
            </a:pPr>
            <a:r>
              <a:rPr lang="ar-SA" sz="1600" b="1" dirty="0">
                <a:latin typeface="Calibri" panose="020F0502020204030204" pitchFamily="34" charset="0"/>
                <a:ea typeface="Calibri" panose="020F0502020204030204" pitchFamily="34" charset="0"/>
              </a:rPr>
              <a:t>الدراسة الميدانية: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r>
              <a:rPr lang="ar-SA" sz="1600" b="1" dirty="0">
                <a:latin typeface="Calibri" panose="020F0502020204030204" pitchFamily="34" charset="0"/>
                <a:ea typeface="Calibri" panose="020F0502020204030204" pitchFamily="34" charset="0"/>
              </a:rPr>
              <a:t>تم عمل أستطلاع عام عبر إستبانة على عينة بلغت 31 نسمة كانت كلها بين الأمهات الموظفات، وجائت النتائج كالأتي:</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527735216"/>
              </p:ext>
            </p:extLst>
          </p:nvPr>
        </p:nvGraphicFramePr>
        <p:xfrm>
          <a:off x="1066801" y="1828800"/>
          <a:ext cx="7521053" cy="4114804"/>
        </p:xfrm>
        <a:graphic>
          <a:graphicData uri="http://schemas.openxmlformats.org/drawingml/2006/table">
            <a:tbl>
              <a:tblPr rtl="1" firstRow="1" firstCol="1" bandRow="1"/>
              <a:tblGrid>
                <a:gridCol w="133449"/>
                <a:gridCol w="133449"/>
                <a:gridCol w="133449"/>
                <a:gridCol w="7120706"/>
              </a:tblGrid>
              <a:tr h="361686">
                <a:tc gridSpan="3">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هل لديك أطفال بعمر الحضانة؟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16442">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نعم </a:t>
                      </a:r>
                      <a:r>
                        <a:rPr lang="en-US" sz="1400" dirty="0">
                          <a:effectLst/>
                          <a:latin typeface="Arial" panose="020B0604020202020204" pitchFamily="34" charset="0"/>
                          <a:ea typeface="Calibri" panose="020F0502020204030204" pitchFamily="34" charset="0"/>
                          <a:cs typeface="Arial" panose="020B0604020202020204" pitchFamily="34" charset="0"/>
                        </a:rPr>
                        <a:t>(70.97%)</a:t>
                      </a:r>
                      <a:r>
                        <a:rPr lang="ar-SA" sz="140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ar-SA" sz="1400">
                          <a:effectLst/>
                          <a:latin typeface="Calibri" panose="020F0502020204030204" pitchFamily="34" charset="0"/>
                          <a:ea typeface="Calibri" panose="020F0502020204030204" pitchFamily="34" charset="0"/>
                          <a:cs typeface="Arial" panose="020B0604020202020204" pitchFamily="34" charset="0"/>
                        </a:rPr>
                        <a:t>لا </a:t>
                      </a:r>
                      <a:r>
                        <a:rPr lang="en-US" sz="1400" dirty="0">
                          <a:effectLst/>
                          <a:latin typeface="Arial" panose="020B0604020202020204" pitchFamily="34" charset="0"/>
                          <a:ea typeface="Calibri" panose="020F0502020204030204" pitchFamily="34" charset="0"/>
                          <a:cs typeface="Arial" panose="020B0604020202020204" pitchFamily="34" charset="0"/>
                        </a:rPr>
                        <a:t>(29.03%)</a:t>
                      </a:r>
                      <a:r>
                        <a:rPr lang="ar-SA" sz="1400">
                          <a:effectLst/>
                          <a:latin typeface="Calibri" panose="020F0502020204030204" pitchFamily="34" charset="0"/>
                          <a:ea typeface="Calibri" panose="020F0502020204030204" pitchFamily="34" charset="0"/>
                          <a:cs typeface="Arial" panose="020B0604020202020204" pitchFamily="34" charset="0"/>
                        </a:rPr>
                        <a:t>                   لا أدري </a:t>
                      </a:r>
                      <a:r>
                        <a:rPr lang="en-US" sz="1400" dirty="0">
                          <a:effectLst/>
                          <a:latin typeface="Arial" panose="020B0604020202020204" pitchFamily="34" charset="0"/>
                          <a:ea typeface="Calibri" panose="020F0502020204030204" pitchFamily="34" charset="0"/>
                          <a:cs typeface="Arial" panose="020B0604020202020204" pitchFamily="34" charset="0"/>
                        </a:rPr>
                        <a:t>(3.23%)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361686">
                <a:tc gridSpan="3">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هل تفضلين أن تكون الحضانة بالقرب من المنزل أو من مقر العمل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16442">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قريبة للعمل </a:t>
                      </a:r>
                      <a:r>
                        <a:rPr lang="en-US" sz="1400" dirty="0">
                          <a:effectLst/>
                          <a:latin typeface="Arial" panose="020B0604020202020204" pitchFamily="34" charset="0"/>
                          <a:ea typeface="Calibri" panose="020F0502020204030204" pitchFamily="34" charset="0"/>
                          <a:cs typeface="Arial" panose="020B0604020202020204" pitchFamily="34" charset="0"/>
                        </a:rPr>
                        <a:t>(51.61%)</a:t>
                      </a:r>
                      <a:r>
                        <a:rPr lang="ar-SA" sz="1400">
                          <a:effectLst/>
                          <a:latin typeface="Calibri" panose="020F0502020204030204" pitchFamily="34" charset="0"/>
                          <a:ea typeface="Calibri" panose="020F0502020204030204" pitchFamily="34" charset="0"/>
                          <a:cs typeface="Arial" panose="020B0604020202020204" pitchFamily="34" charset="0"/>
                        </a:rPr>
                        <a:t>    قريبة للمنزل </a:t>
                      </a:r>
                      <a:r>
                        <a:rPr lang="en-US" sz="1400" dirty="0">
                          <a:effectLst/>
                          <a:latin typeface="Arial" panose="020B0604020202020204" pitchFamily="34" charset="0"/>
                          <a:ea typeface="Calibri" panose="020F0502020204030204" pitchFamily="34" charset="0"/>
                          <a:cs typeface="Arial" panose="020B0604020202020204" pitchFamily="34" charset="0"/>
                        </a:rPr>
                        <a:t>(32.26%)</a:t>
                      </a:r>
                      <a:r>
                        <a:rPr lang="ar-SA" sz="140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ar-SA" sz="1400">
                          <a:effectLst/>
                          <a:latin typeface="Calibri" panose="020F0502020204030204" pitchFamily="34" charset="0"/>
                          <a:ea typeface="Calibri" panose="020F0502020204030204" pitchFamily="34" charset="0"/>
                          <a:cs typeface="Arial" panose="020B0604020202020204" pitchFamily="34" charset="0"/>
                        </a:rPr>
                        <a:t>لا فرق </a:t>
                      </a:r>
                      <a:r>
                        <a:rPr lang="en-US" sz="1400" dirty="0">
                          <a:effectLst/>
                          <a:latin typeface="Arial" panose="020B0604020202020204" pitchFamily="34" charset="0"/>
                          <a:ea typeface="Calibri" panose="020F0502020204030204" pitchFamily="34" charset="0"/>
                          <a:cs typeface="Arial" panose="020B0604020202020204" pitchFamily="34" charset="0"/>
                        </a:rPr>
                        <a:t>(19.35%)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361686">
                <a:tc gridSpan="3">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هل ترين أن سوق الحضانات في مدينة الرياض منظم وكافي؟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61686">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0">
                        <a:lnSpc>
                          <a:spcPct val="107000"/>
                        </a:lnSpc>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 </a:t>
                      </a:r>
                      <a:r>
                        <a:rPr lang="ar-SA" sz="1400">
                          <a:effectLst/>
                          <a:latin typeface="Calibri" panose="020F0502020204030204" pitchFamily="34" charset="0"/>
                          <a:ea typeface="Calibri" panose="020F0502020204030204" pitchFamily="34" charset="0"/>
                          <a:cs typeface="Arial" panose="020B0604020202020204" pitchFamily="34" charset="0"/>
                        </a:rPr>
                        <a:t>نعم </a:t>
                      </a:r>
                      <a:r>
                        <a:rPr lang="en-US" sz="1400" dirty="0">
                          <a:effectLst/>
                          <a:latin typeface="Arial" panose="020B0604020202020204" pitchFamily="34" charset="0"/>
                          <a:ea typeface="Calibri" panose="020F0502020204030204" pitchFamily="34" charset="0"/>
                          <a:cs typeface="Arial" panose="020B0604020202020204" pitchFamily="34" charset="0"/>
                        </a:rPr>
                        <a:t>(3.23%)</a:t>
                      </a:r>
                      <a:r>
                        <a:rPr lang="ar-SA" sz="1400">
                          <a:effectLst/>
                          <a:latin typeface="Calibri" panose="020F0502020204030204" pitchFamily="34" charset="0"/>
                          <a:ea typeface="Calibri" panose="020F0502020204030204" pitchFamily="34" charset="0"/>
                          <a:cs typeface="Arial" panose="020B0604020202020204" pitchFamily="34" charset="0"/>
                        </a:rPr>
                        <a:t>     لا </a:t>
                      </a:r>
                      <a:r>
                        <a:rPr lang="en-US" sz="1400" dirty="0">
                          <a:effectLst/>
                          <a:latin typeface="Arial" panose="020B0604020202020204" pitchFamily="34" charset="0"/>
                          <a:ea typeface="Calibri" panose="020F0502020204030204" pitchFamily="34" charset="0"/>
                          <a:cs typeface="Arial" panose="020B0604020202020204" pitchFamily="34" charset="0"/>
                        </a:rPr>
                        <a:t>(77.42%) </a:t>
                      </a:r>
                      <a:r>
                        <a:rPr lang="ar-SA" sz="1400">
                          <a:effectLst/>
                          <a:latin typeface="Arial" panose="020B0604020202020204" pitchFamily="34" charset="0"/>
                          <a:ea typeface="Calibri" panose="020F0502020204030204" pitchFamily="34" charset="0"/>
                          <a:cs typeface="Arial" panose="020B0604020202020204" pitchFamily="34" charset="0"/>
                        </a:rPr>
                        <a:t>     لا أدري </a:t>
                      </a:r>
                      <a:r>
                        <a:rPr lang="en-US" sz="1400" dirty="0">
                          <a:effectLst/>
                          <a:latin typeface="Arial" panose="020B0604020202020204" pitchFamily="34" charset="0"/>
                          <a:ea typeface="Calibri" panose="020F0502020204030204" pitchFamily="34" charset="0"/>
                          <a:cs typeface="Arial" panose="020B0604020202020204" pitchFamily="34" charset="0"/>
                        </a:rPr>
                        <a:t>(19.35%)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361686">
                <a:tc gridSpan="3">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هل تفضلين الحضانة المنزلية(استقدام حاضنة) أو التسجيل بحضانة؟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16442">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حاضنة من المنزل </a:t>
                      </a:r>
                      <a:r>
                        <a:rPr lang="en-US" sz="1400" dirty="0">
                          <a:effectLst/>
                          <a:latin typeface="Arial" panose="020B0604020202020204" pitchFamily="34" charset="0"/>
                          <a:ea typeface="Calibri" panose="020F0502020204030204" pitchFamily="34" charset="0"/>
                          <a:cs typeface="Arial" panose="020B0604020202020204" pitchFamily="34" charset="0"/>
                        </a:rPr>
                        <a:t>(41.94%)</a:t>
                      </a:r>
                      <a:r>
                        <a:rPr lang="ar-SA" sz="140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ar-SA" sz="1400">
                          <a:effectLst/>
                          <a:latin typeface="Calibri" panose="020F0502020204030204" pitchFamily="34" charset="0"/>
                          <a:ea typeface="Calibri" panose="020F0502020204030204" pitchFamily="34" charset="0"/>
                          <a:cs typeface="Arial" panose="020B0604020202020204" pitchFamily="34" charset="0"/>
                        </a:rPr>
                        <a:t>التسجيل في حضانة </a:t>
                      </a:r>
                      <a:r>
                        <a:rPr lang="en-US" sz="1400" dirty="0">
                          <a:effectLst/>
                          <a:latin typeface="Arial" panose="020B0604020202020204" pitchFamily="34" charset="0"/>
                          <a:ea typeface="Calibri" panose="020F0502020204030204" pitchFamily="34" charset="0"/>
                          <a:cs typeface="Arial" panose="020B0604020202020204" pitchFamily="34" charset="0"/>
                        </a:rPr>
                        <a:t>(51.61%)</a:t>
                      </a:r>
                      <a:r>
                        <a:rPr lang="ar-SA" sz="140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ar-SA" sz="1400">
                          <a:effectLst/>
                          <a:latin typeface="Calibri" panose="020F0502020204030204" pitchFamily="34" charset="0"/>
                          <a:ea typeface="Calibri" panose="020F0502020204030204" pitchFamily="34" charset="0"/>
                          <a:cs typeface="Arial" panose="020B0604020202020204" pitchFamily="34" charset="0"/>
                        </a:rPr>
                        <a:t>لا فرق </a:t>
                      </a:r>
                      <a:r>
                        <a:rPr lang="en-US" sz="1400" dirty="0">
                          <a:effectLst/>
                          <a:latin typeface="Arial" panose="020B0604020202020204" pitchFamily="34" charset="0"/>
                          <a:ea typeface="Calibri" panose="020F0502020204030204" pitchFamily="34" charset="0"/>
                          <a:cs typeface="Arial" panose="020B0604020202020204" pitchFamily="34" charset="0"/>
                        </a:rPr>
                        <a:t>(9.68%)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361686">
                <a:tc gridSpan="3">
                  <a:txBody>
                    <a:bodyPr/>
                    <a:lstStyle/>
                    <a:p>
                      <a:pPr algn="r" rtl="1">
                        <a:lnSpc>
                          <a:spcPct val="107000"/>
                        </a:lnSpc>
                        <a:spcAft>
                          <a:spcPts val="0"/>
                        </a:spcAft>
                      </a:pPr>
                      <a:r>
                        <a:rPr lang="ar-SA" sz="1600">
                          <a:effectLst/>
                          <a:latin typeface="Calibri" panose="020F0502020204030204" pitchFamily="34" charset="0"/>
                          <a:ea typeface="Calibri" panose="020F0502020204030204" pitchFamily="34" charset="0"/>
                          <a:cs typeface="Arial" panose="020B0604020202020204" pitchFamily="34" charset="0"/>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يهمك مرونة ساعات العمل في الحضانات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271990">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07000"/>
                        </a:lnSpc>
                        <a:spcAft>
                          <a:spcPts val="0"/>
                        </a:spcAft>
                      </a:pPr>
                      <a:r>
                        <a:rPr lang="ar-SA" sz="1200">
                          <a:effectLst/>
                          <a:latin typeface="Calibri" panose="020F0502020204030204" pitchFamily="34" charset="0"/>
                          <a:ea typeface="Calibri" panose="020F0502020204030204" pitchFamily="34" charset="0"/>
                          <a:cs typeface="Arial" panose="020B0604020202020204" pitchFamily="34" charset="0"/>
                        </a:rPr>
                        <a:t>نعم يتناسب مع مرونة عملي</a:t>
                      </a:r>
                      <a:r>
                        <a:rPr lang="en-US" sz="1200" dirty="0">
                          <a:effectLst/>
                          <a:latin typeface="Arial" panose="020B0604020202020204" pitchFamily="34" charset="0"/>
                          <a:ea typeface="Calibri" panose="020F0502020204030204" pitchFamily="34" charset="0"/>
                          <a:cs typeface="Arial" panose="020B0604020202020204" pitchFamily="34" charset="0"/>
                        </a:rPr>
                        <a:t> (74.19%) </a:t>
                      </a:r>
                      <a:r>
                        <a:rPr lang="ar-SA" sz="1200">
                          <a:effectLst/>
                          <a:latin typeface="Arial" panose="020B0604020202020204" pitchFamily="34" charset="0"/>
                          <a:ea typeface="Calibri" panose="020F0502020204030204" pitchFamily="34" charset="0"/>
                          <a:cs typeface="Arial" panose="020B0604020202020204" pitchFamily="34" charset="0"/>
                        </a:rPr>
                        <a:t>لاأفضل الإلتزام بساعات محددة </a:t>
                      </a:r>
                      <a:r>
                        <a:rPr lang="en-US" sz="1200" dirty="0">
                          <a:effectLst/>
                          <a:latin typeface="Arial" panose="020B0604020202020204" pitchFamily="34" charset="0"/>
                          <a:ea typeface="Calibri" panose="020F0502020204030204" pitchFamily="34" charset="0"/>
                          <a:cs typeface="Arial" panose="020B0604020202020204" pitchFamily="34" charset="0"/>
                        </a:rPr>
                        <a:t>(19.35%)</a:t>
                      </a:r>
                      <a:r>
                        <a:rPr lang="ar-SA" sz="1200">
                          <a:effectLst/>
                          <a:latin typeface="Calibri" panose="020F0502020204030204" pitchFamily="34" charset="0"/>
                          <a:ea typeface="Calibri" panose="020F0502020204030204" pitchFamily="34" charset="0"/>
                          <a:cs typeface="Arial" panose="020B0604020202020204" pitchFamily="34" charset="0"/>
                        </a:rPr>
                        <a:t>  لا أدري </a:t>
                      </a:r>
                      <a:r>
                        <a:rPr lang="en-US" sz="1200" dirty="0">
                          <a:effectLst/>
                          <a:latin typeface="Arial" panose="020B0604020202020204" pitchFamily="34" charset="0"/>
                          <a:ea typeface="Calibri" panose="020F0502020204030204" pitchFamily="34" charset="0"/>
                          <a:cs typeface="Arial" panose="020B0604020202020204" pitchFamily="34" charset="0"/>
                        </a:rPr>
                        <a:t>(9.68%)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361686">
                <a:tc gridSpan="2">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c gridSpan="2">
                  <a:txBody>
                    <a:bodyPr/>
                    <a:lstStyle/>
                    <a:p>
                      <a:pPr algn="r" rtl="1">
                        <a:lnSpc>
                          <a:spcPct val="107000"/>
                        </a:lnSpc>
                        <a:spcAft>
                          <a:spcPts val="0"/>
                        </a:spcAft>
                      </a:pPr>
                      <a:r>
                        <a:rPr lang="ar-SA" sz="1600" b="1">
                          <a:effectLst/>
                          <a:latin typeface="Calibri" panose="020F0502020204030204" pitchFamily="34" charset="0"/>
                          <a:ea typeface="Calibri" panose="020F0502020204030204" pitchFamily="34" charset="0"/>
                          <a:cs typeface="Arial" panose="020B0604020202020204" pitchFamily="34" charset="0"/>
                        </a:rPr>
                        <a:t>سعر الساعة المناسب مع خدمات العناية الفائقة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pPr rtl="1"/>
                      <a:endParaRPr lang="ar-SA"/>
                    </a:p>
                  </a:txBody>
                  <a:tcPr/>
                </a:tc>
              </a:tr>
              <a:tr h="361686">
                <a:tc>
                  <a:txBody>
                    <a:bodyPr/>
                    <a:lstStyle/>
                    <a:p>
                      <a:pPr algn="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r" rtl="0">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45</a:t>
                      </a:r>
                      <a:r>
                        <a:rPr lang="en-US" sz="1600" b="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22.58%) </a:t>
                      </a:r>
                      <a:r>
                        <a:rPr lang="ar-SA" sz="1400" dirty="0">
                          <a:effectLst/>
                          <a:latin typeface="Arial" panose="020B0604020202020204" pitchFamily="34" charset="0"/>
                          <a:ea typeface="Calibri" panose="020F0502020204030204" pitchFamily="34" charset="0"/>
                          <a:cs typeface="Arial" panose="020B0604020202020204" pitchFamily="34" charset="0"/>
                        </a:rPr>
                        <a:t>ريال </a:t>
                      </a:r>
                      <a:r>
                        <a:rPr lang="en-US" sz="1400" dirty="0">
                          <a:effectLst/>
                          <a:latin typeface="Arial" panose="020B0604020202020204" pitchFamily="34" charset="0"/>
                          <a:ea typeface="Calibri" panose="020F0502020204030204" pitchFamily="34" charset="0"/>
                          <a:cs typeface="Arial" panose="020B0604020202020204" pitchFamily="34" charset="0"/>
                        </a:rPr>
                        <a:t>  35 (58.06%) </a:t>
                      </a:r>
                      <a:r>
                        <a:rPr lang="ar-SA" sz="1400" dirty="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30 (22.58%)</a:t>
                      </a:r>
                      <a:r>
                        <a:rPr lang="ar-SA" sz="1600" dirty="0">
                          <a:effectLst/>
                          <a:latin typeface="Calibri" panose="020F0502020204030204" pitchFamily="34" charset="0"/>
                          <a:ea typeface="Calibri" panose="020F0502020204030204" pitchFamily="34" charset="0"/>
                          <a:cs typeface="Arial" panose="020B0604020202020204" pitchFamily="34" charset="0"/>
                        </a:rPr>
                        <a:t>ريال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1213037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2395</Words>
  <Application>Microsoft Office PowerPoint</Application>
  <PresentationFormat>عرض على الشاشة (3:4)‏</PresentationFormat>
  <Paragraphs>914</Paragraphs>
  <Slides>47</Slides>
  <Notes>1</Notes>
  <HiddenSlides>0</HiddenSlides>
  <MMClips>0</MMClips>
  <ScaleCrop>false</ScaleCrop>
  <HeadingPairs>
    <vt:vector size="4" baseType="variant">
      <vt:variant>
        <vt:lpstr>سمة</vt:lpstr>
      </vt:variant>
      <vt:variant>
        <vt:i4>1</vt:i4>
      </vt:variant>
      <vt:variant>
        <vt:lpstr>عناوين الشرائح</vt:lpstr>
      </vt:variant>
      <vt:variant>
        <vt:i4>47</vt:i4>
      </vt:variant>
    </vt:vector>
  </HeadingPairs>
  <TitlesOfParts>
    <vt:vector size="48" baseType="lpstr">
      <vt:lpstr>سمة Office</vt:lpstr>
      <vt:lpstr>حضانة الاطفال</vt:lpstr>
      <vt:lpstr>محاور الدراسة</vt:lpstr>
      <vt:lpstr>دراسة السوق</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شكراً لإستماعكم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حضانة الاطفال</dc:title>
  <dc:creator>atheer</dc:creator>
  <cp:lastModifiedBy>ksu</cp:lastModifiedBy>
  <cp:revision>3</cp:revision>
  <dcterms:created xsi:type="dcterms:W3CDTF">2015-12-08T20:19:15Z</dcterms:created>
  <dcterms:modified xsi:type="dcterms:W3CDTF">2016-03-22T10:07:36Z</dcterms:modified>
</cp:coreProperties>
</file>