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56" r:id="rId1"/>
  </p:sldMasterIdLst>
  <p:notesMasterIdLst>
    <p:notesMasterId r:id="rId9"/>
  </p:notesMasterIdLst>
  <p:handoutMasterIdLst>
    <p:handoutMasterId r:id="rId10"/>
  </p:handoutMasterIdLst>
  <p:sldIdLst>
    <p:sldId id="256" r:id="rId2"/>
    <p:sldId id="277" r:id="rId3"/>
    <p:sldId id="274" r:id="rId4"/>
    <p:sldId id="275" r:id="rId5"/>
    <p:sldId id="279" r:id="rId6"/>
    <p:sldId id="273" r:id="rId7"/>
    <p:sldId id="280" r:id="rId8"/>
  </p:sldIdLst>
  <p:sldSz cx="9144000" cy="6858000" type="screen4x3"/>
  <p:notesSz cx="6858000" cy="9144000"/>
  <p:defaultTextStyle>
    <a:defPPr>
      <a:defRPr lang="x-non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inimized">
    <p:restoredLeft sz="84380"/>
    <p:restoredTop sz="94660"/>
  </p:normalViewPr>
  <p:slideViewPr>
    <p:cSldViewPr>
      <p:cViewPr varScale="1">
        <p:scale>
          <a:sx n="86" d="100"/>
          <a:sy n="86" d="100"/>
        </p:scale>
        <p:origin x="-8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2701E-D2FF-8A48-AB1E-736E2C759B62}" type="datetimeFigureOut">
              <a:rPr lang="en-US" smtClean="0"/>
              <a:pPr/>
              <a:t>11/26/2017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F52879-D972-B947-BDE4-E6F84736D4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93530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88E5133-570A-4794-9C1E-B9989D20E6A1}" type="datetimeFigureOut">
              <a:rPr lang="x-none" smtClean="0"/>
              <a:pPr/>
              <a:t>11/26/2017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CF24BAA-AF73-45A9-9107-5D784043EF2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70669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D4B3-4F55-4D59-9B52-C20B76710BF5}" type="datetimeFigureOut">
              <a:rPr lang="x-none" smtClean="0"/>
              <a:pPr/>
              <a:t>11/26/2017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751C0C8-6BD7-4800-9405-DF872027B40D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D4B3-4F55-4D59-9B52-C20B76710BF5}" type="datetimeFigureOut">
              <a:rPr lang="x-none" smtClean="0"/>
              <a:pPr/>
              <a:t>11/26/2017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C0C8-6BD7-4800-9405-DF872027B40D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D4B3-4F55-4D59-9B52-C20B76710BF5}" type="datetimeFigureOut">
              <a:rPr lang="x-none" smtClean="0"/>
              <a:pPr/>
              <a:t>11/26/2017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C0C8-6BD7-4800-9405-DF872027B40D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D4B3-4F55-4D59-9B52-C20B76710BF5}" type="datetimeFigureOut">
              <a:rPr lang="x-none" smtClean="0"/>
              <a:pPr/>
              <a:t>11/26/2017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C0C8-6BD7-4800-9405-DF872027B40D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D4B3-4F55-4D59-9B52-C20B76710BF5}" type="datetimeFigureOut">
              <a:rPr lang="x-none" smtClean="0"/>
              <a:pPr/>
              <a:t>11/26/2017</a:t>
            </a:fld>
            <a:endParaRPr lang="x-non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51C0C8-6BD7-4800-9405-DF872027B40D}" type="slidenum">
              <a:rPr lang="x-none" smtClean="0"/>
              <a:pPr/>
              <a:t>‹#›</a:t>
            </a:fld>
            <a:endParaRPr lang="x-non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x-non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D4B3-4F55-4D59-9B52-C20B76710BF5}" type="datetimeFigureOut">
              <a:rPr lang="x-none" smtClean="0"/>
              <a:pPr/>
              <a:t>11/26/2017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C0C8-6BD7-4800-9405-DF872027B40D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ar-S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D4B3-4F55-4D59-9B52-C20B76710BF5}" type="datetimeFigureOut">
              <a:rPr lang="x-none" smtClean="0"/>
              <a:pPr/>
              <a:t>11/26/2017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C0C8-6BD7-4800-9405-DF872027B40D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D4B3-4F55-4D59-9B52-C20B76710BF5}" type="datetimeFigureOut">
              <a:rPr lang="x-none" smtClean="0"/>
              <a:pPr/>
              <a:t>11/26/2017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C0C8-6BD7-4800-9405-DF872027B40D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D4B3-4F55-4D59-9B52-C20B76710BF5}" type="datetimeFigureOut">
              <a:rPr lang="x-none" smtClean="0"/>
              <a:pPr/>
              <a:t>11/26/2017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C0C8-6BD7-4800-9405-DF872027B40D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D4B3-4F55-4D59-9B52-C20B76710BF5}" type="datetimeFigureOut">
              <a:rPr lang="x-none" smtClean="0"/>
              <a:pPr/>
              <a:t>11/26/2017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C0C8-6BD7-4800-9405-DF872027B40D}" type="slidenum">
              <a:rPr lang="x-none" smtClean="0"/>
              <a:pPr/>
              <a:t>‹#›</a:t>
            </a:fld>
            <a:endParaRPr lang="x-non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D4B3-4F55-4D59-9B52-C20B76710BF5}" type="datetimeFigureOut">
              <a:rPr lang="x-none" smtClean="0"/>
              <a:pPr/>
              <a:t>11/26/2017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751C0C8-6BD7-4800-9405-DF872027B40D}" type="slidenum">
              <a:rPr lang="x-none" smtClean="0"/>
              <a:pPr/>
              <a:t>‹#›</a:t>
            </a:fld>
            <a:endParaRPr lang="x-non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ar-SA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A6B1D4B3-4F55-4D59-9B52-C20B76710BF5}" type="datetimeFigureOut">
              <a:rPr lang="x-none" smtClean="0"/>
              <a:pPr/>
              <a:t>11/26/2017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5751C0C8-6BD7-4800-9405-DF872027B40D}" type="slidenum">
              <a:rPr lang="x-none" smtClean="0"/>
              <a:pPr/>
              <a:t>‹#›</a:t>
            </a:fld>
            <a:endParaRPr lang="x-none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09600" y="3429000"/>
            <a:ext cx="7851648" cy="16002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sz="3200" cap="none" dirty="0" smtClean="0">
                <a:solidFill>
                  <a:schemeClr val="tx2">
                    <a:lumMod val="75000"/>
                  </a:schemeClr>
                </a:solidFill>
                <a:latin typeface="Abadi MT Condensed Extra Bold"/>
                <a:cs typeface="Abadi MT Condensed Extra Bold"/>
              </a:rPr>
              <a:t/>
            </a:r>
            <a:br>
              <a:rPr lang="en-US" sz="3200" cap="none" dirty="0" smtClean="0">
                <a:solidFill>
                  <a:schemeClr val="tx2">
                    <a:lumMod val="75000"/>
                  </a:schemeClr>
                </a:solidFill>
                <a:latin typeface="Abadi MT Condensed Extra Bold"/>
                <a:cs typeface="Abadi MT Condensed Extra Bold"/>
              </a:rPr>
            </a:br>
            <a:r>
              <a:rPr lang="en-US" sz="3200" cap="none" dirty="0" smtClean="0">
                <a:solidFill>
                  <a:schemeClr val="tx2">
                    <a:lumMod val="75000"/>
                  </a:schemeClr>
                </a:solidFill>
                <a:latin typeface="Abadi MT Condensed Extra Bold"/>
                <a:cs typeface="Abadi MT Condensed Extra Bold"/>
              </a:rPr>
              <a:t>Erythrocyte Sedimentation Rate (ESR)</a:t>
            </a:r>
            <a:br>
              <a:rPr lang="en-US" sz="3200" cap="none" dirty="0" smtClean="0">
                <a:solidFill>
                  <a:schemeClr val="tx2">
                    <a:lumMod val="75000"/>
                  </a:schemeClr>
                </a:solidFill>
                <a:latin typeface="Abadi MT Condensed Extra Bold"/>
                <a:cs typeface="Abadi MT Condensed Extra Bold"/>
              </a:rPr>
            </a:br>
            <a:r>
              <a:rPr lang="en-US" sz="3200" cap="none" dirty="0" smtClean="0">
                <a:solidFill>
                  <a:schemeClr val="tx2">
                    <a:lumMod val="75000"/>
                  </a:schemeClr>
                </a:solidFill>
                <a:latin typeface="Abadi MT Condensed Extra Bold"/>
                <a:cs typeface="Abadi MT Condensed Extra Bold"/>
              </a:rPr>
              <a:t>and </a:t>
            </a:r>
            <a:r>
              <a:rPr lang="en-US" sz="3200" cap="none" dirty="0" err="1" smtClean="0">
                <a:solidFill>
                  <a:schemeClr val="tx2">
                    <a:lumMod val="75000"/>
                  </a:schemeClr>
                </a:solidFill>
                <a:latin typeface="Abadi MT Condensed Extra Bold"/>
                <a:cs typeface="Abadi MT Condensed Extra Bold"/>
              </a:rPr>
              <a:t>Hematocrit</a:t>
            </a:r>
            <a:r>
              <a:rPr lang="en-US" sz="3200" cap="none" dirty="0" smtClean="0">
                <a:solidFill>
                  <a:schemeClr val="tx2">
                    <a:lumMod val="75000"/>
                  </a:schemeClr>
                </a:solidFill>
                <a:latin typeface="Abadi MT Condensed Extra Bold"/>
                <a:cs typeface="Abadi MT Condensed Extra Bold"/>
              </a:rPr>
              <a:t> (HCT)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Abadi MT Condensed Extra Bold"/>
                <a:cs typeface="Abadi MT Condensed Extra Bold"/>
              </a:rPr>
              <a:t/>
            </a:r>
            <a:br>
              <a:rPr lang="en-US" sz="3200" dirty="0">
                <a:solidFill>
                  <a:schemeClr val="tx2">
                    <a:lumMod val="75000"/>
                  </a:schemeClr>
                </a:solidFill>
                <a:latin typeface="Abadi MT Condensed Extra Bold"/>
                <a:cs typeface="Abadi MT Condensed Extra Bold"/>
              </a:rPr>
            </a:br>
            <a:endParaRPr lang="x-none" sz="3200" dirty="0">
              <a:solidFill>
                <a:schemeClr val="tx2">
                  <a:lumMod val="75000"/>
                </a:schemeClr>
              </a:solidFill>
              <a:latin typeface="Abadi MT Condensed Extra Bold"/>
              <a:cs typeface="Abadi MT Condensed Extra Bold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09800" y="190500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Abadi MT Condensed Light"/>
                <a:cs typeface="Abadi MT Condensed Light"/>
              </a:rPr>
              <a:t>BCH </a:t>
            </a:r>
            <a:r>
              <a:rPr lang="en-US" sz="3200" b="1" dirty="0" smtClean="0">
                <a:solidFill>
                  <a:schemeClr val="tx2"/>
                </a:solidFill>
                <a:latin typeface="Abadi MT Condensed Light"/>
                <a:cs typeface="Abadi MT Condensed Light"/>
              </a:rPr>
              <a:t>471</a:t>
            </a:r>
            <a:endParaRPr lang="en-US" sz="3200" b="1" dirty="0" smtClean="0">
              <a:solidFill>
                <a:schemeClr val="tx2"/>
              </a:solidFill>
              <a:latin typeface="Abadi MT Condensed Light"/>
              <a:cs typeface="Abadi MT Condensed Light"/>
            </a:endParaRPr>
          </a:p>
        </p:txBody>
      </p:sp>
      <p:pic>
        <p:nvPicPr>
          <p:cNvPr id="8" name="Picture 7" descr="Screen Shot 2014-11-01 at 8.25.0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8809" y="7945"/>
            <a:ext cx="2413000" cy="1562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cap="none" dirty="0" smtClean="0">
                <a:latin typeface="Adobe Caslon Pro Bold"/>
                <a:cs typeface="Adobe Caslon Pro Bold"/>
              </a:rPr>
              <a:t>Objectives</a:t>
            </a:r>
            <a:endParaRPr lang="en-US" sz="4800" cap="none" dirty="0">
              <a:latin typeface="Adobe Caslon Pro Bold"/>
              <a:cs typeface="Adobe Caslon Pro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373563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Arial" pitchFamily="34" charset="0"/>
              <a:buAutoNum type="arabicParenR"/>
            </a:pPr>
            <a:r>
              <a:rPr lang="en-US" sz="2400" b="0" dirty="0" smtClean="0">
                <a:latin typeface="Abadi MT Condensed Light"/>
                <a:cs typeface="Abadi MT Condensed Light"/>
              </a:rPr>
              <a:t>Determination </a:t>
            </a:r>
            <a:r>
              <a:rPr lang="en-US" sz="2400" b="0" dirty="0">
                <a:latin typeface="Abadi MT Condensed Light"/>
                <a:cs typeface="Abadi MT Condensed Light"/>
              </a:rPr>
              <a:t>of erythrocyte sedimentation rate (ESR</a:t>
            </a:r>
            <a:r>
              <a:rPr lang="en-US" sz="2400" b="0" dirty="0" smtClean="0">
                <a:latin typeface="Abadi MT Condensed Light"/>
                <a:cs typeface="Abadi MT Condensed Light"/>
              </a:rPr>
              <a:t>).</a:t>
            </a: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AutoNum type="arabicParenR"/>
            </a:pPr>
            <a:r>
              <a:rPr lang="en-US" sz="2400" b="0" dirty="0" smtClean="0">
                <a:latin typeface="Abadi MT Condensed Light"/>
                <a:cs typeface="Abadi MT Condensed Light"/>
              </a:rPr>
              <a:t>Determination </a:t>
            </a:r>
            <a:r>
              <a:rPr lang="en-US" sz="2400" b="0" dirty="0">
                <a:latin typeface="Abadi MT Condensed Light"/>
                <a:cs typeface="Abadi MT Condensed Light"/>
              </a:rPr>
              <a:t>of </a:t>
            </a:r>
            <a:r>
              <a:rPr lang="en-US" sz="2400" b="0" dirty="0" smtClean="0">
                <a:latin typeface="Abadi MT Condensed Light"/>
                <a:cs typeface="Abadi MT Condensed Light"/>
              </a:rPr>
              <a:t>hematocrit (</a:t>
            </a:r>
            <a:r>
              <a:rPr lang="en-US" sz="2400" b="0" dirty="0">
                <a:latin typeface="Abadi MT Condensed Light"/>
                <a:cs typeface="Abadi MT Condensed Light"/>
              </a:rPr>
              <a:t>HCT</a:t>
            </a:r>
            <a:r>
              <a:rPr lang="en-US" sz="2400" b="0" dirty="0" smtClean="0">
                <a:latin typeface="Abadi MT Condensed Light"/>
                <a:cs typeface="Abadi MT Condensed Light"/>
              </a:rPr>
              <a:t>).</a:t>
            </a: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AutoNum type="arabicParenR"/>
            </a:pPr>
            <a:r>
              <a:rPr lang="en-US" sz="2400" b="0" dirty="0" smtClean="0">
                <a:latin typeface="Abadi MT Condensed Light"/>
                <a:cs typeface="Abadi MT Condensed Light"/>
              </a:rPr>
              <a:t>To assess the condition of a patient by such tests. </a:t>
            </a:r>
            <a:endParaRPr lang="en-US" sz="2400" b="0" dirty="0">
              <a:latin typeface="Abadi MT Condensed Light"/>
              <a:cs typeface="Abadi MT Condensed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1731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533400"/>
            <a:ext cx="8610600" cy="1371600"/>
          </a:xfrm>
        </p:spPr>
        <p:txBody>
          <a:bodyPr>
            <a:normAutofit/>
          </a:bodyPr>
          <a:lstStyle/>
          <a:p>
            <a:pPr algn="ctr"/>
            <a:r>
              <a:rPr lang="en-US" b="1" u="sng" cap="none" dirty="0" smtClean="0">
                <a:latin typeface="Adobe Caslon Pro Bold"/>
                <a:cs typeface="Adobe Caslon Pro Bold"/>
              </a:rPr>
              <a:t>Erythrocyte Sedimentation Rate (ESR)</a:t>
            </a:r>
            <a:endParaRPr lang="x-none" u="sng" cap="none" dirty="0">
              <a:latin typeface="Adobe Caslon Pro Bold"/>
              <a:cs typeface="Adobe Caslon Pro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6442333" cy="5029200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70000"/>
              </a:lnSpc>
              <a:buFont typeface="Arial"/>
              <a:buChar char="•"/>
            </a:pPr>
            <a:r>
              <a:rPr lang="en-US" sz="1800" b="0" dirty="0">
                <a:latin typeface="Abadi MT Condensed Light"/>
                <a:cs typeface="Abadi MT Condensed Light"/>
              </a:rPr>
              <a:t>ESR is </a:t>
            </a:r>
            <a:r>
              <a:rPr lang="en-US" sz="1800" b="0" dirty="0" smtClean="0">
                <a:latin typeface="Abadi MT Condensed Light"/>
                <a:cs typeface="Abadi MT Condensed Light"/>
              </a:rPr>
              <a:t>the mm of plasma separated per hour</a:t>
            </a:r>
            <a:r>
              <a:rPr lang="en-US" sz="1800" b="0" dirty="0" smtClean="0">
                <a:latin typeface="Abadi MT Condensed Light"/>
                <a:cs typeface="Abadi MT Condensed Light"/>
              </a:rPr>
              <a:t>.</a:t>
            </a:r>
            <a:endParaRPr lang="en-US" sz="1800" b="0" dirty="0" smtClean="0">
              <a:latin typeface="Abadi MT Condensed Light"/>
              <a:cs typeface="Abadi MT Condensed Light"/>
            </a:endParaRPr>
          </a:p>
          <a:p>
            <a:pPr marL="457200" indent="-457200" algn="just">
              <a:lnSpc>
                <a:spcPct val="170000"/>
              </a:lnSpc>
              <a:buFont typeface="Arial"/>
              <a:buChar char="•"/>
            </a:pPr>
            <a:r>
              <a:rPr lang="en-US" sz="1800" b="0" dirty="0" smtClean="0">
                <a:latin typeface="Abadi MT Condensed Light"/>
                <a:cs typeface="Abadi MT Condensed Light"/>
              </a:rPr>
              <a:t>It </a:t>
            </a:r>
            <a:r>
              <a:rPr lang="en-US" sz="1800" b="0" dirty="0">
                <a:latin typeface="Abadi MT Condensed Light"/>
                <a:cs typeface="Abadi MT Condensed Light"/>
              </a:rPr>
              <a:t>is used clinically as a </a:t>
            </a:r>
            <a:r>
              <a:rPr lang="en-US" sz="1800" u="sng" dirty="0">
                <a:solidFill>
                  <a:srgbClr val="3D5185"/>
                </a:solidFill>
                <a:latin typeface="Abadi MT Condensed Light"/>
                <a:cs typeface="Abadi MT Condensed Light"/>
              </a:rPr>
              <a:t>non-specific </a:t>
            </a:r>
            <a:r>
              <a:rPr lang="en-US" sz="1800" b="0" dirty="0">
                <a:latin typeface="Abadi MT Condensed Light"/>
                <a:cs typeface="Abadi MT Condensed Light"/>
              </a:rPr>
              <a:t>screening test </a:t>
            </a:r>
            <a:r>
              <a:rPr lang="en-US" sz="1800" b="0" dirty="0" smtClean="0">
                <a:latin typeface="Abadi MT Condensed Light"/>
                <a:cs typeface="Abadi MT Condensed Light"/>
              </a:rPr>
              <a:t>to</a:t>
            </a:r>
            <a:r>
              <a:rPr lang="ar-SA" sz="1800" b="0" dirty="0" smtClean="0">
                <a:latin typeface="Abadi MT Condensed Light"/>
                <a:cs typeface="Abadi MT Condensed Light"/>
              </a:rPr>
              <a:t>:</a:t>
            </a:r>
          </a:p>
          <a:p>
            <a:pPr marL="914400" lvl="1" indent="-457200" algn="just">
              <a:lnSpc>
                <a:spcPct val="170000"/>
              </a:lnSpc>
              <a:buFont typeface="Arial"/>
              <a:buChar char="•"/>
            </a:pPr>
            <a:r>
              <a:rPr lang="en-US" sz="1800" b="0" dirty="0" smtClean="0">
                <a:latin typeface="Abadi MT Condensed Light"/>
                <a:cs typeface="Abadi MT Condensed Light"/>
              </a:rPr>
              <a:t>detect </a:t>
            </a:r>
            <a:r>
              <a:rPr lang="en-US" sz="1800" b="0" dirty="0">
                <a:latin typeface="Abadi MT Condensed Light"/>
                <a:cs typeface="Abadi MT Condensed Light"/>
              </a:rPr>
              <a:t>the presence of infection in the body in general</a:t>
            </a:r>
            <a:r>
              <a:rPr lang="en-US" sz="1800" b="0" dirty="0" smtClean="0">
                <a:latin typeface="Abadi MT Condensed Light"/>
                <a:cs typeface="Abadi MT Condensed Light"/>
              </a:rPr>
              <a:t>.</a:t>
            </a:r>
            <a:endParaRPr lang="ar-SA" sz="1800" b="0" dirty="0" smtClean="0">
              <a:latin typeface="Abadi MT Condensed Light"/>
              <a:cs typeface="Abadi MT Condensed Light"/>
            </a:endParaRPr>
          </a:p>
          <a:p>
            <a:pPr marL="914400" lvl="1" indent="-457200" algn="just">
              <a:lnSpc>
                <a:spcPct val="170000"/>
              </a:lnSpc>
              <a:buFont typeface="Arial"/>
              <a:buChar char="•"/>
            </a:pPr>
            <a:r>
              <a:rPr lang="en-US" sz="1800" dirty="0" smtClean="0">
                <a:latin typeface="Abadi MT Condensed Light"/>
                <a:cs typeface="Abadi MT Condensed Light"/>
              </a:rPr>
              <a:t>monitor </a:t>
            </a:r>
            <a:r>
              <a:rPr lang="en-US" sz="1800" dirty="0">
                <a:latin typeface="Abadi MT Condensed Light"/>
                <a:cs typeface="Abadi MT Condensed Light"/>
              </a:rPr>
              <a:t>the status of chronic inflammatory disease such as rheumatoid arthritis</a:t>
            </a:r>
            <a:r>
              <a:rPr lang="en-US" sz="1800" dirty="0" smtClean="0">
                <a:latin typeface="Abadi MT Condensed Light"/>
                <a:cs typeface="Abadi MT Condensed Light"/>
              </a:rPr>
              <a:t>.</a:t>
            </a:r>
            <a:endParaRPr lang="ar-SA" sz="1800" dirty="0">
              <a:latin typeface="Abadi MT Condensed Light"/>
              <a:cs typeface="Abadi MT Condensed Light"/>
            </a:endParaRPr>
          </a:p>
          <a:p>
            <a:pPr marL="457200" indent="-457200" algn="just">
              <a:lnSpc>
                <a:spcPct val="170000"/>
              </a:lnSpc>
              <a:buFont typeface="Arial"/>
              <a:buChar char="•"/>
            </a:pPr>
            <a:r>
              <a:rPr lang="en-US" sz="1800" b="0" dirty="0">
                <a:latin typeface="Abadi MT Condensed Light"/>
                <a:cs typeface="Abadi MT Condensed Light"/>
              </a:rPr>
              <a:t>ESR is </a:t>
            </a:r>
            <a:r>
              <a:rPr lang="en-US" sz="1800" u="sng" dirty="0">
                <a:solidFill>
                  <a:schemeClr val="tx2"/>
                </a:solidFill>
                <a:latin typeface="Abadi MT Condensed Light"/>
                <a:cs typeface="Abadi MT Condensed Light"/>
              </a:rPr>
              <a:t>not diagnostic </a:t>
            </a:r>
            <a:r>
              <a:rPr lang="en-US" sz="1800" b="0" dirty="0">
                <a:latin typeface="Abadi MT Condensed Light"/>
                <a:cs typeface="Abadi MT Condensed Light"/>
              </a:rPr>
              <a:t>of any particular disease, but rather is an indication that a disease process is ongoing and must be investigated</a:t>
            </a:r>
            <a:r>
              <a:rPr lang="en-US" sz="1800" b="0" dirty="0" smtClean="0">
                <a:latin typeface="Abadi MT Condensed Light"/>
                <a:cs typeface="Abadi MT Condensed Light"/>
              </a:rPr>
              <a:t>.</a:t>
            </a:r>
            <a:endParaRPr lang="en-US" sz="1800" b="0" dirty="0">
              <a:latin typeface="Abadi MT Condensed Light"/>
              <a:cs typeface="Abadi MT Condensed Light"/>
            </a:endParaRPr>
          </a:p>
        </p:txBody>
      </p:sp>
      <p:pic>
        <p:nvPicPr>
          <p:cNvPr id="4" name="Picture 3" descr="wintrobe-tube-esr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34200" y="1371600"/>
            <a:ext cx="1981201" cy="4572000"/>
          </a:xfrm>
          <a:prstGeom prst="rect">
            <a:avLst/>
          </a:prstGeom>
          <a:ln>
            <a:solidFill>
              <a:srgbClr val="6076B4"/>
            </a:solidFill>
          </a:ln>
        </p:spPr>
      </p:pic>
    </p:spTree>
    <p:extLst>
      <p:ext uri="{BB962C8B-B14F-4D97-AF65-F5344CB8AC3E}">
        <p14:creationId xmlns:p14="http://schemas.microsoft.com/office/powerpoint/2010/main" xmlns="" val="68937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5791200" cy="1371600"/>
          </a:xfrm>
        </p:spPr>
        <p:txBody>
          <a:bodyPr>
            <a:noAutofit/>
          </a:bodyPr>
          <a:lstStyle/>
          <a:p>
            <a:pPr algn="ctr"/>
            <a:r>
              <a:rPr lang="en-US" sz="4800" b="1" u="sng" cap="none" dirty="0" smtClean="0">
                <a:solidFill>
                  <a:srgbClr val="FF0000"/>
                </a:solidFill>
                <a:latin typeface="Adobe Caslon Pro Bold"/>
                <a:cs typeface="Adobe Caslon Pro Bold"/>
              </a:rPr>
              <a:t>Principle</a:t>
            </a:r>
            <a:r>
              <a:rPr lang="en-US" sz="4800" b="1" u="sng" cap="none" dirty="0" smtClean="0">
                <a:solidFill>
                  <a:srgbClr val="FF0000"/>
                </a:solidFill>
              </a:rPr>
              <a:t/>
            </a:r>
            <a:br>
              <a:rPr lang="en-US" sz="4800" b="1" u="sng" cap="none" dirty="0" smtClean="0">
                <a:solidFill>
                  <a:srgbClr val="FF0000"/>
                </a:solidFill>
              </a:rPr>
            </a:br>
            <a:endParaRPr lang="x-none" sz="4800" u="sng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534400" cy="4953000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</a:pPr>
            <a:r>
              <a:rPr lang="en-US" b="0" dirty="0" smtClean="0">
                <a:latin typeface="Abadi MT Condensed Light"/>
                <a:cs typeface="Abadi MT Condensed Light"/>
              </a:rPr>
              <a:t>In </a:t>
            </a:r>
            <a:r>
              <a:rPr lang="en-US" b="0" dirty="0">
                <a:latin typeface="Abadi MT Condensed Light"/>
                <a:cs typeface="Abadi MT Condensed Light"/>
              </a:rPr>
              <a:t>this technique, anticoagulated whole blood </a:t>
            </a:r>
            <a:r>
              <a:rPr lang="en-US" b="0" dirty="0" smtClean="0">
                <a:latin typeface="Abadi MT Condensed Light"/>
                <a:cs typeface="Abadi MT Condensed Light"/>
              </a:rPr>
              <a:t>are </a:t>
            </a:r>
            <a:r>
              <a:rPr lang="en-US" b="0" dirty="0">
                <a:latin typeface="Abadi MT Condensed Light"/>
                <a:cs typeface="Abadi MT Condensed Light"/>
              </a:rPr>
              <a:t>allowed to sediment </a:t>
            </a:r>
            <a:r>
              <a:rPr lang="en-US" dirty="0">
                <a:solidFill>
                  <a:schemeClr val="tx2"/>
                </a:solidFill>
                <a:latin typeface="Abadi MT Condensed Light"/>
                <a:cs typeface="Abadi MT Condensed Light"/>
              </a:rPr>
              <a:t>under the effect of gravity</a:t>
            </a:r>
            <a:r>
              <a:rPr lang="en-US" b="0" dirty="0">
                <a:latin typeface="Abadi MT Condensed Light"/>
                <a:cs typeface="Abadi MT Condensed Light"/>
              </a:rPr>
              <a:t>, using a narrow vertical tube called </a:t>
            </a:r>
            <a:r>
              <a:rPr lang="en-US" i="1" u="sng" dirty="0" err="1">
                <a:solidFill>
                  <a:srgbClr val="3D5185"/>
                </a:solidFill>
                <a:latin typeface="Abadi MT Condensed Light"/>
                <a:cs typeface="Abadi MT Condensed Light"/>
              </a:rPr>
              <a:t>Westergren’s</a:t>
            </a:r>
            <a:r>
              <a:rPr lang="en-US" i="1" u="sng" dirty="0">
                <a:solidFill>
                  <a:srgbClr val="3D5185"/>
                </a:solidFill>
                <a:latin typeface="Abadi MT Condensed Light"/>
                <a:cs typeface="Abadi MT Condensed Light"/>
              </a:rPr>
              <a:t> tube</a:t>
            </a:r>
            <a:r>
              <a:rPr lang="en-US" dirty="0">
                <a:latin typeface="Abadi MT Condensed Light"/>
                <a:cs typeface="Abadi MT Condensed Light"/>
              </a:rPr>
              <a:t>. </a:t>
            </a:r>
          </a:p>
          <a:p>
            <a:pPr marL="342900" indent="-342900" algn="just">
              <a:lnSpc>
                <a:spcPct val="200000"/>
              </a:lnSpc>
              <a:buFont typeface="Arial"/>
              <a:buChar char="•"/>
            </a:pPr>
            <a:r>
              <a:rPr lang="en-US" sz="1800" b="0" dirty="0" smtClean="0">
                <a:latin typeface="Abadi MT Condensed Light"/>
                <a:cs typeface="Abadi MT Condensed Light"/>
              </a:rPr>
              <a:t>This </a:t>
            </a:r>
            <a:r>
              <a:rPr lang="en-US" sz="1800" b="0" dirty="0">
                <a:latin typeface="Abadi MT Condensed Light"/>
                <a:cs typeface="Abadi MT Condensed Light"/>
              </a:rPr>
              <a:t>test is based on the fact that inflammatory and necrotic processes cause an alteration in blood proteins, resulting in an aggregation of </a:t>
            </a:r>
            <a:r>
              <a:rPr lang="en-US" sz="1800" b="0" dirty="0" smtClean="0">
                <a:latin typeface="Abadi MT Condensed Light"/>
                <a:cs typeface="Abadi MT Condensed Light"/>
              </a:rPr>
              <a:t>RBCs, </a:t>
            </a:r>
            <a:r>
              <a:rPr lang="en-US" sz="1800" b="0" dirty="0">
                <a:latin typeface="Abadi MT Condensed Light"/>
                <a:cs typeface="Abadi MT Condensed Light"/>
              </a:rPr>
              <a:t>which make them heavier and more likely to fall rapidly when placed in a special vertical tube. </a:t>
            </a:r>
          </a:p>
          <a:p>
            <a:pPr marL="342900" indent="-342900" algn="just">
              <a:lnSpc>
                <a:spcPct val="150000"/>
              </a:lnSpc>
              <a:buFont typeface="Arial"/>
              <a:buChar char="•"/>
            </a:pPr>
            <a:r>
              <a:rPr lang="en-US" b="0" dirty="0" smtClean="0">
                <a:latin typeface="Abadi MT Condensed Light"/>
                <a:cs typeface="Abadi MT Condensed Light"/>
              </a:rPr>
              <a:t>The </a:t>
            </a:r>
            <a:r>
              <a:rPr lang="en-US" b="0" dirty="0">
                <a:latin typeface="Abadi MT Condensed Light"/>
                <a:cs typeface="Abadi MT Condensed Light"/>
              </a:rPr>
              <a:t>length of the column of </a:t>
            </a:r>
            <a:r>
              <a:rPr lang="en-US" dirty="0">
                <a:solidFill>
                  <a:schemeClr val="tx2"/>
                </a:solidFill>
                <a:latin typeface="Abadi MT Condensed Light"/>
                <a:cs typeface="Abadi MT Condensed Light"/>
              </a:rPr>
              <a:t>clear plasma </a:t>
            </a:r>
            <a:r>
              <a:rPr lang="en-US" b="0" dirty="0">
                <a:latin typeface="Abadi MT Condensed Light"/>
                <a:cs typeface="Abadi MT Condensed Light"/>
              </a:rPr>
              <a:t>at the top is noted at the end of 1 </a:t>
            </a:r>
            <a:r>
              <a:rPr lang="en-US" b="0" dirty="0" smtClean="0">
                <a:latin typeface="Abadi MT Condensed Light"/>
                <a:cs typeface="Abadi MT Condensed Light"/>
              </a:rPr>
              <a:t>hour. </a:t>
            </a:r>
            <a:endParaRPr lang="en-US" b="0" dirty="0">
              <a:latin typeface="Abadi MT Condensed Light"/>
              <a:cs typeface="Abadi MT Condensed Light"/>
            </a:endParaRPr>
          </a:p>
          <a:p>
            <a:pPr algn="just">
              <a:lnSpc>
                <a:spcPct val="150000"/>
              </a:lnSpc>
            </a:pPr>
            <a:endParaRPr lang="en-US" sz="2400" b="0" dirty="0">
              <a:latin typeface="Abadi MT Condensed Light"/>
              <a:cs typeface="Abadi MT Condensed Light"/>
            </a:endParaRPr>
          </a:p>
        </p:txBody>
      </p:sp>
      <p:pic>
        <p:nvPicPr>
          <p:cNvPr id="5" name="Picture 4" descr="POLYS1000-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81800" y="0"/>
            <a:ext cx="2108200" cy="1752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86919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-457200"/>
            <a:ext cx="5791200" cy="1371600"/>
          </a:xfrm>
        </p:spPr>
        <p:txBody>
          <a:bodyPr>
            <a:normAutofit/>
          </a:bodyPr>
          <a:lstStyle/>
          <a:p>
            <a:r>
              <a:rPr lang="en-US" sz="4800" b="1" u="sng" cap="none" dirty="0" smtClean="0">
                <a:latin typeface="Adobe Caslon Pro"/>
                <a:cs typeface="Adobe Caslon Pro"/>
              </a:rPr>
              <a:t>Results</a:t>
            </a:r>
            <a:endParaRPr lang="en-US" sz="4800" b="1" u="sng" cap="none" dirty="0">
              <a:latin typeface="Adobe Caslon Pro"/>
              <a:cs typeface="Adobe Caslon Pro"/>
            </a:endParaRPr>
          </a:p>
        </p:txBody>
      </p:sp>
      <p:pic>
        <p:nvPicPr>
          <p:cNvPr id="4" name="Content Placeholder 3" descr="7fe5e10bf689849419b9c058a1e8ec9a_medium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018" b="17253"/>
          <a:stretch/>
        </p:blipFill>
        <p:spPr>
          <a:xfrm>
            <a:off x="762000" y="3124200"/>
            <a:ext cx="7543800" cy="3460262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914400" y="5029200"/>
            <a:ext cx="1905000" cy="1077218"/>
          </a:xfrm>
          <a:prstGeom prst="rect">
            <a:avLst/>
          </a:prstGeom>
          <a:ln>
            <a:solidFill>
              <a:srgbClr val="6076B4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just" rtl="0"/>
            <a:r>
              <a:rPr lang="en-US" sz="1600" b="1" dirty="0"/>
              <a:t>conditions that inhibit the normal sedimentation of </a:t>
            </a:r>
            <a:r>
              <a:rPr lang="en-US" sz="1600" b="1" dirty="0" smtClean="0"/>
              <a:t>RBCs</a:t>
            </a:r>
            <a:endParaRPr lang="en-US" sz="1600" b="1" dirty="0"/>
          </a:p>
        </p:txBody>
      </p:sp>
      <p:sp>
        <p:nvSpPr>
          <p:cNvPr id="8" name="Rectangle 7"/>
          <p:cNvSpPr/>
          <p:nvPr/>
        </p:nvSpPr>
        <p:spPr>
          <a:xfrm>
            <a:off x="6019800" y="5029200"/>
            <a:ext cx="2209800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914400"/>
            <a:ext cx="9220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2000" b="1" u="sng" dirty="0" smtClean="0">
                <a:solidFill>
                  <a:srgbClr val="800000"/>
                </a:solidFill>
                <a:latin typeface="Abadi MT Condensed Light"/>
                <a:cs typeface="Abadi MT Condensed Light"/>
              </a:rPr>
              <a:t>Normal </a:t>
            </a:r>
            <a:r>
              <a:rPr lang="en-US" sz="2000" b="1" u="sng" dirty="0" smtClean="0">
                <a:solidFill>
                  <a:srgbClr val="800000"/>
                </a:solidFill>
                <a:latin typeface="Abadi MT Condensed Light"/>
                <a:cs typeface="Abadi MT Condensed Light"/>
              </a:rPr>
              <a:t>range</a:t>
            </a:r>
            <a:endParaRPr lang="en-US" sz="2000" b="1" u="sng" dirty="0" smtClean="0">
              <a:latin typeface="Abadi MT Condensed Light"/>
              <a:cs typeface="Abadi MT Condensed Light"/>
            </a:endParaRPr>
          </a:p>
          <a:p>
            <a:pPr algn="l">
              <a:lnSpc>
                <a:spcPct val="150000"/>
              </a:lnSpc>
            </a:pPr>
            <a:r>
              <a:rPr lang="en-US" sz="2000" b="1" dirty="0" smtClean="0">
                <a:solidFill>
                  <a:srgbClr val="000090"/>
                </a:solidFill>
                <a:latin typeface="Abadi MT Condensed Light"/>
                <a:cs typeface="Abadi MT Condensed Light"/>
              </a:rPr>
              <a:t>Men </a:t>
            </a:r>
            <a:r>
              <a:rPr lang="en-US" sz="2000" b="1" dirty="0" smtClean="0">
                <a:solidFill>
                  <a:srgbClr val="000090"/>
                </a:solidFill>
                <a:latin typeface="Abadi MT Condensed Light"/>
                <a:cs typeface="Abadi MT Condensed Light"/>
                <a:sym typeface="Wingdings"/>
              </a:rPr>
              <a:t> </a:t>
            </a:r>
            <a:r>
              <a:rPr lang="en-US" sz="2000" b="1" dirty="0" smtClean="0">
                <a:latin typeface="Abadi MT Condensed Light"/>
                <a:cs typeface="Abadi MT Condensed Light"/>
                <a:sym typeface="Wingdings"/>
              </a:rPr>
              <a:t>0 - 5 mm/ </a:t>
            </a:r>
            <a:r>
              <a:rPr lang="en-US" sz="2000" b="1" dirty="0" err="1" smtClean="0">
                <a:latin typeface="Abadi MT Condensed Light"/>
                <a:cs typeface="Abadi MT Condensed Light"/>
                <a:sym typeface="Wingdings"/>
              </a:rPr>
              <a:t>hr</a:t>
            </a:r>
            <a:r>
              <a:rPr lang="en-US" sz="2000" b="1" dirty="0" smtClean="0">
                <a:latin typeface="Abadi MT Condensed Light"/>
                <a:cs typeface="Abadi MT Condensed Light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en-US" sz="2000" b="1" dirty="0" smtClean="0">
                <a:solidFill>
                  <a:srgbClr val="000090"/>
                </a:solidFill>
                <a:latin typeface="Abadi MT Condensed Light"/>
                <a:cs typeface="Abadi MT Condensed Light"/>
              </a:rPr>
              <a:t>Women </a:t>
            </a:r>
            <a:r>
              <a:rPr lang="en-US" sz="2000" b="1" dirty="0" smtClean="0">
                <a:solidFill>
                  <a:srgbClr val="000090"/>
                </a:solidFill>
                <a:latin typeface="Abadi MT Condensed Light"/>
                <a:cs typeface="Abadi MT Condensed Light"/>
                <a:sym typeface="Wingdings"/>
              </a:rPr>
              <a:t> </a:t>
            </a:r>
            <a:r>
              <a:rPr lang="en-US" sz="2000" b="1" dirty="0" smtClean="0">
                <a:latin typeface="Abadi MT Condensed Light"/>
                <a:cs typeface="Abadi MT Condensed Light"/>
                <a:sym typeface="Wingdings"/>
              </a:rPr>
              <a:t>0 - 10 mm/</a:t>
            </a:r>
            <a:r>
              <a:rPr lang="en-US" sz="2000" b="1" dirty="0" err="1" smtClean="0">
                <a:latin typeface="Abadi MT Condensed Light"/>
                <a:cs typeface="Abadi MT Condensed Light"/>
                <a:sym typeface="Wingdings"/>
              </a:rPr>
              <a:t>hr</a:t>
            </a:r>
            <a:r>
              <a:rPr lang="en-US" sz="2000" b="1" dirty="0" smtClean="0">
                <a:latin typeface="Abadi MT Condensed Light"/>
                <a:cs typeface="Abadi MT Condensed Light"/>
                <a:sym typeface="Wingdings"/>
              </a:rPr>
              <a:t> </a:t>
            </a:r>
            <a:r>
              <a:rPr lang="en-US" sz="2000" dirty="0" smtClean="0">
                <a:latin typeface="Abadi MT Condensed Light"/>
                <a:cs typeface="Abadi MT Condensed Light"/>
                <a:sym typeface="Wingdings"/>
              </a:rPr>
              <a:t>[They </a:t>
            </a:r>
            <a:r>
              <a:rPr lang="en-US" sz="2000" dirty="0" smtClean="0">
                <a:latin typeface="Abadi MT Condensed Light"/>
                <a:cs typeface="Abadi MT Condensed Light"/>
              </a:rPr>
              <a:t>tend </a:t>
            </a:r>
            <a:r>
              <a:rPr lang="en-US" sz="2000" dirty="0">
                <a:latin typeface="Abadi MT Condensed Light"/>
                <a:cs typeface="Abadi MT Condensed Light"/>
              </a:rPr>
              <a:t>to have a higher ESR, and menstruation </a:t>
            </a:r>
            <a:r>
              <a:rPr lang="en-US" sz="2000" dirty="0" smtClean="0">
                <a:latin typeface="Abadi MT Condensed Light"/>
                <a:cs typeface="Abadi MT Condensed Light"/>
              </a:rPr>
              <a:t>and pregnancy</a:t>
            </a:r>
            <a:r>
              <a:rPr lang="en-US" sz="2000" dirty="0">
                <a:latin typeface="Abadi MT Condensed Light"/>
                <a:cs typeface="Abadi MT Condensed Light"/>
              </a:rPr>
              <a:t> can cause temporary elevations</a:t>
            </a:r>
            <a:r>
              <a:rPr lang="en-US" sz="2000" b="1" dirty="0" smtClean="0">
                <a:latin typeface="Abadi MT Condensed Light"/>
                <a:cs typeface="Abadi MT Condensed Light"/>
                <a:sym typeface="Wingdings"/>
              </a:rPr>
              <a:t> ]</a:t>
            </a:r>
            <a:endParaRPr lang="en-US" sz="2000" b="1" dirty="0">
              <a:latin typeface="Abadi MT Condensed Light"/>
              <a:cs typeface="Abadi MT Condensed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612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-304800"/>
            <a:ext cx="8229600" cy="1124744"/>
          </a:xfrm>
        </p:spPr>
        <p:txBody>
          <a:bodyPr>
            <a:normAutofit/>
          </a:bodyPr>
          <a:lstStyle/>
          <a:p>
            <a:r>
              <a:rPr lang="en-US" sz="3200" b="1" u="sng" dirty="0" smtClean="0">
                <a:latin typeface="Adobe Caslon Pro Bold"/>
                <a:cs typeface="Adobe Caslon Pro Bold"/>
              </a:rPr>
              <a:t> </a:t>
            </a:r>
            <a:r>
              <a:rPr lang="en-US" sz="4400" b="1" u="sng" cap="none" dirty="0" smtClean="0">
                <a:latin typeface="Adobe Caslon Pro Bold"/>
                <a:cs typeface="Adobe Caslon Pro Bold"/>
              </a:rPr>
              <a:t>Hematocrit  (HCT)</a:t>
            </a:r>
            <a:endParaRPr lang="x-none" sz="4400" cap="none" dirty="0">
              <a:latin typeface="Adobe Caslon Pro Bold"/>
              <a:cs typeface="Adobe Caslon Pro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5105400" cy="5943600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buFont typeface="Arial"/>
              <a:buChar char="•"/>
            </a:pPr>
            <a:r>
              <a:rPr lang="en-US" i="1" dirty="0">
                <a:solidFill>
                  <a:srgbClr val="3D5185"/>
                </a:solidFill>
                <a:latin typeface="Abadi MT Condensed Light"/>
                <a:cs typeface="Abadi MT Condensed Light"/>
              </a:rPr>
              <a:t>HCT or packed cell volume (PCV) </a:t>
            </a:r>
            <a:r>
              <a:rPr lang="en-US" b="0" dirty="0" smtClean="0">
                <a:latin typeface="Abadi MT Condensed Light"/>
                <a:cs typeface="Abadi MT Condensed Light"/>
              </a:rPr>
              <a:t>is </a:t>
            </a:r>
            <a:r>
              <a:rPr lang="en-US" b="0" dirty="0">
                <a:latin typeface="Abadi MT Condensed Light"/>
                <a:cs typeface="Abadi MT Condensed Light"/>
              </a:rPr>
              <a:t>the volume percentage (%) of </a:t>
            </a:r>
            <a:r>
              <a:rPr lang="en-US" b="0" dirty="0" smtClean="0">
                <a:latin typeface="Abadi MT Condensed Light"/>
                <a:cs typeface="Abadi MT Condensed Light"/>
              </a:rPr>
              <a:t>RBCs in blood</a:t>
            </a:r>
          </a:p>
          <a:p>
            <a:pPr marL="342900" indent="-342900" algn="just">
              <a:lnSpc>
                <a:spcPct val="150000"/>
              </a:lnSpc>
              <a:buFont typeface="Arial"/>
              <a:buChar char="•"/>
            </a:pPr>
            <a:r>
              <a:rPr lang="en-US" b="0" dirty="0" smtClean="0">
                <a:latin typeface="Abadi MT Condensed Light"/>
                <a:cs typeface="Abadi MT Condensed Light"/>
              </a:rPr>
              <a:t>It is used as a simple screening test for anemia.</a:t>
            </a:r>
            <a:endParaRPr lang="en-US" b="0" dirty="0">
              <a:latin typeface="Abadi MT Condensed Light"/>
              <a:cs typeface="Abadi MT Condensed Light"/>
            </a:endParaRPr>
          </a:p>
          <a:p>
            <a:pPr marL="342900" indent="-342900" algn="just">
              <a:lnSpc>
                <a:spcPct val="150000"/>
              </a:lnSpc>
              <a:buFont typeface="Arial"/>
              <a:buChar char="•"/>
            </a:pPr>
            <a:r>
              <a:rPr lang="en-US" b="0" dirty="0">
                <a:latin typeface="Abadi MT Condensed Light"/>
                <a:cs typeface="Abadi MT Condensed Light"/>
              </a:rPr>
              <a:t>Blood is collected in </a:t>
            </a:r>
            <a:r>
              <a:rPr lang="en-US" b="0" dirty="0" smtClean="0">
                <a:latin typeface="Abadi MT Condensed Light"/>
                <a:cs typeface="Abadi MT Condensed Light"/>
              </a:rPr>
              <a:t>heparinized </a:t>
            </a:r>
            <a:r>
              <a:rPr lang="en-US" i="1" dirty="0">
                <a:solidFill>
                  <a:schemeClr val="accent3"/>
                </a:solidFill>
                <a:latin typeface="Abadi MT Condensed Light"/>
                <a:cs typeface="Abadi MT Condensed Light"/>
              </a:rPr>
              <a:t>capillary tube</a:t>
            </a:r>
            <a:r>
              <a:rPr lang="en-US" b="0" dirty="0">
                <a:latin typeface="Abadi MT Condensed Light"/>
                <a:cs typeface="Abadi MT Condensed Light"/>
              </a:rPr>
              <a:t>, which is then sealed, centrifuged and the red cell volume expressed as a percentage of the whole blood. </a:t>
            </a:r>
            <a:endParaRPr lang="en-US" b="0" dirty="0" smtClean="0">
              <a:solidFill>
                <a:srgbClr val="FF0000"/>
              </a:solidFill>
              <a:latin typeface="Abadi MT Condensed Light"/>
              <a:cs typeface="Abadi MT Condensed Light"/>
            </a:endParaRPr>
          </a:p>
        </p:txBody>
      </p:sp>
      <p:pic>
        <p:nvPicPr>
          <p:cNvPr id="11" name="Picture 10" descr="Screen Shot 2016-04-02 at 4.04.0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57800" y="1600200"/>
            <a:ext cx="3563648" cy="4953000"/>
          </a:xfrm>
          <a:prstGeom prst="rect">
            <a:avLst/>
          </a:prstGeom>
          <a:ln>
            <a:solidFill>
              <a:srgbClr val="E67C7F"/>
            </a:solidFill>
          </a:ln>
        </p:spPr>
      </p:pic>
      <p:cxnSp>
        <p:nvCxnSpPr>
          <p:cNvPr id="13" name="Straight Arrow Connector 12"/>
          <p:cNvCxnSpPr/>
          <p:nvPr/>
        </p:nvCxnSpPr>
        <p:spPr>
          <a:xfrm>
            <a:off x="6629400" y="4800600"/>
            <a:ext cx="0" cy="762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791200" y="49530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HCT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xmlns="" val="165122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0"/>
            <a:ext cx="80772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800" b="1" u="sng" dirty="0" smtClean="0">
                <a:solidFill>
                  <a:srgbClr val="FF0000"/>
                </a:solidFill>
                <a:latin typeface="Abadi MT Condensed Light"/>
                <a:cs typeface="Abadi MT Condensed Light"/>
              </a:rPr>
              <a:t>Calculation: </a:t>
            </a:r>
          </a:p>
          <a:p>
            <a:pPr algn="just" rtl="0"/>
            <a:endParaRPr lang="en-US" sz="2400" dirty="0">
              <a:solidFill>
                <a:srgbClr val="FF0000"/>
              </a:solidFill>
              <a:latin typeface="Abadi MT Condensed Light"/>
              <a:cs typeface="Abadi MT Condensed Light"/>
            </a:endParaRPr>
          </a:p>
          <a:p>
            <a:pPr algn="just" rtl="0"/>
            <a:r>
              <a:rPr lang="en-US" sz="2400" dirty="0">
                <a:latin typeface="Abadi MT Condensed Light"/>
                <a:cs typeface="Abadi MT Condensed Light"/>
              </a:rPr>
              <a:t> HCT=     </a:t>
            </a:r>
            <a:r>
              <a:rPr lang="en-US" sz="2400" u="sng" dirty="0">
                <a:latin typeface="Abadi MT Condensed Light"/>
                <a:cs typeface="Abadi MT Condensed Light"/>
              </a:rPr>
              <a:t> </a:t>
            </a:r>
            <a:r>
              <a:rPr lang="en-US" sz="2000" u="sng" dirty="0">
                <a:latin typeface="Abadi MT Condensed Light"/>
                <a:cs typeface="Abadi MT Condensed Light"/>
              </a:rPr>
              <a:t>Length of column of RBC </a:t>
            </a:r>
            <a:r>
              <a:rPr lang="en-US" sz="2000" dirty="0">
                <a:latin typeface="Abadi MT Condensed Light"/>
                <a:cs typeface="Abadi MT Condensed Light"/>
              </a:rPr>
              <a:t>    </a:t>
            </a:r>
            <a:r>
              <a:rPr lang="en-US" sz="2000" dirty="0" smtClean="0">
                <a:latin typeface="Abadi MT Condensed Light"/>
                <a:cs typeface="Abadi MT Condensed Light"/>
              </a:rPr>
              <a:t>   </a:t>
            </a:r>
            <a:r>
              <a:rPr lang="en-US" sz="2000" dirty="0">
                <a:latin typeface="Abadi MT Condensed Light"/>
                <a:cs typeface="Abadi MT Condensed Light"/>
              </a:rPr>
              <a:t>x    100</a:t>
            </a:r>
          </a:p>
          <a:p>
            <a:pPr algn="just" rtl="0"/>
            <a:r>
              <a:rPr lang="en-US" sz="2000" dirty="0">
                <a:latin typeface="Abadi MT Condensed Light"/>
                <a:cs typeface="Abadi MT Condensed Light"/>
              </a:rPr>
              <a:t>             Total length of blood component </a:t>
            </a:r>
          </a:p>
          <a:p>
            <a:pPr algn="just" rtl="0"/>
            <a:endParaRPr lang="en-US" sz="2400" dirty="0" smtClean="0">
              <a:solidFill>
                <a:srgbClr val="FF0000"/>
              </a:solidFill>
              <a:latin typeface="Abadi MT Condensed Light"/>
              <a:cs typeface="Abadi MT Condensed Light"/>
            </a:endParaRPr>
          </a:p>
          <a:p>
            <a:pPr algn="just" rtl="0"/>
            <a:r>
              <a:rPr lang="en-US" sz="2800" b="1" u="sng" dirty="0" smtClean="0">
                <a:solidFill>
                  <a:srgbClr val="FF0000"/>
                </a:solidFill>
                <a:latin typeface="Abadi MT Condensed Light"/>
                <a:cs typeface="Abadi MT Condensed Light"/>
              </a:rPr>
              <a:t>Normal ranges: </a:t>
            </a:r>
          </a:p>
          <a:p>
            <a:pPr algn="just" rtl="0"/>
            <a:endParaRPr lang="en-US" sz="2400" dirty="0">
              <a:solidFill>
                <a:srgbClr val="FF0000"/>
              </a:solidFill>
              <a:latin typeface="Abadi MT Condensed Light"/>
              <a:cs typeface="Abadi MT Condensed Light"/>
            </a:endParaRPr>
          </a:p>
          <a:p>
            <a:pPr algn="just" rtl="0"/>
            <a:r>
              <a:rPr lang="en-US" sz="2400" dirty="0">
                <a:latin typeface="Abadi MT Condensed Light"/>
                <a:cs typeface="Abadi MT Condensed Light"/>
              </a:rPr>
              <a:t>Male: 40.7 - 50.3%           Female: 36.1 - 44.3% </a:t>
            </a:r>
          </a:p>
        </p:txBody>
      </p:sp>
      <p:pic>
        <p:nvPicPr>
          <p:cNvPr id="6" name="Picture 5" descr="download (2).jpeg"/>
          <p:cNvPicPr>
            <a:picLocks noChangeAspect="1"/>
          </p:cNvPicPr>
          <p:nvPr/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0" y="3505200"/>
            <a:ext cx="4267200" cy="2286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267200" y="3276600"/>
            <a:ext cx="198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HIGH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0" y="3276600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LOW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0" y="57150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 smtClean="0"/>
              <a:t>Dehydration</a:t>
            </a:r>
          </a:p>
          <a:p>
            <a:pPr algn="l"/>
            <a:r>
              <a:rPr lang="en-US" sz="1400" dirty="0" smtClean="0"/>
              <a:t>Living in high altitude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419600" y="571500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 smtClean="0"/>
              <a:t>Leukemia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95400" y="3276600"/>
            <a:ext cx="6934200" cy="3429000"/>
          </a:xfrm>
          <a:prstGeom prst="rect">
            <a:avLst/>
          </a:prstGeom>
          <a:noFill/>
          <a:ln>
            <a:solidFill>
              <a:srgbClr val="E67C7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464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7019</TotalTime>
  <Words>335</Words>
  <Application>Microsoft Macintosh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Essential</vt:lpstr>
      <vt:lpstr> Erythrocyte Sedimentation Rate (ESR) and Hematocrit (HCT) </vt:lpstr>
      <vt:lpstr>Objectives</vt:lpstr>
      <vt:lpstr>Erythrocyte Sedimentation Rate (ESR)</vt:lpstr>
      <vt:lpstr>Principle </vt:lpstr>
      <vt:lpstr>Results</vt:lpstr>
      <vt:lpstr> Hematocrit  (HCT)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win-7</dc:creator>
  <cp:lastModifiedBy>naljebrin</cp:lastModifiedBy>
  <cp:revision>130</cp:revision>
  <cp:lastPrinted>2014-11-08T11:18:54Z</cp:lastPrinted>
  <dcterms:created xsi:type="dcterms:W3CDTF">2013-03-29T12:05:56Z</dcterms:created>
  <dcterms:modified xsi:type="dcterms:W3CDTF">2017-11-26T09:25:55Z</dcterms:modified>
</cp:coreProperties>
</file>