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9" r:id="rId4"/>
    <p:sldId id="297" r:id="rId5"/>
    <p:sldId id="263" r:id="rId6"/>
    <p:sldId id="298" r:id="rId7"/>
    <p:sldId id="262" r:id="rId8"/>
    <p:sldId id="268" r:id="rId9"/>
    <p:sldId id="291" r:id="rId10"/>
    <p:sldId id="292" r:id="rId11"/>
    <p:sldId id="293" r:id="rId12"/>
    <p:sldId id="267" r:id="rId13"/>
    <p:sldId id="295" r:id="rId14"/>
    <p:sldId id="265" r:id="rId15"/>
    <p:sldId id="270" r:id="rId16"/>
    <p:sldId id="272" r:id="rId17"/>
    <p:sldId id="274" r:id="rId18"/>
    <p:sldId id="304" r:id="rId19"/>
    <p:sldId id="300" r:id="rId20"/>
    <p:sldId id="301" r:id="rId21"/>
    <p:sldId id="276" r:id="rId22"/>
    <p:sldId id="278" r:id="rId23"/>
    <p:sldId id="303" r:id="rId24"/>
    <p:sldId id="302" r:id="rId25"/>
    <p:sldId id="305" r:id="rId26"/>
    <p:sldId id="258" r:id="rId27"/>
    <p:sldId id="279" r:id="rId28"/>
    <p:sldId id="294" r:id="rId29"/>
    <p:sldId id="283" r:id="rId30"/>
    <p:sldId id="286" r:id="rId31"/>
    <p:sldId id="296" r:id="rId32"/>
    <p:sldId id="288" r:id="rId3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13" autoAdjust="0"/>
  </p:normalViewPr>
  <p:slideViewPr>
    <p:cSldViewPr>
      <p:cViewPr varScale="1">
        <p:scale>
          <a:sx n="65" d="100"/>
          <a:sy n="65" d="100"/>
        </p:scale>
        <p:origin x="-98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notesViewPr>
    <p:cSldViewPr>
      <p:cViewPr varScale="1">
        <p:scale>
          <a:sx n="43" d="100"/>
          <a:sy n="43" d="100"/>
        </p:scale>
        <p:origin x="-1476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1" tIns="46587" rIns="93171" bIns="46587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solidFill>
                  <a:schemeClr val="tx2"/>
                </a:solidFill>
                <a:latin typeface="Tahoma" pitchFamily="34" charset="0"/>
              </a:defRPr>
            </a:lvl1pPr>
          </a:lstStyle>
          <a:p>
            <a:r>
              <a:rPr lang="en-US" altLang="en-US"/>
              <a:t>Hair Health &amp; Conditioners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1" tIns="46587" rIns="93171" bIns="46587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ahoma" pitchFamily="34" charset="0"/>
              </a:defRPr>
            </a:lvl1pPr>
          </a:lstStyle>
          <a:p>
            <a:r>
              <a:rPr lang="en-US" altLang="en-US"/>
              <a:t>April 2002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1" tIns="46587" rIns="93171" bIns="46587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ahoma" pitchFamily="34" charset="0"/>
              </a:defRPr>
            </a:lvl1pPr>
          </a:lstStyle>
          <a:p>
            <a:r>
              <a:rPr lang="en-US" altLang="en-US"/>
              <a:t>Procter &amp; Gamble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1" tIns="46587" rIns="93171" bIns="46587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36112957-9EB4-4807-B179-BCA1D8FA5C26}" type="slidenum">
              <a:rPr lang="ar-SA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659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81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58" tIns="46580" rIns="93158" bIns="4658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58" tIns="46580" rIns="93158" bIns="4658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3163" y="698500"/>
            <a:ext cx="4654550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22775"/>
            <a:ext cx="5130800" cy="4189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3163" y="698500"/>
            <a:ext cx="4654550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22775"/>
            <a:ext cx="5130800" cy="4189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3163" y="698500"/>
            <a:ext cx="4654550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95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22775"/>
            <a:ext cx="5130800" cy="4189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58" tIns="46580" rIns="93158" bIns="4658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3163" y="698500"/>
            <a:ext cx="4654550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22775"/>
            <a:ext cx="5130800" cy="4189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3163" y="698500"/>
            <a:ext cx="4654550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22775"/>
            <a:ext cx="5130800" cy="4189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3163" y="698500"/>
            <a:ext cx="4654550" cy="34909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22775"/>
            <a:ext cx="5130800" cy="4189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58" tIns="46580" rIns="93158" bIns="4658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16" tIns="46509" rIns="93016" bIns="46509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1" tIns="46587" rIns="93171" bIns="46587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93187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8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9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0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1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2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3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4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5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6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7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8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9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0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1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2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3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4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5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6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7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8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209" name="Group 25"/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93210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1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2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213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3214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3215" name="Rectangle 31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3216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3217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F99231-CDE8-48A7-B798-A4D2CB5BD275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4985C-DD67-4E12-8368-7C72E43923F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06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07F9-C5F7-4842-82C9-E820187AE00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03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3A3A3-693D-4256-B66E-1BF64742750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67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1623E-4FD4-4E2E-ACD8-FA8D7CF9B7E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42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61374-203D-4CCC-A775-8BC26F17BF0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70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D13C3-2114-4295-9F96-C719C722269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94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918D8-772E-487B-B50D-B01151DB2AE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13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8D51C-F84F-4EEC-BBEA-3D4DE6989C5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12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E2DAB-7228-4EF2-B577-99E5C7416AE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97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7076E-7778-425B-A88A-F259E157B1C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98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92163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4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5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6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7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8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9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0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1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2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3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4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5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6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7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8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9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0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1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2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3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4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185" name="Group 25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92186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7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8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8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0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91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192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 altLang="en-US"/>
          </a:p>
        </p:txBody>
      </p:sp>
      <p:sp>
        <p:nvSpPr>
          <p:cNvPr id="92193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cs typeface="Times New Roman" pitchFamily="18" charset="0"/>
              </a:defRPr>
            </a:lvl1pPr>
          </a:lstStyle>
          <a:p>
            <a:fld id="{3CD020D4-EBBB-4D7D-A982-27D60EADFA01}" type="slidenum">
              <a:rPr lang="ar-SA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E5C791D-1957-417A-9538-1E94BC30566C}" type="slidenum">
              <a:rPr lang="ar-SA" altLang="en-US"/>
              <a:pPr/>
              <a:t>1</a:t>
            </a:fld>
            <a:endParaRPr lang="en-US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68488"/>
            <a:ext cx="9144000" cy="1600200"/>
          </a:xfrm>
          <a:noFill/>
          <a:ln/>
        </p:spPr>
        <p:txBody>
          <a:bodyPr lIns="92075" tIns="46038" rIns="92075" bIns="46038" anchor="ctr" anchorCtr="0"/>
          <a:lstStyle/>
          <a:p>
            <a:r>
              <a:rPr lang="en-US" altLang="en-US" sz="3200"/>
              <a:t>Hair Health &amp; Conditioners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 lIns="92075" tIns="46038" rIns="92075" bIns="46038" anchorCtr="0"/>
          <a:lstStyle/>
          <a:p>
            <a:pPr marL="342900" indent="-342900">
              <a:spcBef>
                <a:spcPct val="0"/>
              </a:spcBef>
            </a:pPr>
            <a:r>
              <a:rPr lang="en-US" altLang="en-US" sz="2800"/>
              <a:t>Lauren Thaman Hodges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800"/>
              <a:t>Associate Director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800"/>
              <a:t>Procter &amp; Gamble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69B9-E0DB-4DE1-A5C6-3E25B09D103C}" type="slidenum">
              <a:rPr lang="ar-SA" altLang="en-US"/>
              <a:pPr/>
              <a:t>10</a:t>
            </a:fld>
            <a:endParaRPr lang="en-US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331913" y="2209800"/>
            <a:ext cx="2298700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200">
                <a:latin typeface="Tahoma" pitchFamily="34" charset="0"/>
              </a:rPr>
              <a:t>Uplifted Cuticle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loss of cuticle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layer by layer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 b="1">
                <a:solidFill>
                  <a:schemeClr val="folHlink"/>
                </a:solidFill>
                <a:latin typeface="Tahoma" pitchFamily="34" charset="0"/>
              </a:rPr>
              <a:t>exposes cortex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split ends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hair breaks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2384425" y="25876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2384425" y="32734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2384425" y="39592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2384425" y="45688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2384425" y="52546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AutoShape 12"/>
          <p:cNvSpPr>
            <a:spLocks/>
          </p:cNvSpPr>
          <p:nvPr/>
        </p:nvSpPr>
        <p:spPr bwMode="auto">
          <a:xfrm>
            <a:off x="1325563" y="2276475"/>
            <a:ext cx="76200" cy="762000"/>
          </a:xfrm>
          <a:prstGeom prst="leftBrace">
            <a:avLst>
              <a:gd name="adj1" fmla="val 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AutoShape 13"/>
          <p:cNvSpPr>
            <a:spLocks/>
          </p:cNvSpPr>
          <p:nvPr/>
        </p:nvSpPr>
        <p:spPr bwMode="auto">
          <a:xfrm>
            <a:off x="1325563" y="3190875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AutoShape 14"/>
          <p:cNvSpPr>
            <a:spLocks/>
          </p:cNvSpPr>
          <p:nvPr/>
        </p:nvSpPr>
        <p:spPr bwMode="auto">
          <a:xfrm>
            <a:off x="1325563" y="4714875"/>
            <a:ext cx="76200" cy="1295400"/>
          </a:xfrm>
          <a:prstGeom prst="leftBrace">
            <a:avLst>
              <a:gd name="adj1" fmla="val 141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639763" y="250507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Slight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304800" y="3581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Moderate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304800" y="5181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Severe</a:t>
            </a:r>
          </a:p>
        </p:txBody>
      </p:sp>
      <p:pic>
        <p:nvPicPr>
          <p:cNvPr id="86034" name="Picture 18" descr="exposed cort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3776663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1905000" y="6858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Damage</a:t>
            </a:r>
          </a:p>
        </p:txBody>
      </p:sp>
      <p:sp>
        <p:nvSpPr>
          <p:cNvPr id="86036" name="Text Box 20"/>
          <p:cNvSpPr txBox="1">
            <a:spLocks noChangeArrowheads="1"/>
          </p:cNvSpPr>
          <p:nvPr/>
        </p:nvSpPr>
        <p:spPr bwMode="auto">
          <a:xfrm>
            <a:off x="762000" y="14478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Progression of Hair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8F29-7F4C-4F81-AD16-ED1FD731F16E}" type="slidenum">
              <a:rPr lang="ar-SA" altLang="en-US"/>
              <a:pPr/>
              <a:t>11</a:t>
            </a:fld>
            <a:endParaRPr lang="en-US" altLang="en-US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460500" y="2209800"/>
            <a:ext cx="2039938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200">
                <a:latin typeface="Tahoma" pitchFamily="34" charset="0"/>
              </a:rPr>
              <a:t>Uplifted Cuticle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loss of cuticle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layer by layer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exposes cortex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 b="1">
                <a:solidFill>
                  <a:schemeClr val="folHlink"/>
                </a:solidFill>
                <a:latin typeface="Tahoma" pitchFamily="34" charset="0"/>
              </a:rPr>
              <a:t>split ends</a:t>
            </a:r>
          </a:p>
          <a:p>
            <a:pPr algn="ctr" eaLnBrk="0" hangingPunct="0"/>
            <a:endParaRPr lang="en-US" altLang="en-US" sz="2200" b="1">
              <a:solidFill>
                <a:schemeClr val="folHlink"/>
              </a:solidFill>
              <a:latin typeface="Tahoma" pitchFamily="34" charset="0"/>
            </a:endParaRPr>
          </a:p>
          <a:p>
            <a:pPr algn="ctr" eaLnBrk="0" hangingPunct="0"/>
            <a:r>
              <a:rPr lang="en-US" altLang="en-US" sz="2200" b="1">
                <a:solidFill>
                  <a:schemeClr val="folHlink"/>
                </a:solidFill>
                <a:latin typeface="Tahoma" pitchFamily="34" charset="0"/>
              </a:rPr>
              <a:t>hair breaks</a:t>
            </a:r>
          </a:p>
          <a:p>
            <a:pPr algn="ctr" eaLnBrk="0" hangingPunct="0"/>
            <a:endParaRPr lang="en-US" altLang="en-US" sz="22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2384425" y="25876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2384425" y="32734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2384425" y="39592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2384425" y="45688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2384425" y="5254625"/>
            <a:ext cx="215900" cy="368300"/>
          </a:xfrm>
          <a:prstGeom prst="down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073" name="Picture 9" descr="hair condition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622675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4" name="Picture 10" descr="trichorrhexis nodosa - overheated hair dry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3611563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6" name="AutoShape 12"/>
          <p:cNvSpPr>
            <a:spLocks/>
          </p:cNvSpPr>
          <p:nvPr/>
        </p:nvSpPr>
        <p:spPr bwMode="auto">
          <a:xfrm>
            <a:off x="1325563" y="2276475"/>
            <a:ext cx="76200" cy="762000"/>
          </a:xfrm>
          <a:prstGeom prst="leftBrace">
            <a:avLst>
              <a:gd name="adj1" fmla="val 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AutoShape 13"/>
          <p:cNvSpPr>
            <a:spLocks/>
          </p:cNvSpPr>
          <p:nvPr/>
        </p:nvSpPr>
        <p:spPr bwMode="auto">
          <a:xfrm>
            <a:off x="1325563" y="3190875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AutoShape 14"/>
          <p:cNvSpPr>
            <a:spLocks/>
          </p:cNvSpPr>
          <p:nvPr/>
        </p:nvSpPr>
        <p:spPr bwMode="auto">
          <a:xfrm>
            <a:off x="1325563" y="4714875"/>
            <a:ext cx="76200" cy="1295400"/>
          </a:xfrm>
          <a:prstGeom prst="leftBrace">
            <a:avLst>
              <a:gd name="adj1" fmla="val 141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639763" y="250507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Slight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304800" y="3581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Moderate</a:t>
            </a: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304800" y="5181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Severe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1752600" y="6858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Damage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762000" y="14478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Progression of Hair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D91-8192-4C7A-937D-06B39B4459EB}" type="slidenum">
              <a:rPr lang="ar-SA" altLang="en-US"/>
              <a:pPr/>
              <a:t>12</a:t>
            </a:fld>
            <a:endParaRPr lang="en-US" altLang="en-US"/>
          </a:p>
        </p:txBody>
      </p:sp>
      <p:pic>
        <p:nvPicPr>
          <p:cNvPr id="2457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2595563" cy="2538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2527300" cy="2511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2582863" cy="2543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6977063" y="5646738"/>
            <a:ext cx="1330325" cy="533400"/>
            <a:chOff x="4491" y="3557"/>
            <a:chExt cx="838" cy="336"/>
          </a:xfrm>
        </p:grpSpPr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491" y="3557"/>
              <a:ext cx="288" cy="276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925" y="3605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Tip</a:t>
              </a:r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3898900" y="5657850"/>
            <a:ext cx="1773238" cy="522288"/>
            <a:chOff x="2552" y="3564"/>
            <a:chExt cx="1117" cy="329"/>
          </a:xfrm>
        </p:grpSpPr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2552" y="3564"/>
              <a:ext cx="288" cy="276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2945" y="3605"/>
              <a:ext cx="7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Middle</a:t>
              </a:r>
            </a:p>
          </p:txBody>
        </p:sp>
      </p:grp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1143000" y="5638800"/>
            <a:ext cx="1501775" cy="522288"/>
            <a:chOff x="859" y="3564"/>
            <a:chExt cx="946" cy="329"/>
          </a:xfrm>
        </p:grpSpPr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859" y="3564"/>
              <a:ext cx="288" cy="276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1252" y="3605"/>
              <a:ext cx="5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Root</a:t>
              </a:r>
            </a:p>
          </p:txBody>
        </p:sp>
      </p:grp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1219200"/>
            <a:ext cx="91440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 eaLnBrk="0" hangingPunct="0"/>
            <a:r>
              <a:rPr lang="en-US" altLang="en-US" sz="2400">
                <a:latin typeface="Tahoma" pitchFamily="34" charset="0"/>
              </a:rPr>
              <a:t>Damage Occurs Over Time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1752600"/>
            <a:ext cx="9144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185738" indent="-185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altLang="en-US" sz="2200">
                <a:latin typeface="Tahoma" pitchFamily="34" charset="0"/>
              </a:rPr>
              <a:t>Hair Damage typically occurs over a long time  </a:t>
            </a:r>
          </a:p>
          <a:p>
            <a:pPr eaLnBrk="0" hangingPunct="0">
              <a:buFontTx/>
              <a:buChar char="•"/>
            </a:pPr>
            <a:r>
              <a:rPr lang="en-US" altLang="en-US" sz="2200">
                <a:latin typeface="Tahoma" pitchFamily="34" charset="0"/>
              </a:rPr>
              <a:t>Many consumers don’t notice damage until the cortex has already been destroyed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905000" y="6858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211513" y="3838575"/>
            <a:ext cx="183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 sz="2000">
                <a:latin typeface="Tahoma" pitchFamily="34" charset="0"/>
              </a:rPr>
              <a:t>mechanical</a:t>
            </a:r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2846388" y="39909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 flipV="1">
            <a:off x="2743200" y="2971800"/>
            <a:ext cx="457200" cy="790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2819400" y="43434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762000" y="3810000"/>
            <a:ext cx="2030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000">
                <a:latin typeface="Tahoma" pitchFamily="34" charset="0"/>
              </a:rPr>
              <a:t>type of damage: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3124200" y="2590800"/>
            <a:ext cx="1274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 sz="2000">
                <a:latin typeface="Tahoma" pitchFamily="34" charset="0"/>
              </a:rPr>
              <a:t>chemical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3048000" y="5029200"/>
            <a:ext cx="1157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 sz="2000">
                <a:latin typeface="Tahoma" pitchFamily="34" charset="0"/>
              </a:rPr>
              <a:t>thermal</a:t>
            </a:r>
          </a:p>
        </p:txBody>
      </p:sp>
      <p:pic>
        <p:nvPicPr>
          <p:cNvPr id="105481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2401888" cy="2019300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82" name="Picture 10" descr="IMG0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2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3" name="Picture 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628900" cy="1982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685800" y="1524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Sources of Hair  Damage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7620000" y="11430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</a:rPr>
              <a:t>Excess perming</a:t>
            </a: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7239000" y="51054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Back combing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3352800" y="62484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Bubble Hair</a:t>
            </a: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1905000" y="228600"/>
            <a:ext cx="548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  <a:latin typeface="Tahoma" pitchFamily="34" charset="0"/>
              </a:rPr>
              <a:t>Hair Damage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914400" y="4800600"/>
            <a:ext cx="175260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ahoma" pitchFamily="34" charset="0"/>
              </a:rPr>
              <a:t>UV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1800" i="1">
                <a:latin typeface="Tahoma" pitchFamily="34" charset="0"/>
              </a:rPr>
              <a:t>Protein degradation leads to other damage types</a:t>
            </a: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 flipH="1">
            <a:off x="1828800" y="4267200"/>
            <a:ext cx="762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8077200" y="65532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CE81-9105-42A1-AB9F-20FB0B9EE44F}" type="slidenum">
              <a:rPr lang="ar-SA" altLang="en-US"/>
              <a:pPr/>
              <a:t>14</a:t>
            </a:fld>
            <a:endParaRPr lang="en-US" alt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>
                <a:latin typeface="Tahoma" pitchFamily="34" charset="0"/>
              </a:rPr>
              <a:t>Healthy Hair = Healthy Cuticle</a:t>
            </a:r>
          </a:p>
        </p:txBody>
      </p:sp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4549775" cy="3055938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172200" y="2362200"/>
            <a:ext cx="22098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Shiny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Strong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Smooth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Silky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Full of Body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Soft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905000" y="6858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BC24-F5D2-425D-87CB-85DD4911A6C8}" type="slidenum">
              <a:rPr lang="ar-SA" altLang="en-US"/>
              <a:pPr/>
              <a:t>15</a:t>
            </a:fld>
            <a:endParaRPr lang="en-US" altLang="en-US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066800" y="6858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Conditioners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784860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>
                <a:latin typeface="Tahoma" pitchFamily="34" charset="0"/>
              </a:rPr>
              <a:t>Definition: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ahoma" pitchFamily="34" charset="0"/>
              </a:rPr>
              <a:t>The process of applying materials to the hair, both inside and outside,  which provide: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a protective coating	</a:t>
            </a:r>
            <a:r>
              <a:rPr lang="en-US" altLang="en-US">
                <a:latin typeface="Tahoma" pitchFamily="34" charset="0"/>
                <a:sym typeface="Wingdings" pitchFamily="2" charset="2"/>
              </a:rPr>
              <a:t> 	prevent cuticle damage</a:t>
            </a:r>
            <a:endParaRPr lang="en-US" altLang="en-US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retain moisture       	</a:t>
            </a:r>
            <a:r>
              <a:rPr lang="en-US" altLang="en-US">
                <a:latin typeface="Tahoma" pitchFamily="34" charset="0"/>
                <a:sym typeface="Wingdings" pitchFamily="2" charset="2"/>
              </a:rPr>
              <a:t> 	improve flexibility, resilience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provide lubrication </a:t>
            </a:r>
            <a:r>
              <a:rPr lang="en-US" altLang="en-US">
                <a:latin typeface="Tahoma" pitchFamily="34" charset="0"/>
                <a:sym typeface="Wingdings" pitchFamily="2" charset="2"/>
              </a:rPr>
              <a:t>	</a:t>
            </a:r>
            <a:r>
              <a:rPr lang="en-US" altLang="en-US">
                <a:latin typeface="Tahoma" pitchFamily="34" charset="0"/>
              </a:rPr>
              <a:t> 	improve smoothness and shine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Disperse static		</a:t>
            </a:r>
            <a:r>
              <a:rPr lang="en-US" altLang="en-US">
                <a:latin typeface="Tahoma" pitchFamily="34" charset="0"/>
                <a:sym typeface="Wingdings" pitchFamily="2" charset="2"/>
              </a:rPr>
              <a:t> 	reduce frizz</a:t>
            </a:r>
            <a:endParaRPr lang="en-US" altLang="en-US">
              <a:latin typeface="Tahoma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98525" y="4156075"/>
            <a:ext cx="702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B2B-0693-4337-831D-CCA601B738F4}" type="slidenum">
              <a:rPr lang="ar-SA" altLang="en-US"/>
              <a:pPr/>
              <a:t>16</a:t>
            </a:fld>
            <a:endParaRPr lang="en-US" alt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endParaRPr lang="en-US" altLang="en-US" sz="4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Type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133600" y="1447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Purpose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198120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ahoma" pitchFamily="34" charset="0"/>
              </a:rPr>
              <a:t>Rinse-off  (Traditional)</a:t>
            </a:r>
          </a:p>
          <a:p>
            <a:pPr>
              <a:spcBef>
                <a:spcPct val="50000"/>
              </a:spcBef>
            </a:pPr>
            <a:endParaRPr lang="en-US" altLang="en-US" sz="8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8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8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ahoma" pitchFamily="34" charset="0"/>
              </a:rPr>
              <a:t>Leave-in or Rinse-free</a:t>
            </a: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ahoma" pitchFamily="34" charset="0"/>
              </a:rPr>
              <a:t>Intensive Treatment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981200" y="1981200"/>
            <a:ext cx="426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</a:rPr>
              <a:t>Used just after washing, provides a daily dose of damage protection, and  help improve or maintain hair quality. 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905000" y="3352800"/>
            <a:ext cx="396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</a:rPr>
              <a:t>Used anytime during the day to provide damage protection, and help improve or maintain hair quality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981200" y="4953000"/>
            <a:ext cx="411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</a:rPr>
              <a:t>A high conditioning product to help restore the quality of very dry, damaged hair.</a:t>
            </a:r>
          </a:p>
        </p:txBody>
      </p:sp>
      <p:pic>
        <p:nvPicPr>
          <p:cNvPr id="35850" name="Picture 10" descr="DSC00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133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DSC000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2133600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DSC000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133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066800" y="6858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Types of Conditioners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2E43-5605-4DE8-9928-ACD5EBB14544}" type="slidenum">
              <a:rPr lang="ar-SA" altLang="en-US"/>
              <a:pPr/>
              <a:t>17</a:t>
            </a:fld>
            <a:endParaRPr lang="en-US" alt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57200" y="533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How Do Conditioners Work?</a:t>
            </a:r>
          </a:p>
        </p:txBody>
      </p:sp>
      <p:graphicFrame>
        <p:nvGraphicFramePr>
          <p:cNvPr id="37891" name="Object 3"/>
          <p:cNvGraphicFramePr>
            <a:graphicFrameLocks/>
          </p:cNvGraphicFramePr>
          <p:nvPr/>
        </p:nvGraphicFramePr>
        <p:xfrm>
          <a:off x="5334000" y="1828800"/>
          <a:ext cx="2706688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Bitmap Image" r:id="rId4" imgW="2180952" imgH="2942857" progId="Paint.Picture">
                  <p:embed/>
                </p:oleObj>
              </mc:Choice>
              <mc:Fallback>
                <p:oleObj name="Bitmap Image" r:id="rId4" imgW="2180952" imgH="2942857" progId="Paint.Picture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828800"/>
                        <a:ext cx="2706688" cy="3479800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248400" y="28194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Conditioning Material A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rot="10822364" flipV="1">
            <a:off x="6477000" y="3124200"/>
            <a:ext cx="1447800" cy="53340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none" w="sm" len="sm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019800" y="5486400"/>
            <a:ext cx="288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Conditioning Material B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 flipV="1">
            <a:off x="6934200" y="4343400"/>
            <a:ext cx="381000" cy="121920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5334000" y="1828800"/>
            <a:ext cx="287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Conditioning Material C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5943600" y="2181225"/>
            <a:ext cx="457200" cy="1125538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04800" y="1905000"/>
            <a:ext cx="4572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A combination of conditioning materials is blended together to deliver the intended level of conditioning.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28600" y="3886200"/>
            <a:ext cx="480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The types and amount of conditioning materials and determines the total level of conditioning delivered.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9C54-36D2-4C52-921F-7E276C4283C1}" type="slidenum">
              <a:rPr lang="ar-SA" altLang="en-US"/>
              <a:pPr/>
              <a:t>18</a:t>
            </a:fld>
            <a:endParaRPr lang="en-US" altLang="en-US"/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838200" y="0"/>
            <a:ext cx="769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Conditioner Ingredients</a:t>
            </a:r>
          </a:p>
        </p:txBody>
      </p:sp>
      <p:graphicFrame>
        <p:nvGraphicFramePr>
          <p:cNvPr id="134147" name="Group 3"/>
          <p:cNvGraphicFramePr>
            <a:graphicFrameLocks noGrp="1"/>
          </p:cNvGraphicFramePr>
          <p:nvPr/>
        </p:nvGraphicFramePr>
        <p:xfrm>
          <a:off x="533400" y="685800"/>
          <a:ext cx="8153400" cy="5849939"/>
        </p:xfrm>
        <a:graphic>
          <a:graphicData uri="http://schemas.openxmlformats.org/drawingml/2006/table">
            <a:tbl>
              <a:tblPr/>
              <a:tblGrid>
                <a:gridCol w="3197225"/>
                <a:gridCol w="4956175"/>
              </a:tblGrid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Silicone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Dimethicone, cyclomethicone, cyclopentacyloxane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Smooth hair feel, reduce friction, easier combing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Cationic Polymers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Polyquaternium 10, Hydrolyzed protein, Keratin Amino Acids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Positively charged and attracted preferentially to areas of damage.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Fortify damaged areas, can add volume.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Oil Emollients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Mineral oil, Glycerine, Propylene Glycol, Natural Oils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Moisturize hair and make softer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Fatty Alcohols and Acids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Cety alcohol, stearyl alcohol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Smooth hair feel and improved moisture retention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8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Quats/Amines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Quaternium, Stearmidepropyl dimethylamine, Ditallowmethyl Ammonium Chloride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Makes hair easier to comb, charge dispersal helps reduce static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 B Vitamins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Panthenol, Panthethine, panthenyl ehtyl ether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Optimize hair growth environment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Humectants, moisture retention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70" name="Text Box 26"/>
          <p:cNvSpPr txBox="1"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57B1-F88B-471F-B6F1-A0A233639DCC}" type="slidenum">
              <a:rPr lang="ar-SA" altLang="en-US"/>
              <a:pPr/>
              <a:t>19</a:t>
            </a:fld>
            <a:endParaRPr lang="en-US" alt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3106738" cy="33845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zh-CN" sz="2400">
                <a:ea typeface="SimSun" pitchFamily="2" charset="-122"/>
              </a:rPr>
              <a:t>Figure 4.15 Part of a keratin molecule with aspartic acid (asp), lysine (lys), and glutamic acid (glu) in the ionic forms they assume at pH 4 to 6. 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0" y="1817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3779838" y="549275"/>
          <a:ext cx="3619500" cy="56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9" name="CS ChemDraw Drawing" r:id="rId3" imgW="2048744" imgH="3221614" progId="ChemDraw.Document.6.0">
                  <p:embed/>
                </p:oleObj>
              </mc:Choice>
              <mc:Fallback>
                <p:oleObj name="CS ChemDraw Drawing" r:id="rId3" imgW="2048744" imgH="3221614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49275"/>
                        <a:ext cx="3619500" cy="568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hair condition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2971800" cy="27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air never tinted or permed appears to be truly healthy hair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2309813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562600" y="3962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Arial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371600" y="3429000"/>
            <a:ext cx="64770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Common Symptoms of Unhealthy Hair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ahoma" pitchFamily="34" charset="0"/>
              </a:rPr>
              <a:t>Dull—lacking shine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ahoma" pitchFamily="34" charset="0"/>
              </a:rPr>
              <a:t>Thin, limp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ahoma" pitchFamily="34" charset="0"/>
              </a:rPr>
              <a:t>Dry, Frizzy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ahoma" pitchFamily="34" charset="0"/>
              </a:rPr>
              <a:t>Brittle, Weak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ahoma" pitchFamily="34" charset="0"/>
              </a:rPr>
              <a:t>Lifeless -- lacking resiliency and body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Patient Hair Health Concerns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8153400" y="65532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7AA5-45BC-4204-B410-38DC33F3BF71}" type="slidenum">
              <a:rPr lang="ar-SA" altLang="en-US"/>
              <a:pPr/>
              <a:t>20</a:t>
            </a:fld>
            <a:endParaRPr lang="en-US" alt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18487" cy="439261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zh-CN" sz="2400">
                <a:ea typeface="SimSun" pitchFamily="2" charset="-122"/>
              </a:rPr>
              <a:t>One function of a conditioner then is to supply positively charged ions to neutralize the negative charge. Most conditioners do this with ionic substances in which one or more amino groups is electrically positive: </a:t>
            </a:r>
          </a:p>
          <a:p>
            <a:pPr algn="just">
              <a:lnSpc>
                <a:spcPct val="90000"/>
              </a:lnSpc>
            </a:pPr>
            <a:endParaRPr lang="en-US" altLang="zh-CN" sz="2400">
              <a:ea typeface="SimSun" pitchFamily="2" charset="-122"/>
            </a:endParaRPr>
          </a:p>
          <a:p>
            <a:pPr algn="just">
              <a:lnSpc>
                <a:spcPct val="90000"/>
              </a:lnSpc>
            </a:pPr>
            <a:endParaRPr lang="en-US" altLang="zh-CN" sz="2400">
              <a:ea typeface="SimSun" pitchFamily="2" charset="-122"/>
            </a:endParaRPr>
          </a:p>
          <a:p>
            <a:pPr algn="just">
              <a:lnSpc>
                <a:spcPct val="90000"/>
              </a:lnSpc>
            </a:pPr>
            <a:endParaRPr lang="en-US" altLang="zh-CN" sz="2400">
              <a:ea typeface="SimSun" pitchFamily="2" charset="-122"/>
            </a:endParaRPr>
          </a:p>
          <a:p>
            <a:pPr algn="just">
              <a:lnSpc>
                <a:spcPct val="90000"/>
              </a:lnSpc>
            </a:pPr>
            <a:endParaRPr lang="en-US" altLang="zh-CN" sz="2400">
              <a:ea typeface="SimSun" pitchFamily="2" charset="-122"/>
            </a:endParaRPr>
          </a:p>
          <a:p>
            <a:pPr algn="just">
              <a:lnSpc>
                <a:spcPct val="90000"/>
              </a:lnSpc>
            </a:pPr>
            <a:endParaRPr lang="en-US" altLang="zh-CN" sz="2400">
              <a:ea typeface="SimSun" pitchFamily="2" charset="-122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zh-CN" sz="2400">
                <a:ea typeface="SimSun" pitchFamily="2" charset="-122"/>
              </a:rPr>
              <a:t>    Your hair ceases to be charged once these amino compounds bind to it with ionic bonds. 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0" y="298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1258888" y="2997200"/>
          <a:ext cx="31686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3" name="CS ChemDraw Drawing" r:id="rId3" imgW="2035820" imgH="883676" progId="ChemDraw.Document.6.0">
                  <p:embed/>
                </p:oleObj>
              </mc:Choice>
              <mc:Fallback>
                <p:oleObj name="CS ChemDraw Drawing" r:id="rId3" imgW="2035820" imgH="883676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997200"/>
                        <a:ext cx="3168650" cy="137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0929-1253-4DA0-8190-6B41501F6F8B}" type="slidenum">
              <a:rPr lang="ar-SA" altLang="en-US"/>
              <a:pPr/>
              <a:t>21</a:t>
            </a:fld>
            <a:endParaRPr lang="en-US" altLang="en-US"/>
          </a:p>
        </p:txBody>
      </p:sp>
      <p:graphicFrame>
        <p:nvGraphicFramePr>
          <p:cNvPr id="3993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05000"/>
          <a:ext cx="40386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Video Clip" r:id="rId4" imgW="3048426" imgH="2542857" progId="avifile">
                  <p:embed/>
                </p:oleObj>
              </mc:Choice>
              <mc:Fallback>
                <p:oleObj name="Video Clip" r:id="rId4" imgW="3048426" imgH="2542857" progId="avifile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05000"/>
                        <a:ext cx="4038600" cy="3505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3657600"/>
            <a:ext cx="41148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>
                <a:latin typeface="Tahoma" pitchFamily="34" charset="0"/>
              </a:rPr>
              <a:t>When the conditioner is applied to the hair, the droplets stick to the hair surface.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42672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>
                <a:latin typeface="Tahoma" pitchFamily="34" charset="0"/>
              </a:rPr>
              <a:t>The conditioning materials are dispersed as very small droplets.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57200" y="533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How Do Conditioners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549A-2084-4E2A-BF6A-B9497B83E386}" type="slidenum">
              <a:rPr lang="ar-SA" altLang="en-US"/>
              <a:pPr/>
              <a:t>22</a:t>
            </a:fld>
            <a:endParaRPr lang="en-US" alt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Conditioning Benefits: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Flexibility, Resilience, Body, Strength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600450" y="2309813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DE3BA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633788" y="2314575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DE3BA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709988" y="2295525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DE3BA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990" name="Picture 6" descr="749- prell- knot 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t="19820" r="14975" b="7838"/>
          <a:stretch>
            <a:fillRect/>
          </a:stretch>
        </p:blipFill>
        <p:spPr bwMode="auto">
          <a:xfrm>
            <a:off x="838200" y="2971800"/>
            <a:ext cx="27908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2085975"/>
            <a:ext cx="9144000" cy="274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DE3BA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cs typeface="Arial" charset="0"/>
              </a:rPr>
              <a:t>   	</a:t>
            </a:r>
            <a:endParaRPr lang="en-US" altLang="en-US" sz="2400"/>
          </a:p>
        </p:txBody>
      </p:sp>
      <p:pic>
        <p:nvPicPr>
          <p:cNvPr id="41992" name="Picture 8" descr="751 -prell -knot  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1" t="15472" r="7986" b="10034"/>
          <a:stretch>
            <a:fillRect/>
          </a:stretch>
        </p:blipFill>
        <p:spPr bwMode="auto">
          <a:xfrm>
            <a:off x="5181600" y="3048000"/>
            <a:ext cx="27051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74638" y="2232025"/>
            <a:ext cx="385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DE3BA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latin typeface="Tahoma" pitchFamily="34" charset="0"/>
              </a:rPr>
              <a:t>Knot w/ Smooth Cuticle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572000" y="2209800"/>
            <a:ext cx="389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DE3BA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latin typeface="Tahoma" pitchFamily="34" charset="0"/>
              </a:rPr>
              <a:t>Knot w/ Uplifted Cuticle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609600" y="5562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DE3BA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>
                <a:latin typeface="Tahoma" pitchFamily="34" charset="0"/>
              </a:rPr>
              <a:t>Conditioned hair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4876800" y="5562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DE3BA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>
                <a:latin typeface="Tahoma" pitchFamily="34" charset="0"/>
              </a:rPr>
              <a:t>Non-conditioned hair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838200" y="16764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5512-742F-4C2C-9E05-9C28316A32C9}" type="slidenum">
              <a:rPr lang="ar-SA" altLang="en-US"/>
              <a:pPr/>
              <a:t>23</a:t>
            </a:fld>
            <a:endParaRPr lang="en-US" alt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 conditioner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R/</a:t>
            </a:r>
          </a:p>
          <a:p>
            <a:r>
              <a:rPr lang="en-US" altLang="en-US"/>
              <a:t>Stearyl dimehtyl benzyl NH4CL  35</a:t>
            </a:r>
          </a:p>
          <a:p>
            <a:r>
              <a:rPr lang="en-US" altLang="en-US"/>
              <a:t>Cetyl alcohol                             25</a:t>
            </a:r>
          </a:p>
          <a:p>
            <a:r>
              <a:rPr lang="en-US" altLang="en-US"/>
              <a:t>Mineral oil                                   5</a:t>
            </a:r>
          </a:p>
          <a:p>
            <a:r>
              <a:rPr lang="en-US" altLang="en-US"/>
              <a:t>Water                                       935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7849-11C6-4FD5-AF9C-6C8E8AA5DDB9}" type="slidenum">
              <a:rPr lang="ar-SA" altLang="en-US"/>
              <a:pPr/>
              <a:t>24</a:t>
            </a:fld>
            <a:endParaRPr lang="en-US" alt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cs typeface="Tahoma" pitchFamily="34" charset="0"/>
              </a:rPr>
              <a:t>Acid Conditioner</a:t>
            </a:r>
            <a:br>
              <a:rPr lang="en-US" altLang="en-US" sz="4000">
                <a:cs typeface="Tahoma" pitchFamily="34" charset="0"/>
              </a:rPr>
            </a:br>
            <a:endParaRPr lang="en-US" altLang="en-US" sz="4000">
              <a:cs typeface="Tahoma" pitchFamily="34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R/Cetyl Alcohol     15</a:t>
            </a:r>
          </a:p>
          <a:p>
            <a:r>
              <a:rPr lang="en-US" altLang="en-US"/>
              <a:t>SLS                       0.5</a:t>
            </a:r>
          </a:p>
          <a:p>
            <a:r>
              <a:rPr lang="en-US" altLang="en-US"/>
              <a:t>Citric Acid               2</a:t>
            </a:r>
          </a:p>
          <a:p>
            <a:r>
              <a:rPr lang="en-US" altLang="en-US"/>
              <a:t>Water                   82.5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Procedure: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In a porcelain dish, melt </a:t>
            </a:r>
            <a:r>
              <a:rPr lang="en-US" sz="2800" dirty="0" err="1">
                <a:solidFill>
                  <a:schemeClr val="tx1"/>
                </a:solidFill>
              </a:rPr>
              <a:t>cetyl</a:t>
            </a:r>
            <a:r>
              <a:rPr lang="en-US" sz="2800" dirty="0">
                <a:solidFill>
                  <a:schemeClr val="tx1"/>
                </a:solidFill>
              </a:rPr>
              <a:t> alcohol over water bath (75-80</a:t>
            </a:r>
            <a:r>
              <a:rPr lang="en-US" sz="2800" baseline="30000" dirty="0">
                <a:solidFill>
                  <a:schemeClr val="tx1"/>
                </a:solidFill>
              </a:rPr>
              <a:t>o</a:t>
            </a:r>
            <a:r>
              <a:rPr lang="en-US" sz="2800" dirty="0">
                <a:solidFill>
                  <a:schemeClr val="tx1"/>
                </a:solidFill>
              </a:rPr>
              <a:t>C).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Dissolve SLS and citric acid in water , heat on the same </a:t>
            </a:r>
            <a:r>
              <a:rPr lang="en-US" sz="2800" dirty="0" smtClean="0"/>
              <a:t>heater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Add 2 to 1 gradually, with gentle stirring (to avoid incorporation of air) until a stable cream is formed.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Continue stirring until cooling, and then add perfume at 35</a:t>
            </a:r>
            <a:r>
              <a:rPr lang="en-US" sz="2800" baseline="30000" dirty="0">
                <a:solidFill>
                  <a:schemeClr val="tx1"/>
                </a:solidFill>
              </a:rPr>
              <a:t>o</a:t>
            </a:r>
            <a:r>
              <a:rPr lang="en-US" sz="2800" dirty="0">
                <a:solidFill>
                  <a:schemeClr val="tx1"/>
                </a:solidFill>
              </a:rPr>
              <a:t>C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 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A3A3-693D-4256-B66E-1BF647427502}" type="slidenum">
              <a:rPr lang="ar-SA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141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B0B0-F10E-4784-B745-292BA42D566C}" type="slidenum">
              <a:rPr lang="ar-SA" altLang="en-US"/>
              <a:pPr/>
              <a:t>26</a:t>
            </a:fld>
            <a:endParaRPr lang="en-US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09600" y="3176588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en-US" sz="2000"/>
              <a:t>20</a:t>
            </a:r>
            <a:r>
              <a:rPr lang="en-US" altLang="en-US" sz="2000">
                <a:latin typeface="Symbol" pitchFamily="18" charset="2"/>
              </a:rPr>
              <a:t>m</a:t>
            </a:r>
            <a:r>
              <a:rPr lang="en-US" altLang="en-US" sz="2000"/>
              <a:t>m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914400" y="1817688"/>
            <a:ext cx="0" cy="1255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914400" y="3590925"/>
            <a:ext cx="0" cy="128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6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2057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524000" y="1295400"/>
            <a:ext cx="210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>
                <a:latin typeface="Tahoma" pitchFamily="34" charset="0"/>
              </a:rPr>
              <a:t>Unconditioned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990600" y="4953000"/>
            <a:ext cx="34290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itchFamily="2" charset="2"/>
              <a:buChar char="Ÿ"/>
            </a:pPr>
            <a:r>
              <a:rPr lang="en-US" altLang="en-US" sz="2200">
                <a:latin typeface="Tahoma" pitchFamily="34" charset="0"/>
              </a:rPr>
              <a:t>Very rough hair surface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Ÿ"/>
            </a:pPr>
            <a:r>
              <a:rPr lang="en-US" altLang="en-US" sz="2200">
                <a:latin typeface="Tahoma" pitchFamily="34" charset="0"/>
              </a:rPr>
              <a:t>Sharp, well-defined  cuticle edges</a:t>
            </a:r>
          </a:p>
        </p:txBody>
      </p:sp>
      <p:pic>
        <p:nvPicPr>
          <p:cNvPr id="5130" name="Picture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1933575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486400" y="1143000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altLang="en-US" sz="2400">
                <a:latin typeface="Tahoma" pitchFamily="34" charset="0"/>
              </a:rPr>
              <a:t>Conditioned with Silicone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5105400" y="4953000"/>
            <a:ext cx="37338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itchFamily="2" charset="2"/>
              <a:buChar char="Ÿ"/>
            </a:pPr>
            <a:r>
              <a:rPr lang="en-US" altLang="en-US" sz="2200">
                <a:latin typeface="Tahoma" pitchFamily="34" charset="0"/>
              </a:rPr>
              <a:t>Very smooth hair surface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Ÿ"/>
            </a:pPr>
            <a:r>
              <a:rPr lang="en-US" altLang="en-US" sz="2200">
                <a:latin typeface="Tahoma" pitchFamily="34" charset="0"/>
              </a:rPr>
              <a:t>Silicone visible under cuticle edges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990600" y="685800"/>
            <a:ext cx="6721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Smoothing Benefits of Silicone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5"/>
          <a:stretch>
            <a:fillRect/>
          </a:stretch>
        </p:blipFill>
        <p:spPr bwMode="auto">
          <a:xfrm>
            <a:off x="1524000" y="990600"/>
            <a:ext cx="6096000" cy="37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447800" y="4953000"/>
            <a:ext cx="6629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Reduced Surface Friction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  <a:sym typeface="Wingdings" pitchFamily="2" charset="2"/>
              </a:rPr>
              <a:t>Improved silky, soft feel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  <a:sym typeface="Wingdings" pitchFamily="2" charset="2"/>
              </a:rPr>
              <a:t>prevention of mechanical damage to cuticle</a:t>
            </a:r>
            <a:endParaRPr lang="en-US" altLang="en-US" sz="2400">
              <a:latin typeface="Tahoma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Conditioning Benefits: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Smoothness, Silkiness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077200" y="65532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FA5E-2BEA-406C-8148-914A09517DAB}" type="slidenum">
              <a:rPr lang="ar-SA" altLang="en-US"/>
              <a:pPr/>
              <a:t>28</a:t>
            </a:fld>
            <a:endParaRPr lang="en-US" altLang="en-US"/>
          </a:p>
        </p:txBody>
      </p:sp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3835400" y="2400300"/>
            <a:ext cx="5248275" cy="0"/>
            <a:chOff x="43" y="0"/>
            <a:chExt cx="3306" cy="0"/>
          </a:xfrm>
        </p:grpSpPr>
        <p:sp>
          <p:nvSpPr>
            <p:cNvPr id="103427" name="Rectangle 3"/>
            <p:cNvSpPr>
              <a:spLocks noChangeArrowheads="1"/>
            </p:cNvSpPr>
            <p:nvPr/>
          </p:nvSpPr>
          <p:spPr bwMode="auto">
            <a:xfrm>
              <a:off x="43" y="0"/>
              <a:ext cx="1102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3428" name="Rectangle 4"/>
            <p:cNvSpPr>
              <a:spLocks noChangeArrowheads="1"/>
            </p:cNvSpPr>
            <p:nvPr/>
          </p:nvSpPr>
          <p:spPr bwMode="auto">
            <a:xfrm>
              <a:off x="1145" y="0"/>
              <a:ext cx="1102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3429" name="Rectangle 5"/>
            <p:cNvSpPr>
              <a:spLocks noChangeArrowheads="1"/>
            </p:cNvSpPr>
            <p:nvPr/>
          </p:nvSpPr>
          <p:spPr bwMode="auto">
            <a:xfrm>
              <a:off x="2247" y="0"/>
              <a:ext cx="1102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3771900" y="2405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6230938" y="1905000"/>
          <a:ext cx="214312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2" r:id="rId4" imgW="1600200" imgH="2048256" progId="Word.Picture.8">
                  <p:embed/>
                </p:oleObj>
              </mc:Choice>
              <mc:Fallback>
                <p:oleObj r:id="rId4" imgW="1600200" imgH="2048256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1905000"/>
                        <a:ext cx="2143125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3767138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34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18478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3767138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34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18478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436" name="Group 12"/>
          <p:cNvGrpSpPr>
            <a:grpSpLocks/>
          </p:cNvGrpSpPr>
          <p:nvPr/>
        </p:nvGrpSpPr>
        <p:grpSpPr bwMode="auto">
          <a:xfrm>
            <a:off x="457200" y="3657600"/>
            <a:ext cx="8305800" cy="960438"/>
            <a:chOff x="43" y="0"/>
            <a:chExt cx="3306" cy="461"/>
          </a:xfrm>
        </p:grpSpPr>
        <p:sp>
          <p:nvSpPr>
            <p:cNvPr id="103437" name="Rectangle 13"/>
            <p:cNvSpPr>
              <a:spLocks noChangeArrowheads="1"/>
            </p:cNvSpPr>
            <p:nvPr/>
          </p:nvSpPr>
          <p:spPr bwMode="auto">
            <a:xfrm>
              <a:off x="43" y="0"/>
              <a:ext cx="1102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2400">
                  <a:solidFill>
                    <a:schemeClr val="folHlink"/>
                  </a:solidFill>
                  <a:latin typeface="Tahoma" pitchFamily="34" charset="0"/>
                  <a:cs typeface="Times New Roman" pitchFamily="18" charset="0"/>
                </a:rPr>
                <a:t>Poor</a:t>
              </a:r>
            </a:p>
            <a:p>
              <a:pPr algn="ctr"/>
              <a:r>
                <a:rPr lang="en-US" altLang="en-US" sz="2400">
                  <a:solidFill>
                    <a:schemeClr val="folHlink"/>
                  </a:solidFill>
                  <a:latin typeface="Tahoma" pitchFamily="34" charset="0"/>
                  <a:cs typeface="Times New Roman" pitchFamily="18" charset="0"/>
                </a:rPr>
                <a:t>Conditioning</a:t>
              </a:r>
            </a:p>
            <a:p>
              <a:pPr algn="ctr" eaLnBrk="0" hangingPunct="0"/>
              <a:r>
                <a:rPr lang="en-US" altLang="en-US" sz="1000">
                  <a:cs typeface="Times New Roman" pitchFamily="18" charset="0"/>
                </a:rPr>
                <a:t> </a:t>
              </a:r>
            </a:p>
            <a:p>
              <a:pPr algn="ctr" eaLnBrk="0" hangingPunct="0"/>
              <a:endParaRPr lang="en-US" altLang="en-US" sz="2400"/>
            </a:p>
          </p:txBody>
        </p:sp>
        <p:sp>
          <p:nvSpPr>
            <p:cNvPr id="103438" name="Rectangle 14"/>
            <p:cNvSpPr>
              <a:spLocks noChangeArrowheads="1"/>
            </p:cNvSpPr>
            <p:nvPr/>
          </p:nvSpPr>
          <p:spPr bwMode="auto">
            <a:xfrm>
              <a:off x="1145" y="0"/>
              <a:ext cx="1102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2400">
                  <a:solidFill>
                    <a:schemeClr val="folHlink"/>
                  </a:solidFill>
                  <a:latin typeface="Tahoma" pitchFamily="34" charset="0"/>
                  <a:cs typeface="Times New Roman" pitchFamily="18" charset="0"/>
                </a:rPr>
                <a:t>Moderate </a:t>
              </a:r>
            </a:p>
            <a:p>
              <a:pPr algn="ctr"/>
              <a:r>
                <a:rPr lang="en-US" altLang="en-US" sz="2400">
                  <a:solidFill>
                    <a:schemeClr val="folHlink"/>
                  </a:solidFill>
                  <a:latin typeface="Tahoma" pitchFamily="34" charset="0"/>
                  <a:cs typeface="Times New Roman" pitchFamily="18" charset="0"/>
                </a:rPr>
                <a:t>Conditioning</a:t>
              </a:r>
            </a:p>
            <a:p>
              <a:pPr algn="ctr" eaLnBrk="0" hangingPunct="0"/>
              <a:endParaRPr lang="en-US" altLang="en-US">
                <a:solidFill>
                  <a:schemeClr val="folHlink"/>
                </a:solidFill>
              </a:endParaRPr>
            </a:p>
          </p:txBody>
        </p:sp>
        <p:sp>
          <p:nvSpPr>
            <p:cNvPr id="103439" name="Rectangle 15"/>
            <p:cNvSpPr>
              <a:spLocks noChangeArrowheads="1"/>
            </p:cNvSpPr>
            <p:nvPr/>
          </p:nvSpPr>
          <p:spPr bwMode="auto">
            <a:xfrm>
              <a:off x="2247" y="0"/>
              <a:ext cx="1102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2400">
                  <a:solidFill>
                    <a:schemeClr val="folHlink"/>
                  </a:solidFill>
                  <a:latin typeface="Tahoma" pitchFamily="34" charset="0"/>
                  <a:cs typeface="Times New Roman" pitchFamily="18" charset="0"/>
                </a:rPr>
                <a:t>Excellent</a:t>
              </a:r>
            </a:p>
            <a:p>
              <a:pPr algn="ctr"/>
              <a:r>
                <a:rPr lang="en-US" altLang="en-US" sz="2400">
                  <a:solidFill>
                    <a:schemeClr val="folHlink"/>
                  </a:solidFill>
                  <a:latin typeface="Tahoma" pitchFamily="34" charset="0"/>
                  <a:cs typeface="Times New Roman" pitchFamily="18" charset="0"/>
                </a:rPr>
                <a:t>Conditioning</a:t>
              </a:r>
            </a:p>
            <a:p>
              <a:pPr algn="ctr" eaLnBrk="0" hangingPunct="0"/>
              <a:endParaRPr lang="en-US" altLang="en-US" sz="2400">
                <a:solidFill>
                  <a:schemeClr val="folHlink"/>
                </a:solidFill>
                <a:latin typeface="Tahoma" pitchFamily="34" charset="0"/>
              </a:endParaRPr>
            </a:p>
          </p:txBody>
        </p:sp>
      </p:grp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0" y="762000"/>
            <a:ext cx="9144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Conditioning Benefits: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Frizz, Flyaway Control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1143000" y="4648200"/>
            <a:ext cx="6096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Frizz control via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2400">
                <a:latin typeface="Tahoma" pitchFamily="34" charset="0"/>
                <a:sym typeface="Wingdings" pitchFamily="2" charset="2"/>
              </a:rPr>
              <a:t>Cuticle Smoothing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2400">
                <a:latin typeface="Tahoma" pitchFamily="34" charset="0"/>
              </a:rPr>
              <a:t>Static Charge Dispersal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2AD8D-1811-42FC-91CC-C401DBA1B4CC}" type="slidenum">
              <a:rPr lang="ar-SA" altLang="en-US"/>
              <a:pPr/>
              <a:t>29</a:t>
            </a:fld>
            <a:endParaRPr lang="en-US" altLang="en-US"/>
          </a:p>
        </p:txBody>
      </p:sp>
      <p:pic>
        <p:nvPicPr>
          <p:cNvPr id="614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2438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90600" y="44958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>
                <a:latin typeface="Tahoma" pitchFamily="34" charset="0"/>
              </a:rPr>
              <a:t>OURS</a:t>
            </a:r>
          </a:p>
        </p:txBody>
      </p:sp>
      <p:pic>
        <p:nvPicPr>
          <p:cNvPr id="6144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2362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5638800" y="43434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>
                <a:latin typeface="Tahoma" pitchFamily="34" charset="0"/>
              </a:rPr>
              <a:t>BEST SALON</a:t>
            </a:r>
          </a:p>
          <a:p>
            <a:pPr algn="ctr" eaLnBrk="0" hangingPunct="0"/>
            <a:r>
              <a:rPr lang="en-US" altLang="en-US" sz="2000">
                <a:latin typeface="Tahoma" pitchFamily="34" charset="0"/>
              </a:rPr>
              <a:t>COMPETITION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685800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P&amp;G Superior Conditioning Technology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85800" y="4876800"/>
            <a:ext cx="731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</a:rPr>
              <a:t>Proprietary Gel Network Technology: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  <a:sym typeface="Wingdings" pitchFamily="2" charset="2"/>
              </a:rPr>
              <a:t>Smaller particle sizes		More consistent coverage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  <a:sym typeface="Wingdings" pitchFamily="2" charset="2"/>
              </a:rPr>
              <a:t>Higher levels of materials 	Hair not weighed down</a:t>
            </a:r>
            <a:endParaRPr lang="en-US" altLang="en-US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C9FA-0DF5-43F1-B2CF-7F235B4E46CB}" type="slidenum">
              <a:rPr lang="ar-SA" altLang="en-US"/>
              <a:pPr/>
              <a:t>3</a:t>
            </a:fld>
            <a:endParaRPr lang="en-US" altLang="en-US"/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295400" y="13716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>
                <a:latin typeface="Tahoma" pitchFamily="34" charset="0"/>
              </a:rPr>
              <a:t>Common Causes of Unhealthy Hair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066800" y="2362200"/>
            <a:ext cx="72390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0" indent="-1905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095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76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667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124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581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03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495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600" b="1" i="1">
                <a:latin typeface="Tahoma" pitchFamily="34" charset="0"/>
              </a:rPr>
              <a:t>Medical</a:t>
            </a:r>
            <a:r>
              <a:rPr lang="en-US" altLang="en-US" sz="2600" i="1">
                <a:latin typeface="Tahoma" pitchFamily="34" charset="0"/>
              </a:rPr>
              <a:t>		</a:t>
            </a:r>
            <a:r>
              <a:rPr lang="en-US" altLang="en-US" sz="2600">
                <a:latin typeface="Tahoma" pitchFamily="34" charset="0"/>
              </a:rPr>
              <a:t>vitamin deficiency, thyroid 	imbalance, hormonal 	changes, etc.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600" b="1" i="1">
                <a:latin typeface="Tahoma" pitchFamily="34" charset="0"/>
              </a:rPr>
              <a:t>Aging</a:t>
            </a:r>
            <a:r>
              <a:rPr lang="en-US" altLang="en-US" sz="2600" b="1">
                <a:latin typeface="Tahoma" pitchFamily="34" charset="0"/>
              </a:rPr>
              <a:t> </a:t>
            </a:r>
            <a:r>
              <a:rPr lang="en-US" altLang="en-US" sz="2600">
                <a:latin typeface="Tahoma" pitchFamily="34" charset="0"/>
              </a:rPr>
              <a:t>		graying, thinning, loss of 	pigment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600" b="1" i="1">
                <a:latin typeface="Tahoma" pitchFamily="34" charset="0"/>
              </a:rPr>
              <a:t>Non-medical</a:t>
            </a:r>
            <a:r>
              <a:rPr lang="en-US" altLang="en-US" sz="2600">
                <a:latin typeface="Tahoma" pitchFamily="34" charset="0"/>
              </a:rPr>
              <a:t> 	result of damage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0" y="685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Causes of Cosmetic Hair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ChangeArrowheads="1"/>
          </p:cNvSpPr>
          <p:nvPr/>
        </p:nvSpPr>
        <p:spPr bwMode="auto">
          <a:xfrm>
            <a:off x="0" y="2286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endParaRPr lang="en-US" altLang="en-US" sz="4400" b="1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64515" name="Object 1027"/>
          <p:cNvGraphicFramePr>
            <a:graphicFrameLocks noChangeAspect="1"/>
          </p:cNvGraphicFramePr>
          <p:nvPr/>
        </p:nvGraphicFramePr>
        <p:xfrm>
          <a:off x="0" y="628650"/>
          <a:ext cx="8915400" cy="622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9" name="Chart" r:id="rId4" imgW="7582442" imgH="5381866" progId="Excel.Chart.8">
                  <p:embed/>
                </p:oleObj>
              </mc:Choice>
              <mc:Fallback>
                <p:oleObj name="Chart" r:id="rId4" imgW="7582442" imgH="5381866" progId="Excel.Char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650"/>
                        <a:ext cx="8915400" cy="622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1028"/>
          <p:cNvSpPr>
            <a:spLocks noChangeArrowheads="1"/>
          </p:cNvSpPr>
          <p:nvPr/>
        </p:nvSpPr>
        <p:spPr bwMode="auto">
          <a:xfrm>
            <a:off x="1143000" y="228600"/>
            <a:ext cx="7162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P&amp;G Superior Conditioning Technology</a:t>
            </a:r>
          </a:p>
        </p:txBody>
      </p:sp>
      <p:sp>
        <p:nvSpPr>
          <p:cNvPr id="64518" name="Text Box 1030"/>
          <p:cNvSpPr txBox="1">
            <a:spLocks noChangeArrowheads="1"/>
          </p:cNvSpPr>
          <p:nvPr/>
        </p:nvSpPr>
        <p:spPr bwMode="auto">
          <a:xfrm>
            <a:off x="8229600" y="65532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609600" y="1447800"/>
          <a:ext cx="5405438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5" name="Image" r:id="rId4" imgW="4256971" imgH="2490646" progId="Photoshop.Image.5">
                  <p:embed/>
                </p:oleObj>
              </mc:Choice>
              <mc:Fallback>
                <p:oleObj name="Image" r:id="rId4" imgW="4256971" imgH="2490646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5405438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594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>
                <a:latin typeface="Arial" charset="0"/>
              </a:rPr>
              <a:t>Hair Condition after Wash &amp; Wear Testing*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77800" y="5486400"/>
            <a:ext cx="8477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>
                <a:latin typeface="Tahoma" pitchFamily="34" charset="0"/>
              </a:rPr>
              <a:t>*After 16 cycles of:</a:t>
            </a:r>
          </a:p>
          <a:p>
            <a:pPr algn="ctr" eaLnBrk="0" hangingPunct="0"/>
            <a:r>
              <a:rPr lang="en-US" altLang="en-US" sz="2000" b="1">
                <a:latin typeface="Tahoma" pitchFamily="34" charset="0"/>
              </a:rPr>
              <a:t> Wash</a:t>
            </a:r>
            <a:r>
              <a:rPr lang="en-US" altLang="en-US" sz="2000" b="1">
                <a:latin typeface="Tahoma" pitchFamily="34" charset="0"/>
                <a:sym typeface="Wingdings" pitchFamily="2" charset="2"/>
              </a:rPr>
              <a:t> Condition DetanglingWet &amp; Dry Blow Dry Combing</a:t>
            </a:r>
          </a:p>
          <a:p>
            <a:pPr algn="ctr" eaLnBrk="0" hangingPunct="0"/>
            <a:r>
              <a:rPr lang="en-US" altLang="en-US" sz="2000" b="1">
                <a:latin typeface="Tahoma" pitchFamily="34" charset="0"/>
                <a:sym typeface="Wingdings" pitchFamily="2" charset="2"/>
              </a:rPr>
              <a:t>Weighed and Visually Graded  by Panelists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400800" y="1600200"/>
            <a:ext cx="2438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altLang="en-US" sz="2000">
                <a:latin typeface="Tahoma" pitchFamily="34" charset="0"/>
              </a:rPr>
              <a:t> Competitor has lost 6X  more hair (by weight) vs. P&amp;G</a:t>
            </a:r>
          </a:p>
          <a:p>
            <a:pPr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altLang="en-US" sz="2000">
                <a:latin typeface="Tahoma" pitchFamily="34" charset="0"/>
              </a:rPr>
              <a:t> P&amp;G hair rated: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latin typeface="Tahoma" pitchFamily="34" charset="0"/>
                <a:sym typeface="Wingdings" pitchFamily="2" charset="2"/>
              </a:rPr>
              <a:t></a:t>
            </a:r>
            <a:r>
              <a:rPr lang="en-US" altLang="en-US" sz="2000">
                <a:latin typeface="Tahoma" pitchFamily="34" charset="0"/>
              </a:rPr>
              <a:t>thicker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2000">
                <a:latin typeface="Tahoma" pitchFamily="34" charset="0"/>
              </a:rPr>
              <a:t>less frizzy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altLang="en-US" sz="2000">
                <a:latin typeface="Tahoma" pitchFamily="34" charset="0"/>
              </a:rPr>
              <a:t>healthier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85800" y="4572000"/>
            <a:ext cx="2133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Tahoma" pitchFamily="34" charset="0"/>
              </a:rPr>
              <a:t>Competitive Volumizing System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3810000" y="4572000"/>
            <a:ext cx="2133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Tahoma" pitchFamily="34" charset="0"/>
              </a:rPr>
              <a:t>P&amp;G      Volumizing System</a:t>
            </a: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1219200" y="381000"/>
            <a:ext cx="7086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2800" b="1">
                <a:latin typeface="Arial" charset="0"/>
              </a:rPr>
              <a:t>P&amp;G Superior Conditioning Technology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8153400" y="65532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EB09-DD67-47D9-911D-3C08223281D8}" type="slidenum">
              <a:rPr lang="ar-SA" altLang="en-US"/>
              <a:pPr/>
              <a:t>32</a:t>
            </a:fld>
            <a:endParaRPr lang="en-US" altLang="en-US"/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Health and Conditioners:         Key Take Away for Patients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33400" y="2133600"/>
            <a:ext cx="800100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61988" indent="-180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Damage and medical hair health symptoms are very similar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Damage you see now actually began months or years ago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000" i="1">
                <a:latin typeface="Tahoma" pitchFamily="34" charset="0"/>
              </a:rPr>
              <a:t>Reduce damage by reducing friction 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000" i="1">
                <a:latin typeface="Tahoma" pitchFamily="34" charset="0"/>
              </a:rPr>
              <a:t>Avoid double processing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Prevent Damage by frequent conditioner use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Improve cosmetic appearance of damaged  and unhealthy hair by using conditioner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7CFC-DE06-4122-B701-87A208CE3E58}" type="slidenum">
              <a:rPr lang="ar-SA" altLang="en-US"/>
              <a:pPr/>
              <a:t>4</a:t>
            </a:fld>
            <a:endParaRPr lang="en-US" altLang="en-US"/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219200" y="1447800"/>
            <a:ext cx="64008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latin typeface="Tahoma" pitchFamily="34" charset="0"/>
              </a:rPr>
              <a:t>Hair Physical Changes to Aging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latin typeface="Tahoma" pitchFamily="34" charset="0"/>
              </a:rPr>
              <a:t>Mechanism of Non-medical hair health issues --i.e. Damage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latin typeface="Tahoma" pitchFamily="34" charset="0"/>
              </a:rPr>
              <a:t>Use of Conditioner to improve cosmetic appearance of medical and non-medical hair health issues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How Conditioners Work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Benefits of Conditioning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>
                <a:latin typeface="Tahoma" pitchFamily="34" charset="0"/>
              </a:rPr>
              <a:t>4. P&amp;G Proprietary Conditioner Technology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Health and Conditioners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"/>
            <a:ext cx="5180013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3200400" cy="57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Cortex provides the hair’s tensile strength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Cuticle layers bind the cortex bundles together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Cuticle layers protect cortex fibers from friction and mechanical damage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pitchFamily="34" charset="0"/>
              </a:rPr>
              <a:t>Cuticle responsible for surface properties of hair: shine, smoothness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3810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Anatomy of the Hair Shaft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81200" y="0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Health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870950" y="65532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981200" y="228600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Aging Effects on Hair Health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524000" y="16002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400">
              <a:latin typeface="Arial" charset="0"/>
            </a:endParaRPr>
          </a:p>
        </p:txBody>
      </p:sp>
      <p:graphicFrame>
        <p:nvGraphicFramePr>
          <p:cNvPr id="112671" name="Group 31"/>
          <p:cNvGraphicFramePr>
            <a:graphicFrameLocks noGrp="1"/>
          </p:cNvGraphicFramePr>
          <p:nvPr/>
        </p:nvGraphicFramePr>
        <p:xfrm>
          <a:off x="914400" y="1066800"/>
          <a:ext cx="7772400" cy="5366640"/>
        </p:xfrm>
        <a:graphic>
          <a:graphicData uri="http://schemas.openxmlformats.org/drawingml/2006/table">
            <a:tbl>
              <a:tblPr/>
              <a:tblGrid>
                <a:gridCol w="2805113"/>
                <a:gridCol w="4967287"/>
              </a:tblGrid>
              <a:tr h="903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Melanin Loss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5738" indent="-185738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Increased UV damage susceptibility</a:t>
                      </a: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Reduced Shine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Development of Medulla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5738" indent="-185738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Hollow space increases hair stiffness</a:t>
                      </a: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Lack of fibers reduces tensile strength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Falling Sebum production </a:t>
                      </a:r>
                      <a:r>
                        <a:rPr kumimoji="0" lang="en-US" alt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(~50% by age 50)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5738" indent="-185738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Increased Dryness</a:t>
                      </a: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Loss of lubricity</a:t>
                      </a: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Changes in Hair growth cycle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5738" indent="-185738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Thinning, loss of volume</a:t>
                      </a: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Diameter, fiber quality may also decline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Color Treating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5738" indent="-185738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Increase in damage susceptibility</a:t>
                      </a: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72" name="Text Box 32"/>
          <p:cNvSpPr txBox="1">
            <a:spLocks noChangeArrowheads="1"/>
          </p:cNvSpPr>
          <p:nvPr/>
        </p:nvSpPr>
        <p:spPr bwMode="auto">
          <a:xfrm>
            <a:off x="8153400" y="65532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F07E-1CAB-453E-848D-C241D39C919B}" type="slidenum">
              <a:rPr lang="ar-SA" altLang="en-US"/>
              <a:pPr/>
              <a:t>7</a:t>
            </a:fld>
            <a:endParaRPr lang="en-US" altLang="en-US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70025" y="2209800"/>
            <a:ext cx="23463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200" b="1">
                <a:solidFill>
                  <a:schemeClr val="folHlink"/>
                </a:solidFill>
                <a:latin typeface="Tahoma" pitchFamily="34" charset="0"/>
              </a:rPr>
              <a:t>Uplifted Cuticle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loss of cuticle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layer by layer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exposes cortex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split ends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hair breaks</a:t>
            </a:r>
          </a:p>
          <a:p>
            <a:pPr algn="ctr" eaLnBrk="0" hangingPunct="0"/>
            <a:endParaRPr lang="en-US" altLang="en-US" sz="22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384425" y="2566988"/>
            <a:ext cx="263525" cy="388937"/>
          </a:xfrm>
          <a:prstGeom prst="downArrow">
            <a:avLst>
              <a:gd name="adj1" fmla="val 50000"/>
              <a:gd name="adj2" fmla="val 738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384425" y="3252788"/>
            <a:ext cx="263525" cy="388937"/>
          </a:xfrm>
          <a:prstGeom prst="downArrow">
            <a:avLst>
              <a:gd name="adj1" fmla="val 50000"/>
              <a:gd name="adj2" fmla="val 738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384425" y="3938588"/>
            <a:ext cx="263525" cy="388937"/>
          </a:xfrm>
          <a:prstGeom prst="downArrow">
            <a:avLst>
              <a:gd name="adj1" fmla="val 50000"/>
              <a:gd name="adj2" fmla="val 738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384425" y="4548188"/>
            <a:ext cx="263525" cy="388937"/>
          </a:xfrm>
          <a:prstGeom prst="downArrow">
            <a:avLst>
              <a:gd name="adj1" fmla="val 50000"/>
              <a:gd name="adj2" fmla="val 738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384425" y="5233988"/>
            <a:ext cx="263525" cy="388937"/>
          </a:xfrm>
          <a:prstGeom prst="downArrow">
            <a:avLst>
              <a:gd name="adj1" fmla="val 50000"/>
              <a:gd name="adj2" fmla="val 738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2000" y="14478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Progression of Hair Damage</a:t>
            </a:r>
          </a:p>
        </p:txBody>
      </p:sp>
      <p:pic>
        <p:nvPicPr>
          <p:cNvPr id="10253" name="Picture 1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124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4" name="AutoShape 14"/>
          <p:cNvSpPr>
            <a:spLocks/>
          </p:cNvSpPr>
          <p:nvPr/>
        </p:nvSpPr>
        <p:spPr bwMode="auto">
          <a:xfrm>
            <a:off x="1325563" y="2233613"/>
            <a:ext cx="92075" cy="804862"/>
          </a:xfrm>
          <a:prstGeom prst="leftBrace">
            <a:avLst>
              <a:gd name="adj1" fmla="val 7284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AutoShape 15"/>
          <p:cNvSpPr>
            <a:spLocks/>
          </p:cNvSpPr>
          <p:nvPr/>
        </p:nvSpPr>
        <p:spPr bwMode="auto">
          <a:xfrm>
            <a:off x="1325563" y="3114675"/>
            <a:ext cx="92075" cy="1447800"/>
          </a:xfrm>
          <a:prstGeom prst="leftBrace">
            <a:avLst>
              <a:gd name="adj1" fmla="val 13103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AutoShape 16"/>
          <p:cNvSpPr>
            <a:spLocks/>
          </p:cNvSpPr>
          <p:nvPr/>
        </p:nvSpPr>
        <p:spPr bwMode="auto">
          <a:xfrm>
            <a:off x="1325563" y="4643438"/>
            <a:ext cx="92075" cy="1366837"/>
          </a:xfrm>
          <a:prstGeom prst="leftBrace">
            <a:avLst>
              <a:gd name="adj1" fmla="val 12370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39763" y="2484438"/>
            <a:ext cx="1020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Slight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04800" y="3560763"/>
            <a:ext cx="157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Moderate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04800" y="5160963"/>
            <a:ext cx="1765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Severe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905000" y="6858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627E-598B-4315-A944-464CF65FAD7F}" type="slidenum">
              <a:rPr lang="ar-SA" altLang="en-US"/>
              <a:pPr/>
              <a:t>8</a:t>
            </a:fld>
            <a:endParaRPr lang="en-US" alt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4800" y="762000"/>
            <a:ext cx="8420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First Damage Symptom – Lack Shine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09600" y="4495800"/>
            <a:ext cx="70358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en-US" sz="2200">
                <a:latin typeface="Tahoma" pitchFamily="34" charset="0"/>
              </a:rPr>
              <a:t>Good Cuticle Alignment/No Cuticle Lifting</a:t>
            </a:r>
          </a:p>
          <a:p>
            <a:pPr eaLnBrk="0" hangingPunct="0"/>
            <a:r>
              <a:rPr lang="en-US" altLang="en-US" sz="2200">
                <a:latin typeface="Tahoma" pitchFamily="34" charset="0"/>
              </a:rPr>
              <a:t>      </a:t>
            </a:r>
            <a:r>
              <a:rPr lang="en-US" altLang="en-US" sz="2200">
                <a:latin typeface="Tahoma" pitchFamily="34" charset="0"/>
                <a:sym typeface="Wingdings" pitchFamily="2" charset="2"/>
              </a:rPr>
              <a:t></a:t>
            </a:r>
            <a:r>
              <a:rPr lang="en-US" altLang="en-US" sz="2200">
                <a:latin typeface="Tahoma" pitchFamily="34" charset="0"/>
              </a:rPr>
              <a:t> Smooth Texture, Shine Reflection</a:t>
            </a:r>
          </a:p>
          <a:p>
            <a:pPr eaLnBrk="0" hangingPunct="0"/>
            <a:endParaRPr lang="en-US" altLang="en-US" sz="2200">
              <a:latin typeface="Tahoma" pitchFamily="34" charset="0"/>
            </a:endParaRPr>
          </a:p>
          <a:p>
            <a:pPr eaLnBrk="0" hangingPunct="0"/>
            <a:r>
              <a:rPr lang="en-US" altLang="en-US" sz="2200">
                <a:latin typeface="Tahoma" pitchFamily="34" charset="0"/>
              </a:rPr>
              <a:t>Poor Cuticle Alignment</a:t>
            </a:r>
          </a:p>
          <a:p>
            <a:pPr eaLnBrk="0" hangingPunct="0"/>
            <a:r>
              <a:rPr lang="en-US" altLang="en-US" sz="2200">
                <a:latin typeface="Tahoma" pitchFamily="34" charset="0"/>
              </a:rPr>
              <a:t>      </a:t>
            </a:r>
            <a:r>
              <a:rPr lang="en-US" altLang="en-US" sz="2200">
                <a:latin typeface="Tahoma" pitchFamily="34" charset="0"/>
                <a:sym typeface="Wingdings" pitchFamily="2" charset="2"/>
              </a:rPr>
              <a:t> Light is scattered, shine diminished</a:t>
            </a:r>
            <a:endParaRPr lang="en-US" altLang="en-US" sz="2200">
              <a:latin typeface="Tahoma" pitchFamily="34" charset="0"/>
            </a:endParaRPr>
          </a:p>
        </p:txBody>
      </p:sp>
      <p:pic>
        <p:nvPicPr>
          <p:cNvPr id="2560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81438" cy="3035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403725" cy="3055938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2743200" y="2743200"/>
            <a:ext cx="7620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2743200" y="2743200"/>
            <a:ext cx="0" cy="5334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2743200" y="3276600"/>
            <a:ext cx="7620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505200" y="2743200"/>
            <a:ext cx="0" cy="5334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3505200" y="3048000"/>
            <a:ext cx="12954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7010400" y="1905000"/>
            <a:ext cx="2133600" cy="1676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 flipV="1">
            <a:off x="4572000" y="2514600"/>
            <a:ext cx="2438400" cy="1066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0618-9D51-4AFB-92C8-2BCC020DF97A}" type="slidenum">
              <a:rPr lang="ar-SA" altLang="en-US"/>
              <a:pPr/>
              <a:t>9</a:t>
            </a:fld>
            <a:endParaRPr lang="en-US" altLang="en-US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582738" y="2209800"/>
            <a:ext cx="2100262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200">
                <a:latin typeface="Tahoma" pitchFamily="34" charset="0"/>
              </a:rPr>
              <a:t>Uplifted Cuticle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 b="1">
                <a:solidFill>
                  <a:schemeClr val="folHlink"/>
                </a:solidFill>
                <a:latin typeface="Tahoma" pitchFamily="34" charset="0"/>
              </a:rPr>
              <a:t>loss of cuticle</a:t>
            </a:r>
          </a:p>
          <a:p>
            <a:pPr algn="ctr" eaLnBrk="0" hangingPunct="0"/>
            <a:endParaRPr lang="en-US" altLang="en-US" sz="2200" b="1">
              <a:solidFill>
                <a:schemeClr val="folHlink"/>
              </a:solidFill>
              <a:latin typeface="Tahoma" pitchFamily="34" charset="0"/>
            </a:endParaRPr>
          </a:p>
          <a:p>
            <a:pPr algn="ctr" eaLnBrk="0" hangingPunct="0"/>
            <a:r>
              <a:rPr lang="en-US" altLang="en-US" sz="2200" b="1">
                <a:solidFill>
                  <a:schemeClr val="folHlink"/>
                </a:solidFill>
                <a:latin typeface="Tahoma" pitchFamily="34" charset="0"/>
              </a:rPr>
              <a:t>layer by layer</a:t>
            </a:r>
          </a:p>
          <a:p>
            <a:pPr algn="ctr" eaLnBrk="0" hangingPunct="0"/>
            <a:endParaRPr lang="en-US" altLang="en-US" sz="2200" b="1">
              <a:solidFill>
                <a:schemeClr val="folHlink"/>
              </a:solidFill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exposes cortex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split ends</a:t>
            </a:r>
          </a:p>
          <a:p>
            <a:pPr algn="ctr" eaLnBrk="0" hangingPunct="0"/>
            <a:endParaRPr lang="en-US" altLang="en-US" sz="2200">
              <a:latin typeface="Tahoma" pitchFamily="34" charset="0"/>
            </a:endParaRPr>
          </a:p>
          <a:p>
            <a:pPr algn="ctr" eaLnBrk="0" hangingPunct="0"/>
            <a:r>
              <a:rPr lang="en-US" altLang="en-US" sz="2200">
                <a:latin typeface="Tahoma" pitchFamily="34" charset="0"/>
              </a:rPr>
              <a:t>hair breaks</a:t>
            </a:r>
          </a:p>
          <a:p>
            <a:pPr algn="ctr" eaLnBrk="0" hangingPunct="0"/>
            <a:endParaRPr lang="en-US" altLang="en-US" sz="22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2384425" y="2560638"/>
            <a:ext cx="255588" cy="395287"/>
          </a:xfrm>
          <a:prstGeom prst="downArrow">
            <a:avLst>
              <a:gd name="adj1" fmla="val 50000"/>
              <a:gd name="adj2" fmla="val 7733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2384425" y="3246438"/>
            <a:ext cx="255588" cy="395287"/>
          </a:xfrm>
          <a:prstGeom prst="downArrow">
            <a:avLst>
              <a:gd name="adj1" fmla="val 50000"/>
              <a:gd name="adj2" fmla="val 7733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2384425" y="3932238"/>
            <a:ext cx="255588" cy="395287"/>
          </a:xfrm>
          <a:prstGeom prst="downArrow">
            <a:avLst>
              <a:gd name="adj1" fmla="val 50000"/>
              <a:gd name="adj2" fmla="val 7733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2384425" y="4541838"/>
            <a:ext cx="255588" cy="395287"/>
          </a:xfrm>
          <a:prstGeom prst="downArrow">
            <a:avLst>
              <a:gd name="adj1" fmla="val 50000"/>
              <a:gd name="adj2" fmla="val 7733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2384425" y="5227638"/>
            <a:ext cx="255588" cy="395287"/>
          </a:xfrm>
          <a:prstGeom prst="downArrow">
            <a:avLst>
              <a:gd name="adj1" fmla="val 50000"/>
              <a:gd name="adj2" fmla="val 7733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AutoShape 12"/>
          <p:cNvSpPr>
            <a:spLocks/>
          </p:cNvSpPr>
          <p:nvPr/>
        </p:nvSpPr>
        <p:spPr bwMode="auto">
          <a:xfrm>
            <a:off x="1325563" y="2219325"/>
            <a:ext cx="90487" cy="819150"/>
          </a:xfrm>
          <a:prstGeom prst="leftBrace">
            <a:avLst>
              <a:gd name="adj1" fmla="val 7543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AutoShape 13"/>
          <p:cNvSpPr>
            <a:spLocks/>
          </p:cNvSpPr>
          <p:nvPr/>
        </p:nvSpPr>
        <p:spPr bwMode="auto">
          <a:xfrm>
            <a:off x="1325563" y="3089275"/>
            <a:ext cx="90487" cy="1473200"/>
          </a:xfrm>
          <a:prstGeom prst="leftBrace">
            <a:avLst>
              <a:gd name="adj1" fmla="val 13567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AutoShape 14"/>
          <p:cNvSpPr>
            <a:spLocks/>
          </p:cNvSpPr>
          <p:nvPr/>
        </p:nvSpPr>
        <p:spPr bwMode="auto">
          <a:xfrm>
            <a:off x="1325563" y="4619625"/>
            <a:ext cx="90487" cy="1390650"/>
          </a:xfrm>
          <a:prstGeom prst="leftBrace">
            <a:avLst>
              <a:gd name="adj1" fmla="val 12807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609600" y="2438400"/>
            <a:ext cx="989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Slight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228600" y="3581400"/>
            <a:ext cx="1528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Moderate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381000" y="5181600"/>
            <a:ext cx="1709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Severe</a:t>
            </a:r>
          </a:p>
        </p:txBody>
      </p:sp>
      <p:pic>
        <p:nvPicPr>
          <p:cNvPr id="83986" name="Picture 18" descr="lost cu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370388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1905000" y="6858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ahoma" pitchFamily="34" charset="0"/>
              </a:rPr>
              <a:t>Hair Damage</a:t>
            </a: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762000" y="14478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Progression of Hair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90E3BB24AFA42AA73E3EC8E5A9467" ma:contentTypeVersion="0" ma:contentTypeDescription="Create a new document." ma:contentTypeScope="" ma:versionID="74e705b0876c870719d8ce528801be2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E7325D-392B-4077-AEF1-DFE25A23233A}"/>
</file>

<file path=customXml/itemProps2.xml><?xml version="1.0" encoding="utf-8"?>
<ds:datastoreItem xmlns:ds="http://schemas.openxmlformats.org/officeDocument/2006/customXml" ds:itemID="{285C85E4-8531-4459-8DCC-CB6824805BD5}"/>
</file>

<file path=customXml/itemProps3.xml><?xml version="1.0" encoding="utf-8"?>
<ds:datastoreItem xmlns:ds="http://schemas.openxmlformats.org/officeDocument/2006/customXml" ds:itemID="{3AC17531-5922-4B7E-BF14-1684942F3DB5}"/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1132</Words>
  <Application>Microsoft Office PowerPoint</Application>
  <PresentationFormat>On-screen Show (4:3)</PresentationFormat>
  <Paragraphs>309</Paragraphs>
  <Slides>32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Times New Roman</vt:lpstr>
      <vt:lpstr>Tahoma</vt:lpstr>
      <vt:lpstr>Arial</vt:lpstr>
      <vt:lpstr>Wingdings</vt:lpstr>
      <vt:lpstr>SimSun</vt:lpstr>
      <vt:lpstr>Symbol</vt:lpstr>
      <vt:lpstr>Sumi Painting</vt:lpstr>
      <vt:lpstr>Bitmap Image</vt:lpstr>
      <vt:lpstr>CS ChemDraw Drawing</vt:lpstr>
      <vt:lpstr>Video Clip</vt:lpstr>
      <vt:lpstr>Microsoft Word Picture</vt:lpstr>
      <vt:lpstr>Microsoft Excel Chart</vt:lpstr>
      <vt:lpstr>Adobe Photoshop Image</vt:lpstr>
      <vt:lpstr>Hair Health &amp; Conditioners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conditioner</vt:lpstr>
      <vt:lpstr>Acid Conditioner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Hair Health &amp; Conditioners</dc:title>
  <dc:creator>User</dc:creator>
  <cp:lastModifiedBy>User</cp:lastModifiedBy>
  <cp:revision>19</cp:revision>
  <cp:lastPrinted>2002-12-04T16:46:03Z</cp:lastPrinted>
  <dcterms:modified xsi:type="dcterms:W3CDTF">2016-02-08T07:24:06Z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0x01010032190E3BB24AFA42AA73E3EC8E5A9467</vt:lpwstr>
  </property>
</Properties>
</file>