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B6F76-01D2-F841-8E19-BD2E0A16AD1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656B-CEB3-E742-9409-B95D3FAAB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56B-CEB3-E742-9409-B95D3FAABC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6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0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9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4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0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2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7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5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7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>
            <a:alphaModFix amt="1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2133600"/>
            <a:ext cx="8458200" cy="2894639"/>
          </a:xfrm>
          <a:prstGeom prst="rect">
            <a:avLst/>
          </a:prstGeom>
          <a:noFill/>
          <a:ln w="76200" cmpd="sng">
            <a:solidFill>
              <a:schemeClr val="accent2"/>
            </a:solidFill>
            <a:prstDash val="dash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50000"/>
              </a:lnSpc>
            </a:pPr>
            <a:endParaRPr lang="en-US" sz="5400" b="1" spc="160" dirty="0" smtClean="0">
              <a:solidFill>
                <a:srgbClr val="0D0D0D"/>
              </a:solidFill>
              <a:latin typeface="Century Gothic"/>
              <a:cs typeface="Century Gothic"/>
            </a:endParaRPr>
          </a:p>
          <a:p>
            <a:pPr algn="ctr">
              <a:lnSpc>
                <a:spcPct val="120000"/>
              </a:lnSpc>
            </a:pPr>
            <a:r>
              <a:rPr lang="en-US" sz="5400" b="1" spc="160" dirty="0" err="1" smtClean="0">
                <a:solidFill>
                  <a:srgbClr val="0D0D0D"/>
                </a:solidFill>
                <a:latin typeface="Century Gothic"/>
                <a:cs typeface="Century Gothic"/>
              </a:rPr>
              <a:t>Hemolysing</a:t>
            </a:r>
            <a:r>
              <a:rPr lang="en-US" sz="5400" b="1" spc="320" dirty="0" smtClean="0">
                <a:solidFill>
                  <a:srgbClr val="0D0D0D"/>
                </a:solidFill>
                <a:latin typeface="Century Gothic"/>
                <a:cs typeface="Century Gothic"/>
              </a:rPr>
              <a:t> </a:t>
            </a:r>
            <a:r>
              <a:rPr lang="en-US" sz="5400" b="1" spc="140" dirty="0" smtClean="0">
                <a:solidFill>
                  <a:srgbClr val="0D0D0D"/>
                </a:solidFill>
                <a:latin typeface="Century Gothic"/>
                <a:cs typeface="Century Gothic"/>
              </a:rPr>
              <a:t>Agents</a:t>
            </a:r>
            <a:endParaRPr lang="en-US" sz="5400" b="1" dirty="0" smtClean="0">
              <a:latin typeface="Century Gothic"/>
              <a:cs typeface="Century Gothic"/>
            </a:endParaRPr>
          </a:p>
          <a:p>
            <a:pPr marL="28575" algn="ctr">
              <a:lnSpc>
                <a:spcPct val="120000"/>
              </a:lnSpc>
            </a:pPr>
            <a:r>
              <a:rPr lang="en-US" sz="5400" b="1" spc="195" dirty="0" smtClean="0">
                <a:solidFill>
                  <a:srgbClr val="0D0D0D"/>
                </a:solidFill>
                <a:latin typeface="Century Gothic"/>
                <a:cs typeface="Century Gothic"/>
              </a:rPr>
              <a:t>&amp;</a:t>
            </a:r>
            <a:r>
              <a:rPr lang="en-US" sz="5400" b="1" dirty="0">
                <a:latin typeface="Century Gothic"/>
                <a:cs typeface="Century Gothic"/>
              </a:rPr>
              <a:t> </a:t>
            </a:r>
            <a:r>
              <a:rPr lang="en-US" sz="5400" b="1" spc="170" dirty="0" smtClean="0">
                <a:solidFill>
                  <a:srgbClr val="0D0D0D"/>
                </a:solidFill>
                <a:latin typeface="Century Gothic"/>
                <a:cs typeface="Century Gothic"/>
              </a:rPr>
              <a:t>Detection </a:t>
            </a:r>
            <a:r>
              <a:rPr lang="en-US" sz="5400" b="1" spc="100" dirty="0" smtClean="0">
                <a:solidFill>
                  <a:srgbClr val="0D0D0D"/>
                </a:solidFill>
                <a:latin typeface="Century Gothic"/>
                <a:cs typeface="Century Gothic"/>
              </a:rPr>
              <a:t>of</a:t>
            </a:r>
            <a:r>
              <a:rPr lang="en-US" sz="5400" b="1" spc="500" dirty="0" smtClean="0">
                <a:solidFill>
                  <a:srgbClr val="0D0D0D"/>
                </a:solidFill>
                <a:latin typeface="Century Gothic"/>
                <a:cs typeface="Century Gothic"/>
              </a:rPr>
              <a:t> </a:t>
            </a:r>
            <a:r>
              <a:rPr lang="en-US" sz="5400" b="1" spc="120" dirty="0" smtClean="0">
                <a:solidFill>
                  <a:srgbClr val="0D0D0D"/>
                </a:solidFill>
                <a:latin typeface="Century Gothic"/>
                <a:cs typeface="Century Gothic"/>
              </a:rPr>
              <a:t>Blood</a:t>
            </a:r>
          </a:p>
          <a:p>
            <a:pPr marL="28575" algn="ctr">
              <a:lnSpc>
                <a:spcPct val="50000"/>
              </a:lnSpc>
            </a:pPr>
            <a:endParaRPr lang="en-US" sz="5400" b="1" dirty="0">
              <a:latin typeface="Century Gothic"/>
              <a:cs typeface="Century Gothic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-990600" y="914400"/>
            <a:ext cx="13792200" cy="6732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860"/>
              </a:lnSpc>
            </a:pPr>
            <a:r>
              <a:rPr lang="en-US" sz="6000" b="1" dirty="0" smtClean="0">
                <a:solidFill>
                  <a:srgbClr val="800000"/>
                </a:solidFill>
                <a:latin typeface="Century Gothic"/>
                <a:cs typeface="Century Gothic"/>
              </a:rPr>
              <a:t>BCH </a:t>
            </a:r>
            <a:r>
              <a:rPr lang="en-US" sz="6000" b="1" dirty="0">
                <a:solidFill>
                  <a:srgbClr val="800000"/>
                </a:solidFill>
                <a:latin typeface="Century Gothic"/>
                <a:cs typeface="Century Gothic"/>
              </a:rPr>
              <a:t>471</a:t>
            </a:r>
            <a:endParaRPr sz="6000" b="1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11049000" cy="13619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5400"/>
              </a:lnSpc>
            </a:pPr>
            <a:r>
              <a:rPr lang="en-US" sz="2800" b="1" spc="30" dirty="0" smtClean="0">
                <a:solidFill>
                  <a:srgbClr val="800000"/>
                </a:solidFill>
                <a:latin typeface="Century Gothic"/>
                <a:cs typeface="Century Gothic"/>
              </a:rPr>
              <a:t>How </a:t>
            </a:r>
            <a:r>
              <a:rPr lang="en-US" sz="2800" b="1" spc="-15" dirty="0">
                <a:solidFill>
                  <a:srgbClr val="800000"/>
                </a:solidFill>
                <a:latin typeface="Century Gothic"/>
                <a:cs typeface="Century Gothic"/>
              </a:rPr>
              <a:t>t</a:t>
            </a:r>
            <a:r>
              <a:rPr lang="en-US" sz="2800" b="1" spc="-15" dirty="0" smtClean="0">
                <a:solidFill>
                  <a:srgbClr val="800000"/>
                </a:solidFill>
                <a:latin typeface="Century Gothic"/>
                <a:cs typeface="Century Gothic"/>
              </a:rPr>
              <a:t>o </a:t>
            </a:r>
            <a:r>
              <a:rPr lang="en-US" sz="2800" b="1" spc="35" dirty="0" smtClean="0">
                <a:solidFill>
                  <a:srgbClr val="800000"/>
                </a:solidFill>
                <a:latin typeface="Century Gothic"/>
                <a:cs typeface="Century Gothic"/>
              </a:rPr>
              <a:t>Calculate </a:t>
            </a:r>
            <a:r>
              <a:rPr lang="en-US" sz="2800" b="1" spc="60" dirty="0" smtClean="0">
                <a:solidFill>
                  <a:srgbClr val="800000"/>
                </a:solidFill>
                <a:latin typeface="Century Gothic"/>
                <a:cs typeface="Century Gothic"/>
              </a:rPr>
              <a:t>the </a:t>
            </a:r>
            <a:r>
              <a:rPr lang="en-US" sz="2800" b="1" spc="65" dirty="0" smtClean="0">
                <a:solidFill>
                  <a:srgbClr val="800000"/>
                </a:solidFill>
                <a:latin typeface="Century Gothic"/>
                <a:cs typeface="Century Gothic"/>
              </a:rPr>
              <a:t>Concentration </a:t>
            </a:r>
            <a:r>
              <a:rPr lang="en-US" sz="2800" b="1" spc="45" dirty="0" smtClean="0">
                <a:solidFill>
                  <a:srgbClr val="800000"/>
                </a:solidFill>
                <a:latin typeface="Century Gothic"/>
                <a:cs typeface="Century Gothic"/>
              </a:rPr>
              <a:t>of</a:t>
            </a:r>
            <a:r>
              <a:rPr lang="en-US" sz="2800" b="1" spc="930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sz="2800" b="1" spc="45" dirty="0" smtClean="0">
                <a:solidFill>
                  <a:srgbClr val="800000"/>
                </a:solidFill>
                <a:latin typeface="Century Gothic"/>
                <a:cs typeface="Century Gothic"/>
              </a:rPr>
              <a:t>an </a:t>
            </a:r>
            <a:r>
              <a:rPr lang="en-US" sz="2800" b="1" spc="55" dirty="0" smtClean="0">
                <a:solidFill>
                  <a:srgbClr val="800000"/>
                </a:solidFill>
                <a:latin typeface="Century Gothic"/>
                <a:cs typeface="Century Gothic"/>
              </a:rPr>
              <a:t>Isotonic Solution </a:t>
            </a:r>
            <a:r>
              <a:rPr lang="en-US" sz="2800" b="1" spc="45" dirty="0" smtClean="0">
                <a:solidFill>
                  <a:srgbClr val="800000"/>
                </a:solidFill>
                <a:latin typeface="Century Gothic"/>
                <a:cs typeface="Century Gothic"/>
              </a:rPr>
              <a:t>of </a:t>
            </a:r>
            <a:r>
              <a:rPr lang="en-US" sz="2800" b="1" dirty="0" smtClean="0">
                <a:solidFill>
                  <a:srgbClr val="800000"/>
                </a:solidFill>
                <a:latin typeface="Century Gothic"/>
                <a:cs typeface="Century Gothic"/>
              </a:rPr>
              <a:t>a </a:t>
            </a:r>
            <a:r>
              <a:rPr lang="en-US" sz="2800" b="1" spc="75" dirty="0" smtClean="0">
                <a:solidFill>
                  <a:srgbClr val="800000"/>
                </a:solidFill>
                <a:latin typeface="Century Gothic"/>
                <a:cs typeface="Century Gothic"/>
              </a:rPr>
              <a:t>Specific</a:t>
            </a:r>
            <a:r>
              <a:rPr lang="en-US" sz="2800" b="1" spc="795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sz="2800" b="1" spc="60" dirty="0" smtClean="0">
                <a:solidFill>
                  <a:srgbClr val="800000"/>
                </a:solidFill>
                <a:latin typeface="Century Gothic"/>
                <a:cs typeface="Century Gothic"/>
              </a:rPr>
              <a:t>Substance</a:t>
            </a:r>
            <a:endParaRPr lang="en-US" sz="2800" b="1" spc="60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524000"/>
            <a:ext cx="13182600" cy="2022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sz="2000" spc="-15" dirty="0">
                <a:solidFill>
                  <a:srgbClr val="C00000"/>
                </a:solidFill>
                <a:latin typeface="Century Gothic"/>
                <a:cs typeface="Century Gothic"/>
              </a:rPr>
              <a:t>For </a:t>
            </a:r>
            <a:r>
              <a:rPr sz="2000" spc="-5" dirty="0">
                <a:solidFill>
                  <a:srgbClr val="C00000"/>
                </a:solidFill>
                <a:latin typeface="Century Gothic"/>
                <a:cs typeface="Century Gothic"/>
              </a:rPr>
              <a:t>example you want </a:t>
            </a:r>
            <a:r>
              <a:rPr sz="2000" dirty="0">
                <a:solidFill>
                  <a:srgbClr val="C00000"/>
                </a:solidFill>
                <a:latin typeface="Century Gothic"/>
                <a:cs typeface="Century Gothic"/>
              </a:rPr>
              <a:t>to </a:t>
            </a:r>
            <a:r>
              <a:rPr sz="2000" spc="-15" dirty="0">
                <a:solidFill>
                  <a:srgbClr val="C00000"/>
                </a:solidFill>
                <a:latin typeface="Century Gothic"/>
                <a:cs typeface="Century Gothic"/>
              </a:rPr>
              <a:t>know </a:t>
            </a:r>
            <a:r>
              <a:rPr sz="2000" dirty="0">
                <a:solidFill>
                  <a:srgbClr val="C00000"/>
                </a:solidFill>
                <a:latin typeface="Century Gothic"/>
                <a:cs typeface="Century Gothic"/>
              </a:rPr>
              <a:t>the concentration of NaCl </a:t>
            </a:r>
            <a:r>
              <a:rPr sz="2000" spc="5" dirty="0">
                <a:solidFill>
                  <a:srgbClr val="C00000"/>
                </a:solidFill>
                <a:latin typeface="Century Gothic"/>
                <a:cs typeface="Century Gothic"/>
              </a:rPr>
              <a:t>that </a:t>
            </a:r>
            <a:r>
              <a:rPr sz="2000" dirty="0">
                <a:solidFill>
                  <a:srgbClr val="C00000"/>
                </a:solidFill>
                <a:latin typeface="Century Gothic"/>
                <a:cs typeface="Century Gothic"/>
              </a:rPr>
              <a:t>will make an isotonic  solution</a:t>
            </a:r>
            <a:endParaRPr sz="2000" dirty="0">
              <a:latin typeface="Century Gothic"/>
              <a:cs typeface="Century Gothic"/>
            </a:endParaRPr>
          </a:p>
          <a:p>
            <a:pPr marL="12700" marR="4253865">
              <a:lnSpc>
                <a:spcPct val="150000"/>
              </a:lnSpc>
            </a:pPr>
            <a:r>
              <a:rPr sz="2000" dirty="0">
                <a:solidFill>
                  <a:srgbClr val="C00000"/>
                </a:solidFill>
                <a:latin typeface="Century Gothic"/>
                <a:cs typeface="Century Gothic"/>
              </a:rPr>
              <a:t>Osmolarity of RBC = </a:t>
            </a:r>
            <a:r>
              <a:rPr sz="2000" spc="-5" dirty="0">
                <a:solidFill>
                  <a:srgbClr val="C00000"/>
                </a:solidFill>
                <a:latin typeface="Century Gothic"/>
                <a:cs typeface="Century Gothic"/>
              </a:rPr>
              <a:t>0.308 Osmolar </a:t>
            </a:r>
            <a:r>
              <a:rPr lang="en-US" sz="2000" spc="-5" dirty="0" smtClean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lang="en-US" sz="2000" spc="-5" dirty="0" smtClean="0">
                <a:solidFill>
                  <a:srgbClr val="C00000"/>
                </a:solidFill>
                <a:latin typeface="Century Gothic"/>
                <a:cs typeface="Century Gothic"/>
                <a:sym typeface="Wingdings"/>
              </a:rPr>
              <a:t> </a:t>
            </a:r>
            <a:r>
              <a:rPr sz="2000" spc="-5" dirty="0" smtClean="0">
                <a:solidFill>
                  <a:srgbClr val="C0000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O=M x </a:t>
            </a:r>
            <a:r>
              <a:rPr sz="2000" spc="-20" dirty="0">
                <a:solidFill>
                  <a:srgbClr val="006FC0"/>
                </a:solidFill>
                <a:latin typeface="Century Gothic"/>
                <a:cs typeface="Century Gothic"/>
              </a:rPr>
              <a:t>no.of </a:t>
            </a:r>
            <a:r>
              <a:rPr sz="2000" dirty="0" smtClean="0">
                <a:solidFill>
                  <a:srgbClr val="006FC0"/>
                </a:solidFill>
                <a:latin typeface="Century Gothic"/>
                <a:cs typeface="Century Gothic"/>
              </a:rPr>
              <a:t>dissociation</a:t>
            </a:r>
            <a:r>
              <a:rPr lang="en-US" sz="2000" spc="50" dirty="0" smtClean="0">
                <a:solidFill>
                  <a:srgbClr val="006FC0"/>
                </a:solidFill>
                <a:latin typeface="Century Gothic"/>
                <a:cs typeface="Century Gothic"/>
              </a:rPr>
              <a:t> </a:t>
            </a:r>
            <a:r>
              <a:rPr sz="2000" spc="10" dirty="0" smtClean="0">
                <a:solidFill>
                  <a:srgbClr val="006FC0"/>
                </a:solidFill>
                <a:latin typeface="Century Gothic"/>
                <a:cs typeface="Century Gothic"/>
              </a:rPr>
              <a:t>partials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lnSpc>
                <a:spcPct val="150000"/>
              </a:lnSpc>
              <a:spcBef>
                <a:spcPts val="780"/>
              </a:spcBef>
            </a:pPr>
            <a:r>
              <a:rPr sz="2000" spc="-5" dirty="0" smtClean="0">
                <a:solidFill>
                  <a:srgbClr val="006FC0"/>
                </a:solidFill>
                <a:latin typeface="Century Gothic"/>
                <a:cs typeface="Century Gothic"/>
              </a:rPr>
              <a:t>NaCl</a:t>
            </a:r>
            <a:r>
              <a:rPr lang="en-US" sz="2000" spc="-5" dirty="0" smtClean="0">
                <a:solidFill>
                  <a:srgbClr val="006FC0"/>
                </a:solidFill>
                <a:latin typeface="Century Gothic"/>
                <a:cs typeface="Century Gothic"/>
              </a:rPr>
              <a:t> </a:t>
            </a:r>
            <a:r>
              <a:rPr lang="en-US" sz="2000" spc="-5" dirty="0" smtClean="0">
                <a:solidFill>
                  <a:srgbClr val="006FC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sz="2000" dirty="0" smtClean="0">
                <a:solidFill>
                  <a:srgbClr val="006FC0"/>
                </a:solidFill>
                <a:latin typeface="Century Gothic"/>
                <a:cs typeface="Century Gothic"/>
              </a:rPr>
              <a:t>Na</a:t>
            </a:r>
            <a:r>
              <a:rPr sz="2000" dirty="0">
                <a:solidFill>
                  <a:srgbClr val="006FC0"/>
                </a:solidFill>
                <a:latin typeface="Century Gothic"/>
                <a:cs typeface="Century Gothic"/>
              </a:rPr>
              <a:t>+ +Cl- </a:t>
            </a:r>
            <a:r>
              <a:rPr sz="2000" spc="-15" dirty="0">
                <a:solidFill>
                  <a:srgbClr val="006FC0"/>
                </a:solidFill>
                <a:latin typeface="Century Gothic"/>
                <a:cs typeface="Century Gothic"/>
              </a:rPr>
              <a:t>(no.of </a:t>
            </a:r>
            <a:r>
              <a:rPr sz="2000" dirty="0">
                <a:solidFill>
                  <a:srgbClr val="006FC0"/>
                </a:solidFill>
                <a:latin typeface="Century Gothic"/>
                <a:cs typeface="Century Gothic"/>
              </a:rPr>
              <a:t>dissociation</a:t>
            </a:r>
            <a:r>
              <a:rPr sz="2000" spc="114" dirty="0">
                <a:solidFill>
                  <a:srgbClr val="006FC0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006FC0"/>
                </a:solidFill>
                <a:latin typeface="Century Gothic"/>
                <a:cs typeface="Century Gothic"/>
              </a:rPr>
              <a:t>particles=2)</a:t>
            </a:r>
            <a:endParaRPr sz="2000" dirty="0">
              <a:latin typeface="Century Gothic"/>
              <a:cs typeface="Century Gothic"/>
            </a:endParaRPr>
          </a:p>
          <a:p>
            <a:pPr marL="34925">
              <a:lnSpc>
                <a:spcPct val="150000"/>
              </a:lnSpc>
              <a:spcBef>
                <a:spcPts val="795"/>
              </a:spcBef>
            </a:pPr>
            <a:r>
              <a:rPr sz="2000" spc="-5" dirty="0" smtClean="0">
                <a:solidFill>
                  <a:srgbClr val="006FC0"/>
                </a:solidFill>
                <a:latin typeface="Century Gothic"/>
                <a:cs typeface="Century Gothic"/>
              </a:rPr>
              <a:t>0.308</a:t>
            </a:r>
            <a:r>
              <a:rPr lang="en-US" sz="2000" spc="-5" dirty="0" smtClean="0">
                <a:solidFill>
                  <a:srgbClr val="006FC0"/>
                </a:solidFill>
                <a:latin typeface="Century Gothic"/>
                <a:cs typeface="Century Gothic"/>
              </a:rPr>
              <a:t> </a:t>
            </a:r>
            <a:r>
              <a:rPr sz="2000" spc="-5" dirty="0" smtClean="0">
                <a:solidFill>
                  <a:srgbClr val="006FC0"/>
                </a:solidFill>
                <a:latin typeface="Century Gothic"/>
                <a:cs typeface="Century Gothic"/>
              </a:rPr>
              <a:t>=</a:t>
            </a:r>
            <a:r>
              <a:rPr lang="en-US" sz="2000" spc="-5" dirty="0" smtClean="0">
                <a:solidFill>
                  <a:srgbClr val="006FC0"/>
                </a:solidFill>
                <a:latin typeface="Century Gothic"/>
                <a:cs typeface="Century Gothic"/>
              </a:rPr>
              <a:t> </a:t>
            </a:r>
            <a:r>
              <a:rPr sz="2000" spc="-5" dirty="0" smtClean="0">
                <a:solidFill>
                  <a:srgbClr val="006FC0"/>
                </a:solidFill>
                <a:latin typeface="Century Gothic"/>
                <a:cs typeface="Century Gothic"/>
              </a:rPr>
              <a:t>M </a:t>
            </a:r>
            <a:r>
              <a:rPr sz="2000" dirty="0">
                <a:solidFill>
                  <a:srgbClr val="006FC0"/>
                </a:solidFill>
                <a:latin typeface="Century Gothic"/>
                <a:cs typeface="Century Gothic"/>
              </a:rPr>
              <a:t>x 2 </a:t>
            </a:r>
            <a:r>
              <a:rPr lang="en-US" sz="2000" dirty="0" smtClean="0">
                <a:solidFill>
                  <a:srgbClr val="006FC0"/>
                </a:solidFill>
                <a:latin typeface="Century Gothic"/>
                <a:cs typeface="Century Gothic"/>
                <a:sym typeface="Wingdings"/>
              </a:rPr>
              <a:t> </a:t>
            </a:r>
            <a:r>
              <a:rPr sz="2000" dirty="0" smtClean="0">
                <a:solidFill>
                  <a:srgbClr val="006FC0"/>
                </a:solidFill>
                <a:latin typeface="Century Gothic"/>
                <a:cs typeface="Century Gothic"/>
              </a:rPr>
              <a:t>M</a:t>
            </a:r>
            <a:r>
              <a:rPr sz="2000" dirty="0">
                <a:solidFill>
                  <a:srgbClr val="006FC0"/>
                </a:solidFill>
                <a:latin typeface="Century Gothic"/>
                <a:cs typeface="Century Gothic"/>
              </a:rPr>
              <a:t>=0.154</a:t>
            </a:r>
            <a:r>
              <a:rPr sz="2000" spc="-80" dirty="0">
                <a:solidFill>
                  <a:srgbClr val="006FC0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006FC0"/>
                </a:solidFill>
                <a:latin typeface="Century Gothic"/>
                <a:cs typeface="Century Gothic"/>
              </a:rPr>
              <a:t>M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3581400"/>
            <a:ext cx="11201400" cy="3026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14750">
              <a:lnSpc>
                <a:spcPct val="200000"/>
              </a:lnSpc>
            </a:pPr>
            <a:r>
              <a:rPr lang="en-US" sz="2000" b="1" spc="-40" dirty="0" smtClean="0">
                <a:latin typeface="Century Gothic"/>
                <a:cs typeface="Century Gothic"/>
              </a:rPr>
              <a:t>-T</a:t>
            </a:r>
            <a:r>
              <a:rPr sz="2000" b="1" spc="-40" dirty="0" smtClean="0">
                <a:latin typeface="Century Gothic"/>
                <a:cs typeface="Century Gothic"/>
              </a:rPr>
              <a:t>o</a:t>
            </a:r>
            <a:r>
              <a:rPr sz="2000" b="1" spc="-40" dirty="0" smtClean="0">
                <a:latin typeface="Tw Cen MT"/>
                <a:cs typeface="Tw Cen MT"/>
              </a:rPr>
              <a:t> </a:t>
            </a:r>
            <a:r>
              <a:rPr sz="2000" b="1" dirty="0">
                <a:latin typeface="Century Gothic"/>
                <a:cs typeface="Century Gothic"/>
              </a:rPr>
              <a:t>calculate in w/v %</a:t>
            </a:r>
            <a:r>
              <a:rPr sz="2000" b="1" spc="-75" dirty="0">
                <a:latin typeface="Century Gothic"/>
                <a:cs typeface="Century Gothic"/>
              </a:rPr>
              <a:t> </a:t>
            </a:r>
            <a:r>
              <a:rPr sz="2000" b="1" spc="-5" dirty="0">
                <a:latin typeface="Century Gothic"/>
                <a:cs typeface="Century Gothic"/>
              </a:rPr>
              <a:t>expression </a:t>
            </a:r>
            <a:r>
              <a:rPr lang="en-US" sz="2000" spc="-5" dirty="0" smtClean="0">
                <a:latin typeface="Century Gothic"/>
                <a:cs typeface="Century Gothic"/>
                <a:sym typeface="Wingdings"/>
              </a:rPr>
              <a:t> </a:t>
            </a:r>
            <a:r>
              <a:rPr sz="2000" spc="-5" dirty="0" smtClean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M=mole/</a:t>
            </a:r>
            <a:r>
              <a:rPr sz="2000" dirty="0" smtClean="0">
                <a:latin typeface="Century Gothic"/>
                <a:cs typeface="Century Gothic"/>
              </a:rPr>
              <a:t>V</a:t>
            </a:r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sz="2000" dirty="0" smtClean="0">
                <a:latin typeface="Century Gothic"/>
                <a:cs typeface="Century Gothic"/>
              </a:rPr>
              <a:t>(</a:t>
            </a:r>
            <a:r>
              <a:rPr sz="2000" dirty="0">
                <a:latin typeface="Century Gothic"/>
                <a:cs typeface="Century Gothic"/>
              </a:rPr>
              <a:t>in</a:t>
            </a:r>
            <a:r>
              <a:rPr sz="2000" spc="-140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L)</a:t>
            </a:r>
          </a:p>
          <a:p>
            <a:pPr marL="12700">
              <a:lnSpc>
                <a:spcPct val="200000"/>
              </a:lnSpc>
            </a:pPr>
            <a:r>
              <a:rPr lang="en-US" sz="2000" spc="-5" dirty="0" err="1" smtClean="0">
                <a:latin typeface="Century Gothic"/>
                <a:cs typeface="Century Gothic"/>
              </a:rPr>
              <a:t>No.of</a:t>
            </a:r>
            <a:r>
              <a:rPr lang="en-US" sz="2000" spc="-5" dirty="0" smtClean="0">
                <a:latin typeface="Century Gothic"/>
                <a:cs typeface="Century Gothic"/>
              </a:rPr>
              <a:t> </a:t>
            </a:r>
            <a:r>
              <a:rPr sz="2000" spc="-5" dirty="0" smtClean="0">
                <a:latin typeface="Century Gothic"/>
                <a:cs typeface="Century Gothic"/>
              </a:rPr>
              <a:t>mole</a:t>
            </a:r>
            <a:r>
              <a:rPr lang="en-US" sz="2000" spc="-5" dirty="0" smtClean="0">
                <a:latin typeface="Century Gothic"/>
                <a:cs typeface="Century Gothic"/>
              </a:rPr>
              <a:t>s </a:t>
            </a:r>
            <a:r>
              <a:rPr sz="2000" spc="-5" dirty="0" smtClean="0">
                <a:latin typeface="Century Gothic"/>
                <a:cs typeface="Century Gothic"/>
              </a:rPr>
              <a:t>=</a:t>
            </a:r>
            <a:r>
              <a:rPr lang="en-US" sz="2000" spc="-5" dirty="0" smtClean="0">
                <a:latin typeface="Century Gothic"/>
                <a:cs typeface="Century Gothic"/>
              </a:rPr>
              <a:t> </a:t>
            </a:r>
            <a:r>
              <a:rPr sz="2000" spc="-5" dirty="0" smtClean="0">
                <a:latin typeface="Century Gothic"/>
                <a:cs typeface="Century Gothic"/>
              </a:rPr>
              <a:t>0.154 </a:t>
            </a:r>
            <a:r>
              <a:rPr sz="2000" dirty="0">
                <a:latin typeface="Century Gothic"/>
                <a:cs typeface="Century Gothic"/>
              </a:rPr>
              <a:t>x 0.1 (100 ml, because </a:t>
            </a:r>
            <a:r>
              <a:rPr sz="2000" spc="-5" dirty="0">
                <a:latin typeface="Century Gothic"/>
                <a:cs typeface="Century Gothic"/>
              </a:rPr>
              <a:t>you </a:t>
            </a:r>
            <a:r>
              <a:rPr sz="2000" dirty="0">
                <a:latin typeface="Century Gothic"/>
                <a:cs typeface="Century Gothic"/>
              </a:rPr>
              <a:t>want it as</a:t>
            </a:r>
            <a:r>
              <a:rPr sz="2000" spc="-28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%)</a:t>
            </a:r>
          </a:p>
          <a:p>
            <a:pPr marL="12700" marR="4636770">
              <a:lnSpc>
                <a:spcPct val="200000"/>
              </a:lnSpc>
            </a:pPr>
            <a:r>
              <a:rPr lang="en-US" sz="2000" spc="-5" dirty="0" err="1" smtClean="0">
                <a:latin typeface="Century Gothic"/>
                <a:cs typeface="Century Gothic"/>
              </a:rPr>
              <a:t>No.of</a:t>
            </a:r>
            <a:r>
              <a:rPr lang="en-US" sz="2000" spc="-5" dirty="0" smtClean="0">
                <a:latin typeface="Century Gothic"/>
                <a:cs typeface="Century Gothic"/>
              </a:rPr>
              <a:t> moles </a:t>
            </a:r>
            <a:r>
              <a:rPr sz="2000" spc="-5" dirty="0" smtClean="0">
                <a:latin typeface="Century Gothic"/>
                <a:cs typeface="Century Gothic"/>
              </a:rPr>
              <a:t>=</a:t>
            </a:r>
            <a:r>
              <a:rPr lang="en-US" sz="2000" spc="-5" dirty="0" smtClean="0">
                <a:latin typeface="Century Gothic"/>
                <a:cs typeface="Century Gothic"/>
              </a:rPr>
              <a:t> </a:t>
            </a:r>
            <a:r>
              <a:rPr sz="2000" spc="-5" dirty="0" smtClean="0">
                <a:latin typeface="Century Gothic"/>
                <a:cs typeface="Century Gothic"/>
              </a:rPr>
              <a:t>0.0154 </a:t>
            </a:r>
            <a:r>
              <a:rPr sz="2000" dirty="0" smtClean="0">
                <a:latin typeface="Century Gothic"/>
                <a:cs typeface="Century Gothic"/>
              </a:rPr>
              <a:t>mole</a:t>
            </a:r>
            <a:r>
              <a:rPr lang="en-US" sz="2000" dirty="0" smtClean="0">
                <a:latin typeface="Century Gothic"/>
                <a:cs typeface="Century Gothic"/>
              </a:rPr>
              <a:t>s </a:t>
            </a:r>
            <a:r>
              <a:rPr lang="en-US" sz="2000" dirty="0" smtClean="0">
                <a:latin typeface="Century Gothic"/>
                <a:cs typeface="Century Gothic"/>
                <a:sym typeface="Wingdings"/>
              </a:rPr>
              <a:t></a:t>
            </a:r>
            <a:r>
              <a:rPr sz="2000" dirty="0" smtClean="0">
                <a:latin typeface="Century Gothic"/>
                <a:cs typeface="Century Gothic"/>
              </a:rPr>
              <a:t>  </a:t>
            </a:r>
            <a:r>
              <a:rPr lang="en-US" sz="2000" spc="-5" dirty="0" err="1" smtClean="0">
                <a:latin typeface="Century Gothic"/>
                <a:cs typeface="Century Gothic"/>
              </a:rPr>
              <a:t>No.of</a:t>
            </a:r>
            <a:r>
              <a:rPr lang="en-US" sz="2000" spc="-5" dirty="0" smtClean="0">
                <a:latin typeface="Century Gothic"/>
                <a:cs typeface="Century Gothic"/>
              </a:rPr>
              <a:t> moles </a:t>
            </a:r>
            <a:r>
              <a:rPr sz="2000" dirty="0" smtClean="0">
                <a:latin typeface="Century Gothic"/>
                <a:cs typeface="Century Gothic"/>
              </a:rPr>
              <a:t>=</a:t>
            </a:r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sz="2000" dirty="0" err="1" smtClean="0">
                <a:latin typeface="Century Gothic"/>
                <a:cs typeface="Century Gothic"/>
              </a:rPr>
              <a:t>Wt</a:t>
            </a:r>
            <a:r>
              <a:rPr sz="2000" dirty="0">
                <a:latin typeface="Century Gothic"/>
                <a:cs typeface="Century Gothic"/>
              </a:rPr>
              <a:t>/Mwt  </a:t>
            </a:r>
            <a:r>
              <a:rPr sz="2000" spc="-5" dirty="0" err="1">
                <a:latin typeface="Century Gothic"/>
                <a:cs typeface="Century Gothic"/>
              </a:rPr>
              <a:t>Wt</a:t>
            </a:r>
            <a:r>
              <a:rPr sz="2000" spc="-5" dirty="0" smtClean="0">
                <a:latin typeface="Century Gothic"/>
                <a:cs typeface="Century Gothic"/>
              </a:rPr>
              <a:t>=</a:t>
            </a:r>
            <a:r>
              <a:rPr lang="en-US" sz="2000" spc="-5" dirty="0" smtClean="0">
                <a:latin typeface="Century Gothic"/>
                <a:cs typeface="Century Gothic"/>
              </a:rPr>
              <a:t> </a:t>
            </a:r>
            <a:r>
              <a:rPr sz="2000" spc="-5" dirty="0" smtClean="0">
                <a:latin typeface="Century Gothic"/>
                <a:cs typeface="Century Gothic"/>
              </a:rPr>
              <a:t>0.0154 </a:t>
            </a:r>
            <a:r>
              <a:rPr sz="2000" dirty="0">
                <a:latin typeface="Century Gothic"/>
                <a:cs typeface="Century Gothic"/>
              </a:rPr>
              <a:t>x 58.5=0.9</a:t>
            </a:r>
            <a:r>
              <a:rPr sz="2000" spc="-16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g</a:t>
            </a:r>
          </a:p>
          <a:p>
            <a:pPr marL="12700">
              <a:lnSpc>
                <a:spcPct val="200000"/>
              </a:lnSpc>
            </a:pPr>
            <a:r>
              <a:rPr sz="2000" dirty="0">
                <a:latin typeface="Century Gothic"/>
                <a:cs typeface="Century Gothic"/>
              </a:rPr>
              <a:t>=0.9 </a:t>
            </a:r>
            <a:r>
              <a:rPr sz="2000" dirty="0" smtClean="0">
                <a:latin typeface="Century Gothic"/>
                <a:cs typeface="Century Gothic"/>
              </a:rPr>
              <a:t>%</a:t>
            </a:r>
            <a:r>
              <a:rPr lang="en-US" sz="2000" dirty="0">
                <a:latin typeface="Century Gothic"/>
                <a:cs typeface="Century Gothic"/>
              </a:rPr>
              <a:t> </a:t>
            </a:r>
            <a:r>
              <a:rPr lang="en-US" sz="2000" dirty="0" smtClean="0">
                <a:latin typeface="Century Gothic"/>
                <a:cs typeface="Century Gothic"/>
                <a:sym typeface="Wingdings"/>
              </a:rPr>
              <a:t> </a:t>
            </a:r>
            <a:r>
              <a:rPr sz="2000" dirty="0" smtClean="0">
                <a:latin typeface="Century Gothic"/>
                <a:cs typeface="Century Gothic"/>
              </a:rPr>
              <a:t>the </a:t>
            </a:r>
            <a:r>
              <a:rPr sz="2000" dirty="0">
                <a:latin typeface="Century Gothic"/>
                <a:cs typeface="Century Gothic"/>
              </a:rPr>
              <a:t>concentration of </a:t>
            </a:r>
            <a:r>
              <a:rPr sz="2000" spc="-5" dirty="0">
                <a:latin typeface="Century Gothic"/>
                <a:cs typeface="Century Gothic"/>
              </a:rPr>
              <a:t>NaCl </a:t>
            </a:r>
            <a:r>
              <a:rPr sz="2000" spc="5" dirty="0">
                <a:latin typeface="Century Gothic"/>
                <a:cs typeface="Century Gothic"/>
              </a:rPr>
              <a:t>that </a:t>
            </a:r>
            <a:r>
              <a:rPr sz="2000" dirty="0">
                <a:latin typeface="Century Gothic"/>
                <a:cs typeface="Century Gothic"/>
              </a:rPr>
              <a:t>will make an </a:t>
            </a:r>
            <a:r>
              <a:rPr sz="2000" spc="-5" dirty="0">
                <a:latin typeface="Century Gothic"/>
                <a:cs typeface="Century Gothic"/>
              </a:rPr>
              <a:t>isotonic</a:t>
            </a:r>
            <a:r>
              <a:rPr sz="2000" spc="-6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solution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9985655" cy="1138773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sz="5400" b="1" spc="95" dirty="0" smtClean="0">
                <a:solidFill>
                  <a:srgbClr val="800000"/>
                </a:solidFill>
                <a:latin typeface="Century Gothic"/>
                <a:cs typeface="Century Gothic"/>
              </a:rPr>
              <a:t>M</a:t>
            </a:r>
            <a:r>
              <a:rPr lang="en-US" sz="5400" b="1" spc="90" dirty="0" smtClean="0">
                <a:solidFill>
                  <a:srgbClr val="800000"/>
                </a:solidFill>
                <a:latin typeface="Century Gothic"/>
                <a:cs typeface="Century Gothic"/>
              </a:rPr>
              <a:t>etho</a:t>
            </a:r>
            <a:r>
              <a:rPr lang="en-US" sz="5400" b="1" dirty="0" smtClean="0">
                <a:solidFill>
                  <a:srgbClr val="800000"/>
                </a:solidFill>
                <a:latin typeface="Century Gothic"/>
                <a:cs typeface="Century Gothic"/>
              </a:rPr>
              <a:t>d</a:t>
            </a:r>
            <a:endParaRPr lang="en-US" sz="5400" b="1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58412"/>
              </p:ext>
            </p:extLst>
          </p:nvPr>
        </p:nvGraphicFramePr>
        <p:xfrm>
          <a:off x="1066800" y="2209800"/>
          <a:ext cx="8505188" cy="277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7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603">
                <a:tc>
                  <a:txBody>
                    <a:bodyPr/>
                    <a:lstStyle/>
                    <a:p>
                      <a:endParaRPr sz="2000" dirty="0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CACE3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Tube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A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CACE3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Tube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B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CACE3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Tube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C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CACE3"/>
                    </a:solidFill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Tube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D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CACE3"/>
                    </a:solidFill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Tube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E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CACE3"/>
                    </a:solidFill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Tube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F</a:t>
                      </a:r>
                      <a:endParaRPr sz="20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CA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910">
                <a:tc>
                  <a:txBody>
                    <a:bodyPr/>
                    <a:lstStyle/>
                    <a:p>
                      <a:pPr marL="85090" marR="4883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 smtClean="0">
                          <a:latin typeface="Tw Cen MT"/>
                          <a:cs typeface="Tw Cen MT"/>
                        </a:rPr>
                        <a:t>NaCl</a:t>
                      </a:r>
                      <a:r>
                        <a:rPr lang="en-US" sz="2000" baseline="0" dirty="0" smtClean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 smtClean="0">
                          <a:latin typeface="Tw Cen MT"/>
                          <a:cs typeface="Tw Cen MT"/>
                        </a:rPr>
                        <a:t>0.45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%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5</a:t>
                      </a:r>
                      <a:r>
                        <a:rPr sz="2000" spc="-10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ml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0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NaCl</a:t>
                      </a:r>
                      <a:r>
                        <a:rPr sz="2000" spc="-10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1.2%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5</a:t>
                      </a:r>
                      <a:r>
                        <a:rPr sz="2000" spc="-10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ml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377">
                <a:tc>
                  <a:txBody>
                    <a:bodyPr/>
                    <a:lstStyle/>
                    <a:p>
                      <a:pPr marL="85090" marR="43053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Su</a:t>
                      </a:r>
                      <a:r>
                        <a:rPr sz="2000" spc="5" dirty="0">
                          <a:latin typeface="Tw Cen MT"/>
                          <a:cs typeface="Tw Cen MT"/>
                        </a:rPr>
                        <a:t>c</a:t>
                      </a:r>
                      <a:r>
                        <a:rPr sz="2000" spc="-40" dirty="0">
                          <a:latin typeface="Tw Cen MT"/>
                          <a:cs typeface="Tw Cen MT"/>
                        </a:rPr>
                        <a:t>r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ose  6%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5</a:t>
                      </a:r>
                      <a:r>
                        <a:rPr sz="2000" spc="-10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ml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37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NaOH</a:t>
                      </a:r>
                      <a:r>
                        <a:rPr sz="2000" spc="-11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 smtClean="0">
                          <a:latin typeface="Tw Cen MT"/>
                          <a:cs typeface="Tw Cen MT"/>
                        </a:rPr>
                        <a:t>0.1M</a:t>
                      </a:r>
                      <a:endParaRPr sz="20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3</a:t>
                      </a:r>
                      <a:r>
                        <a:rPr sz="2000" spc="-9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spc="-10" dirty="0">
                          <a:latin typeface="Tw Cen MT"/>
                          <a:cs typeface="Tw Cen MT"/>
                        </a:rPr>
                        <a:t>drops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60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HCl 0.1</a:t>
                      </a:r>
                      <a:r>
                        <a:rPr sz="2000" spc="-10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M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3</a:t>
                      </a:r>
                      <a:r>
                        <a:rPr sz="2000" spc="-9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spc="-10" dirty="0">
                          <a:latin typeface="Tw Cen MT"/>
                          <a:cs typeface="Tw Cen MT"/>
                        </a:rPr>
                        <a:t>drops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60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000" spc="-5" dirty="0">
                          <a:latin typeface="Tw Cen MT"/>
                          <a:cs typeface="Tw Cen MT"/>
                        </a:rPr>
                        <a:t>Dis.</a:t>
                      </a:r>
                      <a:r>
                        <a:rPr sz="2000" spc="-9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spc="-25" dirty="0">
                          <a:latin typeface="Tw Cen MT"/>
                          <a:cs typeface="Tw Cen MT"/>
                        </a:rPr>
                        <a:t>Water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5</a:t>
                      </a:r>
                      <a:r>
                        <a:rPr sz="2000" spc="-10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ml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60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NaCl</a:t>
                      </a:r>
                      <a:r>
                        <a:rPr sz="2000" spc="-10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0.9%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5</a:t>
                      </a:r>
                      <a:r>
                        <a:rPr sz="2000" spc="-100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dirty="0">
                          <a:latin typeface="Tw Cen MT"/>
                          <a:cs typeface="Tw Cen MT"/>
                        </a:rPr>
                        <a:t>ml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2000" dirty="0">
                          <a:latin typeface="Tw Cen MT"/>
                          <a:cs typeface="Tw Cen MT"/>
                        </a:rPr>
                        <a:t>5</a:t>
                      </a:r>
                      <a:r>
                        <a:rPr sz="2000" spc="-105" dirty="0">
                          <a:latin typeface="Tw Cen MT"/>
                          <a:cs typeface="Tw Cen MT"/>
                        </a:rPr>
                        <a:t> </a:t>
                      </a:r>
                      <a:r>
                        <a:rPr sz="2000" spc="-5" dirty="0">
                          <a:latin typeface="Tw Cen MT"/>
                          <a:cs typeface="Tw Cen MT"/>
                        </a:rPr>
                        <a:t>ml</a:t>
                      </a:r>
                      <a:endParaRPr sz="200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 dirty="0">
                        <a:latin typeface="Tw Cen MT"/>
                        <a:cs typeface="Tw Cen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E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6800" y="5181600"/>
            <a:ext cx="6096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-35" dirty="0">
                <a:latin typeface="Tw Cen MT"/>
                <a:cs typeface="Tw Cen MT"/>
              </a:rPr>
              <a:t>Wait </a:t>
            </a:r>
            <a:r>
              <a:rPr sz="2400" dirty="0">
                <a:latin typeface="Tw Cen MT"/>
                <a:cs typeface="Tw Cen MT"/>
              </a:rPr>
              <a:t>30</a:t>
            </a:r>
            <a:r>
              <a:rPr sz="2400" spc="-6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min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400" spc="5" dirty="0">
                <a:latin typeface="Tw Cen MT"/>
                <a:cs typeface="Tw Cen MT"/>
              </a:rPr>
              <a:t>Observe </a:t>
            </a:r>
            <a:r>
              <a:rPr sz="2400" dirty="0">
                <a:latin typeface="Tw Cen MT"/>
                <a:cs typeface="Tw Cen MT"/>
              </a:rPr>
              <a:t>wither hemolysis has </a:t>
            </a:r>
            <a:r>
              <a:rPr sz="2400" spc="-10" dirty="0">
                <a:latin typeface="Tw Cen MT"/>
                <a:cs typeface="Tw Cen MT"/>
              </a:rPr>
              <a:t>taken</a:t>
            </a:r>
            <a:r>
              <a:rPr sz="2400" spc="-1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place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6096000"/>
            <a:ext cx="7681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Century Gothic"/>
                <a:cs typeface="Century Gothic"/>
              </a:rPr>
              <a:t>What type of solution is distilled water considered? </a:t>
            </a:r>
            <a:endParaRPr lang="en-US" sz="2400" b="1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524000"/>
            <a:ext cx="1135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Tw Cen MT"/>
                <a:cs typeface="Tw Cen MT"/>
              </a:rPr>
              <a:t>Label 6 tubes (A</a:t>
            </a:r>
            <a:r>
              <a:rPr lang="en-US" sz="2400" dirty="0">
                <a:latin typeface="Tw Cen MT"/>
                <a:cs typeface="Tw Cen MT"/>
                <a:sym typeface="Wingdings"/>
              </a:rPr>
              <a:t></a:t>
            </a:r>
            <a:r>
              <a:rPr lang="en-US" sz="2400" dirty="0">
                <a:latin typeface="Tw Cen MT"/>
                <a:cs typeface="Tw Cen MT"/>
              </a:rPr>
              <a:t> F). Then, add 2 drops of RBCs suspended in saline into each tube</a:t>
            </a:r>
          </a:p>
          <a:p>
            <a:r>
              <a:rPr lang="en-US" dirty="0">
                <a:latin typeface="Century Gothic"/>
                <a:cs typeface="Century Gothic"/>
              </a:rPr>
              <a:t/>
            </a:r>
            <a:br>
              <a:rPr lang="en-US" dirty="0">
                <a:latin typeface="Century Gothic"/>
                <a:cs typeface="Century Gothic"/>
              </a:rPr>
            </a:b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-152400"/>
            <a:ext cx="9985655" cy="1138773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sz="5400" b="1" spc="45" dirty="0" smtClean="0">
                <a:solidFill>
                  <a:srgbClr val="800000"/>
                </a:solidFill>
                <a:latin typeface="Century Gothic"/>
                <a:cs typeface="Century Gothic"/>
              </a:rPr>
              <a:t>Results</a:t>
            </a:r>
            <a:endParaRPr lang="en-US" sz="5400" b="1" spc="45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" y="1295400"/>
            <a:ext cx="10363200" cy="5355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10860227" cy="984885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b="1" spc="80" dirty="0" smtClean="0">
                <a:solidFill>
                  <a:srgbClr val="800000"/>
                </a:solidFill>
                <a:latin typeface="Century Gothic"/>
                <a:cs typeface="Century Gothic"/>
              </a:rPr>
              <a:t>Detection </a:t>
            </a:r>
            <a:r>
              <a:rPr lang="en-US" b="1" spc="45" dirty="0" smtClean="0">
                <a:solidFill>
                  <a:srgbClr val="800000"/>
                </a:solidFill>
                <a:latin typeface="Century Gothic"/>
                <a:cs typeface="Century Gothic"/>
              </a:rPr>
              <a:t>of </a:t>
            </a:r>
            <a:r>
              <a:rPr lang="en-US" b="1" spc="30" dirty="0" smtClean="0">
                <a:solidFill>
                  <a:srgbClr val="800000"/>
                </a:solidFill>
                <a:latin typeface="Century Gothic"/>
                <a:cs typeface="Century Gothic"/>
              </a:rPr>
              <a:t>Blood </a:t>
            </a:r>
            <a:r>
              <a:rPr lang="en-US" b="1" spc="40" dirty="0" smtClean="0">
                <a:solidFill>
                  <a:srgbClr val="800000"/>
                </a:solidFill>
                <a:latin typeface="Century Gothic"/>
                <a:cs typeface="Century Gothic"/>
              </a:rPr>
              <a:t>by </a:t>
            </a:r>
            <a:r>
              <a:rPr lang="en-US" b="1" spc="75" dirty="0" err="1" smtClean="0">
                <a:solidFill>
                  <a:srgbClr val="800000"/>
                </a:solidFill>
                <a:latin typeface="Century Gothic"/>
                <a:cs typeface="Century Gothic"/>
              </a:rPr>
              <a:t>Benzidine</a:t>
            </a:r>
            <a:r>
              <a:rPr lang="en-US" b="1" spc="930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b="1" spc="95" dirty="0" smtClean="0">
                <a:solidFill>
                  <a:srgbClr val="800000"/>
                </a:solidFill>
                <a:latin typeface="Century Gothic"/>
                <a:cs typeface="Century Gothic"/>
              </a:rPr>
              <a:t>Test</a:t>
            </a:r>
            <a:endParaRPr lang="en-US" b="1" spc="95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143000"/>
            <a:ext cx="11506200" cy="1256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sz="2800" spc="-5" dirty="0">
                <a:latin typeface="Tw Cen MT"/>
                <a:cs typeface="Tw Cen MT"/>
              </a:rPr>
              <a:t>It is often necessary to </a:t>
            </a:r>
            <a:r>
              <a:rPr sz="2800" dirty="0">
                <a:latin typeface="Tw Cen MT"/>
                <a:cs typeface="Tw Cen MT"/>
              </a:rPr>
              <a:t>detect the </a:t>
            </a:r>
            <a:r>
              <a:rPr sz="2800" spc="-5" dirty="0">
                <a:latin typeface="Tw Cen MT"/>
                <a:cs typeface="Tw Cen MT"/>
              </a:rPr>
              <a:t>presence of small quantities of blood in </a:t>
            </a:r>
            <a:r>
              <a:rPr sz="2800" spc="-20" dirty="0">
                <a:latin typeface="Tw Cen MT"/>
                <a:cs typeface="Tw Cen MT"/>
              </a:rPr>
              <a:t>urine,  </a:t>
            </a:r>
            <a:r>
              <a:rPr sz="2800" spc="5" dirty="0">
                <a:latin typeface="Tw Cen MT"/>
                <a:cs typeface="Tw Cen MT"/>
              </a:rPr>
              <a:t>stomach </a:t>
            </a:r>
            <a:r>
              <a:rPr sz="2800" spc="-5" dirty="0">
                <a:latin typeface="Tw Cen MT"/>
                <a:cs typeface="Tw Cen MT"/>
              </a:rPr>
              <a:t>contents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etc.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600" y="5334000"/>
            <a:ext cx="11811000" cy="1177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0000"/>
              </a:lnSpc>
            </a:pPr>
            <a:r>
              <a:rPr sz="2800" b="1" spc="-20" dirty="0">
                <a:solidFill>
                  <a:srgbClr val="C00000"/>
                </a:solidFill>
                <a:latin typeface="Tw Cen MT"/>
                <a:cs typeface="Tw Cen MT"/>
              </a:rPr>
              <a:t>However</a:t>
            </a:r>
            <a:r>
              <a:rPr sz="2800" spc="-20" dirty="0">
                <a:latin typeface="Tw Cen MT"/>
                <a:cs typeface="Tw Cen MT"/>
              </a:rPr>
              <a:t>, </a:t>
            </a:r>
            <a:r>
              <a:rPr sz="2800" spc="-5" dirty="0">
                <a:latin typeface="Tw Cen MT"/>
                <a:cs typeface="Tw Cen MT"/>
              </a:rPr>
              <a:t>the test is not specific </a:t>
            </a:r>
            <a:r>
              <a:rPr sz="2800" spc="-20" dirty="0">
                <a:latin typeface="Tw Cen MT"/>
                <a:cs typeface="Tw Cen MT"/>
              </a:rPr>
              <a:t>for </a:t>
            </a:r>
            <a:r>
              <a:rPr sz="2800" spc="-5" dirty="0">
                <a:latin typeface="Tw Cen MT"/>
                <a:cs typeface="Tw Cen MT"/>
              </a:rPr>
              <a:t>blood as </a:t>
            </a:r>
            <a:r>
              <a:rPr sz="2800" spc="-15" dirty="0">
                <a:latin typeface="Tw Cen MT"/>
                <a:cs typeface="Tw Cen MT"/>
              </a:rPr>
              <a:t>peroxidases </a:t>
            </a:r>
            <a:r>
              <a:rPr sz="2800" spc="-5" dirty="0">
                <a:latin typeface="Tw Cen MT"/>
                <a:cs typeface="Tw Cen MT"/>
              </a:rPr>
              <a:t>present in milk, potatoes  and </a:t>
            </a:r>
            <a:r>
              <a:rPr sz="2800" spc="-15" dirty="0">
                <a:latin typeface="Tw Cen MT"/>
                <a:cs typeface="Tw Cen MT"/>
              </a:rPr>
              <a:t>pus, </a:t>
            </a:r>
            <a:r>
              <a:rPr sz="2800" spc="-5" dirty="0">
                <a:latin typeface="Tw Cen MT"/>
                <a:cs typeface="Tw Cen MT"/>
              </a:rPr>
              <a:t>as </a:t>
            </a:r>
            <a:r>
              <a:rPr sz="2800" spc="-15" dirty="0">
                <a:latin typeface="Tw Cen MT"/>
                <a:cs typeface="Tw Cen MT"/>
              </a:rPr>
              <a:t>well </a:t>
            </a:r>
            <a:r>
              <a:rPr sz="2800" spc="-5" dirty="0">
                <a:latin typeface="Tw Cen MT"/>
                <a:cs typeface="Tw Cen MT"/>
              </a:rPr>
              <a:t>as </a:t>
            </a:r>
            <a:r>
              <a:rPr sz="2800" dirty="0">
                <a:latin typeface="Tw Cen MT"/>
                <a:cs typeface="Tw Cen MT"/>
              </a:rPr>
              <a:t>the </a:t>
            </a:r>
            <a:r>
              <a:rPr sz="2800" spc="-10" dirty="0">
                <a:latin typeface="Tw Cen MT"/>
                <a:cs typeface="Tw Cen MT"/>
              </a:rPr>
              <a:t>ions </a:t>
            </a:r>
            <a:r>
              <a:rPr sz="2800" spc="-5" dirty="0">
                <a:latin typeface="Tw Cen MT"/>
                <a:cs typeface="Tw Cen MT"/>
              </a:rPr>
              <a:t>of </a:t>
            </a:r>
            <a:r>
              <a:rPr sz="2800" dirty="0">
                <a:latin typeface="Tw Cen MT"/>
                <a:cs typeface="Tw Cen MT"/>
              </a:rPr>
              <a:t>Fe+3, </a:t>
            </a:r>
            <a:r>
              <a:rPr sz="2800" spc="-5" dirty="0">
                <a:latin typeface="Tw Cen MT"/>
                <a:cs typeface="Tw Cen MT"/>
              </a:rPr>
              <a:t>Cu+2 and K+1 will </a:t>
            </a:r>
            <a:r>
              <a:rPr sz="2800" spc="-20" dirty="0">
                <a:latin typeface="Tw Cen MT"/>
                <a:cs typeface="Tw Cen MT"/>
              </a:rPr>
              <a:t>give </a:t>
            </a:r>
            <a:r>
              <a:rPr sz="2800" spc="-5" dirty="0">
                <a:latin typeface="Tw Cen MT"/>
                <a:cs typeface="Tw Cen MT"/>
              </a:rPr>
              <a:t>false </a:t>
            </a:r>
            <a:r>
              <a:rPr sz="2800" spc="-10" dirty="0">
                <a:latin typeface="Tw Cen MT"/>
                <a:cs typeface="Tw Cen MT"/>
              </a:rPr>
              <a:t>positive</a:t>
            </a:r>
            <a:r>
              <a:rPr sz="2800" spc="4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results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47800" y="2743200"/>
            <a:ext cx="7620000" cy="2209800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57150" cmpd="sng">
            <a:solidFill>
              <a:srgbClr val="800000"/>
            </a:solidFill>
            <a:prstDash val="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 rot="16200000">
            <a:off x="-180944" y="3533746"/>
            <a:ext cx="21658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800000"/>
                </a:solidFill>
              </a:rPr>
              <a:t>Principle</a:t>
            </a:r>
            <a:endParaRPr lang="en-US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381000"/>
            <a:ext cx="9985655" cy="923330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sz="4000" b="1" u="sng" spc="75" dirty="0" smtClean="0">
                <a:solidFill>
                  <a:srgbClr val="800000"/>
                </a:solidFill>
                <a:latin typeface="Century Gothic"/>
                <a:cs typeface="Century Gothic"/>
              </a:rPr>
              <a:t>Method</a:t>
            </a:r>
            <a:endParaRPr b="1" u="sng" spc="75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7800" y="2971800"/>
            <a:ext cx="8679181" cy="3581400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/>
            <a:stretch>
              <a:fillRect t="-16320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990600" y="1828800"/>
            <a:ext cx="259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spc="75" dirty="0" smtClean="0">
                <a:solidFill>
                  <a:srgbClr val="800000"/>
                </a:solidFill>
                <a:latin typeface="Century Gothic"/>
                <a:cs typeface="Century Gothic"/>
              </a:rPr>
              <a:t>Results</a:t>
            </a:r>
            <a:endParaRPr lang="en-US" sz="4000" u="sng" dirty="0"/>
          </a:p>
        </p:txBody>
      </p:sp>
      <p:sp>
        <p:nvSpPr>
          <p:cNvPr id="5" name="object 4"/>
          <p:cNvSpPr txBox="1"/>
          <p:nvPr/>
        </p:nvSpPr>
        <p:spPr>
          <a:xfrm>
            <a:off x="3048000" y="914400"/>
            <a:ext cx="8915400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 </a:t>
            </a:r>
            <a:r>
              <a:rPr sz="2400" b="1" dirty="0" smtClean="0">
                <a:latin typeface="Century Gothic"/>
                <a:cs typeface="Century Gothic"/>
              </a:rPr>
              <a:t>3 </a:t>
            </a:r>
            <a:r>
              <a:rPr sz="2400" b="1" spc="-10" dirty="0">
                <a:latin typeface="Century Gothic"/>
                <a:cs typeface="Century Gothic"/>
              </a:rPr>
              <a:t>ml </a:t>
            </a:r>
            <a:r>
              <a:rPr sz="2400" b="1" dirty="0">
                <a:latin typeface="Century Gothic"/>
                <a:cs typeface="Century Gothic"/>
              </a:rPr>
              <a:t>of </a:t>
            </a:r>
            <a:r>
              <a:rPr sz="2400" b="1" spc="-5" dirty="0" smtClean="0">
                <a:latin typeface="Century Gothic"/>
                <a:cs typeface="Century Gothic"/>
              </a:rPr>
              <a:t>Sample </a:t>
            </a:r>
            <a:r>
              <a:rPr sz="2400" b="1" dirty="0" smtClean="0">
                <a:latin typeface="Century Gothic"/>
                <a:cs typeface="Century Gothic"/>
              </a:rPr>
              <a:t>+ </a:t>
            </a:r>
            <a:r>
              <a:rPr sz="2400" b="1" dirty="0">
                <a:latin typeface="Century Gothic"/>
                <a:cs typeface="Century Gothic"/>
              </a:rPr>
              <a:t>2 </a:t>
            </a:r>
            <a:r>
              <a:rPr sz="2400" b="1" spc="-15" dirty="0">
                <a:latin typeface="Century Gothic"/>
                <a:cs typeface="Century Gothic"/>
              </a:rPr>
              <a:t>ml </a:t>
            </a:r>
            <a:r>
              <a:rPr lang="en-US" sz="2400" b="1" spc="-5" dirty="0" smtClean="0">
                <a:latin typeface="Century Gothic"/>
                <a:cs typeface="Century Gothic"/>
              </a:rPr>
              <a:t>Benzidine</a:t>
            </a:r>
            <a:r>
              <a:rPr sz="2400" b="1" spc="-5" dirty="0" smtClean="0">
                <a:latin typeface="Century Gothic"/>
                <a:cs typeface="Century Gothic"/>
              </a:rPr>
              <a:t> </a:t>
            </a:r>
            <a:r>
              <a:rPr sz="2400" b="1" dirty="0">
                <a:latin typeface="Century Gothic"/>
                <a:cs typeface="Century Gothic"/>
              </a:rPr>
              <a:t>+ 1 </a:t>
            </a:r>
            <a:r>
              <a:rPr sz="2400" b="1" spc="-15" dirty="0">
                <a:latin typeface="Century Gothic"/>
                <a:cs typeface="Century Gothic"/>
              </a:rPr>
              <a:t>ml</a:t>
            </a:r>
            <a:r>
              <a:rPr sz="2400" b="1" spc="20" dirty="0">
                <a:latin typeface="Century Gothic"/>
                <a:cs typeface="Century Gothic"/>
              </a:rPr>
              <a:t> </a:t>
            </a:r>
            <a:r>
              <a:rPr sz="2400" b="1" dirty="0" smtClean="0">
                <a:latin typeface="Century Gothic"/>
                <a:cs typeface="Century Gothic"/>
              </a:rPr>
              <a:t>H</a:t>
            </a:r>
            <a:r>
              <a:rPr sz="2400" b="1" baseline="-25000" dirty="0" smtClean="0">
                <a:latin typeface="Century Gothic"/>
                <a:cs typeface="Century Gothic"/>
              </a:rPr>
              <a:t>2</a:t>
            </a:r>
            <a:r>
              <a:rPr lang="en-US" sz="2400" b="1" dirty="0">
                <a:latin typeface="Century Gothic"/>
                <a:cs typeface="Century Gothic"/>
              </a:rPr>
              <a:t>O</a:t>
            </a:r>
            <a:r>
              <a:rPr sz="2400" b="1" baseline="-25000" dirty="0" smtClean="0">
                <a:latin typeface="Century Gothic"/>
                <a:cs typeface="Century Gothic"/>
              </a:rPr>
              <a:t>2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</a:p>
          <a:p>
            <a:pPr marL="12700"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9985655" cy="984885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b="1" spc="30" dirty="0" smtClean="0">
                <a:solidFill>
                  <a:srgbClr val="800000"/>
                </a:solidFill>
                <a:latin typeface="Century Gothic"/>
                <a:cs typeface="Century Gothic"/>
              </a:rPr>
              <a:t>Blood</a:t>
            </a:r>
            <a:r>
              <a:rPr lang="en-US" b="1" spc="114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b="1" spc="55" dirty="0" smtClean="0">
                <a:solidFill>
                  <a:srgbClr val="800000"/>
                </a:solidFill>
                <a:latin typeface="Century Gothic"/>
                <a:cs typeface="Century Gothic"/>
              </a:rPr>
              <a:t>Hemolysis</a:t>
            </a:r>
            <a:endParaRPr lang="en-US" b="1" spc="55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2057402"/>
            <a:ext cx="11353800" cy="2766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en-US" sz="2800" b="1" spc="-5" dirty="0" smtClean="0">
                <a:solidFill>
                  <a:srgbClr val="C00000"/>
                </a:solidFill>
                <a:latin typeface="Tw Cen MT"/>
                <a:cs typeface="Tw Cen MT"/>
              </a:rPr>
              <a:t>- </a:t>
            </a:r>
            <a:r>
              <a:rPr sz="2800" b="1" spc="-5" dirty="0" smtClean="0">
                <a:solidFill>
                  <a:srgbClr val="C00000"/>
                </a:solidFill>
                <a:latin typeface="Tw Cen MT"/>
                <a:cs typeface="Tw Cen MT"/>
              </a:rPr>
              <a:t>Hemolysis </a:t>
            </a:r>
            <a:r>
              <a:rPr sz="2800" spc="-15" dirty="0">
                <a:latin typeface="Tw Cen MT"/>
                <a:cs typeface="Tw Cen MT"/>
              </a:rPr>
              <a:t>(from </a:t>
            </a:r>
            <a:r>
              <a:rPr sz="2800" spc="-5" dirty="0">
                <a:latin typeface="Tw Cen MT"/>
                <a:cs typeface="Tw Cen MT"/>
              </a:rPr>
              <a:t>the Greek </a:t>
            </a:r>
            <a:r>
              <a:rPr sz="2800" dirty="0">
                <a:latin typeface="Tw Cen MT"/>
                <a:cs typeface="Tw Cen MT"/>
              </a:rPr>
              <a:t>Hemo: </a:t>
            </a:r>
            <a:r>
              <a:rPr sz="2800" spc="-5" dirty="0">
                <a:latin typeface="Tw Cen MT"/>
                <a:cs typeface="Tw Cen MT"/>
              </a:rPr>
              <a:t>meaning blood, - </a:t>
            </a:r>
            <a:r>
              <a:rPr sz="2800" spc="-15" dirty="0">
                <a:latin typeface="Tw Cen MT"/>
                <a:cs typeface="Tw Cen MT"/>
              </a:rPr>
              <a:t>lysis, </a:t>
            </a:r>
            <a:r>
              <a:rPr sz="2800" spc="-5" dirty="0">
                <a:latin typeface="Tw Cen MT"/>
                <a:cs typeface="Tw Cen MT"/>
              </a:rPr>
              <a:t>meaning to </a:t>
            </a:r>
            <a:r>
              <a:rPr sz="2800" dirty="0">
                <a:latin typeface="Tw Cen MT"/>
                <a:cs typeface="Tw Cen MT"/>
              </a:rPr>
              <a:t>break</a:t>
            </a:r>
            <a:r>
              <a:rPr sz="2800" spc="290" dirty="0">
                <a:latin typeface="Tw Cen MT"/>
                <a:cs typeface="Tw Cen MT"/>
              </a:rPr>
              <a:t> </a:t>
            </a:r>
            <a:r>
              <a:rPr sz="2800" dirty="0">
                <a:latin typeface="Tw Cen MT"/>
                <a:cs typeface="Tw Cen MT"/>
              </a:rPr>
              <a:t>open</a:t>
            </a:r>
            <a:r>
              <a:rPr sz="2800" dirty="0" smtClean="0">
                <a:latin typeface="Tw Cen MT"/>
                <a:cs typeface="Tw Cen MT"/>
              </a:rPr>
              <a:t>)</a:t>
            </a:r>
            <a:endParaRPr sz="2800" dirty="0">
              <a:latin typeface="Tw Cen MT"/>
              <a:cs typeface="Tw Cen MT"/>
            </a:endParaRPr>
          </a:p>
          <a:p>
            <a:pPr marL="12700" marR="112395" algn="just">
              <a:lnSpc>
                <a:spcPct val="120000"/>
              </a:lnSpc>
              <a:spcBef>
                <a:spcPts val="1435"/>
              </a:spcBef>
            </a:pPr>
            <a:r>
              <a:rPr lang="en-US" sz="2800" dirty="0" smtClean="0">
                <a:latin typeface="Tw Cen MT"/>
                <a:cs typeface="Tw Cen MT"/>
              </a:rPr>
              <a:t>- </a:t>
            </a:r>
            <a:r>
              <a:rPr sz="2800" dirty="0" smtClean="0">
                <a:latin typeface="Tw Cen MT"/>
                <a:cs typeface="Tw Cen MT"/>
              </a:rPr>
              <a:t>It </a:t>
            </a:r>
            <a:r>
              <a:rPr sz="2800" spc="-5" dirty="0">
                <a:latin typeface="Tw Cen MT"/>
                <a:cs typeface="Tw Cen MT"/>
              </a:rPr>
              <a:t>is the </a:t>
            </a:r>
            <a:r>
              <a:rPr sz="2800" dirty="0">
                <a:latin typeface="Tw Cen MT"/>
                <a:cs typeface="Tw Cen MT"/>
              </a:rPr>
              <a:t>breaking </a:t>
            </a:r>
            <a:r>
              <a:rPr sz="2800" spc="-5" dirty="0">
                <a:latin typeface="Tw Cen MT"/>
                <a:cs typeface="Tw Cen MT"/>
              </a:rPr>
              <a:t>open of </a:t>
            </a:r>
            <a:r>
              <a:rPr sz="2800" spc="10" dirty="0">
                <a:latin typeface="Tw Cen MT"/>
                <a:cs typeface="Tw Cen MT"/>
              </a:rPr>
              <a:t>red </a:t>
            </a:r>
            <a:r>
              <a:rPr sz="2800" spc="-5" dirty="0">
                <a:latin typeface="Tw Cen MT"/>
                <a:cs typeface="Tw Cen MT"/>
              </a:rPr>
              <a:t>blood cells and the </a:t>
            </a:r>
            <a:r>
              <a:rPr sz="2800" spc="5" dirty="0">
                <a:latin typeface="Tw Cen MT"/>
                <a:cs typeface="Tw Cen MT"/>
              </a:rPr>
              <a:t>release </a:t>
            </a:r>
            <a:r>
              <a:rPr sz="2800" spc="-10" dirty="0">
                <a:latin typeface="Tw Cen MT"/>
                <a:cs typeface="Tw Cen MT"/>
              </a:rPr>
              <a:t>of </a:t>
            </a:r>
            <a:r>
              <a:rPr sz="2800" spc="-5" dirty="0">
                <a:latin typeface="Tw Cen MT"/>
                <a:cs typeface="Tw Cen MT"/>
              </a:rPr>
              <a:t>hemoglobin and the  </a:t>
            </a:r>
            <a:r>
              <a:rPr sz="2800" spc="10" dirty="0">
                <a:latin typeface="Tw Cen MT"/>
                <a:cs typeface="Tw Cen MT"/>
              </a:rPr>
              <a:t>red </a:t>
            </a:r>
            <a:r>
              <a:rPr sz="2800" spc="-5" dirty="0">
                <a:latin typeface="Tw Cen MT"/>
                <a:cs typeface="Tw Cen MT"/>
              </a:rPr>
              <a:t>cell contents into the </a:t>
            </a:r>
            <a:r>
              <a:rPr sz="2800" dirty="0">
                <a:latin typeface="Tw Cen MT"/>
                <a:cs typeface="Tw Cen MT"/>
              </a:rPr>
              <a:t>surrounding </a:t>
            </a:r>
            <a:r>
              <a:rPr sz="2800" spc="-5" dirty="0">
                <a:latin typeface="Tw Cen MT"/>
                <a:cs typeface="Tw Cen MT"/>
              </a:rPr>
              <a:t>fluid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(plasma</a:t>
            </a:r>
            <a:r>
              <a:rPr sz="2800" spc="-5" dirty="0" smtClean="0">
                <a:latin typeface="Tw Cen MT"/>
                <a:cs typeface="Tw Cen MT"/>
              </a:rPr>
              <a:t>)</a:t>
            </a:r>
            <a:endParaRPr lang="en-US" sz="2800" spc="-5" dirty="0" smtClean="0">
              <a:latin typeface="Tw Cen MT"/>
              <a:cs typeface="Tw Cen MT"/>
            </a:endParaRPr>
          </a:p>
          <a:p>
            <a:pPr marL="12700" marR="112395" algn="just">
              <a:lnSpc>
                <a:spcPct val="120000"/>
              </a:lnSpc>
              <a:spcBef>
                <a:spcPts val="1435"/>
              </a:spcBef>
            </a:pPr>
            <a:r>
              <a:rPr lang="en-US" sz="2800" spc="-5" dirty="0" smtClean="0">
                <a:latin typeface="Tw Cen MT"/>
                <a:cs typeface="Tw Cen MT"/>
              </a:rPr>
              <a:t>- Hemolysis may occur </a:t>
            </a:r>
            <a:r>
              <a:rPr lang="en-US" sz="2800" i="1" spc="-5" dirty="0" smtClean="0">
                <a:solidFill>
                  <a:srgbClr val="800000"/>
                </a:solidFill>
                <a:latin typeface="Tw Cen MT"/>
                <a:cs typeface="Tw Cen MT"/>
              </a:rPr>
              <a:t>in vivo </a:t>
            </a:r>
            <a:r>
              <a:rPr lang="en-US" sz="2800" spc="-5" dirty="0" smtClean="0">
                <a:latin typeface="Tw Cen MT"/>
                <a:cs typeface="Tw Cen MT"/>
              </a:rPr>
              <a:t>or </a:t>
            </a:r>
            <a:r>
              <a:rPr lang="en-US" sz="2800" i="1" spc="-5" dirty="0" smtClean="0">
                <a:solidFill>
                  <a:srgbClr val="800000"/>
                </a:solidFill>
                <a:latin typeface="Tw Cen MT"/>
                <a:cs typeface="Tw Cen MT"/>
              </a:rPr>
              <a:t>in vitro</a:t>
            </a:r>
            <a:endParaRPr sz="2800" i="1" dirty="0">
              <a:solidFill>
                <a:srgbClr val="800000"/>
              </a:solidFill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8200" y="4038600"/>
            <a:ext cx="3400045" cy="2510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9985655" cy="984885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b="1" spc="55" dirty="0" smtClean="0">
                <a:solidFill>
                  <a:srgbClr val="800000"/>
                </a:solidFill>
                <a:latin typeface="Century Gothic"/>
                <a:cs typeface="Century Gothic"/>
              </a:rPr>
              <a:t>Hemolysis </a:t>
            </a:r>
            <a:r>
              <a:rPr lang="en-US" b="1" i="1" spc="40" dirty="0" smtClean="0">
                <a:solidFill>
                  <a:srgbClr val="800000"/>
                </a:solidFill>
                <a:latin typeface="Century Gothic"/>
                <a:cs typeface="Century Gothic"/>
              </a:rPr>
              <a:t>in</a:t>
            </a:r>
            <a:r>
              <a:rPr lang="en-US" b="1" i="1" spc="280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b="1" i="1" spc="35" dirty="0" smtClean="0">
                <a:solidFill>
                  <a:srgbClr val="800000"/>
                </a:solidFill>
                <a:latin typeface="Century Gothic"/>
                <a:cs typeface="Century Gothic"/>
              </a:rPr>
              <a:t>vivo</a:t>
            </a:r>
            <a:endParaRPr lang="en-US" b="1" i="1" spc="35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600200"/>
            <a:ext cx="11506200" cy="3088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80" algn="just">
              <a:lnSpc>
                <a:spcPct val="120000"/>
              </a:lnSpc>
            </a:pPr>
            <a:r>
              <a:rPr lang="en-US" sz="2800" spc="-5" dirty="0" smtClean="0">
                <a:latin typeface="Tw Cen MT"/>
                <a:cs typeface="Tw Cen MT"/>
              </a:rPr>
              <a:t>- </a:t>
            </a:r>
            <a:r>
              <a:rPr sz="2800" spc="-5" dirty="0" smtClean="0">
                <a:latin typeface="Tw Cen MT"/>
                <a:cs typeface="Tw Cen MT"/>
              </a:rPr>
              <a:t>Conditions </a:t>
            </a:r>
            <a:r>
              <a:rPr sz="2800" spc="-5" dirty="0">
                <a:latin typeface="Tw Cen MT"/>
                <a:cs typeface="Tw Cen MT"/>
              </a:rPr>
              <a:t>that can cause hemolysis </a:t>
            </a:r>
            <a:r>
              <a:rPr sz="2800" spc="-10" dirty="0">
                <a:latin typeface="Tw Cen MT"/>
                <a:cs typeface="Tw Cen MT"/>
              </a:rPr>
              <a:t>include: </a:t>
            </a:r>
            <a:r>
              <a:rPr sz="2800" dirty="0">
                <a:latin typeface="Tw Cen MT"/>
                <a:cs typeface="Tw Cen MT"/>
              </a:rPr>
              <a:t>Immune </a:t>
            </a:r>
            <a:r>
              <a:rPr sz="2800" spc="-10" dirty="0">
                <a:latin typeface="Tw Cen MT"/>
                <a:cs typeface="Tw Cen MT"/>
              </a:rPr>
              <a:t>reactions, Infections, </a:t>
            </a:r>
            <a:r>
              <a:rPr sz="2800" spc="-5" dirty="0">
                <a:latin typeface="Tw Cen MT"/>
                <a:cs typeface="Tw Cen MT"/>
              </a:rPr>
              <a:t>Medications.  </a:t>
            </a:r>
            <a:r>
              <a:rPr sz="2800" spc="-45" dirty="0">
                <a:latin typeface="Tw Cen MT"/>
                <a:cs typeface="Tw Cen MT"/>
              </a:rPr>
              <a:t>Toxins </a:t>
            </a:r>
            <a:r>
              <a:rPr sz="2800" spc="-5" dirty="0">
                <a:latin typeface="Tw Cen MT"/>
                <a:cs typeface="Tw Cen MT"/>
              </a:rPr>
              <a:t>and</a:t>
            </a:r>
            <a:r>
              <a:rPr sz="2800" spc="20" dirty="0">
                <a:latin typeface="Tw Cen MT"/>
                <a:cs typeface="Tw Cen MT"/>
              </a:rPr>
              <a:t> </a:t>
            </a:r>
            <a:r>
              <a:rPr sz="2800" spc="-10" dirty="0">
                <a:latin typeface="Tw Cen MT"/>
                <a:cs typeface="Tw Cen MT"/>
              </a:rPr>
              <a:t>poisons.</a:t>
            </a:r>
            <a:endParaRPr sz="2800" dirty="0">
              <a:latin typeface="Tw Cen MT"/>
              <a:cs typeface="Tw Cen MT"/>
            </a:endParaRPr>
          </a:p>
          <a:p>
            <a:pPr marL="104139" marR="245745" indent="-91440" algn="just">
              <a:lnSpc>
                <a:spcPct val="120000"/>
              </a:lnSpc>
            </a:pPr>
            <a:endParaRPr lang="en-US" sz="2800" dirty="0">
              <a:latin typeface="Times New Roman"/>
              <a:cs typeface="Times New Roman"/>
            </a:endParaRPr>
          </a:p>
          <a:p>
            <a:pPr marL="12699" marR="245745" algn="just">
              <a:lnSpc>
                <a:spcPct val="120000"/>
              </a:lnSpc>
            </a:pPr>
            <a:r>
              <a:rPr lang="en-US" sz="2800" spc="-5" dirty="0" smtClean="0">
                <a:latin typeface="Century Gothic"/>
                <a:cs typeface="Century Gothic"/>
              </a:rPr>
              <a:t>-  </a:t>
            </a:r>
            <a:r>
              <a:rPr sz="2800" spc="-5" dirty="0" smtClean="0">
                <a:latin typeface="Tw Cen MT"/>
                <a:cs typeface="Tw Cen MT"/>
              </a:rPr>
              <a:t>Because </a:t>
            </a:r>
            <a:r>
              <a:rPr sz="2800" spc="-5" dirty="0">
                <a:latin typeface="Tw Cen MT"/>
                <a:cs typeface="Tw Cen MT"/>
              </a:rPr>
              <a:t>the concentration of potassium </a:t>
            </a:r>
            <a:r>
              <a:rPr sz="2800" spc="-10" dirty="0">
                <a:latin typeface="Tw Cen MT"/>
                <a:cs typeface="Tw Cen MT"/>
              </a:rPr>
              <a:t>inside </a:t>
            </a:r>
            <a:r>
              <a:rPr sz="2800" spc="-5" dirty="0">
                <a:latin typeface="Tw Cen MT"/>
                <a:cs typeface="Tw Cen MT"/>
              </a:rPr>
              <a:t>red blood cells is </a:t>
            </a:r>
            <a:r>
              <a:rPr sz="2800" spc="25" dirty="0">
                <a:latin typeface="Tw Cen MT"/>
                <a:cs typeface="Tw Cen MT"/>
              </a:rPr>
              <a:t>much </a:t>
            </a:r>
            <a:r>
              <a:rPr sz="2800" spc="-5" dirty="0">
                <a:latin typeface="Tw Cen MT"/>
                <a:cs typeface="Tw Cen MT"/>
              </a:rPr>
              <a:t>higher than </a:t>
            </a:r>
            <a:r>
              <a:rPr sz="2800" spc="-10" dirty="0">
                <a:latin typeface="Tw Cen MT"/>
                <a:cs typeface="Tw Cen MT"/>
              </a:rPr>
              <a:t>in  </a:t>
            </a:r>
            <a:r>
              <a:rPr sz="2800" spc="-5" dirty="0">
                <a:latin typeface="Tw Cen MT"/>
                <a:cs typeface="Tw Cen MT"/>
              </a:rPr>
              <a:t>the plasma and so </a:t>
            </a:r>
            <a:r>
              <a:rPr sz="2800" spc="-10" dirty="0">
                <a:latin typeface="Tw Cen MT"/>
                <a:cs typeface="Tw Cen MT"/>
              </a:rPr>
              <a:t>elevated </a:t>
            </a:r>
            <a:r>
              <a:rPr sz="2800" spc="-5" dirty="0">
                <a:latin typeface="Tw Cen MT"/>
                <a:cs typeface="Tw Cen MT"/>
              </a:rPr>
              <a:t>potassium is usually </a:t>
            </a:r>
            <a:r>
              <a:rPr sz="2800" spc="-15" dirty="0">
                <a:latin typeface="Tw Cen MT"/>
                <a:cs typeface="Tw Cen MT"/>
              </a:rPr>
              <a:t>found </a:t>
            </a:r>
            <a:r>
              <a:rPr sz="2800" spc="-5" dirty="0">
                <a:latin typeface="Tw Cen MT"/>
                <a:cs typeface="Tw Cen MT"/>
              </a:rPr>
              <a:t>in </a:t>
            </a:r>
            <a:r>
              <a:rPr sz="2800" spc="5" dirty="0">
                <a:latin typeface="Tw Cen MT"/>
                <a:cs typeface="Tw Cen MT"/>
              </a:rPr>
              <a:t>biochemistry </a:t>
            </a:r>
            <a:r>
              <a:rPr sz="2800" spc="-5" dirty="0">
                <a:latin typeface="Tw Cen MT"/>
                <a:cs typeface="Tw Cen MT"/>
              </a:rPr>
              <a:t>tests of  hemolysed</a:t>
            </a:r>
            <a:r>
              <a:rPr sz="2800" spc="-4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blood.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8200" y="4419600"/>
            <a:ext cx="3361943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9985655" cy="1046440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sz="4800" b="1" spc="55" dirty="0" smtClean="0">
                <a:solidFill>
                  <a:srgbClr val="800000"/>
                </a:solidFill>
                <a:latin typeface="Century Gothic"/>
                <a:cs typeface="Century Gothic"/>
              </a:rPr>
              <a:t>Hemolysis </a:t>
            </a:r>
            <a:r>
              <a:rPr lang="en-US" sz="4800" b="1" i="1" spc="40" dirty="0" smtClean="0">
                <a:solidFill>
                  <a:srgbClr val="800000"/>
                </a:solidFill>
                <a:latin typeface="Century Gothic"/>
                <a:cs typeface="Century Gothic"/>
              </a:rPr>
              <a:t>in</a:t>
            </a:r>
            <a:r>
              <a:rPr lang="en-US" sz="4800" b="1" i="1" spc="340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sz="4800" b="1" i="1" spc="60" dirty="0" smtClean="0">
                <a:solidFill>
                  <a:srgbClr val="800000"/>
                </a:solidFill>
                <a:latin typeface="Century Gothic"/>
                <a:cs typeface="Century Gothic"/>
              </a:rPr>
              <a:t>vitro</a:t>
            </a:r>
            <a:endParaRPr lang="en-US" sz="4800" b="1" i="1" spc="60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828800"/>
            <a:ext cx="11506200" cy="219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sz="2800" spc="-5" dirty="0">
                <a:solidFill>
                  <a:srgbClr val="1CACE3"/>
                </a:solidFill>
                <a:latin typeface="Wingdings"/>
                <a:cs typeface="Wingdings"/>
              </a:rPr>
              <a:t></a:t>
            </a:r>
            <a:r>
              <a:rPr sz="2800" spc="-5" dirty="0">
                <a:latin typeface="Tw Cen MT"/>
                <a:cs typeface="Tw Cen MT"/>
              </a:rPr>
              <a:t>Placing RBCs in a </a:t>
            </a:r>
            <a:r>
              <a:rPr sz="2800" spc="-10" dirty="0">
                <a:latin typeface="Tw Cen MT"/>
                <a:cs typeface="Tw Cen MT"/>
              </a:rPr>
              <a:t>hypotonic</a:t>
            </a:r>
            <a:r>
              <a:rPr sz="2800" spc="5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solution</a:t>
            </a:r>
            <a:endParaRPr sz="2800" dirty="0">
              <a:latin typeface="Tw Cen MT"/>
              <a:cs typeface="Tw Cen MT"/>
            </a:endParaRPr>
          </a:p>
          <a:p>
            <a:pPr marL="12700">
              <a:lnSpc>
                <a:spcPct val="150000"/>
              </a:lnSpc>
              <a:spcBef>
                <a:spcPts val="1140"/>
              </a:spcBef>
            </a:pPr>
            <a:r>
              <a:rPr sz="2800" spc="-10" dirty="0">
                <a:solidFill>
                  <a:srgbClr val="1CACE3"/>
                </a:solidFill>
                <a:latin typeface="Wingdings"/>
                <a:cs typeface="Wingdings"/>
              </a:rPr>
              <a:t></a:t>
            </a:r>
            <a:r>
              <a:rPr sz="2800" spc="-10" dirty="0">
                <a:latin typeface="Tw Cen MT"/>
                <a:cs typeface="Tw Cen MT"/>
              </a:rPr>
              <a:t>Improper </a:t>
            </a:r>
            <a:r>
              <a:rPr sz="2800" spc="5" dirty="0">
                <a:latin typeface="Tw Cen MT"/>
                <a:cs typeface="Tw Cen MT"/>
              </a:rPr>
              <a:t>technique </a:t>
            </a:r>
            <a:r>
              <a:rPr sz="2800" spc="-5" dirty="0">
                <a:latin typeface="Tw Cen MT"/>
                <a:cs typeface="Tw Cen MT"/>
              </a:rPr>
              <a:t>during collection (eg.incorrect needle </a:t>
            </a:r>
            <a:r>
              <a:rPr sz="2800" spc="-20" dirty="0">
                <a:latin typeface="Tw Cen MT"/>
                <a:cs typeface="Tw Cen MT"/>
              </a:rPr>
              <a:t>size, excessive</a:t>
            </a:r>
            <a:r>
              <a:rPr sz="2800" spc="28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suction)</a:t>
            </a:r>
            <a:endParaRPr sz="2800" dirty="0">
              <a:latin typeface="Tw Cen MT"/>
              <a:cs typeface="Tw Cen MT"/>
            </a:endParaRPr>
          </a:p>
          <a:p>
            <a:pPr marL="12700">
              <a:lnSpc>
                <a:spcPct val="150000"/>
              </a:lnSpc>
              <a:spcBef>
                <a:spcPts val="1125"/>
              </a:spcBef>
            </a:pPr>
            <a:r>
              <a:rPr sz="2800" spc="-5" dirty="0">
                <a:solidFill>
                  <a:srgbClr val="1CACE3"/>
                </a:solidFill>
                <a:latin typeface="Wingdings"/>
                <a:cs typeface="Wingdings"/>
              </a:rPr>
              <a:t></a:t>
            </a:r>
            <a:r>
              <a:rPr sz="2800" spc="-5" dirty="0">
                <a:latin typeface="Tw Cen MT"/>
                <a:cs typeface="Tw Cen MT"/>
              </a:rPr>
              <a:t>pH imbalance (addition acid or</a:t>
            </a:r>
            <a:r>
              <a:rPr sz="2800" spc="8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base)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876800"/>
            <a:ext cx="9753600" cy="1661993"/>
          </a:xfrm>
          <a:prstGeom prst="rect">
            <a:avLst/>
          </a:prstGeom>
          <a:ln w="76200" cmpd="sng">
            <a:prstDash val="lg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2800" spc="-5" dirty="0" smtClean="0">
                <a:latin typeface="Century Gothic"/>
                <a:cs typeface="Century Gothic"/>
              </a:rPr>
              <a:t>I</a:t>
            </a:r>
            <a:r>
              <a:rPr lang="en-US" sz="2800" spc="-5" dirty="0" smtClean="0">
                <a:latin typeface="Tw Cen MT"/>
                <a:cs typeface="Tw Cen MT"/>
              </a:rPr>
              <a:t>n this </a:t>
            </a:r>
            <a:r>
              <a:rPr lang="en-US" sz="2800" spc="-10" dirty="0" smtClean="0">
                <a:latin typeface="Tw Cen MT"/>
                <a:cs typeface="Tw Cen MT"/>
              </a:rPr>
              <a:t>lab </a:t>
            </a:r>
            <a:r>
              <a:rPr lang="en-US" sz="2800" spc="-5" dirty="0" smtClean="0">
                <a:latin typeface="Tw Cen MT"/>
                <a:cs typeface="Tw Cen MT"/>
              </a:rPr>
              <a:t>blood hemolysis will be done </a:t>
            </a:r>
            <a:r>
              <a:rPr lang="en-US" sz="2800" spc="-55" dirty="0" smtClean="0">
                <a:latin typeface="Tw Cen MT"/>
                <a:cs typeface="Tw Cen MT"/>
              </a:rPr>
              <a:t>by </a:t>
            </a:r>
            <a:r>
              <a:rPr lang="en-US" sz="2800" spc="-5" dirty="0" smtClean="0">
                <a:latin typeface="Tw Cen MT"/>
                <a:cs typeface="Tw Cen MT"/>
              </a:rPr>
              <a:t>using</a:t>
            </a:r>
            <a:r>
              <a:rPr lang="en-US" sz="2800" spc="265" dirty="0" smtClean="0">
                <a:latin typeface="Tw Cen MT"/>
                <a:cs typeface="Tw Cen MT"/>
              </a:rPr>
              <a:t> </a:t>
            </a:r>
            <a:r>
              <a:rPr lang="en-US" sz="2800" spc="-10" dirty="0" smtClean="0">
                <a:latin typeface="Tw Cen MT"/>
                <a:cs typeface="Tw Cen MT"/>
              </a:rPr>
              <a:t>hypotonic solutions and pH imbalance.</a:t>
            </a:r>
          </a:p>
          <a:p>
            <a:pPr marL="12700">
              <a:lnSpc>
                <a:spcPct val="100000"/>
              </a:lnSpc>
            </a:pPr>
            <a:endParaRPr lang="en-US" sz="2800" dirty="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33" y="381000"/>
            <a:ext cx="11658599" cy="984885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65" dirty="0" smtClean="0">
                <a:solidFill>
                  <a:srgbClr val="800000"/>
                </a:solidFill>
                <a:latin typeface="Century Gothic"/>
                <a:cs typeface="Century Gothic"/>
              </a:rPr>
              <a:t>When </a:t>
            </a:r>
            <a:r>
              <a:rPr lang="en-US" b="1" spc="30" dirty="0" smtClean="0">
                <a:solidFill>
                  <a:srgbClr val="800000"/>
                </a:solidFill>
                <a:latin typeface="Century Gothic"/>
                <a:cs typeface="Century Gothic"/>
              </a:rPr>
              <a:t>Blood </a:t>
            </a:r>
            <a:r>
              <a:rPr lang="en-US" b="1" spc="55" dirty="0" smtClean="0">
                <a:solidFill>
                  <a:srgbClr val="800000"/>
                </a:solidFill>
                <a:latin typeface="Century Gothic"/>
                <a:cs typeface="Century Gothic"/>
              </a:rPr>
              <a:t>Hemolysis </a:t>
            </a:r>
            <a:r>
              <a:rPr lang="en-US" b="1" spc="75" dirty="0" smtClean="0">
                <a:solidFill>
                  <a:srgbClr val="800000"/>
                </a:solidFill>
                <a:latin typeface="Century Gothic"/>
                <a:cs typeface="Century Gothic"/>
              </a:rPr>
              <a:t>Should </a:t>
            </a:r>
            <a:r>
              <a:rPr lang="en-US" b="1" spc="40" dirty="0" smtClean="0">
                <a:solidFill>
                  <a:srgbClr val="800000"/>
                </a:solidFill>
                <a:latin typeface="Century Gothic"/>
                <a:cs typeface="Century Gothic"/>
              </a:rPr>
              <a:t>Be</a:t>
            </a:r>
            <a:r>
              <a:rPr lang="en-US" b="1" spc="715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b="1" spc="70" dirty="0" smtClean="0">
                <a:solidFill>
                  <a:srgbClr val="800000"/>
                </a:solidFill>
                <a:latin typeface="Century Gothic"/>
                <a:cs typeface="Century Gothic"/>
              </a:rPr>
              <a:t>Done?</a:t>
            </a:r>
            <a:endParaRPr lang="en-US" b="1" spc="70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981200"/>
            <a:ext cx="11582400" cy="3195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3200" spc="-5" dirty="0">
                <a:solidFill>
                  <a:srgbClr val="1CACE3"/>
                </a:solidFill>
                <a:latin typeface="Wingdings"/>
                <a:cs typeface="Wingdings"/>
              </a:rPr>
              <a:t></a:t>
            </a:r>
            <a:r>
              <a:rPr sz="3200" spc="-5" dirty="0">
                <a:latin typeface="Tw Cen MT"/>
                <a:cs typeface="Tw Cen MT"/>
              </a:rPr>
              <a:t>Breaking </a:t>
            </a:r>
            <a:r>
              <a:rPr sz="3200" spc="-20" dirty="0">
                <a:latin typeface="Tw Cen MT"/>
                <a:cs typeface="Tw Cen MT"/>
              </a:rPr>
              <a:t>down </a:t>
            </a:r>
            <a:r>
              <a:rPr sz="3200" spc="-5" dirty="0">
                <a:latin typeface="Tw Cen MT"/>
                <a:cs typeface="Tw Cen MT"/>
              </a:rPr>
              <a:t>RBCs to release their content is often </a:t>
            </a:r>
            <a:r>
              <a:rPr lang="en-US" sz="3200" spc="-15" dirty="0" smtClean="0">
                <a:latin typeface="Tw Cen MT"/>
                <a:cs typeface="Tw Cen MT"/>
              </a:rPr>
              <a:t>necessary</a:t>
            </a:r>
            <a:r>
              <a:rPr sz="3200" spc="-15" dirty="0" smtClean="0">
                <a:latin typeface="Tw Cen MT"/>
                <a:cs typeface="Tw Cen MT"/>
              </a:rPr>
              <a:t> </a:t>
            </a:r>
            <a:r>
              <a:rPr sz="3200" spc="-20" dirty="0" smtClean="0">
                <a:latin typeface="Tw Cen MT"/>
                <a:cs typeface="Tw Cen MT"/>
              </a:rPr>
              <a:t>for</a:t>
            </a:r>
            <a:r>
              <a:rPr sz="3200" spc="345" dirty="0" smtClean="0">
                <a:latin typeface="Tw Cen MT"/>
                <a:cs typeface="Tw Cen MT"/>
              </a:rPr>
              <a:t> </a:t>
            </a:r>
            <a:r>
              <a:rPr sz="3200" spc="5" dirty="0" smtClean="0">
                <a:latin typeface="Tw Cen MT"/>
                <a:cs typeface="Tw Cen MT"/>
              </a:rPr>
              <a:t>biochemistry</a:t>
            </a:r>
            <a:endParaRPr sz="3200" dirty="0" smtClean="0">
              <a:latin typeface="Tw Cen MT"/>
              <a:cs typeface="Tw Cen MT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320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3200" spc="-5" dirty="0" smtClean="0">
                <a:solidFill>
                  <a:srgbClr val="1CACE3"/>
                </a:solidFill>
                <a:latin typeface="Wingdings"/>
                <a:cs typeface="Wingdings"/>
              </a:rPr>
              <a:t></a:t>
            </a:r>
            <a:r>
              <a:rPr sz="3200" spc="-5" dirty="0">
                <a:latin typeface="Tw Cen MT"/>
                <a:cs typeface="Tw Cen MT"/>
              </a:rPr>
              <a:t>Estimation of</a:t>
            </a:r>
            <a:r>
              <a:rPr sz="3200" spc="90" dirty="0">
                <a:latin typeface="Tw Cen MT"/>
                <a:cs typeface="Tw Cen MT"/>
              </a:rPr>
              <a:t> </a:t>
            </a:r>
            <a:r>
              <a:rPr sz="3200" spc="-5" dirty="0" smtClean="0">
                <a:latin typeface="Tw Cen MT"/>
                <a:cs typeface="Tw Cen MT"/>
              </a:rPr>
              <a:t>hemoglobin</a:t>
            </a:r>
            <a:endParaRPr lang="en-US" sz="3200" spc="-5" dirty="0" smtClean="0">
              <a:latin typeface="Tw Cen MT"/>
              <a:cs typeface="Tw Cen MT"/>
            </a:endParaRPr>
          </a:p>
          <a:p>
            <a:pPr marL="12700" algn="just">
              <a:lnSpc>
                <a:spcPct val="50000"/>
              </a:lnSpc>
            </a:pPr>
            <a:endParaRPr sz="3200" dirty="0">
              <a:latin typeface="Tw Cen MT"/>
              <a:cs typeface="Tw Cen MT"/>
            </a:endParaRPr>
          </a:p>
          <a:p>
            <a:pPr marL="12700" algn="just">
              <a:lnSpc>
                <a:spcPct val="100000"/>
              </a:lnSpc>
              <a:spcBef>
                <a:spcPts val="1140"/>
              </a:spcBef>
            </a:pPr>
            <a:r>
              <a:rPr sz="3200" spc="-65" dirty="0">
                <a:solidFill>
                  <a:srgbClr val="1CACE3"/>
                </a:solidFill>
                <a:latin typeface="Wingdings"/>
                <a:cs typeface="Wingdings"/>
              </a:rPr>
              <a:t></a:t>
            </a:r>
            <a:r>
              <a:rPr sz="3200" spc="-65" dirty="0">
                <a:latin typeface="Tw Cen MT"/>
                <a:cs typeface="Tw Cen MT"/>
              </a:rPr>
              <a:t>To </a:t>
            </a:r>
            <a:r>
              <a:rPr sz="3200" spc="-5" dirty="0">
                <a:latin typeface="Tw Cen MT"/>
                <a:cs typeface="Tw Cen MT"/>
              </a:rPr>
              <a:t>obtain erythrocyte free preparation of leukocyte and</a:t>
            </a:r>
            <a:r>
              <a:rPr sz="3200" spc="260" dirty="0">
                <a:latin typeface="Tw Cen MT"/>
                <a:cs typeface="Tw Cen MT"/>
              </a:rPr>
              <a:t> </a:t>
            </a:r>
            <a:r>
              <a:rPr sz="3200" spc="-5" dirty="0">
                <a:latin typeface="Tw Cen MT"/>
                <a:cs typeface="Tw Cen MT"/>
              </a:rPr>
              <a:t>platelet</a:t>
            </a:r>
            <a:endParaRPr sz="32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9985655" cy="984885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75" dirty="0" smtClean="0">
                <a:solidFill>
                  <a:srgbClr val="800000"/>
                </a:solidFill>
                <a:latin typeface="Century Gothic"/>
                <a:cs typeface="Century Gothic"/>
              </a:rPr>
              <a:t>Osmosis </a:t>
            </a:r>
            <a:r>
              <a:rPr lang="en-US" b="1" spc="60" dirty="0">
                <a:solidFill>
                  <a:srgbClr val="800000"/>
                </a:solidFill>
                <a:latin typeface="Century Gothic"/>
                <a:cs typeface="Century Gothic"/>
              </a:rPr>
              <a:t>a</a:t>
            </a:r>
            <a:r>
              <a:rPr lang="en-US" b="1" spc="60" dirty="0" smtClean="0">
                <a:solidFill>
                  <a:srgbClr val="800000"/>
                </a:solidFill>
                <a:latin typeface="Century Gothic"/>
                <a:cs typeface="Century Gothic"/>
              </a:rPr>
              <a:t>nd </a:t>
            </a:r>
            <a:r>
              <a:rPr lang="en-US" b="1" spc="65" dirty="0" smtClean="0">
                <a:solidFill>
                  <a:srgbClr val="800000"/>
                </a:solidFill>
                <a:latin typeface="Century Gothic"/>
                <a:cs typeface="Century Gothic"/>
              </a:rPr>
              <a:t>Osmotic</a:t>
            </a:r>
            <a:r>
              <a:rPr lang="en-US" b="1" spc="520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b="1" spc="75" dirty="0" smtClean="0">
                <a:solidFill>
                  <a:srgbClr val="800000"/>
                </a:solidFill>
                <a:latin typeface="Century Gothic"/>
                <a:cs typeface="Century Gothic"/>
              </a:rPr>
              <a:t>Pressure</a:t>
            </a:r>
            <a:endParaRPr lang="en-US" b="1" spc="75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1676400"/>
            <a:ext cx="11277600" cy="2195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</a:pPr>
            <a:r>
              <a:rPr sz="2800" b="1" spc="-5" dirty="0">
                <a:solidFill>
                  <a:srgbClr val="C00000"/>
                </a:solidFill>
                <a:latin typeface="Tw Cen MT"/>
                <a:cs typeface="Tw Cen MT"/>
              </a:rPr>
              <a:t>Osmosis: </a:t>
            </a:r>
            <a:r>
              <a:rPr sz="2800" spc="-5" dirty="0">
                <a:latin typeface="Tw Cen MT"/>
                <a:cs typeface="Tw Cen MT"/>
              </a:rPr>
              <a:t>It is the diffusion of </a:t>
            </a:r>
            <a:r>
              <a:rPr sz="2800" spc="-20" dirty="0">
                <a:latin typeface="Tw Cen MT"/>
                <a:cs typeface="Tw Cen MT"/>
              </a:rPr>
              <a:t>water </a:t>
            </a:r>
            <a:r>
              <a:rPr sz="2800" spc="-15" dirty="0">
                <a:latin typeface="Tw Cen MT"/>
                <a:cs typeface="Tw Cen MT"/>
              </a:rPr>
              <a:t>across </a:t>
            </a:r>
            <a:r>
              <a:rPr sz="2800" spc="-5" dirty="0">
                <a:latin typeface="Tw Cen MT"/>
                <a:cs typeface="Tw Cen MT"/>
              </a:rPr>
              <a:t>a selectivity preamble membrane </a:t>
            </a:r>
            <a:r>
              <a:rPr sz="2800" spc="-10" dirty="0">
                <a:latin typeface="Tw Cen MT"/>
                <a:cs typeface="Tw Cen MT"/>
              </a:rPr>
              <a:t>into </a:t>
            </a:r>
            <a:r>
              <a:rPr sz="2800" spc="-5" dirty="0">
                <a:latin typeface="Tw Cen MT"/>
                <a:cs typeface="Tw Cen MT"/>
              </a:rPr>
              <a:t>a  region of higher solute conc. Once an equilibrium is </a:t>
            </a:r>
            <a:r>
              <a:rPr sz="2800" spc="5" dirty="0">
                <a:latin typeface="Tw Cen MT"/>
                <a:cs typeface="Tw Cen MT"/>
              </a:rPr>
              <a:t>reached </a:t>
            </a:r>
            <a:r>
              <a:rPr sz="2800" spc="-5" dirty="0">
                <a:latin typeface="Tw Cen MT"/>
                <a:cs typeface="Tw Cen MT"/>
              </a:rPr>
              <a:t>the </a:t>
            </a:r>
            <a:r>
              <a:rPr sz="2800" spc="-20" dirty="0">
                <a:latin typeface="Tw Cen MT"/>
                <a:cs typeface="Tw Cen MT"/>
              </a:rPr>
              <a:t>flow </a:t>
            </a:r>
            <a:r>
              <a:rPr sz="2800" dirty="0">
                <a:latin typeface="Tw Cen MT"/>
                <a:cs typeface="Tw Cen MT"/>
              </a:rPr>
              <a:t>of </a:t>
            </a:r>
            <a:r>
              <a:rPr sz="2800" spc="-20" dirty="0">
                <a:latin typeface="Tw Cen MT"/>
                <a:cs typeface="Tw Cen MT"/>
              </a:rPr>
              <a:t>water</a:t>
            </a:r>
            <a:r>
              <a:rPr sz="2800" spc="44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stops</a:t>
            </a:r>
            <a:endParaRPr sz="2800" dirty="0">
              <a:latin typeface="Tw Cen MT"/>
              <a:cs typeface="Tw Cen MT"/>
            </a:endParaRPr>
          </a:p>
          <a:p>
            <a:pPr marL="104139" algn="just">
              <a:lnSpc>
                <a:spcPct val="120000"/>
              </a:lnSpc>
              <a:spcBef>
                <a:spcPts val="1105"/>
              </a:spcBef>
            </a:pPr>
            <a:r>
              <a:rPr sz="2800" b="1" spc="-5" dirty="0">
                <a:solidFill>
                  <a:srgbClr val="C00000"/>
                </a:solidFill>
                <a:latin typeface="Tw Cen MT"/>
                <a:cs typeface="Tw Cen MT"/>
              </a:rPr>
              <a:t>Osmotic </a:t>
            </a:r>
            <a:r>
              <a:rPr sz="2800" b="1" spc="5" dirty="0">
                <a:solidFill>
                  <a:srgbClr val="C00000"/>
                </a:solidFill>
                <a:latin typeface="Tw Cen MT"/>
                <a:cs typeface="Tw Cen MT"/>
              </a:rPr>
              <a:t>pressure: </a:t>
            </a:r>
            <a:r>
              <a:rPr sz="2800" spc="-5" dirty="0">
                <a:latin typeface="Tw Cen MT"/>
                <a:cs typeface="Tw Cen MT"/>
              </a:rPr>
              <a:t>If the pressure that </a:t>
            </a:r>
            <a:r>
              <a:rPr sz="2800" spc="-10" dirty="0">
                <a:latin typeface="Tw Cen MT"/>
                <a:cs typeface="Tw Cen MT"/>
              </a:rPr>
              <a:t>generate </a:t>
            </a:r>
            <a:r>
              <a:rPr sz="2800" spc="-15" dirty="0">
                <a:latin typeface="Tw Cen MT"/>
                <a:cs typeface="Tw Cen MT"/>
              </a:rPr>
              <a:t>from</a:t>
            </a:r>
            <a:r>
              <a:rPr sz="2800" spc="19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osmosis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23559" y="4495800"/>
            <a:ext cx="2341880" cy="406400"/>
          </a:xfrm>
          <a:custGeom>
            <a:avLst/>
            <a:gdLst/>
            <a:ahLst/>
            <a:cxnLst/>
            <a:rect l="l" t="t" r="r" b="b"/>
            <a:pathLst>
              <a:path w="2341879" h="406400">
                <a:moveTo>
                  <a:pt x="0" y="0"/>
                </a:moveTo>
                <a:lnTo>
                  <a:pt x="0" y="203200"/>
                </a:lnTo>
                <a:lnTo>
                  <a:pt x="2341371" y="203200"/>
                </a:lnTo>
                <a:lnTo>
                  <a:pt x="2341371" y="406400"/>
                </a:lnTo>
              </a:path>
            </a:pathLst>
          </a:custGeom>
          <a:ln w="15240">
            <a:solidFill>
              <a:srgbClr val="1388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23559" y="4495800"/>
            <a:ext cx="0" cy="406400"/>
          </a:xfrm>
          <a:custGeom>
            <a:avLst/>
            <a:gdLst/>
            <a:ahLst/>
            <a:cxnLst/>
            <a:rect l="l" t="t" r="r" b="b"/>
            <a:pathLst>
              <a:path h="406400">
                <a:moveTo>
                  <a:pt x="0" y="0"/>
                </a:moveTo>
                <a:lnTo>
                  <a:pt x="0" y="406400"/>
                </a:lnTo>
              </a:path>
            </a:pathLst>
          </a:custGeom>
          <a:ln w="15240">
            <a:solidFill>
              <a:srgbClr val="1388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81171" y="4495800"/>
            <a:ext cx="2341880" cy="406400"/>
          </a:xfrm>
          <a:custGeom>
            <a:avLst/>
            <a:gdLst/>
            <a:ahLst/>
            <a:cxnLst/>
            <a:rect l="l" t="t" r="r" b="b"/>
            <a:pathLst>
              <a:path w="2341879" h="406400">
                <a:moveTo>
                  <a:pt x="2341372" y="0"/>
                </a:moveTo>
                <a:lnTo>
                  <a:pt x="2341372" y="203200"/>
                </a:lnTo>
                <a:lnTo>
                  <a:pt x="0" y="203200"/>
                </a:lnTo>
                <a:lnTo>
                  <a:pt x="0" y="406400"/>
                </a:lnTo>
              </a:path>
            </a:pathLst>
          </a:custGeom>
          <a:ln w="15240">
            <a:solidFill>
              <a:srgbClr val="1388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55820" y="3529586"/>
            <a:ext cx="1934211" cy="966469"/>
          </a:xfrm>
          <a:custGeom>
            <a:avLst/>
            <a:gdLst/>
            <a:ahLst/>
            <a:cxnLst/>
            <a:rect l="l" t="t" r="r" b="b"/>
            <a:pathLst>
              <a:path w="1934209" h="966470">
                <a:moveTo>
                  <a:pt x="0" y="966215"/>
                </a:moveTo>
                <a:lnTo>
                  <a:pt x="1933955" y="966215"/>
                </a:lnTo>
                <a:lnTo>
                  <a:pt x="1933955" y="0"/>
                </a:lnTo>
                <a:lnTo>
                  <a:pt x="0" y="0"/>
                </a:lnTo>
                <a:lnTo>
                  <a:pt x="0" y="966215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13432" y="4902708"/>
            <a:ext cx="1935480" cy="967740"/>
          </a:xfrm>
          <a:custGeom>
            <a:avLst/>
            <a:gdLst/>
            <a:ahLst/>
            <a:cxnLst/>
            <a:rect l="l" t="t" r="r" b="b"/>
            <a:pathLst>
              <a:path w="1935479" h="967739">
                <a:moveTo>
                  <a:pt x="0" y="967740"/>
                </a:moveTo>
                <a:lnTo>
                  <a:pt x="1935480" y="967740"/>
                </a:lnTo>
                <a:lnTo>
                  <a:pt x="1935480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13432" y="4902708"/>
            <a:ext cx="1935480" cy="967740"/>
          </a:xfrm>
          <a:custGeom>
            <a:avLst/>
            <a:gdLst/>
            <a:ahLst/>
            <a:cxnLst/>
            <a:rect l="l" t="t" r="r" b="b"/>
            <a:pathLst>
              <a:path w="1935479" h="967739">
                <a:moveTo>
                  <a:pt x="0" y="967740"/>
                </a:moveTo>
                <a:lnTo>
                  <a:pt x="1935480" y="967740"/>
                </a:lnTo>
                <a:lnTo>
                  <a:pt x="1935480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ln w="1523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11730" y="4855592"/>
            <a:ext cx="1739900" cy="958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04"/>
              </a:lnSpc>
            </a:pPr>
            <a:r>
              <a:rPr sz="3400" spc="-5" dirty="0">
                <a:solidFill>
                  <a:srgbClr val="FFFFFF"/>
                </a:solidFill>
                <a:latin typeface="Tw Cen MT"/>
                <a:cs typeface="Tw Cen MT"/>
              </a:rPr>
              <a:t>Hypot</a:t>
            </a:r>
            <a:r>
              <a:rPr sz="3400" spc="0" dirty="0">
                <a:solidFill>
                  <a:srgbClr val="FFFFFF"/>
                </a:solidFill>
                <a:latin typeface="Tw Cen MT"/>
                <a:cs typeface="Tw Cen MT"/>
              </a:rPr>
              <a:t>o</a:t>
            </a:r>
            <a:r>
              <a:rPr sz="3400" spc="-5" dirty="0">
                <a:solidFill>
                  <a:srgbClr val="FFFFFF"/>
                </a:solidFill>
                <a:latin typeface="Tw Cen MT"/>
                <a:cs typeface="Tw Cen MT"/>
              </a:rPr>
              <a:t>nic</a:t>
            </a:r>
            <a:endParaRPr sz="3400">
              <a:latin typeface="Tw Cen MT"/>
              <a:cs typeface="Tw Cen MT"/>
            </a:endParaRPr>
          </a:p>
          <a:p>
            <a:pPr algn="ctr">
              <a:lnSpc>
                <a:spcPts val="3704"/>
              </a:lnSpc>
            </a:pPr>
            <a:r>
              <a:rPr sz="3400" spc="-5" dirty="0">
                <a:solidFill>
                  <a:srgbClr val="FFFFFF"/>
                </a:solidFill>
                <a:latin typeface="Tw Cen MT"/>
                <a:cs typeface="Tw Cen MT"/>
              </a:rPr>
              <a:t>solution</a:t>
            </a:r>
            <a:endParaRPr sz="3400">
              <a:latin typeface="Tw Cen MT"/>
              <a:cs typeface="Tw Cen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55820" y="4902708"/>
            <a:ext cx="1934211" cy="967740"/>
          </a:xfrm>
          <a:custGeom>
            <a:avLst/>
            <a:gdLst/>
            <a:ahLst/>
            <a:cxnLst/>
            <a:rect l="l" t="t" r="r" b="b"/>
            <a:pathLst>
              <a:path w="1934209" h="967739">
                <a:moveTo>
                  <a:pt x="0" y="967740"/>
                </a:moveTo>
                <a:lnTo>
                  <a:pt x="1933955" y="967740"/>
                </a:lnTo>
                <a:lnTo>
                  <a:pt x="1933955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55820" y="4902708"/>
            <a:ext cx="1934211" cy="967740"/>
          </a:xfrm>
          <a:custGeom>
            <a:avLst/>
            <a:gdLst/>
            <a:ahLst/>
            <a:cxnLst/>
            <a:rect l="l" t="t" r="r" b="b"/>
            <a:pathLst>
              <a:path w="1934209" h="967739">
                <a:moveTo>
                  <a:pt x="0" y="967740"/>
                </a:moveTo>
                <a:lnTo>
                  <a:pt x="1933955" y="967740"/>
                </a:lnTo>
                <a:lnTo>
                  <a:pt x="1933955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980559" y="4855592"/>
            <a:ext cx="1285240" cy="958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3704"/>
              </a:lnSpc>
            </a:pPr>
            <a:r>
              <a:rPr sz="3400" spc="-10" dirty="0">
                <a:solidFill>
                  <a:srgbClr val="FFFFFF"/>
                </a:solidFill>
                <a:latin typeface="Tw Cen MT"/>
                <a:cs typeface="Tw Cen MT"/>
              </a:rPr>
              <a:t>Isotonic</a:t>
            </a:r>
            <a:endParaRPr sz="3400" dirty="0">
              <a:latin typeface="Tw Cen MT"/>
              <a:cs typeface="Tw Cen MT"/>
            </a:endParaRPr>
          </a:p>
          <a:p>
            <a:pPr marL="12700">
              <a:lnSpc>
                <a:spcPts val="3704"/>
              </a:lnSpc>
            </a:pPr>
            <a:r>
              <a:rPr sz="3400" spc="-5" dirty="0">
                <a:solidFill>
                  <a:srgbClr val="FFFFFF"/>
                </a:solidFill>
                <a:latin typeface="Tw Cen MT"/>
                <a:cs typeface="Tw Cen MT"/>
              </a:rPr>
              <a:t>solution</a:t>
            </a:r>
            <a:endParaRPr sz="3400" dirty="0">
              <a:latin typeface="Tw Cen MT"/>
              <a:cs typeface="Tw Cen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996683" y="4902708"/>
            <a:ext cx="1935480" cy="967740"/>
          </a:xfrm>
          <a:custGeom>
            <a:avLst/>
            <a:gdLst/>
            <a:ahLst/>
            <a:cxnLst/>
            <a:rect l="l" t="t" r="r" b="b"/>
            <a:pathLst>
              <a:path w="1935479" h="967739">
                <a:moveTo>
                  <a:pt x="0" y="967740"/>
                </a:moveTo>
                <a:lnTo>
                  <a:pt x="1935479" y="967740"/>
                </a:lnTo>
                <a:lnTo>
                  <a:pt x="1935479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96683" y="4902708"/>
            <a:ext cx="1935480" cy="967740"/>
          </a:xfrm>
          <a:custGeom>
            <a:avLst/>
            <a:gdLst/>
            <a:ahLst/>
            <a:cxnLst/>
            <a:rect l="l" t="t" r="r" b="b"/>
            <a:pathLst>
              <a:path w="1935479" h="967739">
                <a:moveTo>
                  <a:pt x="0" y="967740"/>
                </a:moveTo>
                <a:lnTo>
                  <a:pt x="1935479" y="967740"/>
                </a:lnTo>
                <a:lnTo>
                  <a:pt x="1935479" y="0"/>
                </a:lnTo>
                <a:lnTo>
                  <a:pt x="0" y="0"/>
                </a:lnTo>
                <a:lnTo>
                  <a:pt x="0" y="967740"/>
                </a:lnTo>
                <a:close/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018781" y="4855592"/>
            <a:ext cx="1891664" cy="958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04"/>
              </a:lnSpc>
            </a:pPr>
            <a:r>
              <a:rPr sz="3400" spc="-5" dirty="0">
                <a:solidFill>
                  <a:srgbClr val="FFFFFF"/>
                </a:solidFill>
                <a:latin typeface="Tw Cen MT"/>
                <a:cs typeface="Tw Cen MT"/>
              </a:rPr>
              <a:t>Hype</a:t>
            </a:r>
            <a:r>
              <a:rPr sz="3400" spc="60" dirty="0">
                <a:solidFill>
                  <a:srgbClr val="FFFFFF"/>
                </a:solidFill>
                <a:latin typeface="Tw Cen MT"/>
                <a:cs typeface="Tw Cen MT"/>
              </a:rPr>
              <a:t>r</a:t>
            </a:r>
            <a:r>
              <a:rPr sz="3400" spc="-5" dirty="0">
                <a:solidFill>
                  <a:srgbClr val="FFFFFF"/>
                </a:solidFill>
                <a:latin typeface="Tw Cen MT"/>
                <a:cs typeface="Tw Cen MT"/>
              </a:rPr>
              <a:t>tonic</a:t>
            </a:r>
            <a:endParaRPr sz="3400" dirty="0">
              <a:latin typeface="Tw Cen MT"/>
              <a:cs typeface="Tw Cen MT"/>
            </a:endParaRPr>
          </a:p>
          <a:p>
            <a:pPr algn="ctr">
              <a:lnSpc>
                <a:spcPts val="3704"/>
              </a:lnSpc>
            </a:pPr>
            <a:r>
              <a:rPr sz="3400" spc="-5" dirty="0">
                <a:solidFill>
                  <a:srgbClr val="FFFFFF"/>
                </a:solidFill>
                <a:latin typeface="Tw Cen MT"/>
                <a:cs typeface="Tw Cen MT"/>
              </a:rPr>
              <a:t>solution</a:t>
            </a:r>
            <a:endParaRPr sz="3400" dirty="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9985655" cy="1046440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sz="4800" b="1" spc="55" dirty="0" smtClean="0">
                <a:solidFill>
                  <a:srgbClr val="800000"/>
                </a:solidFill>
                <a:latin typeface="Century Gothic"/>
                <a:cs typeface="Century Gothic"/>
              </a:rPr>
              <a:t>Isotonic</a:t>
            </a:r>
            <a:r>
              <a:rPr lang="en-US" sz="4800" b="1" spc="135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sz="4800" b="1" spc="50" dirty="0" smtClean="0">
                <a:solidFill>
                  <a:srgbClr val="800000"/>
                </a:solidFill>
                <a:latin typeface="Century Gothic"/>
                <a:cs typeface="Century Gothic"/>
              </a:rPr>
              <a:t>Solution</a:t>
            </a:r>
            <a:endParaRPr lang="en-US" sz="4800" b="1" spc="50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676400"/>
            <a:ext cx="11201400" cy="2686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247650" indent="-91440" algn="just">
              <a:lnSpc>
                <a:spcPct val="110000"/>
              </a:lnSpc>
            </a:pPr>
            <a:r>
              <a:rPr sz="2800" spc="-5" dirty="0">
                <a:solidFill>
                  <a:srgbClr val="1CACE3"/>
                </a:solidFill>
                <a:latin typeface="Wingdings"/>
                <a:cs typeface="Wingdings"/>
              </a:rPr>
              <a:t></a:t>
            </a:r>
            <a:r>
              <a:rPr sz="2800" spc="-5" dirty="0">
                <a:latin typeface="Tw Cen MT"/>
                <a:cs typeface="Tw Cen MT"/>
              </a:rPr>
              <a:t>A solution that has the same salt concentration as </a:t>
            </a:r>
            <a:r>
              <a:rPr sz="2800" dirty="0">
                <a:latin typeface="Tw Cen MT"/>
                <a:cs typeface="Tw Cen MT"/>
              </a:rPr>
              <a:t>the </a:t>
            </a:r>
            <a:r>
              <a:rPr sz="2800" spc="5" dirty="0">
                <a:latin typeface="Tw Cen MT"/>
                <a:cs typeface="Tw Cen MT"/>
              </a:rPr>
              <a:t>normal </a:t>
            </a:r>
            <a:r>
              <a:rPr sz="2800" spc="-5" dirty="0">
                <a:latin typeface="Tw Cen MT"/>
                <a:cs typeface="Tw Cen MT"/>
              </a:rPr>
              <a:t>cells of the </a:t>
            </a:r>
            <a:r>
              <a:rPr sz="2800" spc="-20" dirty="0">
                <a:latin typeface="Tw Cen MT"/>
                <a:cs typeface="Tw Cen MT"/>
              </a:rPr>
              <a:t>body </a:t>
            </a:r>
            <a:r>
              <a:rPr sz="2800" spc="-5" dirty="0">
                <a:latin typeface="Tw Cen MT"/>
                <a:cs typeface="Tw Cen MT"/>
              </a:rPr>
              <a:t>and  the blood, having equal </a:t>
            </a:r>
            <a:r>
              <a:rPr sz="2800" b="1" spc="-5" dirty="0">
                <a:solidFill>
                  <a:srgbClr val="C00000"/>
                </a:solidFill>
                <a:latin typeface="Tw Cen MT"/>
                <a:cs typeface="Tw Cen MT"/>
              </a:rPr>
              <a:t>osmotic</a:t>
            </a:r>
            <a:r>
              <a:rPr sz="2800" b="1" spc="85" dirty="0">
                <a:solidFill>
                  <a:srgbClr val="C00000"/>
                </a:solidFill>
                <a:latin typeface="Tw Cen MT"/>
                <a:cs typeface="Tw Cen MT"/>
              </a:rPr>
              <a:t> </a:t>
            </a:r>
            <a:r>
              <a:rPr sz="2800" b="1" spc="5" dirty="0">
                <a:solidFill>
                  <a:srgbClr val="C00000"/>
                </a:solidFill>
                <a:latin typeface="Tw Cen MT"/>
                <a:cs typeface="Tw Cen MT"/>
              </a:rPr>
              <a:t>pressure</a:t>
            </a:r>
            <a:r>
              <a:rPr sz="2800" spc="5" dirty="0">
                <a:latin typeface="Tw Cen MT"/>
                <a:cs typeface="Tw Cen MT"/>
              </a:rPr>
              <a:t>.</a:t>
            </a:r>
            <a:endParaRPr sz="2800" dirty="0">
              <a:latin typeface="Tw Cen MT"/>
              <a:cs typeface="Tw Cen MT"/>
            </a:endParaRPr>
          </a:p>
          <a:p>
            <a:pPr marL="12700" algn="just">
              <a:lnSpc>
                <a:spcPct val="110000"/>
              </a:lnSpc>
              <a:spcBef>
                <a:spcPts val="1100"/>
              </a:spcBef>
            </a:pPr>
            <a:r>
              <a:rPr sz="2800" spc="-5" dirty="0">
                <a:solidFill>
                  <a:srgbClr val="1CACE3"/>
                </a:solidFill>
                <a:latin typeface="Wingdings"/>
                <a:cs typeface="Wingdings"/>
              </a:rPr>
              <a:t></a:t>
            </a:r>
            <a:r>
              <a:rPr sz="2800" spc="-5" dirty="0">
                <a:latin typeface="Tw Cen MT"/>
                <a:cs typeface="Tw Cen MT"/>
              </a:rPr>
              <a:t>Example </a:t>
            </a:r>
            <a:r>
              <a:rPr sz="2800" dirty="0">
                <a:latin typeface="Tw Cen MT"/>
                <a:cs typeface="Tw Cen MT"/>
              </a:rPr>
              <a:t>of </a:t>
            </a:r>
            <a:r>
              <a:rPr sz="2800" spc="-5" dirty="0">
                <a:latin typeface="Tw Cen MT"/>
                <a:cs typeface="Tw Cen MT"/>
              </a:rPr>
              <a:t>Isotonic solution is </a:t>
            </a:r>
            <a:r>
              <a:rPr sz="2800" b="1" spc="-5" dirty="0">
                <a:solidFill>
                  <a:srgbClr val="006FC0"/>
                </a:solidFill>
                <a:latin typeface="Tw Cen MT"/>
                <a:cs typeface="Tw Cen MT"/>
              </a:rPr>
              <a:t>sodium chloride 0.9%, </a:t>
            </a:r>
            <a:r>
              <a:rPr sz="2800" spc="-20" dirty="0">
                <a:latin typeface="Tw Cen MT"/>
                <a:cs typeface="Tw Cen MT"/>
              </a:rPr>
              <a:t>have </a:t>
            </a:r>
            <a:r>
              <a:rPr sz="2800" spc="-5" dirty="0">
                <a:latin typeface="Tw Cen MT"/>
                <a:cs typeface="Tw Cen MT"/>
              </a:rPr>
              <a:t>the same</a:t>
            </a:r>
            <a:r>
              <a:rPr sz="2800" spc="3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osmotic</a:t>
            </a:r>
            <a:endParaRPr sz="2800" dirty="0">
              <a:latin typeface="Tw Cen MT"/>
              <a:cs typeface="Tw Cen MT"/>
            </a:endParaRPr>
          </a:p>
          <a:p>
            <a:pPr marL="104139" algn="just">
              <a:lnSpc>
                <a:spcPct val="110000"/>
              </a:lnSpc>
            </a:pPr>
            <a:r>
              <a:rPr sz="2800" spc="-5" dirty="0">
                <a:latin typeface="Tw Cen MT"/>
                <a:cs typeface="Tw Cen MT"/>
              </a:rPr>
              <a:t>pressure as </a:t>
            </a:r>
            <a:r>
              <a:rPr sz="2800" spc="5" dirty="0">
                <a:latin typeface="Tw Cen MT"/>
                <a:cs typeface="Tw Cen MT"/>
              </a:rPr>
              <a:t>serum </a:t>
            </a:r>
            <a:r>
              <a:rPr sz="2800" spc="-5" dirty="0">
                <a:latin typeface="Tw Cen MT"/>
                <a:cs typeface="Tw Cen MT"/>
              </a:rPr>
              <a:t>and </a:t>
            </a:r>
            <a:r>
              <a:rPr sz="2800" spc="-25" dirty="0">
                <a:latin typeface="Tw Cen MT"/>
                <a:cs typeface="Tw Cen MT"/>
              </a:rPr>
              <a:t>they </a:t>
            </a:r>
            <a:r>
              <a:rPr sz="2800" spc="-5" dirty="0">
                <a:latin typeface="Tw Cen MT"/>
                <a:cs typeface="Tw Cen MT"/>
              </a:rPr>
              <a:t>do </a:t>
            </a:r>
            <a:r>
              <a:rPr sz="2800" dirty="0">
                <a:latin typeface="Tw Cen MT"/>
                <a:cs typeface="Tw Cen MT"/>
              </a:rPr>
              <a:t>not </a:t>
            </a:r>
            <a:r>
              <a:rPr sz="2800" spc="-5" dirty="0">
                <a:latin typeface="Tw Cen MT"/>
                <a:cs typeface="Tw Cen MT"/>
              </a:rPr>
              <a:t>affect the membranes of </a:t>
            </a:r>
            <a:r>
              <a:rPr sz="2800" dirty="0">
                <a:latin typeface="Tw Cen MT"/>
                <a:cs typeface="Tw Cen MT"/>
              </a:rPr>
              <a:t>the </a:t>
            </a:r>
            <a:r>
              <a:rPr lang="en-US" sz="2800" spc="-5" dirty="0" smtClean="0">
                <a:latin typeface="Tw Cen MT"/>
                <a:cs typeface="Tw Cen MT"/>
              </a:rPr>
              <a:t>RBCs.</a:t>
            </a:r>
            <a:endParaRPr sz="2800" dirty="0">
              <a:latin typeface="Tw Cen MT"/>
              <a:cs typeface="Tw Cen MT"/>
            </a:endParaRPr>
          </a:p>
          <a:p>
            <a:pPr marL="104139" marR="5080" indent="-91440" algn="just">
              <a:lnSpc>
                <a:spcPct val="110000"/>
              </a:lnSpc>
              <a:spcBef>
                <a:spcPts val="1425"/>
              </a:spcBef>
            </a:pPr>
            <a:r>
              <a:rPr sz="2800" spc="-5" dirty="0">
                <a:solidFill>
                  <a:srgbClr val="1CACE3"/>
                </a:solidFill>
                <a:latin typeface="Wingdings"/>
                <a:cs typeface="Wingdings"/>
              </a:rPr>
              <a:t></a:t>
            </a:r>
            <a:r>
              <a:rPr sz="2800" spc="-5" dirty="0">
                <a:latin typeface="Tw Cen MT"/>
                <a:cs typeface="Tw Cen MT"/>
              </a:rPr>
              <a:t>In </a:t>
            </a:r>
            <a:r>
              <a:rPr sz="2800" spc="-10" dirty="0">
                <a:latin typeface="Tw Cen MT"/>
                <a:cs typeface="Tw Cen MT"/>
              </a:rPr>
              <a:t>hospitals, intravenous </a:t>
            </a:r>
            <a:r>
              <a:rPr sz="2800" spc="-5" dirty="0">
                <a:latin typeface="Tw Cen MT"/>
                <a:cs typeface="Tw Cen MT"/>
              </a:rPr>
              <a:t>fluids are </a:t>
            </a:r>
            <a:r>
              <a:rPr sz="2800" spc="-5" dirty="0" smtClean="0">
                <a:latin typeface="Tw Cen MT"/>
                <a:cs typeface="Tw Cen MT"/>
              </a:rPr>
              <a:t>isotonic</a:t>
            </a:r>
            <a:r>
              <a:rPr lang="en-US" sz="2800" spc="-5" dirty="0" smtClean="0">
                <a:latin typeface="Tw Cen MT"/>
                <a:cs typeface="Tw Cen MT"/>
              </a:rPr>
              <a:t>.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000" y="4191000"/>
            <a:ext cx="4140709" cy="2382012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9985655" cy="1046440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sz="4800" b="1" spc="55" dirty="0" smtClean="0">
                <a:solidFill>
                  <a:srgbClr val="800000"/>
                </a:solidFill>
                <a:latin typeface="Century Gothic"/>
                <a:cs typeface="Century Gothic"/>
              </a:rPr>
              <a:t>Hypotonic</a:t>
            </a:r>
            <a:r>
              <a:rPr lang="en-US" sz="4800" b="1" spc="180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sz="4800" b="1" spc="50" dirty="0" smtClean="0">
                <a:solidFill>
                  <a:srgbClr val="800000"/>
                </a:solidFill>
                <a:latin typeface="Century Gothic"/>
                <a:cs typeface="Century Gothic"/>
              </a:rPr>
              <a:t>Solution</a:t>
            </a:r>
            <a:endParaRPr lang="en-US" sz="4800" b="1" spc="50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219200"/>
            <a:ext cx="11658600" cy="43781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 marR="5080" algn="just">
              <a:lnSpc>
                <a:spcPct val="140000"/>
              </a:lnSpc>
            </a:pPr>
            <a:r>
              <a:rPr lang="en-US" sz="2800" spc="-5" dirty="0" smtClean="0">
                <a:latin typeface="Tw Cen MT"/>
                <a:cs typeface="Tw Cen MT"/>
              </a:rPr>
              <a:t>- </a:t>
            </a:r>
            <a:r>
              <a:rPr sz="2800" spc="-5" dirty="0" smtClean="0">
                <a:latin typeface="Tw Cen MT"/>
                <a:cs typeface="Tw Cen MT"/>
              </a:rPr>
              <a:t>In </a:t>
            </a:r>
            <a:r>
              <a:rPr sz="2800" spc="-5" dirty="0">
                <a:latin typeface="Tw Cen MT"/>
                <a:cs typeface="Tw Cen MT"/>
              </a:rPr>
              <a:t>a </a:t>
            </a:r>
            <a:r>
              <a:rPr sz="2800" spc="-10" dirty="0">
                <a:latin typeface="Tw Cen MT"/>
                <a:cs typeface="Tw Cen MT"/>
              </a:rPr>
              <a:t>hypotonic </a:t>
            </a:r>
            <a:r>
              <a:rPr sz="2800" spc="-5" dirty="0">
                <a:latin typeface="Tw Cen MT"/>
                <a:cs typeface="Tw Cen MT"/>
              </a:rPr>
              <a:t>solution, there is a </a:t>
            </a:r>
            <a:r>
              <a:rPr sz="2800" spc="-25" dirty="0">
                <a:solidFill>
                  <a:srgbClr val="800000"/>
                </a:solidFill>
                <a:latin typeface="Tw Cen MT"/>
                <a:cs typeface="Tw Cen MT"/>
              </a:rPr>
              <a:t>lower </a:t>
            </a:r>
            <a:r>
              <a:rPr sz="2800" spc="-5" dirty="0">
                <a:solidFill>
                  <a:srgbClr val="800000"/>
                </a:solidFill>
                <a:latin typeface="Tw Cen MT"/>
                <a:cs typeface="Tw Cen MT"/>
              </a:rPr>
              <a:t>concentration of solute outside a cell</a:t>
            </a:r>
            <a:r>
              <a:rPr sz="2800" spc="-5" dirty="0">
                <a:latin typeface="Tw Cen MT"/>
                <a:cs typeface="Tw Cen MT"/>
              </a:rPr>
              <a:t>, creating  an </a:t>
            </a:r>
            <a:r>
              <a:rPr sz="2800" spc="-10" dirty="0">
                <a:latin typeface="Tw Cen MT"/>
                <a:cs typeface="Tw Cen MT"/>
              </a:rPr>
              <a:t>environment </a:t>
            </a:r>
            <a:r>
              <a:rPr sz="2800" spc="-5" dirty="0">
                <a:latin typeface="Tw Cen MT"/>
                <a:cs typeface="Tw Cen MT"/>
              </a:rPr>
              <a:t>with </a:t>
            </a:r>
            <a:r>
              <a:rPr sz="2800" spc="-25" dirty="0">
                <a:latin typeface="Tw Cen MT"/>
                <a:cs typeface="Tw Cen MT"/>
              </a:rPr>
              <a:t>lower </a:t>
            </a:r>
            <a:r>
              <a:rPr sz="2800" spc="-5" dirty="0">
                <a:latin typeface="Tw Cen MT"/>
                <a:cs typeface="Tw Cen MT"/>
              </a:rPr>
              <a:t>osmotic pressure than what is contained within the</a:t>
            </a:r>
            <a:r>
              <a:rPr sz="2800" spc="345" dirty="0">
                <a:latin typeface="Tw Cen MT"/>
                <a:cs typeface="Tw Cen MT"/>
              </a:rPr>
              <a:t> </a:t>
            </a:r>
            <a:r>
              <a:rPr sz="2800" spc="5" dirty="0">
                <a:latin typeface="Tw Cen MT"/>
                <a:cs typeface="Tw Cen MT"/>
              </a:rPr>
              <a:t>cell</a:t>
            </a:r>
            <a:r>
              <a:rPr sz="2800" spc="5" dirty="0" smtClean="0">
                <a:latin typeface="Tw Cen MT"/>
                <a:cs typeface="Tw Cen MT"/>
              </a:rPr>
              <a:t>.</a:t>
            </a:r>
            <a:endParaRPr lang="en-US" sz="2800" spc="5" dirty="0" smtClean="0">
              <a:latin typeface="Tw Cen MT"/>
              <a:cs typeface="Tw Cen MT"/>
            </a:endParaRPr>
          </a:p>
          <a:p>
            <a:pPr marL="104139" marR="5080" algn="just">
              <a:lnSpc>
                <a:spcPct val="50000"/>
              </a:lnSpc>
            </a:pPr>
            <a:endParaRPr sz="2800" dirty="0">
              <a:latin typeface="Tw Cen MT"/>
              <a:cs typeface="Tw Cen MT"/>
            </a:endParaRPr>
          </a:p>
          <a:p>
            <a:pPr marL="12700" algn="just">
              <a:lnSpc>
                <a:spcPct val="140000"/>
              </a:lnSpc>
              <a:spcBef>
                <a:spcPts val="1100"/>
              </a:spcBef>
            </a:pPr>
            <a:r>
              <a:rPr lang="en-US" sz="2800" spc="-5" dirty="0" smtClean="0">
                <a:latin typeface="Tw Cen MT"/>
                <a:cs typeface="Tw Cen MT"/>
              </a:rPr>
              <a:t>- </a:t>
            </a:r>
            <a:r>
              <a:rPr sz="2800" spc="-5" dirty="0" smtClean="0">
                <a:latin typeface="Tw Cen MT"/>
                <a:cs typeface="Tw Cen MT"/>
              </a:rPr>
              <a:t>The </a:t>
            </a:r>
            <a:r>
              <a:rPr sz="2800" spc="-5" dirty="0">
                <a:latin typeface="Tw Cen MT"/>
                <a:cs typeface="Tw Cen MT"/>
              </a:rPr>
              <a:t>RBCs will burst or</a:t>
            </a:r>
            <a:r>
              <a:rPr sz="2800" spc="7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hemolyzed</a:t>
            </a:r>
            <a:endParaRPr sz="2800" dirty="0">
              <a:latin typeface="Tw Cen MT"/>
              <a:cs typeface="Tw Cen MT"/>
            </a:endParaRPr>
          </a:p>
          <a:p>
            <a:pPr marL="104139" algn="just">
              <a:lnSpc>
                <a:spcPct val="50000"/>
              </a:lnSpc>
            </a:pPr>
            <a:endParaRPr lang="en-US" sz="2800" dirty="0">
              <a:latin typeface="Times New Roman"/>
              <a:cs typeface="Times New Roman"/>
            </a:endParaRPr>
          </a:p>
          <a:p>
            <a:pPr marL="104139" algn="just">
              <a:lnSpc>
                <a:spcPct val="50000"/>
              </a:lnSpc>
            </a:pPr>
            <a:endParaRPr lang="en-US" sz="2800" spc="-25" dirty="0" smtClean="0">
              <a:latin typeface="Times New Roman"/>
              <a:cs typeface="Times New Roman"/>
            </a:endParaRPr>
          </a:p>
          <a:p>
            <a:pPr marL="104139" algn="just">
              <a:lnSpc>
                <a:spcPct val="140000"/>
              </a:lnSpc>
            </a:pPr>
            <a:r>
              <a:rPr lang="en-US" sz="2800" spc="-25" dirty="0" smtClean="0">
                <a:latin typeface="Times New Roman"/>
                <a:cs typeface="Times New Roman"/>
              </a:rPr>
              <a:t>- </a:t>
            </a:r>
            <a:r>
              <a:rPr sz="2800" spc="-25" dirty="0" smtClean="0">
                <a:latin typeface="Tw Cen MT"/>
                <a:cs typeface="Tw Cen MT"/>
              </a:rPr>
              <a:t>Any </a:t>
            </a:r>
            <a:r>
              <a:rPr sz="2800" spc="-5" dirty="0">
                <a:latin typeface="Tw Cen MT"/>
                <a:cs typeface="Tw Cen MT"/>
              </a:rPr>
              <a:t>concentration of NaCl </a:t>
            </a:r>
            <a:r>
              <a:rPr lang="en-US" sz="2800" spc="-5" dirty="0" smtClean="0">
                <a:latin typeface="Tw Cen MT"/>
                <a:cs typeface="Tw Cen MT"/>
              </a:rPr>
              <a:t>that is</a:t>
            </a:r>
            <a:r>
              <a:rPr sz="2800" spc="-5" dirty="0" smtClean="0">
                <a:latin typeface="Tw Cen MT"/>
                <a:cs typeface="Tw Cen MT"/>
              </a:rPr>
              <a:t> </a:t>
            </a:r>
            <a:r>
              <a:rPr sz="2800" spc="-25" dirty="0">
                <a:latin typeface="Tw Cen MT"/>
                <a:cs typeface="Tw Cen MT"/>
              </a:rPr>
              <a:t>lower </a:t>
            </a:r>
            <a:r>
              <a:rPr sz="2800" spc="-5" dirty="0">
                <a:latin typeface="Tw Cen MT"/>
                <a:cs typeface="Tw Cen MT"/>
              </a:rPr>
              <a:t>than 0.9%, will be considered </a:t>
            </a:r>
            <a:r>
              <a:rPr sz="2800" spc="-10" dirty="0">
                <a:latin typeface="Tw Cen MT"/>
                <a:cs typeface="Tw Cen MT"/>
              </a:rPr>
              <a:t>hypotonic </a:t>
            </a:r>
            <a:r>
              <a:rPr sz="2800" spc="-20" dirty="0">
                <a:latin typeface="Tw Cen MT"/>
                <a:cs typeface="Tw Cen MT"/>
              </a:rPr>
              <a:t>for</a:t>
            </a:r>
            <a:r>
              <a:rPr sz="2800" spc="434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cells</a:t>
            </a:r>
            <a:endParaRPr sz="2800" dirty="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0" y="2590800"/>
            <a:ext cx="2518834" cy="1981200"/>
          </a:xfrm>
          <a:prstGeom prst="rect">
            <a:avLst/>
          </a:prstGeom>
          <a:blipFill>
            <a:blip r:embed="rId2" cstate="print"/>
            <a:srcRect/>
            <a:stretch>
              <a:fillRect l="-10219" t="-13770" r="-6295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981200" y="2514600"/>
            <a:ext cx="61722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90"/>
                </a:solidFill>
                <a:latin typeface="Abadi MT Condensed Light"/>
                <a:cs typeface="Abadi MT Condensed Light"/>
              </a:rPr>
              <a:t>Solute inside the cell </a:t>
            </a:r>
            <a:r>
              <a:rPr lang="en-US" sz="2800" b="1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&gt;</a:t>
            </a:r>
            <a:r>
              <a:rPr lang="en-US" sz="2800" b="1" dirty="0" smtClean="0">
                <a:solidFill>
                  <a:srgbClr val="000090"/>
                </a:solidFill>
                <a:latin typeface="Abadi MT Condensed Light"/>
                <a:cs typeface="Abadi MT Condensed Light"/>
              </a:rPr>
              <a:t> Solute outside the cell </a:t>
            </a:r>
            <a:endParaRPr lang="en-US" sz="2800" b="1" dirty="0">
              <a:solidFill>
                <a:srgbClr val="000090"/>
              </a:solidFill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9985655" cy="1046440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algn="l">
              <a:lnSpc>
                <a:spcPct val="100000"/>
              </a:lnSpc>
            </a:pPr>
            <a:r>
              <a:rPr lang="en-US" sz="4800" b="1" spc="60" dirty="0" smtClean="0">
                <a:solidFill>
                  <a:srgbClr val="800000"/>
                </a:solidFill>
                <a:latin typeface="Century Gothic"/>
                <a:cs typeface="Century Gothic"/>
              </a:rPr>
              <a:t>Hypertonic</a:t>
            </a:r>
            <a:r>
              <a:rPr lang="en-US" sz="4800" b="1" spc="190" dirty="0" smtClean="0">
                <a:solidFill>
                  <a:srgbClr val="800000"/>
                </a:solidFill>
                <a:latin typeface="Century Gothic"/>
                <a:cs typeface="Century Gothic"/>
              </a:rPr>
              <a:t> </a:t>
            </a:r>
            <a:r>
              <a:rPr lang="en-US" sz="4800" b="1" spc="50" dirty="0" smtClean="0">
                <a:solidFill>
                  <a:srgbClr val="800000"/>
                </a:solidFill>
                <a:latin typeface="Century Gothic"/>
                <a:cs typeface="Century Gothic"/>
              </a:rPr>
              <a:t>Solution</a:t>
            </a:r>
            <a:endParaRPr lang="en-US" sz="4800" b="1" spc="50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676400"/>
            <a:ext cx="11506200" cy="4253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indent="-457200" algn="just">
              <a:lnSpc>
                <a:spcPct val="120000"/>
              </a:lnSpc>
              <a:buFontTx/>
              <a:buChar char="-"/>
            </a:pPr>
            <a:r>
              <a:rPr lang="en-US" sz="2800" spc="-5" dirty="0" smtClean="0">
                <a:latin typeface="Tw Cen MT"/>
                <a:cs typeface="Tw Cen MT"/>
              </a:rPr>
              <a:t>In a </a:t>
            </a:r>
            <a:r>
              <a:rPr lang="en-US" sz="2800" spc="-10" dirty="0" smtClean="0">
                <a:latin typeface="Tw Cen MT"/>
                <a:cs typeface="Tw Cen MT"/>
              </a:rPr>
              <a:t>hypertonic </a:t>
            </a:r>
            <a:r>
              <a:rPr lang="en-US" sz="2800" spc="-5" dirty="0" smtClean="0">
                <a:latin typeface="Tw Cen MT"/>
                <a:cs typeface="Tw Cen MT"/>
              </a:rPr>
              <a:t>solution, there is a </a:t>
            </a:r>
            <a:r>
              <a:rPr lang="en-US" sz="2800" spc="-25" dirty="0" smtClean="0">
                <a:solidFill>
                  <a:srgbClr val="800000"/>
                </a:solidFill>
                <a:latin typeface="Tw Cen MT"/>
                <a:cs typeface="Tw Cen MT"/>
              </a:rPr>
              <a:t>higher </a:t>
            </a:r>
            <a:r>
              <a:rPr lang="en-US" sz="2800" spc="-5" dirty="0" smtClean="0">
                <a:solidFill>
                  <a:srgbClr val="800000"/>
                </a:solidFill>
                <a:latin typeface="Tw Cen MT"/>
                <a:cs typeface="Tw Cen MT"/>
              </a:rPr>
              <a:t>concentration of solute outside a cell</a:t>
            </a:r>
            <a:r>
              <a:rPr lang="en-US" sz="2800" spc="-5" dirty="0" smtClean="0">
                <a:latin typeface="Tw Cen MT"/>
                <a:cs typeface="Tw Cen MT"/>
              </a:rPr>
              <a:t>, creating  an </a:t>
            </a:r>
            <a:r>
              <a:rPr lang="en-US" sz="2800" spc="-10" dirty="0" smtClean="0">
                <a:latin typeface="Tw Cen MT"/>
                <a:cs typeface="Tw Cen MT"/>
              </a:rPr>
              <a:t>environment </a:t>
            </a:r>
            <a:r>
              <a:rPr lang="en-US" sz="2800" spc="-5" dirty="0" smtClean="0">
                <a:latin typeface="Tw Cen MT"/>
                <a:cs typeface="Tw Cen MT"/>
              </a:rPr>
              <a:t>with </a:t>
            </a:r>
            <a:r>
              <a:rPr lang="en-US" sz="2800" spc="-25" dirty="0" smtClean="0">
                <a:latin typeface="Tw Cen MT"/>
                <a:cs typeface="Tw Cen MT"/>
              </a:rPr>
              <a:t>higher </a:t>
            </a:r>
            <a:r>
              <a:rPr lang="en-US" sz="2800" spc="-5" dirty="0" smtClean="0">
                <a:latin typeface="Tw Cen MT"/>
                <a:cs typeface="Tw Cen MT"/>
              </a:rPr>
              <a:t>osmotic pressure than what is contained within the</a:t>
            </a:r>
            <a:r>
              <a:rPr lang="en-US" sz="2800" spc="345" dirty="0" smtClean="0">
                <a:latin typeface="Tw Cen MT"/>
                <a:cs typeface="Tw Cen MT"/>
              </a:rPr>
              <a:t> </a:t>
            </a:r>
            <a:r>
              <a:rPr lang="en-US" sz="2800" spc="5" dirty="0" smtClean="0">
                <a:latin typeface="Tw Cen MT"/>
                <a:cs typeface="Tw Cen MT"/>
              </a:rPr>
              <a:t>cell.</a:t>
            </a:r>
          </a:p>
          <a:p>
            <a:pPr marL="457200" indent="-457200" algn="just">
              <a:lnSpc>
                <a:spcPct val="50000"/>
              </a:lnSpc>
              <a:buFontTx/>
              <a:buChar char="-"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457200" indent="-457200" algn="just">
              <a:lnSpc>
                <a:spcPct val="50000"/>
              </a:lnSpc>
              <a:buFontTx/>
              <a:buChar char="-"/>
            </a:pPr>
            <a:endParaRPr lang="en-US" sz="2800" dirty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20000"/>
              </a:lnSpc>
              <a:spcBef>
                <a:spcPts val="5"/>
              </a:spcBef>
              <a:buFontTx/>
              <a:buChar char="-"/>
            </a:pPr>
            <a:r>
              <a:rPr sz="2800" spc="-5" dirty="0" smtClean="0">
                <a:latin typeface="Tw Cen MT"/>
                <a:cs typeface="Tw Cen MT"/>
              </a:rPr>
              <a:t>The </a:t>
            </a:r>
            <a:r>
              <a:rPr lang="en-US" sz="2800" spc="-5" dirty="0" smtClean="0">
                <a:latin typeface="Tw Cen MT"/>
                <a:cs typeface="Tw Cen MT"/>
              </a:rPr>
              <a:t>RBCs</a:t>
            </a:r>
            <a:r>
              <a:rPr sz="2800" spc="-5" dirty="0" smtClean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will be</a:t>
            </a:r>
            <a:r>
              <a:rPr sz="2800" spc="30" dirty="0">
                <a:latin typeface="Tw Cen MT"/>
                <a:cs typeface="Tw Cen MT"/>
              </a:rPr>
              <a:t> </a:t>
            </a:r>
            <a:r>
              <a:rPr sz="2800" spc="-5" dirty="0" smtClean="0">
                <a:latin typeface="Tw Cen MT"/>
                <a:cs typeface="Tw Cen MT"/>
              </a:rPr>
              <a:t>shrink</a:t>
            </a:r>
            <a:endParaRPr lang="en-US" sz="2800" spc="-5" dirty="0" smtClean="0">
              <a:latin typeface="Tw Cen MT"/>
              <a:cs typeface="Tw Cen MT"/>
            </a:endParaRPr>
          </a:p>
          <a:p>
            <a:pPr marL="12700" algn="just">
              <a:lnSpc>
                <a:spcPct val="120000"/>
              </a:lnSpc>
              <a:spcBef>
                <a:spcPts val="5"/>
              </a:spcBef>
            </a:pPr>
            <a:endParaRPr lang="en-US" sz="2800" spc="-5" dirty="0" smtClean="0">
              <a:latin typeface="Tw Cen MT"/>
              <a:cs typeface="Tw Cen MT"/>
            </a:endParaRPr>
          </a:p>
          <a:p>
            <a:pPr marL="12700" algn="just">
              <a:lnSpc>
                <a:spcPct val="50000"/>
              </a:lnSpc>
              <a:spcBef>
                <a:spcPts val="5"/>
              </a:spcBef>
            </a:pPr>
            <a:endParaRPr lang="en-US" sz="2800" dirty="0">
              <a:latin typeface="Tw Cen MT"/>
              <a:cs typeface="Tw Cen MT"/>
            </a:endParaRPr>
          </a:p>
          <a:p>
            <a:pPr marL="469900" indent="-457200" algn="just">
              <a:lnSpc>
                <a:spcPct val="120000"/>
              </a:lnSpc>
              <a:spcBef>
                <a:spcPts val="5"/>
              </a:spcBef>
              <a:buFontTx/>
              <a:buChar char="-"/>
            </a:pPr>
            <a:r>
              <a:rPr lang="en-US" sz="2800" spc="-25" dirty="0" smtClean="0">
                <a:latin typeface="Tw Cen MT"/>
                <a:cs typeface="Tw Cen MT"/>
              </a:rPr>
              <a:t>Any </a:t>
            </a:r>
            <a:r>
              <a:rPr lang="en-US" sz="2800" spc="-5" dirty="0" smtClean="0">
                <a:latin typeface="Tw Cen MT"/>
                <a:cs typeface="Tw Cen MT"/>
              </a:rPr>
              <a:t>concentration of </a:t>
            </a:r>
            <a:r>
              <a:rPr lang="en-US" sz="2800" spc="-5" dirty="0" err="1" smtClean="0">
                <a:latin typeface="Tw Cen MT"/>
                <a:cs typeface="Tw Cen MT"/>
              </a:rPr>
              <a:t>NaCl</a:t>
            </a:r>
            <a:r>
              <a:rPr lang="en-US" sz="2800" spc="-5" dirty="0" smtClean="0">
                <a:latin typeface="Tw Cen MT"/>
                <a:cs typeface="Tw Cen MT"/>
              </a:rPr>
              <a:t> that is </a:t>
            </a:r>
            <a:r>
              <a:rPr lang="en-US" sz="2800" spc="-25" dirty="0" smtClean="0">
                <a:latin typeface="Tw Cen MT"/>
                <a:cs typeface="Tw Cen MT"/>
              </a:rPr>
              <a:t>higher </a:t>
            </a:r>
            <a:r>
              <a:rPr lang="en-US" sz="2800" spc="-5" dirty="0" smtClean="0">
                <a:latin typeface="Tw Cen MT"/>
                <a:cs typeface="Tw Cen MT"/>
              </a:rPr>
              <a:t>than 0.9%, will be considered </a:t>
            </a:r>
            <a:r>
              <a:rPr lang="en-US" sz="2800" spc="-10" dirty="0" smtClean="0">
                <a:latin typeface="Tw Cen MT"/>
                <a:cs typeface="Tw Cen MT"/>
              </a:rPr>
              <a:t>hyp</a:t>
            </a:r>
            <a:r>
              <a:rPr lang="en-US" sz="2800" spc="-10" dirty="0" smtClean="0">
                <a:latin typeface="Tw Cen MT"/>
                <a:cs typeface="Tw Cen MT"/>
              </a:rPr>
              <a:t>er</a:t>
            </a:r>
            <a:r>
              <a:rPr lang="en-US" sz="2800" spc="-10" dirty="0" smtClean="0">
                <a:latin typeface="Tw Cen MT"/>
                <a:cs typeface="Tw Cen MT"/>
              </a:rPr>
              <a:t>tonic </a:t>
            </a:r>
            <a:r>
              <a:rPr lang="en-US" sz="2800" spc="-20" dirty="0" smtClean="0">
                <a:latin typeface="Tw Cen MT"/>
                <a:cs typeface="Tw Cen MT"/>
              </a:rPr>
              <a:t>for</a:t>
            </a:r>
            <a:r>
              <a:rPr lang="en-US" sz="2800" spc="434" dirty="0" smtClean="0">
                <a:latin typeface="Tw Cen MT"/>
                <a:cs typeface="Tw Cen MT"/>
              </a:rPr>
              <a:t> </a:t>
            </a:r>
            <a:r>
              <a:rPr lang="en-US" sz="2800" spc="-5" dirty="0" smtClean="0">
                <a:latin typeface="Tw Cen MT"/>
                <a:cs typeface="Tw Cen MT"/>
              </a:rPr>
              <a:t>cells</a:t>
            </a:r>
            <a:endParaRPr lang="en-US" sz="2800" dirty="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72600" y="2815166"/>
            <a:ext cx="2438400" cy="1985434"/>
          </a:xfrm>
          <a:prstGeom prst="rect">
            <a:avLst/>
          </a:prstGeom>
          <a:blipFill>
            <a:blip r:embed="rId2" cstate="print"/>
            <a:srcRect/>
            <a:stretch>
              <a:fillRect t="-22418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971800" y="2971800"/>
            <a:ext cx="569699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90"/>
                </a:solidFill>
                <a:latin typeface="Abadi MT Condensed Light"/>
                <a:cs typeface="Abadi MT Condensed Light"/>
              </a:rPr>
              <a:t>Solute inside the cell </a:t>
            </a:r>
            <a:r>
              <a:rPr lang="en-US" sz="2800" b="1" dirty="0" smtClean="0">
                <a:solidFill>
                  <a:srgbClr val="FF0000"/>
                </a:solidFill>
                <a:latin typeface="Abadi MT Condensed Light"/>
                <a:cs typeface="Abadi MT Condensed Light"/>
              </a:rPr>
              <a:t>&lt;</a:t>
            </a:r>
            <a:r>
              <a:rPr lang="en-US" sz="2800" b="1" dirty="0" smtClean="0">
                <a:solidFill>
                  <a:srgbClr val="000090"/>
                </a:solidFill>
                <a:latin typeface="Abadi MT Condensed Light"/>
                <a:cs typeface="Abadi MT Condensed Light"/>
              </a:rPr>
              <a:t> Solute outside the cell  </a:t>
            </a:r>
            <a:endParaRPr lang="en-US" sz="2800" b="1" dirty="0">
              <a:solidFill>
                <a:srgbClr val="000090"/>
              </a:solidFill>
              <a:latin typeface="Abadi MT Condensed Light"/>
              <a:cs typeface="Abadi MT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736</Words>
  <Application>Microsoft Office PowerPoint</Application>
  <PresentationFormat>Widescreen</PresentationFormat>
  <Paragraphs>100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Abadi MT Condensed Light</vt:lpstr>
      <vt:lpstr>Arial</vt:lpstr>
      <vt:lpstr>Calibri</vt:lpstr>
      <vt:lpstr>Century Gothic</vt:lpstr>
      <vt:lpstr>Times New Roman</vt:lpstr>
      <vt:lpstr>Tw Cen MT</vt:lpstr>
      <vt:lpstr>Wingdings</vt:lpstr>
      <vt:lpstr>Office Theme</vt:lpstr>
      <vt:lpstr>PowerPoint Presentation</vt:lpstr>
      <vt:lpstr>Blood Hemolysis</vt:lpstr>
      <vt:lpstr>Hemolysis in vivo</vt:lpstr>
      <vt:lpstr>Hemolysis in vitro</vt:lpstr>
      <vt:lpstr>When Blood Hemolysis Should Be Done?</vt:lpstr>
      <vt:lpstr>Osmosis and Osmotic Pressure</vt:lpstr>
      <vt:lpstr>Isotonic Solution</vt:lpstr>
      <vt:lpstr>Hypotonic Solution</vt:lpstr>
      <vt:lpstr>Hypertonic Solution</vt:lpstr>
      <vt:lpstr>How to Calculate the Concentration of an Isotonic Solution of a Specific Substance</vt:lpstr>
      <vt:lpstr>Method</vt:lpstr>
      <vt:lpstr>Results</vt:lpstr>
      <vt:lpstr>Detection of Blood by Benzidine Test</vt:lpstr>
      <vt:lpstr>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Haemolysing Agents and  Detection of blood</dc:title>
  <dc:creator>first first</dc:creator>
  <cp:lastModifiedBy>SCTH</cp:lastModifiedBy>
  <cp:revision>17</cp:revision>
  <dcterms:created xsi:type="dcterms:W3CDTF">2016-10-22T09:50:40Z</dcterms:created>
  <dcterms:modified xsi:type="dcterms:W3CDTF">2019-02-13T16:26:39Z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2016-10-22T00:00:00Z</vt:filetime>
  </property>
</Properties>
</file>