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theme/theme2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888" r:id="rId2"/>
    <p:sldMasterId id="2147483900" r:id="rId3"/>
    <p:sldMasterId id="2147483912" r:id="rId4"/>
    <p:sldMasterId id="2147483924" r:id="rId5"/>
    <p:sldMasterId id="2147483936" r:id="rId6"/>
    <p:sldMasterId id="2147483948" r:id="rId7"/>
    <p:sldMasterId id="2147483960" r:id="rId8"/>
    <p:sldMasterId id="2147483972" r:id="rId9"/>
    <p:sldMasterId id="2147483984" r:id="rId10"/>
    <p:sldMasterId id="2147483996" r:id="rId11"/>
    <p:sldMasterId id="2147484008" r:id="rId12"/>
    <p:sldMasterId id="2147484020" r:id="rId13"/>
    <p:sldMasterId id="2147484032" r:id="rId14"/>
    <p:sldMasterId id="2147484044" r:id="rId15"/>
    <p:sldMasterId id="2147484056" r:id="rId16"/>
    <p:sldMasterId id="2147484068" r:id="rId17"/>
    <p:sldMasterId id="2147484080" r:id="rId18"/>
    <p:sldMasterId id="2147484092" r:id="rId19"/>
    <p:sldMasterId id="2147484104" r:id="rId20"/>
    <p:sldMasterId id="2147484116" r:id="rId21"/>
    <p:sldMasterId id="2147484128" r:id="rId22"/>
    <p:sldMasterId id="2147484140" r:id="rId23"/>
    <p:sldMasterId id="2147484152" r:id="rId24"/>
  </p:sldMasterIdLst>
  <p:notesMasterIdLst>
    <p:notesMasterId r:id="rId66"/>
  </p:notesMasterIdLst>
  <p:sldIdLst>
    <p:sldId id="257" r:id="rId25"/>
    <p:sldId id="258" r:id="rId26"/>
    <p:sldId id="259" r:id="rId27"/>
    <p:sldId id="336" r:id="rId28"/>
    <p:sldId id="337" r:id="rId29"/>
    <p:sldId id="338" r:id="rId30"/>
    <p:sldId id="339" r:id="rId31"/>
    <p:sldId id="260" r:id="rId32"/>
    <p:sldId id="264" r:id="rId33"/>
    <p:sldId id="265" r:id="rId34"/>
    <p:sldId id="262" r:id="rId35"/>
    <p:sldId id="267" r:id="rId36"/>
    <p:sldId id="268" r:id="rId37"/>
    <p:sldId id="266" r:id="rId38"/>
    <p:sldId id="340" r:id="rId39"/>
    <p:sldId id="341" r:id="rId40"/>
    <p:sldId id="342" r:id="rId41"/>
    <p:sldId id="269" r:id="rId42"/>
    <p:sldId id="324" r:id="rId43"/>
    <p:sldId id="282" r:id="rId44"/>
    <p:sldId id="270" r:id="rId45"/>
    <p:sldId id="281" r:id="rId46"/>
    <p:sldId id="325" r:id="rId47"/>
    <p:sldId id="272" r:id="rId48"/>
    <p:sldId id="280" r:id="rId49"/>
    <p:sldId id="279" r:id="rId50"/>
    <p:sldId id="273" r:id="rId51"/>
    <p:sldId id="274" r:id="rId52"/>
    <p:sldId id="276" r:id="rId53"/>
    <p:sldId id="275" r:id="rId54"/>
    <p:sldId id="284" r:id="rId55"/>
    <p:sldId id="326" r:id="rId56"/>
    <p:sldId id="327" r:id="rId57"/>
    <p:sldId id="328" r:id="rId58"/>
    <p:sldId id="329" r:id="rId59"/>
    <p:sldId id="331" r:id="rId60"/>
    <p:sldId id="330" r:id="rId61"/>
    <p:sldId id="332" r:id="rId62"/>
    <p:sldId id="333" r:id="rId63"/>
    <p:sldId id="335" r:id="rId64"/>
    <p:sldId id="323"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CFCF3"/>
    <a:srgbClr val="D4E9FC"/>
    <a:srgbClr val="FACADB"/>
    <a:srgbClr val="057934"/>
    <a:srgbClr val="015F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2.xml"/><Relationship Id="rId39" Type="http://schemas.openxmlformats.org/officeDocument/2006/relationships/slide" Target="slides/slide15.xml"/><Relationship Id="rId21" Type="http://schemas.openxmlformats.org/officeDocument/2006/relationships/slideMaster" Target="slideMasters/slideMaster21.xml"/><Relationship Id="rId34" Type="http://schemas.openxmlformats.org/officeDocument/2006/relationships/slide" Target="slides/slide10.xml"/><Relationship Id="rId42" Type="http://schemas.openxmlformats.org/officeDocument/2006/relationships/slide" Target="slides/slide18.xml"/><Relationship Id="rId47" Type="http://schemas.openxmlformats.org/officeDocument/2006/relationships/slide" Target="slides/slide23.xml"/><Relationship Id="rId50" Type="http://schemas.openxmlformats.org/officeDocument/2006/relationships/slide" Target="slides/slide26.xml"/><Relationship Id="rId55" Type="http://schemas.openxmlformats.org/officeDocument/2006/relationships/slide" Target="slides/slide31.xml"/><Relationship Id="rId63" Type="http://schemas.openxmlformats.org/officeDocument/2006/relationships/slide" Target="slides/slide39.xml"/><Relationship Id="rId68"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8.xml"/><Relationship Id="rId37" Type="http://schemas.openxmlformats.org/officeDocument/2006/relationships/slide" Target="slides/slide13.xml"/><Relationship Id="rId40" Type="http://schemas.openxmlformats.org/officeDocument/2006/relationships/slide" Target="slides/slide16.xml"/><Relationship Id="rId45" Type="http://schemas.openxmlformats.org/officeDocument/2006/relationships/slide" Target="slides/slide21.xml"/><Relationship Id="rId53" Type="http://schemas.openxmlformats.org/officeDocument/2006/relationships/slide" Target="slides/slide29.xml"/><Relationship Id="rId58" Type="http://schemas.openxmlformats.org/officeDocument/2006/relationships/slide" Target="slides/slide34.xml"/><Relationship Id="rId66"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4.xml"/><Relationship Id="rId36" Type="http://schemas.openxmlformats.org/officeDocument/2006/relationships/slide" Target="slides/slide12.xml"/><Relationship Id="rId49" Type="http://schemas.openxmlformats.org/officeDocument/2006/relationships/slide" Target="slides/slide25.xml"/><Relationship Id="rId57" Type="http://schemas.openxmlformats.org/officeDocument/2006/relationships/slide" Target="slides/slide33.xml"/><Relationship Id="rId61" Type="http://schemas.openxmlformats.org/officeDocument/2006/relationships/slide" Target="slides/slide37.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7.xml"/><Relationship Id="rId44" Type="http://schemas.openxmlformats.org/officeDocument/2006/relationships/slide" Target="slides/slide20.xml"/><Relationship Id="rId52" Type="http://schemas.openxmlformats.org/officeDocument/2006/relationships/slide" Target="slides/slide28.xml"/><Relationship Id="rId60" Type="http://schemas.openxmlformats.org/officeDocument/2006/relationships/slide" Target="slides/slide36.xml"/><Relationship Id="rId65" Type="http://schemas.openxmlformats.org/officeDocument/2006/relationships/slide" Target="slides/slide4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3.xml"/><Relationship Id="rId30" Type="http://schemas.openxmlformats.org/officeDocument/2006/relationships/slide" Target="slides/slide6.xml"/><Relationship Id="rId35" Type="http://schemas.openxmlformats.org/officeDocument/2006/relationships/slide" Target="slides/slide11.xml"/><Relationship Id="rId43" Type="http://schemas.openxmlformats.org/officeDocument/2006/relationships/slide" Target="slides/slide19.xml"/><Relationship Id="rId48" Type="http://schemas.openxmlformats.org/officeDocument/2006/relationships/slide" Target="slides/slide24.xml"/><Relationship Id="rId56" Type="http://schemas.openxmlformats.org/officeDocument/2006/relationships/slide" Target="slides/slide32.xml"/><Relationship Id="rId64" Type="http://schemas.openxmlformats.org/officeDocument/2006/relationships/slide" Target="slides/slide40.xml"/><Relationship Id="rId69"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27.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1.xml"/><Relationship Id="rId33" Type="http://schemas.openxmlformats.org/officeDocument/2006/relationships/slide" Target="slides/slide9.xml"/><Relationship Id="rId38" Type="http://schemas.openxmlformats.org/officeDocument/2006/relationships/slide" Target="slides/slide14.xml"/><Relationship Id="rId46" Type="http://schemas.openxmlformats.org/officeDocument/2006/relationships/slide" Target="slides/slide22.xml"/><Relationship Id="rId59" Type="http://schemas.openxmlformats.org/officeDocument/2006/relationships/slide" Target="slides/slide35.xml"/><Relationship Id="rId67" Type="http://schemas.openxmlformats.org/officeDocument/2006/relationships/presProps" Target="presProps.xml"/><Relationship Id="rId20" Type="http://schemas.openxmlformats.org/officeDocument/2006/relationships/slideMaster" Target="slideMasters/slideMaster20.xml"/><Relationship Id="rId41" Type="http://schemas.openxmlformats.org/officeDocument/2006/relationships/slide" Target="slides/slide17.xml"/><Relationship Id="rId54" Type="http://schemas.openxmlformats.org/officeDocument/2006/relationships/slide" Target="slides/slide30.xml"/><Relationship Id="rId62" Type="http://schemas.openxmlformats.org/officeDocument/2006/relationships/slide" Target="slides/slide38.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C8DF8-367D-47DE-8692-096F01F52DC0}" type="datetimeFigureOut">
              <a:rPr lang="en-US" smtClean="0"/>
              <a:t>9/6/2020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FEFEBF-88E2-4C3D-A3FF-4CC899848743}" type="slidenum">
              <a:rPr lang="en-US" smtClean="0"/>
              <a:t>‹#›</a:t>
            </a:fld>
            <a:endParaRPr lang="en-US" dirty="0"/>
          </a:p>
        </p:txBody>
      </p:sp>
    </p:spTree>
    <p:extLst>
      <p:ext uri="{BB962C8B-B14F-4D97-AF65-F5344CB8AC3E}">
        <p14:creationId xmlns:p14="http://schemas.microsoft.com/office/powerpoint/2010/main" val="992348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FEFEBF-88E2-4C3D-A3FF-4CC899848743}" type="slidenum">
              <a:rPr lang="en-US" smtClean="0"/>
              <a:t>2</a:t>
            </a:fld>
            <a:endParaRPr lang="en-US" dirty="0"/>
          </a:p>
        </p:txBody>
      </p:sp>
    </p:spTree>
    <p:extLst>
      <p:ext uri="{BB962C8B-B14F-4D97-AF65-F5344CB8AC3E}">
        <p14:creationId xmlns:p14="http://schemas.microsoft.com/office/powerpoint/2010/main" val="220486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5146"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5147"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fld id="{AD89234A-323F-49C3-AA27-F13F28C1DE83}" type="datetime1">
              <a:rPr lang="ar-SA" smtClean="0"/>
              <a:t>19/01/1442</a:t>
            </a:fld>
            <a:endParaRPr lang="en-US" dirty="0"/>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r>
              <a:rPr lang="en-US"/>
              <a:t>Dr. Mohammed Alnaif</a:t>
            </a:r>
            <a:endParaRPr lang="en-US" dirty="0"/>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fld id="{EEEECDCC-63C2-4492-ADC6-A6890B1EB79E}" type="slidenum">
              <a:rPr lang="en-US" smtClean="0"/>
              <a:t>‹#›</a:t>
            </a:fld>
            <a:endParaRPr lang="en-US" dirty="0"/>
          </a:p>
        </p:txBody>
      </p:sp>
    </p:spTree>
    <p:extLst>
      <p:ext uri="{BB962C8B-B14F-4D97-AF65-F5344CB8AC3E}">
        <p14:creationId xmlns:p14="http://schemas.microsoft.com/office/powerpoint/2010/main" val="2256017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CC78D835-0204-401D-9211-9E90DF3DF4CF}" type="datetime1">
              <a:rPr lang="ar-SA" smtClean="0"/>
              <a:t>19/01/1442</a:t>
            </a:fld>
            <a:endParaRPr lang="en-US" dirty="0"/>
          </a:p>
        </p:txBody>
      </p:sp>
      <p:sp>
        <p:nvSpPr>
          <p:cNvPr id="5"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6"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300638262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B3E22549-E7A2-45E1-943A-96B0D5B8EE2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8847274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BCA73D7-94F7-466E-AC8C-EC59186DE1D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0103303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FE99E93-C894-40F4-BC4A-68FB0B9AFEA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74242664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58BB572A-D5D4-412A-9CD2-69C0D2A4007F}"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4909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21DF95D5-CE51-42C2-B4E0-B04EA38BFFC4}"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67523697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90C0AF39-52A2-4345-98B7-DF368B4DAAC6}"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4880114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AD07DB01-CA59-4F49-AA1D-DDF45CFD6C61}"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5478072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48174EA-B7E1-44A9-8DB9-5B59BF291841}"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1852717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7FB9DB3F-6AD0-4A84-9DCA-1997E6E2D2B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85593145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1C41F77B-936B-4B51-ACFD-17AF7EC5F5DE}"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4825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780DA0F8-8EDD-44C0-B7D1-CB929D2CB34D}" type="datetime1">
              <a:rPr lang="ar-SA" smtClean="0"/>
              <a:t>19/01/1442</a:t>
            </a:fld>
            <a:endParaRPr lang="en-US" dirty="0"/>
          </a:p>
        </p:txBody>
      </p:sp>
      <p:sp>
        <p:nvSpPr>
          <p:cNvPr id="5"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6"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224279955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5EECC6B-C111-4CC3-9D1F-E4F498CD318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556627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9D0DD843-DA87-4D7D-B802-E0CB29F9194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5694300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576A29A-58AC-4854-8EE8-DC907D256AA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1660507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105A675-9A0E-44E5-91C6-4A16CC59961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7243726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45916FF8-01E7-4873-88CE-E15552976C30}"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2692746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FBF320EB-5E81-4B1B-BCC3-BF4776CB7FF5}"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4028516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FCC81A5B-5B96-4C72-9DF3-F970ADBC6818}"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3184025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937042D5-35EA-40C3-8620-D5337A55029C}"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57034422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7533532A-0BEF-487B-8774-C2F67BDCB8C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52533700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C126375D-3F01-4F06-901F-2D3DDF1F0819}"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92374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67610"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67611"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DD375DE9-9EC2-4B27-A9A9-49C18B7F91DE}" type="datetime1">
              <a:rPr lang="ar-SA" altLang="en-US" smtClean="0"/>
              <a:t>19/01/1442</a:t>
            </a:fld>
            <a:endParaRPr lang="en-US" alt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lt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endParaRPr lang="en-US" altLang="en-US"/>
          </a:p>
        </p:txBody>
      </p:sp>
    </p:spTree>
    <p:extLst>
      <p:ext uri="{BB962C8B-B14F-4D97-AF65-F5344CB8AC3E}">
        <p14:creationId xmlns:p14="http://schemas.microsoft.com/office/powerpoint/2010/main" val="34416404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DC57FCF-8654-462B-8DC9-DFB00FF0D25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60310507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FB539FD-A14E-43A3-811E-75068B3372D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23827566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88F5AD9-3B75-4CC6-A616-999F139E258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7059877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A6796A1-55BC-4254-AB81-2146FED9FA7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9815986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3FC6FF0-3AA5-4193-BA09-F43E6EAEBC6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6756533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1AC52B5F-11B5-4A18-B942-B3EFAE61076C}"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0325663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E40776A4-C381-403B-8D2D-6C399208CAC0}"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8965642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E4EAA54B-6435-4E66-AC4A-089025F13C3D}"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0554131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586E73D7-AD0A-4C05-9A57-0A80599149ED}"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5380905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6BC509B6-8D4A-494A-9EA9-DCF78123647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68662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EF2E82C-332C-4F30-97D6-31F3A863E37C}"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835260584"/>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82CF77F-8BEE-4ECD-A341-4ABD6910361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8189235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B4669F9F-DE75-424F-9C58-1CBFBF713C0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86865294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CC0F008-EF9C-493B-ACE3-99822D267478}"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14948660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D0AF8D1-E235-4BB6-AD08-B83BE2BA432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7835982"/>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EE8A99A-AAAC-4FDF-8719-8724CF8DB8A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2905130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89E8856-4CD4-4300-A714-692215BD8CCE}"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7924040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579ED798-9E18-465F-82C8-E7E4145A33FD}"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9201992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C07D0415-AD98-4532-B66F-0ACDC07E7417}"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24066482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73A10F79-3D4F-48A7-B45B-38224443B621}"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71978640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A4D2E81B-8FCC-4C8F-9F8F-C43C79A8170E}"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800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B6529C5-D1CB-436E-889F-A31E7FE3B0C5}"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951554121"/>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94F62D3-AE41-456D-8AA9-3B5D9B6F45F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8496088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2A8763C1-9D1F-4842-AF26-6A6651B724C5}"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0578659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023EA84-6A07-49FD-9902-B0B7EF4A87F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662804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1CB1653-F895-4042-B5BC-CE511DBB863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04331281"/>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3C80E32-4C51-47EE-AE19-2F78AA55872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4132195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BA82025-6411-496B-AA7B-B113CFE04EF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4049893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03685EF-F871-4E55-B8DD-7C8E19E2717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95924295"/>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1CAEA7E0-DC4B-424B-99AF-2395473678AF}"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20485349"/>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42EA8282-B7BD-4493-ABE5-3B706173DD28}"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52957668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1C44E7FB-0E33-40E4-81D7-D7162F1C421A}"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4088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8BB5043E-8A59-4B50-B41D-0E47B8EEA0CE}"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40515131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5DF9F08A-CB5B-4BC5-B3AF-9ABE6A030CDA}"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8396742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A5BF270-D49C-4A46-BA00-A59158B39BA9}"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2977778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1CE1D169-2EFC-4CB1-B215-07170DA9786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3289710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BA61889-A57C-4181-A078-B2DB6C7BF3E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3149366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A4F5E74-8427-4A01-98FB-FE299A30C7E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8803278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4F4D036-B289-4C45-BAA8-95363A4762B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2777856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20670B8-66F2-4164-83E0-D0DCE4115DB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64724012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3B338E8-A4B1-436F-91DF-3D37FD9CD49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4380464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A20503DF-61E8-49CD-AE87-4A5147EE263A}"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9754177"/>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D9A9591A-23F7-43F2-B08F-C3C8BC7B70CF}"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320106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CF860D4-347A-4E96-9B48-F1E6576E1180}" type="datetime1">
              <a:rPr lang="ar-SA" altLang="en-US" smtClean="0"/>
              <a:t>19/01/1442</a:t>
            </a:fld>
            <a:endParaRPr lang="en-US" altLang="en-US"/>
          </a:p>
        </p:txBody>
      </p:sp>
      <p:sp>
        <p:nvSpPr>
          <p:cNvPr id="8"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84994570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B532B8D3-EFD9-46E7-9B6E-F0446A62EEB2}"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8305127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ECC47BA2-ADB5-4712-9241-8EEBC89477C1}"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246537355"/>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169855C-4F98-445E-ABC5-D5DCFFD0AFC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66558941"/>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76D8169-FACD-40B4-96FF-5EEBCE0063F0}"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8032246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01774A4A-96F6-4FD8-BDEF-48EE8703328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588228028"/>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8D8F5C1-78BF-41EA-AB8B-60FD5B397752}"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63602965"/>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F4DEEE9-FAAC-4EDE-952B-87AA4C1EDE36}"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97876733"/>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EAB56B5-647B-4C08-B68A-0759659385F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643132278"/>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A1AE1D5-BF89-4CDA-88F9-5C813EAF13F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19621339"/>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D0EA2720-CD71-4162-BB81-72627BAB0A3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4289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9F6A95E6-C2F1-4571-8A5C-43813439A81C}" type="datetime1">
              <a:rPr lang="ar-SA" altLang="en-US" smtClean="0"/>
              <a:t>19/01/1442</a:t>
            </a:fld>
            <a:endParaRPr lang="en-US" altLang="en-US"/>
          </a:p>
        </p:txBody>
      </p:sp>
      <p:sp>
        <p:nvSpPr>
          <p:cNvPr id="4"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540284141"/>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C78A443D-F5B0-44E8-BF8D-BF1C87CDA0CB}"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59403941"/>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E744B9B2-AD1C-4E50-9E9A-5F633951E8A5}"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290744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FED4AEC4-FC29-480E-8BBE-E64CC4DA8A96}"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10959833"/>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F32CE9EC-5567-4A19-AD59-8A265AAF112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66187123"/>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64ED8461-41DA-4A89-B07F-ED4F41184D39}"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36707313"/>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1928777-91FE-479E-ABC6-957B0058A68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1373823"/>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746E1ABC-DDF8-4B05-95B9-C21094290F88}"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772281224"/>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2198F16-2F69-4436-A4F6-A05FAD22F2E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31425978"/>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B5353C05-572D-4F36-B284-6F726D8088F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94204176"/>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2A84BED-F745-4C02-A128-3F55DD8E1B9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594861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B76C64-C325-43AC-A55C-DFD4A5A35978}" type="datetime1">
              <a:rPr lang="ar-SA" altLang="en-US" smtClean="0"/>
              <a:t>19/01/1442</a:t>
            </a:fld>
            <a:endParaRPr lang="en-US" altLang="en-US"/>
          </a:p>
        </p:txBody>
      </p:sp>
      <p:sp>
        <p:nvSpPr>
          <p:cNvPr id="3"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4267370538"/>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CE829F7-5464-4E5E-BF0F-7890D6C95772}"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5491998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8FA8A79B-EC67-4A5C-B3D2-F4A44E9AA50E}"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369326824"/>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F13BE635-EF64-4D23-A9B5-ABBB65E557B6}"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5471062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2C22E278-8013-4693-8639-36B320BFB369}"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3753017"/>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D050FBD6-C574-476B-A6C8-E090422F4FB8}"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026270016"/>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236CEE13-0A75-459D-A390-2BC9F2C24F73}"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77370821"/>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3C20453-0FE8-4228-806A-8D63DBB0213A}"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15816784"/>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AA038A3-9713-455E-A32C-CD3047E75E7D}"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81360549"/>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0975E6F7-1E1D-4FAC-81E8-8E42B2B1DE8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807076956"/>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9B016C1A-019F-4D8B-B097-A05ABA82A66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02119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2A89217-02AB-4E6C-8DD2-B566A9E32B7B}"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1639939704"/>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A7B5B03-46B0-42F9-8A61-5D47E999E464}"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90192129"/>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B0379BEA-1E10-4027-92ED-6654827AA49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2591451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374925BC-3FF2-4A13-A61E-FF1DC3FF01D7}"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69131100"/>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FE2494A1-FC78-41BC-845B-01D7FCF9F3A0}"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82320228"/>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91E2E9F1-7043-494F-B50D-3CE1D4CF1030}"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242268664"/>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885E9AB4-6700-47F9-BEDE-DE48E84CD079}"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4445425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5A56AF3A-1075-4E8C-8BDA-298C2E39F7D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771865998"/>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246EB75-D441-45C7-8AFA-038A3EA2CE0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557930227"/>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4B0D9F89-3425-4253-9978-187B029ED6B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95521974"/>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67610"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67611"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456BDFB4-D4FF-4A19-92A8-BDDE3899C1D9}" type="datetime1">
              <a:rPr lang="ar-SA" altLang="en-US" smtClean="0"/>
              <a:t>19/01/1442</a:t>
            </a:fld>
            <a:endParaRPr lang="en-US" alt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lt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endParaRPr lang="en-US" altLang="en-US"/>
          </a:p>
        </p:txBody>
      </p:sp>
    </p:spTree>
    <p:extLst>
      <p:ext uri="{BB962C8B-B14F-4D97-AF65-F5344CB8AC3E}">
        <p14:creationId xmlns:p14="http://schemas.microsoft.com/office/powerpoint/2010/main" val="321247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076115F9-5CB4-468B-886B-2F49FDCB1C62}" type="datetime1">
              <a:rPr lang="ar-SA" smtClean="0"/>
              <a:t>19/01/1442</a:t>
            </a:fld>
            <a:endParaRPr lang="en-US" dirty="0"/>
          </a:p>
        </p:txBody>
      </p:sp>
      <p:sp>
        <p:nvSpPr>
          <p:cNvPr id="5"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6"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1918926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840FD07-D9BA-4A96-A233-D84CD85A9A46}"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997226642"/>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5908F8E-7E84-4B5F-B589-CF1B7D54DC25}"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628962752"/>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4C25D4B-94C4-4DED-8685-AAC312833B18}"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926002015"/>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5FE95B9A-8D5D-47C5-AEF8-AF9D41F05A28}"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691978172"/>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DA27F3A-986E-4CA6-9D5E-15539DBE9B46}" type="datetime1">
              <a:rPr lang="ar-SA" altLang="en-US" smtClean="0"/>
              <a:t>19/01/1442</a:t>
            </a:fld>
            <a:endParaRPr lang="en-US" altLang="en-US"/>
          </a:p>
        </p:txBody>
      </p:sp>
      <p:sp>
        <p:nvSpPr>
          <p:cNvPr id="8"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84681977"/>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AC58C75E-CB66-4CAE-88DE-D1932B0356DB}" type="datetime1">
              <a:rPr lang="ar-SA" altLang="en-US" smtClean="0"/>
              <a:t>19/01/1442</a:t>
            </a:fld>
            <a:endParaRPr lang="en-US" altLang="en-US"/>
          </a:p>
        </p:txBody>
      </p:sp>
      <p:sp>
        <p:nvSpPr>
          <p:cNvPr id="4"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687446667"/>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1BE6571-BE1D-40CD-AD1B-395A1ED68D7F}" type="datetime1">
              <a:rPr lang="ar-SA" altLang="en-US" smtClean="0"/>
              <a:t>19/01/1442</a:t>
            </a:fld>
            <a:endParaRPr lang="en-US" altLang="en-US"/>
          </a:p>
        </p:txBody>
      </p:sp>
      <p:sp>
        <p:nvSpPr>
          <p:cNvPr id="3"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488914486"/>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26BAD28-2DC9-4010-A816-210D7159926A}"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972702187"/>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32D44FE-4248-490C-91E1-DB84E88E7FB0}"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940593231"/>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3689F73-E561-4378-BD3A-A2C41A2365EA}"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762827473"/>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5AD26E9-F799-4DD1-BD2E-34090C749306}"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634445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5F9C256-D9E8-46DD-8AF8-EC2045517D2B}"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834083927"/>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5146"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5147"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BB98AFDD-C03B-467E-B389-8AD103F77597}" type="datetime1">
              <a:rPr lang="ar-SA" smtClean="0"/>
              <a:t>19/01/1442</a:t>
            </a:fld>
            <a:endParaRPr 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fld id="{CD6E6DAB-608F-47ED-BCB5-9F8247F12939}" type="slidenum">
              <a:rPr lang="en-US"/>
              <a:pPr>
                <a:defRPr/>
              </a:pPr>
              <a:t>‹#›</a:t>
            </a:fld>
            <a:endParaRPr lang="en-US"/>
          </a:p>
        </p:txBody>
      </p:sp>
    </p:spTree>
    <p:extLst>
      <p:ext uri="{BB962C8B-B14F-4D97-AF65-F5344CB8AC3E}">
        <p14:creationId xmlns:p14="http://schemas.microsoft.com/office/powerpoint/2010/main" val="123083564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BC1AE2B-BCEA-4FBD-8ED8-D7CBC830CE9B}"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6485EE5-CBBA-4EC6-99B5-95E501A13D4E}"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416453355"/>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B573793-3945-418D-941A-F28EB8B552A9}"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5EC731C7-6B32-487B-8AF7-E4A5D8BCFEB7}"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491106362"/>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C4EB7EB3-7EC3-46B2-9021-ACD88CC9AC48}"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65E21495-71D9-479C-B9E1-2B2E16CE1DE5}"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836198068"/>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829E0E3A-6F1A-4C6B-85EC-7B2C72362814}" type="datetime1">
              <a:rPr lang="ar-SA" smtClean="0"/>
              <a:t>19/01/1442</a:t>
            </a:fld>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228EBAE1-95B2-4758-BDE8-DD06AC6EBB0A}" type="slidenum">
              <a:rPr lang="en-US"/>
              <a:pPr>
                <a:defRPr/>
              </a:pPr>
              <a:t>‹#›</a:t>
            </a:fld>
            <a:endParaRPr 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172237829"/>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A11CAED5-71AC-4F3E-A003-850CD21ABFFC}" type="datetime1">
              <a:rPr lang="ar-SA" smtClean="0"/>
              <a:t>19/01/1442</a:t>
            </a:fld>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3A368F62-1F84-41AA-BBDE-C6D703E7A1CD}" type="slidenum">
              <a:rPr lang="en-US"/>
              <a:pPr>
                <a:defRPr/>
              </a:pPr>
              <a:t>‹#›</a:t>
            </a:fld>
            <a:endParaRPr 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361381157"/>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5910037-A68C-4CA5-B74C-0D0CA2306458}" type="datetime1">
              <a:rPr lang="ar-SA" smtClean="0"/>
              <a:t>19/01/1442</a:t>
            </a:fld>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F9FB9432-41BF-4FAA-B7C6-4C8922420268}" type="slidenum">
              <a:rPr lang="en-US"/>
              <a:pPr>
                <a:defRPr/>
              </a:pPr>
              <a:t>‹#›</a:t>
            </a:fld>
            <a:endParaRPr 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805229198"/>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31D758E-20E4-4F6A-AF1E-7DDD7A2739A0}"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54027C7A-4650-496C-80D7-7756DE1FD4EC}"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171501453"/>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1A35B20-260C-4972-9F72-955744605D35}"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C5B55A96-0E6D-4761-8C87-79913FCF4628}"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394226918"/>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7B97D75-967B-4D52-9499-A5B5F594AD1E}"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E5C6875E-C8F5-4CC2-8B5E-A32D8134F9EF}"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961404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15E9919-5516-4A7A-A4B9-5A3EC0CCDA4A}"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961403252"/>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B3B8A7E-EF5E-4A30-B64E-B93D387C30CA}"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6E983D1-3869-437B-A3BF-DEE60F6F20C5}"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333270385"/>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67610"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67611"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9BB5DCBA-83D7-4559-AC83-EF860CF58120}" type="datetime1">
              <a:rPr lang="ar-SA" altLang="en-US" smtClean="0"/>
              <a:t>19/01/1442</a:t>
            </a:fld>
            <a:endParaRPr lang="en-US" alt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lt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endParaRPr lang="en-US" altLang="en-US"/>
          </a:p>
        </p:txBody>
      </p:sp>
    </p:spTree>
    <p:extLst>
      <p:ext uri="{BB962C8B-B14F-4D97-AF65-F5344CB8AC3E}">
        <p14:creationId xmlns:p14="http://schemas.microsoft.com/office/powerpoint/2010/main" val="3448192761"/>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91AF1DF-66C5-4DE6-934B-728D4A9ED073}"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903675275"/>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9B94C1E-D211-4FE4-BE0D-D0B716B90C20}"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942621562"/>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595371CE-639C-4AFF-AADC-AFF747BA332F}"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613714698"/>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4A90126F-6364-40BE-8D51-05114956E359}" type="datetime1">
              <a:rPr lang="ar-SA" altLang="en-US" smtClean="0"/>
              <a:t>19/01/1442</a:t>
            </a:fld>
            <a:endParaRPr lang="en-US" altLang="en-US"/>
          </a:p>
        </p:txBody>
      </p:sp>
      <p:sp>
        <p:nvSpPr>
          <p:cNvPr id="8"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056871205"/>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08DA9C6-C992-4AF8-AC48-BD91C577868A}" type="datetime1">
              <a:rPr lang="ar-SA" altLang="en-US" smtClean="0"/>
              <a:t>19/01/1442</a:t>
            </a:fld>
            <a:endParaRPr lang="en-US" altLang="en-US"/>
          </a:p>
        </p:txBody>
      </p:sp>
      <p:sp>
        <p:nvSpPr>
          <p:cNvPr id="4"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439322487"/>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D24D9F9-B633-4B7D-9FDE-348BEC75A92B}" type="datetime1">
              <a:rPr lang="ar-SA" altLang="en-US" smtClean="0"/>
              <a:t>19/01/1442</a:t>
            </a:fld>
            <a:endParaRPr lang="en-US" altLang="en-US"/>
          </a:p>
        </p:txBody>
      </p:sp>
      <p:sp>
        <p:nvSpPr>
          <p:cNvPr id="3"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152646598"/>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F4FEDE9-FF84-406B-8051-90FCCD4EDFB5}"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71958750"/>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3B35492-9D81-4526-A09D-9F58142878E7}"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1651452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5146"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5147"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261EFAF9-916C-4442-8509-91DB02112D7D}" type="datetime1">
              <a:rPr lang="ar-SA" smtClean="0"/>
              <a:t>19/01/1442</a:t>
            </a:fld>
            <a:endParaRPr 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fld id="{B247E3C3-277A-4B8D-B8B6-61279A7722CF}" type="slidenum">
              <a:rPr lang="en-US"/>
              <a:pPr>
                <a:defRPr/>
              </a:pPr>
              <a:t>‹#›</a:t>
            </a:fld>
            <a:endParaRPr lang="en-US"/>
          </a:p>
        </p:txBody>
      </p:sp>
    </p:spTree>
    <p:extLst>
      <p:ext uri="{BB962C8B-B14F-4D97-AF65-F5344CB8AC3E}">
        <p14:creationId xmlns:p14="http://schemas.microsoft.com/office/powerpoint/2010/main" val="1228669679"/>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68028FC-5E9C-4677-860C-2F98FA43A0F1}"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265388047"/>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91EA0BF-F062-4365-8730-39AA9E05F0C6}"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1925089800"/>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5146"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5147"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6E37A82B-DBFD-4D96-8328-E54E845E29E0}" type="datetime1">
              <a:rPr lang="ar-SA" smtClean="0"/>
              <a:t>19/01/1442</a:t>
            </a:fld>
            <a:endParaRPr 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fld id="{2E63A362-866C-4304-83D5-BF0BFC81FE98}" type="slidenum">
              <a:rPr lang="en-US"/>
              <a:pPr>
                <a:defRPr/>
              </a:pPr>
              <a:t>‹#›</a:t>
            </a:fld>
            <a:endParaRPr lang="en-US"/>
          </a:p>
        </p:txBody>
      </p:sp>
    </p:spTree>
    <p:extLst>
      <p:ext uri="{BB962C8B-B14F-4D97-AF65-F5344CB8AC3E}">
        <p14:creationId xmlns:p14="http://schemas.microsoft.com/office/powerpoint/2010/main" val="785217933"/>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BB9B2EF-327A-4AE1-A9B5-4CB54021EBD3}"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73433EDA-C596-4B8A-B1A9-C0B1308DBC8C}"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656582100"/>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8CE2AF-B592-4C34-BA90-2D5B8DC238E1}"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D0640B47-9FB7-44EA-9F78-B48A2E987090}"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3002852316"/>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DB978714-2FD5-4341-B7A6-8332CE087661}"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62F734E5-C81B-4E5F-B58E-133B61F90438}"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894009512"/>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CA27200E-D118-4B0C-8462-DFB8687FBB2E}" type="datetime1">
              <a:rPr lang="ar-SA" smtClean="0"/>
              <a:t>19/01/1442</a:t>
            </a:fld>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273B389F-DD58-489D-85B3-A65E3B428372}" type="slidenum">
              <a:rPr lang="en-US"/>
              <a:pPr>
                <a:defRPr/>
              </a:pPr>
              <a:t>‹#›</a:t>
            </a:fld>
            <a:endParaRPr 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462896571"/>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38681136-88F1-4F0B-A82A-1BA531F5EFB9}" type="datetime1">
              <a:rPr lang="ar-SA" smtClean="0"/>
              <a:t>19/01/1442</a:t>
            </a:fld>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2E61A956-8A42-42FB-86FD-AB2B84D7966F}" type="slidenum">
              <a:rPr lang="en-US"/>
              <a:pPr>
                <a:defRPr/>
              </a:pPr>
              <a:t>‹#›</a:t>
            </a:fld>
            <a:endParaRPr 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37697053"/>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7C678AF-ACD0-43C6-B71A-6159FD68CE0F}" type="datetime1">
              <a:rPr lang="ar-SA" smtClean="0"/>
              <a:t>19/01/1442</a:t>
            </a:fld>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03D9C8AE-C05D-43B5-965E-7D1209949062}" type="slidenum">
              <a:rPr lang="en-US"/>
              <a:pPr>
                <a:defRPr/>
              </a:pPr>
              <a:t>‹#›</a:t>
            </a:fld>
            <a:endParaRPr 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778184059"/>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B54197D-745C-426D-8FC7-8A24AB95D2CA}"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2928099D-9241-435E-A1F9-87B380C0DC3C}"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8168758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D83CBB-C8FE-475A-A78A-B77847DC0CF0}"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A7DB7AAF-1A14-4F79-B26F-A552975F471E}"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3276904643"/>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91A0F07-5B8C-4FA0-AD3E-5F27DFD06214}"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3E316224-D8BA-45CD-812A-F7C72A78D900}"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147828157"/>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97BA9DA-E7C5-497B-9BFB-F2A46AF98021}"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BF25F2CC-3862-4FC5-85A8-03E35C5688C8}"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631316027"/>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4460470-2F80-4363-A157-702861267CC0}"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CCB8B53-152A-4F74-839C-1AD6535A5BD8}"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951084873"/>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5"/>
          <p:cNvGrpSpPr>
            <a:grpSpLocks/>
          </p:cNvGrpSpPr>
          <p:nvPr/>
        </p:nvGrpSpPr>
        <p:grpSpPr bwMode="auto">
          <a:xfrm>
            <a:off x="0" y="-6350"/>
            <a:ext cx="9142413" cy="6856413"/>
            <a:chOff x="0" y="-4"/>
            <a:chExt cx="5759" cy="4319"/>
          </a:xfrm>
        </p:grpSpPr>
        <p:grpSp>
          <p:nvGrpSpPr>
            <p:cNvPr id="5" name="Group 6"/>
            <p:cNvGrpSpPr>
              <a:grpSpLocks/>
            </p:cNvGrpSpPr>
            <p:nvPr/>
          </p:nvGrpSpPr>
          <p:grpSpPr bwMode="auto">
            <a:xfrm>
              <a:off x="33" y="-4"/>
              <a:ext cx="328" cy="3928"/>
              <a:chOff x="33" y="-4"/>
              <a:chExt cx="328" cy="3928"/>
            </a:xfrm>
          </p:grpSpPr>
          <p:sp>
            <p:nvSpPr>
              <p:cNvPr id="21" name="Rectangle 7"/>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 name="Group 8"/>
              <p:cNvGrpSpPr>
                <a:grpSpLocks/>
              </p:cNvGrpSpPr>
              <p:nvPr/>
            </p:nvGrpSpPr>
            <p:grpSpPr bwMode="auto">
              <a:xfrm>
                <a:off x="41" y="-4"/>
                <a:ext cx="320" cy="205"/>
                <a:chOff x="41" y="-4"/>
                <a:chExt cx="320" cy="205"/>
              </a:xfrm>
            </p:grpSpPr>
            <p:sp>
              <p:nvSpPr>
                <p:cNvPr id="23" name="Oval 9"/>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4" name="AutoShape 10"/>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6" name="Group 11"/>
            <p:cNvGrpSpPr>
              <a:grpSpLocks/>
            </p:cNvGrpSpPr>
            <p:nvPr/>
          </p:nvGrpSpPr>
          <p:grpSpPr bwMode="auto">
            <a:xfrm>
              <a:off x="411" y="44"/>
              <a:ext cx="5348" cy="322"/>
              <a:chOff x="411" y="44"/>
              <a:chExt cx="5348" cy="322"/>
            </a:xfrm>
          </p:grpSpPr>
          <p:sp>
            <p:nvSpPr>
              <p:cNvPr id="17" name="Rectangle 12"/>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8" name="Group 13"/>
              <p:cNvGrpSpPr>
                <a:grpSpLocks/>
              </p:cNvGrpSpPr>
              <p:nvPr/>
            </p:nvGrpSpPr>
            <p:grpSpPr bwMode="auto">
              <a:xfrm>
                <a:off x="5563" y="45"/>
                <a:ext cx="196" cy="321"/>
                <a:chOff x="5563" y="45"/>
                <a:chExt cx="196" cy="321"/>
              </a:xfrm>
            </p:grpSpPr>
            <p:sp>
              <p:nvSpPr>
                <p:cNvPr id="19" name="Oval 14"/>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 name="AutoShape 15"/>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7" name="Group 16"/>
            <p:cNvGrpSpPr>
              <a:grpSpLocks/>
            </p:cNvGrpSpPr>
            <p:nvPr/>
          </p:nvGrpSpPr>
          <p:grpSpPr bwMode="auto">
            <a:xfrm>
              <a:off x="0" y="3958"/>
              <a:ext cx="5347" cy="323"/>
              <a:chOff x="0" y="3958"/>
              <a:chExt cx="5347" cy="323"/>
            </a:xfrm>
          </p:grpSpPr>
          <p:sp>
            <p:nvSpPr>
              <p:cNvPr id="13" name="Rectangle 17"/>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4" name="Group 18"/>
              <p:cNvGrpSpPr>
                <a:grpSpLocks/>
              </p:cNvGrpSpPr>
              <p:nvPr/>
            </p:nvGrpSpPr>
            <p:grpSpPr bwMode="auto">
              <a:xfrm>
                <a:off x="0" y="3958"/>
                <a:ext cx="195" cy="322"/>
                <a:chOff x="0" y="3958"/>
                <a:chExt cx="195" cy="322"/>
              </a:xfrm>
            </p:grpSpPr>
            <p:sp>
              <p:nvSpPr>
                <p:cNvPr id="15" name="Oval 19"/>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6" name="AutoShape 20"/>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nvGrpSpPr>
            <p:cNvPr id="8" name="Group 21"/>
            <p:cNvGrpSpPr>
              <a:grpSpLocks/>
            </p:cNvGrpSpPr>
            <p:nvPr/>
          </p:nvGrpSpPr>
          <p:grpSpPr bwMode="auto">
            <a:xfrm>
              <a:off x="5398" y="401"/>
              <a:ext cx="320" cy="3914"/>
              <a:chOff x="5398" y="401"/>
              <a:chExt cx="320" cy="3914"/>
            </a:xfrm>
          </p:grpSpPr>
          <p:sp>
            <p:nvSpPr>
              <p:cNvPr id="9" name="Rectangle 22"/>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 name="Group 23"/>
              <p:cNvGrpSpPr>
                <a:grpSpLocks/>
              </p:cNvGrpSpPr>
              <p:nvPr/>
            </p:nvGrpSpPr>
            <p:grpSpPr bwMode="auto">
              <a:xfrm>
                <a:off x="5398" y="4111"/>
                <a:ext cx="320" cy="204"/>
                <a:chOff x="5398" y="4111"/>
                <a:chExt cx="320" cy="204"/>
              </a:xfrm>
            </p:grpSpPr>
            <p:sp>
              <p:nvSpPr>
                <p:cNvPr id="11" name="Oval 24"/>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2" name="AutoShape 25"/>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grpSp>
      </p:grpSp>
      <p:sp>
        <p:nvSpPr>
          <p:cNvPr id="67610" name="Rectangle 26"/>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a:defRPr/>
            </a:lvl1pPr>
          </a:lstStyle>
          <a:p>
            <a:pPr lvl="0"/>
            <a:r>
              <a:rPr lang="en-US" altLang="en-US" noProof="0"/>
              <a:t>Click to edit Master title style</a:t>
            </a:r>
          </a:p>
        </p:txBody>
      </p:sp>
      <p:sp>
        <p:nvSpPr>
          <p:cNvPr id="67611" name="Rectangle 27"/>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lvl1pPr marL="0" indent="0" algn="ctr">
              <a:buFontTx/>
              <a:buNone/>
              <a:defRPr/>
            </a:lvl1pPr>
          </a:lstStyle>
          <a:p>
            <a:pPr lvl="0"/>
            <a:r>
              <a:rPr lang="en-US" altLang="en-US" noProof="0"/>
              <a:t>Click to edit Master subtitle style</a:t>
            </a:r>
          </a:p>
        </p:txBody>
      </p:sp>
      <p:sp>
        <p:nvSpPr>
          <p:cNvPr id="25" name="Rectangle 2"/>
          <p:cNvSpPr>
            <a:spLocks noGrp="1" noChangeArrowheads="1"/>
          </p:cNvSpPr>
          <p:nvPr>
            <p:ph type="dt" sz="quarter" idx="10"/>
          </p:nvPr>
        </p:nvSpPr>
        <p:spPr>
          <a:xfrm>
            <a:off x="344488" y="6035675"/>
            <a:ext cx="2474912" cy="457200"/>
          </a:xfrm>
        </p:spPr>
        <p:txBody>
          <a:bodyPr/>
          <a:lstStyle>
            <a:lvl1pPr>
              <a:defRPr/>
            </a:lvl1pPr>
          </a:lstStyle>
          <a:p>
            <a:pPr>
              <a:defRPr/>
            </a:pPr>
            <a:fld id="{7EA22964-584B-4B9B-BEC6-3809628FC952}" type="datetime1">
              <a:rPr lang="ar-SA" altLang="en-US" smtClean="0"/>
              <a:t>19/01/1442</a:t>
            </a:fld>
            <a:endParaRPr lang="en-US" altLang="en-US"/>
          </a:p>
        </p:txBody>
      </p:sp>
      <p:sp>
        <p:nvSpPr>
          <p:cNvPr id="26" name="Rectangle 3"/>
          <p:cNvSpPr>
            <a:spLocks noGrp="1" noChangeArrowheads="1"/>
          </p:cNvSpPr>
          <p:nvPr>
            <p:ph type="ftr" sz="quarter" idx="11"/>
          </p:nvPr>
        </p:nvSpPr>
        <p:spPr>
          <a:xfrm>
            <a:off x="2895600" y="6035675"/>
            <a:ext cx="3657600" cy="457200"/>
          </a:xfrm>
        </p:spPr>
        <p:txBody>
          <a:bodyPr/>
          <a:lstStyle>
            <a:lvl1pPr>
              <a:defRPr/>
            </a:lvl1pPr>
          </a:lstStyle>
          <a:p>
            <a:pPr>
              <a:defRPr/>
            </a:pPr>
            <a:r>
              <a:rPr lang="en-US" altLang="en-US"/>
              <a:t>Dr. Mohammed Alnaif</a:t>
            </a:r>
          </a:p>
        </p:txBody>
      </p:sp>
      <p:sp>
        <p:nvSpPr>
          <p:cNvPr id="27" name="Rectangle 4"/>
          <p:cNvSpPr>
            <a:spLocks noGrp="1" noChangeArrowheads="1"/>
          </p:cNvSpPr>
          <p:nvPr>
            <p:ph type="sldNum" sz="quarter" idx="12"/>
          </p:nvPr>
        </p:nvSpPr>
        <p:spPr>
          <a:xfrm>
            <a:off x="6629400" y="6035675"/>
            <a:ext cx="2170113" cy="444500"/>
          </a:xfrm>
        </p:spPr>
        <p:txBody>
          <a:bodyPr/>
          <a:lstStyle>
            <a:lvl1pPr>
              <a:defRPr/>
            </a:lvl1pPr>
          </a:lstStyle>
          <a:p>
            <a:pPr>
              <a:defRPr/>
            </a:pPr>
            <a:endParaRPr lang="en-US" altLang="en-US"/>
          </a:p>
        </p:txBody>
      </p:sp>
    </p:spTree>
    <p:extLst>
      <p:ext uri="{BB962C8B-B14F-4D97-AF65-F5344CB8AC3E}">
        <p14:creationId xmlns:p14="http://schemas.microsoft.com/office/powerpoint/2010/main" val="1644576097"/>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5C70CC9-B20E-4AB5-9290-14D7D6E7EF1C}"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1539723991"/>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D9B8517-F7A2-4E12-A5FD-D0F44B5182D9}"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824161753"/>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8A2EBC41-744B-42AA-92DC-EB421F64DC7D}"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972813075"/>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C8606B09-D903-4920-818C-87C11346D4B1}" type="datetime1">
              <a:rPr lang="ar-SA" altLang="en-US" smtClean="0"/>
              <a:t>19/01/1442</a:t>
            </a:fld>
            <a:endParaRPr lang="en-US" altLang="en-US"/>
          </a:p>
        </p:txBody>
      </p:sp>
      <p:sp>
        <p:nvSpPr>
          <p:cNvPr id="8"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996434554"/>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41806F09-8768-4A22-90A1-7EEF7DC442CC}" type="datetime1">
              <a:rPr lang="ar-SA" altLang="en-US" smtClean="0"/>
              <a:t>19/01/1442</a:t>
            </a:fld>
            <a:endParaRPr lang="en-US" altLang="en-US"/>
          </a:p>
        </p:txBody>
      </p:sp>
      <p:sp>
        <p:nvSpPr>
          <p:cNvPr id="4"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434208451"/>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5FDCE87-6FCE-4509-ACF3-FA6DC882AF4B}" type="datetime1">
              <a:rPr lang="ar-SA" altLang="en-US" smtClean="0"/>
              <a:t>19/01/1442</a:t>
            </a:fld>
            <a:endParaRPr lang="en-US" altLang="en-US"/>
          </a:p>
        </p:txBody>
      </p:sp>
      <p:sp>
        <p:nvSpPr>
          <p:cNvPr id="3"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5832859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3EE0A12-6611-46E7-9B80-64BC6F64F8A3}"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48627334-B44D-420D-A908-980C00EAB3BB}"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246471269"/>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6EAF5C6-EC6E-4F88-AFDE-388E749E0AE6}"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905926126"/>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2BE747E-6B75-430B-B6D8-E5716004C175}" type="datetime1">
              <a:rPr lang="ar-SA" altLang="en-US" smtClean="0"/>
              <a:t>19/01/1442</a:t>
            </a:fld>
            <a:endParaRPr lang="en-US" altLang="en-US"/>
          </a:p>
        </p:txBody>
      </p:sp>
      <p:sp>
        <p:nvSpPr>
          <p:cNvPr id="6"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246045980"/>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64ED2A3-E210-4F26-BE2B-991FB93C0540}"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2764076479"/>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EA437A0-B78D-41DF-8A30-FD383E282F20}" type="datetime1">
              <a:rPr lang="ar-SA" altLang="en-US" smtClean="0"/>
              <a:t>19/01/1442</a:t>
            </a:fld>
            <a:endParaRPr lang="en-US" altLang="en-US"/>
          </a:p>
        </p:txBody>
      </p:sp>
      <p:sp>
        <p:nvSpPr>
          <p:cNvPr id="5" name="Rectangle 5"/>
          <p:cNvSpPr>
            <a:spLocks noGrp="1" noChangeArrowheads="1"/>
          </p:cNvSpPr>
          <p:nvPr>
            <p:ph type="sldNum"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ltLang="en-US"/>
              <a:t>Dr. Mohammed Alnaif</a:t>
            </a:r>
          </a:p>
        </p:txBody>
      </p:sp>
    </p:spTree>
    <p:extLst>
      <p:ext uri="{BB962C8B-B14F-4D97-AF65-F5344CB8AC3E}">
        <p14:creationId xmlns:p14="http://schemas.microsoft.com/office/powerpoint/2010/main" val="3303074947"/>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C836108B-D606-4E12-A86C-58FA0C9812AF}" type="datetime1">
              <a:rPr lang="ar-SA" smtClean="0"/>
              <a:t>19/01/1442</a:t>
            </a:fld>
            <a:endParaRPr lang="en-US" dirty="0"/>
          </a:p>
        </p:txBody>
      </p:sp>
      <p:sp>
        <p:nvSpPr>
          <p:cNvPr id="20" name="Footer Placeholder 19"/>
          <p:cNvSpPr>
            <a:spLocks noGrp="1"/>
          </p:cNvSpPr>
          <p:nvPr>
            <p:ph type="ftr" sz="quarter" idx="11"/>
          </p:nvPr>
        </p:nvSpPr>
        <p:spPr/>
        <p:txBody>
          <a:bodyPr/>
          <a:lstStyle/>
          <a:p>
            <a:r>
              <a:rPr lang="en-US"/>
              <a:t>Dr. Mohammed Alnaif</a:t>
            </a:r>
            <a:endParaRPr lang="en-US" dirty="0"/>
          </a:p>
        </p:txBody>
      </p:sp>
      <p:sp>
        <p:nvSpPr>
          <p:cNvPr id="10" name="Slide Number Placeholder 9"/>
          <p:cNvSpPr>
            <a:spLocks noGrp="1"/>
          </p:cNvSpPr>
          <p:nvPr>
            <p:ph type="sldNum" sz="quarter" idx="12"/>
          </p:nvPr>
        </p:nvSpPr>
        <p:spPr/>
        <p:txBody>
          <a:bodyPr/>
          <a:lstStyle/>
          <a:p>
            <a:fld id="{EEEECDCC-63C2-4492-ADC6-A6890B1EB79E}"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33CC5F-388D-41EC-AC86-C7B8C6B3F662}" type="datetime1">
              <a:rPr lang="ar-SA" smtClean="0"/>
              <a:t>19/01/1442</a:t>
            </a:fld>
            <a:endParaRPr lang="en-US" dirty="0"/>
          </a:p>
        </p:txBody>
      </p:sp>
      <p:sp>
        <p:nvSpPr>
          <p:cNvPr id="5" name="Footer Placeholder 4"/>
          <p:cNvSpPr>
            <a:spLocks noGrp="1"/>
          </p:cNvSpPr>
          <p:nvPr>
            <p:ph type="ftr" sz="quarter" idx="11"/>
          </p:nvPr>
        </p:nvSpPr>
        <p:spPr/>
        <p:txBody>
          <a:bodyPr/>
          <a:lstStyle/>
          <a:p>
            <a:r>
              <a:rPr lang="en-US"/>
              <a:t>Dr. Mohammed Alnaif</a:t>
            </a:r>
            <a:endParaRPr lang="en-US" dirty="0"/>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54D6AE8-3FBA-4494-A569-337337AA5871}" type="datetime1">
              <a:rPr lang="ar-SA" smtClean="0"/>
              <a:t>19/01/1442</a:t>
            </a:fld>
            <a:endParaRPr lang="en-US" dirty="0"/>
          </a:p>
        </p:txBody>
      </p:sp>
      <p:sp>
        <p:nvSpPr>
          <p:cNvPr id="5" name="Footer Placeholder 4"/>
          <p:cNvSpPr>
            <a:spLocks noGrp="1"/>
          </p:cNvSpPr>
          <p:nvPr>
            <p:ph type="ftr" sz="quarter" idx="11"/>
          </p:nvPr>
        </p:nvSpPr>
        <p:spPr/>
        <p:txBody>
          <a:bodyPr/>
          <a:lstStyle/>
          <a:p>
            <a:r>
              <a:rPr lang="en-US"/>
              <a:t>Dr. Mohammed Alnaif</a:t>
            </a:r>
            <a:endParaRPr lang="en-US" dirty="0"/>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9EBA040-6C6D-4D03-824A-A72669464BF5}" type="datetime1">
              <a:rPr lang="ar-SA" smtClean="0"/>
              <a:t>19/01/1442</a:t>
            </a:fld>
            <a:endParaRPr lang="en-US" dirty="0"/>
          </a:p>
        </p:txBody>
      </p:sp>
      <p:sp>
        <p:nvSpPr>
          <p:cNvPr id="6" name="Footer Placeholder 5"/>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AB6F64E-9A6D-49C4-984E-BEB468B196D2}" type="datetime1">
              <a:rPr lang="ar-SA" smtClean="0"/>
              <a:t>19/01/1442</a:t>
            </a:fld>
            <a:endParaRPr lang="en-US" dirty="0"/>
          </a:p>
        </p:txBody>
      </p:sp>
      <p:sp>
        <p:nvSpPr>
          <p:cNvPr id="8" name="Footer Placeholder 7"/>
          <p:cNvSpPr>
            <a:spLocks noGrp="1"/>
          </p:cNvSpPr>
          <p:nvPr>
            <p:ph type="ftr" sz="quarter" idx="11"/>
          </p:nvPr>
        </p:nvSpPr>
        <p:spPr/>
        <p:txBody>
          <a:bodyPr/>
          <a:lstStyle/>
          <a:p>
            <a:r>
              <a:rPr lang="en-US"/>
              <a:t>Dr. Mohammed Alnaif</a:t>
            </a:r>
            <a:endParaRPr lang="en-US" dirty="0"/>
          </a:p>
        </p:txBody>
      </p:sp>
      <p:sp>
        <p:nvSpPr>
          <p:cNvPr id="9" name="Slide Number Placeholder 8"/>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7981D06-F3E1-4DC4-9478-A1FD1B456B8B}" type="datetime1">
              <a:rPr lang="ar-SA" smtClean="0"/>
              <a:t>19/01/1442</a:t>
            </a:fld>
            <a:endParaRPr lang="en-US" dirty="0"/>
          </a:p>
        </p:txBody>
      </p:sp>
      <p:sp>
        <p:nvSpPr>
          <p:cNvPr id="4" name="Footer Placeholder 3"/>
          <p:cNvSpPr>
            <a:spLocks noGrp="1"/>
          </p:cNvSpPr>
          <p:nvPr>
            <p:ph type="ftr" sz="quarter" idx="11"/>
          </p:nvPr>
        </p:nvSpPr>
        <p:spPr/>
        <p:txBody>
          <a:bodyPr/>
          <a:lstStyle/>
          <a:p>
            <a:r>
              <a:rPr lang="en-US"/>
              <a:t>Dr. Mohammed Alnaif</a:t>
            </a:r>
            <a:endParaRPr lang="en-US" dirty="0"/>
          </a:p>
        </p:txBody>
      </p:sp>
      <p:sp>
        <p:nvSpPr>
          <p:cNvPr id="5" name="Slide Number Placeholder 4"/>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A280BB3-15D8-4A07-BC3E-AC0E0C59442C}"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51D1EF32-170D-4B85-948F-3C58D73194F4}"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709948398"/>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2A80015-C512-4975-B236-A3425F00B55A}" type="datetime1">
              <a:rPr lang="ar-SA" smtClean="0"/>
              <a:t>19/01/1442</a:t>
            </a:fld>
            <a:endParaRPr lang="en-US" dirty="0"/>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4" name="Slide Number Placeholder 3"/>
          <p:cNvSpPr>
            <a:spLocks noGrp="1"/>
          </p:cNvSpPr>
          <p:nvPr>
            <p:ph type="sldNum" sz="quarter" idx="12"/>
          </p:nvPr>
        </p:nvSpPr>
        <p:spPr/>
        <p:txBody>
          <a:bodyPr/>
          <a:lstStyle/>
          <a:p>
            <a:fld id="{EEEECDCC-63C2-4492-ADC6-A6890B1EB79E}"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30F37A5-68A8-4AE4-906A-C983ECE445C8}" type="datetime1">
              <a:rPr lang="ar-SA" smtClean="0"/>
              <a:t>19/01/1442</a:t>
            </a:fld>
            <a:endParaRPr lang="en-US" dirty="0"/>
          </a:p>
        </p:txBody>
      </p:sp>
      <p:sp>
        <p:nvSpPr>
          <p:cNvPr id="6" name="Footer Placeholder 5"/>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99EF793D-FA08-4B16-B14D-1CB29367CA40}" type="datetime1">
              <a:rPr lang="ar-SA" smtClean="0"/>
              <a:t>19/01/1442</a:t>
            </a:fld>
            <a:endParaRPr lang="en-US" dirty="0"/>
          </a:p>
        </p:txBody>
      </p:sp>
      <p:sp>
        <p:nvSpPr>
          <p:cNvPr id="6" name="Footer Placeholder 5"/>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D67F72D-7DEA-4664-81DE-756ED297095A}" type="datetime1">
              <a:rPr lang="ar-SA" smtClean="0"/>
              <a:t>19/01/1442</a:t>
            </a:fld>
            <a:endParaRPr lang="en-US" dirty="0"/>
          </a:p>
        </p:txBody>
      </p:sp>
      <p:sp>
        <p:nvSpPr>
          <p:cNvPr id="5" name="Footer Placeholder 4"/>
          <p:cNvSpPr>
            <a:spLocks noGrp="1"/>
          </p:cNvSpPr>
          <p:nvPr>
            <p:ph type="ftr" sz="quarter" idx="11"/>
          </p:nvPr>
        </p:nvSpPr>
        <p:spPr/>
        <p:txBody>
          <a:bodyPr/>
          <a:lstStyle/>
          <a:p>
            <a:r>
              <a:rPr lang="en-US"/>
              <a:t>Dr. Mohammed Alnaif</a:t>
            </a:r>
            <a:endParaRPr lang="en-US" dirty="0"/>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FCDC23-D21B-4230-8459-200C640622FB}" type="datetime1">
              <a:rPr lang="ar-SA" smtClean="0"/>
              <a:t>19/01/1442</a:t>
            </a:fld>
            <a:endParaRPr lang="en-US" dirty="0"/>
          </a:p>
        </p:txBody>
      </p:sp>
      <p:sp>
        <p:nvSpPr>
          <p:cNvPr id="5" name="Footer Placeholder 4"/>
          <p:cNvSpPr>
            <a:spLocks noGrp="1"/>
          </p:cNvSpPr>
          <p:nvPr>
            <p:ph type="ftr" sz="quarter" idx="11"/>
          </p:nvPr>
        </p:nvSpPr>
        <p:spPr/>
        <p:txBody>
          <a:bodyPr/>
          <a:lstStyle/>
          <a:p>
            <a:r>
              <a:rPr lang="en-US"/>
              <a:t>Dr. Mohammed Alnaif</a:t>
            </a:r>
            <a:endParaRPr lang="en-US" dirty="0"/>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F816CDF-B3FE-4D5F-B1B3-4649FC87EB09}" type="datetime1">
              <a:rPr lang="ar-SA" smtClean="0"/>
              <a:t>19/01/1442</a:t>
            </a:fld>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1282CEDC-C66E-441E-B9B3-E9D99B538A9D}" type="slidenum">
              <a:rPr lang="en-US"/>
              <a:pPr>
                <a:defRPr/>
              </a:pPr>
              <a:t>‹#›</a:t>
            </a:fld>
            <a:endParaRPr lang="en-US"/>
          </a:p>
        </p:txBody>
      </p:sp>
      <p:sp>
        <p:nvSpPr>
          <p:cNvPr id="9"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1632773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D8CBB95-B0F9-4882-A461-B30A52E4B9BE}" type="datetime1">
              <a:rPr lang="ar-SA" smtClean="0"/>
              <a:t>19/01/1442</a:t>
            </a:fld>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C71F8FEF-60C1-4B6B-8F0E-AC34DA1D6725}" type="slidenum">
              <a:rPr lang="en-US"/>
              <a:pPr>
                <a:defRPr/>
              </a:pPr>
              <a:t>‹#›</a:t>
            </a:fld>
            <a:endParaRPr lang="en-US"/>
          </a:p>
        </p:txBody>
      </p:sp>
      <p:sp>
        <p:nvSpPr>
          <p:cNvPr id="5"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870242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7AF990F-8F38-4ABA-9C4C-5EBB31B0965A}" type="datetime1">
              <a:rPr lang="ar-SA" smtClean="0"/>
              <a:t>19/01/1442</a:t>
            </a:fld>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E8C672F3-EF10-4750-B036-C82891A855C4}" type="slidenum">
              <a:rPr lang="en-US"/>
              <a:pPr>
                <a:defRPr/>
              </a:pPr>
              <a:t>‹#›</a:t>
            </a:fld>
            <a:endParaRPr lang="en-US"/>
          </a:p>
        </p:txBody>
      </p:sp>
      <p:sp>
        <p:nvSpPr>
          <p:cNvPr id="4"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01285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C7BB1439-CC2B-4926-A86E-0A68EB2D13C4}" type="datetime1">
              <a:rPr lang="ar-SA" smtClean="0"/>
              <a:t>19/01/1442</a:t>
            </a:fld>
            <a:endParaRPr lang="en-US" dirty="0"/>
          </a:p>
        </p:txBody>
      </p:sp>
      <p:sp>
        <p:nvSpPr>
          <p:cNvPr id="5"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6"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32110414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871E499-F557-4F1B-86F8-AC1E65012045}"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7D6A6665-1005-44F8-99B0-A9D173B59CFC}"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2296268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E6AFFEB-B581-43D9-BD56-04E5FF709019}" type="datetime1">
              <a:rPr lang="ar-SA" smtClean="0"/>
              <a:t>19/01/1442</a:t>
            </a:fld>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08CBC4FF-7C0E-4D2A-8D47-9257AAD70F79}" type="slidenum">
              <a:rPr lang="en-US"/>
              <a:pPr>
                <a:defRPr/>
              </a:pPr>
              <a:t>‹#›</a:t>
            </a:fld>
            <a:endParaRPr lang="en-US"/>
          </a:p>
        </p:txBody>
      </p:sp>
      <p:sp>
        <p:nvSpPr>
          <p:cNvPr id="7"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9952308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449657-4088-48C7-818D-7A9931FF4F91}"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C3FD231E-8269-4A85-BE93-E37C099ADBAB}"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1565739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3E226C5-6EE4-467B-9099-A116F0F50134}" type="datetime1">
              <a:rPr lang="ar-SA" smtClean="0"/>
              <a:t>19/01/1442</a:t>
            </a:fld>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7502EFC2-0953-46A1-9AAB-446D46773F58}" type="slidenum">
              <a:rPr lang="en-US"/>
              <a:pPr>
                <a:defRPr/>
              </a:pPr>
              <a:t>‹#›</a:t>
            </a:fld>
            <a:endParaRPr lang="en-US"/>
          </a:p>
        </p:txBody>
      </p:sp>
      <p:sp>
        <p:nvSpPr>
          <p:cNvPr id="6" name="Rectangle 6"/>
          <p:cNvSpPr>
            <a:spLocks noGrp="1" noChangeArrowheads="1"/>
          </p:cNvSpPr>
          <p:nvPr>
            <p:ph type="ftr" sz="quarter" idx="12"/>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41692575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Rectangle 2"/>
          <p:cNvSpPr>
            <a:spLocks noGrp="1" noChangeArrowheads="1"/>
          </p:cNvSpPr>
          <p:nvPr>
            <p:ph type="sldNum" idx="10"/>
          </p:nvPr>
        </p:nvSpPr>
        <p:spPr>
          <a:ln/>
        </p:spPr>
        <p:txBody>
          <a:bodyPr/>
          <a:lstStyle>
            <a:lvl1pPr>
              <a:defRPr/>
            </a:lvl1pPr>
          </a:lstStyle>
          <a:p>
            <a:pPr>
              <a:defRPr/>
            </a:pPr>
            <a:fld id="{BE32E6DD-366C-446C-9540-DC66DA4B6A86}" type="slidenum">
              <a:rPr lang="en-US"/>
              <a:pPr>
                <a:defRPr/>
              </a:pPr>
              <a:t>‹#›</a:t>
            </a:fld>
            <a:endParaRPr lang="en-US"/>
          </a:p>
        </p:txBody>
      </p:sp>
      <p:sp>
        <p:nvSpPr>
          <p:cNvPr id="5"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35695622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2"/>
          <p:cNvSpPr>
            <a:spLocks noGrp="1" noChangeArrowheads="1"/>
          </p:cNvSpPr>
          <p:nvPr>
            <p:ph type="sldNum" idx="10"/>
          </p:nvPr>
        </p:nvSpPr>
        <p:spPr>
          <a:ln/>
        </p:spPr>
        <p:txBody>
          <a:bodyPr/>
          <a:lstStyle>
            <a:lvl1pPr>
              <a:defRPr/>
            </a:lvl1pPr>
          </a:lstStyle>
          <a:p>
            <a:pPr>
              <a:defRPr/>
            </a:pPr>
            <a:fld id="{0C88B23D-61DD-40CA-80B1-4F227F2362C9}" type="slidenum">
              <a:rPr lang="en-US"/>
              <a:pPr>
                <a:defRPr/>
              </a:pPr>
              <a:t>‹#›</a:t>
            </a:fld>
            <a:endParaRPr lang="en-US"/>
          </a:p>
        </p:txBody>
      </p:sp>
      <p:sp>
        <p:nvSpPr>
          <p:cNvPr id="5"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6861707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sldNum" idx="10"/>
          </p:nvPr>
        </p:nvSpPr>
        <p:spPr>
          <a:ln/>
        </p:spPr>
        <p:txBody>
          <a:bodyPr/>
          <a:lstStyle>
            <a:lvl1pPr>
              <a:defRPr/>
            </a:lvl1pPr>
          </a:lstStyle>
          <a:p>
            <a:pPr>
              <a:defRPr/>
            </a:pPr>
            <a:fld id="{FC6E28B9-9B1B-4641-AA79-5791CCD7E974}" type="slidenum">
              <a:rPr lang="en-US"/>
              <a:pPr>
                <a:defRPr/>
              </a:pPr>
              <a:t>‹#›</a:t>
            </a:fld>
            <a:endParaRPr lang="en-US"/>
          </a:p>
        </p:txBody>
      </p:sp>
      <p:sp>
        <p:nvSpPr>
          <p:cNvPr id="5"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5292491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4963"/>
            <a:ext cx="4037013"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4963"/>
            <a:ext cx="4037012"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2"/>
          <p:cNvSpPr>
            <a:spLocks noGrp="1" noChangeArrowheads="1"/>
          </p:cNvSpPr>
          <p:nvPr>
            <p:ph type="sldNum" idx="10"/>
          </p:nvPr>
        </p:nvSpPr>
        <p:spPr>
          <a:ln/>
        </p:spPr>
        <p:txBody>
          <a:bodyPr/>
          <a:lstStyle>
            <a:lvl1pPr>
              <a:defRPr/>
            </a:lvl1pPr>
          </a:lstStyle>
          <a:p>
            <a:pPr>
              <a:defRPr/>
            </a:pPr>
            <a:fld id="{9CB1211D-AF54-4DAF-9682-CDF9D0B85F31}" type="slidenum">
              <a:rPr lang="en-US"/>
              <a:pPr>
                <a:defRPr/>
              </a:pPr>
              <a:t>‹#›</a:t>
            </a:fld>
            <a:endParaRPr lang="en-US"/>
          </a:p>
        </p:txBody>
      </p:sp>
      <p:sp>
        <p:nvSpPr>
          <p:cNvPr id="6"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35573270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Rectangle 2"/>
          <p:cNvSpPr>
            <a:spLocks noGrp="1" noChangeArrowheads="1"/>
          </p:cNvSpPr>
          <p:nvPr>
            <p:ph type="sldNum" idx="10"/>
          </p:nvPr>
        </p:nvSpPr>
        <p:spPr>
          <a:ln/>
        </p:spPr>
        <p:txBody>
          <a:bodyPr/>
          <a:lstStyle>
            <a:lvl1pPr>
              <a:defRPr/>
            </a:lvl1pPr>
          </a:lstStyle>
          <a:p>
            <a:pPr>
              <a:defRPr/>
            </a:pPr>
            <a:fld id="{9E53B234-1103-4408-ADAA-5FA01F9601BF}" type="slidenum">
              <a:rPr lang="en-US"/>
              <a:pPr>
                <a:defRPr/>
              </a:pPr>
              <a:t>‹#›</a:t>
            </a:fld>
            <a:endParaRPr lang="en-US"/>
          </a:p>
        </p:txBody>
      </p:sp>
      <p:sp>
        <p:nvSpPr>
          <p:cNvPr id="8"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90580768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Rectangle 2"/>
          <p:cNvSpPr>
            <a:spLocks noGrp="1" noChangeArrowheads="1"/>
          </p:cNvSpPr>
          <p:nvPr>
            <p:ph type="sldNum" idx="10"/>
          </p:nvPr>
        </p:nvSpPr>
        <p:spPr>
          <a:ln/>
        </p:spPr>
        <p:txBody>
          <a:bodyPr/>
          <a:lstStyle>
            <a:lvl1pPr>
              <a:defRPr/>
            </a:lvl1pPr>
          </a:lstStyle>
          <a:p>
            <a:pPr>
              <a:defRPr/>
            </a:pPr>
            <a:fld id="{B256245F-235E-4F07-992B-A1D262446B10}" type="slidenum">
              <a:rPr lang="en-US"/>
              <a:pPr>
                <a:defRPr/>
              </a:pPr>
              <a:t>‹#›</a:t>
            </a:fld>
            <a:endParaRPr lang="en-US"/>
          </a:p>
        </p:txBody>
      </p:sp>
      <p:sp>
        <p:nvSpPr>
          <p:cNvPr id="4"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951544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3AB069E4-4804-44BD-9DC7-F4E66025C4B4}" type="datetime1">
              <a:rPr lang="ar-SA" smtClean="0"/>
              <a:t>19/01/1442</a:t>
            </a:fld>
            <a:endParaRPr lang="en-US" dirty="0"/>
          </a:p>
        </p:txBody>
      </p:sp>
      <p:sp>
        <p:nvSpPr>
          <p:cNvPr id="6"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7"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16999996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idx="10"/>
          </p:nvPr>
        </p:nvSpPr>
        <p:spPr>
          <a:ln/>
        </p:spPr>
        <p:txBody>
          <a:bodyPr/>
          <a:lstStyle>
            <a:lvl1pPr>
              <a:defRPr/>
            </a:lvl1pPr>
          </a:lstStyle>
          <a:p>
            <a:pPr>
              <a:defRPr/>
            </a:pPr>
            <a:fld id="{ED292EE9-E5B0-4B43-A78D-B8A6F7FB9021}" type="slidenum">
              <a:rPr lang="en-US"/>
              <a:pPr>
                <a:defRPr/>
              </a:pPr>
              <a:t>‹#›</a:t>
            </a:fld>
            <a:endParaRPr lang="en-US"/>
          </a:p>
        </p:txBody>
      </p:sp>
      <p:sp>
        <p:nvSpPr>
          <p:cNvPr id="3"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11838600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sldNum" idx="10"/>
          </p:nvPr>
        </p:nvSpPr>
        <p:spPr>
          <a:ln/>
        </p:spPr>
        <p:txBody>
          <a:bodyPr/>
          <a:lstStyle>
            <a:lvl1pPr>
              <a:defRPr/>
            </a:lvl1pPr>
          </a:lstStyle>
          <a:p>
            <a:pPr>
              <a:defRPr/>
            </a:pPr>
            <a:fld id="{A89F5FB8-8E45-4FC4-8848-7930245B3D50}" type="slidenum">
              <a:rPr lang="en-US"/>
              <a:pPr>
                <a:defRPr/>
              </a:pPr>
              <a:t>‹#›</a:t>
            </a:fld>
            <a:endParaRPr lang="en-US"/>
          </a:p>
        </p:txBody>
      </p:sp>
      <p:sp>
        <p:nvSpPr>
          <p:cNvPr id="6"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4345511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sldNum" idx="10"/>
          </p:nvPr>
        </p:nvSpPr>
        <p:spPr>
          <a:ln/>
        </p:spPr>
        <p:txBody>
          <a:bodyPr/>
          <a:lstStyle>
            <a:lvl1pPr>
              <a:defRPr/>
            </a:lvl1pPr>
          </a:lstStyle>
          <a:p>
            <a:pPr>
              <a:defRPr/>
            </a:pPr>
            <a:fld id="{19610E5E-F8FB-449B-8181-41E5A019393B}" type="slidenum">
              <a:rPr lang="en-US"/>
              <a:pPr>
                <a:defRPr/>
              </a:pPr>
              <a:t>‹#›</a:t>
            </a:fld>
            <a:endParaRPr lang="en-US"/>
          </a:p>
        </p:txBody>
      </p:sp>
      <p:sp>
        <p:nvSpPr>
          <p:cNvPr id="6"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7098131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2"/>
          <p:cNvSpPr>
            <a:spLocks noGrp="1" noChangeArrowheads="1"/>
          </p:cNvSpPr>
          <p:nvPr>
            <p:ph type="sldNum" idx="10"/>
          </p:nvPr>
        </p:nvSpPr>
        <p:spPr>
          <a:ln/>
        </p:spPr>
        <p:txBody>
          <a:bodyPr/>
          <a:lstStyle>
            <a:lvl1pPr>
              <a:defRPr/>
            </a:lvl1pPr>
          </a:lstStyle>
          <a:p>
            <a:pPr>
              <a:defRPr/>
            </a:pPr>
            <a:fld id="{72833FAC-F1F7-4FFA-B5CD-0BAD8144E56D}" type="slidenum">
              <a:rPr lang="en-US"/>
              <a:pPr>
                <a:defRPr/>
              </a:pPr>
              <a:t>‹#›</a:t>
            </a:fld>
            <a:endParaRPr lang="en-US"/>
          </a:p>
        </p:txBody>
      </p:sp>
      <p:sp>
        <p:nvSpPr>
          <p:cNvPr id="5"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42061006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1604963"/>
            <a:ext cx="2055812" cy="4522787"/>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1604963"/>
            <a:ext cx="6018213" cy="45227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2"/>
          <p:cNvSpPr>
            <a:spLocks noGrp="1" noChangeArrowheads="1"/>
          </p:cNvSpPr>
          <p:nvPr>
            <p:ph type="sldNum" idx="10"/>
          </p:nvPr>
        </p:nvSpPr>
        <p:spPr>
          <a:ln/>
        </p:spPr>
        <p:txBody>
          <a:bodyPr/>
          <a:lstStyle>
            <a:lvl1pPr>
              <a:defRPr/>
            </a:lvl1pPr>
          </a:lstStyle>
          <a:p>
            <a:pPr>
              <a:defRPr/>
            </a:pPr>
            <a:fld id="{8DE5A619-91F5-40BD-9BBE-8EB50CF4A90F}" type="slidenum">
              <a:rPr lang="en-US"/>
              <a:pPr>
                <a:defRPr/>
              </a:pPr>
              <a:t>‹#›</a:t>
            </a:fld>
            <a:endParaRPr lang="en-US"/>
          </a:p>
        </p:txBody>
      </p:sp>
      <p:sp>
        <p:nvSpPr>
          <p:cNvPr id="5" name="Rectangle 3"/>
          <p:cNvSpPr>
            <a:spLocks noGrp="1" noChangeArrowheads="1"/>
          </p:cNvSpPr>
          <p:nvPr>
            <p:ph type="ftr" idx="11"/>
          </p:nvPr>
        </p:nvSpPr>
        <p:spPr>
          <a:ln/>
        </p:spPr>
        <p:txBody>
          <a:bodyPr/>
          <a:lstStyle>
            <a:lvl1pPr>
              <a:defRPr/>
            </a:lvl1pPr>
          </a:lstStyle>
          <a:p>
            <a:pPr>
              <a:defRPr/>
            </a:pPr>
            <a:r>
              <a:rPr lang="en-US"/>
              <a:t>Dr. Mohammed Alnaif</a:t>
            </a:r>
          </a:p>
        </p:txBody>
      </p:sp>
    </p:spTree>
    <p:extLst>
      <p:ext uri="{BB962C8B-B14F-4D97-AF65-F5344CB8AC3E}">
        <p14:creationId xmlns:p14="http://schemas.microsoft.com/office/powerpoint/2010/main" val="27245374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857E66BD-10E8-4EB2-9AED-7EF1FD24DB82}"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272476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CADA0D40-156C-41E1-8362-9D8E15A9324A}"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605387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E459DE04-0800-4F33-AD0D-42E0F3E0AAB2}"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40355077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Rectangle 3"/>
          <p:cNvSpPr>
            <a:spLocks noGrp="1" noChangeArrowheads="1"/>
          </p:cNvSpPr>
          <p:nvPr>
            <p:ph type="sldNum" idx="10"/>
          </p:nvPr>
        </p:nvSpPr>
        <p:spPr>
          <a:ln/>
        </p:spPr>
        <p:txBody>
          <a:bodyPr/>
          <a:lstStyle>
            <a:lvl1pPr>
              <a:defRPr/>
            </a:lvl1pPr>
          </a:lstStyle>
          <a:p>
            <a:pPr>
              <a:defRPr/>
            </a:pPr>
            <a:r>
              <a:rPr lang="tr-TR"/>
              <a:t>Slide </a:t>
            </a:r>
            <a:fld id="{CFF6B18D-F571-4A2F-9FC3-995FC94F8F36}" type="slidenum">
              <a:rPr lang="tr-TR"/>
              <a:pPr>
                <a:defRPr/>
              </a:pPr>
              <a:t>‹#›</a:t>
            </a:fld>
            <a:endParaRPr lang="tr-TR"/>
          </a:p>
        </p:txBody>
      </p:sp>
      <p:sp>
        <p:nvSpPr>
          <p:cNvPr id="6"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683564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Rectangle 3"/>
          <p:cNvSpPr>
            <a:spLocks noGrp="1" noChangeArrowheads="1"/>
          </p:cNvSpPr>
          <p:nvPr>
            <p:ph type="sldNum" idx="10"/>
          </p:nvPr>
        </p:nvSpPr>
        <p:spPr>
          <a:ln/>
        </p:spPr>
        <p:txBody>
          <a:bodyPr/>
          <a:lstStyle>
            <a:lvl1pPr>
              <a:defRPr/>
            </a:lvl1pPr>
          </a:lstStyle>
          <a:p>
            <a:pPr>
              <a:defRPr/>
            </a:pPr>
            <a:r>
              <a:rPr lang="tr-TR"/>
              <a:t>Slide </a:t>
            </a:r>
            <a:fld id="{EEC2E114-8F5F-41AD-BF60-F67A6D8BC485}" type="slidenum">
              <a:rPr lang="tr-TR"/>
              <a:pPr>
                <a:defRPr/>
              </a:pPr>
              <a:t>‹#›</a:t>
            </a:fld>
            <a:endParaRPr lang="tr-TR"/>
          </a:p>
        </p:txBody>
      </p:sp>
      <p:sp>
        <p:nvSpPr>
          <p:cNvPr id="8"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72716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C8F2753B-FF08-40AA-A3D0-8C1844774159}" type="datetime1">
              <a:rPr lang="ar-SA" smtClean="0"/>
              <a:t>19/01/1442</a:t>
            </a:fld>
            <a:endParaRPr lang="en-US" dirty="0"/>
          </a:p>
        </p:txBody>
      </p:sp>
      <p:sp>
        <p:nvSpPr>
          <p:cNvPr id="8"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9"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28598835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Rectangle 3"/>
          <p:cNvSpPr>
            <a:spLocks noGrp="1" noChangeArrowheads="1"/>
          </p:cNvSpPr>
          <p:nvPr>
            <p:ph type="sldNum" idx="10"/>
          </p:nvPr>
        </p:nvSpPr>
        <p:spPr>
          <a:ln/>
        </p:spPr>
        <p:txBody>
          <a:bodyPr/>
          <a:lstStyle>
            <a:lvl1pPr>
              <a:defRPr/>
            </a:lvl1pPr>
          </a:lstStyle>
          <a:p>
            <a:pPr>
              <a:defRPr/>
            </a:pPr>
            <a:r>
              <a:rPr lang="tr-TR"/>
              <a:t>Slide </a:t>
            </a:r>
            <a:fld id="{745F88B1-680C-4BB1-9E28-F11994D89849}" type="slidenum">
              <a:rPr lang="tr-TR"/>
              <a:pPr>
                <a:defRPr/>
              </a:pPr>
              <a:t>‹#›</a:t>
            </a:fld>
            <a:endParaRPr lang="tr-TR"/>
          </a:p>
        </p:txBody>
      </p:sp>
      <p:sp>
        <p:nvSpPr>
          <p:cNvPr id="4"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6289609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r>
              <a:rPr lang="tr-TR"/>
              <a:t>Slide </a:t>
            </a:r>
            <a:fld id="{36707951-626C-4676-A6F6-88802899C452}" type="slidenum">
              <a:rPr lang="tr-TR"/>
              <a:pPr>
                <a:defRPr/>
              </a:pPr>
              <a:t>‹#›</a:t>
            </a:fld>
            <a:endParaRPr lang="tr-TR"/>
          </a:p>
        </p:txBody>
      </p:sp>
      <p:sp>
        <p:nvSpPr>
          <p:cNvPr id="3"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11725384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r>
              <a:rPr lang="tr-TR"/>
              <a:t>Slide </a:t>
            </a:r>
            <a:fld id="{4CB88F36-FA25-44BC-934E-2ECB836005B3}" type="slidenum">
              <a:rPr lang="tr-TR"/>
              <a:pPr>
                <a:defRPr/>
              </a:pPr>
              <a:t>‹#›</a:t>
            </a:fld>
            <a:endParaRPr lang="tr-TR"/>
          </a:p>
        </p:txBody>
      </p:sp>
      <p:sp>
        <p:nvSpPr>
          <p:cNvPr id="6"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7964899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idx="10"/>
          </p:nvPr>
        </p:nvSpPr>
        <p:spPr>
          <a:ln/>
        </p:spPr>
        <p:txBody>
          <a:bodyPr/>
          <a:lstStyle>
            <a:lvl1pPr>
              <a:defRPr/>
            </a:lvl1pPr>
          </a:lstStyle>
          <a:p>
            <a:pPr>
              <a:defRPr/>
            </a:pPr>
            <a:r>
              <a:rPr lang="tr-TR"/>
              <a:t>Slide </a:t>
            </a:r>
            <a:fld id="{0385D7C4-DCE2-4196-AA32-48A474806868}" type="slidenum">
              <a:rPr lang="tr-TR"/>
              <a:pPr>
                <a:defRPr/>
              </a:pPr>
              <a:t>‹#›</a:t>
            </a:fld>
            <a:endParaRPr lang="tr-TR"/>
          </a:p>
        </p:txBody>
      </p:sp>
      <p:sp>
        <p:nvSpPr>
          <p:cNvPr id="6"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772842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E90000AC-C0E8-45F4-8634-FC2F17804E56}"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655015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Rectangle 3"/>
          <p:cNvSpPr>
            <a:spLocks noGrp="1" noChangeArrowheads="1"/>
          </p:cNvSpPr>
          <p:nvPr>
            <p:ph type="sldNum" idx="10"/>
          </p:nvPr>
        </p:nvSpPr>
        <p:spPr>
          <a:ln/>
        </p:spPr>
        <p:txBody>
          <a:bodyPr/>
          <a:lstStyle>
            <a:lvl1pPr>
              <a:defRPr/>
            </a:lvl1pPr>
          </a:lstStyle>
          <a:p>
            <a:pPr>
              <a:defRPr/>
            </a:pPr>
            <a:r>
              <a:rPr lang="tr-TR"/>
              <a:t>Slide </a:t>
            </a:r>
            <a:fld id="{08CAC519-791B-47FB-A9BA-594B715E2C7C}" type="slidenum">
              <a:rPr lang="tr-TR"/>
              <a:pPr>
                <a:defRPr/>
              </a:pPr>
              <a:t>‹#›</a:t>
            </a:fld>
            <a:endParaRPr lang="tr-TR"/>
          </a:p>
        </p:txBody>
      </p:sp>
      <p:sp>
        <p:nvSpPr>
          <p:cNvPr id="5" name="Rectangle 10"/>
          <p:cNvSpPr>
            <a:spLocks noGrp="1" noChangeArrowheads="1"/>
          </p:cNvSpPr>
          <p:nvPr>
            <p:ph type="ftr" idx="11"/>
          </p:nvPr>
        </p:nvSpPr>
        <p:spPr>
          <a:ln/>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6443320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13B3A91-7AEF-4F3D-9433-B33C2DBD76F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66262383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F69BA60-0198-4A66-A430-4E223B73ADD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80015608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447F494-D9AE-4F27-92C3-57364347B15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1431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082D8AA5-821A-4E71-ABFD-3BBC2179021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45980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F2ADC03C-7BBF-4700-A4E5-E1CDE817A35F}" type="datetime1">
              <a:rPr lang="ar-SA" smtClean="0"/>
              <a:t>19/01/1442</a:t>
            </a:fld>
            <a:endParaRPr lang="en-US" dirty="0"/>
          </a:p>
        </p:txBody>
      </p:sp>
      <p:sp>
        <p:nvSpPr>
          <p:cNvPr id="4"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5"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122150375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51D257BF-9BD6-4D3F-83D7-740FF2A04FD4}"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509661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78D64072-3495-420C-9F67-6B600BE8E1C2}"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5825734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C7898123-B75F-4DEC-96C9-B7BEE084A2B0}"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5008279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E0394C0B-1244-4555-87AC-299ABBE5322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643234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30BD611B-A1E1-4420-87BA-8DC6D4823F8B}"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36626323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51EE62E-C8E5-4AE0-844E-D4CE01C091F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56751903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B9A7F56-213A-42E6-93D3-575A9ECC8199}"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64229093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9D2A9FA-3B38-441E-8149-E0FE896544F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90038210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AAACC2C-BB82-41C3-9550-CE9F030AAEC7}"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2860278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CD8F268-5A7E-4782-B75A-BD4259FC85AC}"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62431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28DC9A6-FDA2-4171-BA68-F893061FF7F4}" type="datetime1">
              <a:rPr lang="ar-SA" smtClean="0"/>
              <a:t>19/01/1442</a:t>
            </a:fld>
            <a:endParaRPr lang="en-US" dirty="0"/>
          </a:p>
        </p:txBody>
      </p:sp>
      <p:sp>
        <p:nvSpPr>
          <p:cNvPr id="3"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4"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425741122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7DCF3EEC-D8E8-4242-BBD1-4EC24EE9C145}"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6592465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98EA1CEC-8B1D-4E4B-A09C-4FD7A3E2A4DF}"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3734505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ADDF9875-A299-4DEF-8A4C-39D1658848DC}"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8620080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34529590-9FE5-4396-A7DF-C65579E9B732}"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068455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7461589E-6B92-4253-9377-8E3A9D0D050D}"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948608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BFB41941-05AC-429F-890A-F419B11A6E3D}"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6337107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222CBE9E-B2B1-4BF2-A9C9-CBFE24246D9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0005348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E64F712E-94D8-4EDB-B327-516893E5E5EF}"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34595814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6C21DA25-D1C3-4679-9A6E-7D90B3587957}"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1016653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BD04F11-19FF-4234-8356-93449AFAC823}"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3471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0129B97-8F64-4725-BB45-777EE956AC79}" type="datetime1">
              <a:rPr lang="ar-SA" smtClean="0"/>
              <a:t>19/01/1442</a:t>
            </a:fld>
            <a:endParaRPr lang="en-US" dirty="0"/>
          </a:p>
        </p:txBody>
      </p:sp>
      <p:sp>
        <p:nvSpPr>
          <p:cNvPr id="6"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7"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92296340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88ED780F-97DE-4B63-92C3-FE9ADC1F54A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89869734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6F936538-A881-4FE0-9B8F-7A462DD2999E}"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65470046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16711B61-D241-4003-8863-18AB28A35CD8}"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48660981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4419478C-6E6B-4AB9-A124-9D6C9B927874}"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54971512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73E87D39-3899-4106-A819-6FFEEE2CD615}"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7224353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4564977C-4A82-4DD1-BFEB-DC5BA64D4DD3}"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09149963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0EAAB8CC-D16A-4F78-AD3E-9C58422B69E7}"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6214038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F4B48C61-B18C-48C5-AD17-0F110D381C9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10679436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54A0FF1B-58CC-4DE9-ADE0-E057DA7AA21B}"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15249695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A27468DD-C625-453A-AC17-39664B1C77D1}"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573640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2F68EEF-0820-4990-85E9-6CBCDFCE2561}" type="datetime1">
              <a:rPr lang="ar-SA" smtClean="0"/>
              <a:t>19/01/1442</a:t>
            </a:fld>
            <a:endParaRPr lang="en-US" dirty="0"/>
          </a:p>
        </p:txBody>
      </p:sp>
      <p:sp>
        <p:nvSpPr>
          <p:cNvPr id="6" name="Rectangle 5"/>
          <p:cNvSpPr>
            <a:spLocks noGrp="1" noChangeArrowheads="1"/>
          </p:cNvSpPr>
          <p:nvPr>
            <p:ph type="sldNum" sz="quarter" idx="11"/>
          </p:nvPr>
        </p:nvSpPr>
        <p:spPr>
          <a:ln/>
        </p:spPr>
        <p:txBody>
          <a:bodyPr/>
          <a:lstStyle>
            <a:lvl1pPr>
              <a:defRPr/>
            </a:lvl1pPr>
          </a:lstStyle>
          <a:p>
            <a:fld id="{EEEECDCC-63C2-4492-ADC6-A6890B1EB79E}" type="slidenum">
              <a:rPr lang="en-US" smtClean="0"/>
              <a:t>‹#›</a:t>
            </a:fld>
            <a:endParaRPr lang="en-US" dirty="0"/>
          </a:p>
        </p:txBody>
      </p:sp>
      <p:sp>
        <p:nvSpPr>
          <p:cNvPr id="7" name="Rectangle 6"/>
          <p:cNvSpPr>
            <a:spLocks noGrp="1" noChangeArrowheads="1"/>
          </p:cNvSpPr>
          <p:nvPr>
            <p:ph type="ftr" sz="quarter" idx="12"/>
          </p:nvPr>
        </p:nvSpPr>
        <p:spPr>
          <a:ln/>
        </p:spPr>
        <p:txBody>
          <a:bodyPr/>
          <a:lstStyle>
            <a:lvl1pPr>
              <a:defRPr/>
            </a:lvl1pPr>
          </a:lstStyle>
          <a:p>
            <a:r>
              <a:rPr lang="en-US"/>
              <a:t>Dr. Mohammed Alnaif</a:t>
            </a:r>
            <a:endParaRPr lang="en-US" dirty="0"/>
          </a:p>
        </p:txBody>
      </p:sp>
    </p:spTree>
    <p:extLst>
      <p:ext uri="{BB962C8B-B14F-4D97-AF65-F5344CB8AC3E}">
        <p14:creationId xmlns:p14="http://schemas.microsoft.com/office/powerpoint/2010/main" val="373321742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BFA306E9-AB44-482A-B0E6-EE06C5F8FD27}"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9818940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CE87BF19-DD64-4750-8C7A-D46FB517F715}"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1298129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Content Placeholder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7E8EF19A-B18F-423B-B576-1007546431A8}"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426229093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Slide Number Placeholder 6"/>
          <p:cNvSpPr>
            <a:spLocks noGrp="1"/>
          </p:cNvSpPr>
          <p:nvPr>
            <p:ph type="sldNum" idx="10"/>
          </p:nvPr>
        </p:nvSpPr>
        <p:spPr/>
        <p:txBody>
          <a:bodyPr/>
          <a:lstStyle>
            <a:lvl1pPr>
              <a:defRPr/>
            </a:lvl1pPr>
          </a:lstStyle>
          <a:p>
            <a:pPr>
              <a:defRPr/>
            </a:pPr>
            <a:r>
              <a:rPr lang="tr-TR"/>
              <a:t>Slide</a:t>
            </a:r>
            <a:r>
              <a:rPr lang="tr-TR" b="0"/>
              <a:t> </a:t>
            </a:r>
            <a:fld id="{E2E90FE3-655C-49FD-BA98-7DE00CFB835B}" type="slidenum">
              <a:rPr lang="tr-TR"/>
              <a:pPr>
                <a:defRPr/>
              </a:pPr>
              <a:t>‹#›</a:t>
            </a:fld>
            <a:endParaRPr lang="tr-TR"/>
          </a:p>
        </p:txBody>
      </p:sp>
      <p:sp>
        <p:nvSpPr>
          <p:cNvPr id="8" name="Footer Placeholder 7"/>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5646825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Slide Number Placeholder 2"/>
          <p:cNvSpPr>
            <a:spLocks noGrp="1"/>
          </p:cNvSpPr>
          <p:nvPr>
            <p:ph type="sldNum" idx="10"/>
          </p:nvPr>
        </p:nvSpPr>
        <p:spPr/>
        <p:txBody>
          <a:bodyPr/>
          <a:lstStyle>
            <a:lvl1pPr>
              <a:defRPr/>
            </a:lvl1pPr>
          </a:lstStyle>
          <a:p>
            <a:pPr>
              <a:defRPr/>
            </a:pPr>
            <a:r>
              <a:rPr lang="tr-TR"/>
              <a:t>Slide</a:t>
            </a:r>
            <a:r>
              <a:rPr lang="tr-TR" b="0"/>
              <a:t> </a:t>
            </a:r>
            <a:fld id="{B33ED27B-9C6F-427A-81C8-61E6B45EB6B3}" type="slidenum">
              <a:rPr lang="tr-TR"/>
              <a:pPr>
                <a:defRPr/>
              </a:pPr>
              <a:t>‹#›</a:t>
            </a:fld>
            <a:endParaRPr lang="tr-TR"/>
          </a:p>
        </p:txBody>
      </p:sp>
      <p:sp>
        <p:nvSpPr>
          <p:cNvPr id="4" name="Footer Placeholder 3"/>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9552952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pPr>
              <a:defRPr/>
            </a:pPr>
            <a:r>
              <a:rPr lang="tr-TR"/>
              <a:t>Slide</a:t>
            </a:r>
            <a:r>
              <a:rPr lang="tr-TR" b="0"/>
              <a:t> </a:t>
            </a:r>
            <a:fld id="{34B19F1F-277F-4FEF-B89A-F1A82E083EB4}" type="slidenum">
              <a:rPr lang="tr-TR"/>
              <a:pPr>
                <a:defRPr/>
              </a:pPr>
              <a:t>‹#›</a:t>
            </a:fld>
            <a:endParaRPr lang="tr-TR"/>
          </a:p>
        </p:txBody>
      </p:sp>
      <p:sp>
        <p:nvSpPr>
          <p:cNvPr id="3" name="Footer Placeholder 2"/>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6838168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EBBB7E1A-3710-4860-AAFC-D8B000C40816}"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391343338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ar-S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pPr>
              <a:defRPr/>
            </a:pPr>
            <a:r>
              <a:rPr lang="tr-TR"/>
              <a:t>Slide</a:t>
            </a:r>
            <a:r>
              <a:rPr lang="tr-TR" b="0"/>
              <a:t> </a:t>
            </a:r>
            <a:fld id="{28F0C05F-32C0-43B3-947C-3031B6171C8C}" type="slidenum">
              <a:rPr lang="tr-TR"/>
              <a:pPr>
                <a:defRPr/>
              </a:pPr>
              <a:t>‹#›</a:t>
            </a:fld>
            <a:endParaRPr lang="tr-TR"/>
          </a:p>
        </p:txBody>
      </p:sp>
      <p:sp>
        <p:nvSpPr>
          <p:cNvPr id="6" name="Footer Placeholder 5"/>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20316050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3FF0ECA6-4223-4116-8715-EC0C04D705B8}"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48686096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7813" y="274638"/>
            <a:ext cx="2055812" cy="5848350"/>
          </a:xfrm>
        </p:spPr>
        <p:txBody>
          <a:bodyPr vert="eaVert"/>
          <a:lstStyle/>
          <a:p>
            <a:r>
              <a:rPr lang="en-US"/>
              <a:t>Click to edit Master title style</a:t>
            </a:r>
            <a:endParaRPr lang="ar-SA"/>
          </a:p>
        </p:txBody>
      </p:sp>
      <p:sp>
        <p:nvSpPr>
          <p:cNvPr id="3" name="Vertical Text Placeholder 2"/>
          <p:cNvSpPr>
            <a:spLocks noGrp="1"/>
          </p:cNvSpPr>
          <p:nvPr>
            <p:ph type="body" orient="vert" idx="1"/>
          </p:nvPr>
        </p:nvSpPr>
        <p:spPr>
          <a:xfrm>
            <a:off x="457200" y="274638"/>
            <a:ext cx="6018213"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Slide Number Placeholder 3"/>
          <p:cNvSpPr>
            <a:spLocks noGrp="1"/>
          </p:cNvSpPr>
          <p:nvPr>
            <p:ph type="sldNum" idx="10"/>
          </p:nvPr>
        </p:nvSpPr>
        <p:spPr/>
        <p:txBody>
          <a:bodyPr/>
          <a:lstStyle>
            <a:lvl1pPr>
              <a:defRPr/>
            </a:lvl1pPr>
          </a:lstStyle>
          <a:p>
            <a:pPr>
              <a:defRPr/>
            </a:pPr>
            <a:r>
              <a:rPr lang="tr-TR"/>
              <a:t>Slide</a:t>
            </a:r>
            <a:r>
              <a:rPr lang="tr-TR" b="0"/>
              <a:t> </a:t>
            </a:r>
            <a:fld id="{D61B90E8-9A82-4D71-8F59-CB21E3C43890}" type="slidenum">
              <a:rPr lang="tr-TR"/>
              <a:pPr>
                <a:defRPr/>
              </a:pPr>
              <a:t>‹#›</a:t>
            </a:fld>
            <a:endParaRPr lang="tr-TR"/>
          </a:p>
        </p:txBody>
      </p:sp>
      <p:sp>
        <p:nvSpPr>
          <p:cNvPr id="5" name="Footer Placeholder 4"/>
          <p:cNvSpPr>
            <a:spLocks noGrp="1"/>
          </p:cNvSpPr>
          <p:nvPr>
            <p:ph type="ftr" idx="11"/>
          </p:nvPr>
        </p:nvSpPr>
        <p:spPr/>
        <p:txBody>
          <a:bodyPr/>
          <a:lstStyle>
            <a:lvl1pPr>
              <a:defRPr/>
            </a:lvl1pPr>
          </a:lstStyle>
          <a:p>
            <a:pPr>
              <a:defRPr/>
            </a:pPr>
            <a:r>
              <a:rPr lang="tr-TR"/>
              <a:t>Dr. Mohammed Alnaif</a:t>
            </a:r>
          </a:p>
        </p:txBody>
      </p:sp>
    </p:spTree>
    <p:extLst>
      <p:ext uri="{BB962C8B-B14F-4D97-AF65-F5344CB8AC3E}">
        <p14:creationId xmlns:p14="http://schemas.microsoft.com/office/powerpoint/2010/main" val="1047813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1.pn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1.pn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1.pn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1.pn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1.pn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1.pn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1.pn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1.pn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1.pn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pn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fld id="{33E4C1BD-475A-4C7F-86C7-9C8FCCA94F22}" type="datetime1">
              <a:rPr lang="ar-SA" smtClean="0"/>
              <a:t>19/01/1442</a:t>
            </a:fld>
            <a:endParaRPr lang="en-US" dirty="0"/>
          </a:p>
        </p:txBody>
      </p:sp>
      <p:sp>
        <p:nvSpPr>
          <p:cNvPr id="4101"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fld id="{EEEECDCC-63C2-4492-ADC6-A6890B1EB79E}" type="slidenum">
              <a:rPr lang="en-US" smtClean="0"/>
              <a:t>‹#›</a:t>
            </a:fld>
            <a:endParaRPr lang="en-US" dirty="0"/>
          </a:p>
        </p:txBody>
      </p:sp>
      <p:sp>
        <p:nvSpPr>
          <p:cNvPr id="4102"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r>
              <a:rPr lang="en-US"/>
              <a:t>Dr. Mohammed Alnaif</a:t>
            </a:r>
            <a:endParaRPr lang="en-US" dirty="0"/>
          </a:p>
        </p:txBody>
      </p:sp>
      <p:sp>
        <p:nvSpPr>
          <p:cNvPr id="1031"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032"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3"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034"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35" name="Group 11"/>
          <p:cNvGrpSpPr>
            <a:grpSpLocks/>
          </p:cNvGrpSpPr>
          <p:nvPr/>
        </p:nvGrpSpPr>
        <p:grpSpPr bwMode="auto">
          <a:xfrm>
            <a:off x="276225" y="341313"/>
            <a:ext cx="642938" cy="6516687"/>
            <a:chOff x="174" y="215"/>
            <a:chExt cx="405" cy="4105"/>
          </a:xfrm>
        </p:grpSpPr>
        <p:sp>
          <p:nvSpPr>
            <p:cNvPr id="1036"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037" name="Group 13"/>
            <p:cNvGrpSpPr>
              <a:grpSpLocks/>
            </p:cNvGrpSpPr>
            <p:nvPr/>
          </p:nvGrpSpPr>
          <p:grpSpPr bwMode="auto">
            <a:xfrm>
              <a:off x="174" y="468"/>
              <a:ext cx="405" cy="3852"/>
              <a:chOff x="174" y="468"/>
              <a:chExt cx="405" cy="3852"/>
            </a:xfrm>
          </p:grpSpPr>
          <p:grpSp>
            <p:nvGrpSpPr>
              <p:cNvPr id="1039" name="Group 14"/>
              <p:cNvGrpSpPr>
                <a:grpSpLocks/>
              </p:cNvGrpSpPr>
              <p:nvPr/>
            </p:nvGrpSpPr>
            <p:grpSpPr bwMode="auto">
              <a:xfrm>
                <a:off x="175" y="468"/>
                <a:ext cx="404" cy="194"/>
                <a:chOff x="175" y="468"/>
                <a:chExt cx="404" cy="194"/>
              </a:xfrm>
            </p:grpSpPr>
            <p:sp>
              <p:nvSpPr>
                <p:cNvPr id="1041"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42"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043"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1040"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1038"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242"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7180"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7171"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7172"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7173"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7174"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0247"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0248"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7178"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25DE51E4-CE06-430E-9023-8B1B72704C0F}" type="slidenum">
              <a:rPr lang="tr-TR"/>
              <a:pPr>
                <a:defRPr/>
              </a:pPr>
              <a:t>‹#›</a:t>
            </a:fld>
            <a:endParaRPr lang="tr-TR"/>
          </a:p>
        </p:txBody>
      </p:sp>
      <p:sp>
        <p:nvSpPr>
          <p:cNvPr id="7179"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1266"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8204"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8195"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8196"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8197"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8198"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1271"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1272"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8202"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83E89581-1F14-4159-8F09-C5CDF2115965}" type="slidenum">
              <a:rPr lang="tr-TR"/>
              <a:pPr>
                <a:defRPr/>
              </a:pPr>
              <a:t>‹#›</a:t>
            </a:fld>
            <a:endParaRPr lang="tr-TR"/>
          </a:p>
        </p:txBody>
      </p:sp>
      <p:sp>
        <p:nvSpPr>
          <p:cNvPr id="8203"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2290"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9228"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9219"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9220"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9221"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9222"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2295"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2296"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9226"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06DFAD89-7E3C-4E7B-9303-A5CD48263F09}" type="slidenum">
              <a:rPr lang="tr-TR"/>
              <a:pPr>
                <a:defRPr/>
              </a:pPr>
              <a:t>‹#›</a:t>
            </a:fld>
            <a:endParaRPr lang="tr-TR"/>
          </a:p>
        </p:txBody>
      </p:sp>
      <p:sp>
        <p:nvSpPr>
          <p:cNvPr id="9227"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3314"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252"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0243"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244"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245"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246"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3319"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3320"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0250"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8F4F735D-BC71-4277-B041-EBC17BD7C29C}" type="slidenum">
              <a:rPr lang="tr-TR"/>
              <a:pPr>
                <a:defRPr/>
              </a:pPr>
              <a:t>‹#›</a:t>
            </a:fld>
            <a:endParaRPr lang="tr-TR"/>
          </a:p>
        </p:txBody>
      </p:sp>
      <p:sp>
        <p:nvSpPr>
          <p:cNvPr id="10251"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4338"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1276"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1267"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1268"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1269"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1270"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4343"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4344"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1274"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F8C08FC7-3E0A-467E-8EC7-00DCF0CB3B69}" type="slidenum">
              <a:rPr lang="tr-TR"/>
              <a:pPr>
                <a:defRPr/>
              </a:pPr>
              <a:t>‹#›</a:t>
            </a:fld>
            <a:endParaRPr lang="tr-TR"/>
          </a:p>
        </p:txBody>
      </p:sp>
      <p:sp>
        <p:nvSpPr>
          <p:cNvPr id="11275"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5362"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2300"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2291"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2292"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2293"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2294"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5367"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5368"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2298"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61145C42-F804-42FF-95DC-F58B23FDC3EC}" type="slidenum">
              <a:rPr lang="tr-TR"/>
              <a:pPr>
                <a:defRPr/>
              </a:pPr>
              <a:t>‹#›</a:t>
            </a:fld>
            <a:endParaRPr lang="tr-TR"/>
          </a:p>
        </p:txBody>
      </p:sp>
      <p:sp>
        <p:nvSpPr>
          <p:cNvPr id="12299"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6386"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3324"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3315"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3316"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3317"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3318"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6391"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6392"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3322"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F03F8705-1DF1-4E15-952D-61CB7008A696}" type="slidenum">
              <a:rPr lang="tr-TR"/>
              <a:pPr>
                <a:defRPr/>
              </a:pPr>
              <a:t>‹#›</a:t>
            </a:fld>
            <a:endParaRPr lang="tr-TR"/>
          </a:p>
        </p:txBody>
      </p:sp>
      <p:sp>
        <p:nvSpPr>
          <p:cNvPr id="13323"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7410"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4348"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4339"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4340"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4341"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4342"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7415"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7416"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4346"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1CD81CE1-7694-46BB-9FCE-94495103FF56}" type="slidenum">
              <a:rPr lang="tr-TR"/>
              <a:pPr>
                <a:defRPr/>
              </a:pPr>
              <a:t>‹#›</a:t>
            </a:fld>
            <a:endParaRPr lang="tr-TR"/>
          </a:p>
        </p:txBody>
      </p:sp>
      <p:sp>
        <p:nvSpPr>
          <p:cNvPr id="14347"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8434"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5372"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5363"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5364"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5365"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5366"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18439"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18440"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15370"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5980256A-4FFA-46BE-8D32-640E1E40D273}" type="slidenum">
              <a:rPr lang="tr-TR"/>
              <a:pPr>
                <a:defRPr/>
              </a:pPr>
              <a:t>‹#›</a:t>
            </a:fld>
            <a:endParaRPr lang="tr-TR"/>
          </a:p>
        </p:txBody>
      </p:sp>
      <p:sp>
        <p:nvSpPr>
          <p:cNvPr id="15371"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9459"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6564"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8F21160A-B7BB-4357-9FFB-97B6B6B41462}" type="datetime1">
              <a:rPr lang="ar-SA" altLang="en-US" smtClean="0"/>
              <a:t>19/01/1442</a:t>
            </a:fld>
            <a:endParaRPr lang="en-US" altLang="en-US"/>
          </a:p>
        </p:txBody>
      </p:sp>
      <p:sp>
        <p:nvSpPr>
          <p:cNvPr id="66565"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endParaRPr lang="en-US" altLang="en-US"/>
          </a:p>
        </p:txBody>
      </p:sp>
      <p:sp>
        <p:nvSpPr>
          <p:cNvPr id="66566"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ltLang="en-US"/>
              <a:t>Dr. Mohammed Alnaif</a:t>
            </a:r>
          </a:p>
        </p:txBody>
      </p:sp>
      <p:sp>
        <p:nvSpPr>
          <p:cNvPr id="19463"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9464"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65"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9466"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9467" name="Group 11"/>
          <p:cNvGrpSpPr>
            <a:grpSpLocks/>
          </p:cNvGrpSpPr>
          <p:nvPr/>
        </p:nvGrpSpPr>
        <p:grpSpPr bwMode="auto">
          <a:xfrm>
            <a:off x="276225" y="341313"/>
            <a:ext cx="642938" cy="6516687"/>
            <a:chOff x="174" y="215"/>
            <a:chExt cx="405" cy="4105"/>
          </a:xfrm>
        </p:grpSpPr>
        <p:sp>
          <p:nvSpPr>
            <p:cNvPr id="19468"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19469" name="Group 13"/>
            <p:cNvGrpSpPr>
              <a:grpSpLocks/>
            </p:cNvGrpSpPr>
            <p:nvPr/>
          </p:nvGrpSpPr>
          <p:grpSpPr bwMode="auto">
            <a:xfrm>
              <a:off x="174" y="468"/>
              <a:ext cx="405" cy="3852"/>
              <a:chOff x="174" y="468"/>
              <a:chExt cx="405" cy="3852"/>
            </a:xfrm>
          </p:grpSpPr>
          <p:grpSp>
            <p:nvGrpSpPr>
              <p:cNvPr id="19471" name="Group 14"/>
              <p:cNvGrpSpPr>
                <a:grpSpLocks/>
              </p:cNvGrpSpPr>
              <p:nvPr/>
            </p:nvGrpSpPr>
            <p:grpSpPr bwMode="auto">
              <a:xfrm>
                <a:off x="175" y="468"/>
                <a:ext cx="404" cy="194"/>
                <a:chOff x="175" y="468"/>
                <a:chExt cx="404" cy="194"/>
              </a:xfrm>
            </p:grpSpPr>
            <p:sp>
              <p:nvSpPr>
                <p:cNvPr id="19473"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74"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19475"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19472"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19470"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dk2" tx1="lt1" bg2="dk1" tx2="lt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6564"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D70E23C3-28D5-4B0B-9C57-3ABE88004876}" type="datetime1">
              <a:rPr lang="ar-SA" altLang="en-US" smtClean="0"/>
              <a:t>19/01/1442</a:t>
            </a:fld>
            <a:endParaRPr lang="en-US" altLang="en-US"/>
          </a:p>
        </p:txBody>
      </p:sp>
      <p:sp>
        <p:nvSpPr>
          <p:cNvPr id="66565"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endParaRPr lang="en-US" altLang="en-US"/>
          </a:p>
        </p:txBody>
      </p:sp>
      <p:sp>
        <p:nvSpPr>
          <p:cNvPr id="66566"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ltLang="en-US"/>
              <a:t>Dr. Mohammed Alnaif</a:t>
            </a:r>
          </a:p>
        </p:txBody>
      </p:sp>
      <p:sp>
        <p:nvSpPr>
          <p:cNvPr id="2055"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56"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57"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58"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059" name="Group 11"/>
          <p:cNvGrpSpPr>
            <a:grpSpLocks/>
          </p:cNvGrpSpPr>
          <p:nvPr/>
        </p:nvGrpSpPr>
        <p:grpSpPr bwMode="auto">
          <a:xfrm>
            <a:off x="276225" y="341313"/>
            <a:ext cx="642938" cy="6516687"/>
            <a:chOff x="174" y="215"/>
            <a:chExt cx="405" cy="4105"/>
          </a:xfrm>
        </p:grpSpPr>
        <p:sp>
          <p:nvSpPr>
            <p:cNvPr id="2060"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061" name="Group 13"/>
            <p:cNvGrpSpPr>
              <a:grpSpLocks/>
            </p:cNvGrpSpPr>
            <p:nvPr/>
          </p:nvGrpSpPr>
          <p:grpSpPr bwMode="auto">
            <a:xfrm>
              <a:off x="174" y="468"/>
              <a:ext cx="405" cy="3852"/>
              <a:chOff x="174" y="468"/>
              <a:chExt cx="405" cy="3852"/>
            </a:xfrm>
          </p:grpSpPr>
          <p:grpSp>
            <p:nvGrpSpPr>
              <p:cNvPr id="2063" name="Group 14"/>
              <p:cNvGrpSpPr>
                <a:grpSpLocks/>
              </p:cNvGrpSpPr>
              <p:nvPr/>
            </p:nvGrpSpPr>
            <p:grpSpPr bwMode="auto">
              <a:xfrm>
                <a:off x="175" y="468"/>
                <a:ext cx="404" cy="194"/>
                <a:chOff x="175" y="468"/>
                <a:chExt cx="404" cy="194"/>
              </a:xfrm>
            </p:grpSpPr>
            <p:sp>
              <p:nvSpPr>
                <p:cNvPr id="2065"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66"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67"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064"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062"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dk2" tx1="lt1" bg2="dk1"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0483"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2825EFD8-B4E3-45B4-A901-D37F61D431A2}" type="datetime1">
              <a:rPr lang="ar-SA" smtClean="0"/>
              <a:t>19/01/1442</a:t>
            </a:fld>
            <a:endParaRPr lang="en-US"/>
          </a:p>
        </p:txBody>
      </p:sp>
      <p:sp>
        <p:nvSpPr>
          <p:cNvPr id="4101"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fld id="{06FAB3D5-B7B4-4D71-A2F5-B04A3BFA1717}" type="slidenum">
              <a:rPr lang="en-US"/>
              <a:pPr>
                <a:defRPr/>
              </a:pPr>
              <a:t>‹#›</a:t>
            </a:fld>
            <a:endParaRPr lang="en-US"/>
          </a:p>
        </p:txBody>
      </p:sp>
      <p:sp>
        <p:nvSpPr>
          <p:cNvPr id="4102"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t>Dr. Mohammed Alnaif</a:t>
            </a:r>
          </a:p>
        </p:txBody>
      </p:sp>
      <p:sp>
        <p:nvSpPr>
          <p:cNvPr id="20487"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488"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9"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490"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0491" name="Group 11"/>
          <p:cNvGrpSpPr>
            <a:grpSpLocks/>
          </p:cNvGrpSpPr>
          <p:nvPr/>
        </p:nvGrpSpPr>
        <p:grpSpPr bwMode="auto">
          <a:xfrm>
            <a:off x="276225" y="341313"/>
            <a:ext cx="642938" cy="6516687"/>
            <a:chOff x="174" y="215"/>
            <a:chExt cx="405" cy="4105"/>
          </a:xfrm>
        </p:grpSpPr>
        <p:sp>
          <p:nvSpPr>
            <p:cNvPr id="20492"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0493" name="Group 13"/>
            <p:cNvGrpSpPr>
              <a:grpSpLocks/>
            </p:cNvGrpSpPr>
            <p:nvPr/>
          </p:nvGrpSpPr>
          <p:grpSpPr bwMode="auto">
            <a:xfrm>
              <a:off x="174" y="468"/>
              <a:ext cx="405" cy="3852"/>
              <a:chOff x="174" y="468"/>
              <a:chExt cx="405" cy="3852"/>
            </a:xfrm>
          </p:grpSpPr>
          <p:grpSp>
            <p:nvGrpSpPr>
              <p:cNvPr id="20495" name="Group 14"/>
              <p:cNvGrpSpPr>
                <a:grpSpLocks/>
              </p:cNvGrpSpPr>
              <p:nvPr/>
            </p:nvGrpSpPr>
            <p:grpSpPr bwMode="auto">
              <a:xfrm>
                <a:off x="175" y="468"/>
                <a:ext cx="404" cy="194"/>
                <a:chOff x="175" y="468"/>
                <a:chExt cx="404" cy="194"/>
              </a:xfrm>
            </p:grpSpPr>
            <p:sp>
              <p:nvSpPr>
                <p:cNvPr id="20497"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8"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0499"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0496"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0494"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1507"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6564"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275E5E8E-FCD8-444C-86F3-3E95ABE4B50D}" type="datetime1">
              <a:rPr lang="ar-SA" altLang="en-US" smtClean="0"/>
              <a:t>19/01/1442</a:t>
            </a:fld>
            <a:endParaRPr lang="en-US" altLang="en-US"/>
          </a:p>
        </p:txBody>
      </p:sp>
      <p:sp>
        <p:nvSpPr>
          <p:cNvPr id="66565"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endParaRPr lang="en-US" altLang="en-US"/>
          </a:p>
        </p:txBody>
      </p:sp>
      <p:sp>
        <p:nvSpPr>
          <p:cNvPr id="66566"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ltLang="en-US"/>
              <a:t>Dr. Mohammed Alnaif</a:t>
            </a:r>
          </a:p>
        </p:txBody>
      </p:sp>
      <p:sp>
        <p:nvSpPr>
          <p:cNvPr id="21511"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1512"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13"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1514"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1515" name="Group 11"/>
          <p:cNvGrpSpPr>
            <a:grpSpLocks/>
          </p:cNvGrpSpPr>
          <p:nvPr/>
        </p:nvGrpSpPr>
        <p:grpSpPr bwMode="auto">
          <a:xfrm>
            <a:off x="276225" y="341313"/>
            <a:ext cx="642938" cy="6516687"/>
            <a:chOff x="174" y="215"/>
            <a:chExt cx="405" cy="4105"/>
          </a:xfrm>
        </p:grpSpPr>
        <p:sp>
          <p:nvSpPr>
            <p:cNvPr id="21516"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1517" name="Group 13"/>
            <p:cNvGrpSpPr>
              <a:grpSpLocks/>
            </p:cNvGrpSpPr>
            <p:nvPr/>
          </p:nvGrpSpPr>
          <p:grpSpPr bwMode="auto">
            <a:xfrm>
              <a:off x="174" y="468"/>
              <a:ext cx="405" cy="3852"/>
              <a:chOff x="174" y="468"/>
              <a:chExt cx="405" cy="3852"/>
            </a:xfrm>
          </p:grpSpPr>
          <p:grpSp>
            <p:nvGrpSpPr>
              <p:cNvPr id="21519" name="Group 14"/>
              <p:cNvGrpSpPr>
                <a:grpSpLocks/>
              </p:cNvGrpSpPr>
              <p:nvPr/>
            </p:nvGrpSpPr>
            <p:grpSpPr bwMode="auto">
              <a:xfrm>
                <a:off x="175" y="468"/>
                <a:ext cx="404" cy="194"/>
                <a:chOff x="175" y="468"/>
                <a:chExt cx="404" cy="194"/>
              </a:xfrm>
            </p:grpSpPr>
            <p:sp>
              <p:nvSpPr>
                <p:cNvPr id="21521"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1522"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1523"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1520"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1518"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dk2" tx1="lt1" bg2="dk1" tx2="lt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2531"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3203B244-65BA-43D5-8C9B-C6A407B1E6B4}" type="datetime1">
              <a:rPr lang="ar-SA" smtClean="0"/>
              <a:t>19/01/1442</a:t>
            </a:fld>
            <a:endParaRPr lang="en-US"/>
          </a:p>
        </p:txBody>
      </p:sp>
      <p:sp>
        <p:nvSpPr>
          <p:cNvPr id="4101"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fld id="{6B340274-B014-4E17-9BDC-6A8E2B0B2B19}" type="slidenum">
              <a:rPr lang="en-US"/>
              <a:pPr>
                <a:defRPr/>
              </a:pPr>
              <a:t>‹#›</a:t>
            </a:fld>
            <a:endParaRPr lang="en-US"/>
          </a:p>
        </p:txBody>
      </p:sp>
      <p:sp>
        <p:nvSpPr>
          <p:cNvPr id="4102"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t>Dr. Mohammed Alnaif</a:t>
            </a:r>
          </a:p>
        </p:txBody>
      </p:sp>
      <p:sp>
        <p:nvSpPr>
          <p:cNvPr id="22535"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2536"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7"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2538"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539" name="Group 11"/>
          <p:cNvGrpSpPr>
            <a:grpSpLocks/>
          </p:cNvGrpSpPr>
          <p:nvPr/>
        </p:nvGrpSpPr>
        <p:grpSpPr bwMode="auto">
          <a:xfrm>
            <a:off x="276225" y="341313"/>
            <a:ext cx="642938" cy="6516687"/>
            <a:chOff x="174" y="215"/>
            <a:chExt cx="405" cy="4105"/>
          </a:xfrm>
        </p:grpSpPr>
        <p:sp>
          <p:nvSpPr>
            <p:cNvPr id="22540"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2541" name="Group 13"/>
            <p:cNvGrpSpPr>
              <a:grpSpLocks/>
            </p:cNvGrpSpPr>
            <p:nvPr/>
          </p:nvGrpSpPr>
          <p:grpSpPr bwMode="auto">
            <a:xfrm>
              <a:off x="174" y="468"/>
              <a:ext cx="405" cy="3852"/>
              <a:chOff x="174" y="468"/>
              <a:chExt cx="405" cy="3852"/>
            </a:xfrm>
          </p:grpSpPr>
          <p:grpSp>
            <p:nvGrpSpPr>
              <p:cNvPr id="22543" name="Group 14"/>
              <p:cNvGrpSpPr>
                <a:grpSpLocks/>
              </p:cNvGrpSpPr>
              <p:nvPr/>
            </p:nvGrpSpPr>
            <p:grpSpPr bwMode="auto">
              <a:xfrm>
                <a:off x="175" y="468"/>
                <a:ext cx="404" cy="194"/>
                <a:chOff x="175" y="468"/>
                <a:chExt cx="404" cy="194"/>
              </a:xfrm>
            </p:grpSpPr>
            <p:sp>
              <p:nvSpPr>
                <p:cNvPr id="22545"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46"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2547"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2544"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2542"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3555"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6564"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0D34E888-3EE6-4A11-99C9-C80089244A86}" type="datetime1">
              <a:rPr lang="ar-SA" altLang="en-US" smtClean="0"/>
              <a:t>19/01/1442</a:t>
            </a:fld>
            <a:endParaRPr lang="en-US" altLang="en-US"/>
          </a:p>
        </p:txBody>
      </p:sp>
      <p:sp>
        <p:nvSpPr>
          <p:cNvPr id="66565"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endParaRPr lang="en-US" altLang="en-US"/>
          </a:p>
        </p:txBody>
      </p:sp>
      <p:sp>
        <p:nvSpPr>
          <p:cNvPr id="66566"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ltLang="en-US"/>
              <a:t>Dr. Mohammed Alnaif</a:t>
            </a:r>
          </a:p>
        </p:txBody>
      </p:sp>
      <p:sp>
        <p:nvSpPr>
          <p:cNvPr id="23559"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3560"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3561"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3562"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3563" name="Group 11"/>
          <p:cNvGrpSpPr>
            <a:grpSpLocks/>
          </p:cNvGrpSpPr>
          <p:nvPr/>
        </p:nvGrpSpPr>
        <p:grpSpPr bwMode="auto">
          <a:xfrm>
            <a:off x="276225" y="341313"/>
            <a:ext cx="642938" cy="6516687"/>
            <a:chOff x="174" y="215"/>
            <a:chExt cx="405" cy="4105"/>
          </a:xfrm>
        </p:grpSpPr>
        <p:sp>
          <p:nvSpPr>
            <p:cNvPr id="23564"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23565" name="Group 13"/>
            <p:cNvGrpSpPr>
              <a:grpSpLocks/>
            </p:cNvGrpSpPr>
            <p:nvPr/>
          </p:nvGrpSpPr>
          <p:grpSpPr bwMode="auto">
            <a:xfrm>
              <a:off x="174" y="468"/>
              <a:ext cx="405" cy="3852"/>
              <a:chOff x="174" y="468"/>
              <a:chExt cx="405" cy="3852"/>
            </a:xfrm>
          </p:grpSpPr>
          <p:grpSp>
            <p:nvGrpSpPr>
              <p:cNvPr id="23567" name="Group 14"/>
              <p:cNvGrpSpPr>
                <a:grpSpLocks/>
              </p:cNvGrpSpPr>
              <p:nvPr/>
            </p:nvGrpSpPr>
            <p:grpSpPr bwMode="auto">
              <a:xfrm>
                <a:off x="175" y="468"/>
                <a:ext cx="404" cy="194"/>
                <a:chOff x="175" y="468"/>
                <a:chExt cx="404" cy="194"/>
              </a:xfrm>
            </p:grpSpPr>
            <p:sp>
              <p:nvSpPr>
                <p:cNvPr id="23569"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3570"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23571"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3568"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23566"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dk2" tx1="lt1" bg2="dk1" tx2="lt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DEAF5D8-BD5A-416D-A952-81D9D1880350}" type="datetime1">
              <a:rPr lang="ar-SA" smtClean="0"/>
              <a:t>19/01/1442</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a:t>Dr. Mohammed Alnaif</a:t>
            </a:r>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latin typeface="+mn-lt"/>
                <a:cs typeface="Arial" charset="0"/>
              </a:defRPr>
            </a:lvl1pPr>
          </a:lstStyle>
          <a:p>
            <a:pPr>
              <a:defRPr/>
            </a:pPr>
            <a:fld id="{DF8887FC-E4F2-4CB6-9DA3-CF68F696CE83}" type="datetime1">
              <a:rPr lang="ar-SA" smtClean="0"/>
              <a:t>19/01/1442</a:t>
            </a:fld>
            <a:endParaRPr lang="en-US"/>
          </a:p>
        </p:txBody>
      </p:sp>
      <p:sp>
        <p:nvSpPr>
          <p:cNvPr id="4101"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atin typeface="+mn-lt"/>
                <a:cs typeface="Arial" charset="0"/>
              </a:defRPr>
            </a:lvl1pPr>
          </a:lstStyle>
          <a:p>
            <a:pPr>
              <a:defRPr/>
            </a:pPr>
            <a:fld id="{A3935E4F-C81B-4707-944F-EAEC6C1EC2A8}" type="slidenum">
              <a:rPr lang="en-US"/>
              <a:pPr>
                <a:defRPr/>
              </a:pPr>
              <a:t>‹#›</a:t>
            </a:fld>
            <a:endParaRPr lang="en-US"/>
          </a:p>
        </p:txBody>
      </p:sp>
      <p:sp>
        <p:nvSpPr>
          <p:cNvPr id="4102"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latin typeface="+mn-lt"/>
                <a:cs typeface="Arial" charset="0"/>
              </a:defRPr>
            </a:lvl1pPr>
          </a:lstStyle>
          <a:p>
            <a:pPr>
              <a:defRPr/>
            </a:pPr>
            <a:r>
              <a:rPr lang="en-US"/>
              <a:t>Dr. Mohammed Alnaif</a:t>
            </a:r>
          </a:p>
        </p:txBody>
      </p:sp>
      <p:sp>
        <p:nvSpPr>
          <p:cNvPr id="3079"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3080" name="Freeform 8"/>
          <p:cNvSpPr>
            <a:spLocks/>
          </p:cNvSpPr>
          <p:nvPr/>
        </p:nvSpPr>
        <p:spPr bwMode="auto">
          <a:xfrm>
            <a:off x="406400" y="506413"/>
            <a:ext cx="242888" cy="239712"/>
          </a:xfrm>
          <a:custGeom>
            <a:avLst/>
            <a:gdLst>
              <a:gd name="T0" fmla="*/ 0 w 153"/>
              <a:gd name="T1" fmla="*/ 0 h 151"/>
              <a:gd name="T2" fmla="*/ 0 w 153"/>
              <a:gd name="T3" fmla="*/ 2147483647 h 151"/>
              <a:gd name="T4" fmla="*/ 2147483647 w 153"/>
              <a:gd name="T5" fmla="*/ 2147483647 h 151"/>
              <a:gd name="T6" fmla="*/ 2147483647 w 153"/>
              <a:gd name="T7" fmla="*/ 2147483647 h 151"/>
              <a:gd name="T8" fmla="*/ 2147483647 w 153"/>
              <a:gd name="T9" fmla="*/ 2147483647 h 151"/>
              <a:gd name="T10" fmla="*/ 2147483647 w 153"/>
              <a:gd name="T11" fmla="*/ 2147483647 h 151"/>
              <a:gd name="T12" fmla="*/ 2147483647 w 153"/>
              <a:gd name="T13" fmla="*/ 2147483647 h 151"/>
              <a:gd name="T14" fmla="*/ 2147483647 w 153"/>
              <a:gd name="T15" fmla="*/ 2147483647 h 151"/>
              <a:gd name="T16" fmla="*/ 2147483647 w 153"/>
              <a:gd name="T17" fmla="*/ 2147483647 h 151"/>
              <a:gd name="T18" fmla="*/ 2147483647 w 153"/>
              <a:gd name="T19" fmla="*/ 2147483647 h 151"/>
              <a:gd name="T20" fmla="*/ 2147483647 w 153"/>
              <a:gd name="T21" fmla="*/ 2147483647 h 151"/>
              <a:gd name="T22" fmla="*/ 2147483647 w 153"/>
              <a:gd name="T23" fmla="*/ 2147483647 h 151"/>
              <a:gd name="T24" fmla="*/ 2147483647 w 153"/>
              <a:gd name="T25" fmla="*/ 2147483647 h 151"/>
              <a:gd name="T26" fmla="*/ 2147483647 w 153"/>
              <a:gd name="T27" fmla="*/ 2147483647 h 151"/>
              <a:gd name="T28" fmla="*/ 2147483647 w 153"/>
              <a:gd name="T29" fmla="*/ 2147483647 h 151"/>
              <a:gd name="T30" fmla="*/ 2147483647 w 153"/>
              <a:gd name="T31" fmla="*/ 2147483647 h 151"/>
              <a:gd name="T32" fmla="*/ 2147483647 w 153"/>
              <a:gd name="T33" fmla="*/ 2147483647 h 151"/>
              <a:gd name="T34" fmla="*/ 2147483647 w 153"/>
              <a:gd name="T35" fmla="*/ 2147483647 h 151"/>
              <a:gd name="T36" fmla="*/ 2147483647 w 153"/>
              <a:gd name="T37" fmla="*/ 2147483647 h 151"/>
              <a:gd name="T38" fmla="*/ 2147483647 w 153"/>
              <a:gd name="T39" fmla="*/ 2147483647 h 151"/>
              <a:gd name="T40" fmla="*/ 2147483647 w 153"/>
              <a:gd name="T41" fmla="*/ 0 h 151"/>
              <a:gd name="T42" fmla="*/ 0 w 153"/>
              <a:gd name="T43" fmla="*/ 0 h 1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81" name="AutoShape 9"/>
          <p:cNvSpPr>
            <a:spLocks noChangeArrowheads="1"/>
          </p:cNvSpPr>
          <p:nvPr/>
        </p:nvSpPr>
        <p:spPr bwMode="auto">
          <a:xfrm rot="-54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3082"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3083" name="Group 11"/>
          <p:cNvGrpSpPr>
            <a:grpSpLocks/>
          </p:cNvGrpSpPr>
          <p:nvPr/>
        </p:nvGrpSpPr>
        <p:grpSpPr bwMode="auto">
          <a:xfrm>
            <a:off x="276225" y="341313"/>
            <a:ext cx="642938" cy="6516687"/>
            <a:chOff x="174" y="215"/>
            <a:chExt cx="405" cy="4105"/>
          </a:xfrm>
        </p:grpSpPr>
        <p:sp>
          <p:nvSpPr>
            <p:cNvPr id="3084"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nvGrpSpPr>
            <p:cNvPr id="3085" name="Group 13"/>
            <p:cNvGrpSpPr>
              <a:grpSpLocks/>
            </p:cNvGrpSpPr>
            <p:nvPr/>
          </p:nvGrpSpPr>
          <p:grpSpPr bwMode="auto">
            <a:xfrm>
              <a:off x="174" y="468"/>
              <a:ext cx="405" cy="3852"/>
              <a:chOff x="174" y="468"/>
              <a:chExt cx="405" cy="3852"/>
            </a:xfrm>
          </p:grpSpPr>
          <p:grpSp>
            <p:nvGrpSpPr>
              <p:cNvPr id="3087" name="Group 14"/>
              <p:cNvGrpSpPr>
                <a:grpSpLocks/>
              </p:cNvGrpSpPr>
              <p:nvPr/>
            </p:nvGrpSpPr>
            <p:grpSpPr bwMode="auto">
              <a:xfrm>
                <a:off x="175" y="468"/>
                <a:ext cx="404" cy="194"/>
                <a:chOff x="175" y="468"/>
                <a:chExt cx="404" cy="194"/>
              </a:xfrm>
            </p:grpSpPr>
            <p:sp>
              <p:nvSpPr>
                <p:cNvPr id="3089"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3090"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sp>
              <p:nvSpPr>
                <p:cNvPr id="3091"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3088"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
          <p:nvSpPr>
            <p:cNvPr id="3086"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endParaRPr lang="en-US" altLang="en-US"/>
            </a:p>
          </p:txBody>
        </p:sp>
      </p:gr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spd="slow">
    <p:diamond/>
  </p:transition>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imes New Roman" pitchFamily="18" charset="0"/>
        </a:defRPr>
      </a:lvl2pPr>
      <a:lvl3pPr algn="ctr" rtl="0" eaLnBrk="1" fontAlgn="base" hangingPunct="1">
        <a:spcBef>
          <a:spcPct val="0"/>
        </a:spcBef>
        <a:spcAft>
          <a:spcPct val="0"/>
        </a:spcAft>
        <a:defRPr kumimoji="1" sz="4400">
          <a:solidFill>
            <a:schemeClr val="tx2"/>
          </a:solidFill>
          <a:latin typeface="Times New Roman" pitchFamily="18" charset="0"/>
        </a:defRPr>
      </a:lvl3pPr>
      <a:lvl4pPr algn="ctr" rtl="0" eaLnBrk="1" fontAlgn="base" hangingPunct="1">
        <a:spcBef>
          <a:spcPct val="0"/>
        </a:spcBef>
        <a:spcAft>
          <a:spcPct val="0"/>
        </a:spcAft>
        <a:defRPr kumimoji="1" sz="4400">
          <a:solidFill>
            <a:schemeClr val="tx2"/>
          </a:solidFill>
          <a:latin typeface="Times New Roman" pitchFamily="18" charset="0"/>
        </a:defRPr>
      </a:lvl4pPr>
      <a:lvl5pPr algn="ctr" rtl="0" eaLnBrk="1" fontAlgn="base" hangingPunct="1">
        <a:spcBef>
          <a:spcPct val="0"/>
        </a:spcBef>
        <a:spcAft>
          <a:spcPct val="0"/>
        </a:spcAft>
        <a:defRPr kumimoji="1" sz="4400">
          <a:solidFill>
            <a:schemeClr val="tx2"/>
          </a:solidFill>
          <a:latin typeface="Times New Roman" pitchFamily="18" charset="0"/>
        </a:defRPr>
      </a:lvl5pPr>
      <a:lvl6pPr marL="457200" algn="ctr" rtl="0" eaLnBrk="1" fontAlgn="base" hangingPunct="1">
        <a:spcBef>
          <a:spcPct val="0"/>
        </a:spcBef>
        <a:spcAft>
          <a:spcPct val="0"/>
        </a:spcAft>
        <a:defRPr kumimoji="1" sz="4400">
          <a:solidFill>
            <a:schemeClr val="tx2"/>
          </a:solidFill>
          <a:latin typeface="Times New Roman" pitchFamily="18" charset="0"/>
        </a:defRPr>
      </a:lvl6pPr>
      <a:lvl7pPr marL="914400" algn="ctr" rtl="0" eaLnBrk="1" fontAlgn="base" hangingPunct="1">
        <a:spcBef>
          <a:spcPct val="0"/>
        </a:spcBef>
        <a:spcAft>
          <a:spcPct val="0"/>
        </a:spcAft>
        <a:defRPr kumimoji="1" sz="4400">
          <a:solidFill>
            <a:schemeClr val="tx2"/>
          </a:solidFill>
          <a:latin typeface="Times New Roman" pitchFamily="18" charset="0"/>
        </a:defRPr>
      </a:lvl7pPr>
      <a:lvl8pPr marL="1371600" algn="ctr" rtl="0" eaLnBrk="1" fontAlgn="base" hangingPunct="1">
        <a:spcBef>
          <a:spcPct val="0"/>
        </a:spcBef>
        <a:spcAft>
          <a:spcPct val="0"/>
        </a:spcAft>
        <a:defRPr kumimoji="1" sz="4400">
          <a:solidFill>
            <a:schemeClr val="tx2"/>
          </a:solidFill>
          <a:latin typeface="Times New Roman" pitchFamily="18" charset="0"/>
        </a:defRPr>
      </a:lvl8pPr>
      <a:lvl9pPr marL="1828800" algn="ctr" rtl="0" eaLnBrk="1" fontAlgn="base" hangingPunct="1">
        <a:spcBef>
          <a:spcPct val="0"/>
        </a:spcBef>
        <a:spcAft>
          <a:spcPct val="0"/>
        </a:spcAft>
        <a:defRPr kumimoji="1"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kumimoji="1"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kumimoji="1"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685800" y="2130425"/>
            <a:ext cx="39592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2" name="Rectangle 2"/>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Font typeface="Wingdings" pitchFamily="2" charset="2"/>
              <a:buNone/>
              <a:tabLst>
                <a:tab pos="723900" algn="l"/>
                <a:tab pos="1447800" algn="l"/>
              </a:tabLst>
              <a:defRPr sz="1400" b="1">
                <a:solidFill>
                  <a:srgbClr val="000000"/>
                </a:solidFill>
                <a:latin typeface="+mn-lt"/>
                <a:ea typeface="+mn-ea"/>
                <a:cs typeface="+mn-cs"/>
              </a:defRPr>
            </a:lvl1pPr>
          </a:lstStyle>
          <a:p>
            <a:pPr>
              <a:defRPr/>
            </a:pPr>
            <a:fld id="{4741329A-7BE8-4638-9634-ADE92FAAC2CF}" type="slidenum">
              <a:rPr lang="en-US"/>
              <a:pPr>
                <a:defRPr/>
              </a:pPr>
              <a:t>‹#›</a:t>
            </a:fld>
            <a:endParaRPr lang="en-US"/>
          </a:p>
        </p:txBody>
      </p:sp>
      <p:sp>
        <p:nvSpPr>
          <p:cNvPr id="2051" name="Rectangle 3"/>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en-US"/>
              <a:t>Dr. Mohammed Alnaif</a:t>
            </a:r>
          </a:p>
        </p:txBody>
      </p:sp>
      <p:sp>
        <p:nvSpPr>
          <p:cNvPr id="4101" name="Rectangle 4"/>
          <p:cNvSpPr>
            <a:spLocks noGrp="1" noChangeArrowheads="1"/>
          </p:cNvSpPr>
          <p:nvPr>
            <p:ph type="body" idx="1"/>
          </p:nvPr>
        </p:nvSpPr>
        <p:spPr bwMode="auto">
          <a:xfrm>
            <a:off x="457200" y="1604963"/>
            <a:ext cx="8226425" cy="452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ransition spd="slow">
    <p:diamond/>
  </p:transition>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Arial" pitchFamily="34"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Arial" pitchFamily="34"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Arial" pitchFamily="34"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Arial" pitchFamily="34"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5123" name="Rectangle 2"/>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2" name="Rectangle 3"/>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Arial" pitchFamily="34" charset="0"/>
                <a:ea typeface="+mn-ea"/>
                <a:cs typeface="+mn-cs"/>
              </a:defRPr>
            </a:lvl1pPr>
          </a:lstStyle>
          <a:p>
            <a:pPr>
              <a:defRPr/>
            </a:pPr>
            <a:r>
              <a:rPr lang="tr-TR"/>
              <a:t>Slide </a:t>
            </a:r>
            <a:fld id="{9505403B-13CE-4148-BCF0-47B58A0E213A}" type="slidenum">
              <a:rPr lang="tr-TR"/>
              <a:pPr>
                <a:defRPr/>
              </a:pPr>
              <a:t>‹#›</a:t>
            </a:fld>
            <a:endParaRPr lang="tr-TR"/>
          </a:p>
        </p:txBody>
      </p:sp>
      <p:grpSp>
        <p:nvGrpSpPr>
          <p:cNvPr id="5125" name="Group 4"/>
          <p:cNvGrpSpPr>
            <a:grpSpLocks/>
          </p:cNvGrpSpPr>
          <p:nvPr/>
        </p:nvGrpSpPr>
        <p:grpSpPr bwMode="auto">
          <a:xfrm>
            <a:off x="5638800" y="6248400"/>
            <a:ext cx="454025" cy="454025"/>
            <a:chOff x="3552" y="3936"/>
            <a:chExt cx="286" cy="286"/>
          </a:xfrm>
        </p:grpSpPr>
        <p:sp>
          <p:nvSpPr>
            <p:cNvPr id="1035" name="AutoShape 5">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36" name="AutoShape 6"/>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1030" name="AutoShape 7">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31" name="AutoShape 8">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32" name="AutoShape 9">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1034" name="Rectangle 10"/>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Font typeface="Arial"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Arial" pitchFamily="34" charset="0"/>
                <a:ea typeface="+mn-ea"/>
                <a:cs typeface="+mn-cs"/>
              </a:defRPr>
            </a:lvl1pPr>
          </a:lstStyle>
          <a:p>
            <a:pPr>
              <a:defRPr/>
            </a:pPr>
            <a:r>
              <a:rPr lang="tr-TR"/>
              <a:t>Dr. Mohammed Alnaif</a:t>
            </a:r>
          </a:p>
        </p:txBody>
      </p:sp>
      <p:sp>
        <p:nvSpPr>
          <p:cNvPr id="3" name="Text Box 11"/>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6146"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3084"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3075"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3076"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3077"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3078"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6151"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6152"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3082"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3B403AB6-D26A-43FD-95D4-D82EE5A0EBCF}" type="slidenum">
              <a:rPr lang="tr-TR"/>
              <a:pPr>
                <a:defRPr/>
              </a:pPr>
              <a:t>‹#›</a:t>
            </a:fld>
            <a:endParaRPr lang="tr-TR"/>
          </a:p>
        </p:txBody>
      </p:sp>
      <p:sp>
        <p:nvSpPr>
          <p:cNvPr id="3083"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7170"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4108"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4099"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4100"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4101"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4102"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7175"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7176"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4106"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32EAE3CB-E069-493C-9149-B1D88F977459}" type="slidenum">
              <a:rPr lang="tr-TR"/>
              <a:pPr>
                <a:defRPr/>
              </a:pPr>
              <a:t>‹#›</a:t>
            </a:fld>
            <a:endParaRPr lang="tr-TR"/>
          </a:p>
        </p:txBody>
      </p:sp>
      <p:sp>
        <p:nvSpPr>
          <p:cNvPr id="4107"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8194"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5132"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5123"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5124"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5125"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5126"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8199"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8200"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5130"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4F9F3147-6E85-41FE-B670-B86F7EAE8BEA}" type="slidenum">
              <a:rPr lang="tr-TR"/>
              <a:pPr>
                <a:defRPr/>
              </a:pPr>
              <a:t>‹#›</a:t>
            </a:fld>
            <a:endParaRPr lang="tr-TR"/>
          </a:p>
        </p:txBody>
      </p:sp>
      <p:sp>
        <p:nvSpPr>
          <p:cNvPr id="5131"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9218" name="Group 1"/>
          <p:cNvGrpSpPr>
            <a:grpSpLocks/>
          </p:cNvGrpSpPr>
          <p:nvPr/>
        </p:nvGrpSpPr>
        <p:grpSpPr bwMode="auto">
          <a:xfrm>
            <a:off x="5638800" y="6248400"/>
            <a:ext cx="454025" cy="454025"/>
            <a:chOff x="3552" y="3936"/>
            <a:chExt cx="286" cy="286"/>
          </a:xfrm>
        </p:grpSpPr>
        <p:sp>
          <p:nvSpPr>
            <p:cNvPr id="2" name="AutoShape 2">
              <a:hlinkClick r:id="" action="ppaction://hlinkshowjump?jump=endshow"/>
            </p:cNvPr>
            <p:cNvSpPr>
              <a:spLocks noChangeArrowheads="1"/>
            </p:cNvSpPr>
            <p:nvPr/>
          </p:nvSpPr>
          <p:spPr bwMode="auto">
            <a:xfrm>
              <a:off x="3552" y="3936"/>
              <a:ext cx="287" cy="287"/>
            </a:xfrm>
            <a:prstGeom prst="actionButtonBlank">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6156" name="AutoShape 3"/>
            <p:cNvSpPr>
              <a:spLocks noChangeArrowheads="1"/>
            </p:cNvSpPr>
            <p:nvPr/>
          </p:nvSpPr>
          <p:spPr bwMode="auto">
            <a:xfrm>
              <a:off x="3600" y="3984"/>
              <a:ext cx="191" cy="191"/>
            </a:xfrm>
            <a:prstGeom prst="octagon">
              <a:avLst>
                <a:gd name="adj" fmla="val 23148"/>
              </a:avLst>
            </a:prstGeom>
            <a:solidFill>
              <a:srgbClr val="80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grpSp>
      <p:sp>
        <p:nvSpPr>
          <p:cNvPr id="6147" name="AutoShape 4">
            <a:hlinkClick r:id="" action="ppaction://hlinkshowjump?jump=nextslide"/>
          </p:cNvPr>
          <p:cNvSpPr>
            <a:spLocks noChangeArrowheads="1"/>
          </p:cNvSpPr>
          <p:nvPr/>
        </p:nvSpPr>
        <p:spPr bwMode="auto">
          <a:xfrm>
            <a:off x="4724400" y="6248400"/>
            <a:ext cx="457200" cy="457200"/>
          </a:xfrm>
          <a:prstGeom prst="actionButtonForwardNext">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6148" name="AutoShape 5">
            <a:hlinkClick r:id="" action="ppaction://hlinkshowjump?jump=previousslide"/>
          </p:cNvPr>
          <p:cNvSpPr>
            <a:spLocks noChangeArrowheads="1"/>
          </p:cNvSpPr>
          <p:nvPr/>
        </p:nvSpPr>
        <p:spPr bwMode="auto">
          <a:xfrm>
            <a:off x="3962400" y="6248400"/>
            <a:ext cx="457200" cy="457200"/>
          </a:xfrm>
          <a:prstGeom prst="actionButtonBackPrevious">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6149" name="AutoShape 6">
            <a:hlinkClick r:id="" action="ppaction://hlinkshowjump?jump=firstslide"/>
          </p:cNvPr>
          <p:cNvSpPr>
            <a:spLocks noChangeArrowheads="1"/>
          </p:cNvSpPr>
          <p:nvPr/>
        </p:nvSpPr>
        <p:spPr bwMode="auto">
          <a:xfrm>
            <a:off x="3048000" y="6248400"/>
            <a:ext cx="457200" cy="457200"/>
          </a:xfrm>
          <a:prstGeom prst="actionButtonHome">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bg1"/>
                </a:solidFill>
                <a:latin typeface="Arial" charset="0"/>
                <a:ea typeface="DejaVu Sans" charset="0"/>
                <a:cs typeface="DejaVu Sans" charset="0"/>
              </a:defRPr>
            </a:lvl1pPr>
            <a:lvl2pPr marL="742950" indent="-285750">
              <a:defRPr>
                <a:solidFill>
                  <a:schemeClr val="bg1"/>
                </a:solidFill>
                <a:latin typeface="Arial" charset="0"/>
                <a:ea typeface="DejaVu Sans" charset="0"/>
                <a:cs typeface="DejaVu Sans" charset="0"/>
              </a:defRPr>
            </a:lvl2pPr>
            <a:lvl3pPr marL="1143000" indent="-228600">
              <a:defRPr>
                <a:solidFill>
                  <a:schemeClr val="bg1"/>
                </a:solidFill>
                <a:latin typeface="Arial" charset="0"/>
                <a:ea typeface="DejaVu Sans" charset="0"/>
                <a:cs typeface="DejaVu Sans" charset="0"/>
              </a:defRPr>
            </a:lvl3pPr>
            <a:lvl4pPr marL="1600200" indent="-228600">
              <a:defRPr>
                <a:solidFill>
                  <a:schemeClr val="bg1"/>
                </a:solidFill>
                <a:latin typeface="Arial" charset="0"/>
                <a:ea typeface="DejaVu Sans" charset="0"/>
                <a:cs typeface="DejaVu Sans" charset="0"/>
              </a:defRPr>
            </a:lvl4pPr>
            <a:lvl5pPr marL="2057400" indent="-228600">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defRPr>
                <a:solidFill>
                  <a:schemeClr val="bg1"/>
                </a:solidFill>
                <a:latin typeface="Arial" charset="0"/>
                <a:ea typeface="DejaVu Sans" charset="0"/>
                <a:cs typeface="DejaVu Sans" charset="0"/>
              </a:defRPr>
            </a:lvl9pPr>
          </a:lstStyle>
          <a:p>
            <a:pPr>
              <a:defRPr/>
            </a:pPr>
            <a:endParaRPr lang="ar-SA" altLang="en-US"/>
          </a:p>
        </p:txBody>
      </p:sp>
      <p:sp>
        <p:nvSpPr>
          <p:cNvPr id="6150" name="Text Box 7"/>
          <p:cNvSpPr txBox="1">
            <a:spLocks noChangeArrowheads="1"/>
          </p:cNvSpPr>
          <p:nvPr/>
        </p:nvSpPr>
        <p:spPr bwMode="auto">
          <a:xfrm>
            <a:off x="2362200" y="0"/>
            <a:ext cx="4495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5pPr>
            <a:lvl6pPr marL="25146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6pPr>
            <a:lvl7pPr marL="29718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7pPr>
            <a:lvl8pPr marL="34290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8pPr>
            <a:lvl9pPr marL="3886200" indent="-228600" defTabSz="449263" eaLnBrk="0" fontAlgn="base" hangingPunct="0">
              <a:spcBef>
                <a:spcPct val="0"/>
              </a:spcBef>
              <a:spcAft>
                <a:spcPct val="0"/>
              </a:spcAft>
              <a:buClr>
                <a:srgbClr val="000000"/>
              </a:buClr>
              <a:buSzPct val="100000"/>
              <a:buFont typeface="Arial"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ejaVu Sans" charset="0"/>
                <a:cs typeface="DejaVu Sans" charset="0"/>
              </a:defRPr>
            </a:lvl9pPr>
          </a:lstStyle>
          <a:p>
            <a:pPr>
              <a:spcBef>
                <a:spcPts val="1125"/>
              </a:spcBef>
              <a:buClr>
                <a:srgbClr val="A50021"/>
              </a:buClr>
              <a:defRPr/>
            </a:pPr>
            <a:r>
              <a:rPr lang="tr-TR" altLang="en-US" b="1">
                <a:solidFill>
                  <a:srgbClr val="A50021"/>
                </a:solidFill>
              </a:rPr>
              <a:t>Computers Are Your Future Chapter 1</a:t>
            </a:r>
          </a:p>
        </p:txBody>
      </p:sp>
      <p:sp>
        <p:nvSpPr>
          <p:cNvPr id="9223" name="Rectangle 8"/>
          <p:cNvSpPr>
            <a:spLocks noGrp="1" noChangeArrowheads="1"/>
          </p:cNvSpPr>
          <p:nvPr>
            <p:ph type="title"/>
          </p:nvPr>
        </p:nvSpPr>
        <p:spPr bwMode="auto">
          <a:xfrm>
            <a:off x="457200" y="274638"/>
            <a:ext cx="82264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en-US"/>
              <a:t>Ana başlık metnini düzenlemek için tıklayın</a:t>
            </a:r>
          </a:p>
        </p:txBody>
      </p:sp>
      <p:sp>
        <p:nvSpPr>
          <p:cNvPr id="9224" name="Rectangle 9"/>
          <p:cNvSpPr>
            <a:spLocks noGrp="1" noChangeArrowheads="1"/>
          </p:cNvSpPr>
          <p:nvPr>
            <p:ph type="body" idx="1"/>
          </p:nvPr>
        </p:nvSpPr>
        <p:spPr bwMode="auto">
          <a:xfrm>
            <a:off x="457200" y="1600200"/>
            <a:ext cx="8226425"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en-US"/>
              <a:t>Anahat metninin biçimini düzenlemek için tıklayın</a:t>
            </a:r>
          </a:p>
          <a:p>
            <a:pPr lvl="1"/>
            <a:r>
              <a:rPr lang="en-GB" altLang="en-US"/>
              <a:t>İkinci Anahat Düzeyi</a:t>
            </a:r>
          </a:p>
          <a:p>
            <a:pPr lvl="2"/>
            <a:r>
              <a:rPr lang="en-GB" altLang="en-US"/>
              <a:t>Üçüncü Anahat Düzeyi</a:t>
            </a:r>
          </a:p>
          <a:p>
            <a:pPr lvl="3"/>
            <a:r>
              <a:rPr lang="en-GB" altLang="en-US"/>
              <a:t>Dördüncü Anahat Düzeyi</a:t>
            </a:r>
          </a:p>
          <a:p>
            <a:pPr lvl="4"/>
            <a:r>
              <a:rPr lang="en-GB" altLang="en-US"/>
              <a:t>Beşinci Anahat Düzeyi</a:t>
            </a:r>
          </a:p>
          <a:p>
            <a:pPr lvl="4"/>
            <a:r>
              <a:rPr lang="en-GB" altLang="en-US"/>
              <a:t>Altıncı Anahat Düzeyi</a:t>
            </a:r>
          </a:p>
          <a:p>
            <a:pPr lvl="4"/>
            <a:r>
              <a:rPr lang="en-GB" altLang="en-US"/>
              <a:t>Yedinci Anahat Düzeyi</a:t>
            </a:r>
          </a:p>
          <a:p>
            <a:pPr lvl="4"/>
            <a:r>
              <a:rPr lang="en-GB" altLang="en-US"/>
              <a:t>Sekizinci Anahat Düzeyi</a:t>
            </a:r>
          </a:p>
          <a:p>
            <a:pPr lvl="4"/>
            <a:r>
              <a:rPr lang="en-GB" altLang="en-US"/>
              <a:t>Dokuzuncu Anahat Düzeyi</a:t>
            </a:r>
          </a:p>
        </p:txBody>
      </p:sp>
      <p:sp>
        <p:nvSpPr>
          <p:cNvPr id="6154" name="Rectangle 10"/>
          <p:cNvSpPr>
            <a:spLocks noGrp="1" noChangeArrowheads="1"/>
          </p:cNvSpPr>
          <p:nvPr>
            <p:ph type="sldNum"/>
          </p:nvPr>
        </p:nvSpPr>
        <p:spPr bwMode="auto">
          <a:xfrm>
            <a:off x="6553200" y="6381750"/>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1400" b="1">
                <a:solidFill>
                  <a:srgbClr val="000000"/>
                </a:solidFill>
                <a:latin typeface="+mn-lt"/>
                <a:ea typeface="+mn-ea"/>
                <a:cs typeface="+mn-cs"/>
              </a:defRPr>
            </a:lvl1pPr>
          </a:lstStyle>
          <a:p>
            <a:pPr>
              <a:defRPr/>
            </a:pPr>
            <a:r>
              <a:rPr lang="tr-TR"/>
              <a:t>Slide </a:t>
            </a:r>
            <a:fld id="{487617AC-42BB-4AA9-ACA2-30A24C6880E8}" type="slidenum">
              <a:rPr lang="tr-TR"/>
              <a:pPr>
                <a:defRPr/>
              </a:pPr>
              <a:t>‹#›</a:t>
            </a:fld>
            <a:endParaRPr lang="tr-TR"/>
          </a:p>
        </p:txBody>
      </p:sp>
      <p:sp>
        <p:nvSpPr>
          <p:cNvPr id="6155" name="Rectangle 11"/>
          <p:cNvSpPr>
            <a:spLocks noGrp="1" noChangeArrowheads="1"/>
          </p:cNvSpPr>
          <p:nvPr>
            <p:ph type="ftr"/>
          </p:nvPr>
        </p:nvSpPr>
        <p:spPr bwMode="auto">
          <a:xfrm>
            <a:off x="0" y="6381750"/>
            <a:ext cx="2892425" cy="7302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 pos="2171700" algn="l"/>
              </a:tabLst>
              <a:defRPr sz="1400" b="1">
                <a:solidFill>
                  <a:srgbClr val="000000"/>
                </a:solidFill>
                <a:latin typeface="+mn-lt"/>
                <a:ea typeface="+mn-ea"/>
                <a:cs typeface="+mn-cs"/>
              </a:defRPr>
            </a:lvl1pPr>
          </a:lstStyle>
          <a:p>
            <a:pPr>
              <a:defRPr/>
            </a:pPr>
            <a:r>
              <a:rPr lang="tr-TR"/>
              <a:t>Dr. Mohammed Alnaif</a:t>
            </a:r>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hdr="0" dt="0"/>
  <p:txStyles>
    <p:titleStyle>
      <a:lvl1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mj-lt"/>
          <a:ea typeface="+mj-ea"/>
          <a:cs typeface="+mj-cs"/>
        </a:defRPr>
      </a:lvl1pPr>
      <a:lvl2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2pPr>
      <a:lvl3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3pPr>
      <a:lvl4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4pPr>
      <a:lvl5pPr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5pPr>
      <a:lvl6pPr marL="4572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6pPr>
      <a:lvl7pPr marL="9144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7pPr>
      <a:lvl8pPr marL="13716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8pPr>
      <a:lvl9pPr marL="1828800" algn="ctr" defTabSz="449263" rtl="0" eaLnBrk="1" fontAlgn="base" hangingPunct="1">
        <a:spcBef>
          <a:spcPct val="0"/>
        </a:spcBef>
        <a:spcAft>
          <a:spcPct val="0"/>
        </a:spcAft>
        <a:buClr>
          <a:srgbClr val="A50021"/>
        </a:buClr>
        <a:buSzPct val="100000"/>
        <a:buFont typeface="Times New Roman" pitchFamily="18" charset="0"/>
        <a:defRPr sz="3200">
          <a:solidFill>
            <a:srgbClr val="A50021"/>
          </a:solidFill>
          <a:latin typeface="Times New Roman" pitchFamily="18" charset="0"/>
          <a:ea typeface="DejaVu Sans" charset="0"/>
          <a:cs typeface="DejaVu Sans" charset="0"/>
        </a:defRPr>
      </a:lvl9pPr>
    </p:titleStyle>
    <p:bodyStyle>
      <a:lvl1pPr marL="339725" indent="-339725" algn="l" defTabSz="449263" rtl="0" eaLnBrk="1" fontAlgn="base" hangingPunct="1">
        <a:spcBef>
          <a:spcPts val="700"/>
        </a:spcBef>
        <a:spcAft>
          <a:spcPct val="0"/>
        </a:spcAft>
        <a:buClr>
          <a:srgbClr val="A50021"/>
        </a:buClr>
        <a:buSzPct val="100000"/>
        <a:buFont typeface="Wingdings" pitchFamily="2" charset="2"/>
        <a:buChar char=""/>
        <a:defRPr sz="2800">
          <a:solidFill>
            <a:srgbClr val="A50021"/>
          </a:solidFill>
          <a:latin typeface="+mn-lt"/>
          <a:ea typeface="+mn-ea"/>
          <a:cs typeface="+mn-cs"/>
        </a:defRPr>
      </a:lvl1pPr>
      <a:lvl2pPr marL="739775" indent="-282575" algn="l" defTabSz="449263" rtl="0" eaLnBrk="1" fontAlgn="base" hangingPunct="1">
        <a:spcBef>
          <a:spcPts val="600"/>
        </a:spcBef>
        <a:spcAft>
          <a:spcPct val="0"/>
        </a:spcAft>
        <a:buClr>
          <a:srgbClr val="A50021"/>
        </a:buClr>
        <a:buSzPct val="100000"/>
        <a:buFont typeface="Wingdings" pitchFamily="2" charset="2"/>
        <a:buChar char=""/>
        <a:defRPr sz="2400">
          <a:solidFill>
            <a:srgbClr val="A50021"/>
          </a:solidFill>
          <a:latin typeface="+mn-lt"/>
          <a:ea typeface="+mn-ea"/>
          <a:cs typeface="+mn-cs"/>
        </a:defRPr>
      </a:lvl2pPr>
      <a:lvl3pPr marL="1143000" indent="-228600" algn="l" defTabSz="449263" rtl="0" eaLnBrk="1" fontAlgn="base" hangingPunct="1">
        <a:spcBef>
          <a:spcPts val="500"/>
        </a:spcBef>
        <a:spcAft>
          <a:spcPct val="0"/>
        </a:spcAft>
        <a:buClr>
          <a:srgbClr val="A50021"/>
        </a:buClr>
        <a:buSzPct val="100000"/>
        <a:buFont typeface="Wingdings" pitchFamily="2" charset="2"/>
        <a:buChar char=""/>
        <a:defRPr sz="2000">
          <a:solidFill>
            <a:srgbClr val="A50021"/>
          </a:solidFill>
          <a:latin typeface="+mn-lt"/>
          <a:ea typeface="+mn-ea"/>
          <a:cs typeface="+mn-cs"/>
        </a:defRPr>
      </a:lvl3pPr>
      <a:lvl4pPr marL="1600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4pPr>
      <a:lvl5pPr marL="20574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5pPr>
      <a:lvl6pPr marL="25146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6pPr>
      <a:lvl7pPr marL="29718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7pPr>
      <a:lvl8pPr marL="34290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8pPr>
      <a:lvl9pPr marL="3886200" indent="-228600" algn="l" defTabSz="449263" rtl="0" eaLnBrk="1" fontAlgn="base" hangingPunct="1">
        <a:spcBef>
          <a:spcPts val="500"/>
        </a:spcBef>
        <a:spcAft>
          <a:spcPct val="0"/>
        </a:spcAft>
        <a:buClr>
          <a:srgbClr val="000000"/>
        </a:buClr>
        <a:buSzPct val="100000"/>
        <a:buFont typeface="Arial" pitchFamily="34" charset="0"/>
        <a:buChar char="»"/>
        <a:defRPr sz="2000">
          <a:solidFill>
            <a:srgbClr val="000000"/>
          </a:solidFill>
          <a:latin typeface="Arial" pitchFamily="34" charset="0"/>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25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5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5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652736"/>
          </a:xfrm>
        </p:spPr>
        <p:txBody>
          <a:bodyPr>
            <a:noAutofit/>
          </a:bodyPr>
          <a:lstStyle/>
          <a:p>
            <a:pPr marL="182880" indent="0" algn="ctr" rtl="0">
              <a:buNone/>
            </a:pPr>
            <a:r>
              <a:rPr lang="en-US" sz="2400" dirty="0">
                <a:solidFill>
                  <a:schemeClr val="tx1"/>
                </a:solidFill>
                <a:latin typeface="Times New Roman" panose="02020603050405020304" pitchFamily="18" charset="0"/>
                <a:cs typeface="Times New Roman" panose="02020603050405020304" pitchFamily="18" charset="0"/>
              </a:rPr>
              <a:t>King Saud University</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College of Business Administration</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Department of Health Administration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Masters` Program</a:t>
            </a:r>
            <a:endParaRPr lang="ar-SA" sz="2400"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99592" y="2514600"/>
            <a:ext cx="7330008" cy="3124200"/>
          </a:xfrm>
        </p:spPr>
        <p:txBody>
          <a:bodyPr>
            <a:normAutofit/>
          </a:bodyPr>
          <a:lstStyle/>
          <a:p>
            <a:pPr algn="ctr"/>
            <a:r>
              <a:rPr lang="en-US" sz="2400" b="1" i="1" u="sng" dirty="0">
                <a:solidFill>
                  <a:schemeClr val="tx1"/>
                </a:solidFill>
                <a:latin typeface="Times New Roman" panose="02020603050405020304" pitchFamily="18" charset="0"/>
                <a:cs typeface="Times New Roman" panose="02020603050405020304" pitchFamily="18" charset="0"/>
              </a:rPr>
              <a:t>PA 507 –</a:t>
            </a:r>
            <a:r>
              <a:rPr lang="en-US" sz="2400" b="1" u="sng" dirty="0">
                <a:solidFill>
                  <a:schemeClr val="tx1"/>
                </a:solidFill>
                <a:latin typeface="Times New Roman" panose="02020603050405020304" pitchFamily="18" charset="0"/>
                <a:cs typeface="Times New Roman" panose="02020603050405020304" pitchFamily="18" charset="0"/>
              </a:rPr>
              <a:t> </a:t>
            </a:r>
            <a:r>
              <a:rPr lang="en-US" sz="2400" b="1" i="1" u="sng" dirty="0">
                <a:solidFill>
                  <a:schemeClr val="tx1"/>
                </a:solidFill>
                <a:latin typeface="Times New Roman" panose="02020603050405020304" pitchFamily="18" charset="0"/>
                <a:cs typeface="Times New Roman" panose="02020603050405020304" pitchFamily="18" charset="0"/>
              </a:rPr>
              <a:t>Introduction to Public Health</a:t>
            </a:r>
            <a:endParaRPr lang="en-US" sz="2400" b="1" dirty="0">
              <a:solidFill>
                <a:schemeClr val="tx1"/>
              </a:solidFill>
              <a:latin typeface="Times New Roman" panose="02020603050405020304" pitchFamily="18" charset="0"/>
              <a:cs typeface="Times New Roman" panose="02020603050405020304" pitchFamily="18" charset="0"/>
            </a:endParaRPr>
          </a:p>
          <a:p>
            <a:pPr algn="ctr"/>
            <a:r>
              <a:rPr lang="en-US" sz="2400" b="1" i="1" u="sng" dirty="0">
                <a:solidFill>
                  <a:schemeClr val="tx1"/>
                </a:solidFill>
                <a:latin typeface="Times New Roman" panose="02020603050405020304" pitchFamily="18" charset="0"/>
                <a:cs typeface="Times New Roman" panose="02020603050405020304" pitchFamily="18" charset="0"/>
              </a:rPr>
              <a:t>First Semester 1441/ 1442</a:t>
            </a:r>
          </a:p>
          <a:p>
            <a:pPr algn="ctr"/>
            <a:endParaRPr lang="en-US" sz="2400" b="1" dirty="0">
              <a:solidFill>
                <a:schemeClr val="tx1"/>
              </a:solidFill>
              <a:effectLst/>
              <a:latin typeface="Times New Roman" panose="02020603050405020304" pitchFamily="18" charset="0"/>
              <a:cs typeface="Times New Roman" panose="02020603050405020304" pitchFamily="18" charset="0"/>
            </a:endParaRPr>
          </a:p>
          <a:p>
            <a:pPr algn="ctr"/>
            <a:r>
              <a:rPr lang="en-US" sz="2400" b="1" dirty="0">
                <a:solidFill>
                  <a:schemeClr val="tx1"/>
                </a:solidFill>
                <a:effectLst/>
                <a:latin typeface="Times New Roman" panose="02020603050405020304" pitchFamily="18" charset="0"/>
                <a:cs typeface="Times New Roman" panose="02020603050405020304" pitchFamily="18" charset="0"/>
              </a:rPr>
              <a:t>Mohammed S. Alnaif, Ph D.</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hlinkClick r:id="rId2"/>
              </a:rPr>
              <a:t>alnaif@ksu.edu.sa</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a:t>
            </a:fld>
            <a:endParaRPr lang="en-US" dirty="0"/>
          </a:p>
        </p:txBody>
      </p:sp>
    </p:spTree>
    <p:extLst>
      <p:ext uri="{BB962C8B-B14F-4D97-AF65-F5344CB8AC3E}">
        <p14:creationId xmlns:p14="http://schemas.microsoft.com/office/powerpoint/2010/main" val="364812889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p:cNvSpPr>
            <a:spLocks noGrp="1"/>
          </p:cNvSpPr>
          <p:nvPr>
            <p:ph type="title"/>
          </p:nvPr>
        </p:nvSpPr>
        <p:spPr>
          <a:xfrm>
            <a:off x="1066800" y="381000"/>
            <a:ext cx="7010400" cy="990600"/>
          </a:xfrm>
        </p:spPr>
        <p:txBody>
          <a:bodyPr/>
          <a:lstStyle/>
          <a:p>
            <a:pPr marL="0" indent="0" algn="ctr">
              <a:buNone/>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en-US" altLang="en-US" sz="4000" b="1" dirty="0"/>
          </a:p>
        </p:txBody>
      </p:sp>
      <p:sp>
        <p:nvSpPr>
          <p:cNvPr id="18433" name="Content Placeholder 1"/>
          <p:cNvSpPr>
            <a:spLocks noGrp="1"/>
          </p:cNvSpPr>
          <p:nvPr>
            <p:ph idx="1"/>
          </p:nvPr>
        </p:nvSpPr>
        <p:spPr>
          <a:xfrm>
            <a:off x="1066800" y="1600200"/>
            <a:ext cx="7366000" cy="4343400"/>
          </a:xfrm>
          <a:prstGeom prst="rect">
            <a:avLst/>
          </a:prstGeom>
        </p:spPr>
        <p:txBody>
          <a:bodyPr>
            <a:normAutofit lnSpcReduction="10000"/>
          </a:bodyPr>
          <a:lstStyle/>
          <a:p>
            <a:pPr marL="45720" indent="0">
              <a:buNone/>
            </a:pPr>
            <a:r>
              <a:rPr lang="en-US" altLang="en-US" sz="2800" b="1" dirty="0">
                <a:solidFill>
                  <a:srgbClr val="0000FF"/>
                </a:solidFill>
                <a:latin typeface="Times New Roman" panose="02020603050405020304" pitchFamily="18" charset="0"/>
                <a:cs typeface="Times New Roman" panose="02020603050405020304" pitchFamily="18" charset="0"/>
              </a:rPr>
              <a:t>Health is Defined</a:t>
            </a:r>
          </a:p>
          <a:p>
            <a:pPr marL="457200" indent="-457200">
              <a:buClr>
                <a:srgbClr val="0000FF"/>
              </a:buClr>
              <a:buSzPct val="100000"/>
              <a:buFont typeface="Wingdings" panose="05000000000000000000" pitchFamily="2" charset="2"/>
              <a:buChar char="§"/>
            </a:pPr>
            <a:r>
              <a:rPr lang="en-US" altLang="en-US" sz="2800" b="1" dirty="0">
                <a:solidFill>
                  <a:schemeClr val="tx1"/>
                </a:solidFill>
                <a:latin typeface="Times New Roman" panose="02020603050405020304" pitchFamily="18" charset="0"/>
                <a:cs typeface="Times New Roman" panose="02020603050405020304" pitchFamily="18" charset="0"/>
              </a:rPr>
              <a:t>“</a:t>
            </a:r>
            <a:r>
              <a:rPr lang="en-US" altLang="en-US" sz="2800" b="1" dirty="0">
                <a:solidFill>
                  <a:srgbClr val="0000FF"/>
                </a:solidFill>
                <a:latin typeface="Times New Roman" panose="02020603050405020304" pitchFamily="18" charset="0"/>
                <a:cs typeface="Times New Roman" panose="02020603050405020304" pitchFamily="18" charset="0"/>
              </a:rPr>
              <a:t>Health</a:t>
            </a:r>
            <a:r>
              <a:rPr lang="en-US" altLang="en-US" sz="2800" b="1" dirty="0">
                <a:solidFill>
                  <a:schemeClr val="tx1"/>
                </a:solidFill>
                <a:latin typeface="Times New Roman" panose="02020603050405020304" pitchFamily="18" charset="0"/>
                <a:cs typeface="Times New Roman" panose="02020603050405020304" pitchFamily="18" charset="0"/>
              </a:rPr>
              <a:t> is a state of complete physical, mental and social well being and not merely, the absence of disease or infirmity.”</a:t>
            </a:r>
          </a:p>
          <a:p>
            <a:pPr marL="388620" indent="-342900" algn="ctr">
              <a:buClr>
                <a:srgbClr val="0000FF"/>
              </a:buClr>
              <a:buFont typeface="Wingdings" panose="05000000000000000000" pitchFamily="2" charset="2"/>
              <a:buChar char="§"/>
            </a:pPr>
            <a:r>
              <a:rPr lang="en-US" altLang="en-US" sz="2000" dirty="0">
                <a:solidFill>
                  <a:srgbClr val="0000FF"/>
                </a:solidFill>
                <a:latin typeface="Times New Roman" panose="02020603050405020304" pitchFamily="18" charset="0"/>
                <a:cs typeface="Times New Roman" panose="02020603050405020304" pitchFamily="18" charset="0"/>
              </a:rPr>
              <a:t>World Health Organization 1946</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This holistic view of health, incorporating </a:t>
            </a:r>
            <a:r>
              <a:rPr lang="en-US" sz="2800" b="1" dirty="0">
                <a:solidFill>
                  <a:srgbClr val="0000FF"/>
                </a:solidFill>
                <a:latin typeface="Times New Roman" panose="02020603050405020304" pitchFamily="18" charset="0"/>
                <a:cs typeface="Times New Roman" panose="02020603050405020304" pitchFamily="18" charset="0"/>
              </a:rPr>
              <a:t>body, mind, and community</a:t>
            </a:r>
            <a:r>
              <a:rPr lang="en-US" sz="2800" b="1" dirty="0">
                <a:solidFill>
                  <a:schemeClr val="tx1"/>
                </a:solidFill>
                <a:latin typeface="Times New Roman" panose="02020603050405020304" pitchFamily="18" charset="0"/>
                <a:cs typeface="Times New Roman" panose="02020603050405020304" pitchFamily="18" charset="0"/>
              </a:rPr>
              <a:t>, is one consistent with the concept of public health, and it will be used as the definition of health in this course.</a:t>
            </a:r>
            <a:endParaRPr lang="en-US" altLang="en-US" sz="2800" b="1" dirty="0">
              <a:solidFill>
                <a:schemeClr val="tx1"/>
              </a:solidFill>
              <a:latin typeface="Times New Roman" panose="02020603050405020304" pitchFamily="18" charset="0"/>
              <a:cs typeface="Times New Roman" panose="02020603050405020304" pitchFamily="18" charset="0"/>
            </a:endParaRPr>
          </a:p>
          <a:p>
            <a:pPr marL="45720" indent="0">
              <a:buNone/>
            </a:pPr>
            <a:endParaRPr lang="en-US" altLang="en-US" sz="2800" b="1"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a:t>Dr. Mohammed Alnaif</a:t>
            </a:r>
          </a:p>
        </p:txBody>
      </p:sp>
      <p:sp>
        <p:nvSpPr>
          <p:cNvPr id="4" name="Slide Number Placeholder 3"/>
          <p:cNvSpPr>
            <a:spLocks noGrp="1"/>
          </p:cNvSpPr>
          <p:nvPr>
            <p:ph type="sldNum" sz="quarter" idx="12"/>
          </p:nvPr>
        </p:nvSpPr>
        <p:spPr/>
        <p:txBody>
          <a:bodyPr/>
          <a:lstStyle/>
          <a:p>
            <a:fld id="{EEEECDCC-63C2-4492-ADC6-A6890B1EB79E}" type="slidenum">
              <a:rPr lang="en-US" smtClean="0"/>
              <a:t>10</a:t>
            </a:fld>
            <a:endParaRPr lang="en-US"/>
          </a:p>
        </p:txBody>
      </p:sp>
    </p:spTree>
    <p:extLst>
      <p:ext uri="{BB962C8B-B14F-4D97-AF65-F5344CB8AC3E}">
        <p14:creationId xmlns:p14="http://schemas.microsoft.com/office/powerpoint/2010/main" val="148630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nchor="ctr"/>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905000"/>
            <a:ext cx="7848600" cy="4114800"/>
          </a:xfrm>
        </p:spPr>
        <p:txBody>
          <a:bodyPr>
            <a:normAutofit/>
          </a:bodyPr>
          <a:lstStyle/>
          <a:p>
            <a:pPr algn="just">
              <a:spcAft>
                <a:spcPts val="0"/>
              </a:spcAft>
              <a:defRPr/>
            </a:pPr>
            <a:r>
              <a:rPr lang="en-US" sz="2800" b="1" dirty="0">
                <a:solidFill>
                  <a:srgbClr val="0000FF"/>
                </a:solidFill>
                <a:latin typeface="Times New Roman" panose="02020603050405020304" pitchFamily="18" charset="0"/>
                <a:cs typeface="Times New Roman" panose="02020603050405020304" pitchFamily="18" charset="0"/>
              </a:rPr>
              <a:t>Public Health Defined</a:t>
            </a:r>
          </a:p>
          <a:p>
            <a:r>
              <a:rPr lang="en-US" sz="2800" b="1" dirty="0">
                <a:solidFill>
                  <a:srgbClr val="0000FF"/>
                </a:solidFill>
                <a:latin typeface="Times New Roman" panose="02020603050405020304" pitchFamily="18" charset="0"/>
                <a:cs typeface="Times New Roman" panose="02020603050405020304" pitchFamily="18" charset="0"/>
              </a:rPr>
              <a:t>There are several different definitions of public health, including the following:</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“The science and art of preventing disease, prolonging life and promoting health through organized efforts of society.” </a:t>
            </a:r>
          </a:p>
          <a:p>
            <a:pPr algn="ctr"/>
            <a:r>
              <a:rPr lang="en-US" sz="1600" b="1" i="1" dirty="0">
                <a:solidFill>
                  <a:srgbClr val="0000FF"/>
                </a:solidFill>
                <a:latin typeface="Times New Roman" panose="02020603050405020304" pitchFamily="18" charset="0"/>
                <a:cs typeface="Times New Roman" panose="02020603050405020304" pitchFamily="18" charset="0"/>
              </a:rPr>
              <a:t>Faculty of Public Health of the Royal Colleges of Physicians of the United Kingdom</a:t>
            </a:r>
            <a:r>
              <a:rPr lang="en-US" sz="1600" b="1" dirty="0">
                <a:solidFill>
                  <a:srgbClr val="0000FF"/>
                </a:solidFill>
                <a:latin typeface="Times New Roman" panose="02020603050405020304" pitchFamily="18" charset="0"/>
                <a:cs typeface="Times New Roman" panose="02020603050405020304" pitchFamily="18" charset="0"/>
              </a:rPr>
              <a:t>.</a:t>
            </a:r>
            <a:endParaRPr lang="ar-SA" sz="16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11</a:t>
            </a:fld>
            <a:endParaRPr lang="en-US" dirty="0"/>
          </a:p>
        </p:txBody>
      </p:sp>
    </p:spTree>
    <p:extLst>
      <p:ext uri="{BB962C8B-B14F-4D97-AF65-F5344CB8AC3E}">
        <p14:creationId xmlns:p14="http://schemas.microsoft.com/office/powerpoint/2010/main" val="137412543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nchor="ctr"/>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600200"/>
            <a:ext cx="7848600" cy="4267199"/>
          </a:xfrm>
        </p:spPr>
        <p:txBody>
          <a:bodyPr>
            <a:normAutofit/>
          </a:bodyPr>
          <a:lstStyle/>
          <a:p>
            <a:pPr algn="just">
              <a:spcAft>
                <a:spcPts val="0"/>
              </a:spcAft>
              <a:defRPr/>
            </a:pPr>
            <a:r>
              <a:rPr lang="en-US" sz="2800" b="1" dirty="0">
                <a:solidFill>
                  <a:srgbClr val="0000FF"/>
                </a:solidFill>
                <a:latin typeface="Times New Roman" panose="02020603050405020304" pitchFamily="18" charset="0"/>
                <a:cs typeface="Times New Roman" panose="02020603050405020304" pitchFamily="18" charset="0"/>
              </a:rPr>
              <a:t>Public Health Defined</a:t>
            </a:r>
          </a:p>
          <a:p>
            <a:pPr marL="457200" indent="-457200">
              <a:buClr>
                <a:srgbClr val="0000FF"/>
              </a:buClr>
              <a:buFont typeface="Wingdings" panose="05000000000000000000" pitchFamily="2" charset="2"/>
              <a:buChar char="§"/>
            </a:pPr>
            <a:r>
              <a:rPr lang="en-US" sz="3200" b="1" dirty="0">
                <a:solidFill>
                  <a:schemeClr val="tx1"/>
                </a:solidFill>
                <a:latin typeface="Times New Roman" panose="02020603050405020304" pitchFamily="18" charset="0"/>
                <a:cs typeface="Times New Roman" panose="02020603050405020304" pitchFamily="18" charset="0"/>
              </a:rPr>
              <a:t>“Public Health is the science of protecting and improving the health of communities through education, promotion of healthy lifestyles, and research for disease and injury prevention” </a:t>
            </a:r>
          </a:p>
          <a:p>
            <a:pPr algn="ctr"/>
            <a:r>
              <a:rPr lang="en-US" sz="1600" b="1" i="1" dirty="0">
                <a:solidFill>
                  <a:srgbClr val="0000FF"/>
                </a:solidFill>
                <a:latin typeface="Times New Roman" panose="02020603050405020304" pitchFamily="18" charset="0"/>
                <a:cs typeface="Times New Roman" panose="02020603050405020304" pitchFamily="18" charset="0"/>
              </a:rPr>
              <a:t>Association of Schools of Public Health, USA</a:t>
            </a:r>
            <a:endParaRPr lang="ar-SA" sz="16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12</a:t>
            </a:fld>
            <a:endParaRPr lang="en-US" dirty="0"/>
          </a:p>
        </p:txBody>
      </p:sp>
    </p:spTree>
    <p:extLst>
      <p:ext uri="{BB962C8B-B14F-4D97-AF65-F5344CB8AC3E}">
        <p14:creationId xmlns:p14="http://schemas.microsoft.com/office/powerpoint/2010/main" val="13165505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599" y="357188"/>
            <a:ext cx="7115175" cy="862012"/>
          </a:xfrm>
        </p:spPr>
        <p:txBody>
          <a:bodyPr anchor="t">
            <a:normAutofit fontScale="90000"/>
          </a:bodyPr>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533400" y="1371600"/>
            <a:ext cx="8382000" cy="5029200"/>
          </a:xfrm>
        </p:spPr>
        <p:txBody>
          <a:bodyPr>
            <a:normAutofit/>
          </a:bodyPr>
          <a:lstStyle/>
          <a:p>
            <a:pPr algn="just">
              <a:spcAft>
                <a:spcPts val="0"/>
              </a:spcAft>
              <a:defRPr/>
            </a:pPr>
            <a:r>
              <a:rPr lang="en-US" sz="2800" b="1" dirty="0">
                <a:solidFill>
                  <a:srgbClr val="0000FF"/>
                </a:solidFill>
                <a:latin typeface="Times New Roman" panose="02020603050405020304" pitchFamily="18" charset="0"/>
                <a:cs typeface="Times New Roman" panose="02020603050405020304" pitchFamily="18" charset="0"/>
              </a:rPr>
              <a:t>Public Health Defined</a:t>
            </a:r>
          </a:p>
          <a:p>
            <a:pPr marL="457200" indent="-457200">
              <a:buClr>
                <a:srgbClr val="0000FF"/>
              </a:buClr>
              <a:buFont typeface="Wingdings" panose="05000000000000000000" pitchFamily="2" charset="2"/>
              <a:buChar char="§"/>
            </a:pPr>
            <a:r>
              <a:rPr lang="en-US" sz="2400" b="1" dirty="0">
                <a:solidFill>
                  <a:schemeClr val="tx1"/>
                </a:solidFill>
                <a:latin typeface="Times New Roman" panose="02020603050405020304" pitchFamily="18" charset="0"/>
                <a:cs typeface="Times New Roman" panose="02020603050405020304" pitchFamily="18" charset="0"/>
              </a:rPr>
              <a:t>“ Public Health is the science and art of preventing disease, prolonging life, and promoting health and efficiency through organized community effort for the sanitation of the environment, the control of communicable infections, the education of the individual in personal hygiene, the organization of medical and nursing services for the early diagnosis and preventive treatment of disease, and for the development of the social machinery to insure everyone a standard of living adequate for the maintenance of health, so organizing these benefits as to enable every citizen to realize his birthright to health and longevity.”</a:t>
            </a:r>
          </a:p>
          <a:p>
            <a:pPr algn="ctr"/>
            <a:r>
              <a:rPr lang="en-US" sz="1400" b="1" i="1" dirty="0">
                <a:solidFill>
                  <a:srgbClr val="0000FF"/>
                </a:solidFill>
                <a:latin typeface="Times New Roman" panose="02020603050405020304" pitchFamily="18" charset="0"/>
                <a:cs typeface="Times New Roman" panose="02020603050405020304" pitchFamily="18" charset="0"/>
              </a:rPr>
              <a:t>CEA Winslow 1920, former Chair of Department and Professor of Public Health, Yale University</a:t>
            </a:r>
            <a:endParaRPr lang="ar-SA" sz="14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13</a:t>
            </a:fld>
            <a:endParaRPr lang="en-US" dirty="0"/>
          </a:p>
        </p:txBody>
      </p:sp>
    </p:spTree>
    <p:extLst>
      <p:ext uri="{BB962C8B-B14F-4D97-AF65-F5344CB8AC3E}">
        <p14:creationId xmlns:p14="http://schemas.microsoft.com/office/powerpoint/2010/main" val="2220810877"/>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1245231" y="1428750"/>
            <a:ext cx="7367588" cy="4724401"/>
          </a:xfrm>
        </p:spPr>
        <p:txBody>
          <a:bodyPr>
            <a:normAutofit/>
          </a:bodyPr>
          <a:lstStyle/>
          <a:p>
            <a:pPr algn="just">
              <a:spcAft>
                <a:spcPts val="0"/>
              </a:spcAft>
              <a:defRPr/>
            </a:pPr>
            <a:r>
              <a:rPr lang="en-US" sz="3200" b="1" dirty="0">
                <a:solidFill>
                  <a:srgbClr val="0000FF"/>
                </a:solidFill>
                <a:latin typeface="Times New Roman" panose="02020603050405020304" pitchFamily="18" charset="0"/>
                <a:cs typeface="Times New Roman" panose="02020603050405020304" pitchFamily="18" charset="0"/>
              </a:rPr>
              <a:t>Public Health Defined</a:t>
            </a:r>
          </a:p>
          <a:p>
            <a:pPr marL="457200" indent="-457200" algn="just" eaLnBrk="1" fontAlgn="auto" hangingPunct="1">
              <a:spcAft>
                <a:spcPts val="0"/>
              </a:spcAft>
              <a:buClr>
                <a:srgbClr val="0000FF"/>
              </a:buClr>
              <a:buFont typeface="Wingdings" panose="05000000000000000000" pitchFamily="2" charset="2"/>
              <a:buChar char="§"/>
              <a:defRPr/>
            </a:pPr>
            <a:r>
              <a:rPr lang="en-US" sz="3200" b="1" dirty="0">
                <a:solidFill>
                  <a:srgbClr val="0000FF"/>
                </a:solidFill>
                <a:latin typeface="Times New Roman" panose="02020603050405020304" pitchFamily="18" charset="0"/>
                <a:cs typeface="Times New Roman" panose="02020603050405020304" pitchFamily="18" charset="0"/>
              </a:rPr>
              <a:t>Public Health </a:t>
            </a:r>
            <a:r>
              <a:rPr lang="en-US" sz="3200" b="1" dirty="0">
                <a:solidFill>
                  <a:schemeClr val="tx1"/>
                </a:solidFill>
                <a:latin typeface="Times New Roman" panose="02020603050405020304" pitchFamily="18" charset="0"/>
                <a:cs typeface="Times New Roman" panose="02020603050405020304" pitchFamily="18" charset="0"/>
              </a:rPr>
              <a:t>is an organized community efforts aimed at the prevention of disease and promotion of health. It links many disciplines and rests upon the scientific core of </a:t>
            </a:r>
            <a:r>
              <a:rPr lang="en-US" sz="3200" b="1" dirty="0">
                <a:solidFill>
                  <a:srgbClr val="0000FF"/>
                </a:solidFill>
                <a:latin typeface="Times New Roman" panose="02020603050405020304" pitchFamily="18" charset="0"/>
                <a:cs typeface="Times New Roman" panose="02020603050405020304" pitchFamily="18" charset="0"/>
              </a:rPr>
              <a:t>epidemiology</a:t>
            </a:r>
            <a:r>
              <a:rPr lang="en-US" sz="3200" b="1" dirty="0">
                <a:solidFill>
                  <a:schemeClr val="tx1"/>
                </a:solidFill>
                <a:latin typeface="Times New Roman" panose="02020603050405020304" pitchFamily="18" charset="0"/>
                <a:cs typeface="Times New Roman" panose="02020603050405020304" pitchFamily="18" charset="0"/>
              </a:rPr>
              <a:t>.</a:t>
            </a:r>
            <a:endParaRPr lang="ar-SA"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14</a:t>
            </a:fld>
            <a:endParaRPr lang="en-US" dirty="0"/>
          </a:p>
        </p:txBody>
      </p:sp>
    </p:spTree>
    <p:extLst>
      <p:ext uri="{BB962C8B-B14F-4D97-AF65-F5344CB8AC3E}">
        <p14:creationId xmlns:p14="http://schemas.microsoft.com/office/powerpoint/2010/main" val="7722157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1245231" y="1428750"/>
            <a:ext cx="7367588" cy="4724401"/>
          </a:xfrm>
        </p:spPr>
        <p:txBody>
          <a:bodyPr>
            <a:normAutofit/>
          </a:bodyPr>
          <a:lstStyle/>
          <a:p>
            <a:pPr algn="just">
              <a:spcAft>
                <a:spcPts val="0"/>
              </a:spcAft>
              <a:defRPr/>
            </a:pPr>
            <a:r>
              <a:rPr lang="en-US" sz="3200" b="1" dirty="0">
                <a:solidFill>
                  <a:srgbClr val="0000FF"/>
                </a:solidFill>
                <a:latin typeface="Times New Roman" panose="02020603050405020304" pitchFamily="18" charset="0"/>
                <a:cs typeface="Times New Roman" panose="02020603050405020304" pitchFamily="18" charset="0"/>
              </a:rPr>
              <a:t>Public Health Defined</a:t>
            </a:r>
          </a:p>
          <a:p>
            <a:pPr marL="457200" indent="-457200" eaLnBrk="1" fontAlgn="auto" hangingPunct="1">
              <a:spcAft>
                <a:spcPts val="0"/>
              </a:spcAft>
              <a:buClr>
                <a:srgbClr val="0000FF"/>
              </a:buClr>
              <a:buFont typeface="Wingdings" panose="05000000000000000000" pitchFamily="2" charset="2"/>
              <a:buChar char="§"/>
              <a:defRPr/>
            </a:pPr>
            <a:r>
              <a:rPr lang="en-US" sz="3200" b="1" dirty="0">
                <a:solidFill>
                  <a:srgbClr val="0000FF"/>
                </a:solidFill>
                <a:effectLst/>
                <a:latin typeface="Times New Roman" panose="02020603050405020304" pitchFamily="18" charset="0"/>
                <a:ea typeface="Calibri" panose="020F0502020204030204" pitchFamily="34" charset="0"/>
              </a:rPr>
              <a:t>Public health </a:t>
            </a:r>
            <a:r>
              <a:rPr lang="en-US" sz="3200" b="1" dirty="0">
                <a:solidFill>
                  <a:srgbClr val="000000"/>
                </a:solidFill>
                <a:effectLst/>
                <a:latin typeface="Times New Roman" panose="02020603050405020304" pitchFamily="18" charset="0"/>
                <a:ea typeface="Calibri" panose="020F0502020204030204" pitchFamily="34" charset="0"/>
              </a:rPr>
              <a:t>practice can be viewed as an approach to maintaining and improving the health of populations that is based on the principles of </a:t>
            </a:r>
            <a:r>
              <a:rPr lang="en-US" sz="3200" b="1" dirty="0">
                <a:solidFill>
                  <a:srgbClr val="0000FF"/>
                </a:solidFill>
                <a:effectLst/>
                <a:latin typeface="Times New Roman" panose="02020603050405020304" pitchFamily="18" charset="0"/>
                <a:ea typeface="Calibri" panose="020F0502020204030204" pitchFamily="34" charset="0"/>
              </a:rPr>
              <a:t>social justice</a:t>
            </a:r>
            <a:r>
              <a:rPr lang="en-US" sz="3200" b="1" dirty="0">
                <a:solidFill>
                  <a:srgbClr val="000000"/>
                </a:solidFill>
                <a:effectLst/>
                <a:latin typeface="Times New Roman" panose="02020603050405020304" pitchFamily="18" charset="0"/>
                <a:ea typeface="Calibri" panose="020F0502020204030204" pitchFamily="34" charset="0"/>
              </a:rPr>
              <a:t>, attention to </a:t>
            </a:r>
            <a:r>
              <a:rPr lang="en-US" sz="3200" b="1" dirty="0">
                <a:solidFill>
                  <a:srgbClr val="0000FF"/>
                </a:solidFill>
                <a:effectLst/>
                <a:latin typeface="Times New Roman" panose="02020603050405020304" pitchFamily="18" charset="0"/>
                <a:ea typeface="Calibri" panose="020F0502020204030204" pitchFamily="34" charset="0"/>
              </a:rPr>
              <a:t>human rights </a:t>
            </a:r>
            <a:r>
              <a:rPr lang="en-US" sz="3200" b="1" dirty="0">
                <a:solidFill>
                  <a:srgbClr val="000000"/>
                </a:solidFill>
                <a:effectLst/>
                <a:latin typeface="Times New Roman" panose="02020603050405020304" pitchFamily="18" charset="0"/>
                <a:ea typeface="Calibri" panose="020F0502020204030204" pitchFamily="34" charset="0"/>
              </a:rPr>
              <a:t>and </a:t>
            </a:r>
            <a:r>
              <a:rPr lang="en-US" sz="3200" b="1" dirty="0">
                <a:solidFill>
                  <a:srgbClr val="0000FF"/>
                </a:solidFill>
                <a:effectLst/>
                <a:latin typeface="Times New Roman" panose="02020603050405020304" pitchFamily="18" charset="0"/>
                <a:ea typeface="Calibri" panose="020F0502020204030204" pitchFamily="34" charset="0"/>
              </a:rPr>
              <a:t>equity</a:t>
            </a:r>
            <a:r>
              <a:rPr lang="en-US" sz="3200" b="1" dirty="0">
                <a:solidFill>
                  <a:srgbClr val="000000"/>
                </a:solidFill>
                <a:effectLst/>
                <a:latin typeface="Times New Roman" panose="02020603050405020304" pitchFamily="18" charset="0"/>
                <a:ea typeface="Calibri" panose="020F0502020204030204" pitchFamily="34" charset="0"/>
              </a:rPr>
              <a:t>, </a:t>
            </a:r>
            <a:r>
              <a:rPr lang="en-US" sz="3200" b="1" dirty="0">
                <a:solidFill>
                  <a:srgbClr val="0000FF"/>
                </a:solidFill>
                <a:effectLst/>
                <a:latin typeface="Times New Roman" panose="02020603050405020304" pitchFamily="18" charset="0"/>
                <a:ea typeface="Calibri" panose="020F0502020204030204" pitchFamily="34" charset="0"/>
              </a:rPr>
              <a:t>evidence-informed policy</a:t>
            </a:r>
            <a:r>
              <a:rPr lang="en-US" sz="3200" b="1" dirty="0">
                <a:solidFill>
                  <a:srgbClr val="000000"/>
                </a:solidFill>
                <a:effectLst/>
                <a:latin typeface="Times New Roman" panose="02020603050405020304" pitchFamily="18" charset="0"/>
                <a:ea typeface="Calibri" panose="020F0502020204030204" pitchFamily="34" charset="0"/>
              </a:rPr>
              <a:t> and </a:t>
            </a:r>
            <a:r>
              <a:rPr lang="en-US" sz="3200" b="1" dirty="0">
                <a:solidFill>
                  <a:srgbClr val="0000FF"/>
                </a:solidFill>
                <a:effectLst/>
                <a:latin typeface="Times New Roman" panose="02020603050405020304" pitchFamily="18" charset="0"/>
                <a:ea typeface="Calibri" panose="020F0502020204030204" pitchFamily="34" charset="0"/>
              </a:rPr>
              <a:t>practice</a:t>
            </a:r>
            <a:r>
              <a:rPr lang="en-US" sz="3200" b="1" dirty="0">
                <a:solidFill>
                  <a:srgbClr val="000000"/>
                </a:solidFill>
                <a:effectLst/>
                <a:latin typeface="Times New Roman" panose="02020603050405020304" pitchFamily="18" charset="0"/>
                <a:ea typeface="Calibri" panose="020F0502020204030204" pitchFamily="34" charset="0"/>
              </a:rPr>
              <a:t>, and addressing the underlying determinants of health.</a:t>
            </a:r>
            <a:endParaRPr lang="ar-SA" sz="32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15</a:t>
            </a:fld>
            <a:endParaRPr lang="en-US" dirty="0"/>
          </a:p>
        </p:txBody>
      </p:sp>
    </p:spTree>
    <p:extLst>
      <p:ext uri="{BB962C8B-B14F-4D97-AF65-F5344CB8AC3E}">
        <p14:creationId xmlns:p14="http://schemas.microsoft.com/office/powerpoint/2010/main" val="205825100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1245231" y="1295400"/>
            <a:ext cx="7367588" cy="4857751"/>
          </a:xfrm>
        </p:spPr>
        <p:txBody>
          <a:bodyPr>
            <a:normAutofit lnSpcReduction="10000"/>
          </a:bodyPr>
          <a:lstStyle/>
          <a:p>
            <a:pPr algn="just">
              <a:spcAft>
                <a:spcPts val="0"/>
              </a:spcAft>
              <a:defRPr/>
            </a:pPr>
            <a:r>
              <a:rPr lang="en-US" sz="3200" b="1" dirty="0">
                <a:solidFill>
                  <a:srgbClr val="0000FF"/>
                </a:solidFill>
                <a:latin typeface="Times New Roman" panose="02020603050405020304" pitchFamily="18" charset="0"/>
                <a:cs typeface="Times New Roman" panose="02020603050405020304" pitchFamily="18" charset="0"/>
              </a:rPr>
              <a:t>Public Health Defined</a:t>
            </a:r>
          </a:p>
          <a:p>
            <a:pPr marL="457200" indent="-457200" eaLnBrk="1" fontAlgn="auto" hangingPunct="1">
              <a:spcAft>
                <a:spcPts val="0"/>
              </a:spcAft>
              <a:buClr>
                <a:srgbClr val="0000FF"/>
              </a:buClr>
              <a:buFont typeface="Wingdings" panose="05000000000000000000" pitchFamily="2" charset="2"/>
              <a:buChar char="§"/>
              <a:defRPr/>
            </a:pPr>
            <a:r>
              <a:rPr lang="en-US" sz="2800" b="1" dirty="0">
                <a:solidFill>
                  <a:srgbClr val="000000"/>
                </a:solidFill>
                <a:effectLst/>
                <a:latin typeface="Times New Roman" panose="02020603050405020304" pitchFamily="18" charset="0"/>
                <a:ea typeface="Calibri" panose="020F0502020204030204" pitchFamily="34" charset="0"/>
              </a:rPr>
              <a:t>Such an approach places </a:t>
            </a:r>
            <a:r>
              <a:rPr lang="en-US" sz="2800" b="1" dirty="0">
                <a:solidFill>
                  <a:srgbClr val="0000FF"/>
                </a:solidFill>
                <a:effectLst/>
                <a:latin typeface="Times New Roman" panose="02020603050405020304" pitchFamily="18" charset="0"/>
                <a:ea typeface="Calibri" panose="020F0502020204030204" pitchFamily="34" charset="0"/>
              </a:rPr>
              <a:t>health promotion</a:t>
            </a: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a:solidFill>
                  <a:srgbClr val="0000FF"/>
                </a:solidFill>
                <a:effectLst/>
                <a:latin typeface="Times New Roman" panose="02020603050405020304" pitchFamily="18" charset="0"/>
                <a:ea typeface="Calibri" panose="020F0502020204030204" pitchFamily="34" charset="0"/>
              </a:rPr>
              <a:t>health protection</a:t>
            </a: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a:solidFill>
                  <a:srgbClr val="0000FF"/>
                </a:solidFill>
                <a:effectLst/>
                <a:latin typeface="Times New Roman" panose="02020603050405020304" pitchFamily="18" charset="0"/>
                <a:ea typeface="Calibri" panose="020F0502020204030204" pitchFamily="34" charset="0"/>
              </a:rPr>
              <a:t>population health surveillance</a:t>
            </a:r>
            <a:r>
              <a:rPr lang="en-US" sz="2800" b="1" dirty="0">
                <a:solidFill>
                  <a:srgbClr val="000000"/>
                </a:solidFill>
                <a:effectLst/>
                <a:latin typeface="Times New Roman" panose="02020603050405020304" pitchFamily="18" charset="0"/>
                <a:ea typeface="Calibri" panose="020F0502020204030204" pitchFamily="34" charset="0"/>
              </a:rPr>
              <a:t>, and the </a:t>
            </a:r>
            <a:r>
              <a:rPr lang="en-US" sz="2800" b="1" dirty="0">
                <a:solidFill>
                  <a:srgbClr val="0000FF"/>
                </a:solidFill>
                <a:effectLst/>
                <a:latin typeface="Times New Roman" panose="02020603050405020304" pitchFamily="18" charset="0"/>
                <a:ea typeface="Calibri" panose="020F0502020204030204" pitchFamily="34" charset="0"/>
              </a:rPr>
              <a:t>prevention of death</a:t>
            </a: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a:solidFill>
                  <a:srgbClr val="0000FF"/>
                </a:solidFill>
                <a:effectLst/>
                <a:latin typeface="Times New Roman" panose="02020603050405020304" pitchFamily="18" charset="0"/>
                <a:ea typeface="Calibri" panose="020F0502020204030204" pitchFamily="34" charset="0"/>
              </a:rPr>
              <a:t>disease</a:t>
            </a: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a:solidFill>
                  <a:srgbClr val="0000FF"/>
                </a:solidFill>
                <a:effectLst/>
                <a:latin typeface="Times New Roman" panose="02020603050405020304" pitchFamily="18" charset="0"/>
                <a:ea typeface="Calibri" panose="020F0502020204030204" pitchFamily="34" charset="0"/>
              </a:rPr>
              <a:t>injury</a:t>
            </a:r>
            <a:r>
              <a:rPr lang="en-US" sz="2800" b="1" dirty="0">
                <a:solidFill>
                  <a:srgbClr val="000000"/>
                </a:solidFill>
                <a:effectLst/>
                <a:latin typeface="Times New Roman" panose="02020603050405020304" pitchFamily="18" charset="0"/>
                <a:ea typeface="Calibri" panose="020F0502020204030204" pitchFamily="34" charset="0"/>
              </a:rPr>
              <a:t> and </a:t>
            </a:r>
            <a:r>
              <a:rPr lang="en-US" sz="2800" b="1" dirty="0">
                <a:solidFill>
                  <a:srgbClr val="0000FF"/>
                </a:solidFill>
                <a:effectLst/>
                <a:latin typeface="Times New Roman" panose="02020603050405020304" pitchFamily="18" charset="0"/>
                <a:ea typeface="Calibri" panose="020F0502020204030204" pitchFamily="34" charset="0"/>
              </a:rPr>
              <a:t>disability</a:t>
            </a:r>
            <a:r>
              <a:rPr lang="en-US" sz="2800" b="1" dirty="0">
                <a:solidFill>
                  <a:srgbClr val="000000"/>
                </a:solidFill>
                <a:effectLst/>
                <a:latin typeface="Times New Roman" panose="02020603050405020304" pitchFamily="18" charset="0"/>
                <a:ea typeface="Calibri" panose="020F0502020204030204" pitchFamily="34" charset="0"/>
              </a:rPr>
              <a:t> as the central tenets of all related initiatives. </a:t>
            </a:r>
          </a:p>
          <a:p>
            <a:pPr marL="457200" indent="-457200" eaLnBrk="1" fontAlgn="auto" hangingPunct="1">
              <a:spcAft>
                <a:spcPts val="0"/>
              </a:spcAft>
              <a:buClr>
                <a:srgbClr val="0000FF"/>
              </a:buClr>
              <a:buFont typeface="Wingdings" panose="05000000000000000000" pitchFamily="2" charset="2"/>
              <a:buChar char="§"/>
              <a:defRPr/>
            </a:pPr>
            <a:r>
              <a:rPr lang="en-US" sz="2800" b="1" dirty="0">
                <a:solidFill>
                  <a:srgbClr val="000000"/>
                </a:solidFill>
                <a:effectLst/>
                <a:latin typeface="Times New Roman" panose="02020603050405020304" pitchFamily="18" charset="0"/>
                <a:ea typeface="Calibri" panose="020F0502020204030204" pitchFamily="34" charset="0"/>
              </a:rPr>
              <a:t>It also means basing those initiatives on evidence of what works or shows promise of working. </a:t>
            </a:r>
          </a:p>
          <a:p>
            <a:pPr marL="457200" indent="-457200" eaLnBrk="1" fontAlgn="auto" hangingPunct="1">
              <a:spcAft>
                <a:spcPts val="0"/>
              </a:spcAft>
              <a:buClr>
                <a:srgbClr val="0000FF"/>
              </a:buClr>
              <a:buFont typeface="Wingdings" panose="05000000000000000000" pitchFamily="2" charset="2"/>
              <a:buChar char="§"/>
              <a:defRPr/>
            </a:pPr>
            <a:r>
              <a:rPr lang="en-US" sz="2800" b="1" dirty="0">
                <a:solidFill>
                  <a:srgbClr val="000000"/>
                </a:solidFill>
                <a:effectLst/>
                <a:latin typeface="Times New Roman" panose="02020603050405020304" pitchFamily="18" charset="0"/>
                <a:ea typeface="Calibri" panose="020F0502020204030204" pitchFamily="34" charset="0"/>
              </a:rPr>
              <a:t>It is an organized, comprehensive, and multi-sectoral effort.</a:t>
            </a:r>
            <a:endParaRPr lang="ar-SA"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16</a:t>
            </a:fld>
            <a:endParaRPr lang="en-US" dirty="0"/>
          </a:p>
        </p:txBody>
      </p:sp>
    </p:spTree>
    <p:extLst>
      <p:ext uri="{BB962C8B-B14F-4D97-AF65-F5344CB8AC3E}">
        <p14:creationId xmlns:p14="http://schemas.microsoft.com/office/powerpoint/2010/main" val="46344599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1028419" y="1456122"/>
            <a:ext cx="7848600" cy="4857751"/>
          </a:xfrm>
        </p:spPr>
        <p:txBody>
          <a:bodyPr>
            <a:normAutofit fontScale="92500" lnSpcReduction="20000"/>
          </a:bodyPr>
          <a:lstStyle/>
          <a:p>
            <a:pPr algn="just">
              <a:spcAft>
                <a:spcPts val="0"/>
              </a:spcAft>
              <a:defRPr/>
            </a:pPr>
            <a:r>
              <a:rPr lang="en-US" sz="3200" b="1" dirty="0">
                <a:solidFill>
                  <a:srgbClr val="0000FF"/>
                </a:solidFill>
                <a:latin typeface="Times New Roman" panose="02020603050405020304" pitchFamily="18" charset="0"/>
                <a:cs typeface="Times New Roman" panose="02020603050405020304" pitchFamily="18" charset="0"/>
              </a:rPr>
              <a:t>Public Health Defined</a:t>
            </a:r>
          </a:p>
          <a:p>
            <a:pPr marL="285750" marR="0" indent="-285750">
              <a:lnSpc>
                <a:spcPct val="107000"/>
              </a:lnSpc>
              <a:spcBef>
                <a:spcPts val="0"/>
              </a:spcBef>
              <a:spcAft>
                <a:spcPts val="800"/>
              </a:spcAft>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This definition and the practice of </a:t>
            </a:r>
            <a:r>
              <a:rPr lang="en-US" sz="2800" b="1"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public health</a:t>
            </a:r>
            <a:r>
              <a:rPr lang="en-US"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have developed over time, and will continue to develop to meet the evolving health requirements of the population. </a:t>
            </a:r>
          </a:p>
          <a:p>
            <a:pPr marL="285750" marR="0" indent="-285750">
              <a:lnSpc>
                <a:spcPct val="107000"/>
              </a:lnSpc>
              <a:spcBef>
                <a:spcPts val="0"/>
              </a:spcBef>
              <a:spcAft>
                <a:spcPts val="800"/>
              </a:spcAft>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As these demands grow, there will be debates concerning the role and purpose of </a:t>
            </a:r>
            <a:r>
              <a:rPr lang="en-US" sz="2800" b="1"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public health </a:t>
            </a:r>
            <a:r>
              <a:rPr lang="en-US"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practice and the scope of practitioners’ activities. </a:t>
            </a:r>
          </a:p>
          <a:p>
            <a:pPr marL="285750" marR="0" indent="-285750">
              <a:lnSpc>
                <a:spcPct val="107000"/>
              </a:lnSpc>
              <a:spcBef>
                <a:spcPts val="0"/>
              </a:spcBef>
              <a:spcAft>
                <a:spcPts val="800"/>
              </a:spcAft>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Underlying these debates and developments, however, are an amalgam of concepts and practices that are the foundation and building blocks of </a:t>
            </a:r>
            <a:r>
              <a:rPr lang="en-US" sz="2800" b="1"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public health</a:t>
            </a:r>
            <a:r>
              <a:rPr lang="en-US"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endParaRPr lang="en-US" sz="2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17</a:t>
            </a:fld>
            <a:endParaRPr lang="en-US" dirty="0"/>
          </a:p>
        </p:txBody>
      </p:sp>
    </p:spTree>
    <p:extLst>
      <p:ext uri="{BB962C8B-B14F-4D97-AF65-F5344CB8AC3E}">
        <p14:creationId xmlns:p14="http://schemas.microsoft.com/office/powerpoint/2010/main" val="1006197535"/>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7858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371600"/>
            <a:ext cx="7772400" cy="5105400"/>
          </a:xfrm>
        </p:spPr>
        <p:txBody>
          <a:bodyPr>
            <a:normAutofit fontScale="92500" lnSpcReduction="20000"/>
          </a:bodyPr>
          <a:lstStyle/>
          <a:p>
            <a:pPr marL="457200" indent="-457200">
              <a:lnSpc>
                <a:spcPct val="120000"/>
              </a:lnSpc>
              <a:spcBef>
                <a:spcPts val="0"/>
              </a:spcBef>
              <a:spcAft>
                <a:spcPts val="0"/>
              </a:spcAft>
              <a:defRPr/>
            </a:pPr>
            <a:r>
              <a:rPr lang="en-US" sz="2800" b="1" dirty="0">
                <a:solidFill>
                  <a:schemeClr val="tx1"/>
                </a:solidFill>
                <a:latin typeface="Times New Roman" panose="02020603050405020304" pitchFamily="18" charset="0"/>
                <a:cs typeface="Times New Roman" panose="02020603050405020304" pitchFamily="18" charset="0"/>
              </a:rPr>
              <a:t>  The </a:t>
            </a:r>
            <a:r>
              <a:rPr lang="en-US" sz="3300" b="1" dirty="0">
                <a:solidFill>
                  <a:srgbClr val="0000FF"/>
                </a:solidFill>
                <a:latin typeface="Times New Roman" panose="02020603050405020304" pitchFamily="18" charset="0"/>
                <a:cs typeface="Times New Roman" panose="02020603050405020304" pitchFamily="18" charset="0"/>
              </a:rPr>
              <a:t>mission of public health</a:t>
            </a:r>
            <a:r>
              <a:rPr lang="en-US" sz="2800" b="1" dirty="0">
                <a:solidFill>
                  <a:schemeClr val="tx1"/>
                </a:solidFill>
                <a:latin typeface="Times New Roman" panose="02020603050405020304" pitchFamily="18" charset="0"/>
                <a:cs typeface="Times New Roman" panose="02020603050405020304" pitchFamily="18" charset="0"/>
              </a:rPr>
              <a:t> is to “[fulfill] society’s interest in assuring conditions in which people can be healthy”. </a:t>
            </a:r>
          </a:p>
          <a:p>
            <a:pPr marL="457200" indent="-457200">
              <a:lnSpc>
                <a:spcPct val="120000"/>
              </a:lnSpc>
              <a:spcBef>
                <a:spcPts val="0"/>
              </a:spcBef>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This mission comprises two areas that are vital to an understanding of public health. </a:t>
            </a:r>
          </a:p>
          <a:p>
            <a:pPr marL="457200" indent="-457200">
              <a:lnSpc>
                <a:spcPct val="120000"/>
              </a:lnSpc>
              <a:spcBef>
                <a:spcPts val="0"/>
              </a:spcBef>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first is </a:t>
            </a:r>
            <a:r>
              <a:rPr lang="en-US" sz="2800" b="1" i="1" dirty="0">
                <a:solidFill>
                  <a:srgbClr val="0000FF"/>
                </a:solidFill>
                <a:latin typeface="Times New Roman" panose="02020603050405020304" pitchFamily="18" charset="0"/>
                <a:cs typeface="Times New Roman" panose="02020603050405020304" pitchFamily="18" charset="0"/>
              </a:rPr>
              <a:t>fulfilling society’s interest</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As mentioned, public health is very much concerned with the needs and demands of the public. </a:t>
            </a:r>
          </a:p>
          <a:p>
            <a:pPr marL="457200" indent="-457200">
              <a:lnSpc>
                <a:spcPct val="120000"/>
              </a:lnSpc>
              <a:spcBef>
                <a:spcPts val="0"/>
              </a:spcBef>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second part </a:t>
            </a:r>
            <a:r>
              <a:rPr lang="en-US" sz="2800" b="1" dirty="0">
                <a:solidFill>
                  <a:schemeClr val="tx1"/>
                </a:solidFill>
                <a:latin typeface="Times New Roman" panose="02020603050405020304" pitchFamily="18" charset="0"/>
                <a:cs typeface="Times New Roman" panose="02020603050405020304" pitchFamily="18" charset="0"/>
              </a:rPr>
              <a:t>of this mission statement, </a:t>
            </a:r>
            <a:r>
              <a:rPr lang="en-US" sz="2800" b="1" i="1" dirty="0">
                <a:solidFill>
                  <a:srgbClr val="0000FF"/>
                </a:solidFill>
                <a:latin typeface="Times New Roman" panose="02020603050405020304" pitchFamily="18" charset="0"/>
                <a:cs typeface="Times New Roman" panose="02020603050405020304" pitchFamily="18" charset="0"/>
              </a:rPr>
              <a:t>assuring conditions in which people can be healthy</a:t>
            </a:r>
            <a:r>
              <a:rPr lang="en-US" sz="2800" b="1" dirty="0">
                <a:solidFill>
                  <a:schemeClr val="tx1"/>
                </a:solidFill>
                <a:latin typeface="Times New Roman" panose="02020603050405020304" pitchFamily="18" charset="0"/>
                <a:cs typeface="Times New Roman" panose="02020603050405020304" pitchFamily="18" charset="0"/>
              </a:rPr>
              <a:t>, highlights the supportive role public health plays in the health of the populace. </a:t>
            </a: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18</a:t>
            </a:fld>
            <a:endParaRPr lang="en-US" dirty="0"/>
          </a:p>
        </p:txBody>
      </p:sp>
    </p:spTree>
    <p:extLst>
      <p:ext uri="{BB962C8B-B14F-4D97-AF65-F5344CB8AC3E}">
        <p14:creationId xmlns:p14="http://schemas.microsoft.com/office/powerpoint/2010/main" val="2613235856"/>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7858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371600"/>
            <a:ext cx="7772400" cy="5105400"/>
          </a:xfrm>
        </p:spPr>
        <p:txBody>
          <a:bodyPr>
            <a:normAutofit/>
          </a:bodyPr>
          <a:lstStyle/>
          <a:p>
            <a:pPr marL="457200" indent="-457200" algn="just">
              <a:defRPr/>
            </a:pPr>
            <a:r>
              <a:rPr lang="en-US" sz="3300" b="1" dirty="0">
                <a:solidFill>
                  <a:srgbClr val="0000FF"/>
                </a:solidFill>
                <a:latin typeface="Times New Roman" panose="02020603050405020304" pitchFamily="18" charset="0"/>
                <a:cs typeface="Times New Roman" panose="02020603050405020304" pitchFamily="18" charset="0"/>
              </a:rPr>
              <a:t>Mission of public health</a:t>
            </a:r>
            <a:r>
              <a:rPr lang="en-US" sz="2800" b="1" dirty="0">
                <a:solidFill>
                  <a:schemeClr val="tx1"/>
                </a:solidFill>
                <a:latin typeface="Times New Roman" panose="02020603050405020304" pitchFamily="18" charset="0"/>
                <a:cs typeface="Times New Roman" panose="02020603050405020304" pitchFamily="18" charset="0"/>
              </a:rPr>
              <a:t> </a:t>
            </a:r>
          </a:p>
          <a:p>
            <a:pPr marL="457200" indent="-457200" algn="jus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This responsiveness to the will of the public also means public health is a fluid discipline. Although it has core functions and hallmarks, the purview and activities of public health change over time. </a:t>
            </a:r>
          </a:p>
          <a:p>
            <a:pPr marL="457200" indent="-457200" algn="jus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This aspect of public health is one of the cornerstones of the field, namely that public health embraces a </a:t>
            </a:r>
            <a:r>
              <a:rPr lang="en-US" sz="2800" b="1" dirty="0">
                <a:solidFill>
                  <a:srgbClr val="0000FF"/>
                </a:solidFill>
                <a:latin typeface="Times New Roman" panose="02020603050405020304" pitchFamily="18" charset="0"/>
                <a:cs typeface="Times New Roman" panose="02020603050405020304" pitchFamily="18" charset="0"/>
              </a:rPr>
              <a:t>social - ecological model of health</a:t>
            </a:r>
            <a:r>
              <a:rPr lang="en-US" sz="2800" b="1" dirty="0">
                <a:solidFill>
                  <a:schemeClr val="tx1"/>
                </a:solidFill>
                <a:latin typeface="Times New Roman" panose="02020603050405020304" pitchFamily="18" charset="0"/>
                <a:cs typeface="Times New Roman" panose="02020603050405020304" pitchFamily="18" charset="0"/>
              </a:rPr>
              <a:t>. </a:t>
            </a:r>
          </a:p>
          <a:p>
            <a:pPr marL="457200" indent="-457200" algn="just">
              <a:buClr>
                <a:srgbClr val="0000FF"/>
              </a:buClr>
              <a:buFont typeface="Wingdings" panose="05000000000000000000" pitchFamily="2" charset="2"/>
              <a:buChar char="§"/>
              <a:defRPr/>
            </a:pPr>
            <a:endParaRPr lang="ar-SA"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19</a:t>
            </a:fld>
            <a:endParaRPr lang="en-US" dirty="0"/>
          </a:p>
        </p:txBody>
      </p:sp>
    </p:spTree>
    <p:extLst>
      <p:ext uri="{BB962C8B-B14F-4D97-AF65-F5344CB8AC3E}">
        <p14:creationId xmlns:p14="http://schemas.microsoft.com/office/powerpoint/2010/main" val="320516727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814536"/>
          </a:xfrm>
        </p:spPr>
        <p:txBody>
          <a:bodyPr>
            <a:normAutofit/>
          </a:bodyPr>
          <a:lstStyle/>
          <a:p>
            <a:pPr marL="182880" indent="0" algn="ctr">
              <a:buNone/>
            </a:pPr>
            <a:r>
              <a:rPr lang="en-US" sz="36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3600" b="1" dirty="0">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914400" y="1524000"/>
            <a:ext cx="7772400" cy="4648200"/>
          </a:xfrm>
        </p:spPr>
        <p:txBody>
          <a:bodyPr>
            <a:normAutofit/>
          </a:bodyPr>
          <a:lstStyle/>
          <a:p>
            <a:pPr marL="457200" indent="-457200" algn="l">
              <a:lnSpc>
                <a:spcPct val="110000"/>
              </a:lnSpc>
            </a:pPr>
            <a:r>
              <a:rPr lang="en-US" sz="2800" b="1" i="1" dirty="0">
                <a:solidFill>
                  <a:srgbClr val="0000FF"/>
                </a:solidFill>
                <a:latin typeface="Times New Roman" panose="02020603050405020304" pitchFamily="18" charset="0"/>
                <a:cs typeface="Times New Roman" panose="02020603050405020304" pitchFamily="18" charset="0"/>
              </a:rPr>
              <a:t>Learning Objectives</a:t>
            </a:r>
            <a:endParaRPr lang="en-US" sz="2800" dirty="0">
              <a:solidFill>
                <a:srgbClr val="0000FF"/>
              </a:solidFill>
              <a:latin typeface="Times New Roman" panose="02020603050405020304" pitchFamily="18" charset="0"/>
              <a:cs typeface="Times New Roman" panose="02020603050405020304" pitchFamily="18" charset="0"/>
            </a:endParaRPr>
          </a:p>
          <a:p>
            <a:pPr marL="457200" indent="-457200" algn="l">
              <a:lnSpc>
                <a:spcPct val="110000"/>
              </a:lnSpc>
              <a:buClr>
                <a:srgbClr val="0000FF"/>
              </a:buClr>
              <a:buFont typeface="Wingdings" panose="05000000000000000000" pitchFamily="2" charset="2"/>
              <a:buChar char="§"/>
            </a:pPr>
            <a:r>
              <a:rPr lang="en-US" b="1" dirty="0">
                <a:solidFill>
                  <a:schemeClr val="tx1"/>
                </a:solidFill>
                <a:latin typeface="Times New Roman" panose="02020603050405020304" pitchFamily="18" charset="0"/>
                <a:cs typeface="Times New Roman" panose="02020603050405020304" pitchFamily="18" charset="0"/>
              </a:rPr>
              <a:t>Define health and public health.</a:t>
            </a:r>
          </a:p>
          <a:p>
            <a:pPr marL="457200" indent="-457200" algn="l">
              <a:lnSpc>
                <a:spcPct val="110000"/>
              </a:lnSpc>
              <a:buClr>
                <a:srgbClr val="0000FF"/>
              </a:buClr>
              <a:buFont typeface="Wingdings" panose="05000000000000000000" pitchFamily="2" charset="2"/>
              <a:buChar char="§"/>
            </a:pPr>
            <a:r>
              <a:rPr lang="en-US" b="1" dirty="0">
                <a:solidFill>
                  <a:schemeClr val="tx1"/>
                </a:solidFill>
                <a:latin typeface="Times New Roman" panose="02020603050405020304" pitchFamily="18" charset="0"/>
                <a:cs typeface="Times New Roman" panose="02020603050405020304" pitchFamily="18" charset="0"/>
              </a:rPr>
              <a:t>Identify and describe the mission of public health.</a:t>
            </a:r>
          </a:p>
          <a:p>
            <a:pPr marL="457200" indent="-457200" algn="l">
              <a:lnSpc>
                <a:spcPct val="110000"/>
              </a:lnSpc>
              <a:buClr>
                <a:srgbClr val="0000FF"/>
              </a:buClr>
              <a:buFont typeface="Wingdings" panose="05000000000000000000" pitchFamily="2" charset="2"/>
              <a:buChar char="§"/>
            </a:pPr>
            <a:r>
              <a:rPr lang="en-US" b="1" dirty="0">
                <a:solidFill>
                  <a:schemeClr val="tx1"/>
                </a:solidFill>
                <a:latin typeface="Times New Roman" panose="02020603050405020304" pitchFamily="18" charset="0"/>
                <a:cs typeface="Times New Roman" panose="02020603050405020304" pitchFamily="18" charset="0"/>
              </a:rPr>
              <a:t>List and distinguish the five core public health disciplines.</a:t>
            </a:r>
          </a:p>
          <a:p>
            <a:pPr marL="457200" indent="-457200">
              <a:lnSpc>
                <a:spcPct val="110000"/>
              </a:lnSpc>
              <a:buClr>
                <a:srgbClr val="0000FF"/>
              </a:buClr>
              <a:buFont typeface="Wingdings" panose="05000000000000000000" pitchFamily="2" charset="2"/>
              <a:buChar char="§"/>
            </a:pPr>
            <a:r>
              <a:rPr lang="en-US" b="1" dirty="0">
                <a:solidFill>
                  <a:schemeClr val="tx1"/>
                </a:solidFill>
                <a:latin typeface="Times New Roman" panose="02020603050405020304" pitchFamily="18" charset="0"/>
                <a:cs typeface="Times New Roman" panose="02020603050405020304" pitchFamily="18" charset="0"/>
              </a:rPr>
              <a:t>Understand the unique features of public health.</a:t>
            </a:r>
          </a:p>
          <a:p>
            <a:pPr marL="457200" indent="-457200">
              <a:lnSpc>
                <a:spcPct val="110000"/>
              </a:lnSpc>
              <a:buClr>
                <a:srgbClr val="0000FF"/>
              </a:buClr>
              <a:buFont typeface="Wingdings" panose="05000000000000000000" pitchFamily="2" charset="2"/>
              <a:buChar char="§"/>
            </a:pPr>
            <a:r>
              <a:rPr lang="en-US" b="1" dirty="0">
                <a:solidFill>
                  <a:schemeClr val="tx1"/>
                </a:solidFill>
                <a:latin typeface="Times New Roman" panose="02020603050405020304" pitchFamily="18" charset="0"/>
                <a:cs typeface="Times New Roman" panose="02020603050405020304" pitchFamily="18" charset="0"/>
              </a:rPr>
              <a:t>Identify and describe the three hallmarks of public health: philosophy of social justice, focus on prevention, and focus on populations.</a:t>
            </a:r>
          </a:p>
        </p:txBody>
      </p:sp>
      <p:sp>
        <p:nvSpPr>
          <p:cNvPr id="3" name="Footer Placeholder 2"/>
          <p:cNvSpPr>
            <a:spLocks noGrp="1"/>
          </p:cNvSpPr>
          <p:nvPr>
            <p:ph type="ftr" sz="quarter" idx="11"/>
          </p:nvPr>
        </p:nvSpPr>
        <p:spPr/>
        <p:txBody>
          <a:bodyPr/>
          <a:lstStyle/>
          <a:p>
            <a:r>
              <a:rPr lang="en-US" dirty="0"/>
              <a:t>Dr. Mohammed Alnaif</a:t>
            </a:r>
          </a:p>
        </p:txBody>
      </p:sp>
      <p:sp>
        <p:nvSpPr>
          <p:cNvPr id="8" name="Slide Number Placeholder 7"/>
          <p:cNvSpPr>
            <a:spLocks noGrp="1"/>
          </p:cNvSpPr>
          <p:nvPr>
            <p:ph type="sldNum" sz="quarter" idx="12"/>
          </p:nvPr>
        </p:nvSpPr>
        <p:spPr/>
        <p:txBody>
          <a:bodyPr/>
          <a:lstStyle/>
          <a:p>
            <a:fld id="{EEEECDCC-63C2-4492-ADC6-A6890B1EB79E}" type="slidenum">
              <a:rPr lang="en-US" smtClean="0"/>
              <a:t>2</a:t>
            </a:fld>
            <a:endParaRPr lang="en-US" dirty="0"/>
          </a:p>
        </p:txBody>
      </p:sp>
    </p:spTree>
    <p:extLst>
      <p:ext uri="{BB962C8B-B14F-4D97-AF65-F5344CB8AC3E}">
        <p14:creationId xmlns:p14="http://schemas.microsoft.com/office/powerpoint/2010/main" val="97016347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8620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447800"/>
            <a:ext cx="7772400" cy="4724399"/>
          </a:xfrm>
        </p:spPr>
        <p:txBody>
          <a:bodyPr>
            <a:normAutofit fontScale="92500" lnSpcReduction="10000"/>
          </a:bodyPr>
          <a:lstStyle/>
          <a:p>
            <a:pPr algn="just">
              <a:defRPr/>
            </a:pPr>
            <a:r>
              <a:rPr lang="en-US" sz="3200" b="1" dirty="0">
                <a:solidFill>
                  <a:srgbClr val="0000FF"/>
                </a:solidFill>
                <a:latin typeface="Times New Roman" panose="02020603050405020304" pitchFamily="18" charset="0"/>
                <a:cs typeface="Times New Roman" panose="02020603050405020304" pitchFamily="18" charset="0"/>
              </a:rPr>
              <a:t>Mission of public health</a:t>
            </a:r>
            <a:r>
              <a:rPr lang="en-US" sz="3200" b="1" dirty="0">
                <a:solidFill>
                  <a:schemeClr val="tx1"/>
                </a:solidFill>
                <a:latin typeface="Times New Roman" panose="02020603050405020304" pitchFamily="18" charset="0"/>
                <a:cs typeface="Times New Roman" panose="02020603050405020304" pitchFamily="18" charset="0"/>
              </a:rPr>
              <a:t> </a:t>
            </a:r>
          </a:p>
          <a:p>
            <a:pPr marL="457200" indent="-457200" algn="just">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This model essentially holds that </a:t>
            </a:r>
            <a:r>
              <a:rPr lang="en-US" sz="3200" b="1" i="1" dirty="0">
                <a:solidFill>
                  <a:schemeClr val="tx1"/>
                </a:solidFill>
                <a:latin typeface="Times New Roman" panose="02020603050405020304" pitchFamily="18" charset="0"/>
                <a:cs typeface="Times New Roman" panose="02020603050405020304" pitchFamily="18" charset="0"/>
              </a:rPr>
              <a:t>health is not a result of individual factors alone but is also a result of external factors, such as those produced by family members, peers, and society as a whole</a:t>
            </a:r>
            <a:r>
              <a:rPr lang="en-US" sz="2800" b="1" dirty="0">
                <a:solidFill>
                  <a:schemeClr val="tx1"/>
                </a:solidFill>
                <a:latin typeface="Times New Roman" panose="02020603050405020304" pitchFamily="18" charset="0"/>
                <a:cs typeface="Times New Roman" panose="02020603050405020304" pitchFamily="18" charset="0"/>
              </a:rPr>
              <a:t>. </a:t>
            </a:r>
          </a:p>
          <a:p>
            <a:pPr marL="457200" indent="-457200" algn="just">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social - ecological model </a:t>
            </a:r>
            <a:r>
              <a:rPr lang="en-US" sz="2800" b="1" dirty="0">
                <a:solidFill>
                  <a:schemeClr val="tx1"/>
                </a:solidFill>
                <a:latin typeface="Times New Roman" panose="02020603050405020304" pitchFamily="18" charset="0"/>
                <a:cs typeface="Times New Roman" panose="02020603050405020304" pitchFamily="18" charset="0"/>
              </a:rPr>
              <a:t>will be described in more detail in later chapters of this text. </a:t>
            </a:r>
          </a:p>
          <a:p>
            <a:pPr marL="457200" indent="-457200" algn="just">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One other cornerstone of public health not directly addressed in this mission statement is the focus on prevention.</a:t>
            </a:r>
            <a:endParaRPr lang="ar-SA"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20</a:t>
            </a:fld>
            <a:endParaRPr lang="en-US" dirty="0"/>
          </a:p>
        </p:txBody>
      </p:sp>
    </p:spTree>
    <p:extLst>
      <p:ext uri="{BB962C8B-B14F-4D97-AF65-F5344CB8AC3E}">
        <p14:creationId xmlns:p14="http://schemas.microsoft.com/office/powerpoint/2010/main" val="181113921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7858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1066800" y="1828800"/>
            <a:ext cx="7696200" cy="4495800"/>
          </a:xfrm>
        </p:spPr>
        <p:txBody>
          <a:bodyPr>
            <a:normAutofit/>
          </a:bodyPr>
          <a:lstStyle/>
          <a:p>
            <a:pPr algn="just">
              <a:defRPr/>
            </a:pPr>
            <a:r>
              <a:rPr lang="en-US" sz="2800" b="1" dirty="0">
                <a:solidFill>
                  <a:srgbClr val="0000FF"/>
                </a:solidFill>
                <a:latin typeface="Times New Roman" panose="02020603050405020304" pitchFamily="18" charset="0"/>
                <a:cs typeface="Times New Roman" panose="02020603050405020304" pitchFamily="18" charset="0"/>
              </a:rPr>
              <a:t>Mission of public health</a:t>
            </a:r>
            <a:r>
              <a:rPr lang="en-US" sz="2800" b="1" dirty="0">
                <a:solidFill>
                  <a:schemeClr val="tx1"/>
                </a:solidFill>
                <a:latin typeface="Times New Roman" panose="02020603050405020304" pitchFamily="18" charset="0"/>
                <a:cs typeface="Times New Roman" panose="02020603050405020304" pitchFamily="18" charset="0"/>
              </a:rPr>
              <a:t> </a:t>
            </a:r>
          </a:p>
          <a:p>
            <a:pPr marL="457200" indent="-457200" algn="just">
              <a:spcAft>
                <a:spcPts val="0"/>
              </a:spcAft>
              <a:buClr>
                <a:srgbClr val="0000FF"/>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Public health </a:t>
            </a:r>
            <a:r>
              <a:rPr lang="en-US" sz="2800" b="1" dirty="0">
                <a:solidFill>
                  <a:schemeClr val="tx1"/>
                </a:solidFill>
                <a:latin typeface="Times New Roman" panose="02020603050405020304" pitchFamily="18" charset="0"/>
                <a:cs typeface="Times New Roman" panose="02020603050405020304" pitchFamily="18" charset="0"/>
              </a:rPr>
              <a:t>does not necessarily provide medical care to individuals but rather assures conditions that support health. </a:t>
            </a:r>
          </a:p>
          <a:p>
            <a:pPr marL="457200" indent="-457200" algn="just">
              <a:spcAft>
                <a:spcPts val="0"/>
              </a:spcAft>
              <a:buClr>
                <a:srgbClr val="0000FF"/>
              </a:buClr>
              <a:buFont typeface="Wingdings" panose="05000000000000000000" pitchFamily="2" charset="2"/>
              <a:buChar char="§"/>
              <a:defRPr/>
            </a:pPr>
            <a:r>
              <a:rPr lang="en-US" sz="2800" b="1" dirty="0">
                <a:solidFill>
                  <a:srgbClr val="C00000"/>
                </a:solidFill>
                <a:latin typeface="Times New Roman" panose="02020603050405020304" pitchFamily="18" charset="0"/>
                <a:cs typeface="Times New Roman" panose="02020603050405020304" pitchFamily="18" charset="0"/>
              </a:rPr>
              <a:t>For example</a:t>
            </a:r>
            <a:r>
              <a:rPr lang="en-US" sz="2800" b="1" dirty="0">
                <a:solidFill>
                  <a:schemeClr val="tx1"/>
                </a:solidFill>
                <a:latin typeface="Times New Roman" panose="02020603050405020304" pitchFamily="18" charset="0"/>
                <a:cs typeface="Times New Roman" panose="02020603050405020304" pitchFamily="18" charset="0"/>
              </a:rPr>
              <a:t>, smoking bans in restaurants and food - labeling requirements are public health efforts to prevent harmful exposures and to provide information to the public in order to promote healthful choices.</a:t>
            </a:r>
            <a:endParaRPr lang="ar-SA" sz="2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21</a:t>
            </a:fld>
            <a:endParaRPr lang="en-US" dirty="0"/>
          </a:p>
        </p:txBody>
      </p:sp>
    </p:spTree>
    <p:extLst>
      <p:ext uri="{BB962C8B-B14F-4D97-AF65-F5344CB8AC3E}">
        <p14:creationId xmlns:p14="http://schemas.microsoft.com/office/powerpoint/2010/main" val="258819077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709612"/>
          </a:xfrm>
        </p:spPr>
        <p:txBody>
          <a:bodyPr anchor="t">
            <a:normAutofit fontScale="90000"/>
          </a:bodyPr>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600200"/>
            <a:ext cx="7772400" cy="4572000"/>
          </a:xfrm>
        </p:spPr>
        <p:txBody>
          <a:bodyPr>
            <a:normAutofit/>
          </a:bodyPr>
          <a:lstStyle/>
          <a:p>
            <a:pPr algn="just">
              <a:defRPr/>
            </a:pPr>
            <a:r>
              <a:rPr lang="en-US" sz="3200" b="1" dirty="0">
                <a:solidFill>
                  <a:srgbClr val="0000FF"/>
                </a:solidFill>
                <a:latin typeface="Times New Roman" panose="02020603050405020304" pitchFamily="18" charset="0"/>
                <a:cs typeface="Times New Roman" panose="02020603050405020304" pitchFamily="18" charset="0"/>
              </a:rPr>
              <a:t>Mission of public health</a:t>
            </a:r>
            <a:r>
              <a:rPr lang="en-US" sz="2400" b="1" dirty="0">
                <a:solidFill>
                  <a:schemeClr val="tx1"/>
                </a:solidFill>
                <a:latin typeface="Times New Roman" panose="02020603050405020304" pitchFamily="18" charset="0"/>
                <a:cs typeface="Times New Roman" panose="02020603050405020304" pitchFamily="18" charset="0"/>
              </a:rPr>
              <a:t> </a:t>
            </a:r>
          </a:p>
          <a:p>
            <a:pPr marL="457200" indent="-457200">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 substance of public health is “organized community efforts aimed at </a:t>
            </a:r>
            <a:r>
              <a:rPr lang="en-US" sz="2800" b="1" dirty="0">
                <a:solidFill>
                  <a:srgbClr val="0000FF"/>
                </a:solidFill>
                <a:latin typeface="Times New Roman" panose="02020603050405020304" pitchFamily="18" charset="0"/>
                <a:cs typeface="Times New Roman" panose="02020603050405020304" pitchFamily="18" charset="0"/>
              </a:rPr>
              <a:t>prevention of disease </a:t>
            </a:r>
            <a:r>
              <a:rPr lang="en-US" sz="2800" b="1" dirty="0">
                <a:solidFill>
                  <a:schemeClr val="tx1"/>
                </a:solidFill>
                <a:latin typeface="Times New Roman" panose="02020603050405020304" pitchFamily="18" charset="0"/>
                <a:cs typeface="Times New Roman" panose="02020603050405020304" pitchFamily="18" charset="0"/>
              </a:rPr>
              <a:t>and the </a:t>
            </a:r>
            <a:r>
              <a:rPr lang="en-US" sz="2800" b="1" dirty="0">
                <a:solidFill>
                  <a:srgbClr val="0000FF"/>
                </a:solidFill>
                <a:latin typeface="Times New Roman" panose="02020603050405020304" pitchFamily="18" charset="0"/>
                <a:cs typeface="Times New Roman" panose="02020603050405020304" pitchFamily="18" charset="0"/>
              </a:rPr>
              <a:t>promotion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of health</a:t>
            </a:r>
            <a:r>
              <a:rPr lang="en-US" sz="2800" b="1" dirty="0">
                <a:solidFill>
                  <a:schemeClr val="tx1"/>
                </a:solidFill>
                <a:latin typeface="Times New Roman" panose="02020603050405020304" pitchFamily="18" charset="0"/>
                <a:cs typeface="Times New Roman" panose="02020603050405020304" pitchFamily="18" charset="0"/>
              </a:rPr>
              <a:t>. </a:t>
            </a:r>
          </a:p>
          <a:p>
            <a:pPr marL="457200" indent="-457200">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organizational framework of public health </a:t>
            </a:r>
            <a:r>
              <a:rPr lang="en-US" sz="2800" b="1" dirty="0">
                <a:solidFill>
                  <a:schemeClr val="tx1"/>
                </a:solidFill>
                <a:latin typeface="Times New Roman" panose="02020603050405020304" pitchFamily="18" charset="0"/>
                <a:cs typeface="Times New Roman" panose="02020603050405020304" pitchFamily="18" charset="0"/>
              </a:rPr>
              <a:t>encompasses “both activities undertaken within the formal structure of government and the associated efforts of private and voluntary organizations and individuals.</a:t>
            </a: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22</a:t>
            </a:fld>
            <a:endParaRPr lang="en-US" dirty="0"/>
          </a:p>
        </p:txBody>
      </p:sp>
    </p:spTree>
    <p:extLst>
      <p:ext uri="{BB962C8B-B14F-4D97-AF65-F5344CB8AC3E}">
        <p14:creationId xmlns:p14="http://schemas.microsoft.com/office/powerpoint/2010/main" val="683421879"/>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709612"/>
          </a:xfrm>
        </p:spPr>
        <p:txBody>
          <a:bodyPr anchor="t">
            <a:normAutofit fontScale="90000"/>
          </a:bodyPr>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3" name="Subtitle 2"/>
          <p:cNvSpPr>
            <a:spLocks noGrp="1"/>
          </p:cNvSpPr>
          <p:nvPr>
            <p:ph type="subTitle" idx="1"/>
          </p:nvPr>
        </p:nvSpPr>
        <p:spPr>
          <a:xfrm>
            <a:off x="990600" y="1828800"/>
            <a:ext cx="7772400" cy="4343400"/>
          </a:xfrm>
        </p:spPr>
        <p:txBody>
          <a:bodyPr>
            <a:normAutofit/>
          </a:bodyPr>
          <a:lstStyle/>
          <a:p>
            <a:pPr algn="just">
              <a:defRPr/>
            </a:pPr>
            <a:r>
              <a:rPr lang="en-US" sz="3200" b="1" dirty="0">
                <a:solidFill>
                  <a:srgbClr val="0000FF"/>
                </a:solidFill>
                <a:latin typeface="Times New Roman" panose="02020603050405020304" pitchFamily="18" charset="0"/>
                <a:cs typeface="Times New Roman" panose="02020603050405020304" pitchFamily="18" charset="0"/>
              </a:rPr>
              <a:t>Mission of public health</a:t>
            </a:r>
            <a:r>
              <a:rPr lang="en-US" sz="2400" b="1" dirty="0">
                <a:solidFill>
                  <a:schemeClr val="tx1"/>
                </a:solidFill>
                <a:latin typeface="Times New Roman" panose="02020603050405020304" pitchFamily="18" charset="0"/>
                <a:cs typeface="Times New Roman" panose="02020603050405020304" pitchFamily="18" charset="0"/>
              </a:rPr>
              <a:t> </a:t>
            </a:r>
          </a:p>
          <a:p>
            <a:pPr marL="457200" indent="-457200">
              <a:spcAft>
                <a:spcPts val="0"/>
              </a:spcAft>
              <a:buClr>
                <a:srgbClr val="0000FF"/>
              </a:buClr>
              <a:buFont typeface="Wingdings" panose="05000000000000000000" pitchFamily="2" charset="2"/>
              <a:buChar char="§"/>
              <a:defRPr/>
            </a:pPr>
            <a:r>
              <a:rPr lang="en-US" sz="2400" b="1" dirty="0">
                <a:solidFill>
                  <a:schemeClr val="tx1"/>
                </a:solidFill>
                <a:latin typeface="Times New Roman" panose="02020603050405020304" pitchFamily="18" charset="0"/>
                <a:cs typeface="Times New Roman" panose="02020603050405020304" pitchFamily="18" charset="0"/>
              </a:rPr>
              <a:t>The core functions of public health are defined as:</a:t>
            </a:r>
          </a:p>
          <a:p>
            <a:pPr lvl="1" algn="l">
              <a:spcAft>
                <a:spcPts val="0"/>
              </a:spcAft>
              <a:buClr>
                <a:srgbClr val="0000FF"/>
              </a:buClr>
              <a:defRPr/>
            </a:pPr>
            <a:r>
              <a:rPr lang="en-US" sz="2800" b="1" i="1" dirty="0">
                <a:solidFill>
                  <a:srgbClr val="0000FF"/>
                </a:solidFill>
                <a:latin typeface="Times New Roman" panose="02020603050405020304" pitchFamily="18" charset="0"/>
                <a:cs typeface="Times New Roman" panose="02020603050405020304" pitchFamily="18" charset="0"/>
              </a:rPr>
              <a:t>Assessment, </a:t>
            </a:r>
          </a:p>
          <a:p>
            <a:pPr lvl="1" algn="l">
              <a:spcAft>
                <a:spcPts val="0"/>
              </a:spcAft>
              <a:buClr>
                <a:srgbClr val="0000FF"/>
              </a:buClr>
              <a:defRPr/>
            </a:pPr>
            <a:r>
              <a:rPr lang="en-US" sz="2800" b="1" i="1" dirty="0">
                <a:solidFill>
                  <a:srgbClr val="0000FF"/>
                </a:solidFill>
                <a:latin typeface="Times New Roman" panose="02020603050405020304" pitchFamily="18" charset="0"/>
                <a:cs typeface="Times New Roman" panose="02020603050405020304" pitchFamily="18" charset="0"/>
              </a:rPr>
              <a:t>Policy development, </a:t>
            </a:r>
          </a:p>
          <a:p>
            <a:pPr lvl="1" algn="l">
              <a:spcAft>
                <a:spcPts val="0"/>
              </a:spcAft>
              <a:buClr>
                <a:srgbClr val="0000FF"/>
              </a:buClr>
              <a:defRPr/>
            </a:pPr>
            <a:r>
              <a:rPr lang="en-US" sz="2800" b="1" i="1" dirty="0">
                <a:solidFill>
                  <a:srgbClr val="0000FF"/>
                </a:solidFill>
                <a:latin typeface="Times New Roman" panose="02020603050405020304" pitchFamily="18" charset="0"/>
                <a:cs typeface="Times New Roman" panose="02020603050405020304" pitchFamily="18" charset="0"/>
              </a:rPr>
              <a:t>Assurance</a:t>
            </a:r>
            <a:endParaRPr lang="ar-SA" sz="2800" b="1" i="1" dirty="0">
              <a:solidFill>
                <a:srgbClr val="0000FF"/>
              </a:solidFill>
              <a:latin typeface="Times New Roman" panose="02020603050405020304" pitchFamily="18" charset="0"/>
              <a:cs typeface="Times New Roman" panose="02020603050405020304" pitchFamily="18" charset="0"/>
            </a:endParaRPr>
          </a:p>
        </p:txBody>
      </p:sp>
      <p:sp>
        <p:nvSpPr>
          <p:cNvPr id="7" name="Footer Placeholder 6"/>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23</a:t>
            </a:fld>
            <a:endParaRPr lang="en-US" dirty="0"/>
          </a:p>
        </p:txBody>
      </p:sp>
    </p:spTree>
    <p:extLst>
      <p:ext uri="{BB962C8B-B14F-4D97-AF65-F5344CB8AC3E}">
        <p14:creationId xmlns:p14="http://schemas.microsoft.com/office/powerpoint/2010/main" val="289150680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877175" cy="762000"/>
          </a:xfrm>
        </p:spPr>
        <p:txBody>
          <a:bodyPr anchor="t"/>
          <a:lstStyle/>
          <a:p>
            <a:pPr marL="182880" indent="0" algn="ctr">
              <a:buNone/>
              <a:defRPr/>
            </a:pPr>
            <a:r>
              <a:rPr lang="en-US" sz="4000" b="1" dirty="0">
                <a:solidFill>
                  <a:srgbClr val="0000FF"/>
                </a:solidFill>
                <a:effectLst/>
                <a:latin typeface="Times New Roman" panose="02020603050405020304" pitchFamily="18" charset="0"/>
                <a:cs typeface="Times New Roman" panose="02020603050405020304" pitchFamily="18" charset="0"/>
              </a:rPr>
              <a:t>Unique Features of Public Health</a:t>
            </a:r>
            <a:endParaRPr lang="ar-SA" sz="4000" b="1" dirty="0">
              <a:solidFill>
                <a:srgbClr val="0000FF"/>
              </a:solidFill>
              <a:effectLst/>
            </a:endParaRPr>
          </a:p>
        </p:txBody>
      </p:sp>
      <p:sp>
        <p:nvSpPr>
          <p:cNvPr id="12" name="Content Placeholder 1"/>
          <p:cNvSpPr>
            <a:spLocks noGrp="1"/>
          </p:cNvSpPr>
          <p:nvPr>
            <p:ph type="subTitle" idx="1"/>
          </p:nvPr>
        </p:nvSpPr>
        <p:spPr>
          <a:xfrm>
            <a:off x="990600" y="1752600"/>
            <a:ext cx="7696199" cy="4648200"/>
          </a:xfrm>
        </p:spPr>
        <p:txBody>
          <a:bodyPr rtlCol="0">
            <a:normAutofit fontScale="92500"/>
          </a:bodyPr>
          <a:lstStyle/>
          <a:p>
            <a:pPr marL="457200" indent="-457200" fontAlgn="auto">
              <a:spcAft>
                <a:spcPts val="0"/>
              </a:spcAft>
              <a:buClr>
                <a:srgbClr val="0000FF"/>
              </a:buClr>
              <a:buFont typeface="Wingdings" panose="05000000000000000000" pitchFamily="2" charset="2"/>
              <a:buChar char="§"/>
              <a:defRPr/>
            </a:pP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BASED ON THE </a:t>
            </a:r>
            <a:r>
              <a:rPr lang="en-US" sz="2800" b="1" dirty="0">
                <a:solidFill>
                  <a:srgbClr val="C00000"/>
                </a:solidFill>
                <a:latin typeface="Times New Roman" panose="02020603050405020304" pitchFamily="18" charset="0"/>
                <a:cs typeface="Times New Roman" panose="02020603050405020304" pitchFamily="18" charset="0"/>
              </a:rPr>
              <a:t>SOCIAL JUSTICE </a:t>
            </a: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PHILOSPHY</a:t>
            </a:r>
          </a:p>
          <a:p>
            <a:pPr marL="457200" indent="-457200" fontAlgn="auto">
              <a:spcAft>
                <a:spcPts val="0"/>
              </a:spcAft>
              <a:buClr>
                <a:srgbClr val="0000FF"/>
              </a:buClr>
              <a:buFont typeface="Wingdings" panose="05000000000000000000" pitchFamily="2" charset="2"/>
              <a:buChar char="§"/>
              <a:defRPr/>
            </a:pP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INHERENTLY </a:t>
            </a:r>
            <a:r>
              <a:rPr lang="en-US" sz="2800" b="1" dirty="0">
                <a:solidFill>
                  <a:srgbClr val="C00000"/>
                </a:solidFill>
                <a:latin typeface="Times New Roman" panose="02020603050405020304" pitchFamily="18" charset="0"/>
                <a:cs typeface="Times New Roman" panose="02020603050405020304" pitchFamily="18" charset="0"/>
              </a:rPr>
              <a:t>POLITICAL</a:t>
            </a: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 IN NATURE</a:t>
            </a:r>
          </a:p>
          <a:p>
            <a:pPr marL="457200" indent="-457200" fontAlgn="auto">
              <a:spcAft>
                <a:spcPts val="0"/>
              </a:spcAft>
              <a:buClr>
                <a:srgbClr val="0000FF"/>
              </a:buClr>
              <a:buFont typeface="Wingdings" panose="05000000000000000000" pitchFamily="2" charset="2"/>
              <a:buChar char="§"/>
              <a:defRPr/>
            </a:pPr>
            <a:r>
              <a:rPr lang="en-US" sz="2800" b="1" dirty="0">
                <a:solidFill>
                  <a:srgbClr val="C00000"/>
                </a:solidFill>
                <a:latin typeface="Times New Roman" panose="02020603050405020304" pitchFamily="18" charset="0"/>
                <a:cs typeface="Times New Roman" panose="02020603050405020304" pitchFamily="18" charset="0"/>
              </a:rPr>
              <a:t>DYNAMIC</a:t>
            </a: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 EVER-CHANGING AGENDA</a:t>
            </a:r>
          </a:p>
          <a:p>
            <a:pPr marL="457200" indent="-457200" fontAlgn="auto">
              <a:spcAft>
                <a:spcPts val="0"/>
              </a:spcAft>
              <a:buClr>
                <a:srgbClr val="0000FF"/>
              </a:buClr>
              <a:buFont typeface="Wingdings" panose="05000000000000000000" pitchFamily="2" charset="2"/>
              <a:buChar char="§"/>
              <a:defRPr/>
            </a:pP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CLOSELY LINKED WITH </a:t>
            </a:r>
            <a:r>
              <a:rPr lang="en-US" sz="2800" b="1" dirty="0">
                <a:solidFill>
                  <a:srgbClr val="C00000"/>
                </a:solidFill>
                <a:latin typeface="Times New Roman" panose="02020603050405020304" pitchFamily="18" charset="0"/>
                <a:cs typeface="Times New Roman" panose="02020603050405020304" pitchFamily="18" charset="0"/>
              </a:rPr>
              <a:t>GOVERNMENT</a:t>
            </a:r>
          </a:p>
          <a:p>
            <a:pPr marL="457200" indent="-457200" fontAlgn="auto">
              <a:spcAft>
                <a:spcPts val="0"/>
              </a:spcAft>
              <a:buClr>
                <a:srgbClr val="0000FF"/>
              </a:buClr>
              <a:buFont typeface="Wingdings" panose="05000000000000000000" pitchFamily="2" charset="2"/>
              <a:buChar char="§"/>
              <a:defRPr/>
            </a:pP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GROUNDED IN THE </a:t>
            </a:r>
            <a:r>
              <a:rPr lang="en-US" sz="2800" b="1" dirty="0">
                <a:solidFill>
                  <a:srgbClr val="C00000"/>
                </a:solidFill>
                <a:latin typeface="Times New Roman" panose="02020603050405020304" pitchFamily="18" charset="0"/>
                <a:cs typeface="Times New Roman" panose="02020603050405020304" pitchFamily="18" charset="0"/>
              </a:rPr>
              <a:t>SCIENCES</a:t>
            </a:r>
          </a:p>
          <a:p>
            <a:pPr marL="457200" indent="-457200" fontAlgn="auto">
              <a:spcAft>
                <a:spcPts val="0"/>
              </a:spcAft>
              <a:buClr>
                <a:srgbClr val="0000FF"/>
              </a:buClr>
              <a:buFont typeface="Wingdings" panose="05000000000000000000" pitchFamily="2" charset="2"/>
              <a:buChar char="§"/>
              <a:defRPr/>
            </a:pPr>
            <a:r>
              <a:rPr lang="en-US" sz="2800" b="1" dirty="0">
                <a:solidFill>
                  <a:srgbClr val="C00000"/>
                </a:solidFill>
                <a:latin typeface="Times New Roman" panose="02020603050405020304" pitchFamily="18" charset="0"/>
                <a:cs typeface="Times New Roman" panose="02020603050405020304" pitchFamily="18" charset="0"/>
              </a:rPr>
              <a:t>PREVENTION</a:t>
            </a: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 IS THE PRIMARY STRATEGY</a:t>
            </a:r>
          </a:p>
          <a:p>
            <a:pPr marL="457200" indent="-457200" fontAlgn="auto">
              <a:spcAft>
                <a:spcPts val="0"/>
              </a:spcAft>
              <a:buClr>
                <a:srgbClr val="0000FF"/>
              </a:buClr>
              <a:buFont typeface="Wingdings" panose="05000000000000000000" pitchFamily="2" charset="2"/>
              <a:buChar char="§"/>
              <a:defRPr/>
            </a:pPr>
            <a:r>
              <a:rPr lang="en-US" sz="2800" b="1" dirty="0">
                <a:solidFill>
                  <a:srgbClr val="C00000"/>
                </a:solidFill>
                <a:latin typeface="Times New Roman" panose="02020603050405020304" pitchFamily="18" charset="0"/>
                <a:cs typeface="Times New Roman" panose="02020603050405020304" pitchFamily="18" charset="0"/>
              </a:rPr>
              <a:t>UNCOMMON CULTURE </a:t>
            </a:r>
            <a:r>
              <a:rPr lang="en-US" sz="2800" b="1" dirty="0">
                <a:solidFill>
                  <a:schemeClr val="tx1">
                    <a:lumMod val="85000"/>
                    <a:lumOff val="15000"/>
                  </a:schemeClr>
                </a:solidFill>
                <a:latin typeface="Times New Roman" panose="02020603050405020304" pitchFamily="18" charset="0"/>
                <a:cs typeface="Times New Roman" panose="02020603050405020304" pitchFamily="18" charset="0"/>
              </a:rPr>
              <a:t>AND BOND</a:t>
            </a:r>
          </a:p>
          <a:p>
            <a:pPr fontAlgn="auto">
              <a:spcAft>
                <a:spcPts val="0"/>
              </a:spcAft>
              <a:defRPr/>
            </a:pPr>
            <a:endParaRPr lang="en-US" dirty="0">
              <a:solidFill>
                <a:schemeClr val="tx1">
                  <a:lumMod val="85000"/>
                  <a:lumOff val="15000"/>
                </a:schemeClr>
              </a:solidFill>
            </a:endParaRPr>
          </a:p>
          <a:p>
            <a:pPr marL="365760" indent="-365760" algn="ctr" fontAlgn="auto">
              <a:spcAft>
                <a:spcPts val="0"/>
              </a:spcAft>
              <a:defRPr/>
            </a:pPr>
            <a:r>
              <a:rPr lang="en-US" sz="2000" b="1" dirty="0">
                <a:solidFill>
                  <a:srgbClr val="0000FF"/>
                </a:solidFill>
                <a:latin typeface="Times New Roman" panose="02020603050405020304" pitchFamily="18" charset="0"/>
                <a:cs typeface="Times New Roman" panose="02020603050405020304" pitchFamily="18" charset="0"/>
              </a:rPr>
              <a:t>COMPARE TO MEDICAL CARE!!!</a:t>
            </a:r>
            <a:endParaRPr lang="en-US" dirty="0">
              <a:solidFill>
                <a:schemeClr val="tx1">
                  <a:lumMod val="85000"/>
                  <a:lumOff val="15000"/>
                </a:schemeClr>
              </a:solidFill>
            </a:endParaRP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24</a:t>
            </a:fld>
            <a:endParaRPr lang="en-US" dirty="0"/>
          </a:p>
        </p:txBody>
      </p:sp>
    </p:spTree>
    <p:extLst>
      <p:ext uri="{BB962C8B-B14F-4D97-AF65-F5344CB8AC3E}">
        <p14:creationId xmlns:p14="http://schemas.microsoft.com/office/powerpoint/2010/main" val="150928290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762000" y="277813"/>
            <a:ext cx="8382000" cy="1143000"/>
          </a:xfrm>
        </p:spPr>
        <p:txBody>
          <a:bodyPr/>
          <a:lstStyle/>
          <a:p>
            <a:pPr marL="0" indent="0" algn="ctr" eaLnBrk="1" fontAlgn="auto" hangingPunct="1">
              <a:spcAft>
                <a:spcPts val="0"/>
              </a:spcAft>
              <a:buNone/>
              <a:defRPr/>
            </a:pPr>
            <a:r>
              <a:rPr lang="en-US" sz="4000" b="1" dirty="0">
                <a:solidFill>
                  <a:srgbClr val="0000FF"/>
                </a:solidFill>
                <a:effectLst/>
                <a:latin typeface="Times New Roman" panose="02020603050405020304" pitchFamily="18" charset="0"/>
                <a:cs typeface="Times New Roman" panose="02020603050405020304" pitchFamily="18" charset="0"/>
              </a:rPr>
              <a:t>Unique Features of Public Health</a:t>
            </a:r>
          </a:p>
        </p:txBody>
      </p:sp>
      <p:sp>
        <p:nvSpPr>
          <p:cNvPr id="16388" name="PubTriangle"/>
          <p:cNvSpPr>
            <a:spLocks noEditPoints="1" noChangeArrowheads="1"/>
          </p:cNvSpPr>
          <p:nvPr/>
        </p:nvSpPr>
        <p:spPr bwMode="auto">
          <a:xfrm>
            <a:off x="3276600" y="1143000"/>
            <a:ext cx="3048000" cy="289560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dirty="0">
              <a:latin typeface="+mn-lt"/>
            </a:endParaRPr>
          </a:p>
        </p:txBody>
      </p:sp>
      <p:sp>
        <p:nvSpPr>
          <p:cNvPr id="16389" name="PubChord"/>
          <p:cNvSpPr>
            <a:spLocks noEditPoints="1" noChangeArrowheads="1"/>
          </p:cNvSpPr>
          <p:nvPr/>
        </p:nvSpPr>
        <p:spPr bwMode="auto">
          <a:xfrm>
            <a:off x="1125197" y="1479550"/>
            <a:ext cx="3181350" cy="2971800"/>
          </a:xfrm>
          <a:custGeom>
            <a:avLst/>
            <a:gdLst>
              <a:gd name="G0" fmla="+- 0 0 0"/>
              <a:gd name="G1" fmla="sin 10800 -7767134"/>
              <a:gd name="G2" fmla="cos 10800 -7767134"/>
              <a:gd name="G3" fmla="sin 10800 2949120"/>
              <a:gd name="G4" fmla="cos 10800 2949120"/>
              <a:gd name="G5" fmla="+- G1 10800 0"/>
              <a:gd name="G6" fmla="+- G2 10800 0"/>
              <a:gd name="G7" fmla="+- G3 10800 0"/>
              <a:gd name="G8" fmla="+- G4 10800 0"/>
              <a:gd name="G9" fmla="+- 10800 0 0"/>
              <a:gd name="G10" fmla="+/ G5 G7 2"/>
              <a:gd name="G11" fmla="+/ G6 G8 2"/>
              <a:gd name="T0" fmla="*/ 5643 w 21600"/>
              <a:gd name="T1" fmla="*/ 1310 h 21600"/>
              <a:gd name="T2" fmla="*/ 12039 w 21600"/>
              <a:gd name="T3" fmla="*/ 9873 h 21600"/>
              <a:gd name="T4" fmla="*/ 18436 w 21600"/>
              <a:gd name="T5" fmla="*/ 1843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5643" y="1310"/>
                </a:moveTo>
                <a:cubicBezTo>
                  <a:pt x="2165" y="3200"/>
                  <a:pt x="0" y="6841"/>
                  <a:pt x="0" y="10799"/>
                </a:cubicBezTo>
                <a:cubicBezTo>
                  <a:pt x="0" y="16764"/>
                  <a:pt x="4835" y="21600"/>
                  <a:pt x="10800" y="21600"/>
                </a:cubicBezTo>
                <a:cubicBezTo>
                  <a:pt x="13664" y="21600"/>
                  <a:pt x="16411" y="20462"/>
                  <a:pt x="18436" y="18436"/>
                </a:cubicBez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dirty="0">
              <a:latin typeface="+mn-lt"/>
            </a:endParaRPr>
          </a:p>
        </p:txBody>
      </p:sp>
      <p:sp>
        <p:nvSpPr>
          <p:cNvPr id="16390" name="PubPieSlice"/>
          <p:cNvSpPr>
            <a:spLocks noEditPoints="1" noChangeArrowheads="1"/>
          </p:cNvSpPr>
          <p:nvPr/>
        </p:nvSpPr>
        <p:spPr bwMode="auto">
          <a:xfrm rot="-4540268">
            <a:off x="5715000" y="1752600"/>
            <a:ext cx="2590800" cy="2590800"/>
          </a:xfrm>
          <a:custGeom>
            <a:avLst/>
            <a:gdLst>
              <a:gd name="G0" fmla="+- 0 0 0"/>
              <a:gd name="G1" fmla="sin 10800 17694720"/>
              <a:gd name="G2" fmla="cos 10800 17694720"/>
              <a:gd name="G3" fmla="sin 10800 0"/>
              <a:gd name="G4" fmla="cos 10800 0"/>
              <a:gd name="G5" fmla="+- G1 10800 0"/>
              <a:gd name="G6" fmla="+- G2 10800 0"/>
              <a:gd name="G7" fmla="+- G3 10800 0"/>
              <a:gd name="G8" fmla="+- G4 10800 0"/>
              <a:gd name="G9" fmla="+- 10800 0 0"/>
              <a:gd name="T0" fmla="*/ 10799 w 21600"/>
              <a:gd name="T1" fmla="*/ 0 h 21600"/>
              <a:gd name="T2" fmla="*/ 10800 w 21600"/>
              <a:gd name="T3" fmla="*/ 10800 h 21600"/>
              <a:gd name="T4" fmla="*/ 21600 w 21600"/>
              <a:gd name="T5" fmla="*/ 10800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10799" y="0"/>
                </a:moveTo>
                <a:cubicBezTo>
                  <a:pt x="4834" y="0"/>
                  <a:pt x="0" y="4835"/>
                  <a:pt x="0" y="10799"/>
                </a:cubicBezTo>
                <a:cubicBezTo>
                  <a:pt x="0" y="16764"/>
                  <a:pt x="4835" y="21600"/>
                  <a:pt x="10800" y="21600"/>
                </a:cubicBezTo>
                <a:cubicBezTo>
                  <a:pt x="16764" y="21600"/>
                  <a:pt x="21600" y="16764"/>
                  <a:pt x="21600" y="10800"/>
                </a:cubicBezTo>
                <a:lnTo>
                  <a:pt x="10800" y="1080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dirty="0">
              <a:latin typeface="+mn-lt"/>
            </a:endParaRPr>
          </a:p>
        </p:txBody>
      </p:sp>
      <p:sp>
        <p:nvSpPr>
          <p:cNvPr id="16391" name="AutoShape 7"/>
          <p:cNvSpPr>
            <a:spLocks noChangeArrowheads="1"/>
          </p:cNvSpPr>
          <p:nvPr/>
        </p:nvSpPr>
        <p:spPr bwMode="auto">
          <a:xfrm>
            <a:off x="3657600" y="3048000"/>
            <a:ext cx="2743200" cy="1905000"/>
          </a:xfrm>
          <a:prstGeom prst="flowChartMagneticDisk">
            <a:avLst/>
          </a:prstGeom>
          <a:solidFill>
            <a:schemeClr val="tx2">
              <a:lumMod val="20000"/>
              <a:lumOff val="80000"/>
            </a:schemeClr>
          </a:solidFill>
          <a:ln w="9525">
            <a:solidFill>
              <a:schemeClr val="tx1"/>
            </a:solidFill>
            <a:round/>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latin typeface="Gill Sans MT" pitchFamily="34" charset="0"/>
            </a:endParaRPr>
          </a:p>
        </p:txBody>
      </p:sp>
      <p:sp>
        <p:nvSpPr>
          <p:cNvPr id="16392" name="PubChord"/>
          <p:cNvSpPr>
            <a:spLocks noEditPoints="1" noChangeArrowheads="1"/>
          </p:cNvSpPr>
          <p:nvPr/>
        </p:nvSpPr>
        <p:spPr bwMode="auto">
          <a:xfrm rot="-4900626">
            <a:off x="2781300" y="3352800"/>
            <a:ext cx="3276600" cy="3200400"/>
          </a:xfrm>
          <a:custGeom>
            <a:avLst/>
            <a:gdLst>
              <a:gd name="G0" fmla="+- 0 0 0"/>
              <a:gd name="G1" fmla="sin 10800 14745600"/>
              <a:gd name="G2" fmla="cos 10800 14745600"/>
              <a:gd name="G3" fmla="sin 10800 2949120"/>
              <a:gd name="G4" fmla="cos 10800 2949120"/>
              <a:gd name="G5" fmla="+- G1 10800 0"/>
              <a:gd name="G6" fmla="+- G2 10800 0"/>
              <a:gd name="G7" fmla="+- G3 10800 0"/>
              <a:gd name="G8" fmla="+- G4 10800 0"/>
              <a:gd name="G9" fmla="+- 10800 0 0"/>
              <a:gd name="G10" fmla="+/ G5 G7 2"/>
              <a:gd name="G11" fmla="+/ G6 G8 2"/>
              <a:gd name="T0" fmla="*/ 3163 w 21600"/>
              <a:gd name="T1" fmla="*/ 3163 h 21600"/>
              <a:gd name="T2" fmla="*/ 10799 w 21600"/>
              <a:gd name="T3" fmla="*/ 10799 h 21600"/>
              <a:gd name="T4" fmla="*/ 18436 w 21600"/>
              <a:gd name="T5" fmla="*/ 18436 h 21600"/>
              <a:gd name="T6" fmla="*/ 3163 w 21600"/>
              <a:gd name="T7" fmla="*/ 3163 h 21600"/>
              <a:gd name="T8" fmla="*/ 18437 w 21600"/>
              <a:gd name="T9" fmla="*/ 18437 h 21600"/>
            </a:gdLst>
            <a:ahLst/>
            <a:cxnLst>
              <a:cxn ang="0">
                <a:pos x="T0" y="T1"/>
              </a:cxn>
              <a:cxn ang="0">
                <a:pos x="T2" y="T3"/>
              </a:cxn>
              <a:cxn ang="0">
                <a:pos x="T4" y="T5"/>
              </a:cxn>
            </a:cxnLst>
            <a:rect l="T6" t="T7" r="T8" b="T9"/>
            <a:pathLst>
              <a:path w="21600" h="21600">
                <a:moveTo>
                  <a:pt x="3163" y="3163"/>
                </a:moveTo>
                <a:cubicBezTo>
                  <a:pt x="1137" y="5188"/>
                  <a:pt x="0" y="7935"/>
                  <a:pt x="0" y="10799"/>
                </a:cubicBezTo>
                <a:cubicBezTo>
                  <a:pt x="0" y="16764"/>
                  <a:pt x="4835" y="21600"/>
                  <a:pt x="10800" y="21600"/>
                </a:cubicBezTo>
                <a:cubicBezTo>
                  <a:pt x="13664" y="21600"/>
                  <a:pt x="16411" y="20462"/>
                  <a:pt x="18436" y="18436"/>
                </a:cubicBez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dirty="0">
              <a:latin typeface="+mn-lt"/>
            </a:endParaRPr>
          </a:p>
        </p:txBody>
      </p:sp>
      <p:sp>
        <p:nvSpPr>
          <p:cNvPr id="16393" name="PubTriangle"/>
          <p:cNvSpPr>
            <a:spLocks noEditPoints="1" noChangeArrowheads="1"/>
          </p:cNvSpPr>
          <p:nvPr/>
        </p:nvSpPr>
        <p:spPr bwMode="auto">
          <a:xfrm rot="11242737">
            <a:off x="838200" y="3962400"/>
            <a:ext cx="3352800" cy="251460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fontAlgn="auto">
              <a:spcBef>
                <a:spcPts val="0"/>
              </a:spcBef>
              <a:spcAft>
                <a:spcPts val="0"/>
              </a:spcAft>
              <a:defRPr/>
            </a:pPr>
            <a:endParaRPr lang="en-US" dirty="0">
              <a:latin typeface="+mn-lt"/>
            </a:endParaRPr>
          </a:p>
        </p:txBody>
      </p:sp>
      <p:sp>
        <p:nvSpPr>
          <p:cNvPr id="16396" name="Text Box 12"/>
          <p:cNvSpPr txBox="1">
            <a:spLocks noChangeArrowheads="1"/>
          </p:cNvSpPr>
          <p:nvPr/>
        </p:nvSpPr>
        <p:spPr bwMode="auto">
          <a:xfrm>
            <a:off x="3962400" y="2133600"/>
            <a:ext cx="2209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b="1" u="sng" dirty="0">
                <a:latin typeface="Times New Roman" panose="02020603050405020304" pitchFamily="18" charset="0"/>
                <a:cs typeface="Times New Roman" panose="02020603050405020304" pitchFamily="18" charset="0"/>
              </a:rPr>
              <a:t>Social Justice</a:t>
            </a:r>
            <a:r>
              <a:rPr lang="en-US" altLang="en-US" u="sng" dirty="0">
                <a:latin typeface="Times New Roman" panose="02020603050405020304" pitchFamily="18" charset="0"/>
                <a:cs typeface="Times New Roman" panose="02020603050405020304" pitchFamily="18" charset="0"/>
              </a:rPr>
              <a:t> </a:t>
            </a:r>
            <a:r>
              <a:rPr lang="en-US" altLang="en-US" b="1" u="sng" dirty="0">
                <a:latin typeface="Times New Roman" panose="02020603050405020304" pitchFamily="18" charset="0"/>
                <a:cs typeface="Times New Roman" panose="02020603050405020304" pitchFamily="18" charset="0"/>
              </a:rPr>
              <a:t>Philosophy</a:t>
            </a:r>
          </a:p>
        </p:txBody>
      </p:sp>
      <p:sp>
        <p:nvSpPr>
          <p:cNvPr id="16398" name="Text Box 14"/>
          <p:cNvSpPr txBox="1">
            <a:spLocks noChangeArrowheads="1"/>
          </p:cNvSpPr>
          <p:nvPr/>
        </p:nvSpPr>
        <p:spPr bwMode="auto">
          <a:xfrm>
            <a:off x="1295400" y="3048000"/>
            <a:ext cx="21336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b="1" dirty="0">
                <a:latin typeface="Times New Roman" panose="02020603050405020304" pitchFamily="18" charset="0"/>
                <a:cs typeface="Times New Roman" panose="02020603050405020304" pitchFamily="18" charset="0"/>
              </a:rPr>
              <a:t>Inherently</a:t>
            </a:r>
          </a:p>
          <a:p>
            <a:pPr algn="ctr" eaLnBrk="1" hangingPunct="1">
              <a:spcBef>
                <a:spcPct val="50000"/>
              </a:spcBef>
            </a:pPr>
            <a:r>
              <a:rPr lang="en-US" altLang="en-US" b="1" dirty="0">
                <a:latin typeface="Times New Roman" panose="02020603050405020304" pitchFamily="18" charset="0"/>
                <a:cs typeface="Times New Roman" panose="02020603050405020304" pitchFamily="18" charset="0"/>
              </a:rPr>
              <a:t>Political Nature</a:t>
            </a:r>
          </a:p>
        </p:txBody>
      </p:sp>
      <p:sp>
        <p:nvSpPr>
          <p:cNvPr id="16399" name="AutoShape 15"/>
          <p:cNvSpPr>
            <a:spLocks noChangeArrowheads="1"/>
          </p:cNvSpPr>
          <p:nvPr/>
        </p:nvSpPr>
        <p:spPr bwMode="auto">
          <a:xfrm>
            <a:off x="6006269" y="4206875"/>
            <a:ext cx="2667000" cy="2438400"/>
          </a:xfrm>
          <a:prstGeom prst="octagon">
            <a:avLst>
              <a:gd name="adj" fmla="val 29287"/>
            </a:avLst>
          </a:prstGeom>
          <a:solidFill>
            <a:srgbClr val="DFF4BE"/>
          </a:solidFill>
          <a:ln w="9525">
            <a:solidFill>
              <a:schemeClr val="tx1"/>
            </a:solidFill>
            <a:miter lim="800000"/>
            <a:headEnd/>
            <a:tailEnd/>
          </a:ln>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a:latin typeface="Gill Sans MT" pitchFamily="34" charset="0"/>
            </a:endParaRPr>
          </a:p>
        </p:txBody>
      </p:sp>
      <p:sp>
        <p:nvSpPr>
          <p:cNvPr id="16400" name="Text Box 16"/>
          <p:cNvSpPr txBox="1">
            <a:spLocks noChangeArrowheads="1"/>
          </p:cNvSpPr>
          <p:nvPr/>
        </p:nvSpPr>
        <p:spPr bwMode="auto">
          <a:xfrm>
            <a:off x="3924300" y="3717925"/>
            <a:ext cx="1981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b="1" dirty="0">
                <a:latin typeface="Times New Roman" panose="02020603050405020304" pitchFamily="18" charset="0"/>
                <a:cs typeface="Times New Roman" panose="02020603050405020304" pitchFamily="18" charset="0"/>
              </a:rPr>
              <a:t>Expanding Agenda</a:t>
            </a:r>
          </a:p>
        </p:txBody>
      </p:sp>
      <p:sp>
        <p:nvSpPr>
          <p:cNvPr id="16402" name="Text Box 18"/>
          <p:cNvSpPr txBox="1">
            <a:spLocks noChangeArrowheads="1"/>
          </p:cNvSpPr>
          <p:nvPr/>
        </p:nvSpPr>
        <p:spPr bwMode="auto">
          <a:xfrm>
            <a:off x="990600" y="4876800"/>
            <a:ext cx="297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ltLang="en-US" b="1" dirty="0">
                <a:latin typeface="Times New Roman" panose="02020603050405020304" pitchFamily="18" charset="0"/>
                <a:cs typeface="Times New Roman" panose="02020603050405020304" pitchFamily="18" charset="0"/>
              </a:rPr>
              <a:t>Link with Government</a:t>
            </a:r>
          </a:p>
        </p:txBody>
      </p:sp>
      <p:sp>
        <p:nvSpPr>
          <p:cNvPr id="16403" name="Text Box 19"/>
          <p:cNvSpPr txBox="1">
            <a:spLocks noChangeArrowheads="1"/>
          </p:cNvSpPr>
          <p:nvPr/>
        </p:nvSpPr>
        <p:spPr bwMode="auto">
          <a:xfrm>
            <a:off x="6477000" y="3048000"/>
            <a:ext cx="152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b="1" dirty="0">
                <a:latin typeface="Times New Roman" panose="02020603050405020304" pitchFamily="18" charset="0"/>
                <a:cs typeface="Times New Roman" panose="02020603050405020304" pitchFamily="18" charset="0"/>
              </a:rPr>
              <a:t>Grounded in Science</a:t>
            </a:r>
          </a:p>
        </p:txBody>
      </p:sp>
      <p:sp>
        <p:nvSpPr>
          <p:cNvPr id="16404" name="Text Box 20"/>
          <p:cNvSpPr txBox="1">
            <a:spLocks noChangeArrowheads="1"/>
          </p:cNvSpPr>
          <p:nvPr/>
        </p:nvSpPr>
        <p:spPr bwMode="auto">
          <a:xfrm>
            <a:off x="4191000" y="5246821"/>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b="1" dirty="0">
                <a:latin typeface="Times New Roman" panose="02020603050405020304" pitchFamily="18" charset="0"/>
                <a:cs typeface="Times New Roman" panose="02020603050405020304" pitchFamily="18" charset="0"/>
              </a:rPr>
              <a:t>Focus on Prevention</a:t>
            </a:r>
          </a:p>
        </p:txBody>
      </p:sp>
      <p:sp>
        <p:nvSpPr>
          <p:cNvPr id="16405" name="Text Box 21"/>
          <p:cNvSpPr txBox="1">
            <a:spLocks noChangeArrowheads="1"/>
          </p:cNvSpPr>
          <p:nvPr/>
        </p:nvSpPr>
        <p:spPr bwMode="auto">
          <a:xfrm>
            <a:off x="6387269" y="5112017"/>
            <a:ext cx="1905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altLang="en-US" b="1" u="sng" dirty="0">
                <a:latin typeface="Times New Roman" panose="02020603050405020304" pitchFamily="18" charset="0"/>
                <a:cs typeface="Times New Roman" panose="02020603050405020304" pitchFamily="18" charset="0"/>
              </a:rPr>
              <a:t>Uncommon Culture</a:t>
            </a:r>
          </a:p>
        </p:txBody>
      </p:sp>
      <p:sp>
        <p:nvSpPr>
          <p:cNvPr id="6" name="Footer Placeholder 5"/>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25</a:t>
            </a:fld>
            <a:endParaRPr lang="en-US" dirty="0"/>
          </a:p>
        </p:txBody>
      </p:sp>
    </p:spTree>
    <p:extLst>
      <p:ext uri="{BB962C8B-B14F-4D97-AF65-F5344CB8AC3E}">
        <p14:creationId xmlns:p14="http://schemas.microsoft.com/office/powerpoint/2010/main" val="34353650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 calcmode="lin" valueType="num">
                                      <p:cBhvr additive="base">
                                        <p:cTn id="7" dur="500" fill="hold"/>
                                        <p:tgtEl>
                                          <p:spTgt spid="16389"/>
                                        </p:tgtEl>
                                        <p:attrNameLst>
                                          <p:attrName>ppt_x</p:attrName>
                                        </p:attrNameLst>
                                      </p:cBhvr>
                                      <p:tavLst>
                                        <p:tav tm="0">
                                          <p:val>
                                            <p:strVal val="#ppt_x"/>
                                          </p:val>
                                        </p:tav>
                                        <p:tav tm="100000">
                                          <p:val>
                                            <p:strVal val="#ppt_x"/>
                                          </p:val>
                                        </p:tav>
                                      </p:tavLst>
                                    </p:anim>
                                    <p:anim calcmode="lin" valueType="num">
                                      <p:cBhvr additive="base">
                                        <p:cTn id="8" dur="500" fill="hold"/>
                                        <p:tgtEl>
                                          <p:spTgt spid="1638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398"/>
                                        </p:tgtEl>
                                        <p:attrNameLst>
                                          <p:attrName>style.visibility</p:attrName>
                                        </p:attrNameLst>
                                      </p:cBhvr>
                                      <p:to>
                                        <p:strVal val="visible"/>
                                      </p:to>
                                    </p:set>
                                    <p:anim calcmode="lin" valueType="num">
                                      <p:cBhvr additive="base">
                                        <p:cTn id="11" dur="500" fill="hold"/>
                                        <p:tgtEl>
                                          <p:spTgt spid="16398"/>
                                        </p:tgtEl>
                                        <p:attrNameLst>
                                          <p:attrName>ppt_x</p:attrName>
                                        </p:attrNameLst>
                                      </p:cBhvr>
                                      <p:tavLst>
                                        <p:tav tm="0">
                                          <p:val>
                                            <p:strVal val="#ppt_x"/>
                                          </p:val>
                                        </p:tav>
                                        <p:tav tm="100000">
                                          <p:val>
                                            <p:strVal val="#ppt_x"/>
                                          </p:val>
                                        </p:tav>
                                      </p:tavLst>
                                    </p:anim>
                                    <p:anim calcmode="lin" valueType="num">
                                      <p:cBhvr additive="base">
                                        <p:cTn id="12" dur="500" fill="hold"/>
                                        <p:tgtEl>
                                          <p:spTgt spid="16398"/>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91"/>
                                        </p:tgtEl>
                                        <p:attrNameLst>
                                          <p:attrName>style.visibility</p:attrName>
                                        </p:attrNameLst>
                                      </p:cBhvr>
                                      <p:to>
                                        <p:strVal val="visible"/>
                                      </p:to>
                                    </p:set>
                                    <p:animEffect transition="in" filter="checkerboard(across)">
                                      <p:cBhvr>
                                        <p:cTn id="17" dur="500"/>
                                        <p:tgtEl>
                                          <p:spTgt spid="16391"/>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6400"/>
                                        </p:tgtEl>
                                        <p:attrNameLst>
                                          <p:attrName>style.visibility</p:attrName>
                                        </p:attrNameLst>
                                      </p:cBhvr>
                                      <p:to>
                                        <p:strVal val="visible"/>
                                      </p:to>
                                    </p:set>
                                    <p:animEffect transition="in" filter="checkerboard(across)">
                                      <p:cBhvr>
                                        <p:cTn id="20" dur="500"/>
                                        <p:tgtEl>
                                          <p:spTgt spid="1640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nodeType="clickEffect">
                                  <p:stCondLst>
                                    <p:cond delay="0"/>
                                  </p:stCondLst>
                                  <p:childTnLst>
                                    <p:set>
                                      <p:cBhvr>
                                        <p:cTn id="24" dur="1" fill="hold">
                                          <p:stCondLst>
                                            <p:cond delay="0"/>
                                          </p:stCondLst>
                                        </p:cTn>
                                        <p:tgtEl>
                                          <p:spTgt spid="16393"/>
                                        </p:tgtEl>
                                        <p:attrNameLst>
                                          <p:attrName>style.visibility</p:attrName>
                                        </p:attrNameLst>
                                      </p:cBhvr>
                                      <p:to>
                                        <p:strVal val="visible"/>
                                      </p:to>
                                    </p:set>
                                    <p:animEffect transition="in" filter="diamond(in)">
                                      <p:cBhvr>
                                        <p:cTn id="25" dur="2000"/>
                                        <p:tgtEl>
                                          <p:spTgt spid="16393"/>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16402"/>
                                        </p:tgtEl>
                                        <p:attrNameLst>
                                          <p:attrName>style.visibility</p:attrName>
                                        </p:attrNameLst>
                                      </p:cBhvr>
                                      <p:to>
                                        <p:strVal val="visible"/>
                                      </p:to>
                                    </p:set>
                                    <p:animEffect transition="in" filter="diamond(in)">
                                      <p:cBhvr>
                                        <p:cTn id="28" dur="2000"/>
                                        <p:tgtEl>
                                          <p:spTgt spid="1640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1" presetClass="entr" presetSubtype="4" fill="hold" nodeType="clickEffect">
                                  <p:stCondLst>
                                    <p:cond delay="0"/>
                                  </p:stCondLst>
                                  <p:childTnLst>
                                    <p:set>
                                      <p:cBhvr>
                                        <p:cTn id="32" dur="1" fill="hold">
                                          <p:stCondLst>
                                            <p:cond delay="0"/>
                                          </p:stCondLst>
                                        </p:cTn>
                                        <p:tgtEl>
                                          <p:spTgt spid="16390"/>
                                        </p:tgtEl>
                                        <p:attrNameLst>
                                          <p:attrName>style.visibility</p:attrName>
                                        </p:attrNameLst>
                                      </p:cBhvr>
                                      <p:to>
                                        <p:strVal val="visible"/>
                                      </p:to>
                                    </p:set>
                                    <p:animEffect transition="in" filter="wheel(4)">
                                      <p:cBhvr>
                                        <p:cTn id="33" dur="2000"/>
                                        <p:tgtEl>
                                          <p:spTgt spid="16390"/>
                                        </p:tgtEl>
                                      </p:cBhvr>
                                    </p:animEffect>
                                  </p:childTnLst>
                                </p:cTn>
                              </p:par>
                              <p:par>
                                <p:cTn id="34" presetID="21" presetClass="entr" presetSubtype="4" fill="hold" grpId="0" nodeType="withEffect">
                                  <p:stCondLst>
                                    <p:cond delay="0"/>
                                  </p:stCondLst>
                                  <p:childTnLst>
                                    <p:set>
                                      <p:cBhvr>
                                        <p:cTn id="35" dur="1" fill="hold">
                                          <p:stCondLst>
                                            <p:cond delay="0"/>
                                          </p:stCondLst>
                                        </p:cTn>
                                        <p:tgtEl>
                                          <p:spTgt spid="16403"/>
                                        </p:tgtEl>
                                        <p:attrNameLst>
                                          <p:attrName>style.visibility</p:attrName>
                                        </p:attrNameLst>
                                      </p:cBhvr>
                                      <p:to>
                                        <p:strVal val="visible"/>
                                      </p:to>
                                    </p:set>
                                    <p:animEffect transition="in" filter="wheel(4)">
                                      <p:cBhvr>
                                        <p:cTn id="36" dur="2000"/>
                                        <p:tgtEl>
                                          <p:spTgt spid="1640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16392"/>
                                        </p:tgtEl>
                                        <p:attrNameLst>
                                          <p:attrName>style.visibility</p:attrName>
                                        </p:attrNameLst>
                                      </p:cBhvr>
                                      <p:to>
                                        <p:strVal val="visible"/>
                                      </p:to>
                                    </p:set>
                                    <p:animEffect transition="in" filter="blinds(horizontal)">
                                      <p:cBhvr>
                                        <p:cTn id="41" dur="500"/>
                                        <p:tgtEl>
                                          <p:spTgt spid="16392"/>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6404"/>
                                        </p:tgtEl>
                                        <p:attrNameLst>
                                          <p:attrName>style.visibility</p:attrName>
                                        </p:attrNameLst>
                                      </p:cBhvr>
                                      <p:to>
                                        <p:strVal val="visible"/>
                                      </p:to>
                                    </p:set>
                                    <p:animEffect transition="in" filter="blinds(horizontal)">
                                      <p:cBhvr>
                                        <p:cTn id="44" dur="500"/>
                                        <p:tgtEl>
                                          <p:spTgt spid="1640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6388"/>
                                        </p:tgtEl>
                                        <p:attrNameLst>
                                          <p:attrName>style.visibility</p:attrName>
                                        </p:attrNameLst>
                                      </p:cBhvr>
                                      <p:to>
                                        <p:strVal val="visible"/>
                                      </p:to>
                                    </p:set>
                                    <p:anim calcmode="lin" valueType="num">
                                      <p:cBhvr additive="base">
                                        <p:cTn id="49" dur="500" fill="hold"/>
                                        <p:tgtEl>
                                          <p:spTgt spid="16388"/>
                                        </p:tgtEl>
                                        <p:attrNameLst>
                                          <p:attrName>ppt_x</p:attrName>
                                        </p:attrNameLst>
                                      </p:cBhvr>
                                      <p:tavLst>
                                        <p:tav tm="0">
                                          <p:val>
                                            <p:strVal val="#ppt_x"/>
                                          </p:val>
                                        </p:tav>
                                        <p:tav tm="100000">
                                          <p:val>
                                            <p:strVal val="#ppt_x"/>
                                          </p:val>
                                        </p:tav>
                                      </p:tavLst>
                                    </p:anim>
                                    <p:anim calcmode="lin" valueType="num">
                                      <p:cBhvr additive="base">
                                        <p:cTn id="50" dur="500" fill="hold"/>
                                        <p:tgtEl>
                                          <p:spTgt spid="1638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396"/>
                                        </p:tgtEl>
                                        <p:attrNameLst>
                                          <p:attrName>style.visibility</p:attrName>
                                        </p:attrNameLst>
                                      </p:cBhvr>
                                      <p:to>
                                        <p:strVal val="visible"/>
                                      </p:to>
                                    </p:set>
                                    <p:anim calcmode="lin" valueType="num">
                                      <p:cBhvr additive="base">
                                        <p:cTn id="53" dur="500" fill="hold"/>
                                        <p:tgtEl>
                                          <p:spTgt spid="16396"/>
                                        </p:tgtEl>
                                        <p:attrNameLst>
                                          <p:attrName>ppt_x</p:attrName>
                                        </p:attrNameLst>
                                      </p:cBhvr>
                                      <p:tavLst>
                                        <p:tav tm="0">
                                          <p:val>
                                            <p:strVal val="#ppt_x"/>
                                          </p:val>
                                        </p:tav>
                                        <p:tav tm="100000">
                                          <p:val>
                                            <p:strVal val="#ppt_x"/>
                                          </p:val>
                                        </p:tav>
                                      </p:tavLst>
                                    </p:anim>
                                    <p:anim calcmode="lin" valueType="num">
                                      <p:cBhvr additive="base">
                                        <p:cTn id="54" dur="500" fill="hold"/>
                                        <p:tgtEl>
                                          <p:spTgt spid="16396"/>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16399"/>
                                        </p:tgtEl>
                                        <p:attrNameLst>
                                          <p:attrName>style.visibility</p:attrName>
                                        </p:attrNameLst>
                                      </p:cBhvr>
                                      <p:to>
                                        <p:strVal val="visible"/>
                                      </p:to>
                                    </p:set>
                                    <p:animEffect transition="in" filter="box(in)">
                                      <p:cBhvr>
                                        <p:cTn id="59" dur="500"/>
                                        <p:tgtEl>
                                          <p:spTgt spid="16399"/>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16405"/>
                                        </p:tgtEl>
                                        <p:attrNameLst>
                                          <p:attrName>style.visibility</p:attrName>
                                        </p:attrNameLst>
                                      </p:cBhvr>
                                      <p:to>
                                        <p:strVal val="visible"/>
                                      </p:to>
                                    </p:set>
                                    <p:animEffect transition="in" filter="box(in)">
                                      <p:cBhvr>
                                        <p:cTn id="62" dur="500"/>
                                        <p:tgtEl>
                                          <p:spTgt spid="16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nimBg="1"/>
      <p:bldP spid="16396" grpId="0"/>
      <p:bldP spid="16398" grpId="0"/>
      <p:bldP spid="16399" grpId="0" animBg="1"/>
      <p:bldP spid="16400" grpId="0"/>
      <p:bldP spid="16402" grpId="0"/>
      <p:bldP spid="16403" grpId="0"/>
      <p:bldP spid="16404" grpId="0"/>
      <p:bldP spid="1640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0"/>
            <a:ext cx="7772400" cy="8620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9" name="Content Placeholder 2"/>
          <p:cNvSpPr>
            <a:spLocks noGrp="1"/>
          </p:cNvSpPr>
          <p:nvPr>
            <p:ph type="subTitle" idx="1"/>
          </p:nvPr>
        </p:nvSpPr>
        <p:spPr>
          <a:xfrm>
            <a:off x="990600" y="1600200"/>
            <a:ext cx="7696199" cy="4648199"/>
          </a:xfrm>
        </p:spPr>
        <p:txBody>
          <a:bodyPr>
            <a:normAutofit/>
          </a:bodyPr>
          <a:lstStyle/>
          <a:p>
            <a:pPr marL="82296">
              <a:spcAft>
                <a:spcPts val="0"/>
              </a:spcAft>
              <a:defRPr/>
            </a:pPr>
            <a:r>
              <a:rPr lang="en-US" sz="3200" b="1" dirty="0">
                <a:solidFill>
                  <a:srgbClr val="0000FF"/>
                </a:solidFill>
                <a:latin typeface="Times New Roman" panose="02020603050405020304" pitchFamily="18" charset="0"/>
                <a:cs typeface="Times New Roman" panose="02020603050405020304" pitchFamily="18" charset="0"/>
              </a:rPr>
              <a:t>What is Social Justice?</a:t>
            </a:r>
          </a:p>
          <a:p>
            <a:pPr marL="457200" indent="-457200" eaLnBrk="1" fontAlgn="auto" hangingPunct="1">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Justice indicates fairness in the distribution of benefits and burdens in society.</a:t>
            </a:r>
          </a:p>
          <a:p>
            <a:pPr marL="457200" indent="-457200" eaLnBrk="1" fontAlgn="auto" hangingPunct="1">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Access to health services, or even good health itself is considered a social benefit… and conversely, poor health is considered a burden.</a:t>
            </a:r>
          </a:p>
          <a:p>
            <a:pPr marL="457200" indent="-457200" eaLnBrk="1" fontAlgn="auto" hangingPunct="1">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There are significant factors within society that impede the fair distribution of benefits and services (e.g. social class, heredity, racism)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26</a:t>
            </a:fld>
            <a:endParaRPr lang="en-US" dirty="0"/>
          </a:p>
        </p:txBody>
      </p:sp>
    </p:spTree>
    <p:extLst>
      <p:ext uri="{BB962C8B-B14F-4D97-AF65-F5344CB8AC3E}">
        <p14:creationId xmlns:p14="http://schemas.microsoft.com/office/powerpoint/2010/main" val="1061624443"/>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0"/>
            <a:ext cx="7772400" cy="8620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9" name="Content Placeholder 2"/>
          <p:cNvSpPr>
            <a:spLocks noGrp="1"/>
          </p:cNvSpPr>
          <p:nvPr>
            <p:ph type="subTitle" idx="1"/>
          </p:nvPr>
        </p:nvSpPr>
        <p:spPr>
          <a:xfrm>
            <a:off x="990600" y="1600200"/>
            <a:ext cx="7772400" cy="4572000"/>
          </a:xfrm>
        </p:spPr>
        <p:txBody>
          <a:bodyPr>
            <a:normAutofit/>
          </a:bodyPr>
          <a:lstStyle/>
          <a:p>
            <a:pPr marL="82296">
              <a:spcAft>
                <a:spcPts val="0"/>
              </a:spcAft>
              <a:defRPr/>
            </a:pPr>
            <a:r>
              <a:rPr lang="en-US" sz="3200" b="1" dirty="0">
                <a:solidFill>
                  <a:srgbClr val="0000FF"/>
                </a:solidFill>
                <a:latin typeface="Times New Roman" panose="02020603050405020304" pitchFamily="18" charset="0"/>
                <a:cs typeface="Times New Roman" panose="02020603050405020304" pitchFamily="18" charset="0"/>
              </a:rPr>
              <a:t>What is Social Justice?</a:t>
            </a:r>
          </a:p>
          <a:p>
            <a:pPr marL="457200" indent="-457200">
              <a:buClr>
                <a:srgbClr val="0000FF"/>
              </a:buClr>
              <a:buFont typeface="Wingdings" panose="05000000000000000000" pitchFamily="2" charset="2"/>
              <a:buChar char="§"/>
            </a:pPr>
            <a:r>
              <a:rPr lang="en-US" altLang="en-US" sz="2800" b="1" dirty="0">
                <a:solidFill>
                  <a:schemeClr val="tx1"/>
                </a:solidFill>
                <a:latin typeface="Times New Roman" panose="02020603050405020304" pitchFamily="18" charset="0"/>
                <a:cs typeface="Times New Roman" panose="02020603050405020304" pitchFamily="18" charset="0"/>
              </a:rPr>
              <a:t>Many modern public health problems disproportionately affect some groups (Poor Public Education Systems Poverty)…</a:t>
            </a:r>
          </a:p>
          <a:p>
            <a:pPr lvl="2" indent="-457200" algn="l">
              <a:spcBef>
                <a:spcPts val="600"/>
              </a:spcBef>
              <a:buClr>
                <a:srgbClr val="0000FF"/>
              </a:buClr>
              <a:buFont typeface="Wingdings" panose="05000000000000000000" pitchFamily="2" charset="2"/>
              <a:buChar char="§"/>
            </a:pPr>
            <a:r>
              <a:rPr lang="en-US" altLang="en-US" sz="2800" b="1" dirty="0">
                <a:solidFill>
                  <a:srgbClr val="0000FF"/>
                </a:solidFill>
                <a:latin typeface="Times New Roman" panose="02020603050405020304" pitchFamily="18" charset="0"/>
                <a:cs typeface="Times New Roman" panose="02020603050405020304" pitchFamily="18" charset="0"/>
              </a:rPr>
              <a:t>Collective actions are then necessary</a:t>
            </a:r>
          </a:p>
          <a:p>
            <a:pPr marL="457200" indent="-457200">
              <a:buClr>
                <a:srgbClr val="0000FF"/>
              </a:buClr>
              <a:buFont typeface="Wingdings" panose="05000000000000000000" pitchFamily="2" charset="2"/>
              <a:buChar char="§"/>
            </a:pPr>
            <a:r>
              <a:rPr lang="en-US" altLang="en-US" sz="2800" b="1" dirty="0">
                <a:solidFill>
                  <a:schemeClr val="tx1"/>
                </a:solidFill>
                <a:latin typeface="Times New Roman" panose="02020603050405020304" pitchFamily="18" charset="0"/>
                <a:cs typeface="Times New Roman" panose="02020603050405020304" pitchFamily="18" charset="0"/>
              </a:rPr>
              <a:t>This means that those less affected take on greater burdens while not directly benefiting from those actions</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27</a:t>
            </a:fld>
            <a:endParaRPr lang="en-US" dirty="0"/>
          </a:p>
        </p:txBody>
      </p:sp>
    </p:spTree>
    <p:extLst>
      <p:ext uri="{BB962C8B-B14F-4D97-AF65-F5344CB8AC3E}">
        <p14:creationId xmlns:p14="http://schemas.microsoft.com/office/powerpoint/2010/main" val="456372880"/>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04800"/>
            <a:ext cx="7772400" cy="7858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10" name="Content Placeholder 2"/>
          <p:cNvSpPr>
            <a:spLocks noGrp="1"/>
          </p:cNvSpPr>
          <p:nvPr>
            <p:ph type="subTitle" idx="1"/>
          </p:nvPr>
        </p:nvSpPr>
        <p:spPr>
          <a:xfrm>
            <a:off x="990600" y="1524000"/>
            <a:ext cx="7772400" cy="4572000"/>
          </a:xfrm>
        </p:spPr>
        <p:txBody>
          <a:bodyPr>
            <a:normAutofit lnSpcReduction="10000"/>
          </a:bodyPr>
          <a:lstStyle/>
          <a:p>
            <a:pPr marL="82296">
              <a:spcAft>
                <a:spcPts val="0"/>
              </a:spcAft>
              <a:defRPr/>
            </a:pPr>
            <a:r>
              <a:rPr lang="en-US" sz="2800" b="1" dirty="0">
                <a:solidFill>
                  <a:srgbClr val="0000FF"/>
                </a:solidFill>
                <a:latin typeface="Times New Roman" panose="02020603050405020304" pitchFamily="18" charset="0"/>
                <a:cs typeface="Times New Roman" panose="02020603050405020304" pitchFamily="18" charset="0"/>
              </a:rPr>
              <a:t>Uncommon Culture</a:t>
            </a:r>
          </a:p>
          <a:p>
            <a:pPr marL="539496" indent="-457200" eaLnBrk="1" fontAlgn="auto" hangingPunct="1">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Public health is multidisciplinary-interdisciplinary and utilizes a population-level focus.</a:t>
            </a:r>
          </a:p>
          <a:p>
            <a:pPr marL="539496" indent="-457200" eaLnBrk="1" fontAlgn="auto" hangingPunct="1">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The link between people working in Public Health is </a:t>
            </a:r>
            <a:r>
              <a:rPr lang="en-US" sz="2800" b="1" dirty="0">
                <a:solidFill>
                  <a:srgbClr val="C00000"/>
                </a:solidFill>
                <a:latin typeface="Times New Roman" panose="02020603050405020304" pitchFamily="18" charset="0"/>
                <a:cs typeface="Times New Roman" panose="02020603050405020304" pitchFamily="18" charset="0"/>
              </a:rPr>
              <a:t>NOT</a:t>
            </a:r>
            <a:r>
              <a:rPr lang="en-US" sz="2800" b="1" dirty="0">
                <a:solidFill>
                  <a:schemeClr val="tx1"/>
                </a:solidFill>
                <a:latin typeface="Times New Roman" panose="02020603050405020304" pitchFamily="18" charset="0"/>
                <a:cs typeface="Times New Roman" panose="02020603050405020304" pitchFamily="18" charset="0"/>
              </a:rPr>
              <a:t> a specific professional degree or work setting…</a:t>
            </a:r>
          </a:p>
          <a:p>
            <a:pPr marL="539496" indent="-457200" eaLnBrk="1" fontAlgn="auto" hangingPunct="1">
              <a:spcAft>
                <a:spcPts val="0"/>
              </a:spcAft>
              <a:buClr>
                <a:srgbClr val="0000FF"/>
              </a:buClr>
              <a:buFont typeface="Wingdings" panose="05000000000000000000" pitchFamily="2" charset="2"/>
              <a:buChar char="§"/>
              <a:defRPr/>
            </a:pPr>
            <a:r>
              <a:rPr lang="en-US" sz="2800" b="1" dirty="0">
                <a:solidFill>
                  <a:schemeClr val="tx1"/>
                </a:solidFill>
                <a:latin typeface="Times New Roman" panose="02020603050405020304" pitchFamily="18" charset="0"/>
                <a:cs typeface="Times New Roman" panose="02020603050405020304" pitchFamily="18" charset="0"/>
              </a:rPr>
              <a:t>Public Health professionals are connected by the intended outcomes of their work.. </a:t>
            </a:r>
            <a:r>
              <a:rPr lang="en-US" sz="2800" b="1" u="sng" dirty="0">
                <a:solidFill>
                  <a:srgbClr val="0000FF"/>
                </a:solidFill>
                <a:latin typeface="Times New Roman" panose="02020603050405020304" pitchFamily="18" charset="0"/>
                <a:cs typeface="Times New Roman" panose="02020603050405020304" pitchFamily="18" charset="0"/>
              </a:rPr>
              <a:t>Promoting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u="sng" dirty="0">
                <a:solidFill>
                  <a:srgbClr val="0000FF"/>
                </a:solidFill>
                <a:latin typeface="Times New Roman" panose="02020603050405020304" pitchFamily="18" charset="0"/>
                <a:cs typeface="Times New Roman" panose="02020603050405020304" pitchFamily="18" charset="0"/>
              </a:rPr>
              <a:t>protecting</a:t>
            </a:r>
            <a:r>
              <a:rPr lang="en-US" sz="2800" b="1" dirty="0">
                <a:solidFill>
                  <a:schemeClr val="tx1"/>
                </a:solidFill>
                <a:latin typeface="Times New Roman" panose="02020603050405020304" pitchFamily="18" charset="0"/>
                <a:cs typeface="Times New Roman" panose="02020603050405020304" pitchFamily="18" charset="0"/>
              </a:rPr>
              <a:t>, and </a:t>
            </a:r>
            <a:r>
              <a:rPr lang="en-US" sz="2800" b="1" u="sng" dirty="0">
                <a:solidFill>
                  <a:srgbClr val="0000FF"/>
                </a:solidFill>
                <a:latin typeface="Times New Roman" panose="02020603050405020304" pitchFamily="18" charset="0"/>
                <a:cs typeface="Times New Roman" panose="02020603050405020304" pitchFamily="18" charset="0"/>
              </a:rPr>
              <a:t>preserving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the public’s health.</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28</a:t>
            </a:fld>
            <a:endParaRPr lang="en-US" dirty="0"/>
          </a:p>
        </p:txBody>
      </p:sp>
    </p:spTree>
    <p:extLst>
      <p:ext uri="{BB962C8B-B14F-4D97-AF65-F5344CB8AC3E}">
        <p14:creationId xmlns:p14="http://schemas.microsoft.com/office/powerpoint/2010/main" val="2160424722"/>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1143000" y="304800"/>
            <a:ext cx="7793037" cy="838200"/>
          </a:xfrm>
        </p:spPr>
        <p:txBody>
          <a:bodyPr/>
          <a:lstStyle/>
          <a:p>
            <a:pPr marL="0" indent="0" algn="ctr" eaLnBrk="1" fontAlgn="auto" hangingPunct="1">
              <a:spcAft>
                <a:spcPts val="0"/>
              </a:spcAft>
              <a:buNone/>
              <a:defRPr/>
            </a:pPr>
            <a:r>
              <a:rPr lang="en-US" sz="3200" b="1" dirty="0">
                <a:solidFill>
                  <a:schemeClr val="tx1"/>
                </a:solidFill>
                <a:effectLst/>
                <a:latin typeface="Times New Roman" panose="02020603050405020304" pitchFamily="18" charset="0"/>
                <a:cs typeface="Times New Roman" panose="02020603050405020304" pitchFamily="18" charset="0"/>
              </a:rPr>
              <a:t>A Sampling of Public Health Professions</a:t>
            </a:r>
          </a:p>
        </p:txBody>
      </p:sp>
      <p:sp>
        <p:nvSpPr>
          <p:cNvPr id="21507" name="Rectangle 3"/>
          <p:cNvSpPr>
            <a:spLocks noGrp="1" noChangeArrowheads="1"/>
          </p:cNvSpPr>
          <p:nvPr>
            <p:ph type="body" sz="half" idx="4294967295"/>
          </p:nvPr>
        </p:nvSpPr>
        <p:spPr>
          <a:xfrm>
            <a:off x="838200" y="1447800"/>
            <a:ext cx="4419600" cy="4876800"/>
          </a:xfrm>
        </p:spPr>
        <p:txBody>
          <a:bodyPr/>
          <a:lstStyle/>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Alcohol, tobacco and other drugs</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Chiropractic health care</a:t>
            </a:r>
          </a:p>
          <a:p>
            <a:pPr eaLnBrk="1" hangingPunct="1">
              <a:lnSpc>
                <a:spcPct val="90000"/>
              </a:lnSpc>
              <a:buClr>
                <a:srgbClr val="0000FF"/>
              </a:buClr>
              <a:buFont typeface="Wingdings" panose="05000000000000000000" pitchFamily="2" charset="2"/>
              <a:buChar char="§"/>
            </a:pPr>
            <a:r>
              <a:rPr lang="en-US" altLang="en-US" sz="1800" b="1" dirty="0">
                <a:solidFill>
                  <a:srgbClr val="FF0000"/>
                </a:solidFill>
                <a:latin typeface="Times New Roman" panose="02020603050405020304" pitchFamily="18" charset="0"/>
                <a:cs typeface="Times New Roman" panose="02020603050405020304" pitchFamily="18" charset="0"/>
              </a:rPr>
              <a:t>Community health planning </a:t>
            </a:r>
            <a:r>
              <a:rPr lang="en-US" altLang="en-US" sz="1800" b="1" dirty="0">
                <a:latin typeface="Times New Roman" panose="02020603050405020304" pitchFamily="18" charset="0"/>
                <a:cs typeface="Times New Roman" panose="02020603050405020304" pitchFamily="18" charset="0"/>
              </a:rPr>
              <a:t>and policy development</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Environment</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Epidemiology</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Food and nutrition</a:t>
            </a:r>
          </a:p>
          <a:p>
            <a:pPr eaLnBrk="1" hangingPunct="1">
              <a:lnSpc>
                <a:spcPct val="90000"/>
              </a:lnSpc>
              <a:buClr>
                <a:srgbClr val="0000FF"/>
              </a:buClr>
              <a:buFont typeface="Wingdings" panose="05000000000000000000" pitchFamily="2" charset="2"/>
              <a:buChar char="§"/>
            </a:pPr>
            <a:r>
              <a:rPr lang="en-US" altLang="en-US" sz="1800" b="1" dirty="0" err="1">
                <a:latin typeface="Times New Roman" panose="02020603050405020304" pitchFamily="18" charset="0"/>
                <a:cs typeface="Times New Roman" panose="02020603050405020304" pitchFamily="18" charset="0"/>
              </a:rPr>
              <a:t>Gerontological</a:t>
            </a:r>
            <a:r>
              <a:rPr lang="en-US" altLang="en-US" sz="1800" b="1" dirty="0">
                <a:latin typeface="Times New Roman" panose="02020603050405020304" pitchFamily="18" charset="0"/>
                <a:cs typeface="Times New Roman" panose="02020603050405020304" pitchFamily="18" charset="0"/>
              </a:rPr>
              <a:t> health</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Health administration</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HIV AIDS</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Injury Control and Emergency Health Services</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International Health</a:t>
            </a:r>
          </a:p>
          <a:p>
            <a:pPr eaLnBrk="1" hangingPunct="1">
              <a:lnSpc>
                <a:spcPct val="90000"/>
              </a:lnSpc>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Maternal and Child Health</a:t>
            </a:r>
          </a:p>
        </p:txBody>
      </p:sp>
      <p:sp>
        <p:nvSpPr>
          <p:cNvPr id="21508" name="Rectangle 4"/>
          <p:cNvSpPr>
            <a:spLocks noGrp="1" noChangeArrowheads="1"/>
          </p:cNvSpPr>
          <p:nvPr>
            <p:ph type="body" sz="half" idx="4294967295"/>
          </p:nvPr>
        </p:nvSpPr>
        <p:spPr>
          <a:xfrm>
            <a:off x="5114925" y="1524000"/>
            <a:ext cx="3876675" cy="4953000"/>
          </a:xfrm>
          <a:solidFill>
            <a:schemeClr val="bg1"/>
          </a:solidFill>
        </p:spPr>
        <p:txBody>
          <a:bodyPr/>
          <a:lstStyle/>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Medical Care</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Mental Health</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Occupational Health and Safety</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Oral Health</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Podiatric Health</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Population, Family Planning &amp; Reproductive Health</a:t>
            </a:r>
          </a:p>
          <a:p>
            <a:pPr eaLnBrk="1" hangingPunct="1">
              <a:buClr>
                <a:srgbClr val="0000FF"/>
              </a:buClr>
              <a:buFont typeface="Wingdings" panose="05000000000000000000" pitchFamily="2" charset="2"/>
              <a:buChar char="§"/>
            </a:pPr>
            <a:r>
              <a:rPr lang="en-US" altLang="en-US" sz="1800" b="1" dirty="0">
                <a:solidFill>
                  <a:srgbClr val="FF0000"/>
                </a:solidFill>
                <a:latin typeface="Times New Roman" panose="02020603050405020304" pitchFamily="18" charset="0"/>
                <a:cs typeface="Times New Roman" panose="02020603050405020304" pitchFamily="18" charset="0"/>
              </a:rPr>
              <a:t>Public Health Education and Health Promotion</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Public Health Nursing</a:t>
            </a:r>
          </a:p>
          <a:p>
            <a:pPr eaLnBrk="1" hangingPunct="1">
              <a:buClr>
                <a:srgbClr val="0000FF"/>
              </a:buClr>
              <a:buFont typeface="Wingdings" panose="05000000000000000000" pitchFamily="2" charset="2"/>
              <a:buChar char="§"/>
            </a:pPr>
            <a:r>
              <a:rPr lang="en-US" altLang="en-US" sz="1800" b="1" dirty="0">
                <a:solidFill>
                  <a:srgbClr val="FF0000"/>
                </a:solidFill>
                <a:latin typeface="Times New Roman" panose="02020603050405020304" pitchFamily="18" charset="0"/>
                <a:cs typeface="Times New Roman" panose="02020603050405020304" pitchFamily="18" charset="0"/>
              </a:rPr>
              <a:t>School Health Education and Services</a:t>
            </a:r>
          </a:p>
          <a:p>
            <a:pPr eaLnBrk="1" hangingPunct="1">
              <a:buClr>
                <a:srgbClr val="0000FF"/>
              </a:buClr>
              <a:buFont typeface="Wingdings" panose="05000000000000000000" pitchFamily="2" charset="2"/>
              <a:buChar char="§"/>
            </a:pPr>
            <a:r>
              <a:rPr lang="en-US" altLang="en-US" sz="1800" b="1" dirty="0">
                <a:latin typeface="Times New Roman" panose="02020603050405020304" pitchFamily="18" charset="0"/>
                <a:cs typeface="Times New Roman" panose="02020603050405020304" pitchFamily="18" charset="0"/>
              </a:rPr>
              <a:t>Social Work</a:t>
            </a:r>
          </a:p>
        </p:txBody>
      </p:sp>
      <p:sp>
        <p:nvSpPr>
          <p:cNvPr id="6" name="Footer Placeholder 5"/>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29</a:t>
            </a:fld>
            <a:endParaRPr lang="en-US" dirty="0"/>
          </a:p>
        </p:txBody>
      </p:sp>
    </p:spTree>
    <p:extLst>
      <p:ext uri="{BB962C8B-B14F-4D97-AF65-F5344CB8AC3E}">
        <p14:creationId xmlns:p14="http://schemas.microsoft.com/office/powerpoint/2010/main" val="166589187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8532"/>
            <a:ext cx="7772400" cy="814536"/>
          </a:xfrm>
        </p:spPr>
        <p:txBody>
          <a:bodyPr>
            <a:normAutofit/>
          </a:bodyPr>
          <a:lstStyle/>
          <a:p>
            <a:pPr marL="182880" indent="0" algn="ctr">
              <a:buNone/>
            </a:pPr>
            <a:r>
              <a:rPr lang="en-US" sz="36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3600" b="1" dirty="0">
              <a:solidFill>
                <a:schemeClr val="tx1"/>
              </a:solidFill>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914400" y="1752600"/>
            <a:ext cx="8001000" cy="4419600"/>
          </a:xfrm>
        </p:spPr>
        <p:txBody>
          <a:bodyPr>
            <a:normAutofit fontScale="92500"/>
          </a:bodyPr>
          <a:lstStyle/>
          <a:p>
            <a:pPr marL="0"/>
            <a:r>
              <a:rPr lang="en-US" sz="3500" b="1" dirty="0">
                <a:solidFill>
                  <a:srgbClr val="0000FF"/>
                </a:solidFill>
                <a:latin typeface="Times New Roman" panose="02020603050405020304" pitchFamily="18" charset="0"/>
                <a:cs typeface="Times New Roman" panose="02020603050405020304" pitchFamily="18" charset="0"/>
              </a:rPr>
              <a:t>Public Health</a:t>
            </a:r>
          </a:p>
          <a:p>
            <a:pPr marL="457200" indent="-457200">
              <a:buClr>
                <a:srgbClr val="0000FF"/>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Public health </a:t>
            </a:r>
            <a:r>
              <a:rPr lang="en-US" sz="2800" b="1" dirty="0">
                <a:solidFill>
                  <a:schemeClr val="tx1"/>
                </a:solidFill>
                <a:latin typeface="Times New Roman" panose="02020603050405020304" pitchFamily="18" charset="0"/>
                <a:cs typeface="Times New Roman" panose="02020603050405020304" pitchFamily="18" charset="0"/>
              </a:rPr>
              <a:t>is all around us. It is the air we breathe, the water we drink, the places we work. </a:t>
            </a:r>
          </a:p>
          <a:p>
            <a:pPr marL="457200" indent="-457200">
              <a:buClr>
                <a:srgbClr val="0000FF"/>
              </a:buClr>
              <a:buFont typeface="Wingdings" panose="05000000000000000000" pitchFamily="2" charset="2"/>
              <a:buChar char="§"/>
            </a:pPr>
            <a:r>
              <a:rPr lang="en-US" sz="2800" b="1" dirty="0">
                <a:solidFill>
                  <a:srgbClr val="0000FF"/>
                </a:solidFill>
                <a:latin typeface="Times New Roman" panose="02020603050405020304" pitchFamily="18" charset="0"/>
                <a:cs typeface="Times New Roman" panose="02020603050405020304" pitchFamily="18" charset="0"/>
              </a:rPr>
              <a:t>Public health </a:t>
            </a:r>
            <a:r>
              <a:rPr lang="en-US" sz="2800" b="1" dirty="0">
                <a:solidFill>
                  <a:schemeClr val="tx1"/>
                </a:solidFill>
                <a:latin typeface="Times New Roman" panose="02020603050405020304" pitchFamily="18" charset="0"/>
                <a:cs typeface="Times New Roman" panose="02020603050405020304" pitchFamily="18" charset="0"/>
              </a:rPr>
              <a:t>is a broad discipline, encompassing professionals from various backgrounds: anthropology, sociology, economics, health behavior, biology, and statistics, to name a few. </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Perhaps because of its unstructured and extensive nature, </a:t>
            </a:r>
            <a:r>
              <a:rPr lang="en-US" sz="2800" b="1" dirty="0">
                <a:solidFill>
                  <a:srgbClr val="0000FF"/>
                </a:solidFill>
                <a:latin typeface="Times New Roman" panose="02020603050405020304" pitchFamily="18" charset="0"/>
                <a:cs typeface="Times New Roman" panose="02020603050405020304" pitchFamily="18" charset="0"/>
              </a:rPr>
              <a:t>public health </a:t>
            </a:r>
            <a:r>
              <a:rPr lang="en-US" sz="2800" b="1" dirty="0">
                <a:solidFill>
                  <a:schemeClr val="tx1"/>
                </a:solidFill>
                <a:latin typeface="Times New Roman" panose="02020603050405020304" pitchFamily="18" charset="0"/>
                <a:cs typeface="Times New Roman" panose="02020603050405020304" pitchFamily="18" charset="0"/>
              </a:rPr>
              <a:t>is not well understood by the public.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3</a:t>
            </a:fld>
            <a:endParaRPr lang="en-US" dirty="0"/>
          </a:p>
        </p:txBody>
      </p:sp>
    </p:spTree>
    <p:extLst>
      <p:ext uri="{BB962C8B-B14F-4D97-AF65-F5344CB8AC3E}">
        <p14:creationId xmlns:p14="http://schemas.microsoft.com/office/powerpoint/2010/main" val="160974920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81000"/>
            <a:ext cx="7772400" cy="785812"/>
          </a:xfrm>
        </p:spPr>
        <p:txBody>
          <a:bodyPr anchor="t"/>
          <a:lstStyle/>
          <a:p>
            <a:pPr marL="182880" indent="0" algn="ctr">
              <a:buNone/>
              <a:defRPr/>
            </a:pPr>
            <a:r>
              <a:rPr lang="en-US" sz="44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400" b="1" dirty="0">
              <a:solidFill>
                <a:schemeClr val="tx1"/>
              </a:solidFill>
            </a:endParaRPr>
          </a:p>
        </p:txBody>
      </p:sp>
      <p:sp>
        <p:nvSpPr>
          <p:cNvPr id="10" name="Content Placeholder 2"/>
          <p:cNvSpPr>
            <a:spLocks noGrp="1"/>
          </p:cNvSpPr>
          <p:nvPr>
            <p:ph type="subTitle" idx="1"/>
          </p:nvPr>
        </p:nvSpPr>
        <p:spPr>
          <a:xfrm>
            <a:off x="990600" y="1524000"/>
            <a:ext cx="7772400" cy="45720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Public Health vs. Medical Care</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One way to better understand public health and its functions is to compare it to medical practice. </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While medicine is concerned with individual patients, public health regards the community as its patient trying to improve the health of that population. </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Medicine focuses on healing patients who are ill. Public health focuses on preventing illness.</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7" name="Slide Number Placeholder 6"/>
          <p:cNvSpPr>
            <a:spLocks noGrp="1"/>
          </p:cNvSpPr>
          <p:nvPr>
            <p:ph type="sldNum" sz="quarter" idx="12"/>
          </p:nvPr>
        </p:nvSpPr>
        <p:spPr/>
        <p:txBody>
          <a:bodyPr/>
          <a:lstStyle/>
          <a:p>
            <a:fld id="{EEEECDCC-63C2-4492-ADC6-A6890B1EB79E}" type="slidenum">
              <a:rPr lang="en-US" smtClean="0"/>
              <a:t>30</a:t>
            </a:fld>
            <a:endParaRPr lang="en-US" dirty="0"/>
          </a:p>
        </p:txBody>
      </p:sp>
    </p:spTree>
    <p:extLst>
      <p:ext uri="{BB962C8B-B14F-4D97-AF65-F5344CB8AC3E}">
        <p14:creationId xmlns:p14="http://schemas.microsoft.com/office/powerpoint/2010/main" val="2185532854"/>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685800"/>
          </a:xfrm>
        </p:spPr>
        <p:txBody>
          <a:bodyPr>
            <a:normAutofit fontScale="90000"/>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31</a:t>
            </a:fld>
            <a:endParaRPr lang="en-US" dirty="0"/>
          </a:p>
        </p:txBody>
      </p:sp>
      <p:pic>
        <p:nvPicPr>
          <p:cNvPr id="1028" name="Picture 4" descr="Image result for public health vs public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523" y="1619429"/>
            <a:ext cx="7924800" cy="4552772"/>
          </a:xfrm>
          <a:prstGeom prst="rect">
            <a:avLst/>
          </a:prstGeom>
          <a:solidFill>
            <a:srgbClr val="92D050"/>
          </a:solidFill>
          <a:ln w="38100">
            <a:solidFill>
              <a:schemeClr val="tx1"/>
            </a:solidFill>
          </a:ln>
        </p:spPr>
      </p:pic>
      <p:sp>
        <p:nvSpPr>
          <p:cNvPr id="8" name="TextBox 7"/>
          <p:cNvSpPr txBox="1"/>
          <p:nvPr/>
        </p:nvSpPr>
        <p:spPr>
          <a:xfrm>
            <a:off x="990600" y="990600"/>
            <a:ext cx="4953000" cy="523220"/>
          </a:xfrm>
          <a:prstGeom prst="rect">
            <a:avLst/>
          </a:prstGeom>
          <a:noFill/>
        </p:spPr>
        <p:txBody>
          <a:bodyPr wrap="square" rtlCol="0">
            <a:spAutoFit/>
          </a:bodyPr>
          <a:lstStyle/>
          <a:p>
            <a:r>
              <a:rPr lang="en-US" sz="2800" b="1" dirty="0">
                <a:solidFill>
                  <a:srgbClr val="0000FF"/>
                </a:solidFill>
                <a:latin typeface="Times New Roman" panose="02020603050405020304" pitchFamily="18" charset="0"/>
                <a:cs typeface="Times New Roman" panose="02020603050405020304" pitchFamily="18" charset="0"/>
              </a:rPr>
              <a:t>Public Health vs. Medical Care</a:t>
            </a:r>
            <a:endParaRPr lang="en-US" sz="2800" dirty="0"/>
          </a:p>
        </p:txBody>
      </p:sp>
    </p:spTree>
    <p:extLst>
      <p:ext uri="{BB962C8B-B14F-4D97-AF65-F5344CB8AC3E}">
        <p14:creationId xmlns:p14="http://schemas.microsoft.com/office/powerpoint/2010/main" val="316042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32</a:t>
            </a:fld>
            <a:endParaRPr lang="en-US" dirty="0"/>
          </a:p>
        </p:txBody>
      </p:sp>
      <p:sp>
        <p:nvSpPr>
          <p:cNvPr id="10" name="Rectangle 3"/>
          <p:cNvSpPr txBox="1">
            <a:spLocks noChangeArrowheads="1"/>
          </p:cNvSpPr>
          <p:nvPr/>
        </p:nvSpPr>
        <p:spPr>
          <a:xfrm>
            <a:off x="990600" y="1524000"/>
            <a:ext cx="7685088" cy="4459288"/>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57200" indent="-457200">
              <a:buClr>
                <a:srgbClr val="0000FF"/>
              </a:buClr>
              <a:buFont typeface="Wingdings" panose="05000000000000000000" pitchFamily="2" charset="2"/>
              <a:buChar char="§"/>
            </a:pPr>
            <a:r>
              <a:rPr lang="en-US" altLang="en-US" b="1" dirty="0">
                <a:solidFill>
                  <a:srgbClr val="0000FF"/>
                </a:solidFill>
                <a:latin typeface="Times New Roman" panose="02020603050405020304" pitchFamily="18" charset="0"/>
                <a:cs typeface="Times New Roman" panose="02020603050405020304" pitchFamily="18" charset="0"/>
              </a:rPr>
              <a:t>Population health </a:t>
            </a:r>
            <a:r>
              <a:rPr lang="en-US" altLang="en-US" b="1" dirty="0">
                <a:latin typeface="Times New Roman" panose="02020603050405020304" pitchFamily="18" charset="0"/>
                <a:cs typeface="Times New Roman" panose="02020603050405020304" pitchFamily="18" charset="0"/>
              </a:rPr>
              <a:t>– the health outcomes of group of individuals, including the distribution of outcomes within the group.</a:t>
            </a:r>
          </a:p>
          <a:p>
            <a:pPr marL="457200" indent="-457200">
              <a:buClr>
                <a:srgbClr val="0000FF"/>
              </a:buClr>
              <a:buFont typeface="Wingdings" panose="05000000000000000000" pitchFamily="2" charset="2"/>
              <a:buChar char="§"/>
            </a:pPr>
            <a:r>
              <a:rPr lang="en-US" altLang="en-US" b="1" dirty="0">
                <a:latin typeface="Times New Roman" panose="02020603050405020304" pitchFamily="18" charset="0"/>
                <a:cs typeface="Times New Roman" panose="02020603050405020304" pitchFamily="18" charset="0"/>
              </a:rPr>
              <a:t>A </a:t>
            </a:r>
            <a:r>
              <a:rPr lang="en-US" altLang="en-US" b="1" dirty="0">
                <a:solidFill>
                  <a:srgbClr val="0000FF"/>
                </a:solidFill>
                <a:latin typeface="Times New Roman" panose="02020603050405020304" pitchFamily="18" charset="0"/>
                <a:cs typeface="Times New Roman" panose="02020603050405020304" pitchFamily="18" charset="0"/>
              </a:rPr>
              <a:t>population</a:t>
            </a:r>
            <a:r>
              <a:rPr lang="en-US" altLang="en-US" b="1" dirty="0">
                <a:latin typeface="Times New Roman" panose="02020603050405020304" pitchFamily="18" charset="0"/>
                <a:cs typeface="Times New Roman" panose="02020603050405020304" pitchFamily="18" charset="0"/>
              </a:rPr>
              <a:t> can be a group of people identified by their shared community, occupation, ethnicity, geographic region, or other characteristic.</a:t>
            </a:r>
          </a:p>
        </p:txBody>
      </p:sp>
    </p:spTree>
    <p:extLst>
      <p:ext uri="{BB962C8B-B14F-4D97-AF65-F5344CB8AC3E}">
        <p14:creationId xmlns:p14="http://schemas.microsoft.com/office/powerpoint/2010/main" val="1540071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33</a:t>
            </a:fld>
            <a:endParaRPr lang="en-US" dirty="0"/>
          </a:p>
        </p:txBody>
      </p:sp>
      <p:sp>
        <p:nvSpPr>
          <p:cNvPr id="10" name="Rectangle 3"/>
          <p:cNvSpPr txBox="1">
            <a:spLocks noChangeArrowheads="1"/>
          </p:cNvSpPr>
          <p:nvPr/>
        </p:nvSpPr>
        <p:spPr>
          <a:xfrm>
            <a:off x="990600" y="1371600"/>
            <a:ext cx="7848600" cy="4611688"/>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57200" indent="-457200">
              <a:buNone/>
            </a:pPr>
            <a:r>
              <a:rPr lang="en-US" sz="2800" b="1" dirty="0">
                <a:solidFill>
                  <a:srgbClr val="0000FF"/>
                </a:solidFill>
                <a:latin typeface="Times New Roman" panose="02020603050405020304" pitchFamily="18" charset="0"/>
                <a:cs typeface="Times New Roman" panose="02020603050405020304" pitchFamily="18" charset="0"/>
              </a:rPr>
              <a:t>Transitioning to Population Health</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The evolving healthcare environment requires providers to adopt a population health approach, one that manages health outcomes for a defined group of people rather than just an individual patient. </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The traditional health management model focuses on patients who are active seekers of healthcare services. However, this model will not be sustainable in the future.</a:t>
            </a:r>
            <a:endParaRPr lang="en-US"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6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34</a:t>
            </a:fld>
            <a:endParaRPr lang="en-US" dirty="0"/>
          </a:p>
        </p:txBody>
      </p:sp>
      <p:sp>
        <p:nvSpPr>
          <p:cNvPr id="10" name="Rectangle 3"/>
          <p:cNvSpPr txBox="1">
            <a:spLocks noChangeArrowheads="1"/>
          </p:cNvSpPr>
          <p:nvPr/>
        </p:nvSpPr>
        <p:spPr>
          <a:xfrm>
            <a:off x="990600" y="1371600"/>
            <a:ext cx="7848600" cy="4611688"/>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57200" indent="-457200">
              <a:buNone/>
            </a:pPr>
            <a:r>
              <a:rPr lang="en-US" sz="2800" b="1" dirty="0">
                <a:solidFill>
                  <a:srgbClr val="0000FF"/>
                </a:solidFill>
                <a:latin typeface="Times New Roman" panose="02020603050405020304" pitchFamily="18" charset="0"/>
                <a:cs typeface="Times New Roman" panose="02020603050405020304" pitchFamily="18" charset="0"/>
              </a:rPr>
              <a:t>Transitioning to Population Health</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The delivery system will require a proactive approach to identifying, engaging, and addressing the needs of not only a growing number of healthcare users but also patients with increasingly complex health needs. </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Thus, shifting to a </a:t>
            </a:r>
            <a:r>
              <a:rPr lang="en-US" sz="2800" b="1" dirty="0">
                <a:solidFill>
                  <a:srgbClr val="0000FF"/>
                </a:solidFill>
                <a:latin typeface="Times New Roman" panose="02020603050405020304" pitchFamily="18" charset="0"/>
                <a:cs typeface="Times New Roman" panose="02020603050405020304" pitchFamily="18" charset="0"/>
              </a:rPr>
              <a:t>population health </a:t>
            </a:r>
            <a:r>
              <a:rPr lang="en-US" sz="2800" b="1" dirty="0">
                <a:latin typeface="Times New Roman" panose="02020603050405020304" pitchFamily="18" charset="0"/>
                <a:cs typeface="Times New Roman" panose="02020603050405020304" pitchFamily="18" charset="0"/>
              </a:rPr>
              <a:t>model that aims to improve the health of individual patients as well as larger communities is critical.</a:t>
            </a:r>
            <a:endParaRPr lang="en-US"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962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35</a:t>
            </a:fld>
            <a:endParaRPr lang="en-US" dirty="0"/>
          </a:p>
        </p:txBody>
      </p:sp>
      <p:sp>
        <p:nvSpPr>
          <p:cNvPr id="10" name="Rectangle 3"/>
          <p:cNvSpPr txBox="1">
            <a:spLocks noChangeArrowheads="1"/>
          </p:cNvSpPr>
          <p:nvPr/>
        </p:nvSpPr>
        <p:spPr>
          <a:xfrm>
            <a:off x="914400" y="1219200"/>
            <a:ext cx="8077200" cy="50292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57200" indent="-457200">
              <a:buNone/>
            </a:pPr>
            <a:r>
              <a:rPr lang="en-US" sz="2800" b="1" dirty="0">
                <a:solidFill>
                  <a:srgbClr val="0000FF"/>
                </a:solidFill>
                <a:latin typeface="Times New Roman" panose="02020603050405020304" pitchFamily="18" charset="0"/>
                <a:cs typeface="Times New Roman" panose="02020603050405020304" pitchFamily="18" charset="0"/>
              </a:rPr>
              <a:t>Forces Driving the Population Health approach</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One of the major forces driving the shift to a </a:t>
            </a:r>
            <a:r>
              <a:rPr lang="en-US" sz="2800" b="1" dirty="0">
                <a:solidFill>
                  <a:srgbClr val="0000FF"/>
                </a:solidFill>
                <a:latin typeface="Times New Roman" panose="02020603050405020304" pitchFamily="18" charset="0"/>
                <a:cs typeface="Times New Roman" panose="02020603050405020304" pitchFamily="18" charset="0"/>
              </a:rPr>
              <a:t>population health </a:t>
            </a:r>
            <a:r>
              <a:rPr lang="en-US" sz="2800" b="1" dirty="0">
                <a:latin typeface="Times New Roman" panose="02020603050405020304" pitchFamily="18" charset="0"/>
                <a:cs typeface="Times New Roman" panose="02020603050405020304" pitchFamily="18" charset="0"/>
              </a:rPr>
              <a:t>focus is the transition from </a:t>
            </a:r>
            <a:r>
              <a:rPr lang="en-US" sz="2800" b="1" dirty="0">
                <a:solidFill>
                  <a:srgbClr val="0000FF"/>
                </a:solidFill>
                <a:latin typeface="Times New Roman" panose="02020603050405020304" pitchFamily="18" charset="0"/>
                <a:cs typeface="Times New Roman" panose="02020603050405020304" pitchFamily="18" charset="0"/>
              </a:rPr>
              <a:t>volume-based care </a:t>
            </a:r>
            <a:r>
              <a:rPr lang="en-US" sz="2800" b="1" dirty="0">
                <a:latin typeface="Times New Roman" panose="02020603050405020304" pitchFamily="18" charset="0"/>
                <a:cs typeface="Times New Roman" panose="02020603050405020304" pitchFamily="18" charset="0"/>
              </a:rPr>
              <a:t>to </a:t>
            </a:r>
            <a:r>
              <a:rPr lang="en-US" sz="2800" b="1" dirty="0">
                <a:solidFill>
                  <a:srgbClr val="0000FF"/>
                </a:solidFill>
                <a:latin typeface="Times New Roman" panose="02020603050405020304" pitchFamily="18" charset="0"/>
                <a:cs typeface="Times New Roman" panose="02020603050405020304" pitchFamily="18" charset="0"/>
              </a:rPr>
              <a:t>value-based care</a:t>
            </a:r>
            <a:r>
              <a:rPr lang="en-US" sz="2800" b="1" dirty="0">
                <a:latin typeface="Times New Roman" panose="02020603050405020304" pitchFamily="18" charset="0"/>
                <a:cs typeface="Times New Roman" panose="02020603050405020304" pitchFamily="18" charset="0"/>
              </a:rPr>
              <a:t>. </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Over time, </a:t>
            </a:r>
            <a:r>
              <a:rPr lang="en-US" sz="2800" b="1" dirty="0">
                <a:solidFill>
                  <a:srgbClr val="0000FF"/>
                </a:solidFill>
                <a:latin typeface="Times New Roman" panose="02020603050405020304" pitchFamily="18" charset="0"/>
                <a:cs typeface="Times New Roman" panose="02020603050405020304" pitchFamily="18" charset="0"/>
              </a:rPr>
              <a:t>value- based care </a:t>
            </a:r>
            <a:r>
              <a:rPr lang="en-US" sz="2800" b="1" dirty="0">
                <a:latin typeface="Times New Roman" panose="02020603050405020304" pitchFamily="18" charset="0"/>
                <a:cs typeface="Times New Roman" panose="02020603050405020304" pitchFamily="18" charset="0"/>
              </a:rPr>
              <a:t>payment models will replace current payment models that reward providers for the volume of care provided. </a:t>
            </a:r>
          </a:p>
          <a:p>
            <a:pPr marL="457200" indent="-457200">
              <a:buClr>
                <a:srgbClr val="0000FF"/>
              </a:buClr>
              <a:buFont typeface="Wingdings" panose="05000000000000000000" pitchFamily="2" charset="2"/>
              <a:buChar char="§"/>
            </a:pPr>
            <a:r>
              <a:rPr lang="en-US" sz="2800" b="1" dirty="0">
                <a:latin typeface="Times New Roman" panose="02020603050405020304" pitchFamily="18" charset="0"/>
                <a:cs typeface="Times New Roman" panose="02020603050405020304" pitchFamily="18" charset="0"/>
              </a:rPr>
              <a:t>Achieving </a:t>
            </a:r>
            <a:r>
              <a:rPr lang="en-US" sz="2800" b="1" dirty="0">
                <a:solidFill>
                  <a:srgbClr val="0000FF"/>
                </a:solidFill>
                <a:latin typeface="Times New Roman" panose="02020603050405020304" pitchFamily="18" charset="0"/>
                <a:cs typeface="Times New Roman" panose="02020603050405020304" pitchFamily="18" charset="0"/>
              </a:rPr>
              <a:t>value-based care </a:t>
            </a:r>
            <a:r>
              <a:rPr lang="en-US" sz="2800" b="1" dirty="0">
                <a:latin typeface="Times New Roman" panose="02020603050405020304" pitchFamily="18" charset="0"/>
                <a:cs typeface="Times New Roman" panose="02020603050405020304" pitchFamily="18" charset="0"/>
              </a:rPr>
              <a:t>will require providers to collaborate with entities beyond their institution through a population health lens.</a:t>
            </a:r>
            <a:endParaRPr lang="en-US"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3032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36</a:t>
            </a:fld>
            <a:endParaRPr lang="en-US" dirty="0"/>
          </a:p>
        </p:txBody>
      </p:sp>
      <p:sp>
        <p:nvSpPr>
          <p:cNvPr id="10" name="Rectangle 3"/>
          <p:cNvSpPr txBox="1">
            <a:spLocks noChangeArrowheads="1"/>
          </p:cNvSpPr>
          <p:nvPr/>
        </p:nvSpPr>
        <p:spPr>
          <a:xfrm>
            <a:off x="1006978" y="1371600"/>
            <a:ext cx="7756021" cy="488677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spcBef>
                <a:spcPts val="0"/>
              </a:spcBef>
              <a:buClr>
                <a:srgbClr val="0000FF"/>
              </a:buClr>
              <a:buNone/>
              <a:defRPr/>
            </a:pPr>
            <a:r>
              <a:rPr lang="en-US" altLang="en-US" sz="2800" b="1" dirty="0">
                <a:solidFill>
                  <a:srgbClr val="0000FF"/>
                </a:solidFill>
                <a:latin typeface="Times New Roman" panose="02020603050405020304" pitchFamily="18" charset="0"/>
                <a:cs typeface="Times New Roman" panose="02020603050405020304" pitchFamily="18" charset="0"/>
              </a:rPr>
              <a:t>DETERMINANTS OF HEALTH</a:t>
            </a:r>
          </a:p>
          <a:p>
            <a:pPr marL="0" indent="0">
              <a:spcBef>
                <a:spcPts val="0"/>
              </a:spcBef>
              <a:buClr>
                <a:srgbClr val="0000FF"/>
              </a:buClr>
              <a:buNone/>
              <a:defRPr/>
            </a:pPr>
            <a:r>
              <a:rPr lang="en-US" sz="2800" b="1" dirty="0">
                <a:latin typeface="Times New Roman" panose="02020603050405020304" pitchFamily="18" charset="0"/>
                <a:cs typeface="Times New Roman" panose="02020603050405020304" pitchFamily="18" charset="0"/>
              </a:rPr>
              <a:t>To achieve a </a:t>
            </a:r>
            <a:r>
              <a:rPr lang="en-US" sz="2800" b="1" dirty="0">
                <a:solidFill>
                  <a:srgbClr val="0000FF"/>
                </a:solidFill>
                <a:latin typeface="Times New Roman" panose="02020603050405020304" pitchFamily="18" charset="0"/>
                <a:cs typeface="Times New Roman" panose="02020603050405020304" pitchFamily="18" charset="0"/>
              </a:rPr>
              <a:t>population health </a:t>
            </a:r>
            <a:r>
              <a:rPr lang="en-US" sz="2800" b="1" dirty="0">
                <a:latin typeface="Times New Roman" panose="02020603050405020304" pitchFamily="18" charset="0"/>
                <a:cs typeface="Times New Roman" panose="02020603050405020304" pitchFamily="18" charset="0"/>
              </a:rPr>
              <a:t>focus and improve outcomes, providers must understand the interrelated factors that influence health. </a:t>
            </a:r>
            <a:r>
              <a:rPr lang="en-US" altLang="en-US" sz="2800" b="1" dirty="0">
                <a:latin typeface="Times New Roman" panose="02020603050405020304" pitchFamily="18" charset="0"/>
                <a:cs typeface="Times New Roman" panose="02020603050405020304" pitchFamily="18" charset="0"/>
              </a:rPr>
              <a:t>Many forces determine (influence) the health status and health outcomes of populations and individuals.</a:t>
            </a:r>
            <a:r>
              <a:rPr lang="en-US" altLang="en-US" sz="2800" b="1" dirty="0">
                <a:solidFill>
                  <a:srgbClr val="CE2049"/>
                </a:solidFill>
                <a:latin typeface="Times New Roman" panose="02020603050405020304" pitchFamily="18" charset="0"/>
                <a:cs typeface="Times New Roman" panose="02020603050405020304" pitchFamily="18" charset="0"/>
              </a:rPr>
              <a:t> </a:t>
            </a:r>
          </a:p>
          <a:p>
            <a:pPr marL="457200" indent="-457200">
              <a:spcBef>
                <a:spcPts val="0"/>
              </a:spcBef>
              <a:buClr>
                <a:srgbClr val="0000FF"/>
              </a:buClr>
              <a:buFont typeface="Wingdings" panose="05000000000000000000" pitchFamily="2" charset="2"/>
              <a:buChar char="§"/>
              <a:defRPr/>
            </a:pPr>
            <a:r>
              <a:rPr lang="en-US" altLang="en-US" sz="2600" b="1" dirty="0">
                <a:solidFill>
                  <a:srgbClr val="0000FF"/>
                </a:solidFill>
                <a:latin typeface="Times New Roman" panose="02020603050405020304" pitchFamily="18" charset="0"/>
                <a:cs typeface="Times New Roman" panose="02020603050405020304" pitchFamily="18" charset="0"/>
              </a:rPr>
              <a:t>Genetics</a:t>
            </a:r>
          </a:p>
          <a:p>
            <a:pPr marL="457200" indent="-457200">
              <a:spcBef>
                <a:spcPts val="0"/>
              </a:spcBef>
              <a:buClr>
                <a:srgbClr val="0000FF"/>
              </a:buClr>
              <a:buFont typeface="Wingdings" panose="05000000000000000000" pitchFamily="2" charset="2"/>
              <a:buChar char="§"/>
            </a:pPr>
            <a:r>
              <a:rPr lang="en-US" altLang="en-US" sz="2600" b="1" dirty="0">
                <a:solidFill>
                  <a:srgbClr val="0000FF"/>
                </a:solidFill>
                <a:latin typeface="Times New Roman" panose="02020603050405020304" pitchFamily="18" charset="0"/>
                <a:cs typeface="Times New Roman" panose="02020603050405020304" pitchFamily="18" charset="0"/>
              </a:rPr>
              <a:t>Healthcare</a:t>
            </a:r>
          </a:p>
          <a:p>
            <a:pPr marL="457200" indent="-457200">
              <a:spcBef>
                <a:spcPts val="0"/>
              </a:spcBef>
              <a:buClr>
                <a:srgbClr val="0000FF"/>
              </a:buClr>
              <a:buFont typeface="Wingdings" panose="05000000000000000000" pitchFamily="2" charset="2"/>
              <a:buChar char="§"/>
            </a:pPr>
            <a:r>
              <a:rPr lang="en-US" altLang="en-US" sz="2600" b="1" dirty="0">
                <a:solidFill>
                  <a:srgbClr val="0000FF"/>
                </a:solidFill>
                <a:latin typeface="Times New Roman" panose="02020603050405020304" pitchFamily="18" charset="0"/>
                <a:cs typeface="Times New Roman" panose="02020603050405020304" pitchFamily="18" charset="0"/>
              </a:rPr>
              <a:t>Individual Behavior </a:t>
            </a:r>
            <a:r>
              <a:rPr lang="en-US" altLang="en-US" sz="2600" b="1" dirty="0">
                <a:latin typeface="Times New Roman" panose="02020603050405020304" pitchFamily="18" charset="0"/>
                <a:cs typeface="Times New Roman" panose="02020603050405020304" pitchFamily="18" charset="0"/>
              </a:rPr>
              <a:t>(</a:t>
            </a:r>
            <a:r>
              <a:rPr lang="en-US" sz="2600" b="1" dirty="0">
                <a:latin typeface="Times New Roman" panose="02020603050405020304" pitchFamily="18" charset="0"/>
                <a:cs typeface="Times New Roman" panose="02020603050405020304" pitchFamily="18" charset="0"/>
              </a:rPr>
              <a:t>lifestyle)</a:t>
            </a:r>
            <a:endParaRPr lang="en-US" altLang="en-US" sz="2600" b="1" dirty="0">
              <a:latin typeface="Times New Roman" panose="02020603050405020304" pitchFamily="18" charset="0"/>
              <a:cs typeface="Times New Roman" panose="02020603050405020304" pitchFamily="18" charset="0"/>
            </a:endParaRPr>
          </a:p>
          <a:p>
            <a:pPr marL="457200" indent="-457200">
              <a:spcBef>
                <a:spcPts val="0"/>
              </a:spcBef>
              <a:buClr>
                <a:srgbClr val="0000FF"/>
              </a:buClr>
              <a:buFont typeface="Wingdings" panose="05000000000000000000" pitchFamily="2" charset="2"/>
              <a:buChar char="§"/>
            </a:pPr>
            <a:r>
              <a:rPr lang="en-US" sz="2600" b="1" dirty="0">
                <a:solidFill>
                  <a:srgbClr val="0000FF"/>
                </a:solidFill>
                <a:latin typeface="Times New Roman" panose="02020603050405020304" pitchFamily="18" charset="0"/>
                <a:cs typeface="Times New Roman" panose="02020603050405020304" pitchFamily="18" charset="0"/>
              </a:rPr>
              <a:t>Physical Environment </a:t>
            </a:r>
            <a:r>
              <a:rPr lang="en-US" altLang="en-US" sz="2600" b="1" dirty="0">
                <a:latin typeface="Times New Roman" panose="02020603050405020304" pitchFamily="18" charset="0"/>
                <a:cs typeface="Times New Roman" panose="02020603050405020304" pitchFamily="18" charset="0"/>
              </a:rPr>
              <a:t>(natural and built) </a:t>
            </a:r>
            <a:endParaRPr lang="en-US" sz="2600" b="1" dirty="0">
              <a:solidFill>
                <a:srgbClr val="0000FF"/>
              </a:solidFill>
              <a:latin typeface="Times New Roman" panose="02020603050405020304" pitchFamily="18" charset="0"/>
              <a:cs typeface="Times New Roman" panose="02020603050405020304" pitchFamily="18" charset="0"/>
            </a:endParaRPr>
          </a:p>
          <a:p>
            <a:pPr marL="457200" indent="-457200">
              <a:spcBef>
                <a:spcPts val="0"/>
              </a:spcBef>
              <a:buClr>
                <a:srgbClr val="0000FF"/>
              </a:buClr>
              <a:buFont typeface="Wingdings" panose="05000000000000000000" pitchFamily="2" charset="2"/>
              <a:buChar char="§"/>
            </a:pPr>
            <a:r>
              <a:rPr lang="en-US" altLang="en-US" sz="2600" b="1" dirty="0">
                <a:solidFill>
                  <a:srgbClr val="0000FF"/>
                </a:solidFill>
                <a:latin typeface="Times New Roman" panose="02020603050405020304" pitchFamily="18" charset="0"/>
                <a:cs typeface="Times New Roman" panose="02020603050405020304" pitchFamily="18" charset="0"/>
              </a:rPr>
              <a:t>Social</a:t>
            </a:r>
            <a:r>
              <a:rPr lang="en-US" altLang="en-US" sz="2600" b="1" dirty="0">
                <a:solidFill>
                  <a:srgbClr val="1306BA"/>
                </a:solidFill>
                <a:latin typeface="Times New Roman" panose="02020603050405020304" pitchFamily="18" charset="0"/>
                <a:cs typeface="Times New Roman" panose="02020603050405020304" pitchFamily="18" charset="0"/>
              </a:rPr>
              <a:t> </a:t>
            </a:r>
            <a:r>
              <a:rPr lang="en-US" sz="2600" b="1" dirty="0">
                <a:solidFill>
                  <a:srgbClr val="0000FF"/>
                </a:solidFill>
                <a:latin typeface="Times New Roman" panose="02020603050405020304" pitchFamily="18" charset="0"/>
                <a:cs typeface="Times New Roman" panose="02020603050405020304" pitchFamily="18" charset="0"/>
              </a:rPr>
              <a:t>Environment =&gt; </a:t>
            </a:r>
            <a:r>
              <a:rPr lang="en-US" altLang="en-US" sz="2600" b="1" dirty="0">
                <a:solidFill>
                  <a:srgbClr val="0000FF"/>
                </a:solidFill>
                <a:latin typeface="Times New Roman" panose="02020603050405020304" pitchFamily="18" charset="0"/>
                <a:cs typeface="Times New Roman" panose="02020603050405020304" pitchFamily="18" charset="0"/>
              </a:rPr>
              <a:t>Health Disparity</a:t>
            </a:r>
            <a:r>
              <a:rPr lang="en-US" altLang="en-US" sz="2600" b="1" dirty="0">
                <a:latin typeface="Times New Roman" panose="02020603050405020304" pitchFamily="18" charset="0"/>
                <a:cs typeface="Times New Roman" panose="02020603050405020304" pitchFamily="18" charset="0"/>
              </a:rPr>
              <a:t> </a:t>
            </a:r>
            <a:r>
              <a:rPr lang="en-US" altLang="en-US" sz="2000" b="1" dirty="0">
                <a:solidFill>
                  <a:srgbClr val="CE2049"/>
                </a:solidFill>
                <a:latin typeface="Times New Roman" panose="02020603050405020304" pitchFamily="18" charset="0"/>
                <a:cs typeface="Times New Roman" panose="02020603050405020304" pitchFamily="18" charset="0"/>
              </a:rPr>
              <a:t>Exhibit 1.1</a:t>
            </a:r>
            <a:endParaRPr lang="en-US" alt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045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684213" y="4221163"/>
            <a:ext cx="2159000" cy="1152525"/>
          </a:xfrm>
          <a:prstGeom prst="round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spcBef>
                <a:spcPts val="1200"/>
              </a:spcBef>
              <a:buClr>
                <a:srgbClr val="0000FF"/>
              </a:buClr>
              <a:defRPr/>
            </a:pPr>
            <a:r>
              <a:rPr lang="en-US" altLang="en-US" sz="3200" b="1" dirty="0">
                <a:latin typeface="Times New Roman" panose="02020603050405020304" pitchFamily="18" charset="0"/>
                <a:cs typeface="Times New Roman" panose="02020603050405020304" pitchFamily="18" charset="0"/>
              </a:rPr>
              <a:t>Genetics</a:t>
            </a:r>
          </a:p>
        </p:txBody>
      </p:sp>
      <p:sp>
        <p:nvSpPr>
          <p:cNvPr id="8" name="Rounded Rectangle 7"/>
          <p:cNvSpPr/>
          <p:nvPr/>
        </p:nvSpPr>
        <p:spPr bwMode="auto">
          <a:xfrm>
            <a:off x="955675" y="2492375"/>
            <a:ext cx="2303463" cy="1152525"/>
          </a:xfrm>
          <a:prstGeom prst="round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spcBef>
                <a:spcPts val="1200"/>
              </a:spcBef>
              <a:buClr>
                <a:srgbClr val="0000FF"/>
              </a:buClr>
              <a:defRPr/>
            </a:pPr>
            <a:r>
              <a:rPr lang="en-US" altLang="en-US" sz="3200" b="1" dirty="0">
                <a:latin typeface="Times New Roman" panose="02020603050405020304" pitchFamily="18" charset="0"/>
                <a:cs typeface="Times New Roman" panose="02020603050405020304" pitchFamily="18" charset="0"/>
              </a:rPr>
              <a:t>Healthcare</a:t>
            </a:r>
          </a:p>
        </p:txBody>
      </p:sp>
      <p:sp>
        <p:nvSpPr>
          <p:cNvPr id="9" name="Oval 8"/>
          <p:cNvSpPr/>
          <p:nvPr/>
        </p:nvSpPr>
        <p:spPr bwMode="auto">
          <a:xfrm>
            <a:off x="3563938" y="4076700"/>
            <a:ext cx="1995487" cy="1439863"/>
          </a:xfrm>
          <a:prstGeom prst="ellipse">
            <a:avLst/>
          </a:prstGeom>
          <a:solidFill>
            <a:schemeClr val="accent3">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eaLnBrk="0" hangingPunct="0">
              <a:defRPr/>
            </a:pPr>
            <a:r>
              <a:rPr lang="en-US" sz="2200" b="1" dirty="0">
                <a:solidFill>
                  <a:srgbClr val="0000FF"/>
                </a:solidFill>
                <a:latin typeface="Times New Roman" panose="02020603050405020304" pitchFamily="18" charset="0"/>
                <a:cs typeface="Times New Roman" panose="02020603050405020304" pitchFamily="18" charset="0"/>
              </a:rPr>
              <a:t>Health Outcomes</a:t>
            </a:r>
          </a:p>
        </p:txBody>
      </p:sp>
      <p:sp>
        <p:nvSpPr>
          <p:cNvPr id="10" name="Rounded Rectangle 9"/>
          <p:cNvSpPr/>
          <p:nvPr/>
        </p:nvSpPr>
        <p:spPr bwMode="auto">
          <a:xfrm>
            <a:off x="3473450" y="1076325"/>
            <a:ext cx="2160588" cy="1152525"/>
          </a:xfrm>
          <a:prstGeom prst="round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spcBef>
                <a:spcPts val="1200"/>
              </a:spcBef>
              <a:buClr>
                <a:srgbClr val="0000FF"/>
              </a:buClr>
              <a:defRPr/>
            </a:pPr>
            <a:r>
              <a:rPr lang="en-US" altLang="en-US" sz="3200" b="1" dirty="0">
                <a:latin typeface="Times New Roman" panose="02020603050405020304" pitchFamily="18" charset="0"/>
                <a:cs typeface="Times New Roman" panose="02020603050405020304" pitchFamily="18" charset="0"/>
              </a:rPr>
              <a:t>Individual Behavior</a:t>
            </a:r>
          </a:p>
        </p:txBody>
      </p:sp>
      <p:sp>
        <p:nvSpPr>
          <p:cNvPr id="11" name="Rounded Rectangle 10"/>
          <p:cNvSpPr/>
          <p:nvPr/>
        </p:nvSpPr>
        <p:spPr bwMode="auto">
          <a:xfrm>
            <a:off x="5795963" y="2492375"/>
            <a:ext cx="2376487" cy="1152525"/>
          </a:xfrm>
          <a:prstGeom prst="round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spcBef>
                <a:spcPts val="1200"/>
              </a:spcBef>
              <a:buClr>
                <a:srgbClr val="0000FF"/>
              </a:buClr>
              <a:defRPr/>
            </a:pPr>
            <a:r>
              <a:rPr lang="en-US" altLang="en-US" sz="2800" b="1" dirty="0">
                <a:latin typeface="Times New Roman" panose="02020603050405020304" pitchFamily="18" charset="0"/>
                <a:cs typeface="Times New Roman" panose="02020603050405020304" pitchFamily="18" charset="0"/>
              </a:rPr>
              <a:t>Physical Environment</a:t>
            </a:r>
          </a:p>
        </p:txBody>
      </p:sp>
      <p:sp>
        <p:nvSpPr>
          <p:cNvPr id="12" name="Rounded Rectangle 11"/>
          <p:cNvSpPr/>
          <p:nvPr/>
        </p:nvSpPr>
        <p:spPr bwMode="auto">
          <a:xfrm>
            <a:off x="6300788" y="4221163"/>
            <a:ext cx="2374900" cy="1152525"/>
          </a:xfrm>
          <a:prstGeom prst="round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spcBef>
                <a:spcPts val="1200"/>
              </a:spcBef>
              <a:buClr>
                <a:srgbClr val="0000FF"/>
              </a:buClr>
              <a:defRPr/>
            </a:pPr>
            <a:r>
              <a:rPr lang="en-US" altLang="en-US" sz="2800" b="1" dirty="0">
                <a:latin typeface="Times New Roman" panose="02020603050405020304" pitchFamily="18" charset="0"/>
                <a:cs typeface="Times New Roman" panose="02020603050405020304" pitchFamily="18" charset="0"/>
              </a:rPr>
              <a:t>Social Environment</a:t>
            </a:r>
          </a:p>
        </p:txBody>
      </p:sp>
      <p:sp>
        <p:nvSpPr>
          <p:cNvPr id="189451" name="Down Arrow 12"/>
          <p:cNvSpPr>
            <a:spLocks noChangeArrowheads="1"/>
          </p:cNvSpPr>
          <p:nvPr/>
        </p:nvSpPr>
        <p:spPr bwMode="auto">
          <a:xfrm>
            <a:off x="4356100" y="2228850"/>
            <a:ext cx="360363" cy="1776413"/>
          </a:xfrm>
          <a:prstGeom prst="downArrow">
            <a:avLst>
              <a:gd name="adj1" fmla="val 50000"/>
              <a:gd name="adj2" fmla="val 49934"/>
            </a:avLst>
          </a:prstGeom>
          <a:solidFill>
            <a:srgbClr val="00B0F0"/>
          </a:solidFill>
          <a:ln w="9525" algn="ctr">
            <a:solidFill>
              <a:schemeClr val="tx1"/>
            </a:solidFill>
            <a:round/>
            <a:headEnd/>
            <a:tailEnd/>
          </a:ln>
        </p:spPr>
        <p:txBody>
          <a:bodyPr/>
          <a:lstStyle>
            <a:lvl1pPr eaLnBrk="0" hangingPunct="0">
              <a:spcBef>
                <a:spcPct val="20000"/>
              </a:spcBef>
              <a:buClr>
                <a:schemeClr val="accent1"/>
              </a:buClr>
              <a:buChar char="•"/>
              <a:defRPr kumimoji="1" sz="3200">
                <a:solidFill>
                  <a:schemeClr val="tx1"/>
                </a:solidFill>
                <a:latin typeface="Times New Roman" pitchFamily="18" charset="0"/>
              </a:defRPr>
            </a:lvl1pPr>
            <a:lvl2pPr marL="742950" indent="-285750" eaLnBrk="0" hangingPunct="0">
              <a:spcBef>
                <a:spcPct val="20000"/>
              </a:spcBef>
              <a:buClr>
                <a:schemeClr val="accent1"/>
              </a:buClr>
              <a:buChar char="•"/>
              <a:defRPr kumimoji="1" sz="2800">
                <a:solidFill>
                  <a:schemeClr val="tx1"/>
                </a:solidFill>
                <a:latin typeface="Times New Roman" pitchFamily="18" charset="0"/>
              </a:defRPr>
            </a:lvl2pPr>
            <a:lvl3pPr marL="1143000" indent="-228600" eaLnBrk="0" hangingPunct="0">
              <a:spcBef>
                <a:spcPct val="20000"/>
              </a:spcBef>
              <a:buClr>
                <a:schemeClr val="accent1"/>
              </a:buClr>
              <a:buChar char="•"/>
              <a:defRPr kumimoji="1" sz="2400">
                <a:solidFill>
                  <a:schemeClr val="tx1"/>
                </a:solidFill>
                <a:latin typeface="Times New Roman" pitchFamily="18" charset="0"/>
              </a:defRPr>
            </a:lvl3pPr>
            <a:lvl4pPr marL="1600200" indent="-228600" eaLnBrk="0" hangingPunct="0">
              <a:spcBef>
                <a:spcPct val="20000"/>
              </a:spcBef>
              <a:buClr>
                <a:schemeClr val="accent1"/>
              </a:buClr>
              <a:buChar char="•"/>
              <a:defRPr kumimoji="1" sz="2000">
                <a:solidFill>
                  <a:schemeClr val="tx1"/>
                </a:solidFill>
                <a:latin typeface="Times New Roman" pitchFamily="18" charset="0"/>
              </a:defRPr>
            </a:lvl4pPr>
            <a:lvl5pPr marL="2057400" indent="-228600" eaLnBrk="0" hangingPunct="0">
              <a:spcBef>
                <a:spcPct val="20000"/>
              </a:spcBef>
              <a:buClr>
                <a:schemeClr val="accent1"/>
              </a:buClr>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9pPr>
          </a:lstStyle>
          <a:p>
            <a:pPr>
              <a:spcBef>
                <a:spcPct val="0"/>
              </a:spcBef>
              <a:buClrTx/>
              <a:buFontTx/>
              <a:buNone/>
            </a:pPr>
            <a:endParaRPr kumimoji="0" lang="en-US" altLang="en-US" sz="1800">
              <a:latin typeface="Arial" pitchFamily="34" charset="0"/>
            </a:endParaRPr>
          </a:p>
        </p:txBody>
      </p:sp>
      <p:sp>
        <p:nvSpPr>
          <p:cNvPr id="189452" name="Down Arrow 13"/>
          <p:cNvSpPr>
            <a:spLocks noChangeArrowheads="1"/>
          </p:cNvSpPr>
          <p:nvPr/>
        </p:nvSpPr>
        <p:spPr bwMode="auto">
          <a:xfrm rot="2656602">
            <a:off x="5370513" y="3506788"/>
            <a:ext cx="379412" cy="854075"/>
          </a:xfrm>
          <a:prstGeom prst="downArrow">
            <a:avLst>
              <a:gd name="adj1" fmla="val 50000"/>
              <a:gd name="adj2" fmla="val 50044"/>
            </a:avLst>
          </a:prstGeom>
          <a:solidFill>
            <a:srgbClr val="00B0F0"/>
          </a:solidFill>
          <a:ln w="9525" algn="ctr">
            <a:solidFill>
              <a:schemeClr val="tx1"/>
            </a:solidFill>
            <a:round/>
            <a:headEnd/>
            <a:tailEnd/>
          </a:ln>
        </p:spPr>
        <p:txBody>
          <a:bodyPr/>
          <a:lstStyle>
            <a:lvl1pPr eaLnBrk="0" hangingPunct="0">
              <a:spcBef>
                <a:spcPct val="20000"/>
              </a:spcBef>
              <a:buClr>
                <a:schemeClr val="accent1"/>
              </a:buClr>
              <a:buChar char="•"/>
              <a:defRPr kumimoji="1" sz="3200">
                <a:solidFill>
                  <a:schemeClr val="tx1"/>
                </a:solidFill>
                <a:latin typeface="Times New Roman" pitchFamily="18" charset="0"/>
              </a:defRPr>
            </a:lvl1pPr>
            <a:lvl2pPr marL="742950" indent="-285750" eaLnBrk="0" hangingPunct="0">
              <a:spcBef>
                <a:spcPct val="20000"/>
              </a:spcBef>
              <a:buClr>
                <a:schemeClr val="accent1"/>
              </a:buClr>
              <a:buChar char="•"/>
              <a:defRPr kumimoji="1" sz="2800">
                <a:solidFill>
                  <a:schemeClr val="tx1"/>
                </a:solidFill>
                <a:latin typeface="Times New Roman" pitchFamily="18" charset="0"/>
              </a:defRPr>
            </a:lvl2pPr>
            <a:lvl3pPr marL="1143000" indent="-228600" eaLnBrk="0" hangingPunct="0">
              <a:spcBef>
                <a:spcPct val="20000"/>
              </a:spcBef>
              <a:buClr>
                <a:schemeClr val="accent1"/>
              </a:buClr>
              <a:buChar char="•"/>
              <a:defRPr kumimoji="1" sz="2400">
                <a:solidFill>
                  <a:schemeClr val="tx1"/>
                </a:solidFill>
                <a:latin typeface="Times New Roman" pitchFamily="18" charset="0"/>
              </a:defRPr>
            </a:lvl3pPr>
            <a:lvl4pPr marL="1600200" indent="-228600" eaLnBrk="0" hangingPunct="0">
              <a:spcBef>
                <a:spcPct val="20000"/>
              </a:spcBef>
              <a:buClr>
                <a:schemeClr val="accent1"/>
              </a:buClr>
              <a:buChar char="•"/>
              <a:defRPr kumimoji="1" sz="2000">
                <a:solidFill>
                  <a:schemeClr val="tx1"/>
                </a:solidFill>
                <a:latin typeface="Times New Roman" pitchFamily="18" charset="0"/>
              </a:defRPr>
            </a:lvl4pPr>
            <a:lvl5pPr marL="2057400" indent="-228600" eaLnBrk="0" hangingPunct="0">
              <a:spcBef>
                <a:spcPct val="20000"/>
              </a:spcBef>
              <a:buClr>
                <a:schemeClr val="accent1"/>
              </a:buClr>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9pPr>
          </a:lstStyle>
          <a:p>
            <a:pPr>
              <a:spcBef>
                <a:spcPct val="0"/>
              </a:spcBef>
              <a:buClrTx/>
              <a:buFontTx/>
              <a:buNone/>
            </a:pPr>
            <a:endParaRPr kumimoji="0" lang="en-US" altLang="en-US" sz="1800">
              <a:latin typeface="Arial" pitchFamily="34" charset="0"/>
            </a:endParaRPr>
          </a:p>
        </p:txBody>
      </p:sp>
      <p:sp>
        <p:nvSpPr>
          <p:cNvPr id="189453" name="Down Arrow 14"/>
          <p:cNvSpPr>
            <a:spLocks noChangeArrowheads="1"/>
          </p:cNvSpPr>
          <p:nvPr/>
        </p:nvSpPr>
        <p:spPr bwMode="auto">
          <a:xfrm rot="-2473951">
            <a:off x="3279775" y="3514725"/>
            <a:ext cx="388938" cy="877888"/>
          </a:xfrm>
          <a:prstGeom prst="downArrow">
            <a:avLst>
              <a:gd name="adj1" fmla="val 50000"/>
              <a:gd name="adj2" fmla="val 49929"/>
            </a:avLst>
          </a:prstGeom>
          <a:solidFill>
            <a:srgbClr val="00B0F0"/>
          </a:solidFill>
          <a:ln w="9525" algn="ctr">
            <a:solidFill>
              <a:schemeClr val="tx1"/>
            </a:solidFill>
            <a:round/>
            <a:headEnd/>
            <a:tailEnd/>
          </a:ln>
        </p:spPr>
        <p:txBody>
          <a:bodyPr/>
          <a:lstStyle>
            <a:lvl1pPr eaLnBrk="0" hangingPunct="0">
              <a:spcBef>
                <a:spcPct val="20000"/>
              </a:spcBef>
              <a:buClr>
                <a:schemeClr val="accent1"/>
              </a:buClr>
              <a:buChar char="•"/>
              <a:defRPr kumimoji="1" sz="3200">
                <a:solidFill>
                  <a:schemeClr val="tx1"/>
                </a:solidFill>
                <a:latin typeface="Times New Roman" pitchFamily="18" charset="0"/>
              </a:defRPr>
            </a:lvl1pPr>
            <a:lvl2pPr marL="742950" indent="-285750" eaLnBrk="0" hangingPunct="0">
              <a:spcBef>
                <a:spcPct val="20000"/>
              </a:spcBef>
              <a:buClr>
                <a:schemeClr val="accent1"/>
              </a:buClr>
              <a:buChar char="•"/>
              <a:defRPr kumimoji="1" sz="2800">
                <a:solidFill>
                  <a:schemeClr val="tx1"/>
                </a:solidFill>
                <a:latin typeface="Times New Roman" pitchFamily="18" charset="0"/>
              </a:defRPr>
            </a:lvl2pPr>
            <a:lvl3pPr marL="1143000" indent="-228600" eaLnBrk="0" hangingPunct="0">
              <a:spcBef>
                <a:spcPct val="20000"/>
              </a:spcBef>
              <a:buClr>
                <a:schemeClr val="accent1"/>
              </a:buClr>
              <a:buChar char="•"/>
              <a:defRPr kumimoji="1" sz="2400">
                <a:solidFill>
                  <a:schemeClr val="tx1"/>
                </a:solidFill>
                <a:latin typeface="Times New Roman" pitchFamily="18" charset="0"/>
              </a:defRPr>
            </a:lvl3pPr>
            <a:lvl4pPr marL="1600200" indent="-228600" eaLnBrk="0" hangingPunct="0">
              <a:spcBef>
                <a:spcPct val="20000"/>
              </a:spcBef>
              <a:buClr>
                <a:schemeClr val="accent1"/>
              </a:buClr>
              <a:buChar char="•"/>
              <a:defRPr kumimoji="1" sz="2000">
                <a:solidFill>
                  <a:schemeClr val="tx1"/>
                </a:solidFill>
                <a:latin typeface="Times New Roman" pitchFamily="18" charset="0"/>
              </a:defRPr>
            </a:lvl4pPr>
            <a:lvl5pPr marL="2057400" indent="-228600" eaLnBrk="0" hangingPunct="0">
              <a:spcBef>
                <a:spcPct val="20000"/>
              </a:spcBef>
              <a:buClr>
                <a:schemeClr val="accent1"/>
              </a:buClr>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9pPr>
          </a:lstStyle>
          <a:p>
            <a:pPr>
              <a:spcBef>
                <a:spcPct val="0"/>
              </a:spcBef>
              <a:buClrTx/>
              <a:buFontTx/>
              <a:buNone/>
            </a:pPr>
            <a:endParaRPr kumimoji="0" lang="en-US" altLang="en-US" sz="1800">
              <a:latin typeface="Arial" pitchFamily="34" charset="0"/>
            </a:endParaRPr>
          </a:p>
        </p:txBody>
      </p:sp>
      <p:sp>
        <p:nvSpPr>
          <p:cNvPr id="189454" name="Right Arrow 15"/>
          <p:cNvSpPr>
            <a:spLocks noChangeArrowheads="1"/>
          </p:cNvSpPr>
          <p:nvPr/>
        </p:nvSpPr>
        <p:spPr bwMode="auto">
          <a:xfrm>
            <a:off x="2843213" y="4632325"/>
            <a:ext cx="704850" cy="360363"/>
          </a:xfrm>
          <a:prstGeom prst="rightArrow">
            <a:avLst>
              <a:gd name="adj1" fmla="val 50000"/>
              <a:gd name="adj2" fmla="val 49940"/>
            </a:avLst>
          </a:prstGeom>
          <a:solidFill>
            <a:srgbClr val="00B0F0"/>
          </a:solidFill>
          <a:ln w="9525" algn="ctr">
            <a:solidFill>
              <a:schemeClr val="tx1"/>
            </a:solidFill>
            <a:round/>
            <a:headEnd/>
            <a:tailEnd/>
          </a:ln>
        </p:spPr>
        <p:txBody>
          <a:bodyPr/>
          <a:lstStyle>
            <a:lvl1pPr eaLnBrk="0" hangingPunct="0">
              <a:spcBef>
                <a:spcPct val="20000"/>
              </a:spcBef>
              <a:buClr>
                <a:schemeClr val="accent1"/>
              </a:buClr>
              <a:buChar char="•"/>
              <a:defRPr kumimoji="1" sz="3200">
                <a:solidFill>
                  <a:schemeClr val="tx1"/>
                </a:solidFill>
                <a:latin typeface="Times New Roman" pitchFamily="18" charset="0"/>
              </a:defRPr>
            </a:lvl1pPr>
            <a:lvl2pPr marL="742950" indent="-285750" eaLnBrk="0" hangingPunct="0">
              <a:spcBef>
                <a:spcPct val="20000"/>
              </a:spcBef>
              <a:buClr>
                <a:schemeClr val="accent1"/>
              </a:buClr>
              <a:buChar char="•"/>
              <a:defRPr kumimoji="1" sz="2800">
                <a:solidFill>
                  <a:schemeClr val="tx1"/>
                </a:solidFill>
                <a:latin typeface="Times New Roman" pitchFamily="18" charset="0"/>
              </a:defRPr>
            </a:lvl2pPr>
            <a:lvl3pPr marL="1143000" indent="-228600" eaLnBrk="0" hangingPunct="0">
              <a:spcBef>
                <a:spcPct val="20000"/>
              </a:spcBef>
              <a:buClr>
                <a:schemeClr val="accent1"/>
              </a:buClr>
              <a:buChar char="•"/>
              <a:defRPr kumimoji="1" sz="2400">
                <a:solidFill>
                  <a:schemeClr val="tx1"/>
                </a:solidFill>
                <a:latin typeface="Times New Roman" pitchFamily="18" charset="0"/>
              </a:defRPr>
            </a:lvl3pPr>
            <a:lvl4pPr marL="1600200" indent="-228600" eaLnBrk="0" hangingPunct="0">
              <a:spcBef>
                <a:spcPct val="20000"/>
              </a:spcBef>
              <a:buClr>
                <a:schemeClr val="accent1"/>
              </a:buClr>
              <a:buChar char="•"/>
              <a:defRPr kumimoji="1" sz="2000">
                <a:solidFill>
                  <a:schemeClr val="tx1"/>
                </a:solidFill>
                <a:latin typeface="Times New Roman" pitchFamily="18" charset="0"/>
              </a:defRPr>
            </a:lvl4pPr>
            <a:lvl5pPr marL="2057400" indent="-228600" eaLnBrk="0" hangingPunct="0">
              <a:spcBef>
                <a:spcPct val="20000"/>
              </a:spcBef>
              <a:buClr>
                <a:schemeClr val="accent1"/>
              </a:buClr>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9pPr>
          </a:lstStyle>
          <a:p>
            <a:pPr>
              <a:spcBef>
                <a:spcPct val="0"/>
              </a:spcBef>
              <a:buClrTx/>
              <a:buFontTx/>
              <a:buNone/>
            </a:pPr>
            <a:endParaRPr kumimoji="0" lang="en-US" altLang="en-US" sz="1800">
              <a:latin typeface="Arial" pitchFamily="34" charset="0"/>
            </a:endParaRPr>
          </a:p>
        </p:txBody>
      </p:sp>
      <p:sp>
        <p:nvSpPr>
          <p:cNvPr id="189455" name="Right Arrow 16"/>
          <p:cNvSpPr>
            <a:spLocks noChangeArrowheads="1"/>
          </p:cNvSpPr>
          <p:nvPr/>
        </p:nvSpPr>
        <p:spPr bwMode="auto">
          <a:xfrm rot="10800000">
            <a:off x="5559425" y="4638675"/>
            <a:ext cx="727075" cy="358775"/>
          </a:xfrm>
          <a:prstGeom prst="rightArrow">
            <a:avLst>
              <a:gd name="adj1" fmla="val 50000"/>
              <a:gd name="adj2" fmla="val 50223"/>
            </a:avLst>
          </a:prstGeom>
          <a:solidFill>
            <a:srgbClr val="00B0F0"/>
          </a:solidFill>
          <a:ln w="9525" algn="ctr">
            <a:solidFill>
              <a:schemeClr val="tx1"/>
            </a:solidFill>
            <a:round/>
            <a:headEnd/>
            <a:tailEnd/>
          </a:ln>
        </p:spPr>
        <p:txBody>
          <a:bodyPr/>
          <a:lstStyle>
            <a:lvl1pPr eaLnBrk="0" hangingPunct="0">
              <a:spcBef>
                <a:spcPct val="20000"/>
              </a:spcBef>
              <a:buClr>
                <a:schemeClr val="accent1"/>
              </a:buClr>
              <a:buChar char="•"/>
              <a:defRPr kumimoji="1" sz="3200">
                <a:solidFill>
                  <a:schemeClr val="tx1"/>
                </a:solidFill>
                <a:latin typeface="Times New Roman" pitchFamily="18" charset="0"/>
              </a:defRPr>
            </a:lvl1pPr>
            <a:lvl2pPr marL="742950" indent="-285750" eaLnBrk="0" hangingPunct="0">
              <a:spcBef>
                <a:spcPct val="20000"/>
              </a:spcBef>
              <a:buClr>
                <a:schemeClr val="accent1"/>
              </a:buClr>
              <a:buChar char="•"/>
              <a:defRPr kumimoji="1" sz="2800">
                <a:solidFill>
                  <a:schemeClr val="tx1"/>
                </a:solidFill>
                <a:latin typeface="Times New Roman" pitchFamily="18" charset="0"/>
              </a:defRPr>
            </a:lvl2pPr>
            <a:lvl3pPr marL="1143000" indent="-228600" eaLnBrk="0" hangingPunct="0">
              <a:spcBef>
                <a:spcPct val="20000"/>
              </a:spcBef>
              <a:buClr>
                <a:schemeClr val="accent1"/>
              </a:buClr>
              <a:buChar char="•"/>
              <a:defRPr kumimoji="1" sz="2400">
                <a:solidFill>
                  <a:schemeClr val="tx1"/>
                </a:solidFill>
                <a:latin typeface="Times New Roman" pitchFamily="18" charset="0"/>
              </a:defRPr>
            </a:lvl3pPr>
            <a:lvl4pPr marL="1600200" indent="-228600" eaLnBrk="0" hangingPunct="0">
              <a:spcBef>
                <a:spcPct val="20000"/>
              </a:spcBef>
              <a:buClr>
                <a:schemeClr val="accent1"/>
              </a:buClr>
              <a:buChar char="•"/>
              <a:defRPr kumimoji="1" sz="2000">
                <a:solidFill>
                  <a:schemeClr val="tx1"/>
                </a:solidFill>
                <a:latin typeface="Times New Roman" pitchFamily="18" charset="0"/>
              </a:defRPr>
            </a:lvl4pPr>
            <a:lvl5pPr marL="2057400" indent="-228600" eaLnBrk="0" hangingPunct="0">
              <a:spcBef>
                <a:spcPct val="20000"/>
              </a:spcBef>
              <a:buClr>
                <a:schemeClr val="accent1"/>
              </a:buClr>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itchFamily="18" charset="0"/>
              </a:defRPr>
            </a:lvl9pPr>
          </a:lstStyle>
          <a:p>
            <a:pPr>
              <a:spcBef>
                <a:spcPct val="0"/>
              </a:spcBef>
              <a:buClrTx/>
              <a:buFontTx/>
              <a:buNone/>
            </a:pPr>
            <a:endParaRPr kumimoji="0" lang="en-US" altLang="en-US" sz="1800">
              <a:latin typeface="Arial" pitchFamily="34" charset="0"/>
            </a:endParaRPr>
          </a:p>
        </p:txBody>
      </p:sp>
      <p:sp>
        <p:nvSpPr>
          <p:cNvPr id="19" name="TextBox 18"/>
          <p:cNvSpPr txBox="1"/>
          <p:nvPr/>
        </p:nvSpPr>
        <p:spPr>
          <a:xfrm>
            <a:off x="965994" y="317499"/>
            <a:ext cx="6780212" cy="461963"/>
          </a:xfrm>
          <a:prstGeom prst="rect">
            <a:avLst/>
          </a:prstGeom>
          <a:noFill/>
        </p:spPr>
        <p:txBody>
          <a:bodyPr wrap="square">
            <a:spAutoFit/>
          </a:bodyPr>
          <a:lstStyle/>
          <a:p>
            <a:pPr>
              <a:defRPr/>
            </a:pPr>
            <a:r>
              <a:rPr lang="en-US" altLang="en-US" sz="2400" b="1" dirty="0">
                <a:solidFill>
                  <a:srgbClr val="CE2049"/>
                </a:solidFill>
                <a:latin typeface="Times New Roman" panose="02020603050405020304" pitchFamily="18" charset="0"/>
                <a:cs typeface="Times New Roman" panose="02020603050405020304" pitchFamily="18" charset="0"/>
              </a:rPr>
              <a:t>Exhibit 1.1 </a:t>
            </a:r>
            <a:r>
              <a:rPr lang="en-US" altLang="en-US" sz="2400" b="1" dirty="0">
                <a:solidFill>
                  <a:srgbClr val="0000FF"/>
                </a:solidFill>
                <a:latin typeface="Times New Roman" panose="02020603050405020304" pitchFamily="18" charset="0"/>
                <a:cs typeface="Times New Roman" panose="02020603050405020304" pitchFamily="18" charset="0"/>
              </a:rPr>
              <a:t>Five Determinants of Health Model </a:t>
            </a:r>
            <a:endParaRPr lang="en-US" sz="2400" dirty="0">
              <a:solidFill>
                <a:srgbClr val="0000FF"/>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955675" y="5732463"/>
            <a:ext cx="1958975" cy="339725"/>
          </a:xfrm>
          <a:prstGeom prst="rect">
            <a:avLst/>
          </a:prstGeom>
          <a:noFill/>
        </p:spPr>
        <p:txBody>
          <a:bodyPr>
            <a:spAutoFit/>
          </a:bodyPr>
          <a:lstStyle/>
          <a:p>
            <a:pPr>
              <a:defRPr/>
            </a:pPr>
            <a:r>
              <a:rPr lang="en-US" sz="1600" b="1" dirty="0">
                <a:solidFill>
                  <a:srgbClr val="FF0000"/>
                </a:solidFill>
                <a:latin typeface="+mn-lt"/>
              </a:rPr>
              <a:t>Kindig’s 2017</a:t>
            </a:r>
          </a:p>
        </p:txBody>
      </p:sp>
      <p:sp>
        <p:nvSpPr>
          <p:cNvPr id="2" name="Footer Placeholder 1"/>
          <p:cNvSpPr>
            <a:spLocks noGrp="1"/>
          </p:cNvSpPr>
          <p:nvPr>
            <p:ph type="ftr" sz="quarter" idx="11"/>
          </p:nvPr>
        </p:nvSpPr>
        <p:spPr/>
        <p:txBody>
          <a:bodyPr/>
          <a:lstStyle/>
          <a:p>
            <a:r>
              <a:rPr lang="en-US"/>
              <a:t>Dr. Mohammed Alnaif</a:t>
            </a:r>
            <a:endParaRPr lang="en-US" dirty="0"/>
          </a:p>
        </p:txBody>
      </p:sp>
      <p:sp>
        <p:nvSpPr>
          <p:cNvPr id="3" name="Slide Number Placeholder 2"/>
          <p:cNvSpPr>
            <a:spLocks noGrp="1"/>
          </p:cNvSpPr>
          <p:nvPr>
            <p:ph type="sldNum" sz="quarter" idx="12"/>
          </p:nvPr>
        </p:nvSpPr>
        <p:spPr/>
        <p:txBody>
          <a:bodyPr/>
          <a:lstStyle/>
          <a:p>
            <a:fld id="{EEEECDCC-63C2-4492-ADC6-A6890B1EB79E}" type="slidenum">
              <a:rPr lang="en-US" smtClean="0"/>
              <a:t>37</a:t>
            </a:fld>
            <a:endParaRPr lang="en-US" dirty="0"/>
          </a:p>
        </p:txBody>
      </p:sp>
    </p:spTree>
    <p:extLst>
      <p:ext uri="{BB962C8B-B14F-4D97-AF65-F5344CB8AC3E}">
        <p14:creationId xmlns:p14="http://schemas.microsoft.com/office/powerpoint/2010/main" val="38990154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38</a:t>
            </a:fld>
            <a:endParaRPr lang="en-US" dirty="0"/>
          </a:p>
        </p:txBody>
      </p:sp>
      <p:sp>
        <p:nvSpPr>
          <p:cNvPr id="10" name="Rectangle 3"/>
          <p:cNvSpPr txBox="1">
            <a:spLocks noChangeArrowheads="1"/>
          </p:cNvSpPr>
          <p:nvPr/>
        </p:nvSpPr>
        <p:spPr>
          <a:xfrm>
            <a:off x="1006978" y="1371600"/>
            <a:ext cx="7832222" cy="488677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spcBef>
                <a:spcPts val="0"/>
              </a:spcBef>
              <a:buClr>
                <a:srgbClr val="0000FF"/>
              </a:buClr>
              <a:buNone/>
              <a:defRPr/>
            </a:pPr>
            <a:r>
              <a:rPr lang="en-US" sz="2800" b="1" dirty="0">
                <a:solidFill>
                  <a:srgbClr val="0000FF"/>
                </a:solidFill>
                <a:latin typeface="Times New Roman" panose="02020603050405020304" pitchFamily="18" charset="0"/>
                <a:cs typeface="Times New Roman" panose="02020603050405020304" pitchFamily="18" charset="0"/>
              </a:rPr>
              <a:t>Mechanisms to Improve Population Health</a:t>
            </a:r>
          </a:p>
          <a:p>
            <a:pPr marL="0" indent="0">
              <a:spcBef>
                <a:spcPts val="0"/>
              </a:spcBef>
              <a:buClr>
                <a:srgbClr val="0000FF"/>
              </a:buClr>
              <a:buNone/>
              <a:defRPr/>
            </a:pPr>
            <a:r>
              <a:rPr lang="en-US" sz="2800" b="1" dirty="0">
                <a:latin typeface="Times New Roman" panose="02020603050405020304" pitchFamily="18" charset="0"/>
                <a:cs typeface="Times New Roman" panose="02020603050405020304" pitchFamily="18" charset="0"/>
              </a:rPr>
              <a:t>As described by the Health Research &amp; Educational Trust (</a:t>
            </a:r>
            <a:r>
              <a:rPr lang="en-US" sz="2800" b="1" dirty="0">
                <a:solidFill>
                  <a:srgbClr val="FF0000"/>
                </a:solidFill>
                <a:latin typeface="Times New Roman" panose="02020603050405020304" pitchFamily="18" charset="0"/>
                <a:cs typeface="Times New Roman" panose="02020603050405020304" pitchFamily="18" charset="0"/>
              </a:rPr>
              <a:t>HRET 2012</a:t>
            </a:r>
            <a:r>
              <a:rPr lang="en-US" sz="2800" b="1" dirty="0">
                <a:latin typeface="Times New Roman" panose="02020603050405020304" pitchFamily="18" charset="0"/>
                <a:cs typeface="Times New Roman" panose="02020603050405020304" pitchFamily="18" charset="0"/>
              </a:rPr>
              <a:t>) improving </a:t>
            </a:r>
            <a:r>
              <a:rPr lang="en-US" sz="2800" b="1" dirty="0">
                <a:solidFill>
                  <a:srgbClr val="0000FF"/>
                </a:solidFill>
                <a:latin typeface="Times New Roman" panose="02020603050405020304" pitchFamily="18" charset="0"/>
                <a:cs typeface="Times New Roman" panose="02020603050405020304" pitchFamily="18" charset="0"/>
              </a:rPr>
              <a:t>population health </a:t>
            </a:r>
            <a:r>
              <a:rPr lang="en-US" sz="2800" b="1" dirty="0">
                <a:latin typeface="Times New Roman" panose="02020603050405020304" pitchFamily="18" charset="0"/>
                <a:cs typeface="Times New Roman" panose="02020603050405020304" pitchFamily="18" charset="0"/>
              </a:rPr>
              <a:t>hinges on the interaction among three distinct mechanisms:</a:t>
            </a:r>
          </a:p>
          <a:p>
            <a:pPr marL="457200" indent="-457200">
              <a:spcBef>
                <a:spcPts val="0"/>
              </a:spcBef>
              <a:buClr>
                <a:srgbClr val="0000FF"/>
              </a:buClr>
              <a:buFont typeface="+mj-lt"/>
              <a:buAutoNum type="arabicPeriod"/>
              <a:defRPr/>
            </a:pPr>
            <a:r>
              <a:rPr lang="en-US" sz="2800" b="1" dirty="0">
                <a:latin typeface="Times New Roman" panose="02020603050405020304" pitchFamily="18" charset="0"/>
                <a:cs typeface="Times New Roman" panose="02020603050405020304" pitchFamily="18" charset="0"/>
              </a:rPr>
              <a:t>Increasing the prevalence of evidence-based preventive health services and preventive health behaviors, </a:t>
            </a:r>
          </a:p>
          <a:p>
            <a:pPr marL="457200" indent="-457200">
              <a:spcBef>
                <a:spcPts val="0"/>
              </a:spcBef>
              <a:buClr>
                <a:srgbClr val="0000FF"/>
              </a:buClr>
              <a:buFont typeface="+mj-lt"/>
              <a:buAutoNum type="arabicPeriod"/>
              <a:defRPr/>
            </a:pPr>
            <a:r>
              <a:rPr lang="en-US" sz="2800" b="1" dirty="0">
                <a:latin typeface="Times New Roman" panose="02020603050405020304" pitchFamily="18" charset="0"/>
                <a:cs typeface="Times New Roman" panose="02020603050405020304" pitchFamily="18" charset="0"/>
              </a:rPr>
              <a:t>Improving care quality and patient safety, and </a:t>
            </a:r>
          </a:p>
          <a:p>
            <a:pPr marL="457200" indent="-457200">
              <a:spcBef>
                <a:spcPts val="0"/>
              </a:spcBef>
              <a:buClr>
                <a:srgbClr val="0000FF"/>
              </a:buClr>
              <a:buFont typeface="+mj-lt"/>
              <a:buAutoNum type="arabicPeriod"/>
              <a:defRPr/>
            </a:pPr>
            <a:r>
              <a:rPr lang="en-US" sz="2800" b="1" dirty="0">
                <a:latin typeface="Times New Roman" panose="02020603050405020304" pitchFamily="18" charset="0"/>
                <a:cs typeface="Times New Roman" panose="02020603050405020304" pitchFamily="18" charset="0"/>
              </a:rPr>
              <a:t>Advancing care coordination across the healthcare continuum.</a:t>
            </a:r>
            <a:endParaRPr lang="en-US" alt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3931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1295400" y="152400"/>
            <a:ext cx="7010400" cy="990600"/>
          </a:xfrm>
        </p:spPr>
        <p:txBody>
          <a:bodyPr>
            <a:normAutofit/>
          </a:bodyPr>
          <a:lstStyle/>
          <a:p>
            <a:pPr marL="182880" indent="0" algn="ctr">
              <a:buNone/>
              <a:defRPr/>
            </a:pPr>
            <a:r>
              <a:rPr lang="en-US" sz="40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000" b="1" dirty="0">
              <a:solidFill>
                <a:schemeClr val="tx1"/>
              </a:solidFill>
            </a:endParaRPr>
          </a:p>
        </p:txBody>
      </p:sp>
      <p:sp>
        <p:nvSpPr>
          <p:cNvPr id="4" name="Footer Placeholder 3"/>
          <p:cNvSpPr>
            <a:spLocks noGrp="1"/>
          </p:cNvSpPr>
          <p:nvPr>
            <p:ph type="ftr" sz="quarter" idx="11"/>
          </p:nvPr>
        </p:nvSpPr>
        <p:spPr/>
        <p:txBody>
          <a:bodyPr/>
          <a:lstStyle/>
          <a:p>
            <a:r>
              <a:rPr lang="en-US"/>
              <a:t>Dr. Mohammed Alnaif</a:t>
            </a:r>
          </a:p>
        </p:txBody>
      </p:sp>
      <p:sp>
        <p:nvSpPr>
          <p:cNvPr id="5" name="Slide Number Placeholder 4"/>
          <p:cNvSpPr>
            <a:spLocks noGrp="1"/>
          </p:cNvSpPr>
          <p:nvPr>
            <p:ph type="sldNum" sz="quarter" idx="12"/>
          </p:nvPr>
        </p:nvSpPr>
        <p:spPr/>
        <p:txBody>
          <a:bodyPr/>
          <a:lstStyle/>
          <a:p>
            <a:fld id="{EEEECDCC-63C2-4492-ADC6-A6890B1EB79E}" type="slidenum">
              <a:rPr lang="en-US" smtClean="0"/>
              <a:t>39</a:t>
            </a:fld>
            <a:endParaRPr lang="en-US" dirty="0"/>
          </a:p>
        </p:txBody>
      </p:sp>
      <p:sp>
        <p:nvSpPr>
          <p:cNvPr id="10" name="Rectangle 3"/>
          <p:cNvSpPr txBox="1">
            <a:spLocks noChangeArrowheads="1"/>
          </p:cNvSpPr>
          <p:nvPr/>
        </p:nvSpPr>
        <p:spPr>
          <a:xfrm>
            <a:off x="1006978" y="1828800"/>
            <a:ext cx="7679822" cy="442957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457200" indent="-457200">
              <a:buClr>
                <a:srgbClr val="0000FF"/>
              </a:buClr>
              <a:buNone/>
              <a:defRPr/>
            </a:pPr>
            <a:r>
              <a:rPr lang="en-US" sz="2800" b="1" dirty="0">
                <a:solidFill>
                  <a:srgbClr val="0000FF"/>
                </a:solidFill>
                <a:latin typeface="Times New Roman" panose="02020603050405020304" pitchFamily="18" charset="0"/>
                <a:cs typeface="Times New Roman" panose="02020603050405020304" pitchFamily="18" charset="0"/>
              </a:rPr>
              <a:t>Mechanisms to Improve Population Health</a:t>
            </a:r>
          </a:p>
          <a:p>
            <a:pPr marL="457200" indent="-457200">
              <a:spcBef>
                <a:spcPts val="0"/>
              </a:spcBef>
              <a:buClr>
                <a:srgbClr val="0000FF"/>
              </a:buClr>
              <a:buFont typeface="Wingdings" panose="05000000000000000000" pitchFamily="2" charset="2"/>
              <a:buChar char="§"/>
              <a:defRPr/>
            </a:pPr>
            <a:r>
              <a:rPr lang="en-US" sz="2800" b="1" dirty="0">
                <a:solidFill>
                  <a:srgbClr val="0000FF"/>
                </a:solidFill>
                <a:latin typeface="Times New Roman" panose="02020603050405020304" pitchFamily="18" charset="0"/>
                <a:cs typeface="Times New Roman" panose="02020603050405020304" pitchFamily="18" charset="0"/>
              </a:rPr>
              <a:t>Population health </a:t>
            </a:r>
            <a:r>
              <a:rPr lang="en-US" sz="2800" b="1" dirty="0">
                <a:latin typeface="Times New Roman" panose="02020603050405020304" pitchFamily="18" charset="0"/>
                <a:cs typeface="Times New Roman" panose="02020603050405020304" pitchFamily="18" charset="0"/>
              </a:rPr>
              <a:t>cannot be achieved by a single organization. </a:t>
            </a:r>
          </a:p>
          <a:p>
            <a:pPr marL="457200" indent="-457200">
              <a:spcBef>
                <a:spcPts val="0"/>
              </a:spcBef>
              <a:buClr>
                <a:srgbClr val="0000FF"/>
              </a:buClr>
              <a:buFont typeface="Wingdings" panose="05000000000000000000" pitchFamily="2" charset="2"/>
              <a:buChar char="§"/>
              <a:defRPr/>
            </a:pPr>
            <a:r>
              <a:rPr lang="en-US" sz="2800" b="1" dirty="0">
                <a:latin typeface="Times New Roman" panose="02020603050405020304" pitchFamily="18" charset="0"/>
                <a:cs typeface="Times New Roman" panose="02020603050405020304" pitchFamily="18" charset="0"/>
              </a:rPr>
              <a:t>Instead, it requires </a:t>
            </a:r>
            <a:r>
              <a:rPr lang="en-US" sz="2800" b="1" dirty="0">
                <a:solidFill>
                  <a:srgbClr val="0000FF"/>
                </a:solidFill>
                <a:latin typeface="Times New Roman" panose="02020603050405020304" pitchFamily="18" charset="0"/>
                <a:cs typeface="Times New Roman" panose="02020603050405020304" pitchFamily="18" charset="0"/>
              </a:rPr>
              <a:t>systematic changes </a:t>
            </a:r>
            <a:r>
              <a:rPr lang="en-US" sz="2800" b="1" dirty="0">
                <a:latin typeface="Times New Roman" panose="02020603050405020304" pitchFamily="18" charset="0"/>
                <a:cs typeface="Times New Roman" panose="02020603050405020304" pitchFamily="18" charset="0"/>
              </a:rPr>
              <a:t>that are realized through a collaborative approach with entities outside the traditional healthcare spectrum, such as education systems, housing, welfare programs, recreation centers, and community organizations. </a:t>
            </a:r>
          </a:p>
        </p:txBody>
      </p:sp>
    </p:spTree>
    <p:extLst>
      <p:ext uri="{BB962C8B-B14F-4D97-AF65-F5344CB8AC3E}">
        <p14:creationId xmlns:p14="http://schemas.microsoft.com/office/powerpoint/2010/main" val="3390516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548" y="228600"/>
            <a:ext cx="7772400" cy="814536"/>
          </a:xfrm>
        </p:spPr>
        <p:txBody>
          <a:bodyPr>
            <a:normAutofit/>
          </a:bodyPr>
          <a:lstStyle/>
          <a:p>
            <a:pPr marL="182880" indent="0" algn="ctr">
              <a:buNone/>
            </a:pPr>
            <a:r>
              <a:rPr lang="en-US" sz="36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3600" b="1" dirty="0">
              <a:solidFill>
                <a:schemeClr val="tx1"/>
              </a:solidFill>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914400" y="1524000"/>
            <a:ext cx="8001000" cy="4648200"/>
          </a:xfrm>
        </p:spPr>
        <p:txBody>
          <a:bodyPr>
            <a:normAutofit fontScale="92500" lnSpcReduction="10000"/>
          </a:bodyPr>
          <a:lstStyle/>
          <a:p>
            <a:pPr marL="457200" indent="-457200">
              <a:lnSpc>
                <a:spcPct val="110000"/>
              </a:lnSpc>
            </a:pPr>
            <a:r>
              <a:rPr lang="en-US" sz="3500" b="1" dirty="0">
                <a:solidFill>
                  <a:srgbClr val="0000FF"/>
                </a:solidFill>
                <a:latin typeface="Times New Roman" panose="02020603050405020304" pitchFamily="18" charset="0"/>
                <a:cs typeface="Times New Roman" panose="02020603050405020304" pitchFamily="18" charset="0"/>
              </a:rPr>
              <a:t>Public Health</a:t>
            </a:r>
          </a:p>
          <a:p>
            <a:pPr marL="457200" indent="-457200">
              <a:lnSpc>
                <a:spcPct val="110000"/>
              </a:lnSpc>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practice of </a:t>
            </a:r>
            <a:r>
              <a:rPr lang="en-US"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public health </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 perhaps find its roots with the development of water channels during the Roman/Byzantine era for the transportation of clean water into populated areas, and the management of human waste.</a:t>
            </a:r>
          </a:p>
          <a:p>
            <a:pPr marL="457200" indent="-457200">
              <a:lnSpc>
                <a:spcPct val="110000"/>
              </a:lnSpc>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Its true beginnings, based on a causal relationship to the prevention of infectious disease, might be better traced back to actions that were taken in Europe during the fourteenth century to limit the spread of plague. </a:t>
            </a:r>
            <a:r>
              <a:rPr lang="en-US" sz="2800" b="1" dirty="0">
                <a:solidFill>
                  <a:schemeClr val="tx1"/>
                </a:solidFill>
                <a:latin typeface="Times New Roman" panose="02020603050405020304" pitchFamily="18" charset="0"/>
                <a:cs typeface="Times New Roman" panose="02020603050405020304" pitchFamily="18" charset="0"/>
              </a:rPr>
              <a:t>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4</a:t>
            </a:fld>
            <a:endParaRPr lang="en-US" dirty="0"/>
          </a:p>
        </p:txBody>
      </p:sp>
    </p:spTree>
    <p:extLst>
      <p:ext uri="{BB962C8B-B14F-4D97-AF65-F5344CB8AC3E}">
        <p14:creationId xmlns:p14="http://schemas.microsoft.com/office/powerpoint/2010/main" val="105587186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9000"/>
                <a:satMod val="300000"/>
              </a:schemeClr>
              <a:schemeClr val="bg2">
                <a:tint val="90000"/>
                <a:satMod val="225000"/>
              </a:schemeClr>
            </a:duotone>
            <a:lum/>
          </a:blip>
          <a:srcRect/>
          <a:tile tx="0" ty="0" sx="90000" sy="90000" flip="xy" algn="tl"/>
        </a:blipFill>
        <a:effectLst/>
      </p:bgPr>
    </p:bg>
    <p:spTree>
      <p:nvGrpSpPr>
        <p:cNvPr id="1" name=""/>
        <p:cNvGrpSpPr/>
        <p:nvPr/>
      </p:nvGrpSpPr>
      <p:grpSpPr>
        <a:xfrm>
          <a:off x="0" y="0"/>
          <a:ext cx="0" cy="0"/>
          <a:chOff x="0" y="0"/>
          <a:chExt cx="0" cy="0"/>
        </a:xfrm>
      </p:grpSpPr>
      <p:sp>
        <p:nvSpPr>
          <p:cNvPr id="16" name="Oval 15"/>
          <p:cNvSpPr/>
          <p:nvPr/>
        </p:nvSpPr>
        <p:spPr>
          <a:xfrm>
            <a:off x="2590800" y="1600200"/>
            <a:ext cx="5334000" cy="4038600"/>
          </a:xfrm>
          <a:prstGeom prst="ellipse">
            <a:avLst/>
          </a:prstGeom>
          <a:solidFill>
            <a:srgbClr val="DCFCF3"/>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00FF"/>
                </a:solidFill>
                <a:latin typeface="Times New Roman" panose="02020603050405020304" pitchFamily="18" charset="0"/>
                <a:cs typeface="Times New Roman" panose="02020603050405020304" pitchFamily="18" charset="0"/>
              </a:rPr>
              <a:t>Governmental</a:t>
            </a:r>
          </a:p>
          <a:p>
            <a:pPr algn="ctr"/>
            <a:r>
              <a:rPr lang="en-US" sz="2400" b="1" dirty="0">
                <a:solidFill>
                  <a:srgbClr val="0000FF"/>
                </a:solidFill>
                <a:latin typeface="Times New Roman" panose="02020603050405020304" pitchFamily="18" charset="0"/>
                <a:cs typeface="Times New Roman" panose="02020603050405020304" pitchFamily="18" charset="0"/>
              </a:rPr>
              <a:t>Public Health</a:t>
            </a:r>
          </a:p>
          <a:p>
            <a:pPr algn="ctr"/>
            <a:r>
              <a:rPr lang="en-US" sz="2400" b="1" dirty="0">
                <a:solidFill>
                  <a:srgbClr val="0000FF"/>
                </a:solidFill>
                <a:latin typeface="Times New Roman" panose="02020603050405020304" pitchFamily="18" charset="0"/>
                <a:cs typeface="Times New Roman" panose="02020603050405020304" pitchFamily="18" charset="0"/>
              </a:rPr>
              <a:t>infrastructure</a:t>
            </a:r>
            <a:endParaRPr lang="en-US"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a:t>Dr. Mohammed Alnaif</a:t>
            </a:r>
            <a:endParaRPr lang="en-US" dirty="0"/>
          </a:p>
        </p:txBody>
      </p:sp>
      <p:sp>
        <p:nvSpPr>
          <p:cNvPr id="5" name="Slide Number Placeholder 4"/>
          <p:cNvSpPr>
            <a:spLocks noGrp="1"/>
          </p:cNvSpPr>
          <p:nvPr>
            <p:ph type="sldNum" sz="quarter" idx="12"/>
          </p:nvPr>
        </p:nvSpPr>
        <p:spPr/>
        <p:txBody>
          <a:bodyPr/>
          <a:lstStyle/>
          <a:p>
            <a:fld id="{EEEECDCC-63C2-4492-ADC6-A6890B1EB79E}" type="slidenum">
              <a:rPr lang="en-US" smtClean="0"/>
              <a:t>40</a:t>
            </a:fld>
            <a:endParaRPr lang="en-US" dirty="0"/>
          </a:p>
        </p:txBody>
      </p:sp>
      <p:sp>
        <p:nvSpPr>
          <p:cNvPr id="6" name="Oval 5"/>
          <p:cNvSpPr/>
          <p:nvPr/>
        </p:nvSpPr>
        <p:spPr>
          <a:xfrm>
            <a:off x="3212507" y="1224185"/>
            <a:ext cx="1676400" cy="1371600"/>
          </a:xfrm>
          <a:prstGeom prst="ellipse">
            <a:avLst/>
          </a:prstGeom>
          <a:solidFill>
            <a:srgbClr val="D4E9FC"/>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rgbClr val="0000FF"/>
                </a:solidFill>
                <a:latin typeface="Times New Roman" panose="02020603050405020304" pitchFamily="18" charset="0"/>
                <a:cs typeface="Times New Roman" panose="02020603050405020304" pitchFamily="18" charset="0"/>
              </a:rPr>
              <a:t>Community</a:t>
            </a:r>
          </a:p>
        </p:txBody>
      </p:sp>
      <p:sp>
        <p:nvSpPr>
          <p:cNvPr id="7" name="Oval 6"/>
          <p:cNvSpPr/>
          <p:nvPr/>
        </p:nvSpPr>
        <p:spPr>
          <a:xfrm>
            <a:off x="3212507" y="4572000"/>
            <a:ext cx="1676400" cy="1371600"/>
          </a:xfrm>
          <a:prstGeom prst="ellipse">
            <a:avLst/>
          </a:prstGeom>
          <a:solidFill>
            <a:srgbClr val="D4E9FC"/>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b="1" dirty="0">
                <a:solidFill>
                  <a:srgbClr val="0000FF"/>
                </a:solidFill>
                <a:latin typeface="Times New Roman" panose="02020603050405020304" pitchFamily="18" charset="0"/>
                <a:cs typeface="Times New Roman" panose="02020603050405020304" pitchFamily="18" charset="0"/>
              </a:rPr>
              <a:t>Education Sector</a:t>
            </a:r>
          </a:p>
        </p:txBody>
      </p:sp>
      <p:sp>
        <p:nvSpPr>
          <p:cNvPr id="8" name="Oval 7"/>
          <p:cNvSpPr/>
          <p:nvPr/>
        </p:nvSpPr>
        <p:spPr>
          <a:xfrm>
            <a:off x="5632391" y="4572000"/>
            <a:ext cx="1676400" cy="1371600"/>
          </a:xfrm>
          <a:prstGeom prst="ellipse">
            <a:avLst/>
          </a:prstGeom>
          <a:solidFill>
            <a:srgbClr val="D4E9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FF"/>
                </a:solidFill>
                <a:latin typeface="Times New Roman" panose="02020603050405020304" pitchFamily="18" charset="0"/>
                <a:cs typeface="Times New Roman" panose="02020603050405020304" pitchFamily="18" charset="0"/>
              </a:rPr>
              <a:t>The Media</a:t>
            </a:r>
          </a:p>
        </p:txBody>
      </p:sp>
      <p:sp>
        <p:nvSpPr>
          <p:cNvPr id="9" name="Oval 8"/>
          <p:cNvSpPr/>
          <p:nvPr/>
        </p:nvSpPr>
        <p:spPr>
          <a:xfrm>
            <a:off x="1828800" y="2971800"/>
            <a:ext cx="1676400" cy="1371600"/>
          </a:xfrm>
          <a:prstGeom prst="ellipse">
            <a:avLst/>
          </a:prstGeom>
          <a:solidFill>
            <a:srgbClr val="D4E9FC"/>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700" b="1" dirty="0">
                <a:solidFill>
                  <a:srgbClr val="0000FF"/>
                </a:solidFill>
                <a:latin typeface="Times New Roman" panose="02020603050405020304" pitchFamily="18" charset="0"/>
                <a:cs typeface="Times New Roman" panose="02020603050405020304" pitchFamily="18" charset="0"/>
              </a:rPr>
              <a:t>Government Agencies</a:t>
            </a:r>
          </a:p>
        </p:txBody>
      </p:sp>
      <p:sp>
        <p:nvSpPr>
          <p:cNvPr id="10" name="Oval 9"/>
          <p:cNvSpPr/>
          <p:nvPr/>
        </p:nvSpPr>
        <p:spPr>
          <a:xfrm>
            <a:off x="6934200" y="2971800"/>
            <a:ext cx="1676400" cy="1371600"/>
          </a:xfrm>
          <a:prstGeom prst="ellipse">
            <a:avLst/>
          </a:prstGeom>
          <a:solidFill>
            <a:srgbClr val="D4E9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FF"/>
                </a:solidFill>
                <a:latin typeface="Times New Roman" panose="02020603050405020304" pitchFamily="18" charset="0"/>
                <a:cs typeface="Times New Roman" panose="02020603050405020304" pitchFamily="18" charset="0"/>
              </a:rPr>
              <a:t>Employer and Business</a:t>
            </a:r>
          </a:p>
        </p:txBody>
      </p:sp>
      <p:sp>
        <p:nvSpPr>
          <p:cNvPr id="11" name="Oval 10"/>
          <p:cNvSpPr/>
          <p:nvPr/>
        </p:nvSpPr>
        <p:spPr>
          <a:xfrm>
            <a:off x="5638800" y="1224185"/>
            <a:ext cx="1676400" cy="1371600"/>
          </a:xfrm>
          <a:prstGeom prst="ellipse">
            <a:avLst/>
          </a:prstGeom>
          <a:solidFill>
            <a:srgbClr val="D4E9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FF"/>
                </a:solidFill>
                <a:latin typeface="Times New Roman" panose="02020603050405020304" pitchFamily="18" charset="0"/>
                <a:cs typeface="Times New Roman" panose="02020603050405020304" pitchFamily="18" charset="0"/>
              </a:rPr>
              <a:t>Clinical Care Delivery System</a:t>
            </a:r>
          </a:p>
        </p:txBody>
      </p:sp>
      <p:sp>
        <p:nvSpPr>
          <p:cNvPr id="17" name="TextBox 16"/>
          <p:cNvSpPr txBox="1"/>
          <p:nvPr/>
        </p:nvSpPr>
        <p:spPr>
          <a:xfrm>
            <a:off x="1685658" y="302567"/>
            <a:ext cx="4419600" cy="461665"/>
          </a:xfrm>
          <a:prstGeom prst="rect">
            <a:avLst/>
          </a:prstGeom>
          <a:noFill/>
        </p:spPr>
        <p:txBody>
          <a:bodyPr wrap="square" rtlCol="0">
            <a:spAutoFit/>
          </a:bodyPr>
          <a:lstStyle/>
          <a:p>
            <a:r>
              <a:rPr lang="en-US" sz="2400" b="1" dirty="0">
                <a:solidFill>
                  <a:srgbClr val="0000FF"/>
                </a:solidFill>
                <a:latin typeface="Times New Roman" panose="02020603050405020304" pitchFamily="18" charset="0"/>
                <a:cs typeface="Times New Roman" panose="02020603050405020304" pitchFamily="18" charset="0"/>
              </a:rPr>
              <a:t>Population Health System</a:t>
            </a:r>
          </a:p>
        </p:txBody>
      </p:sp>
    </p:spTree>
    <p:extLst>
      <p:ext uri="{BB962C8B-B14F-4D97-AF65-F5344CB8AC3E}">
        <p14:creationId xmlns:p14="http://schemas.microsoft.com/office/powerpoint/2010/main" val="1982517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667000"/>
            <a:ext cx="6512511" cy="1676400"/>
          </a:xfrm>
        </p:spPr>
        <p:txBody>
          <a:bodyPr>
            <a:normAutofit fontScale="90000"/>
          </a:bodyPr>
          <a:lstStyle/>
          <a:p>
            <a:pPr marL="0" indent="0" algn="ctr">
              <a:buNone/>
            </a:pPr>
            <a:r>
              <a:rPr lang="en-US" sz="9600" dirty="0">
                <a:solidFill>
                  <a:srgbClr val="057934"/>
                </a:solidFill>
                <a:latin typeface="AR CARTER" panose="02000000000000000000" pitchFamily="2" charset="0"/>
              </a:rPr>
              <a:t>THANK YOU</a:t>
            </a:r>
          </a:p>
        </p:txBody>
      </p:sp>
      <p:sp>
        <p:nvSpPr>
          <p:cNvPr id="4" name="Footer Placeholder 3"/>
          <p:cNvSpPr>
            <a:spLocks noGrp="1"/>
          </p:cNvSpPr>
          <p:nvPr>
            <p:ph type="ftr" sz="quarter" idx="11"/>
          </p:nvPr>
        </p:nvSpPr>
        <p:spPr/>
        <p:txBody>
          <a:bodyPr/>
          <a:lstStyle/>
          <a:p>
            <a:r>
              <a:rPr lang="en-US"/>
              <a:t>Dr. Mohammed Alnaif</a:t>
            </a:r>
            <a:endParaRPr lang="en-US" dirty="0"/>
          </a:p>
        </p:txBody>
      </p:sp>
      <p:sp>
        <p:nvSpPr>
          <p:cNvPr id="5" name="Slide Number Placeholder 4"/>
          <p:cNvSpPr>
            <a:spLocks noGrp="1"/>
          </p:cNvSpPr>
          <p:nvPr>
            <p:ph type="sldNum" sz="quarter" idx="12"/>
          </p:nvPr>
        </p:nvSpPr>
        <p:spPr/>
        <p:txBody>
          <a:bodyPr/>
          <a:lstStyle/>
          <a:p>
            <a:fld id="{EEEECDCC-63C2-4492-ADC6-A6890B1EB79E}" type="slidenum">
              <a:rPr lang="en-US" smtClean="0"/>
              <a:t>41</a:t>
            </a:fld>
            <a:endParaRPr lang="en-US" dirty="0"/>
          </a:p>
        </p:txBody>
      </p:sp>
    </p:spTree>
    <p:extLst>
      <p:ext uri="{BB962C8B-B14F-4D97-AF65-F5344CB8AC3E}">
        <p14:creationId xmlns:p14="http://schemas.microsoft.com/office/powerpoint/2010/main" val="401878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548" y="228600"/>
            <a:ext cx="7772400" cy="814536"/>
          </a:xfrm>
        </p:spPr>
        <p:txBody>
          <a:bodyPr>
            <a:normAutofit/>
          </a:bodyPr>
          <a:lstStyle/>
          <a:p>
            <a:pPr marL="182880" indent="0" algn="ctr">
              <a:buNone/>
            </a:pPr>
            <a:r>
              <a:rPr lang="en-US" sz="36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3600" b="1" dirty="0">
              <a:solidFill>
                <a:schemeClr val="tx1"/>
              </a:solidFill>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914400" y="1371600"/>
            <a:ext cx="8001000" cy="4800600"/>
          </a:xfrm>
        </p:spPr>
        <p:txBody>
          <a:bodyPr>
            <a:normAutofit fontScale="92500"/>
          </a:bodyPr>
          <a:lstStyle/>
          <a:p>
            <a:pPr marL="457200" indent="-457200">
              <a:lnSpc>
                <a:spcPct val="110000"/>
              </a:lnSpc>
            </a:pPr>
            <a:r>
              <a:rPr lang="en-US" sz="3500" b="1" dirty="0">
                <a:solidFill>
                  <a:srgbClr val="0000FF"/>
                </a:solidFill>
                <a:latin typeface="Times New Roman" panose="02020603050405020304" pitchFamily="18" charset="0"/>
                <a:cs typeface="Times New Roman" panose="02020603050405020304" pitchFamily="18" charset="0"/>
              </a:rPr>
              <a:t>Public Health</a:t>
            </a:r>
          </a:p>
          <a:p>
            <a:pPr marL="457200" indent="-457200">
              <a:lnSpc>
                <a:spcPct val="110000"/>
              </a:lnSpc>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rPr>
              <a:t>One of the first documented actions was in Venice around </a:t>
            </a:r>
            <a:r>
              <a:rPr lang="en-US" sz="2800" b="1" dirty="0">
                <a:solidFill>
                  <a:srgbClr val="FF0000"/>
                </a:solidFill>
                <a:effectLst/>
                <a:latin typeface="Times New Roman" panose="02020603050405020304" pitchFamily="18" charset="0"/>
                <a:ea typeface="Calibri" panose="020F0502020204030204" pitchFamily="34" charset="0"/>
              </a:rPr>
              <a:t>1348</a:t>
            </a:r>
            <a:r>
              <a:rPr lang="en-US" sz="2800" b="1" dirty="0">
                <a:solidFill>
                  <a:schemeClr val="tx1"/>
                </a:solidFill>
                <a:effectLst/>
                <a:latin typeface="Times New Roman" panose="02020603050405020304" pitchFamily="18" charset="0"/>
                <a:ea typeface="Calibri" panose="020F0502020204030204" pitchFamily="34" charset="0"/>
              </a:rPr>
              <a:t>, with the appointment of three guardians of public health to detect and exclude ships with passengers infected with that disease. </a:t>
            </a:r>
          </a:p>
          <a:p>
            <a:pPr marL="457200" indent="-457200">
              <a:lnSpc>
                <a:spcPct val="110000"/>
              </a:lnSpc>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rPr>
              <a:t>Similarly, the first quarantine actions seemed to be taken in Marseille (</a:t>
            </a:r>
            <a:r>
              <a:rPr lang="en-US" sz="2800" b="1" dirty="0">
                <a:solidFill>
                  <a:srgbClr val="FF0000"/>
                </a:solidFill>
                <a:effectLst/>
                <a:latin typeface="Times New Roman" panose="02020603050405020304" pitchFamily="18" charset="0"/>
                <a:ea typeface="Calibri" panose="020F0502020204030204" pitchFamily="34" charset="0"/>
              </a:rPr>
              <a:t>1377</a:t>
            </a:r>
            <a:r>
              <a:rPr lang="en-US" sz="2800" b="1" dirty="0">
                <a:solidFill>
                  <a:schemeClr val="tx1"/>
                </a:solidFill>
                <a:effectLst/>
                <a:latin typeface="Times New Roman" panose="02020603050405020304" pitchFamily="18" charset="0"/>
                <a:ea typeface="Calibri" panose="020F0502020204030204" pitchFamily="34" charset="0"/>
              </a:rPr>
              <a:t>) and Venice (</a:t>
            </a:r>
            <a:r>
              <a:rPr lang="en-US" sz="2800" b="1" dirty="0">
                <a:solidFill>
                  <a:srgbClr val="FF0000"/>
                </a:solidFill>
                <a:effectLst/>
                <a:latin typeface="Times New Roman" panose="02020603050405020304" pitchFamily="18" charset="0"/>
                <a:ea typeface="Calibri" panose="020F0502020204030204" pitchFamily="34" charset="0"/>
              </a:rPr>
              <a:t>1403</a:t>
            </a:r>
            <a:r>
              <a:rPr lang="en-US" sz="2800" b="1" dirty="0">
                <a:solidFill>
                  <a:schemeClr val="tx1"/>
                </a:solidFill>
                <a:effectLst/>
                <a:latin typeface="Times New Roman" panose="02020603050405020304" pitchFamily="18" charset="0"/>
                <a:ea typeface="Calibri" panose="020F0502020204030204" pitchFamily="34" charset="0"/>
              </a:rPr>
              <a:t>), where travelers from plague-infected countries were detained for 40 days to protect against transmission of the infection.</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5</a:t>
            </a:fld>
            <a:endParaRPr lang="en-US" dirty="0"/>
          </a:p>
        </p:txBody>
      </p:sp>
    </p:spTree>
    <p:extLst>
      <p:ext uri="{BB962C8B-B14F-4D97-AF65-F5344CB8AC3E}">
        <p14:creationId xmlns:p14="http://schemas.microsoft.com/office/powerpoint/2010/main" val="15634335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548" y="228600"/>
            <a:ext cx="7772400" cy="814536"/>
          </a:xfrm>
        </p:spPr>
        <p:txBody>
          <a:bodyPr>
            <a:normAutofit/>
          </a:bodyPr>
          <a:lstStyle/>
          <a:p>
            <a:pPr marL="182880" indent="0" algn="ctr">
              <a:buNone/>
            </a:pPr>
            <a:r>
              <a:rPr lang="en-US" sz="36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3600" b="1" dirty="0">
              <a:solidFill>
                <a:schemeClr val="tx1"/>
              </a:solidFill>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914400" y="1371600"/>
            <a:ext cx="8001000" cy="4800600"/>
          </a:xfrm>
        </p:spPr>
        <p:txBody>
          <a:bodyPr>
            <a:normAutofit lnSpcReduction="10000"/>
          </a:bodyPr>
          <a:lstStyle/>
          <a:p>
            <a:pPr marL="457200" indent="-457200">
              <a:lnSpc>
                <a:spcPct val="110000"/>
              </a:lnSpc>
            </a:pPr>
            <a:r>
              <a:rPr lang="en-US" sz="3500" b="1" dirty="0">
                <a:solidFill>
                  <a:srgbClr val="0000FF"/>
                </a:solidFill>
                <a:latin typeface="Times New Roman" panose="02020603050405020304" pitchFamily="18" charset="0"/>
                <a:cs typeface="Times New Roman" panose="02020603050405020304" pitchFamily="18" charset="0"/>
              </a:rPr>
              <a:t>Public Health</a:t>
            </a:r>
          </a:p>
          <a:p>
            <a:pPr marL="457200" indent="-457200">
              <a:lnSpc>
                <a:spcPct val="110000"/>
              </a:lnSpc>
              <a:buClr>
                <a:srgbClr val="0000FF"/>
              </a:buClr>
              <a:buFont typeface="Wingdings" panose="05000000000000000000" pitchFamily="2" charset="2"/>
              <a:buChar char="§"/>
            </a:pPr>
            <a:r>
              <a:rPr lang="en-US" sz="2800" b="1" dirty="0">
                <a:solidFill>
                  <a:schemeClr val="tx1"/>
                </a:solidFill>
                <a:effectLst/>
                <a:latin typeface="Times New Roman" panose="02020603050405020304" pitchFamily="18" charset="0"/>
                <a:ea typeface="Calibri" panose="020F0502020204030204" pitchFamily="34" charset="0"/>
              </a:rPr>
              <a:t>The first </a:t>
            </a:r>
            <a:r>
              <a:rPr lang="en-US" sz="2800" b="1" dirty="0">
                <a:solidFill>
                  <a:srgbClr val="0000FF"/>
                </a:solidFill>
                <a:effectLst/>
                <a:latin typeface="Times New Roman" panose="02020603050405020304" pitchFamily="18" charset="0"/>
                <a:ea typeface="Calibri" panose="020F0502020204030204" pitchFamily="34" charset="0"/>
              </a:rPr>
              <a:t>surveillance</a:t>
            </a:r>
            <a:r>
              <a:rPr lang="en-US" sz="2800" b="1" dirty="0">
                <a:solidFill>
                  <a:schemeClr val="tx1"/>
                </a:solidFill>
                <a:effectLst/>
                <a:latin typeface="Times New Roman" panose="02020603050405020304" pitchFamily="18" charset="0"/>
                <a:ea typeface="Calibri" panose="020F0502020204030204" pitchFamily="34" charset="0"/>
              </a:rPr>
              <a:t> </a:t>
            </a:r>
            <a:r>
              <a:rPr lang="en-US" sz="2800" b="1" dirty="0">
                <a:solidFill>
                  <a:srgbClr val="0000FF"/>
                </a:solidFill>
                <a:effectLst/>
                <a:latin typeface="Times New Roman" panose="02020603050405020304" pitchFamily="18" charset="0"/>
                <a:ea typeface="Calibri" panose="020F0502020204030204" pitchFamily="34" charset="0"/>
              </a:rPr>
              <a:t>systems</a:t>
            </a:r>
            <a:r>
              <a:rPr lang="en-US" sz="2800" b="1" dirty="0">
                <a:solidFill>
                  <a:schemeClr val="tx1"/>
                </a:solidFill>
                <a:effectLst/>
                <a:latin typeface="Times New Roman" panose="02020603050405020304" pitchFamily="18" charset="0"/>
                <a:ea typeface="Calibri" panose="020F0502020204030204" pitchFamily="34" charset="0"/>
              </a:rPr>
              <a:t> can be dated to the “bill of mortality” established in London, England in </a:t>
            </a:r>
            <a:r>
              <a:rPr lang="en-US" sz="2800" b="1" dirty="0">
                <a:solidFill>
                  <a:srgbClr val="FF0000"/>
                </a:solidFill>
                <a:effectLst/>
                <a:latin typeface="Times New Roman" panose="02020603050405020304" pitchFamily="18" charset="0"/>
                <a:ea typeface="Calibri" panose="020F0502020204030204" pitchFamily="34" charset="0"/>
              </a:rPr>
              <a:t>1532</a:t>
            </a:r>
            <a:r>
              <a:rPr lang="en-US" sz="2800" b="1" dirty="0">
                <a:solidFill>
                  <a:schemeClr val="tx1"/>
                </a:solidFill>
                <a:effectLst/>
                <a:latin typeface="Times New Roman" panose="02020603050405020304" pitchFamily="18" charset="0"/>
                <a:ea typeface="Calibri" panose="020F0502020204030204" pitchFamily="34" charset="0"/>
              </a:rPr>
              <a:t> and subsequently </a:t>
            </a:r>
            <a:r>
              <a:rPr lang="en-US" sz="2800" b="1" dirty="0">
                <a:solidFill>
                  <a:srgbClr val="FF0000"/>
                </a:solidFill>
                <a:effectLst/>
                <a:latin typeface="Times New Roman" panose="02020603050405020304" pitchFamily="18" charset="0"/>
                <a:ea typeface="Calibri" panose="020F0502020204030204" pitchFamily="34" charset="0"/>
              </a:rPr>
              <a:t>John Graunt’s</a:t>
            </a:r>
            <a:r>
              <a:rPr lang="en-US" sz="2800" b="1" dirty="0">
                <a:solidFill>
                  <a:schemeClr val="tx1"/>
                </a:solidFill>
                <a:effectLst/>
                <a:latin typeface="Times New Roman" panose="02020603050405020304" pitchFamily="18" charset="0"/>
                <a:ea typeface="Calibri" panose="020F0502020204030204" pitchFamily="34" charset="0"/>
              </a:rPr>
              <a:t> publication of his “Natural and Political Observations” (</a:t>
            </a:r>
            <a:r>
              <a:rPr lang="en-US" sz="2800" b="1" dirty="0">
                <a:solidFill>
                  <a:srgbClr val="FF0000"/>
                </a:solidFill>
                <a:effectLst/>
                <a:latin typeface="Times New Roman" panose="02020603050405020304" pitchFamily="18" charset="0"/>
                <a:ea typeface="Calibri" panose="020F0502020204030204" pitchFamily="34" charset="0"/>
              </a:rPr>
              <a:t>1662</a:t>
            </a:r>
            <a:r>
              <a:rPr lang="en-US" sz="2800" b="1" dirty="0">
                <a:solidFill>
                  <a:schemeClr val="tx1"/>
                </a:solidFill>
                <a:effectLst/>
                <a:latin typeface="Times New Roman" panose="02020603050405020304" pitchFamily="18" charset="0"/>
                <a:ea typeface="Calibri" panose="020F0502020204030204" pitchFamily="34" charset="0"/>
              </a:rPr>
              <a:t>) that was based on findings from the </a:t>
            </a:r>
            <a:r>
              <a:rPr lang="en-US" sz="2800" b="1" dirty="0">
                <a:solidFill>
                  <a:srgbClr val="0000FF"/>
                </a:solidFill>
                <a:effectLst/>
                <a:latin typeface="Times New Roman" panose="02020603050405020304" pitchFamily="18" charset="0"/>
                <a:ea typeface="Calibri" panose="020F0502020204030204" pitchFamily="34" charset="0"/>
              </a:rPr>
              <a:t>Bills of Mortality</a:t>
            </a:r>
            <a:r>
              <a:rPr lang="en-US" sz="2800" b="1" dirty="0">
                <a:solidFill>
                  <a:schemeClr val="tx1"/>
                </a:solidFill>
                <a:effectLst/>
                <a:latin typeface="Times New Roman" panose="02020603050405020304" pitchFamily="18" charset="0"/>
                <a:ea typeface="Calibri" panose="020F0502020204030204" pitchFamily="34" charset="0"/>
              </a:rPr>
              <a:t>.</a:t>
            </a:r>
          </a:p>
          <a:p>
            <a:pPr marL="457200" indent="-457200">
              <a:lnSpc>
                <a:spcPct val="110000"/>
              </a:lnSpc>
              <a:buClr>
                <a:srgbClr val="0000FF"/>
              </a:buClr>
              <a:buFont typeface="Wingdings" panose="05000000000000000000" pitchFamily="2" charset="2"/>
              <a:buChar char="§"/>
            </a:pPr>
            <a:r>
              <a:rPr lang="en-US" sz="2800" b="1" dirty="0">
                <a:solidFill>
                  <a:srgbClr val="FF0000"/>
                </a:solidFill>
                <a:effectLst/>
                <a:latin typeface="Times New Roman" panose="02020603050405020304" pitchFamily="18" charset="0"/>
                <a:ea typeface="Calibri" panose="020F0502020204030204" pitchFamily="34" charset="0"/>
              </a:rPr>
              <a:t>John Snow</a:t>
            </a:r>
            <a:r>
              <a:rPr lang="en-US" sz="2800" b="1" dirty="0">
                <a:solidFill>
                  <a:schemeClr val="tx1"/>
                </a:solidFill>
                <a:effectLst/>
                <a:latin typeface="Times New Roman" panose="02020603050405020304" pitchFamily="18" charset="0"/>
                <a:ea typeface="Calibri" panose="020F0502020204030204" pitchFamily="34" charset="0"/>
              </a:rPr>
              <a:t>, the father of epidemiology, published “On the </a:t>
            </a:r>
            <a:r>
              <a:rPr lang="en-US" sz="2800" b="1" dirty="0">
                <a:solidFill>
                  <a:srgbClr val="0000FF"/>
                </a:solidFill>
                <a:effectLst/>
                <a:latin typeface="Times New Roman" panose="02020603050405020304" pitchFamily="18" charset="0"/>
                <a:ea typeface="Calibri" panose="020F0502020204030204" pitchFamily="34" charset="0"/>
              </a:rPr>
              <a:t>Mode of Communication </a:t>
            </a:r>
            <a:r>
              <a:rPr lang="en-US" sz="2800" b="1" dirty="0">
                <a:solidFill>
                  <a:schemeClr val="tx1"/>
                </a:solidFill>
                <a:effectLst/>
                <a:latin typeface="Times New Roman" panose="02020603050405020304" pitchFamily="18" charset="0"/>
                <a:ea typeface="Calibri" panose="020F0502020204030204" pitchFamily="34" charset="0"/>
              </a:rPr>
              <a:t>of Cholera” in </a:t>
            </a:r>
            <a:r>
              <a:rPr lang="en-US" sz="2800" b="1" dirty="0">
                <a:solidFill>
                  <a:srgbClr val="FF0000"/>
                </a:solidFill>
                <a:effectLst/>
                <a:latin typeface="Times New Roman" panose="02020603050405020304" pitchFamily="18" charset="0"/>
                <a:ea typeface="Calibri" panose="020F0502020204030204" pitchFamily="34" charset="0"/>
              </a:rPr>
              <a:t>1849</a:t>
            </a:r>
            <a:r>
              <a:rPr lang="en-US" sz="2800" b="1" dirty="0">
                <a:solidFill>
                  <a:schemeClr val="tx1"/>
                </a:solidFill>
                <a:effectLst/>
                <a:latin typeface="Times New Roman" panose="02020603050405020304" pitchFamily="18" charset="0"/>
                <a:ea typeface="Calibri" panose="020F0502020204030204" pitchFamily="34" charset="0"/>
              </a:rPr>
              <a:t>. </a:t>
            </a: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6</a:t>
            </a:fld>
            <a:endParaRPr lang="en-US" dirty="0"/>
          </a:p>
        </p:txBody>
      </p:sp>
    </p:spTree>
    <p:extLst>
      <p:ext uri="{BB962C8B-B14F-4D97-AF65-F5344CB8AC3E}">
        <p14:creationId xmlns:p14="http://schemas.microsoft.com/office/powerpoint/2010/main" val="146141158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548" y="228600"/>
            <a:ext cx="7772400" cy="814536"/>
          </a:xfrm>
        </p:spPr>
        <p:txBody>
          <a:bodyPr>
            <a:normAutofit/>
          </a:bodyPr>
          <a:lstStyle/>
          <a:p>
            <a:pPr marL="182880" indent="0" algn="ctr">
              <a:buNone/>
            </a:pPr>
            <a:r>
              <a:rPr lang="en-US" sz="36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3600" b="1" dirty="0">
              <a:solidFill>
                <a:schemeClr val="tx1"/>
              </a:solidFill>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914400" y="1371600"/>
            <a:ext cx="8001000" cy="4800600"/>
          </a:xfrm>
        </p:spPr>
        <p:txBody>
          <a:bodyPr>
            <a:normAutofit/>
          </a:bodyPr>
          <a:lstStyle/>
          <a:p>
            <a:pPr marL="457200" indent="-457200"/>
            <a:r>
              <a:rPr lang="en-US" sz="3500" b="1" dirty="0">
                <a:solidFill>
                  <a:srgbClr val="0000FF"/>
                </a:solidFill>
                <a:latin typeface="Times New Roman" panose="02020603050405020304" pitchFamily="18" charset="0"/>
                <a:cs typeface="Times New Roman" panose="02020603050405020304" pitchFamily="18" charset="0"/>
              </a:rPr>
              <a:t>Public Health</a:t>
            </a:r>
          </a:p>
          <a:p>
            <a:pPr marL="457200" marR="0" indent="-457200">
              <a:buClr>
                <a:srgbClr val="0000FF"/>
              </a:buClr>
              <a:buFont typeface="Arial" panose="020B0604020202020204" pitchFamily="34" charset="0"/>
              <a:buChar char="•"/>
            </a:pPr>
            <a:r>
              <a:rPr lang="en-US"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The first consideration of the importance of the social determinants of health and the inclusion of social justice as a pillar of public health was described in </a:t>
            </a: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1790</a:t>
            </a:r>
            <a:r>
              <a:rPr lang="en-US"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when </a:t>
            </a:r>
            <a:r>
              <a:rPr lang="en-US" sz="28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Dr. Johan Peter Frank </a:t>
            </a:r>
            <a:r>
              <a:rPr lang="en-US" sz="28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argued </a:t>
            </a:r>
          </a:p>
          <a:p>
            <a:pPr marL="429768" lvl="1" algn="l">
              <a:buClr>
                <a:srgbClr val="0000FF"/>
              </a:buClr>
            </a:pPr>
            <a:r>
              <a:rPr lang="en-US" sz="3200" b="1" dirty="0">
                <a:solidFill>
                  <a:srgbClr val="0000FF"/>
                </a:solidFill>
                <a:effectLst/>
                <a:latin typeface="Times New Roman" panose="02020603050405020304" pitchFamily="18" charset="0"/>
                <a:ea typeface="Calibri" panose="020F0502020204030204" pitchFamily="34" charset="0"/>
                <a:cs typeface="Arial" panose="020B0604020202020204" pitchFamily="34" charset="0"/>
              </a:rPr>
              <a:t>“… curative and preventive measures had little impact on populations where people lived in abject poverty and squalor.”</a:t>
            </a:r>
            <a:r>
              <a:rPr lang="en-US" sz="3200" b="1" dirty="0">
                <a:solidFill>
                  <a:srgbClr val="0000FF"/>
                </a:solidFill>
                <a:effectLst/>
                <a:latin typeface="Times New Roman" panose="02020603050405020304" pitchFamily="18" charset="0"/>
                <a:ea typeface="Calibri" panose="020F0502020204030204" pitchFamily="34" charset="0"/>
              </a:rPr>
              <a:t> </a:t>
            </a:r>
            <a:r>
              <a:rPr lang="en-US" sz="32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7</a:t>
            </a:fld>
            <a:endParaRPr lang="en-US" dirty="0"/>
          </a:p>
        </p:txBody>
      </p:sp>
    </p:spTree>
    <p:extLst>
      <p:ext uri="{BB962C8B-B14F-4D97-AF65-F5344CB8AC3E}">
        <p14:creationId xmlns:p14="http://schemas.microsoft.com/office/powerpoint/2010/main" val="234743253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814536"/>
          </a:xfrm>
        </p:spPr>
        <p:txBody>
          <a:bodyPr>
            <a:normAutofit fontScale="90000"/>
          </a:bodyPr>
          <a:lstStyle/>
          <a:p>
            <a:pPr marL="182880" indent="0" algn="ctr">
              <a:buNone/>
            </a:pPr>
            <a:r>
              <a:rPr lang="en-US" sz="48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800" b="1" dirty="0">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1017973" y="1295400"/>
            <a:ext cx="7772400" cy="4800600"/>
          </a:xfrm>
        </p:spPr>
        <p:txBody>
          <a:bodyPr>
            <a:normAutofit/>
          </a:bodyPr>
          <a:lstStyle/>
          <a:p>
            <a:pPr marL="0">
              <a:buClr>
                <a:srgbClr val="0000FF"/>
              </a:buClr>
            </a:pPr>
            <a:r>
              <a:rPr lang="en-US" sz="3200" b="1" dirty="0">
                <a:solidFill>
                  <a:srgbClr val="0000FF"/>
                </a:solidFill>
                <a:latin typeface="Times New Roman" panose="02020603050405020304" pitchFamily="18" charset="0"/>
                <a:cs typeface="Times New Roman" panose="02020603050405020304" pitchFamily="18" charset="0"/>
              </a:rPr>
              <a:t>Public Health</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Although its functions touch our everyday lives, </a:t>
            </a:r>
            <a:r>
              <a:rPr lang="en-US" sz="2800" b="1" dirty="0">
                <a:solidFill>
                  <a:srgbClr val="0000FF"/>
                </a:solidFill>
                <a:latin typeface="Times New Roman" panose="02020603050405020304" pitchFamily="18" charset="0"/>
                <a:cs typeface="Times New Roman" panose="02020603050405020304" pitchFamily="18" charset="0"/>
              </a:rPr>
              <a:t>public health </a:t>
            </a:r>
            <a:r>
              <a:rPr lang="en-US" sz="2800" b="1" dirty="0">
                <a:solidFill>
                  <a:schemeClr val="tx1"/>
                </a:solidFill>
                <a:latin typeface="Times New Roman" panose="02020603050405020304" pitchFamily="18" charset="0"/>
                <a:cs typeface="Times New Roman" panose="02020603050405020304" pitchFamily="18" charset="0"/>
              </a:rPr>
              <a:t>is not always identified as the source of the benefits it provides. </a:t>
            </a:r>
          </a:p>
          <a:p>
            <a:pPr marL="457200" indent="-457200">
              <a:buClr>
                <a:srgbClr val="0000FF"/>
              </a:buClr>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In the absence of large scale national or global health threats, the public may become complacent about the need for sustaining </a:t>
            </a:r>
            <a:r>
              <a:rPr lang="en-US" sz="2800" b="1" dirty="0">
                <a:solidFill>
                  <a:srgbClr val="0000FF"/>
                </a:solidFill>
                <a:latin typeface="Times New Roman" panose="02020603050405020304" pitchFamily="18" charset="0"/>
                <a:cs typeface="Times New Roman" panose="02020603050405020304" pitchFamily="18" charset="0"/>
              </a:rPr>
              <a:t>public health </a:t>
            </a:r>
            <a:r>
              <a:rPr lang="en-US" sz="2800" b="1" dirty="0">
                <a:solidFill>
                  <a:schemeClr val="tx1"/>
                </a:solidFill>
                <a:latin typeface="Times New Roman" panose="02020603050405020304" pitchFamily="18" charset="0"/>
                <a:cs typeface="Times New Roman" panose="02020603050405020304" pitchFamily="18" charset="0"/>
              </a:rPr>
              <a:t>activities, even though it is a field that is always working to improve lives and health. </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8</a:t>
            </a:fld>
            <a:endParaRPr lang="en-US" dirty="0"/>
          </a:p>
        </p:txBody>
      </p:sp>
    </p:spTree>
    <p:extLst>
      <p:ext uri="{BB962C8B-B14F-4D97-AF65-F5344CB8AC3E}">
        <p14:creationId xmlns:p14="http://schemas.microsoft.com/office/powerpoint/2010/main" val="26347643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814536"/>
          </a:xfrm>
        </p:spPr>
        <p:txBody>
          <a:bodyPr>
            <a:normAutofit fontScale="90000"/>
          </a:bodyPr>
          <a:lstStyle/>
          <a:p>
            <a:pPr marL="182880" indent="0" algn="ctr">
              <a:buNone/>
            </a:pPr>
            <a:r>
              <a:rPr lang="en-US" sz="4800" b="1" dirty="0">
                <a:solidFill>
                  <a:schemeClr val="tx1"/>
                </a:solidFill>
                <a:effectLst/>
                <a:latin typeface="Times New Roman" panose="02020603050405020304" pitchFamily="18" charset="0"/>
                <a:cs typeface="Times New Roman" panose="02020603050405020304" pitchFamily="18" charset="0"/>
              </a:rPr>
              <a:t>Introduction to Public Health</a:t>
            </a:r>
            <a:endParaRPr lang="ar-SA" sz="4800" b="1" dirty="0">
              <a:effectLst/>
              <a:latin typeface="Times New Roman" panose="02020603050405020304" pitchFamily="18" charset="0"/>
              <a:cs typeface="Times New Roman" panose="02020603050405020304" pitchFamily="18" charset="0"/>
            </a:endParaRPr>
          </a:p>
        </p:txBody>
      </p:sp>
      <p:sp>
        <p:nvSpPr>
          <p:cNvPr id="7" name="Subtitle 6"/>
          <p:cNvSpPr>
            <a:spLocks noGrp="1"/>
          </p:cNvSpPr>
          <p:nvPr>
            <p:ph type="subTitle" idx="1"/>
          </p:nvPr>
        </p:nvSpPr>
        <p:spPr>
          <a:xfrm>
            <a:off x="1066800" y="1676400"/>
            <a:ext cx="7620000" cy="4495799"/>
          </a:xfrm>
        </p:spPr>
        <p:txBody>
          <a:bodyPr>
            <a:normAutofit/>
          </a:bodyPr>
          <a:lstStyle/>
          <a:p>
            <a:pPr marL="0">
              <a:buClr>
                <a:srgbClr val="0000FF"/>
              </a:buClr>
            </a:pPr>
            <a:r>
              <a:rPr lang="en-US" sz="3200" b="1" dirty="0">
                <a:solidFill>
                  <a:srgbClr val="0000FF"/>
                </a:solidFill>
                <a:latin typeface="Times New Roman" panose="02020603050405020304" pitchFamily="18" charset="0"/>
                <a:cs typeface="Times New Roman" panose="02020603050405020304" pitchFamily="18" charset="0"/>
              </a:rPr>
              <a:t>Public Health</a:t>
            </a:r>
            <a:endParaRPr lang="en-US" altLang="en-US" sz="3200" b="1" dirty="0">
              <a:solidFill>
                <a:schemeClr val="tx1"/>
              </a:solidFill>
              <a:latin typeface="Times New Roman" panose="02020603050405020304" pitchFamily="18" charset="0"/>
              <a:cs typeface="Times New Roman" panose="02020603050405020304" pitchFamily="18" charset="0"/>
            </a:endParaRPr>
          </a:p>
          <a:p>
            <a:pPr marL="457200" indent="-457200">
              <a:buClr>
                <a:srgbClr val="0000FF"/>
              </a:buClr>
              <a:buFont typeface="Wingdings" panose="05000000000000000000" pitchFamily="2" charset="2"/>
              <a:buChar char="§"/>
            </a:pPr>
            <a:r>
              <a:rPr lang="en-US" altLang="en-US" sz="2800" b="1" dirty="0">
                <a:solidFill>
                  <a:schemeClr val="tx1"/>
                </a:solidFill>
                <a:latin typeface="Times New Roman" panose="02020603050405020304" pitchFamily="18" charset="0"/>
                <a:cs typeface="Times New Roman" panose="02020603050405020304" pitchFamily="18" charset="0"/>
              </a:rPr>
              <a:t>“For decades, </a:t>
            </a:r>
            <a:r>
              <a:rPr lang="en-US" altLang="en-US" sz="2800" b="1" dirty="0">
                <a:solidFill>
                  <a:srgbClr val="0000FF"/>
                </a:solidFill>
                <a:latin typeface="Times New Roman" panose="02020603050405020304" pitchFamily="18" charset="0"/>
                <a:cs typeface="Times New Roman" panose="02020603050405020304" pitchFamily="18" charset="0"/>
              </a:rPr>
              <a:t>public health </a:t>
            </a:r>
            <a:r>
              <a:rPr lang="en-US" altLang="en-US" sz="2800" b="1" dirty="0">
                <a:solidFill>
                  <a:schemeClr val="tx1"/>
                </a:solidFill>
                <a:latin typeface="Times New Roman" panose="02020603050405020304" pitchFamily="18" charset="0"/>
                <a:cs typeface="Times New Roman" panose="02020603050405020304" pitchFamily="18" charset="0"/>
              </a:rPr>
              <a:t>had been eclipsed by novel surgeries and the drama of the emergency room…  The big problem is that when public health is successful, nothing happens, because we’ve prevented it from happening.”</a:t>
            </a:r>
          </a:p>
          <a:p>
            <a:pPr lvl="4"/>
            <a:r>
              <a:rPr lang="en-US" altLang="en-US" sz="1600" b="1" dirty="0">
                <a:solidFill>
                  <a:srgbClr val="FF0000"/>
                </a:solidFill>
                <a:latin typeface="Times New Roman" panose="02020603050405020304" pitchFamily="18" charset="0"/>
                <a:cs typeface="Times New Roman" panose="02020603050405020304" pitchFamily="18" charset="0"/>
              </a:rPr>
              <a:t>Stephen Smith, Boston Globe, 1/7/2003</a:t>
            </a:r>
          </a:p>
        </p:txBody>
      </p:sp>
      <p:sp>
        <p:nvSpPr>
          <p:cNvPr id="3" name="Footer Placeholder 2"/>
          <p:cNvSpPr>
            <a:spLocks noGrp="1"/>
          </p:cNvSpPr>
          <p:nvPr>
            <p:ph type="ftr" sz="quarter" idx="11"/>
          </p:nvPr>
        </p:nvSpPr>
        <p:spPr/>
        <p:txBody>
          <a:bodyPr/>
          <a:lstStyle/>
          <a:p>
            <a:r>
              <a:rPr lang="en-US"/>
              <a:t>Dr. Mohammed Alnaif</a:t>
            </a:r>
            <a:endParaRPr lang="en-US" dirty="0"/>
          </a:p>
        </p:txBody>
      </p:sp>
      <p:sp>
        <p:nvSpPr>
          <p:cNvPr id="8" name="Slide Number Placeholder 7"/>
          <p:cNvSpPr>
            <a:spLocks noGrp="1"/>
          </p:cNvSpPr>
          <p:nvPr>
            <p:ph type="sldNum" sz="quarter" idx="12"/>
          </p:nvPr>
        </p:nvSpPr>
        <p:spPr/>
        <p:txBody>
          <a:bodyPr/>
          <a:lstStyle/>
          <a:p>
            <a:fld id="{EEEECDCC-63C2-4492-ADC6-A6890B1EB79E}" type="slidenum">
              <a:rPr lang="en-US" smtClean="0"/>
              <a:t>9</a:t>
            </a:fld>
            <a:endParaRPr lang="en-US" dirty="0"/>
          </a:p>
        </p:txBody>
      </p:sp>
    </p:spTree>
    <p:extLst>
      <p:ext uri="{BB962C8B-B14F-4D97-AF65-F5344CB8AC3E}">
        <p14:creationId xmlns:p14="http://schemas.microsoft.com/office/powerpoint/2010/main" val="2670182696"/>
      </p:ext>
    </p:extLst>
  </p:cSld>
  <p:clrMapOvr>
    <a:masterClrMapping/>
  </p:clrMapOvr>
  <p:transition/>
</p:sld>
</file>

<file path=ppt/theme/_rels/theme2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RROW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6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3_ARROWS">
  <a:themeElements>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1_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1_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RROWS">
  <a:themeElements>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1_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1_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4_ARROWS">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5_ARROWS">
  <a:themeElements>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1_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1_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6_ARROWS">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7_ARROWS">
  <a:themeElements>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1_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1_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4.xml><?xml version="1.0" encoding="utf-8"?>
<a:theme xmlns:a="http://schemas.openxmlformats.org/drawingml/2006/main" name="Solstic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ARROWS">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ARROW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HHS_501_Introduction to Management</Template>
  <TotalTime>1255</TotalTime>
  <Words>2647</Words>
  <Application>Microsoft Office PowerPoint</Application>
  <PresentationFormat>On-screen Show (4:3)</PresentationFormat>
  <Paragraphs>303</Paragraphs>
  <Slides>41</Slides>
  <Notes>1</Notes>
  <HiddenSlides>0</HiddenSlides>
  <MMClips>0</MMClips>
  <ScaleCrop>false</ScaleCrop>
  <HeadingPairs>
    <vt:vector size="6" baseType="variant">
      <vt:variant>
        <vt:lpstr>Fonts Used</vt:lpstr>
      </vt:variant>
      <vt:variant>
        <vt:i4>8</vt:i4>
      </vt:variant>
      <vt:variant>
        <vt:lpstr>Theme</vt:lpstr>
      </vt:variant>
      <vt:variant>
        <vt:i4>24</vt:i4>
      </vt:variant>
      <vt:variant>
        <vt:lpstr>Slide Titles</vt:lpstr>
      </vt:variant>
      <vt:variant>
        <vt:i4>41</vt:i4>
      </vt:variant>
    </vt:vector>
  </HeadingPairs>
  <TitlesOfParts>
    <vt:vector size="73" baseType="lpstr">
      <vt:lpstr>AR CARTER</vt:lpstr>
      <vt:lpstr>Arial</vt:lpstr>
      <vt:lpstr>Calibri</vt:lpstr>
      <vt:lpstr>Gill Sans MT</vt:lpstr>
      <vt:lpstr>Times New Roman</vt:lpstr>
      <vt:lpstr>Verdana</vt:lpstr>
      <vt:lpstr>Wingdings</vt:lpstr>
      <vt:lpstr>Wingdings 2</vt:lpstr>
      <vt:lpstr>ARROWS</vt:lpstr>
      <vt:lpstr>1_ARROWS</vt:lpstr>
      <vt:lpstr>2_ARROWS</vt:lpstr>
      <vt:lpstr>1_Office Theme</vt:lpstr>
      <vt:lpstr>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14_Office Theme</vt:lpstr>
      <vt:lpstr>3_ARROWS</vt:lpstr>
      <vt:lpstr>4_ARROWS</vt:lpstr>
      <vt:lpstr>5_ARROWS</vt:lpstr>
      <vt:lpstr>6_ARROWS</vt:lpstr>
      <vt:lpstr>7_ARROWS</vt:lpstr>
      <vt:lpstr>Solstice</vt:lpstr>
      <vt:lpstr>King Saud University College of Business Administration Department of Health Administration  Masters` Program</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Unique Features of Public Health</vt:lpstr>
      <vt:lpstr>Unique Features of Public Health</vt:lpstr>
      <vt:lpstr>Introduction to Public Health</vt:lpstr>
      <vt:lpstr>Introduction to Public Health</vt:lpstr>
      <vt:lpstr>Introduction to Public Health</vt:lpstr>
      <vt:lpstr>A Sampling of Public Health Professions</vt:lpstr>
      <vt:lpstr>Introduction to Public Health</vt:lpstr>
      <vt:lpstr>Introduction to Public Health</vt:lpstr>
      <vt:lpstr>Introduction to Public Health</vt:lpstr>
      <vt:lpstr>Introduction to Public Health</vt:lpstr>
      <vt:lpstr>Introduction to Public Health</vt:lpstr>
      <vt:lpstr>Introduction to Public Health</vt:lpstr>
      <vt:lpstr>Introduction to Public Health</vt:lpstr>
      <vt:lpstr>PowerPoint Presentation</vt:lpstr>
      <vt:lpstr>Introduction to Public Health</vt:lpstr>
      <vt:lpstr>Introduction to Public Health</vt:lpstr>
      <vt:lpstr>PowerPoint Presentation</vt:lpstr>
      <vt:lpstr>THANK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Saud University College of Business Administration Department of Health Administration - Masters` Program</dc:title>
  <dc:creator>alnaif</dc:creator>
  <cp:lastModifiedBy>Mohammed Alnaif</cp:lastModifiedBy>
  <cp:revision>87</cp:revision>
  <dcterms:created xsi:type="dcterms:W3CDTF">2016-09-25T21:52:37Z</dcterms:created>
  <dcterms:modified xsi:type="dcterms:W3CDTF">2020-09-06T17:57:23Z</dcterms:modified>
</cp:coreProperties>
</file>