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8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custDataLst>
    <p:tags r:id="rId36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BC667-2FCB-4E4E-BC8E-4B937306958A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EFC2C-B0AA-4C51-A383-E2FFF5233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31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7A744-9558-4609-9235-D8FAB55C9E04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B5F7-1E2A-4B17-A611-AD0CA4DEFE44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FD6A-316E-43CC-859B-85CDEED9793E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51C-2CED-4094-A1A7-904EF739E115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B3309-5F59-48CD-A8A3-A0D8851F5759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5D7A-E51E-4558-9F99-88E52CE4425C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D7B4E-A3AF-45C0-9F6E-99D3CEF62F9F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2AC-9285-49EB-A856-803A06EB4F39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FE54-EF6C-485A-97A0-D1BE5E793E21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6DD1-B0B8-4604-9F4E-1097F6F699EA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D431-C1BF-47ED-AF18-65268D16690E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032C9-011A-477E-A47B-DE0634C76F93}" type="datetime1">
              <a:rPr lang="ar-SA" smtClean="0"/>
              <a:pPr/>
              <a:t>03/07/37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Graphs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rgbClr val="C00000"/>
                </a:solidFill>
              </a:rPr>
              <a:t>9.1 Graphs and Graph Models</a:t>
            </a:r>
          </a:p>
          <a:p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Example 1</a:t>
            </a:r>
            <a:r>
              <a:rPr lang="en-US" sz="2800" dirty="0" smtClean="0"/>
              <a:t>:</a:t>
            </a:r>
          </a:p>
          <a:p>
            <a:pPr algn="l" rtl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What are the degrees of the vertices in the graphs G and H displayed in Figure 1?</a:t>
            </a: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algn="l" rtl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r>
              <a:rPr lang="en-US" sz="3300" b="1" dirty="0" smtClean="0">
                <a:solidFill>
                  <a:srgbClr val="00B050"/>
                </a:solidFill>
              </a:rPr>
              <a:t>In G:</a:t>
            </a:r>
          </a:p>
          <a:p>
            <a:pPr algn="l" rtl="0">
              <a:buNone/>
            </a:pPr>
            <a:r>
              <a:rPr lang="en-US" sz="3300" b="1" dirty="0" smtClean="0">
                <a:solidFill>
                  <a:srgbClr val="00B050"/>
                </a:solidFill>
              </a:rPr>
              <a:t> </a:t>
            </a:r>
            <a:r>
              <a:rPr lang="en-US" sz="3300" dirty="0" smtClean="0"/>
              <a:t>deg(a) = 2 , deg(b) = deg(c) = deg(f ) = 4 , deg(d ) = 1 , deg(e) = 3 , and deg(g) = O. </a:t>
            </a:r>
          </a:p>
          <a:p>
            <a:pPr algn="l" rtl="0">
              <a:buNone/>
            </a:pPr>
            <a:r>
              <a:rPr lang="en-US" sz="3300" b="1" dirty="0" smtClean="0">
                <a:solidFill>
                  <a:srgbClr val="00B050"/>
                </a:solidFill>
              </a:rPr>
              <a:t>In H:</a:t>
            </a:r>
          </a:p>
          <a:p>
            <a:pPr algn="l" rtl="0">
              <a:buNone/>
            </a:pPr>
            <a:r>
              <a:rPr lang="en-US" sz="3300" dirty="0" smtClean="0"/>
              <a:t> deg(a) = 4, deg(b) = deg(e) = 6, deg(c) = 1 , and deg(d ) = 5 .</a:t>
            </a:r>
            <a:endParaRPr lang="ar-SA" sz="3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98482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A vertex of </a:t>
            </a:r>
            <a:r>
              <a:rPr lang="en-US" dirty="0" smtClean="0">
                <a:solidFill>
                  <a:srgbClr val="FF0000"/>
                </a:solidFill>
              </a:rPr>
              <a:t>degree zero </a:t>
            </a:r>
            <a:r>
              <a:rPr lang="en-US" dirty="0" smtClean="0"/>
              <a:t>is called </a:t>
            </a:r>
            <a:r>
              <a:rPr lang="en-US" b="1" i="1" u="sng" dirty="0" smtClean="0">
                <a:solidFill>
                  <a:srgbClr val="FF0000"/>
                </a:solidFill>
              </a:rPr>
              <a:t>isolated</a:t>
            </a:r>
            <a:r>
              <a:rPr lang="en-US" dirty="0" smtClean="0"/>
              <a:t>.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It follows that an isolated vertex is not adjacent to any vertex.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Vertex g in graph G in Example 1 is isolated.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A vertex is </a:t>
            </a:r>
            <a:r>
              <a:rPr lang="en-US" b="1" i="1" u="sng" dirty="0" smtClean="0">
                <a:solidFill>
                  <a:srgbClr val="FF0000"/>
                </a:solidFill>
              </a:rPr>
              <a:t>pendant</a:t>
            </a:r>
            <a:r>
              <a:rPr lang="en-US" dirty="0" smtClean="0"/>
              <a:t> if and only if it has </a:t>
            </a:r>
            <a:r>
              <a:rPr lang="en-US" dirty="0" smtClean="0">
                <a:solidFill>
                  <a:srgbClr val="FF0000"/>
                </a:solidFill>
              </a:rPr>
              <a:t>degree one.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Consequently, a pendant vertex is adjacent to exactly one other vertex.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Vertex d in graph G in Example 1 is pendant.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HANDSHAKING THEOREM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THEOREM 1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Let G = (V, E) be an </a:t>
            </a:r>
            <a:r>
              <a:rPr lang="en-US" u="sng" dirty="0" smtClean="0"/>
              <a:t>undirected graph </a:t>
            </a:r>
            <a:r>
              <a:rPr lang="en-US" dirty="0" smtClean="0"/>
              <a:t>with e edges. Then 2e = ∑</a:t>
            </a:r>
            <a:r>
              <a:rPr lang="en-US" baseline="-25000" dirty="0" smtClean="0"/>
              <a:t>v</a:t>
            </a:r>
            <a:r>
              <a:rPr lang="el-GR" baseline="-25000" dirty="0" smtClean="0"/>
              <a:t>ϵ</a:t>
            </a:r>
            <a:r>
              <a:rPr lang="en-US" baseline="-25000" dirty="0" smtClean="0"/>
              <a:t>V </a:t>
            </a:r>
            <a:r>
              <a:rPr lang="en-US" dirty="0" smtClean="0"/>
              <a:t>deg(v).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u="sng" dirty="0" smtClean="0"/>
              <a:t>(Note that this applies even if multiple edges and loops are present.)</a:t>
            </a:r>
            <a:endParaRPr lang="ar-SA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EXAMPLE 3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How many edges are there in a graph with 1 0 vertices each of degree 6?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Solution: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Because the sum of the degrees of the vertices is 6 · 1 0x6 = 60,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it follows that 2e = 60.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Therefore, e = 30.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THEOREM 2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An undirected graph has an </a:t>
            </a:r>
            <a:r>
              <a:rPr lang="en-US" b="1" u="sng" dirty="0" smtClean="0">
                <a:solidFill>
                  <a:srgbClr val="00B050"/>
                </a:solidFill>
              </a:rPr>
              <a:t>even</a:t>
            </a:r>
            <a:r>
              <a:rPr lang="en-US" dirty="0" smtClean="0"/>
              <a:t> number of </a:t>
            </a:r>
            <a:r>
              <a:rPr lang="en-US" b="1" u="sng" dirty="0" smtClean="0">
                <a:solidFill>
                  <a:srgbClr val="00B050"/>
                </a:solidFill>
              </a:rPr>
              <a:t>vertices</a:t>
            </a:r>
            <a:r>
              <a:rPr lang="en-US" dirty="0" smtClean="0"/>
              <a:t> of </a:t>
            </a:r>
            <a:r>
              <a:rPr lang="en-US" b="1" u="sng" dirty="0" smtClean="0">
                <a:solidFill>
                  <a:srgbClr val="00B050"/>
                </a:solidFill>
              </a:rPr>
              <a:t>odd degree.</a:t>
            </a:r>
            <a:endParaRPr lang="ar-SA" b="1" u="sng" dirty="0" smtClean="0">
              <a:solidFill>
                <a:srgbClr val="00B05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DEFINITION 3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When (u ,v) is an edge of the graph G with </a:t>
            </a:r>
            <a:r>
              <a:rPr lang="en-US" b="1" u="sng" dirty="0" smtClean="0"/>
              <a:t>directed edges</a:t>
            </a:r>
            <a:r>
              <a:rPr lang="en-US" dirty="0" smtClean="0"/>
              <a:t>, u is said to be </a:t>
            </a:r>
            <a:r>
              <a:rPr lang="en-US" b="1" i="1" u="sng" dirty="0" smtClean="0">
                <a:solidFill>
                  <a:srgbClr val="00B050"/>
                </a:solidFill>
              </a:rPr>
              <a:t>adjacent to</a:t>
            </a:r>
            <a:r>
              <a:rPr lang="en-US" dirty="0" smtClean="0"/>
              <a:t> v and v is said to be adjacent from u.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 The vertex u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the initial vertex</a:t>
            </a:r>
            <a:r>
              <a:rPr lang="en-US" dirty="0" smtClean="0"/>
              <a:t> of (</a:t>
            </a:r>
            <a:r>
              <a:rPr lang="en-US" dirty="0" err="1" smtClean="0"/>
              <a:t>u,v</a:t>
            </a:r>
            <a:r>
              <a:rPr lang="en-US" dirty="0" smtClean="0"/>
              <a:t>), and v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the terminal or end vertex </a:t>
            </a:r>
            <a:r>
              <a:rPr lang="en-US" dirty="0" smtClean="0"/>
              <a:t>of (</a:t>
            </a:r>
            <a:r>
              <a:rPr lang="en-US" dirty="0" err="1" smtClean="0"/>
              <a:t>u,v</a:t>
            </a:r>
            <a:r>
              <a:rPr lang="en-US" dirty="0" smtClean="0"/>
              <a:t>). 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The initial vertex and terminal vertex of a loop are the same.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0"/>
            <a:r>
              <a:rPr lang="en-US" sz="3600" b="1" i="1" u="sng" dirty="0" smtClean="0">
                <a:solidFill>
                  <a:srgbClr val="FF0000"/>
                </a:solidFill>
              </a:rPr>
              <a:t>In-degree &amp; Out-degree </a:t>
            </a:r>
            <a:r>
              <a:rPr lang="en-US" sz="3600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(directed graph)</a:t>
            </a:r>
            <a:endParaRPr lang="ar-SA" sz="3600" b="1" i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sz="3400" b="1" u="sng" dirty="0" smtClean="0">
                <a:solidFill>
                  <a:srgbClr val="C00000"/>
                </a:solidFill>
              </a:rPr>
              <a:t>DEFINITION 4 </a:t>
            </a:r>
          </a:p>
          <a:p>
            <a:pPr algn="l" rtl="0">
              <a:lnSpc>
                <a:spcPct val="170000"/>
              </a:lnSpc>
            </a:pPr>
            <a:r>
              <a:rPr lang="en-US" sz="3400" dirty="0" smtClean="0"/>
              <a:t>In a graph with </a:t>
            </a:r>
            <a:r>
              <a:rPr lang="en-US" sz="3400" b="1" u="sng" dirty="0" smtClean="0"/>
              <a:t>directed edges </a:t>
            </a:r>
            <a:r>
              <a:rPr lang="en-US" sz="3400" dirty="0" smtClean="0"/>
              <a:t>the </a:t>
            </a:r>
            <a:r>
              <a:rPr lang="en-US" sz="3400" b="1" i="1" u="sng" dirty="0" smtClean="0">
                <a:solidFill>
                  <a:srgbClr val="00B050"/>
                </a:solidFill>
              </a:rPr>
              <a:t>in-degree</a:t>
            </a:r>
            <a:r>
              <a:rPr lang="en-US" sz="3400" dirty="0" smtClean="0"/>
              <a:t> of a vertex v, denoted by </a:t>
            </a:r>
            <a:r>
              <a:rPr lang="en-US" sz="3400" b="1" dirty="0" smtClean="0">
                <a:solidFill>
                  <a:srgbClr val="00B050"/>
                </a:solidFill>
              </a:rPr>
              <a:t>deg</a:t>
            </a:r>
            <a:r>
              <a:rPr lang="en-US" sz="3400" b="1" baseline="30000" dirty="0" smtClean="0">
                <a:solidFill>
                  <a:srgbClr val="00B050"/>
                </a:solidFill>
              </a:rPr>
              <a:t>-</a:t>
            </a:r>
            <a:r>
              <a:rPr lang="en-US" sz="3400" b="1" dirty="0" smtClean="0">
                <a:solidFill>
                  <a:srgbClr val="00B050"/>
                </a:solidFill>
              </a:rPr>
              <a:t> (v)</a:t>
            </a:r>
            <a:r>
              <a:rPr lang="en-US" sz="3400" dirty="0" smtClean="0"/>
              <a:t>, is the number of edges with v as their </a:t>
            </a:r>
            <a:r>
              <a:rPr lang="en-US" sz="3400" b="1" u="sng" dirty="0" smtClean="0"/>
              <a:t>terminal vertex</a:t>
            </a:r>
            <a:r>
              <a:rPr lang="en-US" sz="3400" dirty="0" smtClean="0"/>
              <a:t>.</a:t>
            </a:r>
          </a:p>
          <a:p>
            <a:pPr algn="l" rtl="0">
              <a:lnSpc>
                <a:spcPct val="170000"/>
              </a:lnSpc>
            </a:pPr>
            <a:r>
              <a:rPr lang="en-US" sz="3400" dirty="0" smtClean="0"/>
              <a:t> The </a:t>
            </a:r>
            <a:r>
              <a:rPr lang="en-US" sz="3400" b="1" i="1" u="sng" dirty="0" smtClean="0">
                <a:solidFill>
                  <a:srgbClr val="00B050"/>
                </a:solidFill>
              </a:rPr>
              <a:t>out-degree</a:t>
            </a:r>
            <a:r>
              <a:rPr lang="en-US" sz="3400" dirty="0" smtClean="0"/>
              <a:t> of v, denoted by </a:t>
            </a:r>
            <a:r>
              <a:rPr lang="en-US" sz="3400" b="1" dirty="0" smtClean="0">
                <a:solidFill>
                  <a:srgbClr val="00B050"/>
                </a:solidFill>
              </a:rPr>
              <a:t>deg</a:t>
            </a:r>
            <a:r>
              <a:rPr lang="en-US" sz="3400" b="1" baseline="30000" dirty="0" smtClean="0">
                <a:solidFill>
                  <a:srgbClr val="00B050"/>
                </a:solidFill>
              </a:rPr>
              <a:t>+</a:t>
            </a:r>
            <a:r>
              <a:rPr lang="en-US" sz="3400" b="1" dirty="0" smtClean="0">
                <a:solidFill>
                  <a:srgbClr val="00B050"/>
                </a:solidFill>
              </a:rPr>
              <a:t>(v), </a:t>
            </a:r>
            <a:r>
              <a:rPr lang="en-US" sz="3400" dirty="0" smtClean="0"/>
              <a:t>is the number of edges with v as </a:t>
            </a:r>
            <a:r>
              <a:rPr lang="en-US" sz="3400" b="1" u="sng" dirty="0" smtClean="0"/>
              <a:t>their initial vertex. </a:t>
            </a:r>
          </a:p>
          <a:p>
            <a:pPr algn="l" rtl="0">
              <a:lnSpc>
                <a:spcPct val="170000"/>
              </a:lnSpc>
            </a:pPr>
            <a:r>
              <a:rPr lang="en-US" sz="3400" dirty="0" smtClean="0"/>
              <a:t>(Note that a loop at a vertex contributes 1 to </a:t>
            </a:r>
            <a:r>
              <a:rPr lang="en-US" sz="3400" b="1" u="sng" dirty="0" smtClean="0"/>
              <a:t>both the in-degree and the out-degree </a:t>
            </a:r>
            <a:r>
              <a:rPr lang="en-US" sz="3400" dirty="0" smtClean="0"/>
              <a:t>of this vertex.)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820472" cy="6453336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sz="3800" b="1" u="sng" dirty="0" smtClean="0">
                <a:solidFill>
                  <a:srgbClr val="C00000"/>
                </a:solidFill>
              </a:rPr>
              <a:t>EXAMPLE 4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3800" dirty="0" smtClean="0"/>
              <a:t> </a:t>
            </a:r>
            <a:r>
              <a:rPr lang="en-US" sz="3800" dirty="0" smtClean="0">
                <a:solidFill>
                  <a:srgbClr val="00B050"/>
                </a:solidFill>
              </a:rPr>
              <a:t>Find the in-degree and out-degree of each vertex in the graph G with directed edges shown in Figure 2 .</a:t>
            </a:r>
          </a:p>
          <a:p>
            <a:pPr algn="l" rtl="0">
              <a:lnSpc>
                <a:spcPct val="170000"/>
              </a:lnSpc>
              <a:buNone/>
            </a:pPr>
            <a:endParaRPr lang="en-US" sz="3800" dirty="0" smtClean="0">
              <a:solidFill>
                <a:srgbClr val="00B05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endParaRPr lang="en-US" sz="3800" b="1" u="sng" dirty="0" smtClean="0">
              <a:solidFill>
                <a:srgbClr val="C0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sz="3800" b="1" u="sng" dirty="0" smtClean="0">
                <a:solidFill>
                  <a:srgbClr val="C00000"/>
                </a:solidFill>
              </a:rPr>
              <a:t>Solution: 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3800" b="1" u="sng" dirty="0" smtClean="0">
                <a:solidFill>
                  <a:srgbClr val="00B050"/>
                </a:solidFill>
              </a:rPr>
              <a:t>The in-degrees in G </a:t>
            </a:r>
            <a:r>
              <a:rPr lang="en-US" sz="3800" dirty="0" smtClean="0"/>
              <a:t>are 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(a)=2, 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(b)=2, 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(c)=3, 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(d)=2, </a:t>
            </a:r>
            <a:r>
              <a:rPr lang="en-US" sz="3800" dirty="0" err="1" smtClean="0"/>
              <a:t>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(e)=3, and deg</a:t>
            </a:r>
            <a:r>
              <a:rPr lang="en-US" sz="3800" baseline="30000" dirty="0" smtClean="0"/>
              <a:t>-</a:t>
            </a:r>
            <a:r>
              <a:rPr lang="en-US" sz="3800" dirty="0" smtClean="0"/>
              <a:t>(f)=0.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3800" dirty="0" smtClean="0"/>
              <a:t> </a:t>
            </a:r>
            <a:r>
              <a:rPr lang="en-US" sz="3800" b="1" u="sng" dirty="0" smtClean="0">
                <a:solidFill>
                  <a:srgbClr val="00B050"/>
                </a:solidFill>
              </a:rPr>
              <a:t>The out-degrees </a:t>
            </a:r>
            <a:r>
              <a:rPr lang="en-US" sz="3800" dirty="0" smtClean="0"/>
              <a:t>are 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(a)=4, 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(b)=1, 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(c)=2,deg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(d)=2, 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(e)=3, and deg</a:t>
            </a:r>
            <a:r>
              <a:rPr lang="en-US" sz="3800" baseline="30000" dirty="0" smtClean="0"/>
              <a:t>+</a:t>
            </a:r>
            <a:r>
              <a:rPr lang="en-US" sz="3800" dirty="0" smtClean="0"/>
              <a:t>(f) =0.</a:t>
            </a:r>
          </a:p>
          <a:p>
            <a:pPr>
              <a:lnSpc>
                <a:spcPct val="170000"/>
              </a:lnSpc>
            </a:pPr>
            <a:endParaRPr lang="ar-SA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44824"/>
            <a:ext cx="4032448" cy="186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4525963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THEOREM 3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Let G = (V,E) b e a graph with </a:t>
            </a:r>
            <a:r>
              <a:rPr lang="en-US" b="1" u="sng" dirty="0" smtClean="0"/>
              <a:t>directed edges</a:t>
            </a:r>
            <a:r>
              <a:rPr lang="en-US" dirty="0" smtClean="0"/>
              <a:t>. Then: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∑</a:t>
            </a:r>
            <a:r>
              <a:rPr lang="en-US" baseline="-25000" dirty="0" smtClean="0"/>
              <a:t>v</a:t>
            </a:r>
            <a:r>
              <a:rPr lang="el-GR" baseline="-25000" dirty="0" smtClean="0"/>
              <a:t>ϵ</a:t>
            </a:r>
            <a:r>
              <a:rPr lang="en-US" baseline="-25000" dirty="0" smtClean="0"/>
              <a:t>V </a:t>
            </a:r>
            <a:r>
              <a:rPr lang="en-US" dirty="0" smtClean="0"/>
              <a:t>deg</a:t>
            </a:r>
            <a:r>
              <a:rPr lang="en-US" baseline="30000" dirty="0" smtClean="0"/>
              <a:t>-</a:t>
            </a:r>
            <a:r>
              <a:rPr lang="en-US" dirty="0" smtClean="0"/>
              <a:t>(v)= ∑</a:t>
            </a:r>
            <a:r>
              <a:rPr lang="en-US" baseline="-25000" dirty="0" smtClean="0"/>
              <a:t>v</a:t>
            </a:r>
            <a:r>
              <a:rPr lang="el-GR" baseline="-25000" dirty="0" smtClean="0"/>
              <a:t>ϵ</a:t>
            </a:r>
            <a:r>
              <a:rPr lang="en-US" baseline="-25000" dirty="0" smtClean="0"/>
              <a:t>V </a:t>
            </a:r>
            <a:r>
              <a:rPr lang="en-US" dirty="0" smtClean="0"/>
              <a:t>deg</a:t>
            </a:r>
            <a:r>
              <a:rPr lang="en-US" baseline="30000" dirty="0" smtClean="0"/>
              <a:t>+</a:t>
            </a:r>
            <a:r>
              <a:rPr lang="en-US" dirty="0" smtClean="0"/>
              <a:t>(v)=|E|.</a:t>
            </a:r>
          </a:p>
          <a:p>
            <a:pPr algn="l" rtl="0">
              <a:buNone/>
            </a:pPr>
            <a:endParaRPr lang="en-US" dirty="0" smtClean="0"/>
          </a:p>
          <a:p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81528" cy="692696"/>
          </a:xfrm>
        </p:spPr>
        <p:txBody>
          <a:bodyPr>
            <a:normAutofit fontScale="90000"/>
          </a:bodyPr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Special Simple Graphs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785395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B050"/>
                </a:solidFill>
              </a:rPr>
              <a:t>EXAMPLE 5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800" b="1" i="1" u="sng" dirty="0" smtClean="0">
                <a:solidFill>
                  <a:srgbClr val="0070C0"/>
                </a:solidFill>
              </a:rPr>
              <a:t>Complete Graphs </a:t>
            </a:r>
            <a:r>
              <a:rPr lang="en-US" sz="2800" dirty="0" smtClean="0"/>
              <a:t>The complete graph on n vertices, denoted by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, is the </a:t>
            </a:r>
            <a:r>
              <a:rPr lang="en-US" sz="2800" b="1" u="sng" dirty="0" smtClean="0"/>
              <a:t>simple graph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800" dirty="0" smtClean="0"/>
              <a:t>that contains exactly one edge between each pair of distinct vertices.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800" dirty="0" smtClean="0"/>
              <a:t> The graphs </a:t>
            </a:r>
            <a:r>
              <a:rPr lang="en-US" sz="2800" dirty="0" err="1" smtClean="0"/>
              <a:t>K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, for n=1,2,3,4,5,6, are displayed in Figure 3.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140632"/>
            <a:ext cx="8173532" cy="231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DEFINITION 1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A graph G = ( V , E) consists of V, a nonempty set of </a:t>
            </a:r>
            <a:r>
              <a:rPr lang="en-US" b="1" i="1" u="sng" dirty="0" smtClean="0">
                <a:solidFill>
                  <a:srgbClr val="0070C0"/>
                </a:solidFill>
              </a:rPr>
              <a:t>vertices (or nodes) </a:t>
            </a:r>
            <a:r>
              <a:rPr lang="en-US" dirty="0" smtClean="0"/>
              <a:t>and E, a set of </a:t>
            </a:r>
            <a:r>
              <a:rPr lang="en-US" b="1" i="1" u="sng" dirty="0" smtClean="0">
                <a:solidFill>
                  <a:srgbClr val="0070C0"/>
                </a:solidFill>
              </a:rPr>
              <a:t>edges. 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Each edge has either one or two vertices associated with it, called its endpoints. 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An edge is said to connect its endpoints.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A graph with an infinite vertex set is called an </a:t>
            </a:r>
            <a:r>
              <a:rPr lang="en-US" b="1" i="1" u="sng" dirty="0" smtClean="0">
                <a:solidFill>
                  <a:srgbClr val="0070C0"/>
                </a:solidFill>
              </a:rPr>
              <a:t>infinite graph.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a graph with a finite vertex set is called a </a:t>
            </a:r>
            <a:r>
              <a:rPr lang="en-US" b="1" i="1" u="sng" dirty="0" smtClean="0">
                <a:solidFill>
                  <a:srgbClr val="0070C0"/>
                </a:solidFill>
              </a:rPr>
              <a:t>finite graph.</a:t>
            </a:r>
            <a:endParaRPr lang="ar-SA" b="1" i="1" u="sng" dirty="0" smtClean="0">
              <a:solidFill>
                <a:srgbClr val="0070C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30622"/>
            <a:ext cx="8229600" cy="922114"/>
          </a:xfrm>
        </p:spPr>
        <p:txBody>
          <a:bodyPr anchor="ctr" anchorCtr="1"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Graphs and Graph Models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EXAMPLE 6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i="1" u="sng" dirty="0" smtClean="0">
                <a:solidFill>
                  <a:srgbClr val="0070C0"/>
                </a:solidFill>
              </a:rPr>
              <a:t>Cycles</a:t>
            </a:r>
            <a:r>
              <a:rPr lang="en-US" dirty="0" smtClean="0"/>
              <a:t> The cycle C</a:t>
            </a:r>
            <a:r>
              <a:rPr lang="en-US" baseline="-25000" dirty="0" smtClean="0"/>
              <a:t>n</a:t>
            </a:r>
            <a:r>
              <a:rPr lang="en-US" dirty="0" smtClean="0"/>
              <a:t>≥3, consists of n vertices 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 , . . . 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 and edges { V</a:t>
            </a:r>
            <a:r>
              <a:rPr lang="en-US" baseline="-25000" dirty="0" smtClean="0"/>
              <a:t>1</a:t>
            </a:r>
            <a:r>
              <a:rPr lang="en-US" dirty="0" smtClean="0"/>
              <a:t>, V</a:t>
            </a:r>
            <a:r>
              <a:rPr lang="en-US" baseline="-25000" dirty="0" smtClean="0"/>
              <a:t>2</a:t>
            </a:r>
            <a:r>
              <a:rPr lang="en-US" dirty="0" smtClean="0"/>
              <a:t>} , { V</a:t>
            </a:r>
            <a:r>
              <a:rPr lang="en-US" baseline="-25000" dirty="0" smtClean="0"/>
              <a:t>2</a:t>
            </a:r>
            <a:r>
              <a:rPr lang="en-US" dirty="0" smtClean="0"/>
              <a:t> ,V</a:t>
            </a:r>
            <a:r>
              <a:rPr lang="en-US" baseline="-25000" dirty="0" smtClean="0"/>
              <a:t>3</a:t>
            </a:r>
            <a:r>
              <a:rPr lang="en-US" dirty="0" smtClean="0"/>
              <a:t> } , . . . , { V</a:t>
            </a:r>
            <a:r>
              <a:rPr lang="en-US" baseline="-25000" dirty="0" smtClean="0"/>
              <a:t>n-1</a:t>
            </a:r>
            <a:r>
              <a:rPr lang="en-US" dirty="0" smtClean="0"/>
              <a:t> 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} , and {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 ,V</a:t>
            </a:r>
            <a:r>
              <a:rPr lang="en-US" baseline="-25000" dirty="0" smtClean="0"/>
              <a:t>1</a:t>
            </a:r>
            <a:r>
              <a:rPr lang="en-US" dirty="0" smtClean="0"/>
              <a:t>} .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The cycles C</a:t>
            </a:r>
            <a:r>
              <a:rPr lang="en-US" baseline="-25000" dirty="0" smtClean="0"/>
              <a:t>3</a:t>
            </a:r>
            <a:r>
              <a:rPr lang="en-US" dirty="0" smtClean="0"/>
              <a:t> ,C</a:t>
            </a:r>
            <a:r>
              <a:rPr lang="en-US" baseline="-25000" dirty="0" smtClean="0"/>
              <a:t>4</a:t>
            </a:r>
            <a:r>
              <a:rPr lang="en-US" dirty="0" smtClean="0"/>
              <a:t> , C</a:t>
            </a:r>
            <a:r>
              <a:rPr lang="en-US" baseline="-25000" dirty="0" smtClean="0"/>
              <a:t>5</a:t>
            </a:r>
            <a:r>
              <a:rPr lang="en-US" dirty="0" smtClean="0"/>
              <a:t> , and C</a:t>
            </a:r>
            <a:r>
              <a:rPr lang="en-US" baseline="-25000" dirty="0" smtClean="0"/>
              <a:t>6</a:t>
            </a:r>
            <a:r>
              <a:rPr lang="en-US" dirty="0" smtClean="0"/>
              <a:t> are displayed in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Figure 4.</a:t>
            </a:r>
          </a:p>
          <a:p>
            <a:pPr algn="l" rtl="0">
              <a:buNone/>
            </a:pPr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93096"/>
            <a:ext cx="6192688" cy="233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20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EXAMPLE 7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i="1" u="sng" dirty="0" smtClean="0">
                <a:solidFill>
                  <a:srgbClr val="0070C0"/>
                </a:solidFill>
              </a:rPr>
              <a:t>Wheels</a:t>
            </a:r>
            <a:r>
              <a:rPr lang="en-US" dirty="0" smtClean="0"/>
              <a:t> We obtain the wheel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smtClean="0"/>
              <a:t> when we add an additional vertex to the cycle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 , for n≥3 , and connect this new vertex to each of the n vertices in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 , by new edges.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The wheels W</a:t>
            </a:r>
            <a:r>
              <a:rPr lang="en-US" baseline="-25000" dirty="0" smtClean="0"/>
              <a:t>3</a:t>
            </a:r>
            <a:r>
              <a:rPr lang="en-US" dirty="0" smtClean="0"/>
              <a:t> , W</a:t>
            </a:r>
            <a:r>
              <a:rPr lang="en-US" baseline="-25000" dirty="0" smtClean="0"/>
              <a:t>4</a:t>
            </a:r>
            <a:r>
              <a:rPr lang="en-US" dirty="0" smtClean="0"/>
              <a:t> ,W</a:t>
            </a:r>
            <a:r>
              <a:rPr lang="en-US" baseline="-25000" dirty="0" smtClean="0"/>
              <a:t>5</a:t>
            </a:r>
            <a:r>
              <a:rPr lang="en-US" dirty="0" smtClean="0"/>
              <a:t> , and W</a:t>
            </a:r>
            <a:r>
              <a:rPr lang="en-US" baseline="-25000" dirty="0" smtClean="0"/>
              <a:t>6</a:t>
            </a:r>
            <a:r>
              <a:rPr lang="en-US" dirty="0" smtClean="0"/>
              <a:t> are displayed in Figure 5 .</a:t>
            </a:r>
            <a:endParaRPr lang="ar-S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883525"/>
            <a:ext cx="5184576" cy="179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21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vertices &amp; edges in each type?</a:t>
            </a:r>
            <a:endParaRPr lang="en-US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56840104"/>
                  </p:ext>
                </p:extLst>
              </p:nvPr>
            </p:nvGraphicFramePr>
            <p:xfrm>
              <a:off x="457200" y="1484311"/>
              <a:ext cx="8229600" cy="2869085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743200"/>
                    <a:gridCol w="2743200"/>
                    <a:gridCol w="2743200"/>
                  </a:tblGrid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Type of the Simple Graph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Number of Vertices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Number of Edges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err="1" smtClean="0"/>
                            <a:t>K</a:t>
                          </a:r>
                          <a:r>
                            <a:rPr lang="en-US" sz="2400" b="1" baseline="-25000" dirty="0" err="1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/>
                    </a:tc>
                  </a:tr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C</a:t>
                          </a:r>
                          <a:r>
                            <a:rPr lang="en-US" sz="2400" b="1" baseline="-25000" dirty="0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err="1" smtClean="0"/>
                            <a:t>W</a:t>
                          </a:r>
                          <a:r>
                            <a:rPr lang="en-US" sz="2400" b="1" baseline="-25000" dirty="0" err="1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n+1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2n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val="856840104"/>
                  </p:ext>
                </p:extLst>
              </p:nvPr>
            </p:nvGraphicFramePr>
            <p:xfrm>
              <a:off x="457200" y="1484311"/>
              <a:ext cx="8229600" cy="2869085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2743200"/>
                    <a:gridCol w="2743200"/>
                    <a:gridCol w="2743200"/>
                  </a:tblGrid>
                  <a:tr h="822960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Type of the Simple Graph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Number of Vertices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Number of Edges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785749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err="1" smtClean="0"/>
                            <a:t>K</a:t>
                          </a:r>
                          <a:r>
                            <a:rPr lang="en-US" sz="2400" b="1" baseline="-25000" dirty="0" err="1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110853" b="-161240"/>
                          </a:stretch>
                        </a:blipFill>
                      </a:tcPr>
                    </a:tc>
                  </a:tr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C</a:t>
                          </a:r>
                          <a:r>
                            <a:rPr lang="en-US" sz="2400" b="1" baseline="-25000" dirty="0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630188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err="1" smtClean="0"/>
                            <a:t>W</a:t>
                          </a:r>
                          <a:r>
                            <a:rPr lang="en-US" sz="2400" b="1" baseline="-25000" dirty="0" err="1" smtClean="0"/>
                            <a:t>n</a:t>
                          </a:r>
                          <a:endParaRPr lang="en-US" sz="2400" b="1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n+1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2400" b="1" dirty="0" smtClean="0"/>
                            <a:t>2n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22</a:t>
            </a:fld>
            <a:endParaRPr lang="ar-S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0289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</a:rPr>
              <a:t>Bipartite Graphs</a:t>
            </a:r>
            <a:endParaRPr lang="ar-SA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5 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dirty="0" smtClean="0"/>
              <a:t>A </a:t>
            </a:r>
            <a:r>
              <a:rPr lang="en-US" b="1" u="sng" dirty="0" smtClean="0"/>
              <a:t>simple graph </a:t>
            </a:r>
            <a:r>
              <a:rPr lang="en-US" dirty="0" smtClean="0"/>
              <a:t>G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bipartite</a:t>
            </a:r>
            <a:r>
              <a:rPr lang="en-US" dirty="0" smtClean="0"/>
              <a:t> if its vertex set V can be partitioned into two disjoint sets V</a:t>
            </a:r>
            <a:r>
              <a:rPr lang="en-US" baseline="-25000" dirty="0" smtClean="0"/>
              <a:t>1</a:t>
            </a:r>
            <a:r>
              <a:rPr lang="en-US" dirty="0" smtClean="0"/>
              <a:t> and V</a:t>
            </a:r>
            <a:r>
              <a:rPr lang="en-US" baseline="-25000" dirty="0" smtClean="0"/>
              <a:t>2</a:t>
            </a:r>
            <a:r>
              <a:rPr lang="en-US" dirty="0" smtClean="0"/>
              <a:t> such that every edge in the graph connects a vertex in V</a:t>
            </a:r>
            <a:r>
              <a:rPr lang="en-US" baseline="-25000" dirty="0" smtClean="0"/>
              <a:t>1</a:t>
            </a:r>
            <a:r>
              <a:rPr lang="en-US" dirty="0" smtClean="0"/>
              <a:t> and a vertex in V</a:t>
            </a:r>
            <a:r>
              <a:rPr lang="en-US" baseline="-25000" dirty="0" smtClean="0"/>
              <a:t>2</a:t>
            </a:r>
            <a:r>
              <a:rPr lang="en-US" dirty="0"/>
              <a:t>.</a:t>
            </a:r>
            <a:endParaRPr lang="en-US" baseline="-25000" dirty="0" smtClean="0"/>
          </a:p>
          <a:p>
            <a:pPr algn="l" rtl="0">
              <a:lnSpc>
                <a:spcPct val="170000"/>
              </a:lnSpc>
              <a:buNone/>
            </a:pPr>
            <a:r>
              <a:rPr lang="en-US" dirty="0" smtClean="0"/>
              <a:t>(so that no edge in G connects either two vertices in V</a:t>
            </a:r>
            <a:r>
              <a:rPr lang="en-US" baseline="-25000" dirty="0" smtClean="0"/>
              <a:t>1</a:t>
            </a:r>
            <a:r>
              <a:rPr lang="en-US" dirty="0" smtClean="0"/>
              <a:t> or two vertices in V</a:t>
            </a:r>
            <a:r>
              <a:rPr lang="en-US" baseline="-25000" dirty="0" smtClean="0"/>
              <a:t>2</a:t>
            </a:r>
            <a:r>
              <a:rPr lang="en-US" dirty="0" smtClean="0"/>
              <a:t>).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dirty="0" smtClean="0"/>
              <a:t> When this condition holds, we call the pair (V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2</a:t>
            </a:r>
            <a:r>
              <a:rPr lang="en-US" dirty="0" smtClean="0"/>
              <a:t>) a </a:t>
            </a:r>
            <a:r>
              <a:rPr lang="en-US" b="1" i="1" u="sng" dirty="0" smtClean="0">
                <a:solidFill>
                  <a:srgbClr val="00B050"/>
                </a:solidFill>
              </a:rPr>
              <a:t>bipartition</a:t>
            </a:r>
            <a:r>
              <a:rPr lang="en-US" dirty="0" smtClean="0"/>
              <a:t> of the vertex set V of G 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23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80720"/>
          </a:xfrm>
        </p:spPr>
        <p:txBody>
          <a:bodyPr>
            <a:noAutofit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sz="1600" b="1" u="sng" dirty="0" smtClean="0">
                <a:solidFill>
                  <a:srgbClr val="FF0000"/>
                </a:solidFill>
              </a:rPr>
              <a:t>EXAMPLE 11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1600" b="1" dirty="0" smtClean="0"/>
              <a:t> Are the graphs G and H displayed in Figure 8 bipartite?</a:t>
            </a:r>
          </a:p>
          <a:p>
            <a:pPr algn="l" rtl="0">
              <a:lnSpc>
                <a:spcPct val="170000"/>
              </a:lnSpc>
              <a:buNone/>
            </a:pPr>
            <a:endParaRPr lang="en-US" sz="1600" b="1" u="sng" dirty="0" smtClean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endParaRPr lang="en-US" sz="1600" b="1" u="sng" dirty="0" smtClean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endParaRPr lang="en-US" sz="1600" b="1" u="sng" dirty="0" smtClean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endParaRPr lang="en-US" sz="1600" b="1" u="sng" dirty="0" smtClean="0">
              <a:solidFill>
                <a:srgbClr val="FF0000"/>
              </a:solidFill>
            </a:endParaRPr>
          </a:p>
          <a:p>
            <a:pPr algn="l" rtl="0">
              <a:lnSpc>
                <a:spcPct val="170000"/>
              </a:lnSpc>
              <a:buNone/>
            </a:pPr>
            <a:r>
              <a:rPr lang="en-US" sz="1600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1600" b="1" u="sng" dirty="0" smtClean="0">
                <a:solidFill>
                  <a:srgbClr val="0070C0"/>
                </a:solidFill>
              </a:rPr>
              <a:t> Graph G is bipartite </a:t>
            </a:r>
            <a:r>
              <a:rPr lang="en-US" sz="1600" b="1" dirty="0" smtClean="0"/>
              <a:t>because its vertex set is the union of two disjoint sets, {a ,</a:t>
            </a:r>
            <a:r>
              <a:rPr lang="en-US" sz="1600" b="1" dirty="0" err="1" smtClean="0"/>
              <a:t>b,d</a:t>
            </a:r>
            <a:r>
              <a:rPr lang="en-US" sz="1600" b="1" dirty="0" smtClean="0"/>
              <a:t>} and {c, e, j, g}, and each edge connects a vertex in one of these subsets to a vertex in the other subset.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1600" b="1" dirty="0" smtClean="0"/>
              <a:t> (Note that for G to be bipartite it is not necessary that every vertex in {a ,</a:t>
            </a:r>
            <a:r>
              <a:rPr lang="en-US" sz="1600" b="1" dirty="0" err="1" smtClean="0"/>
              <a:t>b,d</a:t>
            </a:r>
            <a:r>
              <a:rPr lang="en-US" sz="1600" b="1" dirty="0" smtClean="0"/>
              <a:t>} be adjacent to every vertex in {</a:t>
            </a:r>
            <a:r>
              <a:rPr lang="en-US" sz="1600" b="1" dirty="0" err="1" smtClean="0"/>
              <a:t>c,e,j</a:t>
            </a:r>
            <a:r>
              <a:rPr lang="en-US" sz="1600" b="1" dirty="0" smtClean="0"/>
              <a:t>, g}. For instance, b and g are not adjacent.)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sz="1600" b="1" u="sng" dirty="0" smtClean="0">
                <a:solidFill>
                  <a:srgbClr val="0070C0"/>
                </a:solidFill>
              </a:rPr>
              <a:t>Graph H is not bipartite </a:t>
            </a:r>
            <a:r>
              <a:rPr lang="en-US" sz="1600" b="1" dirty="0" smtClean="0"/>
              <a:t>because its vertex set cannot be partitioned into two subsets so that edges do not connect two vertices from the same subset. verify this by (consider the vertices a , b, and j.)</a:t>
            </a:r>
            <a:endParaRPr lang="ar-SA" sz="1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124744"/>
            <a:ext cx="5925294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24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Page 608</a:t>
            </a:r>
          </a:p>
          <a:p>
            <a:pPr algn="l" rtl="0"/>
            <a:r>
              <a:rPr lang="en-US" dirty="0" smtClean="0"/>
              <a:t>1</a:t>
            </a:r>
          </a:p>
          <a:p>
            <a:pPr algn="l" rtl="0"/>
            <a:r>
              <a:rPr lang="en-US" dirty="0" smtClean="0"/>
              <a:t>2</a:t>
            </a:r>
          </a:p>
          <a:p>
            <a:pPr algn="l" rtl="0"/>
            <a:r>
              <a:rPr lang="en-US" dirty="0" smtClean="0"/>
              <a:t>3</a:t>
            </a:r>
          </a:p>
          <a:p>
            <a:pPr algn="l" rtl="0"/>
            <a:r>
              <a:rPr lang="en-US" dirty="0" smtClean="0"/>
              <a:t>7</a:t>
            </a:r>
          </a:p>
          <a:p>
            <a:pPr algn="l" rtl="0"/>
            <a:r>
              <a:rPr lang="en-US" dirty="0" smtClean="0"/>
              <a:t>8</a:t>
            </a:r>
          </a:p>
          <a:p>
            <a:pPr algn="l" rtl="0"/>
            <a:r>
              <a:rPr lang="en-US" dirty="0" smtClean="0"/>
              <a:t>9</a:t>
            </a:r>
          </a:p>
          <a:p>
            <a:pPr algn="l" rtl="0"/>
            <a:r>
              <a:rPr lang="en-US" dirty="0" smtClean="0"/>
              <a:t>10</a:t>
            </a:r>
          </a:p>
          <a:p>
            <a:pPr algn="l" rtl="0"/>
            <a:r>
              <a:rPr lang="en-US" dirty="0" smtClean="0"/>
              <a:t>29(</a:t>
            </a:r>
            <a:r>
              <a:rPr lang="en-US" dirty="0" err="1" smtClean="0"/>
              <a:t>a,b,c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37(</a:t>
            </a:r>
            <a:r>
              <a:rPr lang="en-US" dirty="0" err="1" smtClean="0"/>
              <a:t>a,b,d,e,f</a:t>
            </a:r>
            <a:r>
              <a:rPr lang="en-US" dirty="0" smtClean="0"/>
              <a:t>).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25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9.4 Connectivity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26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738336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Paths</a:t>
            </a:r>
            <a:endParaRPr lang="ar-SA" sz="32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65304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1800" b="1" dirty="0" smtClean="0"/>
              <a:t>Informally, </a:t>
            </a:r>
            <a:r>
              <a:rPr lang="en-US" sz="1800" b="1" i="1" u="sng" dirty="0" smtClean="0">
                <a:solidFill>
                  <a:srgbClr val="00B050"/>
                </a:solidFill>
              </a:rPr>
              <a:t>a path</a:t>
            </a:r>
            <a:r>
              <a:rPr lang="en-US" sz="1800" b="1" dirty="0" smtClean="0"/>
              <a:t> is a </a:t>
            </a:r>
            <a:r>
              <a:rPr lang="en-US" sz="1800" b="1" u="sng" dirty="0" smtClean="0"/>
              <a:t>sequence of edges </a:t>
            </a:r>
            <a:r>
              <a:rPr lang="en-US" sz="1800" b="1" dirty="0" smtClean="0"/>
              <a:t>that begins at a vertex of a graph and travels from vertex to vertex along edges of the graph.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Definition 1</a:t>
            </a:r>
          </a:p>
          <a:p>
            <a:pPr algn="l" rtl="0">
              <a:lnSpc>
                <a:spcPct val="150000"/>
              </a:lnSpc>
            </a:pPr>
            <a:r>
              <a:rPr lang="en-US" sz="1800" b="1" dirty="0" smtClean="0"/>
              <a:t>Let n be a nonnegative integer and G an undirected graph. </a:t>
            </a:r>
            <a:r>
              <a:rPr lang="en-US" sz="1800" b="1" i="1" u="sng" dirty="0" smtClean="0">
                <a:solidFill>
                  <a:srgbClr val="00B050"/>
                </a:solidFill>
              </a:rPr>
              <a:t>A path of length n </a:t>
            </a:r>
            <a:r>
              <a:rPr lang="en-US" sz="1800" b="1" dirty="0" smtClean="0"/>
              <a:t>from u to v in G is a sequence of n edges e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 , . . . , e</a:t>
            </a:r>
            <a:r>
              <a:rPr lang="en-US" sz="1800" b="1" baseline="-25000" dirty="0" smtClean="0"/>
              <a:t>n</a:t>
            </a:r>
            <a:r>
              <a:rPr lang="en-US" sz="1800" b="1" dirty="0" smtClean="0"/>
              <a:t> of G such that e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 is associated with {x</a:t>
            </a:r>
            <a:r>
              <a:rPr lang="en-US" sz="1800" b="1" baseline="-25000" dirty="0" smtClean="0"/>
              <a:t>0</a:t>
            </a:r>
            <a:r>
              <a:rPr lang="en-US" sz="1800" b="1" dirty="0" smtClean="0"/>
              <a:t>, x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}, e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 is associated with {X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 , X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 } , and so on, with e</a:t>
            </a:r>
            <a:r>
              <a:rPr lang="en-US" sz="1800" b="1" baseline="-25000" dirty="0" smtClean="0"/>
              <a:t>n</a:t>
            </a:r>
            <a:r>
              <a:rPr lang="en-US" sz="1800" b="1" dirty="0" smtClean="0"/>
              <a:t> associated with {x</a:t>
            </a:r>
            <a:r>
              <a:rPr lang="en-US" sz="1800" b="1" baseline="-25000" dirty="0" smtClean="0"/>
              <a:t>n-1</a:t>
            </a:r>
            <a:r>
              <a:rPr lang="en-US" sz="1800" b="1" dirty="0" smtClean="0"/>
              <a:t> , </a:t>
            </a:r>
            <a:r>
              <a:rPr lang="en-US" sz="1800" b="1" dirty="0" err="1" smtClean="0"/>
              <a:t>x</a:t>
            </a:r>
            <a:r>
              <a:rPr lang="en-US" sz="1800" b="1" baseline="-25000" dirty="0" err="1" smtClean="0"/>
              <a:t>n</a:t>
            </a:r>
            <a:r>
              <a:rPr lang="en-US" sz="1800" b="1" dirty="0" smtClean="0"/>
              <a:t> }, where X</a:t>
            </a:r>
            <a:r>
              <a:rPr lang="en-US" sz="1800" b="1" baseline="-25000" dirty="0" smtClean="0"/>
              <a:t>0</a:t>
            </a:r>
            <a:r>
              <a:rPr lang="en-US" sz="1800" b="1" dirty="0" smtClean="0"/>
              <a:t>= u and </a:t>
            </a:r>
            <a:r>
              <a:rPr lang="en-US" sz="1800" b="1" dirty="0" err="1" smtClean="0"/>
              <a:t>X</a:t>
            </a:r>
            <a:r>
              <a:rPr lang="en-US" sz="1800" b="1" baseline="-25000" dirty="0" err="1" smtClean="0"/>
              <a:t>n</a:t>
            </a:r>
            <a:r>
              <a:rPr lang="en-US" sz="1800" b="1" dirty="0" smtClean="0"/>
              <a:t>=v.</a:t>
            </a:r>
          </a:p>
          <a:p>
            <a:pPr algn="l" rtl="0">
              <a:lnSpc>
                <a:spcPct val="150000"/>
              </a:lnSpc>
            </a:pPr>
            <a:r>
              <a:rPr lang="en-US" sz="1800" b="1" dirty="0" smtClean="0"/>
              <a:t> When the graph is simple, we denote this path by its vertex sequence X</a:t>
            </a:r>
            <a:r>
              <a:rPr lang="en-US" sz="1800" b="1" baseline="-25000" dirty="0" smtClean="0"/>
              <a:t>0</a:t>
            </a:r>
            <a:r>
              <a:rPr lang="en-US" sz="1800" b="1" dirty="0" smtClean="0"/>
              <a:t>,X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,…, </a:t>
            </a:r>
            <a:r>
              <a:rPr lang="en-US" sz="1800" b="1" dirty="0" err="1" smtClean="0"/>
              <a:t>Xn</a:t>
            </a:r>
            <a:r>
              <a:rPr lang="en-US" sz="1800" b="1" dirty="0" smtClean="0"/>
              <a:t> (because listing these vertices uniquely determines the path).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1800" b="1" dirty="0" smtClean="0"/>
              <a:t> The path is a </a:t>
            </a:r>
            <a:r>
              <a:rPr lang="en-US" sz="1800" b="1" i="1" u="sng" dirty="0" smtClean="0">
                <a:solidFill>
                  <a:srgbClr val="00B050"/>
                </a:solidFill>
              </a:rPr>
              <a:t>circuit</a:t>
            </a:r>
            <a:r>
              <a:rPr lang="en-US" sz="1800" b="1" dirty="0" smtClean="0"/>
              <a:t> if it begins and ends at the same vertex, that is, if u = v, and has length greater than zero.</a:t>
            </a:r>
          </a:p>
          <a:p>
            <a:pPr algn="l" rtl="0">
              <a:lnSpc>
                <a:spcPct val="150000"/>
              </a:lnSpc>
            </a:pPr>
            <a:r>
              <a:rPr lang="en-US" sz="1800" b="1" dirty="0" smtClean="0"/>
              <a:t> The path or circuit is said to </a:t>
            </a:r>
            <a:r>
              <a:rPr lang="en-US" sz="1800" b="1" i="1" u="sng" dirty="0" smtClean="0">
                <a:solidFill>
                  <a:srgbClr val="00B050"/>
                </a:solidFill>
              </a:rPr>
              <a:t>pass through the vertices </a:t>
            </a:r>
            <a:r>
              <a:rPr lang="en-US" sz="1800" b="1" dirty="0" smtClean="0"/>
              <a:t>X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 , X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 , . . . , </a:t>
            </a:r>
            <a:r>
              <a:rPr lang="en-US" sz="1800" b="1" dirty="0" err="1" smtClean="0"/>
              <a:t>X</a:t>
            </a:r>
            <a:r>
              <a:rPr lang="en-US" sz="1800" b="1" baseline="-25000" dirty="0" err="1" smtClean="0"/>
              <a:t>n</a:t>
            </a:r>
            <a:r>
              <a:rPr lang="en-US" sz="1800" b="1" baseline="-25000" dirty="0" smtClean="0"/>
              <a:t>-l  </a:t>
            </a:r>
            <a:r>
              <a:rPr lang="en-US" sz="1800" b="1" dirty="0" smtClean="0"/>
              <a:t>or </a:t>
            </a:r>
            <a:r>
              <a:rPr lang="en-US" sz="1800" b="1" i="1" u="sng" dirty="0" smtClean="0">
                <a:solidFill>
                  <a:srgbClr val="00B050"/>
                </a:solidFill>
              </a:rPr>
              <a:t>traverse the edges </a:t>
            </a:r>
            <a:r>
              <a:rPr lang="en-US" sz="1800" b="1" dirty="0" smtClean="0"/>
              <a:t>e</a:t>
            </a:r>
            <a:r>
              <a:rPr lang="en-US" sz="1800" b="1" baseline="-25000" dirty="0" smtClean="0"/>
              <a:t>1</a:t>
            </a:r>
            <a:r>
              <a:rPr lang="en-US" sz="1800" b="1" dirty="0" smtClean="0"/>
              <a:t> , e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 , . . . , e</a:t>
            </a:r>
            <a:r>
              <a:rPr lang="en-US" sz="1800" b="1" baseline="-25000" dirty="0" smtClean="0"/>
              <a:t>n</a:t>
            </a:r>
            <a:r>
              <a:rPr lang="en-US" sz="1800" b="1" dirty="0" smtClean="0"/>
              <a:t> .</a:t>
            </a:r>
          </a:p>
          <a:p>
            <a:pPr algn="l" rtl="0">
              <a:lnSpc>
                <a:spcPct val="150000"/>
              </a:lnSpc>
            </a:pPr>
            <a:r>
              <a:rPr lang="en-US" sz="1800" b="1" i="1" u="sng" dirty="0" smtClean="0">
                <a:solidFill>
                  <a:srgbClr val="00B050"/>
                </a:solidFill>
              </a:rPr>
              <a:t>A path or circuit is simple </a:t>
            </a:r>
            <a:r>
              <a:rPr lang="en-US" sz="1800" b="1" dirty="0" smtClean="0"/>
              <a:t>if it does not contain the same edge more than once.</a:t>
            </a:r>
            <a:endParaRPr lang="ar-SA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27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b="1" i="1" u="sng" dirty="0" smtClean="0">
                <a:solidFill>
                  <a:srgbClr val="FF0000"/>
                </a:solidFill>
              </a:rPr>
              <a:t>Remark: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in some books, the term </a:t>
            </a:r>
            <a:r>
              <a:rPr lang="en-US" b="1" i="1" u="sng" dirty="0" smtClean="0">
                <a:solidFill>
                  <a:srgbClr val="00B050"/>
                </a:solidFill>
              </a:rPr>
              <a:t>walk </a:t>
            </a:r>
            <a:r>
              <a:rPr lang="en-US" dirty="0" smtClean="0"/>
              <a:t>is used instead of </a:t>
            </a:r>
            <a:r>
              <a:rPr lang="en-US" b="1" i="1" u="sng" dirty="0" smtClean="0">
                <a:solidFill>
                  <a:srgbClr val="00B050"/>
                </a:solidFill>
              </a:rPr>
              <a:t>path</a:t>
            </a:r>
            <a:r>
              <a:rPr lang="en-US" dirty="0" smtClean="0"/>
              <a:t>, where a </a:t>
            </a:r>
            <a:r>
              <a:rPr lang="en-US" b="1" i="1" u="sng" dirty="0" smtClean="0">
                <a:solidFill>
                  <a:srgbClr val="00B050"/>
                </a:solidFill>
              </a:rPr>
              <a:t>walk</a:t>
            </a:r>
            <a:r>
              <a:rPr lang="en-US" dirty="0" smtClean="0"/>
              <a:t> is defined to be an alternating sequence of vertices and edges of a graph, V</a:t>
            </a:r>
            <a:r>
              <a:rPr lang="en-US" baseline="-25000" dirty="0" smtClean="0"/>
              <a:t>0</a:t>
            </a:r>
            <a:r>
              <a:rPr lang="en-US" dirty="0" smtClean="0"/>
              <a:t>, e</a:t>
            </a:r>
            <a:r>
              <a:rPr lang="en-US" baseline="-25000" dirty="0" smtClean="0"/>
              <a:t>1</a:t>
            </a:r>
            <a:r>
              <a:rPr lang="en-US" dirty="0" smtClean="0"/>
              <a:t>,V</a:t>
            </a:r>
            <a:r>
              <a:rPr lang="en-US" baseline="-25000" dirty="0" smtClean="0"/>
              <a:t>1</a:t>
            </a:r>
            <a:r>
              <a:rPr lang="en-US" dirty="0" smtClean="0"/>
              <a:t>, e</a:t>
            </a:r>
            <a:r>
              <a:rPr lang="en-US" baseline="-25000" dirty="0" smtClean="0"/>
              <a:t>2</a:t>
            </a:r>
            <a:r>
              <a:rPr lang="en-US" dirty="0" smtClean="0"/>
              <a:t>,… , V</a:t>
            </a:r>
            <a:r>
              <a:rPr lang="en-US" baseline="-25000" dirty="0" smtClean="0"/>
              <a:t>n-1</a:t>
            </a:r>
            <a:r>
              <a:rPr lang="en-US" dirty="0" smtClean="0"/>
              <a:t>, e</a:t>
            </a:r>
            <a:r>
              <a:rPr lang="en-US" baseline="-25000" dirty="0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 , where V</a:t>
            </a:r>
            <a:r>
              <a:rPr lang="en-US" baseline="-25000" dirty="0" smtClean="0"/>
              <a:t>i-1</a:t>
            </a:r>
            <a:r>
              <a:rPr lang="en-US" dirty="0" smtClean="0"/>
              <a:t>and V</a:t>
            </a:r>
            <a:r>
              <a:rPr lang="en-US" baseline="-25000" dirty="0" smtClean="0"/>
              <a:t>i</a:t>
            </a:r>
            <a:r>
              <a:rPr lang="en-US" dirty="0" smtClean="0"/>
              <a:t> are the endpoints of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for </a:t>
            </a:r>
            <a:r>
              <a:rPr lang="en-US" dirty="0" err="1" smtClean="0"/>
              <a:t>i</a:t>
            </a:r>
            <a:r>
              <a:rPr lang="en-US" dirty="0" smtClean="0"/>
              <a:t>=1,2,…,n .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When this terminology is used, </a:t>
            </a:r>
            <a:r>
              <a:rPr lang="en-US" b="1" i="1" u="sng" dirty="0" smtClean="0">
                <a:solidFill>
                  <a:srgbClr val="0070C0"/>
                </a:solidFill>
              </a:rPr>
              <a:t>closed walk </a:t>
            </a:r>
            <a:r>
              <a:rPr lang="en-US" dirty="0" smtClean="0"/>
              <a:t>is used instead of </a:t>
            </a:r>
            <a:r>
              <a:rPr lang="en-US" b="1" i="1" u="sng" dirty="0" smtClean="0">
                <a:solidFill>
                  <a:srgbClr val="0070C0"/>
                </a:solidFill>
              </a:rPr>
              <a:t>circuit</a:t>
            </a:r>
            <a:r>
              <a:rPr lang="en-US" dirty="0" smtClean="0"/>
              <a:t> to indicate a walk that begins and ends at the same vertex,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and </a:t>
            </a:r>
            <a:r>
              <a:rPr lang="en-US" b="1" i="1" u="sng" dirty="0" smtClean="0">
                <a:solidFill>
                  <a:srgbClr val="C00000"/>
                </a:solidFill>
              </a:rPr>
              <a:t>trail</a:t>
            </a:r>
            <a:r>
              <a:rPr lang="en-US" dirty="0" smtClean="0"/>
              <a:t> is used to denote a walk that has no repeated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dirty="0" smtClean="0"/>
              <a:t>edge (replacing the term </a:t>
            </a:r>
            <a:r>
              <a:rPr lang="en-US" b="1" i="1" u="sng" dirty="0" smtClean="0">
                <a:solidFill>
                  <a:srgbClr val="C00000"/>
                </a:solidFill>
              </a:rPr>
              <a:t>simple path</a:t>
            </a:r>
            <a:r>
              <a:rPr lang="en-US" dirty="0" smtClean="0"/>
              <a:t>).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dirty="0" smtClean="0"/>
              <a:t> When this terminology is used, the terminology path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dirty="0" smtClean="0"/>
              <a:t>is often used for a trail with no repeated vertices.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28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400" b="1" u="sng" dirty="0" smtClean="0">
                <a:solidFill>
                  <a:srgbClr val="C00000"/>
                </a:solidFill>
              </a:rPr>
              <a:t>EXAMPLE 1</a:t>
            </a:r>
          </a:p>
          <a:p>
            <a:pPr algn="l" rtl="0"/>
            <a:r>
              <a:rPr lang="en-US" sz="2400" dirty="0" smtClean="0"/>
              <a:t>In the simple graph shown in Figure 1 , </a:t>
            </a:r>
            <a:r>
              <a:rPr lang="en-US" sz="2400" b="1" dirty="0" err="1" smtClean="0">
                <a:solidFill>
                  <a:srgbClr val="0070C0"/>
                </a:solidFill>
              </a:rPr>
              <a:t>a,d,c,f,e</a:t>
            </a:r>
            <a:r>
              <a:rPr lang="en-US" sz="2400" dirty="0" smtClean="0"/>
              <a:t> is a </a:t>
            </a:r>
            <a:r>
              <a:rPr lang="en-US" sz="2400" b="1" u="sng" dirty="0" smtClean="0">
                <a:solidFill>
                  <a:srgbClr val="0070C0"/>
                </a:solidFill>
              </a:rPr>
              <a:t>simple path of length 4</a:t>
            </a:r>
            <a:r>
              <a:rPr lang="en-US" sz="2400" dirty="0" smtClean="0">
                <a:solidFill>
                  <a:srgbClr val="0070C0"/>
                </a:solidFill>
              </a:rPr>
              <a:t>,</a:t>
            </a:r>
            <a:r>
              <a:rPr lang="en-US" sz="2400" dirty="0" smtClean="0"/>
              <a:t> because {</a:t>
            </a:r>
            <a:r>
              <a:rPr lang="en-US" sz="2400" dirty="0" err="1" smtClean="0"/>
              <a:t>a,d</a:t>
            </a:r>
            <a:r>
              <a:rPr lang="en-US" sz="2400" dirty="0" smtClean="0"/>
              <a:t>}, {</a:t>
            </a:r>
            <a:r>
              <a:rPr lang="en-US" sz="2400" dirty="0" err="1" smtClean="0"/>
              <a:t>d,c</a:t>
            </a:r>
            <a:r>
              <a:rPr lang="en-US" sz="2400" dirty="0" smtClean="0"/>
              <a:t> } , {</a:t>
            </a:r>
            <a:r>
              <a:rPr lang="en-US" sz="2400" dirty="0" err="1" smtClean="0"/>
              <a:t>c,f</a:t>
            </a:r>
            <a:r>
              <a:rPr lang="en-US" sz="2400" dirty="0" smtClean="0"/>
              <a:t>}, and {</a:t>
            </a:r>
            <a:r>
              <a:rPr lang="en-US" sz="2400" dirty="0" err="1" smtClean="0"/>
              <a:t>f,e</a:t>
            </a:r>
            <a:r>
              <a:rPr lang="en-US" sz="2400" dirty="0" smtClean="0"/>
              <a:t>} are all edges. </a:t>
            </a:r>
          </a:p>
          <a:p>
            <a:pPr algn="l" rtl="0"/>
            <a:r>
              <a:rPr lang="en-US" sz="2400" dirty="0" smtClean="0"/>
              <a:t>However, </a:t>
            </a:r>
            <a:r>
              <a:rPr lang="en-US" sz="2400" b="1" dirty="0" err="1" smtClean="0">
                <a:solidFill>
                  <a:srgbClr val="0070C0"/>
                </a:solidFill>
              </a:rPr>
              <a:t>d,e,c,a</a:t>
            </a:r>
            <a:r>
              <a:rPr lang="en-US" sz="2400" dirty="0" smtClean="0"/>
              <a:t> is</a:t>
            </a:r>
            <a:r>
              <a:rPr lang="en-US" sz="2400" b="1" u="sng" dirty="0" smtClean="0">
                <a:solidFill>
                  <a:srgbClr val="0070C0"/>
                </a:solidFill>
              </a:rPr>
              <a:t> not a path</a:t>
            </a:r>
            <a:r>
              <a:rPr lang="en-US" sz="2400" dirty="0" smtClean="0"/>
              <a:t>, because {</a:t>
            </a:r>
            <a:r>
              <a:rPr lang="en-US" sz="2400" dirty="0" err="1" smtClean="0"/>
              <a:t>e,c</a:t>
            </a:r>
            <a:r>
              <a:rPr lang="en-US" sz="2400" dirty="0" smtClean="0"/>
              <a:t>} is not an edge.</a:t>
            </a:r>
          </a:p>
          <a:p>
            <a:pPr algn="l" rtl="0"/>
            <a:r>
              <a:rPr lang="en-US" sz="2400" dirty="0" smtClean="0"/>
              <a:t> Note that </a:t>
            </a:r>
            <a:r>
              <a:rPr lang="en-US" sz="2400" b="1" dirty="0" smtClean="0">
                <a:solidFill>
                  <a:srgbClr val="0070C0"/>
                </a:solidFill>
              </a:rPr>
              <a:t>b, c, f, e, b </a:t>
            </a:r>
            <a:r>
              <a:rPr lang="en-US" sz="2400" dirty="0" smtClean="0"/>
              <a:t>is a </a:t>
            </a:r>
            <a:r>
              <a:rPr lang="en-US" sz="2400" b="1" u="sng" dirty="0" smtClean="0">
                <a:solidFill>
                  <a:srgbClr val="0070C0"/>
                </a:solidFill>
              </a:rPr>
              <a:t>circuit of length 4 </a:t>
            </a:r>
            <a:r>
              <a:rPr lang="en-US" sz="2400" dirty="0" smtClean="0"/>
              <a:t>because {b, c}, {</a:t>
            </a:r>
            <a:r>
              <a:rPr lang="en-US" sz="2400" dirty="0" err="1" smtClean="0"/>
              <a:t>c,f</a:t>
            </a:r>
            <a:r>
              <a:rPr lang="en-US" sz="2400" dirty="0" smtClean="0"/>
              <a:t>}, {f, e}, and {e, b} are edges, and this path begins and ends at b.</a:t>
            </a:r>
          </a:p>
          <a:p>
            <a:pPr algn="l" rtl="0"/>
            <a:r>
              <a:rPr lang="en-US" sz="2400" dirty="0" smtClean="0"/>
              <a:t> The path </a:t>
            </a:r>
            <a:r>
              <a:rPr lang="en-US" sz="2400" b="1" dirty="0" smtClean="0">
                <a:solidFill>
                  <a:srgbClr val="0070C0"/>
                </a:solidFill>
              </a:rPr>
              <a:t>a, b, e, d, a, b</a:t>
            </a:r>
            <a:r>
              <a:rPr lang="en-US" sz="2400" dirty="0" smtClean="0"/>
              <a:t>, which </a:t>
            </a:r>
            <a:r>
              <a:rPr lang="en-US" sz="2400" b="1" u="sng" dirty="0" smtClean="0">
                <a:solidFill>
                  <a:srgbClr val="0070C0"/>
                </a:solidFill>
              </a:rPr>
              <a:t>is of length 5</a:t>
            </a:r>
            <a:r>
              <a:rPr lang="en-US" sz="2400" dirty="0" smtClean="0"/>
              <a:t>, is </a:t>
            </a:r>
            <a:r>
              <a:rPr lang="en-US" sz="2400" b="1" u="sng" dirty="0" smtClean="0">
                <a:solidFill>
                  <a:srgbClr val="0070C0"/>
                </a:solidFill>
              </a:rPr>
              <a:t>not simple</a:t>
            </a:r>
            <a:r>
              <a:rPr lang="en-US" sz="2400" dirty="0" smtClean="0"/>
              <a:t> because it contains the edge {</a:t>
            </a:r>
            <a:r>
              <a:rPr lang="en-US" sz="2400" dirty="0" err="1" smtClean="0"/>
              <a:t>a,b</a:t>
            </a:r>
            <a:r>
              <a:rPr lang="en-US" sz="2400" dirty="0" smtClean="0"/>
              <a:t>} twice.</a:t>
            </a:r>
          </a:p>
          <a:p>
            <a:pPr algn="l" rtl="0">
              <a:buNone/>
            </a:pPr>
            <a:endParaRPr lang="ar-SA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221087"/>
            <a:ext cx="3888432" cy="250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29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www.transtutors.com/Uploadfile/CMS_Images/7925_Graphs%20and%20Multigraphs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56394" b="11494"/>
          <a:stretch>
            <a:fillRect/>
          </a:stretch>
        </p:blipFill>
        <p:spPr bwMode="auto">
          <a:xfrm>
            <a:off x="4427984" y="5129808"/>
            <a:ext cx="2060104" cy="172819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08712"/>
          </a:xfrm>
        </p:spPr>
        <p:txBody>
          <a:bodyPr>
            <a:normAutofit/>
          </a:bodyPr>
          <a:lstStyle/>
          <a:p>
            <a:pPr algn="l" rtl="0"/>
            <a:r>
              <a:rPr lang="en-US" sz="2200" b="1" i="1" u="sng" dirty="0" smtClean="0">
                <a:solidFill>
                  <a:srgbClr val="FF0000"/>
                </a:solidFill>
              </a:rPr>
              <a:t>Simple graph: </a:t>
            </a:r>
            <a:r>
              <a:rPr lang="en-US" sz="2200" dirty="0" smtClean="0"/>
              <a:t>A graph in which each edge connects two different vertices and where no two edges connect the same pair of vertices.</a:t>
            </a:r>
          </a:p>
          <a:p>
            <a:pPr algn="l" rtl="0">
              <a:buNone/>
            </a:pPr>
            <a:endParaRPr lang="en-US" sz="2200" dirty="0" smtClean="0"/>
          </a:p>
          <a:p>
            <a:pPr algn="l" rtl="0">
              <a:buNone/>
            </a:pPr>
            <a:endParaRPr lang="en-US" sz="2200" dirty="0" smtClean="0"/>
          </a:p>
          <a:p>
            <a:pPr algn="l" rtl="0"/>
            <a:r>
              <a:rPr lang="en-US" sz="2200" b="1" i="1" u="sng" dirty="0" smtClean="0">
                <a:solidFill>
                  <a:srgbClr val="FF0000"/>
                </a:solidFill>
              </a:rPr>
              <a:t>Multiple graph: </a:t>
            </a:r>
            <a:r>
              <a:rPr lang="en-US" sz="2200" dirty="0" smtClean="0"/>
              <a:t>Graphs that may have multiple edges connecting the same vertices.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r>
              <a:rPr lang="en-US" sz="2200" b="1" i="1" dirty="0" smtClean="0">
                <a:solidFill>
                  <a:srgbClr val="FF0000"/>
                </a:solidFill>
              </a:rPr>
              <a:t>Loop</a:t>
            </a:r>
            <a:r>
              <a:rPr lang="en-US" sz="2200" dirty="0" smtClean="0"/>
              <a:t> is a closed curve whose initial and final vertices coincide.</a:t>
            </a:r>
          </a:p>
          <a:p>
            <a:pPr algn="l" rtl="0"/>
            <a:endParaRPr lang="en-US" sz="2200" dirty="0" smtClean="0"/>
          </a:p>
          <a:p>
            <a:pPr algn="l" rtl="0"/>
            <a:endParaRPr lang="en-US" sz="2200" b="1" i="1" u="sng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200" b="1" i="1" u="sng" dirty="0" err="1" smtClean="0">
                <a:solidFill>
                  <a:srgbClr val="FF0000"/>
                </a:solidFill>
              </a:rPr>
              <a:t>Pseudographs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: </a:t>
            </a:r>
            <a:r>
              <a:rPr lang="en-US" sz="2200" dirty="0" smtClean="0"/>
              <a:t>Graphs that may include loops, (and possibly multiple edges connecting the same pair of vertices).</a:t>
            </a:r>
          </a:p>
          <a:p>
            <a:pPr algn="l" rtl="0"/>
            <a:endParaRPr lang="en-US" sz="2200" dirty="0" smtClean="0"/>
          </a:p>
          <a:p>
            <a:pPr algn="l" rtl="0">
              <a:buNone/>
            </a:pPr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>
              <a:buNone/>
            </a:pPr>
            <a:endParaRPr lang="ar-SA" sz="2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79912" y="1052736"/>
            <a:ext cx="792088" cy="720080"/>
            <a:chOff x="4716016" y="2060848"/>
            <a:chExt cx="1512168" cy="1368152"/>
          </a:xfrm>
        </p:grpSpPr>
        <p:sp>
          <p:nvSpPr>
            <p:cNvPr id="5" name="Isosceles Triangle 4"/>
            <p:cNvSpPr/>
            <p:nvPr/>
          </p:nvSpPr>
          <p:spPr>
            <a:xfrm>
              <a:off x="4788024" y="2132856"/>
              <a:ext cx="1368152" cy="1224136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7" name="Oval 6"/>
            <p:cNvSpPr/>
            <p:nvPr/>
          </p:nvSpPr>
          <p:spPr>
            <a:xfrm>
              <a:off x="6084168" y="328498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8" name="Oval 7"/>
            <p:cNvSpPr/>
            <p:nvPr/>
          </p:nvSpPr>
          <p:spPr>
            <a:xfrm>
              <a:off x="4716016" y="328498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" name="Oval 8"/>
            <p:cNvSpPr/>
            <p:nvPr/>
          </p:nvSpPr>
          <p:spPr>
            <a:xfrm>
              <a:off x="5436096" y="206084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15616" y="980728"/>
            <a:ext cx="1872208" cy="748257"/>
            <a:chOff x="1115616" y="1744639"/>
            <a:chExt cx="2448272" cy="1180305"/>
          </a:xfrm>
        </p:grpSpPr>
        <p:grpSp>
          <p:nvGrpSpPr>
            <p:cNvPr id="13" name="Group 12"/>
            <p:cNvGrpSpPr/>
            <p:nvPr/>
          </p:nvGrpSpPr>
          <p:grpSpPr>
            <a:xfrm>
              <a:off x="1115616" y="1772816"/>
              <a:ext cx="1440160" cy="1152128"/>
              <a:chOff x="1187624" y="2132856"/>
              <a:chExt cx="2232248" cy="165618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59632" y="2204864"/>
                <a:ext cx="2088232" cy="151216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187624" y="213285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275856" y="364502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275856" y="213285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87624" y="3645024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 flipV="1">
              <a:off x="2548477" y="1789086"/>
              <a:ext cx="1015411" cy="135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3470974" y="1744639"/>
              <a:ext cx="92914" cy="10018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1026" name="Picture 2" descr="http://mathworld.wolfram.com/images/eps-gif/SimpleGraph_950.gi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2804" r="37374" b="32426"/>
          <a:stretch>
            <a:fillRect/>
          </a:stretch>
        </p:blipFill>
        <p:spPr bwMode="auto">
          <a:xfrm>
            <a:off x="971600" y="2420888"/>
            <a:ext cx="1440160" cy="1152128"/>
          </a:xfrm>
          <a:prstGeom prst="rect">
            <a:avLst/>
          </a:prstGeom>
          <a:noFill/>
        </p:spPr>
      </p:pic>
      <p:pic>
        <p:nvPicPr>
          <p:cNvPr id="28" name="Picture 2" descr="http://mathworld.wolfram.com/images/eps-gif/SimpleGraph_950.gi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73160" b="32426"/>
          <a:stretch>
            <a:fillRect/>
          </a:stretch>
        </p:blipFill>
        <p:spPr bwMode="auto">
          <a:xfrm>
            <a:off x="5724128" y="980728"/>
            <a:ext cx="1008112" cy="896100"/>
          </a:xfrm>
          <a:prstGeom prst="rect">
            <a:avLst/>
          </a:prstGeom>
          <a:noFill/>
        </p:spPr>
      </p:pic>
      <p:grpSp>
        <p:nvGrpSpPr>
          <p:cNvPr id="31" name="Group 30"/>
          <p:cNvGrpSpPr/>
          <p:nvPr/>
        </p:nvGrpSpPr>
        <p:grpSpPr>
          <a:xfrm>
            <a:off x="2771800" y="2492896"/>
            <a:ext cx="1368152" cy="936104"/>
            <a:chOff x="3131840" y="3573016"/>
            <a:chExt cx="1400175" cy="1224136"/>
          </a:xfrm>
        </p:grpSpPr>
        <p:pic>
          <p:nvPicPr>
            <p:cNvPr id="1028" name="Picture 4" descr="http://www.matthewflickinger.com/blog/pics/2005/07/gwh_fig1.gi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131840" y="3573016"/>
              <a:ext cx="1400175" cy="1209676"/>
            </a:xfrm>
            <a:prstGeom prst="rect">
              <a:avLst/>
            </a:prstGeom>
            <a:noFill/>
          </p:spPr>
        </p:pic>
        <p:sp>
          <p:nvSpPr>
            <p:cNvPr id="30" name="Flowchart: Process 29"/>
            <p:cNvSpPr/>
            <p:nvPr/>
          </p:nvSpPr>
          <p:spPr>
            <a:xfrm>
              <a:off x="3131840" y="4581128"/>
              <a:ext cx="648072" cy="216024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1030" name="Picture 6" descr="multiGraph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99992" y="2276872"/>
            <a:ext cx="1286596" cy="1008112"/>
          </a:xfrm>
          <a:prstGeom prst="rect">
            <a:avLst/>
          </a:prstGeom>
          <a:noFill/>
        </p:spPr>
      </p:pic>
      <p:pic>
        <p:nvPicPr>
          <p:cNvPr id="1032" name="Picture 8" descr="Degrees of a graph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3568" y="5589240"/>
            <a:ext cx="1008112" cy="900630"/>
          </a:xfrm>
          <a:prstGeom prst="rect">
            <a:avLst/>
          </a:prstGeom>
          <a:noFill/>
        </p:spPr>
      </p:pic>
      <p:pic>
        <p:nvPicPr>
          <p:cNvPr id="1034" name="Picture 10" descr="http://mathworld.wolfram.com/images/eps-gif/SimpleGraph_950.gi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7100" b="32426"/>
          <a:stretch>
            <a:fillRect/>
          </a:stretch>
        </p:blipFill>
        <p:spPr bwMode="auto">
          <a:xfrm>
            <a:off x="2267744" y="5705872"/>
            <a:ext cx="1588815" cy="1152128"/>
          </a:xfrm>
          <a:prstGeom prst="rect">
            <a:avLst/>
          </a:prstGeom>
          <a:noFill/>
        </p:spPr>
      </p:pic>
      <p:pic>
        <p:nvPicPr>
          <p:cNvPr id="1038" name="Picture 14" descr="http://upload.wikimedia.org/wikipedia/commons/thumb/a/a7/Multigraph.svg/250px-Multigraph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4941168"/>
            <a:ext cx="1589162" cy="1722652"/>
          </a:xfrm>
          <a:prstGeom prst="rect">
            <a:avLst/>
          </a:prstGeom>
          <a:noFill/>
        </p:spPr>
      </p:pic>
      <p:pic>
        <p:nvPicPr>
          <p:cNvPr id="1040" name="Picture 16" descr="Loops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419872" y="3573016"/>
            <a:ext cx="1124858" cy="1080120"/>
          </a:xfrm>
          <a:prstGeom prst="rect">
            <a:avLst/>
          </a:prstGeom>
          <a:noFill/>
        </p:spPr>
      </p:pic>
      <p:grpSp>
        <p:nvGrpSpPr>
          <p:cNvPr id="47" name="Group 46"/>
          <p:cNvGrpSpPr/>
          <p:nvPr/>
        </p:nvGrpSpPr>
        <p:grpSpPr>
          <a:xfrm>
            <a:off x="5580112" y="3717032"/>
            <a:ext cx="1147173" cy="643478"/>
            <a:chOff x="5580112" y="3717032"/>
            <a:chExt cx="1147173" cy="643478"/>
          </a:xfrm>
        </p:grpSpPr>
        <p:grpSp>
          <p:nvGrpSpPr>
            <p:cNvPr id="45" name="Group 44"/>
            <p:cNvGrpSpPr/>
            <p:nvPr/>
          </p:nvGrpSpPr>
          <p:grpSpPr>
            <a:xfrm>
              <a:off x="5940152" y="3717032"/>
              <a:ext cx="787133" cy="643478"/>
              <a:chOff x="7596336" y="3645024"/>
              <a:chExt cx="787133" cy="643478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7668344" y="3645024"/>
                <a:ext cx="715125" cy="64347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596336" y="3933056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580112" y="3861048"/>
              <a:ext cx="4320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b="1" i="1" dirty="0" smtClean="0">
                  <a:solidFill>
                    <a:srgbClr val="0070C0"/>
                  </a:solidFill>
                </a:rPr>
                <a:t>a</a:t>
              </a:r>
              <a:endParaRPr lang="ar-SA" b="1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480720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DEFINITION 2</a:t>
            </a:r>
          </a:p>
          <a:p>
            <a:pPr algn="l" rtl="0">
              <a:lnSpc>
                <a:spcPct val="170000"/>
              </a:lnSpc>
              <a:buNone/>
            </a:pPr>
            <a:r>
              <a:rPr lang="en-US" dirty="0" smtClean="0"/>
              <a:t>Let n be a nonnegative integer and G a </a:t>
            </a:r>
            <a:r>
              <a:rPr lang="en-US" b="1" u="sng" dirty="0" smtClean="0"/>
              <a:t>directed graph</a:t>
            </a:r>
            <a:r>
              <a:rPr lang="en-US" dirty="0" smtClean="0"/>
              <a:t>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 </a:t>
            </a:r>
            <a:r>
              <a:rPr lang="en-US" b="1" i="1" u="sng" dirty="0" smtClean="0">
                <a:solidFill>
                  <a:srgbClr val="0070C0"/>
                </a:solidFill>
              </a:rPr>
              <a:t>A path of length n from u to v</a:t>
            </a:r>
            <a:r>
              <a:rPr lang="en-US" dirty="0" smtClean="0"/>
              <a:t> in G is a sequence of edges e</a:t>
            </a:r>
            <a:r>
              <a:rPr lang="en-US" baseline="-25000" dirty="0" smtClean="0"/>
              <a:t>1</a:t>
            </a:r>
            <a:r>
              <a:rPr lang="en-US" dirty="0" smtClean="0"/>
              <a:t>,e</a:t>
            </a:r>
            <a:r>
              <a:rPr lang="en-US" baseline="-25000" dirty="0" smtClean="0"/>
              <a:t>2</a:t>
            </a:r>
            <a:r>
              <a:rPr lang="en-US" dirty="0" smtClean="0"/>
              <a:t>,..,e</a:t>
            </a:r>
            <a:r>
              <a:rPr lang="en-US" baseline="-25000" dirty="0" smtClean="0"/>
              <a:t>n</a:t>
            </a:r>
            <a:r>
              <a:rPr lang="en-US" dirty="0" smtClean="0"/>
              <a:t> of G such that e</a:t>
            </a:r>
            <a:r>
              <a:rPr lang="en-US" baseline="-25000" dirty="0" smtClean="0"/>
              <a:t>1</a:t>
            </a:r>
            <a:r>
              <a:rPr lang="en-US" dirty="0" smtClean="0"/>
              <a:t> is associated with (x</a:t>
            </a:r>
            <a:r>
              <a:rPr lang="en-US" baseline="-25000" dirty="0" smtClean="0"/>
              <a:t>0</a:t>
            </a:r>
            <a:r>
              <a:rPr lang="en-US" dirty="0" smtClean="0"/>
              <a:t> ,x</a:t>
            </a:r>
            <a:r>
              <a:rPr lang="en-US" baseline="-25000" dirty="0" smtClean="0"/>
              <a:t>1</a:t>
            </a:r>
            <a:r>
              <a:rPr lang="en-US" dirty="0" smtClean="0"/>
              <a:t> ), e</a:t>
            </a:r>
            <a:r>
              <a:rPr lang="en-US" baseline="-25000" dirty="0" smtClean="0"/>
              <a:t>2</a:t>
            </a:r>
            <a:r>
              <a:rPr lang="en-US" dirty="0" smtClean="0"/>
              <a:t> is associated with 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), and so on, with e</a:t>
            </a:r>
            <a:r>
              <a:rPr lang="en-US" baseline="-25000" dirty="0" smtClean="0"/>
              <a:t>n</a:t>
            </a:r>
            <a:r>
              <a:rPr lang="en-US" dirty="0" smtClean="0"/>
              <a:t> associated with  (x</a:t>
            </a:r>
            <a:r>
              <a:rPr lang="en-US" baseline="-25000" dirty="0" smtClean="0"/>
              <a:t>n-1</a:t>
            </a:r>
            <a:r>
              <a:rPr lang="en-US" dirty="0" smtClean="0"/>
              <a:t>,x</a:t>
            </a:r>
            <a:r>
              <a:rPr lang="en-US" baseline="-25000" dirty="0" smtClean="0"/>
              <a:t>n</a:t>
            </a:r>
            <a:r>
              <a:rPr lang="en-US" dirty="0" smtClean="0"/>
              <a:t>), where x</a:t>
            </a:r>
            <a:r>
              <a:rPr lang="en-US" baseline="-25000" dirty="0" smtClean="0"/>
              <a:t>0</a:t>
            </a:r>
            <a:r>
              <a:rPr lang="en-US" dirty="0" smtClean="0"/>
              <a:t> = u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 v.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 When there are no multiple edges in the directed graph, this path is denoted by its vertex sequence x</a:t>
            </a:r>
            <a:r>
              <a:rPr lang="en-US" baseline="-25000" dirty="0" smtClean="0"/>
              <a:t>0</a:t>
            </a:r>
            <a:r>
              <a:rPr lang="en-US" dirty="0" smtClean="0"/>
              <a:t> , x</a:t>
            </a:r>
            <a:r>
              <a:rPr lang="en-US" baseline="-25000" dirty="0" smtClean="0"/>
              <a:t>1</a:t>
            </a:r>
            <a:r>
              <a:rPr lang="en-US" dirty="0" smtClean="0"/>
              <a:t> , x</a:t>
            </a:r>
            <a:r>
              <a:rPr lang="en-US" baseline="-25000" dirty="0" smtClean="0"/>
              <a:t>2</a:t>
            </a:r>
            <a:r>
              <a:rPr lang="en-US" dirty="0" smtClean="0"/>
              <a:t> 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 A path of length greater than zero that begins and ends at the same vertex is called </a:t>
            </a:r>
            <a:r>
              <a:rPr lang="en-US" b="1" i="1" u="sng" dirty="0" smtClean="0">
                <a:solidFill>
                  <a:srgbClr val="0070C0"/>
                </a:solidFill>
              </a:rPr>
              <a:t>a circuit or cycle</a:t>
            </a:r>
            <a:r>
              <a:rPr lang="en-US" dirty="0" smtClean="0"/>
              <a:t>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 A path or circuit is called </a:t>
            </a:r>
            <a:r>
              <a:rPr lang="en-US" b="1" i="1" u="sng" dirty="0" smtClean="0">
                <a:solidFill>
                  <a:srgbClr val="0070C0"/>
                </a:solidFill>
              </a:rPr>
              <a:t>simple</a:t>
            </a:r>
            <a:r>
              <a:rPr lang="en-US" dirty="0" smtClean="0"/>
              <a:t> if it does not contain the same edge more than once.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30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Connectedness In Undirected Graphs</a:t>
            </a:r>
            <a:endParaRPr lang="ar-SA" sz="32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536504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3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An </a:t>
            </a:r>
            <a:r>
              <a:rPr lang="en-US" b="1" u="sng" dirty="0" smtClean="0"/>
              <a:t>undirected graph </a:t>
            </a:r>
            <a:r>
              <a:rPr lang="en-US" dirty="0" smtClean="0"/>
              <a:t>is called </a:t>
            </a:r>
            <a:r>
              <a:rPr lang="en-US" b="1" i="1" u="sng" dirty="0" smtClean="0">
                <a:solidFill>
                  <a:srgbClr val="0070C0"/>
                </a:solidFill>
              </a:rPr>
              <a:t>connected </a:t>
            </a:r>
            <a:r>
              <a:rPr lang="en-US" dirty="0" smtClean="0"/>
              <a:t>if there is a path between every pair of distinct vertices of the graph.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31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7666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EXAMPLE 5 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The graph G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in Figure 2 is </a:t>
            </a:r>
            <a:r>
              <a:rPr lang="en-US" sz="2800" b="1" u="sng" dirty="0" smtClean="0"/>
              <a:t>connected</a:t>
            </a:r>
            <a:r>
              <a:rPr lang="en-US" sz="2800" dirty="0" smtClean="0"/>
              <a:t>, because for every pair of distinct vertices there is a path between them.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 However, the graph G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in Figure 2 is </a:t>
            </a:r>
            <a:r>
              <a:rPr lang="en-US" sz="2800" b="1" u="sng" dirty="0" smtClean="0"/>
              <a:t>not connected</a:t>
            </a:r>
            <a:r>
              <a:rPr lang="en-US" sz="2800" dirty="0" smtClean="0"/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 For instance, there is no path in G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between vertices </a:t>
            </a:r>
            <a:r>
              <a:rPr lang="en-US" sz="2800" i="1" dirty="0" smtClean="0"/>
              <a:t>a</a:t>
            </a:r>
            <a:r>
              <a:rPr lang="en-US" sz="2800" dirty="0" smtClean="0"/>
              <a:t> and d.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ar-SA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547664" y="4149080"/>
            <a:ext cx="6408712" cy="22475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32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/>
            <a:r>
              <a:rPr lang="en-US" b="1" i="1" u="sng" dirty="0" smtClean="0">
                <a:solidFill>
                  <a:srgbClr val="C00000"/>
                </a:solidFill>
              </a:rPr>
              <a:t>Homework</a:t>
            </a:r>
            <a:endParaRPr lang="ar-SA" b="1" i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85395"/>
          </a:xfrm>
        </p:spPr>
        <p:txBody>
          <a:bodyPr/>
          <a:lstStyle/>
          <a:p>
            <a:pPr algn="l" rtl="0">
              <a:buNone/>
            </a:pPr>
            <a:r>
              <a:rPr lang="en-US" b="1" i="1" u="sng" dirty="0" smtClean="0">
                <a:solidFill>
                  <a:srgbClr val="0070C0"/>
                </a:solidFill>
              </a:rPr>
              <a:t>Page 629</a:t>
            </a:r>
          </a:p>
          <a:p>
            <a:pPr algn="l" rtl="0"/>
            <a:r>
              <a:rPr lang="en-US" dirty="0" smtClean="0"/>
              <a:t>1(</a:t>
            </a:r>
            <a:r>
              <a:rPr lang="en-US" dirty="0" err="1" smtClean="0"/>
              <a:t>a,b,c,d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3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33</a:t>
            </a:fld>
            <a:endParaRPr lang="ar-SA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Directed &amp; Undirected Graphs</a:t>
            </a:r>
            <a:endParaRPr lang="ar-SA" sz="32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4525963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Definition2</a:t>
            </a:r>
            <a:r>
              <a:rPr lang="en-US" sz="2800" dirty="0" smtClean="0"/>
              <a:t> 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A directed graph (or digraph) ( V,E) consists of a nonempty set of vertices V and a set of directed edges (or arcs) E.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 Each directed edge is associated with an ordered pair of vertices.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/>
              <a:t>The directed edge associated with the ordered pair (u ,v) is said to start at u and end at v.</a:t>
            </a:r>
          </a:p>
          <a:p>
            <a:pPr algn="l" rtl="0"/>
            <a:endParaRPr lang="ar-S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8" y="692696"/>
            <a:ext cx="8949680" cy="5904656"/>
          </a:xfrm>
        </p:spPr>
        <p:txBody>
          <a:bodyPr>
            <a:normAutofit/>
          </a:bodyPr>
          <a:lstStyle/>
          <a:p>
            <a:pPr algn="l" rtl="0"/>
            <a:r>
              <a:rPr lang="en-US" sz="2400" b="1" i="1" u="sng" dirty="0" smtClean="0">
                <a:solidFill>
                  <a:srgbClr val="C00000"/>
                </a:solidFill>
              </a:rPr>
              <a:t>simple directed graph </a:t>
            </a:r>
            <a:r>
              <a:rPr lang="en-US" sz="2400" dirty="0" smtClean="0"/>
              <a:t>a directed graph that has no loops and has no multiple directed edges.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b="1" i="1" u="sng" dirty="0" smtClean="0">
                <a:solidFill>
                  <a:srgbClr val="C00000"/>
                </a:solidFill>
              </a:rPr>
              <a:t>Directed </a:t>
            </a:r>
            <a:r>
              <a:rPr lang="en-US" sz="2400" b="1" i="1" u="sng" dirty="0" err="1" smtClean="0">
                <a:solidFill>
                  <a:srgbClr val="C00000"/>
                </a:solidFill>
              </a:rPr>
              <a:t>multigraphs</a:t>
            </a:r>
            <a:r>
              <a:rPr lang="en-US" sz="2400" dirty="0" smtClean="0"/>
              <a:t>: directed graphs that may have multiple directed edges.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b="1" i="1" u="sng" dirty="0" smtClean="0">
                <a:solidFill>
                  <a:srgbClr val="C00000"/>
                </a:solidFill>
              </a:rPr>
              <a:t>Edge of multiplicity m </a:t>
            </a:r>
            <a:r>
              <a:rPr lang="en-US" sz="2400" dirty="0" smtClean="0"/>
              <a:t>When there are </a:t>
            </a:r>
            <a:r>
              <a:rPr lang="en-US" sz="2400" b="1" i="1" u="sng" dirty="0" smtClean="0">
                <a:solidFill>
                  <a:srgbClr val="0070C0"/>
                </a:solidFill>
              </a:rPr>
              <a:t>m directed edges</a:t>
            </a:r>
            <a:r>
              <a:rPr lang="en-US" sz="2400" dirty="0" smtClean="0"/>
              <a:t>, each associated to an ordered pair of vertices (</a:t>
            </a:r>
            <a:r>
              <a:rPr lang="en-US" sz="2400" dirty="0" err="1" smtClean="0"/>
              <a:t>u,v</a:t>
            </a:r>
            <a:r>
              <a:rPr lang="en-US" sz="2400" dirty="0" smtClean="0"/>
              <a:t>). </a:t>
            </a:r>
          </a:p>
          <a:p>
            <a:pPr algn="l" rtl="0"/>
            <a:r>
              <a:rPr lang="en-US" sz="2400" b="1" i="1" u="sng" dirty="0" smtClean="0">
                <a:solidFill>
                  <a:srgbClr val="C00000"/>
                </a:solidFill>
              </a:rPr>
              <a:t>Mixed graph</a:t>
            </a:r>
            <a:r>
              <a:rPr lang="en-US" sz="2400" dirty="0" smtClean="0"/>
              <a:t>: a graph with both directed and undirected edges.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48072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Types of Directed &amp; Undirected Graphs</a:t>
            </a:r>
            <a:endParaRPr lang="ar-SA" sz="2400" b="1" i="1" u="sng" dirty="0">
              <a:solidFill>
                <a:srgbClr val="FF0000"/>
              </a:solidFill>
            </a:endParaRPr>
          </a:p>
        </p:txBody>
      </p:sp>
      <p:pic>
        <p:nvPicPr>
          <p:cNvPr id="17412" name="Picture 4" descr="DirectedGraph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4387"/>
          <a:stretch>
            <a:fillRect/>
          </a:stretch>
        </p:blipFill>
        <p:spPr bwMode="auto">
          <a:xfrm>
            <a:off x="5580112" y="1124744"/>
            <a:ext cx="936104" cy="901413"/>
          </a:xfrm>
          <a:prstGeom prst="rect">
            <a:avLst/>
          </a:prstGeom>
          <a:noFill/>
        </p:spPr>
      </p:pic>
      <p:pic>
        <p:nvPicPr>
          <p:cNvPr id="17414" name="Picture 6" descr="http://t2.gstatic.com/images?q=tbn:ANd9GcT3_MUdSl7MLd1ipR7lxnxcbHDwwwpHJErsOF1loEJpDz3g0TPZ_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124744"/>
            <a:ext cx="1008112" cy="907301"/>
          </a:xfrm>
          <a:prstGeom prst="rect">
            <a:avLst/>
          </a:prstGeom>
          <a:noFill/>
        </p:spPr>
      </p:pic>
      <p:pic>
        <p:nvPicPr>
          <p:cNvPr id="17416" name="Picture 8" descr="Digraph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1B1B1B"/>
              </a:clrFrom>
              <a:clrTo>
                <a:srgbClr val="1B1B1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420888"/>
            <a:ext cx="2793133" cy="1224136"/>
          </a:xfrm>
          <a:prstGeom prst="rect">
            <a:avLst/>
          </a:prstGeom>
          <a:noFill/>
        </p:spPr>
      </p:pic>
      <p:pic>
        <p:nvPicPr>
          <p:cNvPr id="17418" name="Picture 10" descr="File:Mixed Graph Scheduling Examp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4869160"/>
            <a:ext cx="3456384" cy="1843741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err="1" smtClean="0"/>
              <a:t>.</a:t>
            </a:r>
            <a:r>
              <a:rPr lang="en-US" dirty="0" smtClean="0"/>
              <a:t> M. AL-TOWAILEB</a:t>
            </a:r>
            <a:endParaRPr lang="ar-SA" dirty="0" smtClean="0"/>
          </a:p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Page 596</a:t>
            </a:r>
          </a:p>
          <a:p>
            <a:pPr algn="l" rtl="0"/>
            <a:r>
              <a:rPr lang="en-US" dirty="0" smtClean="0"/>
              <a:t>3</a:t>
            </a:r>
          </a:p>
          <a:p>
            <a:pPr algn="l" rtl="0"/>
            <a:r>
              <a:rPr lang="en-US" dirty="0" smtClean="0"/>
              <a:t>4</a:t>
            </a:r>
          </a:p>
          <a:p>
            <a:pPr algn="l" rtl="0"/>
            <a:r>
              <a:rPr lang="en-US" dirty="0" smtClean="0"/>
              <a:t>5</a:t>
            </a:r>
          </a:p>
          <a:p>
            <a:pPr algn="l" rtl="0"/>
            <a:r>
              <a:rPr lang="en-US" dirty="0" smtClean="0"/>
              <a:t>7</a:t>
            </a:r>
          </a:p>
          <a:p>
            <a:pPr algn="l" rtl="0"/>
            <a:r>
              <a:rPr lang="en-US" dirty="0" smtClean="0"/>
              <a:t>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9.2 Graph Terminology and Special Types of Graphs</a:t>
            </a:r>
            <a:endParaRPr lang="ar-SA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Basic Terminology</a:t>
            </a:r>
            <a:endParaRPr lang="ar-SA" sz="32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1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Two </a:t>
            </a:r>
            <a:r>
              <a:rPr lang="en-US" b="1" i="1" u="sng" dirty="0" smtClean="0">
                <a:solidFill>
                  <a:srgbClr val="0070C0"/>
                </a:solidFill>
              </a:rPr>
              <a:t>vertices</a:t>
            </a:r>
            <a:r>
              <a:rPr lang="en-US" dirty="0" smtClean="0"/>
              <a:t> u and v in an undirected graph G are called </a:t>
            </a:r>
            <a:r>
              <a:rPr lang="en-US" b="1" i="1" u="sng" dirty="0" smtClean="0">
                <a:solidFill>
                  <a:srgbClr val="0070C0"/>
                </a:solidFill>
              </a:rPr>
              <a:t>adjacent</a:t>
            </a:r>
            <a:r>
              <a:rPr lang="en-US" dirty="0" smtClean="0"/>
              <a:t> (or </a:t>
            </a:r>
            <a:r>
              <a:rPr lang="en-US" b="1" i="1" u="sng" dirty="0" smtClean="0">
                <a:solidFill>
                  <a:srgbClr val="0070C0"/>
                </a:solidFill>
              </a:rPr>
              <a:t>neighbors</a:t>
            </a:r>
            <a:r>
              <a:rPr lang="en-US" dirty="0" smtClean="0"/>
              <a:t>) in G if u and v are endpoints of an edge of G .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If e is associated with {</a:t>
            </a:r>
            <a:r>
              <a:rPr lang="en-US" dirty="0" err="1" smtClean="0"/>
              <a:t>u,v</a:t>
            </a:r>
            <a:r>
              <a:rPr lang="en-US" dirty="0" smtClean="0"/>
              <a:t>}, the </a:t>
            </a:r>
            <a:r>
              <a:rPr lang="en-US" b="1" i="1" u="sng" dirty="0" smtClean="0">
                <a:solidFill>
                  <a:srgbClr val="00B050"/>
                </a:solidFill>
              </a:rPr>
              <a:t>edge</a:t>
            </a:r>
            <a:r>
              <a:rPr lang="en-US" dirty="0" smtClean="0"/>
              <a:t> e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incident </a:t>
            </a:r>
            <a:r>
              <a:rPr lang="en-US" dirty="0" smtClean="0"/>
              <a:t>with the vertices u and v.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The </a:t>
            </a:r>
            <a:r>
              <a:rPr lang="en-US" b="1" i="1" u="sng" dirty="0" smtClean="0">
                <a:solidFill>
                  <a:srgbClr val="00B050"/>
                </a:solidFill>
              </a:rPr>
              <a:t>edge</a:t>
            </a:r>
            <a:r>
              <a:rPr lang="en-US" dirty="0" smtClean="0"/>
              <a:t> e is also said to </a:t>
            </a:r>
            <a:r>
              <a:rPr lang="en-US" b="1" i="1" u="sng" dirty="0" smtClean="0">
                <a:solidFill>
                  <a:srgbClr val="00B050"/>
                </a:solidFill>
              </a:rPr>
              <a:t>connect</a:t>
            </a:r>
            <a:r>
              <a:rPr lang="en-US" dirty="0" smtClean="0"/>
              <a:t> u and v. 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The </a:t>
            </a:r>
            <a:r>
              <a:rPr lang="en-US" b="1" i="1" u="sng" dirty="0" smtClean="0">
                <a:solidFill>
                  <a:srgbClr val="0070C0"/>
                </a:solidFill>
              </a:rPr>
              <a:t>vertices</a:t>
            </a:r>
            <a:r>
              <a:rPr lang="en-US" dirty="0" smtClean="0"/>
              <a:t> u and v are called </a:t>
            </a:r>
            <a:r>
              <a:rPr lang="en-US" b="1" i="1" u="sng" dirty="0" smtClean="0">
                <a:solidFill>
                  <a:srgbClr val="0070C0"/>
                </a:solidFill>
              </a:rPr>
              <a:t>endpoints</a:t>
            </a:r>
            <a:r>
              <a:rPr lang="en-US" dirty="0" smtClean="0"/>
              <a:t> of an edge associated with { u , v}.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rtl="0"/>
            <a:r>
              <a:rPr lang="en-US" sz="3200" b="1" i="1" u="sng" dirty="0" smtClean="0">
                <a:solidFill>
                  <a:srgbClr val="FF0000"/>
                </a:solidFill>
              </a:rPr>
              <a:t>The degree of a vertex</a:t>
            </a:r>
            <a:endParaRPr lang="ar-SA" sz="32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DEFINITION 2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The degree of a vertex in an </a:t>
            </a:r>
            <a:r>
              <a:rPr lang="en-US" b="1" u="sng" dirty="0" smtClean="0"/>
              <a:t>undirected</a:t>
            </a:r>
            <a:r>
              <a:rPr lang="en-US" dirty="0" smtClean="0"/>
              <a:t> graph is the number of edges incident with it</a:t>
            </a:r>
            <a:r>
              <a:rPr lang="en-US" u="sng" dirty="0" smtClean="0"/>
              <a:t>, except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u="sng" dirty="0" smtClean="0"/>
              <a:t>that a loop at a vertex contributes twice </a:t>
            </a:r>
            <a:r>
              <a:rPr lang="en-US" dirty="0" smtClean="0"/>
              <a:t>to the degree of that vertex.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The degree of the vertex v is denoted by </a:t>
            </a:r>
            <a:r>
              <a:rPr lang="en-US" b="1" dirty="0" smtClean="0">
                <a:solidFill>
                  <a:srgbClr val="0070C0"/>
                </a:solidFill>
              </a:rPr>
              <a:t>deg(v).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A vertex of </a:t>
            </a:r>
            <a:r>
              <a:rPr lang="en-US" dirty="0" smtClean="0">
                <a:solidFill>
                  <a:srgbClr val="FF0000"/>
                </a:solidFill>
              </a:rPr>
              <a:t>degree zero </a:t>
            </a:r>
            <a:r>
              <a:rPr lang="en-US" dirty="0" smtClean="0"/>
              <a:t>is called </a:t>
            </a:r>
            <a:r>
              <a:rPr lang="en-US" b="1" i="1" u="sng" dirty="0" smtClean="0">
                <a:solidFill>
                  <a:srgbClr val="FF0000"/>
                </a:solidFill>
              </a:rPr>
              <a:t>isolated</a:t>
            </a:r>
            <a:r>
              <a:rPr lang="en-US" dirty="0" smtClean="0"/>
              <a:t>. </a:t>
            </a:r>
          </a:p>
          <a:p>
            <a:pPr algn="l" rtl="0">
              <a:lnSpc>
                <a:spcPct val="160000"/>
              </a:lnSpc>
            </a:pPr>
            <a:r>
              <a:rPr lang="en-US" dirty="0" smtClean="0"/>
              <a:t> A vertex is </a:t>
            </a:r>
            <a:r>
              <a:rPr lang="en-US" b="1" i="1" u="sng" dirty="0" smtClean="0">
                <a:solidFill>
                  <a:srgbClr val="FF0000"/>
                </a:solidFill>
              </a:rPr>
              <a:t>pendant</a:t>
            </a:r>
            <a:r>
              <a:rPr lang="en-US" dirty="0" smtClean="0"/>
              <a:t> if and only if it has </a:t>
            </a:r>
            <a:r>
              <a:rPr lang="en-US" dirty="0" smtClean="0">
                <a:solidFill>
                  <a:srgbClr val="FF0000"/>
                </a:solidFill>
              </a:rPr>
              <a:t>degree one.</a:t>
            </a:r>
          </a:p>
          <a:p>
            <a:pPr algn="l" rtl="0">
              <a:lnSpc>
                <a:spcPct val="160000"/>
              </a:lnSpc>
            </a:pPr>
            <a:endParaRPr lang="en-US" dirty="0" smtClean="0"/>
          </a:p>
          <a:p>
            <a:pPr algn="l" rtl="0">
              <a:lnSpc>
                <a:spcPct val="160000"/>
              </a:lnSpc>
            </a:pPr>
            <a:endParaRPr lang="en-US" dirty="0" smtClean="0"/>
          </a:p>
          <a:p>
            <a:pPr algn="l" rtl="0">
              <a:lnSpc>
                <a:spcPct val="160000"/>
              </a:lnSpc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>
              <a:lnSpc>
                <a:spcPct val="160000"/>
              </a:lnSpc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>
              <a:lnSpc>
                <a:spcPct val="160000"/>
              </a:lnSpc>
              <a:buNone/>
            </a:pP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M. AL-TOWAILEB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2343</Words>
  <Application>Microsoft Office PowerPoint</Application>
  <PresentationFormat>عرض على الشاشة (3:4)‏</PresentationFormat>
  <Paragraphs>265</Paragraphs>
  <Slides>33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33</vt:i4>
      </vt:variant>
    </vt:vector>
  </HeadingPairs>
  <TitlesOfParts>
    <vt:vector size="34" baseType="lpstr">
      <vt:lpstr>سمة Office</vt:lpstr>
      <vt:lpstr>Graphs</vt:lpstr>
      <vt:lpstr> Graphs and Graph Models </vt:lpstr>
      <vt:lpstr>الشريحة 3</vt:lpstr>
      <vt:lpstr>Directed &amp; Undirected Graphs</vt:lpstr>
      <vt:lpstr> Types of Directed &amp; Undirected Graphs</vt:lpstr>
      <vt:lpstr>Homework</vt:lpstr>
      <vt:lpstr>9.2 Graph Terminology and Special Types of Graphs</vt:lpstr>
      <vt:lpstr>Basic Terminology</vt:lpstr>
      <vt:lpstr>The degree of a vertex</vt:lpstr>
      <vt:lpstr>الشريحة 10</vt:lpstr>
      <vt:lpstr>الشريحة 11</vt:lpstr>
      <vt:lpstr>THE HANDSHAKING THEOREM</vt:lpstr>
      <vt:lpstr>الشريحة 13</vt:lpstr>
      <vt:lpstr>الشريحة 14</vt:lpstr>
      <vt:lpstr>الشريحة 15</vt:lpstr>
      <vt:lpstr>In-degree &amp; Out-degree (directed graph)</vt:lpstr>
      <vt:lpstr>الشريحة 17</vt:lpstr>
      <vt:lpstr>الشريحة 18</vt:lpstr>
      <vt:lpstr>Some Special Simple Graphs</vt:lpstr>
      <vt:lpstr>الشريحة 20</vt:lpstr>
      <vt:lpstr>الشريحة 21</vt:lpstr>
      <vt:lpstr>How many vertices &amp; edges in each type?</vt:lpstr>
      <vt:lpstr>Bipartite Graphs</vt:lpstr>
      <vt:lpstr>الشريحة 24</vt:lpstr>
      <vt:lpstr>Homework</vt:lpstr>
      <vt:lpstr>9.4 Connectivity</vt:lpstr>
      <vt:lpstr>Paths</vt:lpstr>
      <vt:lpstr>الشريحة 28</vt:lpstr>
      <vt:lpstr>الشريحة 29</vt:lpstr>
      <vt:lpstr>الشريحة 30</vt:lpstr>
      <vt:lpstr>Connectedness In Undirected Graphs</vt:lpstr>
      <vt:lpstr>الشريحة 32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</dc:title>
  <dc:creator>Zainab</dc:creator>
  <cp:lastModifiedBy>الأستاذه فريده</cp:lastModifiedBy>
  <cp:revision>126</cp:revision>
  <dcterms:created xsi:type="dcterms:W3CDTF">2013-03-17T07:46:13Z</dcterms:created>
  <dcterms:modified xsi:type="dcterms:W3CDTF">2016-04-10T04:16:34Z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3779D2AF-B5E8-4BA1-9CC1-2A69B79C5738</vt:lpwstr>
  </property>
  <property fmtid="{D5CDD505-2E9C-101B-9397-08002B2CF9AE}" pid="3" name="ArticulatePath">
    <vt:lpwstr>Graphs</vt:lpwstr>
  </property>
</Properties>
</file>