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16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BC667-2FCB-4E4E-BC8E-4B937306958A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EFC2C-B0AA-4C51-A383-E2FFF5233F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16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A744-9558-4609-9235-D8FAB55C9E04}" type="datetime1">
              <a:rPr lang="ar-SA" smtClean="0"/>
              <a:pPr/>
              <a:t>22/02/40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B5F7-1E2A-4B17-A611-AD0CA4DEFE44}" type="datetime1">
              <a:rPr lang="ar-SA" smtClean="0"/>
              <a:pPr/>
              <a:t>22/02/40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FD6A-316E-43CC-859B-85CDEED9793E}" type="datetime1">
              <a:rPr lang="ar-SA" smtClean="0"/>
              <a:pPr/>
              <a:t>22/02/40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051C-2CED-4094-A1A7-904EF739E115}" type="datetime1">
              <a:rPr lang="ar-SA" smtClean="0"/>
              <a:pPr/>
              <a:t>22/02/40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3309-5F59-48CD-A8A3-A0D8851F5759}" type="datetime1">
              <a:rPr lang="ar-SA" smtClean="0"/>
              <a:pPr/>
              <a:t>22/02/40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5D7A-E51E-4558-9F99-88E52CE4425C}" type="datetime1">
              <a:rPr lang="ar-SA" smtClean="0"/>
              <a:pPr/>
              <a:t>22/02/40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D7B4E-A3AF-45C0-9F6E-99D3CEF62F9F}" type="datetime1">
              <a:rPr lang="ar-SA" smtClean="0"/>
              <a:pPr/>
              <a:t>22/02/40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72AC-9285-49EB-A856-803A06EB4F39}" type="datetime1">
              <a:rPr lang="ar-SA" smtClean="0"/>
              <a:pPr/>
              <a:t>22/02/40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FE54-EF6C-485A-97A0-D1BE5E793E21}" type="datetime1">
              <a:rPr lang="ar-SA" smtClean="0"/>
              <a:pPr/>
              <a:t>22/02/40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6DD1-B0B8-4604-9F4E-1097F6F699EA}" type="datetime1">
              <a:rPr lang="ar-SA" smtClean="0"/>
              <a:pPr/>
              <a:t>22/02/40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D431-C1BF-47ED-AF18-65268D16690E}" type="datetime1">
              <a:rPr lang="ar-SA" smtClean="0"/>
              <a:pPr/>
              <a:t>22/02/40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032C9-011A-477E-A47B-DE0634C76F93}" type="datetime1">
              <a:rPr lang="ar-SA" smtClean="0"/>
              <a:pPr/>
              <a:t>22/02/40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gif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شكل بيضاوي 5"/>
          <p:cNvSpPr/>
          <p:nvPr/>
        </p:nvSpPr>
        <p:spPr>
          <a:xfrm>
            <a:off x="1651720" y="2240868"/>
            <a:ext cx="6120680" cy="223224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Graphs</a:t>
            </a:r>
            <a:endParaRPr lang="ar-SA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1752600"/>
          </a:xfrm>
        </p:spPr>
        <p:txBody>
          <a:bodyPr/>
          <a:lstStyle/>
          <a:p>
            <a:pPr rtl="0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9.1 Graphs and Graph Models</a:t>
            </a:r>
          </a:p>
          <a:p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A vertex of </a:t>
            </a:r>
            <a:r>
              <a:rPr lang="en-US" dirty="0" smtClean="0">
                <a:solidFill>
                  <a:srgbClr val="FF0000"/>
                </a:solidFill>
              </a:rPr>
              <a:t>degree zero </a:t>
            </a:r>
            <a:r>
              <a:rPr lang="en-US" dirty="0" smtClean="0"/>
              <a:t>is called </a:t>
            </a:r>
            <a:r>
              <a:rPr lang="en-US" b="1" i="1" u="sng" dirty="0" smtClean="0">
                <a:solidFill>
                  <a:srgbClr val="FF0000"/>
                </a:solidFill>
              </a:rPr>
              <a:t>isolated</a:t>
            </a:r>
            <a:r>
              <a:rPr lang="en-US" dirty="0" smtClean="0"/>
              <a:t>. </a:t>
            </a:r>
          </a:p>
          <a:p>
            <a:pPr algn="l" rtl="0"/>
            <a:r>
              <a:rPr lang="en-US" dirty="0" smtClean="0"/>
              <a:t>It follows that an isolated vertex is not adjacent to any vertex.</a:t>
            </a:r>
          </a:p>
          <a:p>
            <a:pPr algn="l" rtl="0"/>
            <a:r>
              <a:rPr lang="en-US" dirty="0" smtClean="0"/>
              <a:t> Vertex g in graph G in Example 1 is isolated.</a:t>
            </a:r>
          </a:p>
          <a:p>
            <a:pPr algn="l" rtl="0"/>
            <a:r>
              <a:rPr lang="en-US" dirty="0" smtClean="0"/>
              <a:t> A vertex is </a:t>
            </a:r>
            <a:r>
              <a:rPr lang="en-US" b="1" i="1" u="sng" dirty="0" smtClean="0">
                <a:solidFill>
                  <a:srgbClr val="FF0000"/>
                </a:solidFill>
              </a:rPr>
              <a:t>pendant</a:t>
            </a:r>
            <a:r>
              <a:rPr lang="en-US" dirty="0" smtClean="0"/>
              <a:t> if and only if it has </a:t>
            </a:r>
            <a:r>
              <a:rPr lang="en-US" dirty="0" smtClean="0">
                <a:solidFill>
                  <a:srgbClr val="FF0000"/>
                </a:solidFill>
              </a:rPr>
              <a:t>degree one.</a:t>
            </a:r>
          </a:p>
          <a:p>
            <a:pPr algn="l" rtl="0"/>
            <a:r>
              <a:rPr lang="en-US" dirty="0" smtClean="0"/>
              <a:t> Consequently, a pendant vertex is adjacent to exactly one other vertex.</a:t>
            </a:r>
          </a:p>
          <a:p>
            <a:pPr algn="l" rtl="0"/>
            <a:r>
              <a:rPr lang="en-US" dirty="0" smtClean="0"/>
              <a:t> Vertex d in graph G in Example 1 is pendant.</a:t>
            </a:r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HANDSHAKING THEOREM</a:t>
            </a:r>
            <a:endParaRPr lang="ar-SA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algn="l" rtl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THEOREM 1</a:t>
            </a:r>
          </a:p>
          <a:p>
            <a:pPr algn="l" rtl="0">
              <a:buNone/>
            </a:pPr>
            <a:r>
              <a:rPr lang="en-US" dirty="0" smtClean="0"/>
              <a:t>Let G = (V, E) be an </a:t>
            </a:r>
            <a:r>
              <a:rPr lang="en-US" u="sng" dirty="0" smtClean="0"/>
              <a:t>undirected graph </a:t>
            </a:r>
            <a:r>
              <a:rPr lang="en-US" dirty="0" smtClean="0"/>
              <a:t>with e edges. Then 2e = ∑</a:t>
            </a:r>
            <a:r>
              <a:rPr lang="en-US" baseline="-25000" dirty="0" smtClean="0"/>
              <a:t>v</a:t>
            </a:r>
            <a:r>
              <a:rPr lang="el-GR" baseline="-25000" dirty="0" smtClean="0"/>
              <a:t>ϵ</a:t>
            </a:r>
            <a:r>
              <a:rPr lang="en-US" baseline="-25000" dirty="0" smtClean="0"/>
              <a:t>V </a:t>
            </a:r>
            <a:r>
              <a:rPr lang="en-US" dirty="0" smtClean="0"/>
              <a:t>deg(v).</a:t>
            </a:r>
          </a:p>
          <a:p>
            <a:pPr algn="l" rtl="0">
              <a:buNone/>
            </a:pPr>
            <a:r>
              <a:rPr lang="en-US" u="sng" dirty="0" smtClean="0"/>
              <a:t>(Note that this applies even if multiple edges and loops are present.)</a:t>
            </a:r>
            <a:endParaRPr lang="ar-SA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EXAMPLE 3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How many edges are there in a graph with 1 0 vertices each of degree 6?</a:t>
            </a:r>
          </a:p>
          <a:p>
            <a:pPr algn="l" rtl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Solution: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12</a:t>
            </a:fld>
            <a:endParaRPr lang="ar-S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THEOREM 2</a:t>
            </a:r>
          </a:p>
          <a:p>
            <a:pPr algn="l" rtl="0">
              <a:buNone/>
            </a:pPr>
            <a:r>
              <a:rPr lang="en-US" dirty="0" smtClean="0"/>
              <a:t>An undirected graph has an </a:t>
            </a:r>
            <a:r>
              <a:rPr lang="en-US" b="1" u="sng" dirty="0" smtClean="0">
                <a:solidFill>
                  <a:srgbClr val="00B050"/>
                </a:solidFill>
              </a:rPr>
              <a:t>even</a:t>
            </a:r>
            <a:r>
              <a:rPr lang="en-US" dirty="0" smtClean="0"/>
              <a:t> number of </a:t>
            </a:r>
            <a:r>
              <a:rPr lang="en-US" b="1" u="sng" dirty="0" smtClean="0">
                <a:solidFill>
                  <a:srgbClr val="00B050"/>
                </a:solidFill>
              </a:rPr>
              <a:t>vertices</a:t>
            </a:r>
            <a:r>
              <a:rPr lang="en-US" dirty="0" smtClean="0"/>
              <a:t> of </a:t>
            </a:r>
            <a:r>
              <a:rPr lang="en-US" b="1" u="sng" dirty="0" smtClean="0">
                <a:solidFill>
                  <a:srgbClr val="00B050"/>
                </a:solidFill>
              </a:rPr>
              <a:t>odd degree.</a:t>
            </a:r>
            <a:endParaRPr lang="ar-SA" b="1" u="sng" dirty="0" smtClean="0">
              <a:solidFill>
                <a:srgbClr val="00B05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مستدير الزوايا 4"/>
          <p:cNvSpPr/>
          <p:nvPr/>
        </p:nvSpPr>
        <p:spPr>
          <a:xfrm>
            <a:off x="251520" y="476672"/>
            <a:ext cx="8424936" cy="518457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DEFINITION 3</a:t>
            </a:r>
          </a:p>
          <a:p>
            <a:pPr algn="l" rtl="0"/>
            <a:r>
              <a:rPr lang="en-US" dirty="0" smtClean="0"/>
              <a:t>When (u ,v) is an edge of the graph G with </a:t>
            </a:r>
            <a:r>
              <a:rPr lang="en-US" b="1" u="sng" dirty="0" smtClean="0"/>
              <a:t>directed edges</a:t>
            </a:r>
            <a:r>
              <a:rPr lang="en-US" dirty="0" smtClean="0"/>
              <a:t>, u is said to be </a:t>
            </a:r>
            <a:r>
              <a:rPr lang="en-US" b="1" i="1" u="sng" dirty="0" smtClean="0">
                <a:solidFill>
                  <a:srgbClr val="00B050"/>
                </a:solidFill>
              </a:rPr>
              <a:t>adjacent to</a:t>
            </a:r>
            <a:r>
              <a:rPr lang="en-US" dirty="0" smtClean="0"/>
              <a:t> v and v is said to be adjacent from u.</a:t>
            </a:r>
          </a:p>
          <a:p>
            <a:pPr algn="l" rtl="0"/>
            <a:r>
              <a:rPr lang="en-US" dirty="0" smtClean="0"/>
              <a:t> The vertex u is called </a:t>
            </a:r>
            <a:r>
              <a:rPr lang="en-US" b="1" i="1" u="sng" dirty="0" smtClean="0">
                <a:solidFill>
                  <a:srgbClr val="00B050"/>
                </a:solidFill>
              </a:rPr>
              <a:t>the initial vertex</a:t>
            </a:r>
            <a:r>
              <a:rPr lang="en-US" dirty="0" smtClean="0"/>
              <a:t> of (</a:t>
            </a:r>
            <a:r>
              <a:rPr lang="en-US" dirty="0" err="1" smtClean="0"/>
              <a:t>u,v</a:t>
            </a:r>
            <a:r>
              <a:rPr lang="en-US" dirty="0" smtClean="0"/>
              <a:t>), and v is called </a:t>
            </a:r>
            <a:r>
              <a:rPr lang="en-US" b="1" i="1" u="sng" dirty="0" smtClean="0">
                <a:solidFill>
                  <a:srgbClr val="00B050"/>
                </a:solidFill>
              </a:rPr>
              <a:t>the terminal or end vertex </a:t>
            </a:r>
            <a:r>
              <a:rPr lang="en-US" dirty="0" smtClean="0"/>
              <a:t>of (</a:t>
            </a:r>
            <a:r>
              <a:rPr lang="en-US" dirty="0" err="1" smtClean="0"/>
              <a:t>u,v</a:t>
            </a:r>
            <a:r>
              <a:rPr lang="en-US" dirty="0" smtClean="0"/>
              <a:t>). </a:t>
            </a:r>
          </a:p>
          <a:p>
            <a:pPr algn="l" rtl="0"/>
            <a:r>
              <a:rPr lang="en-US" dirty="0" smtClean="0"/>
              <a:t>The initial vertex and terminal vertex of a loop are the same.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14</a:t>
            </a:fld>
            <a:endParaRPr lang="ar-S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79512" y="980728"/>
            <a:ext cx="8424936" cy="46085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rtl="0"/>
            <a:r>
              <a:rPr lang="en-US" b="1" i="1" u="sng" dirty="0" smtClean="0">
                <a:solidFill>
                  <a:srgbClr val="FF0000"/>
                </a:solidFill>
              </a:rPr>
              <a:t>In-degree &amp; Out-degree</a:t>
            </a:r>
            <a:endParaRPr lang="ar-SA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DEFINITION 4 </a:t>
            </a:r>
          </a:p>
          <a:p>
            <a:pPr algn="l" rtl="0"/>
            <a:r>
              <a:rPr lang="en-US" dirty="0" smtClean="0"/>
              <a:t>In a graph with </a:t>
            </a:r>
            <a:r>
              <a:rPr lang="en-US" b="1" u="sng" dirty="0" smtClean="0"/>
              <a:t>directed edges </a:t>
            </a:r>
            <a:r>
              <a:rPr lang="en-US" dirty="0" smtClean="0"/>
              <a:t>the </a:t>
            </a:r>
            <a:r>
              <a:rPr lang="en-US" b="1" i="1" u="sng" dirty="0" smtClean="0">
                <a:solidFill>
                  <a:srgbClr val="00B050"/>
                </a:solidFill>
              </a:rPr>
              <a:t>in-degree</a:t>
            </a:r>
            <a:r>
              <a:rPr lang="en-US" dirty="0" smtClean="0"/>
              <a:t> of a vertex v, denoted by </a:t>
            </a:r>
            <a:r>
              <a:rPr lang="en-US" b="1" dirty="0" smtClean="0">
                <a:solidFill>
                  <a:srgbClr val="00B050"/>
                </a:solidFill>
              </a:rPr>
              <a:t>deg</a:t>
            </a:r>
            <a:r>
              <a:rPr lang="en-US" b="1" baseline="30000" dirty="0" smtClean="0">
                <a:solidFill>
                  <a:srgbClr val="00B050"/>
                </a:solidFill>
              </a:rPr>
              <a:t>-</a:t>
            </a:r>
            <a:r>
              <a:rPr lang="en-US" b="1" dirty="0" smtClean="0">
                <a:solidFill>
                  <a:srgbClr val="00B050"/>
                </a:solidFill>
              </a:rPr>
              <a:t> (v)</a:t>
            </a:r>
            <a:r>
              <a:rPr lang="en-US" dirty="0" smtClean="0"/>
              <a:t>, is the number</a:t>
            </a:r>
          </a:p>
          <a:p>
            <a:pPr algn="l" rtl="0">
              <a:buNone/>
            </a:pPr>
            <a:r>
              <a:rPr lang="en-US" dirty="0" smtClean="0"/>
              <a:t>of edges with v as their </a:t>
            </a:r>
            <a:r>
              <a:rPr lang="en-US" b="1" u="sng" dirty="0" smtClean="0"/>
              <a:t>terminal vertex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 The </a:t>
            </a:r>
            <a:r>
              <a:rPr lang="en-US" b="1" i="1" u="sng" dirty="0" smtClean="0">
                <a:solidFill>
                  <a:srgbClr val="00B050"/>
                </a:solidFill>
              </a:rPr>
              <a:t>out-degree</a:t>
            </a:r>
            <a:r>
              <a:rPr lang="en-US" dirty="0" smtClean="0"/>
              <a:t> of v, denoted by </a:t>
            </a:r>
            <a:r>
              <a:rPr lang="en-US" b="1" dirty="0" smtClean="0">
                <a:solidFill>
                  <a:srgbClr val="00B050"/>
                </a:solidFill>
              </a:rPr>
              <a:t>deg</a:t>
            </a:r>
            <a:r>
              <a:rPr lang="en-US" b="1" baseline="30000" dirty="0" smtClean="0">
                <a:solidFill>
                  <a:srgbClr val="00B050"/>
                </a:solidFill>
              </a:rPr>
              <a:t>+</a:t>
            </a:r>
            <a:r>
              <a:rPr lang="en-US" b="1" dirty="0" smtClean="0">
                <a:solidFill>
                  <a:srgbClr val="00B050"/>
                </a:solidFill>
              </a:rPr>
              <a:t>(v), </a:t>
            </a:r>
            <a:r>
              <a:rPr lang="en-US" dirty="0" smtClean="0"/>
              <a:t>is the</a:t>
            </a:r>
          </a:p>
          <a:p>
            <a:pPr algn="l" rtl="0">
              <a:buNone/>
            </a:pPr>
            <a:r>
              <a:rPr lang="en-US" dirty="0" smtClean="0"/>
              <a:t>number of edges with v as </a:t>
            </a:r>
            <a:r>
              <a:rPr lang="en-US" b="1" u="sng" dirty="0" smtClean="0"/>
              <a:t>their initial vertex. </a:t>
            </a:r>
          </a:p>
          <a:p>
            <a:pPr algn="l" rtl="0"/>
            <a:r>
              <a:rPr lang="en-US" dirty="0" smtClean="0"/>
              <a:t>(Note that a loop at a vertex contributes 1 to</a:t>
            </a:r>
          </a:p>
          <a:p>
            <a:pPr algn="l" rtl="0">
              <a:buNone/>
            </a:pPr>
            <a:r>
              <a:rPr lang="en-US" b="1" u="sng" dirty="0" smtClean="0"/>
              <a:t>both the in-degree and the out-degree </a:t>
            </a:r>
            <a:r>
              <a:rPr lang="en-US" dirty="0" smtClean="0"/>
              <a:t>of this vertex.)</a:t>
            </a:r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15</a:t>
            </a:fld>
            <a:endParaRPr lang="ar-SA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6632"/>
            <a:ext cx="8820472" cy="6453336"/>
          </a:xfrm>
        </p:spPr>
        <p:txBody>
          <a:bodyPr>
            <a:normAutofit fontScale="92500" lnSpcReduction="10000"/>
          </a:bodyPr>
          <a:lstStyle/>
          <a:p>
            <a:pPr algn="l" rtl="0">
              <a:buNone/>
            </a:pPr>
            <a:r>
              <a:rPr lang="en-US" sz="2800" b="1" u="sng" dirty="0" smtClean="0">
                <a:solidFill>
                  <a:srgbClr val="C00000"/>
                </a:solidFill>
              </a:rPr>
              <a:t>EXAMPLE 4</a:t>
            </a:r>
          </a:p>
          <a:p>
            <a:pPr algn="l" rtl="0">
              <a:buNone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B050"/>
                </a:solidFill>
              </a:rPr>
              <a:t>Find the in-degree and out-degree of each vertex in the graph G with directed edges shown in Figure 2 .</a:t>
            </a:r>
          </a:p>
          <a:p>
            <a:pPr algn="l" rtl="0">
              <a:buNone/>
            </a:pPr>
            <a:endParaRPr lang="en-US" sz="2800" dirty="0" smtClean="0">
              <a:solidFill>
                <a:srgbClr val="00B050"/>
              </a:solidFill>
            </a:endParaRPr>
          </a:p>
          <a:p>
            <a:pPr algn="l" rtl="0">
              <a:buNone/>
            </a:pPr>
            <a:endParaRPr lang="en-US" sz="2800" dirty="0" smtClean="0">
              <a:solidFill>
                <a:srgbClr val="00B050"/>
              </a:solidFill>
            </a:endParaRPr>
          </a:p>
          <a:p>
            <a:pPr algn="l" rtl="0">
              <a:buNone/>
            </a:pPr>
            <a:endParaRPr lang="en-US" sz="2800" dirty="0" smtClean="0">
              <a:solidFill>
                <a:srgbClr val="00B050"/>
              </a:solidFill>
            </a:endParaRPr>
          </a:p>
          <a:p>
            <a:pPr algn="l" rtl="0">
              <a:buNone/>
            </a:pPr>
            <a:endParaRPr lang="en-US" sz="2800" b="1" u="sng" dirty="0" smtClean="0">
              <a:solidFill>
                <a:srgbClr val="C00000"/>
              </a:solidFill>
            </a:endParaRPr>
          </a:p>
          <a:p>
            <a:pPr algn="l" rtl="0">
              <a:buNone/>
            </a:pPr>
            <a:r>
              <a:rPr lang="en-US" sz="2800" b="1" u="sng" dirty="0" smtClean="0">
                <a:solidFill>
                  <a:srgbClr val="C00000"/>
                </a:solidFill>
              </a:rPr>
              <a:t>Solution: </a:t>
            </a:r>
          </a:p>
          <a:p>
            <a:pPr algn="l" rtl="0">
              <a:buNone/>
            </a:pPr>
            <a:r>
              <a:rPr lang="en-US" sz="2800" b="1" u="sng" dirty="0" smtClean="0">
                <a:solidFill>
                  <a:srgbClr val="00B050"/>
                </a:solidFill>
              </a:rPr>
              <a:t>The in-degrees in G </a:t>
            </a:r>
            <a:r>
              <a:rPr lang="en-US" sz="2800" dirty="0" smtClean="0"/>
              <a:t>are</a:t>
            </a:r>
          </a:p>
          <a:p>
            <a:pPr algn="l" rtl="0">
              <a:buNone/>
            </a:pPr>
            <a:r>
              <a:rPr lang="en-US" sz="2800" dirty="0" smtClean="0"/>
              <a:t> deg</a:t>
            </a:r>
            <a:r>
              <a:rPr lang="en-US" sz="2800" baseline="30000" dirty="0" smtClean="0"/>
              <a:t>-</a:t>
            </a:r>
            <a:r>
              <a:rPr lang="en-US" sz="2800" dirty="0" smtClean="0"/>
              <a:t>(a)=        , deg</a:t>
            </a:r>
            <a:r>
              <a:rPr lang="en-US" sz="2800" baseline="30000" dirty="0" smtClean="0"/>
              <a:t>-</a:t>
            </a:r>
            <a:r>
              <a:rPr lang="en-US" sz="2800" dirty="0" smtClean="0"/>
              <a:t>(b)=          , deg</a:t>
            </a:r>
            <a:r>
              <a:rPr lang="en-US" sz="2800" baseline="30000" dirty="0" smtClean="0"/>
              <a:t>-</a:t>
            </a:r>
            <a:r>
              <a:rPr lang="en-US" sz="2800" dirty="0" smtClean="0"/>
              <a:t>(c)=           , deg</a:t>
            </a:r>
            <a:r>
              <a:rPr lang="en-US" sz="2800" baseline="30000" dirty="0" smtClean="0"/>
              <a:t>-</a:t>
            </a:r>
            <a:r>
              <a:rPr lang="en-US" sz="2800" dirty="0" smtClean="0"/>
              <a:t>(d)=       ,</a:t>
            </a:r>
          </a:p>
          <a:p>
            <a:pPr algn="l" rtl="0">
              <a:buNone/>
            </a:pPr>
            <a:r>
              <a:rPr lang="en-US" sz="2800" dirty="0" smtClean="0"/>
              <a:t>deg</a:t>
            </a:r>
            <a:r>
              <a:rPr lang="en-US" sz="2800" baseline="30000" dirty="0" smtClean="0"/>
              <a:t>-</a:t>
            </a:r>
            <a:r>
              <a:rPr lang="en-US" sz="2800" dirty="0" smtClean="0"/>
              <a:t>(e)=        , and deg</a:t>
            </a:r>
            <a:r>
              <a:rPr lang="en-US" sz="2800" baseline="30000" dirty="0" smtClean="0"/>
              <a:t>-</a:t>
            </a:r>
            <a:r>
              <a:rPr lang="en-US" sz="2800" dirty="0" smtClean="0"/>
              <a:t>(f)=        .</a:t>
            </a:r>
          </a:p>
          <a:p>
            <a:pPr algn="l" rtl="0">
              <a:buNone/>
            </a:pPr>
            <a:r>
              <a:rPr lang="en-US" sz="2800" dirty="0" smtClean="0"/>
              <a:t> </a:t>
            </a:r>
            <a:r>
              <a:rPr lang="en-US" sz="2800" b="1" u="sng" dirty="0" smtClean="0">
                <a:solidFill>
                  <a:srgbClr val="00B050"/>
                </a:solidFill>
              </a:rPr>
              <a:t>The out-degrees </a:t>
            </a:r>
            <a:r>
              <a:rPr lang="en-US" sz="2800" dirty="0" smtClean="0"/>
              <a:t>are</a:t>
            </a:r>
          </a:p>
          <a:p>
            <a:pPr algn="l" rtl="0">
              <a:buNone/>
            </a:pPr>
            <a:r>
              <a:rPr lang="en-US" sz="2800" dirty="0" smtClean="0"/>
              <a:t> deg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(a)=       , deg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(b)=         , deg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(c)=        ,</a:t>
            </a:r>
          </a:p>
          <a:p>
            <a:pPr algn="l" rtl="0">
              <a:buNone/>
            </a:pPr>
            <a:r>
              <a:rPr lang="en-US" sz="2800" dirty="0" smtClean="0"/>
              <a:t>deg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(d)=       , deg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(e)=         , and deg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(f) =        .</a:t>
            </a:r>
          </a:p>
          <a:p>
            <a:endParaRPr lang="ar-SA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340768"/>
            <a:ext cx="4824536" cy="2233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16</a:t>
            </a:fld>
            <a:endParaRPr lang="ar-S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76672"/>
            <a:ext cx="8229600" cy="4525963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THEOREM 3</a:t>
            </a:r>
          </a:p>
          <a:p>
            <a:pPr algn="l" rtl="0">
              <a:buNone/>
            </a:pPr>
            <a:r>
              <a:rPr lang="en-US" dirty="0" smtClean="0"/>
              <a:t>Let G = (V,E) b e a graph with </a:t>
            </a:r>
            <a:r>
              <a:rPr lang="en-US" b="1" u="sng" dirty="0" smtClean="0"/>
              <a:t>directed edges</a:t>
            </a:r>
            <a:r>
              <a:rPr lang="en-US" dirty="0" smtClean="0"/>
              <a:t>. Then:</a:t>
            </a:r>
          </a:p>
          <a:p>
            <a:pPr algn="l" rtl="0">
              <a:buNone/>
            </a:pPr>
            <a:r>
              <a:rPr lang="en-US" dirty="0" smtClean="0"/>
              <a:t>∑</a:t>
            </a:r>
            <a:r>
              <a:rPr lang="en-US" baseline="-25000" dirty="0" smtClean="0"/>
              <a:t>v</a:t>
            </a:r>
            <a:r>
              <a:rPr lang="el-GR" baseline="-25000" dirty="0" smtClean="0"/>
              <a:t>ϵ</a:t>
            </a:r>
            <a:r>
              <a:rPr lang="en-US" baseline="-25000" dirty="0" smtClean="0"/>
              <a:t>V </a:t>
            </a:r>
            <a:r>
              <a:rPr lang="en-US" dirty="0" smtClean="0"/>
              <a:t>deg</a:t>
            </a:r>
            <a:r>
              <a:rPr lang="en-US" baseline="30000" dirty="0" smtClean="0"/>
              <a:t>-</a:t>
            </a:r>
            <a:r>
              <a:rPr lang="en-US" dirty="0" smtClean="0"/>
              <a:t>(v)= ∑</a:t>
            </a:r>
            <a:r>
              <a:rPr lang="en-US" baseline="-25000" dirty="0" smtClean="0"/>
              <a:t>v</a:t>
            </a:r>
            <a:r>
              <a:rPr lang="el-GR" baseline="-25000" dirty="0" smtClean="0"/>
              <a:t>ϵ</a:t>
            </a:r>
            <a:r>
              <a:rPr lang="en-US" baseline="-25000" dirty="0" smtClean="0"/>
              <a:t>V </a:t>
            </a:r>
            <a:r>
              <a:rPr lang="en-US" dirty="0" smtClean="0"/>
              <a:t>deg</a:t>
            </a:r>
            <a:r>
              <a:rPr lang="en-US" baseline="30000" dirty="0" smtClean="0"/>
              <a:t>+</a:t>
            </a:r>
            <a:r>
              <a:rPr lang="en-US" dirty="0" smtClean="0"/>
              <a:t>(v)=|E|.</a:t>
            </a:r>
          </a:p>
          <a:p>
            <a:pPr algn="l" rtl="0">
              <a:buNone/>
            </a:pPr>
            <a:endParaRPr lang="en-US" dirty="0" smtClean="0"/>
          </a:p>
          <a:p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17</a:t>
            </a:fld>
            <a:endParaRPr lang="ar-SA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581528" cy="692696"/>
          </a:xfrm>
        </p:spPr>
        <p:txBody>
          <a:bodyPr>
            <a:normAutofit fontScale="90000"/>
          </a:bodyPr>
          <a:lstStyle/>
          <a:p>
            <a:pPr rtl="0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Special Simple Graphs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4785395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u="sng" dirty="0" smtClean="0">
                <a:solidFill>
                  <a:srgbClr val="00B050"/>
                </a:solidFill>
              </a:rPr>
              <a:t>EXAMPLE 5 </a:t>
            </a:r>
          </a:p>
          <a:p>
            <a:pPr algn="l" rtl="0">
              <a:buNone/>
            </a:pPr>
            <a:r>
              <a:rPr lang="en-US" sz="2800" b="1" i="1" u="sng" dirty="0" smtClean="0">
                <a:solidFill>
                  <a:srgbClr val="0070C0"/>
                </a:solidFill>
              </a:rPr>
              <a:t>Complete Graphs </a:t>
            </a:r>
            <a:r>
              <a:rPr lang="en-US" sz="2800" dirty="0" smtClean="0"/>
              <a:t>The complete graph on n vertices, denoted by </a:t>
            </a:r>
            <a:r>
              <a:rPr lang="en-US" sz="2800" dirty="0" err="1" smtClean="0"/>
              <a:t>K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 , is the </a:t>
            </a:r>
            <a:r>
              <a:rPr lang="en-US" sz="2800" b="1" u="sng" dirty="0" smtClean="0"/>
              <a:t>simple graph</a:t>
            </a:r>
          </a:p>
          <a:p>
            <a:pPr algn="l" rtl="0">
              <a:buNone/>
            </a:pPr>
            <a:r>
              <a:rPr lang="en-US" sz="2800" dirty="0" smtClean="0"/>
              <a:t>that contains exactly one edge between each pair of distinct vertices.</a:t>
            </a:r>
          </a:p>
          <a:p>
            <a:pPr algn="l" rtl="0">
              <a:buNone/>
            </a:pPr>
            <a:r>
              <a:rPr lang="en-US" sz="2800" dirty="0" smtClean="0"/>
              <a:t> The graphs </a:t>
            </a:r>
            <a:r>
              <a:rPr lang="en-US" sz="2800" dirty="0" err="1" smtClean="0"/>
              <a:t>K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 , for n=1,2,3,4,5,6, are displayed in Figure 3.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140632"/>
            <a:ext cx="8173532" cy="2312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18</a:t>
            </a:fld>
            <a:endParaRPr lang="ar-SA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00B050"/>
                </a:solidFill>
              </a:rPr>
              <a:t>EXAMPLE 6 </a:t>
            </a:r>
          </a:p>
          <a:p>
            <a:pPr algn="l" rtl="0">
              <a:buNone/>
            </a:pPr>
            <a:r>
              <a:rPr lang="en-US" b="1" i="1" u="sng" dirty="0" smtClean="0">
                <a:solidFill>
                  <a:srgbClr val="0070C0"/>
                </a:solidFill>
              </a:rPr>
              <a:t>Cycles</a:t>
            </a:r>
            <a:r>
              <a:rPr lang="en-US" dirty="0" smtClean="0"/>
              <a:t> The cycle C</a:t>
            </a:r>
            <a:r>
              <a:rPr lang="en-US" baseline="-25000" dirty="0" smtClean="0"/>
              <a:t>n</a:t>
            </a:r>
            <a:r>
              <a:rPr lang="en-US" dirty="0" smtClean="0"/>
              <a:t>≥3, consists of n vertices V</a:t>
            </a:r>
            <a:r>
              <a:rPr lang="en-US" baseline="-25000" dirty="0" smtClean="0"/>
              <a:t>1</a:t>
            </a:r>
            <a:r>
              <a:rPr lang="en-US" dirty="0" smtClean="0"/>
              <a:t>, V</a:t>
            </a:r>
            <a:r>
              <a:rPr lang="en-US" baseline="-25000" dirty="0" smtClean="0"/>
              <a:t>2</a:t>
            </a:r>
            <a:r>
              <a:rPr lang="en-US" dirty="0" smtClean="0"/>
              <a:t> , . . . ,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n</a:t>
            </a:r>
            <a:r>
              <a:rPr lang="en-US" dirty="0" smtClean="0"/>
              <a:t> and edges { V</a:t>
            </a:r>
            <a:r>
              <a:rPr lang="en-US" baseline="-25000" dirty="0" smtClean="0"/>
              <a:t>1</a:t>
            </a:r>
            <a:r>
              <a:rPr lang="en-US" dirty="0" smtClean="0"/>
              <a:t>, V</a:t>
            </a:r>
            <a:r>
              <a:rPr lang="en-US" baseline="-25000" dirty="0" smtClean="0"/>
              <a:t>2</a:t>
            </a:r>
            <a:r>
              <a:rPr lang="en-US" dirty="0" smtClean="0"/>
              <a:t>} , { V</a:t>
            </a:r>
            <a:r>
              <a:rPr lang="en-US" baseline="-25000" dirty="0" smtClean="0"/>
              <a:t>2</a:t>
            </a:r>
            <a:r>
              <a:rPr lang="en-US" dirty="0" smtClean="0"/>
              <a:t> ,V</a:t>
            </a:r>
            <a:r>
              <a:rPr lang="en-US" baseline="-25000" dirty="0" smtClean="0"/>
              <a:t>3</a:t>
            </a:r>
            <a:r>
              <a:rPr lang="en-US" dirty="0" smtClean="0"/>
              <a:t> } , . . . , { V</a:t>
            </a:r>
            <a:r>
              <a:rPr lang="en-US" baseline="-25000" dirty="0" smtClean="0"/>
              <a:t>n-1</a:t>
            </a:r>
            <a:r>
              <a:rPr lang="en-US" dirty="0" smtClean="0"/>
              <a:t> ,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n</a:t>
            </a:r>
            <a:r>
              <a:rPr lang="en-US" dirty="0" smtClean="0"/>
              <a:t>} , and {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n</a:t>
            </a:r>
            <a:r>
              <a:rPr lang="en-US" dirty="0" smtClean="0"/>
              <a:t> ,V</a:t>
            </a:r>
            <a:r>
              <a:rPr lang="en-US" baseline="-25000" dirty="0" smtClean="0"/>
              <a:t>1</a:t>
            </a:r>
            <a:r>
              <a:rPr lang="en-US" dirty="0" smtClean="0"/>
              <a:t>} . </a:t>
            </a:r>
          </a:p>
          <a:p>
            <a:pPr algn="l" rtl="0">
              <a:buNone/>
            </a:pPr>
            <a:r>
              <a:rPr lang="en-US" dirty="0" smtClean="0"/>
              <a:t>The cycles C</a:t>
            </a:r>
            <a:r>
              <a:rPr lang="en-US" baseline="-25000" dirty="0" smtClean="0"/>
              <a:t>3</a:t>
            </a:r>
            <a:r>
              <a:rPr lang="en-US" dirty="0" smtClean="0"/>
              <a:t> ,C</a:t>
            </a:r>
            <a:r>
              <a:rPr lang="en-US" baseline="-25000" dirty="0" smtClean="0"/>
              <a:t>4</a:t>
            </a:r>
            <a:r>
              <a:rPr lang="en-US" dirty="0" smtClean="0"/>
              <a:t> , C</a:t>
            </a:r>
            <a:r>
              <a:rPr lang="en-US" baseline="-25000" dirty="0" smtClean="0"/>
              <a:t>5</a:t>
            </a:r>
            <a:r>
              <a:rPr lang="en-US" dirty="0" smtClean="0"/>
              <a:t> , and C</a:t>
            </a:r>
            <a:r>
              <a:rPr lang="en-US" baseline="-25000" dirty="0" smtClean="0"/>
              <a:t>6</a:t>
            </a:r>
            <a:r>
              <a:rPr lang="en-US" dirty="0" smtClean="0"/>
              <a:t> are displayed in</a:t>
            </a:r>
          </a:p>
          <a:p>
            <a:pPr algn="l" rtl="0">
              <a:buNone/>
            </a:pPr>
            <a:r>
              <a:rPr lang="en-US" dirty="0" smtClean="0"/>
              <a:t>Figure 4.</a:t>
            </a:r>
          </a:p>
          <a:p>
            <a:pPr algn="l" rtl="0">
              <a:buNone/>
            </a:pPr>
            <a:endParaRPr lang="ar-S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645023"/>
            <a:ext cx="6192688" cy="2335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19</a:t>
            </a:fld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07504" y="980728"/>
            <a:ext cx="8280920" cy="482453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040560"/>
          </a:xfrm>
        </p:spPr>
        <p:txBody>
          <a:bodyPr>
            <a:normAutofit fontScale="92500" lnSpcReduction="10000"/>
          </a:bodyPr>
          <a:lstStyle/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DEFINITION 1</a:t>
            </a:r>
          </a:p>
          <a:p>
            <a:pPr algn="l" rtl="0"/>
            <a:r>
              <a:rPr lang="en-US" dirty="0" smtClean="0"/>
              <a:t>A graph G = ( V , E) consists of V, a nonempty set of </a:t>
            </a:r>
            <a:r>
              <a:rPr lang="en-US" b="1" i="1" u="sng" dirty="0" smtClean="0">
                <a:solidFill>
                  <a:srgbClr val="0070C0"/>
                </a:solidFill>
              </a:rPr>
              <a:t>vertices </a:t>
            </a:r>
            <a:r>
              <a:rPr lang="en-US" dirty="0" smtClean="0"/>
              <a:t>and E, a set of </a:t>
            </a:r>
            <a:r>
              <a:rPr lang="en-US" b="1" i="1" u="sng" dirty="0" smtClean="0">
                <a:solidFill>
                  <a:srgbClr val="0070C0"/>
                </a:solidFill>
              </a:rPr>
              <a:t>edges. </a:t>
            </a:r>
          </a:p>
          <a:p>
            <a:pPr algn="l" rtl="0"/>
            <a:r>
              <a:rPr lang="en-US" dirty="0" smtClean="0"/>
              <a:t>Each edge has either one or two vertices associated with it, called its </a:t>
            </a:r>
            <a:r>
              <a:rPr lang="en-US" dirty="0" smtClean="0">
                <a:solidFill>
                  <a:srgbClr val="FF0000"/>
                </a:solidFill>
              </a:rPr>
              <a:t>endpoints</a:t>
            </a:r>
            <a:r>
              <a:rPr lang="en-US" dirty="0" smtClean="0"/>
              <a:t>. </a:t>
            </a:r>
          </a:p>
          <a:p>
            <a:pPr algn="l" rtl="0"/>
            <a:r>
              <a:rPr lang="en-US" dirty="0" smtClean="0"/>
              <a:t>An edge is said to </a:t>
            </a:r>
            <a:r>
              <a:rPr lang="en-US" dirty="0" smtClean="0">
                <a:solidFill>
                  <a:srgbClr val="FF0000"/>
                </a:solidFill>
              </a:rPr>
              <a:t>connect</a:t>
            </a:r>
            <a:r>
              <a:rPr lang="en-US" dirty="0" smtClean="0"/>
              <a:t> its endpoints.</a:t>
            </a:r>
          </a:p>
          <a:p>
            <a:pPr algn="l" rtl="0"/>
            <a:r>
              <a:rPr lang="en-US" dirty="0" smtClean="0"/>
              <a:t>A graph with an infinite vertex set is called an </a:t>
            </a:r>
            <a:r>
              <a:rPr lang="en-US" b="1" i="1" u="sng" dirty="0" smtClean="0">
                <a:solidFill>
                  <a:srgbClr val="0070C0"/>
                </a:solidFill>
              </a:rPr>
              <a:t>infinite graph.</a:t>
            </a:r>
          </a:p>
          <a:p>
            <a:pPr algn="l" rtl="0"/>
            <a:r>
              <a:rPr lang="en-US" dirty="0" smtClean="0"/>
              <a:t>a graph with a finite vertex set is called a </a:t>
            </a:r>
            <a:r>
              <a:rPr lang="en-US" b="1" i="1" u="sng" dirty="0" smtClean="0">
                <a:solidFill>
                  <a:srgbClr val="0070C0"/>
                </a:solidFill>
              </a:rPr>
              <a:t>finite graph.</a:t>
            </a:r>
            <a:endParaRPr lang="ar-SA" b="1" i="1" u="sng" dirty="0" smtClean="0">
              <a:solidFill>
                <a:srgbClr val="0070C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30622"/>
            <a:ext cx="8229600" cy="922114"/>
          </a:xfrm>
        </p:spPr>
        <p:txBody>
          <a:bodyPr anchor="ctr" anchorCtr="1">
            <a:normAutofit fontScale="90000"/>
          </a:bodyPr>
          <a:lstStyle/>
          <a:p>
            <a:pPr rtl="0"/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Graphs and Graph Models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00B050"/>
                </a:solidFill>
              </a:rPr>
              <a:t>EXAMPLE 7</a:t>
            </a:r>
          </a:p>
          <a:p>
            <a:pPr algn="l" rtl="0">
              <a:buNone/>
            </a:pPr>
            <a:r>
              <a:rPr lang="en-US" b="1" i="1" u="sng" dirty="0" smtClean="0">
                <a:solidFill>
                  <a:srgbClr val="0070C0"/>
                </a:solidFill>
              </a:rPr>
              <a:t>Wheels</a:t>
            </a:r>
            <a:r>
              <a:rPr lang="en-US" dirty="0" smtClean="0"/>
              <a:t> We obtain the wheel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n</a:t>
            </a:r>
            <a:r>
              <a:rPr lang="en-US" dirty="0" smtClean="0"/>
              <a:t> when we add an additional vertex to the cycle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n</a:t>
            </a:r>
            <a:r>
              <a:rPr lang="en-US" dirty="0" smtClean="0"/>
              <a:t> , for n≥3 , and connect this new vertex to each of the n vertices in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n</a:t>
            </a:r>
            <a:r>
              <a:rPr lang="en-US" dirty="0" smtClean="0"/>
              <a:t> , by new edges. </a:t>
            </a:r>
          </a:p>
          <a:p>
            <a:pPr algn="l" rtl="0">
              <a:buNone/>
            </a:pPr>
            <a:r>
              <a:rPr lang="en-US" dirty="0" smtClean="0"/>
              <a:t>The wheels W</a:t>
            </a:r>
            <a:r>
              <a:rPr lang="en-US" baseline="-25000" dirty="0" smtClean="0"/>
              <a:t>3</a:t>
            </a:r>
            <a:r>
              <a:rPr lang="en-US" dirty="0" smtClean="0"/>
              <a:t> , W</a:t>
            </a:r>
            <a:r>
              <a:rPr lang="en-US" baseline="-25000" dirty="0" smtClean="0"/>
              <a:t>4</a:t>
            </a:r>
            <a:r>
              <a:rPr lang="en-US" dirty="0" smtClean="0"/>
              <a:t> ,W</a:t>
            </a:r>
            <a:r>
              <a:rPr lang="en-US" baseline="-25000" dirty="0" smtClean="0"/>
              <a:t>5</a:t>
            </a:r>
            <a:r>
              <a:rPr lang="en-US" dirty="0" smtClean="0"/>
              <a:t> , and W</a:t>
            </a:r>
            <a:r>
              <a:rPr lang="en-US" baseline="-25000" dirty="0" smtClean="0"/>
              <a:t>6</a:t>
            </a:r>
            <a:r>
              <a:rPr lang="en-US" dirty="0" smtClean="0"/>
              <a:t> are displayed in Figure 5 .</a:t>
            </a:r>
            <a:endParaRPr lang="ar-S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149080"/>
            <a:ext cx="6120680" cy="2121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20</a:t>
            </a:fld>
            <a:endParaRPr lang="ar-SA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i="1" u="sng" dirty="0" smtClean="0">
                <a:solidFill>
                  <a:srgbClr val="FF0000"/>
                </a:solidFill>
              </a:rPr>
              <a:t>Bipartite Graphs</a:t>
            </a:r>
            <a:endParaRPr lang="ar-SA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DEFINITION 5 </a:t>
            </a:r>
          </a:p>
          <a:p>
            <a:pPr algn="l" rtl="0">
              <a:buNone/>
            </a:pPr>
            <a:r>
              <a:rPr lang="en-US" dirty="0" smtClean="0"/>
              <a:t>A </a:t>
            </a:r>
            <a:r>
              <a:rPr lang="en-US" b="1" u="sng" dirty="0" smtClean="0"/>
              <a:t>simple graph </a:t>
            </a:r>
            <a:r>
              <a:rPr lang="en-US" dirty="0" smtClean="0"/>
              <a:t>G is called </a:t>
            </a:r>
            <a:r>
              <a:rPr lang="en-US" b="1" i="1" u="sng" dirty="0" smtClean="0">
                <a:solidFill>
                  <a:srgbClr val="00B050"/>
                </a:solidFill>
              </a:rPr>
              <a:t>bipartite</a:t>
            </a:r>
            <a:r>
              <a:rPr lang="en-US" dirty="0" smtClean="0"/>
              <a:t> if its vertex set V can be partitioned into </a:t>
            </a:r>
            <a:r>
              <a:rPr lang="en-US" smtClean="0"/>
              <a:t>two disjoint sets </a:t>
            </a:r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and V</a:t>
            </a:r>
            <a:r>
              <a:rPr lang="en-US" baseline="-25000" dirty="0" smtClean="0"/>
              <a:t>2</a:t>
            </a:r>
            <a:r>
              <a:rPr lang="en-US" dirty="0" smtClean="0"/>
              <a:t> such that every edge in the graph connects a vertex in V</a:t>
            </a:r>
            <a:r>
              <a:rPr lang="en-US" baseline="-25000" dirty="0" smtClean="0"/>
              <a:t>1</a:t>
            </a:r>
            <a:r>
              <a:rPr lang="en-US" dirty="0" smtClean="0"/>
              <a:t> and a vertex in V</a:t>
            </a:r>
            <a:r>
              <a:rPr lang="en-US" baseline="-25000" dirty="0" smtClean="0"/>
              <a:t>2</a:t>
            </a:r>
            <a:r>
              <a:rPr lang="en-US" dirty="0" smtClean="0"/>
              <a:t> .</a:t>
            </a:r>
            <a:endParaRPr lang="en-US" baseline="-25000" dirty="0" smtClean="0"/>
          </a:p>
          <a:p>
            <a:pPr algn="l" rtl="0">
              <a:buNone/>
            </a:pPr>
            <a:r>
              <a:rPr lang="en-US" dirty="0" smtClean="0"/>
              <a:t>(so that no edge in G connects either two vertices in V</a:t>
            </a:r>
            <a:r>
              <a:rPr lang="en-US" baseline="-25000" dirty="0" smtClean="0"/>
              <a:t>1</a:t>
            </a:r>
            <a:r>
              <a:rPr lang="en-US" dirty="0" smtClean="0"/>
              <a:t> or two vertices in V</a:t>
            </a:r>
            <a:r>
              <a:rPr lang="en-US" baseline="-25000" dirty="0" smtClean="0"/>
              <a:t>2</a:t>
            </a:r>
            <a:r>
              <a:rPr lang="en-US" dirty="0" smtClean="0"/>
              <a:t>).</a:t>
            </a:r>
          </a:p>
          <a:p>
            <a:pPr algn="l" rtl="0">
              <a:buNone/>
            </a:pPr>
            <a:r>
              <a:rPr lang="en-US" dirty="0" smtClean="0"/>
              <a:t> When this condition holds, we call the pair (V</a:t>
            </a:r>
            <a:r>
              <a:rPr lang="en-US" baseline="-25000" dirty="0" smtClean="0"/>
              <a:t>1</a:t>
            </a:r>
            <a:r>
              <a:rPr lang="en-US" dirty="0" smtClean="0"/>
              <a:t>,V</a:t>
            </a:r>
            <a:r>
              <a:rPr lang="en-US" baseline="-25000" dirty="0" smtClean="0"/>
              <a:t>2</a:t>
            </a:r>
            <a:r>
              <a:rPr lang="en-US" dirty="0" smtClean="0"/>
              <a:t>) a </a:t>
            </a:r>
            <a:r>
              <a:rPr lang="en-US" b="1" i="1" u="sng" dirty="0" smtClean="0">
                <a:solidFill>
                  <a:srgbClr val="00B050"/>
                </a:solidFill>
              </a:rPr>
              <a:t>bipartition</a:t>
            </a:r>
            <a:r>
              <a:rPr lang="en-US" dirty="0" smtClean="0"/>
              <a:t> of the vertex set V of G .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21</a:t>
            </a:fld>
            <a:endParaRPr lang="ar-SA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6192688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400" b="1" u="sng" dirty="0" smtClean="0">
                <a:solidFill>
                  <a:srgbClr val="FF0000"/>
                </a:solidFill>
              </a:rPr>
              <a:t>EXAMPLE 11</a:t>
            </a:r>
          </a:p>
          <a:p>
            <a:pPr algn="l" rtl="0">
              <a:buNone/>
            </a:pPr>
            <a:r>
              <a:rPr lang="en-US" sz="2400" b="1" dirty="0" smtClean="0"/>
              <a:t> Are the graphs G and H displayed in Figure 8 bipartite?</a:t>
            </a:r>
          </a:p>
          <a:p>
            <a:pPr algn="l" rtl="0">
              <a:buNone/>
            </a:pPr>
            <a:endParaRPr lang="en-US" sz="2400" b="1" u="sng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en-US" sz="2400" b="1" u="sng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en-US" sz="2400" b="1" u="sng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en-US" sz="2400" b="1" u="sng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en-US" sz="2400" b="1" u="sng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en-US" sz="2400" b="1" u="sng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en-US" sz="2400" b="1" u="sng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sz="2400" b="1" u="sng" dirty="0" smtClean="0">
                <a:solidFill>
                  <a:srgbClr val="FF0000"/>
                </a:solidFill>
              </a:rPr>
              <a:t>Solution:</a:t>
            </a:r>
          </a:p>
          <a:p>
            <a:pPr algn="l" rtl="0">
              <a:buNone/>
            </a:pPr>
            <a:r>
              <a:rPr lang="en-US" sz="2400" b="1" u="sng" dirty="0" smtClean="0">
                <a:solidFill>
                  <a:srgbClr val="0070C0"/>
                </a:solidFill>
              </a:rPr>
              <a:t> Graph G is bipartite </a:t>
            </a:r>
          </a:p>
          <a:p>
            <a:pPr algn="l" rtl="0">
              <a:buNone/>
            </a:pPr>
            <a:endParaRPr lang="en-US" sz="2400" b="1" u="sng" dirty="0" smtClean="0">
              <a:solidFill>
                <a:srgbClr val="0070C0"/>
              </a:solidFill>
            </a:endParaRPr>
          </a:p>
          <a:p>
            <a:pPr algn="l" rtl="0">
              <a:buNone/>
            </a:pPr>
            <a:r>
              <a:rPr lang="en-US" sz="2400" b="1" u="sng" dirty="0" smtClean="0">
                <a:solidFill>
                  <a:srgbClr val="0070C0"/>
                </a:solidFill>
              </a:rPr>
              <a:t>Graph H is not</a:t>
            </a:r>
            <a:endParaRPr lang="ar-SA" sz="24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411982"/>
            <a:ext cx="5925294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22</a:t>
            </a:fld>
            <a:endParaRPr lang="ar-SA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36712"/>
          </a:xfrm>
        </p:spPr>
        <p:txBody>
          <a:bodyPr/>
          <a:lstStyle/>
          <a:p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ar-SA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0070C0"/>
                </a:solidFill>
              </a:rPr>
              <a:t>Page 608</a:t>
            </a:r>
          </a:p>
          <a:p>
            <a:pPr algn="l" rtl="0"/>
            <a:r>
              <a:rPr lang="en-US" dirty="0" smtClean="0"/>
              <a:t>1</a:t>
            </a:r>
          </a:p>
          <a:p>
            <a:pPr algn="l" rtl="0"/>
            <a:r>
              <a:rPr lang="en-US" dirty="0" smtClean="0"/>
              <a:t>2</a:t>
            </a:r>
          </a:p>
          <a:p>
            <a:pPr algn="l" rtl="0"/>
            <a:r>
              <a:rPr lang="en-US" dirty="0" smtClean="0"/>
              <a:t>3</a:t>
            </a:r>
          </a:p>
          <a:p>
            <a:pPr algn="l" rtl="0"/>
            <a:r>
              <a:rPr lang="en-US" dirty="0" smtClean="0"/>
              <a:t>7</a:t>
            </a:r>
          </a:p>
          <a:p>
            <a:pPr algn="l" rtl="0"/>
            <a:r>
              <a:rPr lang="en-US" dirty="0" smtClean="0"/>
              <a:t>8</a:t>
            </a:r>
          </a:p>
          <a:p>
            <a:pPr algn="l" rtl="0"/>
            <a:r>
              <a:rPr lang="en-US" dirty="0" smtClean="0"/>
              <a:t>9</a:t>
            </a:r>
          </a:p>
          <a:p>
            <a:pPr algn="l" rtl="0"/>
            <a:r>
              <a:rPr lang="en-US" dirty="0" smtClean="0"/>
              <a:t>10</a:t>
            </a:r>
          </a:p>
          <a:p>
            <a:pPr algn="l" rtl="0"/>
            <a:r>
              <a:rPr lang="en-US" dirty="0" smtClean="0"/>
              <a:t>29(</a:t>
            </a:r>
            <a:r>
              <a:rPr lang="en-US" dirty="0" err="1" smtClean="0"/>
              <a:t>a,b,c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37(</a:t>
            </a:r>
            <a:r>
              <a:rPr lang="en-US" dirty="0" err="1" smtClean="0"/>
              <a:t>a,b,d,e,f</a:t>
            </a:r>
            <a:r>
              <a:rPr lang="en-US" dirty="0" smtClean="0"/>
              <a:t>).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23</a:t>
            </a:fld>
            <a:endParaRPr lang="ar-SA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شكل بيضاوي 4"/>
          <p:cNvSpPr/>
          <p:nvPr/>
        </p:nvSpPr>
        <p:spPr>
          <a:xfrm>
            <a:off x="2195736" y="2276872"/>
            <a:ext cx="5184576" cy="151216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4056" y="2247007"/>
            <a:ext cx="7772400" cy="1470025"/>
          </a:xfrm>
        </p:spPr>
        <p:txBody>
          <a:bodyPr/>
          <a:lstStyle/>
          <a:p>
            <a:pPr rtl="0"/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9.4 Connectivity</a:t>
            </a:r>
            <a:endParaRPr lang="ar-SA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24</a:t>
            </a:fld>
            <a:endParaRPr lang="ar-SA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07504" y="1196752"/>
            <a:ext cx="8496944" cy="547260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738336"/>
          </a:xfrm>
        </p:spPr>
        <p:txBody>
          <a:bodyPr>
            <a:normAutofit/>
          </a:bodyPr>
          <a:lstStyle/>
          <a:p>
            <a:pPr rtl="0"/>
            <a:r>
              <a:rPr lang="en-US" sz="3200" b="1" i="1" u="sng" dirty="0" smtClean="0">
                <a:solidFill>
                  <a:srgbClr val="FF0000"/>
                </a:solidFill>
              </a:rPr>
              <a:t>Paths</a:t>
            </a:r>
            <a:endParaRPr lang="ar-SA" sz="3200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165304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2250" dirty="0" smtClean="0"/>
              <a:t>Informally, </a:t>
            </a:r>
            <a:r>
              <a:rPr lang="en-US" sz="2250" b="1" i="1" u="sng" dirty="0" smtClean="0">
                <a:solidFill>
                  <a:srgbClr val="00B050"/>
                </a:solidFill>
              </a:rPr>
              <a:t>a path</a:t>
            </a:r>
            <a:r>
              <a:rPr lang="en-US" sz="2250" dirty="0" smtClean="0"/>
              <a:t> is a </a:t>
            </a:r>
            <a:r>
              <a:rPr lang="en-US" sz="2250" b="1" u="sng" dirty="0" smtClean="0"/>
              <a:t>sequence of edges </a:t>
            </a:r>
            <a:r>
              <a:rPr lang="en-US" sz="2250" dirty="0" smtClean="0"/>
              <a:t>that begins at a vertex of a graph and travels from vertex to vertex along edges of the graph.</a:t>
            </a:r>
          </a:p>
          <a:p>
            <a:pPr algn="l" rtl="0">
              <a:buNone/>
            </a:pPr>
            <a:r>
              <a:rPr lang="en-US" sz="2250" b="1" dirty="0" smtClean="0">
                <a:solidFill>
                  <a:srgbClr val="C00000"/>
                </a:solidFill>
              </a:rPr>
              <a:t>Definition 1</a:t>
            </a:r>
          </a:p>
          <a:p>
            <a:pPr algn="l" rtl="0"/>
            <a:r>
              <a:rPr lang="en-US" sz="2250" dirty="0" smtClean="0"/>
              <a:t>Let n be a nonnegative integer and G an undirected graph. </a:t>
            </a:r>
            <a:r>
              <a:rPr lang="en-US" sz="2250" b="1" i="1" u="sng" dirty="0" smtClean="0">
                <a:solidFill>
                  <a:srgbClr val="00B050"/>
                </a:solidFill>
              </a:rPr>
              <a:t>A path of length n </a:t>
            </a:r>
            <a:r>
              <a:rPr lang="en-US" sz="2250" dirty="0" smtClean="0"/>
              <a:t>from u to v in G is a sequence of n edges e</a:t>
            </a:r>
            <a:r>
              <a:rPr lang="en-US" sz="2250" baseline="-25000" dirty="0" smtClean="0"/>
              <a:t>1</a:t>
            </a:r>
            <a:r>
              <a:rPr lang="en-US" sz="2250" dirty="0" smtClean="0"/>
              <a:t> , . . . , e</a:t>
            </a:r>
            <a:r>
              <a:rPr lang="en-US" sz="2250" baseline="-25000" dirty="0" smtClean="0"/>
              <a:t>n</a:t>
            </a:r>
            <a:r>
              <a:rPr lang="en-US" sz="2250" dirty="0" smtClean="0"/>
              <a:t> of G such that e</a:t>
            </a:r>
            <a:r>
              <a:rPr lang="en-US" sz="2250" baseline="-25000" dirty="0" smtClean="0"/>
              <a:t>1</a:t>
            </a:r>
            <a:r>
              <a:rPr lang="en-US" sz="2250" dirty="0" smtClean="0"/>
              <a:t> is associated with {x</a:t>
            </a:r>
            <a:r>
              <a:rPr lang="en-US" sz="2250" baseline="-25000" dirty="0" smtClean="0"/>
              <a:t>0</a:t>
            </a:r>
            <a:r>
              <a:rPr lang="en-US" sz="2250" dirty="0" smtClean="0"/>
              <a:t>, x</a:t>
            </a:r>
            <a:r>
              <a:rPr lang="en-US" sz="2250" baseline="-25000" dirty="0" smtClean="0"/>
              <a:t>1</a:t>
            </a:r>
            <a:r>
              <a:rPr lang="en-US" sz="2250" dirty="0" smtClean="0"/>
              <a:t>}, e</a:t>
            </a:r>
            <a:r>
              <a:rPr lang="en-US" sz="2250" baseline="-25000" dirty="0" smtClean="0"/>
              <a:t>2</a:t>
            </a:r>
            <a:r>
              <a:rPr lang="en-US" sz="2250" dirty="0" smtClean="0"/>
              <a:t> is associated with {X</a:t>
            </a:r>
            <a:r>
              <a:rPr lang="en-US" sz="2250" baseline="-25000" dirty="0" smtClean="0"/>
              <a:t>1</a:t>
            </a:r>
            <a:r>
              <a:rPr lang="en-US" sz="2250" dirty="0" smtClean="0"/>
              <a:t> , X</a:t>
            </a:r>
            <a:r>
              <a:rPr lang="en-US" sz="2250" baseline="-25000" dirty="0" smtClean="0"/>
              <a:t>2</a:t>
            </a:r>
            <a:r>
              <a:rPr lang="en-US" sz="2250" dirty="0" smtClean="0"/>
              <a:t> } , and so on, with e</a:t>
            </a:r>
            <a:r>
              <a:rPr lang="en-US" sz="2250" baseline="-25000" dirty="0" smtClean="0"/>
              <a:t>n</a:t>
            </a:r>
            <a:r>
              <a:rPr lang="en-US" sz="2250" dirty="0" smtClean="0"/>
              <a:t> associated with {x</a:t>
            </a:r>
            <a:r>
              <a:rPr lang="en-US" sz="2250" baseline="-25000" dirty="0" smtClean="0"/>
              <a:t>n-1</a:t>
            </a:r>
            <a:r>
              <a:rPr lang="en-US" sz="2250" dirty="0" smtClean="0"/>
              <a:t> , </a:t>
            </a:r>
            <a:r>
              <a:rPr lang="en-US" sz="2250" dirty="0" err="1" smtClean="0"/>
              <a:t>x</a:t>
            </a:r>
            <a:r>
              <a:rPr lang="en-US" sz="2250" baseline="-25000" dirty="0" err="1" smtClean="0"/>
              <a:t>n</a:t>
            </a:r>
            <a:r>
              <a:rPr lang="en-US" sz="2250" dirty="0" smtClean="0"/>
              <a:t> }, where X</a:t>
            </a:r>
            <a:r>
              <a:rPr lang="en-US" sz="2250" baseline="-25000" dirty="0" smtClean="0"/>
              <a:t>0</a:t>
            </a:r>
            <a:r>
              <a:rPr lang="en-US" sz="2250" dirty="0" smtClean="0"/>
              <a:t>= u and </a:t>
            </a:r>
            <a:r>
              <a:rPr lang="en-US" sz="2250" dirty="0" err="1" smtClean="0"/>
              <a:t>X</a:t>
            </a:r>
            <a:r>
              <a:rPr lang="en-US" sz="2250" baseline="-25000" dirty="0" err="1" smtClean="0"/>
              <a:t>n</a:t>
            </a:r>
            <a:r>
              <a:rPr lang="en-US" sz="2250" dirty="0" smtClean="0"/>
              <a:t>=v.</a:t>
            </a:r>
          </a:p>
          <a:p>
            <a:pPr algn="l" rtl="0"/>
            <a:r>
              <a:rPr lang="en-US" sz="2250" dirty="0" smtClean="0"/>
              <a:t> When the graph is simple, we denote this path by its vertex sequence X</a:t>
            </a:r>
            <a:r>
              <a:rPr lang="en-US" sz="2250" baseline="-25000" dirty="0" smtClean="0"/>
              <a:t>0</a:t>
            </a:r>
            <a:r>
              <a:rPr lang="en-US" sz="2250" dirty="0" smtClean="0"/>
              <a:t>,X</a:t>
            </a:r>
            <a:r>
              <a:rPr lang="en-US" sz="2250" baseline="-25000" dirty="0" smtClean="0"/>
              <a:t>1</a:t>
            </a:r>
            <a:r>
              <a:rPr lang="en-US" sz="2250" dirty="0" smtClean="0"/>
              <a:t>,…, </a:t>
            </a:r>
            <a:r>
              <a:rPr lang="en-US" sz="2250" dirty="0" err="1" smtClean="0"/>
              <a:t>Xn</a:t>
            </a:r>
            <a:r>
              <a:rPr lang="en-US" sz="2250" dirty="0" smtClean="0"/>
              <a:t> (because listing these vertices uniquely determines the path).</a:t>
            </a:r>
          </a:p>
          <a:p>
            <a:pPr algn="l" rtl="0">
              <a:buNone/>
            </a:pPr>
            <a:r>
              <a:rPr lang="en-US" sz="2250" dirty="0" smtClean="0"/>
              <a:t> The path is a </a:t>
            </a:r>
            <a:r>
              <a:rPr lang="en-US" sz="2250" b="1" i="1" u="sng" dirty="0" smtClean="0">
                <a:solidFill>
                  <a:srgbClr val="00B050"/>
                </a:solidFill>
              </a:rPr>
              <a:t>circuit</a:t>
            </a:r>
            <a:r>
              <a:rPr lang="en-US" sz="2250" dirty="0" smtClean="0"/>
              <a:t> if it begins and ends at the same vertex, that is, if u = v, and has length greater than zero.</a:t>
            </a:r>
          </a:p>
          <a:p>
            <a:pPr algn="l" rtl="0"/>
            <a:r>
              <a:rPr lang="en-US" sz="2250" dirty="0" smtClean="0"/>
              <a:t> The path or circuit is said to </a:t>
            </a:r>
            <a:r>
              <a:rPr lang="en-US" sz="2250" b="1" i="1" u="sng" dirty="0" smtClean="0">
                <a:solidFill>
                  <a:srgbClr val="00B050"/>
                </a:solidFill>
              </a:rPr>
              <a:t>pass through the vertices </a:t>
            </a:r>
            <a:r>
              <a:rPr lang="en-US" sz="2250" dirty="0" smtClean="0"/>
              <a:t>X</a:t>
            </a:r>
            <a:r>
              <a:rPr lang="en-US" sz="2250" baseline="-25000" dirty="0" smtClean="0"/>
              <a:t>1</a:t>
            </a:r>
            <a:r>
              <a:rPr lang="en-US" sz="2250" dirty="0" smtClean="0"/>
              <a:t> , X</a:t>
            </a:r>
            <a:r>
              <a:rPr lang="en-US" sz="2250" baseline="-25000" dirty="0" smtClean="0"/>
              <a:t>2</a:t>
            </a:r>
            <a:r>
              <a:rPr lang="en-US" sz="2250" dirty="0" smtClean="0"/>
              <a:t> , . . . , </a:t>
            </a:r>
            <a:r>
              <a:rPr lang="en-US" sz="2250" dirty="0" err="1" smtClean="0"/>
              <a:t>X</a:t>
            </a:r>
            <a:r>
              <a:rPr lang="en-US" sz="2250" baseline="-25000" dirty="0" err="1" smtClean="0"/>
              <a:t>n</a:t>
            </a:r>
            <a:r>
              <a:rPr lang="en-US" sz="2250" baseline="-25000" dirty="0" smtClean="0"/>
              <a:t>-l  </a:t>
            </a:r>
            <a:r>
              <a:rPr lang="en-US" sz="2250" dirty="0" smtClean="0"/>
              <a:t>or </a:t>
            </a:r>
            <a:r>
              <a:rPr lang="en-US" sz="2250" b="1" i="1" u="sng" dirty="0" smtClean="0">
                <a:solidFill>
                  <a:srgbClr val="00B050"/>
                </a:solidFill>
              </a:rPr>
              <a:t>traverse the edges </a:t>
            </a:r>
            <a:r>
              <a:rPr lang="en-US" sz="2250" dirty="0" smtClean="0"/>
              <a:t>e</a:t>
            </a:r>
            <a:r>
              <a:rPr lang="en-US" sz="2250" baseline="-25000" dirty="0" smtClean="0"/>
              <a:t>1</a:t>
            </a:r>
            <a:r>
              <a:rPr lang="en-US" sz="2250" dirty="0" smtClean="0"/>
              <a:t> , e</a:t>
            </a:r>
            <a:r>
              <a:rPr lang="en-US" sz="2250" baseline="-25000" dirty="0" smtClean="0"/>
              <a:t>2</a:t>
            </a:r>
            <a:r>
              <a:rPr lang="en-US" sz="2250" dirty="0" smtClean="0"/>
              <a:t> , . . . , e</a:t>
            </a:r>
            <a:r>
              <a:rPr lang="en-US" sz="2250" baseline="-25000" dirty="0" smtClean="0"/>
              <a:t>n</a:t>
            </a:r>
            <a:r>
              <a:rPr lang="en-US" sz="2250" dirty="0" smtClean="0"/>
              <a:t> .</a:t>
            </a:r>
          </a:p>
          <a:p>
            <a:pPr algn="l" rtl="0"/>
            <a:r>
              <a:rPr lang="en-US" sz="2250" b="1" i="1" u="sng" dirty="0" smtClean="0">
                <a:solidFill>
                  <a:srgbClr val="00B050"/>
                </a:solidFill>
              </a:rPr>
              <a:t>A path or circuit is simple </a:t>
            </a:r>
            <a:r>
              <a:rPr lang="en-US" sz="2250" dirty="0" smtClean="0"/>
              <a:t>if it does not contain the same edge more than once.</a:t>
            </a:r>
            <a:endParaRPr lang="ar-SA" sz="22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25</a:t>
            </a:fld>
            <a:endParaRPr lang="ar-SA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904656"/>
          </a:xfrm>
        </p:spPr>
        <p:txBody>
          <a:bodyPr>
            <a:normAutofit fontScale="85000" lnSpcReduction="10000"/>
          </a:bodyPr>
          <a:lstStyle/>
          <a:p>
            <a:pPr algn="l" rtl="0">
              <a:buNone/>
            </a:pPr>
            <a:r>
              <a:rPr lang="en-US" b="1" i="1" u="sng" dirty="0" smtClean="0">
                <a:solidFill>
                  <a:srgbClr val="FF0000"/>
                </a:solidFill>
              </a:rPr>
              <a:t>Remark:</a:t>
            </a:r>
          </a:p>
          <a:p>
            <a:pPr algn="l" rtl="0"/>
            <a:r>
              <a:rPr lang="en-US" dirty="0" smtClean="0"/>
              <a:t>in some books, the term </a:t>
            </a:r>
            <a:r>
              <a:rPr lang="en-US" b="1" i="1" u="sng" dirty="0" smtClean="0">
                <a:solidFill>
                  <a:srgbClr val="00B050"/>
                </a:solidFill>
              </a:rPr>
              <a:t>walk </a:t>
            </a:r>
            <a:r>
              <a:rPr lang="en-US" dirty="0" smtClean="0"/>
              <a:t>is used instead of </a:t>
            </a:r>
            <a:r>
              <a:rPr lang="en-US" b="1" i="1" u="sng" dirty="0" smtClean="0">
                <a:solidFill>
                  <a:srgbClr val="00B050"/>
                </a:solidFill>
              </a:rPr>
              <a:t>path</a:t>
            </a:r>
            <a:r>
              <a:rPr lang="en-US" dirty="0" smtClean="0"/>
              <a:t>, where a </a:t>
            </a:r>
            <a:r>
              <a:rPr lang="en-US" b="1" i="1" u="sng" dirty="0" smtClean="0">
                <a:solidFill>
                  <a:srgbClr val="00B050"/>
                </a:solidFill>
              </a:rPr>
              <a:t>walk</a:t>
            </a:r>
            <a:r>
              <a:rPr lang="en-US" dirty="0" smtClean="0"/>
              <a:t> is defined to be an alternating sequence of vertices and edges of a graph, V</a:t>
            </a:r>
            <a:r>
              <a:rPr lang="en-US" baseline="-25000" dirty="0" smtClean="0"/>
              <a:t>0</a:t>
            </a:r>
            <a:r>
              <a:rPr lang="en-US" dirty="0" smtClean="0"/>
              <a:t>, e</a:t>
            </a:r>
            <a:r>
              <a:rPr lang="en-US" baseline="-25000" dirty="0" smtClean="0"/>
              <a:t>1</a:t>
            </a:r>
            <a:r>
              <a:rPr lang="en-US" dirty="0" smtClean="0"/>
              <a:t>,V</a:t>
            </a:r>
            <a:r>
              <a:rPr lang="en-US" baseline="-25000" dirty="0" smtClean="0"/>
              <a:t>1</a:t>
            </a:r>
            <a:r>
              <a:rPr lang="en-US" dirty="0" smtClean="0"/>
              <a:t>, e</a:t>
            </a:r>
            <a:r>
              <a:rPr lang="en-US" baseline="-25000" dirty="0" smtClean="0"/>
              <a:t>2</a:t>
            </a:r>
            <a:r>
              <a:rPr lang="en-US" dirty="0" smtClean="0"/>
              <a:t>,… , V</a:t>
            </a:r>
            <a:r>
              <a:rPr lang="en-US" baseline="-25000" dirty="0" smtClean="0"/>
              <a:t>n-1</a:t>
            </a:r>
            <a:r>
              <a:rPr lang="en-US" dirty="0" smtClean="0"/>
              <a:t>, e</a:t>
            </a:r>
            <a:r>
              <a:rPr lang="en-US" baseline="-25000" dirty="0" smtClean="0"/>
              <a:t>n</a:t>
            </a:r>
            <a:r>
              <a:rPr lang="en-US" dirty="0" smtClean="0"/>
              <a:t>,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n</a:t>
            </a:r>
            <a:r>
              <a:rPr lang="en-US" dirty="0" smtClean="0"/>
              <a:t> , where V</a:t>
            </a:r>
            <a:r>
              <a:rPr lang="en-US" baseline="-25000" dirty="0" smtClean="0"/>
              <a:t>i-1</a:t>
            </a:r>
            <a:r>
              <a:rPr lang="en-US" dirty="0" smtClean="0"/>
              <a:t>and V</a:t>
            </a:r>
            <a:r>
              <a:rPr lang="en-US" baseline="-25000" dirty="0" smtClean="0"/>
              <a:t>i</a:t>
            </a:r>
            <a:r>
              <a:rPr lang="en-US" dirty="0" smtClean="0"/>
              <a:t> are the endpoints of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 for </a:t>
            </a:r>
            <a:r>
              <a:rPr lang="en-US" dirty="0" err="1" smtClean="0"/>
              <a:t>i</a:t>
            </a:r>
            <a:r>
              <a:rPr lang="en-US" dirty="0" smtClean="0"/>
              <a:t>=1,2,…,n .</a:t>
            </a:r>
          </a:p>
          <a:p>
            <a:pPr algn="l" rtl="0"/>
            <a:r>
              <a:rPr lang="en-US" dirty="0" smtClean="0"/>
              <a:t>When this terminology is used, </a:t>
            </a:r>
            <a:r>
              <a:rPr lang="en-US" b="1" i="1" u="sng" dirty="0" smtClean="0">
                <a:solidFill>
                  <a:srgbClr val="0070C0"/>
                </a:solidFill>
              </a:rPr>
              <a:t>closed walk </a:t>
            </a:r>
            <a:r>
              <a:rPr lang="en-US" dirty="0" smtClean="0"/>
              <a:t>is used instead of </a:t>
            </a:r>
            <a:r>
              <a:rPr lang="en-US" b="1" i="1" u="sng" dirty="0" smtClean="0">
                <a:solidFill>
                  <a:srgbClr val="0070C0"/>
                </a:solidFill>
              </a:rPr>
              <a:t>circuit</a:t>
            </a:r>
            <a:r>
              <a:rPr lang="en-US" dirty="0" smtClean="0"/>
              <a:t> to indicate a walk that</a:t>
            </a:r>
          </a:p>
          <a:p>
            <a:pPr algn="l" rtl="0">
              <a:buNone/>
            </a:pPr>
            <a:r>
              <a:rPr lang="en-US" dirty="0" smtClean="0"/>
              <a:t>begins and ends at the same vertex,</a:t>
            </a:r>
          </a:p>
          <a:p>
            <a:pPr algn="l" rtl="0"/>
            <a:r>
              <a:rPr lang="en-US" dirty="0" smtClean="0"/>
              <a:t> and </a:t>
            </a:r>
            <a:r>
              <a:rPr lang="en-US" b="1" i="1" u="sng" dirty="0" smtClean="0">
                <a:solidFill>
                  <a:srgbClr val="C00000"/>
                </a:solidFill>
              </a:rPr>
              <a:t>trail</a:t>
            </a:r>
            <a:r>
              <a:rPr lang="en-US" dirty="0" smtClean="0"/>
              <a:t> is used to denote a walk that has no repeated</a:t>
            </a:r>
          </a:p>
          <a:p>
            <a:pPr algn="l" rtl="0">
              <a:buNone/>
            </a:pPr>
            <a:r>
              <a:rPr lang="en-US" dirty="0" smtClean="0"/>
              <a:t>edge (replacing the term </a:t>
            </a:r>
            <a:r>
              <a:rPr lang="en-US" b="1" i="1" u="sng" dirty="0" smtClean="0">
                <a:solidFill>
                  <a:srgbClr val="C00000"/>
                </a:solidFill>
              </a:rPr>
              <a:t>simple path</a:t>
            </a:r>
            <a:r>
              <a:rPr lang="en-US" dirty="0" smtClean="0"/>
              <a:t>).</a:t>
            </a:r>
          </a:p>
          <a:p>
            <a:pPr algn="l" rtl="0">
              <a:buNone/>
            </a:pPr>
            <a:r>
              <a:rPr lang="en-US" dirty="0" smtClean="0"/>
              <a:t> When this terminology is used, the terminology path</a:t>
            </a:r>
          </a:p>
          <a:p>
            <a:pPr algn="l" rtl="0">
              <a:buNone/>
            </a:pPr>
            <a:r>
              <a:rPr lang="en-US" dirty="0" smtClean="0"/>
              <a:t>is often used for a trail with no repeated vertices.</a:t>
            </a:r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26</a:t>
            </a:fld>
            <a:endParaRPr lang="ar-SA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400" b="1" u="sng" dirty="0" smtClean="0">
                <a:solidFill>
                  <a:srgbClr val="C00000"/>
                </a:solidFill>
              </a:rPr>
              <a:t>EXAMPLE 1</a:t>
            </a:r>
          </a:p>
          <a:p>
            <a:pPr algn="l" rtl="0"/>
            <a:r>
              <a:rPr lang="en-US" sz="2400" dirty="0" smtClean="0"/>
              <a:t>In the simple graph shown in Figure 1 ,</a:t>
            </a:r>
          </a:p>
          <a:p>
            <a:pPr algn="l" rtl="0"/>
            <a:endParaRPr lang="en-US" sz="2400" dirty="0" smtClean="0"/>
          </a:p>
          <a:p>
            <a:pPr algn="l" rtl="0"/>
            <a:endParaRPr lang="en-US" sz="2400" dirty="0" smtClean="0"/>
          </a:p>
          <a:p>
            <a:pPr algn="l" rtl="0"/>
            <a:endParaRPr lang="en-US" sz="2400" dirty="0" smtClean="0"/>
          </a:p>
          <a:p>
            <a:pPr algn="l" rtl="0"/>
            <a:endParaRPr lang="en-US" sz="2400" dirty="0" smtClean="0"/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a,d,c,f,e</a:t>
            </a:r>
            <a:r>
              <a:rPr lang="en-US" sz="2400" dirty="0" smtClean="0"/>
              <a:t> is a ----------------------- </a:t>
            </a:r>
            <a:r>
              <a:rPr lang="en-US" sz="2400" b="1" u="sng" dirty="0" smtClean="0">
                <a:solidFill>
                  <a:srgbClr val="0070C0"/>
                </a:solidFill>
              </a:rPr>
              <a:t>of length         .</a:t>
            </a:r>
            <a:endParaRPr lang="en-US" sz="2400" dirty="0" smtClean="0"/>
          </a:p>
          <a:p>
            <a:pPr algn="l" rtl="0"/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d,e,c,a</a:t>
            </a:r>
            <a:r>
              <a:rPr lang="en-US" sz="2400" dirty="0" smtClean="0"/>
              <a:t> is</a:t>
            </a:r>
            <a:r>
              <a:rPr lang="en-US" sz="2400" b="1" dirty="0" smtClean="0"/>
              <a:t> ------------------</a:t>
            </a:r>
            <a:r>
              <a:rPr lang="en-US" sz="2400" dirty="0" smtClean="0"/>
              <a:t> 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b, c, f, e, b </a:t>
            </a:r>
            <a:r>
              <a:rPr lang="en-US" sz="2400" dirty="0" smtClean="0"/>
              <a:t>is a </a:t>
            </a:r>
            <a:r>
              <a:rPr lang="en-US" sz="2400" b="1" dirty="0" smtClean="0"/>
              <a:t>---------------------</a:t>
            </a:r>
            <a:r>
              <a:rPr lang="en-US" sz="2400" b="1" u="sng" dirty="0" smtClean="0">
                <a:solidFill>
                  <a:srgbClr val="0070C0"/>
                </a:solidFill>
              </a:rPr>
              <a:t> of length          .</a:t>
            </a:r>
            <a:endParaRPr lang="en-US" sz="2400" dirty="0" smtClean="0"/>
          </a:p>
          <a:p>
            <a:pPr algn="l" rtl="0"/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a, b, e, d, a, b</a:t>
            </a:r>
            <a:r>
              <a:rPr lang="en-US" sz="2400" dirty="0" smtClean="0"/>
              <a:t>, is</a:t>
            </a:r>
            <a:r>
              <a:rPr lang="en-US" sz="2400" b="1" dirty="0" smtClean="0"/>
              <a:t> ------------------</a:t>
            </a:r>
            <a:r>
              <a:rPr lang="en-US" sz="2400" dirty="0" smtClean="0"/>
              <a:t>   </a:t>
            </a:r>
            <a:r>
              <a:rPr lang="en-US" sz="2400" b="1" u="sng" dirty="0" smtClean="0">
                <a:solidFill>
                  <a:srgbClr val="0070C0"/>
                </a:solidFill>
              </a:rPr>
              <a:t>of length         .</a:t>
            </a:r>
            <a:endParaRPr lang="en-US" sz="2400" dirty="0" smtClean="0"/>
          </a:p>
          <a:p>
            <a:pPr algn="l" rtl="0">
              <a:buNone/>
            </a:pPr>
            <a:endParaRPr lang="ar-SA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196752"/>
            <a:ext cx="4392488" cy="199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27</a:t>
            </a:fld>
            <a:endParaRPr lang="ar-SA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مستدير الزوايا 4"/>
          <p:cNvSpPr/>
          <p:nvPr/>
        </p:nvSpPr>
        <p:spPr>
          <a:xfrm>
            <a:off x="107504" y="260648"/>
            <a:ext cx="8712968" cy="61206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32656"/>
            <a:ext cx="8507288" cy="6192688"/>
          </a:xfrm>
        </p:spPr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DEFINITION 2</a:t>
            </a:r>
          </a:p>
          <a:p>
            <a:pPr algn="l" rtl="0">
              <a:buNone/>
            </a:pPr>
            <a:r>
              <a:rPr lang="en-US" dirty="0" smtClean="0"/>
              <a:t>Let n be a nonnegative integer and G a </a:t>
            </a:r>
            <a:r>
              <a:rPr lang="en-US" b="1" u="sng" dirty="0" smtClean="0"/>
              <a:t>directed graph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 </a:t>
            </a:r>
            <a:r>
              <a:rPr lang="en-US" b="1" i="1" u="sng" dirty="0" smtClean="0">
                <a:solidFill>
                  <a:srgbClr val="0070C0"/>
                </a:solidFill>
              </a:rPr>
              <a:t>A path of length n from u to v</a:t>
            </a:r>
            <a:r>
              <a:rPr lang="en-US" dirty="0" smtClean="0"/>
              <a:t> in G is a sequence of edges e</a:t>
            </a:r>
            <a:r>
              <a:rPr lang="en-US" baseline="-25000" dirty="0" smtClean="0"/>
              <a:t>1</a:t>
            </a:r>
            <a:r>
              <a:rPr lang="en-US" dirty="0" smtClean="0"/>
              <a:t>,e</a:t>
            </a:r>
            <a:r>
              <a:rPr lang="en-US" baseline="-25000" dirty="0" smtClean="0"/>
              <a:t>2</a:t>
            </a:r>
            <a:r>
              <a:rPr lang="en-US" dirty="0" smtClean="0"/>
              <a:t>,..,e</a:t>
            </a:r>
            <a:r>
              <a:rPr lang="en-US" baseline="-25000" dirty="0" smtClean="0"/>
              <a:t>n</a:t>
            </a:r>
            <a:r>
              <a:rPr lang="en-US" dirty="0" smtClean="0"/>
              <a:t> of G such that e</a:t>
            </a:r>
            <a:r>
              <a:rPr lang="en-US" baseline="-25000" dirty="0" smtClean="0"/>
              <a:t>1</a:t>
            </a:r>
            <a:r>
              <a:rPr lang="en-US" dirty="0" smtClean="0"/>
              <a:t> is associated with (x</a:t>
            </a:r>
            <a:r>
              <a:rPr lang="en-US" baseline="-25000" dirty="0" smtClean="0"/>
              <a:t>0</a:t>
            </a:r>
            <a:r>
              <a:rPr lang="en-US" dirty="0" smtClean="0"/>
              <a:t> ,x</a:t>
            </a:r>
            <a:r>
              <a:rPr lang="en-US" baseline="-25000" dirty="0" smtClean="0"/>
              <a:t>1</a:t>
            </a:r>
            <a:r>
              <a:rPr lang="en-US" dirty="0" smtClean="0"/>
              <a:t> ), e</a:t>
            </a:r>
            <a:r>
              <a:rPr lang="en-US" baseline="-25000" dirty="0" smtClean="0"/>
              <a:t>2</a:t>
            </a:r>
            <a:r>
              <a:rPr lang="en-US" dirty="0" smtClean="0"/>
              <a:t> is associated with (x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), and so on, with e</a:t>
            </a:r>
            <a:r>
              <a:rPr lang="en-US" baseline="-25000" dirty="0" smtClean="0"/>
              <a:t>n</a:t>
            </a:r>
            <a:r>
              <a:rPr lang="en-US" dirty="0" smtClean="0"/>
              <a:t> associated with  (x</a:t>
            </a:r>
            <a:r>
              <a:rPr lang="en-US" baseline="-25000" dirty="0" smtClean="0"/>
              <a:t>n-1</a:t>
            </a:r>
            <a:r>
              <a:rPr lang="en-US" dirty="0" smtClean="0"/>
              <a:t>,x</a:t>
            </a:r>
            <a:r>
              <a:rPr lang="en-US" baseline="-25000" dirty="0" smtClean="0"/>
              <a:t>n</a:t>
            </a:r>
            <a:r>
              <a:rPr lang="en-US" dirty="0" smtClean="0"/>
              <a:t>), where x</a:t>
            </a:r>
            <a:r>
              <a:rPr lang="en-US" baseline="-25000" dirty="0" smtClean="0"/>
              <a:t>0</a:t>
            </a:r>
            <a:r>
              <a:rPr lang="en-US" dirty="0" smtClean="0"/>
              <a:t> = u and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= v.</a:t>
            </a:r>
          </a:p>
          <a:p>
            <a:pPr algn="l" rtl="0"/>
            <a:r>
              <a:rPr lang="en-US" dirty="0" smtClean="0"/>
              <a:t> When there are no multiple edges in the directed graph, this path is denoted by its vertex sequence x</a:t>
            </a:r>
            <a:r>
              <a:rPr lang="en-US" baseline="-25000" dirty="0" smtClean="0"/>
              <a:t>0</a:t>
            </a:r>
            <a:r>
              <a:rPr lang="en-US" dirty="0" smtClean="0"/>
              <a:t> , x</a:t>
            </a:r>
            <a:r>
              <a:rPr lang="en-US" baseline="-25000" dirty="0" smtClean="0"/>
              <a:t>1</a:t>
            </a:r>
            <a:r>
              <a:rPr lang="en-US" dirty="0" smtClean="0"/>
              <a:t> , x</a:t>
            </a:r>
            <a:r>
              <a:rPr lang="en-US" baseline="-25000" dirty="0" smtClean="0"/>
              <a:t>2</a:t>
            </a:r>
            <a:r>
              <a:rPr lang="en-US" dirty="0" smtClean="0"/>
              <a:t> , …,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.</a:t>
            </a:r>
          </a:p>
          <a:p>
            <a:pPr algn="l" rtl="0"/>
            <a:r>
              <a:rPr lang="en-US" dirty="0" smtClean="0"/>
              <a:t> A path of length greater than zero that begins and ends at the same vertex is called </a:t>
            </a:r>
            <a:r>
              <a:rPr lang="en-US" b="1" i="1" u="sng" dirty="0" smtClean="0">
                <a:solidFill>
                  <a:srgbClr val="0070C0"/>
                </a:solidFill>
              </a:rPr>
              <a:t>a circuit or cycle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 A path or circuit is called </a:t>
            </a:r>
            <a:r>
              <a:rPr lang="en-US" b="1" i="1" u="sng" dirty="0" smtClean="0">
                <a:solidFill>
                  <a:srgbClr val="0070C0"/>
                </a:solidFill>
              </a:rPr>
              <a:t>simple</a:t>
            </a:r>
            <a:r>
              <a:rPr lang="en-US" dirty="0" smtClean="0"/>
              <a:t> if it does not contain the same edge more than once.</a:t>
            </a:r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28</a:t>
            </a:fld>
            <a:endParaRPr lang="ar-SA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539552" y="1628800"/>
            <a:ext cx="8064896" cy="25202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</p:spPr>
        <p:txBody>
          <a:bodyPr>
            <a:normAutofit/>
          </a:bodyPr>
          <a:lstStyle/>
          <a:p>
            <a:pPr rtl="0"/>
            <a:r>
              <a:rPr lang="en-US" sz="3200" b="1" i="1" u="sng" dirty="0" smtClean="0">
                <a:solidFill>
                  <a:srgbClr val="FF0000"/>
                </a:solidFill>
              </a:rPr>
              <a:t>Connectedness In Undirected Graphs</a:t>
            </a:r>
            <a:endParaRPr lang="ar-SA" sz="3200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00808"/>
            <a:ext cx="7992888" cy="4536504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DEFINITION 3</a:t>
            </a:r>
          </a:p>
          <a:p>
            <a:pPr algn="l" rtl="0">
              <a:buNone/>
            </a:pPr>
            <a:r>
              <a:rPr lang="en-US" dirty="0" smtClean="0"/>
              <a:t>An </a:t>
            </a:r>
            <a:r>
              <a:rPr lang="en-US" b="1" u="sng" dirty="0" smtClean="0"/>
              <a:t>undirected graph </a:t>
            </a:r>
            <a:r>
              <a:rPr lang="en-US" dirty="0" smtClean="0"/>
              <a:t>is called </a:t>
            </a:r>
            <a:r>
              <a:rPr lang="en-US" b="1" i="1" u="sng" dirty="0" smtClean="0">
                <a:solidFill>
                  <a:srgbClr val="0070C0"/>
                </a:solidFill>
              </a:rPr>
              <a:t>connected </a:t>
            </a:r>
            <a:r>
              <a:rPr lang="en-US" dirty="0" smtClean="0"/>
              <a:t>if there is a path between every pair of distinct vertices of the graph.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29</a:t>
            </a:fld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http://www.transtutors.com/Uploadfile/CMS_Images/7925_Graphs%20and%20Multigraphs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56394" b="11494"/>
          <a:stretch>
            <a:fillRect/>
          </a:stretch>
        </p:blipFill>
        <p:spPr bwMode="auto">
          <a:xfrm>
            <a:off x="4427984" y="5129808"/>
            <a:ext cx="2060104" cy="1728192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6408712"/>
          </a:xfrm>
        </p:spPr>
        <p:txBody>
          <a:bodyPr>
            <a:normAutofit/>
          </a:bodyPr>
          <a:lstStyle/>
          <a:p>
            <a:pPr algn="l" rtl="0"/>
            <a:r>
              <a:rPr lang="en-US" sz="2200" b="1" i="1" u="sng" dirty="0" smtClean="0">
                <a:solidFill>
                  <a:srgbClr val="FF0000"/>
                </a:solidFill>
              </a:rPr>
              <a:t>Simple graph: </a:t>
            </a:r>
            <a:r>
              <a:rPr lang="en-US" sz="2200" dirty="0" smtClean="0"/>
              <a:t>A graph in which each edge connects two different vertices and where no two edges connect the same pair of vertices.</a:t>
            </a:r>
          </a:p>
          <a:p>
            <a:pPr algn="l" rtl="0">
              <a:buNone/>
            </a:pPr>
            <a:endParaRPr lang="en-US" sz="2200" dirty="0" smtClean="0"/>
          </a:p>
          <a:p>
            <a:pPr algn="l" rtl="0">
              <a:buNone/>
            </a:pPr>
            <a:endParaRPr lang="en-US" sz="2200" dirty="0" smtClean="0"/>
          </a:p>
          <a:p>
            <a:pPr algn="l" rtl="0"/>
            <a:r>
              <a:rPr lang="en-US" sz="2200" b="1" i="1" u="sng" dirty="0" smtClean="0">
                <a:solidFill>
                  <a:srgbClr val="FF0000"/>
                </a:solidFill>
              </a:rPr>
              <a:t>Multiple graph: </a:t>
            </a:r>
            <a:r>
              <a:rPr lang="en-US" sz="2200" dirty="0" smtClean="0"/>
              <a:t>Graphs that may have multiple edges connecting the same vertices.</a:t>
            </a:r>
          </a:p>
          <a:p>
            <a:pPr algn="l" rtl="0"/>
            <a:endParaRPr lang="en-US" sz="2200" dirty="0" smtClean="0"/>
          </a:p>
          <a:p>
            <a:pPr algn="l" rtl="0"/>
            <a:endParaRPr lang="en-US" sz="2200" dirty="0" smtClean="0"/>
          </a:p>
          <a:p>
            <a:pPr algn="l" rtl="0"/>
            <a:r>
              <a:rPr lang="en-US" sz="2200" b="1" i="1" dirty="0" smtClean="0">
                <a:solidFill>
                  <a:srgbClr val="FF0000"/>
                </a:solidFill>
              </a:rPr>
              <a:t>Loop</a:t>
            </a:r>
            <a:r>
              <a:rPr lang="en-US" sz="2200" dirty="0" smtClean="0"/>
              <a:t> is a closed curve whose initial and final vertices coincide.</a:t>
            </a:r>
          </a:p>
          <a:p>
            <a:pPr algn="l" rtl="0"/>
            <a:endParaRPr lang="en-US" sz="2200" dirty="0" smtClean="0"/>
          </a:p>
          <a:p>
            <a:pPr algn="l" rtl="0"/>
            <a:endParaRPr lang="en-US" sz="2200" b="1" i="1" u="sng" dirty="0" smtClean="0">
              <a:solidFill>
                <a:srgbClr val="FF0000"/>
              </a:solidFill>
            </a:endParaRPr>
          </a:p>
          <a:p>
            <a:pPr algn="l" rtl="0"/>
            <a:r>
              <a:rPr lang="en-US" sz="2200" b="1" i="1" u="sng" dirty="0" err="1" smtClean="0">
                <a:solidFill>
                  <a:srgbClr val="FF0000"/>
                </a:solidFill>
              </a:rPr>
              <a:t>Pseudographs</a:t>
            </a:r>
            <a:r>
              <a:rPr lang="en-US" sz="2200" b="1" i="1" u="sng" dirty="0" smtClean="0">
                <a:solidFill>
                  <a:srgbClr val="FF0000"/>
                </a:solidFill>
              </a:rPr>
              <a:t> : </a:t>
            </a:r>
            <a:r>
              <a:rPr lang="en-US" sz="2200" dirty="0" smtClean="0"/>
              <a:t>Graphs that may include loops, (and possibly multiple edges connecting the same pair of vertices).</a:t>
            </a:r>
          </a:p>
          <a:p>
            <a:pPr algn="l" rtl="0"/>
            <a:endParaRPr lang="en-US" sz="2200" dirty="0" smtClean="0"/>
          </a:p>
          <a:p>
            <a:pPr algn="l" rtl="0">
              <a:buNone/>
            </a:pPr>
            <a:endParaRPr lang="en-US" sz="2200" dirty="0" smtClean="0"/>
          </a:p>
          <a:p>
            <a:pPr algn="l" rtl="0"/>
            <a:endParaRPr lang="en-US" sz="2200" dirty="0" smtClean="0"/>
          </a:p>
          <a:p>
            <a:pPr algn="l" rtl="0"/>
            <a:endParaRPr lang="en-US" sz="2200" dirty="0" smtClean="0"/>
          </a:p>
          <a:p>
            <a:pPr algn="l" rtl="0">
              <a:buNone/>
            </a:pPr>
            <a:endParaRPr lang="ar-SA" sz="22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3779912" y="1052736"/>
            <a:ext cx="792088" cy="720080"/>
            <a:chOff x="4716016" y="2060848"/>
            <a:chExt cx="1512168" cy="1368152"/>
          </a:xfrm>
        </p:grpSpPr>
        <p:sp>
          <p:nvSpPr>
            <p:cNvPr id="5" name="Isosceles Triangle 4"/>
            <p:cNvSpPr/>
            <p:nvPr/>
          </p:nvSpPr>
          <p:spPr>
            <a:xfrm>
              <a:off x="4788024" y="2132856"/>
              <a:ext cx="1368152" cy="1224136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7" name="Oval 6"/>
            <p:cNvSpPr/>
            <p:nvPr/>
          </p:nvSpPr>
          <p:spPr>
            <a:xfrm>
              <a:off x="6084168" y="3284984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8" name="Oval 7"/>
            <p:cNvSpPr/>
            <p:nvPr/>
          </p:nvSpPr>
          <p:spPr>
            <a:xfrm>
              <a:off x="4716016" y="3284984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9" name="Oval 8"/>
            <p:cNvSpPr/>
            <p:nvPr/>
          </p:nvSpPr>
          <p:spPr>
            <a:xfrm>
              <a:off x="5436096" y="206084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15616" y="980728"/>
            <a:ext cx="1872208" cy="748257"/>
            <a:chOff x="1115616" y="1744639"/>
            <a:chExt cx="2448272" cy="1180305"/>
          </a:xfrm>
        </p:grpSpPr>
        <p:grpSp>
          <p:nvGrpSpPr>
            <p:cNvPr id="13" name="Group 12"/>
            <p:cNvGrpSpPr/>
            <p:nvPr/>
          </p:nvGrpSpPr>
          <p:grpSpPr>
            <a:xfrm>
              <a:off x="1115616" y="1772816"/>
              <a:ext cx="1440160" cy="1152128"/>
              <a:chOff x="1187624" y="2132856"/>
              <a:chExt cx="2232248" cy="1656184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259632" y="2204864"/>
                <a:ext cx="2088232" cy="151216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1187624" y="2132856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3275856" y="3645024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3275856" y="2132856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187624" y="3645024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cxnSp>
          <p:nvCxnSpPr>
            <p:cNvPr id="17" name="Straight Connector 16"/>
            <p:cNvCxnSpPr/>
            <p:nvPr/>
          </p:nvCxnSpPr>
          <p:spPr>
            <a:xfrm flipV="1">
              <a:off x="2548477" y="1789086"/>
              <a:ext cx="1015411" cy="1350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3470974" y="1744639"/>
              <a:ext cx="92914" cy="1001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pic>
        <p:nvPicPr>
          <p:cNvPr id="1026" name="Picture 2" descr="http://mathworld.wolfram.com/images/eps-gif/SimpleGraph_950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2804" r="37374" b="32426"/>
          <a:stretch>
            <a:fillRect/>
          </a:stretch>
        </p:blipFill>
        <p:spPr bwMode="auto">
          <a:xfrm>
            <a:off x="971600" y="2420888"/>
            <a:ext cx="1440160" cy="1152128"/>
          </a:xfrm>
          <a:prstGeom prst="rect">
            <a:avLst/>
          </a:prstGeom>
          <a:noFill/>
        </p:spPr>
      </p:pic>
      <p:pic>
        <p:nvPicPr>
          <p:cNvPr id="28" name="Picture 2" descr="http://mathworld.wolfram.com/images/eps-gif/SimpleGraph_950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73160" b="32426"/>
          <a:stretch>
            <a:fillRect/>
          </a:stretch>
        </p:blipFill>
        <p:spPr bwMode="auto">
          <a:xfrm>
            <a:off x="5724128" y="980728"/>
            <a:ext cx="1008112" cy="896100"/>
          </a:xfrm>
          <a:prstGeom prst="rect">
            <a:avLst/>
          </a:prstGeom>
          <a:noFill/>
        </p:spPr>
      </p:pic>
      <p:grpSp>
        <p:nvGrpSpPr>
          <p:cNvPr id="31" name="Group 30"/>
          <p:cNvGrpSpPr/>
          <p:nvPr/>
        </p:nvGrpSpPr>
        <p:grpSpPr>
          <a:xfrm>
            <a:off x="2771800" y="2492896"/>
            <a:ext cx="1368152" cy="936104"/>
            <a:chOff x="3131840" y="3573016"/>
            <a:chExt cx="1400175" cy="1224136"/>
          </a:xfrm>
        </p:grpSpPr>
        <p:pic>
          <p:nvPicPr>
            <p:cNvPr id="1028" name="Picture 4" descr="http://www.matthewflickinger.com/blog/pics/2005/07/gwh_fig1.gif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3131840" y="3573016"/>
              <a:ext cx="1400175" cy="1209676"/>
            </a:xfrm>
            <a:prstGeom prst="rect">
              <a:avLst/>
            </a:prstGeom>
            <a:noFill/>
          </p:spPr>
        </p:pic>
        <p:sp>
          <p:nvSpPr>
            <p:cNvPr id="30" name="Flowchart: Process 29"/>
            <p:cNvSpPr/>
            <p:nvPr/>
          </p:nvSpPr>
          <p:spPr>
            <a:xfrm>
              <a:off x="3131840" y="4581128"/>
              <a:ext cx="648072" cy="216024"/>
            </a:xfrm>
            <a:prstGeom prst="flowChartProces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pic>
        <p:nvPicPr>
          <p:cNvPr id="1030" name="Picture 6" descr="multiGraph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99992" y="2276872"/>
            <a:ext cx="1286596" cy="1008112"/>
          </a:xfrm>
          <a:prstGeom prst="rect">
            <a:avLst/>
          </a:prstGeom>
          <a:noFill/>
        </p:spPr>
      </p:pic>
      <p:pic>
        <p:nvPicPr>
          <p:cNvPr id="1032" name="Picture 8" descr="Degrees of a graph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83568" y="5589240"/>
            <a:ext cx="1008112" cy="900630"/>
          </a:xfrm>
          <a:prstGeom prst="rect">
            <a:avLst/>
          </a:prstGeom>
          <a:noFill/>
        </p:spPr>
      </p:pic>
      <p:pic>
        <p:nvPicPr>
          <p:cNvPr id="1034" name="Picture 10" descr="http://mathworld.wolfram.com/images/eps-gif/SimpleGraph_950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67100" b="32426"/>
          <a:stretch>
            <a:fillRect/>
          </a:stretch>
        </p:blipFill>
        <p:spPr bwMode="auto">
          <a:xfrm>
            <a:off x="2267744" y="5705872"/>
            <a:ext cx="1588815" cy="1152128"/>
          </a:xfrm>
          <a:prstGeom prst="rect">
            <a:avLst/>
          </a:prstGeom>
          <a:noFill/>
        </p:spPr>
      </p:pic>
      <p:pic>
        <p:nvPicPr>
          <p:cNvPr id="1038" name="Picture 14" descr="http://upload.wikimedia.org/wikipedia/commons/thumb/a/a7/Multigraph.svg/250px-Multigraph.svg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48264" y="4941168"/>
            <a:ext cx="1589162" cy="1722652"/>
          </a:xfrm>
          <a:prstGeom prst="rect">
            <a:avLst/>
          </a:prstGeom>
          <a:noFill/>
        </p:spPr>
      </p:pic>
      <p:pic>
        <p:nvPicPr>
          <p:cNvPr id="1040" name="Picture 16" descr="Loops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419872" y="3573016"/>
            <a:ext cx="1124858" cy="1080120"/>
          </a:xfrm>
          <a:prstGeom prst="rect">
            <a:avLst/>
          </a:prstGeom>
          <a:noFill/>
        </p:spPr>
      </p:pic>
      <p:grpSp>
        <p:nvGrpSpPr>
          <p:cNvPr id="47" name="Group 46"/>
          <p:cNvGrpSpPr/>
          <p:nvPr/>
        </p:nvGrpSpPr>
        <p:grpSpPr>
          <a:xfrm>
            <a:off x="5580112" y="3717032"/>
            <a:ext cx="1147173" cy="643478"/>
            <a:chOff x="5580112" y="3717032"/>
            <a:chExt cx="1147173" cy="643478"/>
          </a:xfrm>
        </p:grpSpPr>
        <p:grpSp>
          <p:nvGrpSpPr>
            <p:cNvPr id="45" name="Group 44"/>
            <p:cNvGrpSpPr/>
            <p:nvPr/>
          </p:nvGrpSpPr>
          <p:grpSpPr>
            <a:xfrm>
              <a:off x="5940152" y="3717032"/>
              <a:ext cx="787133" cy="643478"/>
              <a:chOff x="7596336" y="3645024"/>
              <a:chExt cx="787133" cy="643478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7668344" y="3645024"/>
                <a:ext cx="715125" cy="64347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7596336" y="3933056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5580112" y="3861048"/>
              <a:ext cx="43204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b="1" i="1" dirty="0" smtClean="0">
                  <a:solidFill>
                    <a:srgbClr val="0070C0"/>
                  </a:solidFill>
                </a:rPr>
                <a:t>a</a:t>
              </a:r>
              <a:endParaRPr lang="ar-SA" b="1" i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5976664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u="sng" dirty="0" smtClean="0">
                <a:solidFill>
                  <a:srgbClr val="C00000"/>
                </a:solidFill>
              </a:rPr>
              <a:t>EXAMPLE 5 </a:t>
            </a:r>
          </a:p>
          <a:p>
            <a:pPr algn="l" rtl="0"/>
            <a:r>
              <a:rPr lang="en-US" sz="2800" dirty="0" smtClean="0"/>
              <a:t>The Figure 2( graph G</a:t>
            </a:r>
            <a:r>
              <a:rPr lang="en-US" sz="2800" baseline="-25000" dirty="0" smtClean="0"/>
              <a:t>1 </a:t>
            </a:r>
            <a:r>
              <a:rPr lang="en-US" sz="2800" dirty="0" smtClean="0"/>
              <a:t> , G</a:t>
            </a:r>
            <a:r>
              <a:rPr lang="en-US" sz="2800" baseline="-25000" dirty="0" smtClean="0"/>
              <a:t>2 </a:t>
            </a:r>
            <a:r>
              <a:rPr lang="en-US" sz="2800" dirty="0" smtClean="0"/>
              <a:t> ) are </a:t>
            </a:r>
            <a:r>
              <a:rPr lang="en-US" sz="2800" b="1" u="sng" dirty="0" smtClean="0"/>
              <a:t>connected</a:t>
            </a:r>
            <a:endParaRPr lang="en-US" sz="2800" dirty="0" smtClean="0"/>
          </a:p>
          <a:p>
            <a:pPr algn="l" rtl="0">
              <a:buNone/>
            </a:pPr>
            <a:endParaRPr lang="ar-SA" sz="2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043608" y="1628800"/>
            <a:ext cx="6192688" cy="336287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30</a:t>
            </a:fld>
            <a:endParaRPr lang="ar-SA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rtl="0"/>
            <a:r>
              <a:rPr lang="en-US" b="1" i="1" u="sng" dirty="0" smtClean="0">
                <a:solidFill>
                  <a:srgbClr val="C00000"/>
                </a:solidFill>
              </a:rPr>
              <a:t>Homework</a:t>
            </a:r>
            <a:endParaRPr lang="ar-SA" b="1" i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785395"/>
          </a:xfrm>
        </p:spPr>
        <p:txBody>
          <a:bodyPr/>
          <a:lstStyle/>
          <a:p>
            <a:pPr algn="l" rtl="0">
              <a:buNone/>
            </a:pPr>
            <a:r>
              <a:rPr lang="en-US" b="1" i="1" u="sng" dirty="0" smtClean="0">
                <a:solidFill>
                  <a:srgbClr val="0070C0"/>
                </a:solidFill>
              </a:rPr>
              <a:t>Page 629</a:t>
            </a:r>
          </a:p>
          <a:p>
            <a:pPr algn="l" rtl="0"/>
            <a:r>
              <a:rPr lang="en-US" dirty="0" smtClean="0"/>
              <a:t>1(</a:t>
            </a:r>
            <a:r>
              <a:rPr lang="en-US" dirty="0" err="1" smtClean="0"/>
              <a:t>a,b,c,d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3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31</a:t>
            </a:fld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lang="en-US" sz="3200" b="1" i="1" u="sng" dirty="0" smtClean="0">
                <a:solidFill>
                  <a:srgbClr val="FF0000"/>
                </a:solidFill>
              </a:rPr>
              <a:t>Type of  Graph</a:t>
            </a:r>
            <a:endParaRPr lang="ar-SA" sz="3200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229600" cy="4525963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</a:rPr>
              <a:t>1- Directed</a:t>
            </a:r>
          </a:p>
          <a:p>
            <a:pPr algn="l" rtl="0">
              <a:buNone/>
            </a:pPr>
            <a:endParaRPr lang="en-US" sz="2800" b="1" i="1" u="sng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en-US" sz="2800" b="1" i="1" u="sng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</a:rPr>
              <a:t>2- Undirected Graphs</a:t>
            </a:r>
          </a:p>
          <a:p>
            <a:pPr algn="l" rtl="0">
              <a:buNone/>
            </a:pPr>
            <a:endParaRPr lang="en-US" sz="2800" b="1" i="1" u="sng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en-US" sz="2800" b="1" i="1" u="sng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</a:rPr>
              <a:t>3-Mixed graph</a:t>
            </a:r>
            <a:r>
              <a:rPr lang="en-US" sz="2800" dirty="0" smtClean="0"/>
              <a:t> </a:t>
            </a:r>
          </a:p>
          <a:p>
            <a:pPr algn="l" rtl="0">
              <a:buNone/>
            </a:pPr>
            <a:r>
              <a:rPr lang="en-US" sz="2800" dirty="0" smtClean="0"/>
              <a:t>a graph with both directed and undirected edges.</a:t>
            </a:r>
          </a:p>
          <a:p>
            <a:pPr algn="l" rtl="0">
              <a:buNone/>
            </a:pPr>
            <a:endParaRPr lang="ar-SA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  <p:pic>
        <p:nvPicPr>
          <p:cNvPr id="6" name="Picture 10" descr="File:Mixed Graph Scheduling Exam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5229200"/>
            <a:ext cx="2243501" cy="1196752"/>
          </a:xfrm>
          <a:prstGeom prst="rect">
            <a:avLst/>
          </a:prstGeom>
          <a:noFill/>
        </p:spPr>
      </p:pic>
      <p:pic>
        <p:nvPicPr>
          <p:cNvPr id="7" name="Picture 2" descr="http://mathworld.wolfram.com/images/eps-gif/SimpleGraph_950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73160" b="32426"/>
          <a:stretch>
            <a:fillRect/>
          </a:stretch>
        </p:blipFill>
        <p:spPr bwMode="auto">
          <a:xfrm>
            <a:off x="3203848" y="3323187"/>
            <a:ext cx="1728192" cy="896100"/>
          </a:xfrm>
          <a:prstGeom prst="rect">
            <a:avLst/>
          </a:prstGeom>
          <a:noFill/>
        </p:spPr>
      </p:pic>
      <p:pic>
        <p:nvPicPr>
          <p:cNvPr id="8" name="Picture 8" descr="Digraph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1B1B1B"/>
              </a:clrFrom>
              <a:clrTo>
                <a:srgbClr val="1B1B1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1146861"/>
            <a:ext cx="2577109" cy="12554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ar-SA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0070C0"/>
                </a:solidFill>
              </a:rPr>
              <a:t>Page 596</a:t>
            </a:r>
          </a:p>
          <a:p>
            <a:pPr algn="l" rtl="0"/>
            <a:r>
              <a:rPr lang="en-US" dirty="0" smtClean="0"/>
              <a:t>3</a:t>
            </a:r>
          </a:p>
          <a:p>
            <a:pPr algn="l" rtl="0"/>
            <a:r>
              <a:rPr lang="en-US" dirty="0" smtClean="0"/>
              <a:t>4</a:t>
            </a:r>
          </a:p>
          <a:p>
            <a:pPr algn="l" rtl="0"/>
            <a:r>
              <a:rPr lang="en-US" dirty="0" smtClean="0"/>
              <a:t>5</a:t>
            </a:r>
          </a:p>
          <a:p>
            <a:pPr algn="l" rtl="0"/>
            <a:r>
              <a:rPr lang="en-US" dirty="0" smtClean="0"/>
              <a:t>7</a:t>
            </a:r>
          </a:p>
          <a:p>
            <a:pPr algn="l" rtl="0"/>
            <a:r>
              <a:rPr lang="en-US" dirty="0" smtClean="0"/>
              <a:t>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شكل بيضاوي 4"/>
          <p:cNvSpPr/>
          <p:nvPr/>
        </p:nvSpPr>
        <p:spPr>
          <a:xfrm>
            <a:off x="863588" y="1677305"/>
            <a:ext cx="7416824" cy="237626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rtl="0"/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9.2 Graph Terminology and Special Types of Graphs</a:t>
            </a:r>
            <a:endParaRPr lang="ar-SA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251520" y="980728"/>
            <a:ext cx="8352928" cy="396044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>
            <a:normAutofit/>
          </a:bodyPr>
          <a:lstStyle/>
          <a:p>
            <a:pPr rtl="0"/>
            <a:r>
              <a:rPr lang="en-US" sz="3200" b="1" i="1" u="sng" dirty="0" smtClean="0">
                <a:solidFill>
                  <a:srgbClr val="FF0000"/>
                </a:solidFill>
              </a:rPr>
              <a:t>Basic Terminology</a:t>
            </a:r>
            <a:endParaRPr lang="ar-SA" sz="3200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1163885"/>
            <a:ext cx="8229600" cy="4785395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DEFINITION 1</a:t>
            </a:r>
          </a:p>
          <a:p>
            <a:pPr algn="l" rtl="0"/>
            <a:r>
              <a:rPr lang="en-US" dirty="0" smtClean="0"/>
              <a:t>Two </a:t>
            </a:r>
            <a:r>
              <a:rPr lang="en-US" b="1" i="1" u="sng" dirty="0" smtClean="0">
                <a:solidFill>
                  <a:srgbClr val="0070C0"/>
                </a:solidFill>
              </a:rPr>
              <a:t>vertices</a:t>
            </a:r>
            <a:r>
              <a:rPr lang="en-US" dirty="0" smtClean="0"/>
              <a:t> u and v in an undirected graph G are called </a:t>
            </a:r>
            <a:r>
              <a:rPr lang="en-US" b="1" i="1" u="sng" dirty="0" smtClean="0">
                <a:solidFill>
                  <a:srgbClr val="0070C0"/>
                </a:solidFill>
              </a:rPr>
              <a:t>adjacent</a:t>
            </a:r>
            <a:r>
              <a:rPr lang="en-US" dirty="0" smtClean="0"/>
              <a:t> in G if u and v are endpoints of an edge of G .</a:t>
            </a:r>
          </a:p>
          <a:p>
            <a:pPr algn="l" rtl="0"/>
            <a:r>
              <a:rPr lang="en-US" dirty="0" smtClean="0"/>
              <a:t>The </a:t>
            </a:r>
            <a:r>
              <a:rPr lang="en-US" b="1" i="1" u="sng" dirty="0" smtClean="0">
                <a:solidFill>
                  <a:srgbClr val="0070C0"/>
                </a:solidFill>
              </a:rPr>
              <a:t>vertices</a:t>
            </a:r>
            <a:r>
              <a:rPr lang="en-US" dirty="0" smtClean="0"/>
              <a:t> u and v are called </a:t>
            </a:r>
            <a:r>
              <a:rPr lang="en-US" b="1" i="1" u="sng" dirty="0" smtClean="0">
                <a:solidFill>
                  <a:srgbClr val="0070C0"/>
                </a:solidFill>
              </a:rPr>
              <a:t>endpoints</a:t>
            </a:r>
            <a:r>
              <a:rPr lang="en-US" dirty="0" smtClean="0"/>
              <a:t> of an edge associated with { u , v}.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79512" y="1052736"/>
            <a:ext cx="8424936" cy="518457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rtl="0"/>
            <a:r>
              <a:rPr lang="en-US" sz="3200" b="1" i="1" u="sng" dirty="0" smtClean="0">
                <a:solidFill>
                  <a:srgbClr val="FF0000"/>
                </a:solidFill>
              </a:rPr>
              <a:t>The degree of a vertex</a:t>
            </a:r>
            <a:endParaRPr lang="ar-SA" sz="3200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184576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DEFINITION 2</a:t>
            </a:r>
          </a:p>
          <a:p>
            <a:pPr algn="l" rtl="0"/>
            <a:r>
              <a:rPr lang="en-US" dirty="0" smtClean="0"/>
              <a:t> The degree of a vertex in an </a:t>
            </a:r>
            <a:r>
              <a:rPr lang="en-US" b="1" u="sng" dirty="0" smtClean="0"/>
              <a:t>undirected</a:t>
            </a:r>
            <a:r>
              <a:rPr lang="en-US" dirty="0" smtClean="0"/>
              <a:t> graph is the number of edges incident with it</a:t>
            </a:r>
            <a:r>
              <a:rPr lang="en-US" u="sng" dirty="0" smtClean="0"/>
              <a:t>, except</a:t>
            </a:r>
          </a:p>
          <a:p>
            <a:pPr algn="l" rtl="0">
              <a:buNone/>
            </a:pPr>
            <a:r>
              <a:rPr lang="en-US" u="sng" dirty="0" smtClean="0"/>
              <a:t>that a loop at a vertex contributes twice </a:t>
            </a:r>
            <a:r>
              <a:rPr lang="en-US" dirty="0" smtClean="0"/>
              <a:t>to the degree of that vertex.</a:t>
            </a:r>
          </a:p>
          <a:p>
            <a:pPr algn="l" rtl="0"/>
            <a:r>
              <a:rPr lang="en-US" dirty="0" smtClean="0"/>
              <a:t> The degree of the vertex v is denoted by </a:t>
            </a:r>
            <a:r>
              <a:rPr lang="en-US" b="1" dirty="0" smtClean="0">
                <a:solidFill>
                  <a:srgbClr val="0070C0"/>
                </a:solidFill>
              </a:rPr>
              <a:t>deg(v).</a:t>
            </a:r>
          </a:p>
          <a:p>
            <a:pPr algn="l" rtl="0"/>
            <a:r>
              <a:rPr lang="en-US" dirty="0" smtClean="0"/>
              <a:t>A vertex of </a:t>
            </a:r>
            <a:r>
              <a:rPr lang="en-US" dirty="0" smtClean="0">
                <a:solidFill>
                  <a:srgbClr val="FF0000"/>
                </a:solidFill>
              </a:rPr>
              <a:t>degree zero </a:t>
            </a:r>
            <a:r>
              <a:rPr lang="en-US" dirty="0" smtClean="0"/>
              <a:t>is called </a:t>
            </a:r>
            <a:r>
              <a:rPr lang="en-US" b="1" i="1" u="sng" dirty="0" smtClean="0">
                <a:solidFill>
                  <a:srgbClr val="FF0000"/>
                </a:solidFill>
              </a:rPr>
              <a:t>isolated</a:t>
            </a:r>
            <a:r>
              <a:rPr lang="en-US" dirty="0" smtClean="0"/>
              <a:t>. </a:t>
            </a:r>
          </a:p>
          <a:p>
            <a:pPr algn="l" rtl="0"/>
            <a:r>
              <a:rPr lang="en-US" dirty="0" smtClean="0"/>
              <a:t> A vertex is </a:t>
            </a:r>
            <a:r>
              <a:rPr lang="en-US" b="1" i="1" u="sng" dirty="0" smtClean="0">
                <a:solidFill>
                  <a:srgbClr val="FF0000"/>
                </a:solidFill>
              </a:rPr>
              <a:t>pendant</a:t>
            </a:r>
            <a:r>
              <a:rPr lang="en-US" dirty="0" smtClean="0"/>
              <a:t> if and only if it has </a:t>
            </a:r>
            <a:r>
              <a:rPr lang="en-US" dirty="0" smtClean="0">
                <a:solidFill>
                  <a:srgbClr val="FF0000"/>
                </a:solidFill>
              </a:rPr>
              <a:t>degree one.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algn="l" rtl="0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algn="l" rtl="0">
              <a:buNone/>
            </a:pPr>
            <a:endParaRPr lang="ar-SA" b="1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229600" cy="6120680"/>
          </a:xfrm>
        </p:spPr>
        <p:txBody>
          <a:bodyPr>
            <a:normAutofit fontScale="70000" lnSpcReduction="20000"/>
          </a:bodyPr>
          <a:lstStyle/>
          <a:p>
            <a:pPr algn="l" rtl="0">
              <a:buNone/>
            </a:pPr>
            <a:r>
              <a:rPr lang="en-US" sz="2800" b="1" u="sng" dirty="0" smtClean="0">
                <a:solidFill>
                  <a:srgbClr val="FF0000"/>
                </a:solidFill>
              </a:rPr>
              <a:t>Example 1</a:t>
            </a:r>
            <a:r>
              <a:rPr lang="en-US" sz="2800" dirty="0" smtClean="0"/>
              <a:t>: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00B050"/>
                </a:solidFill>
              </a:rPr>
              <a:t>What are the degrees of the vertices in the graphs G and H displayed in Figure 1?</a:t>
            </a:r>
          </a:p>
          <a:p>
            <a:pPr algn="l" rtl="0">
              <a:buNone/>
            </a:pPr>
            <a:endParaRPr lang="en-US" sz="2800" b="1" dirty="0" smtClean="0">
              <a:solidFill>
                <a:srgbClr val="00B050"/>
              </a:solidFill>
            </a:endParaRPr>
          </a:p>
          <a:p>
            <a:pPr algn="l" rtl="0">
              <a:buNone/>
            </a:pPr>
            <a:endParaRPr lang="en-US" sz="2800" b="1" dirty="0" smtClean="0">
              <a:solidFill>
                <a:srgbClr val="00B050"/>
              </a:solidFill>
            </a:endParaRPr>
          </a:p>
          <a:p>
            <a:pPr algn="l" rtl="0">
              <a:buNone/>
            </a:pPr>
            <a:endParaRPr lang="en-US" sz="2800" b="1" dirty="0" smtClean="0">
              <a:solidFill>
                <a:srgbClr val="00B050"/>
              </a:solidFill>
            </a:endParaRPr>
          </a:p>
          <a:p>
            <a:pPr algn="l" rtl="0">
              <a:buNone/>
            </a:pPr>
            <a:endParaRPr lang="en-US" sz="2800" b="1" dirty="0" smtClean="0">
              <a:solidFill>
                <a:srgbClr val="00B050"/>
              </a:solidFill>
            </a:endParaRPr>
          </a:p>
          <a:p>
            <a:pPr algn="l" rtl="0">
              <a:buNone/>
            </a:pPr>
            <a:endParaRPr lang="en-US" sz="2800" b="1" dirty="0" smtClean="0">
              <a:solidFill>
                <a:srgbClr val="00B050"/>
              </a:solidFill>
            </a:endParaRPr>
          </a:p>
          <a:p>
            <a:pPr algn="l" rtl="0">
              <a:buNone/>
            </a:pPr>
            <a:endParaRPr lang="en-US" sz="2800" b="1" dirty="0" smtClean="0">
              <a:solidFill>
                <a:srgbClr val="00B050"/>
              </a:solidFill>
            </a:endParaRPr>
          </a:p>
          <a:p>
            <a:pPr algn="l" rtl="0">
              <a:buNone/>
            </a:pPr>
            <a:endParaRPr lang="en-US" sz="2800" b="1" dirty="0" smtClean="0">
              <a:solidFill>
                <a:srgbClr val="00B050"/>
              </a:solidFill>
            </a:endParaRPr>
          </a:p>
          <a:p>
            <a:pPr algn="l" rtl="0">
              <a:buNone/>
            </a:pPr>
            <a:endParaRPr lang="en-US" sz="2800" b="1" dirty="0" smtClean="0">
              <a:solidFill>
                <a:srgbClr val="00B050"/>
              </a:solidFill>
            </a:endParaRPr>
          </a:p>
          <a:p>
            <a:pPr algn="l" rtl="0">
              <a:buNone/>
            </a:pPr>
            <a:r>
              <a:rPr lang="en-US" sz="2800" b="1" u="sng" dirty="0" smtClean="0">
                <a:solidFill>
                  <a:srgbClr val="FF0000"/>
                </a:solidFill>
              </a:rPr>
              <a:t>Solution:</a:t>
            </a:r>
          </a:p>
          <a:p>
            <a:pPr algn="l" rtl="0">
              <a:buNone/>
            </a:pPr>
            <a:r>
              <a:rPr lang="en-US" sz="3300" b="1" dirty="0" smtClean="0">
                <a:solidFill>
                  <a:srgbClr val="00B050"/>
                </a:solidFill>
              </a:rPr>
              <a:t>In G:</a:t>
            </a:r>
          </a:p>
          <a:p>
            <a:pPr algn="l" rtl="0">
              <a:buNone/>
            </a:pPr>
            <a:r>
              <a:rPr lang="en-US" sz="3300" b="1" dirty="0" smtClean="0">
                <a:solidFill>
                  <a:srgbClr val="00B050"/>
                </a:solidFill>
              </a:rPr>
              <a:t> </a:t>
            </a:r>
            <a:r>
              <a:rPr lang="en-US" sz="3300" dirty="0" smtClean="0"/>
              <a:t>deg(a) =              , deg(b) =          , deg(c) =     ,     deg(f ) =      ,</a:t>
            </a:r>
          </a:p>
          <a:p>
            <a:pPr algn="l" rtl="0">
              <a:buNone/>
            </a:pPr>
            <a:r>
              <a:rPr lang="en-US" sz="3300" dirty="0" smtClean="0"/>
              <a:t> deg(d ) =             , deg(e) =         , and deg(g) =       . </a:t>
            </a:r>
          </a:p>
          <a:p>
            <a:pPr algn="l" rtl="0">
              <a:buNone/>
            </a:pPr>
            <a:r>
              <a:rPr lang="en-US" sz="3300" b="1" dirty="0" smtClean="0">
                <a:solidFill>
                  <a:srgbClr val="00B050"/>
                </a:solidFill>
              </a:rPr>
              <a:t>In H:</a:t>
            </a:r>
          </a:p>
          <a:p>
            <a:pPr algn="l" rtl="0">
              <a:buNone/>
            </a:pPr>
            <a:r>
              <a:rPr lang="en-US" sz="3300" dirty="0" smtClean="0"/>
              <a:t> deg(a) =              , deg(b) =            , deg(e) =   , </a:t>
            </a:r>
          </a:p>
          <a:p>
            <a:pPr algn="l" rtl="0">
              <a:buNone/>
            </a:pPr>
            <a:r>
              <a:rPr lang="en-US" sz="3300" dirty="0" smtClean="0"/>
              <a:t>deg(c) =               , and deg(d ) =           .</a:t>
            </a:r>
            <a:endParaRPr lang="ar-SA" sz="33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24744"/>
            <a:ext cx="7984825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1100</TotalTime>
  <Words>1846</Words>
  <Application>Microsoft Office PowerPoint</Application>
  <PresentationFormat>عرض على الشاشة (3:4)‏</PresentationFormat>
  <Paragraphs>261</Paragraphs>
  <Slides>31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31</vt:i4>
      </vt:variant>
    </vt:vector>
  </HeadingPairs>
  <TitlesOfParts>
    <vt:vector size="35" baseType="lpstr">
      <vt:lpstr>Arial</vt:lpstr>
      <vt:lpstr>Calibri</vt:lpstr>
      <vt:lpstr>Times New Roman</vt:lpstr>
      <vt:lpstr>سمة Office</vt:lpstr>
      <vt:lpstr>Graphs</vt:lpstr>
      <vt:lpstr> Graphs and Graph Models </vt:lpstr>
      <vt:lpstr>عرض تقديمي في PowerPoint</vt:lpstr>
      <vt:lpstr>Type of  Graph</vt:lpstr>
      <vt:lpstr>Homework</vt:lpstr>
      <vt:lpstr>9.2 Graph Terminology and Special Types of Graphs</vt:lpstr>
      <vt:lpstr>Basic Terminology</vt:lpstr>
      <vt:lpstr>The degree of a vertex</vt:lpstr>
      <vt:lpstr>عرض تقديمي في PowerPoint</vt:lpstr>
      <vt:lpstr>عرض تقديمي في PowerPoint</vt:lpstr>
      <vt:lpstr>THE HANDSHAKING THEOREM</vt:lpstr>
      <vt:lpstr>عرض تقديمي في PowerPoint</vt:lpstr>
      <vt:lpstr>عرض تقديمي في PowerPoint</vt:lpstr>
      <vt:lpstr>عرض تقديمي في PowerPoint</vt:lpstr>
      <vt:lpstr>In-degree &amp; Out-degree</vt:lpstr>
      <vt:lpstr>عرض تقديمي في PowerPoint</vt:lpstr>
      <vt:lpstr>عرض تقديمي في PowerPoint</vt:lpstr>
      <vt:lpstr>Some Special Simple Graphs</vt:lpstr>
      <vt:lpstr>عرض تقديمي في PowerPoint</vt:lpstr>
      <vt:lpstr>عرض تقديمي في PowerPoint</vt:lpstr>
      <vt:lpstr>Bipartite Graphs</vt:lpstr>
      <vt:lpstr>عرض تقديمي في PowerPoint</vt:lpstr>
      <vt:lpstr>Homework</vt:lpstr>
      <vt:lpstr>9.4 Connectivity</vt:lpstr>
      <vt:lpstr>Paths</vt:lpstr>
      <vt:lpstr>عرض تقديمي في PowerPoint</vt:lpstr>
      <vt:lpstr>عرض تقديمي في PowerPoint</vt:lpstr>
      <vt:lpstr>عرض تقديمي في PowerPoint</vt:lpstr>
      <vt:lpstr>Connectedness In Undirected Graphs</vt:lpstr>
      <vt:lpstr>عرض تقديمي في PowerPoint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Graphs</dc:title>
  <dc:creator>Zainab</dc:creator>
  <cp:lastModifiedBy>Laila</cp:lastModifiedBy>
  <cp:revision>114</cp:revision>
  <dcterms:created xsi:type="dcterms:W3CDTF">2013-03-17T07:46:13Z</dcterms:created>
  <dcterms:modified xsi:type="dcterms:W3CDTF">2018-11-01T05:52:33Z</dcterms:modified>
</cp:coreProperties>
</file>