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notesMasterIdLst>
    <p:notesMasterId r:id="rId2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95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D13B4D-2A47-4C8E-BFE1-A9592E3DC2CD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7E3149-5B51-47CD-A6BD-C9AB2608552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312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3149-5B51-47CD-A6BD-C9AB26085527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A8FBC41-38DE-42F2-A68B-9150D1C61B78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9F9C75-36B2-4717-9A15-41CD2B1586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BC41-38DE-42F2-A68B-9150D1C61B78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9C75-36B2-4717-9A15-41CD2B1586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A8FBC41-38DE-42F2-A68B-9150D1C61B78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C9F9C75-36B2-4717-9A15-41CD2B1586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BC41-38DE-42F2-A68B-9150D1C61B78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9F9C75-36B2-4717-9A15-41CD2B1586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BC41-38DE-42F2-A68B-9150D1C61B78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C9F9C75-36B2-4717-9A15-41CD2B1586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8FBC41-38DE-42F2-A68B-9150D1C61B78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9F9C75-36B2-4717-9A15-41CD2B1586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8FBC41-38DE-42F2-A68B-9150D1C61B78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9F9C75-36B2-4717-9A15-41CD2B1586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BC41-38DE-42F2-A68B-9150D1C61B78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9F9C75-36B2-4717-9A15-41CD2B1586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BC41-38DE-42F2-A68B-9150D1C61B78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9F9C75-36B2-4717-9A15-41CD2B1586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BC41-38DE-42F2-A68B-9150D1C61B78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9F9C75-36B2-4717-9A15-41CD2B1586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A8FBC41-38DE-42F2-A68B-9150D1C61B78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9F9C75-36B2-4717-9A15-41CD2B1586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8FBC41-38DE-42F2-A68B-9150D1C61B78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9F9C75-36B2-4717-9A15-41CD2B1586A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344816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GRAMMATICAL Problems in Translation</a:t>
            </a:r>
            <a:endParaRPr lang="ar-S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728792" cy="364996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400" dirty="0" smtClean="0"/>
              <a:t>1. Translation of verb ‘BE’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2. Translation of verb ‘DO’</a:t>
            </a:r>
            <a:br>
              <a:rPr lang="en-US" sz="2400" dirty="0" smtClean="0"/>
            </a:br>
            <a:r>
              <a:rPr lang="en-US" sz="2400" dirty="0" smtClean="0"/>
              <a:t>3. The translation of verb ‘HAVE’</a:t>
            </a:r>
            <a:br>
              <a:rPr lang="en-US" sz="2400" dirty="0" smtClean="0"/>
            </a:br>
            <a:r>
              <a:rPr lang="en-US" sz="2400" dirty="0" smtClean="0"/>
              <a:t>4. The Translation of Modals</a:t>
            </a:r>
          </a:p>
          <a:p>
            <a:pPr marL="514350" indent="-514350"/>
            <a:r>
              <a:rPr lang="en-US" sz="2400" dirty="0" smtClean="0"/>
              <a:t>5. Translation of questions</a:t>
            </a:r>
          </a:p>
          <a:p>
            <a:pPr marL="514350" indent="-514350"/>
            <a:r>
              <a:rPr lang="en-US" sz="2400" dirty="0" smtClean="0"/>
              <a:t>6. Translation of negation</a:t>
            </a:r>
          </a:p>
          <a:p>
            <a:pPr marL="514350" indent="-514350"/>
            <a:r>
              <a:rPr lang="en-US" sz="2400" dirty="0" smtClean="0"/>
              <a:t>7. Translation of word order</a:t>
            </a:r>
          </a:p>
          <a:p>
            <a:pPr marL="514350" indent="-514350"/>
            <a:r>
              <a:rPr lang="en-US" sz="2400" dirty="0" smtClean="0"/>
              <a:t>8. Translation of adjectives</a:t>
            </a:r>
          </a:p>
          <a:p>
            <a:pPr marL="514350" indent="-514350"/>
            <a:r>
              <a:rPr lang="en-US" sz="2400" dirty="0" smtClean="0"/>
              <a:t>9. Translation of tenses</a:t>
            </a:r>
          </a:p>
          <a:p>
            <a:pPr marL="514350" indent="-514350"/>
            <a:r>
              <a:rPr lang="en-US" sz="2400" dirty="0" smtClean="0"/>
              <a:t>10.The change of word classes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8964488" cy="869950"/>
          </a:xfrm>
        </p:spPr>
        <p:txBody>
          <a:bodyPr>
            <a:noAutofit/>
          </a:bodyPr>
          <a:lstStyle/>
          <a:p>
            <a:r>
              <a:rPr lang="en-US" sz="3600" dirty="0" smtClean="0"/>
              <a:t>4. The Translation of Modals </a:t>
            </a:r>
            <a:r>
              <a:rPr lang="en-US" sz="2600" dirty="0" smtClean="0"/>
              <a:t>(can, could, may, might, will, would, shall, should, must, ought to)</a:t>
            </a:r>
            <a:endParaRPr lang="ar-SA" sz="2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1134616"/>
          </a:xfrm>
        </p:spPr>
        <p:txBody>
          <a:bodyPr/>
          <a:lstStyle/>
          <a:p>
            <a:pPr algn="l">
              <a:buNone/>
            </a:pPr>
            <a:r>
              <a:rPr lang="en-US" sz="2200" dirty="0" smtClean="0"/>
              <a:t>He will forgive me!</a:t>
            </a:r>
          </a:p>
          <a:p>
            <a:pPr>
              <a:buNone/>
            </a:pPr>
            <a:r>
              <a:rPr lang="ar-SA" sz="2200" dirty="0" err="1" smtClean="0"/>
              <a:t>سـ</a:t>
            </a:r>
            <a:r>
              <a:rPr lang="ar-SA" sz="2200" dirty="0" smtClean="0"/>
              <a:t>/ سوف يغفر لي/ يسامحني</a:t>
            </a:r>
            <a:r>
              <a:rPr lang="en-US" sz="2200" dirty="0" smtClean="0"/>
              <a:t>!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628800"/>
            <a:ext cx="3886200" cy="792088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will , would , shall</a:t>
            </a:r>
          </a:p>
          <a:p>
            <a:pPr algn="l"/>
            <a:r>
              <a:rPr lang="en-US" sz="2400" dirty="0" smtClean="0"/>
              <a:t>(future particles)</a:t>
            </a:r>
            <a:endParaRPr lang="ar-SA" sz="240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860032" y="1628800"/>
            <a:ext cx="3886200" cy="784096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can , may , must </a:t>
            </a:r>
          </a:p>
          <a:p>
            <a:pPr algn="l"/>
            <a:r>
              <a:rPr lang="en-US" sz="2400" dirty="0" smtClean="0"/>
              <a:t>(literal translation)</a:t>
            </a:r>
            <a:endParaRPr lang="ar-SA" sz="2400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11560" y="3501008"/>
            <a:ext cx="3886200" cy="784096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Shall , should (Obligation= must)</a:t>
            </a:r>
            <a:endParaRPr lang="ar-SA" sz="2400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788024" y="3501008"/>
            <a:ext cx="3886200" cy="784096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could , would , might (possibility)</a:t>
            </a:r>
            <a:endParaRPr lang="ar-SA" sz="240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2"/>
          </p:nvPr>
        </p:nvSpPr>
        <p:spPr>
          <a:xfrm>
            <a:off x="4788024" y="2564904"/>
            <a:ext cx="4104456" cy="7920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SA" b="1" dirty="0" smtClean="0"/>
              <a:t> </a:t>
            </a:r>
            <a:r>
              <a:rPr lang="ar-SA" dirty="0" smtClean="0"/>
              <a:t>يستطيع / يمكن / يجب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we may walk.</a:t>
            </a:r>
            <a:r>
              <a:rPr lang="ar-SA" dirty="0" smtClean="0"/>
              <a:t> يمكننا أن نمشي.</a:t>
            </a:r>
            <a:endParaRPr lang="en-US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2"/>
          </p:nvPr>
        </p:nvSpPr>
        <p:spPr>
          <a:xfrm>
            <a:off x="323528" y="4437112"/>
            <a:ext cx="4102224" cy="1728192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200" dirty="0" smtClean="0"/>
              <a:t>The defendant shall appear before the court at once.</a:t>
            </a:r>
          </a:p>
          <a:p>
            <a:pPr>
              <a:buNone/>
            </a:pPr>
            <a:r>
              <a:rPr lang="ar-SA" sz="2200" dirty="0" smtClean="0"/>
              <a:t>يجب على المدعى عليه أن يمثل فوراً أمام المحكمة</a:t>
            </a:r>
          </a:p>
          <a:p>
            <a:pPr algn="l">
              <a:buNone/>
            </a:pPr>
            <a:r>
              <a:rPr lang="en-US" sz="2200" dirty="0" smtClean="0"/>
              <a:t>I should believe my parents</a:t>
            </a:r>
          </a:p>
          <a:p>
            <a:pPr>
              <a:buNone/>
            </a:pPr>
            <a:r>
              <a:rPr lang="ar-SA" sz="2200" dirty="0" smtClean="0"/>
              <a:t>يجب علي أن أصدق والدي</a:t>
            </a:r>
            <a:endParaRPr lang="en-US" sz="2200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2"/>
          </p:nvPr>
        </p:nvSpPr>
        <p:spPr>
          <a:xfrm>
            <a:off x="4716016" y="4581128"/>
            <a:ext cx="3886200" cy="1728192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dirty="0" smtClean="0"/>
              <a:t>she could blame herself.</a:t>
            </a:r>
          </a:p>
          <a:p>
            <a:pPr algn="l">
              <a:buNone/>
            </a:pPr>
            <a:r>
              <a:rPr lang="en-US" dirty="0" smtClean="0"/>
              <a:t>she would blame herself.</a:t>
            </a:r>
          </a:p>
          <a:p>
            <a:pPr algn="l">
              <a:buNone/>
            </a:pPr>
            <a:r>
              <a:rPr lang="en-US" dirty="0" smtClean="0"/>
              <a:t>she might blame herself.</a:t>
            </a:r>
          </a:p>
          <a:p>
            <a:pPr>
              <a:buNone/>
            </a:pPr>
            <a:r>
              <a:rPr lang="ar-SA" dirty="0" smtClean="0"/>
              <a:t> قد / يمكن أن تلوم نفسها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79512" y="2438400"/>
            <a:ext cx="4176464" cy="2430760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They must have finished work.</a:t>
            </a:r>
          </a:p>
          <a:p>
            <a:pPr>
              <a:buNone/>
            </a:pPr>
            <a:r>
              <a:rPr lang="ar-SA" dirty="0" smtClean="0"/>
              <a:t>لابد أنهم أنهوا العمل.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4163888" cy="3581400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They should have finished work.</a:t>
            </a:r>
          </a:p>
          <a:p>
            <a:pPr>
              <a:buNone/>
            </a:pPr>
            <a:r>
              <a:rPr lang="ar-SA" dirty="0" smtClean="0"/>
              <a:t>كان عليهم أن ينهوا العمل.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Must have, should have</a:t>
            </a:r>
            <a:endParaRPr lang="ar-SA" sz="2400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932040" y="4221088"/>
            <a:ext cx="3744416" cy="936104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/>
              <a:t>Action which did not took place</a:t>
            </a:r>
            <a:endParaRPr lang="ar-SA" sz="22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323528" y="4221088"/>
            <a:ext cx="4024064" cy="936104"/>
          </a:xfrm>
          <a:prstGeom prst="rect">
            <a:avLst/>
          </a:prstGeom>
          <a:solidFill>
            <a:schemeClr val="accent4"/>
          </a:solidFill>
        </p:spPr>
        <p:txBody>
          <a:bodyPr vert="horz" rtlCol="0" anchor="ctr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Action which took place</a:t>
            </a:r>
            <a:endParaRPr kumimoji="0" lang="ar-SA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 Translation of questions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23528" y="2438400"/>
            <a:ext cx="4172272" cy="3078832"/>
          </a:xfrm>
        </p:spPr>
        <p:txBody>
          <a:bodyPr>
            <a:normAutofit fontScale="92500"/>
          </a:bodyPr>
          <a:lstStyle/>
          <a:p>
            <a:pPr lvl="0" algn="l" rtl="0">
              <a:buNone/>
            </a:pPr>
            <a:r>
              <a:rPr lang="en-US" dirty="0" smtClean="0"/>
              <a:t>Are you playing tennis?</a:t>
            </a:r>
          </a:p>
          <a:p>
            <a:pPr lvl="0">
              <a:buNone/>
            </a:pPr>
            <a:r>
              <a:rPr lang="ar-SA" dirty="0" smtClean="0"/>
              <a:t>هل تلعب التنس ؟</a:t>
            </a:r>
            <a:endParaRPr lang="en-US" dirty="0" smtClean="0"/>
          </a:p>
          <a:p>
            <a:pPr lvl="0" algn="l">
              <a:buNone/>
            </a:pPr>
            <a:r>
              <a:rPr lang="en-US" dirty="0" smtClean="0"/>
              <a:t>Have you played tennis?</a:t>
            </a:r>
          </a:p>
          <a:p>
            <a:pPr lvl="0">
              <a:buNone/>
            </a:pPr>
            <a:r>
              <a:rPr lang="ar-SA" dirty="0" smtClean="0"/>
              <a:t>هل لعبت التنس ؟</a:t>
            </a:r>
            <a:endParaRPr lang="en-US" dirty="0" smtClean="0"/>
          </a:p>
          <a:p>
            <a:pPr lvl="0" algn="l">
              <a:buNone/>
            </a:pPr>
            <a:r>
              <a:rPr lang="en-US" dirty="0" smtClean="0"/>
              <a:t>Do you play tennis?</a:t>
            </a:r>
          </a:p>
          <a:p>
            <a:pPr lvl="0">
              <a:buNone/>
            </a:pPr>
            <a:r>
              <a:rPr lang="ar-SA" dirty="0" smtClean="0"/>
              <a:t>هل تلعب التنس ؟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 rtl="0">
              <a:buNone/>
            </a:pPr>
            <a:r>
              <a:rPr lang="en-US" dirty="0" smtClean="0"/>
              <a:t>Why = </a:t>
            </a:r>
            <a:r>
              <a:rPr lang="ar-SA" dirty="0" smtClean="0"/>
              <a:t>لماذا</a:t>
            </a:r>
            <a:endParaRPr lang="en-US" dirty="0" smtClean="0"/>
          </a:p>
          <a:p>
            <a:pPr rtl="0">
              <a:buNone/>
            </a:pPr>
            <a:r>
              <a:rPr lang="en-US" dirty="0" smtClean="0"/>
              <a:t>What = </a:t>
            </a:r>
            <a:r>
              <a:rPr lang="ar-SA" dirty="0" smtClean="0"/>
              <a:t>ماذا</a:t>
            </a:r>
            <a:endParaRPr lang="en-US" dirty="0" smtClean="0"/>
          </a:p>
          <a:p>
            <a:pPr lvl="0" rtl="0">
              <a:buNone/>
            </a:pPr>
            <a:r>
              <a:rPr lang="en-US" dirty="0" smtClean="0"/>
              <a:t>Who = </a:t>
            </a:r>
            <a:r>
              <a:rPr lang="ar-SA" dirty="0" smtClean="0"/>
              <a:t>من</a:t>
            </a:r>
            <a:endParaRPr lang="en-US" dirty="0" smtClean="0"/>
          </a:p>
          <a:p>
            <a:pPr rtl="0">
              <a:buNone/>
            </a:pPr>
            <a:r>
              <a:rPr lang="en-US" dirty="0" smtClean="0"/>
              <a:t>When = </a:t>
            </a:r>
            <a:r>
              <a:rPr lang="ar-SA" dirty="0" smtClean="0"/>
              <a:t>متى</a:t>
            </a:r>
            <a:endParaRPr lang="en-US" dirty="0" smtClean="0"/>
          </a:p>
          <a:p>
            <a:pPr lvl="0" rtl="0">
              <a:buNone/>
            </a:pPr>
            <a:r>
              <a:rPr lang="en-US" dirty="0" smtClean="0"/>
              <a:t>Where = </a:t>
            </a:r>
            <a:r>
              <a:rPr lang="ar-SA" dirty="0" smtClean="0"/>
              <a:t>أين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One word for Yes/No Qs</a:t>
            </a:r>
            <a:endParaRPr lang="ar-SA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sz="2300" dirty="0" smtClean="0"/>
              <a:t>Different words for WH Qs</a:t>
            </a:r>
            <a:endParaRPr lang="ar-SA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Translation of negation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3573016"/>
            <a:ext cx="3886200" cy="3024336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b="1" dirty="0" smtClean="0"/>
              <a:t>she cannot pay money.</a:t>
            </a:r>
            <a:endParaRPr lang="en-US" dirty="0" smtClean="0"/>
          </a:p>
          <a:p>
            <a:pPr>
              <a:buNone/>
            </a:pPr>
            <a:r>
              <a:rPr lang="ar-SA" b="1" dirty="0" smtClean="0"/>
              <a:t>لا تستطيع أن تدفع النقود</a:t>
            </a:r>
            <a:r>
              <a:rPr lang="en-US" b="1" dirty="0" smtClean="0"/>
              <a:t>.</a:t>
            </a:r>
            <a:endParaRPr lang="en-US" dirty="0" smtClean="0"/>
          </a:p>
          <a:p>
            <a:pPr algn="l">
              <a:buNone/>
            </a:pPr>
            <a:r>
              <a:rPr lang="en-US" b="1" dirty="0" smtClean="0"/>
              <a:t>she will not pay money.</a:t>
            </a:r>
            <a:endParaRPr lang="en-US" dirty="0" smtClean="0"/>
          </a:p>
          <a:p>
            <a:pPr>
              <a:buNone/>
            </a:pPr>
            <a:r>
              <a:rPr lang="ar-SA" b="1" dirty="0" smtClean="0"/>
              <a:t>لن تدفع النقود</a:t>
            </a:r>
            <a:r>
              <a:rPr lang="en-US" b="1" dirty="0" smtClean="0"/>
              <a:t>.</a:t>
            </a:r>
            <a:endParaRPr lang="en-US" dirty="0" smtClean="0"/>
          </a:p>
          <a:p>
            <a:pPr algn="l">
              <a:buNone/>
            </a:pPr>
            <a:r>
              <a:rPr lang="en-US" b="1" dirty="0" smtClean="0"/>
              <a:t>she has not money.</a:t>
            </a:r>
            <a:endParaRPr lang="en-US" dirty="0" smtClean="0"/>
          </a:p>
          <a:p>
            <a:pPr>
              <a:buNone/>
            </a:pPr>
            <a:r>
              <a:rPr lang="ar-SA" b="1" dirty="0" smtClean="0"/>
              <a:t>لا تملك نقوداً</a:t>
            </a:r>
            <a:r>
              <a:rPr lang="en-US" b="1" dirty="0" smtClean="0"/>
              <a:t>.</a:t>
            </a:r>
            <a:endParaRPr lang="en-US" dirty="0" smtClean="0"/>
          </a:p>
          <a:p>
            <a:pPr algn="l">
              <a:buNone/>
            </a:pPr>
            <a:r>
              <a:rPr lang="en-US" b="1" dirty="0" smtClean="0"/>
              <a:t>All that glitters isn't gold.</a:t>
            </a:r>
            <a:endParaRPr lang="en-US" dirty="0" smtClean="0"/>
          </a:p>
          <a:p>
            <a:pPr>
              <a:buNone/>
            </a:pPr>
            <a:r>
              <a:rPr lang="ar-SA" b="1" dirty="0" smtClean="0"/>
              <a:t>ليس كل ما يلمع ذهباً</a:t>
            </a:r>
            <a:r>
              <a:rPr lang="en-US" b="1" dirty="0" smtClean="0"/>
              <a:t>.</a:t>
            </a:r>
            <a:endParaRPr lang="en-US" dirty="0" smtClean="0"/>
          </a:p>
          <a:p>
            <a:pPr algn="l">
              <a:buNone/>
            </a:pP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88024" y="3501008"/>
            <a:ext cx="3886200" cy="2952328"/>
          </a:xfrm>
        </p:spPr>
        <p:txBody>
          <a:bodyPr>
            <a:normAutofit fontScale="70000" lnSpcReduction="20000"/>
          </a:bodyPr>
          <a:lstStyle/>
          <a:p>
            <a:pPr rtl="0">
              <a:buNone/>
            </a:pPr>
            <a:r>
              <a:rPr lang="en-US" sz="4500" dirty="0" smtClean="0"/>
              <a:t>Do not, does not = </a:t>
            </a:r>
            <a:r>
              <a:rPr lang="ar-SA" sz="4500" dirty="0" smtClean="0"/>
              <a:t>لا</a:t>
            </a:r>
            <a:endParaRPr lang="en-US" sz="4500" dirty="0" smtClean="0"/>
          </a:p>
          <a:p>
            <a:pPr rtl="0">
              <a:buNone/>
            </a:pPr>
            <a:r>
              <a:rPr lang="en-US" sz="4600" dirty="0" smtClean="0"/>
              <a:t>Did not = </a:t>
            </a:r>
            <a:r>
              <a:rPr lang="ar-SA" sz="4600" dirty="0" smtClean="0"/>
              <a:t>لم</a:t>
            </a:r>
            <a:endParaRPr lang="en-US" sz="4600" dirty="0" smtClean="0"/>
          </a:p>
          <a:p>
            <a:pPr marL="514350" indent="-514350" algn="l">
              <a:buNone/>
            </a:pPr>
            <a:r>
              <a:rPr lang="en-US" b="1" dirty="0" smtClean="0"/>
              <a:t>Many people do not play chess</a:t>
            </a:r>
            <a:endParaRPr lang="en-US" dirty="0" smtClean="0"/>
          </a:p>
          <a:p>
            <a:pPr marL="514350" indent="-514350">
              <a:buNone/>
            </a:pPr>
            <a:r>
              <a:rPr lang="ar-SA" b="1" dirty="0" smtClean="0"/>
              <a:t>لا يلعب الكثير من الناس الشطرنج</a:t>
            </a:r>
            <a:r>
              <a:rPr lang="en-US" b="1" dirty="0" smtClean="0"/>
              <a:t>.</a:t>
            </a:r>
            <a:endParaRPr lang="en-US" dirty="0" smtClean="0"/>
          </a:p>
          <a:p>
            <a:pPr marL="514350" indent="-514350" algn="l">
              <a:buNone/>
            </a:pPr>
            <a:r>
              <a:rPr lang="en-US" b="1" dirty="0" smtClean="0"/>
              <a:t>The children did not sleep early yesterday</a:t>
            </a:r>
            <a:endParaRPr lang="en-US" dirty="0" smtClean="0"/>
          </a:p>
          <a:p>
            <a:pPr marL="514350" indent="-514350">
              <a:buNone/>
            </a:pPr>
            <a:r>
              <a:rPr lang="ar-SA" b="1" dirty="0" smtClean="0"/>
              <a:t>لم ينم الأطفال باكراً بالأمس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11560" y="2708920"/>
            <a:ext cx="3886200" cy="72008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‘Not’ has more than one equivalent</a:t>
            </a:r>
            <a:endParaRPr lang="ar-SA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39552" y="1628800"/>
            <a:ext cx="8147248" cy="864096"/>
          </a:xfrm>
        </p:spPr>
        <p:txBody>
          <a:bodyPr>
            <a:noAutofit/>
          </a:bodyPr>
          <a:lstStyle/>
          <a:p>
            <a:pPr algn="l"/>
            <a:r>
              <a:rPr lang="en-US" sz="2200" dirty="0" smtClean="0"/>
              <a:t>Negation in English includes the following words "not , do not , does not , did not , never , neither , nor &amp; no ". </a:t>
            </a:r>
            <a:endParaRPr lang="ar-SA" sz="22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4860032" y="2708920"/>
            <a:ext cx="3886200" cy="648072"/>
          </a:xfrm>
          <a:prstGeom prst="rect">
            <a:avLst/>
          </a:prstGeom>
          <a:solidFill>
            <a:schemeClr val="accent2"/>
          </a:solidFill>
        </p:spPr>
        <p:txBody>
          <a:bodyPr vert="horz" rtlCol="0" anchor="ctr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not, does not, did not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23528" y="2438400"/>
            <a:ext cx="4032448" cy="1422648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لن + أبداً / لا + أبداً / لم + أبداً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we never give up.</a:t>
            </a:r>
          </a:p>
          <a:p>
            <a:pPr>
              <a:buNone/>
            </a:pPr>
            <a:r>
              <a:rPr lang="ar-SA" dirty="0" smtClean="0"/>
              <a:t>لن نستسلم أبد.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88024" y="2420888"/>
            <a:ext cx="4104456" cy="4032448"/>
          </a:xfrm>
        </p:spPr>
        <p:txBody>
          <a:bodyPr>
            <a:normAutofit fontScale="92500" lnSpcReduction="10000"/>
          </a:bodyPr>
          <a:lstStyle/>
          <a:p>
            <a:pPr rtl="0">
              <a:buNone/>
            </a:pPr>
            <a:r>
              <a:rPr lang="en-US" sz="3100" dirty="0" smtClean="0"/>
              <a:t>Neither…nor = </a:t>
            </a:r>
            <a:r>
              <a:rPr lang="ar-SA" sz="3100" dirty="0" smtClean="0"/>
              <a:t>لا</a:t>
            </a:r>
            <a:r>
              <a:rPr lang="ar-SA" dirty="0" smtClean="0"/>
              <a:t>..ولا</a:t>
            </a:r>
            <a:endParaRPr lang="en-US" dirty="0" smtClean="0"/>
          </a:p>
          <a:p>
            <a:pPr rtl="0">
              <a:buNone/>
            </a:pPr>
            <a:r>
              <a:rPr lang="en-US" dirty="0" smtClean="0"/>
              <a:t>Either..or =</a:t>
            </a:r>
            <a:r>
              <a:rPr lang="ar-SA" dirty="0" smtClean="0"/>
              <a:t>إما..أو</a:t>
            </a:r>
            <a:endParaRPr lang="en-US" dirty="0" smtClean="0"/>
          </a:p>
          <a:p>
            <a:pPr algn="l">
              <a:buNone/>
            </a:pPr>
            <a:endParaRPr lang="en-US" sz="2800" dirty="0" smtClean="0">
              <a:cs typeface="+mj-cs"/>
            </a:endParaRPr>
          </a:p>
          <a:p>
            <a:pPr algn="l">
              <a:buNone/>
            </a:pPr>
            <a:r>
              <a:rPr lang="en-US" sz="2800" dirty="0" smtClean="0">
                <a:cs typeface="+mj-cs"/>
              </a:rPr>
              <a:t>I like neither lying nor cheating.</a:t>
            </a:r>
          </a:p>
          <a:p>
            <a:pPr>
              <a:buNone/>
            </a:pPr>
            <a:r>
              <a:rPr lang="ar-SA" sz="2800" dirty="0" smtClean="0">
                <a:cs typeface="+mj-cs"/>
              </a:rPr>
              <a:t>لا أحب الكذب ولا الغش</a:t>
            </a:r>
            <a:r>
              <a:rPr lang="en-US" sz="2800" dirty="0" smtClean="0">
                <a:cs typeface="+mj-cs"/>
              </a:rPr>
              <a:t>.</a:t>
            </a:r>
          </a:p>
          <a:p>
            <a:pPr algn="l">
              <a:buNone/>
            </a:pPr>
            <a:r>
              <a:rPr lang="en-US" sz="2800" dirty="0" smtClean="0">
                <a:cs typeface="+mj-cs"/>
              </a:rPr>
              <a:t>You can either come with me or stay here.</a:t>
            </a:r>
          </a:p>
          <a:p>
            <a:pPr>
              <a:buNone/>
            </a:pPr>
            <a:r>
              <a:rPr lang="ar-SA" sz="2800" dirty="0" smtClean="0">
                <a:cs typeface="+mj-cs"/>
              </a:rPr>
              <a:t>باستطاعتك القدوم معي أو البقاء هنا.</a:t>
            </a:r>
            <a:endParaRPr lang="ar-SA" sz="2800" dirty="0">
              <a:cs typeface="+mj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11560" y="1700808"/>
            <a:ext cx="1872208" cy="640080"/>
          </a:xfrm>
        </p:spPr>
        <p:txBody>
          <a:bodyPr/>
          <a:lstStyle/>
          <a:p>
            <a:pPr algn="ctr"/>
            <a:r>
              <a:rPr lang="en-US" sz="2400" dirty="0" smtClean="0"/>
              <a:t>Never</a:t>
            </a:r>
            <a:endParaRPr lang="ar-SA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Neither…nor, either…or</a:t>
            </a:r>
            <a:endParaRPr lang="ar-SA" sz="24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11560" y="3861048"/>
            <a:ext cx="1584176" cy="640080"/>
          </a:xfrm>
          <a:prstGeom prst="rect">
            <a:avLst/>
          </a:prstGeom>
          <a:solidFill>
            <a:schemeClr val="accent2"/>
          </a:solidFill>
        </p:spPr>
        <p:txBody>
          <a:bodyPr vert="horz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5301208"/>
            <a:ext cx="4032448" cy="13506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95536" y="4653136"/>
            <a:ext cx="4032448" cy="194421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ar-SA" sz="2900" b="1" dirty="0" smtClean="0"/>
              <a:t>ممنوع / لا / ليس</a:t>
            </a:r>
            <a:endParaRPr kumimoji="0" lang="en-US" sz="2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l"/>
            <a:r>
              <a:rPr lang="en-US" sz="2800" dirty="0" smtClean="0">
                <a:cs typeface="+mj-cs"/>
              </a:rPr>
              <a:t>No smoking.</a:t>
            </a:r>
          </a:p>
          <a:p>
            <a:r>
              <a:rPr lang="ar-SA" sz="3200" dirty="0" smtClean="0"/>
              <a:t>ممنوع التدخين.</a:t>
            </a:r>
          </a:p>
          <a:p>
            <a:pPr algn="l"/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She has no money.</a:t>
            </a:r>
          </a:p>
          <a:p>
            <a:r>
              <a:rPr lang="ar-SA" sz="3200" dirty="0" smtClean="0"/>
              <a:t>ليس لديها نقود/ لا تملك نقوداً.</a:t>
            </a:r>
            <a:endParaRPr kumimoji="0" lang="ar-SA" sz="2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Translation of word order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4437112"/>
            <a:ext cx="3886200" cy="1582688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God likes us.</a:t>
            </a:r>
            <a:endParaRPr lang="en-US" dirty="0" smtClean="0"/>
          </a:p>
          <a:p>
            <a:pPr>
              <a:buNone/>
            </a:pPr>
            <a:r>
              <a:rPr lang="ar-SA" b="1" dirty="0" smtClean="0"/>
              <a:t>الله يحبنا.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4581128"/>
            <a:ext cx="3886200" cy="1438672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The diplomat left for London.</a:t>
            </a:r>
            <a:endParaRPr lang="en-US" dirty="0" smtClean="0"/>
          </a:p>
          <a:p>
            <a:pPr>
              <a:buNone/>
            </a:pPr>
            <a:r>
              <a:rPr lang="ar-SA" b="1" dirty="0" smtClean="0"/>
              <a:t>غادر الدبلوماسي إلى لندن.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827584" y="3573016"/>
            <a:ext cx="3886200" cy="640080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/>
              <a:t>Nominal word order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899592" y="1752600"/>
            <a:ext cx="7787208" cy="153238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The order of the words of the sentence :</a:t>
            </a:r>
          </a:p>
          <a:p>
            <a:pPr algn="l"/>
            <a:r>
              <a:rPr lang="en-US" sz="2400" u="sng" dirty="0" smtClean="0"/>
              <a:t>In Arabic:</a:t>
            </a:r>
            <a:r>
              <a:rPr lang="en-US" sz="2400" dirty="0" smtClean="0"/>
              <a:t> verb + subject + object/complement.</a:t>
            </a:r>
          </a:p>
          <a:p>
            <a:pPr algn="l"/>
            <a:r>
              <a:rPr lang="en-US" sz="2400" u="sng" dirty="0" smtClean="0"/>
              <a:t>In English:</a:t>
            </a:r>
            <a:r>
              <a:rPr lang="en-US" sz="2400" dirty="0" smtClean="0"/>
              <a:t> subject + verb + object/complement.</a:t>
            </a:r>
            <a:endParaRPr lang="ar-SA" sz="24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4860032" y="3573016"/>
            <a:ext cx="3886200" cy="648072"/>
          </a:xfrm>
          <a:prstGeom prst="rect">
            <a:avLst/>
          </a:prstGeom>
          <a:solidFill>
            <a:schemeClr val="accent2"/>
          </a:solidFill>
        </p:spPr>
        <p:txBody>
          <a:bodyPr vert="horz" rtlCol="0" anchor="ctr">
            <a:normAutofit/>
          </a:bodyPr>
          <a:lstStyle/>
          <a:p>
            <a:pPr algn="l"/>
            <a:r>
              <a:rPr lang="en-US" sz="2200" b="1" dirty="0" smtClean="0">
                <a:solidFill>
                  <a:srgbClr val="FFFFFF"/>
                </a:solidFill>
              </a:rPr>
              <a:t>Verbal word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Translation of adjectives: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51520" y="4437112"/>
            <a:ext cx="6192688" cy="1152128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That tall man is my cousin.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572000" y="5157192"/>
            <a:ext cx="4102224" cy="1422648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ذاك الرجل الطويل ابن عمي.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628800"/>
            <a:ext cx="4970512" cy="763880"/>
          </a:xfrm>
        </p:spPr>
        <p:txBody>
          <a:bodyPr>
            <a:noAutofit/>
          </a:bodyPr>
          <a:lstStyle/>
          <a:p>
            <a:pPr algn="l"/>
            <a:r>
              <a:rPr lang="en-US" sz="2600" dirty="0" smtClean="0"/>
              <a:t>A. An adjective-noun order:</a:t>
            </a:r>
            <a:endParaRPr lang="ar-SA" sz="2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971600" y="2708920"/>
            <a:ext cx="7488832" cy="129614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The adjective occurs before the noun in English, whereas in Arabic it comes after the noun.</a:t>
            </a:r>
            <a:endParaRPr lang="ar-SA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4221088"/>
            <a:ext cx="6986736" cy="2088232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Throw that small, round ball.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He read a big, popular, useful book.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1547664" y="4653136"/>
            <a:ext cx="7139136" cy="165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ارم تلك الكرة الصغيرة المدورة (المدورة الصغيرة).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قرأ كتاباً كبيراً شعبياً مفيداً (مفيداً شعبياً كبيراً).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628800"/>
            <a:ext cx="6914728" cy="763880"/>
          </a:xfrm>
        </p:spPr>
        <p:txBody>
          <a:bodyPr>
            <a:noAutofit/>
          </a:bodyPr>
          <a:lstStyle/>
          <a:p>
            <a:pPr algn="l"/>
            <a:r>
              <a:rPr lang="en-US" sz="2600" dirty="0" smtClean="0"/>
              <a:t>B. The ordering of a series of adjectives:</a:t>
            </a:r>
            <a:endParaRPr lang="ar-SA" sz="2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971600" y="2708920"/>
            <a:ext cx="7200800" cy="1296144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Successive adjectives in English can be translated either  from left to right, or from right to left in Arabic.</a:t>
            </a:r>
            <a:endParaRPr lang="ar-SA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3933056"/>
            <a:ext cx="7922840" cy="2086744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Her dress is blue, soft, comfortable and cheap.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971600" y="4581128"/>
            <a:ext cx="7715200" cy="1438672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ثوبها أزرق وناعم ومريح ورخيص.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8138864" cy="640080"/>
          </a:xfrm>
        </p:spPr>
        <p:txBody>
          <a:bodyPr>
            <a:noAutofit/>
          </a:bodyPr>
          <a:lstStyle/>
          <a:p>
            <a:pPr algn="l"/>
            <a:r>
              <a:rPr lang="en-US" sz="2600" dirty="0" smtClean="0"/>
              <a:t>C. Imitation of the English sequence of adjectives:</a:t>
            </a:r>
            <a:endParaRPr lang="ar-SA" sz="2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827584" y="2564904"/>
            <a:ext cx="7344816" cy="1152128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When ‘and’ is used before the last adjective in English, it is repeated before every adjective in Arabic.</a:t>
            </a:r>
            <a:endParaRPr lang="ar-SA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3933056"/>
            <a:ext cx="5690592" cy="792088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The rich should help the poor.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2771800" y="4509120"/>
            <a:ext cx="5915000" cy="936104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يجب على الأغنياء أن يساعدوا الفقراء.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6554688" cy="64008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/>
              <a:t>D. The use of adjectives as nouns:</a:t>
            </a:r>
            <a:endParaRPr lang="ar-SA" sz="2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971600" y="2564904"/>
            <a:ext cx="6912768" cy="1296144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Adjectives used as collective nouns are translated into plural nouns in Arabic, not into adjectives or singular nouns.</a:t>
            </a:r>
            <a:endParaRPr lang="ar-S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0648"/>
            <a:ext cx="8153400" cy="882352"/>
          </a:xfrm>
        </p:spPr>
        <p:txBody>
          <a:bodyPr>
            <a:noAutofit/>
          </a:bodyPr>
          <a:lstStyle/>
          <a:p>
            <a:r>
              <a:rPr lang="en-US" sz="3500" dirty="0" smtClean="0"/>
              <a:t>1. Translation of verb ‘BE’</a:t>
            </a:r>
            <a:r>
              <a:rPr lang="en-US" sz="3500" b="1" dirty="0" smtClean="0"/>
              <a:t/>
            </a:r>
            <a:br>
              <a:rPr lang="en-US" sz="3500" b="1" dirty="0" smtClean="0"/>
            </a:br>
            <a:r>
              <a:rPr lang="en-US" sz="3500" b="1" dirty="0" smtClean="0"/>
              <a:t>(am , is , are / was , were / be , been )</a:t>
            </a:r>
            <a:endParaRPr lang="ar-SA" sz="35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83568" y="2348880"/>
            <a:ext cx="4752528" cy="2016224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sz="2400" dirty="0" smtClean="0"/>
              <a:t>I am a student.</a:t>
            </a:r>
          </a:p>
          <a:p>
            <a:pPr algn="l">
              <a:buNone/>
            </a:pPr>
            <a:endParaRPr lang="en-US" sz="2400" dirty="0" smtClean="0"/>
          </a:p>
          <a:p>
            <a:pPr algn="l">
              <a:buNone/>
            </a:pPr>
            <a:r>
              <a:rPr lang="en-US" sz="2400" dirty="0" smtClean="0"/>
              <a:t>He is eating an apple.</a:t>
            </a:r>
          </a:p>
          <a:p>
            <a:pPr algn="l">
              <a:buNone/>
            </a:pPr>
            <a:endParaRPr lang="en-US" sz="2400" dirty="0" smtClean="0"/>
          </a:p>
          <a:p>
            <a:pPr algn="l">
              <a:buNone/>
            </a:pPr>
            <a:r>
              <a:rPr lang="en-US" sz="2400" dirty="0" smtClean="0"/>
              <a:t>They are put in the same situation.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987824" y="2636912"/>
            <a:ext cx="5532040" cy="23042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أنا أكون طالباً </a:t>
            </a:r>
            <a:r>
              <a:rPr lang="en-US" dirty="0" smtClean="0"/>
              <a:t>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SA" dirty="0" smtClean="0"/>
              <a:t>هو يكون يأكل </a:t>
            </a:r>
            <a:r>
              <a:rPr lang="en-US" dirty="0" smtClean="0"/>
              <a:t>X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هم يكونون يوضعون في الموقف نفسه. </a:t>
            </a:r>
            <a:r>
              <a:rPr lang="en-US" dirty="0" smtClean="0"/>
              <a:t>X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23528" y="1628800"/>
            <a:ext cx="3528392" cy="64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am, is, are (present)</a:t>
            </a:r>
            <a:endParaRPr lang="ar-SA" sz="2400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899592" y="5085184"/>
            <a:ext cx="7488832" cy="1440160"/>
          </a:xfrm>
          <a:solidFill>
            <a:schemeClr val="accent4"/>
          </a:solidFill>
        </p:spPr>
        <p:txBody>
          <a:bodyPr/>
          <a:lstStyle/>
          <a:p>
            <a:pPr algn="l"/>
            <a:r>
              <a:rPr lang="en-US" sz="2400" dirty="0" smtClean="0">
                <a:cs typeface="+mj-cs"/>
              </a:rPr>
              <a:t>It is mostly unacceptable and poor in Arabic grammar to translate the present verb ‘be’  into</a:t>
            </a:r>
          </a:p>
          <a:p>
            <a:pPr algn="l"/>
            <a:r>
              <a:rPr lang="ar-SA" sz="2400" dirty="0" smtClean="0">
                <a:cs typeface="+mj-cs"/>
              </a:rPr>
              <a:t>يكون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Translation of tenses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899592" y="2438400"/>
            <a:ext cx="5040560" cy="1062608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The wend is blowing now.</a:t>
            </a:r>
          </a:p>
          <a:p>
            <a:pPr>
              <a:buNone/>
            </a:pPr>
            <a:r>
              <a:rPr lang="ar-SA" dirty="0" smtClean="0"/>
              <a:t>تهب الرياح الآن</a:t>
            </a:r>
            <a:endParaRPr lang="ar-S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115616" y="3933056"/>
            <a:ext cx="7344816" cy="136815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Present simple</a:t>
            </a:r>
          </a:p>
          <a:p>
            <a:pPr algn="l"/>
            <a:r>
              <a:rPr lang="en-US" sz="2400" dirty="0" smtClean="0"/>
              <a:t>		                                                  present</a:t>
            </a:r>
          </a:p>
          <a:p>
            <a:pPr algn="l"/>
            <a:r>
              <a:rPr lang="en-US" sz="2400" dirty="0" smtClean="0"/>
              <a:t>Present progressive</a:t>
            </a:r>
            <a:endParaRPr lang="ar-SA" sz="24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11560" y="1700808"/>
            <a:ext cx="7128792" cy="640080"/>
          </a:xfrm>
          <a:prstGeom prst="rect">
            <a:avLst/>
          </a:prstGeom>
          <a:solidFill>
            <a:schemeClr val="accent2"/>
          </a:solidFill>
        </p:spPr>
        <p:txBody>
          <a:bodyPr vert="horz" rtlCol="0" anchor="ctr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 present and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p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resent progressive: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55976" y="4653136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11560" y="2420888"/>
            <a:ext cx="7850832" cy="1638672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We heard the news.</a:t>
            </a:r>
          </a:p>
          <a:p>
            <a:pPr algn="l">
              <a:buNone/>
            </a:pPr>
            <a:r>
              <a:rPr lang="en-US" dirty="0" smtClean="0"/>
              <a:t>We have heard the news.</a:t>
            </a:r>
          </a:p>
          <a:p>
            <a:pPr algn="l">
              <a:buNone/>
            </a:pPr>
            <a:r>
              <a:rPr lang="en-US" dirty="0" smtClean="0"/>
              <a:t>We had heard the news.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3563888" y="4077072"/>
            <a:ext cx="4822304" cy="576064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سمعنا (قد/ لقد سمعنا) الأخبار.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6986736" cy="64008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Past simple, present perfect and past perfect:</a:t>
            </a:r>
            <a:endParaRPr lang="ar-SA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115616" y="4725144"/>
            <a:ext cx="6408712" cy="1504176"/>
          </a:xfrm>
        </p:spPr>
        <p:txBody>
          <a:bodyPr/>
          <a:lstStyle/>
          <a:p>
            <a:pPr algn="l"/>
            <a:r>
              <a:rPr lang="en-US" sz="2400" dirty="0" smtClean="0"/>
              <a:t>Past simple</a:t>
            </a:r>
          </a:p>
          <a:p>
            <a:pPr algn="l"/>
            <a:r>
              <a:rPr lang="en-US" sz="2400" dirty="0" smtClean="0"/>
              <a:t>Present perfect                       Past</a:t>
            </a:r>
          </a:p>
          <a:p>
            <a:pPr algn="l"/>
            <a:r>
              <a:rPr lang="en-US" sz="2400" dirty="0" smtClean="0"/>
              <a:t>Past perfect</a:t>
            </a:r>
            <a:endParaRPr lang="ar-SA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95936" y="5445224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67544" y="2564904"/>
            <a:ext cx="7490792" cy="2376264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dirty="0" smtClean="0"/>
              <a:t>The horses were jumping.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The soldiers have been fighting.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The tailor had been sewing all night.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2555776" y="2996952"/>
            <a:ext cx="6046440" cy="2376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كانت الخيول تقفز.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كان الجنود يقاتلون طوال اليوم.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كان الخياط يخيط طوال الليل.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7850832" cy="812304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Past progressive, present perfect progressive and past perfect progressive:</a:t>
            </a:r>
            <a:endParaRPr lang="ar-SA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971600" y="5301208"/>
            <a:ext cx="6984776" cy="1296144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/>
              <a:t>Past progressive</a:t>
            </a:r>
          </a:p>
          <a:p>
            <a:pPr algn="l"/>
            <a:r>
              <a:rPr lang="ar-SA" sz="2200" dirty="0" smtClean="0"/>
              <a:t>كان +مضارع</a:t>
            </a:r>
            <a:r>
              <a:rPr lang="en-US" sz="2200" dirty="0" smtClean="0"/>
              <a:t>Present perfect progressive                </a:t>
            </a:r>
          </a:p>
          <a:p>
            <a:pPr algn="l"/>
            <a:r>
              <a:rPr lang="en-US" sz="2200" dirty="0" smtClean="0"/>
              <a:t>Past perfect progressive</a:t>
            </a:r>
            <a:endParaRPr lang="ar-SA" sz="22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148064" y="5949280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8640960" cy="869950"/>
          </a:xfrm>
        </p:spPr>
        <p:txBody>
          <a:bodyPr>
            <a:noAutofit/>
          </a:bodyPr>
          <a:lstStyle/>
          <a:p>
            <a:r>
              <a:rPr lang="en-US" dirty="0" smtClean="0"/>
              <a:t>10.The change of word classes:</a:t>
            </a:r>
            <a:endParaRPr lang="ar-S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23528" y="3356992"/>
            <a:ext cx="4172272" cy="1224136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The president palace</a:t>
            </a:r>
          </a:p>
          <a:p>
            <a:pPr>
              <a:buNone/>
            </a:pPr>
            <a:r>
              <a:rPr lang="ar-SA" dirty="0" smtClean="0"/>
              <a:t>القصر الرئاسي / قصر الرئاسة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3356992"/>
            <a:ext cx="3886200" cy="1224136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Nerve cell</a:t>
            </a:r>
          </a:p>
          <a:p>
            <a:pPr>
              <a:buNone/>
            </a:pPr>
            <a:r>
              <a:rPr lang="ar-SA" dirty="0" smtClean="0"/>
              <a:t>خلية أعصاب/ خلية عصبية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11560" y="17526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Adjectives as nouns</a:t>
            </a:r>
            <a:endParaRPr lang="ar-SA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1560" y="2636912"/>
            <a:ext cx="3886200" cy="640080"/>
          </a:xfrm>
        </p:spPr>
        <p:txBody>
          <a:bodyPr>
            <a:noAutofit/>
          </a:bodyPr>
          <a:lstStyle/>
          <a:p>
            <a:pPr algn="ctr"/>
            <a:r>
              <a:rPr lang="en-US" sz="2600" dirty="0" err="1" smtClean="0"/>
              <a:t>adj</a:t>
            </a:r>
            <a:r>
              <a:rPr lang="en-US" sz="2600" dirty="0" smtClean="0"/>
              <a:t> → </a:t>
            </a:r>
            <a:r>
              <a:rPr lang="en-US" sz="2600" dirty="0" err="1" smtClean="0"/>
              <a:t>adj</a:t>
            </a:r>
            <a:r>
              <a:rPr lang="en-US" sz="2600" dirty="0" smtClean="0"/>
              <a:t> / N</a:t>
            </a:r>
            <a:endParaRPr lang="ar-SA" sz="2600" dirty="0" smtClean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4860032" y="1772816"/>
            <a:ext cx="3886200" cy="640080"/>
          </a:xfrm>
          <a:prstGeom prst="rect">
            <a:avLst/>
          </a:prstGeom>
          <a:solidFill>
            <a:schemeClr val="accent2"/>
          </a:solidFill>
        </p:spPr>
        <p:txBody>
          <a:bodyPr vert="horz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FFFFFF"/>
                </a:solidFill>
              </a:rPr>
              <a:t>Nouns as adjectives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860032" y="2636912"/>
            <a:ext cx="3886200" cy="640080"/>
          </a:xfrm>
          <a:prstGeom prst="rect">
            <a:avLst/>
          </a:prstGeom>
          <a:solidFill>
            <a:schemeClr val="accent4"/>
          </a:solidFill>
        </p:spPr>
        <p:txBody>
          <a:bodyPr vert="horz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FFFFFF"/>
                </a:solidFill>
              </a:rPr>
              <a:t>N → N / </a:t>
            </a:r>
            <a:r>
              <a:rPr lang="en-US" sz="2600" b="1" dirty="0" err="1" smtClean="0">
                <a:solidFill>
                  <a:srgbClr val="FFFFFF"/>
                </a:solidFill>
              </a:rPr>
              <a:t>adj</a:t>
            </a:r>
            <a:endParaRPr lang="ar-SA" sz="26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23528" y="3501008"/>
            <a:ext cx="4172272" cy="1728192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They gave their </a:t>
            </a:r>
            <a:r>
              <a:rPr lang="en-US" u="sng" dirty="0" smtClean="0"/>
              <a:t>agreement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ar-SA" dirty="0" smtClean="0"/>
              <a:t>أعطوا </a:t>
            </a:r>
            <a:r>
              <a:rPr lang="ar-SA" u="sng" dirty="0" smtClean="0"/>
              <a:t>موافقتهم</a:t>
            </a:r>
            <a:r>
              <a:rPr lang="ar-SA" dirty="0" smtClean="0"/>
              <a:t> / </a:t>
            </a:r>
            <a:r>
              <a:rPr lang="ar-SA" u="sng" dirty="0" smtClean="0"/>
              <a:t>وافقوا</a:t>
            </a:r>
            <a:endParaRPr lang="en-US" u="sng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572000" y="3501008"/>
            <a:ext cx="4320480" cy="165618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English is easy to </a:t>
            </a:r>
            <a:r>
              <a:rPr lang="en-US" u="sng" dirty="0" smtClean="0"/>
              <a:t>understand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ar-SA" dirty="0" smtClean="0"/>
              <a:t>الانجليزية سهلة </a:t>
            </a:r>
            <a:r>
              <a:rPr lang="ar-SA" u="sng" dirty="0" smtClean="0"/>
              <a:t>الفهم</a:t>
            </a:r>
            <a:r>
              <a:rPr lang="ar-SA" dirty="0" smtClean="0"/>
              <a:t>/ </a:t>
            </a:r>
            <a:r>
              <a:rPr lang="ar-SA" u="sng" dirty="0" smtClean="0"/>
              <a:t>أن تفهم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Nouns as verbs</a:t>
            </a:r>
            <a:endParaRPr lang="ar-SA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1560" y="2564904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US" sz="2600" dirty="0" smtClean="0"/>
              <a:t>N → N / V</a:t>
            </a:r>
            <a:endParaRPr lang="ar-SA" sz="2600" dirty="0" smtClean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4860032" y="1772816"/>
            <a:ext cx="3886200" cy="640080"/>
          </a:xfrm>
          <a:prstGeom prst="rect">
            <a:avLst/>
          </a:prstGeom>
          <a:solidFill>
            <a:schemeClr val="accent2"/>
          </a:solidFill>
        </p:spPr>
        <p:txBody>
          <a:bodyPr vert="horz" rtlCol="0" anchor="ctr"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Verbs as Nouns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860032" y="2636912"/>
            <a:ext cx="3886200" cy="640080"/>
          </a:xfrm>
          <a:prstGeom prst="rect">
            <a:avLst/>
          </a:prstGeom>
          <a:solidFill>
            <a:schemeClr val="accent4"/>
          </a:solidFill>
        </p:spPr>
        <p:txBody>
          <a:bodyPr vert="horz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FFFFFF"/>
                </a:solidFill>
              </a:rPr>
              <a:t>V → V / N</a:t>
            </a:r>
            <a:endParaRPr lang="ar-SA" sz="26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4466456" cy="2214736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/>
              <a:t>The child was ill.</a:t>
            </a:r>
          </a:p>
          <a:p>
            <a:pPr algn="l">
              <a:buNone/>
            </a:pPr>
            <a:r>
              <a:rPr lang="en-US" dirty="0" smtClean="0"/>
              <a:t>our guests were praying.</a:t>
            </a:r>
          </a:p>
          <a:p>
            <a:pPr algn="l">
              <a:buNone/>
            </a:pPr>
            <a:r>
              <a:rPr lang="en-US" dirty="0" smtClean="0"/>
              <a:t>But:</a:t>
            </a:r>
          </a:p>
          <a:p>
            <a:pPr algn="l">
              <a:buNone/>
            </a:pPr>
            <a:r>
              <a:rPr lang="en-US" dirty="0" smtClean="0"/>
              <a:t>The food was eaten.</a:t>
            </a:r>
          </a:p>
          <a:p>
            <a:pPr algn="l">
              <a:buNone/>
            </a:pPr>
            <a:r>
              <a:rPr lang="en-US" dirty="0" smtClean="0"/>
              <a:t>The boys were dismissed.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21427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/>
              <a:t>كان الطفل مريضاً.</a:t>
            </a:r>
          </a:p>
          <a:p>
            <a:pPr>
              <a:buNone/>
            </a:pPr>
            <a:r>
              <a:rPr lang="ar-SA" dirty="0" smtClean="0"/>
              <a:t>كان ضيوفنا يصلون.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كان الطعام مأكولاً. </a:t>
            </a:r>
            <a:r>
              <a:rPr lang="en-US" dirty="0" smtClean="0"/>
              <a:t>X</a:t>
            </a:r>
          </a:p>
          <a:p>
            <a:pPr>
              <a:buNone/>
            </a:pPr>
            <a:r>
              <a:rPr lang="ar-SA" dirty="0" smtClean="0"/>
              <a:t>كان الأولاد مطرودين. </a:t>
            </a:r>
            <a:r>
              <a:rPr lang="en-US" dirty="0" smtClean="0"/>
              <a:t>X</a:t>
            </a:r>
            <a:endParaRPr lang="ar-S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1560" y="1628800"/>
            <a:ext cx="2376264" cy="64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Was, were</a:t>
            </a:r>
            <a:endParaRPr lang="ar-SA" sz="2400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95536" y="4797152"/>
            <a:ext cx="8568952" cy="1800200"/>
          </a:xfrm>
        </p:spPr>
        <p:txBody>
          <a:bodyPr>
            <a:normAutofit/>
          </a:bodyPr>
          <a:lstStyle/>
          <a:p>
            <a:pPr marL="320040" indent="-320040" algn="l" rtl="0"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The past simple of ‘be’ are translated literally into </a:t>
            </a:r>
            <a:r>
              <a:rPr lang="ar-SA" sz="2600" dirty="0" smtClean="0">
                <a:solidFill>
                  <a:schemeClr val="bg1"/>
                </a:solidFill>
              </a:rPr>
              <a:t>كان</a:t>
            </a:r>
          </a:p>
          <a:p>
            <a:pPr marL="320040" indent="-320040" algn="l" rtl="0"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Yet literal translation is unfavorable when these verbs are used as auxiliaries to form the past passive voice.</a:t>
            </a:r>
            <a:endParaRPr lang="ar-SA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51520" y="2438400"/>
            <a:ext cx="4244280" cy="774576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Where have you been?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702568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أين كنت كائناً؟ </a:t>
            </a:r>
            <a:r>
              <a:rPr lang="en-US" dirty="0" smtClean="0"/>
              <a:t>X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39552" y="1772816"/>
            <a:ext cx="1368152" cy="640080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2400" dirty="0" smtClean="0"/>
              <a:t>been</a:t>
            </a:r>
            <a:endParaRPr lang="ar-SA" sz="240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1560" y="3212976"/>
            <a:ext cx="1296144" cy="640080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2400" dirty="0" smtClean="0"/>
              <a:t>be</a:t>
            </a:r>
            <a:endParaRPr lang="ar-SA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95536" y="4149080"/>
            <a:ext cx="4244280" cy="774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will be with us.</a:t>
            </a:r>
            <a:endParaRPr kumimoji="0" lang="ar-SA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716016" y="4077072"/>
            <a:ext cx="3886200" cy="7025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سوف يكون معنا.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043608" y="4869160"/>
            <a:ext cx="7200800" cy="1728192"/>
          </a:xfrm>
        </p:spPr>
        <p:txBody>
          <a:bodyPr>
            <a:normAutofit/>
          </a:bodyPr>
          <a:lstStyle/>
          <a:p>
            <a:pPr marL="320040" indent="-320040" algn="l" rtl="0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- The dictionary meaning of ‘been’ as </a:t>
            </a:r>
            <a:r>
              <a:rPr lang="ar-SA" sz="2400" dirty="0" smtClean="0">
                <a:solidFill>
                  <a:schemeClr val="bg1"/>
                </a:solidFill>
              </a:rPr>
              <a:t>كائن </a:t>
            </a:r>
            <a:r>
              <a:rPr lang="en-US" sz="2400" dirty="0" smtClean="0">
                <a:solidFill>
                  <a:schemeClr val="bg1"/>
                </a:solidFill>
              </a:rPr>
              <a:t> is strictly not advisable to use.</a:t>
            </a:r>
          </a:p>
          <a:p>
            <a:pPr algn="l"/>
            <a:r>
              <a:rPr lang="en-US" sz="2400" dirty="0" smtClean="0"/>
              <a:t>- The full form of the verb ‘be’ is always literally translated</a:t>
            </a:r>
            <a:r>
              <a:rPr lang="en-US" dirty="0" smtClean="0"/>
              <a:t>.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Translation of verb ‘DO’</a:t>
            </a:r>
            <a:br>
              <a:rPr lang="en-US" dirty="0" smtClean="0"/>
            </a:br>
            <a:r>
              <a:rPr lang="en-US" dirty="0" smtClean="0"/>
              <a:t>(do, does, did)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51520" y="2438400"/>
            <a:ext cx="5472608" cy="1854696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That girl doesn’t comb her hair.</a:t>
            </a:r>
          </a:p>
          <a:p>
            <a:pPr algn="l">
              <a:buNone/>
            </a:pPr>
            <a:r>
              <a:rPr lang="en-US" dirty="0" smtClean="0"/>
              <a:t>The horse does not fall down.</a:t>
            </a:r>
          </a:p>
          <a:p>
            <a:pPr algn="l">
              <a:buNone/>
            </a:pPr>
            <a:r>
              <a:rPr lang="en-US" dirty="0" smtClean="0"/>
              <a:t>The horse did not fall down.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1782688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تلك الفتاة لا تمشط شعرها.</a:t>
            </a:r>
          </a:p>
          <a:p>
            <a:pPr>
              <a:buNone/>
            </a:pPr>
            <a:r>
              <a:rPr lang="ar-SA" dirty="0" smtClean="0"/>
              <a:t>لم يسقط الحصان.</a:t>
            </a:r>
          </a:p>
          <a:p>
            <a:pPr>
              <a:buNone/>
            </a:pPr>
            <a:r>
              <a:rPr lang="ar-SA" dirty="0" smtClean="0"/>
              <a:t>ما سقط الحصان.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4178424" cy="64008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Do and did in the negative</a:t>
            </a:r>
            <a:endParaRPr lang="ar-SA" sz="2400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11560" y="4077072"/>
            <a:ext cx="4032448" cy="64008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Do and did in the question</a:t>
            </a:r>
            <a:endParaRPr lang="ar-SA" sz="24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004048" y="4797152"/>
            <a:ext cx="3886200" cy="17826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ar-SA" sz="2900" dirty="0" smtClean="0"/>
              <a:t>هل تنام باكراً؟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ar-SA" sz="2900" dirty="0" smtClean="0"/>
              <a:t>هل انتظرك علي ليلة أمس؟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51520" y="4869160"/>
            <a:ext cx="4824536" cy="17826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 algn="l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900" dirty="0" smtClean="0"/>
              <a:t>Do</a:t>
            </a:r>
            <a:r>
              <a:rPr lang="en-US" sz="3200" b="1" dirty="0" smtClean="0"/>
              <a:t> </a:t>
            </a:r>
            <a:r>
              <a:rPr lang="en-US" sz="2900" dirty="0" smtClean="0"/>
              <a:t>you sleep early?</a:t>
            </a:r>
          </a:p>
          <a:p>
            <a:pPr marL="320040" lvl="0" indent="-320040" algn="l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900" dirty="0" smtClean="0"/>
              <a:t>Did Ali wait for you last night?</a:t>
            </a:r>
            <a:endParaRPr lang="ar-SA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51520" y="2438400"/>
            <a:ext cx="4752528" cy="214272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I will do my best.</a:t>
            </a:r>
          </a:p>
          <a:p>
            <a:pPr algn="l">
              <a:buNone/>
            </a:pPr>
            <a:r>
              <a:rPr lang="en-US" dirty="0" smtClean="0"/>
              <a:t>Some students do their homework quickly.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185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سأفعل ما بوسعي.</a:t>
            </a:r>
          </a:p>
          <a:p>
            <a:pPr>
              <a:buNone/>
            </a:pPr>
            <a:r>
              <a:rPr lang="ar-SA" dirty="0" smtClean="0"/>
              <a:t>يعمل/ يكتب بعض الطلبة واجباتهم بسرعة.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386336" cy="64008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Do as a main verb</a:t>
            </a:r>
            <a:endParaRPr lang="ar-SA" sz="240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83568" y="4005064"/>
            <a:ext cx="7704856" cy="2232248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/>
              <a:t>At translating verb DO, the translators see whether it has a grammatical function (i.e. auxiliary), or as a main verb. </a:t>
            </a:r>
          </a:p>
          <a:p>
            <a:pPr algn="l"/>
            <a:r>
              <a:rPr lang="en-US" dirty="0" smtClean="0"/>
              <a:t>As an auxiliary, it has no lexical meaning in Arabic, but implies the grammatical question particle</a:t>
            </a:r>
          </a:p>
          <a:p>
            <a:pPr algn="l"/>
            <a:r>
              <a:rPr lang="ar-SA" dirty="0" smtClean="0"/>
              <a:t>هل</a:t>
            </a:r>
          </a:p>
          <a:p>
            <a:pPr algn="l"/>
            <a:r>
              <a:rPr lang="en-US" dirty="0" smtClean="0"/>
              <a:t>As a main verb, it has a full lexical meaning.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51520" y="2438400"/>
            <a:ext cx="4464496" cy="3581400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Muslims do recite the Holly Koran everyday.</a:t>
            </a:r>
          </a:p>
          <a:p>
            <a:pPr algn="l">
              <a:buNone/>
            </a:pPr>
            <a:r>
              <a:rPr lang="en-US" dirty="0" smtClean="0"/>
              <a:t>The girls did behave well.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535488" y="2420888"/>
            <a:ext cx="4429000" cy="3581400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يتلو المسلمون القرآن كل يوم بالتأكيد.</a:t>
            </a:r>
          </a:p>
          <a:p>
            <a:pPr>
              <a:buNone/>
            </a:pPr>
            <a:r>
              <a:rPr lang="ar-SA" dirty="0" smtClean="0"/>
              <a:t>لا شك أن الفتيات قد أحسنّ التصرف.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4106416" cy="64008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Do as an emphatic device</a:t>
            </a:r>
            <a:endParaRPr lang="ar-SA" sz="240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971600" y="4581128"/>
            <a:ext cx="7056784" cy="1080120"/>
          </a:xfrm>
          <a:solidFill>
            <a:schemeClr val="accent4"/>
          </a:solidFill>
        </p:spPr>
        <p:txBody>
          <a:bodyPr>
            <a:normAutofit fontScale="92500"/>
          </a:bodyPr>
          <a:lstStyle/>
          <a:p>
            <a:pPr algn="l"/>
            <a:r>
              <a:rPr lang="en-US" sz="2400" dirty="0" smtClean="0"/>
              <a:t>Arabic emphatic words and phrases:</a:t>
            </a:r>
          </a:p>
          <a:p>
            <a:pPr algn="l"/>
            <a:r>
              <a:rPr lang="ar-SA" sz="2400" dirty="0" smtClean="0"/>
              <a:t>فعلاً, حقاً, بالتأكيد, من المؤكد, لا شك, مما لا شك فيه, لا ريب, وما إلى ذلك.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The translation of verb ‘Have’</a:t>
            </a:r>
            <a:br>
              <a:rPr lang="en-US" dirty="0" smtClean="0"/>
            </a:br>
            <a:r>
              <a:rPr lang="en-US" dirty="0" smtClean="0"/>
              <a:t>(have, has, had)</a:t>
            </a:r>
            <a:endParaRPr lang="ar-S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79512" y="2438400"/>
            <a:ext cx="5328592" cy="1638672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The worker has left today.</a:t>
            </a:r>
          </a:p>
          <a:p>
            <a:pPr algn="l">
              <a:buNone/>
            </a:pPr>
            <a:r>
              <a:rPr lang="en-US" dirty="0" smtClean="0"/>
              <a:t>The patient has had the medicine.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1566664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غادر العامل باكراً اليوم.</a:t>
            </a:r>
          </a:p>
          <a:p>
            <a:pPr>
              <a:buNone/>
            </a:pPr>
            <a:r>
              <a:rPr lang="ar-SA" dirty="0" smtClean="0"/>
              <a:t>أخذ/ تناول المريض الدواء.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674368" cy="64008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Have as an auxiliary</a:t>
            </a:r>
            <a:endParaRPr lang="ar-SA" sz="240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547664" y="4293096"/>
            <a:ext cx="6336704" cy="93610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Verb HAVE used as an auxiliary is meaningless in Arabic.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79512" y="2438400"/>
            <a:ext cx="5184576" cy="2790800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dirty="0" smtClean="0"/>
              <a:t>She has money.</a:t>
            </a:r>
          </a:p>
          <a:p>
            <a:pPr algn="l">
              <a:buNone/>
            </a:pPr>
            <a:r>
              <a:rPr lang="en-US" dirty="0" smtClean="0"/>
              <a:t>She has her breakfast at 7 AM everyday.</a:t>
            </a:r>
          </a:p>
          <a:p>
            <a:pPr algn="l">
              <a:buNone/>
            </a:pPr>
            <a:r>
              <a:rPr lang="en-US" dirty="0" smtClean="0"/>
              <a:t>She has just had the ticket.</a:t>
            </a:r>
          </a:p>
          <a:p>
            <a:pPr algn="l">
              <a:buNone/>
            </a:pPr>
            <a:r>
              <a:rPr lang="en-US" dirty="0" smtClean="0"/>
              <a:t>She had a telephone call.</a:t>
            </a:r>
          </a:p>
          <a:p>
            <a:pPr algn="l">
              <a:buNone/>
            </a:pPr>
            <a:r>
              <a:rPr lang="en-US" dirty="0" smtClean="0"/>
              <a:t>She had a nice holiday.</a:t>
            </a:r>
          </a:p>
          <a:p>
            <a:pPr algn="l">
              <a:buNone/>
            </a:pPr>
            <a:r>
              <a:rPr lang="en-US" dirty="0" smtClean="0"/>
              <a:t>Have a good journey.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3779912" y="2438400"/>
            <a:ext cx="5184576" cy="28628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لديها نقود/ معها نقود.</a:t>
            </a:r>
          </a:p>
          <a:p>
            <a:pPr>
              <a:buNone/>
            </a:pPr>
            <a:r>
              <a:rPr lang="ar-SA" dirty="0" smtClean="0"/>
              <a:t>تتناول فطورها عند الساعة السابعة.</a:t>
            </a:r>
          </a:p>
          <a:p>
            <a:pPr>
              <a:buNone/>
            </a:pPr>
            <a:r>
              <a:rPr lang="ar-SA" dirty="0" smtClean="0"/>
              <a:t>حصلت على التذكرة للتو.</a:t>
            </a:r>
          </a:p>
          <a:p>
            <a:pPr>
              <a:buNone/>
            </a:pPr>
            <a:r>
              <a:rPr lang="ar-SA" dirty="0" smtClean="0"/>
              <a:t>تلقت مكالمة هاتفية.</a:t>
            </a:r>
          </a:p>
          <a:p>
            <a:pPr>
              <a:buNone/>
            </a:pPr>
            <a:r>
              <a:rPr lang="ar-SA" dirty="0" smtClean="0"/>
              <a:t>قضت عطلة جميلة.</a:t>
            </a:r>
          </a:p>
          <a:p>
            <a:pPr>
              <a:buNone/>
            </a:pPr>
            <a:r>
              <a:rPr lang="ar-SA" dirty="0" smtClean="0"/>
              <a:t>أتمنى لك رحلة ممتعة/ استمتع برحلة جميلة.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530352" cy="64008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Have as main verb</a:t>
            </a:r>
            <a:endParaRPr lang="ar-SA" sz="2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83568" y="5157192"/>
            <a:ext cx="7920880" cy="1512168"/>
          </a:xfrm>
          <a:prstGeom prst="rect">
            <a:avLst/>
          </a:prstGeom>
          <a:solidFill>
            <a:schemeClr val="accent4"/>
          </a:solidFill>
        </p:spPr>
        <p:txBody>
          <a:bodyPr vert="horz" rtlCol="0" anchor="ctr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helps students to distinguish between these meanings of " have" is the consideration of the word immediately after the object. Together with object " have " makes a special combination in Arabic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68449629C4224D9E383C23E6E7EF0B" ma:contentTypeVersion="0" ma:contentTypeDescription="Create a new document." ma:contentTypeScope="" ma:versionID="75fa12236c9bb9a80b1d077161db760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37AC48E-D09D-4F38-9F46-2433389F40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4ACE064-C44B-4523-9CF3-F1754A34D3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61E10C-1F6C-4386-9C3B-6FCA05B47AFF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660</TotalTime>
  <Words>1527</Words>
  <Application>Microsoft Office PowerPoint</Application>
  <PresentationFormat>On-screen Show (4:3)</PresentationFormat>
  <Paragraphs>270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GRAMMATICAL Problems in Translation</vt:lpstr>
      <vt:lpstr>1. Translation of verb ‘BE’ (am , is , are / was , were / be , been )</vt:lpstr>
      <vt:lpstr>PowerPoint Presentation</vt:lpstr>
      <vt:lpstr>PowerPoint Presentation</vt:lpstr>
      <vt:lpstr>2. Translation of verb ‘DO’ (do, does, did)</vt:lpstr>
      <vt:lpstr>PowerPoint Presentation</vt:lpstr>
      <vt:lpstr>PowerPoint Presentation</vt:lpstr>
      <vt:lpstr>3. The translation of verb ‘Have’ (have, has, had)</vt:lpstr>
      <vt:lpstr>PowerPoint Presentation</vt:lpstr>
      <vt:lpstr>4. The Translation of Modals (can, could, may, might, will, would, shall, should, must, ought to)</vt:lpstr>
      <vt:lpstr>PowerPoint Presentation</vt:lpstr>
      <vt:lpstr>5.  Translation of questions</vt:lpstr>
      <vt:lpstr>6. Translation of negation</vt:lpstr>
      <vt:lpstr>PowerPoint Presentation</vt:lpstr>
      <vt:lpstr>7. Translation of word order</vt:lpstr>
      <vt:lpstr>8. Translation of adjectives:</vt:lpstr>
      <vt:lpstr>PowerPoint Presentation</vt:lpstr>
      <vt:lpstr>PowerPoint Presentation</vt:lpstr>
      <vt:lpstr>PowerPoint Presentation</vt:lpstr>
      <vt:lpstr>9. Translation of tenses</vt:lpstr>
      <vt:lpstr>PowerPoint Presentation</vt:lpstr>
      <vt:lpstr>PowerPoint Presentation</vt:lpstr>
      <vt:lpstr>10.The change of word classes: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Grammatical Problems in Translation</dc:title>
  <dc:creator>doodad</dc:creator>
  <cp:lastModifiedBy>ameerh</cp:lastModifiedBy>
  <cp:revision>77</cp:revision>
  <dcterms:created xsi:type="dcterms:W3CDTF">2011-02-25T19:27:21Z</dcterms:created>
  <dcterms:modified xsi:type="dcterms:W3CDTF">2017-10-12T05:53:49Z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0x010100B768449629C4224D9E383C23E6E7EF0B</vt:lpwstr>
  </property>
</Properties>
</file>