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64" r:id="rId4"/>
    <p:sldId id="257" r:id="rId5"/>
    <p:sldId id="273" r:id="rId6"/>
    <p:sldId id="272" r:id="rId7"/>
    <p:sldId id="274" r:id="rId8"/>
    <p:sldId id="275" r:id="rId9"/>
    <p:sldId id="276" r:id="rId10"/>
    <p:sldId id="268" r:id="rId11"/>
    <p:sldId id="269" r:id="rId12"/>
    <p:sldId id="277" r:id="rId13"/>
    <p:sldId id="278" r:id="rId14"/>
    <p:sldId id="279" r:id="rId15"/>
    <p:sldId id="280" r:id="rId16"/>
    <p:sldId id="284" r:id="rId17"/>
    <p:sldId id="285" r:id="rId18"/>
    <p:sldId id="286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3C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B36468-F2E5-4F2D-BEF5-38F7CF8CA2FC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211E25-015B-4FFE-A637-41F211D74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1116574-overvie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BCH 447- Metabolism: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ar-SA" dirty="0">
              <a:latin typeface="Calibri" panose="020F0502020204030204" pitchFamily="34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2122422"/>
              </p:ext>
            </p:extLst>
          </p:nvPr>
        </p:nvGraphicFramePr>
        <p:xfrm>
          <a:off x="1259632" y="1196752"/>
          <a:ext cx="6288360" cy="33843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27190"/>
                <a:gridCol w="3561170"/>
              </a:tblGrid>
              <a:tr h="40042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Marks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/>
                    </a:p>
                  </a:txBody>
                  <a:tcPr/>
                </a:tc>
              </a:tr>
              <a:tr h="40042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 marks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Conducting the experiment</a:t>
                      </a:r>
                      <a:endParaRPr lang="ar-SA" b="1" dirty="0"/>
                    </a:p>
                  </a:txBody>
                  <a:tcPr/>
                </a:tc>
              </a:tr>
              <a:tr h="40042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 marks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Questions</a:t>
                      </a:r>
                      <a:endParaRPr lang="ar-SA" b="1" dirty="0"/>
                    </a:p>
                  </a:txBody>
                  <a:tcPr/>
                </a:tc>
              </a:tr>
              <a:tr h="40042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15 marks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Report</a:t>
                      </a:r>
                      <a:endParaRPr lang="ar-SA" b="1" dirty="0"/>
                    </a:p>
                  </a:txBody>
                  <a:tcPr/>
                </a:tc>
              </a:tr>
              <a:tr h="40042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 marks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Quiz</a:t>
                      </a:r>
                      <a:endParaRPr lang="ar-SA" b="1" dirty="0"/>
                    </a:p>
                  </a:txBody>
                  <a:tcPr/>
                </a:tc>
              </a:tr>
              <a:tr h="6911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Practical 15</a:t>
                      </a:r>
                    </a:p>
                    <a:p>
                      <a:pPr rtl="1"/>
                      <a:r>
                        <a:rPr lang="en-US" dirty="0" smtClean="0"/>
                        <a:t>Theoretical</a:t>
                      </a:r>
                      <a:r>
                        <a:rPr lang="en-US" baseline="0" dirty="0" smtClean="0"/>
                        <a:t> 10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Midterm</a:t>
                      </a:r>
                      <a:endParaRPr lang="ar-SA" b="1" dirty="0"/>
                    </a:p>
                  </a:txBody>
                  <a:tcPr/>
                </a:tc>
              </a:tr>
              <a:tr h="6911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Practical 25</a:t>
                      </a:r>
                    </a:p>
                    <a:p>
                      <a:pPr rtl="1"/>
                      <a:r>
                        <a:rPr lang="en-US" dirty="0" smtClean="0"/>
                        <a:t>Theoretical</a:t>
                      </a:r>
                      <a:r>
                        <a:rPr lang="en-US" baseline="0" dirty="0" smtClean="0"/>
                        <a:t> 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Final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1259632" y="4581126"/>
            <a:ext cx="46085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/>
              <a:t>Total marks= </a:t>
            </a:r>
            <a:r>
              <a:rPr lang="en-US" dirty="0" smtClean="0">
                <a:solidFill>
                  <a:srgbClr val="FF0000"/>
                </a:solidFill>
              </a:rPr>
              <a:t>100 marks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79712" y="5373216"/>
            <a:ext cx="590465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2195736" y="5355301"/>
            <a:ext cx="561662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Mid term date: </a:t>
            </a:r>
            <a:r>
              <a:rPr lang="en-US" sz="2400" dirty="0" smtClean="0">
                <a:latin typeface="Calibri" panose="020F0502020204030204" pitchFamily="34" charset="0"/>
              </a:rPr>
              <a:t>Wed 9/2/1438- 9/11/2017</a:t>
            </a: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Final date: </a:t>
            </a:r>
            <a:r>
              <a:rPr lang="en-US" sz="2400" dirty="0" smtClean="0">
                <a:latin typeface="Calibri" panose="020F0502020204030204" pitchFamily="34" charset="0"/>
              </a:rPr>
              <a:t>Wed 22/3/1438-21/12/2017</a:t>
            </a:r>
            <a:endParaRPr lang="en-US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4686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000" y="1329123"/>
            <a:ext cx="9083352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600" dirty="0" smtClean="0">
                <a:latin typeface="Calibri" pitchFamily="34" charset="0"/>
              </a:rPr>
              <a:t>1</a:t>
            </a:r>
            <a:r>
              <a:rPr lang="en-US" sz="2600" dirty="0">
                <a:latin typeface="Calibri" pitchFamily="34" charset="0"/>
              </a:rPr>
              <a:t>. Weigh about 5.0 g of cold liver </a:t>
            </a:r>
            <a:r>
              <a:rPr lang="en-US" sz="2600" b="1" dirty="0">
                <a:latin typeface="Calibri" pitchFamily="34" charset="0"/>
              </a:rPr>
              <a:t>quickly </a:t>
            </a:r>
            <a:r>
              <a:rPr lang="en-US" sz="2600" dirty="0">
                <a:latin typeface="Calibri" pitchFamily="34" charset="0"/>
              </a:rPr>
              <a:t>to the nearest 0.1 g, transfer to a mortar, cut into small pieces, grind with about 0.5 g of clean cold sand and 10%TCA (1 ml per g tissue). </a:t>
            </a:r>
          </a:p>
          <a:p>
            <a:pPr marL="109728" indent="0">
              <a:buNone/>
            </a:pPr>
            <a:r>
              <a:rPr lang="en-US" sz="2600" dirty="0">
                <a:latin typeface="Calibri" pitchFamily="34" charset="0"/>
              </a:rPr>
              <a:t>2. Centrifuge homogenate at 3,000 rpm for 5min at </a:t>
            </a:r>
            <a:r>
              <a:rPr lang="en-US" sz="2600" dirty="0" smtClean="0">
                <a:latin typeface="Calibri" pitchFamily="34" charset="0"/>
              </a:rPr>
              <a:t>4</a:t>
            </a:r>
            <a:r>
              <a:rPr lang="ar-SA" sz="2600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Arial"/>
                <a:cs typeface="Arial"/>
              </a:rPr>
              <a:t>ᵒ</a:t>
            </a:r>
            <a:r>
              <a:rPr lang="en-US" sz="2600" dirty="0" smtClean="0">
                <a:latin typeface="Calibri" pitchFamily="34" charset="0"/>
              </a:rPr>
              <a:t>C</a:t>
            </a:r>
            <a:r>
              <a:rPr lang="en-US" sz="2600" dirty="0">
                <a:latin typeface="Calibri" pitchFamily="34" charset="0"/>
              </a:rPr>
              <a:t>. Pour off supernatant into a 50 ml graduated cylinder</a:t>
            </a:r>
            <a:r>
              <a:rPr lang="en-US" sz="2600" dirty="0" smtClean="0">
                <a:latin typeface="Calibri" pitchFamily="34" charset="0"/>
              </a:rPr>
              <a:t>.</a:t>
            </a:r>
            <a:endParaRPr lang="ar-SA" sz="2600" dirty="0" smtClean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2600" dirty="0" smtClean="0">
                <a:latin typeface="Calibri" pitchFamily="34" charset="0"/>
              </a:rPr>
              <a:t>3</a:t>
            </a:r>
            <a:r>
              <a:rPr lang="en-US" sz="2600" dirty="0">
                <a:latin typeface="Calibri" pitchFamily="34" charset="0"/>
              </a:rPr>
              <a:t>. Rinse out mortar with 5% TCA (using same volume as for 10% TCA already used). Add this rinsing fluid to the centrifuge tubes containing residue from first centrifugation. Stir up residue and re-centrifuge for another 5 min. at 3,000 rpm. Discard pellet. Add supernatant to that already collected. </a:t>
            </a:r>
          </a:p>
          <a:p>
            <a:pPr marL="109728" indent="0">
              <a:buNone/>
            </a:pPr>
            <a:endParaRPr lang="en-US" sz="26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0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- Procedure</a:t>
            </a:r>
            <a:r>
              <a:rPr lang="ar-SA" sz="3200" dirty="0" smtClean="0">
                <a:solidFill>
                  <a:srgbClr val="C00000"/>
                </a:solidFill>
              </a:rPr>
              <a:t>: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rgbClr val="C00000"/>
                </a:solidFill>
              </a:rPr>
              <a:t/>
            </a:r>
            <a:br>
              <a:rPr lang="en-US" sz="3200" dirty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69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96" y="404664"/>
            <a:ext cx="9083352" cy="6048672"/>
          </a:xfrm>
        </p:spPr>
        <p:txBody>
          <a:bodyPr>
            <a:noAutofit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en-US" sz="2400" dirty="0">
                <a:latin typeface="Calibri" pitchFamily="34" charset="0"/>
              </a:rPr>
              <a:t>4. Record total volume; </a:t>
            </a:r>
            <a:r>
              <a:rPr lang="en-US" sz="2400" u="sng" dirty="0">
                <a:latin typeface="Calibri" pitchFamily="34" charset="0"/>
              </a:rPr>
              <a:t>add </a:t>
            </a:r>
            <a:r>
              <a:rPr lang="en-US" sz="2400" u="sng" dirty="0" smtClean="0">
                <a:latin typeface="Calibri" pitchFamily="34" charset="0"/>
              </a:rPr>
              <a:t>the equal volume </a:t>
            </a:r>
            <a:r>
              <a:rPr lang="en-US" sz="2400" u="sng" dirty="0">
                <a:latin typeface="Calibri" pitchFamily="34" charset="0"/>
              </a:rPr>
              <a:t>of 95% ethanol</a:t>
            </a:r>
            <a:r>
              <a:rPr lang="en-US" sz="2400" dirty="0">
                <a:latin typeface="Calibri" pitchFamily="34" charset="0"/>
              </a:rPr>
              <a:t>, slowly with stirring, to supernatant. Allow to stand while precipitate settles. If it does not, add a little </a:t>
            </a:r>
            <a:r>
              <a:rPr lang="en-US" sz="2400" dirty="0" err="1">
                <a:latin typeface="Calibri" pitchFamily="34" charset="0"/>
              </a:rPr>
              <a:t>NaCl</a:t>
            </a:r>
            <a:r>
              <a:rPr lang="en-US" sz="2400" dirty="0">
                <a:latin typeface="Calibri" pitchFamily="34" charset="0"/>
              </a:rPr>
              <a:t> and warm cylinder in water bath at 37º C.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sz="2400" dirty="0">
                <a:latin typeface="Calibri" pitchFamily="34" charset="0"/>
              </a:rPr>
              <a:t>5. Centrifuge suspension at 3,000 rpm for 3 min. Discard supernatant. Dissolve pellet in centrifuge tubes </a:t>
            </a:r>
            <a:r>
              <a:rPr lang="en-US" sz="2400" u="sng" dirty="0">
                <a:latin typeface="Calibri" pitchFamily="34" charset="0"/>
              </a:rPr>
              <a:t>in 5 ml water and re-precipitate by adding 10 ml of 95% ethanol</a:t>
            </a:r>
            <a:r>
              <a:rPr lang="en-US" sz="2400" dirty="0">
                <a:latin typeface="Calibri" pitchFamily="34" charset="0"/>
              </a:rPr>
              <a:t>. Re-centrifuge and discard supernatant.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sz="2400" dirty="0">
                <a:latin typeface="Calibri" pitchFamily="34" charset="0"/>
              </a:rPr>
              <a:t>6. Stir up pellet with 3 ml 95% ethanol, re-centrifuge and discard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sz="2400" dirty="0">
                <a:latin typeface="Calibri" pitchFamily="34" charset="0"/>
              </a:rPr>
              <a:t>supernatant. Now add 3 ml diethyl ether, stir up pellet, re-centrifuge and discard supernatant. This final pellet contains glycogen from the liver. </a:t>
            </a:r>
            <a:r>
              <a:rPr lang="en-US" sz="2400" dirty="0" smtClean="0">
                <a:latin typeface="Calibri" pitchFamily="34" charset="0"/>
              </a:rPr>
              <a:t>Air -dry the glycogen in the tube and weight it.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US" sz="2400" dirty="0" smtClean="0">
                <a:latin typeface="Calibri" pitchFamily="34" charset="0"/>
              </a:rPr>
              <a:t>7. Dissolve 32 mg glycogen in 4 ml phosphate buffer/</a:t>
            </a:r>
            <a:r>
              <a:rPr lang="en-US" sz="2400" dirty="0" err="1" smtClean="0">
                <a:latin typeface="Calibri" pitchFamily="34" charset="0"/>
              </a:rPr>
              <a:t>NaCl</a:t>
            </a:r>
            <a:r>
              <a:rPr lang="en-US" sz="2400" dirty="0" smtClean="0">
                <a:latin typeface="Calibri" pitchFamily="34" charset="0"/>
              </a:rPr>
              <a:t>.  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7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1520" y="476672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** Measure the glycogen content by measure the empty centrifuge tube and measure the centrifuge tube that contain pellet .</a:t>
            </a:r>
          </a:p>
          <a:p>
            <a:pPr lvl="0"/>
            <a:endParaRPr lang="en-US" sz="2400" dirty="0">
              <a:latin typeface="Calibri" panose="020F0502020204030204" pitchFamily="34" charset="0"/>
              <a:cs typeface="Times New Roman" pitchFamily="18" charset="0"/>
            </a:endParaRPr>
          </a:p>
          <a:p>
            <a:pPr lvl="0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Glycogen content  (g) =  </a:t>
            </a:r>
          </a:p>
          <a:p>
            <a:pPr lvl="0"/>
            <a:r>
              <a:rPr lang="en-US" sz="2400" dirty="0">
                <a:latin typeface="Calibri" panose="020F0502020204030204" pitchFamily="34" charset="0"/>
                <a:cs typeface="Times New Roman" pitchFamily="18" charset="0"/>
              </a:rPr>
              <a:t>centrifuge tube that contain pellet - empty Centrifuge tube </a:t>
            </a:r>
          </a:p>
        </p:txBody>
      </p:sp>
    </p:spTree>
    <p:extLst>
      <p:ext uri="{BB962C8B-B14F-4D97-AF65-F5344CB8AC3E}">
        <p14:creationId xmlns="" xmlns:p14="http://schemas.microsoft.com/office/powerpoint/2010/main" val="3385589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8754176" cy="5915744"/>
          </a:xfrm>
        </p:spPr>
        <p:txBody>
          <a:bodyPr/>
          <a:lstStyle/>
          <a:p>
            <a:pPr lvl="0" algn="l" rtl="0">
              <a:buNone/>
            </a:pPr>
            <a:r>
              <a:rPr lang="en-US" sz="24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Result: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Record total 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yield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glycogen content per 100 g liver.</a:t>
            </a:r>
          </a:p>
          <a:p>
            <a:pPr algn="l" rtl="0">
              <a:buNone/>
            </a:pPr>
            <a:endParaRPr lang="en-US" sz="2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400" b="1" u="sng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itchFamily="18" charset="0"/>
              </a:rPr>
              <a:t>Example: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Liver weight 10 g 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The glycogen content 1.5 g 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** the glycogen 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yield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 was 1.5 g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** </a:t>
            </a:r>
            <a:r>
              <a:rPr lang="en-US" sz="24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the glycogen content per 100 g </a:t>
            </a: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is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1.5 g             10 g liver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??g               100 g liver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= 1.5 X 100 / 10</a:t>
            </a:r>
          </a:p>
          <a:p>
            <a:pPr algn="l" rtl="0">
              <a:buNone/>
            </a:pPr>
            <a:r>
              <a:rPr lang="en-US" sz="2400" dirty="0" smtClean="0">
                <a:latin typeface="Calibri" panose="020F0502020204030204" pitchFamily="34" charset="0"/>
                <a:cs typeface="Times New Roman" pitchFamily="18" charset="0"/>
              </a:rPr>
              <a:t>= 15 g /100 g liver</a:t>
            </a:r>
          </a:p>
          <a:p>
            <a:pPr algn="l" rtl="0">
              <a:buNone/>
            </a:pPr>
            <a:endParaRPr lang="en-US" sz="2400" dirty="0" smtClean="0">
              <a:latin typeface="Calibri" panose="020F0502020204030204" pitchFamily="34" charset="0"/>
              <a:cs typeface="Times New Roman" pitchFamily="18" charset="0"/>
            </a:endParaRPr>
          </a:p>
          <a:p>
            <a:pPr algn="l" rtl="0">
              <a:buNone/>
            </a:pPr>
            <a:endParaRPr lang="en-US" dirty="0" smtClean="0">
              <a:latin typeface="Calibri" panose="020F0502020204030204" pitchFamily="34" charset="0"/>
            </a:endParaRPr>
          </a:p>
          <a:p>
            <a:endParaRPr lang="ar-SA" dirty="0">
              <a:latin typeface="Calibri" panose="020F0502020204030204" pitchFamily="34" charset="0"/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1043608" y="3933056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>
            <a:off x="1027823" y="4365104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77147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35496" y="260648"/>
            <a:ext cx="9108504" cy="5377230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endParaRPr lang="en-US" sz="2800" b="1" u="sng" dirty="0" smtClean="0">
              <a:solidFill>
                <a:srgbClr val="C00000"/>
              </a:solidFill>
              <a:latin typeface="Calibri" panose="020F0502020204030204" pitchFamily="34" charset="0"/>
              <a:cs typeface="Aparajita" pitchFamily="34" charset="0"/>
            </a:endParaRPr>
          </a:p>
          <a:p>
            <a:pPr algn="l">
              <a:buNone/>
            </a:pPr>
            <a:r>
              <a:rPr lang="en-US" sz="28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Method</a:t>
            </a:r>
            <a:r>
              <a:rPr lang="en-US" sz="2800" dirty="0" smtClean="0">
                <a:latin typeface="Calibri" panose="020F0502020204030204" pitchFamily="34" charset="0"/>
              </a:rPr>
              <a:t>:</a:t>
            </a:r>
          </a:p>
          <a:p>
            <a:pPr algn="l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1) Make glycogen solution :</a:t>
            </a:r>
          </a:p>
          <a:p>
            <a:pPr algn="l">
              <a:buNone/>
            </a:pPr>
            <a:r>
              <a:rPr lang="en-US" sz="2800" dirty="0" smtClean="0">
                <a:latin typeface="Calibri" panose="020F0502020204030204" pitchFamily="34" charset="0"/>
                <a:cs typeface="Aparajita" pitchFamily="34" charset="0"/>
              </a:rPr>
              <a:t>Dissolve glycogen pellet in </a:t>
            </a:r>
            <a:r>
              <a:rPr lang="en-US" sz="2800" b="1" u="sng" dirty="0" smtClean="0">
                <a:latin typeface="Calibri" panose="020F0502020204030204" pitchFamily="34" charset="0"/>
                <a:cs typeface="Aparajita" pitchFamily="34" charset="0"/>
              </a:rPr>
              <a:t>phosphate buffer </a:t>
            </a:r>
          </a:p>
          <a:p>
            <a:pPr algn="l">
              <a:buNone/>
            </a:pPr>
            <a:r>
              <a:rPr lang="en-US" sz="2800" dirty="0" smtClean="0">
                <a:latin typeface="Calibri" panose="020F0502020204030204" pitchFamily="34" charset="0"/>
                <a:cs typeface="Aparajita" pitchFamily="34" charset="0"/>
              </a:rPr>
              <a:t>(</a:t>
            </a:r>
            <a:r>
              <a:rPr lang="en-US" sz="2800" b="1" dirty="0" smtClean="0">
                <a:latin typeface="Calibri" panose="020F0502020204030204" pitchFamily="34" charset="0"/>
                <a:cs typeface="Aparajita" pitchFamily="34" charset="0"/>
              </a:rPr>
              <a:t>32mg glycogen in 4 ml phosphate buffer</a:t>
            </a:r>
            <a:r>
              <a:rPr lang="en-US" sz="2800" dirty="0" smtClean="0">
                <a:latin typeface="Calibri" panose="020F0502020204030204" pitchFamily="34" charset="0"/>
                <a:cs typeface="Aparajita" pitchFamily="34" charset="0"/>
              </a:rPr>
              <a:t>)</a:t>
            </a:r>
          </a:p>
          <a:p>
            <a:pPr algn="l">
              <a:buNone/>
            </a:pPr>
            <a:endParaRPr lang="en-US" sz="2800" dirty="0" smtClean="0">
              <a:latin typeface="Calibri" panose="020F0502020204030204" pitchFamily="34" charset="0"/>
              <a:cs typeface="Aparajita" pitchFamily="34" charset="0"/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- Example:</a:t>
            </a:r>
          </a:p>
          <a:p>
            <a:pPr algn="l">
              <a:buNone/>
            </a:pPr>
            <a:r>
              <a:rPr lang="en-US" sz="2800" dirty="0" smtClean="0">
                <a:latin typeface="Calibri" panose="020F0502020204030204" pitchFamily="34" charset="0"/>
                <a:cs typeface="Aparajita" pitchFamily="34" charset="0"/>
              </a:rPr>
              <a:t>I have 3.52 g glycogen ??</a:t>
            </a:r>
          </a:p>
          <a:p>
            <a:pPr algn="l">
              <a:buNone/>
            </a:pP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A- </a:t>
            </a:r>
            <a:r>
              <a:rPr lang="en-US" sz="2800" dirty="0" smtClean="0">
                <a:latin typeface="Calibri" panose="020F0502020204030204" pitchFamily="34" charset="0"/>
                <a:cs typeface="Aparajita" pitchFamily="34" charset="0"/>
              </a:rPr>
              <a:t>3.52g X 1000 = 3520 mg </a:t>
            </a:r>
          </a:p>
          <a:p>
            <a:pPr algn="l">
              <a:buNone/>
            </a:pPr>
            <a:r>
              <a:rPr lang="en-US" sz="2800" dirty="0" smtClean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B- </a:t>
            </a:r>
            <a:r>
              <a:rPr lang="en-US" sz="2800" dirty="0" smtClean="0">
                <a:latin typeface="Calibri" panose="020F0502020204030204" pitchFamily="34" charset="0"/>
                <a:cs typeface="Aparajita" pitchFamily="34" charset="0"/>
              </a:rPr>
              <a:t> 32mg                   4 ml</a:t>
            </a:r>
          </a:p>
          <a:p>
            <a:pPr algn="l">
              <a:buNone/>
            </a:pPr>
            <a:r>
              <a:rPr lang="en-US" sz="2800" dirty="0" smtClean="0">
                <a:latin typeface="Calibri" panose="020F0502020204030204" pitchFamily="34" charset="0"/>
                <a:cs typeface="Aparajita" pitchFamily="34" charset="0"/>
              </a:rPr>
              <a:t>     3520mg               ??? ml</a:t>
            </a:r>
          </a:p>
          <a:p>
            <a:pPr marL="514350" indent="-514350" algn="l">
              <a:buNone/>
            </a:pPr>
            <a:endParaRPr lang="ar-SA" sz="2800" dirty="0">
              <a:latin typeface="Calibri" panose="020F0502020204030204" pitchFamily="34" charset="0"/>
            </a:endParaRPr>
          </a:p>
        </p:txBody>
      </p:sp>
      <p:cxnSp>
        <p:nvCxnSpPr>
          <p:cNvPr id="6" name="رابط كسهم مستقيم 5"/>
          <p:cNvCxnSpPr/>
          <p:nvPr/>
        </p:nvCxnSpPr>
        <p:spPr>
          <a:xfrm>
            <a:off x="1907704" y="4869160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>
            <a:off x="1907704" y="5301208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65527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/>
        </p:nvSpPr>
        <p:spPr>
          <a:xfrm>
            <a:off x="179512" y="447664"/>
            <a:ext cx="8964488" cy="596267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r" rtl="1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r" rtl="1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r" rtl="1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>
              <a:buNone/>
            </a:pPr>
            <a:r>
              <a:rPr lang="en-US" sz="2600" b="1" u="sng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itchFamily="18" charset="0"/>
              </a:rPr>
              <a:t>Notes:</a:t>
            </a:r>
          </a:p>
          <a:p>
            <a:pPr algn="l">
              <a:buNone/>
            </a:pPr>
            <a:r>
              <a:rPr lang="en-US" sz="2600" dirty="0" smtClean="0">
                <a:latin typeface="Calibri" panose="020F0502020204030204" pitchFamily="34" charset="0"/>
                <a:cs typeface="Times New Roman" pitchFamily="18" charset="0"/>
              </a:rPr>
              <a:t>[1] In initial stage of isolation glycogen the Temperature should be decrease (Cold) and the PH low : because these condition important to inhibit the enzymatic hydrolysis of glycogen ( to protect the glycogen structure and getting good yield) </a:t>
            </a:r>
          </a:p>
          <a:p>
            <a:pPr algn="l">
              <a:buNone/>
            </a:pPr>
            <a:r>
              <a:rPr lang="en-US" sz="2600" dirty="0" smtClean="0">
                <a:latin typeface="Calibri" panose="020F0502020204030204" pitchFamily="34" charset="0"/>
                <a:cs typeface="Times New Roman" pitchFamily="18" charset="0"/>
              </a:rPr>
              <a:t>[2] The animal should </a:t>
            </a:r>
            <a:r>
              <a:rPr lang="en-US" sz="2600" dirty="0" smtClean="0">
                <a:latin typeface="Calibri" panose="020F0502020204030204" pitchFamily="34" charset="0"/>
                <a:cs typeface="Times New Roman" pitchFamily="18" charset="0"/>
              </a:rPr>
              <a:t>be well </a:t>
            </a:r>
            <a:r>
              <a:rPr lang="en-US" sz="2600" dirty="0" smtClean="0">
                <a:latin typeface="Calibri" panose="020F0502020204030204" pitchFamily="34" charset="0"/>
                <a:cs typeface="Times New Roman" pitchFamily="18" charset="0"/>
              </a:rPr>
              <a:t>fed to get more glycogen yield and prevent any stress for animal to prevent the consuming of glycogen . </a:t>
            </a:r>
          </a:p>
          <a:p>
            <a:pPr algn="l">
              <a:buNone/>
            </a:pPr>
            <a:r>
              <a:rPr lang="ar-SA" sz="2600" dirty="0" smtClean="0">
                <a:latin typeface="Calibri" panose="020F0502020204030204" pitchFamily="34" charset="0"/>
                <a:cs typeface="Times New Roman" pitchFamily="18" charset="0"/>
              </a:rPr>
              <a:t>    </a:t>
            </a:r>
            <a:r>
              <a:rPr lang="en-US" sz="2600" dirty="0" smtClean="0">
                <a:latin typeface="Calibri" panose="020F0502020204030204" pitchFamily="34" charset="0"/>
                <a:cs typeface="Times New Roman" pitchFamily="18" charset="0"/>
              </a:rPr>
              <a:t> [3]  The roles of </a:t>
            </a:r>
            <a:r>
              <a:rPr lang="en-US" sz="2600" dirty="0" err="1" smtClean="0">
                <a:latin typeface="Calibri" panose="020F0502020204030204" pitchFamily="34" charset="0"/>
                <a:cs typeface="Times New Roman" pitchFamily="18" charset="0"/>
              </a:rPr>
              <a:t>Trichloracetic</a:t>
            </a:r>
            <a:r>
              <a:rPr lang="en-US" sz="2600" dirty="0" smtClean="0">
                <a:latin typeface="Calibri" panose="020F0502020204030204" pitchFamily="34" charset="0"/>
                <a:cs typeface="Times New Roman" pitchFamily="18" charset="0"/>
              </a:rPr>
              <a:t> acid (TCA) to precipitate large mol. And lower PH . </a:t>
            </a:r>
          </a:p>
          <a:p>
            <a:pPr algn="l">
              <a:buNone/>
            </a:pPr>
            <a:r>
              <a:rPr lang="en-US" sz="2600" dirty="0" smtClean="0">
                <a:latin typeface="Calibri" panose="020F0502020204030204" pitchFamily="34" charset="0"/>
                <a:cs typeface="Times New Roman" pitchFamily="18" charset="0"/>
              </a:rPr>
              <a:t>[4] Ethanol to precipitate glycogen.</a:t>
            </a:r>
          </a:p>
        </p:txBody>
      </p:sp>
    </p:spTree>
    <p:extLst>
      <p:ext uri="{BB962C8B-B14F-4D97-AF65-F5344CB8AC3E}">
        <p14:creationId xmlns="" xmlns:p14="http://schemas.microsoft.com/office/powerpoint/2010/main" val="3756834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Glycogen storage disease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Glycogen storage disease (GSD) type I is also known as von </a:t>
            </a:r>
            <a:r>
              <a:rPr lang="en-US" dirty="0" err="1" smtClean="0"/>
              <a:t>Gierke</a:t>
            </a:r>
            <a:r>
              <a:rPr lang="en-US" dirty="0" smtClean="0"/>
              <a:t> disease. von </a:t>
            </a:r>
            <a:r>
              <a:rPr lang="en-US" dirty="0" err="1" smtClean="0"/>
              <a:t>Gierke</a:t>
            </a:r>
            <a:r>
              <a:rPr lang="en-US" baseline="30000" dirty="0" smtClean="0"/>
              <a:t> </a:t>
            </a:r>
            <a:r>
              <a:rPr lang="en-US" dirty="0" smtClean="0"/>
              <a:t>described the first patient with GSD type I in 1929. </a:t>
            </a:r>
          </a:p>
          <a:p>
            <a:r>
              <a:rPr lang="en-US" dirty="0" smtClean="0"/>
              <a:t>In 1952, Cori and Cori demonstrated that </a:t>
            </a:r>
            <a:r>
              <a:rPr lang="en-US" dirty="0" smtClean="0">
                <a:solidFill>
                  <a:srgbClr val="FF0000"/>
                </a:solidFill>
              </a:rPr>
              <a:t>glucose-6-phosphatase</a:t>
            </a:r>
            <a:r>
              <a:rPr lang="en-US" dirty="0" smtClean="0"/>
              <a:t> (G6Pase) deficiency was a cause of GSD type I.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 </a:t>
            </a:r>
            <a:r>
              <a:rPr lang="en-GB" sz="2400" dirty="0" smtClean="0">
                <a:hlinkClick r:id="rId2"/>
              </a:rPr>
              <a:t>glycogen storage disease</a:t>
            </a:r>
            <a:r>
              <a:rPr lang="en-GB" sz="2400" dirty="0" smtClean="0"/>
              <a:t> (GSD) is the result of an enzyme defect. These enzymes normally catalyze reactions that convert glycogen compounds to glucose.</a:t>
            </a:r>
          </a:p>
          <a:p>
            <a:r>
              <a:rPr lang="en-GB" sz="2400" dirty="0" smtClean="0"/>
              <a:t> Enzyme deficiency results in glycogen accumulation in tissues</a:t>
            </a:r>
            <a:r>
              <a:rPr lang="en-GB" sz="2400" dirty="0" smtClean="0"/>
              <a:t>.. </a:t>
            </a:r>
          </a:p>
          <a:p>
            <a:r>
              <a:rPr lang="en-GB" sz="2400" dirty="0" smtClean="0"/>
              <a:t>Most </a:t>
            </a:r>
            <a:r>
              <a:rPr lang="en-GB" sz="2400" dirty="0" smtClean="0"/>
              <a:t>patients experience muscle symptoms, such as weakness and cramps, </a:t>
            </a:r>
            <a:r>
              <a:rPr lang="en-GB" sz="2400" u="sng" dirty="0" smtClean="0"/>
              <a:t>although certain GSDs manifest as specific syndromes</a:t>
            </a:r>
            <a:r>
              <a:rPr lang="en-GB" sz="2400" dirty="0" smtClean="0"/>
              <a:t>, such as </a:t>
            </a:r>
            <a:r>
              <a:rPr lang="en-GB" sz="2400" dirty="0" err="1" smtClean="0"/>
              <a:t>hypoglycemic</a:t>
            </a:r>
            <a:r>
              <a:rPr lang="en-GB" sz="2400" dirty="0" smtClean="0"/>
              <a:t> seizures or </a:t>
            </a:r>
            <a:r>
              <a:rPr lang="en-GB" sz="2400" dirty="0" err="1" smtClean="0"/>
              <a:t>cardiomegaly</a:t>
            </a:r>
            <a:r>
              <a:rPr lang="en-GB" sz="2400" dirty="0" smtClean="0"/>
              <a:t>.</a:t>
            </a:r>
            <a:r>
              <a:rPr lang="en-GB" sz="2400" baseline="30000" dirty="0" smtClean="0"/>
              <a:t> </a:t>
            </a:r>
            <a:endParaRPr lang="en-GB" sz="2400" dirty="0" smtClean="0"/>
          </a:p>
          <a:p>
            <a:endParaRPr lang="en-US" dirty="0" smtClean="0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Glycogen storage disease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Glycogen storage diseas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05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5181600" y="5410200"/>
            <a:ext cx="2698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Glucose -6-phosphatase</a:t>
            </a:r>
          </a:p>
          <a:p>
            <a:r>
              <a:rPr lang="en-US"/>
              <a:t> defiency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4038600" y="55626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204864"/>
            <a:ext cx="5122912" cy="16596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8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Thank you</a:t>
            </a:r>
            <a:endParaRPr lang="en-US" sz="88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065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Glycogen Isolation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3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844824"/>
            <a:ext cx="8686800" cy="237626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illustrate the method for isolating glycogen.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36707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 Objective:</a:t>
            </a:r>
            <a:r>
              <a:rPr lang="en-US" sz="3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6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</a:br>
            <a:endParaRPr lang="en-US" sz="36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1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- Introduction: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496" y="1052736"/>
            <a:ext cx="9020364" cy="4525963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Glycogen is the </a:t>
            </a:r>
            <a:r>
              <a:rPr lang="en-GB" sz="2600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storage form of glucose </a:t>
            </a:r>
            <a:r>
              <a:rPr lang="en-GB" sz="2600" dirty="0" smtClean="0">
                <a:latin typeface="Calibri" panose="020F0502020204030204" pitchFamily="34" charset="0"/>
              </a:rPr>
              <a:t>in animals and human which is analogous to the starch in plants.</a:t>
            </a:r>
          </a:p>
          <a:p>
            <a:pPr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 Glycogen is synthesized and stored mainly in </a:t>
            </a:r>
            <a:r>
              <a:rPr lang="en-GB" sz="2600" b="1" u="sng" dirty="0" smtClean="0">
                <a:latin typeface="Calibri" panose="020F0502020204030204" pitchFamily="34" charset="0"/>
              </a:rPr>
              <a:t>liver and muscles</a:t>
            </a:r>
            <a:r>
              <a:rPr lang="en-GB" sz="2600" dirty="0" smtClean="0">
                <a:latin typeface="Calibri" panose="020F0502020204030204" pitchFamily="34" charset="0"/>
              </a:rPr>
              <a:t>. </a:t>
            </a:r>
          </a:p>
          <a:p>
            <a:pPr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The concentration of glycogen is </a:t>
            </a:r>
            <a:r>
              <a:rPr lang="en-GB" sz="2600" b="1" dirty="0" smtClean="0">
                <a:latin typeface="Calibri" panose="020F0502020204030204" pitchFamily="34" charset="0"/>
              </a:rPr>
              <a:t>higher in the liver </a:t>
            </a:r>
            <a:r>
              <a:rPr lang="en-GB" sz="2600" dirty="0" smtClean="0">
                <a:latin typeface="Calibri" panose="020F0502020204030204" pitchFamily="34" charset="0"/>
              </a:rPr>
              <a:t>than in muscle.</a:t>
            </a:r>
          </a:p>
          <a:p>
            <a:pPr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Various samples of glycogen have been measured at 1,700-600,000 units of glucose.</a:t>
            </a:r>
          </a:p>
          <a:p>
            <a:pPr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It is a very large, branched polymer of glucose residues that can be broken down to yield glucose molecules when energy is needed.</a:t>
            </a:r>
            <a:endParaRPr lang="en-US" sz="2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23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67744" y="-1911"/>
            <a:ext cx="4896544" cy="1143000"/>
          </a:xfrm>
        </p:spPr>
        <p:txBody>
          <a:bodyPr/>
          <a:lstStyle/>
          <a:p>
            <a:pPr eaLnBrk="1" hangingPunct="1"/>
            <a:r>
              <a:rPr lang="en-US" altLang="ar-SA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Structure of glycogen</a:t>
            </a:r>
          </a:p>
        </p:txBody>
      </p:sp>
      <p:pic>
        <p:nvPicPr>
          <p:cNvPr id="5" name="Content Placeholder 3" descr="glycogen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371600"/>
            <a:ext cx="7681913" cy="2514600"/>
          </a:xfr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31156" y="4221088"/>
            <a:ext cx="5791200" cy="16319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ar-SA" sz="2000" b="1" i="1" dirty="0">
                <a:latin typeface="Calibri" panose="020F0502020204030204" pitchFamily="34" charset="0"/>
              </a:rPr>
              <a:t>In this structure of two outer branches of a glycogen molecule, the residues at the non reducing ends are shown in red and residue that starts a branch is shown in green. The rest of the glycogen molecule is represented by R.</a:t>
            </a:r>
          </a:p>
        </p:txBody>
      </p:sp>
    </p:spTree>
    <p:extLst>
      <p:ext uri="{BB962C8B-B14F-4D97-AF65-F5344CB8AC3E}">
        <p14:creationId xmlns="" xmlns:p14="http://schemas.microsoft.com/office/powerpoint/2010/main" val="312957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45809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ar-SA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- Principle of the experiment: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>
                <a:latin typeface="Calibri" panose="020F0502020204030204" pitchFamily="34" charset="0"/>
              </a:rPr>
              <a:t>Liver grounded with TCA solution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>
                <a:latin typeface="Calibri" panose="020F0502020204030204" pitchFamily="34" charset="0"/>
              </a:rPr>
              <a:t>Proteins and nucleic acids are precipitated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>
                <a:latin typeface="Calibri" panose="020F0502020204030204" pitchFamily="34" charset="0"/>
              </a:rPr>
              <a:t>Glycogen remain in solution ( supernatant) with other water soluble substances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algn="ctr">
              <a:buNone/>
              <a:defRPr/>
            </a:pPr>
            <a:r>
              <a:rPr lang="en-US" sz="2800" dirty="0" smtClean="0">
                <a:latin typeface="Calibri" panose="020F0502020204030204" pitchFamily="34" charset="0"/>
              </a:rPr>
              <a:t>Glycogen is separated by precipitation with alcohol, </a:t>
            </a: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polysaccharides are less soluble than sugars in aqueous </a:t>
            </a:r>
            <a:r>
              <a:rPr lang="en-US" sz="28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alcohol.</a:t>
            </a: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6" name="Down Arrow 4"/>
          <p:cNvSpPr/>
          <p:nvPr/>
        </p:nvSpPr>
        <p:spPr>
          <a:xfrm>
            <a:off x="4355976" y="1772816"/>
            <a:ext cx="144016" cy="356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Calibri" panose="020F0502020204030204" pitchFamily="34" charset="0"/>
            </a:endParaRPr>
          </a:p>
        </p:txBody>
      </p:sp>
      <p:sp>
        <p:nvSpPr>
          <p:cNvPr id="7" name="Down Arrow 5"/>
          <p:cNvSpPr/>
          <p:nvPr/>
        </p:nvSpPr>
        <p:spPr>
          <a:xfrm>
            <a:off x="4355976" y="4181060"/>
            <a:ext cx="144016" cy="356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Calibri" panose="020F0502020204030204" pitchFamily="34" charset="0"/>
            </a:endParaRPr>
          </a:p>
        </p:txBody>
      </p:sp>
      <p:sp>
        <p:nvSpPr>
          <p:cNvPr id="8" name="Down Arrow 6"/>
          <p:cNvSpPr/>
          <p:nvPr/>
        </p:nvSpPr>
        <p:spPr>
          <a:xfrm>
            <a:off x="4343400" y="2784376"/>
            <a:ext cx="144016" cy="356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493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-6591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- Why does the body store glycogen?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Glycogen is an </a:t>
            </a:r>
            <a:r>
              <a:rPr lang="en-GB" sz="2600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important fuel reserve </a:t>
            </a:r>
            <a:r>
              <a:rPr lang="en-GB" sz="2600" dirty="0" smtClean="0">
                <a:latin typeface="Calibri" panose="020F0502020204030204" pitchFamily="34" charset="0"/>
              </a:rPr>
              <a:t>for several reasons.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The breakdown of glycogen and release of glucose increase the amount of glucose that is available between meals.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Hence, glycogen serves as a buffer to maintain blood-glucose levels.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Glycogen's role in maintaining blood-glucose levels is especially important because glucose is virtually the only fuel used by the </a:t>
            </a:r>
            <a:r>
              <a:rPr lang="en-GB" sz="2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brain</a:t>
            </a:r>
            <a:r>
              <a:rPr lang="en-GB" sz="2600" dirty="0" smtClean="0">
                <a:latin typeface="Calibri" panose="020F0502020204030204" pitchFamily="34" charset="0"/>
              </a:rPr>
              <a:t>, except during prolonged starvation.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600" dirty="0" smtClean="0">
                <a:latin typeface="Calibri" panose="020F0502020204030204" pitchFamily="34" charset="0"/>
              </a:rPr>
              <a:t>Moreover, the glucose from glycogen is readily metabolized and is therefore a good source of energy for sudden activity. </a:t>
            </a:r>
            <a:endParaRPr lang="en-US" sz="2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686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764704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GB" sz="2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Unlike </a:t>
            </a:r>
            <a:r>
              <a:rPr lang="en-GB" sz="2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fatty acids</a:t>
            </a:r>
            <a:r>
              <a:rPr lang="en-GB" sz="2600" dirty="0">
                <a:latin typeface="Calibri" panose="020F0502020204030204" pitchFamily="34" charset="0"/>
              </a:rPr>
              <a:t>, the released glucose can provide energy in the absence of oxygen and can thus supply energy for anaerobic activity.</a:t>
            </a:r>
          </a:p>
        </p:txBody>
      </p:sp>
    </p:spTree>
    <p:extLst>
      <p:ext uri="{BB962C8B-B14F-4D97-AF65-F5344CB8AC3E}">
        <p14:creationId xmlns="" xmlns:p14="http://schemas.microsoft.com/office/powerpoint/2010/main" val="394950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772400" cy="13620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Isolation of glycogen</a:t>
            </a:r>
            <a:b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( part I)</a:t>
            </a:r>
            <a:b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US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4606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542</TotalTime>
  <Words>1018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BCH 447- Metabolism: </vt:lpstr>
      <vt:lpstr>Glycogen Isolation</vt:lpstr>
      <vt:lpstr>- Objective: </vt:lpstr>
      <vt:lpstr>- Introduction:</vt:lpstr>
      <vt:lpstr>Structure of glycogen</vt:lpstr>
      <vt:lpstr>- Principle of the experiment:</vt:lpstr>
      <vt:lpstr>- Why does the body store glycogen?</vt:lpstr>
      <vt:lpstr>Slide 8</vt:lpstr>
      <vt:lpstr>Isolation of glycogen ( part I) </vt:lpstr>
      <vt:lpstr>- Procedure:  </vt:lpstr>
      <vt:lpstr>Slide 11</vt:lpstr>
      <vt:lpstr>Slide 12</vt:lpstr>
      <vt:lpstr>Slide 13</vt:lpstr>
      <vt:lpstr>Slide 14</vt:lpstr>
      <vt:lpstr>Slide 15</vt:lpstr>
      <vt:lpstr>Glycogen storage disease</vt:lpstr>
      <vt:lpstr>Glycogen storage disease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Glycogen Isolation</dc:title>
  <dc:creator>Sony</dc:creator>
  <cp:lastModifiedBy>aalbity</cp:lastModifiedBy>
  <cp:revision>42</cp:revision>
  <dcterms:created xsi:type="dcterms:W3CDTF">2012-09-29T21:08:01Z</dcterms:created>
  <dcterms:modified xsi:type="dcterms:W3CDTF">2016-10-05T07:08:44Z</dcterms:modified>
</cp:coreProperties>
</file>