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5" r:id="rId1"/>
  </p:sldMasterIdLst>
  <p:sldIdLst>
    <p:sldId id="256" r:id="rId2"/>
    <p:sldId id="257" r:id="rId3"/>
    <p:sldId id="262" r:id="rId4"/>
    <p:sldId id="260" r:id="rId5"/>
    <p:sldId id="259" r:id="rId6"/>
    <p:sldId id="261" r:id="rId7"/>
    <p:sldId id="267" r:id="rId8"/>
    <p:sldId id="268" r:id="rId9"/>
    <p:sldId id="258" r:id="rId10"/>
    <p:sldId id="264" r:id="rId11"/>
    <p:sldId id="269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D3D5229D-074B-4E29-AA99-7A9FAF04870C}">
          <p14:sldIdLst>
            <p14:sldId id="256"/>
            <p14:sldId id="257"/>
            <p14:sldId id="262"/>
            <p14:sldId id="260"/>
            <p14:sldId id="259"/>
            <p14:sldId id="261"/>
            <p14:sldId id="267"/>
            <p14:sldId id="268"/>
            <p14:sldId id="258"/>
            <p14:sldId id="264"/>
            <p14:sldId id="269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نمط فاتح 2 - تميي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9E530C5-228D-4C31-BCCA-627A25F34472}" type="datetimeFigureOut">
              <a:rPr lang="ar-SA" smtClean="0"/>
              <a:t>01/02/41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76F99FA-6649-4446-91F7-71444F3D1E94}" type="slidenum">
              <a:rPr lang="ar-SA" smtClean="0"/>
              <a:t>‹#›</a:t>
            </a:fld>
            <a:endParaRPr lang="ar-SA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56177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530C5-228D-4C31-BCCA-627A25F34472}" type="datetimeFigureOut">
              <a:rPr lang="ar-SA" smtClean="0"/>
              <a:t>01/02/41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99FA-6649-4446-91F7-71444F3D1E9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3899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530C5-228D-4C31-BCCA-627A25F34472}" type="datetimeFigureOut">
              <a:rPr lang="ar-SA" smtClean="0"/>
              <a:t>01/02/41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99FA-6649-4446-91F7-71444F3D1E9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521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530C5-228D-4C31-BCCA-627A25F34472}" type="datetimeFigureOut">
              <a:rPr lang="ar-SA" smtClean="0"/>
              <a:t>01/02/41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99FA-6649-4446-91F7-71444F3D1E9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28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9E530C5-228D-4C31-BCCA-627A25F34472}" type="datetimeFigureOut">
              <a:rPr lang="ar-SA" smtClean="0"/>
              <a:t>01/02/41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76F99FA-6649-4446-91F7-71444F3D1E94}" type="slidenum">
              <a:rPr lang="ar-SA" smtClean="0"/>
              <a:t>‹#›</a:t>
            </a:fld>
            <a:endParaRPr lang="ar-SA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206005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530C5-228D-4C31-BCCA-627A25F34472}" type="datetimeFigureOut">
              <a:rPr lang="ar-SA" smtClean="0"/>
              <a:t>01/02/41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99FA-6649-4446-91F7-71444F3D1E9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49692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530C5-228D-4C31-BCCA-627A25F34472}" type="datetimeFigureOut">
              <a:rPr lang="ar-SA" smtClean="0"/>
              <a:t>01/02/41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99FA-6649-4446-91F7-71444F3D1E9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23192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530C5-228D-4C31-BCCA-627A25F34472}" type="datetimeFigureOut">
              <a:rPr lang="ar-SA" smtClean="0"/>
              <a:t>01/02/41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99FA-6649-4446-91F7-71444F3D1E9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0972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530C5-228D-4C31-BCCA-627A25F34472}" type="datetimeFigureOut">
              <a:rPr lang="ar-SA" smtClean="0"/>
              <a:t>01/02/41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99FA-6649-4446-91F7-71444F3D1E9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1534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09E530C5-228D-4C31-BCCA-627A25F34472}" type="datetimeFigureOut">
              <a:rPr lang="ar-SA" smtClean="0"/>
              <a:t>01/02/41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A76F99FA-6649-4446-91F7-71444F3D1E94}" type="slidenum">
              <a:rPr lang="ar-SA" smtClean="0"/>
              <a:t>‹#›</a:t>
            </a:fld>
            <a:endParaRPr lang="ar-SA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22137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09E530C5-228D-4C31-BCCA-627A25F34472}" type="datetimeFigureOut">
              <a:rPr lang="ar-SA" smtClean="0"/>
              <a:t>01/02/41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A76F99FA-6649-4446-91F7-71444F3D1E9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9794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9E530C5-228D-4C31-BCCA-627A25F34472}" type="datetimeFigureOut">
              <a:rPr lang="ar-SA" smtClean="0"/>
              <a:t>01/02/41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76F99FA-6649-4446-91F7-71444F3D1E94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6448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JiXoPiOFM0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JiXoPiOFM0?feature=oembed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6">
            <a:extLst>
              <a:ext uri="{FF2B5EF4-FFF2-40B4-BE49-F238E27FC236}">
                <a16:creationId xmlns:a16="http://schemas.microsoft.com/office/drawing/2014/main" id="{AB4FFECA-0832-4FE3-B587-054A0F2D8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18">
            <a:extLst>
              <a:ext uri="{FF2B5EF4-FFF2-40B4-BE49-F238E27FC236}">
                <a16:creationId xmlns:a16="http://schemas.microsoft.com/office/drawing/2014/main" id="{C65858E6-5C0F-4AAE-A1AC-29BA07FF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7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فرعي 4">
            <a:extLst>
              <a:ext uri="{FF2B5EF4-FFF2-40B4-BE49-F238E27FC236}">
                <a16:creationId xmlns:a16="http://schemas.microsoft.com/office/drawing/2014/main" id="{62A25CEC-EA8B-4DDA-A518-50E789751A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3314" y="5493376"/>
            <a:ext cx="8045373" cy="742279"/>
          </a:xfrm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rgbClr val="2A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: T. </a:t>
            </a:r>
            <a:r>
              <a:rPr lang="en-US" sz="1800" dirty="0" err="1">
                <a:solidFill>
                  <a:srgbClr val="2A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Moudy</a:t>
            </a:r>
            <a:r>
              <a:rPr lang="en-US" sz="1800" dirty="0">
                <a:solidFill>
                  <a:srgbClr val="2A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 Saleh</a:t>
            </a:r>
            <a:endParaRPr lang="ar-SA" sz="1800" dirty="0">
              <a:solidFill>
                <a:srgbClr val="2A1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BE2243D-2D0D-4F7D-A9F5-616005E61048}"/>
              </a:ext>
            </a:extLst>
          </p:cNvPr>
          <p:cNvSpPr txBox="1"/>
          <p:nvPr/>
        </p:nvSpPr>
        <p:spPr>
          <a:xfrm>
            <a:off x="1283511" y="1427358"/>
            <a:ext cx="7711440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Giardia lamblia</a:t>
            </a:r>
          </a:p>
          <a:p>
            <a:endParaRPr lang="en-US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194" name="Picture 2" descr="ÙØªÙØ¬Ø© Ø¨Ø­Ø« Ø§ÙØµÙØ± Ø¹Ù âªgiardiaâ¬â">
            <a:extLst>
              <a:ext uri="{FF2B5EF4-FFF2-40B4-BE49-F238E27FC236}">
                <a16:creationId xmlns:a16="http://schemas.microsoft.com/office/drawing/2014/main" id="{57D4D79A-1FEC-468E-86AD-1DB86BB7E9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33" t="21519" b="18107"/>
          <a:stretch/>
        </p:blipFill>
        <p:spPr bwMode="auto">
          <a:xfrm>
            <a:off x="8553050" y="1677971"/>
            <a:ext cx="3250327" cy="298460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259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Documents and Settings\MJN\My Documents\master\الصور المستخدمه\2-27.jpg">
            <a:extLst>
              <a:ext uri="{FF2B5EF4-FFF2-40B4-BE49-F238E27FC236}">
                <a16:creationId xmlns:a16="http://schemas.microsoft.com/office/drawing/2014/main" id="{0478253A-3D8B-4F05-A755-E32F1738ADDB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4021" y="497838"/>
            <a:ext cx="4798243" cy="4000005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E13602F8-5442-4A9D-AB82-3B6F62341867}"/>
              </a:ext>
            </a:extLst>
          </p:cNvPr>
          <p:cNvSpPr/>
          <p:nvPr/>
        </p:nvSpPr>
        <p:spPr>
          <a:xfrm>
            <a:off x="1660926" y="4727042"/>
            <a:ext cx="4304432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Giardia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trophozoites between the cells </a:t>
            </a:r>
            <a:r>
              <a:rPr lang="en-US" sz="2000" dirty="0"/>
              <a:t>(H &amp; E 400x).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ar-SA" sz="2000" dirty="0"/>
          </a:p>
        </p:txBody>
      </p:sp>
      <p:pic>
        <p:nvPicPr>
          <p:cNvPr id="4" name="Picture 2" descr="https://upload.wikimedia.org/wikipedia/commons/e/ea/Giardia-spp.--infected--gerbil-intestine.jpg">
            <a:extLst>
              <a:ext uri="{FF2B5EF4-FFF2-40B4-BE49-F238E27FC236}">
                <a16:creationId xmlns:a16="http://schemas.microsoft.com/office/drawing/2014/main" id="{979FB371-2BB6-4E58-B6E6-1BCA6BEAB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225" y="567954"/>
            <a:ext cx="4392892" cy="373395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784E96BF-0D6F-4F9B-A331-156D6E56B6A4}"/>
              </a:ext>
            </a:extLst>
          </p:cNvPr>
          <p:cNvSpPr/>
          <p:nvPr/>
        </p:nvSpPr>
        <p:spPr>
          <a:xfrm>
            <a:off x="7044965" y="4570344"/>
            <a:ext cx="4669412" cy="1719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</a:rPr>
              <a:t>An SEM micrograph of the small intestine of a gerbil infested with </a:t>
            </a:r>
            <a:r>
              <a:rPr lang="en-US" i="1" dirty="0">
                <a:latin typeface="Arial" panose="020B0604020202020204" pitchFamily="34" charset="0"/>
              </a:rPr>
              <a:t>Giardia</a:t>
            </a:r>
            <a:r>
              <a:rPr lang="en-US" dirty="0">
                <a:latin typeface="Arial" panose="020B0604020202020204" pitchFamily="34" charset="0"/>
              </a:rPr>
              <a:t> reveals a mucosa surface almost entirely obscured by attached trophozoites.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22653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وسائط عبر الإنترنت 1" title="GIARDIA LAMBLIA">
            <a:hlinkClick r:id="rId3"/>
            <a:extLst>
              <a:ext uri="{FF2B5EF4-FFF2-40B4-BE49-F238E27FC236}">
                <a16:creationId xmlns:a16="http://schemas.microsoft.com/office/drawing/2014/main" id="{A8FE6569-76F2-4F50-B79E-2C04F2978C8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95525" y="1705351"/>
            <a:ext cx="7972425" cy="4971674"/>
          </a:xfrm>
          <a:prstGeom prst="rect">
            <a:avLst/>
          </a:prstGeom>
        </p:spPr>
      </p:pic>
      <p:pic>
        <p:nvPicPr>
          <p:cNvPr id="1026" name="Picture 2" descr="Image result for lets watch this video">
            <a:extLst>
              <a:ext uri="{FF2B5EF4-FFF2-40B4-BE49-F238E27FC236}">
                <a16:creationId xmlns:a16="http://schemas.microsoft.com/office/drawing/2014/main" id="{3A98B22C-9755-4FB5-92C3-678D39299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49" y="-171450"/>
            <a:ext cx="6734175" cy="22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12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EE079F42-5C7A-44DD-9E9F-A34795A48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091" y="0"/>
            <a:ext cx="114729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Freeform 6">
            <a:extLst>
              <a:ext uri="{FF2B5EF4-FFF2-40B4-BE49-F238E27FC236}">
                <a16:creationId xmlns:a16="http://schemas.microsoft.com/office/drawing/2014/main" id="{09777E15-6D68-4808-AD20-82EA7377F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285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1" name="Freeform 6">
            <a:extLst>
              <a:ext uri="{FF2B5EF4-FFF2-40B4-BE49-F238E27FC236}">
                <a16:creationId xmlns:a16="http://schemas.microsoft.com/office/drawing/2014/main" id="{CE79CAD8-9F7F-4756-BD12-8463CA4C6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A9923A21-5790-4667-B5C7-ADA793B49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4448" y="643466"/>
            <a:ext cx="9600802" cy="5571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ØµÙØ±Ø© Ø°Ø§Øª ØµÙØ©">
            <a:extLst>
              <a:ext uri="{FF2B5EF4-FFF2-40B4-BE49-F238E27FC236}">
                <a16:creationId xmlns:a16="http://schemas.microsoft.com/office/drawing/2014/main" id="{F54B5815-983F-42B4-88E4-F690EEB9E4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0" b="17926"/>
          <a:stretch/>
        </p:blipFill>
        <p:spPr bwMode="auto">
          <a:xfrm>
            <a:off x="3284941" y="965199"/>
            <a:ext cx="6359813" cy="492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785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43EAA9D7-0E03-4923-92F3-F0B2AF90033D}"/>
              </a:ext>
            </a:extLst>
          </p:cNvPr>
          <p:cNvSpPr txBox="1"/>
          <p:nvPr/>
        </p:nvSpPr>
        <p:spPr>
          <a:xfrm>
            <a:off x="1150070" y="1838227"/>
            <a:ext cx="10124387" cy="55861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i="1" dirty="0"/>
              <a:t>Giardia lamblia</a:t>
            </a:r>
            <a:r>
              <a:rPr lang="en-US" sz="2400" dirty="0"/>
              <a:t>, also known as </a:t>
            </a:r>
            <a:r>
              <a:rPr lang="en-US" sz="2400" b="1" i="1" dirty="0"/>
              <a:t>Giardia intestinalis</a:t>
            </a:r>
            <a:r>
              <a:rPr lang="en-US" sz="2400" dirty="0"/>
              <a:t>, is a flagellated parasitic microorganism, that colonizes and reproduces in the small intestine, causing </a:t>
            </a:r>
            <a:r>
              <a:rPr lang="en-US" sz="2400" b="1" dirty="0">
                <a:solidFill>
                  <a:srgbClr val="0070C0"/>
                </a:solidFill>
              </a:rPr>
              <a:t>giardiasis.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/>
              <a:t>the parasite attaches to the epithelium by a </a:t>
            </a:r>
            <a:r>
              <a:rPr lang="en-US" sz="2400" b="1" dirty="0"/>
              <a:t>ventral adhesive disc </a:t>
            </a:r>
            <a:r>
              <a:rPr lang="en-US" sz="2400" dirty="0"/>
              <a:t>or sucker, and reproduces via </a:t>
            </a:r>
            <a:r>
              <a:rPr lang="en-US" sz="2400" b="1" dirty="0"/>
              <a:t>binary fission</a:t>
            </a:r>
            <a:r>
              <a:rPr lang="en-US" sz="2400" dirty="0"/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i="1" dirty="0"/>
              <a:t>Giardia</a:t>
            </a:r>
            <a:r>
              <a:rPr lang="en-US" sz="2400" dirty="0"/>
              <a:t> infects humans, but it is also one of the most common parasites infecting cats, dogs and birds. Mammalian hosts also include dozens of species.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ar-SA" sz="2400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0801E4B-16C6-4EAB-A70F-8FE6426A5822}"/>
              </a:ext>
            </a:extLst>
          </p:cNvPr>
          <p:cNvSpPr txBox="1"/>
          <p:nvPr/>
        </p:nvSpPr>
        <p:spPr>
          <a:xfrm>
            <a:off x="1781666" y="584462"/>
            <a:ext cx="2696066" cy="6848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,Arial,Helvetica,Sans Serif"/>
              </a:defRPr>
            </a:lvl1pPr>
          </a:lstStyle>
          <a:p>
            <a:r>
              <a:rPr lang="en-US" dirty="0"/>
              <a:t>In general </a:t>
            </a:r>
            <a:endParaRPr lang="ar-SA" dirty="0"/>
          </a:p>
        </p:txBody>
      </p:sp>
      <p:pic>
        <p:nvPicPr>
          <p:cNvPr id="13314" name="Picture 2" descr="ÙØªÙØ¬Ø© Ø¨Ø­Ø« Ø§ÙØµÙØ± Ø¹Ù âªgiardiasisâ¬â">
            <a:extLst>
              <a:ext uri="{FF2B5EF4-FFF2-40B4-BE49-F238E27FC236}">
                <a16:creationId xmlns:a16="http://schemas.microsoft.com/office/drawing/2014/main" id="{7AF5E9F6-002C-4534-8CA0-104B59123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099" y="265320"/>
            <a:ext cx="2375358" cy="178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478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DD179B-080E-4F81-9E82-21845799D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643467"/>
            <a:ext cx="7391400" cy="5564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FA832E0D-05B4-41D2-8100-C4FBB0DFBB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726564"/>
              </p:ext>
            </p:extLst>
          </p:nvPr>
        </p:nvGraphicFramePr>
        <p:xfrm>
          <a:off x="4907046" y="941861"/>
          <a:ext cx="5401559" cy="4968131"/>
        </p:xfrm>
        <a:graphic>
          <a:graphicData uri="http://schemas.openxmlformats.org/drawingml/2006/table">
            <a:tbl>
              <a:tblPr/>
              <a:tblGrid>
                <a:gridCol w="2253702">
                  <a:extLst>
                    <a:ext uri="{9D8B030D-6E8A-4147-A177-3AD203B41FA5}">
                      <a16:colId xmlns:a16="http://schemas.microsoft.com/office/drawing/2014/main" val="4143435322"/>
                    </a:ext>
                  </a:extLst>
                </a:gridCol>
                <a:gridCol w="3147857">
                  <a:extLst>
                    <a:ext uri="{9D8B030D-6E8A-4147-A177-3AD203B41FA5}">
                      <a16:colId xmlns:a16="http://schemas.microsoft.com/office/drawing/2014/main" val="3668642546"/>
                    </a:ext>
                  </a:extLst>
                </a:gridCol>
              </a:tblGrid>
              <a:tr h="758571">
                <a:tc>
                  <a:txBody>
                    <a:bodyPr/>
                    <a:lstStyle/>
                    <a:p>
                      <a:pPr algn="l" fontAlgn="t"/>
                      <a:r>
                        <a:rPr lang="en-US" sz="3300">
                          <a:effectLst/>
                        </a:rPr>
                        <a:t>Phylum:</a:t>
                      </a:r>
                    </a:p>
                  </a:txBody>
                  <a:tcPr marL="169436" marR="169436" marT="84718" marB="84718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300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Metamonada</a:t>
                      </a:r>
                      <a:endParaRPr lang="en-US" sz="330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169436" marR="169436" marT="84718" marB="84718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818249"/>
                  </a:ext>
                </a:extLst>
              </a:tr>
              <a:tr h="758571">
                <a:tc>
                  <a:txBody>
                    <a:bodyPr/>
                    <a:lstStyle/>
                    <a:p>
                      <a:pPr algn="l" fontAlgn="t"/>
                      <a:r>
                        <a:rPr lang="en-US" sz="3300">
                          <a:effectLst/>
                        </a:rPr>
                        <a:t>Order:</a:t>
                      </a:r>
                    </a:p>
                  </a:txBody>
                  <a:tcPr marL="169436" marR="169436" marT="84718" marB="84718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300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Diplomonadida</a:t>
                      </a:r>
                      <a:endParaRPr lang="en-US" sz="330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169436" marR="169436" marT="84718" marB="84718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696492"/>
                  </a:ext>
                </a:extLst>
              </a:tr>
              <a:tr h="758571">
                <a:tc>
                  <a:txBody>
                    <a:bodyPr/>
                    <a:lstStyle/>
                    <a:p>
                      <a:pPr algn="l" fontAlgn="t"/>
                      <a:r>
                        <a:rPr lang="en-US" sz="3300" dirty="0">
                          <a:effectLst/>
                        </a:rPr>
                        <a:t>Family:</a:t>
                      </a:r>
                    </a:p>
                  </a:txBody>
                  <a:tcPr marL="169436" marR="169436" marT="84718" marB="84718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300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Hexamitidae</a:t>
                      </a:r>
                      <a:endParaRPr lang="en-US" sz="330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169436" marR="169436" marT="84718" marB="84718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664866"/>
                  </a:ext>
                </a:extLst>
              </a:tr>
              <a:tr h="758571">
                <a:tc>
                  <a:txBody>
                    <a:bodyPr/>
                    <a:lstStyle/>
                    <a:p>
                      <a:pPr algn="l" fontAlgn="t"/>
                      <a:r>
                        <a:rPr lang="en-US" sz="3300" dirty="0">
                          <a:effectLst/>
                        </a:rPr>
                        <a:t>Subfamily:</a:t>
                      </a:r>
                    </a:p>
                  </a:txBody>
                  <a:tcPr marL="169436" marR="169436" marT="84718" marB="84718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300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Giardiinae</a:t>
                      </a:r>
                      <a:endParaRPr lang="en-US" sz="330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169436" marR="169436" marT="84718" marB="84718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862095"/>
                  </a:ext>
                </a:extLst>
              </a:tr>
              <a:tr h="758571">
                <a:tc>
                  <a:txBody>
                    <a:bodyPr/>
                    <a:lstStyle/>
                    <a:p>
                      <a:pPr algn="l" fontAlgn="t"/>
                      <a:r>
                        <a:rPr lang="en-US" sz="3300" dirty="0">
                          <a:effectLst/>
                        </a:rPr>
                        <a:t>Genus:</a:t>
                      </a:r>
                    </a:p>
                  </a:txBody>
                  <a:tcPr marL="169436" marR="169436" marT="84718" marB="84718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300" b="0" i="1" dirty="0">
                          <a:solidFill>
                            <a:srgbClr val="0070C0"/>
                          </a:solidFill>
                          <a:effectLst/>
                        </a:rPr>
                        <a:t>Giardia</a:t>
                      </a:r>
                    </a:p>
                  </a:txBody>
                  <a:tcPr marL="169436" marR="169436" marT="84718" marB="84718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201760"/>
                  </a:ext>
                </a:extLst>
              </a:tr>
              <a:tr h="758571">
                <a:tc>
                  <a:txBody>
                    <a:bodyPr/>
                    <a:lstStyle/>
                    <a:p>
                      <a:pPr algn="l" fontAlgn="t"/>
                      <a:r>
                        <a:rPr lang="en-US" sz="3300" dirty="0">
                          <a:effectLst/>
                        </a:rPr>
                        <a:t>Species :</a:t>
                      </a:r>
                    </a:p>
                  </a:txBody>
                  <a:tcPr marL="169436" marR="169436" marT="84718" marB="84718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300" b="0" i="1" dirty="0">
                          <a:solidFill>
                            <a:srgbClr val="0070C0"/>
                          </a:solidFill>
                          <a:effectLst/>
                        </a:rPr>
                        <a:t>G. Lamblia </a:t>
                      </a:r>
                    </a:p>
                    <a:p>
                      <a:pPr algn="l" fontAlgn="t"/>
                      <a:r>
                        <a:rPr lang="en-US" sz="3300" b="0" i="1" dirty="0">
                          <a:solidFill>
                            <a:srgbClr val="0070C0"/>
                          </a:solidFill>
                          <a:effectLst/>
                        </a:rPr>
                        <a:t>G. Intestinalis</a:t>
                      </a:r>
                    </a:p>
                  </a:txBody>
                  <a:tcPr marL="169436" marR="169436" marT="84718" marB="84718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331994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895DC10D-57BC-418C-AD73-93F7F408C35D}"/>
              </a:ext>
            </a:extLst>
          </p:cNvPr>
          <p:cNvSpPr txBox="1"/>
          <p:nvPr/>
        </p:nvSpPr>
        <p:spPr>
          <a:xfrm>
            <a:off x="521223" y="499866"/>
            <a:ext cx="3864990" cy="133113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,Arial,Helvetica,Sans Serif"/>
              </a:rPr>
              <a:t>Scientific</a:t>
            </a:r>
            <a:r>
              <a:rPr lang="en-US" sz="2000" b="1" dirty="0"/>
              <a:t>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,Arial,Helvetica,Sans Serif"/>
              </a:rPr>
              <a:t>classification</a:t>
            </a:r>
            <a:endParaRPr lang="ar-SA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,Arial,Helvetica,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4257434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7FB6AD52-1FEC-4734-ACC1-6BCF179240EF}"/>
              </a:ext>
            </a:extLst>
          </p:cNvPr>
          <p:cNvSpPr txBox="1"/>
          <p:nvPr/>
        </p:nvSpPr>
        <p:spPr>
          <a:xfrm>
            <a:off x="1036948" y="1825853"/>
            <a:ext cx="8616099" cy="50321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/>
              <a:t>It</a:t>
            </a:r>
            <a:r>
              <a:rPr lang="en-US" sz="2400" b="1" dirty="0"/>
              <a:t> </a:t>
            </a:r>
            <a:r>
              <a:rPr lang="en-US" sz="2400" dirty="0"/>
              <a:t>is a zoonotic disease popularly known as </a:t>
            </a:r>
            <a:r>
              <a:rPr lang="en-US" sz="2400" b="1" dirty="0"/>
              <a:t>beaver fever.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/>
              <a:t> About 10% of those infected have no symptoms. They may, however, still spread the disease.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/>
              <a:t>When symptoms occur they may include diarrhea, abdominal pain, and weight loss.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/>
              <a:t>it is one of the most common parasitic human diseases globally . In 2013, there were about 280 million people worldwide with symptomatic giardiasis.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ar-SA" sz="2400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39455089-8D56-4D48-BDB7-6E53EEC86698}"/>
              </a:ext>
            </a:extLst>
          </p:cNvPr>
          <p:cNvSpPr/>
          <p:nvPr/>
        </p:nvSpPr>
        <p:spPr>
          <a:xfrm>
            <a:off x="1434712" y="585976"/>
            <a:ext cx="27462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,Arial,Helvetica,Sans Serif"/>
              </a:rPr>
              <a:t>Giardiasis</a:t>
            </a:r>
            <a:endParaRPr lang="ar-SA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,Arial,Helvetica,Sans Serif"/>
            </a:endParaRPr>
          </a:p>
        </p:txBody>
      </p:sp>
      <p:pic>
        <p:nvPicPr>
          <p:cNvPr id="12290" name="Picture 2" descr="ØµÙØ±Ø© Ø°Ø§Øª ØµÙØ©">
            <a:extLst>
              <a:ext uri="{FF2B5EF4-FFF2-40B4-BE49-F238E27FC236}">
                <a16:creationId xmlns:a16="http://schemas.microsoft.com/office/drawing/2014/main" id="{7D8F25B4-2BBE-4E64-8443-CE46B73084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35"/>
          <a:stretch/>
        </p:blipFill>
        <p:spPr bwMode="auto">
          <a:xfrm>
            <a:off x="8895494" y="153069"/>
            <a:ext cx="2912882" cy="334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828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87E32C5A-0663-4C90-A60E-541911C4A4E8}"/>
              </a:ext>
            </a:extLst>
          </p:cNvPr>
          <p:cNvSpPr txBox="1"/>
          <p:nvPr/>
        </p:nvSpPr>
        <p:spPr>
          <a:xfrm>
            <a:off x="1077012" y="339365"/>
            <a:ext cx="294116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,Arial,Helvetica,Sans Serif"/>
              </a:rPr>
              <a:t>Life</a:t>
            </a:r>
            <a:r>
              <a:rPr lang="en-US" sz="2400" dirty="0"/>
              <a:t>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,Arial,Helvetica,Sans Serif"/>
              </a:rPr>
              <a:t>cycle</a:t>
            </a:r>
            <a:endParaRPr lang="ar-S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,Arial,Helvetica,Sans Serif"/>
            </a:endParaRPr>
          </a:p>
        </p:txBody>
      </p:sp>
      <p:pic>
        <p:nvPicPr>
          <p:cNvPr id="3076" name="Picture 4" descr="ÙØªÙØ¬Ø© Ø¨Ø­Ø« Ø§ÙØµÙØ± Ø¹Ù âªgiardiaâ¬â">
            <a:extLst>
              <a:ext uri="{FF2B5EF4-FFF2-40B4-BE49-F238E27FC236}">
                <a16:creationId xmlns:a16="http://schemas.microsoft.com/office/drawing/2014/main" id="{32D36C2D-91C8-4B97-9130-F3B3F92C8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307" y="9427"/>
            <a:ext cx="74196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253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5B0BD653-E413-47E8-B3A8-E4B0249BB025}"/>
              </a:ext>
            </a:extLst>
          </p:cNvPr>
          <p:cNvSpPr txBox="1"/>
          <p:nvPr/>
        </p:nvSpPr>
        <p:spPr>
          <a:xfrm>
            <a:off x="1140644" y="263951"/>
            <a:ext cx="10303497" cy="44319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,Arial,Helvetica,Sans Serif"/>
              </a:rPr>
              <a:t>Risk factors</a:t>
            </a:r>
          </a:p>
          <a:p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,Arial,Helvetica,Sans Serif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According to the researches , "Those at greatest risk are </a:t>
            </a:r>
            <a:r>
              <a:rPr lang="en-US" sz="2400" b="1" dirty="0"/>
              <a:t>travelers</a:t>
            </a:r>
            <a:r>
              <a:rPr lang="en-US" sz="2400" dirty="0"/>
              <a:t> to countries where giardiasis is common, people in </a:t>
            </a:r>
            <a:r>
              <a:rPr lang="en-US" sz="2400" b="1" dirty="0"/>
              <a:t>child care </a:t>
            </a:r>
            <a:r>
              <a:rPr lang="en-US" sz="2400" dirty="0"/>
              <a:t>settings, those who are in close </a:t>
            </a:r>
            <a:r>
              <a:rPr lang="en-US" sz="2400" b="1" dirty="0"/>
              <a:t>contact</a:t>
            </a:r>
            <a:r>
              <a:rPr lang="en-US" sz="2400" dirty="0"/>
              <a:t> with someone who has the disease.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n the United States, giardiasis occurs more often during the </a:t>
            </a:r>
            <a:r>
              <a:rPr lang="en-US" sz="2400" b="1" dirty="0"/>
              <a:t>summer</a:t>
            </a:r>
            <a:r>
              <a:rPr lang="en-US" sz="2400" dirty="0"/>
              <a:t>. This is believed to be due to a greater amount of time spent on outdoor activities and traveling in the wilderness.</a:t>
            </a:r>
          </a:p>
          <a:p>
            <a:endParaRPr lang="ar-SA" dirty="0"/>
          </a:p>
        </p:txBody>
      </p:sp>
      <p:pic>
        <p:nvPicPr>
          <p:cNvPr id="11268" name="Picture 4" descr="ØµÙØ±Ø© Ø°Ø§Øª ØµÙØ©">
            <a:extLst>
              <a:ext uri="{FF2B5EF4-FFF2-40B4-BE49-F238E27FC236}">
                <a16:creationId xmlns:a16="http://schemas.microsoft.com/office/drawing/2014/main" id="{279CC457-916A-4625-B79C-ADED456CC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502" y="4553146"/>
            <a:ext cx="7356835" cy="230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384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CF6E5A67-152D-49D1-85C2-857A30CBA64B}"/>
              </a:ext>
            </a:extLst>
          </p:cNvPr>
          <p:cNvSpPr/>
          <p:nvPr/>
        </p:nvSpPr>
        <p:spPr>
          <a:xfrm>
            <a:off x="1128074" y="535854"/>
            <a:ext cx="6096000" cy="5024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,Arial,Helvetica,Sans Serif"/>
              </a:rPr>
              <a:t>Cysts</a:t>
            </a:r>
            <a:r>
              <a:rPr lang="en-US" sz="2400" dirty="0">
                <a:latin typeface="Verdana,Arial,Helvetica,Sans Serif"/>
              </a:rPr>
              <a:t> </a:t>
            </a:r>
          </a:p>
          <a:p>
            <a:pPr>
              <a:lnSpc>
                <a:spcPct val="150000"/>
              </a:lnSpc>
            </a:pPr>
            <a:br>
              <a:rPr lang="en-US" sz="2400" dirty="0">
                <a:latin typeface="Verdana,Arial,Helvetica,Sans Serif"/>
              </a:rPr>
            </a:br>
            <a:r>
              <a:rPr lang="en-US" sz="2800" i="1" dirty="0"/>
              <a:t>Giardia</a:t>
            </a:r>
            <a:r>
              <a:rPr lang="en-US" sz="2800" dirty="0"/>
              <a:t> cysts are oval to ellipsoid and measure 8-19 µm (average 10-14 µm).  Mature cysts have 4 nuclei, while immature cysts have two.  Nuclei and fibrils are visible in iodine-stained wet mounts.</a:t>
            </a:r>
            <a:endParaRPr lang="ar-SA" sz="2400" dirty="0"/>
          </a:p>
        </p:txBody>
      </p:sp>
      <p:pic>
        <p:nvPicPr>
          <p:cNvPr id="6146" name="Picture 2" descr="G. intestinalis cyst in a wet mount">
            <a:extLst>
              <a:ext uri="{FF2B5EF4-FFF2-40B4-BE49-F238E27FC236}">
                <a16:creationId xmlns:a16="http://schemas.microsoft.com/office/drawing/2014/main" id="{B78C62FE-30B1-41CC-8BEC-3D5158476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764" y="963303"/>
            <a:ext cx="3420162" cy="342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EC16C98B-0695-4201-B7C6-C49136009BE2}"/>
              </a:ext>
            </a:extLst>
          </p:cNvPr>
          <p:cNvSpPr/>
          <p:nvPr/>
        </p:nvSpPr>
        <p:spPr>
          <a:xfrm>
            <a:off x="7643764" y="4670684"/>
            <a:ext cx="3946688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>
                <a:solidFill>
                  <a:srgbClr val="0070C0"/>
                </a:solidFill>
                <a:latin typeface="Verdana" panose="020B0604030504040204" pitchFamily="34" charset="0"/>
              </a:rPr>
              <a:t>Giardia</a:t>
            </a:r>
            <a:r>
              <a:rPr lang="en-US" sz="2000" dirty="0">
                <a:solidFill>
                  <a:srgbClr val="0070C0"/>
                </a:solidFill>
                <a:latin typeface="Verdana" panose="020B0604030504040204" pitchFamily="34" charset="0"/>
              </a:rPr>
              <a:t> cysts in a wet mount stained with iodine.</a:t>
            </a:r>
            <a:endParaRPr lang="ar-SA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89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4FE7AE17-8D44-4BF9-BBD8-90FF5D10BFCE}"/>
              </a:ext>
            </a:extLst>
          </p:cNvPr>
          <p:cNvSpPr/>
          <p:nvPr/>
        </p:nvSpPr>
        <p:spPr>
          <a:xfrm>
            <a:off x="1325250" y="480843"/>
            <a:ext cx="6008804" cy="5670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Verdana,Arial,Helvetica,Sans Serif"/>
              </a:rPr>
              <a:t>Trophozoites</a:t>
            </a:r>
            <a:r>
              <a:rPr lang="en-US" sz="2400" dirty="0">
                <a:solidFill>
                  <a:srgbClr val="000000"/>
                </a:solidFill>
                <a:latin typeface="Verdana, Arial, Helvetica"/>
              </a:rPr>
              <a:t> </a:t>
            </a:r>
          </a:p>
          <a:p>
            <a:pPr>
              <a:lnSpc>
                <a:spcPct val="150000"/>
              </a:lnSpc>
            </a:pPr>
            <a:br>
              <a:rPr lang="en-US" sz="2400" dirty="0"/>
            </a:br>
            <a:r>
              <a:rPr lang="en-US" sz="2800" i="1" dirty="0"/>
              <a:t>Giardia</a:t>
            </a:r>
            <a:r>
              <a:rPr lang="en-US" sz="2800" dirty="0"/>
              <a:t> trophozoites are pear-shaped and measure 10-20 micrometers in length.  In permanent, stained specimens, 2 large nuclei are usually visible.  The sucking disks (used for attaching to the host’s mucosal epithelium), median bodies, and flagella (8) may also be seen</a:t>
            </a:r>
            <a:r>
              <a:rPr lang="en-US" sz="2400" dirty="0">
                <a:solidFill>
                  <a:srgbClr val="000000"/>
                </a:solidFill>
                <a:latin typeface="Verdana,Arial,Helvetica,Sans-Serif"/>
              </a:rPr>
              <a:t>.</a:t>
            </a:r>
            <a:endParaRPr lang="ar-SA" sz="2400" dirty="0"/>
          </a:p>
        </p:txBody>
      </p:sp>
      <p:pic>
        <p:nvPicPr>
          <p:cNvPr id="7170" name="Picture 2" descr="G. intestinalis trophozoite in a wet mount">
            <a:extLst>
              <a:ext uri="{FF2B5EF4-FFF2-40B4-BE49-F238E27FC236}">
                <a16:creationId xmlns:a16="http://schemas.microsoft.com/office/drawing/2014/main" id="{E629DC11-671F-4546-8260-CF01C1166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025" y="491174"/>
            <a:ext cx="4052545" cy="405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B6829554-3D8E-4D5B-A6FB-D591901A07A9}"/>
              </a:ext>
            </a:extLst>
          </p:cNvPr>
          <p:cNvSpPr/>
          <p:nvPr/>
        </p:nvSpPr>
        <p:spPr>
          <a:xfrm>
            <a:off x="7488025" y="4884221"/>
            <a:ext cx="43426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>
                <a:solidFill>
                  <a:srgbClr val="0070C0"/>
                </a:solidFill>
                <a:latin typeface="Verdana" panose="020B0604030504040204" pitchFamily="34" charset="0"/>
              </a:rPr>
              <a:t>Giardia trophozoite in a wet mount stained with iodine.</a:t>
            </a:r>
            <a:endParaRPr lang="ar-SA" sz="2000" i="1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067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AA8F57A6-93A4-47D9-8B44-4DB39273228B}"/>
              </a:ext>
            </a:extLst>
          </p:cNvPr>
          <p:cNvSpPr txBox="1"/>
          <p:nvPr/>
        </p:nvSpPr>
        <p:spPr>
          <a:xfrm>
            <a:off x="1263193" y="395927"/>
            <a:ext cx="5684361" cy="28161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Under a normal compound light microscope, </a:t>
            </a:r>
            <a:r>
              <a:rPr lang="en-US" sz="2400" i="1" dirty="0"/>
              <a:t>Giardia</a:t>
            </a:r>
            <a:r>
              <a:rPr lang="en-US" sz="2400" dirty="0"/>
              <a:t> often looks like a </a:t>
            </a:r>
            <a:r>
              <a:rPr lang="en-US" sz="2400" b="1" dirty="0">
                <a:solidFill>
                  <a:srgbClr val="C00000"/>
                </a:solidFill>
              </a:rPr>
              <a:t>"clown face“ </a:t>
            </a:r>
            <a:r>
              <a:rPr lang="en-US" sz="2400" dirty="0"/>
              <a:t>, with two nuclei outlined by adhesive discs above dark median bodies that form the "mouth". </a:t>
            </a:r>
            <a:endParaRPr lang="ar-SA" sz="2400" dirty="0"/>
          </a:p>
        </p:txBody>
      </p:sp>
      <p:pic>
        <p:nvPicPr>
          <p:cNvPr id="3" name="Picture 2" descr="ÙØªÙØ¬Ø© Ø¨Ø­Ø« Ø§ÙØµÙØ± Ø¹Ù âªgiardiaâ¬â">
            <a:extLst>
              <a:ext uri="{FF2B5EF4-FFF2-40B4-BE49-F238E27FC236}">
                <a16:creationId xmlns:a16="http://schemas.microsoft.com/office/drawing/2014/main" id="{BCC2B99C-9719-4A38-AA15-249C3D929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951305"/>
            <a:ext cx="4223297" cy="472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85C3BC9-B850-4DD3-8AB8-53830F071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092" y="3525625"/>
            <a:ext cx="3035106" cy="3031766"/>
          </a:xfrm>
          <a:prstGeom prst="rect">
            <a:avLst/>
          </a:prstGeom>
        </p:spPr>
      </p:pic>
      <p:pic>
        <p:nvPicPr>
          <p:cNvPr id="5" name="Picture 2" descr="ÙØªÙØ¬Ø© Ø¨Ø­Ø« Ø§ÙØµÙØ± Ø¹Ù âªgiardiaâ¬â">
            <a:extLst>
              <a:ext uri="{FF2B5EF4-FFF2-40B4-BE49-F238E27FC236}">
                <a16:creationId xmlns:a16="http://schemas.microsoft.com/office/drawing/2014/main" id="{CA2B0CB3-8D0F-4879-B948-CD83667AF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848" y="3525625"/>
            <a:ext cx="2679707" cy="303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726187"/>
      </p:ext>
    </p:extLst>
  </p:cSld>
  <p:clrMapOvr>
    <a:masterClrMapping/>
  </p:clrMapOvr>
</p:sld>
</file>

<file path=ppt/theme/theme1.xml><?xml version="1.0" encoding="utf-8"?>
<a:theme xmlns:a="http://schemas.openxmlformats.org/drawingml/2006/main" name="الشارة">
  <a:themeElements>
    <a:clrScheme name="الشارة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الشارة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الشارة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151</Words>
  <Application>Microsoft Office PowerPoint</Application>
  <PresentationFormat>شاشة عريضة</PresentationFormat>
  <Paragraphs>41</Paragraphs>
  <Slides>12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23" baseType="lpstr">
      <vt:lpstr>Aharoni</vt:lpstr>
      <vt:lpstr>Arial</vt:lpstr>
      <vt:lpstr>Calibri</vt:lpstr>
      <vt:lpstr>Gill Sans MT</vt:lpstr>
      <vt:lpstr>Impact</vt:lpstr>
      <vt:lpstr>Verdana</vt:lpstr>
      <vt:lpstr>Verdana, Arial, Helvetica</vt:lpstr>
      <vt:lpstr>Verdana,Arial,Helvetica,Sans Serif</vt:lpstr>
      <vt:lpstr>Verdana,Arial,Helvetica,Sans-Serif</vt:lpstr>
      <vt:lpstr>Wingdings</vt:lpstr>
      <vt:lpstr>الشارة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momo</dc:creator>
  <cp:lastModifiedBy>momo</cp:lastModifiedBy>
  <cp:revision>8</cp:revision>
  <dcterms:created xsi:type="dcterms:W3CDTF">2018-10-02T13:46:00Z</dcterms:created>
  <dcterms:modified xsi:type="dcterms:W3CDTF">2019-09-30T07:38:42Z</dcterms:modified>
</cp:coreProperties>
</file>