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7" r:id="rId2"/>
    <p:sldId id="257" r:id="rId3"/>
    <p:sldId id="275" r:id="rId4"/>
    <p:sldId id="271" r:id="rId5"/>
    <p:sldId id="259" r:id="rId6"/>
    <p:sldId id="276" r:id="rId7"/>
    <p:sldId id="277" r:id="rId8"/>
    <p:sldId id="278" r:id="rId9"/>
    <p:sldId id="279" r:id="rId10"/>
    <p:sldId id="280" r:id="rId11"/>
    <p:sldId id="281" r:id="rId12"/>
    <p:sldId id="282" r:id="rId13"/>
    <p:sldId id="284" r:id="rId14"/>
    <p:sldId id="285" r:id="rId15"/>
    <p:sldId id="286" r:id="rId16"/>
    <p:sldId id="287" r:id="rId17"/>
    <p:sldId id="288" r:id="rId18"/>
    <p:sldId id="289"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4EA8A-905D-4AF3-A16A-490B6A910E74}" type="datetimeFigureOut">
              <a:rPr lang="en-US" smtClean="0"/>
              <a:t>12/24/2016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EB245-598C-4D73-8FC7-27106C86197C}" type="slidenum">
              <a:rPr lang="en-US" smtClean="0"/>
              <a:t>‹#›</a:t>
            </a:fld>
            <a:endParaRPr lang="en-US"/>
          </a:p>
        </p:txBody>
      </p:sp>
    </p:spTree>
    <p:extLst>
      <p:ext uri="{BB962C8B-B14F-4D97-AF65-F5344CB8AC3E}">
        <p14:creationId xmlns:p14="http://schemas.microsoft.com/office/powerpoint/2010/main" val="254156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endParaRPr lang="ar-SA"/>
          </a:p>
        </p:txBody>
      </p:sp>
      <p:sp>
        <p:nvSpPr>
          <p:cNvPr id="4" name="Slide Number Placeholder 3"/>
          <p:cNvSpPr>
            <a:spLocks noGrp="1"/>
          </p:cNvSpPr>
          <p:nvPr>
            <p:ph type="sldNum" sz="quarter" idx="10"/>
          </p:nvPr>
        </p:nvSpPr>
        <p:spPr/>
        <p:txBody>
          <a:bodyPr/>
          <a:lstStyle/>
          <a:p>
            <a:fld id="{5BCCF0E1-31B6-485F-B4B0-11E7271AE8C4}" type="slidenum">
              <a:rPr lang="ar-SA" smtClean="0">
                <a:solidFill>
                  <a:prstClr val="black"/>
                </a:solidFill>
              </a:rPr>
              <a:pPr/>
              <a:t>2</a:t>
            </a:fld>
            <a:endParaRPr lang="ar-SA">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11</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12</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13</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14</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17</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18</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3</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4</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7</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8</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9</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10</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15BBF76-9A03-46E6-B475-079A478F1255}" type="datetimeFigureOut">
              <a:rPr lang="en-US" smtClean="0"/>
              <a:t>12/24/2016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12/24/2016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15BBF76-9A03-46E6-B475-079A478F1255}" type="datetimeFigureOut">
              <a:rPr lang="en-US" smtClean="0"/>
              <a:t>12/24/2016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6A8501A-DD6A-4EEE-97CF-7BC3EEB46043}"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15BBF76-9A03-46E6-B475-079A478F1255}" type="datetimeFigureOut">
              <a:rPr lang="en-US" smtClean="0"/>
              <a:t>12/24/2016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15BBF76-9A03-46E6-B475-079A478F1255}"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6A8501A-DD6A-4EEE-97CF-7BC3EEB46043}"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15BBF76-9A03-46E6-B475-079A478F1255}" type="datetimeFigureOut">
              <a:rPr lang="en-US" smtClean="0"/>
              <a:t>12/24/2016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5BBF76-9A03-46E6-B475-079A478F1255}" type="datetimeFigureOut">
              <a:rPr lang="en-US" smtClean="0"/>
              <a:t>12/24/2016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12/24/2016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15BBF76-9A03-46E6-B475-079A478F1255}"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15BBF76-9A03-46E6-B475-079A478F1255}" type="datetimeFigureOut">
              <a:rPr lang="en-US" smtClean="0"/>
              <a:t>12/24/2016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6A8501A-DD6A-4EEE-97CF-7BC3EEB46043}"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توصيف المقررات\Images\1287110229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514600"/>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67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2389" y="108461478"/>
              <a:ext cx="636720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smtClean="0">
                  <a:solidFill>
                    <a:srgbClr val="000000"/>
                  </a:solidFill>
                  <a:latin typeface="Arial" pitchFamily="34" charset="0"/>
                  <a:cs typeface="Arial" pitchFamily="34" charset="0"/>
                </a:rPr>
                <a:t>الثقوب </a:t>
              </a:r>
              <a:r>
                <a:rPr lang="ar-EG" sz="2000" b="1" dirty="0">
                  <a:solidFill>
                    <a:srgbClr val="000000"/>
                  </a:solidFill>
                  <a:latin typeface="Arial" pitchFamily="34" charset="0"/>
                  <a:cs typeface="Arial" pitchFamily="34" charset="0"/>
                </a:rPr>
                <a:t>والحفر البحرية </a:t>
              </a: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الظاهرات الساحلية نتيجة عملية النحت البحري</a:t>
              </a:r>
              <a:endParaRPr lang="ar-EG" sz="3600" cap="all" dirty="0">
                <a:solidFill>
                  <a:srgbClr val="FFFF00"/>
                </a:solidFill>
                <a:effectLst>
                  <a:reflection blurRad="12700" stA="48000" endA="300" endPos="55000" dir="5400000" sy="-90000" algn="bl" rotWithShape="0"/>
                </a:effectLst>
                <a:latin typeface="Arial"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4468" y="1467792"/>
            <a:ext cx="8780680"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3625590" y="1475087"/>
            <a:ext cx="5158089" cy="5314286"/>
            <a:chOff x="8321798" y="1656234"/>
            <a:chExt cx="3198979"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8321798" y="1656234"/>
              <a:ext cx="3198979"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8436168" y="1944770"/>
              <a:ext cx="3012874"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800" b="1" dirty="0" smtClean="0">
                  <a:solidFill>
                    <a:srgbClr val="000000"/>
                  </a:solidFill>
                  <a:latin typeface="Arial" pitchFamily="34" charset="0"/>
                  <a:cs typeface="Arial" pitchFamily="34" charset="0"/>
                </a:rPr>
                <a:t>    </a:t>
              </a:r>
              <a:r>
                <a:rPr lang="ar-EG" sz="2400" b="1" dirty="0">
                  <a:solidFill>
                    <a:srgbClr val="000000"/>
                  </a:solidFill>
                  <a:latin typeface="Arial" pitchFamily="34" charset="0"/>
                  <a:cs typeface="Arial" pitchFamily="34" charset="0"/>
                </a:rPr>
                <a:t>تعمل الرياح على تآكل الأجزاء اللينة من التكوينات الصخرية للجروف البحرية والشواطئ نتيجة لتلاطمها على أسطحها، ويشتد عمل النحت على أسطح الصخور اللينة في حال حملت الأمواج رواسب عند اندفاعها. تتكون نتيجة لذلك الثقوب الصغيرة في أسطح الصخور اللينة</a:t>
              </a:r>
              <a:r>
                <a:rPr lang="ar-EG" sz="2400" b="1" dirty="0" smtClean="0">
                  <a:solidFill>
                    <a:srgbClr val="000000"/>
                  </a:solidFill>
                  <a:latin typeface="Arial" pitchFamily="34" charset="0"/>
                  <a:cs typeface="Arial" pitchFamily="34" charset="0"/>
                </a:rPr>
                <a:t>. </a:t>
              </a:r>
            </a:p>
            <a:p>
              <a:pPr marL="0" indent="0" algn="just" defTabSz="766816" fontAlgn="base">
                <a:spcBef>
                  <a:spcPct val="0"/>
                </a:spcBef>
                <a:spcAft>
                  <a:spcPts val="671"/>
                </a:spcAft>
                <a:buNone/>
              </a:pPr>
              <a:r>
                <a:rPr lang="ar-EG" sz="2400" b="1" dirty="0">
                  <a:solidFill>
                    <a:srgbClr val="000000"/>
                  </a:solidFill>
                  <a:latin typeface="Arial" pitchFamily="34" charset="0"/>
                  <a:cs typeface="Arial" pitchFamily="34" charset="0"/>
                </a:rPr>
                <a:t> </a:t>
              </a:r>
              <a:r>
                <a:rPr lang="ar-EG" sz="2400" b="1" dirty="0" smtClean="0">
                  <a:solidFill>
                    <a:srgbClr val="000000"/>
                  </a:solidFill>
                  <a:latin typeface="Arial" pitchFamily="34" charset="0"/>
                  <a:cs typeface="Arial" pitchFamily="34" charset="0"/>
                </a:rPr>
                <a:t>   أما الحفر والشقوق العميقة </a:t>
              </a:r>
              <a:r>
                <a:rPr lang="en-US" sz="2400" b="1" dirty="0" smtClean="0">
                  <a:solidFill>
                    <a:srgbClr val="000000"/>
                  </a:solidFill>
                  <a:latin typeface="Arial" pitchFamily="34" charset="0"/>
                  <a:cs typeface="Arial" pitchFamily="34" charset="0"/>
                </a:rPr>
                <a:t>notches </a:t>
              </a:r>
              <a:r>
                <a:rPr lang="ar-EG" sz="2400" b="1" dirty="0" smtClean="0">
                  <a:solidFill>
                    <a:srgbClr val="000000"/>
                  </a:solidFill>
                  <a:latin typeface="Arial" pitchFamily="34" charset="0"/>
                  <a:cs typeface="Arial" pitchFamily="34" charset="0"/>
                </a:rPr>
                <a:t> فتتشكل عندما </a:t>
              </a:r>
              <a:r>
                <a:rPr lang="ar-EG" sz="2400" b="1" dirty="0">
                  <a:solidFill>
                    <a:srgbClr val="000000"/>
                  </a:solidFill>
                  <a:latin typeface="Arial" pitchFamily="34" charset="0"/>
                  <a:cs typeface="Arial" pitchFamily="34" charset="0"/>
                </a:rPr>
                <a:t>يشتد نحت الأمواج المتلاطمة يشتد النحت وتلتحم الثقوب الصغيرة مع بعضها لتكون الحفر العميقة، على طول خط الساحل.</a:t>
              </a:r>
            </a:p>
            <a:p>
              <a:pPr marL="0" indent="0" algn="just" defTabSz="766816" fontAlgn="base">
                <a:spcBef>
                  <a:spcPct val="0"/>
                </a:spcBef>
                <a:spcAft>
                  <a:spcPts val="671"/>
                </a:spcAft>
                <a:buFont typeface="Arial" pitchFamily="34" charset="0"/>
                <a:buNone/>
              </a:pPr>
              <a:r>
                <a:rPr lang="ar-EG" sz="2400" b="1" dirty="0" smtClean="0">
                  <a:solidFill>
                    <a:srgbClr val="000000"/>
                  </a:solidFill>
                  <a:latin typeface="Arial" pitchFamily="34" charset="0"/>
                  <a:cs typeface="Arial" pitchFamily="34" charset="0"/>
                </a:rPr>
                <a:t>.</a:t>
              </a:r>
              <a:endParaRPr lang="ar-EG" sz="2400" b="1" dirty="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endParaRPr lang="ar-EG" sz="1600" b="1" dirty="0" smtClean="0">
                <a:solidFill>
                  <a:srgbClr val="000000"/>
                </a:solidFill>
                <a:latin typeface="Arial" pitchFamily="34" charset="0"/>
                <a:cs typeface="Arial" pitchFamily="34" charset="0"/>
              </a:endParaRPr>
            </a:p>
          </p:txBody>
        </p:sp>
      </p:grpSp>
      <p:pic>
        <p:nvPicPr>
          <p:cNvPr id="7170" name="Picture 2" descr="E:\الجيومورفولوجيا\pic\التعرية البحرية\PICT01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715" y="1648848"/>
            <a:ext cx="3566160" cy="240336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الجيومورفولوجيا\pic\التعرية البحرية\PICT017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177" y="4144874"/>
            <a:ext cx="3566160" cy="2503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04918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2389" y="108461478"/>
              <a:ext cx="636720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smtClean="0">
                  <a:solidFill>
                    <a:srgbClr val="000000"/>
                  </a:solidFill>
                  <a:latin typeface="Arial" pitchFamily="34" charset="0"/>
                  <a:cs typeface="Arial" pitchFamily="34" charset="0"/>
                </a:rPr>
                <a:t>الكهوف والجسور البحرية </a:t>
              </a:r>
              <a:endParaRPr lang="ar-EG" sz="20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الظاهرات الساحلية نتيجة عملية النحت البحري</a:t>
              </a:r>
              <a:endParaRPr lang="ar-EG" sz="3600" cap="all" dirty="0">
                <a:solidFill>
                  <a:srgbClr val="FFFF00"/>
                </a:solidFill>
                <a:effectLst>
                  <a:reflection blurRad="12700" stA="48000" endA="300" endPos="55000" dir="5400000" sy="-90000" algn="bl" rotWithShape="0"/>
                </a:effectLst>
                <a:latin typeface="Arial"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4468" y="1467792"/>
            <a:ext cx="8780680"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3625590" y="1475087"/>
            <a:ext cx="5158089" cy="5314286"/>
            <a:chOff x="8321798" y="1656234"/>
            <a:chExt cx="3198979"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8321798" y="1656234"/>
              <a:ext cx="3198979"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8436168" y="1944770"/>
              <a:ext cx="3012874"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800" b="1" dirty="0" smtClean="0">
                  <a:solidFill>
                    <a:srgbClr val="000000"/>
                  </a:solidFill>
                  <a:latin typeface="Arial" pitchFamily="34" charset="0"/>
                  <a:cs typeface="Arial" pitchFamily="34" charset="0"/>
                </a:rPr>
                <a:t>    </a:t>
              </a:r>
              <a:r>
                <a:rPr lang="ar-EG" sz="2400" b="1" dirty="0" smtClean="0">
                  <a:solidFill>
                    <a:srgbClr val="000000"/>
                  </a:solidFill>
                  <a:latin typeface="Arial" pitchFamily="34" charset="0"/>
                  <a:cs typeface="Arial" pitchFamily="34" charset="0"/>
                </a:rPr>
                <a:t>تتكون الكهوف البحرية </a:t>
              </a:r>
              <a:r>
                <a:rPr lang="ar-EG" sz="2400" b="1" dirty="0">
                  <a:solidFill>
                    <a:srgbClr val="000000"/>
                  </a:solidFill>
                  <a:latin typeface="Arial" pitchFamily="34" charset="0"/>
                  <a:cs typeface="Arial" pitchFamily="34" charset="0"/>
                </a:rPr>
                <a:t>على طول منطقة </a:t>
              </a:r>
              <a:r>
                <a:rPr lang="ar-EG" sz="2400" b="1" dirty="0" smtClean="0">
                  <a:solidFill>
                    <a:srgbClr val="000000"/>
                  </a:solidFill>
                  <a:latin typeface="Arial" pitchFamily="34" charset="0"/>
                  <a:cs typeface="Arial" pitchFamily="34" charset="0"/>
                </a:rPr>
                <a:t>الضعف في قاعدة </a:t>
              </a:r>
              <a:r>
                <a:rPr lang="ar-EG" sz="2400" b="1" dirty="0">
                  <a:solidFill>
                    <a:srgbClr val="000000"/>
                  </a:solidFill>
                  <a:latin typeface="Arial" pitchFamily="34" charset="0"/>
                  <a:cs typeface="Arial" pitchFamily="34" charset="0"/>
                </a:rPr>
                <a:t>الجرف </a:t>
              </a:r>
              <a:r>
                <a:rPr lang="ar-EG" sz="2400" b="1" dirty="0" smtClean="0">
                  <a:solidFill>
                    <a:srgbClr val="000000"/>
                  </a:solidFill>
                  <a:latin typeface="Arial" pitchFamily="34" charset="0"/>
                  <a:cs typeface="Arial" pitchFamily="34" charset="0"/>
                </a:rPr>
                <a:t>البحري، حيث تسهم </a:t>
              </a:r>
              <a:r>
                <a:rPr lang="ar-EG" sz="2400" b="1" dirty="0">
                  <a:solidFill>
                    <a:srgbClr val="000000"/>
                  </a:solidFill>
                  <a:latin typeface="Arial" pitchFamily="34" charset="0"/>
                  <a:cs typeface="Arial" pitchFamily="34" charset="0"/>
                </a:rPr>
                <a:t>الأمواج دورا كبيرا في </a:t>
              </a:r>
              <a:r>
                <a:rPr lang="ar-EG" sz="2400" b="1" dirty="0" smtClean="0">
                  <a:solidFill>
                    <a:srgbClr val="000000"/>
                  </a:solidFill>
                  <a:latin typeface="Arial" pitchFamily="34" charset="0"/>
                  <a:cs typeface="Arial" pitchFamily="34" charset="0"/>
                </a:rPr>
                <a:t>تكوينها عند اندفاع </a:t>
              </a:r>
              <a:r>
                <a:rPr lang="ar-EG" sz="2400" b="1" dirty="0">
                  <a:solidFill>
                    <a:srgbClr val="000000"/>
                  </a:solidFill>
                  <a:latin typeface="Arial" pitchFamily="34" charset="0"/>
                  <a:cs typeface="Arial" pitchFamily="34" charset="0"/>
                </a:rPr>
                <a:t>الأمواج المتكسرة داخل الحفر </a:t>
              </a:r>
              <a:r>
                <a:rPr lang="ar-EG" sz="2400" b="1" dirty="0" smtClean="0">
                  <a:solidFill>
                    <a:srgbClr val="000000"/>
                  </a:solidFill>
                  <a:latin typeface="Arial" pitchFamily="34" charset="0"/>
                  <a:cs typeface="Arial" pitchFamily="34" charset="0"/>
                </a:rPr>
                <a:t>وتعمل حينها علي </a:t>
              </a:r>
              <a:r>
                <a:rPr lang="ar-EG" sz="2400" b="1" dirty="0">
                  <a:solidFill>
                    <a:srgbClr val="000000"/>
                  </a:solidFill>
                  <a:latin typeface="Arial" pitchFamily="34" charset="0"/>
                  <a:cs typeface="Arial" pitchFamily="34" charset="0"/>
                </a:rPr>
                <a:t>اتساع الفجوات وتعميقها بالتدريج، فتلتحم مع بعضها لتكون الكهوف </a:t>
              </a:r>
              <a:r>
                <a:rPr lang="ar-EG" sz="2400" b="1" dirty="0" smtClean="0">
                  <a:solidFill>
                    <a:srgbClr val="000000"/>
                  </a:solidFill>
                  <a:latin typeface="Arial" pitchFamily="34" charset="0"/>
                  <a:cs typeface="Arial" pitchFamily="34" charset="0"/>
                </a:rPr>
                <a:t>البحرية </a:t>
              </a:r>
              <a:r>
                <a:rPr lang="en-US" sz="2400" b="1" dirty="0" smtClean="0">
                  <a:solidFill>
                    <a:srgbClr val="000000"/>
                  </a:solidFill>
                  <a:latin typeface="Arial" pitchFamily="34" charset="0"/>
                  <a:cs typeface="Arial" pitchFamily="34" charset="0"/>
                </a:rPr>
                <a:t>sea caves. </a:t>
              </a:r>
              <a:r>
                <a:rPr lang="ar-EG" sz="2400" b="1" dirty="0" smtClean="0">
                  <a:solidFill>
                    <a:srgbClr val="000000"/>
                  </a:solidFill>
                  <a:latin typeface="Arial" pitchFamily="34" charset="0"/>
                  <a:cs typeface="Arial" pitchFamily="34" charset="0"/>
                </a:rPr>
                <a:t>وعادة </a:t>
              </a:r>
              <a:r>
                <a:rPr lang="ar-EG" sz="2400" b="1" dirty="0">
                  <a:solidFill>
                    <a:srgbClr val="000000"/>
                  </a:solidFill>
                  <a:latin typeface="Arial" pitchFamily="34" charset="0"/>
                  <a:cs typeface="Arial" pitchFamily="34" charset="0"/>
                </a:rPr>
                <a:t>ما تكون الصخور الجيرية من أكثر أنواع الصخور التي يمكن لمياه البحر أن تتوغل خلالها. و</a:t>
              </a:r>
              <a:r>
                <a:rPr lang="ar-EG" sz="2400" b="1" dirty="0" smtClean="0">
                  <a:solidFill>
                    <a:srgbClr val="000000"/>
                  </a:solidFill>
                  <a:latin typeface="Arial" pitchFamily="34" charset="0"/>
                  <a:cs typeface="Arial" pitchFamily="34" charset="0"/>
                </a:rPr>
                <a:t>إذا ما تعرض </a:t>
              </a:r>
              <a:r>
                <a:rPr lang="ar-EG" sz="2400" b="1" dirty="0">
                  <a:solidFill>
                    <a:srgbClr val="000000"/>
                  </a:solidFill>
                  <a:latin typeface="Arial" pitchFamily="34" charset="0"/>
                  <a:cs typeface="Arial" pitchFamily="34" charset="0"/>
                </a:rPr>
                <a:t>لسان صخري ممتد في البحر للنحت المستمر، تتكون الجروف البحرية في اتجاهين متضادين تتصل أطرافها الداخلية، فتدخل الأمواج </a:t>
              </a:r>
              <a:r>
                <a:rPr lang="ar-EG" sz="2400" b="1" dirty="0" smtClean="0">
                  <a:solidFill>
                    <a:srgbClr val="000000"/>
                  </a:solidFill>
                  <a:latin typeface="Arial" pitchFamily="34" charset="0"/>
                  <a:cs typeface="Arial" pitchFamily="34" charset="0"/>
                </a:rPr>
                <a:t>من </a:t>
              </a:r>
              <a:r>
                <a:rPr lang="ar-EG" sz="2400" b="1" dirty="0">
                  <a:solidFill>
                    <a:srgbClr val="000000"/>
                  </a:solidFill>
                  <a:latin typeface="Arial" pitchFamily="34" charset="0"/>
                  <a:cs typeface="Arial" pitchFamily="34" charset="0"/>
                </a:rPr>
                <a:t>كهف لآخر </a:t>
              </a:r>
              <a:r>
                <a:rPr lang="ar-EG" sz="2400" b="1" dirty="0" smtClean="0">
                  <a:solidFill>
                    <a:srgbClr val="000000"/>
                  </a:solidFill>
                  <a:latin typeface="Arial" pitchFamily="34" charset="0"/>
                  <a:cs typeface="Arial" pitchFamily="34" charset="0"/>
                </a:rPr>
                <a:t>مكونة </a:t>
              </a:r>
              <a:r>
                <a:rPr lang="ar-EG" sz="2400" b="1" dirty="0">
                  <a:solidFill>
                    <a:srgbClr val="000000"/>
                  </a:solidFill>
                  <a:latin typeface="Arial" pitchFamily="34" charset="0"/>
                  <a:cs typeface="Arial" pitchFamily="34" charset="0"/>
                </a:rPr>
                <a:t>الجسر البحري.</a:t>
              </a:r>
            </a:p>
            <a:p>
              <a:pPr marL="0" indent="0" algn="just" defTabSz="766816" fontAlgn="base">
                <a:spcBef>
                  <a:spcPct val="0"/>
                </a:spcBef>
                <a:spcAft>
                  <a:spcPts val="671"/>
                </a:spcAft>
                <a:buFont typeface="Arial" pitchFamily="34" charset="0"/>
                <a:buNone/>
              </a:pPr>
              <a:r>
                <a:rPr lang="ar-EG" sz="2400" b="1" dirty="0" smtClean="0">
                  <a:solidFill>
                    <a:srgbClr val="000000"/>
                  </a:solidFill>
                  <a:latin typeface="Arial" pitchFamily="34" charset="0"/>
                  <a:cs typeface="Arial" pitchFamily="34" charset="0"/>
                </a:rPr>
                <a:t>.</a:t>
              </a:r>
              <a:endParaRPr lang="ar-EG" sz="2400" b="1" dirty="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endParaRPr lang="ar-EG" sz="1600" b="1" dirty="0" smtClean="0">
                <a:solidFill>
                  <a:srgbClr val="000000"/>
                </a:solidFill>
                <a:latin typeface="Arial" pitchFamily="34" charset="0"/>
                <a:cs typeface="Arial" pitchFamily="34" charset="0"/>
              </a:endParaRPr>
            </a:p>
          </p:txBody>
        </p:sp>
      </p:grpSp>
      <p:pic>
        <p:nvPicPr>
          <p:cNvPr id="8194" name="Picture 2" descr="E:\الجيومورفولوجيا\pic\التعرية البحرية\الكهف البحري.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16" y="1593115"/>
            <a:ext cx="3566160" cy="237101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E:\الجيومورفولوجيا\pic\التعرية البحرية\القوس البحري.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16" y="4052213"/>
            <a:ext cx="3566160" cy="257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00602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a:solidFill>
                    <a:srgbClr val="000000"/>
                  </a:solidFill>
                  <a:latin typeface="Arial" pitchFamily="34" charset="0"/>
                  <a:cs typeface="Arial" pitchFamily="34" charset="0"/>
                </a:rPr>
                <a:t>المسلات البحرية</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الظاهرات الساحلية نتيجة عملية النحت البحري</a:t>
              </a:r>
              <a:endParaRPr lang="ar-EG" sz="3600" cap="all" dirty="0">
                <a:solidFill>
                  <a:srgbClr val="FFFF00"/>
                </a:solidFill>
                <a:effectLst>
                  <a:reflection blurRad="12700" stA="48000" endA="300" endPos="55000" dir="5400000" sy="-90000" algn="bl" rotWithShape="0"/>
                </a:effectLst>
                <a:latin typeface="Arial"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4" y="1467792"/>
            <a:ext cx="8792404"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5499760" y="1577366"/>
            <a:ext cx="3367113"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5499760" y="1852162"/>
            <a:ext cx="3367114"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إن </a:t>
            </a:r>
            <a:r>
              <a:rPr lang="ar-SA" sz="2000" b="1" dirty="0">
                <a:solidFill>
                  <a:srgbClr val="000000"/>
                </a:solidFill>
                <a:latin typeface="Arial" pitchFamily="34" charset="0"/>
                <a:cs typeface="Arial" pitchFamily="34" charset="0"/>
              </a:rPr>
              <a:t>استمرار عامل الأمواج المتكسرة على أسطح الصخور اللينة يزيد من انكشاف مناطق الضعف الجيولوجي، </a:t>
            </a:r>
            <a:r>
              <a:rPr lang="ar-SA" sz="2000" b="1" dirty="0" smtClean="0">
                <a:solidFill>
                  <a:srgbClr val="000000"/>
                </a:solidFill>
                <a:latin typeface="Arial" pitchFamily="34" charset="0"/>
                <a:cs typeface="Arial" pitchFamily="34" charset="0"/>
              </a:rPr>
              <a:t>و</a:t>
            </a:r>
            <a:r>
              <a:rPr lang="ar-EG" sz="2000" b="1" dirty="0" smtClean="0">
                <a:solidFill>
                  <a:srgbClr val="000000"/>
                </a:solidFill>
                <a:latin typeface="Arial" pitchFamily="34" charset="0"/>
                <a:cs typeface="Arial" pitchFamily="34" charset="0"/>
              </a:rPr>
              <a:t>حينها</a:t>
            </a:r>
            <a:r>
              <a:rPr lang="ar-SA" sz="2000" b="1" dirty="0" smtClean="0">
                <a:solidFill>
                  <a:srgbClr val="000000"/>
                </a:solidFill>
                <a:latin typeface="Arial" pitchFamily="34" charset="0"/>
                <a:cs typeface="Arial" pitchFamily="34" charset="0"/>
              </a:rPr>
              <a:t> </a:t>
            </a:r>
            <a:r>
              <a:rPr lang="ar-SA" sz="2000" b="1" dirty="0">
                <a:solidFill>
                  <a:srgbClr val="000000"/>
                </a:solidFill>
                <a:latin typeface="Arial" pitchFamily="34" charset="0"/>
                <a:cs typeface="Arial" pitchFamily="34" charset="0"/>
              </a:rPr>
              <a:t>تتعرض </a:t>
            </a:r>
            <a:r>
              <a:rPr lang="ar-SA" sz="2000" b="1" dirty="0" smtClean="0">
                <a:solidFill>
                  <a:srgbClr val="000000"/>
                </a:solidFill>
                <a:latin typeface="Arial" pitchFamily="34" charset="0"/>
                <a:cs typeface="Arial" pitchFamily="34" charset="0"/>
              </a:rPr>
              <a:t>صخور</a:t>
            </a:r>
            <a:r>
              <a:rPr lang="ar-EG" sz="2000" b="1" dirty="0" smtClean="0">
                <a:solidFill>
                  <a:srgbClr val="000000"/>
                </a:solidFill>
                <a:latin typeface="Arial" pitchFamily="34" charset="0"/>
                <a:cs typeface="Arial" pitchFamily="34" charset="0"/>
              </a:rPr>
              <a:t> </a:t>
            </a:r>
            <a:r>
              <a:rPr lang="ar-SA" sz="2000" b="1" dirty="0" smtClean="0">
                <a:solidFill>
                  <a:srgbClr val="000000"/>
                </a:solidFill>
                <a:latin typeface="Arial" pitchFamily="34" charset="0"/>
                <a:cs typeface="Arial" pitchFamily="34" charset="0"/>
              </a:rPr>
              <a:t>الجسور </a:t>
            </a:r>
            <a:r>
              <a:rPr lang="ar-SA" sz="2000" b="1" dirty="0">
                <a:solidFill>
                  <a:srgbClr val="000000"/>
                </a:solidFill>
                <a:latin typeface="Arial" pitchFamily="34" charset="0"/>
                <a:cs typeface="Arial" pitchFamily="34" charset="0"/>
              </a:rPr>
              <a:t>البحرية للتساقط نتيجة لتآكل الصخور السفلى اللينة، ولا تبقي </a:t>
            </a:r>
            <a:r>
              <a:rPr lang="ar-EG" sz="2000" b="1" dirty="0" smtClean="0">
                <a:solidFill>
                  <a:srgbClr val="000000"/>
                </a:solidFill>
                <a:latin typeface="Arial" pitchFamily="34" charset="0"/>
                <a:cs typeface="Arial" pitchFamily="34" charset="0"/>
              </a:rPr>
              <a:t>من تلك</a:t>
            </a:r>
            <a:r>
              <a:rPr lang="ar-SA" sz="2000" b="1" dirty="0" smtClean="0">
                <a:solidFill>
                  <a:srgbClr val="000000"/>
                </a:solidFill>
                <a:latin typeface="Arial" pitchFamily="34" charset="0"/>
                <a:cs typeface="Arial" pitchFamily="34" charset="0"/>
              </a:rPr>
              <a:t> </a:t>
            </a:r>
            <a:r>
              <a:rPr lang="ar-EG" sz="2000" b="1" dirty="0" smtClean="0">
                <a:solidFill>
                  <a:srgbClr val="000000"/>
                </a:solidFill>
                <a:latin typeface="Arial" pitchFamily="34" charset="0"/>
                <a:cs typeface="Arial" pitchFamily="34" charset="0"/>
              </a:rPr>
              <a:t>ال</a:t>
            </a:r>
            <a:r>
              <a:rPr lang="ar-SA" sz="2000" b="1" dirty="0" smtClean="0">
                <a:solidFill>
                  <a:srgbClr val="000000"/>
                </a:solidFill>
                <a:latin typeface="Arial" pitchFamily="34" charset="0"/>
                <a:cs typeface="Arial" pitchFamily="34" charset="0"/>
              </a:rPr>
              <a:t>صخور </a:t>
            </a:r>
            <a:r>
              <a:rPr lang="ar-EG" sz="2000" b="1" dirty="0" smtClean="0">
                <a:solidFill>
                  <a:srgbClr val="000000"/>
                </a:solidFill>
                <a:latin typeface="Arial" pitchFamily="34" charset="0"/>
                <a:cs typeface="Arial" pitchFamily="34" charset="0"/>
              </a:rPr>
              <a:t>إلا أجزاء علي هيئة</a:t>
            </a:r>
            <a:r>
              <a:rPr lang="ar-SA" sz="2000" b="1" dirty="0" smtClean="0">
                <a:solidFill>
                  <a:srgbClr val="000000"/>
                </a:solidFill>
                <a:latin typeface="Arial" pitchFamily="34" charset="0"/>
                <a:cs typeface="Arial" pitchFamily="34" charset="0"/>
              </a:rPr>
              <a:t> شواهد </a:t>
            </a:r>
            <a:r>
              <a:rPr lang="ar-SA" sz="2000" b="1" dirty="0">
                <a:solidFill>
                  <a:srgbClr val="000000"/>
                </a:solidFill>
                <a:latin typeface="Arial" pitchFamily="34" charset="0"/>
                <a:cs typeface="Arial" pitchFamily="34" charset="0"/>
              </a:rPr>
              <a:t>أو مسلات </a:t>
            </a:r>
            <a:r>
              <a:rPr lang="en-US" sz="2000" b="1" dirty="0">
                <a:solidFill>
                  <a:srgbClr val="000000"/>
                </a:solidFill>
                <a:latin typeface="Arial" pitchFamily="34" charset="0"/>
                <a:cs typeface="Arial" pitchFamily="34" charset="0"/>
              </a:rPr>
              <a:t>sea </a:t>
            </a:r>
            <a:r>
              <a:rPr lang="en-US" sz="2000" b="1" dirty="0" smtClean="0">
                <a:solidFill>
                  <a:srgbClr val="000000"/>
                </a:solidFill>
                <a:latin typeface="Arial" pitchFamily="34" charset="0"/>
                <a:cs typeface="Arial" pitchFamily="34" charset="0"/>
              </a:rPr>
              <a:t>stacks</a:t>
            </a:r>
            <a:endParaRPr lang="ar-EG" sz="20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2000" b="1" dirty="0">
                <a:solidFill>
                  <a:srgbClr val="000000"/>
                </a:solidFill>
                <a:latin typeface="Arial" pitchFamily="34" charset="0"/>
                <a:cs typeface="Arial" pitchFamily="34" charset="0"/>
              </a:rPr>
              <a:t> </a:t>
            </a:r>
            <a:r>
              <a:rPr lang="ar-EG" sz="2000" b="1" dirty="0" smtClean="0">
                <a:solidFill>
                  <a:srgbClr val="000000"/>
                </a:solidFill>
                <a:latin typeface="Arial" pitchFamily="34" charset="0"/>
                <a:cs typeface="Arial" pitchFamily="34" charset="0"/>
              </a:rPr>
              <a:t>  </a:t>
            </a:r>
            <a:r>
              <a:rPr lang="ar-SA" sz="2000" b="1" dirty="0" smtClean="0">
                <a:solidFill>
                  <a:srgbClr val="000000"/>
                </a:solidFill>
                <a:latin typeface="Arial" pitchFamily="34" charset="0"/>
                <a:cs typeface="Arial" pitchFamily="34" charset="0"/>
              </a:rPr>
              <a:t>وتختلف </a:t>
            </a:r>
            <a:r>
              <a:rPr lang="ar-SA" sz="2000" b="1" dirty="0">
                <a:solidFill>
                  <a:srgbClr val="000000"/>
                </a:solidFill>
                <a:latin typeface="Arial" pitchFamily="34" charset="0"/>
                <a:cs typeface="Arial" pitchFamily="34" charset="0"/>
              </a:rPr>
              <a:t>المسلات البحرية في شكلها </a:t>
            </a:r>
            <a:r>
              <a:rPr lang="ar-EG" sz="2000" b="1" dirty="0" smtClean="0">
                <a:solidFill>
                  <a:srgbClr val="000000"/>
                </a:solidFill>
                <a:latin typeface="Arial" pitchFamily="34" charset="0"/>
                <a:cs typeface="Arial" pitchFamily="34" charset="0"/>
              </a:rPr>
              <a:t>تبعاً</a:t>
            </a:r>
            <a:r>
              <a:rPr lang="ar-SA" sz="2000" b="1" dirty="0" smtClean="0">
                <a:solidFill>
                  <a:srgbClr val="000000"/>
                </a:solidFill>
                <a:latin typeface="Arial" pitchFamily="34" charset="0"/>
                <a:cs typeface="Arial" pitchFamily="34" charset="0"/>
              </a:rPr>
              <a:t> </a:t>
            </a:r>
            <a:r>
              <a:rPr lang="ar-EG" sz="2000" b="1" dirty="0" smtClean="0">
                <a:solidFill>
                  <a:srgbClr val="000000"/>
                </a:solidFill>
                <a:latin typeface="Arial" pitchFamily="34" charset="0"/>
                <a:cs typeface="Arial" pitchFamily="34" charset="0"/>
              </a:rPr>
              <a:t>ل</a:t>
            </a:r>
            <a:r>
              <a:rPr lang="ar-SA" sz="2000" b="1" dirty="0" smtClean="0">
                <a:solidFill>
                  <a:srgbClr val="000000"/>
                </a:solidFill>
                <a:latin typeface="Arial" pitchFamily="34" charset="0"/>
                <a:cs typeface="Arial" pitchFamily="34" charset="0"/>
              </a:rPr>
              <a:t>لتكوين </a:t>
            </a:r>
            <a:r>
              <a:rPr lang="ar-SA" sz="2000" b="1" dirty="0">
                <a:solidFill>
                  <a:srgbClr val="000000"/>
                </a:solidFill>
                <a:latin typeface="Arial" pitchFamily="34" charset="0"/>
                <a:cs typeface="Arial" pitchFamily="34" charset="0"/>
              </a:rPr>
              <a:t>الجيولوجي لصخور الشاطئ. </a:t>
            </a:r>
            <a:r>
              <a:rPr lang="ar-EG" sz="2000" b="1" dirty="0" smtClean="0">
                <a:solidFill>
                  <a:srgbClr val="000000"/>
                </a:solidFill>
                <a:latin typeface="Arial" pitchFamily="34" charset="0"/>
                <a:cs typeface="Arial" pitchFamily="34" charset="0"/>
              </a:rPr>
              <a:t>ف</a:t>
            </a:r>
            <a:r>
              <a:rPr lang="ar-SA" sz="2000" b="1" dirty="0" smtClean="0">
                <a:solidFill>
                  <a:srgbClr val="000000"/>
                </a:solidFill>
                <a:latin typeface="Arial" pitchFamily="34" charset="0"/>
                <a:cs typeface="Arial" pitchFamily="34" charset="0"/>
              </a:rPr>
              <a:t>الصخور </a:t>
            </a:r>
            <a:r>
              <a:rPr lang="ar-SA" sz="2000" b="1" dirty="0">
                <a:solidFill>
                  <a:srgbClr val="000000"/>
                </a:solidFill>
                <a:latin typeface="Arial" pitchFamily="34" charset="0"/>
                <a:cs typeface="Arial" pitchFamily="34" charset="0"/>
              </a:rPr>
              <a:t>الرسوبية تنشأ فيها مسلات بحرية في شكل </a:t>
            </a:r>
            <a:r>
              <a:rPr lang="ar-SA" sz="2000" b="1" dirty="0" smtClean="0">
                <a:solidFill>
                  <a:srgbClr val="000000"/>
                </a:solidFill>
                <a:latin typeface="Arial" pitchFamily="34" charset="0"/>
                <a:cs typeface="Arial" pitchFamily="34" charset="0"/>
              </a:rPr>
              <a:t>أعمدة</a:t>
            </a:r>
            <a:r>
              <a:rPr lang="ar-EG" sz="2000" b="1" dirty="0" smtClean="0">
                <a:solidFill>
                  <a:srgbClr val="000000"/>
                </a:solidFill>
                <a:latin typeface="Arial" pitchFamily="34" charset="0"/>
                <a:cs typeface="Arial" pitchFamily="34" charset="0"/>
              </a:rPr>
              <a:t>،</a:t>
            </a:r>
            <a:r>
              <a:rPr lang="ar-SA" sz="2000" b="1" dirty="0" smtClean="0">
                <a:solidFill>
                  <a:srgbClr val="000000"/>
                </a:solidFill>
                <a:latin typeface="Arial" pitchFamily="34" charset="0"/>
                <a:cs typeface="Arial" pitchFamily="34" charset="0"/>
              </a:rPr>
              <a:t> </a:t>
            </a:r>
            <a:r>
              <a:rPr lang="ar-EG" sz="2000" b="1" dirty="0" smtClean="0">
                <a:solidFill>
                  <a:srgbClr val="000000"/>
                </a:solidFill>
                <a:latin typeface="Arial" pitchFamily="34" charset="0"/>
                <a:cs typeface="Arial" pitchFamily="34" charset="0"/>
              </a:rPr>
              <a:t>و</a:t>
            </a:r>
            <a:r>
              <a:rPr lang="ar-SA" sz="2000" b="1" dirty="0" smtClean="0">
                <a:solidFill>
                  <a:srgbClr val="000000"/>
                </a:solidFill>
                <a:latin typeface="Arial" pitchFamily="34" charset="0"/>
                <a:cs typeface="Arial" pitchFamily="34" charset="0"/>
              </a:rPr>
              <a:t>مسلات </a:t>
            </a:r>
            <a:r>
              <a:rPr lang="ar-SA" sz="2000" b="1" dirty="0">
                <a:solidFill>
                  <a:srgbClr val="000000"/>
                </a:solidFill>
                <a:latin typeface="Arial" pitchFamily="34" charset="0"/>
                <a:cs typeface="Arial" pitchFamily="34" charset="0"/>
              </a:rPr>
              <a:t>الصخور النارية تظهر </a:t>
            </a:r>
            <a:r>
              <a:rPr lang="ar-SA" sz="2000" b="1" dirty="0" err="1">
                <a:solidFill>
                  <a:srgbClr val="000000"/>
                </a:solidFill>
                <a:latin typeface="Arial" pitchFamily="34" charset="0"/>
                <a:cs typeface="Arial" pitchFamily="34" charset="0"/>
              </a:rPr>
              <a:t>قبابية</a:t>
            </a:r>
            <a:r>
              <a:rPr lang="ar-SA" sz="2000" b="1" dirty="0">
                <a:solidFill>
                  <a:srgbClr val="000000"/>
                </a:solidFill>
                <a:latin typeface="Arial" pitchFamily="34" charset="0"/>
                <a:cs typeface="Arial" pitchFamily="34" charset="0"/>
              </a:rPr>
              <a:t> </a:t>
            </a:r>
            <a:r>
              <a:rPr lang="ar-SA" sz="2000" b="1" dirty="0" smtClean="0">
                <a:solidFill>
                  <a:srgbClr val="000000"/>
                </a:solidFill>
                <a:latin typeface="Arial" pitchFamily="34" charset="0"/>
                <a:cs typeface="Arial" pitchFamily="34" charset="0"/>
              </a:rPr>
              <a:t>الشكل.</a:t>
            </a:r>
            <a:endParaRPr lang="ar-SA" sz="2000" b="1" dirty="0">
              <a:solidFill>
                <a:srgbClr val="000000"/>
              </a:solidFill>
              <a:latin typeface="Arial" pitchFamily="34" charset="0"/>
              <a:cs typeface="Arial" pitchFamily="34" charset="0"/>
            </a:endParaRPr>
          </a:p>
          <a:p>
            <a:pPr marL="0" indent="0" algn="just" defTabSz="766816" fontAlgn="base">
              <a:spcBef>
                <a:spcPct val="0"/>
              </a:spcBef>
              <a:spcAft>
                <a:spcPts val="671"/>
              </a:spcAft>
              <a:buNone/>
            </a:pPr>
            <a:endParaRPr lang="ar-SA" sz="1600" b="1" dirty="0" smtClean="0">
              <a:solidFill>
                <a:srgbClr val="000000"/>
              </a:solidFill>
              <a:latin typeface="Arial" pitchFamily="34" charset="0"/>
              <a:cs typeface="Arial" pitchFamily="34" charset="0"/>
            </a:endParaRPr>
          </a:p>
        </p:txBody>
      </p:sp>
      <p:pic>
        <p:nvPicPr>
          <p:cNvPr id="9218" name="Picture 2" descr="E:\الجيومورفولوجيا\pic\التعرية البحرية\PICT0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68" y="1467793"/>
            <a:ext cx="5287609" cy="314359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الجيومورفولوجيا\pic\التعرية البحرية\مسلات بحرية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218" y="4713821"/>
            <a:ext cx="2651760" cy="198562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E:\الجيومورفولوجيا\pic\التعرية البحرية\مسلات بحرية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78" y="4713821"/>
            <a:ext cx="2560320" cy="198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91887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EG" sz="2800" b="1" dirty="0" smtClean="0">
                  <a:solidFill>
                    <a:srgbClr val="000000"/>
                  </a:solidFill>
                  <a:latin typeface="Arial" pitchFamily="34" charset="0"/>
                  <a:cs typeface="Arial" pitchFamily="34" charset="0"/>
                </a:rPr>
                <a:t>مقدمة</a:t>
              </a:r>
              <a:endParaRPr lang="ar-SA" sz="2800" dirty="0">
                <a:solidFill>
                  <a:srgbClr val="000000"/>
                </a:solidFill>
              </a:endParaRPr>
            </a:p>
          </p:txBody>
        </p:sp>
        <p:sp>
          <p:nvSpPr>
            <p:cNvPr id="13" name="Text Box 28"/>
            <p:cNvSpPr txBox="1">
              <a:spLocks noChangeArrowheads="1"/>
            </p:cNvSpPr>
            <p:nvPr/>
          </p:nvSpPr>
          <p:spPr bwMode="auto">
            <a:xfrm flipH="1">
              <a:off x="106943867" y="107967780"/>
              <a:ext cx="600319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الظاهرات الساحلية نتيجة </a:t>
              </a:r>
              <a:r>
                <a:rPr lang="ar-EG" sz="3600" cap="all" dirty="0" smtClean="0">
                  <a:solidFill>
                    <a:srgbClr val="FFFF00"/>
                  </a:solidFill>
                  <a:effectLst>
                    <a:reflection blurRad="12700" stA="48000" endA="300" endPos="55000" dir="5400000" sy="-90000" algn="bl" rotWithShape="0"/>
                  </a:effectLst>
                  <a:latin typeface="Arial" pitchFamily="34" charset="0"/>
                  <a:cs typeface="Arial" pitchFamily="34" charset="0"/>
                </a:rPr>
                <a:t>عملية الارساب البحري</a:t>
              </a:r>
              <a:endParaRPr lang="ar-EG" sz="3600" cap="all" dirty="0">
                <a:solidFill>
                  <a:srgbClr val="FFFF00"/>
                </a:solidFill>
                <a:effectLst>
                  <a:reflection blurRad="12700" stA="48000" endA="300" endPos="55000" dir="5400000" sy="-90000" algn="bl" rotWithShape="0"/>
                </a:effectLst>
                <a:latin typeface="Arial"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228598" y="1467792"/>
            <a:ext cx="8458411" cy="5252431"/>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53" name="Text Box 59"/>
          <p:cNvSpPr txBox="1">
            <a:spLocks noChangeArrowheads="1"/>
          </p:cNvSpPr>
          <p:nvPr/>
        </p:nvSpPr>
        <p:spPr bwMode="auto">
          <a:xfrm flipH="1">
            <a:off x="228597" y="1467793"/>
            <a:ext cx="8417875" cy="5252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defTabSz="766816" fontAlgn="base">
              <a:spcBef>
                <a:spcPct val="0"/>
              </a:spcBef>
              <a:spcAft>
                <a:spcPct val="0"/>
              </a:spcAft>
            </a:pPr>
            <a:r>
              <a:rPr lang="ar-EG" sz="2200" b="1" dirty="0" smtClean="0">
                <a:solidFill>
                  <a:prstClr val="black"/>
                </a:solidFill>
                <a:latin typeface="Arial" pitchFamily="34" charset="0"/>
                <a:cs typeface="Arial" pitchFamily="34" charset="0"/>
              </a:rPr>
              <a:t>    </a:t>
            </a:r>
            <a:r>
              <a:rPr lang="ar-EG" sz="2600" b="1" dirty="0">
                <a:solidFill>
                  <a:prstClr val="black"/>
                </a:solidFill>
                <a:latin typeface="Arial" pitchFamily="34" charset="0"/>
                <a:cs typeface="Arial" pitchFamily="34" charset="0"/>
              </a:rPr>
              <a:t>تقوم التيارات البحرية بعمليات نقل وارساب عن طريق الحمل والتعلق عبر تيارات الازاحة الساحلية </a:t>
            </a:r>
            <a:r>
              <a:rPr lang="ar-EG" sz="2600" b="1" dirty="0" smtClean="0">
                <a:solidFill>
                  <a:prstClr val="black"/>
                </a:solidFill>
                <a:latin typeface="Arial" pitchFamily="34" charset="0"/>
                <a:cs typeface="Arial" pitchFamily="34" charset="0"/>
              </a:rPr>
              <a:t>،والتي </a:t>
            </a:r>
            <a:r>
              <a:rPr lang="ar-EG" sz="2600" b="1" dirty="0">
                <a:solidFill>
                  <a:prstClr val="black"/>
                </a:solidFill>
                <a:latin typeface="Arial" pitchFamily="34" charset="0"/>
                <a:cs typeface="Arial" pitchFamily="34" charset="0"/>
              </a:rPr>
              <a:t>تختلف في قوتها وانتظامها من منطقة لأخري. </a:t>
            </a:r>
            <a:endParaRPr lang="ar-EG" sz="2600" b="1" dirty="0" smtClean="0">
              <a:solidFill>
                <a:prstClr val="black"/>
              </a:solidFill>
              <a:latin typeface="Arial" pitchFamily="34" charset="0"/>
              <a:cs typeface="Arial" pitchFamily="34" charset="0"/>
            </a:endParaRPr>
          </a:p>
          <a:p>
            <a:pPr algn="just" defTabSz="766816" fontAlgn="base">
              <a:spcBef>
                <a:spcPct val="0"/>
              </a:spcBef>
              <a:spcAft>
                <a:spcPct val="0"/>
              </a:spcAft>
            </a:pPr>
            <a:r>
              <a:rPr lang="ar-EG" sz="2600" b="1" dirty="0" smtClean="0">
                <a:solidFill>
                  <a:prstClr val="black"/>
                </a:solidFill>
                <a:latin typeface="Arial" pitchFamily="34" charset="0"/>
                <a:cs typeface="Arial" pitchFamily="34" charset="0"/>
              </a:rPr>
              <a:t>    ويعد هيئة </a:t>
            </a:r>
            <a:r>
              <a:rPr lang="ar-EG" sz="2600" b="1" dirty="0">
                <a:solidFill>
                  <a:prstClr val="black"/>
                </a:solidFill>
                <a:latin typeface="Arial" pitchFamily="34" charset="0"/>
                <a:cs typeface="Arial" pitchFamily="34" charset="0"/>
              </a:rPr>
              <a:t>الساحل وتطوينه إلى جانب التيارات البحرية الساحلية من أهم العوامل التي تؤثر في حركة الرواسب عند </a:t>
            </a:r>
            <a:r>
              <a:rPr lang="ar-EG" sz="2600" b="1" dirty="0" smtClean="0">
                <a:solidFill>
                  <a:prstClr val="black"/>
                </a:solidFill>
                <a:latin typeface="Arial" pitchFamily="34" charset="0"/>
                <a:cs typeface="Arial" pitchFamily="34" charset="0"/>
              </a:rPr>
              <a:t>الشواطئ؛ حيث </a:t>
            </a:r>
            <a:r>
              <a:rPr lang="ar-EG" sz="2600" b="1" dirty="0">
                <a:solidFill>
                  <a:prstClr val="black"/>
                </a:solidFill>
                <a:latin typeface="Arial" pitchFamily="34" charset="0"/>
                <a:cs typeface="Arial" pitchFamily="34" charset="0"/>
              </a:rPr>
              <a:t>تمثل المواد المشتقة من الجروف المتاخمة والقريبة من الشاطئ، والرواسب التي تأتي من منطقة الشاطئ الخارجي المصدر الأساسي </a:t>
            </a:r>
            <a:r>
              <a:rPr lang="ar-EG" sz="2600" b="1" dirty="0" smtClean="0">
                <a:solidFill>
                  <a:prstClr val="black"/>
                </a:solidFill>
                <a:latin typeface="Arial" pitchFamily="34" charset="0"/>
                <a:cs typeface="Arial" pitchFamily="34" charset="0"/>
              </a:rPr>
              <a:t>للرواسب، كما تستقبل بعض </a:t>
            </a:r>
            <a:r>
              <a:rPr lang="ar-EG" sz="2600" b="1" dirty="0">
                <a:solidFill>
                  <a:prstClr val="black"/>
                </a:solidFill>
                <a:latin typeface="Arial" pitchFamily="34" charset="0"/>
                <a:cs typeface="Arial" pitchFamily="34" charset="0"/>
              </a:rPr>
              <a:t>الشواطئ </a:t>
            </a:r>
            <a:r>
              <a:rPr lang="ar-EG" sz="2600" b="1" dirty="0" smtClean="0">
                <a:solidFill>
                  <a:prstClr val="black"/>
                </a:solidFill>
                <a:latin typeface="Arial" pitchFamily="34" charset="0"/>
                <a:cs typeface="Arial" pitchFamily="34" charset="0"/>
              </a:rPr>
              <a:t>رواسب </a:t>
            </a:r>
            <a:r>
              <a:rPr lang="ar-EG" sz="2600" b="1" dirty="0">
                <a:solidFill>
                  <a:prstClr val="black"/>
                </a:solidFill>
                <a:latin typeface="Arial" pitchFamily="34" charset="0"/>
                <a:cs typeface="Arial" pitchFamily="34" charset="0"/>
              </a:rPr>
              <a:t>تنقلها الأنهار والمجاري المائية. </a:t>
            </a:r>
            <a:r>
              <a:rPr lang="ar-EG" sz="2600" b="1" dirty="0" smtClean="0">
                <a:solidFill>
                  <a:prstClr val="black"/>
                </a:solidFill>
                <a:latin typeface="Arial" pitchFamily="34" charset="0"/>
                <a:cs typeface="Arial" pitchFamily="34" charset="0"/>
              </a:rPr>
              <a:t>ومن </a:t>
            </a:r>
            <a:r>
              <a:rPr lang="ar-EG" sz="2600" b="1" dirty="0">
                <a:solidFill>
                  <a:prstClr val="black"/>
                </a:solidFill>
                <a:latin typeface="Arial" pitchFamily="34" charset="0"/>
                <a:cs typeface="Arial" pitchFamily="34" charset="0"/>
              </a:rPr>
              <a:t>أهم الظاهرات التي تم تشكيلها </a:t>
            </a:r>
            <a:r>
              <a:rPr lang="ar-EG" sz="2600" b="1" dirty="0" smtClean="0">
                <a:solidFill>
                  <a:prstClr val="black"/>
                </a:solidFill>
                <a:latin typeface="Arial" pitchFamily="34" charset="0"/>
                <a:cs typeface="Arial" pitchFamily="34" charset="0"/>
              </a:rPr>
              <a:t>بفعل </a:t>
            </a:r>
            <a:r>
              <a:rPr lang="ar-EG" sz="2600" b="1" dirty="0">
                <a:solidFill>
                  <a:prstClr val="black"/>
                </a:solidFill>
                <a:latin typeface="Arial" pitchFamily="34" charset="0"/>
                <a:cs typeface="Arial" pitchFamily="34" charset="0"/>
              </a:rPr>
              <a:t>الأمواج:</a:t>
            </a:r>
          </a:p>
          <a:p>
            <a:pPr algn="just" defTabSz="766816" fontAlgn="base">
              <a:spcBef>
                <a:spcPct val="0"/>
              </a:spcBef>
              <a:spcAft>
                <a:spcPct val="0"/>
              </a:spcAft>
            </a:pPr>
            <a:r>
              <a:rPr lang="ar-EG" sz="2600" b="1" dirty="0">
                <a:solidFill>
                  <a:prstClr val="black"/>
                </a:solidFill>
                <a:latin typeface="Arial" pitchFamily="34" charset="0"/>
                <a:cs typeface="Arial" pitchFamily="34" charset="0"/>
              </a:rPr>
              <a:t>الشواطئ </a:t>
            </a:r>
            <a:r>
              <a:rPr lang="en-US" sz="2600" b="1" dirty="0" smtClean="0">
                <a:solidFill>
                  <a:prstClr val="black"/>
                </a:solidFill>
                <a:latin typeface="Arial" pitchFamily="34" charset="0"/>
                <a:cs typeface="Arial" pitchFamily="34" charset="0"/>
              </a:rPr>
              <a:t>Beaches </a:t>
            </a:r>
            <a:endParaRPr lang="ar-EG" sz="2600" b="1" dirty="0" smtClean="0">
              <a:solidFill>
                <a:prstClr val="black"/>
              </a:solidFill>
              <a:latin typeface="Arial" pitchFamily="34" charset="0"/>
              <a:cs typeface="Arial" pitchFamily="34" charset="0"/>
            </a:endParaRPr>
          </a:p>
          <a:p>
            <a:pPr algn="just" defTabSz="766816" fontAlgn="base">
              <a:spcBef>
                <a:spcPct val="0"/>
              </a:spcBef>
              <a:spcAft>
                <a:spcPct val="0"/>
              </a:spcAft>
            </a:pPr>
            <a:r>
              <a:rPr lang="ar-EG" sz="2600" b="1" dirty="0">
                <a:solidFill>
                  <a:prstClr val="black"/>
                </a:solidFill>
                <a:latin typeface="Arial" pitchFamily="34" charset="0"/>
                <a:cs typeface="Arial" pitchFamily="34" charset="0"/>
              </a:rPr>
              <a:t>الألسنة </a:t>
            </a:r>
            <a:r>
              <a:rPr lang="ar-EG" sz="2600" b="1" dirty="0" smtClean="0">
                <a:solidFill>
                  <a:prstClr val="black"/>
                </a:solidFill>
                <a:latin typeface="Arial" pitchFamily="34" charset="0"/>
                <a:cs typeface="Arial" pitchFamily="34" charset="0"/>
              </a:rPr>
              <a:t>البحرية</a:t>
            </a:r>
            <a:r>
              <a:rPr lang="en-US" sz="2600" b="1" dirty="0" smtClean="0">
                <a:solidFill>
                  <a:prstClr val="black"/>
                </a:solidFill>
                <a:latin typeface="Arial" pitchFamily="34" charset="0"/>
                <a:cs typeface="Arial" pitchFamily="34" charset="0"/>
              </a:rPr>
              <a:t>Spit </a:t>
            </a:r>
            <a:endParaRPr lang="ar-EG" sz="2600" b="1" dirty="0" smtClean="0">
              <a:solidFill>
                <a:prstClr val="black"/>
              </a:solidFill>
              <a:latin typeface="Arial" pitchFamily="34" charset="0"/>
              <a:cs typeface="Arial" pitchFamily="34" charset="0"/>
            </a:endParaRPr>
          </a:p>
          <a:p>
            <a:pPr algn="just" defTabSz="766816" fontAlgn="base">
              <a:spcBef>
                <a:spcPct val="0"/>
              </a:spcBef>
              <a:spcAft>
                <a:spcPct val="0"/>
              </a:spcAft>
            </a:pPr>
            <a:r>
              <a:rPr lang="ar-EG" sz="2600" b="1" dirty="0" smtClean="0">
                <a:solidFill>
                  <a:prstClr val="black"/>
                </a:solidFill>
                <a:latin typeface="Arial" pitchFamily="34" charset="0"/>
                <a:cs typeface="Arial" pitchFamily="34" charset="0"/>
              </a:rPr>
              <a:t>الحواجز </a:t>
            </a:r>
            <a:r>
              <a:rPr lang="ar-EG" sz="2600" b="1" dirty="0">
                <a:solidFill>
                  <a:prstClr val="black"/>
                </a:solidFill>
                <a:latin typeface="Arial" pitchFamily="34" charset="0"/>
                <a:cs typeface="Arial" pitchFamily="34" charset="0"/>
              </a:rPr>
              <a:t>الرسوبية البحرية والبحيرات </a:t>
            </a:r>
            <a:r>
              <a:rPr lang="ar-EG" sz="2600" b="1" dirty="0" smtClean="0">
                <a:solidFill>
                  <a:prstClr val="black"/>
                </a:solidFill>
                <a:latin typeface="Arial" pitchFamily="34" charset="0"/>
                <a:cs typeface="Arial" pitchFamily="34" charset="0"/>
              </a:rPr>
              <a:t>الملحية </a:t>
            </a:r>
            <a:r>
              <a:rPr lang="en-US" sz="2600" b="1" dirty="0" smtClean="0">
                <a:solidFill>
                  <a:prstClr val="black"/>
                </a:solidFill>
                <a:latin typeface="Arial" pitchFamily="34" charset="0"/>
                <a:cs typeface="Arial" pitchFamily="34" charset="0"/>
              </a:rPr>
              <a:t>Sea Bars &amp; Lagoons</a:t>
            </a:r>
            <a:endParaRPr lang="ar-EG" sz="2600" b="1" dirty="0" smtClean="0">
              <a:solidFill>
                <a:prstClr val="black"/>
              </a:solidFill>
              <a:latin typeface="Arial" pitchFamily="34" charset="0"/>
              <a:cs typeface="Arial" pitchFamily="34" charset="0"/>
            </a:endParaRPr>
          </a:p>
          <a:p>
            <a:pPr algn="just" defTabSz="766816" fontAlgn="base">
              <a:spcBef>
                <a:spcPct val="0"/>
              </a:spcBef>
              <a:spcAft>
                <a:spcPct val="0"/>
              </a:spcAft>
            </a:pPr>
            <a:r>
              <a:rPr lang="ar-EG" sz="2600" b="1" dirty="0">
                <a:solidFill>
                  <a:prstClr val="black"/>
                </a:solidFill>
                <a:latin typeface="Arial" pitchFamily="34" charset="0"/>
                <a:cs typeface="Arial" pitchFamily="34" charset="0"/>
              </a:rPr>
              <a:t>السواحل الغاطسة </a:t>
            </a:r>
            <a:r>
              <a:rPr lang="en-US" sz="2600" b="1" dirty="0" smtClean="0">
                <a:solidFill>
                  <a:prstClr val="black"/>
                </a:solidFill>
                <a:latin typeface="Arial" pitchFamily="34" charset="0"/>
                <a:cs typeface="Arial" pitchFamily="34" charset="0"/>
              </a:rPr>
              <a:t>Sinking coast</a:t>
            </a:r>
            <a:endParaRPr lang="ar-EG" sz="26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6869679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a:solidFill>
                    <a:srgbClr val="000000"/>
                  </a:solidFill>
                  <a:latin typeface="Arial" pitchFamily="34" charset="0"/>
                  <a:cs typeface="Arial" pitchFamily="34" charset="0"/>
                </a:rPr>
                <a:t>الشواطئ </a:t>
              </a:r>
              <a:r>
                <a:rPr lang="en-US" sz="2400" b="1" dirty="0">
                  <a:solidFill>
                    <a:srgbClr val="000000"/>
                  </a:solidFill>
                  <a:latin typeface="Arial" pitchFamily="34" charset="0"/>
                  <a:cs typeface="Arial" pitchFamily="34" charset="0"/>
                </a:rPr>
                <a:t>Beaches </a:t>
              </a: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الظاهرات الساحلية نتيجة عملية الارساب البحري</a:t>
              </a:r>
              <a:endParaRPr lang="ar-EG" sz="3600" cap="all" dirty="0">
                <a:solidFill>
                  <a:srgbClr val="FFFF00"/>
                </a:solidFill>
                <a:effectLst>
                  <a:reflection blurRad="12700" stA="48000" endA="300" endPos="55000" dir="5400000" sy="-90000" algn="bl" rotWithShape="0"/>
                </a:effectLst>
                <a:latin typeface="Arial"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4" y="1467792"/>
            <a:ext cx="8792404"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5499760" y="1577366"/>
            <a:ext cx="3367113"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5499760" y="1852162"/>
            <a:ext cx="3367114"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يقصد به </a:t>
            </a:r>
            <a:r>
              <a:rPr lang="ar-EG" sz="1600" b="1" dirty="0">
                <a:solidFill>
                  <a:srgbClr val="000000"/>
                </a:solidFill>
                <a:latin typeface="Arial" pitchFamily="34" charset="0"/>
                <a:cs typeface="Arial" pitchFamily="34" charset="0"/>
              </a:rPr>
              <a:t>المنطقة الهينة الانحدار والتي يتكون سطحها من رواسب رملية، وحصوية على طول خط الساحل، فيما بين منسوب المد الربيعي وأعلى منسوب تصله أمواج العواصف البحرية. والشواطئ تبدو في هيئة منحني قوسي بحيث تكون الجوانب المقعرة منه في مواجهة البحر، والجانب المواجه لليابس تحده كثبان رملية يليها منطقة حصوية في الاتجاه نحو البحر، ثم منطقة رملية مع </a:t>
            </a:r>
            <a:r>
              <a:rPr lang="ar-EG" sz="1600" b="1" dirty="0" err="1">
                <a:solidFill>
                  <a:srgbClr val="000000"/>
                </a:solidFill>
                <a:latin typeface="Arial" pitchFamily="34" charset="0"/>
                <a:cs typeface="Arial" pitchFamily="34" charset="0"/>
              </a:rPr>
              <a:t>المفتتات</a:t>
            </a:r>
            <a:r>
              <a:rPr lang="ar-EG" sz="1600" b="1" dirty="0">
                <a:solidFill>
                  <a:srgbClr val="000000"/>
                </a:solidFill>
                <a:latin typeface="Arial" pitchFamily="34" charset="0"/>
                <a:cs typeface="Arial" pitchFamily="34" charset="0"/>
              </a:rPr>
              <a:t> الصخرية. </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وبعض الشواطئ </a:t>
            </a:r>
            <a:r>
              <a:rPr lang="ar-EG" sz="1600" b="1" dirty="0">
                <a:solidFill>
                  <a:srgbClr val="000000"/>
                </a:solidFill>
                <a:latin typeface="Arial" pitchFamily="34" charset="0"/>
                <a:cs typeface="Arial" pitchFamily="34" charset="0"/>
              </a:rPr>
              <a:t>قد تغطيها مساحة واسعة من </a:t>
            </a:r>
            <a:r>
              <a:rPr lang="ar-EG" sz="1600" b="1" dirty="0" smtClean="0">
                <a:solidFill>
                  <a:srgbClr val="000000"/>
                </a:solidFill>
                <a:latin typeface="Arial" pitchFamily="34" charset="0"/>
                <a:cs typeface="Arial" pitchFamily="34" charset="0"/>
              </a:rPr>
              <a:t>الرمال</a:t>
            </a:r>
            <a:r>
              <a:rPr lang="ar-EG" sz="1600" b="1" dirty="0">
                <a:solidFill>
                  <a:srgbClr val="000000"/>
                </a:solidFill>
                <a:latin typeface="Arial" pitchFamily="34" charset="0"/>
                <a:cs typeface="Arial" pitchFamily="34" charset="0"/>
              </a:rPr>
              <a:t>، لا تغطيها المياه في حالة المد. وهناك شواطئ تتطور عند رؤوس الخلجان </a:t>
            </a:r>
            <a:r>
              <a:rPr lang="en-US" sz="1600" b="1" dirty="0">
                <a:solidFill>
                  <a:srgbClr val="000000"/>
                </a:solidFill>
                <a:latin typeface="Arial" pitchFamily="34" charset="0"/>
                <a:cs typeface="Arial" pitchFamily="34" charset="0"/>
              </a:rPr>
              <a:t>bay beaches. </a:t>
            </a:r>
            <a:r>
              <a:rPr lang="ar-EG" sz="1600" b="1" dirty="0" smtClean="0">
                <a:solidFill>
                  <a:srgbClr val="000000"/>
                </a:solidFill>
                <a:latin typeface="Arial" pitchFamily="34" charset="0"/>
                <a:cs typeface="Arial" pitchFamily="34" charset="0"/>
              </a:rPr>
              <a:t>، وقد أثبتت </a:t>
            </a:r>
            <a:r>
              <a:rPr lang="ar-EG" sz="1600" b="1" dirty="0">
                <a:solidFill>
                  <a:srgbClr val="000000"/>
                </a:solidFill>
                <a:latin typeface="Arial" pitchFamily="34" charset="0"/>
                <a:cs typeface="Arial" pitchFamily="34" charset="0"/>
              </a:rPr>
              <a:t>الدراسات أن الشواطئ تتشكل نتيجة لحركة </a:t>
            </a:r>
            <a:r>
              <a:rPr lang="ar-EG" sz="1600" b="1" dirty="0" smtClean="0">
                <a:solidFill>
                  <a:srgbClr val="000000"/>
                </a:solidFill>
                <a:latin typeface="Arial" pitchFamily="34" charset="0"/>
                <a:cs typeface="Arial" pitchFamily="34" charset="0"/>
              </a:rPr>
              <a:t>الأمواج؛ حيث تتكون نتيجة </a:t>
            </a:r>
            <a:r>
              <a:rPr lang="ar-EG" sz="1600" b="1" dirty="0">
                <a:solidFill>
                  <a:srgbClr val="000000"/>
                </a:solidFill>
                <a:latin typeface="Arial" pitchFamily="34" charset="0"/>
                <a:cs typeface="Arial" pitchFamily="34" charset="0"/>
              </a:rPr>
              <a:t>للتيارات التي تولدها </a:t>
            </a:r>
            <a:r>
              <a:rPr lang="ar-EG" sz="1600" b="1" dirty="0" smtClean="0">
                <a:solidFill>
                  <a:srgbClr val="000000"/>
                </a:solidFill>
                <a:latin typeface="Arial" pitchFamily="34" charset="0"/>
                <a:cs typeface="Arial" pitchFamily="34" charset="0"/>
              </a:rPr>
              <a:t>الأمواج أثناء </a:t>
            </a:r>
            <a:r>
              <a:rPr lang="ar-EG" sz="1600" b="1" dirty="0">
                <a:solidFill>
                  <a:srgbClr val="000000"/>
                </a:solidFill>
                <a:latin typeface="Arial" pitchFamily="34" charset="0"/>
                <a:cs typeface="Arial" pitchFamily="34" charset="0"/>
              </a:rPr>
              <a:t>حركتها، فتحرك الرواسب وتنقلها تقدما وتراجعا على طول امتداد الساحل.</a:t>
            </a:r>
          </a:p>
          <a:p>
            <a:pPr marL="0" indent="0" algn="just" defTabSz="766816" fontAlgn="base">
              <a:spcBef>
                <a:spcPct val="0"/>
              </a:spcBef>
              <a:spcAft>
                <a:spcPts val="671"/>
              </a:spcAft>
              <a:buFont typeface="Arial" pitchFamily="34" charset="0"/>
              <a:buNone/>
            </a:pPr>
            <a:r>
              <a:rPr lang="ar-SA" sz="2000" b="1" dirty="0" smtClean="0">
                <a:solidFill>
                  <a:srgbClr val="000000"/>
                </a:solidFill>
                <a:latin typeface="Arial" pitchFamily="34" charset="0"/>
                <a:cs typeface="Arial" pitchFamily="34" charset="0"/>
              </a:rPr>
              <a:t>.</a:t>
            </a:r>
            <a:endParaRPr lang="ar-SA" sz="2000" b="1" dirty="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endParaRPr lang="ar-SA" sz="1600" b="1" dirty="0" smtClean="0">
              <a:solidFill>
                <a:srgbClr val="000000"/>
              </a:solidFill>
              <a:latin typeface="Arial" pitchFamily="34" charset="0"/>
              <a:cs typeface="Arial" pitchFamily="34" charset="0"/>
            </a:endParaRPr>
          </a:p>
        </p:txBody>
      </p:sp>
      <p:pic>
        <p:nvPicPr>
          <p:cNvPr id="10242" name="Picture 2" descr="E:\الجيومورفولوجيا\pic\التعرية البحرية\الشواطئ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87" y="1577366"/>
            <a:ext cx="5212080" cy="291875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E:\الجيومورفولوجيا\pic\التعرية البحرية\الشواطئ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787" y="4633605"/>
            <a:ext cx="2473213" cy="206583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الجيومورفولوجيا\pic\التعرية البحرية\الشواطئ.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9827" y="4633604"/>
            <a:ext cx="2606040" cy="206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9675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a:solidFill>
                    <a:srgbClr val="000000"/>
                  </a:solidFill>
                  <a:latin typeface="Arial" pitchFamily="34" charset="0"/>
                  <a:cs typeface="Arial" pitchFamily="34" charset="0"/>
                </a:rPr>
                <a:t>الألسنة </a:t>
              </a:r>
              <a:r>
                <a:rPr lang="ar-SA" sz="2400" b="1" dirty="0" smtClean="0">
                  <a:solidFill>
                    <a:srgbClr val="000000"/>
                  </a:solidFill>
                  <a:latin typeface="Arial" pitchFamily="34" charset="0"/>
                  <a:cs typeface="Arial" pitchFamily="34" charset="0"/>
                </a:rPr>
                <a:t>البحرية</a:t>
              </a:r>
              <a:r>
                <a:rPr lang="ar-EG" sz="2400" b="1" dirty="0" smtClean="0">
                  <a:solidFill>
                    <a:srgbClr val="000000"/>
                  </a:solidFill>
                  <a:latin typeface="Arial" pitchFamily="34" charset="0"/>
                  <a:cs typeface="Arial" pitchFamily="34" charset="0"/>
                </a:rPr>
                <a:t> </a:t>
              </a:r>
              <a:r>
                <a:rPr lang="en-US" sz="2400" b="1" dirty="0" smtClean="0">
                  <a:solidFill>
                    <a:srgbClr val="000000"/>
                  </a:solidFill>
                  <a:latin typeface="Arial" pitchFamily="34" charset="0"/>
                  <a:cs typeface="Arial" pitchFamily="34" charset="0"/>
                </a:rPr>
                <a:t>Spit</a:t>
              </a:r>
              <a:r>
                <a:rPr lang="ar-EG" sz="2400" b="1" dirty="0" smtClean="0">
                  <a:solidFill>
                    <a:srgbClr val="000000"/>
                  </a:solidFill>
                  <a:latin typeface="Arial" pitchFamily="34" charset="0"/>
                  <a:cs typeface="Arial" pitchFamily="34" charset="0"/>
                </a:rPr>
                <a:t> </a:t>
              </a:r>
              <a:endParaRPr lang="en-US" sz="24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الظاهرات الساحلية نتيجة عملية الارساب البحري</a:t>
              </a:r>
              <a:endParaRPr lang="ar-EG" sz="3600" cap="all" dirty="0">
                <a:solidFill>
                  <a:srgbClr val="FFFF00"/>
                </a:solidFill>
                <a:effectLst>
                  <a:reflection blurRad="12700" stA="48000" endA="300" endPos="55000" dir="5400000" sy="-90000" algn="bl" rotWithShape="0"/>
                </a:effectLst>
                <a:latin typeface="Arial"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4" y="1467792"/>
            <a:ext cx="8792404"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5499760" y="1577366"/>
            <a:ext cx="3367113"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5499760" y="1852162"/>
            <a:ext cx="3367114"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a:t>
            </a:r>
            <a:r>
              <a:rPr lang="ar-EG" sz="1600" b="1" dirty="0">
                <a:solidFill>
                  <a:srgbClr val="000000"/>
                </a:solidFill>
                <a:latin typeface="Arial" pitchFamily="34" charset="0"/>
                <a:cs typeface="Arial" pitchFamily="34" charset="0"/>
              </a:rPr>
              <a:t>تقوم الأمواج العمودية علي خط الساحل بنقل بعض المياه السطحية العلوية للتيارات البحرية بما تحمل من رواسب، وترسيب تلك الحمولة على طول خط </a:t>
            </a:r>
            <a:r>
              <a:rPr lang="ar-EG" sz="1600" b="1" dirty="0" smtClean="0">
                <a:solidFill>
                  <a:srgbClr val="000000"/>
                </a:solidFill>
                <a:latin typeface="Arial" pitchFamily="34" charset="0"/>
                <a:cs typeface="Arial" pitchFamily="34" charset="0"/>
              </a:rPr>
              <a:t>الساحل؛ حيث تتجمع </a:t>
            </a:r>
            <a:r>
              <a:rPr lang="ar-EG" sz="1600" b="1" dirty="0">
                <a:solidFill>
                  <a:srgbClr val="000000"/>
                </a:solidFill>
                <a:latin typeface="Arial" pitchFamily="34" charset="0"/>
                <a:cs typeface="Arial" pitchFamily="34" charset="0"/>
              </a:rPr>
              <a:t>الحصى والحصباء والرمال </a:t>
            </a:r>
            <a:r>
              <a:rPr lang="ar-EG" sz="1600" b="1" dirty="0" smtClean="0">
                <a:solidFill>
                  <a:srgbClr val="000000"/>
                </a:solidFill>
                <a:latin typeface="Arial" pitchFamily="34" charset="0"/>
                <a:cs typeface="Arial" pitchFamily="34" charset="0"/>
              </a:rPr>
              <a:t>المستديرة، </a:t>
            </a:r>
            <a:r>
              <a:rPr lang="ar-EG" sz="1600" b="1" dirty="0">
                <a:solidFill>
                  <a:srgbClr val="000000"/>
                </a:solidFill>
                <a:latin typeface="Arial" pitchFamily="34" charset="0"/>
                <a:cs typeface="Arial" pitchFamily="34" charset="0"/>
              </a:rPr>
              <a:t>لتتكون تلال رملية رسوبية عموديا على امتداد خط الساحل في اتجاه الأمواج التي نقلتها ورسبتها. </a:t>
            </a:r>
            <a:r>
              <a:rPr lang="ar-EG" sz="1600" b="1" dirty="0" smtClean="0">
                <a:solidFill>
                  <a:srgbClr val="000000"/>
                </a:solidFill>
                <a:latin typeface="Arial" pitchFamily="34" charset="0"/>
                <a:cs typeface="Arial" pitchFamily="34" charset="0"/>
              </a:rPr>
              <a:t>إذاً الألسنة البحرية </a:t>
            </a:r>
            <a:r>
              <a:rPr lang="ar-EG" sz="1600" b="1" dirty="0">
                <a:solidFill>
                  <a:srgbClr val="000000"/>
                </a:solidFill>
                <a:latin typeface="Arial" pitchFamily="34" charset="0"/>
                <a:cs typeface="Arial" pitchFamily="34" charset="0"/>
              </a:rPr>
              <a:t>عبارة عن رسوبيات على طول خط الساحل، وعادة ما تنتهي بخطاف. </a:t>
            </a:r>
            <a:r>
              <a:rPr lang="ar-EG" sz="1600" b="1" dirty="0" smtClean="0">
                <a:solidFill>
                  <a:srgbClr val="000000"/>
                </a:solidFill>
                <a:latin typeface="Arial" pitchFamily="34" charset="0"/>
                <a:cs typeface="Arial" pitchFamily="34" charset="0"/>
              </a:rPr>
              <a:t>والخطاف البحري يتشكل عند تزايد </a:t>
            </a:r>
            <a:r>
              <a:rPr lang="ar-EG" sz="1600" b="1" dirty="0">
                <a:solidFill>
                  <a:srgbClr val="000000"/>
                </a:solidFill>
                <a:latin typeface="Arial" pitchFamily="34" charset="0"/>
                <a:cs typeface="Arial" pitchFamily="34" charset="0"/>
              </a:rPr>
              <a:t>الترسيب عند الألسنة البحرية إلى داخل البحر </a:t>
            </a:r>
            <a:r>
              <a:rPr lang="ar-EG" sz="1600" b="1" dirty="0" smtClean="0">
                <a:solidFill>
                  <a:srgbClr val="000000"/>
                </a:solidFill>
                <a:latin typeface="Arial" pitchFamily="34" charset="0"/>
                <a:cs typeface="Arial" pitchFamily="34" charset="0"/>
              </a:rPr>
              <a:t>فيعمل </a:t>
            </a:r>
            <a:r>
              <a:rPr lang="ar-EG" sz="1600" b="1" dirty="0">
                <a:solidFill>
                  <a:srgbClr val="000000"/>
                </a:solidFill>
                <a:latin typeface="Arial" pitchFamily="34" charset="0"/>
                <a:cs typeface="Arial" pitchFamily="34" charset="0"/>
              </a:rPr>
              <a:t>على </a:t>
            </a:r>
            <a:r>
              <a:rPr lang="ar-EG" sz="1600" b="1" dirty="0" smtClean="0">
                <a:solidFill>
                  <a:srgbClr val="000000"/>
                </a:solidFill>
                <a:latin typeface="Arial" pitchFamily="34" charset="0"/>
                <a:cs typeface="Arial" pitchFamily="34" charset="0"/>
              </a:rPr>
              <a:t>نشاءته</a:t>
            </a: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أما عندما </a:t>
            </a:r>
            <a:r>
              <a:rPr lang="ar-EG" sz="1600" b="1" dirty="0">
                <a:solidFill>
                  <a:srgbClr val="000000"/>
                </a:solidFill>
                <a:latin typeface="Arial" pitchFamily="34" charset="0"/>
                <a:cs typeface="Arial" pitchFamily="34" charset="0"/>
              </a:rPr>
              <a:t>تتجمع الرواسب الرملية في مياه عميقة نسبيا وتتأثر بمرور التيارات البحرية بجوارها يتقوس رأس الخطاف ويكبر حجمه </a:t>
            </a:r>
            <a:r>
              <a:rPr lang="ar-EG" sz="1600" b="1" dirty="0" smtClean="0">
                <a:solidFill>
                  <a:srgbClr val="000000"/>
                </a:solidFill>
                <a:latin typeface="Arial" pitchFamily="34" charset="0"/>
                <a:cs typeface="Arial" pitchFamily="34" charset="0"/>
              </a:rPr>
              <a:t>ويتسع ويكون المستنقعات البحرية،  ونتيجة </a:t>
            </a:r>
            <a:r>
              <a:rPr lang="ar-EG" sz="1600" b="1" dirty="0">
                <a:solidFill>
                  <a:srgbClr val="000000"/>
                </a:solidFill>
                <a:latin typeface="Arial" pitchFamily="34" charset="0"/>
                <a:cs typeface="Arial" pitchFamily="34" charset="0"/>
              </a:rPr>
              <a:t>لذلك تقع خلف الخطاف مسطح مائي ضحل، ومغطي بفرشة من الطين.</a:t>
            </a:r>
          </a:p>
          <a:p>
            <a:pPr marL="0" indent="0" algn="just" defTabSz="766816" fontAlgn="base">
              <a:spcBef>
                <a:spcPct val="0"/>
              </a:spcBef>
              <a:spcAft>
                <a:spcPts val="671"/>
              </a:spcAft>
              <a:buFont typeface="Arial" pitchFamily="34" charset="0"/>
              <a:buNone/>
            </a:pPr>
            <a:r>
              <a:rPr lang="ar-SA" sz="2000" b="1" dirty="0" smtClean="0">
                <a:solidFill>
                  <a:srgbClr val="000000"/>
                </a:solidFill>
                <a:latin typeface="Arial" pitchFamily="34" charset="0"/>
                <a:cs typeface="Arial" pitchFamily="34" charset="0"/>
              </a:rPr>
              <a:t>.</a:t>
            </a:r>
            <a:endParaRPr lang="ar-SA" sz="2000" b="1" dirty="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endParaRPr lang="ar-SA" sz="1600" b="1" dirty="0" smtClean="0">
              <a:solidFill>
                <a:srgbClr val="000000"/>
              </a:solidFill>
              <a:latin typeface="Arial" pitchFamily="34" charset="0"/>
              <a:cs typeface="Arial" pitchFamily="34" charset="0"/>
            </a:endParaRPr>
          </a:p>
        </p:txBody>
      </p:sp>
      <p:pic>
        <p:nvPicPr>
          <p:cNvPr id="11267" name="Picture 3" descr="E:\الجيومورفولوجيا\pic\التعرية البحرية\ألسنة بحر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69" y="4565366"/>
            <a:ext cx="2651760" cy="213407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الجيومورفولوجيا\pic\التعرية البحرية\ألسنة بحرية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507" y="1577366"/>
            <a:ext cx="5166360" cy="29880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E:\الجيومورفولوجيا\pic\التعرية البحرية\الألسنة البحرية.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6492" y="4648200"/>
            <a:ext cx="261937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08257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a:solidFill>
                    <a:srgbClr val="000000"/>
                  </a:solidFill>
                  <a:latin typeface="Arial" pitchFamily="34" charset="0"/>
                  <a:cs typeface="Arial" pitchFamily="34" charset="0"/>
                </a:rPr>
                <a:t>الحواجز الرسوبية البحرية </a:t>
              </a:r>
              <a:r>
                <a:rPr lang="ar-EG" sz="2400" b="1" dirty="0" smtClean="0">
                  <a:solidFill>
                    <a:srgbClr val="000000"/>
                  </a:solidFill>
                  <a:latin typeface="Arial" pitchFamily="34" charset="0"/>
                  <a:cs typeface="Arial" pitchFamily="34" charset="0"/>
                </a:rPr>
                <a:t> </a:t>
              </a:r>
              <a:endParaRPr lang="en-US" sz="24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الظاهرات الساحلية نتيجة عملية الارساب البحري</a:t>
              </a:r>
              <a:endParaRPr lang="ar-EG" sz="3600" cap="all" dirty="0">
                <a:solidFill>
                  <a:srgbClr val="FFFF00"/>
                </a:solidFill>
                <a:effectLst>
                  <a:reflection blurRad="12700" stA="48000" endA="300" endPos="55000" dir="5400000" sy="-90000" algn="bl" rotWithShape="0"/>
                </a:effectLst>
                <a:latin typeface="Arial"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4" y="1467792"/>
            <a:ext cx="8792404"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5499760" y="1577366"/>
            <a:ext cx="3367113"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5499760" y="1852162"/>
            <a:ext cx="3367114"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الحواجز </a:t>
            </a:r>
            <a:r>
              <a:rPr lang="ar-EG" sz="1600" b="1" dirty="0">
                <a:solidFill>
                  <a:srgbClr val="000000"/>
                </a:solidFill>
                <a:latin typeface="Arial" pitchFamily="34" charset="0"/>
                <a:cs typeface="Arial" pitchFamily="34" charset="0"/>
              </a:rPr>
              <a:t>الرسوبية البحرية والبحيرات الملحية</a:t>
            </a:r>
            <a:r>
              <a:rPr lang="en-US" sz="1600" b="1" dirty="0">
                <a:solidFill>
                  <a:srgbClr val="000000"/>
                </a:solidFill>
                <a:latin typeface="Arial" pitchFamily="34" charset="0"/>
                <a:cs typeface="Arial" pitchFamily="34" charset="0"/>
              </a:rPr>
              <a:t>sea bars and lagoons </a:t>
            </a:r>
            <a:r>
              <a:rPr lang="ar-EG" sz="1600" b="1" dirty="0" smtClean="0">
                <a:solidFill>
                  <a:srgbClr val="000000"/>
                </a:solidFill>
                <a:latin typeface="Arial" pitchFamily="34" charset="0"/>
                <a:cs typeface="Arial" pitchFamily="34" charset="0"/>
              </a:rPr>
              <a:t> تتشكل إذا </a:t>
            </a:r>
            <a:r>
              <a:rPr lang="ar-EG" sz="1600" b="1" dirty="0">
                <a:solidFill>
                  <a:srgbClr val="000000"/>
                </a:solidFill>
                <a:latin typeface="Arial" pitchFamily="34" charset="0"/>
                <a:cs typeface="Arial" pitchFamily="34" charset="0"/>
              </a:rPr>
              <a:t>تكونت ألسنة متجاورة والتحمت رؤوس الخطاطيف البحرية مع بعضها </a:t>
            </a:r>
            <a:r>
              <a:rPr lang="ar-EG" sz="1600" b="1" dirty="0" smtClean="0">
                <a:solidFill>
                  <a:srgbClr val="000000"/>
                </a:solidFill>
                <a:latin typeface="Arial" pitchFamily="34" charset="0"/>
                <a:cs typeface="Arial" pitchFamily="34" charset="0"/>
              </a:rPr>
              <a:t>الحواجز </a:t>
            </a:r>
            <a:r>
              <a:rPr lang="ar-EG" sz="1600" b="1" dirty="0">
                <a:solidFill>
                  <a:srgbClr val="000000"/>
                </a:solidFill>
                <a:latin typeface="Arial" pitchFamily="34" charset="0"/>
                <a:cs typeface="Arial" pitchFamily="34" charset="0"/>
              </a:rPr>
              <a:t>الرسوبية البحرية أمام الساحل. </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   وإذا </a:t>
            </a:r>
            <a:r>
              <a:rPr lang="ar-EG" sz="1600" b="1" dirty="0">
                <a:solidFill>
                  <a:srgbClr val="000000"/>
                </a:solidFill>
                <a:latin typeface="Arial" pitchFamily="34" charset="0"/>
                <a:cs typeface="Arial" pitchFamily="34" charset="0"/>
              </a:rPr>
              <a:t>ما انفصلت عنه رؤوس متباعدة </a:t>
            </a:r>
            <a:r>
              <a:rPr lang="ar-EG" sz="1600" b="1" dirty="0" smtClean="0">
                <a:solidFill>
                  <a:srgbClr val="000000"/>
                </a:solidFill>
                <a:latin typeface="Arial" pitchFamily="34" charset="0"/>
                <a:cs typeface="Arial" pitchFamily="34" charset="0"/>
              </a:rPr>
              <a:t>تكونت </a:t>
            </a:r>
            <a:r>
              <a:rPr lang="ar-EG" sz="1600" b="1" dirty="0">
                <a:solidFill>
                  <a:srgbClr val="000000"/>
                </a:solidFill>
                <a:latin typeface="Arial" pitchFamily="34" charset="0"/>
                <a:cs typeface="Arial" pitchFamily="34" charset="0"/>
              </a:rPr>
              <a:t>بحيرات مستنقعية ضحلة </a:t>
            </a:r>
            <a:r>
              <a:rPr lang="ar-EG" sz="1600" b="1" dirty="0" smtClean="0">
                <a:solidFill>
                  <a:srgbClr val="000000"/>
                </a:solidFill>
                <a:latin typeface="Arial" pitchFamily="34" charset="0"/>
                <a:cs typeface="Arial" pitchFamily="34" charset="0"/>
              </a:rPr>
              <a:t>ملحية خاصة </a:t>
            </a:r>
            <a:r>
              <a:rPr lang="ar-EG" sz="1600" b="1" dirty="0">
                <a:solidFill>
                  <a:srgbClr val="000000"/>
                </a:solidFill>
                <a:latin typeface="Arial" pitchFamily="34" charset="0"/>
                <a:cs typeface="Arial" pitchFamily="34" charset="0"/>
              </a:rPr>
              <a:t>في مناطق الضعف </a:t>
            </a:r>
            <a:r>
              <a:rPr lang="ar-EG" sz="1600" b="1" dirty="0" smtClean="0">
                <a:solidFill>
                  <a:srgbClr val="000000"/>
                </a:solidFill>
                <a:latin typeface="Arial" pitchFamily="34" charset="0"/>
                <a:cs typeface="Arial" pitchFamily="34" charset="0"/>
              </a:rPr>
              <a:t>الجيولوجي؛ </a:t>
            </a:r>
            <a:r>
              <a:rPr lang="ar-EG" sz="1600" b="1" smtClean="0">
                <a:solidFill>
                  <a:srgbClr val="000000"/>
                </a:solidFill>
                <a:latin typeface="Arial" pitchFamily="34" charset="0"/>
                <a:cs typeface="Arial" pitchFamily="34" charset="0"/>
              </a:rPr>
              <a:t>حيث تعمل </a:t>
            </a:r>
            <a:r>
              <a:rPr lang="ar-EG" sz="1600" b="1" dirty="0">
                <a:solidFill>
                  <a:srgbClr val="000000"/>
                </a:solidFill>
                <a:latin typeface="Arial" pitchFamily="34" charset="0"/>
                <a:cs typeface="Arial" pitchFamily="34" charset="0"/>
              </a:rPr>
              <a:t>الأمواج على حفر فتحات لها في تلك الحواجز الرسوبية ويصل عندها تلك البحيرات الملحية بمياه البحر. مثال ذلك الساحل الجنوبي الشرقي لبحر البلطيق حيث تظهر الألسن البحرية في السواحل المقوسة الشكل عند بروز الرؤوس البحرية.</a:t>
            </a: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أما </a:t>
            </a:r>
            <a:r>
              <a:rPr lang="ar-EG" sz="1600" b="1" dirty="0">
                <a:solidFill>
                  <a:srgbClr val="000000"/>
                </a:solidFill>
                <a:latin typeface="Arial" pitchFamily="34" charset="0"/>
                <a:cs typeface="Arial" pitchFamily="34" charset="0"/>
              </a:rPr>
              <a:t>السواحل الغاطسة </a:t>
            </a:r>
            <a:r>
              <a:rPr lang="en-US" sz="1600" b="1" dirty="0">
                <a:solidFill>
                  <a:srgbClr val="000000"/>
                </a:solidFill>
                <a:latin typeface="Arial" pitchFamily="34" charset="0"/>
                <a:cs typeface="Arial" pitchFamily="34" charset="0"/>
              </a:rPr>
              <a:t>sinking </a:t>
            </a:r>
            <a:r>
              <a:rPr lang="en-US" sz="1600" b="1" dirty="0" smtClean="0">
                <a:solidFill>
                  <a:srgbClr val="000000"/>
                </a:solidFill>
                <a:latin typeface="Arial" pitchFamily="34" charset="0"/>
                <a:cs typeface="Arial" pitchFamily="34" charset="0"/>
              </a:rPr>
              <a:t>coast </a:t>
            </a:r>
            <a:r>
              <a:rPr lang="ar-EG" sz="1600" b="1" dirty="0">
                <a:solidFill>
                  <a:srgbClr val="000000"/>
                </a:solidFill>
                <a:latin typeface="Arial" pitchFamily="34" charset="0"/>
                <a:cs typeface="Arial" pitchFamily="34" charset="0"/>
              </a:rPr>
              <a:t>تحدث نتيجة لهبوط المنطقة الساحلية وارتفاع منسوب البحر، فتدخل مياه البحر وتغطي الأرض المجاورة ومنطقة الهبوط.</a:t>
            </a:r>
          </a:p>
          <a:p>
            <a:pPr marL="0" indent="0" algn="just" defTabSz="766816" fontAlgn="base">
              <a:spcBef>
                <a:spcPct val="0"/>
              </a:spcBef>
              <a:spcAft>
                <a:spcPts val="671"/>
              </a:spcAft>
              <a:buFont typeface="Arial" pitchFamily="34" charset="0"/>
              <a:buNone/>
            </a:pPr>
            <a:endParaRPr lang="ar-EG" sz="1600" b="1" dirty="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r>
              <a:rPr lang="ar-SA" sz="2000" b="1" dirty="0" smtClean="0">
                <a:solidFill>
                  <a:srgbClr val="000000"/>
                </a:solidFill>
                <a:latin typeface="Arial" pitchFamily="34" charset="0"/>
                <a:cs typeface="Arial" pitchFamily="34" charset="0"/>
              </a:rPr>
              <a:t>.</a:t>
            </a:r>
            <a:endParaRPr lang="ar-SA" sz="2000" b="1" dirty="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endParaRPr lang="ar-SA" sz="1600" b="1" dirty="0" smtClean="0">
              <a:solidFill>
                <a:srgbClr val="000000"/>
              </a:solidFill>
              <a:latin typeface="Arial" pitchFamily="34" charset="0"/>
              <a:cs typeface="Arial" pitchFamily="34" charset="0"/>
            </a:endParaRPr>
          </a:p>
        </p:txBody>
      </p:sp>
      <p:pic>
        <p:nvPicPr>
          <p:cNvPr id="1027" name="Picture 3" descr="E:\الجيومورفولوجيا\pic\التعرية البحرية\الحوجز الرملية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89" y="1599333"/>
            <a:ext cx="5212080" cy="28964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الجيومورفولوجيا\pic\التعرية البحرية\الحوجز الرملي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89" y="4495800"/>
            <a:ext cx="2743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الجيومورفولوجيا\pic\التعرية البحرية\الحواجز الرملية.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7289" y="4572000"/>
            <a:ext cx="2468880" cy="203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64675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EG" sz="2800" b="1" dirty="0">
                  <a:solidFill>
                    <a:srgbClr val="000000"/>
                  </a:solidFill>
                  <a:latin typeface="Arial" pitchFamily="34" charset="0"/>
                  <a:cs typeface="Arial" pitchFamily="34" charset="0"/>
                </a:rPr>
                <a:t>تصنيف السواحل</a:t>
              </a:r>
              <a:endParaRPr lang="ar-EG" sz="2800" b="1" dirty="0" smtClean="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7" y="107967780"/>
              <a:ext cx="600319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السواحل</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228598" y="1467792"/>
            <a:ext cx="8458411" cy="5252431"/>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53" name="Text Box 59"/>
          <p:cNvSpPr txBox="1">
            <a:spLocks noChangeArrowheads="1"/>
          </p:cNvSpPr>
          <p:nvPr/>
        </p:nvSpPr>
        <p:spPr bwMode="auto">
          <a:xfrm flipH="1">
            <a:off x="228597" y="1467793"/>
            <a:ext cx="8417875" cy="5252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defTabSz="766816" fontAlgn="base">
              <a:spcBef>
                <a:spcPct val="0"/>
              </a:spcBef>
              <a:spcAft>
                <a:spcPct val="0"/>
              </a:spcAft>
            </a:pPr>
            <a:r>
              <a:rPr lang="ar-EG" sz="2200" b="1" dirty="0" smtClean="0">
                <a:solidFill>
                  <a:prstClr val="black"/>
                </a:solidFill>
                <a:latin typeface="Arial" pitchFamily="34" charset="0"/>
                <a:cs typeface="Arial" pitchFamily="34" charset="0"/>
              </a:rPr>
              <a:t>    </a:t>
            </a:r>
            <a:r>
              <a:rPr lang="ar-EG" sz="2400" b="1" dirty="0">
                <a:solidFill>
                  <a:prstClr val="black"/>
                </a:solidFill>
                <a:latin typeface="Arial" pitchFamily="34" charset="0"/>
                <a:cs typeface="Arial" pitchFamily="34" charset="0"/>
              </a:rPr>
              <a:t>تصنف السواحل إما بناء على منهجية الوصف أو بناء على اختلاف </a:t>
            </a:r>
            <a:r>
              <a:rPr lang="ar-EG" sz="2400" b="1" dirty="0" smtClean="0">
                <a:solidFill>
                  <a:prstClr val="black"/>
                </a:solidFill>
                <a:latin typeface="Arial" pitchFamily="34" charset="0"/>
                <a:cs typeface="Arial" pitchFamily="34" charset="0"/>
              </a:rPr>
              <a:t>نشأتها</a:t>
            </a:r>
            <a:r>
              <a:rPr lang="en-US" sz="2400" b="1" dirty="0" smtClean="0">
                <a:solidFill>
                  <a:prstClr val="black"/>
                </a:solidFill>
                <a:latin typeface="Arial" pitchFamily="34" charset="0"/>
                <a:cs typeface="Arial" pitchFamily="34" charset="0"/>
              </a:rPr>
              <a:t> genetic </a:t>
            </a:r>
            <a:r>
              <a:rPr lang="en-US" sz="2400" b="1" dirty="0">
                <a:solidFill>
                  <a:prstClr val="black"/>
                </a:solidFill>
                <a:latin typeface="Arial" pitchFamily="34" charset="0"/>
                <a:cs typeface="Arial" pitchFamily="34" charset="0"/>
              </a:rPr>
              <a:t>classification، </a:t>
            </a:r>
            <a:r>
              <a:rPr lang="ar-EG" sz="2400" b="1" dirty="0">
                <a:solidFill>
                  <a:prstClr val="black"/>
                </a:solidFill>
                <a:latin typeface="Arial" pitchFamily="34" charset="0"/>
                <a:cs typeface="Arial" pitchFamily="34" charset="0"/>
              </a:rPr>
              <a:t>وتطورها. </a:t>
            </a:r>
            <a:endParaRPr lang="en-US" sz="2400" b="1" dirty="0" smtClean="0">
              <a:solidFill>
                <a:prstClr val="black"/>
              </a:solidFill>
              <a:latin typeface="Arial" pitchFamily="34" charset="0"/>
              <a:cs typeface="Arial" pitchFamily="34" charset="0"/>
            </a:endParaRPr>
          </a:p>
          <a:p>
            <a:pPr algn="just" defTabSz="766816" fontAlgn="base">
              <a:spcBef>
                <a:spcPct val="0"/>
              </a:spcBef>
              <a:spcAft>
                <a:spcPct val="0"/>
              </a:spcAft>
            </a:pPr>
            <a:r>
              <a:rPr lang="en-US" sz="2400" b="1" dirty="0">
                <a:solidFill>
                  <a:prstClr val="black"/>
                </a:solidFill>
                <a:latin typeface="Arial" pitchFamily="34" charset="0"/>
                <a:cs typeface="Arial" pitchFamily="34" charset="0"/>
              </a:rPr>
              <a:t> </a:t>
            </a:r>
            <a:r>
              <a:rPr lang="en-US" sz="2400" b="1" dirty="0" smtClean="0">
                <a:solidFill>
                  <a:prstClr val="black"/>
                </a:solidFill>
                <a:latin typeface="Arial" pitchFamily="34" charset="0"/>
                <a:cs typeface="Arial" pitchFamily="34" charset="0"/>
              </a:rPr>
              <a:t>   </a:t>
            </a:r>
            <a:r>
              <a:rPr lang="ar-EG" sz="2400" b="1" dirty="0" smtClean="0">
                <a:solidFill>
                  <a:prstClr val="black"/>
                </a:solidFill>
                <a:latin typeface="Arial" pitchFamily="34" charset="0"/>
                <a:cs typeface="Arial" pitchFamily="34" charset="0"/>
              </a:rPr>
              <a:t>ميز </a:t>
            </a:r>
            <a:r>
              <a:rPr lang="ar-EG" sz="2400" b="1" dirty="0" err="1" smtClean="0">
                <a:solidFill>
                  <a:prstClr val="black"/>
                </a:solidFill>
                <a:latin typeface="Arial" pitchFamily="34" charset="0"/>
                <a:cs typeface="Arial" pitchFamily="34" charset="0"/>
              </a:rPr>
              <a:t>سيوز</a:t>
            </a:r>
            <a:r>
              <a:rPr lang="en-US" sz="2400" b="1" dirty="0" err="1" smtClean="0">
                <a:solidFill>
                  <a:prstClr val="black"/>
                </a:solidFill>
                <a:latin typeface="Arial" pitchFamily="34" charset="0"/>
                <a:cs typeface="Arial" pitchFamily="34" charset="0"/>
              </a:rPr>
              <a:t>Suess</a:t>
            </a:r>
            <a:r>
              <a:rPr lang="en-US" sz="2400" b="1" dirty="0" smtClean="0">
                <a:solidFill>
                  <a:prstClr val="black"/>
                </a:solidFill>
                <a:latin typeface="Arial" pitchFamily="34" charset="0"/>
                <a:cs typeface="Arial" pitchFamily="34" charset="0"/>
              </a:rPr>
              <a:t> </a:t>
            </a:r>
            <a:r>
              <a:rPr lang="ar-EG" sz="2400" b="1" dirty="0" smtClean="0">
                <a:solidFill>
                  <a:prstClr val="black"/>
                </a:solidFill>
                <a:latin typeface="Arial" pitchFamily="34" charset="0"/>
                <a:cs typeface="Arial" pitchFamily="34" charset="0"/>
              </a:rPr>
              <a:t> نوعين </a:t>
            </a:r>
            <a:r>
              <a:rPr lang="ar-EG" sz="2400" b="1" dirty="0">
                <a:solidFill>
                  <a:prstClr val="black"/>
                </a:solidFill>
                <a:latin typeface="Arial" pitchFamily="34" charset="0"/>
                <a:cs typeface="Arial" pitchFamily="34" charset="0"/>
              </a:rPr>
              <a:t>من السواحل: السواحل الأطلسية </a:t>
            </a:r>
            <a:r>
              <a:rPr lang="en-US" sz="2400" b="1" dirty="0">
                <a:solidFill>
                  <a:prstClr val="black"/>
                </a:solidFill>
                <a:latin typeface="Arial" pitchFamily="34" charset="0"/>
                <a:cs typeface="Arial" pitchFamily="34" charset="0"/>
              </a:rPr>
              <a:t>Atlantic type، </a:t>
            </a:r>
            <a:r>
              <a:rPr lang="ar-EG" sz="2400" b="1" dirty="0" smtClean="0">
                <a:solidFill>
                  <a:prstClr val="black"/>
                </a:solidFill>
                <a:latin typeface="Arial" pitchFamily="34" charset="0"/>
                <a:cs typeface="Arial" pitchFamily="34" charset="0"/>
              </a:rPr>
              <a:t>ويعني </a:t>
            </a:r>
            <a:r>
              <a:rPr lang="ar-EG" sz="2400" b="1" dirty="0">
                <a:solidFill>
                  <a:prstClr val="black"/>
                </a:solidFill>
                <a:latin typeface="Arial" pitchFamily="34" charset="0"/>
                <a:cs typeface="Arial" pitchFamily="34" charset="0"/>
              </a:rPr>
              <a:t>السواحل التي تأثرت بحدوث حركات </a:t>
            </a:r>
            <a:r>
              <a:rPr lang="ar-EG" sz="2400" b="1" dirty="0" err="1">
                <a:solidFill>
                  <a:prstClr val="black"/>
                </a:solidFill>
                <a:latin typeface="Arial" pitchFamily="34" charset="0"/>
                <a:cs typeface="Arial" pitchFamily="34" charset="0"/>
              </a:rPr>
              <a:t>تكتونية</a:t>
            </a:r>
            <a:r>
              <a:rPr lang="ar-EG" sz="2400" b="1" dirty="0">
                <a:solidFill>
                  <a:prstClr val="black"/>
                </a:solidFill>
                <a:latin typeface="Arial" pitchFamily="34" charset="0"/>
                <a:cs typeface="Arial" pitchFamily="34" charset="0"/>
              </a:rPr>
              <a:t> تشكلت نتيجة </a:t>
            </a:r>
            <a:r>
              <a:rPr lang="ar-EG" sz="2400" b="1" dirty="0" smtClean="0">
                <a:solidFill>
                  <a:prstClr val="black"/>
                </a:solidFill>
                <a:latin typeface="Arial" pitchFamily="34" charset="0"/>
                <a:cs typeface="Arial" pitchFamily="34" charset="0"/>
              </a:rPr>
              <a:t>التواءات </a:t>
            </a:r>
            <a:r>
              <a:rPr lang="ar-EG" sz="2400" b="1" dirty="0">
                <a:solidFill>
                  <a:prstClr val="black"/>
                </a:solidFill>
                <a:latin typeface="Arial" pitchFamily="34" charset="0"/>
                <a:cs typeface="Arial" pitchFamily="34" charset="0"/>
              </a:rPr>
              <a:t>محدبة ومقعرة، </a:t>
            </a:r>
            <a:r>
              <a:rPr lang="ar-EG" sz="2400" b="1" dirty="0" smtClean="0">
                <a:solidFill>
                  <a:prstClr val="black"/>
                </a:solidFill>
                <a:latin typeface="Arial" pitchFamily="34" charset="0"/>
                <a:cs typeface="Arial" pitchFamily="34" charset="0"/>
              </a:rPr>
              <a:t>ومقعرة </a:t>
            </a:r>
            <a:r>
              <a:rPr lang="ar-EG" sz="2400" b="1" dirty="0">
                <a:solidFill>
                  <a:prstClr val="black"/>
                </a:solidFill>
                <a:latin typeface="Arial" pitchFamily="34" charset="0"/>
                <a:cs typeface="Arial" pitchFamily="34" charset="0"/>
              </a:rPr>
              <a:t>تمتد </a:t>
            </a:r>
            <a:r>
              <a:rPr lang="ar-EG" sz="2400" b="1" dirty="0" smtClean="0">
                <a:solidFill>
                  <a:prstClr val="black"/>
                </a:solidFill>
                <a:latin typeface="Arial" pitchFamily="34" charset="0"/>
                <a:cs typeface="Arial" pitchFamily="34" charset="0"/>
              </a:rPr>
              <a:t>عمودياً </a:t>
            </a:r>
            <a:r>
              <a:rPr lang="ar-EG" sz="2400" b="1" dirty="0">
                <a:solidFill>
                  <a:prstClr val="black"/>
                </a:solidFill>
                <a:latin typeface="Arial" pitchFamily="34" charset="0"/>
                <a:cs typeface="Arial" pitchFamily="34" charset="0"/>
              </a:rPr>
              <a:t>على خط الساحل، </a:t>
            </a:r>
            <a:r>
              <a:rPr lang="ar-EG" sz="2400" b="1" dirty="0" smtClean="0">
                <a:solidFill>
                  <a:prstClr val="black"/>
                </a:solidFill>
                <a:latin typeface="Arial" pitchFamily="34" charset="0"/>
                <a:cs typeface="Arial" pitchFamily="34" charset="0"/>
              </a:rPr>
              <a:t>والأخرى السواحل الباسيفيكية </a:t>
            </a:r>
            <a:r>
              <a:rPr lang="en-US" sz="2400" b="1" dirty="0">
                <a:solidFill>
                  <a:prstClr val="black"/>
                </a:solidFill>
                <a:latin typeface="Arial" pitchFamily="34" charset="0"/>
                <a:cs typeface="Arial" pitchFamily="34" charset="0"/>
              </a:rPr>
              <a:t>Pacific type، </a:t>
            </a:r>
            <a:r>
              <a:rPr lang="ar-EG" sz="2400" b="1" dirty="0" smtClean="0">
                <a:solidFill>
                  <a:prstClr val="black"/>
                </a:solidFill>
                <a:latin typeface="Arial" pitchFamily="34" charset="0"/>
                <a:cs typeface="Arial" pitchFamily="34" charset="0"/>
              </a:rPr>
              <a:t>والتي تتصف بامتداد </a:t>
            </a:r>
            <a:r>
              <a:rPr lang="ar-EG" sz="2400" b="1" dirty="0">
                <a:solidFill>
                  <a:prstClr val="black"/>
                </a:solidFill>
                <a:latin typeface="Arial" pitchFamily="34" charset="0"/>
                <a:cs typeface="Arial" pitchFamily="34" charset="0"/>
              </a:rPr>
              <a:t>محاور الالتواءات </a:t>
            </a:r>
            <a:r>
              <a:rPr lang="ar-EG" sz="2400" b="1" dirty="0" smtClean="0">
                <a:solidFill>
                  <a:prstClr val="black"/>
                </a:solidFill>
                <a:latin typeface="Arial" pitchFamily="34" charset="0"/>
                <a:cs typeface="Arial" pitchFamily="34" charset="0"/>
              </a:rPr>
              <a:t>موازية </a:t>
            </a:r>
            <a:r>
              <a:rPr lang="ar-EG" sz="2400" b="1" dirty="0">
                <a:solidFill>
                  <a:prstClr val="black"/>
                </a:solidFill>
                <a:latin typeface="Arial" pitchFamily="34" charset="0"/>
                <a:cs typeface="Arial" pitchFamily="34" charset="0"/>
              </a:rPr>
              <a:t>لخط الساحل. </a:t>
            </a:r>
            <a:endParaRPr lang="ar-EG" sz="2400" b="1" dirty="0" smtClean="0">
              <a:solidFill>
                <a:prstClr val="black"/>
              </a:solidFill>
              <a:latin typeface="Arial" pitchFamily="34" charset="0"/>
              <a:cs typeface="Arial" pitchFamily="34" charset="0"/>
            </a:endParaRPr>
          </a:p>
          <a:p>
            <a:pPr algn="just" defTabSz="766816" fontAlgn="base">
              <a:spcBef>
                <a:spcPct val="0"/>
              </a:spcBef>
              <a:spcAft>
                <a:spcPct val="0"/>
              </a:spcAft>
            </a:pPr>
            <a:r>
              <a:rPr lang="ar-EG" sz="2400" b="1" dirty="0">
                <a:solidFill>
                  <a:prstClr val="black"/>
                </a:solidFill>
                <a:latin typeface="Arial" pitchFamily="34" charset="0"/>
                <a:cs typeface="Arial" pitchFamily="34" charset="0"/>
              </a:rPr>
              <a:t>    صنف جونسون السواحل بناء على اختلاف نشأة </a:t>
            </a:r>
            <a:r>
              <a:rPr lang="ar-EG" sz="2400" b="1" dirty="0" smtClean="0">
                <a:solidFill>
                  <a:prstClr val="black"/>
                </a:solidFill>
                <a:latin typeface="Arial" pitchFamily="34" charset="0"/>
                <a:cs typeface="Arial" pitchFamily="34" charset="0"/>
              </a:rPr>
              <a:t>السواحل إلي ثلاثة أنواع: السواحل </a:t>
            </a:r>
            <a:r>
              <a:rPr lang="ar-EG" sz="2400" b="1" dirty="0">
                <a:solidFill>
                  <a:prstClr val="black"/>
                </a:solidFill>
                <a:latin typeface="Arial" pitchFamily="34" charset="0"/>
                <a:cs typeface="Arial" pitchFamily="34" charset="0"/>
              </a:rPr>
              <a:t>الغاطسة</a:t>
            </a:r>
            <a:r>
              <a:rPr lang="en-US" sz="2400" b="1" dirty="0">
                <a:solidFill>
                  <a:prstClr val="black"/>
                </a:solidFill>
                <a:latin typeface="Arial" pitchFamily="34" charset="0"/>
                <a:cs typeface="Arial" pitchFamily="34" charset="0"/>
              </a:rPr>
              <a:t>submergence coasts : </a:t>
            </a:r>
            <a:r>
              <a:rPr lang="ar-EG" sz="2400" b="1" dirty="0" smtClean="0">
                <a:solidFill>
                  <a:prstClr val="black"/>
                </a:solidFill>
                <a:latin typeface="Arial" pitchFamily="34" charset="0"/>
                <a:cs typeface="Arial" pitchFamily="34" charset="0"/>
              </a:rPr>
              <a:t> هي </a:t>
            </a:r>
            <a:r>
              <a:rPr lang="ar-EG" sz="2400" b="1" dirty="0">
                <a:solidFill>
                  <a:prstClr val="black"/>
                </a:solidFill>
                <a:latin typeface="Arial" pitchFamily="34" charset="0"/>
                <a:cs typeface="Arial" pitchFamily="34" charset="0"/>
              </a:rPr>
              <a:t>السواحل التي </a:t>
            </a:r>
            <a:r>
              <a:rPr lang="ar-EG" sz="2400" b="1" dirty="0" smtClean="0">
                <a:solidFill>
                  <a:prstClr val="black"/>
                </a:solidFill>
                <a:latin typeface="Arial" pitchFamily="34" charset="0"/>
                <a:cs typeface="Arial" pitchFamily="34" charset="0"/>
              </a:rPr>
              <a:t>غطت بمياه </a:t>
            </a:r>
            <a:r>
              <a:rPr lang="ar-EG" sz="2400" b="1" dirty="0">
                <a:solidFill>
                  <a:prstClr val="black"/>
                </a:solidFill>
                <a:latin typeface="Arial" pitchFamily="34" charset="0"/>
                <a:cs typeface="Arial" pitchFamily="34" charset="0"/>
              </a:rPr>
              <a:t>البحر نتيجة لارتفاع </a:t>
            </a:r>
            <a:r>
              <a:rPr lang="ar-EG" sz="2400" b="1" dirty="0" smtClean="0">
                <a:solidFill>
                  <a:prstClr val="black"/>
                </a:solidFill>
                <a:latin typeface="Arial" pitchFamily="34" charset="0"/>
                <a:cs typeface="Arial" pitchFamily="34" charset="0"/>
              </a:rPr>
              <a:t>منسوبه أو انخفاض </a:t>
            </a:r>
            <a:r>
              <a:rPr lang="ar-EG" sz="2400" b="1" dirty="0">
                <a:solidFill>
                  <a:prstClr val="black"/>
                </a:solidFill>
                <a:latin typeface="Arial" pitchFamily="34" charset="0"/>
                <a:cs typeface="Arial" pitchFamily="34" charset="0"/>
              </a:rPr>
              <a:t>سطح </a:t>
            </a:r>
            <a:r>
              <a:rPr lang="ar-EG" sz="2400" b="1" dirty="0" smtClean="0">
                <a:solidFill>
                  <a:prstClr val="black"/>
                </a:solidFill>
                <a:latin typeface="Arial" pitchFamily="34" charset="0"/>
                <a:cs typeface="Arial" pitchFamily="34" charset="0"/>
              </a:rPr>
              <a:t>الأرض، وينجم عنها </a:t>
            </a:r>
            <a:r>
              <a:rPr lang="ar-EG" sz="2400" b="1" dirty="0">
                <a:solidFill>
                  <a:prstClr val="black"/>
                </a:solidFill>
                <a:latin typeface="Arial" pitchFamily="34" charset="0"/>
                <a:cs typeface="Arial" pitchFamily="34" charset="0"/>
              </a:rPr>
              <a:t>سواحل الريا </a:t>
            </a:r>
            <a:r>
              <a:rPr lang="en-US" sz="2400" b="1" dirty="0" err="1">
                <a:solidFill>
                  <a:prstClr val="black"/>
                </a:solidFill>
                <a:latin typeface="Arial" pitchFamily="34" charset="0"/>
                <a:cs typeface="Arial" pitchFamily="34" charset="0"/>
              </a:rPr>
              <a:t>Ria</a:t>
            </a:r>
            <a:r>
              <a:rPr lang="en-US" sz="2400" b="1" dirty="0">
                <a:solidFill>
                  <a:prstClr val="black"/>
                </a:solidFill>
                <a:latin typeface="Arial" pitchFamily="34" charset="0"/>
                <a:cs typeface="Arial" pitchFamily="34" charset="0"/>
              </a:rPr>
              <a:t> coasts، </a:t>
            </a:r>
            <a:r>
              <a:rPr lang="ar-EG" sz="2400" b="1" dirty="0">
                <a:solidFill>
                  <a:prstClr val="black"/>
                </a:solidFill>
                <a:latin typeface="Arial" pitchFamily="34" charset="0"/>
                <a:cs typeface="Arial" pitchFamily="34" charset="0"/>
              </a:rPr>
              <a:t>وسواحل </a:t>
            </a:r>
            <a:r>
              <a:rPr lang="ar-EG" sz="2400" b="1" dirty="0" err="1">
                <a:solidFill>
                  <a:prstClr val="black"/>
                </a:solidFill>
                <a:latin typeface="Arial" pitchFamily="34" charset="0"/>
                <a:cs typeface="Arial" pitchFamily="34" charset="0"/>
              </a:rPr>
              <a:t>الفيودورات</a:t>
            </a:r>
            <a:r>
              <a:rPr lang="ar-EG" sz="2400" b="1" dirty="0">
                <a:solidFill>
                  <a:prstClr val="black"/>
                </a:solidFill>
                <a:latin typeface="Arial" pitchFamily="34" charset="0"/>
                <a:cs typeface="Arial" pitchFamily="34" charset="0"/>
              </a:rPr>
              <a:t> </a:t>
            </a:r>
            <a:r>
              <a:rPr lang="en-US" sz="2400" b="1" dirty="0">
                <a:solidFill>
                  <a:prstClr val="black"/>
                </a:solidFill>
                <a:latin typeface="Arial" pitchFamily="34" charset="0"/>
                <a:cs typeface="Arial" pitchFamily="34" charset="0"/>
              </a:rPr>
              <a:t>Fjord </a:t>
            </a:r>
            <a:r>
              <a:rPr lang="en-US" sz="2400" b="1" dirty="0" smtClean="0">
                <a:solidFill>
                  <a:prstClr val="black"/>
                </a:solidFill>
                <a:latin typeface="Arial" pitchFamily="34" charset="0"/>
                <a:cs typeface="Arial" pitchFamily="34" charset="0"/>
              </a:rPr>
              <a:t>coasts،</a:t>
            </a:r>
            <a:r>
              <a:rPr lang="ar-EG" sz="2400" b="1" dirty="0">
                <a:solidFill>
                  <a:prstClr val="black"/>
                </a:solidFill>
                <a:latin typeface="Arial" pitchFamily="34" charset="0"/>
                <a:cs typeface="Arial" pitchFamily="34" charset="0"/>
              </a:rPr>
              <a:t> </a:t>
            </a:r>
            <a:r>
              <a:rPr lang="ar-EG" sz="2400" b="1" dirty="0" smtClean="0">
                <a:solidFill>
                  <a:prstClr val="black"/>
                </a:solidFill>
                <a:latin typeface="Arial" pitchFamily="34" charset="0"/>
                <a:cs typeface="Arial" pitchFamily="34" charset="0"/>
              </a:rPr>
              <a:t>والثانية السواحل </a:t>
            </a:r>
            <a:r>
              <a:rPr lang="ar-EG" sz="2400" b="1" dirty="0">
                <a:solidFill>
                  <a:prstClr val="black"/>
                </a:solidFill>
                <a:latin typeface="Arial" pitchFamily="34" charset="0"/>
                <a:cs typeface="Arial" pitchFamily="34" charset="0"/>
              </a:rPr>
              <a:t>البارزة</a:t>
            </a:r>
            <a:r>
              <a:rPr lang="en-US" sz="2400" b="1" dirty="0">
                <a:solidFill>
                  <a:prstClr val="black"/>
                </a:solidFill>
                <a:latin typeface="Arial" pitchFamily="34" charset="0"/>
                <a:cs typeface="Arial" pitchFamily="34" charset="0"/>
              </a:rPr>
              <a:t>emergence coasts :  </a:t>
            </a:r>
            <a:r>
              <a:rPr lang="ar-EG" sz="2400" b="1" dirty="0" smtClean="0">
                <a:solidFill>
                  <a:prstClr val="black"/>
                </a:solidFill>
                <a:latin typeface="Arial" pitchFamily="34" charset="0"/>
                <a:cs typeface="Arial" pitchFamily="34" charset="0"/>
              </a:rPr>
              <a:t> التي نشأت نتيجة </a:t>
            </a:r>
            <a:r>
              <a:rPr lang="ar-EG" sz="2400" b="1" dirty="0">
                <a:solidFill>
                  <a:prstClr val="black"/>
                </a:solidFill>
                <a:latin typeface="Arial" pitchFamily="34" charset="0"/>
                <a:cs typeface="Arial" pitchFamily="34" charset="0"/>
              </a:rPr>
              <a:t>لانخفاض منسوب الماء </a:t>
            </a:r>
            <a:r>
              <a:rPr lang="ar-EG" sz="2400" b="1" dirty="0" smtClean="0">
                <a:solidFill>
                  <a:prstClr val="black"/>
                </a:solidFill>
                <a:latin typeface="Arial" pitchFamily="34" charset="0"/>
                <a:cs typeface="Arial" pitchFamily="34" charset="0"/>
              </a:rPr>
              <a:t>أو ارتفاع اليابس. والأخيرة السواحل </a:t>
            </a:r>
            <a:r>
              <a:rPr lang="ar-EG" sz="2400" b="1" dirty="0">
                <a:solidFill>
                  <a:prstClr val="black"/>
                </a:solidFill>
                <a:latin typeface="Arial" pitchFamily="34" charset="0"/>
                <a:cs typeface="Arial" pitchFamily="34" charset="0"/>
              </a:rPr>
              <a:t>المحايدة </a:t>
            </a:r>
            <a:r>
              <a:rPr lang="en-US" sz="2400" b="1" dirty="0">
                <a:solidFill>
                  <a:prstClr val="black"/>
                </a:solidFill>
                <a:latin typeface="Arial" pitchFamily="34" charset="0"/>
                <a:cs typeface="Arial" pitchFamily="34" charset="0"/>
              </a:rPr>
              <a:t>neutral coasts: </a:t>
            </a:r>
            <a:r>
              <a:rPr lang="ar-EG" sz="2400" b="1" dirty="0" smtClean="0">
                <a:solidFill>
                  <a:prstClr val="black"/>
                </a:solidFill>
                <a:latin typeface="Arial" pitchFamily="34" charset="0"/>
                <a:cs typeface="Arial" pitchFamily="34" charset="0"/>
              </a:rPr>
              <a:t> التي </a:t>
            </a:r>
            <a:r>
              <a:rPr lang="ar-EG" sz="2400" b="1" dirty="0">
                <a:solidFill>
                  <a:prstClr val="black"/>
                </a:solidFill>
                <a:latin typeface="Arial" pitchFamily="34" charset="0"/>
                <a:cs typeface="Arial" pitchFamily="34" charset="0"/>
              </a:rPr>
              <a:t>نشأت نتيجة لظروف محلية. </a:t>
            </a:r>
            <a:r>
              <a:rPr lang="ar-EG" sz="2400" b="1" dirty="0" smtClean="0">
                <a:solidFill>
                  <a:prstClr val="black"/>
                </a:solidFill>
                <a:latin typeface="Arial" pitchFamily="34" charset="0"/>
                <a:cs typeface="Arial" pitchFamily="34" charset="0"/>
              </a:rPr>
              <a:t>ومنها سواحل </a:t>
            </a:r>
            <a:r>
              <a:rPr lang="ar-EG" sz="2400" b="1" dirty="0" err="1" smtClean="0">
                <a:solidFill>
                  <a:prstClr val="black"/>
                </a:solidFill>
                <a:latin typeface="Arial" pitchFamily="34" charset="0"/>
                <a:cs typeface="Arial" pitchFamily="34" charset="0"/>
              </a:rPr>
              <a:t>الدلتاوات</a:t>
            </a:r>
            <a:r>
              <a:rPr lang="ar-EG" sz="2400" b="1" dirty="0" smtClean="0">
                <a:solidFill>
                  <a:prstClr val="black"/>
                </a:solidFill>
                <a:latin typeface="Arial" pitchFamily="34" charset="0"/>
                <a:cs typeface="Arial" pitchFamily="34" charset="0"/>
              </a:rPr>
              <a:t> وسواحل </a:t>
            </a:r>
            <a:r>
              <a:rPr lang="ar-EG" sz="2400" b="1" dirty="0">
                <a:solidFill>
                  <a:prstClr val="black"/>
                </a:solidFill>
                <a:latin typeface="Arial" pitchFamily="34" charset="0"/>
                <a:cs typeface="Arial" pitchFamily="34" charset="0"/>
              </a:rPr>
              <a:t>السهول </a:t>
            </a:r>
            <a:r>
              <a:rPr lang="ar-EG" sz="2400" b="1" dirty="0" smtClean="0">
                <a:solidFill>
                  <a:prstClr val="black"/>
                </a:solidFill>
                <a:latin typeface="Arial" pitchFamily="34" charset="0"/>
                <a:cs typeface="Arial" pitchFamily="34" charset="0"/>
              </a:rPr>
              <a:t>المروحية وسواحل البراكين وسواحل </a:t>
            </a:r>
            <a:r>
              <a:rPr lang="ar-EG" sz="2400" b="1" dirty="0">
                <a:solidFill>
                  <a:prstClr val="black"/>
                </a:solidFill>
                <a:latin typeface="Arial" pitchFamily="34" charset="0"/>
                <a:cs typeface="Arial" pitchFamily="34" charset="0"/>
              </a:rPr>
              <a:t>الحواجز المرجانية.</a:t>
            </a:r>
          </a:p>
          <a:p>
            <a:pPr algn="just" defTabSz="766816" fontAlgn="base">
              <a:spcBef>
                <a:spcPct val="0"/>
              </a:spcBef>
              <a:spcAft>
                <a:spcPct val="0"/>
              </a:spcAft>
            </a:pPr>
            <a:endParaRPr lang="ar-EG" sz="2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4600351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EG" sz="2800" b="1" dirty="0">
                  <a:solidFill>
                    <a:srgbClr val="000000"/>
                  </a:solidFill>
                  <a:latin typeface="Arial" pitchFamily="34" charset="0"/>
                  <a:cs typeface="Arial" pitchFamily="34" charset="0"/>
                </a:rPr>
                <a:t>تصنيف السواحل</a:t>
              </a:r>
              <a:endParaRPr lang="ar-EG" sz="2800" b="1" dirty="0" smtClean="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7" y="107967780"/>
              <a:ext cx="600319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السواحل</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228598" y="1467792"/>
            <a:ext cx="8458411" cy="5252431"/>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53" name="Text Box 59"/>
          <p:cNvSpPr txBox="1">
            <a:spLocks noChangeArrowheads="1"/>
          </p:cNvSpPr>
          <p:nvPr/>
        </p:nvSpPr>
        <p:spPr bwMode="auto">
          <a:xfrm flipH="1">
            <a:off x="228597" y="1467793"/>
            <a:ext cx="8417875" cy="5252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defTabSz="766816" fontAlgn="base">
              <a:spcBef>
                <a:spcPct val="0"/>
              </a:spcBef>
              <a:spcAft>
                <a:spcPct val="0"/>
              </a:spcAft>
            </a:pPr>
            <a:r>
              <a:rPr lang="ar-EG" sz="2400" b="1" dirty="0" smtClean="0">
                <a:solidFill>
                  <a:prstClr val="black"/>
                </a:solidFill>
                <a:latin typeface="Arial" pitchFamily="34" charset="0"/>
                <a:cs typeface="Arial" pitchFamily="34" charset="0"/>
              </a:rPr>
              <a:t>     </a:t>
            </a:r>
          </a:p>
          <a:p>
            <a:pPr algn="just" defTabSz="766816" fontAlgn="base">
              <a:spcBef>
                <a:spcPct val="0"/>
              </a:spcBef>
              <a:spcAft>
                <a:spcPct val="0"/>
              </a:spcAft>
            </a:pPr>
            <a:r>
              <a:rPr lang="ar-EG" sz="2400" b="1" dirty="0">
                <a:solidFill>
                  <a:prstClr val="black"/>
                </a:solidFill>
                <a:latin typeface="Arial" pitchFamily="34" charset="0"/>
                <a:cs typeface="Arial" pitchFamily="34" charset="0"/>
              </a:rPr>
              <a:t> </a:t>
            </a:r>
            <a:r>
              <a:rPr lang="ar-EG" sz="2400" b="1" dirty="0" smtClean="0">
                <a:solidFill>
                  <a:prstClr val="black"/>
                </a:solidFill>
                <a:latin typeface="Arial" pitchFamily="34" charset="0"/>
                <a:cs typeface="Arial" pitchFamily="34" charset="0"/>
              </a:rPr>
              <a:t>   أما </a:t>
            </a:r>
            <a:r>
              <a:rPr lang="ar-EG" sz="2400" b="1" dirty="0" err="1" smtClean="0">
                <a:solidFill>
                  <a:prstClr val="black"/>
                </a:solidFill>
                <a:latin typeface="Arial" pitchFamily="34" charset="0"/>
                <a:cs typeface="Arial" pitchFamily="34" charset="0"/>
              </a:rPr>
              <a:t>شيبرد</a:t>
            </a:r>
            <a:r>
              <a:rPr lang="ar-EG" sz="2400" b="1" dirty="0" smtClean="0">
                <a:solidFill>
                  <a:prstClr val="black"/>
                </a:solidFill>
                <a:latin typeface="Arial" pitchFamily="34" charset="0"/>
                <a:cs typeface="Arial" pitchFamily="34" charset="0"/>
              </a:rPr>
              <a:t> </a:t>
            </a:r>
            <a:r>
              <a:rPr lang="en-US" sz="2400" b="1" dirty="0" err="1" smtClean="0">
                <a:solidFill>
                  <a:prstClr val="black"/>
                </a:solidFill>
                <a:latin typeface="Arial" pitchFamily="34" charset="0"/>
                <a:cs typeface="Arial" pitchFamily="34" charset="0"/>
              </a:rPr>
              <a:t>shepard</a:t>
            </a:r>
            <a:r>
              <a:rPr lang="ar-EG" sz="2400" b="1" dirty="0">
                <a:solidFill>
                  <a:prstClr val="black"/>
                </a:solidFill>
                <a:latin typeface="Arial" pitchFamily="34" charset="0"/>
                <a:cs typeface="Arial" pitchFamily="34" charset="0"/>
              </a:rPr>
              <a:t> </a:t>
            </a:r>
            <a:r>
              <a:rPr lang="ar-EG" sz="2400" b="1" dirty="0" smtClean="0">
                <a:solidFill>
                  <a:prstClr val="black"/>
                </a:solidFill>
                <a:latin typeface="Arial" pitchFamily="34" charset="0"/>
                <a:cs typeface="Arial" pitchFamily="34" charset="0"/>
              </a:rPr>
              <a:t>فصنف السواحل إلي عدة مجموعات، </a:t>
            </a:r>
            <a:r>
              <a:rPr lang="ar-EG" sz="2400" b="1" dirty="0">
                <a:solidFill>
                  <a:prstClr val="black"/>
                </a:solidFill>
                <a:latin typeface="Arial" pitchFamily="34" charset="0"/>
                <a:cs typeface="Arial" pitchFamily="34" charset="0"/>
              </a:rPr>
              <a:t>مجموعة السواحل </a:t>
            </a:r>
            <a:r>
              <a:rPr lang="ar-EG" sz="2400" b="1" dirty="0" smtClean="0">
                <a:solidFill>
                  <a:prstClr val="black"/>
                </a:solidFill>
                <a:latin typeface="Arial" pitchFamily="34" charset="0"/>
                <a:cs typeface="Arial" pitchFamily="34" charset="0"/>
              </a:rPr>
              <a:t>التي ترجع </a:t>
            </a:r>
            <a:r>
              <a:rPr lang="ar-EG" sz="2400" b="1" dirty="0">
                <a:solidFill>
                  <a:prstClr val="black"/>
                </a:solidFill>
                <a:latin typeface="Arial" pitchFamily="34" charset="0"/>
                <a:cs typeface="Arial" pitchFamily="34" charset="0"/>
              </a:rPr>
              <a:t>نشأتها إلى عوامل التعرية الهوائية، وسواحل ترجع نشأتها لعمليات البراكين، وسواحل نتيجة </a:t>
            </a:r>
            <a:r>
              <a:rPr lang="ar-EG" sz="2400" b="1" dirty="0" smtClean="0">
                <a:solidFill>
                  <a:prstClr val="black"/>
                </a:solidFill>
                <a:latin typeface="Arial" pitchFamily="34" charset="0"/>
                <a:cs typeface="Arial" pitchFamily="34" charset="0"/>
              </a:rPr>
              <a:t>الارساب </a:t>
            </a:r>
            <a:r>
              <a:rPr lang="ar-EG" sz="2400" b="1" dirty="0">
                <a:solidFill>
                  <a:prstClr val="black"/>
                </a:solidFill>
                <a:latin typeface="Arial" pitchFamily="34" charset="0"/>
                <a:cs typeface="Arial" pitchFamily="34" charset="0"/>
              </a:rPr>
              <a:t>القاري، وسواحل ترجع نشأتها إلي العمليات التكتونية الفجائية، ومجموعة السواحل التي تشكلت نتيجة لعمليات التعرية البحرية، مثل سواحل أقدام الجروف</a:t>
            </a:r>
            <a:r>
              <a:rPr lang="ar-EG" sz="2400" b="1" dirty="0" smtClean="0">
                <a:solidFill>
                  <a:prstClr val="black"/>
                </a:solidFill>
                <a:latin typeface="Arial" pitchFamily="34" charset="0"/>
                <a:cs typeface="Arial" pitchFamily="34" charset="0"/>
              </a:rPr>
              <a:t>.</a:t>
            </a:r>
          </a:p>
          <a:p>
            <a:pPr algn="just" defTabSz="766816" fontAlgn="base">
              <a:spcBef>
                <a:spcPct val="0"/>
              </a:spcBef>
              <a:spcAft>
                <a:spcPct val="0"/>
              </a:spcAft>
            </a:pPr>
            <a:endParaRPr lang="ar-EG" sz="2400" b="1" dirty="0">
              <a:solidFill>
                <a:prstClr val="black"/>
              </a:solidFill>
              <a:latin typeface="Arial" pitchFamily="34" charset="0"/>
              <a:cs typeface="Arial" pitchFamily="34" charset="0"/>
            </a:endParaRPr>
          </a:p>
          <a:p>
            <a:pPr algn="just" defTabSz="766816" fontAlgn="base">
              <a:spcBef>
                <a:spcPct val="0"/>
              </a:spcBef>
              <a:spcAft>
                <a:spcPct val="0"/>
              </a:spcAft>
            </a:pPr>
            <a:r>
              <a:rPr lang="ar-EG" sz="2400" b="1" dirty="0" smtClean="0">
                <a:solidFill>
                  <a:prstClr val="black"/>
                </a:solidFill>
                <a:latin typeface="Arial" pitchFamily="34" charset="0"/>
                <a:cs typeface="Arial" pitchFamily="34" charset="0"/>
              </a:rPr>
              <a:t>     أما فلانتين </a:t>
            </a:r>
            <a:r>
              <a:rPr lang="en-US" sz="2400" b="1" dirty="0" err="1" smtClean="0">
                <a:solidFill>
                  <a:prstClr val="black"/>
                </a:solidFill>
                <a:latin typeface="Arial" pitchFamily="34" charset="0"/>
                <a:cs typeface="Arial" pitchFamily="34" charset="0"/>
              </a:rPr>
              <a:t>Valentin</a:t>
            </a:r>
            <a:r>
              <a:rPr lang="ar-EG" sz="2400" b="1" dirty="0" smtClean="0">
                <a:solidFill>
                  <a:prstClr val="black"/>
                </a:solidFill>
                <a:latin typeface="Arial" pitchFamily="34" charset="0"/>
                <a:cs typeface="Arial" pitchFamily="34" charset="0"/>
              </a:rPr>
              <a:t> فقد اعتمد في تصنيفه على </a:t>
            </a:r>
            <a:r>
              <a:rPr lang="ar-EG" sz="2400" b="1" dirty="0">
                <a:solidFill>
                  <a:prstClr val="black"/>
                </a:solidFill>
                <a:latin typeface="Arial" pitchFamily="34" charset="0"/>
                <a:cs typeface="Arial" pitchFamily="34" charset="0"/>
              </a:rPr>
              <a:t>مدي تقدم السواحل أو </a:t>
            </a:r>
            <a:r>
              <a:rPr lang="ar-EG" sz="2400" b="1" dirty="0" smtClean="0">
                <a:solidFill>
                  <a:prstClr val="black"/>
                </a:solidFill>
                <a:latin typeface="Arial" pitchFamily="34" charset="0"/>
                <a:cs typeface="Arial" pitchFamily="34" charset="0"/>
              </a:rPr>
              <a:t>تراجعها في الوقت الراهن، وعليه تم تصنيف </a:t>
            </a:r>
            <a:r>
              <a:rPr lang="ar-EG" sz="2400" b="1" dirty="0">
                <a:solidFill>
                  <a:prstClr val="black"/>
                </a:solidFill>
                <a:latin typeface="Arial" pitchFamily="34" charset="0"/>
                <a:cs typeface="Arial" pitchFamily="34" charset="0"/>
              </a:rPr>
              <a:t>السواحل </a:t>
            </a:r>
            <a:r>
              <a:rPr lang="ar-EG" sz="2400" b="1" dirty="0" smtClean="0">
                <a:solidFill>
                  <a:prstClr val="black"/>
                </a:solidFill>
                <a:latin typeface="Arial" pitchFamily="34" charset="0"/>
                <a:cs typeface="Arial" pitchFamily="34" charset="0"/>
              </a:rPr>
              <a:t>إلي </a:t>
            </a:r>
            <a:r>
              <a:rPr lang="ar-EG" sz="2400" b="1" dirty="0">
                <a:solidFill>
                  <a:prstClr val="black"/>
                </a:solidFill>
                <a:latin typeface="Arial" pitchFamily="34" charset="0"/>
                <a:cs typeface="Arial" pitchFamily="34" charset="0"/>
              </a:rPr>
              <a:t>مجموعتين: سواحل تتقدم في الوقت الحاضر، وسواحل تتراجع في الوقت الحاضر.</a:t>
            </a:r>
          </a:p>
          <a:p>
            <a:pPr algn="just" defTabSz="766816" fontAlgn="base">
              <a:spcBef>
                <a:spcPct val="0"/>
              </a:spcBef>
              <a:spcAft>
                <a:spcPct val="0"/>
              </a:spcAft>
            </a:pPr>
            <a:endParaRPr lang="ar-EG" sz="2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7442246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3537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41891" y="457200"/>
            <a:ext cx="8458200" cy="885371"/>
          </a:xfrm>
        </p:spPr>
        <p:txBody>
          <a:bodyPr>
            <a:normAutofit/>
          </a:bodyPr>
          <a:lstStyle/>
          <a:p>
            <a:pPr algn="ctr" rtl="1"/>
            <a:r>
              <a:rPr lang="ar-EG" dirty="0" smtClean="0">
                <a:latin typeface="Arial" pitchFamily="34" charset="0"/>
                <a:cs typeface="Arial" pitchFamily="34" charset="0"/>
              </a:rPr>
              <a:t>جيومورفولوجية السواحل</a:t>
            </a:r>
            <a:endParaRPr lang="ar-SA" dirty="0">
              <a:latin typeface="Arial" pitchFamily="34" charset="0"/>
              <a:cs typeface="Arial" pitchFamily="34" charset="0"/>
            </a:endParaRPr>
          </a:p>
        </p:txBody>
      </p:sp>
      <p:pic>
        <p:nvPicPr>
          <p:cNvPr id="1026" name="Picture 2" descr="E:\الجيومورفولوجيا\pic\التعرية البحرية\1 السواحل.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52599"/>
            <a:ext cx="4663440" cy="313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301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EG" sz="2800" b="1" dirty="0" smtClean="0">
                  <a:solidFill>
                    <a:srgbClr val="000000"/>
                  </a:solidFill>
                  <a:latin typeface="Arial" pitchFamily="34" charset="0"/>
                  <a:cs typeface="Arial" pitchFamily="34" charset="0"/>
                </a:rPr>
                <a:t>مقدمة</a:t>
              </a:r>
              <a:endParaRPr lang="ar-SA" sz="2800" dirty="0">
                <a:solidFill>
                  <a:srgbClr val="000000"/>
                </a:solidFill>
              </a:endParaRPr>
            </a:p>
          </p:txBody>
        </p:sp>
        <p:sp>
          <p:nvSpPr>
            <p:cNvPr id="13" name="Text Box 28"/>
            <p:cNvSpPr txBox="1">
              <a:spLocks noChangeArrowheads="1"/>
            </p:cNvSpPr>
            <p:nvPr/>
          </p:nvSpPr>
          <p:spPr bwMode="auto">
            <a:xfrm flipH="1">
              <a:off x="106943867" y="107967780"/>
              <a:ext cx="600319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السواحل</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228598" y="1467792"/>
            <a:ext cx="8458411" cy="5252431"/>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53" name="Text Box 59"/>
          <p:cNvSpPr txBox="1">
            <a:spLocks noChangeArrowheads="1"/>
          </p:cNvSpPr>
          <p:nvPr/>
        </p:nvSpPr>
        <p:spPr bwMode="auto">
          <a:xfrm flipH="1">
            <a:off x="228597" y="1467793"/>
            <a:ext cx="8417875" cy="5252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defTabSz="766816" fontAlgn="base">
              <a:spcBef>
                <a:spcPct val="0"/>
              </a:spcBef>
              <a:spcAft>
                <a:spcPct val="0"/>
              </a:spcAft>
            </a:pPr>
            <a:r>
              <a:rPr lang="ar-EG" sz="2200" b="1" dirty="0" smtClean="0">
                <a:solidFill>
                  <a:prstClr val="black"/>
                </a:solidFill>
                <a:latin typeface="Arial" pitchFamily="34" charset="0"/>
                <a:cs typeface="Arial" pitchFamily="34" charset="0"/>
              </a:rPr>
              <a:t>    </a:t>
            </a:r>
            <a:r>
              <a:rPr lang="ar-EG" sz="2400" b="1" dirty="0">
                <a:solidFill>
                  <a:prstClr val="black"/>
                </a:solidFill>
                <a:latin typeface="Arial" pitchFamily="34" charset="0"/>
                <a:cs typeface="Arial" pitchFamily="34" charset="0"/>
              </a:rPr>
              <a:t>تتعرض سواحل البحار والمحيطات لعمليات نحت بفعل العواصف البحرية القوية، وارساب للمجاري المائية التي تلتقي بالساحل، ورواسب الرياح. نتيجة لذلك تتعرض السواحل البحرية لعمليات تتباين من عمليات نحت إلى عمليات ارساب. ينجم عن ذلك تكوين ظاهرات وأشكال </a:t>
            </a:r>
            <a:r>
              <a:rPr lang="ar-EG" sz="2400" b="1" dirty="0" smtClean="0">
                <a:solidFill>
                  <a:prstClr val="black"/>
                </a:solidFill>
                <a:latin typeface="Arial" pitchFamily="34" charset="0"/>
                <a:cs typeface="Arial" pitchFamily="34" charset="0"/>
              </a:rPr>
              <a:t>جيومورفولوجية متنوعة </a:t>
            </a:r>
            <a:r>
              <a:rPr lang="ar-EG" sz="2400" b="1" dirty="0">
                <a:solidFill>
                  <a:prstClr val="black"/>
                </a:solidFill>
                <a:latin typeface="Arial" pitchFamily="34" charset="0"/>
                <a:cs typeface="Arial" pitchFamily="34" charset="0"/>
              </a:rPr>
              <a:t>تشكل المظهر الطبيعي </a:t>
            </a:r>
            <a:r>
              <a:rPr lang="en-US" sz="2400" b="1" dirty="0">
                <a:solidFill>
                  <a:prstClr val="black"/>
                </a:solidFill>
                <a:latin typeface="Arial" pitchFamily="34" charset="0"/>
                <a:cs typeface="Arial" pitchFamily="34" charset="0"/>
              </a:rPr>
              <a:t>landscape </a:t>
            </a:r>
            <a:r>
              <a:rPr lang="ar-EG" sz="2400" b="1" dirty="0" smtClean="0">
                <a:solidFill>
                  <a:prstClr val="black"/>
                </a:solidFill>
                <a:latin typeface="Arial" pitchFamily="34" charset="0"/>
                <a:cs typeface="Arial" pitchFamily="34" charset="0"/>
              </a:rPr>
              <a:t> للساحل</a:t>
            </a:r>
            <a:r>
              <a:rPr lang="ar-EG" sz="2400" b="1" dirty="0">
                <a:solidFill>
                  <a:prstClr val="black"/>
                </a:solidFill>
                <a:latin typeface="Arial" pitchFamily="34" charset="0"/>
                <a:cs typeface="Arial" pitchFamily="34" charset="0"/>
              </a:rPr>
              <a:t>. تعمل الأمواج على توزيع وإعادة توزيع الرواسب </a:t>
            </a:r>
            <a:r>
              <a:rPr lang="ar-EG" sz="2400" b="1" dirty="0" err="1">
                <a:solidFill>
                  <a:prstClr val="black"/>
                </a:solidFill>
                <a:latin typeface="Arial" pitchFamily="34" charset="0"/>
                <a:cs typeface="Arial" pitchFamily="34" charset="0"/>
              </a:rPr>
              <a:t>والمفتتات</a:t>
            </a:r>
            <a:r>
              <a:rPr lang="ar-EG" sz="2400" b="1" dirty="0">
                <a:solidFill>
                  <a:prstClr val="black"/>
                </a:solidFill>
                <a:latin typeface="Arial" pitchFamily="34" charset="0"/>
                <a:cs typeface="Arial" pitchFamily="34" charset="0"/>
              </a:rPr>
              <a:t> الصخرية ونشرها في البحر. </a:t>
            </a:r>
          </a:p>
          <a:p>
            <a:pPr algn="just" defTabSz="766816" fontAlgn="base">
              <a:spcBef>
                <a:spcPct val="0"/>
              </a:spcBef>
              <a:spcAft>
                <a:spcPct val="0"/>
              </a:spcAft>
            </a:pPr>
            <a:r>
              <a:rPr lang="ar-EG" sz="2400" b="1" dirty="0">
                <a:solidFill>
                  <a:prstClr val="black"/>
                </a:solidFill>
                <a:latin typeface="Arial" pitchFamily="34" charset="0"/>
                <a:cs typeface="Arial" pitchFamily="34" charset="0"/>
              </a:rPr>
              <a:t>يتشكل الساحل بالعديد من العمليات والتي تتباين من ساحل إلي آخر وذلك لتباين في الخصائص والمكونات والبيئة الطبيعية التي يوجد فيها المسطح المائي. من أهم المؤثرات في تكوين ملامح وحدات الأرض في السواحل:</a:t>
            </a:r>
          </a:p>
          <a:p>
            <a:pPr marL="342900" indent="-342900" algn="just" defTabSz="766816" fontAlgn="base">
              <a:spcBef>
                <a:spcPct val="0"/>
              </a:spcBef>
              <a:spcAft>
                <a:spcPct val="0"/>
              </a:spcAft>
              <a:buFont typeface="Wingdings" pitchFamily="2" charset="2"/>
              <a:buChar char="§"/>
            </a:pPr>
            <a:r>
              <a:rPr lang="ar-EG" sz="2400" b="1" dirty="0">
                <a:solidFill>
                  <a:prstClr val="black"/>
                </a:solidFill>
                <a:latin typeface="Arial" pitchFamily="34" charset="0"/>
                <a:cs typeface="Arial" pitchFamily="34" charset="0"/>
              </a:rPr>
              <a:t> عامل التكوين الصخري والبنية </a:t>
            </a:r>
            <a:r>
              <a:rPr lang="ar-EG" sz="2400" b="1" dirty="0" smtClean="0">
                <a:solidFill>
                  <a:prstClr val="black"/>
                </a:solidFill>
                <a:latin typeface="Arial" pitchFamily="34" charset="0"/>
                <a:cs typeface="Arial" pitchFamily="34" charset="0"/>
              </a:rPr>
              <a:t>الجيولوجية.</a:t>
            </a:r>
          </a:p>
          <a:p>
            <a:pPr marL="342900" indent="-342900" algn="just" defTabSz="766816" fontAlgn="base">
              <a:spcBef>
                <a:spcPct val="0"/>
              </a:spcBef>
              <a:spcAft>
                <a:spcPct val="0"/>
              </a:spcAft>
              <a:buFont typeface="Wingdings" pitchFamily="2" charset="2"/>
              <a:buChar char="§"/>
            </a:pPr>
            <a:r>
              <a:rPr lang="ar-SA" sz="2400" b="1" dirty="0">
                <a:solidFill>
                  <a:prstClr val="black"/>
                </a:solidFill>
                <a:latin typeface="Arial" pitchFamily="34" charset="0"/>
                <a:cs typeface="Arial" pitchFamily="34" charset="0"/>
              </a:rPr>
              <a:t>عامل حركة المد والجزر والتيارات </a:t>
            </a:r>
            <a:r>
              <a:rPr lang="ar-SA" sz="2400" b="1" dirty="0" smtClean="0">
                <a:solidFill>
                  <a:prstClr val="black"/>
                </a:solidFill>
                <a:latin typeface="Arial" pitchFamily="34" charset="0"/>
                <a:cs typeface="Arial" pitchFamily="34" charset="0"/>
              </a:rPr>
              <a:t>البحرية</a:t>
            </a:r>
            <a:r>
              <a:rPr lang="ar-EG" sz="2400" b="1" dirty="0" smtClean="0">
                <a:solidFill>
                  <a:prstClr val="black"/>
                </a:solidFill>
                <a:latin typeface="Arial" pitchFamily="34" charset="0"/>
                <a:cs typeface="Arial" pitchFamily="34" charset="0"/>
              </a:rPr>
              <a:t>.</a:t>
            </a:r>
          </a:p>
          <a:p>
            <a:pPr marL="342900" indent="-342900" algn="just" defTabSz="766816" fontAlgn="base">
              <a:spcBef>
                <a:spcPct val="0"/>
              </a:spcBef>
              <a:spcAft>
                <a:spcPct val="0"/>
              </a:spcAft>
              <a:buFont typeface="Wingdings" pitchFamily="2" charset="2"/>
              <a:buChar char="§"/>
            </a:pPr>
            <a:r>
              <a:rPr lang="ar-SA" sz="2400" b="1" dirty="0">
                <a:solidFill>
                  <a:prstClr val="black"/>
                </a:solidFill>
                <a:latin typeface="Arial" pitchFamily="34" charset="0"/>
                <a:cs typeface="Arial" pitchFamily="34" charset="0"/>
              </a:rPr>
              <a:t>عامل حركة </a:t>
            </a:r>
            <a:r>
              <a:rPr lang="ar-SA" sz="2400" b="1" dirty="0" smtClean="0">
                <a:solidFill>
                  <a:prstClr val="black"/>
                </a:solidFill>
                <a:latin typeface="Arial" pitchFamily="34" charset="0"/>
                <a:cs typeface="Arial" pitchFamily="34" charset="0"/>
              </a:rPr>
              <a:t>الأمواج</a:t>
            </a:r>
            <a:r>
              <a:rPr lang="ar-EG" sz="2400" b="1" dirty="0" smtClean="0">
                <a:solidFill>
                  <a:prstClr val="black"/>
                </a:solidFill>
                <a:latin typeface="Arial" pitchFamily="34" charset="0"/>
                <a:cs typeface="Arial" pitchFamily="34" charset="0"/>
              </a:rPr>
              <a:t>.</a:t>
            </a:r>
          </a:p>
          <a:p>
            <a:pPr marL="342900" indent="-342900" algn="just" defTabSz="766816" fontAlgn="base">
              <a:spcBef>
                <a:spcPct val="0"/>
              </a:spcBef>
              <a:spcAft>
                <a:spcPct val="0"/>
              </a:spcAft>
              <a:buFont typeface="Wingdings" pitchFamily="2" charset="2"/>
              <a:buChar char="§"/>
            </a:pPr>
            <a:r>
              <a:rPr lang="ar-SA" sz="2400" b="1" dirty="0" smtClean="0">
                <a:solidFill>
                  <a:prstClr val="black"/>
                </a:solidFill>
                <a:latin typeface="Arial" pitchFamily="34" charset="0"/>
                <a:cs typeface="Arial" pitchFamily="34" charset="0"/>
              </a:rPr>
              <a:t>اختلاف </a:t>
            </a:r>
            <a:r>
              <a:rPr lang="ar-SA" sz="2400" b="1" dirty="0">
                <a:solidFill>
                  <a:prstClr val="black"/>
                </a:solidFill>
                <a:latin typeface="Arial" pitchFamily="34" charset="0"/>
                <a:cs typeface="Arial" pitchFamily="34" charset="0"/>
              </a:rPr>
              <a:t>مستوي سطح البحر وتذبذبه خلال العصور </a:t>
            </a:r>
            <a:r>
              <a:rPr lang="ar-SA" sz="2400" b="1" dirty="0" smtClean="0">
                <a:solidFill>
                  <a:prstClr val="black"/>
                </a:solidFill>
                <a:latin typeface="Arial" pitchFamily="34" charset="0"/>
                <a:cs typeface="Arial" pitchFamily="34" charset="0"/>
              </a:rPr>
              <a:t>الجيولوجية</a:t>
            </a:r>
            <a:r>
              <a:rPr lang="ar-EG" sz="2400" b="1" dirty="0" smtClean="0">
                <a:solidFill>
                  <a:prstClr val="black"/>
                </a:solidFill>
                <a:latin typeface="Arial" pitchFamily="34" charset="0"/>
                <a:cs typeface="Arial" pitchFamily="34" charset="0"/>
              </a:rPr>
              <a:t>.</a:t>
            </a:r>
            <a:r>
              <a:rPr lang="ar-SA" sz="2400" b="1" dirty="0" smtClean="0">
                <a:solidFill>
                  <a:prstClr val="black"/>
                </a:solidFill>
                <a:latin typeface="Arial" pitchFamily="34" charset="0"/>
                <a:cs typeface="Arial" pitchFamily="34" charset="0"/>
              </a:rPr>
              <a:t> </a:t>
            </a:r>
            <a:endParaRPr lang="ar-SA" sz="2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4689119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2389" y="108461478"/>
              <a:ext cx="636720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a:solidFill>
                    <a:srgbClr val="000000"/>
                  </a:solidFill>
                  <a:latin typeface="Arial" pitchFamily="34" charset="0"/>
                  <a:cs typeface="Arial" pitchFamily="34" charset="0"/>
                </a:rPr>
                <a:t>التكوين الصخري والبنية الجيولوجية</a:t>
              </a: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عوامل تشكيل الأشكال التضاريسية الساحلية</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4468" y="1467792"/>
            <a:ext cx="8780680"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2353044" y="1475087"/>
            <a:ext cx="6430634" cy="5314286"/>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     تباين </a:t>
              </a:r>
              <a:r>
                <a:rPr lang="ar-EG" sz="1600" b="1" dirty="0">
                  <a:solidFill>
                    <a:srgbClr val="000000"/>
                  </a:solidFill>
                  <a:latin typeface="Arial" pitchFamily="34" charset="0"/>
                  <a:cs typeface="Arial" pitchFamily="34" charset="0"/>
                </a:rPr>
                <a:t>الصخور من العوامل المؤثرة في تشكيل مظهر وملامح سطح ساحل البحار والمحيطات. </a:t>
              </a:r>
              <a:r>
                <a:rPr lang="ar-EG" sz="1600" b="1" dirty="0" smtClean="0">
                  <a:solidFill>
                    <a:srgbClr val="000000"/>
                  </a:solidFill>
                  <a:latin typeface="Arial" pitchFamily="34" charset="0"/>
                  <a:cs typeface="Arial" pitchFamily="34" charset="0"/>
                </a:rPr>
                <a:t>فتكوين </a:t>
              </a:r>
              <a:r>
                <a:rPr lang="ar-EG" sz="1600" b="1" dirty="0">
                  <a:solidFill>
                    <a:srgbClr val="000000"/>
                  </a:solidFill>
                  <a:latin typeface="Arial" pitchFamily="34" charset="0"/>
                  <a:cs typeface="Arial" pitchFamily="34" charset="0"/>
                </a:rPr>
                <a:t>السواحل والمنخفضات هو نتاج لتكوين </a:t>
              </a:r>
              <a:r>
                <a:rPr lang="ar-EG" sz="1600" b="1" dirty="0" smtClean="0">
                  <a:solidFill>
                    <a:srgbClr val="000000"/>
                  </a:solidFill>
                  <a:latin typeface="Arial" pitchFamily="34" charset="0"/>
                  <a:cs typeface="Arial" pitchFamily="34" charset="0"/>
                </a:rPr>
                <a:t>السواحل </a:t>
              </a:r>
              <a:r>
                <a:rPr lang="ar-EG" sz="1600" b="1" dirty="0">
                  <a:solidFill>
                    <a:srgbClr val="000000"/>
                  </a:solidFill>
                  <a:latin typeface="Arial" pitchFamily="34" charset="0"/>
                  <a:cs typeface="Arial" pitchFamily="34" charset="0"/>
                </a:rPr>
                <a:t>من صخور رخوة ولينة لم تتعرض لعمليات رفع </a:t>
              </a:r>
              <a:r>
                <a:rPr lang="ar-EG" sz="1600" b="1" dirty="0" err="1" smtClean="0">
                  <a:solidFill>
                    <a:srgbClr val="000000"/>
                  </a:solidFill>
                  <a:latin typeface="Arial" pitchFamily="34" charset="0"/>
                  <a:cs typeface="Arial" pitchFamily="34" charset="0"/>
                </a:rPr>
                <a:t>تكتونية</a:t>
              </a:r>
              <a:r>
                <a:rPr lang="ar-EG" sz="1600" b="1" dirty="0" smtClean="0">
                  <a:solidFill>
                    <a:srgbClr val="000000"/>
                  </a:solidFill>
                  <a:latin typeface="Arial" pitchFamily="34" charset="0"/>
                  <a:cs typeface="Arial" pitchFamily="34" charset="0"/>
                </a:rPr>
                <a:t>.، أما السواحل </a:t>
              </a:r>
              <a:r>
                <a:rPr lang="ar-EG" sz="1600" b="1" dirty="0">
                  <a:solidFill>
                    <a:srgbClr val="000000"/>
                  </a:solidFill>
                  <a:latin typeface="Arial" pitchFamily="34" charset="0"/>
                  <a:cs typeface="Arial" pitchFamily="34" charset="0"/>
                </a:rPr>
                <a:t>المرتفعة </a:t>
              </a:r>
              <a:r>
                <a:rPr lang="ar-EG" sz="1600" b="1" dirty="0" smtClean="0">
                  <a:solidFill>
                    <a:srgbClr val="000000"/>
                  </a:solidFill>
                  <a:latin typeface="Arial" pitchFamily="34" charset="0"/>
                  <a:cs typeface="Arial" pitchFamily="34" charset="0"/>
                </a:rPr>
                <a:t>التي </a:t>
              </a:r>
              <a:r>
                <a:rPr lang="ar-EG" sz="1600" b="1" dirty="0">
                  <a:solidFill>
                    <a:srgbClr val="000000"/>
                  </a:solidFill>
                  <a:latin typeface="Arial" pitchFamily="34" charset="0"/>
                  <a:cs typeface="Arial" pitchFamily="34" charset="0"/>
                </a:rPr>
                <a:t>تحدها الجروف البحرية </a:t>
              </a:r>
              <a:r>
                <a:rPr lang="en-US" sz="1600" b="1" dirty="0">
                  <a:solidFill>
                    <a:srgbClr val="000000"/>
                  </a:solidFill>
                  <a:latin typeface="Arial" pitchFamily="34" charset="0"/>
                  <a:cs typeface="Arial" pitchFamily="34" charset="0"/>
                </a:rPr>
                <a:t>marine cliff </a:t>
              </a:r>
              <a:r>
                <a:rPr lang="ar-EG" sz="1600" b="1" dirty="0" smtClean="0">
                  <a:solidFill>
                    <a:srgbClr val="000000"/>
                  </a:solidFill>
                  <a:latin typeface="Arial" pitchFamily="34" charset="0"/>
                  <a:cs typeface="Arial" pitchFamily="34" charset="0"/>
                </a:rPr>
                <a:t> تتألف </a:t>
              </a:r>
              <a:r>
                <a:rPr lang="ar-EG" sz="1600" b="1" dirty="0">
                  <a:solidFill>
                    <a:srgbClr val="000000"/>
                  </a:solidFill>
                  <a:latin typeface="Arial" pitchFamily="34" charset="0"/>
                  <a:cs typeface="Arial" pitchFamily="34" charset="0"/>
                </a:rPr>
                <a:t>من صخور صلبة، </a:t>
              </a:r>
              <a:r>
                <a:rPr lang="ar-EG" sz="1600" b="1" dirty="0" smtClean="0">
                  <a:solidFill>
                    <a:srgbClr val="000000"/>
                  </a:solidFill>
                  <a:latin typeface="Arial" pitchFamily="34" charset="0"/>
                  <a:cs typeface="Arial" pitchFamily="34" charset="0"/>
                </a:rPr>
                <a:t>وساهم في تشكيلها عمليات </a:t>
              </a:r>
              <a:r>
                <a:rPr lang="ar-EG" sz="1600" b="1" dirty="0">
                  <a:solidFill>
                    <a:srgbClr val="000000"/>
                  </a:solidFill>
                  <a:latin typeface="Arial" pitchFamily="34" charset="0"/>
                  <a:cs typeface="Arial" pitchFamily="34" charset="0"/>
                </a:rPr>
                <a:t>رفع </a:t>
              </a:r>
              <a:r>
                <a:rPr lang="ar-EG" sz="1600" b="1" dirty="0" err="1">
                  <a:solidFill>
                    <a:srgbClr val="000000"/>
                  </a:solidFill>
                  <a:latin typeface="Arial" pitchFamily="34" charset="0"/>
                  <a:cs typeface="Arial" pitchFamily="34" charset="0"/>
                </a:rPr>
                <a:t>تكتونية</a:t>
              </a:r>
              <a:r>
                <a:rPr lang="ar-EG" sz="1600" b="1" dirty="0">
                  <a:solidFill>
                    <a:srgbClr val="000000"/>
                  </a:solidFill>
                  <a:latin typeface="Arial" pitchFamily="34" charset="0"/>
                  <a:cs typeface="Arial" pitchFamily="34" charset="0"/>
                </a:rPr>
                <a:t>. </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فإذا </a:t>
              </a:r>
              <a:r>
                <a:rPr lang="ar-EG" sz="1600" b="1" dirty="0">
                  <a:solidFill>
                    <a:srgbClr val="000000"/>
                  </a:solidFill>
                  <a:latin typeface="Arial" pitchFamily="34" charset="0"/>
                  <a:cs typeface="Arial" pitchFamily="34" charset="0"/>
                </a:rPr>
                <a:t>كانت الجروف البحرية على خط الساحل وتتكون من صخور </a:t>
              </a:r>
              <a:r>
                <a:rPr lang="ar-EG" sz="1600" b="1" dirty="0" smtClean="0">
                  <a:solidFill>
                    <a:srgbClr val="000000"/>
                  </a:solidFill>
                  <a:latin typeface="Arial" pitchFamily="34" charset="0"/>
                  <a:cs typeface="Arial" pitchFamily="34" charset="0"/>
                </a:rPr>
                <a:t>طبقية من صخور </a:t>
              </a:r>
              <a:r>
                <a:rPr lang="ar-EG" sz="1600" b="1" dirty="0">
                  <a:solidFill>
                    <a:srgbClr val="000000"/>
                  </a:solidFill>
                  <a:latin typeface="Arial" pitchFamily="34" charset="0"/>
                  <a:cs typeface="Arial" pitchFamily="34" charset="0"/>
                </a:rPr>
                <a:t>لينة متراكبة </a:t>
              </a:r>
              <a:r>
                <a:rPr lang="ar-EG" sz="1600" b="1" dirty="0" smtClean="0">
                  <a:solidFill>
                    <a:srgbClr val="000000"/>
                  </a:solidFill>
                  <a:latin typeface="Arial" pitchFamily="34" charset="0"/>
                  <a:cs typeface="Arial" pitchFamily="34" charset="0"/>
                </a:rPr>
                <a:t>مع </a:t>
              </a:r>
              <a:r>
                <a:rPr lang="ar-EG" sz="1600" b="1" dirty="0">
                  <a:solidFill>
                    <a:srgbClr val="000000"/>
                  </a:solidFill>
                  <a:latin typeface="Arial" pitchFamily="34" charset="0"/>
                  <a:cs typeface="Arial" pitchFamily="34" charset="0"/>
                </a:rPr>
                <a:t>طبقات صلبة، فإن الأمواج تعمل على تمزيق وتآكل الصخور اللينة نتيجة </a:t>
              </a:r>
              <a:r>
                <a:rPr lang="ar-EG" sz="1600" b="1" dirty="0" smtClean="0">
                  <a:solidFill>
                    <a:srgbClr val="000000"/>
                  </a:solidFill>
                  <a:latin typeface="Arial" pitchFamily="34" charset="0"/>
                  <a:cs typeface="Arial" pitchFamily="34" charset="0"/>
                </a:rPr>
                <a:t>على </a:t>
              </a:r>
              <a:r>
                <a:rPr lang="ar-EG" sz="1600" b="1" dirty="0">
                  <a:solidFill>
                    <a:srgbClr val="000000"/>
                  </a:solidFill>
                  <a:latin typeface="Arial" pitchFamily="34" charset="0"/>
                  <a:cs typeface="Arial" pitchFamily="34" charset="0"/>
                </a:rPr>
                <a:t>سطحها، فتنهار وتنزلق وتتساقط في مياه </a:t>
              </a:r>
              <a:r>
                <a:rPr lang="ar-EG" sz="1600" b="1" dirty="0" smtClean="0">
                  <a:solidFill>
                    <a:srgbClr val="000000"/>
                  </a:solidFill>
                  <a:latin typeface="Arial" pitchFamily="34" charset="0"/>
                  <a:cs typeface="Arial" pitchFamily="34" charset="0"/>
                </a:rPr>
                <a:t>البحر، ويتم </a:t>
              </a:r>
              <a:r>
                <a:rPr lang="ar-EG" sz="1600" b="1" dirty="0">
                  <a:solidFill>
                    <a:srgbClr val="000000"/>
                  </a:solidFill>
                  <a:latin typeface="Arial" pitchFamily="34" charset="0"/>
                  <a:cs typeface="Arial" pitchFamily="34" charset="0"/>
                </a:rPr>
                <a:t>نقلها وترسيبها في مناطق داخلية أو على الساحل. </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وفي </a:t>
              </a:r>
              <a:r>
                <a:rPr lang="ar-EG" sz="1600" b="1" dirty="0">
                  <a:solidFill>
                    <a:srgbClr val="000000"/>
                  </a:solidFill>
                  <a:latin typeface="Arial" pitchFamily="34" charset="0"/>
                  <a:cs typeface="Arial" pitchFamily="34" charset="0"/>
                </a:rPr>
                <a:t>حال عدم قدرة المياه والأمواج على حمل هذه </a:t>
              </a:r>
              <a:r>
                <a:rPr lang="ar-EG" sz="1600" b="1" dirty="0" err="1">
                  <a:solidFill>
                    <a:srgbClr val="000000"/>
                  </a:solidFill>
                  <a:latin typeface="Arial" pitchFamily="34" charset="0"/>
                  <a:cs typeface="Arial" pitchFamily="34" charset="0"/>
                </a:rPr>
                <a:t>المفتتات</a:t>
              </a:r>
              <a:r>
                <a:rPr lang="ar-EG" sz="1600" b="1" dirty="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تترسب </a:t>
              </a:r>
              <a:r>
                <a:rPr lang="ar-EG" sz="1600" b="1" dirty="0">
                  <a:solidFill>
                    <a:srgbClr val="000000"/>
                  </a:solidFill>
                  <a:latin typeface="Arial" pitchFamily="34" charset="0"/>
                  <a:cs typeface="Arial" pitchFamily="34" charset="0"/>
                </a:rPr>
                <a:t>وتكون حواجز حصوية. </a:t>
              </a:r>
              <a:r>
                <a:rPr lang="ar-EG" sz="1600" b="1" dirty="0" smtClean="0">
                  <a:solidFill>
                    <a:srgbClr val="000000"/>
                  </a:solidFill>
                  <a:latin typeface="Arial" pitchFamily="34" charset="0"/>
                  <a:cs typeface="Arial" pitchFamily="34" charset="0"/>
                </a:rPr>
                <a:t>أما الانزلاقات </a:t>
              </a:r>
              <a:r>
                <a:rPr lang="ar-EG" sz="1600" b="1" dirty="0">
                  <a:solidFill>
                    <a:srgbClr val="000000"/>
                  </a:solidFill>
                  <a:latin typeface="Arial" pitchFamily="34" charset="0"/>
                  <a:cs typeface="Arial" pitchFamily="34" charset="0"/>
                </a:rPr>
                <a:t>الأرضية التي قد تنشأ من تكوين طبقات لينة تحت الطبقات صلبة </a:t>
              </a:r>
              <a:r>
                <a:rPr lang="ar-EG" sz="1600" b="1" dirty="0" smtClean="0">
                  <a:solidFill>
                    <a:srgbClr val="000000"/>
                  </a:solidFill>
                  <a:latin typeface="Arial" pitchFamily="34" charset="0"/>
                  <a:cs typeface="Arial" pitchFamily="34" charset="0"/>
                </a:rPr>
                <a:t>فتؤدي </a:t>
              </a:r>
              <a:r>
                <a:rPr lang="ar-EG" sz="1600" b="1" dirty="0">
                  <a:solidFill>
                    <a:srgbClr val="000000"/>
                  </a:solidFill>
                  <a:latin typeface="Arial" pitchFamily="34" charset="0"/>
                  <a:cs typeface="Arial" pitchFamily="34" charset="0"/>
                </a:rPr>
                <a:t>إلى تراجع الجروف البحرية. </a:t>
              </a:r>
              <a:r>
                <a:rPr lang="ar-EG" sz="1600" b="1" dirty="0" smtClean="0">
                  <a:solidFill>
                    <a:srgbClr val="000000"/>
                  </a:solidFill>
                  <a:latin typeface="Arial" pitchFamily="34" charset="0"/>
                  <a:cs typeface="Arial" pitchFamily="34" charset="0"/>
                </a:rPr>
                <a:t>وعندما </a:t>
              </a:r>
              <a:r>
                <a:rPr lang="ar-EG" sz="1600" b="1" dirty="0">
                  <a:solidFill>
                    <a:srgbClr val="000000"/>
                  </a:solidFill>
                  <a:latin typeface="Arial" pitchFamily="34" charset="0"/>
                  <a:cs typeface="Arial" pitchFamily="34" charset="0"/>
                </a:rPr>
                <a:t>تتراجع </a:t>
              </a:r>
              <a:r>
                <a:rPr lang="ar-EG" sz="1600" b="1" dirty="0" smtClean="0">
                  <a:solidFill>
                    <a:srgbClr val="000000"/>
                  </a:solidFill>
                  <a:latin typeface="Arial" pitchFamily="34" charset="0"/>
                  <a:cs typeface="Arial" pitchFamily="34" charset="0"/>
                </a:rPr>
                <a:t>بشدة </a:t>
              </a:r>
              <a:r>
                <a:rPr lang="ar-EG" sz="1600" b="1" dirty="0">
                  <a:solidFill>
                    <a:srgbClr val="000000"/>
                  </a:solidFill>
                  <a:latin typeface="Arial" pitchFamily="34" charset="0"/>
                  <a:cs typeface="Arial" pitchFamily="34" charset="0"/>
                </a:rPr>
                <a:t>تكون أمامها سهول أو مدرجات بحرية مستوية السطح. </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وفي </a:t>
              </a:r>
              <a:r>
                <a:rPr lang="ar-EG" sz="1600" b="1" dirty="0">
                  <a:solidFill>
                    <a:srgbClr val="000000"/>
                  </a:solidFill>
                  <a:latin typeface="Arial" pitchFamily="34" charset="0"/>
                  <a:cs typeface="Arial" pitchFamily="34" charset="0"/>
                </a:rPr>
                <a:t>حال </a:t>
              </a:r>
              <a:r>
                <a:rPr lang="ar-EG" sz="1600" b="1" dirty="0" smtClean="0">
                  <a:solidFill>
                    <a:srgbClr val="000000"/>
                  </a:solidFill>
                  <a:latin typeface="Arial" pitchFamily="34" charset="0"/>
                  <a:cs typeface="Arial" pitchFamily="34" charset="0"/>
                </a:rPr>
                <a:t>وجود جروف </a:t>
              </a:r>
              <a:r>
                <a:rPr lang="ar-EG" sz="1600" b="1" dirty="0">
                  <a:solidFill>
                    <a:srgbClr val="000000"/>
                  </a:solidFill>
                  <a:latin typeface="Arial" pitchFamily="34" charset="0"/>
                  <a:cs typeface="Arial" pitchFamily="34" charset="0"/>
                </a:rPr>
                <a:t>بحرية مكونة من طبقة صخرية صلبة فوق طبقة لينة فسرعان ما تعمل الأمواج على نحت الصخور اللينة وكشف مناطق الضعف </a:t>
              </a:r>
              <a:r>
                <a:rPr lang="ar-EG" sz="1600" b="1" dirty="0" smtClean="0">
                  <a:solidFill>
                    <a:srgbClr val="000000"/>
                  </a:solidFill>
                  <a:latin typeface="Arial" pitchFamily="34" charset="0"/>
                  <a:cs typeface="Arial" pitchFamily="34" charset="0"/>
                </a:rPr>
                <a:t>الجيولوجي، وبمرور </a:t>
              </a:r>
              <a:r>
                <a:rPr lang="ar-EG" sz="1600" b="1" dirty="0">
                  <a:solidFill>
                    <a:srgbClr val="000000"/>
                  </a:solidFill>
                  <a:latin typeface="Arial" pitchFamily="34" charset="0"/>
                  <a:cs typeface="Arial" pitchFamily="34" charset="0"/>
                </a:rPr>
                <a:t>الوقت تظهر الفجوات البحرية، والمسلات والجسور، والكهوف البحرية. </a:t>
              </a:r>
              <a:r>
                <a:rPr lang="ar-EG" sz="1600" b="1" dirty="0" smtClean="0">
                  <a:solidFill>
                    <a:srgbClr val="000000"/>
                  </a:solidFill>
                  <a:latin typeface="Arial" pitchFamily="34" charset="0"/>
                  <a:cs typeface="Arial" pitchFamily="34" charset="0"/>
                </a:rPr>
                <a:t>أما تكوينات </a:t>
              </a:r>
              <a:r>
                <a:rPr lang="ar-EG" sz="1600" b="1" dirty="0">
                  <a:solidFill>
                    <a:srgbClr val="000000"/>
                  </a:solidFill>
                  <a:latin typeface="Arial" pitchFamily="34" charset="0"/>
                  <a:cs typeface="Arial" pitchFamily="34" charset="0"/>
                </a:rPr>
                <a:t>الأرصفة البحرية التي تنشئها الأمواج تتم في الصخور غير المتجانسة على الشاطئ. يرتبط بالصخور عامل التجوية الميكانيكية، والكيمائية.</a:t>
              </a:r>
            </a:p>
          </p:txBody>
        </p:sp>
      </p:grpSp>
      <p:pic>
        <p:nvPicPr>
          <p:cNvPr id="2050" name="Picture 2" descr="E:\الجيومورفولوجيا\pic\التعرية البحرية\جرف بحري.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30" y="1580770"/>
            <a:ext cx="2286000" cy="171229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الجيومورفولوجيا\pic\التعرية البحرية\الأمواج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330" y="3354785"/>
            <a:ext cx="2286000" cy="15982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الجيومورفولوجيا\pic\التعرية البحرية\PICT014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727" y="5029200"/>
            <a:ext cx="2286000" cy="158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6350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smtClean="0">
                  <a:solidFill>
                    <a:srgbClr val="000000"/>
                  </a:solidFill>
                  <a:latin typeface="Arial" pitchFamily="34" charset="0"/>
                  <a:cs typeface="Arial" pitchFamily="34" charset="0"/>
                </a:rPr>
                <a:t>حركة </a:t>
              </a:r>
              <a:r>
                <a:rPr lang="ar-SA" sz="2400" b="1" dirty="0">
                  <a:solidFill>
                    <a:srgbClr val="000000"/>
                  </a:solidFill>
                  <a:latin typeface="Arial" pitchFamily="34" charset="0"/>
                  <a:cs typeface="Arial" pitchFamily="34" charset="0"/>
                </a:rPr>
                <a:t>المد والجزر والتيارات </a:t>
              </a:r>
              <a:r>
                <a:rPr lang="ar-SA" sz="2400" b="1" dirty="0" smtClean="0">
                  <a:solidFill>
                    <a:srgbClr val="000000"/>
                  </a:solidFill>
                  <a:latin typeface="Arial" pitchFamily="34" charset="0"/>
                  <a:cs typeface="Arial" pitchFamily="34" charset="0"/>
                </a:rPr>
                <a:t>البحرية</a:t>
              </a:r>
              <a:endParaRPr lang="ar-SA" sz="24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عوامل تشكيل الأشكال التضاريسية الساحلية</a:t>
              </a:r>
              <a:endParaRPr lang="ar-EG" sz="3600" cap="all" dirty="0">
                <a:solidFill>
                  <a:srgbClr val="FFFF00"/>
                </a:solidFill>
                <a:effectLst>
                  <a:reflection blurRad="12700" stA="48000" endA="300" endPos="55000" dir="5400000" sy="-90000" algn="bl" rotWithShape="0"/>
                </a:effectLst>
                <a:latin typeface="Arial"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4" y="1467792"/>
            <a:ext cx="8792404"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6781800" y="1577366"/>
            <a:ext cx="2085073"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6781800" y="1852162"/>
            <a:ext cx="2085073"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ت</a:t>
            </a:r>
            <a:r>
              <a:rPr lang="ar-EG" sz="1600" b="1" dirty="0" smtClean="0">
                <a:solidFill>
                  <a:srgbClr val="000000"/>
                </a:solidFill>
                <a:latin typeface="Arial" pitchFamily="34" charset="0"/>
                <a:cs typeface="Arial" pitchFamily="34" charset="0"/>
              </a:rPr>
              <a:t>سهم</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التيارات البحرية </a:t>
            </a:r>
            <a:r>
              <a:rPr lang="ar-EG" sz="1600" b="1" dirty="0" smtClean="0">
                <a:solidFill>
                  <a:srgbClr val="000000"/>
                </a:solidFill>
                <a:latin typeface="Arial" pitchFamily="34" charset="0"/>
                <a:cs typeface="Arial" pitchFamily="34" charset="0"/>
              </a:rPr>
              <a:t>ب</a:t>
            </a:r>
            <a:r>
              <a:rPr lang="ar-SA" sz="1600" b="1" dirty="0" smtClean="0">
                <a:solidFill>
                  <a:srgbClr val="000000"/>
                </a:solidFill>
                <a:latin typeface="Arial" pitchFamily="34" charset="0"/>
                <a:cs typeface="Arial" pitchFamily="34" charset="0"/>
              </a:rPr>
              <a:t>دورا </a:t>
            </a:r>
            <a:r>
              <a:rPr lang="ar-SA" sz="1600" b="1" dirty="0">
                <a:solidFill>
                  <a:srgbClr val="000000"/>
                </a:solidFill>
                <a:latin typeface="Arial" pitchFamily="34" charset="0"/>
                <a:cs typeface="Arial" pitchFamily="34" charset="0"/>
              </a:rPr>
              <a:t>ضعيفا في تشكيل السواحل. وينحصر عامل التيارات البحرية في النحت على تأثير فعل تيارات المد والجزر. </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و</a:t>
            </a:r>
            <a:r>
              <a:rPr lang="ar-SA" sz="1600" b="1" dirty="0" smtClean="0">
                <a:solidFill>
                  <a:srgbClr val="000000"/>
                </a:solidFill>
                <a:latin typeface="Arial" pitchFamily="34" charset="0"/>
                <a:cs typeface="Arial" pitchFamily="34" charset="0"/>
              </a:rPr>
              <a:t>تعمل </a:t>
            </a:r>
            <a:r>
              <a:rPr lang="ar-SA" sz="1600" b="1" dirty="0">
                <a:solidFill>
                  <a:srgbClr val="000000"/>
                </a:solidFill>
                <a:latin typeface="Arial" pitchFamily="34" charset="0"/>
                <a:cs typeface="Arial" pitchFamily="34" charset="0"/>
              </a:rPr>
              <a:t>التيارات البحرية على نقل </a:t>
            </a:r>
            <a:r>
              <a:rPr lang="ar-SA" sz="1600" b="1" dirty="0" err="1">
                <a:solidFill>
                  <a:srgbClr val="000000"/>
                </a:solidFill>
                <a:latin typeface="Arial" pitchFamily="34" charset="0"/>
                <a:cs typeface="Arial" pitchFamily="34" charset="0"/>
              </a:rPr>
              <a:t>المفتتات</a:t>
            </a:r>
            <a:r>
              <a:rPr lang="ar-SA" sz="1600" b="1" dirty="0">
                <a:solidFill>
                  <a:srgbClr val="000000"/>
                </a:solidFill>
                <a:latin typeface="Arial" pitchFamily="34" charset="0"/>
                <a:cs typeface="Arial" pitchFamily="34" charset="0"/>
              </a:rPr>
              <a:t> الدقيقة الحجم والعالقة </a:t>
            </a:r>
            <a:r>
              <a:rPr lang="ar-SA" sz="1600" b="1" dirty="0" smtClean="0">
                <a:solidFill>
                  <a:srgbClr val="000000"/>
                </a:solidFill>
                <a:latin typeface="Arial" pitchFamily="34" charset="0"/>
                <a:cs typeface="Arial" pitchFamily="34" charset="0"/>
              </a:rPr>
              <a:t>بالمياه.</a:t>
            </a:r>
            <a:r>
              <a:rPr lang="ar-EG" sz="1600" b="1" dirty="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ولا </a:t>
            </a:r>
            <a:r>
              <a:rPr lang="ar-SA" sz="1600" b="1" dirty="0">
                <a:solidFill>
                  <a:srgbClr val="000000"/>
                </a:solidFill>
                <a:latin typeface="Arial" pitchFamily="34" charset="0"/>
                <a:cs typeface="Arial" pitchFamily="34" charset="0"/>
              </a:rPr>
              <a:t>تترسب بعض </a:t>
            </a:r>
            <a:r>
              <a:rPr lang="ar-SA" sz="1600" b="1" dirty="0" err="1">
                <a:solidFill>
                  <a:srgbClr val="000000"/>
                </a:solidFill>
                <a:latin typeface="Arial" pitchFamily="34" charset="0"/>
                <a:cs typeface="Arial" pitchFamily="34" charset="0"/>
              </a:rPr>
              <a:t>المفتتات</a:t>
            </a:r>
            <a:r>
              <a:rPr lang="ar-SA" sz="1600" b="1" dirty="0">
                <a:solidFill>
                  <a:srgbClr val="000000"/>
                </a:solidFill>
                <a:latin typeface="Arial" pitchFamily="34" charset="0"/>
                <a:cs typeface="Arial" pitchFamily="34" charset="0"/>
              </a:rPr>
              <a:t> إلا عندما تدخل أفرع ثانوية من التيارات البحرية البحار الحوضية </a:t>
            </a:r>
            <a:r>
              <a:rPr lang="ar-SA" sz="1600" b="1" dirty="0" smtClean="0">
                <a:solidFill>
                  <a:srgbClr val="000000"/>
                </a:solidFill>
                <a:latin typeface="Arial" pitchFamily="34" charset="0"/>
                <a:cs typeface="Arial" pitchFamily="34" charset="0"/>
              </a:rPr>
              <a:t>الضحلة</a:t>
            </a:r>
            <a:r>
              <a:rPr lang="ar-EG" sz="1600" b="1" dirty="0" smtClean="0">
                <a:solidFill>
                  <a:srgbClr val="000000"/>
                </a:solidFill>
                <a:latin typeface="Arial" pitchFamily="34" charset="0"/>
                <a:cs typeface="Arial" pitchFamily="34" charset="0"/>
              </a:rPr>
              <a:t>؛</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حيث يتم نقل بعض </a:t>
            </a:r>
            <a:r>
              <a:rPr lang="ar-SA" sz="1600" b="1" dirty="0" err="1">
                <a:solidFill>
                  <a:srgbClr val="000000"/>
                </a:solidFill>
                <a:latin typeface="Arial" pitchFamily="34" charset="0"/>
                <a:cs typeface="Arial" pitchFamily="34" charset="0"/>
              </a:rPr>
              <a:t>المفتتات</a:t>
            </a:r>
            <a:r>
              <a:rPr lang="ar-SA" sz="1600" b="1" dirty="0">
                <a:solidFill>
                  <a:srgbClr val="000000"/>
                </a:solidFill>
                <a:latin typeface="Arial" pitchFamily="34" charset="0"/>
                <a:cs typeface="Arial" pitchFamily="34" charset="0"/>
              </a:rPr>
              <a:t> من المياه السطحية للتيارات البحرية وترسيبها عندما تصل إلى خط الساحل. </a:t>
            </a:r>
          </a:p>
        </p:txBody>
      </p:sp>
      <p:pic>
        <p:nvPicPr>
          <p:cNvPr id="2050" name="Picture 2" descr="E:\الجيومورفولوجيا\pic\التعرية البحرية\التيارات البحر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69" y="2057400"/>
            <a:ext cx="6643431"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25395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2389" y="108461478"/>
              <a:ext cx="636720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a:solidFill>
                    <a:srgbClr val="000000"/>
                  </a:solidFill>
                  <a:latin typeface="Arial" pitchFamily="34" charset="0"/>
                  <a:cs typeface="Arial" pitchFamily="34" charset="0"/>
                </a:rPr>
                <a:t>حركة الأمواج</a:t>
              </a: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عوامل تشكيل الأشكال التضاريسية الساحلية</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4468" y="1467792"/>
            <a:ext cx="8780680"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2542596" y="1475087"/>
            <a:ext cx="6241082" cy="5314286"/>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     </a:t>
              </a:r>
              <a:r>
                <a:rPr lang="ar-EG" sz="1600" b="1" dirty="0">
                  <a:solidFill>
                    <a:srgbClr val="000000"/>
                  </a:solidFill>
                  <a:latin typeface="Arial" pitchFamily="34" charset="0"/>
                  <a:cs typeface="Arial" pitchFamily="34" charset="0"/>
                </a:rPr>
                <a:t>تقوم الأمواج بنحت الصخور ونقل الرواسب التي تم نحتها والمفتتة بعوامل أخري وترسيبها على خط الساحل، وبذلك فإن لها دور في تشكيل أرضية المسطحات البحرية التي تغطيها مياه ضحلة أمام السواحل. </a:t>
              </a:r>
              <a:r>
                <a:rPr lang="ar-EG" sz="1600" b="1" dirty="0" smtClean="0">
                  <a:solidFill>
                    <a:srgbClr val="000000"/>
                  </a:solidFill>
                  <a:latin typeface="Arial" pitchFamily="34" charset="0"/>
                  <a:cs typeface="Arial" pitchFamily="34" charset="0"/>
                </a:rPr>
                <a:t>ا</a:t>
              </a: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وتعد لأمواج </a:t>
              </a:r>
              <a:r>
                <a:rPr lang="ar-EG" sz="1600" b="1" dirty="0">
                  <a:solidFill>
                    <a:srgbClr val="000000"/>
                  </a:solidFill>
                  <a:latin typeface="Arial" pitchFamily="34" charset="0"/>
                  <a:cs typeface="Arial" pitchFamily="34" charset="0"/>
                </a:rPr>
                <a:t>مسؤولة عن تكوين: الحفر والثقوب البحرية </a:t>
              </a:r>
              <a:r>
                <a:rPr lang="en-US" sz="1600" b="1" dirty="0">
                  <a:solidFill>
                    <a:srgbClr val="000000"/>
                  </a:solidFill>
                  <a:latin typeface="Arial" pitchFamily="34" charset="0"/>
                  <a:cs typeface="Arial" pitchFamily="34" charset="0"/>
                </a:rPr>
                <a:t>sea notches، </a:t>
              </a:r>
              <a:r>
                <a:rPr lang="ar-EG" sz="1600" b="1" dirty="0">
                  <a:solidFill>
                    <a:srgbClr val="000000"/>
                  </a:solidFill>
                  <a:latin typeface="Arial" pitchFamily="34" charset="0"/>
                  <a:cs typeface="Arial" pitchFamily="34" charset="0"/>
                </a:rPr>
                <a:t>الفجوات البحرية الكبيرة الحجم، </a:t>
              </a:r>
              <a:r>
                <a:rPr lang="ar-EG" sz="1600" b="1" dirty="0" err="1">
                  <a:solidFill>
                    <a:srgbClr val="000000"/>
                  </a:solidFill>
                  <a:latin typeface="Arial" pitchFamily="34" charset="0"/>
                  <a:cs typeface="Arial" pitchFamily="34" charset="0"/>
                </a:rPr>
                <a:t>الحوائط</a:t>
              </a:r>
              <a:r>
                <a:rPr lang="ar-EG" sz="1600" b="1" dirty="0">
                  <a:solidFill>
                    <a:srgbClr val="000000"/>
                  </a:solidFill>
                  <a:latin typeface="Arial" pitchFamily="34" charset="0"/>
                  <a:cs typeface="Arial" pitchFamily="34" charset="0"/>
                </a:rPr>
                <a:t> البحرية، الخنادق البحرية، الأسطح المقشوطة، والمسلات البحرية </a:t>
              </a:r>
              <a:r>
                <a:rPr lang="en-US" sz="1600" b="1" dirty="0">
                  <a:solidFill>
                    <a:srgbClr val="000000"/>
                  </a:solidFill>
                  <a:latin typeface="Arial" pitchFamily="34" charset="0"/>
                  <a:cs typeface="Arial" pitchFamily="34" charset="0"/>
                </a:rPr>
                <a:t>sea stacks. </a:t>
              </a:r>
              <a:r>
                <a:rPr lang="ar-EG" sz="1600" b="1" dirty="0">
                  <a:solidFill>
                    <a:srgbClr val="000000"/>
                  </a:solidFill>
                  <a:latin typeface="Arial" pitchFamily="34" charset="0"/>
                  <a:cs typeface="Arial" pitchFamily="34" charset="0"/>
                </a:rPr>
                <a:t>الأمواج كعامل تشكيل السواحل يتمثل في</a:t>
              </a:r>
              <a:r>
                <a:rPr lang="ar-EG" sz="1600" b="1" dirty="0" smtClean="0">
                  <a:solidFill>
                    <a:srgbClr val="000000"/>
                  </a:solidFill>
                  <a:latin typeface="Arial" pitchFamily="34" charset="0"/>
                  <a:cs typeface="Arial" pitchFamily="34" charset="0"/>
                </a:rPr>
                <a:t>:</a:t>
              </a:r>
            </a:p>
            <a:p>
              <a:pPr algn="just" defTabSz="766816" fontAlgn="base">
                <a:spcBef>
                  <a:spcPct val="0"/>
                </a:spcBef>
                <a:spcAft>
                  <a:spcPts val="671"/>
                </a:spcAft>
                <a:buFont typeface="Wingdings" pitchFamily="2" charset="2"/>
                <a:buChar char="Ø"/>
              </a:pPr>
              <a:r>
                <a:rPr lang="ar-EG" sz="1600" b="1" dirty="0">
                  <a:solidFill>
                    <a:srgbClr val="000000"/>
                  </a:solidFill>
                  <a:latin typeface="Arial" pitchFamily="34" charset="0"/>
                  <a:cs typeface="Arial" pitchFamily="34" charset="0"/>
                </a:rPr>
                <a:t>ارتطام الأمواج </a:t>
              </a:r>
              <a:r>
                <a:rPr lang="ar-EG" sz="1600" b="1" dirty="0" smtClean="0">
                  <a:solidFill>
                    <a:srgbClr val="000000"/>
                  </a:solidFill>
                  <a:latin typeface="Arial" pitchFamily="34" charset="0"/>
                  <a:cs typeface="Arial" pitchFamily="34" charset="0"/>
                </a:rPr>
                <a:t>بالأرضية؛ حيث تعمل </a:t>
              </a:r>
              <a:r>
                <a:rPr lang="ar-EG" sz="1600" b="1" dirty="0">
                  <a:solidFill>
                    <a:srgbClr val="000000"/>
                  </a:solidFill>
                  <a:latin typeface="Arial" pitchFamily="34" charset="0"/>
                  <a:cs typeface="Arial" pitchFamily="34" charset="0"/>
                </a:rPr>
                <a:t>على تكسيرها، وتقليب الرواسب المتراكمة ونقلها لمناطق أخري. </a:t>
              </a:r>
            </a:p>
            <a:p>
              <a:pPr algn="just" defTabSz="766816" fontAlgn="base">
                <a:spcBef>
                  <a:spcPct val="0"/>
                </a:spcBef>
                <a:spcAft>
                  <a:spcPts val="671"/>
                </a:spcAft>
                <a:buFont typeface="Wingdings" pitchFamily="2" charset="2"/>
                <a:buChar char="Ø"/>
              </a:pPr>
              <a:r>
                <a:rPr lang="ar-EG" sz="1600" b="1" dirty="0" smtClean="0">
                  <a:solidFill>
                    <a:srgbClr val="000000"/>
                  </a:solidFill>
                  <a:latin typeface="Arial" pitchFamily="34" charset="0"/>
                  <a:cs typeface="Arial" pitchFamily="34" charset="0"/>
                </a:rPr>
                <a:t>تعمل </a:t>
              </a:r>
              <a:r>
                <a:rPr lang="ar-EG" sz="1600" b="1" dirty="0">
                  <a:solidFill>
                    <a:srgbClr val="000000"/>
                  </a:solidFill>
                  <a:latin typeface="Arial" pitchFamily="34" charset="0"/>
                  <a:cs typeface="Arial" pitchFamily="34" charset="0"/>
                </a:rPr>
                <a:t>الأمواج على نقل </a:t>
              </a:r>
              <a:r>
                <a:rPr lang="ar-EG" sz="1600" b="1" dirty="0" err="1">
                  <a:solidFill>
                    <a:srgbClr val="000000"/>
                  </a:solidFill>
                  <a:latin typeface="Arial" pitchFamily="34" charset="0"/>
                  <a:cs typeface="Arial" pitchFamily="34" charset="0"/>
                </a:rPr>
                <a:t>المفتتات</a:t>
              </a:r>
              <a:r>
                <a:rPr lang="ar-EG" sz="1600" b="1" dirty="0">
                  <a:solidFill>
                    <a:srgbClr val="000000"/>
                  </a:solidFill>
                  <a:latin typeface="Arial" pitchFamily="34" charset="0"/>
                  <a:cs typeface="Arial" pitchFamily="34" charset="0"/>
                </a:rPr>
                <a:t> والرواسب المجهرية العالقة بالتيارات البحرية وترسبها أمام </a:t>
              </a:r>
              <a:r>
                <a:rPr lang="ar-EG" sz="1600" b="1" dirty="0" smtClean="0">
                  <a:solidFill>
                    <a:srgbClr val="000000"/>
                  </a:solidFill>
                  <a:latin typeface="Arial" pitchFamily="34" charset="0"/>
                  <a:cs typeface="Arial" pitchFamily="34" charset="0"/>
                </a:rPr>
                <a:t>السواحل.</a:t>
              </a:r>
            </a:p>
            <a:p>
              <a:pPr algn="just" defTabSz="766816" fontAlgn="base">
                <a:spcBef>
                  <a:spcPct val="0"/>
                </a:spcBef>
                <a:spcAft>
                  <a:spcPts val="671"/>
                </a:spcAft>
                <a:buFont typeface="Wingdings" pitchFamily="2" charset="2"/>
                <a:buChar char="Ø"/>
              </a:pPr>
              <a:r>
                <a:rPr lang="ar-EG" sz="1600" b="1" dirty="0" smtClean="0">
                  <a:solidFill>
                    <a:srgbClr val="000000"/>
                  </a:solidFill>
                  <a:latin typeface="Arial" pitchFamily="34" charset="0"/>
                  <a:cs typeface="Arial" pitchFamily="34" charset="0"/>
                </a:rPr>
                <a:t>تنحت </a:t>
              </a:r>
              <a:r>
                <a:rPr lang="ar-EG" sz="1600" b="1" dirty="0">
                  <a:solidFill>
                    <a:srgbClr val="000000"/>
                  </a:solidFill>
                  <a:latin typeface="Arial" pitchFamily="34" charset="0"/>
                  <a:cs typeface="Arial" pitchFamily="34" charset="0"/>
                </a:rPr>
                <a:t>الأمواج الصخور والجروف البحرية </a:t>
              </a:r>
              <a:r>
                <a:rPr lang="en-US" sz="1600" b="1" dirty="0">
                  <a:solidFill>
                    <a:srgbClr val="000000"/>
                  </a:solidFill>
                  <a:latin typeface="Arial" pitchFamily="34" charset="0"/>
                  <a:cs typeface="Arial" pitchFamily="34" charset="0"/>
                </a:rPr>
                <a:t>marine cliffs، </a:t>
              </a:r>
              <a:r>
                <a:rPr lang="ar-EG" sz="1600" b="1" dirty="0">
                  <a:solidFill>
                    <a:srgbClr val="000000"/>
                  </a:solidFill>
                  <a:latin typeface="Arial" pitchFamily="34" charset="0"/>
                  <a:cs typeface="Arial" pitchFamily="34" charset="0"/>
                </a:rPr>
                <a:t>نتيجة الضغط الناتج عليها، وتلاطمها على أسطح الصخور، واحتكاك </a:t>
              </a:r>
              <a:r>
                <a:rPr lang="ar-EG" sz="1600" b="1" dirty="0" err="1">
                  <a:solidFill>
                    <a:srgbClr val="000000"/>
                  </a:solidFill>
                  <a:latin typeface="Arial" pitchFamily="34" charset="0"/>
                  <a:cs typeface="Arial" pitchFamily="34" charset="0"/>
                </a:rPr>
                <a:t>المفتتات</a:t>
              </a:r>
              <a:r>
                <a:rPr lang="ar-EG" sz="1600" b="1" dirty="0">
                  <a:solidFill>
                    <a:srgbClr val="000000"/>
                  </a:solidFill>
                  <a:latin typeface="Arial" pitchFamily="34" charset="0"/>
                  <a:cs typeface="Arial" pitchFamily="34" charset="0"/>
                </a:rPr>
                <a:t> الرسوبية التي تقذفها الأمواج بأسطح الجروف البحرية. </a:t>
              </a:r>
              <a:endParaRPr lang="ar-EG" sz="1600" b="1" dirty="0" smtClean="0">
                <a:solidFill>
                  <a:srgbClr val="000000"/>
                </a:solidFill>
                <a:latin typeface="Arial" pitchFamily="34" charset="0"/>
                <a:cs typeface="Arial" pitchFamily="34" charset="0"/>
              </a:endParaRPr>
            </a:p>
            <a:p>
              <a:pPr algn="just" defTabSz="766816" fontAlgn="base">
                <a:spcBef>
                  <a:spcPct val="0"/>
                </a:spcBef>
                <a:spcAft>
                  <a:spcPts val="671"/>
                </a:spcAft>
                <a:buFont typeface="Wingdings" pitchFamily="2" charset="2"/>
                <a:buChar char="Ø"/>
              </a:pPr>
              <a:r>
                <a:rPr lang="ar-EG" sz="1600" b="1" dirty="0" smtClean="0">
                  <a:solidFill>
                    <a:srgbClr val="000000"/>
                  </a:solidFill>
                  <a:latin typeface="Arial" pitchFamily="34" charset="0"/>
                  <a:cs typeface="Arial" pitchFamily="34" charset="0"/>
                </a:rPr>
                <a:t>نقل </a:t>
              </a:r>
              <a:r>
                <a:rPr lang="ar-EG" sz="1600" b="1" dirty="0">
                  <a:solidFill>
                    <a:srgbClr val="000000"/>
                  </a:solidFill>
                  <a:latin typeface="Arial" pitchFamily="34" charset="0"/>
                  <a:cs typeface="Arial" pitchFamily="34" charset="0"/>
                </a:rPr>
                <a:t>الأمواج لأحجام كبيرة من الكتل الصخرية وجر </a:t>
              </a:r>
              <a:r>
                <a:rPr lang="ar-EG" sz="1600" b="1" dirty="0" err="1">
                  <a:solidFill>
                    <a:srgbClr val="000000"/>
                  </a:solidFill>
                  <a:latin typeface="Arial" pitchFamily="34" charset="0"/>
                  <a:cs typeface="Arial" pitchFamily="34" charset="0"/>
                </a:rPr>
                <a:t>المفتتات</a:t>
              </a:r>
              <a:r>
                <a:rPr lang="ar-EG" sz="1600" b="1" dirty="0">
                  <a:solidFill>
                    <a:srgbClr val="000000"/>
                  </a:solidFill>
                  <a:latin typeface="Arial" pitchFamily="34" charset="0"/>
                  <a:cs typeface="Arial" pitchFamily="34" charset="0"/>
                </a:rPr>
                <a:t> مرة أخري للبحر. </a:t>
              </a:r>
              <a:endParaRPr lang="ar-EG" sz="1600" b="1" dirty="0" smtClean="0">
                <a:solidFill>
                  <a:srgbClr val="000000"/>
                </a:solidFill>
                <a:latin typeface="Arial" pitchFamily="34" charset="0"/>
                <a:cs typeface="Arial" pitchFamily="34" charset="0"/>
              </a:endParaRPr>
            </a:p>
            <a:p>
              <a:pPr algn="just" defTabSz="766816" fontAlgn="base">
                <a:spcBef>
                  <a:spcPct val="0"/>
                </a:spcBef>
                <a:spcAft>
                  <a:spcPts val="671"/>
                </a:spcAft>
                <a:buFont typeface="Wingdings" pitchFamily="2" charset="2"/>
                <a:buChar char="Ø"/>
              </a:pPr>
              <a:r>
                <a:rPr lang="ar-EG" sz="1600" b="1" dirty="0" smtClean="0">
                  <a:solidFill>
                    <a:srgbClr val="000000"/>
                  </a:solidFill>
                  <a:latin typeface="Arial" pitchFamily="34" charset="0"/>
                  <a:cs typeface="Arial" pitchFamily="34" charset="0"/>
                </a:rPr>
                <a:t>أمواج </a:t>
              </a:r>
              <a:r>
                <a:rPr lang="ar-EG" sz="1600" b="1" dirty="0">
                  <a:solidFill>
                    <a:srgbClr val="000000"/>
                  </a:solidFill>
                  <a:latin typeface="Arial" pitchFamily="34" charset="0"/>
                  <a:cs typeface="Arial" pitchFamily="34" charset="0"/>
                </a:rPr>
                <a:t>التسونامي العنيفة </a:t>
              </a:r>
              <a:r>
                <a:rPr lang="en-US" sz="1600" b="1" dirty="0">
                  <a:solidFill>
                    <a:srgbClr val="000000"/>
                  </a:solidFill>
                  <a:latin typeface="Arial" pitchFamily="34" charset="0"/>
                  <a:cs typeface="Arial" pitchFamily="34" charset="0"/>
                </a:rPr>
                <a:t>tsunami </a:t>
              </a:r>
              <a:r>
                <a:rPr lang="ar-EG" sz="1600" b="1" dirty="0" smtClean="0">
                  <a:solidFill>
                    <a:srgbClr val="000000"/>
                  </a:solidFill>
                  <a:latin typeface="Arial" pitchFamily="34" charset="0"/>
                  <a:cs typeface="Arial" pitchFamily="34" charset="0"/>
                </a:rPr>
                <a:t> تحدث </a:t>
              </a:r>
              <a:r>
                <a:rPr lang="ar-EG" sz="1600" b="1" dirty="0">
                  <a:solidFill>
                    <a:srgbClr val="000000"/>
                  </a:solidFill>
                  <a:latin typeface="Arial" pitchFamily="34" charset="0"/>
                  <a:cs typeface="Arial" pitchFamily="34" charset="0"/>
                </a:rPr>
                <a:t>تغيرا كبيرا في ملامح الساحل.</a:t>
              </a:r>
            </a:p>
            <a:p>
              <a:pPr marL="0" indent="0" algn="just" defTabSz="766816" fontAlgn="base">
                <a:spcBef>
                  <a:spcPct val="0"/>
                </a:spcBef>
                <a:spcAft>
                  <a:spcPts val="671"/>
                </a:spcAft>
                <a:buNone/>
              </a:pPr>
              <a:endParaRPr lang="ar-EG" sz="1600" b="1" dirty="0" smtClean="0">
                <a:solidFill>
                  <a:srgbClr val="000000"/>
                </a:solidFill>
                <a:latin typeface="Arial" pitchFamily="34" charset="0"/>
                <a:cs typeface="Arial" pitchFamily="34" charset="0"/>
              </a:endParaRPr>
            </a:p>
          </p:txBody>
        </p:sp>
      </p:grpSp>
      <p:pic>
        <p:nvPicPr>
          <p:cNvPr id="4098" name="Picture 2" descr="E:\الجيومورفولوجيا\pic\التعرية البحرية\الأمواج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55" y="1513863"/>
            <a:ext cx="2377440" cy="178078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الجيومورفولوجيا\pic\التعرية البحرية\الأمواج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56" y="3367688"/>
            <a:ext cx="2377440" cy="15820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الجيومورفولوجيا\pic\التعرية البحرية\أمواج تسونامي.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62" y="5029200"/>
            <a:ext cx="2377440" cy="154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87060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2389" y="108461478"/>
              <a:ext cx="636720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a:solidFill>
                    <a:srgbClr val="000000"/>
                  </a:solidFill>
                  <a:latin typeface="Arial" pitchFamily="34" charset="0"/>
                  <a:cs typeface="Arial" pitchFamily="34" charset="0"/>
                </a:rPr>
                <a:t>حركة الأمواج</a:t>
              </a: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عوامل تشكيل الأشكال التضاريسية الساحلية</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4468" y="1467792"/>
            <a:ext cx="8780680"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2559902" y="1475087"/>
            <a:ext cx="6223776" cy="5314286"/>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just" defTabSz="766816" fontAlgn="base">
                <a:spcBef>
                  <a:spcPct val="0"/>
                </a:spcBef>
                <a:spcAft>
                  <a:spcPts val="671"/>
                </a:spcAft>
                <a:buFont typeface="Wingdings" pitchFamily="2" charset="2"/>
                <a:buChar char="Ø"/>
              </a:pPr>
              <a:r>
                <a:rPr lang="ar-EG" sz="1800" b="1" dirty="0">
                  <a:solidFill>
                    <a:srgbClr val="000000"/>
                  </a:solidFill>
                  <a:latin typeface="Arial" pitchFamily="34" charset="0"/>
                  <a:cs typeface="Arial" pitchFamily="34" charset="0"/>
                </a:rPr>
                <a:t> </a:t>
              </a:r>
              <a:r>
                <a:rPr lang="ar-EG" sz="1800" b="1" dirty="0" smtClean="0">
                  <a:solidFill>
                    <a:srgbClr val="000000"/>
                  </a:solidFill>
                  <a:latin typeface="Arial" pitchFamily="34" charset="0"/>
                  <a:cs typeface="Arial" pitchFamily="34" charset="0"/>
                </a:rPr>
                <a:t>تعمل </a:t>
              </a:r>
              <a:r>
                <a:rPr lang="ar-EG" sz="1800" b="1" dirty="0">
                  <a:solidFill>
                    <a:srgbClr val="000000"/>
                  </a:solidFill>
                  <a:latin typeface="Arial" pitchFamily="34" charset="0"/>
                  <a:cs typeface="Arial" pitchFamily="34" charset="0"/>
                </a:rPr>
                <a:t>الأمواج على قشط السطح عند تحريك </a:t>
              </a:r>
              <a:r>
                <a:rPr lang="ar-EG" sz="1800" b="1" dirty="0" err="1">
                  <a:solidFill>
                    <a:srgbClr val="000000"/>
                  </a:solidFill>
                  <a:latin typeface="Arial" pitchFamily="34" charset="0"/>
                  <a:cs typeface="Arial" pitchFamily="34" charset="0"/>
                </a:rPr>
                <a:t>المفتتات</a:t>
              </a:r>
              <a:r>
                <a:rPr lang="ar-EG" sz="1800" b="1" dirty="0">
                  <a:solidFill>
                    <a:srgbClr val="000000"/>
                  </a:solidFill>
                  <a:latin typeface="Arial" pitchFamily="34" charset="0"/>
                  <a:cs typeface="Arial" pitchFamily="34" charset="0"/>
                </a:rPr>
                <a:t> فتتكون الأرصفة البحرية</a:t>
              </a:r>
              <a:r>
                <a:rPr lang="en-US" sz="1800" b="1" dirty="0">
                  <a:solidFill>
                    <a:srgbClr val="000000"/>
                  </a:solidFill>
                  <a:latin typeface="Arial" pitchFamily="34" charset="0"/>
                  <a:cs typeface="Arial" pitchFamily="34" charset="0"/>
                </a:rPr>
                <a:t>marine platform  </a:t>
              </a:r>
              <a:r>
                <a:rPr lang="ar-EG" sz="1800" b="1" dirty="0" smtClean="0">
                  <a:solidFill>
                    <a:srgbClr val="000000"/>
                  </a:solidFill>
                  <a:latin typeface="Arial" pitchFamily="34" charset="0"/>
                  <a:cs typeface="Arial" pitchFamily="34" charset="0"/>
                </a:rPr>
                <a:t> تحت </a:t>
              </a:r>
              <a:r>
                <a:rPr lang="ar-EG" sz="1800" b="1" dirty="0">
                  <a:solidFill>
                    <a:srgbClr val="000000"/>
                  </a:solidFill>
                  <a:latin typeface="Arial" pitchFamily="34" charset="0"/>
                  <a:cs typeface="Arial" pitchFamily="34" charset="0"/>
                </a:rPr>
                <a:t>أقدام الجروف البحرية. هذه الظاهرة تحدث كثيرا في التكوينات الصخرية غير المتجانسة. </a:t>
              </a:r>
              <a:endParaRPr lang="ar-EG" sz="1800" b="1" dirty="0" smtClean="0">
                <a:solidFill>
                  <a:srgbClr val="000000"/>
                </a:solidFill>
                <a:latin typeface="Arial" pitchFamily="34" charset="0"/>
                <a:cs typeface="Arial" pitchFamily="34" charset="0"/>
              </a:endParaRPr>
            </a:p>
            <a:p>
              <a:pPr algn="just" defTabSz="766816" fontAlgn="base">
                <a:spcBef>
                  <a:spcPct val="0"/>
                </a:spcBef>
                <a:spcAft>
                  <a:spcPts val="671"/>
                </a:spcAft>
                <a:buFont typeface="Wingdings" pitchFamily="2" charset="2"/>
                <a:buChar char="Ø"/>
              </a:pPr>
              <a:r>
                <a:rPr lang="ar-EG" sz="1800" b="1" dirty="0" smtClean="0">
                  <a:solidFill>
                    <a:srgbClr val="000000"/>
                  </a:solidFill>
                  <a:latin typeface="Arial" pitchFamily="34" charset="0"/>
                  <a:cs typeface="Arial" pitchFamily="34" charset="0"/>
                </a:rPr>
                <a:t>تعمل </a:t>
              </a:r>
              <a:r>
                <a:rPr lang="ar-EG" sz="1800" b="1" dirty="0">
                  <a:solidFill>
                    <a:srgbClr val="000000"/>
                  </a:solidFill>
                  <a:latin typeface="Arial" pitchFamily="34" charset="0"/>
                  <a:cs typeface="Arial" pitchFamily="34" charset="0"/>
                </a:rPr>
                <a:t>الأمواج على نحت الأرصفة البحرية تحت أقدام الجروف البحرية المتراجعة عند خط الساحل مما يؤدي لتكوين جروف بحرية جديدة عند الأطراف الحدية للأرصفة البحرية. تعرف بقايا الأرصفة البحرية القديمة بالشواطئ المرفوعة. </a:t>
              </a:r>
              <a:endParaRPr lang="ar-EG" sz="1800" b="1" dirty="0" smtClean="0">
                <a:solidFill>
                  <a:srgbClr val="000000"/>
                </a:solidFill>
                <a:latin typeface="Arial" pitchFamily="34" charset="0"/>
                <a:cs typeface="Arial" pitchFamily="34" charset="0"/>
              </a:endParaRPr>
            </a:p>
            <a:p>
              <a:pPr algn="just" defTabSz="766816" fontAlgn="base">
                <a:spcBef>
                  <a:spcPct val="0"/>
                </a:spcBef>
                <a:spcAft>
                  <a:spcPts val="671"/>
                </a:spcAft>
                <a:buFont typeface="Wingdings" pitchFamily="2" charset="2"/>
                <a:buChar char="Ø"/>
              </a:pPr>
              <a:r>
                <a:rPr lang="ar-EG" sz="1800" b="1" dirty="0" smtClean="0">
                  <a:solidFill>
                    <a:srgbClr val="000000"/>
                  </a:solidFill>
                  <a:latin typeface="Arial" pitchFamily="34" charset="0"/>
                  <a:cs typeface="Arial" pitchFamily="34" charset="0"/>
                </a:rPr>
                <a:t>للأمواج </a:t>
              </a:r>
              <a:r>
                <a:rPr lang="ar-EG" sz="1800" b="1" dirty="0">
                  <a:solidFill>
                    <a:srgbClr val="000000"/>
                  </a:solidFill>
                  <a:latin typeface="Arial" pitchFamily="34" charset="0"/>
                  <a:cs typeface="Arial" pitchFamily="34" charset="0"/>
                </a:rPr>
                <a:t>دور في نقل </a:t>
              </a:r>
              <a:r>
                <a:rPr lang="ar-EG" sz="1800" b="1" dirty="0" err="1">
                  <a:solidFill>
                    <a:srgbClr val="000000"/>
                  </a:solidFill>
                  <a:latin typeface="Arial" pitchFamily="34" charset="0"/>
                  <a:cs typeface="Arial" pitchFamily="34" charset="0"/>
                </a:rPr>
                <a:t>المفتتات</a:t>
              </a:r>
              <a:r>
                <a:rPr lang="ar-EG" sz="1800" b="1" dirty="0">
                  <a:solidFill>
                    <a:srgbClr val="000000"/>
                  </a:solidFill>
                  <a:latin typeface="Arial" pitchFamily="34" charset="0"/>
                  <a:cs typeface="Arial" pitchFamily="34" charset="0"/>
                </a:rPr>
                <a:t> الشاطئية ودفعها بمساعدة الجاذبية إلي داخل مياه البحر فوق أرضية الرفرف القاري مما يجعله </a:t>
              </a:r>
              <a:r>
                <a:rPr lang="ar-EG" sz="1800" b="1" dirty="0" smtClean="0">
                  <a:solidFill>
                    <a:srgbClr val="000000"/>
                  </a:solidFill>
                  <a:latin typeface="Arial" pitchFamily="34" charset="0"/>
                  <a:cs typeface="Arial" pitchFamily="34" charset="0"/>
                </a:rPr>
                <a:t>مغطي </a:t>
              </a:r>
              <a:r>
                <a:rPr lang="ar-EG" sz="1800" b="1" dirty="0">
                  <a:solidFill>
                    <a:srgbClr val="000000"/>
                  </a:solidFill>
                  <a:latin typeface="Arial" pitchFamily="34" charset="0"/>
                  <a:cs typeface="Arial" pitchFamily="34" charset="0"/>
                </a:rPr>
                <a:t>بفرشات من الرواسب الخشنة عند خط </a:t>
              </a:r>
              <a:r>
                <a:rPr lang="ar-EG" sz="1800" b="1" dirty="0" smtClean="0">
                  <a:solidFill>
                    <a:srgbClr val="000000"/>
                  </a:solidFill>
                  <a:latin typeface="Arial" pitchFamily="34" charset="0"/>
                  <a:cs typeface="Arial" pitchFamily="34" charset="0"/>
                </a:rPr>
                <a:t>الساحل، </a:t>
              </a:r>
              <a:r>
                <a:rPr lang="ar-EG" sz="1800" b="1" dirty="0">
                  <a:solidFill>
                    <a:srgbClr val="000000"/>
                  </a:solidFill>
                  <a:latin typeface="Arial" pitchFamily="34" charset="0"/>
                  <a:cs typeface="Arial" pitchFamily="34" charset="0"/>
                </a:rPr>
                <a:t>والناعمة عند نهاية </a:t>
              </a:r>
              <a:r>
                <a:rPr lang="ar-EG" sz="1800" b="1" dirty="0" smtClean="0">
                  <a:solidFill>
                    <a:srgbClr val="000000"/>
                  </a:solidFill>
                  <a:latin typeface="Arial" pitchFamily="34" charset="0"/>
                  <a:cs typeface="Arial" pitchFamily="34" charset="0"/>
                </a:rPr>
                <a:t>الرف </a:t>
              </a:r>
              <a:r>
                <a:rPr lang="ar-EG" sz="1800" b="1" dirty="0">
                  <a:solidFill>
                    <a:srgbClr val="000000"/>
                  </a:solidFill>
                  <a:latin typeface="Arial" pitchFamily="34" charset="0"/>
                  <a:cs typeface="Arial" pitchFamily="34" charset="0"/>
                </a:rPr>
                <a:t>القاري. </a:t>
              </a:r>
              <a:r>
                <a:rPr lang="ar-EG" sz="1800" b="1" dirty="0" smtClean="0">
                  <a:solidFill>
                    <a:srgbClr val="000000"/>
                  </a:solidFill>
                  <a:latin typeface="Arial" pitchFamily="34" charset="0"/>
                  <a:cs typeface="Arial" pitchFamily="34" charset="0"/>
                </a:rPr>
                <a:t>وفي </a:t>
              </a:r>
              <a:r>
                <a:rPr lang="ar-EG" sz="1800" b="1" dirty="0">
                  <a:solidFill>
                    <a:srgbClr val="000000"/>
                  </a:solidFill>
                  <a:latin typeface="Arial" pitchFamily="34" charset="0"/>
                  <a:cs typeface="Arial" pitchFamily="34" charset="0"/>
                </a:rPr>
                <a:t>حالة حدوث هبوط لأرضية الرفرف القاري تظهر الجرز </a:t>
              </a:r>
              <a:r>
                <a:rPr lang="ar-EG" sz="1800" b="1" dirty="0" smtClean="0">
                  <a:solidFill>
                    <a:srgbClr val="000000"/>
                  </a:solidFill>
                  <a:latin typeface="Arial" pitchFamily="34" charset="0"/>
                  <a:cs typeface="Arial" pitchFamily="34" charset="0"/>
                </a:rPr>
                <a:t>القارية.</a:t>
              </a:r>
              <a:endParaRPr lang="ar-EG" sz="1800" b="1" dirty="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800" b="1" dirty="0">
                  <a:solidFill>
                    <a:srgbClr val="000000"/>
                  </a:solidFill>
                  <a:latin typeface="Arial" pitchFamily="34" charset="0"/>
                  <a:cs typeface="Arial" pitchFamily="34" charset="0"/>
                </a:rPr>
                <a:t> </a:t>
              </a:r>
              <a:r>
                <a:rPr lang="ar-EG" sz="1800" b="1" dirty="0" smtClean="0">
                  <a:solidFill>
                    <a:srgbClr val="000000"/>
                  </a:solidFill>
                  <a:latin typeface="Arial" pitchFamily="34" charset="0"/>
                  <a:cs typeface="Arial" pitchFamily="34" charset="0"/>
                </a:rPr>
                <a:t>   والجدير بالذكر أن للبحر عدة </a:t>
              </a:r>
              <a:r>
                <a:rPr lang="ar-EG" sz="1800" b="1" dirty="0">
                  <a:solidFill>
                    <a:srgbClr val="000000"/>
                  </a:solidFill>
                  <a:latin typeface="Arial" pitchFamily="34" charset="0"/>
                  <a:cs typeface="Arial" pitchFamily="34" charset="0"/>
                </a:rPr>
                <a:t>عمليات مختلفة تعمل على تشكيل ظاهرات على </a:t>
              </a:r>
              <a:r>
                <a:rPr lang="ar-EG" sz="1800" b="1" dirty="0" smtClean="0">
                  <a:solidFill>
                    <a:srgbClr val="000000"/>
                  </a:solidFill>
                  <a:latin typeface="Arial" pitchFamily="34" charset="0"/>
                  <a:cs typeface="Arial" pitchFamily="34" charset="0"/>
                </a:rPr>
                <a:t>السواحل، من أهمها اختلاف </a:t>
              </a:r>
              <a:r>
                <a:rPr lang="ar-EG" sz="1800" b="1" dirty="0">
                  <a:solidFill>
                    <a:srgbClr val="000000"/>
                  </a:solidFill>
                  <a:latin typeface="Arial" pitchFamily="34" charset="0"/>
                  <a:cs typeface="Arial" pitchFamily="34" charset="0"/>
                </a:rPr>
                <a:t>مستوي سطح البحر وتذبذبه خلال العصور الجيولوجية المختلفة </a:t>
              </a:r>
              <a:r>
                <a:rPr lang="ar-EG" sz="1800" b="1" dirty="0" smtClean="0">
                  <a:solidFill>
                    <a:srgbClr val="000000"/>
                  </a:solidFill>
                  <a:latin typeface="Arial" pitchFamily="34" charset="0"/>
                  <a:cs typeface="Arial" pitchFamily="34" charset="0"/>
                </a:rPr>
                <a:t>التي شكلت الكثير </a:t>
              </a:r>
              <a:r>
                <a:rPr lang="ar-EG" sz="1800" b="1" dirty="0">
                  <a:solidFill>
                    <a:srgbClr val="000000"/>
                  </a:solidFill>
                  <a:latin typeface="Arial" pitchFamily="34" charset="0"/>
                  <a:cs typeface="Arial" pitchFamily="34" charset="0"/>
                </a:rPr>
                <a:t>من الشواطئ.</a:t>
              </a:r>
            </a:p>
            <a:p>
              <a:pPr marL="0" indent="0" algn="just" defTabSz="766816" fontAlgn="base">
                <a:spcBef>
                  <a:spcPct val="0"/>
                </a:spcBef>
                <a:spcAft>
                  <a:spcPts val="671"/>
                </a:spcAft>
                <a:buFont typeface="Arial" pitchFamily="34" charset="0"/>
                <a:buNone/>
              </a:pPr>
              <a:endParaRPr lang="ar-EG" sz="1600" b="1" dirty="0" smtClean="0">
                <a:solidFill>
                  <a:srgbClr val="000000"/>
                </a:solidFill>
                <a:latin typeface="Arial" pitchFamily="34" charset="0"/>
                <a:cs typeface="Arial" pitchFamily="34" charset="0"/>
              </a:endParaRPr>
            </a:p>
          </p:txBody>
        </p:sp>
      </p:grpSp>
      <p:pic>
        <p:nvPicPr>
          <p:cNvPr id="5122" name="Picture 2" descr="E:\الجيومورفولوجيا\pic\التعرية البحرية\الأمواج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62" y="1542164"/>
            <a:ext cx="2377440" cy="17045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الجيومورفولوجيا\pic\التعرية البحرية\الأمواج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62" y="3324670"/>
            <a:ext cx="2377440" cy="15820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الجيومورفولوجيا\pic\التعرية البحرية\الأمواج.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62" y="5029200"/>
            <a:ext cx="2377440" cy="163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77525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EG" sz="2800" b="1" dirty="0" smtClean="0">
                  <a:solidFill>
                    <a:srgbClr val="000000"/>
                  </a:solidFill>
                  <a:latin typeface="Arial" pitchFamily="34" charset="0"/>
                  <a:cs typeface="Arial" pitchFamily="34" charset="0"/>
                </a:rPr>
                <a:t>مقدمة</a:t>
              </a:r>
              <a:endParaRPr lang="ar-SA" sz="2800" dirty="0">
                <a:solidFill>
                  <a:srgbClr val="000000"/>
                </a:solidFill>
              </a:endParaRPr>
            </a:p>
          </p:txBody>
        </p:sp>
        <p:sp>
          <p:nvSpPr>
            <p:cNvPr id="13" name="Text Box 28"/>
            <p:cNvSpPr txBox="1">
              <a:spLocks noChangeArrowheads="1"/>
            </p:cNvSpPr>
            <p:nvPr/>
          </p:nvSpPr>
          <p:spPr bwMode="auto">
            <a:xfrm flipH="1">
              <a:off x="106943867" y="107967780"/>
              <a:ext cx="600319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الظاهرات الساحلية نتيجة </a:t>
              </a:r>
              <a:r>
                <a:rPr lang="ar-EG" sz="3600" cap="all" dirty="0" smtClean="0">
                  <a:solidFill>
                    <a:srgbClr val="FFFF00"/>
                  </a:solidFill>
                  <a:effectLst>
                    <a:reflection blurRad="12700" stA="48000" endA="300" endPos="55000" dir="5400000" sy="-90000" algn="bl" rotWithShape="0"/>
                  </a:effectLst>
                  <a:latin typeface="Arial" pitchFamily="34" charset="0"/>
                  <a:cs typeface="Arial" pitchFamily="34" charset="0"/>
                </a:rPr>
                <a:t>عملية النحت البحري</a:t>
              </a:r>
              <a:endParaRPr lang="ar-EG" sz="3600" cap="all" dirty="0">
                <a:solidFill>
                  <a:srgbClr val="FFFF00"/>
                </a:solidFill>
                <a:effectLst>
                  <a:reflection blurRad="12700" stA="48000" endA="300" endPos="55000" dir="5400000" sy="-90000" algn="bl" rotWithShape="0"/>
                </a:effectLst>
                <a:latin typeface="Arial"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228598" y="1467792"/>
            <a:ext cx="8458411" cy="5252431"/>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53" name="Text Box 59"/>
          <p:cNvSpPr txBox="1">
            <a:spLocks noChangeArrowheads="1"/>
          </p:cNvSpPr>
          <p:nvPr/>
        </p:nvSpPr>
        <p:spPr bwMode="auto">
          <a:xfrm flipH="1">
            <a:off x="228597" y="1467793"/>
            <a:ext cx="8417875" cy="5252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defTabSz="766816" fontAlgn="base">
              <a:spcBef>
                <a:spcPct val="0"/>
              </a:spcBef>
              <a:spcAft>
                <a:spcPct val="0"/>
              </a:spcAft>
            </a:pPr>
            <a:r>
              <a:rPr lang="ar-EG" sz="2200" b="1" dirty="0" smtClean="0">
                <a:solidFill>
                  <a:prstClr val="black"/>
                </a:solidFill>
                <a:latin typeface="Arial" pitchFamily="34" charset="0"/>
                <a:cs typeface="Arial" pitchFamily="34" charset="0"/>
              </a:rPr>
              <a:t>    </a:t>
            </a:r>
            <a:r>
              <a:rPr lang="ar-EG" sz="2400" b="1" dirty="0">
                <a:solidFill>
                  <a:prstClr val="black"/>
                </a:solidFill>
                <a:latin typeface="Arial" pitchFamily="34" charset="0"/>
                <a:cs typeface="Arial" pitchFamily="34" charset="0"/>
              </a:rPr>
              <a:t>تقوم الأمواج بتشكيل السواحل نتيجة لقدرتها على نحت صخور الساحل.  وبذلك فهي عامل مشكل للساحل نتيجة عمليات النحت التي تقوم بها. </a:t>
            </a:r>
            <a:r>
              <a:rPr lang="ar-EG" sz="2400" b="1" dirty="0" smtClean="0">
                <a:solidFill>
                  <a:prstClr val="black"/>
                </a:solidFill>
                <a:latin typeface="Arial" pitchFamily="34" charset="0"/>
                <a:cs typeface="Arial" pitchFamily="34" charset="0"/>
              </a:rPr>
              <a:t>فعندما </a:t>
            </a:r>
            <a:r>
              <a:rPr lang="ar-EG" sz="2400" b="1" dirty="0">
                <a:solidFill>
                  <a:prstClr val="black"/>
                </a:solidFill>
                <a:latin typeface="Arial" pitchFamily="34" charset="0"/>
                <a:cs typeface="Arial" pitchFamily="34" charset="0"/>
              </a:rPr>
              <a:t>يتغير اتجاه الأمواج بتكسرها قبل اقترابها من الساحل تعمل على نحت جونب الصخور. </a:t>
            </a:r>
            <a:endParaRPr lang="ar-EG" sz="2400" b="1" dirty="0" smtClean="0">
              <a:solidFill>
                <a:prstClr val="black"/>
              </a:solidFill>
              <a:latin typeface="Arial" pitchFamily="34" charset="0"/>
              <a:cs typeface="Arial" pitchFamily="34" charset="0"/>
            </a:endParaRPr>
          </a:p>
          <a:p>
            <a:pPr algn="just" defTabSz="766816" fontAlgn="base">
              <a:spcBef>
                <a:spcPct val="0"/>
              </a:spcBef>
              <a:spcAft>
                <a:spcPct val="0"/>
              </a:spcAft>
            </a:pPr>
            <a:r>
              <a:rPr lang="ar-EG" sz="2400" b="1" dirty="0">
                <a:solidFill>
                  <a:prstClr val="black"/>
                </a:solidFill>
                <a:latin typeface="Arial" pitchFamily="34" charset="0"/>
                <a:cs typeface="Arial" pitchFamily="34" charset="0"/>
              </a:rPr>
              <a:t> </a:t>
            </a:r>
            <a:r>
              <a:rPr lang="ar-EG" sz="2400" b="1" dirty="0" smtClean="0">
                <a:solidFill>
                  <a:prstClr val="black"/>
                </a:solidFill>
                <a:latin typeface="Arial" pitchFamily="34" charset="0"/>
                <a:cs typeface="Arial" pitchFamily="34" charset="0"/>
              </a:rPr>
              <a:t>  ومن </a:t>
            </a:r>
            <a:r>
              <a:rPr lang="ar-EG" sz="2400" b="1" dirty="0">
                <a:solidFill>
                  <a:prstClr val="black"/>
                </a:solidFill>
                <a:latin typeface="Arial" pitchFamily="34" charset="0"/>
                <a:cs typeface="Arial" pitchFamily="34" charset="0"/>
              </a:rPr>
              <a:t>التيارات التي تعمل على </a:t>
            </a:r>
            <a:r>
              <a:rPr lang="ar-EG" sz="2400" b="1" dirty="0" smtClean="0">
                <a:solidFill>
                  <a:prstClr val="black"/>
                </a:solidFill>
                <a:latin typeface="Arial" pitchFamily="34" charset="0"/>
                <a:cs typeface="Arial" pitchFamily="34" charset="0"/>
              </a:rPr>
              <a:t>تشكيل </a:t>
            </a:r>
            <a:r>
              <a:rPr lang="ar-EG" sz="2400" b="1" dirty="0">
                <a:solidFill>
                  <a:prstClr val="black"/>
                </a:solidFill>
                <a:latin typeface="Arial" pitchFamily="34" charset="0"/>
                <a:cs typeface="Arial" pitchFamily="34" charset="0"/>
              </a:rPr>
              <a:t>الساحل </a:t>
            </a:r>
            <a:r>
              <a:rPr lang="ar-EG" sz="2400" b="1" dirty="0" smtClean="0">
                <a:solidFill>
                  <a:prstClr val="black"/>
                </a:solidFill>
                <a:latin typeface="Arial" pitchFamily="34" charset="0"/>
                <a:cs typeface="Arial" pitchFamily="34" charset="0"/>
              </a:rPr>
              <a:t>التيار </a:t>
            </a:r>
            <a:r>
              <a:rPr lang="ar-EG" sz="2400" b="1" dirty="0">
                <a:solidFill>
                  <a:prstClr val="black"/>
                </a:solidFill>
                <a:latin typeface="Arial" pitchFamily="34" charset="0"/>
                <a:cs typeface="Arial" pitchFamily="34" charset="0"/>
              </a:rPr>
              <a:t>الذي تتحول فيه طاقة الموج إلى تيار قوي ومعاكس </a:t>
            </a:r>
            <a:r>
              <a:rPr lang="ar-EG" sz="2400" b="1" dirty="0" smtClean="0">
                <a:solidFill>
                  <a:prstClr val="black"/>
                </a:solidFill>
                <a:latin typeface="Arial" pitchFamily="34" charset="0"/>
                <a:cs typeface="Arial" pitchFamily="34" charset="0"/>
              </a:rPr>
              <a:t>للاتجاه، ويحدث </a:t>
            </a:r>
            <a:r>
              <a:rPr lang="ar-EG" sz="2400" b="1" dirty="0">
                <a:solidFill>
                  <a:prstClr val="black"/>
                </a:solidFill>
                <a:latin typeface="Arial" pitchFamily="34" charset="0"/>
                <a:cs typeface="Arial" pitchFamily="34" charset="0"/>
              </a:rPr>
              <a:t>في </a:t>
            </a:r>
            <a:r>
              <a:rPr lang="ar-EG" sz="2400" b="1" dirty="0" smtClean="0">
                <a:solidFill>
                  <a:prstClr val="black"/>
                </a:solidFill>
                <a:latin typeface="Arial" pitchFamily="34" charset="0"/>
                <a:cs typeface="Arial" pitchFamily="34" charset="0"/>
              </a:rPr>
              <a:t>السواحل؛ </a:t>
            </a:r>
            <a:r>
              <a:rPr lang="ar-EG" sz="2400" b="1" dirty="0">
                <a:solidFill>
                  <a:prstClr val="black"/>
                </a:solidFill>
                <a:latin typeface="Arial" pitchFamily="34" charset="0"/>
                <a:cs typeface="Arial" pitchFamily="34" charset="0"/>
              </a:rPr>
              <a:t>حيث تنتهي الأمواج وتتحطم وتتحول إلى </a:t>
            </a:r>
            <a:r>
              <a:rPr lang="ar-EG" sz="2400" b="1" dirty="0" smtClean="0">
                <a:solidFill>
                  <a:prstClr val="black"/>
                </a:solidFill>
                <a:latin typeface="Arial" pitchFamily="34" charset="0"/>
                <a:cs typeface="Arial" pitchFamily="34" charset="0"/>
              </a:rPr>
              <a:t>تيار الشاق، والتي </a:t>
            </a:r>
            <a:r>
              <a:rPr lang="ar-EG" sz="2400" b="1" dirty="0">
                <a:solidFill>
                  <a:prstClr val="black"/>
                </a:solidFill>
                <a:latin typeface="Arial" pitchFamily="34" charset="0"/>
                <a:cs typeface="Arial" pitchFamily="34" charset="0"/>
              </a:rPr>
              <a:t>له أماكن معروفة </a:t>
            </a:r>
            <a:r>
              <a:rPr lang="ar-EG" sz="2400" b="1" dirty="0" smtClean="0">
                <a:solidFill>
                  <a:prstClr val="black"/>
                </a:solidFill>
                <a:latin typeface="Arial" pitchFamily="34" charset="0"/>
                <a:cs typeface="Arial" pitchFamily="34" charset="0"/>
              </a:rPr>
              <a:t>كتجاويف </a:t>
            </a:r>
            <a:r>
              <a:rPr lang="ar-EG" sz="2400" b="1" dirty="0">
                <a:solidFill>
                  <a:prstClr val="black"/>
                </a:solidFill>
                <a:latin typeface="Arial" pitchFamily="34" charset="0"/>
                <a:cs typeface="Arial" pitchFamily="34" charset="0"/>
              </a:rPr>
              <a:t>في جدار منطقة انكسار الأمواج وطبيعة الارض. </a:t>
            </a:r>
            <a:endParaRPr lang="ar-EG" sz="2400" b="1" dirty="0" smtClean="0">
              <a:solidFill>
                <a:prstClr val="black"/>
              </a:solidFill>
              <a:latin typeface="Arial" pitchFamily="34" charset="0"/>
              <a:cs typeface="Arial" pitchFamily="34" charset="0"/>
            </a:endParaRPr>
          </a:p>
          <a:p>
            <a:pPr algn="just" defTabSz="766816" fontAlgn="base">
              <a:spcBef>
                <a:spcPct val="0"/>
              </a:spcBef>
              <a:spcAft>
                <a:spcPct val="0"/>
              </a:spcAft>
            </a:pPr>
            <a:r>
              <a:rPr lang="ar-EG" sz="2400" b="1" dirty="0">
                <a:solidFill>
                  <a:prstClr val="black"/>
                </a:solidFill>
                <a:latin typeface="Arial" pitchFamily="34" charset="0"/>
                <a:cs typeface="Arial" pitchFamily="34" charset="0"/>
              </a:rPr>
              <a:t> </a:t>
            </a:r>
            <a:r>
              <a:rPr lang="ar-EG" sz="2400" b="1" dirty="0" smtClean="0">
                <a:solidFill>
                  <a:prstClr val="black"/>
                </a:solidFill>
                <a:latin typeface="Arial" pitchFamily="34" charset="0"/>
                <a:cs typeface="Arial" pitchFamily="34" charset="0"/>
              </a:rPr>
              <a:t>    تنحت </a:t>
            </a:r>
            <a:r>
              <a:rPr lang="ar-EG" sz="2400" b="1" dirty="0">
                <a:solidFill>
                  <a:prstClr val="black"/>
                </a:solidFill>
                <a:latin typeface="Arial" pitchFamily="34" charset="0"/>
                <a:cs typeface="Arial" pitchFamily="34" charset="0"/>
              </a:rPr>
              <a:t>الأمواج المتكسرة بالصخور بعدة طرق: حفر أرضية الشاطئ، عمل تعرية مائية </a:t>
            </a:r>
            <a:r>
              <a:rPr lang="ar-EG" sz="2400" b="1" dirty="0" err="1">
                <a:solidFill>
                  <a:prstClr val="black"/>
                </a:solidFill>
                <a:latin typeface="Arial" pitchFamily="34" charset="0"/>
                <a:cs typeface="Arial" pitchFamily="34" charset="0"/>
              </a:rPr>
              <a:t>غطائية</a:t>
            </a:r>
            <a:r>
              <a:rPr lang="ar-EG" sz="2400" b="1" dirty="0">
                <a:solidFill>
                  <a:prstClr val="black"/>
                </a:solidFill>
                <a:latin typeface="Arial" pitchFamily="34" charset="0"/>
                <a:cs typeface="Arial" pitchFamily="34" charset="0"/>
              </a:rPr>
              <a:t> </a:t>
            </a:r>
            <a:r>
              <a:rPr lang="en-US" sz="2400" b="1" dirty="0">
                <a:solidFill>
                  <a:prstClr val="black"/>
                </a:solidFill>
                <a:latin typeface="Arial" pitchFamily="34" charset="0"/>
                <a:cs typeface="Arial" pitchFamily="34" charset="0"/>
              </a:rPr>
              <a:t>sheet erosion </a:t>
            </a:r>
            <a:r>
              <a:rPr lang="ar-EG" sz="2400" b="1" dirty="0" smtClean="0">
                <a:solidFill>
                  <a:prstClr val="black"/>
                </a:solidFill>
                <a:latin typeface="Arial" pitchFamily="34" charset="0"/>
                <a:cs typeface="Arial" pitchFamily="34" charset="0"/>
              </a:rPr>
              <a:t> عند </a:t>
            </a:r>
            <a:r>
              <a:rPr lang="ar-EG" sz="2400" b="1" dirty="0">
                <a:solidFill>
                  <a:prstClr val="black"/>
                </a:solidFill>
                <a:latin typeface="Arial" pitchFamily="34" charset="0"/>
                <a:cs typeface="Arial" pitchFamily="34" charset="0"/>
              </a:rPr>
              <a:t>نهايات مسار الموجة فوق أرض الشاطئ</a:t>
            </a:r>
            <a:r>
              <a:rPr lang="ar-EG" sz="2400" b="1" dirty="0" smtClean="0">
                <a:solidFill>
                  <a:prstClr val="black"/>
                </a:solidFill>
                <a:latin typeface="Arial" pitchFamily="34" charset="0"/>
                <a:cs typeface="Arial" pitchFamily="34" charset="0"/>
              </a:rPr>
              <a:t>.</a:t>
            </a:r>
          </a:p>
          <a:p>
            <a:pPr algn="just" defTabSz="766816" fontAlgn="base">
              <a:spcBef>
                <a:spcPct val="0"/>
              </a:spcBef>
              <a:spcAft>
                <a:spcPct val="0"/>
              </a:spcAft>
            </a:pPr>
            <a:r>
              <a:rPr lang="ar-EG" sz="2400" b="1" dirty="0" smtClean="0">
                <a:solidFill>
                  <a:prstClr val="black"/>
                </a:solidFill>
                <a:latin typeface="Arial" pitchFamily="34" charset="0"/>
                <a:cs typeface="Arial" pitchFamily="34" charset="0"/>
              </a:rPr>
              <a:t>         ويتنوع </a:t>
            </a:r>
            <a:r>
              <a:rPr lang="ar-EG" sz="2400" b="1" dirty="0">
                <a:solidFill>
                  <a:prstClr val="black"/>
                </a:solidFill>
                <a:latin typeface="Arial" pitchFamily="34" charset="0"/>
                <a:cs typeface="Arial" pitchFamily="34" charset="0"/>
              </a:rPr>
              <a:t>حجم الرواسب وأشكالها حسب شكل الساحل وقوة عملية النحت والتركيب </a:t>
            </a:r>
            <a:r>
              <a:rPr lang="ar-EG" sz="2400" b="1" dirty="0" smtClean="0">
                <a:solidFill>
                  <a:prstClr val="black"/>
                </a:solidFill>
                <a:latin typeface="Arial" pitchFamily="34" charset="0"/>
                <a:cs typeface="Arial" pitchFamily="34" charset="0"/>
              </a:rPr>
              <a:t>الجيولوجي، </a:t>
            </a:r>
            <a:r>
              <a:rPr lang="ar-EG" sz="2400" b="1" dirty="0">
                <a:solidFill>
                  <a:prstClr val="black"/>
                </a:solidFill>
                <a:latin typeface="Arial" pitchFamily="34" charset="0"/>
                <a:cs typeface="Arial" pitchFamily="34" charset="0"/>
              </a:rPr>
              <a:t>من أهم الظاهرات التي تنجم عن عملية نحت الأمواج</a:t>
            </a:r>
            <a:r>
              <a:rPr lang="ar-EG" sz="2400" b="1" dirty="0" smtClean="0">
                <a:solidFill>
                  <a:prstClr val="black"/>
                </a:solidFill>
                <a:latin typeface="Arial" pitchFamily="34" charset="0"/>
                <a:cs typeface="Arial" pitchFamily="34" charset="0"/>
              </a:rPr>
              <a:t>: الجروف والأرصفة البحرية والثقوب والحفر البحرية  والكهوف والجسور البحرية والمسلات البحرية.</a:t>
            </a:r>
            <a:endParaRPr lang="ar-EG" sz="2400" b="1" dirty="0">
              <a:solidFill>
                <a:prstClr val="black"/>
              </a:solidFill>
              <a:latin typeface="Arial" pitchFamily="34" charset="0"/>
              <a:cs typeface="Arial" pitchFamily="34" charset="0"/>
            </a:endParaRPr>
          </a:p>
          <a:p>
            <a:pPr algn="just" defTabSz="766816" fontAlgn="base">
              <a:spcBef>
                <a:spcPct val="0"/>
              </a:spcBef>
              <a:spcAft>
                <a:spcPct val="0"/>
              </a:spcAft>
            </a:pPr>
            <a:endParaRPr lang="ar-EG" sz="2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32882406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2389" y="108461478"/>
              <a:ext cx="636720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a:solidFill>
                    <a:srgbClr val="000000"/>
                  </a:solidFill>
                  <a:latin typeface="Arial" pitchFamily="34" charset="0"/>
                  <a:cs typeface="Arial" pitchFamily="34" charset="0"/>
                </a:rPr>
                <a:t>الجروف </a:t>
              </a:r>
              <a:r>
                <a:rPr lang="ar-EG" sz="2000" b="1" dirty="0" smtClean="0">
                  <a:solidFill>
                    <a:srgbClr val="000000"/>
                  </a:solidFill>
                  <a:latin typeface="Arial" pitchFamily="34" charset="0"/>
                  <a:cs typeface="Arial" pitchFamily="34" charset="0"/>
                </a:rPr>
                <a:t>والأرصفة البحرية</a:t>
              </a:r>
              <a:endParaRPr lang="ar-EG" sz="20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الظاهرات الساحلية نتيجة عملية النحت البحري</a:t>
              </a:r>
              <a:endParaRPr lang="ar-EG" sz="3600" cap="all" dirty="0">
                <a:solidFill>
                  <a:srgbClr val="FFFF00"/>
                </a:solidFill>
                <a:effectLst>
                  <a:reflection blurRad="12700" stA="48000" endA="300" endPos="55000" dir="5400000" sy="-90000" algn="bl" rotWithShape="0"/>
                </a:effectLst>
                <a:latin typeface="Arial"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4468" y="1467792"/>
            <a:ext cx="8780680"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3625590" y="1475087"/>
            <a:ext cx="5158089" cy="5314286"/>
            <a:chOff x="8321798" y="1656234"/>
            <a:chExt cx="3198979"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8321798" y="1656234"/>
              <a:ext cx="3198979"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8436168" y="1944770"/>
              <a:ext cx="3012874"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800" b="1" dirty="0" smtClean="0">
                  <a:solidFill>
                    <a:srgbClr val="000000"/>
                  </a:solidFill>
                  <a:latin typeface="Arial" pitchFamily="34" charset="0"/>
                  <a:cs typeface="Arial" pitchFamily="34" charset="0"/>
                </a:rPr>
                <a:t>    </a:t>
              </a:r>
              <a:r>
                <a:rPr lang="ar-EG" sz="2400" b="1" dirty="0" smtClean="0">
                  <a:solidFill>
                    <a:srgbClr val="000000"/>
                  </a:solidFill>
                  <a:latin typeface="Arial" pitchFamily="34" charset="0"/>
                  <a:cs typeface="Arial" pitchFamily="34" charset="0"/>
                </a:rPr>
                <a:t>تتكون الجروف عندما يتم </a:t>
              </a:r>
              <a:r>
                <a:rPr lang="ar-EG" sz="2400" b="1" dirty="0">
                  <a:solidFill>
                    <a:srgbClr val="000000"/>
                  </a:solidFill>
                  <a:latin typeface="Arial" pitchFamily="34" charset="0"/>
                  <a:cs typeface="Arial" pitchFamily="34" charset="0"/>
                </a:rPr>
                <a:t>تقويض أسفل البنية الصخرية عند الساحل نتيجة لنحت </a:t>
              </a:r>
              <a:r>
                <a:rPr lang="ar-EG" sz="2400" b="1" dirty="0" smtClean="0">
                  <a:solidFill>
                    <a:srgbClr val="000000"/>
                  </a:solidFill>
                  <a:latin typeface="Arial" pitchFamily="34" charset="0"/>
                  <a:cs typeface="Arial" pitchFamily="34" charset="0"/>
                </a:rPr>
                <a:t>الأمواج؛ حيث </a:t>
              </a:r>
              <a:r>
                <a:rPr lang="ar-EG" sz="2400" b="1" dirty="0">
                  <a:solidFill>
                    <a:srgbClr val="000000"/>
                  </a:solidFill>
                  <a:latin typeface="Arial" pitchFamily="34" charset="0"/>
                  <a:cs typeface="Arial" pitchFamily="34" charset="0"/>
                </a:rPr>
                <a:t>يظهر الجرف ويتراجع نحو اليابس، ليظهر رصيف النحت </a:t>
              </a:r>
              <a:r>
                <a:rPr lang="ar-EG" sz="2400" b="1" dirty="0" smtClean="0">
                  <a:solidFill>
                    <a:srgbClr val="000000"/>
                  </a:solidFill>
                  <a:latin typeface="Arial" pitchFamily="34" charset="0"/>
                  <a:cs typeface="Arial" pitchFamily="34" charset="0"/>
                </a:rPr>
                <a:t>البحري. ويبدأ </a:t>
              </a:r>
              <a:r>
                <a:rPr lang="ar-EG" sz="2400" b="1" dirty="0">
                  <a:solidFill>
                    <a:srgbClr val="000000"/>
                  </a:solidFill>
                  <a:latin typeface="Arial" pitchFamily="34" charset="0"/>
                  <a:cs typeface="Arial" pitchFamily="34" charset="0"/>
                </a:rPr>
                <a:t>الترسيب في بناء رصيف </a:t>
              </a:r>
              <a:r>
                <a:rPr lang="ar-EG" sz="2400" b="1" dirty="0" smtClean="0">
                  <a:solidFill>
                    <a:srgbClr val="000000"/>
                  </a:solidFill>
                  <a:latin typeface="Arial" pitchFamily="34" charset="0"/>
                  <a:cs typeface="Arial" pitchFamily="34" charset="0"/>
                </a:rPr>
                <a:t>رسوبي،  ومع </a:t>
              </a:r>
              <a:r>
                <a:rPr lang="ar-EG" sz="2400" b="1" dirty="0">
                  <a:solidFill>
                    <a:srgbClr val="000000"/>
                  </a:solidFill>
                  <a:latin typeface="Arial" pitchFamily="34" charset="0"/>
                  <a:cs typeface="Arial" pitchFamily="34" charset="0"/>
                </a:rPr>
                <a:t>التراجع يزداد ارتفاعه، ويتسع رصيف النحت وكذلك رصيف الترسيب. </a:t>
              </a:r>
              <a:endParaRPr lang="ar-EG" sz="24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2400" b="1" dirty="0">
                  <a:solidFill>
                    <a:srgbClr val="000000"/>
                  </a:solidFill>
                  <a:latin typeface="Arial" pitchFamily="34" charset="0"/>
                  <a:cs typeface="Arial" pitchFamily="34" charset="0"/>
                </a:rPr>
                <a:t> </a:t>
              </a:r>
              <a:r>
                <a:rPr lang="ar-EG" sz="2400" b="1" dirty="0" smtClean="0">
                  <a:solidFill>
                    <a:srgbClr val="000000"/>
                  </a:solidFill>
                  <a:latin typeface="Arial" pitchFamily="34" charset="0"/>
                  <a:cs typeface="Arial" pitchFamily="34" charset="0"/>
                </a:rPr>
                <a:t>   وتعمل </a:t>
              </a:r>
              <a:r>
                <a:rPr lang="ar-EG" sz="2400" b="1" dirty="0">
                  <a:solidFill>
                    <a:srgbClr val="000000"/>
                  </a:solidFill>
                  <a:latin typeface="Arial" pitchFamily="34" charset="0"/>
                  <a:cs typeface="Arial" pitchFamily="34" charset="0"/>
                </a:rPr>
                <a:t>بعد ذلك عمليات التجوية والانهيارات إلى خفض منسوب </a:t>
              </a:r>
              <a:r>
                <a:rPr lang="ar-EG" sz="2400" b="1" dirty="0" smtClean="0">
                  <a:solidFill>
                    <a:srgbClr val="000000"/>
                  </a:solidFill>
                  <a:latin typeface="Arial" pitchFamily="34" charset="0"/>
                  <a:cs typeface="Arial" pitchFamily="34" charset="0"/>
                </a:rPr>
                <a:t>الارتفاع، </a:t>
              </a:r>
              <a:r>
                <a:rPr lang="ar-EG" sz="2400" b="1" dirty="0">
                  <a:solidFill>
                    <a:srgbClr val="000000"/>
                  </a:solidFill>
                  <a:latin typeface="Arial" pitchFamily="34" charset="0"/>
                  <a:cs typeface="Arial" pitchFamily="34" charset="0"/>
                </a:rPr>
                <a:t>عندما يتوقف تأثير الأمواج </a:t>
              </a:r>
              <a:r>
                <a:rPr lang="ar-EG" sz="2400" b="1" dirty="0" smtClean="0">
                  <a:solidFill>
                    <a:srgbClr val="000000"/>
                  </a:solidFill>
                  <a:latin typeface="Arial" pitchFamily="34" charset="0"/>
                  <a:cs typeface="Arial" pitchFamily="34" charset="0"/>
                </a:rPr>
                <a:t>ونتيجة </a:t>
              </a:r>
              <a:r>
                <a:rPr lang="ar-EG" sz="2400" b="1" dirty="0">
                  <a:solidFill>
                    <a:srgbClr val="000000"/>
                  </a:solidFill>
                  <a:latin typeface="Arial" pitchFamily="34" charset="0"/>
                  <a:cs typeface="Arial" pitchFamily="34" charset="0"/>
                </a:rPr>
                <a:t>لظهور </a:t>
              </a:r>
              <a:r>
                <a:rPr lang="ar-EG" sz="2400" b="1" dirty="0" smtClean="0">
                  <a:solidFill>
                    <a:srgbClr val="000000"/>
                  </a:solidFill>
                  <a:latin typeface="Arial" pitchFamily="34" charset="0"/>
                  <a:cs typeface="Arial" pitchFamily="34" charset="0"/>
                </a:rPr>
                <a:t>الشاطئ، عندما يغطى الرصيف بالرواسب. وقد </a:t>
              </a:r>
              <a:r>
                <a:rPr lang="ar-EG" sz="2400" b="1" dirty="0">
                  <a:solidFill>
                    <a:srgbClr val="000000"/>
                  </a:solidFill>
                  <a:latin typeface="Arial" pitchFamily="34" charset="0"/>
                  <a:cs typeface="Arial" pitchFamily="34" charset="0"/>
                </a:rPr>
                <a:t>تظهر الجروف في شكل طبقات تميل </a:t>
              </a:r>
              <a:r>
                <a:rPr lang="ar-EG" sz="2400" b="1" dirty="0" smtClean="0">
                  <a:solidFill>
                    <a:srgbClr val="000000"/>
                  </a:solidFill>
                  <a:latin typeface="Arial" pitchFamily="34" charset="0"/>
                  <a:cs typeface="Arial" pitchFamily="34" charset="0"/>
                </a:rPr>
                <a:t>تجاه </a:t>
              </a:r>
              <a:r>
                <a:rPr lang="ar-EG" sz="2400" b="1" dirty="0">
                  <a:solidFill>
                    <a:srgbClr val="000000"/>
                  </a:solidFill>
                  <a:latin typeface="Arial" pitchFamily="34" charset="0"/>
                  <a:cs typeface="Arial" pitchFamily="34" charset="0"/>
                </a:rPr>
                <a:t>اليابس </a:t>
              </a:r>
              <a:r>
                <a:rPr lang="ar-EG" sz="2400" b="1" dirty="0" smtClean="0">
                  <a:solidFill>
                    <a:srgbClr val="000000"/>
                  </a:solidFill>
                  <a:latin typeface="Arial" pitchFamily="34" charset="0"/>
                  <a:cs typeface="Arial" pitchFamily="34" charset="0"/>
                </a:rPr>
                <a:t>أو </a:t>
              </a:r>
              <a:r>
                <a:rPr lang="ar-EG" sz="2400" b="1" dirty="0">
                  <a:solidFill>
                    <a:srgbClr val="000000"/>
                  </a:solidFill>
                  <a:latin typeface="Arial" pitchFamily="34" charset="0"/>
                  <a:cs typeface="Arial" pitchFamily="34" charset="0"/>
                </a:rPr>
                <a:t>نحو البحر.</a:t>
              </a:r>
            </a:p>
            <a:p>
              <a:pPr marL="0" indent="0" algn="just" defTabSz="766816" fontAlgn="base">
                <a:spcBef>
                  <a:spcPct val="0"/>
                </a:spcBef>
                <a:spcAft>
                  <a:spcPts val="671"/>
                </a:spcAft>
                <a:buFont typeface="Arial" pitchFamily="34" charset="0"/>
                <a:buNone/>
              </a:pPr>
              <a:endParaRPr lang="ar-EG" sz="1600" b="1" dirty="0" smtClean="0">
                <a:solidFill>
                  <a:srgbClr val="000000"/>
                </a:solidFill>
                <a:latin typeface="Arial" pitchFamily="34" charset="0"/>
                <a:cs typeface="Arial" pitchFamily="34" charset="0"/>
              </a:endParaRPr>
            </a:p>
          </p:txBody>
        </p:sp>
      </p:grpSp>
      <p:pic>
        <p:nvPicPr>
          <p:cNvPr id="6146" name="Picture 2" descr="E:\الجيومورفولوجيا\pic\التعرية البحرية\جرف بحري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1" y="1482014"/>
            <a:ext cx="3474720" cy="260268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الجيومورفولوجيا\pic\التعرية البحرية\جرف بحري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70" y="4201442"/>
            <a:ext cx="3474720" cy="260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79559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TotalTime>
  <Words>2016</Words>
  <Application>Microsoft Office PowerPoint</Application>
  <PresentationFormat>On-screen Show (4:3)</PresentationFormat>
  <Paragraphs>111</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PowerPoint Presentation</vt:lpstr>
      <vt:lpstr>جيومورفولوجية السواحل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59</cp:revision>
  <dcterms:created xsi:type="dcterms:W3CDTF">2016-11-08T19:00:43Z</dcterms:created>
  <dcterms:modified xsi:type="dcterms:W3CDTF">2016-12-24T07:49:54Z</dcterms:modified>
</cp:coreProperties>
</file>