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1" r:id="rId3"/>
    <p:sldMasterId id="2147483715" r:id="rId4"/>
    <p:sldMasterId id="2147483727" r:id="rId5"/>
  </p:sldMasterIdLst>
  <p:sldIdLst>
    <p:sldId id="258" r:id="rId6"/>
    <p:sldId id="397" r:id="rId7"/>
    <p:sldId id="320" r:id="rId8"/>
    <p:sldId id="321" r:id="rId9"/>
    <p:sldId id="378" r:id="rId10"/>
    <p:sldId id="379" r:id="rId11"/>
    <p:sldId id="380" r:id="rId12"/>
    <p:sldId id="381" r:id="rId13"/>
    <p:sldId id="382" r:id="rId14"/>
    <p:sldId id="383" r:id="rId15"/>
    <p:sldId id="384" r:id="rId16"/>
    <p:sldId id="385" r:id="rId17"/>
    <p:sldId id="323" r:id="rId18"/>
    <p:sldId id="386" r:id="rId19"/>
    <p:sldId id="387" r:id="rId20"/>
    <p:sldId id="388" r:id="rId21"/>
    <p:sldId id="389" r:id="rId22"/>
    <p:sldId id="391" r:id="rId23"/>
    <p:sldId id="392" r:id="rId24"/>
    <p:sldId id="393" r:id="rId25"/>
    <p:sldId id="394" r:id="rId26"/>
    <p:sldId id="395" r:id="rId27"/>
    <p:sldId id="396"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0AC00A6B-1B9E-4409-8697-083589987F0A}" type="datetimeFigureOut">
              <a:rPr lang="en-US"/>
              <a:pPr>
                <a:defRPr/>
              </a:pPr>
              <a:t>10/7/2019</a:t>
            </a:fld>
            <a:endParaRPr lang="en-US" dirty="0"/>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A0DF408-FA7D-453C-8A8F-13C50FCB612C}" type="slidenum">
              <a:rPr lang="en-US"/>
              <a:pPr>
                <a:defRPr/>
              </a:pPr>
              <a:t>‹#›</a:t>
            </a:fld>
            <a:endParaRPr lang="en-US" dirty="0"/>
          </a:p>
        </p:txBody>
      </p:sp>
    </p:spTree>
    <p:extLst>
      <p:ext uri="{BB962C8B-B14F-4D97-AF65-F5344CB8AC3E}">
        <p14:creationId xmlns:p14="http://schemas.microsoft.com/office/powerpoint/2010/main" val="8086713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EFD165-4BEA-41DA-9CC2-5730D41D36F0}" type="datetimeFigureOut">
              <a:rPr lang="en-US"/>
              <a:pPr>
                <a:defRPr/>
              </a:pPr>
              <a:t>10/7/2019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8DA85D9-55A6-4BAF-B6EE-25852B36D7A7}" type="slidenum">
              <a:rPr lang="en-US"/>
              <a:pPr>
                <a:defRPr/>
              </a:pPr>
              <a:t>‹#›</a:t>
            </a:fld>
            <a:endParaRPr lang="en-US" dirty="0"/>
          </a:p>
        </p:txBody>
      </p:sp>
    </p:spTree>
    <p:extLst>
      <p:ext uri="{BB962C8B-B14F-4D97-AF65-F5344CB8AC3E}">
        <p14:creationId xmlns:p14="http://schemas.microsoft.com/office/powerpoint/2010/main" val="70051750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342379-0603-4083-A272-9ADBE98D253C}" type="datetimeFigureOut">
              <a:rPr lang="en-US"/>
              <a:pPr>
                <a:defRPr/>
              </a:pPr>
              <a:t>10/7/2019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8AA07-F44E-42EC-8F00-F70EFE71BDB8}" type="slidenum">
              <a:rPr lang="en-US"/>
              <a:pPr>
                <a:defRPr/>
              </a:pPr>
              <a:t>‹#›</a:t>
            </a:fld>
            <a:endParaRPr lang="en-US" dirty="0"/>
          </a:p>
        </p:txBody>
      </p:sp>
    </p:spTree>
    <p:extLst>
      <p:ext uri="{BB962C8B-B14F-4D97-AF65-F5344CB8AC3E}">
        <p14:creationId xmlns:p14="http://schemas.microsoft.com/office/powerpoint/2010/main" val="4178042840"/>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dirty="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242E2B7C-F476-4DA4-8CAC-6EE10E518B9F}" type="slidenum">
              <a:rPr lang="ar-SA"/>
              <a:pPr>
                <a:defRPr/>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dirty="0"/>
          </a:p>
        </p:txBody>
      </p:sp>
    </p:spTree>
    <p:extLst>
      <p:ext uri="{BB962C8B-B14F-4D97-AF65-F5344CB8AC3E}">
        <p14:creationId xmlns:p14="http://schemas.microsoft.com/office/powerpoint/2010/main" val="380943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434C54F-2617-4CFC-8DD1-ED5AB31EB692}" type="datetimeFigureOut">
              <a:rPr lang="en-US"/>
              <a:pPr>
                <a:defRPr/>
              </a:pPr>
              <a:t>10/7/2019</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4223EE9-126D-4FC0-A698-E366ED7AFAD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63180134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3863B2-A2F9-4D7A-9A00-3AE8393E126F}" type="datetimeFigureOut">
              <a:rPr lang="en-US"/>
              <a:pPr>
                <a:defRPr/>
              </a:pPr>
              <a:t>10/7/2019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C9A7798-4F4C-46EA-871F-512E2939F046}"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968021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BA581BD7-AF42-4672-A2CD-62C31A7A3738}" type="datetimeFigureOut">
              <a:rPr lang="en-US"/>
              <a:pPr>
                <a:defRPr/>
              </a:pPr>
              <a:t>10/7/2019</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0EFC1-9495-4D72-954F-E85900AA59E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6222081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68FC1C7-3C15-4BF1-B4F4-FB7782A41574}" type="datetimeFigureOut">
              <a:rPr lang="en-US"/>
              <a:pPr>
                <a:defRPr/>
              </a:pPr>
              <a:t>10/7/2019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0DC537AC-489F-4710-A853-8770EC66E836}"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21445462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0F43AA01-AD84-4D28-A4C3-ED04D86F0C9E}" type="datetimeFigureOut">
              <a:rPr lang="en-US"/>
              <a:pPr>
                <a:defRPr/>
              </a:pPr>
              <a:t>10/7/2019</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B4CCE0F-6C94-4C62-8E5A-E46D28C5DDFC}"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40518174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A2072F0-61B7-458C-8A1E-CEED67A53A5D}" type="datetimeFigureOut">
              <a:rPr lang="en-US"/>
              <a:pPr>
                <a:defRPr/>
              </a:pPr>
              <a:t>10/7/2019</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2251236-2C73-4D7C-9DF5-55EAA42B2A9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651826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E35F64A7-1572-4F04-B1E2-6BC794B9F105}" type="datetimeFigureOut">
              <a:rPr lang="en-US"/>
              <a:pPr>
                <a:defRPr/>
              </a:pPr>
              <a:t>10/7/2019</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FF61587-956A-40B9-873A-61E0031E47B3}" type="slidenum">
              <a:rPr lang="en-US"/>
              <a:pPr>
                <a:defRPr/>
              </a:pPr>
              <a:t>‹#›</a:t>
            </a:fld>
            <a:endParaRPr lang="en-US" dirty="0"/>
          </a:p>
        </p:txBody>
      </p:sp>
    </p:spTree>
    <p:extLst>
      <p:ext uri="{BB962C8B-B14F-4D97-AF65-F5344CB8AC3E}">
        <p14:creationId xmlns:p14="http://schemas.microsoft.com/office/powerpoint/2010/main" val="59301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27E79E-EDB4-4E04-AB5F-091581D655E2}" type="datetimeFigureOut">
              <a:rPr lang="en-US"/>
              <a:pPr>
                <a:defRPr/>
              </a:pPr>
              <a:t>10/7/2019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FD08BF7-708E-43EF-BAE0-53D388BB5B4E}" type="slidenum">
              <a:rPr lang="en-US"/>
              <a:pPr>
                <a:defRPr/>
              </a:pPr>
              <a:t>‹#›</a:t>
            </a:fld>
            <a:endParaRPr lang="en-US" dirty="0"/>
          </a:p>
        </p:txBody>
      </p:sp>
    </p:spTree>
    <p:extLst>
      <p:ext uri="{BB962C8B-B14F-4D97-AF65-F5344CB8AC3E}">
        <p14:creationId xmlns:p14="http://schemas.microsoft.com/office/powerpoint/2010/main" val="2582156607"/>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E57CDCF-654C-4152-AAAE-D77F356A8F07}" type="slidenum">
              <a:rPr lang="en-US">
                <a:solidFill>
                  <a:srgbClr val="9C007F">
                    <a:shade val="75000"/>
                  </a:srgbClr>
                </a:solidFill>
              </a:rPr>
              <a:pPr>
                <a:defRPr/>
              </a:pPr>
              <a:t>‹#›</a:t>
            </a:fld>
            <a:endParaRPr lang="en-US" dirty="0">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513C4EED-5318-45EF-A331-057E0A27C095}" type="datetimeFigureOut">
              <a:rPr lang="en-US"/>
              <a:pPr>
                <a:defRPr/>
              </a:pPr>
              <a:t>10/7/2019</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val="126091989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41E2C6-04FA-4323-97C5-1C096F483958}" type="slidenum">
              <a:rPr lang="en-US">
                <a:solidFill>
                  <a:srgbClr val="9C007F">
                    <a:shade val="75000"/>
                  </a:srgbClr>
                </a:solidFill>
              </a:rPr>
              <a:pPr>
                <a:defRPr/>
              </a:pPr>
              <a:t>‹#›</a:t>
            </a:fld>
            <a:endParaRPr lang="en-US" dirty="0">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055163E-0AE3-47E0-8965-43D54C824436}" type="datetimeFigureOut">
              <a:rPr lang="en-US"/>
              <a:pPr>
                <a:defRPr/>
              </a:pPr>
              <a:t>10/7/2019</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val="93148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F79BE-48E1-4F4C-8856-05840A0A9194}" type="datetimeFigureOut">
              <a:rPr lang="en-US"/>
              <a:pPr>
                <a:defRPr/>
              </a:pPr>
              <a:t>10/7/2019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74F275-38A2-48FB-8D88-31D4FE04BABA}"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38179922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8CDB174-282A-47C9-BF6C-52642F8BA99D}" type="slidenum">
              <a:rPr lang="en-US">
                <a:solidFill>
                  <a:srgbClr val="9C007F">
                    <a:shade val="75000"/>
                  </a:srgbClr>
                </a:solidFill>
              </a:rPr>
              <a:pPr>
                <a:defRPr/>
              </a:pPr>
              <a:t>‹#›</a:t>
            </a:fld>
            <a:endParaRPr lang="en-US" dirty="0">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9E84B055-2C0F-499A-BA1F-BA4057CA878A}" type="datetimeFigureOut">
              <a:rPr lang="en-US"/>
              <a:pPr>
                <a:defRPr/>
              </a:pPr>
              <a:t>10/7/2019</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88830793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B3D757A7-23B0-4EAB-8823-5AC89368A1CA}" type="datetimeFigureOut">
              <a:rPr lang="en-US"/>
              <a:pPr>
                <a:defRPr/>
              </a:pPr>
              <a:t>10/7/2019</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E8CAB7AC-B736-4ABF-B678-249306252AB3}" type="slidenum">
              <a:rPr lang="en-US"/>
              <a:pPr>
                <a:defRPr/>
              </a:pPr>
              <a:t>‹#›</a:t>
            </a:fld>
            <a:endParaRPr lang="en-US"/>
          </a:p>
        </p:txBody>
      </p:sp>
    </p:spTree>
    <p:extLst>
      <p:ext uri="{BB962C8B-B14F-4D97-AF65-F5344CB8AC3E}">
        <p14:creationId xmlns:p14="http://schemas.microsoft.com/office/powerpoint/2010/main" val="22504892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4C676B-04A4-4CEB-9BCD-8A60900A7311}" type="datetimeFigureOut">
              <a:rPr lang="en-US"/>
              <a:pPr>
                <a:defRPr/>
              </a:pPr>
              <a:t>10/7/2019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049B0C-B4BD-4331-861F-F6F4E7C75335}" type="slidenum">
              <a:rPr lang="en-US"/>
              <a:pPr>
                <a:defRPr/>
              </a:pPr>
              <a:t>‹#›</a:t>
            </a:fld>
            <a:endParaRPr lang="en-US"/>
          </a:p>
        </p:txBody>
      </p:sp>
    </p:spTree>
    <p:extLst>
      <p:ext uri="{BB962C8B-B14F-4D97-AF65-F5344CB8AC3E}">
        <p14:creationId xmlns:p14="http://schemas.microsoft.com/office/powerpoint/2010/main" val="3875490175"/>
      </p:ext>
    </p:extLst>
  </p:cSld>
  <p:clrMapOvr>
    <a:masterClrMapping/>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5212B06-FB6B-4892-9D34-FBB62C3035C5}" type="datetimeFigureOut">
              <a:rPr lang="en-US"/>
              <a:pPr>
                <a:defRPr/>
              </a:pPr>
              <a:t>10/7/2019</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5795DFB5-CC92-49BE-B6B8-4CADB625755A}" type="slidenum">
              <a:rPr lang="en-US"/>
              <a:pPr>
                <a:defRPr/>
              </a:pPr>
              <a:t>‹#›</a:t>
            </a:fld>
            <a:endParaRPr lang="en-US"/>
          </a:p>
        </p:txBody>
      </p:sp>
    </p:spTree>
    <p:extLst>
      <p:ext uri="{BB962C8B-B14F-4D97-AF65-F5344CB8AC3E}">
        <p14:creationId xmlns:p14="http://schemas.microsoft.com/office/powerpoint/2010/main" val="398791714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3A161EA-5CE0-4AD5-B6C9-5E579475BFDC}" type="datetimeFigureOut">
              <a:rPr lang="en-US"/>
              <a:pPr>
                <a:defRPr/>
              </a:pPr>
              <a:t>10/7/2019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DB59E57-09AF-4CAA-8E88-B12D1AD960BA}" type="slidenum">
              <a:rPr lang="en-US"/>
              <a:pPr>
                <a:defRPr/>
              </a:pPr>
              <a:t>‹#›</a:t>
            </a:fld>
            <a:endParaRPr lang="en-US"/>
          </a:p>
        </p:txBody>
      </p:sp>
    </p:spTree>
    <p:extLst>
      <p:ext uri="{BB962C8B-B14F-4D97-AF65-F5344CB8AC3E}">
        <p14:creationId xmlns:p14="http://schemas.microsoft.com/office/powerpoint/2010/main" val="3370871295"/>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24DF63D-7BFE-4969-860C-7DC817EF4705}" type="datetimeFigureOut">
              <a:rPr lang="en-US"/>
              <a:pPr>
                <a:defRPr/>
              </a:pPr>
              <a:t>10/7/2019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DE8329A-A02B-4440-BE4D-7F55B1B899F8}" type="slidenum">
              <a:rPr lang="en-US"/>
              <a:pPr>
                <a:defRPr/>
              </a:pPr>
              <a:t>‹#›</a:t>
            </a:fld>
            <a:endParaRPr lang="en-US"/>
          </a:p>
        </p:txBody>
      </p:sp>
    </p:spTree>
    <p:extLst>
      <p:ext uri="{BB962C8B-B14F-4D97-AF65-F5344CB8AC3E}">
        <p14:creationId xmlns:p14="http://schemas.microsoft.com/office/powerpoint/2010/main" val="2235821170"/>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6300C00-640B-4DE8-AC6D-0B6549917788}" type="datetimeFigureOut">
              <a:rPr lang="en-US"/>
              <a:pPr>
                <a:defRPr/>
              </a:pPr>
              <a:t>10/7/2019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26F106C-E34A-45A6-8B9F-FE15D58E0C3B}" type="slidenum">
              <a:rPr lang="en-US"/>
              <a:pPr>
                <a:defRPr/>
              </a:pPr>
              <a:t>‹#›</a:t>
            </a:fld>
            <a:endParaRPr lang="en-US"/>
          </a:p>
        </p:txBody>
      </p:sp>
    </p:spTree>
    <p:extLst>
      <p:ext uri="{BB962C8B-B14F-4D97-AF65-F5344CB8AC3E}">
        <p14:creationId xmlns:p14="http://schemas.microsoft.com/office/powerpoint/2010/main" val="3124544267"/>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C09FA2D-7D9C-4BC5-B278-58B079FE55D7}" type="datetimeFigureOut">
              <a:rPr lang="en-US"/>
              <a:pPr>
                <a:defRPr/>
              </a:pPr>
              <a:t>10/7/2019</a:t>
            </a:fld>
            <a:endParaRPr lang="en-US" dirty="0"/>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B1AFD7D7-31E4-4705-AECD-4240D991336B}" type="slidenum">
              <a:rPr lang="en-US"/>
              <a:pPr>
                <a:defRPr/>
              </a:pPr>
              <a:t>‹#›</a:t>
            </a:fld>
            <a:endParaRPr lang="en-US" dirty="0"/>
          </a:p>
        </p:txBody>
      </p:sp>
    </p:spTree>
    <p:extLst>
      <p:ext uri="{BB962C8B-B14F-4D97-AF65-F5344CB8AC3E}">
        <p14:creationId xmlns:p14="http://schemas.microsoft.com/office/powerpoint/2010/main" val="2203262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45AB0E7-F37E-48CF-9175-51954767C8E0}" type="datetimeFigureOut">
              <a:rPr lang="en-US"/>
              <a:pPr>
                <a:defRPr/>
              </a:pPr>
              <a:t>10/7/2019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A6F32D9-EE4F-4E59-BF2D-B1A7D08D25E6}" type="slidenum">
              <a:rPr lang="en-US"/>
              <a:pPr>
                <a:defRPr/>
              </a:pPr>
              <a:t>‹#›</a:t>
            </a:fld>
            <a:endParaRPr lang="en-US"/>
          </a:p>
        </p:txBody>
      </p:sp>
    </p:spTree>
    <p:extLst>
      <p:ext uri="{BB962C8B-B14F-4D97-AF65-F5344CB8AC3E}">
        <p14:creationId xmlns:p14="http://schemas.microsoft.com/office/powerpoint/2010/main" val="3449637088"/>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6CFB3FA-6E8A-4AEF-A47E-BF6AC3501B2C}" type="datetimeFigureOut">
              <a:rPr lang="en-US"/>
              <a:pPr>
                <a:defRPr/>
              </a:pPr>
              <a:t>10/7/2019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7D7D188-6366-46DD-B615-DDFDC5885FB6}" type="slidenum">
              <a:rPr lang="en-US"/>
              <a:pPr>
                <a:defRPr/>
              </a:pPr>
              <a:t>‹#›</a:t>
            </a:fld>
            <a:endParaRPr lang="en-US"/>
          </a:p>
        </p:txBody>
      </p:sp>
    </p:spTree>
    <p:extLst>
      <p:ext uri="{BB962C8B-B14F-4D97-AF65-F5344CB8AC3E}">
        <p14:creationId xmlns:p14="http://schemas.microsoft.com/office/powerpoint/2010/main" val="929667571"/>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4CBC358-4BF7-4B1B-A55F-784CCA19E2E8}" type="datetimeFigureOut">
              <a:rPr lang="en-US"/>
              <a:pPr>
                <a:defRPr/>
              </a:pPr>
              <a:t>10/7/2019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3C648FF-12FE-4521-BE00-7FEC863D60E9}" type="slidenum">
              <a:rPr lang="en-US"/>
              <a:pPr>
                <a:defRPr/>
              </a:pPr>
              <a:t>‹#›</a:t>
            </a:fld>
            <a:endParaRPr lang="en-US"/>
          </a:p>
        </p:txBody>
      </p:sp>
    </p:spTree>
    <p:extLst>
      <p:ext uri="{BB962C8B-B14F-4D97-AF65-F5344CB8AC3E}">
        <p14:creationId xmlns:p14="http://schemas.microsoft.com/office/powerpoint/2010/main" val="1640306794"/>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6034CC-266C-4A52-A9BE-BAD88E3A02CF}" type="datetimeFigureOut">
              <a:rPr lang="en-US"/>
              <a:pPr>
                <a:defRPr/>
              </a:pPr>
              <a:t>10/7/2019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77DD8F-DBC0-4332-BBE8-D20965A39CCB}" type="slidenum">
              <a:rPr lang="en-US"/>
              <a:pPr>
                <a:defRPr/>
              </a:pPr>
              <a:t>‹#›</a:t>
            </a:fld>
            <a:endParaRPr lang="en-US"/>
          </a:p>
        </p:txBody>
      </p:sp>
    </p:spTree>
    <p:extLst>
      <p:ext uri="{BB962C8B-B14F-4D97-AF65-F5344CB8AC3E}">
        <p14:creationId xmlns:p14="http://schemas.microsoft.com/office/powerpoint/2010/main" val="2229267526"/>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20D9A0E-CF12-49AA-BBFA-73B2BD35158C}" type="datetimeFigureOut">
              <a:rPr lang="en-US"/>
              <a:pPr>
                <a:defRPr/>
              </a:pPr>
              <a:t>10/7/2019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8BDC4C-AFD7-412F-B282-210FDFC2E26A}" type="slidenum">
              <a:rPr lang="en-US"/>
              <a:pPr>
                <a:defRPr/>
              </a:pPr>
              <a:t>‹#›</a:t>
            </a:fld>
            <a:endParaRPr lang="en-US"/>
          </a:p>
        </p:txBody>
      </p:sp>
    </p:spTree>
    <p:extLst>
      <p:ext uri="{BB962C8B-B14F-4D97-AF65-F5344CB8AC3E}">
        <p14:creationId xmlns:p14="http://schemas.microsoft.com/office/powerpoint/2010/main" val="178004426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69D711A1-88FF-4574-9E44-EA9853E3F0C2}"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1075919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ECE9B197-8DD1-4717-B736-DC2E09479E4F}"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37330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95776D61-D910-48C5-9101-B255D05849E4}" type="datetimeFigureOut">
              <a:rPr lang="en-US"/>
              <a:pPr>
                <a:defRPr/>
              </a:pPr>
              <a:t>10/7/2019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4A6CD81F-2A25-4DD5-83A2-2059CE7CB394}"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55950196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62E69D-E37A-4A8F-B1E1-2F5A51149567}" type="datetimeFigureOut">
              <a:rPr lang="en-US"/>
              <a:pPr>
                <a:defRPr/>
              </a:pPr>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354BDD2-0DE7-4916-8D4B-AEDF0E20EE08}"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96610342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F34004E3-99CE-4B4D-A67B-895A89B537C9}" type="datetimeFigureOut">
              <a:rPr lang="en-US"/>
              <a:pPr>
                <a:defRPr/>
              </a:pPr>
              <a:t>10/7/2019</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C4ECAF0-AC0B-4B61-B2F2-5A54A8E65EBC}"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3199046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64CAE70-B309-4B0D-A8B7-CA45450801B0}" type="datetimeFigureOut">
              <a:rPr lang="en-US"/>
              <a:pPr>
                <a:defRPr/>
              </a:pPr>
              <a:t>10/7/2019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616E8DFA-37CA-4394-BFF8-770A8725B480}" type="slidenum">
              <a:rPr lang="en-US"/>
              <a:pPr>
                <a:defRPr/>
              </a:pPr>
              <a:t>‹#›</a:t>
            </a:fld>
            <a:endParaRPr lang="en-US" dirty="0"/>
          </a:p>
        </p:txBody>
      </p:sp>
    </p:spTree>
    <p:extLst>
      <p:ext uri="{BB962C8B-B14F-4D97-AF65-F5344CB8AC3E}">
        <p14:creationId xmlns:p14="http://schemas.microsoft.com/office/powerpoint/2010/main" val="401899827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B612571C-1E09-43AC-8166-35F550F6205A}" type="datetimeFigureOut">
              <a:rPr lang="en-US"/>
              <a:pPr>
                <a:defRPr/>
              </a:pPr>
              <a:t>10/7/2019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2DF4041-0543-4BD1-B431-CF2D58DDEA28}"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12921604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cs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3AEFF064-E606-4707-BF65-0362B78561F3}" type="datetimeFigureOut">
              <a:rPr lang="en-US"/>
              <a:pPr>
                <a:defRPr/>
              </a:pPr>
              <a:t>10/7/2019</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E1A00BFA-AFF5-4EC6-B3A1-CE57F7FEF3D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34557287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7A0722B-198E-4E46-80AB-DCBD98335E4E}" type="datetimeFigureOut">
              <a:rPr lang="en-US"/>
              <a:pPr>
                <a:defRPr/>
              </a:pPr>
              <a:t>10/7/2019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FBEBCEC-59E4-47C5-95B2-AD264309210D}"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648228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Date Placeholder 1"/>
          <p:cNvSpPr>
            <a:spLocks noGrp="1"/>
          </p:cNvSpPr>
          <p:nvPr>
            <p:ph type="dt" sz="half" idx="10"/>
          </p:nvPr>
        </p:nvSpPr>
        <p:spPr/>
        <p:txBody>
          <a:bodyPr/>
          <a:lstStyle>
            <a:lvl1pPr>
              <a:defRPr/>
            </a:lvl1pPr>
          </a:lstStyle>
          <a:p>
            <a:pPr>
              <a:defRPr/>
            </a:pPr>
            <a:fld id="{1FE8F6FB-8DAB-4B31-B00D-C1ADE267764B}" type="datetimeFigureOut">
              <a:rPr lang="en-US"/>
              <a:pPr>
                <a:defRPr/>
              </a:pPr>
              <a:t>10/7/2019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6E708F7-2123-42A7-8238-5B44E24BFF4D}" type="slidenum">
              <a:rPr lang="en-US"/>
              <a:pPr>
                <a:defRPr/>
              </a:pPr>
              <a:t>‹#›</a:t>
            </a:fld>
            <a:endParaRPr lang="en-US"/>
          </a:p>
        </p:txBody>
      </p:sp>
    </p:spTree>
    <p:extLst>
      <p:ext uri="{BB962C8B-B14F-4D97-AF65-F5344CB8AC3E}">
        <p14:creationId xmlns:p14="http://schemas.microsoft.com/office/powerpoint/2010/main" val="3471250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C54C8358-F8E2-4719-9C92-D36BC0592739}"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CD9AD5D6-9585-4FD1-88A5-A6DCBC274A31}" type="datetimeFigureOut">
              <a:rPr lang="en-US"/>
              <a:pPr>
                <a:defRPr/>
              </a:pPr>
              <a:t>10/7/2019</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403659972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D62F979C-8CD5-4558-A822-C302EB0044BA}"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C9524B88-6C84-456B-90F9-34EDE8A90396}" type="datetimeFigureOut">
              <a:rPr lang="en-US"/>
              <a:pPr>
                <a:defRPr/>
              </a:pPr>
              <a:t>10/7/2019</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7043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CE4AAE-1CA3-41FB-9463-50875BD27310}" type="datetimeFigureOut">
              <a:rPr lang="en-US"/>
              <a:pPr>
                <a:defRPr/>
              </a:pPr>
              <a:t>10/7/2019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F78F4F-D158-4CA3-9A82-631DC96D937A}"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360140170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E919BEB7-837B-4286-AEB0-FA26B3347764}" type="slidenum">
              <a:rPr lang="en-US">
                <a:solidFill>
                  <a:srgbClr val="9C007F">
                    <a:shade val="75000"/>
                  </a:srgbClr>
                </a:solidFill>
              </a:rPr>
              <a:pPr>
                <a:defRPr/>
              </a:pPr>
              <a:t>‹#›</a:t>
            </a:fld>
            <a:endParaRPr lang="en-US">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11F6B2D2-A094-4D1E-B4D1-E8CF4E5C87F6}" type="datetimeFigureOut">
              <a:rPr lang="en-US"/>
              <a:pPr>
                <a:defRPr/>
              </a:pPr>
              <a:t>10/7/2019</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6508461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6C0031-A767-4F7C-88D2-6B5B7284C923}" type="datetimeFigureOut">
              <a:rPr lang="ar-SA"/>
              <a:pPr/>
              <a:t>08/02/1441</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0972D17-7594-4B5E-8C28-6684245E07CA}" type="slidenum">
              <a:rPr/>
              <a:pPr/>
              <a:t>‹#›</a:t>
            </a:fld>
            <a:endParaRPr/>
          </a:p>
        </p:txBody>
      </p:sp>
    </p:spTree>
    <p:extLst>
      <p:ext uri="{BB962C8B-B14F-4D97-AF65-F5344CB8AC3E}">
        <p14:creationId xmlns:p14="http://schemas.microsoft.com/office/powerpoint/2010/main" val="96984607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10/7/2019</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1579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8F567F1-BDFC-4D93-B0C5-0D0217E5B501}" type="datetimeFigureOut">
              <a:rPr lang="en-US"/>
              <a:pPr>
                <a:defRPr/>
              </a:pPr>
              <a:t>10/7/2019</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33261BB-6080-4950-A70F-13E03B6C9BE4}" type="slidenum">
              <a:rPr lang="en-US"/>
              <a:pPr>
                <a:defRPr/>
              </a:pPr>
              <a:t>‹#›</a:t>
            </a:fld>
            <a:endParaRPr lang="en-US" dirty="0"/>
          </a:p>
        </p:txBody>
      </p:sp>
    </p:spTree>
    <p:extLst>
      <p:ext uri="{BB962C8B-B14F-4D97-AF65-F5344CB8AC3E}">
        <p14:creationId xmlns:p14="http://schemas.microsoft.com/office/powerpoint/2010/main" val="617771259"/>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6C0031-A767-4F7C-88D2-6B5B7284C923}" type="datetimeFigureOut">
              <a:rPr lang="en-US" smtClean="0">
                <a:solidFill>
                  <a:srgbClr val="B13F9A"/>
                </a:solidFill>
              </a:rPr>
              <a:pPr/>
              <a:t>10/7/2019</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32305640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10/7/2019</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9687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6C0031-A767-4F7C-88D2-6B5B7284C923}" type="datetimeFigureOut">
              <a:rPr lang="en-US" smtClean="0">
                <a:solidFill>
                  <a:srgbClr val="B13F9A"/>
                </a:solidFill>
              </a:rPr>
              <a:pPr/>
              <a:t>10/7/2019</a:t>
            </a:fld>
            <a:endParaRPr lang="en-US">
              <a:solidFill>
                <a:srgbClr val="B13F9A"/>
              </a:solidFill>
            </a:endParaRPr>
          </a:p>
        </p:txBody>
      </p:sp>
      <p:sp>
        <p:nvSpPr>
          <p:cNvPr id="8" name="Footer Placeholder 7"/>
          <p:cNvSpPr>
            <a:spLocks noGrp="1"/>
          </p:cNvSpPr>
          <p:nvPr>
            <p:ph type="ftr" sz="quarter" idx="11"/>
          </p:nvPr>
        </p:nvSpPr>
        <p:spPr/>
        <p:txBody>
          <a:bodyPr/>
          <a:lstStyle/>
          <a:p>
            <a:endParaRPr lang="en-US">
              <a:solidFill>
                <a:srgbClr val="B13F9A"/>
              </a:solidFill>
            </a:endParaRPr>
          </a:p>
        </p:txBody>
      </p:sp>
      <p:sp>
        <p:nvSpPr>
          <p:cNvPr id="9" name="Slide Number Placeholder 8"/>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66180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6C0031-A767-4F7C-88D2-6B5B7284C923}" type="datetimeFigureOut">
              <a:rPr lang="en-US" smtClean="0">
                <a:solidFill>
                  <a:srgbClr val="B13F9A"/>
                </a:solidFill>
              </a:rPr>
              <a:pPr/>
              <a:t>10/7/2019</a:t>
            </a:fld>
            <a:endParaRPr lang="en-US">
              <a:solidFill>
                <a:srgbClr val="B13F9A"/>
              </a:solidFill>
            </a:endParaRPr>
          </a:p>
        </p:txBody>
      </p:sp>
      <p:sp>
        <p:nvSpPr>
          <p:cNvPr id="4" name="Footer Placeholder 3"/>
          <p:cNvSpPr>
            <a:spLocks noGrp="1"/>
          </p:cNvSpPr>
          <p:nvPr>
            <p:ph type="ftr" sz="quarter" idx="11"/>
          </p:nvPr>
        </p:nvSpPr>
        <p:spPr/>
        <p:txBody>
          <a:bodyPr/>
          <a:lstStyle/>
          <a:p>
            <a:endParaRPr lang="en-US">
              <a:solidFill>
                <a:srgbClr val="B13F9A"/>
              </a:solidFill>
            </a:endParaRPr>
          </a:p>
        </p:txBody>
      </p:sp>
      <p:sp>
        <p:nvSpPr>
          <p:cNvPr id="5" name="Slide Number Placeholder 4"/>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301748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6C0031-A767-4F7C-88D2-6B5B7284C923}" type="datetimeFigureOut">
              <a:rPr lang="en-US" smtClean="0">
                <a:solidFill>
                  <a:srgbClr val="B13F9A"/>
                </a:solidFill>
              </a:rPr>
              <a:pPr/>
              <a:t>10/7/2019</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89353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10/7/2019</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46776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F4E7ED"/>
                </a:solidFill>
              </a:rPr>
              <a:pPr/>
              <a:t>10/7/2019</a:t>
            </a:fld>
            <a:endParaRPr lang="en-US">
              <a:solidFill>
                <a:srgbClr val="F4E7ED"/>
              </a:solidFill>
            </a:endParaRPr>
          </a:p>
        </p:txBody>
      </p:sp>
      <p:sp>
        <p:nvSpPr>
          <p:cNvPr id="6" name="Footer Placeholder 5"/>
          <p:cNvSpPr>
            <a:spLocks noGrp="1"/>
          </p:cNvSpPr>
          <p:nvPr>
            <p:ph type="ftr" sz="quarter" idx="11"/>
          </p:nvPr>
        </p:nvSpPr>
        <p:spPr/>
        <p:txBody>
          <a:bodyPr/>
          <a:lstStyle/>
          <a:p>
            <a:endParaRPr lang="en-US">
              <a:solidFill>
                <a:srgbClr val="F4E7ED"/>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64982428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10/7/2019</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2971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A96C0031-A767-4F7C-88D2-6B5B7284C923}" type="datetimeFigureOut">
              <a:rPr lang="en-US" smtClean="0">
                <a:solidFill>
                  <a:srgbClr val="B13F9A"/>
                </a:solidFill>
              </a:rPr>
              <a:pPr/>
              <a:t>10/7/2019</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71412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a:defRPr/>
            </a:pPr>
            <a:fld id="{7262E492-0524-4736-A355-AFCE57C2CFF7}" type="slidenum">
              <a:rPr lang="ar-SA">
                <a:solidFill>
                  <a:srgbClr val="B13F9A"/>
                </a:solidFill>
              </a:rPr>
              <a:pPr>
                <a:defRPr/>
              </a:pPr>
              <a:t>‹#›</a:t>
            </a:fld>
            <a:endParaRPr lang="en-US">
              <a:solidFill>
                <a:srgbClr val="B13F9A"/>
              </a:solidFill>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a:defRPr/>
            </a:pPr>
            <a:endParaRPr lang="en-US">
              <a:solidFill>
                <a:srgbClr val="B13F9A"/>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a:defRPr/>
            </a:pPr>
            <a:endParaRPr lang="en-US">
              <a:solidFill>
                <a:srgbClr val="B13F9A"/>
              </a:solidFill>
            </a:endParaRPr>
          </a:p>
        </p:txBody>
      </p:sp>
    </p:spTree>
    <p:extLst>
      <p:ext uri="{BB962C8B-B14F-4D97-AF65-F5344CB8AC3E}">
        <p14:creationId xmlns:p14="http://schemas.microsoft.com/office/powerpoint/2010/main" val="48514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9C093D-518C-45C0-B746-06EF1D94C772}" type="datetimeFigureOut">
              <a:rPr lang="en-US"/>
              <a:pPr>
                <a:defRPr/>
              </a:pPr>
              <a:t>10/7/2019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8F0080EA-53FE-46D1-A757-AD0A56C03D19}" type="slidenum">
              <a:rPr lang="en-US"/>
              <a:pPr>
                <a:defRPr/>
              </a:pPr>
              <a:t>‹#›</a:t>
            </a:fld>
            <a:endParaRPr lang="en-US" dirty="0"/>
          </a:p>
        </p:txBody>
      </p:sp>
    </p:spTree>
    <p:extLst>
      <p:ext uri="{BB962C8B-B14F-4D97-AF65-F5344CB8AC3E}">
        <p14:creationId xmlns:p14="http://schemas.microsoft.com/office/powerpoint/2010/main" val="251205895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4D9E13-4B4F-479D-8B8E-492C2319AF57}" type="datetimeFigureOut">
              <a:rPr lang="en-US"/>
              <a:pPr>
                <a:defRPr/>
              </a:pPr>
              <a:t>10/7/2019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EFCC86A4-E3E1-47D0-BA4B-BBDFE7166996}" type="slidenum">
              <a:rPr lang="en-US"/>
              <a:pPr>
                <a:defRPr/>
              </a:pPr>
              <a:t>‹#›</a:t>
            </a:fld>
            <a:endParaRPr lang="en-US" dirty="0"/>
          </a:p>
        </p:txBody>
      </p:sp>
    </p:spTree>
    <p:extLst>
      <p:ext uri="{BB962C8B-B14F-4D97-AF65-F5344CB8AC3E}">
        <p14:creationId xmlns:p14="http://schemas.microsoft.com/office/powerpoint/2010/main" val="89657525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16143A1-C8F9-4FF9-871F-22B6A1967C0F}" type="datetimeFigureOut">
              <a:rPr lang="en-US"/>
              <a:pPr>
                <a:defRPr/>
              </a:pPr>
              <a:t>10/7/2019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D34AAF4B-EB31-4B37-A7D6-544BBB3AF2D3}" type="slidenum">
              <a:rPr lang="en-US"/>
              <a:pPr>
                <a:defRPr/>
              </a:pPr>
              <a:t>‹#›</a:t>
            </a:fld>
            <a:endParaRPr lang="en-US" dirty="0"/>
          </a:p>
        </p:txBody>
      </p:sp>
    </p:spTree>
    <p:extLst>
      <p:ext uri="{BB962C8B-B14F-4D97-AF65-F5344CB8AC3E}">
        <p14:creationId xmlns:p14="http://schemas.microsoft.com/office/powerpoint/2010/main" val="2911526581"/>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4B3BC94-6A83-4A95-A8E9-89FCD52C52EB}" type="datetimeFigureOut">
              <a:rPr lang="en-US"/>
              <a:pPr>
                <a:defRPr/>
              </a:pPr>
              <a:t>10/7/2019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1C29EF-3869-4E09-8061-0EE9B7693E1F}" type="slidenum">
              <a:rPr lang="en-US"/>
              <a:pPr>
                <a:defRPr/>
              </a:pPr>
              <a:t>‹#›</a:t>
            </a:fld>
            <a:endParaRPr lang="en-US" dirty="0"/>
          </a:p>
        </p:txBody>
      </p:sp>
    </p:spTree>
    <p:extLst>
      <p:ext uri="{BB962C8B-B14F-4D97-AF65-F5344CB8AC3E}">
        <p14:creationId xmlns:p14="http://schemas.microsoft.com/office/powerpoint/2010/main" val="418222707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6D2C5AB-B73F-4917-97B2-6E7436292CA4}" type="datetimeFigureOut">
              <a:rPr lang="en-US"/>
              <a:pPr fontAlgn="base">
                <a:spcBef>
                  <a:spcPct val="0"/>
                </a:spcBef>
                <a:spcAft>
                  <a:spcPct val="0"/>
                </a:spcAft>
                <a:defRPr/>
              </a:pPr>
              <a:t>10/7/2019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5F833D96-47F0-4547-AE18-56C11E0146C4}" type="slidenum">
              <a:rPr lang="en-US"/>
              <a:pPr fontAlgn="base">
                <a:spcBef>
                  <a:spcPct val="0"/>
                </a:spcBef>
                <a:spcAft>
                  <a:spcPct val="0"/>
                </a:spcAft>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12716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293145A-0C77-42CA-BDE5-F54C95781113}" type="datetimeFigureOut">
              <a:rPr lang="en-US"/>
              <a:pPr>
                <a:defRPr/>
              </a:pPr>
              <a:t>10/7/2019</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63B0422-7558-4725-B7C1-5F6E4A1F668B}" type="slidenum">
              <a:rPr lang="en-US">
                <a:solidFill>
                  <a:srgbClr val="9C007F">
                    <a:shade val="75000"/>
                  </a:srgbClr>
                </a:solidFill>
              </a:rPr>
              <a:pPr>
                <a:defRPr/>
              </a:pPr>
              <a:t>‹#›</a:t>
            </a:fld>
            <a:endParaRPr lang="en-US" dirty="0">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25241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3E4FE045-B34E-4CA5-A031-07F47481BCEC}" type="datetimeFigureOut">
              <a:rPr lang="en-US"/>
              <a:pPr fontAlgn="base">
                <a:spcBef>
                  <a:spcPct val="0"/>
                </a:spcBef>
                <a:spcAft>
                  <a:spcPct val="0"/>
                </a:spcAft>
                <a:defRPr/>
              </a:pPr>
              <a:t>10/7/2019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2E4694CE-E722-44C6-8A3C-0C1C9271119C}" type="slidenum">
              <a:rPr lang="en-US"/>
              <a:pPr fontAlgn="base">
                <a:spcBef>
                  <a:spcPct val="0"/>
                </a:spcBef>
                <a:spcAft>
                  <a:spcPct val="0"/>
                </a:spcAft>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8440430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A1B51695-9B7B-4719-BC7F-1667CDD60033}" type="datetimeFigureOut">
              <a:rPr lang="en-US"/>
              <a:pPr>
                <a:defRPr/>
              </a:pPr>
              <a:t>10/7/2019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7583BB4E-8268-4B27-B8D7-C9FECECB3641}" type="slidenum">
              <a:rPr lang="en-US">
                <a:solidFill>
                  <a:srgbClr val="9C007F">
                    <a:shade val="75000"/>
                  </a:srgbClr>
                </a:solidFill>
              </a:rPr>
              <a:pPr>
                <a:defRPr/>
              </a:pPr>
              <a:t>‹#›</a:t>
            </a:fld>
            <a:endParaRPr lang="en-US">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398991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6C0031-A767-4F7C-88D2-6B5B7284C923}" type="datetimeFigureOut">
              <a:rPr lang="en-US" smtClean="0">
                <a:solidFill>
                  <a:srgbClr val="B13F9A"/>
                </a:solidFill>
              </a:rPr>
              <a:pPr/>
              <a:t>10/7/2019</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992151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81200"/>
            <a:ext cx="6278562" cy="3139281"/>
          </a:xfrm>
        </p:spPr>
      </p:pic>
    </p:spTree>
    <p:extLst>
      <p:ext uri="{BB962C8B-B14F-4D97-AF65-F5344CB8AC3E}">
        <p14:creationId xmlns:p14="http://schemas.microsoft.com/office/powerpoint/2010/main" val="131855866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a:solidFill>
                  <a:srgbClr val="89006F"/>
                </a:solidFill>
              </a:rPr>
              <a:t>أنواع المنحدرات غير المنتظمة </a:t>
            </a:r>
            <a:r>
              <a:rPr lang="en-US" sz="2800" b="1" dirty="0">
                <a:solidFill>
                  <a:srgbClr val="89006F"/>
                </a:solidFill>
              </a:rPr>
              <a:t>Uneven Slopes </a:t>
            </a:r>
            <a:endParaRPr lang="en-US" sz="2800"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04800" y="2057399"/>
            <a:ext cx="8595360" cy="31244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2032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239000" cy="762000"/>
          </a:xfrm>
        </p:spPr>
        <p:txBody>
          <a:bodyPr>
            <a:normAutofit/>
          </a:bodyPr>
          <a:lstStyle/>
          <a:p>
            <a:pPr algn="ctr"/>
            <a:r>
              <a:rPr lang="ar-EG" sz="4000" b="1" dirty="0" smtClean="0"/>
              <a:t>أشكال سطح الأرض</a:t>
            </a:r>
            <a:endParaRPr lang="en-US" sz="4000" dirty="0"/>
          </a:p>
        </p:txBody>
      </p:sp>
      <p:sp>
        <p:nvSpPr>
          <p:cNvPr id="2" name="Content Placeholder 1"/>
          <p:cNvSpPr>
            <a:spLocks noGrp="1"/>
          </p:cNvSpPr>
          <p:nvPr>
            <p:ph idx="1"/>
          </p:nvPr>
        </p:nvSpPr>
        <p:spPr>
          <a:xfrm>
            <a:off x="228600" y="990600"/>
            <a:ext cx="7772400" cy="5534744"/>
          </a:xfrm>
        </p:spPr>
        <p:txBody>
          <a:bodyPr>
            <a:noAutofit/>
          </a:bodyPr>
          <a:lstStyle/>
          <a:p>
            <a:pPr algn="just" rtl="1"/>
            <a:r>
              <a:rPr lang="ar-EG" b="1" dirty="0"/>
              <a:t>أن قراءة </a:t>
            </a:r>
            <a:r>
              <a:rPr lang="ar-EG" b="1" dirty="0" smtClean="0"/>
              <a:t>خطوط الكنتور وتحليلها </a:t>
            </a:r>
            <a:r>
              <a:rPr lang="ar-EG" b="1" dirty="0"/>
              <a:t>ليست بالسهولة التي يتصورها </a:t>
            </a:r>
            <a:r>
              <a:rPr lang="ar-EG" b="1" dirty="0" smtClean="0"/>
              <a:t>الكثيرون، </a:t>
            </a:r>
            <a:r>
              <a:rPr lang="ar-EG" b="1" dirty="0"/>
              <a:t>لأن الوصول إلى مرحلة تصور المنطقة من واقع الخريطة </a:t>
            </a:r>
            <a:r>
              <a:rPr lang="ar-EG" b="1" dirty="0" smtClean="0"/>
              <a:t>الطبوغرافية </a:t>
            </a:r>
            <a:r>
              <a:rPr lang="ar-EG" b="1" dirty="0"/>
              <a:t>لا يتأتى إلا </a:t>
            </a:r>
            <a:r>
              <a:rPr lang="ar-EG" b="1" dirty="0" smtClean="0"/>
              <a:t>ب</a:t>
            </a:r>
            <a:r>
              <a:rPr lang="ar-SA" b="1" dirty="0" smtClean="0"/>
              <a:t>الممارسة و</a:t>
            </a:r>
            <a:r>
              <a:rPr lang="ar-EG" b="1" dirty="0" smtClean="0"/>
              <a:t>ال</a:t>
            </a:r>
            <a:r>
              <a:rPr lang="ar-SA" b="1" dirty="0" smtClean="0"/>
              <a:t>تدريب</a:t>
            </a:r>
            <a:r>
              <a:rPr lang="ar-EG" b="1" dirty="0" smtClean="0"/>
              <a:t> ا</a:t>
            </a:r>
            <a:r>
              <a:rPr lang="ar-SA" b="1" dirty="0" smtClean="0"/>
              <a:t>لمستمر</a:t>
            </a:r>
            <a:r>
              <a:rPr lang="ar-EG" b="1" dirty="0" smtClean="0"/>
              <a:t>. </a:t>
            </a:r>
            <a:endParaRPr lang="ar-EG" b="1" dirty="0" smtClean="0"/>
          </a:p>
          <a:p>
            <a:pPr algn="just" rtl="1"/>
            <a:r>
              <a:rPr lang="ar-EG" b="1" dirty="0" smtClean="0"/>
              <a:t>ولعل محاولة </a:t>
            </a:r>
            <a:r>
              <a:rPr lang="ar-EG" b="1" dirty="0"/>
              <a:t>البدء </a:t>
            </a:r>
            <a:r>
              <a:rPr lang="ar-EG" b="1" dirty="0" smtClean="0"/>
              <a:t>في قراءة خطوط الكنتور </a:t>
            </a:r>
            <a:r>
              <a:rPr lang="ar-EG" b="1" dirty="0"/>
              <a:t>يبدأ بالتعرف على الشكل العام لطبيعة سطح الأرض </a:t>
            </a:r>
            <a:r>
              <a:rPr lang="ar-EG" b="1" dirty="0" smtClean="0"/>
              <a:t>في </a:t>
            </a:r>
            <a:r>
              <a:rPr lang="ar-EG" b="1" dirty="0"/>
              <a:t>المنطقة التي توضحها </a:t>
            </a:r>
            <a:r>
              <a:rPr lang="ar-EG" b="1" dirty="0" smtClean="0"/>
              <a:t>الخريطة، </a:t>
            </a:r>
            <a:r>
              <a:rPr lang="ar-EG" b="1" dirty="0"/>
              <a:t>وذلك من خلال شكل ومسار خطوط الكنتور </a:t>
            </a:r>
            <a:r>
              <a:rPr lang="ar-EG" b="1" dirty="0" smtClean="0"/>
              <a:t>بها، </a:t>
            </a:r>
            <a:r>
              <a:rPr lang="ar-EG" b="1" dirty="0"/>
              <a:t>فأرقام مناسيب الكنتور توضح مدى ارتفاع أو انخفاض المنطقة وطبيعة الانحدار العام </a:t>
            </a:r>
            <a:r>
              <a:rPr lang="ar-EG" b="1" dirty="0" smtClean="0"/>
              <a:t>للسطح. </a:t>
            </a:r>
          </a:p>
          <a:p>
            <a:pPr algn="just" rtl="1"/>
            <a:r>
              <a:rPr lang="ar-EG" b="1" dirty="0" smtClean="0"/>
              <a:t>ومن </a:t>
            </a:r>
            <a:r>
              <a:rPr lang="ar-EG" b="1" dirty="0"/>
              <a:t>ناحية أخرى نجد أن مدى التضرس وتعقد طبيعة السطح لها علاقة بمدى استقامة الخطوط وتعرجها وانحناءها ؛ لأن نشاط عمليات تشكيل سطح الأرض المؤثرة </a:t>
            </a:r>
            <a:r>
              <a:rPr lang="ar-EG" b="1" dirty="0" smtClean="0"/>
              <a:t>فيه، </a:t>
            </a:r>
            <a:r>
              <a:rPr lang="ar-EG" b="1" dirty="0"/>
              <a:t>تنعكس </a:t>
            </a:r>
            <a:r>
              <a:rPr lang="ar-EG" b="1" dirty="0" smtClean="0"/>
              <a:t>في </a:t>
            </a:r>
            <a:r>
              <a:rPr lang="ar-EG" b="1" dirty="0"/>
              <a:t>مسار خطوط الكنتور </a:t>
            </a:r>
            <a:r>
              <a:rPr lang="ar-EG" b="1" dirty="0" smtClean="0"/>
              <a:t>مثل: الحافات </a:t>
            </a:r>
            <a:r>
              <a:rPr lang="ar-EG" b="1" dirty="0"/>
              <a:t>الانكسارية </a:t>
            </a:r>
            <a:r>
              <a:rPr lang="ar-EG" b="1" dirty="0" smtClean="0"/>
              <a:t>التي </a:t>
            </a:r>
            <a:r>
              <a:rPr lang="ar-EG" b="1" dirty="0"/>
              <a:t>تبدو على هيئة </a:t>
            </a:r>
            <a:r>
              <a:rPr lang="ar-EG" b="1" dirty="0" smtClean="0"/>
              <a:t>جروف، </a:t>
            </a:r>
            <a:r>
              <a:rPr lang="ar-EG" b="1" dirty="0"/>
              <a:t>وكذلك </a:t>
            </a:r>
            <a:r>
              <a:rPr lang="ar-EG" b="1" dirty="0" smtClean="0"/>
              <a:t>شبكة </a:t>
            </a:r>
            <a:r>
              <a:rPr lang="ar-EG" b="1" dirty="0"/>
              <a:t>التصريف السطحي للأودية  التي </a:t>
            </a:r>
            <a:r>
              <a:rPr lang="ar-EG" b="1" dirty="0" smtClean="0"/>
              <a:t>تظهر في تراجع  خطوط </a:t>
            </a:r>
            <a:r>
              <a:rPr lang="ar-EG" b="1" dirty="0"/>
              <a:t>الكنتور نحو </a:t>
            </a:r>
            <a:r>
              <a:rPr lang="ar-EG" b="1" dirty="0" smtClean="0"/>
              <a:t>المنبع. </a:t>
            </a:r>
            <a:endParaRPr lang="en-US" b="1" dirty="0"/>
          </a:p>
        </p:txBody>
      </p:sp>
    </p:spTree>
    <p:extLst>
      <p:ext uri="{BB962C8B-B14F-4D97-AF65-F5344CB8AC3E}">
        <p14:creationId xmlns:p14="http://schemas.microsoft.com/office/powerpoint/2010/main" val="3685822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6"/>
          <p:cNvSpPr>
            <a:spLocks noChangeArrowheads="1" noChangeShapeType="1" noTextEdit="1"/>
          </p:cNvSpPr>
          <p:nvPr/>
        </p:nvSpPr>
        <p:spPr bwMode="auto">
          <a:xfrm>
            <a:off x="1714500" y="2438400"/>
            <a:ext cx="5638800" cy="22098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نماذج </a:t>
            </a: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للأشكال تضاريسية</a:t>
            </a:r>
            <a:endPar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2630893993"/>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السلاسل الجبلية </a:t>
            </a:r>
            <a:r>
              <a:rPr lang="en-US" b="1" dirty="0" smtClean="0">
                <a:solidFill>
                  <a:srgbClr val="89006F"/>
                </a:solidFill>
              </a:rPr>
              <a:t>Mountain Chains</a:t>
            </a:r>
            <a:endParaRPr lang="en-US" dirty="0" smtClean="0">
              <a:solidFill>
                <a:srgbClr val="89006F"/>
              </a:solidFill>
            </a:endParaRPr>
          </a:p>
        </p:txBody>
      </p:sp>
      <p:sp>
        <p:nvSpPr>
          <p:cNvPr id="3" name="Content Placeholder 2"/>
          <p:cNvSpPr>
            <a:spLocks noGrp="1"/>
          </p:cNvSpPr>
          <p:nvPr>
            <p:ph sz="quarter" idx="1"/>
          </p:nvPr>
        </p:nvSpPr>
        <p:spPr>
          <a:xfrm>
            <a:off x="228600" y="1447800"/>
            <a:ext cx="8686800" cy="4953000"/>
          </a:xfrm>
        </p:spPr>
        <p:txBody>
          <a:bodyPr>
            <a:normAutofit fontScale="85000" lnSpcReduction="20000"/>
          </a:bodyPr>
          <a:lstStyle/>
          <a:p>
            <a:pPr marL="274320" indent="-274320" algn="just" rtl="1" eaLnBrk="1" fontAlgn="auto" hangingPunct="1">
              <a:spcAft>
                <a:spcPts val="0"/>
              </a:spcAft>
              <a:buFont typeface="Wingdings 2"/>
              <a:buChar char=""/>
              <a:defRPr/>
            </a:pPr>
            <a:r>
              <a:rPr lang="ar-EG" sz="2800" b="1" dirty="0" smtClean="0"/>
              <a:t>جبال حادة القمة: </a:t>
            </a:r>
            <a:r>
              <a:rPr lang="ar-EG" sz="2800" dirty="0" smtClean="0"/>
              <a:t>تتصف بالمنحدرات الشديدة في كلا جانبيها، أتساع القمة ضيق وقد يكون منعدماً، وخطوط كنتور القمة متجاورة بمسافات محدودة للغاية، وتشارك خطوط كنتور الجانبين</a:t>
            </a:r>
            <a:r>
              <a:rPr lang="ar-EG" sz="2800" b="1" dirty="0" smtClean="0"/>
              <a:t>. </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a:solidFill>
                  <a:prstClr val="black"/>
                </a:solidFill>
              </a:rPr>
              <a:t>جبال </a:t>
            </a:r>
            <a:r>
              <a:rPr lang="ar-EG" sz="2800" b="1" dirty="0" smtClean="0">
                <a:solidFill>
                  <a:prstClr val="black"/>
                </a:solidFill>
              </a:rPr>
              <a:t>متسعة </a:t>
            </a:r>
            <a:r>
              <a:rPr lang="ar-EG" sz="2800" b="1" dirty="0">
                <a:solidFill>
                  <a:prstClr val="black"/>
                </a:solidFill>
              </a:rPr>
              <a:t>القمة: </a:t>
            </a:r>
            <a:r>
              <a:rPr lang="ar-EG" sz="2800" dirty="0">
                <a:solidFill>
                  <a:prstClr val="black"/>
                </a:solidFill>
              </a:rPr>
              <a:t>تتصف </a:t>
            </a:r>
            <a:r>
              <a:rPr lang="ar-EG" sz="2800" dirty="0" smtClean="0">
                <a:solidFill>
                  <a:prstClr val="black"/>
                </a:solidFill>
              </a:rPr>
              <a:t>بأن </a:t>
            </a:r>
            <a:r>
              <a:rPr lang="ar-EG" sz="2800" dirty="0">
                <a:solidFill>
                  <a:prstClr val="black"/>
                </a:solidFill>
              </a:rPr>
              <a:t>أحد </a:t>
            </a:r>
            <a:r>
              <a:rPr lang="ar-EG" sz="2800" dirty="0" smtClean="0">
                <a:solidFill>
                  <a:prstClr val="black"/>
                </a:solidFill>
              </a:rPr>
              <a:t>جانبيها في بعض الاحيان يقل فيها شدة الانحدار، وذو قمة متسعة القمة، وخطوط </a:t>
            </a:r>
            <a:r>
              <a:rPr lang="ar-EG" sz="2800" dirty="0">
                <a:solidFill>
                  <a:prstClr val="black"/>
                </a:solidFill>
              </a:rPr>
              <a:t>كنتور القمة </a:t>
            </a:r>
            <a:r>
              <a:rPr lang="ar-EG" sz="2800" dirty="0" smtClean="0">
                <a:solidFill>
                  <a:prstClr val="black"/>
                </a:solidFill>
              </a:rPr>
              <a:t>علي شكل حلقات، وخطوط </a:t>
            </a:r>
            <a:r>
              <a:rPr lang="ar-EG" sz="2800" dirty="0">
                <a:solidFill>
                  <a:prstClr val="black"/>
                </a:solidFill>
              </a:rPr>
              <a:t>كنتور </a:t>
            </a:r>
            <a:r>
              <a:rPr lang="ar-EG" sz="2800" dirty="0" smtClean="0">
                <a:solidFill>
                  <a:prstClr val="black"/>
                </a:solidFill>
              </a:rPr>
              <a:t>الجانبين متعرجة ومتداخلة وتنحني نحو خطوط الكنتور الأعلى وتتباعد عن بعضها البعض بمسافات متوسطة نسيباً</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a:solidFill>
                  <a:prstClr val="black"/>
                </a:solidFill>
              </a:rPr>
              <a:t>جبال </a:t>
            </a:r>
            <a:r>
              <a:rPr lang="ar-EG" sz="2800" b="1" dirty="0" smtClean="0">
                <a:solidFill>
                  <a:prstClr val="black"/>
                </a:solidFill>
              </a:rPr>
              <a:t>بقمم هرمية: </a:t>
            </a:r>
            <a:r>
              <a:rPr lang="ar-EG" sz="2800" dirty="0" smtClean="0">
                <a:solidFill>
                  <a:prstClr val="black"/>
                </a:solidFill>
              </a:rPr>
              <a:t>تتشكل في المناطق المتأثرة بفعل التعرية الجليدية</a:t>
            </a:r>
            <a:r>
              <a:rPr lang="ar-EG" sz="2800" b="1" dirty="0" smtClean="0">
                <a:solidFill>
                  <a:prstClr val="black"/>
                </a:solidFill>
              </a:rPr>
              <a:t>؛ </a:t>
            </a:r>
            <a:r>
              <a:rPr lang="ar-EG" sz="2800" dirty="0" smtClean="0">
                <a:solidFill>
                  <a:prstClr val="black"/>
                </a:solidFill>
              </a:rPr>
              <a:t>تتصف </a:t>
            </a:r>
            <a:r>
              <a:rPr lang="ar-EG" sz="2800" dirty="0">
                <a:solidFill>
                  <a:prstClr val="black"/>
                </a:solidFill>
              </a:rPr>
              <a:t>بأن </a:t>
            </a:r>
            <a:r>
              <a:rPr lang="ar-EG" sz="2800" dirty="0" smtClean="0">
                <a:solidFill>
                  <a:prstClr val="black"/>
                </a:solidFill>
              </a:rPr>
              <a:t>جوانبها بشدة الانحدار والوعورة يبرز منها السيوف الجبلية، </a:t>
            </a:r>
            <a:r>
              <a:rPr lang="ar-EG" sz="2800" dirty="0">
                <a:solidFill>
                  <a:prstClr val="black"/>
                </a:solidFill>
              </a:rPr>
              <a:t>وذو قمة </a:t>
            </a:r>
            <a:r>
              <a:rPr lang="ar-EG" sz="2800" dirty="0" smtClean="0">
                <a:solidFill>
                  <a:prstClr val="black"/>
                </a:solidFill>
              </a:rPr>
              <a:t>هرمية، </a:t>
            </a:r>
            <a:r>
              <a:rPr lang="ar-EG" sz="2800" dirty="0">
                <a:solidFill>
                  <a:prstClr val="black"/>
                </a:solidFill>
              </a:rPr>
              <a:t>وخطوط كنتور القمة علي شكل </a:t>
            </a:r>
            <a:r>
              <a:rPr lang="ar-EG" sz="2800" dirty="0" smtClean="0">
                <a:solidFill>
                  <a:prstClr val="black"/>
                </a:solidFill>
              </a:rPr>
              <a:t>حلقات تمتد منها أذرع تمثل السيوف الجبلية، وتفصل بروزات السيوف بين مناطق حوضية منخفضة تمثل الحلبات الجليدية</a:t>
            </a:r>
            <a:r>
              <a:rPr lang="ar-EG" sz="2800" b="1" dirty="0" smtClean="0">
                <a:solidFill>
                  <a:prstClr val="black"/>
                </a:solidFill>
              </a:rPr>
              <a:t>. </a:t>
            </a:r>
            <a:endParaRPr lang="ar-EG" sz="2800" b="1" dirty="0">
              <a:solidFill>
                <a:prstClr val="black"/>
              </a:solidFill>
            </a:endParaRPr>
          </a:p>
          <a:p>
            <a:pPr marL="274320" indent="-274320" algn="just" rtl="1" eaLnBrk="1" fontAlgn="auto" hangingPunct="1">
              <a:spcAft>
                <a:spcPts val="0"/>
              </a:spcAft>
              <a:buFont typeface="Wingdings 2"/>
              <a:buChar char=""/>
              <a:defRPr/>
            </a:pPr>
            <a:r>
              <a:rPr lang="ar-EG" sz="2800" b="1" dirty="0" smtClean="0">
                <a:solidFill>
                  <a:prstClr val="black"/>
                </a:solidFill>
              </a:rPr>
              <a:t>الجبال المقطعة: </a:t>
            </a:r>
            <a:r>
              <a:rPr lang="ar-EG" sz="2800" dirty="0">
                <a:solidFill>
                  <a:prstClr val="black"/>
                </a:solidFill>
              </a:rPr>
              <a:t>تتصف </a:t>
            </a:r>
            <a:r>
              <a:rPr lang="ar-EG" sz="2800" dirty="0" smtClean="0">
                <a:solidFill>
                  <a:prstClr val="black"/>
                </a:solidFill>
              </a:rPr>
              <a:t>بقمم منعزلة تمتد في اتجاه واحد تختلف من حيث الاتساع والارتفاع، </a:t>
            </a:r>
            <a:r>
              <a:rPr lang="ar-EG" sz="2800" dirty="0">
                <a:solidFill>
                  <a:prstClr val="black"/>
                </a:solidFill>
              </a:rPr>
              <a:t>وخطوط كنتور القمة علي شكل </a:t>
            </a:r>
            <a:r>
              <a:rPr lang="ar-EG" sz="2800" dirty="0" smtClean="0">
                <a:solidFill>
                  <a:prstClr val="black"/>
                </a:solidFill>
              </a:rPr>
              <a:t>حلقات كنتورية متتابعة تضم الحلقة الوسطي مساحة متسعة نسبياً، </a:t>
            </a:r>
            <a:r>
              <a:rPr lang="ar-EG" sz="2800" dirty="0">
                <a:solidFill>
                  <a:prstClr val="black"/>
                </a:solidFill>
              </a:rPr>
              <a:t>وخطوط كنتور الجانبين </a:t>
            </a:r>
            <a:r>
              <a:rPr lang="ar-EG" sz="2800" dirty="0" smtClean="0">
                <a:solidFill>
                  <a:prstClr val="black"/>
                </a:solidFill>
              </a:rPr>
              <a:t>شديدة التعرج والتداخل، ويظهر بها الأودية والخوانق والممرات والسروج</a:t>
            </a:r>
            <a:r>
              <a:rPr lang="ar-EG" sz="2800" b="1" dirty="0" smtClean="0"/>
              <a:t>.</a:t>
            </a: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632101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السلاسل الجبلية </a:t>
            </a:r>
            <a:r>
              <a:rPr lang="en-US" b="1" dirty="0" smtClean="0">
                <a:solidFill>
                  <a:srgbClr val="89006F"/>
                </a:solidFill>
              </a:rPr>
              <a:t>Mountain Chains</a:t>
            </a:r>
            <a:endParaRPr lang="en-US"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876800" y="1439914"/>
            <a:ext cx="4038600" cy="4926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E:\الرفع الطبوغرافي\Topo\الجبال 2.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4876" y="1439915"/>
            <a:ext cx="3949262" cy="4926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39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err="1" smtClean="0">
                <a:solidFill>
                  <a:srgbClr val="89006F"/>
                </a:solidFill>
              </a:rPr>
              <a:t>الكويستا</a:t>
            </a:r>
            <a:r>
              <a:rPr lang="ar-EG" b="1" dirty="0" smtClean="0">
                <a:solidFill>
                  <a:srgbClr val="89006F"/>
                </a:solidFill>
              </a:rPr>
              <a:t> </a:t>
            </a:r>
            <a:r>
              <a:rPr lang="en-US" b="1" dirty="0" smtClean="0">
                <a:solidFill>
                  <a:srgbClr val="89006F"/>
                </a:solidFill>
              </a:rPr>
              <a:t>Questa</a:t>
            </a:r>
            <a:endParaRPr lang="en-US" dirty="0" smtClean="0">
              <a:solidFill>
                <a:srgbClr val="89006F"/>
              </a:solidFill>
            </a:endParaRPr>
          </a:p>
        </p:txBody>
      </p:sp>
      <p:sp>
        <p:nvSpPr>
          <p:cNvPr id="3" name="Content Placeholder 2"/>
          <p:cNvSpPr>
            <a:spLocks noGrp="1"/>
          </p:cNvSpPr>
          <p:nvPr>
            <p:ph sz="quarter" idx="1"/>
          </p:nvPr>
        </p:nvSpPr>
        <p:spPr>
          <a:xfrm>
            <a:off x="228600" y="1600200"/>
            <a:ext cx="8686800" cy="4800600"/>
          </a:xfrm>
        </p:spPr>
        <p:txBody>
          <a:bodyPr>
            <a:normAutofit fontScale="92500" lnSpcReduction="20000"/>
          </a:bodyPr>
          <a:lstStyle/>
          <a:p>
            <a:pPr marL="274320" lvl="0" indent="-274320" algn="just" rtl="1" eaLnBrk="1" fontAlgn="auto" hangingPunct="1">
              <a:spcAft>
                <a:spcPts val="0"/>
              </a:spcAft>
              <a:buClr>
                <a:srgbClr val="FF388C"/>
              </a:buClr>
              <a:buFont typeface="Wingdings 2"/>
              <a:buChar char=""/>
              <a:defRPr/>
            </a:pPr>
            <a:r>
              <a:rPr lang="ar-EG" sz="2800" b="1" dirty="0" err="1"/>
              <a:t>الكويستا</a:t>
            </a:r>
            <a:r>
              <a:rPr lang="ar-EG" sz="2800" b="1" dirty="0"/>
              <a:t>: </a:t>
            </a:r>
            <a:r>
              <a:rPr lang="ar-EG" sz="2800" dirty="0" smtClean="0"/>
              <a:t>نوع من </a:t>
            </a:r>
            <a:r>
              <a:rPr lang="ar-EG" sz="2800" dirty="0"/>
              <a:t>المرتفعات ي</a:t>
            </a:r>
            <a:r>
              <a:rPr lang="ar-EG" sz="2800" dirty="0" smtClean="0"/>
              <a:t>تصف </a:t>
            </a:r>
            <a:r>
              <a:rPr lang="ar-EG" sz="2800" dirty="0"/>
              <a:t>بانحدار شديد على شكل واجهة جبلية تطل علي أرض منبسطة، وفي الاتجاه المضاد انحدار خفيف، ويفصل بين الانحدارين قمم </a:t>
            </a:r>
            <a:r>
              <a:rPr lang="ar-EG" sz="2800" dirty="0" smtClean="0"/>
              <a:t>مقطعة.</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smtClean="0">
                <a:solidFill>
                  <a:prstClr val="black"/>
                </a:solidFill>
              </a:rPr>
              <a:t>واجهة </a:t>
            </a:r>
            <a:r>
              <a:rPr lang="ar-EG" sz="2800" b="1" dirty="0" err="1" smtClean="0">
                <a:solidFill>
                  <a:prstClr val="black"/>
                </a:solidFill>
              </a:rPr>
              <a:t>الكويستا</a:t>
            </a:r>
            <a:r>
              <a:rPr lang="ar-EG" sz="2800" b="1" dirty="0" smtClean="0">
                <a:solidFill>
                  <a:prstClr val="black"/>
                </a:solidFill>
              </a:rPr>
              <a:t> </a:t>
            </a:r>
            <a:r>
              <a:rPr lang="en-US" sz="2600" b="1" dirty="0" smtClean="0">
                <a:solidFill>
                  <a:prstClr val="black"/>
                </a:solidFill>
              </a:rPr>
              <a:t>Face of Questa</a:t>
            </a:r>
            <a:r>
              <a:rPr lang="ar-EG" sz="2800" b="1" dirty="0" smtClean="0">
                <a:solidFill>
                  <a:prstClr val="black"/>
                </a:solidFill>
              </a:rPr>
              <a:t>: </a:t>
            </a:r>
            <a:r>
              <a:rPr lang="ar-EG" sz="2800" dirty="0" smtClean="0">
                <a:solidFill>
                  <a:prstClr val="black"/>
                </a:solidFill>
              </a:rPr>
              <a:t>يطلق علي الحافة </a:t>
            </a:r>
            <a:r>
              <a:rPr lang="en-US" sz="2800" dirty="0" smtClean="0">
                <a:solidFill>
                  <a:prstClr val="black"/>
                </a:solidFill>
              </a:rPr>
              <a:t>Escarpment</a:t>
            </a:r>
            <a:r>
              <a:rPr lang="ar-EG" sz="2800" dirty="0" smtClean="0">
                <a:solidFill>
                  <a:prstClr val="black"/>
                </a:solidFill>
              </a:rPr>
              <a:t> أو الاتجاه شديد الانحدار التي تتقارب فيه خطوط الكنتور من بعضها البعض</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ظهر </a:t>
            </a:r>
            <a:r>
              <a:rPr lang="ar-EG" sz="2800" b="1" dirty="0" err="1">
                <a:solidFill>
                  <a:prstClr val="black"/>
                </a:solidFill>
              </a:rPr>
              <a:t>الكويستا</a:t>
            </a:r>
            <a:r>
              <a:rPr lang="ar-EG" sz="2800" b="1" dirty="0">
                <a:solidFill>
                  <a:prstClr val="black"/>
                </a:solidFill>
              </a:rPr>
              <a:t> </a:t>
            </a:r>
            <a:r>
              <a:rPr lang="en-US" sz="2600" b="1" dirty="0" smtClean="0">
                <a:solidFill>
                  <a:prstClr val="black"/>
                </a:solidFill>
              </a:rPr>
              <a:t>Back </a:t>
            </a:r>
            <a:r>
              <a:rPr lang="en-US" sz="2600" b="1" dirty="0">
                <a:solidFill>
                  <a:prstClr val="black"/>
                </a:solidFill>
              </a:rPr>
              <a:t>of Questa</a:t>
            </a:r>
            <a:r>
              <a:rPr lang="ar-EG" sz="2800" b="1" dirty="0" smtClean="0">
                <a:solidFill>
                  <a:prstClr val="black"/>
                </a:solidFill>
              </a:rPr>
              <a:t>: </a:t>
            </a:r>
            <a:r>
              <a:rPr lang="ar-EG" sz="2800" dirty="0">
                <a:solidFill>
                  <a:prstClr val="black"/>
                </a:solidFill>
              </a:rPr>
              <a:t>يطلق علي </a:t>
            </a:r>
            <a:r>
              <a:rPr lang="ar-EG" sz="2800" dirty="0" smtClean="0">
                <a:solidFill>
                  <a:prstClr val="black"/>
                </a:solidFill>
              </a:rPr>
              <a:t>منحدر الميل </a:t>
            </a:r>
            <a:r>
              <a:rPr lang="en-US" sz="2800" dirty="0" smtClean="0">
                <a:solidFill>
                  <a:prstClr val="black"/>
                </a:solidFill>
              </a:rPr>
              <a:t>Dip- Slope</a:t>
            </a:r>
            <a:r>
              <a:rPr lang="ar-EG" sz="2800" dirty="0" smtClean="0">
                <a:solidFill>
                  <a:prstClr val="black"/>
                </a:solidFill>
              </a:rPr>
              <a:t> </a:t>
            </a:r>
            <a:r>
              <a:rPr lang="en-US" sz="2800" dirty="0" smtClean="0">
                <a:solidFill>
                  <a:prstClr val="black"/>
                </a:solidFill>
              </a:rPr>
              <a:t> </a:t>
            </a:r>
            <a:r>
              <a:rPr lang="ar-EG" sz="2800" dirty="0">
                <a:solidFill>
                  <a:prstClr val="black"/>
                </a:solidFill>
              </a:rPr>
              <a:t>أو الاتجاه </a:t>
            </a:r>
            <a:r>
              <a:rPr lang="ar-EG" sz="2800" dirty="0" smtClean="0">
                <a:solidFill>
                  <a:prstClr val="black"/>
                </a:solidFill>
              </a:rPr>
              <a:t>خفيف </a:t>
            </a:r>
            <a:r>
              <a:rPr lang="ar-EG" sz="2800" dirty="0">
                <a:solidFill>
                  <a:prstClr val="black"/>
                </a:solidFill>
              </a:rPr>
              <a:t>الانحدار التي </a:t>
            </a:r>
            <a:r>
              <a:rPr lang="ar-EG" sz="2800" dirty="0" smtClean="0">
                <a:solidFill>
                  <a:prstClr val="black"/>
                </a:solidFill>
              </a:rPr>
              <a:t>تتباعد </a:t>
            </a:r>
            <a:r>
              <a:rPr lang="ar-EG" sz="2800" dirty="0">
                <a:solidFill>
                  <a:prstClr val="black"/>
                </a:solidFill>
              </a:rPr>
              <a:t>فيه خطوط الكنتور من </a:t>
            </a:r>
            <a:r>
              <a:rPr lang="ar-EG" sz="2800" dirty="0" smtClean="0">
                <a:solidFill>
                  <a:prstClr val="black"/>
                </a:solidFill>
              </a:rPr>
              <a:t>بعضها البعض. </a:t>
            </a:r>
            <a:endParaRPr lang="ar-EG" sz="28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أنف </a:t>
            </a:r>
            <a:r>
              <a:rPr lang="ar-EG" sz="2800" b="1" dirty="0" err="1">
                <a:solidFill>
                  <a:prstClr val="black"/>
                </a:solidFill>
              </a:rPr>
              <a:t>الكويستا</a:t>
            </a:r>
            <a:r>
              <a:rPr lang="ar-EG" sz="2800" b="1" dirty="0">
                <a:solidFill>
                  <a:prstClr val="black"/>
                </a:solidFill>
              </a:rPr>
              <a:t> </a:t>
            </a:r>
            <a:r>
              <a:rPr lang="en-US" sz="2600" b="1" dirty="0" smtClean="0">
                <a:solidFill>
                  <a:prstClr val="black"/>
                </a:solidFill>
              </a:rPr>
              <a:t>Nose </a:t>
            </a:r>
            <a:r>
              <a:rPr lang="en-US" sz="2600" b="1" dirty="0">
                <a:solidFill>
                  <a:prstClr val="black"/>
                </a:solidFill>
              </a:rPr>
              <a:t>of Questa</a:t>
            </a:r>
            <a:r>
              <a:rPr lang="ar-EG" sz="2800" b="1" dirty="0">
                <a:solidFill>
                  <a:prstClr val="black"/>
                </a:solidFill>
              </a:rPr>
              <a:t>: </a:t>
            </a:r>
            <a:r>
              <a:rPr lang="ar-EG" sz="2800" dirty="0">
                <a:solidFill>
                  <a:prstClr val="black"/>
                </a:solidFill>
              </a:rPr>
              <a:t>يطلق علي </a:t>
            </a:r>
            <a:r>
              <a:rPr lang="ar-EG" sz="2800" dirty="0" smtClean="0">
                <a:solidFill>
                  <a:prstClr val="black"/>
                </a:solidFill>
              </a:rPr>
              <a:t>قمة </a:t>
            </a:r>
            <a:r>
              <a:rPr lang="ar-EG" sz="2800" dirty="0" err="1" smtClean="0">
                <a:solidFill>
                  <a:prstClr val="black"/>
                </a:solidFill>
              </a:rPr>
              <a:t>الكويستا</a:t>
            </a:r>
            <a:r>
              <a:rPr lang="ar-EG" sz="2800" dirty="0" smtClean="0">
                <a:solidFill>
                  <a:prstClr val="black"/>
                </a:solidFill>
              </a:rPr>
              <a:t> أو أعلي الحافة التي تتصف بخطوط كنتور مقفلة، وتعد خط تقسيم مياه بين الأودية المختلفة الخصائص والمنحدرة في كلا الاتجاهين الواجهة والظهر. </a:t>
            </a:r>
            <a:endParaRPr lang="ar-EG" sz="2800" b="1" dirty="0">
              <a:solidFill>
                <a:prstClr val="black"/>
              </a:solidFill>
            </a:endParaRPr>
          </a:p>
          <a:p>
            <a:pPr marL="274320" indent="-274320" algn="just" rtl="1" eaLnBrk="1" fontAlgn="auto" hangingPunct="1">
              <a:spcAft>
                <a:spcPts val="0"/>
              </a:spcAft>
              <a:buFont typeface="Wingdings 2"/>
              <a:buChar char=""/>
              <a:defRPr/>
            </a:pPr>
            <a:r>
              <a:rPr lang="ar-EG" sz="2800" b="1" dirty="0" smtClean="0">
                <a:solidFill>
                  <a:prstClr val="black"/>
                </a:solidFill>
              </a:rPr>
              <a:t> طبوغرافية </a:t>
            </a:r>
            <a:r>
              <a:rPr lang="ar-EG" sz="2800" b="1" dirty="0" err="1">
                <a:solidFill>
                  <a:prstClr val="black"/>
                </a:solidFill>
              </a:rPr>
              <a:t>الكويستا</a:t>
            </a:r>
            <a:r>
              <a:rPr lang="ar-EG" sz="2800" b="1" dirty="0">
                <a:solidFill>
                  <a:prstClr val="black"/>
                </a:solidFill>
              </a:rPr>
              <a:t> </a:t>
            </a:r>
            <a:r>
              <a:rPr lang="en-US" sz="2600" b="1" dirty="0" smtClean="0">
                <a:solidFill>
                  <a:prstClr val="black"/>
                </a:solidFill>
              </a:rPr>
              <a:t>Questa Topography</a:t>
            </a:r>
            <a:r>
              <a:rPr lang="ar-EG" sz="2800" b="1" dirty="0" smtClean="0">
                <a:solidFill>
                  <a:prstClr val="black"/>
                </a:solidFill>
              </a:rPr>
              <a:t>: </a:t>
            </a:r>
            <a:r>
              <a:rPr lang="ar-EG" sz="2800" dirty="0">
                <a:solidFill>
                  <a:prstClr val="black"/>
                </a:solidFill>
              </a:rPr>
              <a:t>يطلق </a:t>
            </a:r>
            <a:r>
              <a:rPr lang="ar-EG" sz="2800" dirty="0" smtClean="0">
                <a:solidFill>
                  <a:prstClr val="black"/>
                </a:solidFill>
              </a:rPr>
              <a:t>علي المظهر التضاريسي </a:t>
            </a:r>
            <a:r>
              <a:rPr lang="ar-EG" sz="2800" dirty="0" err="1" smtClean="0">
                <a:solidFill>
                  <a:prstClr val="black"/>
                </a:solidFill>
              </a:rPr>
              <a:t>للكويستا</a:t>
            </a:r>
            <a:r>
              <a:rPr lang="ar-EG" sz="2800" dirty="0" smtClean="0">
                <a:solidFill>
                  <a:prstClr val="black"/>
                </a:solidFill>
              </a:rPr>
              <a:t>، ويعرف نظام التصريف المرتبط بأودية </a:t>
            </a:r>
            <a:r>
              <a:rPr lang="ar-EG" sz="2800" dirty="0" err="1" smtClean="0">
                <a:solidFill>
                  <a:prstClr val="black"/>
                </a:solidFill>
              </a:rPr>
              <a:t>الكويستا</a:t>
            </a:r>
            <a:r>
              <a:rPr lang="ar-EG" sz="2800" dirty="0" smtClean="0">
                <a:solidFill>
                  <a:prstClr val="black"/>
                </a:solidFill>
              </a:rPr>
              <a:t> بنظام تصريف </a:t>
            </a:r>
            <a:r>
              <a:rPr lang="ar-EG" sz="2800" dirty="0" err="1" smtClean="0">
                <a:solidFill>
                  <a:prstClr val="black"/>
                </a:solidFill>
              </a:rPr>
              <a:t>الكويستا</a:t>
            </a:r>
            <a:r>
              <a:rPr lang="ar-EG" sz="2800" dirty="0" smtClean="0">
                <a:solidFill>
                  <a:prstClr val="black"/>
                </a:solidFill>
              </a:rPr>
              <a:t>.</a:t>
            </a: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4196494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err="1" smtClean="0">
                <a:solidFill>
                  <a:srgbClr val="89006F"/>
                </a:solidFill>
              </a:rPr>
              <a:t>الكويستا</a:t>
            </a:r>
            <a:r>
              <a:rPr lang="ar-EG" b="1" dirty="0" smtClean="0">
                <a:solidFill>
                  <a:srgbClr val="89006F"/>
                </a:solidFill>
              </a:rPr>
              <a:t> </a:t>
            </a:r>
            <a:r>
              <a:rPr lang="en-US" b="1" dirty="0" smtClean="0">
                <a:solidFill>
                  <a:srgbClr val="89006F"/>
                </a:solidFill>
              </a:rPr>
              <a:t>Questa</a:t>
            </a:r>
            <a:endParaRPr lang="en-US"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209800" y="1524000"/>
            <a:ext cx="4735507"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75989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التلال </a:t>
            </a:r>
            <a:r>
              <a:rPr lang="en-US" b="1" dirty="0" smtClean="0">
                <a:solidFill>
                  <a:srgbClr val="89006F"/>
                </a:solidFill>
              </a:rPr>
              <a:t>Hills</a:t>
            </a:r>
            <a:endParaRPr lang="en-US" dirty="0" smtClean="0">
              <a:solidFill>
                <a:srgbClr val="89006F"/>
              </a:solidFill>
            </a:endParaRPr>
          </a:p>
        </p:txBody>
      </p:sp>
      <p:sp>
        <p:nvSpPr>
          <p:cNvPr id="3" name="Content Placeholder 2"/>
          <p:cNvSpPr>
            <a:spLocks noGrp="1"/>
          </p:cNvSpPr>
          <p:nvPr>
            <p:ph sz="quarter" idx="1"/>
          </p:nvPr>
        </p:nvSpPr>
        <p:spPr>
          <a:xfrm>
            <a:off x="228600" y="1447800"/>
            <a:ext cx="8686800" cy="4953000"/>
          </a:xfrm>
        </p:spPr>
        <p:txBody>
          <a:bodyPr>
            <a:normAutofit fontScale="92500" lnSpcReduction="20000"/>
          </a:bodyPr>
          <a:lstStyle/>
          <a:p>
            <a:pPr marL="274320" indent="-274320" algn="just" rtl="1" eaLnBrk="1" fontAlgn="auto" hangingPunct="1">
              <a:spcAft>
                <a:spcPts val="0"/>
              </a:spcAft>
              <a:buFont typeface="Wingdings 2"/>
              <a:buChar char=""/>
              <a:defRPr/>
            </a:pPr>
            <a:r>
              <a:rPr lang="ar-EG" sz="2800" b="1" dirty="0" smtClean="0"/>
              <a:t>التل </a:t>
            </a:r>
            <a:r>
              <a:rPr lang="ar-EG" sz="2800" b="1" dirty="0" err="1" smtClean="0"/>
              <a:t>القبابي</a:t>
            </a:r>
            <a:r>
              <a:rPr lang="ar-EG" sz="2800" b="1" dirty="0" smtClean="0"/>
              <a:t>: </a:t>
            </a:r>
            <a:r>
              <a:rPr lang="ar-EG" sz="2800" dirty="0"/>
              <a:t>ي</a:t>
            </a:r>
            <a:r>
              <a:rPr lang="ar-EG" sz="2800" dirty="0" smtClean="0"/>
              <a:t>تصف بمنحدرات محدبة، تضم القمة حلقة كنتورية متسعة نسبياً، وتظهر خطوط كنتور الأعلى في مناسيبها متباعدة، وتتقارب عند القاعدة</a:t>
            </a:r>
            <a:r>
              <a:rPr lang="ar-EG" sz="2800" b="1" dirty="0" smtClean="0"/>
              <a:t>. </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a:solidFill>
                  <a:prstClr val="black"/>
                </a:solidFill>
              </a:rPr>
              <a:t>التل </a:t>
            </a:r>
            <a:r>
              <a:rPr lang="ar-EG" sz="2800" b="1" dirty="0" smtClean="0">
                <a:solidFill>
                  <a:prstClr val="black"/>
                </a:solidFill>
              </a:rPr>
              <a:t>المخروطي: </a:t>
            </a:r>
            <a:r>
              <a:rPr lang="ar-EG" sz="2800" dirty="0">
                <a:solidFill>
                  <a:prstClr val="black"/>
                </a:solidFill>
              </a:rPr>
              <a:t>يتصف بمنحدرات </a:t>
            </a:r>
            <a:r>
              <a:rPr lang="ar-EG" sz="2800" dirty="0" smtClean="0">
                <a:solidFill>
                  <a:prstClr val="black"/>
                </a:solidFill>
              </a:rPr>
              <a:t>مقعرة، </a:t>
            </a:r>
            <a:r>
              <a:rPr lang="ar-EG" sz="2800" dirty="0">
                <a:solidFill>
                  <a:prstClr val="black"/>
                </a:solidFill>
              </a:rPr>
              <a:t>تضم القمة حلقة كنتورية </a:t>
            </a:r>
            <a:r>
              <a:rPr lang="ar-EG" sz="2800" dirty="0" smtClean="0">
                <a:solidFill>
                  <a:prstClr val="black"/>
                </a:solidFill>
              </a:rPr>
              <a:t>محدودة المساحة نسبياً</a:t>
            </a:r>
            <a:r>
              <a:rPr lang="ar-EG" sz="2800" dirty="0">
                <a:solidFill>
                  <a:prstClr val="black"/>
                </a:solidFill>
              </a:rPr>
              <a:t>، وتظهر خطوط كنتور الأعلى في مناسيبها </a:t>
            </a:r>
            <a:r>
              <a:rPr lang="ar-EG" sz="2800" dirty="0" smtClean="0">
                <a:solidFill>
                  <a:prstClr val="black"/>
                </a:solidFill>
              </a:rPr>
              <a:t>متقاربة، وتتباعد </a:t>
            </a:r>
            <a:r>
              <a:rPr lang="ar-EG" sz="2800" dirty="0">
                <a:solidFill>
                  <a:prstClr val="black"/>
                </a:solidFill>
              </a:rPr>
              <a:t>عند القاعدة</a:t>
            </a:r>
            <a:r>
              <a:rPr lang="ar-EG" sz="2800" b="1" dirty="0">
                <a:solidFill>
                  <a:prstClr val="black"/>
                </a:solidFill>
              </a:rPr>
              <a:t>. </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التل الهرمي: </a:t>
            </a:r>
            <a:r>
              <a:rPr lang="ar-EG" sz="2800" dirty="0">
                <a:solidFill>
                  <a:prstClr val="black"/>
                </a:solidFill>
              </a:rPr>
              <a:t>يتصف بمنحدرات </a:t>
            </a:r>
            <a:r>
              <a:rPr lang="ar-EG" sz="2800" dirty="0" smtClean="0">
                <a:solidFill>
                  <a:prstClr val="black"/>
                </a:solidFill>
              </a:rPr>
              <a:t>منتظمة، </a:t>
            </a:r>
            <a:r>
              <a:rPr lang="ar-EG" sz="2800" dirty="0">
                <a:solidFill>
                  <a:prstClr val="black"/>
                </a:solidFill>
              </a:rPr>
              <a:t>تضم القمة حلقة كنتورية </a:t>
            </a:r>
            <a:r>
              <a:rPr lang="ar-EG" sz="2800" dirty="0" smtClean="0">
                <a:solidFill>
                  <a:prstClr val="black"/>
                </a:solidFill>
              </a:rPr>
              <a:t>هرمية الشكل، تتباعد </a:t>
            </a:r>
            <a:r>
              <a:rPr lang="ar-EG" sz="2800" dirty="0">
                <a:solidFill>
                  <a:prstClr val="black"/>
                </a:solidFill>
              </a:rPr>
              <a:t>خطوط كنتور </a:t>
            </a:r>
            <a:r>
              <a:rPr lang="ar-EG" sz="2800" dirty="0" smtClean="0">
                <a:solidFill>
                  <a:prstClr val="black"/>
                </a:solidFill>
              </a:rPr>
              <a:t>من أعلى إلى القاعدة بمسافات أفقية متساوية تقريباً</a:t>
            </a:r>
            <a:r>
              <a:rPr lang="ar-EG" sz="2800" b="1" dirty="0" smtClean="0">
                <a:solidFill>
                  <a:prstClr val="black"/>
                </a:solidFill>
              </a:rPr>
              <a:t>.  </a:t>
            </a:r>
            <a:endParaRPr lang="ar-EG" sz="28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a:solidFill>
                  <a:prstClr val="black"/>
                </a:solidFill>
              </a:rPr>
              <a:t>التل </a:t>
            </a:r>
            <a:r>
              <a:rPr lang="ar-EG" sz="2800" b="1" dirty="0" smtClean="0">
                <a:solidFill>
                  <a:prstClr val="black"/>
                </a:solidFill>
              </a:rPr>
              <a:t>المدرج: </a:t>
            </a:r>
            <a:r>
              <a:rPr lang="ar-EG" sz="2800" dirty="0">
                <a:solidFill>
                  <a:prstClr val="black"/>
                </a:solidFill>
              </a:rPr>
              <a:t>يتصف بمنحدرات </a:t>
            </a:r>
            <a:r>
              <a:rPr lang="ar-EG" sz="2800" dirty="0" smtClean="0">
                <a:solidFill>
                  <a:prstClr val="black"/>
                </a:solidFill>
              </a:rPr>
              <a:t>سلمية الشكل، </a:t>
            </a:r>
            <a:r>
              <a:rPr lang="ar-EG" sz="2800" dirty="0">
                <a:solidFill>
                  <a:prstClr val="black"/>
                </a:solidFill>
              </a:rPr>
              <a:t>تضم القمة حلقة </a:t>
            </a:r>
            <a:r>
              <a:rPr lang="ar-EG" sz="2800" dirty="0" smtClean="0">
                <a:solidFill>
                  <a:prstClr val="black"/>
                </a:solidFill>
              </a:rPr>
              <a:t>كنتورية، </a:t>
            </a:r>
            <a:r>
              <a:rPr lang="ar-EG" sz="2800" dirty="0">
                <a:solidFill>
                  <a:prstClr val="black"/>
                </a:solidFill>
              </a:rPr>
              <a:t>تتباعد خطوط كنتور </a:t>
            </a:r>
            <a:r>
              <a:rPr lang="ar-EG" sz="2800" dirty="0" smtClean="0">
                <a:solidFill>
                  <a:prstClr val="black"/>
                </a:solidFill>
              </a:rPr>
              <a:t>ثم تتقارب ثم تتباعد ثم تتقارب...وهكذا من </a:t>
            </a:r>
            <a:r>
              <a:rPr lang="ar-EG" sz="2800" dirty="0">
                <a:solidFill>
                  <a:prstClr val="black"/>
                </a:solidFill>
              </a:rPr>
              <a:t>أعلى </a:t>
            </a:r>
            <a:r>
              <a:rPr lang="ar-EG" sz="2800" dirty="0" smtClean="0">
                <a:solidFill>
                  <a:prstClr val="black"/>
                </a:solidFill>
              </a:rPr>
              <a:t>القمة إلى القاعدة</a:t>
            </a:r>
            <a:r>
              <a:rPr lang="ar-EG" sz="2800" b="1" dirty="0" smtClean="0">
                <a:solidFill>
                  <a:prstClr val="black"/>
                </a:solidFill>
              </a:rPr>
              <a:t>. </a:t>
            </a:r>
          </a:p>
          <a:p>
            <a:pPr marL="274320" lvl="0" indent="-274320" algn="just" rtl="1" eaLnBrk="1" fontAlgn="auto" hangingPunct="1">
              <a:spcAft>
                <a:spcPts val="0"/>
              </a:spcAft>
              <a:buClr>
                <a:srgbClr val="FF388C"/>
              </a:buClr>
              <a:buFont typeface="Wingdings 2"/>
              <a:buChar char=""/>
              <a:defRPr/>
            </a:pPr>
            <a:r>
              <a:rPr lang="ar-EG" sz="2600" b="1" dirty="0" smtClean="0">
                <a:solidFill>
                  <a:prstClr val="black"/>
                </a:solidFill>
              </a:rPr>
              <a:t>التل البركاني:  </a:t>
            </a:r>
            <a:r>
              <a:rPr lang="ar-EG" sz="2600" dirty="0" smtClean="0">
                <a:solidFill>
                  <a:prstClr val="black"/>
                </a:solidFill>
              </a:rPr>
              <a:t>حالة خاصة للتلال البركانية الأصل؛ </a:t>
            </a:r>
            <a:r>
              <a:rPr lang="ar-EG" sz="2600" b="1" dirty="0" smtClean="0">
                <a:solidFill>
                  <a:prstClr val="black"/>
                </a:solidFill>
              </a:rPr>
              <a:t> </a:t>
            </a:r>
            <a:r>
              <a:rPr lang="ar-EG" sz="2600" dirty="0" smtClean="0">
                <a:solidFill>
                  <a:prstClr val="black"/>
                </a:solidFill>
              </a:rPr>
              <a:t>حيث </a:t>
            </a:r>
            <a:r>
              <a:rPr lang="ar-EG" sz="2600" dirty="0">
                <a:solidFill>
                  <a:prstClr val="black"/>
                </a:solidFill>
              </a:rPr>
              <a:t>يتكون من حلقتان أو أكثر، الوسطي أقل في المنسوب وتشير إلى فوهة التل البركاني</a:t>
            </a:r>
            <a:r>
              <a:rPr lang="ar-EG" sz="2600" dirty="0" smtClean="0">
                <a:solidFill>
                  <a:prstClr val="black"/>
                </a:solidFill>
              </a:rPr>
              <a:t>.</a:t>
            </a:r>
            <a:endParaRPr lang="ar-EG" sz="2800"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 تصنيف التلال: </a:t>
            </a:r>
            <a:r>
              <a:rPr lang="ar-EG" sz="2800" dirty="0" smtClean="0">
                <a:solidFill>
                  <a:prstClr val="black"/>
                </a:solidFill>
              </a:rPr>
              <a:t>كما يمكن أن تصنف التلال تبعاً لعدد الحلقة الكنتورية، فإذا كانت حلقة كنتورية واحدة فهو تل بسيط أو مفرد، وإذا كانت حلقتان فهو تل مزدوج، وإذا كانت أكثر من حلقتين فهو تل مركب</a:t>
            </a:r>
            <a:r>
              <a:rPr lang="ar-EG" sz="2800" b="1" dirty="0" smtClean="0">
                <a:solidFill>
                  <a:prstClr val="black"/>
                </a:solidFill>
              </a:rPr>
              <a:t>. </a:t>
            </a:r>
            <a:endParaRPr lang="ar-EG" sz="2800" b="1" dirty="0">
              <a:solidFill>
                <a:prstClr val="black"/>
              </a:solidFill>
            </a:endParaRPr>
          </a:p>
          <a:p>
            <a:pPr marL="0" indent="0" algn="just" rtl="1" eaLnBrk="1" fontAlgn="auto" hangingPunct="1">
              <a:spcAft>
                <a:spcPts val="0"/>
              </a:spcAft>
              <a:buNone/>
              <a:defRPr/>
            </a:pP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949105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a:solidFill>
                  <a:srgbClr val="89006F"/>
                </a:solidFill>
              </a:rPr>
              <a:t>التلال </a:t>
            </a:r>
            <a:r>
              <a:rPr lang="en-US" b="1" dirty="0">
                <a:solidFill>
                  <a:srgbClr val="89006F"/>
                </a:solidFill>
              </a:rPr>
              <a:t>Hills</a:t>
            </a:r>
            <a:endParaRPr lang="en-US" dirty="0" smtClean="0">
              <a:solidFill>
                <a:srgbClr val="89006F"/>
              </a:solidFill>
            </a:endParaRPr>
          </a:p>
        </p:txBody>
      </p:sp>
      <p:sp>
        <p:nvSpPr>
          <p:cNvPr id="3" name="Content Placeholder 2"/>
          <p:cNvSpPr>
            <a:spLocks noGrp="1"/>
          </p:cNvSpPr>
          <p:nvPr>
            <p:ph sz="quarter" idx="1"/>
          </p:nvPr>
        </p:nvSpPr>
        <p:spPr>
          <a:xfrm>
            <a:off x="4800600" y="1527048"/>
            <a:ext cx="3962400" cy="4572000"/>
          </a:xfrm>
        </p:spPr>
        <p:txBody>
          <a:bodyPr/>
          <a:lstStyle/>
          <a:p>
            <a:pPr algn="just" rtl="1"/>
            <a:r>
              <a:rPr lang="ar-EG" sz="2800" b="1" dirty="0" smtClean="0">
                <a:solidFill>
                  <a:prstClr val="black"/>
                </a:solidFill>
              </a:rPr>
              <a:t>القمة الكاذبة: </a:t>
            </a:r>
            <a:r>
              <a:rPr lang="ar-EG" sz="2800" dirty="0" smtClean="0">
                <a:solidFill>
                  <a:prstClr val="black"/>
                </a:solidFill>
              </a:rPr>
              <a:t>قمة تظهر فوق منحدرات المرتفعات سواء أكانت جبال أم هضاب، وتسمي بالرابية وتبدو على شكل حلقة أو حلقتين من خطوط الكنتور، وتعترض هنا خطوط الكنتور المتتابعة في مناسيبها، والتي تزيد بالاتجاه نحو القمة الحقيقية للمرتفعات.</a:t>
            </a:r>
            <a:endParaRPr lang="en-US" sz="2800" dirty="0"/>
          </a:p>
        </p:txBody>
      </p:sp>
      <p:pic>
        <p:nvPicPr>
          <p:cNvPr id="2050" name="Picture 2" descr="E:\الرفع الطبوغرافي\Topo\التلال.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1625" y="1527048"/>
            <a:ext cx="3931920" cy="47486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06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الهضاب  </a:t>
            </a:r>
            <a:r>
              <a:rPr lang="en-US" b="1" dirty="0" smtClean="0">
                <a:solidFill>
                  <a:srgbClr val="89006F"/>
                </a:solidFill>
              </a:rPr>
              <a:t>Plateaus</a:t>
            </a:r>
            <a:endParaRPr lang="en-US" dirty="0" smtClean="0">
              <a:solidFill>
                <a:srgbClr val="89006F"/>
              </a:solidFill>
            </a:endParaRPr>
          </a:p>
        </p:txBody>
      </p:sp>
      <p:sp>
        <p:nvSpPr>
          <p:cNvPr id="3" name="Content Placeholder 2"/>
          <p:cNvSpPr>
            <a:spLocks noGrp="1"/>
          </p:cNvSpPr>
          <p:nvPr>
            <p:ph sz="quarter" idx="1"/>
          </p:nvPr>
        </p:nvSpPr>
        <p:spPr>
          <a:xfrm>
            <a:off x="228600" y="1600200"/>
            <a:ext cx="8686800" cy="4800600"/>
          </a:xfrm>
        </p:spPr>
        <p:txBody>
          <a:bodyPr>
            <a:normAutofit fontScale="85000" lnSpcReduction="20000"/>
          </a:bodyPr>
          <a:lstStyle/>
          <a:p>
            <a:pPr marL="274320" indent="-274320" algn="just" rtl="1" eaLnBrk="1" fontAlgn="auto" hangingPunct="1">
              <a:spcAft>
                <a:spcPts val="0"/>
              </a:spcAft>
              <a:buFont typeface="Wingdings 2"/>
              <a:buChar char=""/>
              <a:defRPr/>
            </a:pPr>
            <a:r>
              <a:rPr lang="ar-EG" sz="2800" b="1" dirty="0" smtClean="0"/>
              <a:t>شكل الهضاب: </a:t>
            </a:r>
            <a:r>
              <a:rPr lang="ar-EG" sz="2800" dirty="0" smtClean="0"/>
              <a:t>تظهر الهضاب علي الخريطة الطبوغرافية علي هيئة خطوط كنتور مقفلة تحصر مساحة متسعة نسبياً خالية من خطوط الكنتور</a:t>
            </a:r>
            <a:r>
              <a:rPr lang="ar-EG" sz="2800" b="1" dirty="0" smtClean="0"/>
              <a:t>. </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smtClean="0">
                <a:solidFill>
                  <a:prstClr val="black"/>
                </a:solidFill>
              </a:rPr>
              <a:t>الهضاب الشابة حديثة النشأة: </a:t>
            </a:r>
            <a:r>
              <a:rPr lang="ar-EG" sz="2800" dirty="0" smtClean="0">
                <a:solidFill>
                  <a:prstClr val="black"/>
                </a:solidFill>
              </a:rPr>
              <a:t>تتصف بسطح منبسط شبه مستوي، جوانبها تظهر علي شكل خطوط كنتور متقاربة تعكس انحدارها الشديد، تشرف علي وحدات تضاريسية أخري سواء أكانت منخفضات أم سهول أم هضاب أقل ارتفاعاً</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a:solidFill>
                  <a:prstClr val="black"/>
                </a:solidFill>
              </a:rPr>
              <a:t>الهضاب </a:t>
            </a:r>
            <a:r>
              <a:rPr lang="ar-EG" sz="2800" b="1" dirty="0" smtClean="0">
                <a:solidFill>
                  <a:prstClr val="black"/>
                </a:solidFill>
              </a:rPr>
              <a:t>الناضجة: </a:t>
            </a:r>
            <a:r>
              <a:rPr lang="ar-EG" sz="2800" dirty="0">
                <a:solidFill>
                  <a:prstClr val="black"/>
                </a:solidFill>
              </a:rPr>
              <a:t>تتصف بسطح منبسط </a:t>
            </a:r>
            <a:r>
              <a:rPr lang="ar-EG" sz="2800" dirty="0" smtClean="0">
                <a:solidFill>
                  <a:prstClr val="black"/>
                </a:solidFill>
              </a:rPr>
              <a:t>محدود للغاية والمتبقي من السطح الأصلي؛ نتيجة الأودية النهرية التي قطعتها بعمليات النحت الصاعد في اتجاه المنبع، </a:t>
            </a:r>
            <a:r>
              <a:rPr lang="ar-EG" sz="2800" dirty="0">
                <a:solidFill>
                  <a:prstClr val="black"/>
                </a:solidFill>
              </a:rPr>
              <a:t>جوانبها تظهر علي شكل خطوط كنتور </a:t>
            </a:r>
            <a:r>
              <a:rPr lang="ar-EG" sz="2800" dirty="0" smtClean="0">
                <a:solidFill>
                  <a:prstClr val="black"/>
                </a:solidFill>
              </a:rPr>
              <a:t>شديدة التعرج ومتداخلة تبين بروزات الهضاب وبروزات أراضي ما بين الأودية المنحدرة علي جوانبها</a:t>
            </a:r>
            <a:r>
              <a:rPr lang="ar-EG" sz="2800" b="1" dirty="0" smtClean="0">
                <a:solidFill>
                  <a:prstClr val="black"/>
                </a:solidFill>
              </a:rPr>
              <a:t>.  </a:t>
            </a:r>
            <a:endParaRPr lang="en-US" sz="28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البروز</a:t>
            </a:r>
            <a:r>
              <a:rPr lang="ar-EG" sz="2800" b="1" dirty="0">
                <a:solidFill>
                  <a:prstClr val="black"/>
                </a:solidFill>
              </a:rPr>
              <a:t>: </a:t>
            </a:r>
            <a:r>
              <a:rPr lang="ar-EG" sz="2800" dirty="0" smtClean="0">
                <a:solidFill>
                  <a:prstClr val="black"/>
                </a:solidFill>
              </a:rPr>
              <a:t>يقصد بالبروز أو النتوء </a:t>
            </a:r>
            <a:r>
              <a:rPr lang="en-US" sz="2800" dirty="0" smtClean="0">
                <a:solidFill>
                  <a:prstClr val="black"/>
                </a:solidFill>
              </a:rPr>
              <a:t>Spur</a:t>
            </a:r>
            <a:r>
              <a:rPr lang="ar-EG" sz="2800" dirty="0" smtClean="0">
                <a:solidFill>
                  <a:prstClr val="black"/>
                </a:solidFill>
              </a:rPr>
              <a:t> امتداد ظاهر من جانب الهضبة في اتجاه الأرض المنخفضة المجاورة، ويبدو على شكل تداخل خطوط الكنتور الأعلى في المنسوب داخل خطوط الكنتور الأقل في القيمة، أما بروز أراضي ما بين الأودية </a:t>
            </a:r>
            <a:r>
              <a:rPr lang="en-US" sz="2800" dirty="0" smtClean="0">
                <a:solidFill>
                  <a:prstClr val="black"/>
                </a:solidFill>
              </a:rPr>
              <a:t>Interfluve Spur</a:t>
            </a:r>
            <a:r>
              <a:rPr lang="ar-EG" sz="2800" dirty="0" smtClean="0">
                <a:solidFill>
                  <a:prstClr val="black"/>
                </a:solidFill>
              </a:rPr>
              <a:t> فعادة يتكون نتيجة المجاري المائية المنحدرة علي واجهات الهضاب</a:t>
            </a:r>
            <a:r>
              <a:rPr lang="ar-EG" sz="2600" dirty="0" smtClean="0">
                <a:solidFill>
                  <a:prstClr val="black"/>
                </a:solidFill>
              </a:rPr>
              <a:t>.</a:t>
            </a:r>
            <a:endParaRPr lang="ar-EG" sz="2800"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 </a:t>
            </a: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2161494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6"/>
          <p:cNvSpPr>
            <a:spLocks noChangeArrowheads="1" noChangeShapeType="1" noTextEdit="1"/>
          </p:cNvSpPr>
          <p:nvPr/>
        </p:nvSpPr>
        <p:spPr bwMode="auto">
          <a:xfrm>
            <a:off x="1828800" y="1371600"/>
            <a:ext cx="5410200" cy="3200400"/>
          </a:xfrm>
          <a:prstGeom prst="rect">
            <a:avLst/>
          </a:prstGeom>
        </p:spPr>
        <p:txBody>
          <a:bodyPr wrap="none" fromWordArt="1">
            <a:prstTxWarp prst="textPlain">
              <a:avLst>
                <a:gd name="adj" fmla="val 50938"/>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خرائط </a:t>
            </a: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أشكال سطح الأرض</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الإنتاج والتحليل</a:t>
            </a:r>
            <a:endParaRPr kumimoji="0" lang="en-US"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endParaRPr>
          </a:p>
        </p:txBody>
      </p:sp>
    </p:spTree>
    <p:extLst>
      <p:ext uri="{BB962C8B-B14F-4D97-AF65-F5344CB8AC3E}">
        <p14:creationId xmlns:p14="http://schemas.microsoft.com/office/powerpoint/2010/main" val="1495077610"/>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a:solidFill>
                  <a:srgbClr val="89006F"/>
                </a:solidFill>
              </a:rPr>
              <a:t>الهضاب  </a:t>
            </a:r>
            <a:r>
              <a:rPr lang="en-US" b="1" dirty="0">
                <a:solidFill>
                  <a:srgbClr val="89006F"/>
                </a:solidFill>
              </a:rPr>
              <a:t>Plateaus</a:t>
            </a:r>
            <a:endParaRPr lang="en-US"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67200" y="1905001"/>
            <a:ext cx="4663440" cy="37953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4" name="Picture 2" descr="E:\الرفع الطبوغرافي\Topo\البروز.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8601" y="1905000"/>
            <a:ext cx="3931920" cy="37953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59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الأحواض  </a:t>
            </a:r>
            <a:r>
              <a:rPr lang="en-US" b="1" dirty="0" smtClean="0">
                <a:solidFill>
                  <a:srgbClr val="89006F"/>
                </a:solidFill>
              </a:rPr>
              <a:t>Basins</a:t>
            </a:r>
            <a:endParaRPr lang="en-US" dirty="0" smtClean="0">
              <a:solidFill>
                <a:srgbClr val="89006F"/>
              </a:solidFill>
            </a:endParaRPr>
          </a:p>
        </p:txBody>
      </p:sp>
      <p:sp>
        <p:nvSpPr>
          <p:cNvPr id="3" name="Content Placeholder 2"/>
          <p:cNvSpPr>
            <a:spLocks noGrp="1"/>
          </p:cNvSpPr>
          <p:nvPr>
            <p:ph sz="quarter" idx="1"/>
          </p:nvPr>
        </p:nvSpPr>
        <p:spPr>
          <a:xfrm>
            <a:off x="228600" y="1447800"/>
            <a:ext cx="8686800" cy="4800600"/>
          </a:xfrm>
        </p:spPr>
        <p:txBody>
          <a:bodyPr>
            <a:noAutofit/>
          </a:bodyPr>
          <a:lstStyle/>
          <a:p>
            <a:pPr marL="274320" indent="-274320" algn="just" rtl="1" eaLnBrk="1" fontAlgn="auto" hangingPunct="1">
              <a:spcAft>
                <a:spcPts val="0"/>
              </a:spcAft>
              <a:buFont typeface="Wingdings 2"/>
              <a:buChar char=""/>
              <a:defRPr/>
            </a:pPr>
            <a:r>
              <a:rPr lang="ar-EG" sz="2600" b="1" dirty="0" smtClean="0"/>
              <a:t>شكل الحوض: </a:t>
            </a:r>
            <a:r>
              <a:rPr lang="ar-EG" sz="2600" dirty="0" smtClean="0"/>
              <a:t>عبارة عن منخفض </a:t>
            </a:r>
            <a:r>
              <a:rPr lang="en-US" sz="2600" dirty="0" smtClean="0"/>
              <a:t>Depression</a:t>
            </a:r>
            <a:r>
              <a:rPr lang="ar-EG" sz="2600" dirty="0" smtClean="0"/>
              <a:t> ترتفع جوانبه في جميع الاتجاهات، ويظهر علي شكل حلقات كنتورية علي الخريطة الطبوغرافية تتناقص مناسيبها نحو قاع المنخفض</a:t>
            </a:r>
            <a:r>
              <a:rPr lang="ar-EG" sz="2600" b="1" dirty="0" smtClean="0"/>
              <a:t>. </a:t>
            </a:r>
          </a:p>
          <a:p>
            <a:pPr marL="274320" lvl="0" indent="-274320" algn="just" rtl="1" eaLnBrk="1" fontAlgn="auto" hangingPunct="1">
              <a:spcAft>
                <a:spcPts val="0"/>
              </a:spcAft>
              <a:buClr>
                <a:srgbClr val="FF388C"/>
              </a:buClr>
              <a:buFont typeface="Wingdings 2"/>
              <a:buChar char=""/>
              <a:defRPr/>
            </a:pPr>
            <a:r>
              <a:rPr lang="ar-EG" sz="2600" b="1" dirty="0" smtClean="0"/>
              <a:t> </a:t>
            </a:r>
            <a:r>
              <a:rPr lang="ar-EG" sz="2600" b="1" dirty="0" smtClean="0">
                <a:solidFill>
                  <a:prstClr val="black"/>
                </a:solidFill>
              </a:rPr>
              <a:t>الحوض القمعي: </a:t>
            </a:r>
            <a:r>
              <a:rPr lang="ar-EG" sz="2600" dirty="0">
                <a:solidFill>
                  <a:prstClr val="black"/>
                </a:solidFill>
              </a:rPr>
              <a:t>ي</a:t>
            </a:r>
            <a:r>
              <a:rPr lang="ar-EG" sz="2600" dirty="0" smtClean="0">
                <a:solidFill>
                  <a:prstClr val="black"/>
                </a:solidFill>
              </a:rPr>
              <a:t>تصف بجوانب منتظمة الانحدار وقاع متسع، وتتباعد خطوط الكنتور بمسافات أفقية متساوية تقريباً، ويضم القاع مساحة محدودة الاتساع.</a:t>
            </a:r>
            <a:endParaRPr lang="en-US" sz="26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600" b="1" dirty="0">
                <a:solidFill>
                  <a:prstClr val="black"/>
                </a:solidFill>
              </a:rPr>
              <a:t>الحوض </a:t>
            </a:r>
            <a:r>
              <a:rPr lang="ar-EG" sz="2600" b="1" dirty="0" smtClean="0">
                <a:solidFill>
                  <a:prstClr val="black"/>
                </a:solidFill>
              </a:rPr>
              <a:t>المفلطح: </a:t>
            </a:r>
            <a:r>
              <a:rPr lang="ar-EG" sz="2600" dirty="0">
                <a:solidFill>
                  <a:prstClr val="black"/>
                </a:solidFill>
              </a:rPr>
              <a:t>يتصف بجوانب </a:t>
            </a:r>
            <a:r>
              <a:rPr lang="ar-EG" sz="2600" dirty="0" smtClean="0">
                <a:solidFill>
                  <a:prstClr val="black"/>
                </a:solidFill>
              </a:rPr>
              <a:t>مقعرة </a:t>
            </a:r>
            <a:r>
              <a:rPr lang="ar-EG" sz="2600" dirty="0">
                <a:solidFill>
                  <a:prstClr val="black"/>
                </a:solidFill>
              </a:rPr>
              <a:t>الانحدار وقاع متسع، وتتباعد خطوط الكنتور </a:t>
            </a:r>
            <a:r>
              <a:rPr lang="ar-EG" sz="2600" dirty="0" smtClean="0">
                <a:solidFill>
                  <a:prstClr val="black"/>
                </a:solidFill>
              </a:rPr>
              <a:t>عند القاع وتتقارب في مناسيبها الأعلى، ويشغل </a:t>
            </a:r>
            <a:r>
              <a:rPr lang="ar-EG" sz="2600" dirty="0">
                <a:solidFill>
                  <a:prstClr val="black"/>
                </a:solidFill>
              </a:rPr>
              <a:t>القاع </a:t>
            </a:r>
            <a:r>
              <a:rPr lang="ar-EG" sz="2600" dirty="0" smtClean="0">
                <a:solidFill>
                  <a:prstClr val="black"/>
                </a:solidFill>
              </a:rPr>
              <a:t>بركة تنحدر إليه خطوط التصريف في الفصل الرطب، ويحل محلها سبخة في الفصل الجاف.</a:t>
            </a:r>
            <a:endParaRPr lang="en-US" sz="26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600" b="1" dirty="0" smtClean="0">
                <a:solidFill>
                  <a:prstClr val="black"/>
                </a:solidFill>
              </a:rPr>
              <a:t>أحواض </a:t>
            </a:r>
            <a:r>
              <a:rPr lang="ar-EG" sz="2600" b="1" dirty="0" err="1" smtClean="0">
                <a:solidFill>
                  <a:prstClr val="black"/>
                </a:solidFill>
              </a:rPr>
              <a:t>الكارست</a:t>
            </a:r>
            <a:r>
              <a:rPr lang="ar-EG" sz="2600" b="1" dirty="0" smtClean="0">
                <a:solidFill>
                  <a:prstClr val="black"/>
                </a:solidFill>
              </a:rPr>
              <a:t>: </a:t>
            </a:r>
            <a:r>
              <a:rPr lang="ar-EG" sz="2600" dirty="0" smtClean="0">
                <a:solidFill>
                  <a:prstClr val="black"/>
                </a:solidFill>
              </a:rPr>
              <a:t>تنشأ في مناطق الحجر الجيري 1ات الأمطار الغزيرة، بفعل الإذابة والتحلل الرأسي ويطلق عليها حفر الإذابة </a:t>
            </a:r>
            <a:r>
              <a:rPr lang="en-US" sz="2600" dirty="0" smtClean="0">
                <a:solidFill>
                  <a:prstClr val="black"/>
                </a:solidFill>
              </a:rPr>
              <a:t>Solution Sinks</a:t>
            </a:r>
            <a:r>
              <a:rPr lang="ar-EG" sz="2600" dirty="0" smtClean="0">
                <a:solidFill>
                  <a:prstClr val="black"/>
                </a:solidFill>
              </a:rPr>
              <a:t>، ومنها الحفر </a:t>
            </a:r>
            <a:r>
              <a:rPr lang="ar-EG" sz="2600" dirty="0" err="1" smtClean="0">
                <a:solidFill>
                  <a:prstClr val="black"/>
                </a:solidFill>
              </a:rPr>
              <a:t>الانهيارية</a:t>
            </a:r>
            <a:r>
              <a:rPr lang="ar-EG" sz="2600" dirty="0" smtClean="0">
                <a:solidFill>
                  <a:prstClr val="black"/>
                </a:solidFill>
              </a:rPr>
              <a:t> التي تنشأ نتيجة سقوط الصخر فوق التجويف الجوفي.</a:t>
            </a:r>
            <a:r>
              <a:rPr lang="ar-EG" sz="2600" b="1" dirty="0" smtClean="0">
                <a:solidFill>
                  <a:prstClr val="black"/>
                </a:solidFill>
              </a:rPr>
              <a:t> </a:t>
            </a:r>
            <a:endParaRPr lang="en-US" sz="2600" b="1" dirty="0" smtClean="0"/>
          </a:p>
          <a:p>
            <a:pPr marL="274320" indent="-274320" algn="just" rtl="1" eaLnBrk="1" fontAlgn="auto" hangingPunct="1">
              <a:spcAft>
                <a:spcPts val="0"/>
              </a:spcAft>
              <a:buFont typeface="Wingdings 2"/>
              <a:buChar char=""/>
              <a:defRPr/>
            </a:pPr>
            <a:endParaRPr lang="ar-EG" sz="2600" b="1" dirty="0" smtClean="0"/>
          </a:p>
        </p:txBody>
      </p:sp>
    </p:spTree>
    <p:extLst>
      <p:ext uri="{BB962C8B-B14F-4D97-AF65-F5344CB8AC3E}">
        <p14:creationId xmlns:p14="http://schemas.microsoft.com/office/powerpoint/2010/main" val="18580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a:solidFill>
                  <a:srgbClr val="89006F"/>
                </a:solidFill>
              </a:rPr>
              <a:t>الأحواض  </a:t>
            </a:r>
            <a:r>
              <a:rPr lang="en-US" b="1" dirty="0">
                <a:solidFill>
                  <a:srgbClr val="89006F"/>
                </a:solidFill>
              </a:rPr>
              <a:t>Basins</a:t>
            </a:r>
            <a:endParaRPr lang="en-US" dirty="0" smtClean="0">
              <a:solidFill>
                <a:srgbClr val="89006F"/>
              </a:solidFill>
            </a:endParaRPr>
          </a:p>
        </p:txBody>
      </p:sp>
      <p:pic>
        <p:nvPicPr>
          <p:cNvPr id="4" name="Content Placeholder 3"/>
          <p:cNvPicPr>
            <a:picLocks noGrp="1" noChangeAspect="1"/>
          </p:cNvPicPr>
          <p:nvPr>
            <p:ph sz="quarter"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42745" y="1600200"/>
            <a:ext cx="5852160" cy="47374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6895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1625" y="228600"/>
            <a:ext cx="8534400" cy="685800"/>
          </a:xfrm>
        </p:spPr>
        <p:txBody>
          <a:bodyPr/>
          <a:lstStyle/>
          <a:p>
            <a:pPr rtl="1" eaLnBrk="1" hangingPunct="1"/>
            <a:r>
              <a:rPr lang="ar-EG" sz="2800" b="1" dirty="0" smtClean="0">
                <a:solidFill>
                  <a:srgbClr val="89006F"/>
                </a:solidFill>
              </a:rPr>
              <a:t>تدريب: لمجموعة من الظاهرات علي الخريطة الطبوغرافية</a:t>
            </a:r>
            <a:endParaRPr lang="en-US" sz="2800" dirty="0" smtClean="0">
              <a:solidFill>
                <a:srgbClr val="89006F"/>
              </a:solidFill>
            </a:endParaRPr>
          </a:p>
        </p:txBody>
      </p:sp>
      <p:sp>
        <p:nvSpPr>
          <p:cNvPr id="2" name="Content Placeholder 1"/>
          <p:cNvSpPr>
            <a:spLocks noGrp="1"/>
          </p:cNvSpPr>
          <p:nvPr>
            <p:ph sz="quarter" idx="1"/>
          </p:nvPr>
        </p:nvSpPr>
        <p:spPr>
          <a:xfrm>
            <a:off x="4648200" y="1447800"/>
            <a:ext cx="4157472" cy="4876800"/>
          </a:xfrm>
        </p:spPr>
        <p:txBody>
          <a:bodyPr/>
          <a:lstStyle/>
          <a:p>
            <a:pPr marL="514350" indent="-514350" algn="r" rtl="1">
              <a:buAutoNum type="arabicPeriod"/>
            </a:pPr>
            <a:r>
              <a:rPr lang="ar-EG" sz="2400" b="1" dirty="0" smtClean="0"/>
              <a:t>سهل ساحلي ضيق</a:t>
            </a:r>
          </a:p>
          <a:p>
            <a:pPr marL="514350" indent="-514350" algn="r" rtl="1">
              <a:buAutoNum type="arabicPeriod"/>
            </a:pPr>
            <a:r>
              <a:rPr lang="ar-EG" sz="2400" b="1" dirty="0" smtClean="0"/>
              <a:t>واجهة مصطبة</a:t>
            </a:r>
          </a:p>
          <a:p>
            <a:pPr marL="514350" indent="-514350" algn="r" rtl="1">
              <a:buAutoNum type="arabicPeriod"/>
            </a:pPr>
            <a:r>
              <a:rPr lang="ar-EG" sz="2400" b="1" dirty="0" smtClean="0"/>
              <a:t>بحيرة ساحلية (</a:t>
            </a:r>
            <a:r>
              <a:rPr lang="ar-EG" sz="2400" b="1" dirty="0" err="1" smtClean="0"/>
              <a:t>لاجون</a:t>
            </a:r>
            <a:r>
              <a:rPr lang="ar-EG" sz="2400" b="1" dirty="0" smtClean="0"/>
              <a:t>)</a:t>
            </a:r>
          </a:p>
          <a:p>
            <a:pPr marL="514350" indent="-514350" algn="r" rtl="1">
              <a:buAutoNum type="arabicPeriod"/>
            </a:pPr>
            <a:r>
              <a:rPr lang="ar-EG" sz="2400" b="1" dirty="0" smtClean="0"/>
              <a:t>لسان بحري</a:t>
            </a:r>
          </a:p>
          <a:p>
            <a:pPr marL="514350" indent="-514350" algn="r" rtl="1">
              <a:buAutoNum type="arabicPeriod"/>
            </a:pPr>
            <a:r>
              <a:rPr lang="ar-EG" sz="2400" b="1" dirty="0" smtClean="0"/>
              <a:t>جرف بحري</a:t>
            </a:r>
          </a:p>
          <a:p>
            <a:pPr marL="514350" indent="-514350" algn="r" rtl="1">
              <a:buAutoNum type="arabicPeriod"/>
            </a:pPr>
            <a:r>
              <a:rPr lang="ar-EG" sz="2400" b="1" dirty="0" smtClean="0"/>
              <a:t>ظهر كويستا (منحدر ميل)</a:t>
            </a:r>
          </a:p>
          <a:p>
            <a:pPr marL="514350" indent="-514350" algn="r" rtl="1">
              <a:buAutoNum type="arabicPeriod"/>
            </a:pPr>
            <a:r>
              <a:rPr lang="ar-EG" sz="2400" b="1" dirty="0" smtClean="0"/>
              <a:t>أنف كويستا</a:t>
            </a:r>
          </a:p>
          <a:p>
            <a:pPr marL="514350" indent="-514350" algn="r" rtl="1">
              <a:buAutoNum type="arabicPeriod"/>
            </a:pPr>
            <a:r>
              <a:rPr lang="ar-EG" sz="2400" b="1" dirty="0" smtClean="0"/>
              <a:t>واجهة كويستا (حافة كويستا)</a:t>
            </a:r>
          </a:p>
          <a:p>
            <a:pPr marL="514350" indent="-514350" algn="r" rtl="1">
              <a:buAutoNum type="arabicPeriod"/>
            </a:pPr>
            <a:r>
              <a:rPr lang="ar-EG" sz="2400" b="1" dirty="0" smtClean="0"/>
              <a:t>أودية </a:t>
            </a:r>
            <a:r>
              <a:rPr lang="ar-EG" sz="2400" b="1" dirty="0" err="1" smtClean="0"/>
              <a:t>رافدية</a:t>
            </a:r>
            <a:r>
              <a:rPr lang="ar-EG" sz="2400" b="1" dirty="0" smtClean="0"/>
              <a:t> </a:t>
            </a:r>
            <a:r>
              <a:rPr lang="ar-EG" sz="2400" b="1" dirty="0" err="1" smtClean="0"/>
              <a:t>خانقية</a:t>
            </a:r>
            <a:endParaRPr lang="ar-EG" sz="2400" b="1" dirty="0" smtClean="0"/>
          </a:p>
          <a:p>
            <a:pPr marL="514350" indent="-514350" algn="r" rtl="1">
              <a:buAutoNum type="arabicPeriod"/>
            </a:pPr>
            <a:r>
              <a:rPr lang="ar-EG" sz="2400" b="1" dirty="0" smtClean="0"/>
              <a:t>سهل فيضي</a:t>
            </a:r>
          </a:p>
          <a:p>
            <a:pPr marL="514350" indent="-514350" algn="r" rtl="1">
              <a:buAutoNum type="arabicPeriod"/>
            </a:pPr>
            <a:r>
              <a:rPr lang="ar-EG" sz="2400" b="1" dirty="0" smtClean="0"/>
              <a:t>مصطبة</a:t>
            </a:r>
            <a:endParaRPr lang="en-US" sz="2400" b="1" dirty="0"/>
          </a:p>
        </p:txBody>
      </p:sp>
      <p:pic>
        <p:nvPicPr>
          <p:cNvPr id="1027" name="Picture 3" descr="E:\الرفع الطبوغرافي\Topo\تدريب.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625" y="1643089"/>
            <a:ext cx="4572000" cy="4674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94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40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6"/>
          <p:cNvSpPr>
            <a:spLocks noChangeArrowheads="1" noChangeShapeType="1" noTextEdit="1"/>
          </p:cNvSpPr>
          <p:nvPr/>
        </p:nvSpPr>
        <p:spPr bwMode="auto">
          <a:xfrm>
            <a:off x="1714500" y="2819400"/>
            <a:ext cx="5638800" cy="18288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تحليل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خرائط</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الكنتور</a:t>
            </a:r>
            <a:endPar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4016376760"/>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ar-EG" sz="3200" b="1" dirty="0" smtClean="0">
                <a:solidFill>
                  <a:srgbClr val="89006F"/>
                </a:solidFill>
              </a:rPr>
              <a:t>تحديد المناسيب</a:t>
            </a:r>
            <a:endParaRPr lang="en-US" sz="3200" dirty="0" smtClean="0">
              <a:solidFill>
                <a:srgbClr val="89006F"/>
              </a:solidFill>
            </a:endParaRPr>
          </a:p>
        </p:txBody>
      </p:sp>
      <p:sp>
        <p:nvSpPr>
          <p:cNvPr id="27651" name="Content Placeholder 2"/>
          <p:cNvSpPr>
            <a:spLocks noGrp="1"/>
          </p:cNvSpPr>
          <p:nvPr>
            <p:ph sz="quarter" idx="1"/>
          </p:nvPr>
        </p:nvSpPr>
        <p:spPr>
          <a:xfrm>
            <a:off x="301625" y="1371600"/>
            <a:ext cx="8504238" cy="5029200"/>
          </a:xfrm>
        </p:spPr>
        <p:txBody>
          <a:bodyPr/>
          <a:lstStyle/>
          <a:p>
            <a:pPr algn="just" rtl="1" eaLnBrk="1" hangingPunct="1"/>
            <a:r>
              <a:rPr lang="ar-EG" sz="2400" b="1" dirty="0" smtClean="0">
                <a:latin typeface="Arial" charset="0"/>
                <a:cs typeface="Arial" charset="0"/>
              </a:rPr>
              <a:t>المنسوب </a:t>
            </a:r>
            <a:r>
              <a:rPr lang="en-GB" sz="2400" b="1" dirty="0" smtClean="0">
                <a:latin typeface="Arial" charset="0"/>
                <a:cs typeface="Arial" charset="0"/>
              </a:rPr>
              <a:t>Elevation</a:t>
            </a:r>
            <a:r>
              <a:rPr lang="ar-EG" sz="2400" b="1" dirty="0" smtClean="0">
                <a:latin typeface="Arial" charset="0"/>
                <a:cs typeface="Arial" charset="0"/>
              </a:rPr>
              <a:t>: </a:t>
            </a:r>
            <a:r>
              <a:rPr lang="ar-EG" sz="2400" dirty="0" smtClean="0">
                <a:latin typeface="Arial" charset="0"/>
                <a:cs typeface="Arial" charset="0"/>
              </a:rPr>
              <a:t>منسوب </a:t>
            </a:r>
            <a:r>
              <a:rPr lang="ar-EG" sz="2400" dirty="0">
                <a:latin typeface="Arial" charset="0"/>
                <a:cs typeface="Arial" charset="0"/>
              </a:rPr>
              <a:t>أ</a:t>
            </a:r>
            <a:r>
              <a:rPr lang="ar-EG" sz="2400" dirty="0" smtClean="0">
                <a:latin typeface="Arial" charset="0"/>
                <a:cs typeface="Arial" charset="0"/>
              </a:rPr>
              <a:t>ي نقطة- كما </a:t>
            </a:r>
            <a:r>
              <a:rPr lang="ar-EG" sz="2400" dirty="0">
                <a:latin typeface="Arial" charset="0"/>
                <a:cs typeface="Arial" charset="0"/>
              </a:rPr>
              <a:t>سبق </a:t>
            </a:r>
            <a:r>
              <a:rPr lang="ar-EG" sz="2400" dirty="0" smtClean="0">
                <a:latin typeface="Arial" charset="0"/>
                <a:cs typeface="Arial" charset="0"/>
              </a:rPr>
              <a:t>الذكر- </a:t>
            </a:r>
            <a:r>
              <a:rPr lang="ar-EG" sz="2400" dirty="0">
                <a:latin typeface="Arial" charset="0"/>
                <a:cs typeface="Arial" charset="0"/>
              </a:rPr>
              <a:t>هو </a:t>
            </a:r>
            <a:r>
              <a:rPr lang="ar-EG" sz="2400" dirty="0" smtClean="0">
                <a:latin typeface="Arial" charset="0"/>
                <a:cs typeface="Arial" charset="0"/>
              </a:rPr>
              <a:t>المسافة المقاسة عند النقطة في الاتجاه الرأسي من سطح المقارنة إلى النقطة، بمعنى بعدها الرأسي عن متوسط مستوي سطح البحر، ويمكن تحديد منسوب أي نقطة بمعلومية قيم خطوط الكنتور على الخرائط الطبوغرافية تبعاً للحالات الآتية:</a:t>
            </a:r>
          </a:p>
          <a:p>
            <a:pPr algn="just" rtl="1" eaLnBrk="1" hangingPunct="1"/>
            <a:r>
              <a:rPr lang="ar-EG" sz="2400" b="1" dirty="0" smtClean="0">
                <a:latin typeface="Arial" charset="0"/>
                <a:cs typeface="Arial" charset="0"/>
              </a:rPr>
              <a:t>الحالة الأولي: </a:t>
            </a:r>
            <a:r>
              <a:rPr lang="ar-EG" sz="2400" dirty="0" smtClean="0">
                <a:latin typeface="Arial" charset="0"/>
                <a:cs typeface="Arial" charset="0"/>
              </a:rPr>
              <a:t>إذا كانت النقطة المطلوب معرفة منسوبها تقع على خط كنتور، فيكون منسوبها هو قيمة خط الكنتور التي تقع عليه.</a:t>
            </a:r>
          </a:p>
          <a:p>
            <a:pPr algn="just" rtl="1" eaLnBrk="1" hangingPunct="1"/>
            <a:r>
              <a:rPr lang="ar-EG" sz="2400" b="1" dirty="0">
                <a:latin typeface="Arial" charset="0"/>
                <a:cs typeface="Arial" charset="0"/>
              </a:rPr>
              <a:t>الحالة الثانية: </a:t>
            </a:r>
            <a:r>
              <a:rPr lang="ar-EG" sz="2400" dirty="0">
                <a:solidFill>
                  <a:prstClr val="black"/>
                </a:solidFill>
                <a:latin typeface="Arial" charset="0"/>
                <a:cs typeface="Arial" charset="0"/>
              </a:rPr>
              <a:t>إذا كانت النقطة المطلوب معرفة منسوبها تقع </a:t>
            </a:r>
            <a:r>
              <a:rPr lang="ar-EG" sz="2400" dirty="0" smtClean="0">
                <a:solidFill>
                  <a:prstClr val="black"/>
                </a:solidFill>
                <a:latin typeface="Arial" charset="0"/>
                <a:cs typeface="Arial" charset="0"/>
              </a:rPr>
              <a:t>بين خطي كنتور، فيمكن معرفة قيمتها بالطريقة الحسابية بمعلومية الفرق بين قيمتي خطي الكنتور والمسافة بينهما، وعلي فرض أن سطح الأرض في الاتجاه العمودي منتظم الانحدار.</a:t>
            </a:r>
          </a:p>
          <a:p>
            <a:pPr lvl="0" algn="just" rtl="1" eaLnBrk="1" hangingPunct="1">
              <a:buClr>
                <a:srgbClr val="FF388C"/>
              </a:buClr>
            </a:pPr>
            <a:r>
              <a:rPr lang="ar-EG" sz="2400" b="1" dirty="0">
                <a:solidFill>
                  <a:prstClr val="black"/>
                </a:solidFill>
                <a:latin typeface="Arial" charset="0"/>
                <a:cs typeface="Arial" charset="0"/>
              </a:rPr>
              <a:t>الحالة </a:t>
            </a:r>
            <a:r>
              <a:rPr lang="ar-EG" sz="2400" b="1" dirty="0" smtClean="0">
                <a:solidFill>
                  <a:prstClr val="black"/>
                </a:solidFill>
                <a:latin typeface="Arial" charset="0"/>
                <a:cs typeface="Arial" charset="0"/>
              </a:rPr>
              <a:t>الثالثة: </a:t>
            </a:r>
            <a:r>
              <a:rPr lang="ar-EG" sz="2400" dirty="0">
                <a:solidFill>
                  <a:prstClr val="black"/>
                </a:solidFill>
                <a:latin typeface="Arial" charset="0"/>
                <a:cs typeface="Arial" charset="0"/>
              </a:rPr>
              <a:t>إذا كانت النقطة المطلوب معرفة منسوبها تقع </a:t>
            </a:r>
            <a:r>
              <a:rPr lang="ar-EG" sz="2400" dirty="0" smtClean="0">
                <a:solidFill>
                  <a:prstClr val="black"/>
                </a:solidFill>
                <a:latin typeface="Arial" charset="0"/>
                <a:cs typeface="Arial" charset="0"/>
              </a:rPr>
              <a:t>داخل حلقة كنتورية، فإن قيمتها تساوي منسوب الحلقة الكنتورية + ½ الفاصل الكنتوري في حالة التزايد في المنسوب، ومنسوب </a:t>
            </a:r>
            <a:r>
              <a:rPr lang="ar-EG" sz="2400" dirty="0">
                <a:solidFill>
                  <a:prstClr val="black"/>
                </a:solidFill>
                <a:latin typeface="Arial" charset="0"/>
                <a:cs typeface="Arial" charset="0"/>
              </a:rPr>
              <a:t>الحلقة الكنتورية </a:t>
            </a:r>
            <a:r>
              <a:rPr lang="ar-EG" sz="2400" dirty="0" smtClean="0">
                <a:solidFill>
                  <a:prstClr val="black"/>
                </a:solidFill>
                <a:latin typeface="Arial" charset="0"/>
                <a:cs typeface="Arial" charset="0"/>
              </a:rPr>
              <a:t>- </a:t>
            </a:r>
            <a:r>
              <a:rPr lang="ar-EG" sz="2400" dirty="0">
                <a:solidFill>
                  <a:prstClr val="black"/>
                </a:solidFill>
                <a:latin typeface="Arial" charset="0"/>
                <a:cs typeface="Arial" charset="0"/>
              </a:rPr>
              <a:t>½ الفاصل الكنتوري في حالة </a:t>
            </a:r>
            <a:r>
              <a:rPr lang="ar-EG" sz="2400" dirty="0" smtClean="0">
                <a:solidFill>
                  <a:prstClr val="black"/>
                </a:solidFill>
                <a:latin typeface="Arial" charset="0"/>
                <a:cs typeface="Arial" charset="0"/>
              </a:rPr>
              <a:t>التناقص </a:t>
            </a:r>
            <a:r>
              <a:rPr lang="ar-EG" sz="2400" dirty="0">
                <a:solidFill>
                  <a:prstClr val="black"/>
                </a:solidFill>
                <a:latin typeface="Arial" charset="0"/>
                <a:cs typeface="Arial" charset="0"/>
              </a:rPr>
              <a:t>في </a:t>
            </a:r>
            <a:r>
              <a:rPr lang="ar-EG" sz="2400" dirty="0" smtClean="0">
                <a:solidFill>
                  <a:prstClr val="black"/>
                </a:solidFill>
                <a:latin typeface="Arial" charset="0"/>
                <a:cs typeface="Arial" charset="0"/>
              </a:rPr>
              <a:t>المنسوب.</a:t>
            </a:r>
            <a:endParaRPr lang="en-US" sz="2400" b="1" dirty="0">
              <a:solidFill>
                <a:prstClr val="black"/>
              </a:solidFill>
              <a:latin typeface="Arial" charset="0"/>
              <a:cs typeface="Arial" charset="0"/>
            </a:endParaRPr>
          </a:p>
          <a:p>
            <a:pPr lvl="0" algn="just" rtl="1" eaLnBrk="1" hangingPunct="1">
              <a:buClr>
                <a:srgbClr val="FF388C"/>
              </a:buClr>
            </a:pPr>
            <a:endParaRPr lang="en-US" sz="2400" b="1" dirty="0">
              <a:solidFill>
                <a:prstClr val="black"/>
              </a:solidFill>
              <a:latin typeface="Arial" charset="0"/>
              <a:cs typeface="Arial" charset="0"/>
            </a:endParaRPr>
          </a:p>
          <a:p>
            <a:pPr marL="0" indent="0" algn="just" rtl="1" eaLnBrk="1" hangingPunct="1">
              <a:buNone/>
            </a:pPr>
            <a:endParaRPr lang="en-US" sz="2400" b="1" dirty="0">
              <a:latin typeface="Arial" charset="0"/>
              <a:cs typeface="Arial" charset="0"/>
            </a:endParaRPr>
          </a:p>
        </p:txBody>
      </p:sp>
    </p:spTree>
    <p:extLst>
      <p:ext uri="{BB962C8B-B14F-4D97-AF65-F5344CB8AC3E}">
        <p14:creationId xmlns:p14="http://schemas.microsoft.com/office/powerpoint/2010/main" val="1559975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660688"/>
          </a:xfrm>
        </p:spPr>
        <p:txBody>
          <a:bodyPr>
            <a:normAutofit/>
          </a:bodyPr>
          <a:lstStyle/>
          <a:p>
            <a:pPr algn="ctr"/>
            <a:r>
              <a:rPr lang="ar-EG" b="1" dirty="0" smtClean="0"/>
              <a:t>حساب قيمة انحدار سطح الأرض</a:t>
            </a:r>
            <a:endParaRPr lang="en-US" dirty="0"/>
          </a:p>
        </p:txBody>
      </p:sp>
      <p:sp>
        <p:nvSpPr>
          <p:cNvPr id="2" name="Content Placeholder 1"/>
          <p:cNvSpPr>
            <a:spLocks noGrp="1"/>
          </p:cNvSpPr>
          <p:nvPr>
            <p:ph idx="1"/>
          </p:nvPr>
        </p:nvSpPr>
        <p:spPr>
          <a:xfrm>
            <a:off x="323528" y="1124744"/>
            <a:ext cx="7560840" cy="5400600"/>
          </a:xfrm>
        </p:spPr>
        <p:txBody>
          <a:bodyPr>
            <a:noAutofit/>
          </a:bodyPr>
          <a:lstStyle/>
          <a:p>
            <a:pPr algn="just" rtl="1"/>
            <a:r>
              <a:rPr lang="ar-EG" b="1" dirty="0" smtClean="0"/>
              <a:t>يقصد بالانحدار </a:t>
            </a:r>
            <a:r>
              <a:rPr lang="en-US" b="1" dirty="0" smtClean="0"/>
              <a:t>Gradient</a:t>
            </a:r>
            <a:r>
              <a:rPr lang="ar-EG" b="1" dirty="0" smtClean="0"/>
              <a:t> مقدار أو قيمة ميل سطح الأرض عن المستوي الأفقي، ويعبر عن قيمته في صورة زاوية أي درجة الانحدار أو صورة نسبية أي نسبة الانحدار أو في صورة معدل أي معدل الانحدار، ويمكن حسابها على طول اتجاه معين على الخريطة الكنتورية.</a:t>
            </a:r>
          </a:p>
          <a:p>
            <a:pPr algn="just" rtl="1"/>
            <a:r>
              <a:rPr lang="ar-EG" b="1" dirty="0" smtClean="0"/>
              <a:t>درجة الانحدار: هي الزاوية المحصورة بين المستوي الأفقي وسطح الأرض وتحسب من المعادلة </a:t>
            </a:r>
            <a:r>
              <a:rPr lang="ar-EG" b="1" dirty="0" err="1" smtClean="0"/>
              <a:t>ظا</a:t>
            </a:r>
            <a:r>
              <a:rPr lang="ar-EG" b="1" dirty="0" smtClean="0"/>
              <a:t> درجة الانحدار = فرق المنسوب / المسافة الأفقية (120-73.75)/ 430= 0.1076= 29 8  6</a:t>
            </a:r>
            <a:r>
              <a:rPr lang="ar-SA" b="1" dirty="0" smtClean="0"/>
              <a:t>.</a:t>
            </a:r>
            <a:endParaRPr lang="ar-EG" b="1" dirty="0" smtClean="0"/>
          </a:p>
          <a:p>
            <a:pPr algn="just" rtl="1"/>
            <a:r>
              <a:rPr lang="ar-EG" b="1" dirty="0" smtClean="0"/>
              <a:t>نسبة الانحدار: هي النسبة بين فرق المنسوب والمسافة الأفقية، ويجب أن يكون الحد الأيمن واحد صحيح 46.25 : 430 (1: 9.29).</a:t>
            </a:r>
          </a:p>
          <a:p>
            <a:pPr algn="just" rtl="1"/>
            <a:r>
              <a:rPr lang="ar-EG" b="1" dirty="0" smtClean="0"/>
              <a:t>معدل الانحدار: هو نسبة المئوية لفرق المنسوب على المسافة الأفقية، وتحسب بالمعادلة الآتية (فرق المنسوب/ المسافة الأفقية) × 100 = 10.76%</a:t>
            </a:r>
            <a:endParaRPr lang="en-US" b="1" dirty="0"/>
          </a:p>
        </p:txBody>
      </p:sp>
    </p:spTree>
    <p:extLst>
      <p:ext uri="{BB962C8B-B14F-4D97-AF65-F5344CB8AC3E}">
        <p14:creationId xmlns:p14="http://schemas.microsoft.com/office/powerpoint/2010/main" val="10290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660688"/>
          </a:xfrm>
        </p:spPr>
        <p:txBody>
          <a:bodyPr>
            <a:normAutofit/>
          </a:bodyPr>
          <a:lstStyle/>
          <a:p>
            <a:pPr algn="ctr"/>
            <a:r>
              <a:rPr lang="ar-EG" sz="4000" b="1" dirty="0" smtClean="0"/>
              <a:t>أنماط المنحدرات </a:t>
            </a:r>
            <a:endParaRPr lang="en-US" sz="4000" dirty="0"/>
          </a:p>
        </p:txBody>
      </p:sp>
      <p:sp>
        <p:nvSpPr>
          <p:cNvPr id="2" name="Content Placeholder 1"/>
          <p:cNvSpPr>
            <a:spLocks noGrp="1"/>
          </p:cNvSpPr>
          <p:nvPr>
            <p:ph idx="1"/>
          </p:nvPr>
        </p:nvSpPr>
        <p:spPr>
          <a:xfrm>
            <a:off x="323528" y="1124744"/>
            <a:ext cx="7560840" cy="5400600"/>
          </a:xfrm>
        </p:spPr>
        <p:txBody>
          <a:bodyPr>
            <a:noAutofit/>
          </a:bodyPr>
          <a:lstStyle/>
          <a:p>
            <a:pPr algn="just" rtl="1"/>
            <a:r>
              <a:rPr lang="ar-EG" b="1" dirty="0" smtClean="0"/>
              <a:t>المنحدر </a:t>
            </a:r>
            <a:r>
              <a:rPr lang="en-US" sz="2400" b="1" dirty="0" smtClean="0"/>
              <a:t>Slope</a:t>
            </a:r>
            <a:r>
              <a:rPr lang="ar-EG" sz="2400" b="1" dirty="0" smtClean="0"/>
              <a:t>: </a:t>
            </a:r>
            <a:r>
              <a:rPr lang="ar-EG" dirty="0" smtClean="0"/>
              <a:t>مصطلح وصفي لطبيعة التغير في قيمة الانحدار علي امتداد اتجاه معين لسطح الأرض، ويمكن تحديد نمط الانحدار والتعرف عليه من ملاحظة تقارب وتباعد خطوط الكنتور بعضها عن بعض، ويمكن حصر منحدرات سطح الأرض في مجموعتين هما:</a:t>
            </a:r>
            <a:endParaRPr lang="ar-EG" b="1" dirty="0" smtClean="0"/>
          </a:p>
          <a:p>
            <a:pPr algn="just" rtl="1"/>
            <a:r>
              <a:rPr lang="ar-EG" b="1" dirty="0" smtClean="0"/>
              <a:t>المنحدرات المنتظمة </a:t>
            </a:r>
            <a:r>
              <a:rPr lang="en-US" sz="2400" b="1" dirty="0" smtClean="0"/>
              <a:t>Even Slopes </a:t>
            </a:r>
            <a:r>
              <a:rPr lang="ar-EG" sz="2400" b="1" dirty="0" smtClean="0"/>
              <a:t>: </a:t>
            </a:r>
            <a:r>
              <a:rPr lang="ar-EG" dirty="0" smtClean="0"/>
              <a:t>وهي</a:t>
            </a:r>
            <a:r>
              <a:rPr lang="en-US" dirty="0" smtClean="0"/>
              <a:t> </a:t>
            </a:r>
            <a:r>
              <a:rPr lang="ar-EG" dirty="0" smtClean="0"/>
              <a:t> المنحدرات التي تتساوى على طول امتدادها قيمة درجة الانحدار، بمعنى تساوي المسافات الأفقية بين خطوط الكنتور</a:t>
            </a:r>
            <a:r>
              <a:rPr lang="ar-SA" b="1" dirty="0" smtClean="0"/>
              <a:t>.</a:t>
            </a:r>
            <a:endParaRPr lang="ar-EG" b="1" dirty="0" smtClean="0"/>
          </a:p>
          <a:p>
            <a:pPr lvl="0" algn="just" rtl="1">
              <a:buClr>
                <a:srgbClr val="B13F9A"/>
              </a:buClr>
            </a:pPr>
            <a:r>
              <a:rPr lang="ar-EG" b="1" dirty="0">
                <a:solidFill>
                  <a:prstClr val="black"/>
                </a:solidFill>
              </a:rPr>
              <a:t>المنحدرات </a:t>
            </a:r>
            <a:r>
              <a:rPr lang="ar-EG" b="1" dirty="0" smtClean="0">
                <a:solidFill>
                  <a:prstClr val="black"/>
                </a:solidFill>
              </a:rPr>
              <a:t>غير المنتظمة </a:t>
            </a:r>
            <a:r>
              <a:rPr lang="en-US" sz="2400" b="1" dirty="0" smtClean="0">
                <a:solidFill>
                  <a:prstClr val="black"/>
                </a:solidFill>
              </a:rPr>
              <a:t>Uneven </a:t>
            </a:r>
            <a:r>
              <a:rPr lang="en-US" sz="2400" b="1" dirty="0">
                <a:solidFill>
                  <a:prstClr val="black"/>
                </a:solidFill>
              </a:rPr>
              <a:t>Slopes </a:t>
            </a:r>
            <a:r>
              <a:rPr lang="ar-EG" sz="2400" b="1" dirty="0">
                <a:solidFill>
                  <a:prstClr val="black"/>
                </a:solidFill>
              </a:rPr>
              <a:t>: </a:t>
            </a:r>
            <a:r>
              <a:rPr lang="ar-EG" dirty="0">
                <a:solidFill>
                  <a:prstClr val="black"/>
                </a:solidFill>
              </a:rPr>
              <a:t>وهي</a:t>
            </a:r>
            <a:r>
              <a:rPr lang="en-US" dirty="0">
                <a:solidFill>
                  <a:prstClr val="black"/>
                </a:solidFill>
              </a:rPr>
              <a:t> </a:t>
            </a:r>
            <a:r>
              <a:rPr lang="ar-EG" dirty="0">
                <a:solidFill>
                  <a:prstClr val="black"/>
                </a:solidFill>
              </a:rPr>
              <a:t> المنحدرات التي </a:t>
            </a:r>
            <a:r>
              <a:rPr lang="ar-EG" dirty="0" smtClean="0">
                <a:solidFill>
                  <a:prstClr val="black"/>
                </a:solidFill>
              </a:rPr>
              <a:t>تتغير </a:t>
            </a:r>
            <a:r>
              <a:rPr lang="ar-EG" dirty="0">
                <a:solidFill>
                  <a:prstClr val="black"/>
                </a:solidFill>
              </a:rPr>
              <a:t>على طول امتدادها قيمة درجة الانحدار، </a:t>
            </a:r>
            <a:r>
              <a:rPr lang="ar-EG" dirty="0" smtClean="0">
                <a:solidFill>
                  <a:prstClr val="black"/>
                </a:solidFill>
              </a:rPr>
              <a:t>بمعنى عدم تساوي </a:t>
            </a:r>
            <a:r>
              <a:rPr lang="ar-EG" dirty="0">
                <a:solidFill>
                  <a:prstClr val="black"/>
                </a:solidFill>
              </a:rPr>
              <a:t>المسافات الأفقية بين خطوط الكنتور</a:t>
            </a:r>
            <a:r>
              <a:rPr lang="ar-SA" b="1" dirty="0" smtClean="0">
                <a:solidFill>
                  <a:prstClr val="black"/>
                </a:solidFill>
              </a:rPr>
              <a:t>.</a:t>
            </a:r>
            <a:endParaRPr lang="en-US" b="1" dirty="0" smtClean="0">
              <a:solidFill>
                <a:prstClr val="black"/>
              </a:solidFill>
            </a:endParaRPr>
          </a:p>
          <a:p>
            <a:pPr lvl="0" algn="just" rtl="1">
              <a:buClr>
                <a:srgbClr val="B13F9A"/>
              </a:buClr>
            </a:pPr>
            <a:r>
              <a:rPr lang="ar-EG" dirty="0" smtClean="0">
                <a:solidFill>
                  <a:prstClr val="black"/>
                </a:solidFill>
              </a:rPr>
              <a:t>وعليه يمكن التعبير عن قيمة الانحدار بعبارات وصفية تعبر عن نوع المنحدرات.</a:t>
            </a:r>
            <a:endParaRPr lang="ar-EG" dirty="0">
              <a:solidFill>
                <a:prstClr val="black"/>
              </a:solidFill>
            </a:endParaRPr>
          </a:p>
          <a:p>
            <a:pPr algn="just" rtl="1"/>
            <a:endParaRPr lang="en-US" b="1" dirty="0"/>
          </a:p>
        </p:txBody>
      </p:sp>
    </p:spTree>
    <p:extLst>
      <p:ext uri="{BB962C8B-B14F-4D97-AF65-F5344CB8AC3E}">
        <p14:creationId xmlns:p14="http://schemas.microsoft.com/office/powerpoint/2010/main" val="666526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smtClean="0">
                <a:solidFill>
                  <a:srgbClr val="89006F"/>
                </a:solidFill>
              </a:rPr>
              <a:t>أنواع المنحدرات </a:t>
            </a:r>
            <a:r>
              <a:rPr lang="ar-EG" sz="2800" b="1" dirty="0">
                <a:solidFill>
                  <a:srgbClr val="89006F"/>
                </a:solidFill>
              </a:rPr>
              <a:t>المنتظمة </a:t>
            </a:r>
            <a:r>
              <a:rPr lang="en-US" sz="2800" b="1" dirty="0">
                <a:solidFill>
                  <a:srgbClr val="89006F"/>
                </a:solidFill>
              </a:rPr>
              <a:t>Even Slopes </a:t>
            </a:r>
            <a:endParaRPr lang="en-US" sz="2800" dirty="0" smtClean="0">
              <a:solidFill>
                <a:srgbClr val="89006F"/>
              </a:solidFill>
            </a:endParaRPr>
          </a:p>
        </p:txBody>
      </p:sp>
      <p:sp>
        <p:nvSpPr>
          <p:cNvPr id="27651" name="Content Placeholder 2"/>
          <p:cNvSpPr>
            <a:spLocks noGrp="1"/>
          </p:cNvSpPr>
          <p:nvPr>
            <p:ph sz="quarter" idx="1"/>
          </p:nvPr>
        </p:nvSpPr>
        <p:spPr>
          <a:xfrm>
            <a:off x="301625" y="1371600"/>
            <a:ext cx="8504238" cy="5029200"/>
          </a:xfrm>
        </p:spPr>
        <p:txBody>
          <a:bodyPr/>
          <a:lstStyle/>
          <a:p>
            <a:pPr algn="just" rtl="1" eaLnBrk="1" hangingPunct="1"/>
            <a:r>
              <a:rPr lang="ar-EG" sz="2400" b="1" dirty="0" smtClean="0">
                <a:latin typeface="Arial" charset="0"/>
                <a:cs typeface="Arial" charset="0"/>
              </a:rPr>
              <a:t>المنحدر الرأسي </a:t>
            </a:r>
            <a:r>
              <a:rPr lang="en-US" sz="2400" b="1" dirty="0" smtClean="0">
                <a:latin typeface="Arial" charset="0"/>
                <a:cs typeface="Arial" charset="0"/>
              </a:rPr>
              <a:t>Vertical Slope</a:t>
            </a:r>
            <a:r>
              <a:rPr lang="ar-EG" sz="2400" b="1" dirty="0" smtClean="0">
                <a:latin typeface="Arial" charset="0"/>
                <a:cs typeface="Arial" charset="0"/>
              </a:rPr>
              <a:t>: </a:t>
            </a:r>
            <a:r>
              <a:rPr lang="ar-EG" sz="2400" dirty="0" smtClean="0">
                <a:latin typeface="Arial" charset="0"/>
                <a:cs typeface="Arial" charset="0"/>
              </a:rPr>
              <a:t>هو المنحدر التي تبلغ درجة انحدار 90</a:t>
            </a:r>
            <a:r>
              <a:rPr lang="en-US" sz="2400" dirty="0" smtClean="0">
                <a:latin typeface="Times New Roman"/>
                <a:cs typeface="Times New Roman"/>
              </a:rPr>
              <a:t>ᵒ</a:t>
            </a:r>
            <a:r>
              <a:rPr lang="ar-EG" sz="2400" dirty="0" smtClean="0">
                <a:latin typeface="Times New Roman"/>
                <a:cs typeface="Times New Roman"/>
              </a:rPr>
              <a:t>، وفيه تتطابق خطوط الكنتور فوق بعضها البعض، وكأنها خط كنتور واحد، أي المسافة بينهما صفر.</a:t>
            </a:r>
            <a:r>
              <a:rPr lang="ar-EG" sz="2400" dirty="0" smtClean="0">
                <a:latin typeface="Arial" charset="0"/>
                <a:cs typeface="Arial" charset="0"/>
              </a:rPr>
              <a:t> </a:t>
            </a:r>
          </a:p>
          <a:p>
            <a:pPr algn="just" rtl="1" eaLnBrk="1" hangingPunct="1"/>
            <a:r>
              <a:rPr lang="ar-EG" sz="2400" b="1" dirty="0" smtClean="0">
                <a:latin typeface="Arial" charset="0"/>
                <a:cs typeface="Arial" charset="0"/>
              </a:rPr>
              <a:t>المنحدر  الحاد (الشديد) </a:t>
            </a:r>
            <a:r>
              <a:rPr lang="en-US" sz="2400" b="1" dirty="0" smtClean="0">
                <a:latin typeface="Arial" charset="0"/>
                <a:cs typeface="Arial" charset="0"/>
              </a:rPr>
              <a:t>Steep Slope</a:t>
            </a:r>
            <a:r>
              <a:rPr lang="ar-EG" sz="2400" b="1" dirty="0" smtClean="0">
                <a:latin typeface="Arial" charset="0"/>
                <a:cs typeface="Arial" charset="0"/>
              </a:rPr>
              <a:t>: </a:t>
            </a:r>
            <a:r>
              <a:rPr lang="ar-EG" sz="2400" dirty="0" smtClean="0">
                <a:latin typeface="Arial" charset="0"/>
                <a:cs typeface="Arial" charset="0"/>
              </a:rPr>
              <a:t>تتقارب فيه خطوط الكنتور بصورة ملحوظة، والانحدار الشديد هو الذي قيمته 45</a:t>
            </a:r>
            <a:r>
              <a:rPr lang="en-US" sz="2400" dirty="0" smtClean="0">
                <a:latin typeface="Times New Roman"/>
                <a:cs typeface="Times New Roman"/>
              </a:rPr>
              <a:t>ᵒ</a:t>
            </a:r>
            <a:r>
              <a:rPr lang="ar-EG" sz="2400" dirty="0" smtClean="0">
                <a:latin typeface="Times New Roman"/>
                <a:cs typeface="Times New Roman"/>
              </a:rPr>
              <a:t> فأكثر،</a:t>
            </a:r>
            <a:r>
              <a:rPr lang="ar-EG" sz="2400" dirty="0" smtClean="0">
                <a:latin typeface="Arial" charset="0"/>
                <a:cs typeface="Arial" charset="0"/>
              </a:rPr>
              <a:t> وغالبا تميل خطوط الكنتور في هذا النوع من المنحدرات إلى الاستقامة وقلة التعرج.</a:t>
            </a:r>
          </a:p>
          <a:p>
            <a:pPr lvl="0" algn="just" rtl="1" eaLnBrk="1" hangingPunct="1">
              <a:buClr>
                <a:srgbClr val="FF388C"/>
              </a:buClr>
            </a:pPr>
            <a:r>
              <a:rPr lang="ar-EG" sz="2400" b="1" dirty="0" smtClean="0">
                <a:solidFill>
                  <a:prstClr val="black"/>
                </a:solidFill>
                <a:latin typeface="Arial" charset="0"/>
                <a:cs typeface="Arial" charset="0"/>
              </a:rPr>
              <a:t>المنحدرات  المتوسطة </a:t>
            </a:r>
            <a:r>
              <a:rPr lang="en-US" sz="2400" b="1" dirty="0" smtClean="0">
                <a:solidFill>
                  <a:prstClr val="black"/>
                </a:solidFill>
                <a:latin typeface="Arial" charset="0"/>
                <a:cs typeface="Arial" charset="0"/>
              </a:rPr>
              <a:t>Moderate Slope</a:t>
            </a:r>
            <a:r>
              <a:rPr lang="ar-EG" sz="2400" b="1" dirty="0" smtClean="0">
                <a:solidFill>
                  <a:prstClr val="black"/>
                </a:solidFill>
                <a:latin typeface="Arial" charset="0"/>
                <a:cs typeface="Arial" charset="0"/>
              </a:rPr>
              <a:t>: </a:t>
            </a:r>
            <a:r>
              <a:rPr lang="ar-EG" sz="2400" dirty="0">
                <a:solidFill>
                  <a:prstClr val="black"/>
                </a:solidFill>
                <a:latin typeface="Arial" charset="0"/>
                <a:cs typeface="Arial" charset="0"/>
              </a:rPr>
              <a:t>تتقارب فيه خطوط </a:t>
            </a:r>
            <a:r>
              <a:rPr lang="ar-EG" sz="2400" dirty="0" smtClean="0">
                <a:solidFill>
                  <a:prstClr val="black"/>
                </a:solidFill>
                <a:latin typeface="Arial" charset="0"/>
                <a:cs typeface="Arial" charset="0"/>
              </a:rPr>
              <a:t>الكنتور؛ حيث تكون المسافة الأفقية بين خطوط الكنتور متوسطة، والانحدار المتوسط هو </a:t>
            </a:r>
            <a:r>
              <a:rPr lang="ar-EG" sz="2400" dirty="0">
                <a:solidFill>
                  <a:prstClr val="black"/>
                </a:solidFill>
                <a:latin typeface="Arial" charset="0"/>
                <a:cs typeface="Arial" charset="0"/>
              </a:rPr>
              <a:t>الذي </a:t>
            </a:r>
            <a:r>
              <a:rPr lang="ar-EG" sz="2400" dirty="0" smtClean="0">
                <a:solidFill>
                  <a:prstClr val="black"/>
                </a:solidFill>
                <a:latin typeface="Arial" charset="0"/>
                <a:cs typeface="Arial" charset="0"/>
              </a:rPr>
              <a:t>متوسط قيمته 20</a:t>
            </a:r>
            <a:r>
              <a:rPr lang="en-US" sz="2400" dirty="0" smtClean="0">
                <a:solidFill>
                  <a:prstClr val="black"/>
                </a:solidFill>
                <a:latin typeface="Times New Roman"/>
                <a:cs typeface="Times New Roman"/>
              </a:rPr>
              <a:t>ᵒ</a:t>
            </a:r>
            <a:r>
              <a:rPr lang="ar-EG" sz="2400" dirty="0">
                <a:solidFill>
                  <a:prstClr val="black"/>
                </a:solidFill>
                <a:latin typeface="Times New Roman"/>
              </a:rPr>
              <a:t>.</a:t>
            </a:r>
            <a:endParaRPr lang="ar-EG" sz="2400" dirty="0">
              <a:solidFill>
                <a:prstClr val="black"/>
              </a:solidFill>
              <a:latin typeface="Arial" charset="0"/>
              <a:cs typeface="Arial" charset="0"/>
            </a:endParaRPr>
          </a:p>
          <a:p>
            <a:pPr lvl="0" algn="just" rtl="1" eaLnBrk="1" hangingPunct="1">
              <a:buClr>
                <a:srgbClr val="FF388C"/>
              </a:buClr>
            </a:pPr>
            <a:r>
              <a:rPr lang="ar-EG" sz="2400" b="1" dirty="0">
                <a:solidFill>
                  <a:prstClr val="black"/>
                </a:solidFill>
                <a:latin typeface="Arial" charset="0"/>
                <a:cs typeface="Arial" charset="0"/>
              </a:rPr>
              <a:t>المنحدر  </a:t>
            </a:r>
            <a:r>
              <a:rPr lang="ar-EG" sz="2400" b="1" dirty="0" smtClean="0">
                <a:solidFill>
                  <a:prstClr val="black"/>
                </a:solidFill>
                <a:latin typeface="Arial" charset="0"/>
                <a:cs typeface="Arial" charset="0"/>
              </a:rPr>
              <a:t>الخفيف </a:t>
            </a:r>
            <a:r>
              <a:rPr lang="en-US" sz="2400" b="1" dirty="0" smtClean="0">
                <a:solidFill>
                  <a:prstClr val="black"/>
                </a:solidFill>
                <a:latin typeface="Arial" charset="0"/>
                <a:cs typeface="Arial" charset="0"/>
              </a:rPr>
              <a:t>Gentle </a:t>
            </a:r>
            <a:r>
              <a:rPr lang="en-US" sz="2400" b="1" dirty="0">
                <a:solidFill>
                  <a:prstClr val="black"/>
                </a:solidFill>
                <a:latin typeface="Arial" charset="0"/>
                <a:cs typeface="Arial" charset="0"/>
              </a:rPr>
              <a:t>Slope</a:t>
            </a:r>
            <a:r>
              <a:rPr lang="ar-EG" sz="2400" b="1" dirty="0">
                <a:solidFill>
                  <a:prstClr val="black"/>
                </a:solidFill>
                <a:latin typeface="Arial" charset="0"/>
                <a:cs typeface="Arial" charset="0"/>
              </a:rPr>
              <a:t>: </a:t>
            </a:r>
            <a:r>
              <a:rPr lang="ar-EG" sz="2400" dirty="0" smtClean="0">
                <a:solidFill>
                  <a:prstClr val="black"/>
                </a:solidFill>
                <a:latin typeface="Arial" charset="0"/>
                <a:cs typeface="Arial" charset="0"/>
              </a:rPr>
              <a:t>تتباعد </a:t>
            </a:r>
            <a:r>
              <a:rPr lang="ar-EG" sz="2400" dirty="0">
                <a:solidFill>
                  <a:prstClr val="black"/>
                </a:solidFill>
                <a:latin typeface="Arial" charset="0"/>
                <a:cs typeface="Arial" charset="0"/>
              </a:rPr>
              <a:t>فيه خطوط الكنتور بصورة ملحوظة، والانحدار </a:t>
            </a:r>
            <a:r>
              <a:rPr lang="ar-EG" sz="2400" dirty="0" smtClean="0">
                <a:solidFill>
                  <a:prstClr val="black"/>
                </a:solidFill>
                <a:latin typeface="Arial" charset="0"/>
                <a:cs typeface="Arial" charset="0"/>
              </a:rPr>
              <a:t>الخفيف </a:t>
            </a:r>
            <a:r>
              <a:rPr lang="ar-EG" sz="2400" dirty="0">
                <a:solidFill>
                  <a:prstClr val="black"/>
                </a:solidFill>
                <a:latin typeface="Arial" charset="0"/>
                <a:cs typeface="Arial" charset="0"/>
              </a:rPr>
              <a:t>هو الذي قيمته </a:t>
            </a:r>
            <a:r>
              <a:rPr lang="ar-EG" sz="2400" dirty="0" smtClean="0">
                <a:solidFill>
                  <a:prstClr val="black"/>
                </a:solidFill>
                <a:latin typeface="Arial" charset="0"/>
                <a:cs typeface="Arial" charset="0"/>
              </a:rPr>
              <a:t>10</a:t>
            </a:r>
            <a:r>
              <a:rPr lang="en-US" sz="2400" dirty="0" smtClean="0">
                <a:solidFill>
                  <a:prstClr val="black"/>
                </a:solidFill>
                <a:latin typeface="Times New Roman"/>
                <a:cs typeface="Times New Roman"/>
              </a:rPr>
              <a:t>ᵒ</a:t>
            </a:r>
            <a:r>
              <a:rPr lang="ar-EG" sz="2400" dirty="0" smtClean="0">
                <a:solidFill>
                  <a:prstClr val="black"/>
                </a:solidFill>
                <a:latin typeface="Times New Roman"/>
              </a:rPr>
              <a:t> فأقل،</a:t>
            </a:r>
            <a:r>
              <a:rPr lang="ar-EG" sz="2400" dirty="0" smtClean="0">
                <a:solidFill>
                  <a:prstClr val="black"/>
                </a:solidFill>
                <a:latin typeface="Arial" charset="0"/>
                <a:cs typeface="Arial" charset="0"/>
              </a:rPr>
              <a:t> وكلما ازداد التباعد كلما قلت درجة الانحدار، ويوصف بالمنحدر الخفيف جداً.</a:t>
            </a:r>
            <a:endParaRPr lang="ar-EG" sz="2400" dirty="0">
              <a:solidFill>
                <a:prstClr val="black"/>
              </a:solidFill>
              <a:latin typeface="Arial" charset="0"/>
              <a:cs typeface="Arial" charset="0"/>
            </a:endParaRPr>
          </a:p>
          <a:p>
            <a:pPr marL="0" lvl="0" indent="0" algn="just" rtl="1" eaLnBrk="1" hangingPunct="1">
              <a:buClr>
                <a:srgbClr val="FF388C"/>
              </a:buClr>
              <a:buNone/>
            </a:pPr>
            <a:endParaRPr lang="en-US" sz="2400" b="1" dirty="0">
              <a:solidFill>
                <a:prstClr val="black"/>
              </a:solidFill>
              <a:latin typeface="Arial" charset="0"/>
              <a:cs typeface="Arial" charset="0"/>
            </a:endParaRPr>
          </a:p>
          <a:p>
            <a:pPr marL="0" indent="0" algn="just" rtl="1" eaLnBrk="1" hangingPunct="1">
              <a:buNone/>
            </a:pPr>
            <a:endParaRPr lang="en-US" sz="2400" b="1" dirty="0">
              <a:latin typeface="Arial" charset="0"/>
              <a:cs typeface="Arial" charset="0"/>
            </a:endParaRPr>
          </a:p>
        </p:txBody>
      </p:sp>
    </p:spTree>
    <p:extLst>
      <p:ext uri="{BB962C8B-B14F-4D97-AF65-F5344CB8AC3E}">
        <p14:creationId xmlns:p14="http://schemas.microsoft.com/office/powerpoint/2010/main" val="230041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smtClean="0">
                <a:solidFill>
                  <a:srgbClr val="89006F"/>
                </a:solidFill>
              </a:rPr>
              <a:t>أنواع المنحدرات </a:t>
            </a:r>
            <a:r>
              <a:rPr lang="ar-EG" sz="2800" b="1" dirty="0">
                <a:solidFill>
                  <a:srgbClr val="89006F"/>
                </a:solidFill>
              </a:rPr>
              <a:t>المنتظمة </a:t>
            </a:r>
            <a:r>
              <a:rPr lang="en-US" sz="2800" b="1" dirty="0">
                <a:solidFill>
                  <a:srgbClr val="89006F"/>
                </a:solidFill>
              </a:rPr>
              <a:t>Even Slopes </a:t>
            </a:r>
            <a:endParaRPr lang="en-US" sz="2800"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36905" y="1524000"/>
            <a:ext cx="7863840" cy="47936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32628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a:solidFill>
                  <a:srgbClr val="89006F"/>
                </a:solidFill>
              </a:rPr>
              <a:t>أنواع المنحدرات غير المنتظمة </a:t>
            </a:r>
            <a:r>
              <a:rPr lang="en-US" sz="2800" b="1" dirty="0">
                <a:solidFill>
                  <a:srgbClr val="89006F"/>
                </a:solidFill>
              </a:rPr>
              <a:t>Uneven Slopes </a:t>
            </a:r>
            <a:endParaRPr lang="en-US" sz="2800" dirty="0" smtClean="0">
              <a:solidFill>
                <a:srgbClr val="89006F"/>
              </a:solidFill>
            </a:endParaRPr>
          </a:p>
        </p:txBody>
      </p:sp>
      <p:sp>
        <p:nvSpPr>
          <p:cNvPr id="27651" name="Content Placeholder 2"/>
          <p:cNvSpPr>
            <a:spLocks noGrp="1"/>
          </p:cNvSpPr>
          <p:nvPr>
            <p:ph sz="quarter" idx="1"/>
          </p:nvPr>
        </p:nvSpPr>
        <p:spPr>
          <a:xfrm>
            <a:off x="301625" y="1371600"/>
            <a:ext cx="8504238" cy="5029200"/>
          </a:xfrm>
        </p:spPr>
        <p:txBody>
          <a:bodyPr/>
          <a:lstStyle/>
          <a:p>
            <a:pPr algn="just" rtl="1" eaLnBrk="1" hangingPunct="1"/>
            <a:r>
              <a:rPr lang="ar-EG" sz="2400" b="1" dirty="0" smtClean="0">
                <a:latin typeface="Arial" charset="0"/>
                <a:cs typeface="Arial" charset="0"/>
              </a:rPr>
              <a:t>المنحدر المحدب </a:t>
            </a:r>
            <a:r>
              <a:rPr lang="en-US" sz="2400" b="1" dirty="0" smtClean="0">
                <a:latin typeface="Arial" charset="0"/>
                <a:cs typeface="Arial" charset="0"/>
              </a:rPr>
              <a:t>Convex Slope</a:t>
            </a:r>
            <a:r>
              <a:rPr lang="ar-EG" sz="2400" b="1" dirty="0" smtClean="0">
                <a:latin typeface="Arial" charset="0"/>
                <a:cs typeface="Arial" charset="0"/>
              </a:rPr>
              <a:t>: </a:t>
            </a:r>
            <a:r>
              <a:rPr lang="ar-EG" sz="2400" dirty="0" smtClean="0">
                <a:latin typeface="Arial" charset="0"/>
                <a:cs typeface="Arial" charset="0"/>
              </a:rPr>
              <a:t>هو المنحدر التي تقل في أعلاه درجة الانحدار، ثم تزيد بالاتجاه نحو الأسفل</a:t>
            </a:r>
            <a:r>
              <a:rPr lang="ar-EG" sz="2400" dirty="0" smtClean="0">
                <a:latin typeface="Times New Roman"/>
                <a:cs typeface="Times New Roman"/>
              </a:rPr>
              <a:t>، أي تتباعد المسافة بين خطوط الكنتور في أعلي المنحدر، وتتقارب عند قاعدة المنحدر.</a:t>
            </a:r>
            <a:r>
              <a:rPr lang="ar-EG" sz="2400" dirty="0" smtClean="0">
                <a:latin typeface="Arial" charset="0"/>
                <a:cs typeface="Arial" charset="0"/>
              </a:rPr>
              <a:t> </a:t>
            </a:r>
          </a:p>
          <a:p>
            <a:pPr lvl="0" algn="just" rtl="1" eaLnBrk="1" hangingPunct="1">
              <a:buClr>
                <a:srgbClr val="FF388C"/>
              </a:buClr>
            </a:pPr>
            <a:r>
              <a:rPr lang="ar-EG" sz="2400" b="1" dirty="0">
                <a:solidFill>
                  <a:prstClr val="black"/>
                </a:solidFill>
                <a:latin typeface="Arial" charset="0"/>
                <a:cs typeface="Arial" charset="0"/>
              </a:rPr>
              <a:t>المنحدر </a:t>
            </a:r>
            <a:r>
              <a:rPr lang="ar-EG" sz="2400" b="1" dirty="0" smtClean="0">
                <a:solidFill>
                  <a:prstClr val="black"/>
                </a:solidFill>
                <a:latin typeface="Arial" charset="0"/>
                <a:cs typeface="Arial" charset="0"/>
              </a:rPr>
              <a:t>المقعر </a:t>
            </a:r>
            <a:r>
              <a:rPr lang="en-US" sz="2400" b="1" dirty="0" smtClean="0">
                <a:solidFill>
                  <a:prstClr val="black"/>
                </a:solidFill>
                <a:latin typeface="Arial" charset="0"/>
                <a:cs typeface="Arial" charset="0"/>
              </a:rPr>
              <a:t>Concave </a:t>
            </a:r>
            <a:r>
              <a:rPr lang="en-US" sz="2400" b="1" dirty="0">
                <a:solidFill>
                  <a:prstClr val="black"/>
                </a:solidFill>
                <a:latin typeface="Arial" charset="0"/>
                <a:cs typeface="Arial" charset="0"/>
              </a:rPr>
              <a:t>Slope</a:t>
            </a:r>
            <a:r>
              <a:rPr lang="ar-EG" sz="2400" b="1" dirty="0">
                <a:solidFill>
                  <a:prstClr val="black"/>
                </a:solidFill>
                <a:latin typeface="Arial" charset="0"/>
                <a:cs typeface="Arial" charset="0"/>
              </a:rPr>
              <a:t>: </a:t>
            </a:r>
            <a:r>
              <a:rPr lang="ar-EG" sz="2400" dirty="0">
                <a:solidFill>
                  <a:prstClr val="black"/>
                </a:solidFill>
                <a:latin typeface="Arial" charset="0"/>
                <a:cs typeface="Arial" charset="0"/>
              </a:rPr>
              <a:t>هو المنحدر التي </a:t>
            </a:r>
            <a:r>
              <a:rPr lang="ar-EG" sz="2400" dirty="0" smtClean="0">
                <a:solidFill>
                  <a:prstClr val="black"/>
                </a:solidFill>
                <a:latin typeface="Arial" charset="0"/>
                <a:cs typeface="Arial" charset="0"/>
              </a:rPr>
              <a:t>تزيد </a:t>
            </a:r>
            <a:r>
              <a:rPr lang="ar-EG" sz="2400" dirty="0">
                <a:solidFill>
                  <a:prstClr val="black"/>
                </a:solidFill>
                <a:latin typeface="Arial" charset="0"/>
                <a:cs typeface="Arial" charset="0"/>
              </a:rPr>
              <a:t>في أعلاه درجة الانحدار، ثم </a:t>
            </a:r>
            <a:r>
              <a:rPr lang="ar-EG" sz="2400" dirty="0" smtClean="0">
                <a:solidFill>
                  <a:prstClr val="black"/>
                </a:solidFill>
                <a:latin typeface="Arial" charset="0"/>
                <a:cs typeface="Arial" charset="0"/>
              </a:rPr>
              <a:t>تقل بالاتجاه </a:t>
            </a:r>
            <a:r>
              <a:rPr lang="ar-EG" sz="2400" dirty="0">
                <a:solidFill>
                  <a:prstClr val="black"/>
                </a:solidFill>
                <a:latin typeface="Arial" charset="0"/>
                <a:cs typeface="Arial" charset="0"/>
              </a:rPr>
              <a:t>نحو الأسفل</a:t>
            </a:r>
            <a:r>
              <a:rPr lang="ar-EG" sz="2400" dirty="0">
                <a:solidFill>
                  <a:prstClr val="black"/>
                </a:solidFill>
                <a:latin typeface="Times New Roman"/>
              </a:rPr>
              <a:t>، أي تتقارب المسافة بين خطوط الكنتور في أعلي المنحدر، </a:t>
            </a:r>
            <a:r>
              <a:rPr lang="ar-EG" sz="2400" dirty="0" smtClean="0">
                <a:solidFill>
                  <a:prstClr val="black"/>
                </a:solidFill>
                <a:latin typeface="Times New Roman"/>
              </a:rPr>
              <a:t>وتتباعد عند </a:t>
            </a:r>
            <a:r>
              <a:rPr lang="ar-EG" sz="2400" dirty="0">
                <a:solidFill>
                  <a:prstClr val="black"/>
                </a:solidFill>
                <a:latin typeface="Times New Roman"/>
              </a:rPr>
              <a:t>قاعدة المنحدر.</a:t>
            </a:r>
            <a:r>
              <a:rPr lang="ar-EG" sz="2400" dirty="0">
                <a:solidFill>
                  <a:prstClr val="black"/>
                </a:solidFill>
                <a:latin typeface="Arial" charset="0"/>
                <a:cs typeface="Arial" charset="0"/>
              </a:rPr>
              <a:t> </a:t>
            </a:r>
            <a:endParaRPr lang="ar-EG" sz="2400" dirty="0" smtClean="0">
              <a:latin typeface="Arial" charset="0"/>
              <a:cs typeface="Arial" charset="0"/>
            </a:endParaRPr>
          </a:p>
          <a:p>
            <a:pPr lvl="0" algn="just" rtl="1" eaLnBrk="1" hangingPunct="1">
              <a:buClr>
                <a:srgbClr val="FF388C"/>
              </a:buClr>
            </a:pPr>
            <a:r>
              <a:rPr lang="ar-EG" sz="2400" b="1" dirty="0" smtClean="0">
                <a:solidFill>
                  <a:prstClr val="black"/>
                </a:solidFill>
                <a:latin typeface="Arial" charset="0"/>
                <a:cs typeface="Arial" charset="0"/>
              </a:rPr>
              <a:t>المنحدر السُلمي</a:t>
            </a:r>
            <a:r>
              <a:rPr lang="en-US" sz="2400" b="1" dirty="0" smtClean="0">
                <a:solidFill>
                  <a:prstClr val="black"/>
                </a:solidFill>
                <a:latin typeface="Arial" charset="0"/>
                <a:cs typeface="Arial" charset="0"/>
              </a:rPr>
              <a:t> </a:t>
            </a:r>
            <a:r>
              <a:rPr lang="ar-EG" sz="2400" b="1" dirty="0" smtClean="0">
                <a:solidFill>
                  <a:prstClr val="black"/>
                </a:solidFill>
                <a:latin typeface="Arial" charset="0"/>
                <a:cs typeface="Arial" charset="0"/>
              </a:rPr>
              <a:t> (المدرج) </a:t>
            </a:r>
            <a:r>
              <a:rPr lang="en-US" sz="2400" b="1" dirty="0" smtClean="0">
                <a:solidFill>
                  <a:prstClr val="black"/>
                </a:solidFill>
                <a:latin typeface="Arial" charset="0"/>
                <a:cs typeface="Arial" charset="0"/>
              </a:rPr>
              <a:t>Step Slope</a:t>
            </a:r>
            <a:r>
              <a:rPr lang="ar-EG" sz="2400" b="1" dirty="0" smtClean="0">
                <a:solidFill>
                  <a:prstClr val="black"/>
                </a:solidFill>
                <a:latin typeface="Arial" charset="0"/>
                <a:cs typeface="Arial" charset="0"/>
              </a:rPr>
              <a:t>: </a:t>
            </a:r>
            <a:r>
              <a:rPr lang="ar-EG" sz="2400" dirty="0" smtClean="0">
                <a:solidFill>
                  <a:prstClr val="black"/>
                </a:solidFill>
                <a:latin typeface="Arial" charset="0"/>
                <a:cs typeface="Arial" charset="0"/>
              </a:rPr>
              <a:t>وفيه</a:t>
            </a:r>
            <a:r>
              <a:rPr lang="ar-EG" sz="2400" b="1" dirty="0" smtClean="0">
                <a:solidFill>
                  <a:prstClr val="black"/>
                </a:solidFill>
                <a:latin typeface="Arial" charset="0"/>
                <a:cs typeface="Arial" charset="0"/>
              </a:rPr>
              <a:t> </a:t>
            </a:r>
            <a:r>
              <a:rPr lang="ar-EG" sz="2400" dirty="0" smtClean="0">
                <a:solidFill>
                  <a:prstClr val="black"/>
                </a:solidFill>
                <a:latin typeface="Arial" charset="0"/>
                <a:cs typeface="Arial" charset="0"/>
              </a:rPr>
              <a:t>تتقارب خطوط الكنتور ثم </a:t>
            </a:r>
            <a:r>
              <a:rPr lang="ar-EG" sz="2400" dirty="0">
                <a:solidFill>
                  <a:prstClr val="black"/>
                </a:solidFill>
                <a:latin typeface="Arial" charset="0"/>
                <a:cs typeface="Arial" charset="0"/>
              </a:rPr>
              <a:t>تتباعد </a:t>
            </a:r>
            <a:r>
              <a:rPr lang="ar-EG" sz="2400" dirty="0" smtClean="0">
                <a:solidFill>
                  <a:prstClr val="black"/>
                </a:solidFill>
                <a:latin typeface="Arial" charset="0"/>
                <a:cs typeface="Arial" charset="0"/>
              </a:rPr>
              <a:t>ثم تتقارب ثم تتباعد؛ حيث تكون أجزاء شديدة الانحدار وأخري خفيفة الانحدار، والانحدار الشديد </a:t>
            </a:r>
            <a:r>
              <a:rPr lang="ar-EG" sz="2400" dirty="0" smtClean="0">
                <a:solidFill>
                  <a:prstClr val="black"/>
                </a:solidFill>
                <a:latin typeface="Times New Roman"/>
                <a:cs typeface="Times New Roman"/>
              </a:rPr>
              <a:t>يطلق عليه جبهة </a:t>
            </a:r>
            <a:r>
              <a:rPr lang="en-US" sz="2400" dirty="0" smtClean="0">
                <a:solidFill>
                  <a:prstClr val="black"/>
                </a:solidFill>
                <a:latin typeface="Times New Roman"/>
                <a:cs typeface="Times New Roman"/>
              </a:rPr>
              <a:t>Brow</a:t>
            </a:r>
            <a:r>
              <a:rPr lang="ar-EG" sz="2400" dirty="0" smtClean="0">
                <a:solidFill>
                  <a:prstClr val="black"/>
                </a:solidFill>
                <a:latin typeface="Times New Roman"/>
                <a:cs typeface="Times New Roman"/>
              </a:rPr>
              <a:t>، والخفيف كتف </a:t>
            </a:r>
            <a:r>
              <a:rPr lang="en-US" sz="2400" dirty="0" smtClean="0">
                <a:solidFill>
                  <a:prstClr val="black"/>
                </a:solidFill>
                <a:latin typeface="Times New Roman"/>
                <a:cs typeface="Times New Roman"/>
              </a:rPr>
              <a:t>Shoulder</a:t>
            </a:r>
            <a:r>
              <a:rPr lang="ar-EG" sz="2400" dirty="0" smtClean="0">
                <a:solidFill>
                  <a:prstClr val="black"/>
                </a:solidFill>
                <a:latin typeface="Times New Roman"/>
              </a:rPr>
              <a:t>.</a:t>
            </a:r>
            <a:endParaRPr lang="ar-EG" sz="2400" dirty="0">
              <a:solidFill>
                <a:prstClr val="black"/>
              </a:solidFill>
              <a:latin typeface="Arial" charset="0"/>
              <a:cs typeface="Arial" charset="0"/>
            </a:endParaRPr>
          </a:p>
          <a:p>
            <a:pPr lvl="0" algn="just" rtl="1" eaLnBrk="1" hangingPunct="1">
              <a:buClr>
                <a:srgbClr val="FF388C"/>
              </a:buClr>
            </a:pPr>
            <a:r>
              <a:rPr lang="ar-EG" sz="2400" b="1" dirty="0">
                <a:solidFill>
                  <a:prstClr val="black"/>
                </a:solidFill>
                <a:latin typeface="Arial" charset="0"/>
                <a:cs typeface="Arial" charset="0"/>
              </a:rPr>
              <a:t>المنحدر  </a:t>
            </a:r>
            <a:r>
              <a:rPr lang="ar-EG" sz="2400" b="1" dirty="0" smtClean="0">
                <a:solidFill>
                  <a:prstClr val="black"/>
                </a:solidFill>
                <a:latin typeface="Arial" charset="0"/>
                <a:cs typeface="Arial" charset="0"/>
              </a:rPr>
              <a:t>المموج </a:t>
            </a:r>
            <a:r>
              <a:rPr lang="en-US" sz="2400" b="1" dirty="0" smtClean="0">
                <a:solidFill>
                  <a:prstClr val="black"/>
                </a:solidFill>
                <a:latin typeface="Arial" charset="0"/>
                <a:cs typeface="Arial" charset="0"/>
              </a:rPr>
              <a:t>Wavy </a:t>
            </a:r>
            <a:r>
              <a:rPr lang="en-US" sz="2400" b="1" dirty="0">
                <a:solidFill>
                  <a:prstClr val="black"/>
                </a:solidFill>
                <a:latin typeface="Arial" charset="0"/>
                <a:cs typeface="Arial" charset="0"/>
              </a:rPr>
              <a:t>Slope</a:t>
            </a:r>
            <a:r>
              <a:rPr lang="ar-EG" sz="2400" b="1" dirty="0">
                <a:solidFill>
                  <a:prstClr val="black"/>
                </a:solidFill>
                <a:latin typeface="Arial" charset="0"/>
                <a:cs typeface="Arial" charset="0"/>
              </a:rPr>
              <a:t>: </a:t>
            </a:r>
            <a:r>
              <a:rPr lang="ar-EG" sz="2400" dirty="0" smtClean="0">
                <a:solidFill>
                  <a:prstClr val="black"/>
                </a:solidFill>
                <a:latin typeface="Arial" charset="0"/>
                <a:cs typeface="Arial" charset="0"/>
              </a:rPr>
              <a:t>تتباعد </a:t>
            </a:r>
            <a:r>
              <a:rPr lang="ar-EG" sz="2400" dirty="0">
                <a:solidFill>
                  <a:prstClr val="black"/>
                </a:solidFill>
                <a:latin typeface="Arial" charset="0"/>
                <a:cs typeface="Arial" charset="0"/>
              </a:rPr>
              <a:t>فيه خطوط الكنتور بصورة ملحوظة، </a:t>
            </a:r>
            <a:r>
              <a:rPr lang="ar-EG" sz="2400" dirty="0" smtClean="0">
                <a:solidFill>
                  <a:prstClr val="black"/>
                </a:solidFill>
                <a:latin typeface="Arial" charset="0"/>
                <a:cs typeface="Arial" charset="0"/>
              </a:rPr>
              <a:t>وهو منحدر خفيف بصفة عامة</a:t>
            </a:r>
            <a:r>
              <a:rPr lang="ar-EG" sz="2400" dirty="0" smtClean="0">
                <a:solidFill>
                  <a:prstClr val="black"/>
                </a:solidFill>
                <a:latin typeface="Times New Roman"/>
              </a:rPr>
              <a:t>،</a:t>
            </a:r>
            <a:r>
              <a:rPr lang="ar-EG" sz="2400" dirty="0" smtClean="0">
                <a:solidFill>
                  <a:prstClr val="black"/>
                </a:solidFill>
                <a:latin typeface="Arial" charset="0"/>
                <a:cs typeface="Arial" charset="0"/>
              </a:rPr>
              <a:t> ويضم في ثنياه حلقات كنتورية تضم مساحات محددة للأجزاء العليا، أما مستوي سطح الأرض فتمثل انحدار خفيف يعكس صورة الشكل المموج.</a:t>
            </a:r>
            <a:endParaRPr lang="ar-EG" sz="2400" dirty="0">
              <a:solidFill>
                <a:prstClr val="black"/>
              </a:solidFill>
              <a:latin typeface="Arial" charset="0"/>
              <a:cs typeface="Arial" charset="0"/>
            </a:endParaRPr>
          </a:p>
          <a:p>
            <a:pPr marL="0" lvl="0" indent="0" algn="just" rtl="1" eaLnBrk="1" hangingPunct="1">
              <a:buClr>
                <a:srgbClr val="FF388C"/>
              </a:buClr>
              <a:buNone/>
            </a:pPr>
            <a:endParaRPr lang="en-US" sz="2400" b="1" dirty="0">
              <a:solidFill>
                <a:prstClr val="black"/>
              </a:solidFill>
              <a:latin typeface="Arial" charset="0"/>
              <a:cs typeface="Arial" charset="0"/>
            </a:endParaRPr>
          </a:p>
          <a:p>
            <a:pPr marL="0" indent="0" algn="just" rtl="1" eaLnBrk="1" hangingPunct="1">
              <a:buNone/>
            </a:pPr>
            <a:endParaRPr lang="en-US" sz="2400" b="1" dirty="0">
              <a:latin typeface="Arial" charset="0"/>
              <a:cs typeface="Arial" charset="0"/>
            </a:endParaRPr>
          </a:p>
        </p:txBody>
      </p:sp>
    </p:spTree>
    <p:extLst>
      <p:ext uri="{BB962C8B-B14F-4D97-AF65-F5344CB8AC3E}">
        <p14:creationId xmlns:p14="http://schemas.microsoft.com/office/powerpoint/2010/main" val="1058418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1178</TotalTime>
  <Words>1734</Words>
  <Application>Microsoft Office PowerPoint</Application>
  <PresentationFormat>On-screen Show (4:3)</PresentationFormat>
  <Paragraphs>83</Paragraphs>
  <Slides>24</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24</vt:i4>
      </vt:variant>
    </vt:vector>
  </HeadingPairs>
  <TitlesOfParts>
    <vt:vector size="38" baseType="lpstr">
      <vt:lpstr>ＭＳ Ｐゴシック</vt:lpstr>
      <vt:lpstr>Arial</vt:lpstr>
      <vt:lpstr>Calibri</vt:lpstr>
      <vt:lpstr>Constantia</vt:lpstr>
      <vt:lpstr>Georgia</vt:lpstr>
      <vt:lpstr>Simplified Arabic</vt:lpstr>
      <vt:lpstr>Times New Roman</vt:lpstr>
      <vt:lpstr>Wingdings</vt:lpstr>
      <vt:lpstr>Wingdings 2</vt:lpstr>
      <vt:lpstr>Flow</vt:lpstr>
      <vt:lpstr>Civic</vt:lpstr>
      <vt:lpstr>2_Flow</vt:lpstr>
      <vt:lpstr>1_Civic</vt:lpstr>
      <vt:lpstr>Opulent</vt:lpstr>
      <vt:lpstr>PowerPoint Presentation</vt:lpstr>
      <vt:lpstr>PowerPoint Presentation</vt:lpstr>
      <vt:lpstr>PowerPoint Presentation</vt:lpstr>
      <vt:lpstr>تحديد المناسيب</vt:lpstr>
      <vt:lpstr>حساب قيمة انحدار سطح الأرض</vt:lpstr>
      <vt:lpstr>أنماط المنحدرات </vt:lpstr>
      <vt:lpstr>أنواع المنحدرات المنتظمة Even Slopes </vt:lpstr>
      <vt:lpstr>أنواع المنحدرات المنتظمة Even Slopes </vt:lpstr>
      <vt:lpstr>أنواع المنحدرات غير المنتظمة Uneven Slopes </vt:lpstr>
      <vt:lpstr>أنواع المنحدرات غير المنتظمة Uneven Slopes </vt:lpstr>
      <vt:lpstr>أشكال سطح الأرض</vt:lpstr>
      <vt:lpstr>PowerPoint Presentation</vt:lpstr>
      <vt:lpstr>السلاسل الجبلية Mountain Chains</vt:lpstr>
      <vt:lpstr>السلاسل الجبلية Mountain Chains</vt:lpstr>
      <vt:lpstr>الكويستا Questa</vt:lpstr>
      <vt:lpstr>الكويستا Questa</vt:lpstr>
      <vt:lpstr>التلال Hills</vt:lpstr>
      <vt:lpstr>التلال Hills</vt:lpstr>
      <vt:lpstr>الهضاب  Plateaus</vt:lpstr>
      <vt:lpstr>الهضاب  Plateaus</vt:lpstr>
      <vt:lpstr>الأحواض  Basins</vt:lpstr>
      <vt:lpstr>الأحواض  Basins</vt:lpstr>
      <vt:lpstr>تدريب: لمجموعة من الظاهرات علي الخريطة الطبوغرافية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93</cp:revision>
  <dcterms:created xsi:type="dcterms:W3CDTF">2016-10-16T18:06:47Z</dcterms:created>
  <dcterms:modified xsi:type="dcterms:W3CDTF">2019-10-07T17:55:15Z</dcterms:modified>
</cp:coreProperties>
</file>