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67" r:id="rId2"/>
    <p:sldId id="257" r:id="rId3"/>
    <p:sldId id="258" r:id="rId4"/>
    <p:sldId id="259" r:id="rId5"/>
    <p:sldId id="260" r:id="rId6"/>
    <p:sldId id="272" r:id="rId7"/>
    <p:sldId id="262" r:id="rId8"/>
    <p:sldId id="273" r:id="rId9"/>
    <p:sldId id="264" r:id="rId10"/>
    <p:sldId id="263" r:id="rId11"/>
    <p:sldId id="271" r:id="rId12"/>
    <p:sldId id="274" r:id="rId13"/>
    <p:sldId id="268"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6C4EA8A-905D-4AF3-A16A-490B6A910E74}" type="datetimeFigureOut">
              <a:rPr lang="en-US" smtClean="0"/>
              <a:t>12/28/2016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DEEB245-598C-4D73-8FC7-27106C86197C}" type="slidenum">
              <a:rPr lang="en-US" smtClean="0"/>
              <a:t>‹#›</a:t>
            </a:fld>
            <a:endParaRPr lang="en-US"/>
          </a:p>
        </p:txBody>
      </p:sp>
    </p:spTree>
    <p:extLst>
      <p:ext uri="{BB962C8B-B14F-4D97-AF65-F5344CB8AC3E}">
        <p14:creationId xmlns:p14="http://schemas.microsoft.com/office/powerpoint/2010/main" val="25415638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algn="r" rtl="1"/>
            <a:endParaRPr lang="ar-SA"/>
          </a:p>
        </p:txBody>
      </p:sp>
      <p:sp>
        <p:nvSpPr>
          <p:cNvPr id="4" name="Slide Number Placeholder 3"/>
          <p:cNvSpPr>
            <a:spLocks noGrp="1"/>
          </p:cNvSpPr>
          <p:nvPr>
            <p:ph type="sldNum" sz="quarter" idx="10"/>
          </p:nvPr>
        </p:nvSpPr>
        <p:spPr/>
        <p:txBody>
          <a:bodyPr/>
          <a:lstStyle/>
          <a:p>
            <a:fld id="{5BCCF0E1-31B6-485F-B4B0-11E7271AE8C4}" type="slidenum">
              <a:rPr lang="ar-SA" smtClean="0">
                <a:solidFill>
                  <a:prstClr val="black"/>
                </a:solidFill>
              </a:rPr>
              <a:pPr/>
              <a:t>2</a:t>
            </a:fld>
            <a:endParaRPr lang="ar-SA">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DEB2DDE5-C5EB-44E9-83E7-CAB6A010CE9E}" type="slidenum">
              <a:rPr lang="ar-SA" smtClean="0">
                <a:solidFill>
                  <a:prstClr val="black"/>
                </a:solidFill>
              </a:rPr>
              <a:pPr/>
              <a:t>12</a:t>
            </a:fld>
            <a:endParaRPr lang="ar-SA">
              <a:solidFill>
                <a:prstClr val="black"/>
              </a:solidFill>
            </a:endParaRPr>
          </a:p>
        </p:txBody>
      </p:sp>
    </p:spTree>
    <p:extLst>
      <p:ext uri="{BB962C8B-B14F-4D97-AF65-F5344CB8AC3E}">
        <p14:creationId xmlns:p14="http://schemas.microsoft.com/office/powerpoint/2010/main" val="38592271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DEB2DDE5-C5EB-44E9-83E7-CAB6A010CE9E}" type="slidenum">
              <a:rPr lang="ar-SA" smtClean="0">
                <a:solidFill>
                  <a:prstClr val="black"/>
                </a:solidFill>
              </a:rPr>
              <a:pPr/>
              <a:t>4</a:t>
            </a:fld>
            <a:endParaRPr lang="ar-SA">
              <a:solidFill>
                <a:prstClr val="black"/>
              </a:solidFill>
            </a:endParaRPr>
          </a:p>
        </p:txBody>
      </p:sp>
    </p:spTree>
    <p:extLst>
      <p:ext uri="{BB962C8B-B14F-4D97-AF65-F5344CB8AC3E}">
        <p14:creationId xmlns:p14="http://schemas.microsoft.com/office/powerpoint/2010/main" val="38592271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DEB2DDE5-C5EB-44E9-83E7-CAB6A010CE9E}" type="slidenum">
              <a:rPr lang="ar-SA" smtClean="0">
                <a:solidFill>
                  <a:prstClr val="black"/>
                </a:solidFill>
              </a:rPr>
              <a:pPr/>
              <a:t>5</a:t>
            </a:fld>
            <a:endParaRPr lang="ar-SA">
              <a:solidFill>
                <a:prstClr val="black"/>
              </a:solidFill>
            </a:endParaRPr>
          </a:p>
        </p:txBody>
      </p:sp>
    </p:spTree>
    <p:extLst>
      <p:ext uri="{BB962C8B-B14F-4D97-AF65-F5344CB8AC3E}">
        <p14:creationId xmlns:p14="http://schemas.microsoft.com/office/powerpoint/2010/main" val="38592271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DEB2DDE5-C5EB-44E9-83E7-CAB6A010CE9E}" type="slidenum">
              <a:rPr lang="ar-SA" smtClean="0">
                <a:solidFill>
                  <a:prstClr val="black"/>
                </a:solidFill>
              </a:rPr>
              <a:pPr/>
              <a:t>6</a:t>
            </a:fld>
            <a:endParaRPr lang="ar-SA">
              <a:solidFill>
                <a:prstClr val="black"/>
              </a:solidFill>
            </a:endParaRPr>
          </a:p>
        </p:txBody>
      </p:sp>
    </p:spTree>
    <p:extLst>
      <p:ext uri="{BB962C8B-B14F-4D97-AF65-F5344CB8AC3E}">
        <p14:creationId xmlns:p14="http://schemas.microsoft.com/office/powerpoint/2010/main" val="38592271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DEB2DDE5-C5EB-44E9-83E7-CAB6A010CE9E}" type="slidenum">
              <a:rPr lang="ar-SA" smtClean="0">
                <a:solidFill>
                  <a:prstClr val="black"/>
                </a:solidFill>
              </a:rPr>
              <a:pPr/>
              <a:t>7</a:t>
            </a:fld>
            <a:endParaRPr lang="ar-SA">
              <a:solidFill>
                <a:prstClr val="black"/>
              </a:solidFill>
            </a:endParaRPr>
          </a:p>
        </p:txBody>
      </p:sp>
    </p:spTree>
    <p:extLst>
      <p:ext uri="{BB962C8B-B14F-4D97-AF65-F5344CB8AC3E}">
        <p14:creationId xmlns:p14="http://schemas.microsoft.com/office/powerpoint/2010/main" val="38592271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DEB2DDE5-C5EB-44E9-83E7-CAB6A010CE9E}" type="slidenum">
              <a:rPr lang="ar-SA" smtClean="0">
                <a:solidFill>
                  <a:prstClr val="black"/>
                </a:solidFill>
              </a:rPr>
              <a:pPr/>
              <a:t>8</a:t>
            </a:fld>
            <a:endParaRPr lang="ar-SA">
              <a:solidFill>
                <a:prstClr val="black"/>
              </a:solidFill>
            </a:endParaRPr>
          </a:p>
        </p:txBody>
      </p:sp>
    </p:spTree>
    <p:extLst>
      <p:ext uri="{BB962C8B-B14F-4D97-AF65-F5344CB8AC3E}">
        <p14:creationId xmlns:p14="http://schemas.microsoft.com/office/powerpoint/2010/main" val="38592271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DEB2DDE5-C5EB-44E9-83E7-CAB6A010CE9E}" type="slidenum">
              <a:rPr lang="ar-SA" smtClean="0">
                <a:solidFill>
                  <a:prstClr val="black"/>
                </a:solidFill>
              </a:rPr>
              <a:pPr/>
              <a:t>9</a:t>
            </a:fld>
            <a:endParaRPr lang="ar-SA">
              <a:solidFill>
                <a:prstClr val="black"/>
              </a:solidFill>
            </a:endParaRPr>
          </a:p>
        </p:txBody>
      </p:sp>
    </p:spTree>
    <p:extLst>
      <p:ext uri="{BB962C8B-B14F-4D97-AF65-F5344CB8AC3E}">
        <p14:creationId xmlns:p14="http://schemas.microsoft.com/office/powerpoint/2010/main" val="38592271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DEB2DDE5-C5EB-44E9-83E7-CAB6A010CE9E}" type="slidenum">
              <a:rPr lang="ar-SA" smtClean="0">
                <a:solidFill>
                  <a:prstClr val="black"/>
                </a:solidFill>
              </a:rPr>
              <a:pPr/>
              <a:t>10</a:t>
            </a:fld>
            <a:endParaRPr lang="ar-SA">
              <a:solidFill>
                <a:prstClr val="black"/>
              </a:solidFill>
            </a:endParaRPr>
          </a:p>
        </p:txBody>
      </p:sp>
    </p:spTree>
    <p:extLst>
      <p:ext uri="{BB962C8B-B14F-4D97-AF65-F5344CB8AC3E}">
        <p14:creationId xmlns:p14="http://schemas.microsoft.com/office/powerpoint/2010/main" val="38592271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DEB2DDE5-C5EB-44E9-83E7-CAB6A010CE9E}" type="slidenum">
              <a:rPr lang="ar-SA" smtClean="0">
                <a:solidFill>
                  <a:prstClr val="black"/>
                </a:solidFill>
              </a:rPr>
              <a:pPr/>
              <a:t>11</a:t>
            </a:fld>
            <a:endParaRPr lang="ar-SA">
              <a:solidFill>
                <a:prstClr val="black"/>
              </a:solidFill>
            </a:endParaRPr>
          </a:p>
        </p:txBody>
      </p:sp>
    </p:spTree>
    <p:extLst>
      <p:ext uri="{BB962C8B-B14F-4D97-AF65-F5344CB8AC3E}">
        <p14:creationId xmlns:p14="http://schemas.microsoft.com/office/powerpoint/2010/main" val="38592271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D15BBF76-9A03-46E6-B475-079A478F1255}" type="datetimeFigureOut">
              <a:rPr lang="en-US" smtClean="0"/>
              <a:t>12/28/2016</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A6A8501A-DD6A-4EEE-97CF-7BC3EEB46043}"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15BBF76-9A03-46E6-B475-079A478F1255}" type="datetimeFigureOut">
              <a:rPr lang="en-US" smtClean="0"/>
              <a:t>12/28/2016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A8501A-DD6A-4EEE-97CF-7BC3EEB4604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15BBF76-9A03-46E6-B475-079A478F1255}" type="datetimeFigureOut">
              <a:rPr lang="en-US" smtClean="0"/>
              <a:t>12/28/2016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A8501A-DD6A-4EEE-97CF-7BC3EEB4604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D15BBF76-9A03-46E6-B475-079A478F1255}" type="datetimeFigureOut">
              <a:rPr lang="en-US" smtClean="0"/>
              <a:t>12/28/2016</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A6A8501A-DD6A-4EEE-97CF-7BC3EEB4604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D15BBF76-9A03-46E6-B475-079A478F1255}" type="datetimeFigureOut">
              <a:rPr lang="en-US" smtClean="0"/>
              <a:t>12/28/2016</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A6A8501A-DD6A-4EEE-97CF-7BC3EEB46043}" type="slidenum">
              <a:rPr lang="en-US" smtClean="0"/>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D15BBF76-9A03-46E6-B475-079A478F1255}" type="datetimeFigureOut">
              <a:rPr lang="en-US" smtClean="0"/>
              <a:t>12/28/2016</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A6A8501A-DD6A-4EEE-97CF-7BC3EEB4604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D15BBF76-9A03-46E6-B475-079A478F1255}" type="datetimeFigureOut">
              <a:rPr lang="en-US" smtClean="0"/>
              <a:t>12/28/2016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A6A8501A-DD6A-4EEE-97CF-7BC3EEB46043}" type="slidenum">
              <a:rPr lang="en-US" smtClean="0"/>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D15BBF76-9A03-46E6-B475-079A478F1255}" type="datetimeFigureOut">
              <a:rPr lang="en-US" smtClean="0"/>
              <a:t>12/28/2016</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A8501A-DD6A-4EEE-97CF-7BC3EEB4604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15BBF76-9A03-46E6-B475-079A478F1255}" type="datetimeFigureOut">
              <a:rPr lang="en-US" smtClean="0"/>
              <a:t>12/28/2016</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A8501A-DD6A-4EEE-97CF-7BC3EEB4604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D15BBF76-9A03-46E6-B475-079A478F1255}" type="datetimeFigureOut">
              <a:rPr lang="en-US" smtClean="0"/>
              <a:t>12/28/2016</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A8501A-DD6A-4EEE-97CF-7BC3EEB46043}"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D15BBF76-9A03-46E6-B475-079A478F1255}" type="datetimeFigureOut">
              <a:rPr lang="en-US" smtClean="0"/>
              <a:t>12/28/2016</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A6A8501A-DD6A-4EEE-97CF-7BC3EEB46043}" type="slidenum">
              <a:rPr lang="en-US" smtClean="0"/>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D15BBF76-9A03-46E6-B475-079A478F1255}" type="datetimeFigureOut">
              <a:rPr lang="en-US" smtClean="0"/>
              <a:t>12/28/2016</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A6A8501A-DD6A-4EEE-97CF-7BC3EEB46043}" type="slidenum">
              <a:rPr lang="en-US" smtClean="0"/>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6.png"/><Relationship Id="rId7" Type="http://schemas.openxmlformats.org/officeDocument/2006/relationships/image" Target="../media/image28.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 Id="rId9"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6.png"/><Relationship Id="rId7"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21.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23.jpeg"/><Relationship Id="rId4" Type="http://schemas.openxmlformats.org/officeDocument/2006/relationships/image" Target="../media/image22.jpe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E:\توصيف المقررات\Images\12871102299.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2514600"/>
            <a:ext cx="3810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37672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
          <p:cNvGrpSpPr>
            <a:grpSpLocks/>
          </p:cNvGrpSpPr>
          <p:nvPr/>
        </p:nvGrpSpPr>
        <p:grpSpPr bwMode="auto">
          <a:xfrm>
            <a:off x="832" y="48"/>
            <a:ext cx="9143346" cy="6857143"/>
            <a:chOff x="106855260" y="107967780"/>
            <a:chExt cx="6645600" cy="4285296"/>
          </a:xfrm>
        </p:grpSpPr>
        <p:sp>
          <p:nvSpPr>
            <p:cNvPr id="3" name="Rectangle 15"/>
            <p:cNvSpPr>
              <a:spLocks noChangeArrowheads="1"/>
            </p:cNvSpPr>
            <p:nvPr/>
          </p:nvSpPr>
          <p:spPr bwMode="auto">
            <a:xfrm flipH="1">
              <a:off x="106855260" y="107967780"/>
              <a:ext cx="6556992" cy="493698"/>
            </a:xfrm>
            <a:prstGeom prst="rect">
              <a:avLst/>
            </a:prstGeom>
            <a:solidFill>
              <a:srgbClr val="000000"/>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nvGrpSpPr>
            <p:cNvPr id="4" name="Group 16"/>
            <p:cNvGrpSpPr>
              <a:grpSpLocks/>
            </p:cNvGrpSpPr>
            <p:nvPr/>
          </p:nvGrpSpPr>
          <p:grpSpPr bwMode="auto">
            <a:xfrm>
              <a:off x="112947060" y="108101490"/>
              <a:ext cx="221520" cy="225428"/>
              <a:chOff x="112947060" y="108101490"/>
              <a:chExt cx="221520" cy="225428"/>
            </a:xfrm>
          </p:grpSpPr>
          <p:sp>
            <p:nvSpPr>
              <p:cNvPr id="22" name="AutoShape 17"/>
              <p:cNvSpPr>
                <a:spLocks noChangeArrowheads="1"/>
              </p:cNvSpPr>
              <p:nvPr/>
            </p:nvSpPr>
            <p:spPr bwMode="auto">
              <a:xfrm flipH="1">
                <a:off x="112947060" y="108101490"/>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23" name="AutoShape 18"/>
              <p:cNvSpPr>
                <a:spLocks noChangeArrowheads="1"/>
              </p:cNvSpPr>
              <p:nvPr/>
            </p:nvSpPr>
            <p:spPr bwMode="auto">
              <a:xfrm flipH="1">
                <a:off x="112947060" y="108192052"/>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24" name="AutoShape 19"/>
              <p:cNvSpPr>
                <a:spLocks noChangeArrowheads="1"/>
              </p:cNvSpPr>
              <p:nvPr/>
            </p:nvSpPr>
            <p:spPr bwMode="auto">
              <a:xfrm flipH="1">
                <a:off x="112947060" y="108283569"/>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sp>
          <p:nvSpPr>
            <p:cNvPr id="5" name="Rectangle 20"/>
            <p:cNvSpPr>
              <a:spLocks noChangeArrowheads="1"/>
            </p:cNvSpPr>
            <p:nvPr/>
          </p:nvSpPr>
          <p:spPr bwMode="auto">
            <a:xfrm flipH="1">
              <a:off x="106855260" y="108747196"/>
              <a:ext cx="6527735" cy="3505880"/>
            </a:xfrm>
            <a:prstGeom prst="rect">
              <a:avLst/>
            </a:prstGeom>
            <a:solidFill>
              <a:schemeClr val="bg2">
                <a:lumMod val="90000"/>
              </a:schemeClr>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7" name="Rectangle 22"/>
            <p:cNvSpPr>
              <a:spLocks noChangeArrowheads="1"/>
            </p:cNvSpPr>
            <p:nvPr/>
          </p:nvSpPr>
          <p:spPr bwMode="auto">
            <a:xfrm flipH="1">
              <a:off x="113168580" y="108747196"/>
              <a:ext cx="331631" cy="3505880"/>
            </a:xfrm>
            <a:prstGeom prst="rect">
              <a:avLst/>
            </a:prstGeom>
            <a:gradFill flip="none" rotWithShape="1">
              <a:gsLst>
                <a:gs pos="0">
                  <a:schemeClr val="bg2">
                    <a:lumMod val="90000"/>
                    <a:shade val="30000"/>
                    <a:satMod val="115000"/>
                  </a:schemeClr>
                </a:gs>
                <a:gs pos="50000">
                  <a:schemeClr val="bg2">
                    <a:lumMod val="90000"/>
                    <a:shade val="67500"/>
                    <a:satMod val="115000"/>
                  </a:schemeClr>
                </a:gs>
                <a:gs pos="100000">
                  <a:schemeClr val="bg2">
                    <a:lumMod val="90000"/>
                    <a:shade val="100000"/>
                    <a:satMod val="115000"/>
                  </a:schemeClr>
                </a:gs>
              </a:gsLst>
              <a:lin ang="0" scaled="1"/>
              <a:tileRect/>
            </a:gra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11" name="Text Box 26"/>
            <p:cNvSpPr txBox="1">
              <a:spLocks noChangeArrowheads="1"/>
            </p:cNvSpPr>
            <p:nvPr/>
          </p:nvSpPr>
          <p:spPr bwMode="auto">
            <a:xfrm flipH="1">
              <a:off x="106985938" y="108461478"/>
              <a:ext cx="6333660" cy="2857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algn="ctr" defTabSz="766816" rtl="1" fontAlgn="base">
                <a:spcBef>
                  <a:spcPct val="0"/>
                </a:spcBef>
                <a:spcAft>
                  <a:spcPts val="587"/>
                </a:spcAft>
              </a:pPr>
              <a:r>
                <a:rPr lang="ar-SA" sz="2000" b="1" dirty="0">
                  <a:solidFill>
                    <a:srgbClr val="000000"/>
                  </a:solidFill>
                  <a:latin typeface="Arial" pitchFamily="34" charset="0"/>
                  <a:cs typeface="Arial" pitchFamily="34" charset="0"/>
                </a:rPr>
                <a:t>الكهوف </a:t>
              </a:r>
              <a:r>
                <a:rPr lang="ar-EG" sz="2000" b="1" dirty="0" smtClean="0">
                  <a:solidFill>
                    <a:srgbClr val="000000"/>
                  </a:solidFill>
                  <a:latin typeface="Arial" pitchFamily="34" charset="0"/>
                  <a:cs typeface="Arial" pitchFamily="34" charset="0"/>
                </a:rPr>
                <a:t>الجيرية </a:t>
              </a:r>
              <a:r>
                <a:rPr lang="en-US" sz="2000" b="1" dirty="0" smtClean="0">
                  <a:solidFill>
                    <a:srgbClr val="000000"/>
                  </a:solidFill>
                  <a:latin typeface="Arial" pitchFamily="34" charset="0"/>
                  <a:cs typeface="Arial" pitchFamily="34" charset="0"/>
                </a:rPr>
                <a:t>Karst Caves</a:t>
              </a:r>
              <a:endParaRPr lang="ar-SA" sz="2000" dirty="0">
                <a:solidFill>
                  <a:srgbClr val="000000"/>
                </a:solidFill>
                <a:latin typeface="Franklin Gothic Book" pitchFamily="34" charset="0"/>
              </a:endParaRPr>
            </a:p>
          </p:txBody>
        </p:sp>
        <p:sp>
          <p:nvSpPr>
            <p:cNvPr id="13" name="Text Box 28"/>
            <p:cNvSpPr txBox="1">
              <a:spLocks noChangeArrowheads="1"/>
            </p:cNvSpPr>
            <p:nvPr/>
          </p:nvSpPr>
          <p:spPr bwMode="auto">
            <a:xfrm flipH="1">
              <a:off x="106943868" y="107967780"/>
              <a:ext cx="5781672" cy="4936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ctr" anchorCtr="0" compatLnSpc="1">
              <a:prstTxWarp prst="textNoShape">
                <a:avLst/>
              </a:prstTxWarp>
            </a:bodyPr>
            <a:lstStyle/>
            <a:p>
              <a:pPr algn="ctr" defTabSz="766816" fontAlgn="base">
                <a:spcBef>
                  <a:spcPct val="0"/>
                </a:spcBef>
                <a:spcAft>
                  <a:spcPct val="0"/>
                </a:spcAft>
              </a:pPr>
              <a:r>
                <a:rPr lang="ar-EG" sz="3600" cap="all" dirty="0">
                  <a:solidFill>
                    <a:srgbClr val="4E3B30"/>
                  </a:solidFill>
                  <a:effectLst>
                    <a:reflection blurRad="12700" stA="48000" endA="300" endPos="55000" dir="5400000" sy="-90000" algn="bl" rotWithShape="0"/>
                  </a:effectLst>
                  <a:latin typeface="Arial" pitchFamily="34" charset="0"/>
                  <a:ea typeface="+mj-ea"/>
                  <a:cs typeface="Arial" pitchFamily="34" charset="0"/>
                </a:rPr>
                <a:t>المياه الجوفية وتأثيرها في تشكيل سطح الأرض</a:t>
              </a:r>
              <a:endParaRPr lang="ar-SA" sz="2300" dirty="0">
                <a:solidFill>
                  <a:srgbClr val="FFFFFF"/>
                </a:solidFill>
                <a:latin typeface="Franklin Gothic Heavy" pitchFamily="34" charset="0"/>
                <a:cs typeface="Arial" pitchFamily="34" charset="0"/>
              </a:endParaRPr>
            </a:p>
          </p:txBody>
        </p:sp>
        <p:sp>
          <p:nvSpPr>
            <p:cNvPr id="20" name="Rectangle 30" hidden="1"/>
            <p:cNvSpPr>
              <a:spLocks noChangeArrowheads="1"/>
            </p:cNvSpPr>
            <p:nvPr/>
          </p:nvSpPr>
          <p:spPr bwMode="auto">
            <a:xfrm>
              <a:off x="108458176" y="109118630"/>
              <a:ext cx="675199" cy="675199"/>
            </a:xfrm>
            <a:prstGeom prst="rect">
              <a:avLst/>
            </a:prstGeom>
            <a:solidFill>
              <a:srgbClr val="FFFFFF"/>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15" name="Rectangle 32"/>
            <p:cNvSpPr>
              <a:spLocks noChangeArrowheads="1"/>
            </p:cNvSpPr>
            <p:nvPr/>
          </p:nvSpPr>
          <p:spPr bwMode="auto">
            <a:xfrm>
              <a:off x="113412252" y="107967780"/>
              <a:ext cx="88608" cy="4285296"/>
            </a:xfrm>
            <a:prstGeom prst="rect">
              <a:avLst/>
            </a:prstGeom>
            <a:solidFill>
              <a:srgbClr val="FF6600"/>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sp>
        <p:nvSpPr>
          <p:cNvPr id="26" name="AutoShape 32"/>
          <p:cNvSpPr>
            <a:spLocks noChangeArrowheads="1"/>
          </p:cNvSpPr>
          <p:nvPr/>
        </p:nvSpPr>
        <p:spPr bwMode="auto">
          <a:xfrm flipH="1">
            <a:off x="122743" y="3566159"/>
            <a:ext cx="7033922" cy="1156260"/>
          </a:xfrm>
          <a:prstGeom prst="roundRect">
            <a:avLst>
              <a:gd name="adj" fmla="val 8556"/>
            </a:avLst>
          </a:prstGeom>
          <a:solidFill>
            <a:schemeClr val="bg1"/>
          </a:solidFill>
          <a:ln w="9525" algn="in">
            <a:solidFill>
              <a:srgbClr val="FFCC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27" name="AutoShape 33"/>
          <p:cNvSpPr>
            <a:spLocks noChangeArrowheads="1"/>
          </p:cNvSpPr>
          <p:nvPr/>
        </p:nvSpPr>
        <p:spPr bwMode="auto">
          <a:xfrm flipH="1">
            <a:off x="122743" y="4830405"/>
            <a:ext cx="7033922" cy="1911942"/>
          </a:xfrm>
          <a:prstGeom prst="roundRect">
            <a:avLst>
              <a:gd name="adj" fmla="val 5292"/>
            </a:avLst>
          </a:prstGeom>
          <a:solidFill>
            <a:schemeClr val="bg1"/>
          </a:solidFill>
          <a:ln w="9525" algn="in">
            <a:solidFill>
              <a:srgbClr val="FFCC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29" name="AutoShape 35"/>
          <p:cNvSpPr>
            <a:spLocks noChangeArrowheads="1"/>
          </p:cNvSpPr>
          <p:nvPr/>
        </p:nvSpPr>
        <p:spPr bwMode="auto">
          <a:xfrm>
            <a:off x="2320478" y="1467792"/>
            <a:ext cx="6649706" cy="5354162"/>
          </a:xfrm>
          <a:prstGeom prst="roundRect">
            <a:avLst>
              <a:gd name="adj" fmla="val 4056"/>
            </a:avLst>
          </a:prstGeom>
          <a:solidFill>
            <a:srgbClr val="FFFFFF"/>
          </a:solidFill>
          <a:ln w="9525" algn="in">
            <a:solidFill>
              <a:srgbClr val="FFC0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30" name="Line 36"/>
          <p:cNvSpPr>
            <a:spLocks noChangeShapeType="1"/>
          </p:cNvSpPr>
          <p:nvPr/>
        </p:nvSpPr>
        <p:spPr bwMode="auto">
          <a:xfrm flipV="1">
            <a:off x="134466" y="1445431"/>
            <a:ext cx="0" cy="476107"/>
          </a:xfrm>
          <a:prstGeom prst="line">
            <a:avLst/>
          </a:prstGeom>
          <a:noFill/>
          <a:ln w="9525" algn="ctr">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33" name="Rectangle 39"/>
          <p:cNvSpPr>
            <a:spLocks noChangeArrowheads="1"/>
          </p:cNvSpPr>
          <p:nvPr/>
        </p:nvSpPr>
        <p:spPr bwMode="auto">
          <a:xfrm>
            <a:off x="2353044" y="1404812"/>
            <a:ext cx="6293430" cy="54411"/>
          </a:xfrm>
          <a:prstGeom prst="rect">
            <a:avLst/>
          </a:prstGeom>
          <a:solidFill>
            <a:srgbClr val="FFFFFF"/>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34" name="Line 40"/>
          <p:cNvSpPr>
            <a:spLocks noChangeShapeType="1"/>
          </p:cNvSpPr>
          <p:nvPr/>
        </p:nvSpPr>
        <p:spPr bwMode="auto">
          <a:xfrm>
            <a:off x="134467" y="1467792"/>
            <a:ext cx="8545155" cy="0"/>
          </a:xfrm>
          <a:prstGeom prst="line">
            <a:avLst/>
          </a:prstGeom>
          <a:noFill/>
          <a:ln w="9525" algn="ctr">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49" name="Text Box 55"/>
          <p:cNvSpPr txBox="1">
            <a:spLocks noChangeArrowheads="1"/>
          </p:cNvSpPr>
          <p:nvPr/>
        </p:nvSpPr>
        <p:spPr bwMode="auto">
          <a:xfrm flipH="1">
            <a:off x="239974" y="3740158"/>
            <a:ext cx="1957775" cy="10273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353" tIns="30353" rIns="30353" bIns="30353" numCol="1" anchor="ctr"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pPr algn="ctr" defTabSz="766816" fontAlgn="base">
              <a:spcBef>
                <a:spcPct val="0"/>
              </a:spcBef>
              <a:spcAft>
                <a:spcPct val="0"/>
              </a:spcAft>
            </a:pPr>
            <a:r>
              <a:rPr lang="ar-EG" sz="1600" b="1" dirty="0" smtClean="0">
                <a:solidFill>
                  <a:srgbClr val="000000"/>
                </a:solidFill>
                <a:latin typeface="Arial" pitchFamily="34" charset="0"/>
                <a:cs typeface="Arial" pitchFamily="34" charset="0"/>
              </a:rPr>
              <a:t>الأشكال الصخرية </a:t>
            </a:r>
          </a:p>
          <a:p>
            <a:pPr algn="ctr" defTabSz="766816" fontAlgn="base">
              <a:spcBef>
                <a:spcPct val="0"/>
              </a:spcBef>
              <a:spcAft>
                <a:spcPct val="0"/>
              </a:spcAft>
            </a:pPr>
            <a:r>
              <a:rPr lang="ar-EG" sz="1600" b="1" dirty="0" smtClean="0">
                <a:solidFill>
                  <a:srgbClr val="000000"/>
                </a:solidFill>
                <a:latin typeface="Arial" pitchFamily="34" charset="0"/>
                <a:cs typeface="Arial" pitchFamily="34" charset="0"/>
              </a:rPr>
              <a:t>المرتبطة بالكهوف</a:t>
            </a:r>
            <a:r>
              <a:rPr lang="ar-SA" sz="2300" b="1" dirty="0" smtClean="0">
                <a:solidFill>
                  <a:srgbClr val="000000"/>
                </a:solidFill>
                <a:latin typeface="Lucida Sans Typewriter" pitchFamily="49" charset="0"/>
              </a:rPr>
              <a:t>‏</a:t>
            </a:r>
            <a:endParaRPr lang="ar-SA" sz="2300" b="1" dirty="0">
              <a:solidFill>
                <a:srgbClr val="000000"/>
              </a:solidFill>
              <a:latin typeface="Lucida Sans Typewriter" pitchFamily="49" charset="0"/>
            </a:endParaRPr>
          </a:p>
        </p:txBody>
      </p:sp>
      <p:sp>
        <p:nvSpPr>
          <p:cNvPr id="53" name="Text Box 59"/>
          <p:cNvSpPr txBox="1">
            <a:spLocks noChangeArrowheads="1"/>
          </p:cNvSpPr>
          <p:nvPr/>
        </p:nvSpPr>
        <p:spPr bwMode="auto">
          <a:xfrm flipH="1">
            <a:off x="486162" y="6452690"/>
            <a:ext cx="1465400" cy="1929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353" tIns="30353" rIns="30353" bIns="3035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pPr algn="ctr" defTabSz="766816" fontAlgn="base">
              <a:spcBef>
                <a:spcPct val="0"/>
              </a:spcBef>
              <a:spcAft>
                <a:spcPct val="0"/>
              </a:spcAft>
            </a:pPr>
            <a:r>
              <a:rPr lang="ar-EG" sz="1200" b="1" dirty="0" smtClean="0">
                <a:solidFill>
                  <a:prstClr val="black"/>
                </a:solidFill>
                <a:latin typeface="Tw Cen MT Condensed Extra Bold" pitchFamily="34" charset="0"/>
              </a:rPr>
              <a:t>الصواعد</a:t>
            </a:r>
            <a:endParaRPr lang="ar-SA" sz="1200" b="1" dirty="0">
              <a:solidFill>
                <a:prstClr val="black"/>
              </a:solidFill>
              <a:latin typeface="Tw Cen MT Condensed Extra Bold" pitchFamily="34" charset="0"/>
            </a:endParaRPr>
          </a:p>
        </p:txBody>
      </p:sp>
      <p:sp>
        <p:nvSpPr>
          <p:cNvPr id="51" name="Text Box 57"/>
          <p:cNvSpPr txBox="1">
            <a:spLocks noChangeArrowheads="1"/>
          </p:cNvSpPr>
          <p:nvPr/>
        </p:nvSpPr>
        <p:spPr bwMode="auto">
          <a:xfrm flipH="1">
            <a:off x="239974" y="3287265"/>
            <a:ext cx="1790133" cy="2788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353" tIns="30353" rIns="30353" bIns="3035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pPr algn="ctr" defTabSz="766816" fontAlgn="base">
              <a:spcBef>
                <a:spcPct val="0"/>
              </a:spcBef>
              <a:spcAft>
                <a:spcPct val="0"/>
              </a:spcAft>
            </a:pPr>
            <a:r>
              <a:rPr lang="ar-EG" sz="1200" b="1" dirty="0" smtClean="0">
                <a:solidFill>
                  <a:prstClr val="black"/>
                </a:solidFill>
                <a:latin typeface="Arial" pitchFamily="34" charset="0"/>
                <a:cs typeface="Arial" pitchFamily="34" charset="0"/>
              </a:rPr>
              <a:t>ا</a:t>
            </a:r>
            <a:r>
              <a:rPr lang="ar-SA" sz="1200" b="1" dirty="0" smtClean="0">
                <a:solidFill>
                  <a:prstClr val="black"/>
                </a:solidFill>
                <a:latin typeface="Arial" pitchFamily="34" charset="0"/>
                <a:cs typeface="Arial" pitchFamily="34" charset="0"/>
              </a:rPr>
              <a:t>لهوابط</a:t>
            </a:r>
            <a:endParaRPr lang="ar-SA" sz="3400" b="1" dirty="0">
              <a:solidFill>
                <a:prstClr val="black"/>
              </a:solidFill>
              <a:latin typeface="Arial" pitchFamily="34" charset="0"/>
              <a:cs typeface="Arial" pitchFamily="34" charset="0"/>
            </a:endParaRPr>
          </a:p>
        </p:txBody>
      </p:sp>
      <p:grpSp>
        <p:nvGrpSpPr>
          <p:cNvPr id="28" name="مجموعة 27"/>
          <p:cNvGrpSpPr/>
          <p:nvPr/>
        </p:nvGrpSpPr>
        <p:grpSpPr>
          <a:xfrm>
            <a:off x="6875477" y="1496633"/>
            <a:ext cx="2106536" cy="5245714"/>
            <a:chOff x="9145041" y="1607825"/>
            <a:chExt cx="2445084" cy="5400000"/>
          </a:xfrm>
        </p:grpSpPr>
        <p:pic>
          <p:nvPicPr>
            <p:cNvPr id="31" name="Picture 2"/>
            <p:cNvPicPr>
              <a:picLocks noChangeArrowheads="1"/>
            </p:cNvPicPr>
            <p:nvPr/>
          </p:nvPicPr>
          <p:blipFill rotWithShape="1">
            <a:blip r:embed="rId3">
              <a:extLst>
                <a:ext uri="{28A0092B-C50C-407E-A947-70E740481C1C}">
                  <a14:useLocalDpi xmlns:a14="http://schemas.microsoft.com/office/drawing/2010/main" val="0"/>
                </a:ext>
              </a:extLst>
            </a:blip>
            <a:srcRect l="70330" t="4544" r="4217" b="4453"/>
            <a:stretch/>
          </p:blipFill>
          <p:spPr bwMode="auto">
            <a:xfrm>
              <a:off x="9178125" y="1607825"/>
              <a:ext cx="2412000" cy="54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عنصر نائب للنص 8"/>
            <p:cNvSpPr txBox="1">
              <a:spLocks/>
            </p:cNvSpPr>
            <p:nvPr/>
          </p:nvSpPr>
          <p:spPr>
            <a:xfrm>
              <a:off x="9145041" y="1800172"/>
              <a:ext cx="2431353" cy="5008784"/>
            </a:xfrm>
            <a:prstGeom prst="rect">
              <a:avLst/>
            </a:prstGeom>
            <a:ln>
              <a:solidFill>
                <a:schemeClr val="accent1"/>
              </a:solidFill>
            </a:ln>
          </p:spPr>
          <p:txBody>
            <a:bodyPr/>
            <a:lstStyle>
              <a:lvl1pPr marL="408874" indent="-408874" algn="r" defTabSz="1090331" rtl="1" eaLnBrk="1" latinLnBrk="0" hangingPunct="1">
                <a:spcBef>
                  <a:spcPct val="20000"/>
                </a:spcBef>
                <a:buFont typeface="Arial" pitchFamily="34" charset="0"/>
                <a:buChar char="•"/>
                <a:defRPr sz="3800" kern="1200">
                  <a:solidFill>
                    <a:schemeClr val="tx1"/>
                  </a:solidFill>
                  <a:latin typeface="+mn-lt"/>
                  <a:ea typeface="+mn-ea"/>
                  <a:cs typeface="+mn-cs"/>
                </a:defRPr>
              </a:lvl1pPr>
              <a:lvl2pPr marL="885894" indent="-340728" algn="r" defTabSz="1090331" rtl="1" eaLnBrk="1" latinLnBrk="0" hangingPunct="1">
                <a:spcBef>
                  <a:spcPct val="20000"/>
                </a:spcBef>
                <a:buFont typeface="Arial" pitchFamily="34" charset="0"/>
                <a:buChar char="–"/>
                <a:defRPr sz="3300" kern="1200">
                  <a:solidFill>
                    <a:schemeClr val="tx1"/>
                  </a:solidFill>
                  <a:latin typeface="+mn-lt"/>
                  <a:ea typeface="+mn-ea"/>
                  <a:cs typeface="+mn-cs"/>
                </a:defRPr>
              </a:lvl2pPr>
              <a:lvl3pPr marL="1362913" indent="-272583" algn="r" defTabSz="1090331" rtl="1" eaLnBrk="1" latinLnBrk="0" hangingPunct="1">
                <a:spcBef>
                  <a:spcPct val="20000"/>
                </a:spcBef>
                <a:buFont typeface="Arial" pitchFamily="34" charset="0"/>
                <a:buChar char="•"/>
                <a:defRPr sz="2900" kern="1200">
                  <a:solidFill>
                    <a:schemeClr val="tx1"/>
                  </a:solidFill>
                  <a:latin typeface="+mn-lt"/>
                  <a:ea typeface="+mn-ea"/>
                  <a:cs typeface="+mn-cs"/>
                </a:defRPr>
              </a:lvl3pPr>
              <a:lvl4pPr marL="1908078"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4pPr>
              <a:lvl5pPr marL="2453244"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5pPr>
              <a:lvl6pPr marL="2998409"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6pPr>
              <a:lvl7pPr marL="3543574"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7pPr>
              <a:lvl8pPr marL="4088740"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8pPr>
              <a:lvl9pPr marL="4633905"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just" defTabSz="766816" fontAlgn="base">
                <a:spcBef>
                  <a:spcPct val="0"/>
                </a:spcBef>
                <a:spcAft>
                  <a:spcPts val="671"/>
                </a:spcAft>
                <a:buNone/>
              </a:pPr>
              <a:r>
                <a:rPr lang="ar-SA" sz="1300" b="1" dirty="0">
                  <a:solidFill>
                    <a:srgbClr val="000000"/>
                  </a:solidFill>
                  <a:latin typeface="Arial" pitchFamily="34" charset="0"/>
                  <a:cs typeface="Arial" pitchFamily="34" charset="0"/>
                </a:rPr>
                <a:t>تنتشر ظاهرة الكهوف والأنفاق في مناطق الصخور الجيرية الرطبة، وهي على هيئة فراغات طويلة قد تتصل بسطح الأرض لتكون الكهوف، وقد لا تتصل بسطح الأرض وتبقى على هيئة أنفاق وتختلف أبعادها من بضع مترات إلى عشرات الكيلو مترات</a:t>
              </a:r>
              <a:r>
                <a:rPr lang="ar-SA" sz="1300" b="1" dirty="0" smtClean="0">
                  <a:solidFill>
                    <a:srgbClr val="000000"/>
                  </a:solidFill>
                  <a:latin typeface="Arial" pitchFamily="34" charset="0"/>
                  <a:cs typeface="Arial" pitchFamily="34" charset="0"/>
                </a:rPr>
                <a:t>.</a:t>
              </a:r>
              <a:endParaRPr lang="ar-EG" sz="1300" b="1" dirty="0" smtClean="0">
                <a:solidFill>
                  <a:srgbClr val="000000"/>
                </a:solidFill>
                <a:latin typeface="Arial" pitchFamily="34" charset="0"/>
                <a:cs typeface="Arial" pitchFamily="34" charset="0"/>
              </a:endParaRPr>
            </a:p>
            <a:p>
              <a:pPr marL="0" indent="0" algn="just" defTabSz="766816" fontAlgn="base">
                <a:spcBef>
                  <a:spcPct val="0"/>
                </a:spcBef>
                <a:spcAft>
                  <a:spcPts val="671"/>
                </a:spcAft>
                <a:buNone/>
              </a:pPr>
              <a:r>
                <a:rPr lang="ar-SA" sz="1300" b="1" dirty="0">
                  <a:solidFill>
                    <a:srgbClr val="000000"/>
                  </a:solidFill>
                  <a:latin typeface="Arial" pitchFamily="34" charset="0"/>
                  <a:cs typeface="Arial" pitchFamily="34" charset="0"/>
                </a:rPr>
                <a:t>يزداد عدد هذه الكهوف مع مرور الزمن، وتصبح أكثر عمقاً واتساعاً. ويؤدي اتصالها مع بعضها إلى تكوّن أنفاق طويلة تحت السطح. وتتدلى من سقوف الكهف الكبيرة أشكال صخرية مختلفة، تعرف بالنوازل أو الهوابط. والسبب في تكون هذه الأشكال الصخرية </a:t>
              </a:r>
              <a:r>
                <a:rPr lang="ar-SA" sz="1300" b="1" dirty="0" smtClean="0">
                  <a:solidFill>
                    <a:srgbClr val="000000"/>
                  </a:solidFill>
                  <a:latin typeface="Arial" pitchFamily="34" charset="0"/>
                  <a:cs typeface="Arial" pitchFamily="34" charset="0"/>
                </a:rPr>
                <a:t>تراكم </a:t>
              </a:r>
              <a:r>
                <a:rPr lang="ar-SA" sz="1300" b="1" dirty="0">
                  <a:solidFill>
                    <a:srgbClr val="000000"/>
                  </a:solidFill>
                  <a:latin typeface="Arial" pitchFamily="34" charset="0"/>
                  <a:cs typeface="Arial" pitchFamily="34" charset="0"/>
                </a:rPr>
                <a:t>بيكربونات الكالسيوم، التي تكون مذابة في المياه التي ترشح باستمرار مع سقوف تلك الكهوف. ويتكون على أرضية تلك الكهوف أشكال مختلفة تعرف بالصواعد. وقد تلتقي الصواعد بالنوازل لتشكل معاً الأعمدة </a:t>
              </a:r>
              <a:r>
                <a:rPr lang="ar-SA" sz="1300" b="1" dirty="0" err="1">
                  <a:solidFill>
                    <a:srgbClr val="000000"/>
                  </a:solidFill>
                  <a:latin typeface="Arial" pitchFamily="34" charset="0"/>
                  <a:cs typeface="Arial" pitchFamily="34" charset="0"/>
                </a:rPr>
                <a:t>الكارستية</a:t>
              </a:r>
              <a:r>
                <a:rPr lang="ar-SA" sz="1300" b="1" dirty="0">
                  <a:solidFill>
                    <a:srgbClr val="000000"/>
                  </a:solidFill>
                  <a:latin typeface="Arial" pitchFamily="34" charset="0"/>
                  <a:cs typeface="Arial" pitchFamily="34" charset="0"/>
                </a:rPr>
                <a:t>.</a:t>
              </a:r>
            </a:p>
          </p:txBody>
        </p:sp>
      </p:grpSp>
      <p:pic>
        <p:nvPicPr>
          <p:cNvPr id="4098" name="Picture 2" descr="E:\الجيومورفولوجيا\pic\الهوابط.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4466" y="1560315"/>
            <a:ext cx="2151899" cy="1726950"/>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E:\الجيومورفولوجيا\pic\الأعمدة الكارستية.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94917" y="3566158"/>
            <a:ext cx="4393865" cy="298300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E:\الجيومورفولوجيا\pic\الصواعد.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172" y="4830405"/>
            <a:ext cx="2103120" cy="1541219"/>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E:\الجيومورفولوجيا\pic\الكهوف.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91849" y="1560315"/>
            <a:ext cx="2194560" cy="1799916"/>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E:\الجيومورفولوجيا\pic\الكهوف 2.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90566" y="1560315"/>
            <a:ext cx="2103120" cy="17999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2041547"/>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
          <p:cNvGrpSpPr>
            <a:grpSpLocks/>
          </p:cNvGrpSpPr>
          <p:nvPr/>
        </p:nvGrpSpPr>
        <p:grpSpPr bwMode="auto">
          <a:xfrm>
            <a:off x="832" y="48"/>
            <a:ext cx="9143346" cy="6857143"/>
            <a:chOff x="106855260" y="107967780"/>
            <a:chExt cx="6645600" cy="4285296"/>
          </a:xfrm>
        </p:grpSpPr>
        <p:sp>
          <p:nvSpPr>
            <p:cNvPr id="3" name="Rectangle 15"/>
            <p:cNvSpPr>
              <a:spLocks noChangeArrowheads="1"/>
            </p:cNvSpPr>
            <p:nvPr/>
          </p:nvSpPr>
          <p:spPr bwMode="auto">
            <a:xfrm flipH="1">
              <a:off x="106855260" y="107967780"/>
              <a:ext cx="6556992" cy="493698"/>
            </a:xfrm>
            <a:prstGeom prst="rect">
              <a:avLst/>
            </a:prstGeom>
            <a:solidFill>
              <a:srgbClr val="000000"/>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nvGrpSpPr>
            <p:cNvPr id="4" name="Group 16"/>
            <p:cNvGrpSpPr>
              <a:grpSpLocks/>
            </p:cNvGrpSpPr>
            <p:nvPr/>
          </p:nvGrpSpPr>
          <p:grpSpPr bwMode="auto">
            <a:xfrm>
              <a:off x="112947060" y="108101490"/>
              <a:ext cx="221520" cy="225428"/>
              <a:chOff x="112947060" y="108101490"/>
              <a:chExt cx="221520" cy="225428"/>
            </a:xfrm>
          </p:grpSpPr>
          <p:sp>
            <p:nvSpPr>
              <p:cNvPr id="22" name="AutoShape 17"/>
              <p:cNvSpPr>
                <a:spLocks noChangeArrowheads="1"/>
              </p:cNvSpPr>
              <p:nvPr/>
            </p:nvSpPr>
            <p:spPr bwMode="auto">
              <a:xfrm flipH="1">
                <a:off x="112947060" y="108101490"/>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23" name="AutoShape 18"/>
              <p:cNvSpPr>
                <a:spLocks noChangeArrowheads="1"/>
              </p:cNvSpPr>
              <p:nvPr/>
            </p:nvSpPr>
            <p:spPr bwMode="auto">
              <a:xfrm flipH="1">
                <a:off x="112947060" y="108192052"/>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24" name="AutoShape 19"/>
              <p:cNvSpPr>
                <a:spLocks noChangeArrowheads="1"/>
              </p:cNvSpPr>
              <p:nvPr/>
            </p:nvSpPr>
            <p:spPr bwMode="auto">
              <a:xfrm flipH="1">
                <a:off x="112947060" y="108283569"/>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sp>
          <p:nvSpPr>
            <p:cNvPr id="5" name="Rectangle 20"/>
            <p:cNvSpPr>
              <a:spLocks noChangeArrowheads="1"/>
            </p:cNvSpPr>
            <p:nvPr/>
          </p:nvSpPr>
          <p:spPr bwMode="auto">
            <a:xfrm flipH="1">
              <a:off x="106855260" y="108747196"/>
              <a:ext cx="6527735" cy="3505880"/>
            </a:xfrm>
            <a:prstGeom prst="rect">
              <a:avLst/>
            </a:prstGeom>
            <a:solidFill>
              <a:schemeClr val="bg2">
                <a:lumMod val="90000"/>
              </a:schemeClr>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7" name="Rectangle 22"/>
            <p:cNvSpPr>
              <a:spLocks noChangeArrowheads="1"/>
            </p:cNvSpPr>
            <p:nvPr/>
          </p:nvSpPr>
          <p:spPr bwMode="auto">
            <a:xfrm flipH="1">
              <a:off x="113168580" y="108747196"/>
              <a:ext cx="331631" cy="3505880"/>
            </a:xfrm>
            <a:prstGeom prst="rect">
              <a:avLst/>
            </a:prstGeom>
            <a:gradFill flip="none" rotWithShape="1">
              <a:gsLst>
                <a:gs pos="0">
                  <a:schemeClr val="bg2">
                    <a:lumMod val="90000"/>
                    <a:shade val="30000"/>
                    <a:satMod val="115000"/>
                  </a:schemeClr>
                </a:gs>
                <a:gs pos="50000">
                  <a:schemeClr val="bg2">
                    <a:lumMod val="90000"/>
                    <a:shade val="67500"/>
                    <a:satMod val="115000"/>
                  </a:schemeClr>
                </a:gs>
                <a:gs pos="100000">
                  <a:schemeClr val="bg2">
                    <a:lumMod val="90000"/>
                    <a:shade val="100000"/>
                    <a:satMod val="115000"/>
                  </a:schemeClr>
                </a:gs>
              </a:gsLst>
              <a:lin ang="0" scaled="1"/>
              <a:tileRect/>
            </a:gra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11" name="Text Box 26"/>
            <p:cNvSpPr txBox="1">
              <a:spLocks noChangeArrowheads="1"/>
            </p:cNvSpPr>
            <p:nvPr/>
          </p:nvSpPr>
          <p:spPr bwMode="auto">
            <a:xfrm flipH="1">
              <a:off x="106952389" y="108461478"/>
              <a:ext cx="6367209" cy="2857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algn="ctr" defTabSz="766816" rtl="1" fontAlgn="base">
                <a:spcBef>
                  <a:spcPct val="0"/>
                </a:spcBef>
                <a:spcAft>
                  <a:spcPts val="587"/>
                </a:spcAft>
              </a:pPr>
              <a:r>
                <a:rPr lang="ar-EG" sz="2000" b="1" dirty="0" smtClean="0">
                  <a:solidFill>
                    <a:srgbClr val="000000"/>
                  </a:solidFill>
                  <a:latin typeface="Arial" pitchFamily="34" charset="0"/>
                  <a:cs typeface="Arial" pitchFamily="34" charset="0"/>
                </a:rPr>
                <a:t>الجسور الطبيعية  </a:t>
              </a:r>
              <a:r>
                <a:rPr lang="en-US" sz="2000" b="1" dirty="0" smtClean="0">
                  <a:solidFill>
                    <a:srgbClr val="000000"/>
                  </a:solidFill>
                  <a:latin typeface="Arial" pitchFamily="34" charset="0"/>
                  <a:cs typeface="Arial" pitchFamily="34" charset="0"/>
                </a:rPr>
                <a:t>Natural Karst Bridges</a:t>
              </a:r>
              <a:endParaRPr lang="ar-SA" sz="2000" dirty="0">
                <a:solidFill>
                  <a:srgbClr val="000000"/>
                </a:solidFill>
              </a:endParaRPr>
            </a:p>
          </p:txBody>
        </p:sp>
        <p:sp>
          <p:nvSpPr>
            <p:cNvPr id="13" name="Text Box 28"/>
            <p:cNvSpPr txBox="1">
              <a:spLocks noChangeArrowheads="1"/>
            </p:cNvSpPr>
            <p:nvPr/>
          </p:nvSpPr>
          <p:spPr bwMode="auto">
            <a:xfrm flipH="1">
              <a:off x="106943868" y="107967780"/>
              <a:ext cx="5781672" cy="4936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ctr" anchorCtr="0" compatLnSpc="1">
              <a:prstTxWarp prst="textNoShape">
                <a:avLst/>
              </a:prstTxWarp>
            </a:bodyPr>
            <a:lstStyle/>
            <a:p>
              <a:pPr algn="ctr" defTabSz="766816" fontAlgn="base">
                <a:spcBef>
                  <a:spcPct val="0"/>
                </a:spcBef>
                <a:spcAft>
                  <a:spcPct val="0"/>
                </a:spcAft>
              </a:pPr>
              <a:r>
                <a:rPr lang="ar-EG" sz="3600" cap="all" dirty="0">
                  <a:solidFill>
                    <a:srgbClr val="4E3B30"/>
                  </a:solidFill>
                  <a:effectLst>
                    <a:reflection blurRad="12700" stA="48000" endA="300" endPos="55000" dir="5400000" sy="-90000" algn="bl" rotWithShape="0"/>
                  </a:effectLst>
                  <a:latin typeface="Arial" pitchFamily="34" charset="0"/>
                  <a:cs typeface="Arial" pitchFamily="34" charset="0"/>
                </a:rPr>
                <a:t>المياه الجوفية وتأثيرها في تشكيل سطح الأرض</a:t>
              </a:r>
              <a:endParaRPr lang="ar-SA" sz="2300" dirty="0">
                <a:solidFill>
                  <a:srgbClr val="FFFFFF"/>
                </a:solidFill>
                <a:latin typeface="Franklin Gothic Heavy" pitchFamily="34" charset="0"/>
                <a:cs typeface="Arial" pitchFamily="34" charset="0"/>
              </a:endParaRPr>
            </a:p>
          </p:txBody>
        </p:sp>
        <p:sp>
          <p:nvSpPr>
            <p:cNvPr id="20" name="Rectangle 30" hidden="1"/>
            <p:cNvSpPr>
              <a:spLocks noChangeArrowheads="1"/>
            </p:cNvSpPr>
            <p:nvPr/>
          </p:nvSpPr>
          <p:spPr bwMode="auto">
            <a:xfrm>
              <a:off x="108458176" y="109118630"/>
              <a:ext cx="675199" cy="675199"/>
            </a:xfrm>
            <a:prstGeom prst="rect">
              <a:avLst/>
            </a:prstGeom>
            <a:solidFill>
              <a:srgbClr val="FFFFFF"/>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15" name="Rectangle 32"/>
            <p:cNvSpPr>
              <a:spLocks noChangeArrowheads="1"/>
            </p:cNvSpPr>
            <p:nvPr/>
          </p:nvSpPr>
          <p:spPr bwMode="auto">
            <a:xfrm>
              <a:off x="113412252" y="107967780"/>
              <a:ext cx="88608" cy="4285296"/>
            </a:xfrm>
            <a:prstGeom prst="rect">
              <a:avLst/>
            </a:prstGeom>
            <a:solidFill>
              <a:srgbClr val="FF6600"/>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sp>
        <p:nvSpPr>
          <p:cNvPr id="29" name="AutoShape 35"/>
          <p:cNvSpPr>
            <a:spLocks noChangeArrowheads="1"/>
          </p:cNvSpPr>
          <p:nvPr/>
        </p:nvSpPr>
        <p:spPr bwMode="auto">
          <a:xfrm>
            <a:off x="134468" y="1467792"/>
            <a:ext cx="8780680" cy="5354162"/>
          </a:xfrm>
          <a:prstGeom prst="roundRect">
            <a:avLst>
              <a:gd name="adj" fmla="val 4056"/>
            </a:avLst>
          </a:prstGeom>
          <a:solidFill>
            <a:srgbClr val="FFFFFF"/>
          </a:solidFill>
          <a:ln w="9525" algn="in">
            <a:solidFill>
              <a:srgbClr val="FFC0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30" name="Line 36"/>
          <p:cNvSpPr>
            <a:spLocks noChangeShapeType="1"/>
          </p:cNvSpPr>
          <p:nvPr/>
        </p:nvSpPr>
        <p:spPr bwMode="auto">
          <a:xfrm flipV="1">
            <a:off x="134466" y="1445431"/>
            <a:ext cx="0" cy="476107"/>
          </a:xfrm>
          <a:prstGeom prst="line">
            <a:avLst/>
          </a:prstGeom>
          <a:noFill/>
          <a:ln w="9525" algn="ctr">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33" name="Rectangle 39"/>
          <p:cNvSpPr>
            <a:spLocks noChangeArrowheads="1"/>
          </p:cNvSpPr>
          <p:nvPr/>
        </p:nvSpPr>
        <p:spPr bwMode="auto">
          <a:xfrm>
            <a:off x="2353044" y="1404812"/>
            <a:ext cx="6293430" cy="54411"/>
          </a:xfrm>
          <a:prstGeom prst="rect">
            <a:avLst/>
          </a:prstGeom>
          <a:solidFill>
            <a:srgbClr val="FFFFFF"/>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34" name="Line 40"/>
          <p:cNvSpPr>
            <a:spLocks noChangeShapeType="1"/>
          </p:cNvSpPr>
          <p:nvPr/>
        </p:nvSpPr>
        <p:spPr bwMode="auto">
          <a:xfrm>
            <a:off x="134467" y="1467792"/>
            <a:ext cx="8545155" cy="0"/>
          </a:xfrm>
          <a:prstGeom prst="line">
            <a:avLst/>
          </a:prstGeom>
          <a:noFill/>
          <a:ln w="9525" algn="ctr">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grpSp>
        <p:nvGrpSpPr>
          <p:cNvPr id="28" name="مجموعة 27"/>
          <p:cNvGrpSpPr/>
          <p:nvPr/>
        </p:nvGrpSpPr>
        <p:grpSpPr>
          <a:xfrm>
            <a:off x="6345452" y="1475087"/>
            <a:ext cx="2438226" cy="5314286"/>
            <a:chOff x="9108777" y="1656234"/>
            <a:chExt cx="2412000" cy="5400000"/>
          </a:xfrm>
        </p:grpSpPr>
        <p:pic>
          <p:nvPicPr>
            <p:cNvPr id="31" name="Picture 2"/>
            <p:cNvPicPr>
              <a:picLocks noChangeArrowheads="1"/>
            </p:cNvPicPr>
            <p:nvPr/>
          </p:nvPicPr>
          <p:blipFill rotWithShape="1">
            <a:blip r:embed="rId3">
              <a:extLst>
                <a:ext uri="{28A0092B-C50C-407E-A947-70E740481C1C}">
                  <a14:useLocalDpi xmlns:a14="http://schemas.microsoft.com/office/drawing/2010/main" val="0"/>
                </a:ext>
              </a:extLst>
            </a:blip>
            <a:srcRect l="70330" t="4544" r="4217" b="4453"/>
            <a:stretch/>
          </p:blipFill>
          <p:spPr bwMode="auto">
            <a:xfrm>
              <a:off x="9108777" y="1656234"/>
              <a:ext cx="2412000" cy="54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عنصر نائب للنص 8"/>
            <p:cNvSpPr txBox="1">
              <a:spLocks/>
            </p:cNvSpPr>
            <p:nvPr/>
          </p:nvSpPr>
          <p:spPr>
            <a:xfrm>
              <a:off x="9145041" y="1944770"/>
              <a:ext cx="2304000" cy="4608000"/>
            </a:xfrm>
            <a:prstGeom prst="rect">
              <a:avLst/>
            </a:prstGeom>
            <a:ln>
              <a:solidFill>
                <a:schemeClr val="accent1"/>
              </a:solidFill>
            </a:ln>
          </p:spPr>
          <p:txBody>
            <a:bodyPr/>
            <a:lstStyle>
              <a:lvl1pPr marL="408874" indent="-408874" algn="r" defTabSz="1090331" rtl="1" eaLnBrk="1" latinLnBrk="0" hangingPunct="1">
                <a:spcBef>
                  <a:spcPct val="20000"/>
                </a:spcBef>
                <a:buFont typeface="Arial" pitchFamily="34" charset="0"/>
                <a:buChar char="•"/>
                <a:defRPr sz="3800" kern="1200">
                  <a:solidFill>
                    <a:schemeClr val="tx1"/>
                  </a:solidFill>
                  <a:latin typeface="+mn-lt"/>
                  <a:ea typeface="+mn-ea"/>
                  <a:cs typeface="+mn-cs"/>
                </a:defRPr>
              </a:lvl1pPr>
              <a:lvl2pPr marL="885894" indent="-340728" algn="r" defTabSz="1090331" rtl="1" eaLnBrk="1" latinLnBrk="0" hangingPunct="1">
                <a:spcBef>
                  <a:spcPct val="20000"/>
                </a:spcBef>
                <a:buFont typeface="Arial" pitchFamily="34" charset="0"/>
                <a:buChar char="–"/>
                <a:defRPr sz="3300" kern="1200">
                  <a:solidFill>
                    <a:schemeClr val="tx1"/>
                  </a:solidFill>
                  <a:latin typeface="+mn-lt"/>
                  <a:ea typeface="+mn-ea"/>
                  <a:cs typeface="+mn-cs"/>
                </a:defRPr>
              </a:lvl2pPr>
              <a:lvl3pPr marL="1362913" indent="-272583" algn="r" defTabSz="1090331" rtl="1" eaLnBrk="1" latinLnBrk="0" hangingPunct="1">
                <a:spcBef>
                  <a:spcPct val="20000"/>
                </a:spcBef>
                <a:buFont typeface="Arial" pitchFamily="34" charset="0"/>
                <a:buChar char="•"/>
                <a:defRPr sz="2900" kern="1200">
                  <a:solidFill>
                    <a:schemeClr val="tx1"/>
                  </a:solidFill>
                  <a:latin typeface="+mn-lt"/>
                  <a:ea typeface="+mn-ea"/>
                  <a:cs typeface="+mn-cs"/>
                </a:defRPr>
              </a:lvl3pPr>
              <a:lvl4pPr marL="1908078"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4pPr>
              <a:lvl5pPr marL="2453244"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5pPr>
              <a:lvl6pPr marL="2998409"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6pPr>
              <a:lvl7pPr marL="3543574"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7pPr>
              <a:lvl8pPr marL="4088740"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8pPr>
              <a:lvl9pPr marL="4633905"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just" defTabSz="766816" fontAlgn="base">
                <a:spcBef>
                  <a:spcPct val="0"/>
                </a:spcBef>
                <a:spcAft>
                  <a:spcPts val="671"/>
                </a:spcAft>
                <a:buNone/>
              </a:pPr>
              <a:endParaRPr lang="ar-EG" sz="1600" b="1" dirty="0" smtClean="0">
                <a:solidFill>
                  <a:srgbClr val="000000"/>
                </a:solidFill>
                <a:latin typeface="Arial" pitchFamily="34" charset="0"/>
                <a:cs typeface="Arial" pitchFamily="34" charset="0"/>
              </a:endParaRPr>
            </a:p>
            <a:p>
              <a:pPr marL="0" indent="0" algn="just" defTabSz="766816" fontAlgn="base">
                <a:spcBef>
                  <a:spcPct val="0"/>
                </a:spcBef>
                <a:spcAft>
                  <a:spcPts val="671"/>
                </a:spcAft>
                <a:buNone/>
              </a:pPr>
              <a:r>
                <a:rPr lang="ar-EG" sz="1600" b="1" dirty="0" smtClean="0">
                  <a:solidFill>
                    <a:srgbClr val="000000"/>
                  </a:solidFill>
                  <a:latin typeface="Arial" pitchFamily="34" charset="0"/>
                  <a:cs typeface="Arial" pitchFamily="34" charset="0"/>
                </a:rPr>
                <a:t>    تتكون ظاهرة الجسور الطبيعية في المناطق الجيرية ذات الصخور السميكة والشديدة التقطع؛ حيث تعمل المياه على ذوبان الجير، وتؤدي إلى تكوين حفر الإذابة دائرية الشكل، وعند اتصالها ببعضها البعض تؤدي إلى تكوين الجسور الطبيعية</a:t>
              </a:r>
              <a:r>
                <a:rPr lang="ar-SA" sz="1600" b="1" dirty="0" smtClean="0">
                  <a:solidFill>
                    <a:srgbClr val="000000"/>
                  </a:solidFill>
                  <a:latin typeface="Arial" pitchFamily="34" charset="0"/>
                  <a:cs typeface="Arial" pitchFamily="34" charset="0"/>
                </a:rPr>
                <a:t>.</a:t>
              </a:r>
              <a:endParaRPr lang="ar-EG" sz="1600" b="1" dirty="0" smtClean="0">
                <a:solidFill>
                  <a:srgbClr val="000000"/>
                </a:solidFill>
                <a:latin typeface="Arial" pitchFamily="34" charset="0"/>
                <a:cs typeface="Arial" pitchFamily="34" charset="0"/>
              </a:endParaRPr>
            </a:p>
            <a:p>
              <a:pPr marL="0" indent="0" algn="just" defTabSz="766816" fontAlgn="base">
                <a:spcBef>
                  <a:spcPct val="0"/>
                </a:spcBef>
                <a:spcAft>
                  <a:spcPts val="671"/>
                </a:spcAft>
                <a:buNone/>
              </a:pPr>
              <a:endParaRPr lang="ar-EG" sz="1600" b="1" dirty="0" smtClean="0">
                <a:solidFill>
                  <a:srgbClr val="000000"/>
                </a:solidFill>
                <a:latin typeface="Arial" pitchFamily="34" charset="0"/>
                <a:cs typeface="Arial" pitchFamily="34" charset="0"/>
              </a:endParaRPr>
            </a:p>
            <a:p>
              <a:pPr marL="0" indent="0" algn="just" defTabSz="766816" fontAlgn="base">
                <a:spcBef>
                  <a:spcPct val="0"/>
                </a:spcBef>
                <a:spcAft>
                  <a:spcPts val="671"/>
                </a:spcAft>
                <a:buNone/>
              </a:pPr>
              <a:r>
                <a:rPr lang="ar-EG" sz="1600" b="1" dirty="0" smtClean="0">
                  <a:solidFill>
                    <a:srgbClr val="000000"/>
                  </a:solidFill>
                  <a:latin typeface="Arial" pitchFamily="34" charset="0"/>
                  <a:cs typeface="Arial" pitchFamily="34" charset="0"/>
                </a:rPr>
                <a:t>    كما</a:t>
              </a:r>
              <a:r>
                <a:rPr lang="ar-SA" sz="1600" b="1" dirty="0" smtClean="0">
                  <a:solidFill>
                    <a:srgbClr val="000000"/>
                  </a:solidFill>
                  <a:latin typeface="Arial" pitchFamily="34" charset="0"/>
                  <a:cs typeface="Arial" pitchFamily="34" charset="0"/>
                </a:rPr>
                <a:t> </a:t>
              </a:r>
              <a:r>
                <a:rPr lang="ar-SA" sz="1600" b="1" dirty="0">
                  <a:solidFill>
                    <a:srgbClr val="000000"/>
                  </a:solidFill>
                  <a:latin typeface="Arial" pitchFamily="34" charset="0"/>
                  <a:cs typeface="Arial" pitchFamily="34" charset="0"/>
                </a:rPr>
                <a:t>ينتج أيضاً تكوين الجسور الطبيعية نتيجة لذوبان الصخور الجيرية بفعل المياه </a:t>
              </a:r>
              <a:r>
                <a:rPr lang="ar-SA" sz="1600" b="1" dirty="0" smtClean="0">
                  <a:solidFill>
                    <a:srgbClr val="000000"/>
                  </a:solidFill>
                  <a:latin typeface="Arial" pitchFamily="34" charset="0"/>
                  <a:cs typeface="Arial" pitchFamily="34" charset="0"/>
                </a:rPr>
                <a:t>الجوفية</a:t>
              </a:r>
              <a:r>
                <a:rPr lang="ar-EG" sz="1600" b="1" dirty="0" smtClean="0">
                  <a:solidFill>
                    <a:srgbClr val="000000"/>
                  </a:solidFill>
                  <a:latin typeface="Arial" pitchFamily="34" charset="0"/>
                  <a:cs typeface="Arial" pitchFamily="34" charset="0"/>
                </a:rPr>
                <a:t>  المرتبطة بالمجاري الجوفية كما سبق الذكر.</a:t>
              </a:r>
              <a:endParaRPr lang="ar-SA" sz="1600" b="1" dirty="0">
                <a:solidFill>
                  <a:srgbClr val="000000"/>
                </a:solidFill>
                <a:latin typeface="Arial" pitchFamily="34" charset="0"/>
                <a:cs typeface="Arial" pitchFamily="34" charset="0"/>
              </a:endParaRPr>
            </a:p>
            <a:p>
              <a:pPr marL="0" indent="0" algn="just" defTabSz="766816" fontAlgn="base">
                <a:spcBef>
                  <a:spcPct val="0"/>
                </a:spcBef>
                <a:spcAft>
                  <a:spcPts val="671"/>
                </a:spcAft>
                <a:buNone/>
              </a:pPr>
              <a:endParaRPr lang="ar-SA" sz="1600" b="1" dirty="0">
                <a:solidFill>
                  <a:srgbClr val="000000"/>
                </a:solidFill>
                <a:latin typeface="Arial" pitchFamily="34" charset="0"/>
                <a:cs typeface="Arial" pitchFamily="34" charset="0"/>
              </a:endParaRPr>
            </a:p>
          </p:txBody>
        </p:sp>
      </p:grpSp>
      <p:pic>
        <p:nvPicPr>
          <p:cNvPr id="5122" name="Picture 2" descr="E:\الأشكال وصور\الدراسات الميدانية\PICT017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1600200"/>
            <a:ext cx="6019800" cy="502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1963507"/>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
          <p:cNvGrpSpPr>
            <a:grpSpLocks/>
          </p:cNvGrpSpPr>
          <p:nvPr/>
        </p:nvGrpSpPr>
        <p:grpSpPr bwMode="auto">
          <a:xfrm>
            <a:off x="832" y="48"/>
            <a:ext cx="9143346" cy="6857143"/>
            <a:chOff x="106855260" y="107967780"/>
            <a:chExt cx="6645600" cy="4285296"/>
          </a:xfrm>
        </p:grpSpPr>
        <p:sp>
          <p:nvSpPr>
            <p:cNvPr id="3" name="Rectangle 15"/>
            <p:cNvSpPr>
              <a:spLocks noChangeArrowheads="1"/>
            </p:cNvSpPr>
            <p:nvPr/>
          </p:nvSpPr>
          <p:spPr bwMode="auto">
            <a:xfrm flipH="1">
              <a:off x="106855260" y="107967780"/>
              <a:ext cx="6556992" cy="493698"/>
            </a:xfrm>
            <a:prstGeom prst="rect">
              <a:avLst/>
            </a:prstGeom>
            <a:solidFill>
              <a:srgbClr val="000000"/>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nvGrpSpPr>
            <p:cNvPr id="4" name="Group 16"/>
            <p:cNvGrpSpPr>
              <a:grpSpLocks/>
            </p:cNvGrpSpPr>
            <p:nvPr/>
          </p:nvGrpSpPr>
          <p:grpSpPr bwMode="auto">
            <a:xfrm>
              <a:off x="112947060" y="108101490"/>
              <a:ext cx="221520" cy="225428"/>
              <a:chOff x="112947060" y="108101490"/>
              <a:chExt cx="221520" cy="225428"/>
            </a:xfrm>
          </p:grpSpPr>
          <p:sp>
            <p:nvSpPr>
              <p:cNvPr id="22" name="AutoShape 17"/>
              <p:cNvSpPr>
                <a:spLocks noChangeArrowheads="1"/>
              </p:cNvSpPr>
              <p:nvPr/>
            </p:nvSpPr>
            <p:spPr bwMode="auto">
              <a:xfrm flipH="1">
                <a:off x="112947060" y="108101490"/>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23" name="AutoShape 18"/>
              <p:cNvSpPr>
                <a:spLocks noChangeArrowheads="1"/>
              </p:cNvSpPr>
              <p:nvPr/>
            </p:nvSpPr>
            <p:spPr bwMode="auto">
              <a:xfrm flipH="1">
                <a:off x="112947060" y="108192052"/>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24" name="AutoShape 19"/>
              <p:cNvSpPr>
                <a:spLocks noChangeArrowheads="1"/>
              </p:cNvSpPr>
              <p:nvPr/>
            </p:nvSpPr>
            <p:spPr bwMode="auto">
              <a:xfrm flipH="1">
                <a:off x="112947060" y="108283569"/>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sp>
          <p:nvSpPr>
            <p:cNvPr id="5" name="Rectangle 20"/>
            <p:cNvSpPr>
              <a:spLocks noChangeArrowheads="1"/>
            </p:cNvSpPr>
            <p:nvPr/>
          </p:nvSpPr>
          <p:spPr bwMode="auto">
            <a:xfrm flipH="1">
              <a:off x="106855260" y="108747196"/>
              <a:ext cx="6527735" cy="3505880"/>
            </a:xfrm>
            <a:prstGeom prst="rect">
              <a:avLst/>
            </a:prstGeom>
            <a:solidFill>
              <a:schemeClr val="bg2">
                <a:lumMod val="90000"/>
              </a:schemeClr>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7" name="Rectangle 22"/>
            <p:cNvSpPr>
              <a:spLocks noChangeArrowheads="1"/>
            </p:cNvSpPr>
            <p:nvPr/>
          </p:nvSpPr>
          <p:spPr bwMode="auto">
            <a:xfrm flipH="1">
              <a:off x="113168580" y="108747196"/>
              <a:ext cx="331631" cy="3505880"/>
            </a:xfrm>
            <a:prstGeom prst="rect">
              <a:avLst/>
            </a:prstGeom>
            <a:gradFill flip="none" rotWithShape="1">
              <a:gsLst>
                <a:gs pos="0">
                  <a:schemeClr val="bg2">
                    <a:lumMod val="90000"/>
                    <a:shade val="30000"/>
                    <a:satMod val="115000"/>
                  </a:schemeClr>
                </a:gs>
                <a:gs pos="50000">
                  <a:schemeClr val="bg2">
                    <a:lumMod val="90000"/>
                    <a:shade val="67500"/>
                    <a:satMod val="115000"/>
                  </a:schemeClr>
                </a:gs>
                <a:gs pos="100000">
                  <a:schemeClr val="bg2">
                    <a:lumMod val="90000"/>
                    <a:shade val="100000"/>
                    <a:satMod val="115000"/>
                  </a:schemeClr>
                </a:gs>
              </a:gsLst>
              <a:lin ang="0" scaled="1"/>
              <a:tileRect/>
            </a:gra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11" name="Text Box 26"/>
            <p:cNvSpPr txBox="1">
              <a:spLocks noChangeArrowheads="1"/>
            </p:cNvSpPr>
            <p:nvPr/>
          </p:nvSpPr>
          <p:spPr bwMode="auto">
            <a:xfrm flipH="1">
              <a:off x="106952389" y="108461478"/>
              <a:ext cx="6367209" cy="2857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algn="ctr" defTabSz="766816" rtl="1" fontAlgn="base">
                <a:spcBef>
                  <a:spcPct val="0"/>
                </a:spcBef>
                <a:spcAft>
                  <a:spcPts val="587"/>
                </a:spcAft>
              </a:pPr>
              <a:r>
                <a:rPr lang="ar-EG" sz="2000" b="1" dirty="0" smtClean="0">
                  <a:solidFill>
                    <a:srgbClr val="000000"/>
                  </a:solidFill>
                  <a:latin typeface="Arial" pitchFamily="34" charset="0"/>
                  <a:cs typeface="Arial" pitchFamily="34" charset="0"/>
                </a:rPr>
                <a:t> التلال المنعزلة والغابات الحجرية </a:t>
              </a:r>
              <a:r>
                <a:rPr lang="en-US" sz="2000" b="1" dirty="0" smtClean="0">
                  <a:solidFill>
                    <a:srgbClr val="000000"/>
                  </a:solidFill>
                  <a:latin typeface="Arial" pitchFamily="34" charset="0"/>
                  <a:cs typeface="Arial" pitchFamily="34" charset="0"/>
                </a:rPr>
                <a:t>Monad rocks &amp; Stone Forest </a:t>
              </a:r>
              <a:endParaRPr lang="ar-SA" sz="2000" dirty="0">
                <a:solidFill>
                  <a:srgbClr val="000000"/>
                </a:solidFill>
              </a:endParaRPr>
            </a:p>
          </p:txBody>
        </p:sp>
        <p:sp>
          <p:nvSpPr>
            <p:cNvPr id="13" name="Text Box 28"/>
            <p:cNvSpPr txBox="1">
              <a:spLocks noChangeArrowheads="1"/>
            </p:cNvSpPr>
            <p:nvPr/>
          </p:nvSpPr>
          <p:spPr bwMode="auto">
            <a:xfrm flipH="1">
              <a:off x="106943868" y="107967780"/>
              <a:ext cx="5781672" cy="4936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ctr" anchorCtr="0" compatLnSpc="1">
              <a:prstTxWarp prst="textNoShape">
                <a:avLst/>
              </a:prstTxWarp>
            </a:bodyPr>
            <a:lstStyle/>
            <a:p>
              <a:pPr algn="ctr" defTabSz="766816" fontAlgn="base">
                <a:spcBef>
                  <a:spcPct val="0"/>
                </a:spcBef>
                <a:spcAft>
                  <a:spcPct val="0"/>
                </a:spcAft>
              </a:pPr>
              <a:r>
                <a:rPr lang="ar-EG" sz="3600" cap="all" dirty="0">
                  <a:solidFill>
                    <a:srgbClr val="4E3B30"/>
                  </a:solidFill>
                  <a:effectLst>
                    <a:reflection blurRad="12700" stA="48000" endA="300" endPos="55000" dir="5400000" sy="-90000" algn="bl" rotWithShape="0"/>
                  </a:effectLst>
                  <a:latin typeface="Arial" pitchFamily="34" charset="0"/>
                  <a:cs typeface="Arial" pitchFamily="34" charset="0"/>
                </a:rPr>
                <a:t>المياه الجوفية وتأثيرها في تشكيل سطح الأرض</a:t>
              </a:r>
              <a:endParaRPr lang="ar-SA" sz="2300" dirty="0">
                <a:solidFill>
                  <a:srgbClr val="FFFFFF"/>
                </a:solidFill>
                <a:latin typeface="Franklin Gothic Heavy" pitchFamily="34" charset="0"/>
                <a:cs typeface="Arial" pitchFamily="34" charset="0"/>
              </a:endParaRPr>
            </a:p>
          </p:txBody>
        </p:sp>
        <p:sp>
          <p:nvSpPr>
            <p:cNvPr id="20" name="Rectangle 30" hidden="1"/>
            <p:cNvSpPr>
              <a:spLocks noChangeArrowheads="1"/>
            </p:cNvSpPr>
            <p:nvPr/>
          </p:nvSpPr>
          <p:spPr bwMode="auto">
            <a:xfrm>
              <a:off x="108458176" y="109118630"/>
              <a:ext cx="675199" cy="675199"/>
            </a:xfrm>
            <a:prstGeom prst="rect">
              <a:avLst/>
            </a:prstGeom>
            <a:solidFill>
              <a:srgbClr val="FFFFFF"/>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15" name="Rectangle 32"/>
            <p:cNvSpPr>
              <a:spLocks noChangeArrowheads="1"/>
            </p:cNvSpPr>
            <p:nvPr/>
          </p:nvSpPr>
          <p:spPr bwMode="auto">
            <a:xfrm>
              <a:off x="113412252" y="107967780"/>
              <a:ext cx="88608" cy="4285296"/>
            </a:xfrm>
            <a:prstGeom prst="rect">
              <a:avLst/>
            </a:prstGeom>
            <a:solidFill>
              <a:srgbClr val="FF6600"/>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sp>
        <p:nvSpPr>
          <p:cNvPr id="29" name="AutoShape 35"/>
          <p:cNvSpPr>
            <a:spLocks noChangeArrowheads="1"/>
          </p:cNvSpPr>
          <p:nvPr/>
        </p:nvSpPr>
        <p:spPr bwMode="auto">
          <a:xfrm>
            <a:off x="134468" y="1467792"/>
            <a:ext cx="8780680" cy="5354162"/>
          </a:xfrm>
          <a:prstGeom prst="roundRect">
            <a:avLst>
              <a:gd name="adj" fmla="val 4056"/>
            </a:avLst>
          </a:prstGeom>
          <a:solidFill>
            <a:srgbClr val="FFFFFF"/>
          </a:solidFill>
          <a:ln w="9525" algn="in">
            <a:solidFill>
              <a:srgbClr val="FFC0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30" name="Line 36"/>
          <p:cNvSpPr>
            <a:spLocks noChangeShapeType="1"/>
          </p:cNvSpPr>
          <p:nvPr/>
        </p:nvSpPr>
        <p:spPr bwMode="auto">
          <a:xfrm flipV="1">
            <a:off x="134466" y="1445431"/>
            <a:ext cx="0" cy="476107"/>
          </a:xfrm>
          <a:prstGeom prst="line">
            <a:avLst/>
          </a:prstGeom>
          <a:noFill/>
          <a:ln w="9525" algn="ctr">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33" name="Rectangle 39"/>
          <p:cNvSpPr>
            <a:spLocks noChangeArrowheads="1"/>
          </p:cNvSpPr>
          <p:nvPr/>
        </p:nvSpPr>
        <p:spPr bwMode="auto">
          <a:xfrm>
            <a:off x="2353044" y="1404812"/>
            <a:ext cx="6293430" cy="54411"/>
          </a:xfrm>
          <a:prstGeom prst="rect">
            <a:avLst/>
          </a:prstGeom>
          <a:solidFill>
            <a:srgbClr val="FFFFFF"/>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34" name="Line 40"/>
          <p:cNvSpPr>
            <a:spLocks noChangeShapeType="1"/>
          </p:cNvSpPr>
          <p:nvPr/>
        </p:nvSpPr>
        <p:spPr bwMode="auto">
          <a:xfrm>
            <a:off x="134467" y="1467792"/>
            <a:ext cx="8545155" cy="0"/>
          </a:xfrm>
          <a:prstGeom prst="line">
            <a:avLst/>
          </a:prstGeom>
          <a:noFill/>
          <a:ln w="9525" algn="ctr">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grpSp>
        <p:nvGrpSpPr>
          <p:cNvPr id="28" name="مجموعة 27"/>
          <p:cNvGrpSpPr/>
          <p:nvPr/>
        </p:nvGrpSpPr>
        <p:grpSpPr>
          <a:xfrm>
            <a:off x="6345452" y="1475087"/>
            <a:ext cx="2438226" cy="5314286"/>
            <a:chOff x="9108777" y="1656234"/>
            <a:chExt cx="2412000" cy="5400000"/>
          </a:xfrm>
        </p:grpSpPr>
        <p:pic>
          <p:nvPicPr>
            <p:cNvPr id="31" name="Picture 2"/>
            <p:cNvPicPr>
              <a:picLocks noChangeArrowheads="1"/>
            </p:cNvPicPr>
            <p:nvPr/>
          </p:nvPicPr>
          <p:blipFill rotWithShape="1">
            <a:blip r:embed="rId3">
              <a:extLst>
                <a:ext uri="{28A0092B-C50C-407E-A947-70E740481C1C}">
                  <a14:useLocalDpi xmlns:a14="http://schemas.microsoft.com/office/drawing/2010/main" val="0"/>
                </a:ext>
              </a:extLst>
            </a:blip>
            <a:srcRect l="70330" t="4544" r="4217" b="4453"/>
            <a:stretch/>
          </p:blipFill>
          <p:spPr bwMode="auto">
            <a:xfrm>
              <a:off x="9108777" y="1656234"/>
              <a:ext cx="2412000" cy="54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عنصر نائب للنص 8"/>
            <p:cNvSpPr txBox="1">
              <a:spLocks/>
            </p:cNvSpPr>
            <p:nvPr/>
          </p:nvSpPr>
          <p:spPr>
            <a:xfrm>
              <a:off x="9145041" y="1944770"/>
              <a:ext cx="2304000" cy="4794053"/>
            </a:xfrm>
            <a:prstGeom prst="rect">
              <a:avLst/>
            </a:prstGeom>
            <a:ln>
              <a:solidFill>
                <a:schemeClr val="accent1"/>
              </a:solidFill>
            </a:ln>
          </p:spPr>
          <p:txBody>
            <a:bodyPr/>
            <a:lstStyle>
              <a:lvl1pPr marL="408874" indent="-408874" algn="r" defTabSz="1090331" rtl="1" eaLnBrk="1" latinLnBrk="0" hangingPunct="1">
                <a:spcBef>
                  <a:spcPct val="20000"/>
                </a:spcBef>
                <a:buFont typeface="Arial" pitchFamily="34" charset="0"/>
                <a:buChar char="•"/>
                <a:defRPr sz="3800" kern="1200">
                  <a:solidFill>
                    <a:schemeClr val="tx1"/>
                  </a:solidFill>
                  <a:latin typeface="+mn-lt"/>
                  <a:ea typeface="+mn-ea"/>
                  <a:cs typeface="+mn-cs"/>
                </a:defRPr>
              </a:lvl1pPr>
              <a:lvl2pPr marL="885894" indent="-340728" algn="r" defTabSz="1090331" rtl="1" eaLnBrk="1" latinLnBrk="0" hangingPunct="1">
                <a:spcBef>
                  <a:spcPct val="20000"/>
                </a:spcBef>
                <a:buFont typeface="Arial" pitchFamily="34" charset="0"/>
                <a:buChar char="–"/>
                <a:defRPr sz="3300" kern="1200">
                  <a:solidFill>
                    <a:schemeClr val="tx1"/>
                  </a:solidFill>
                  <a:latin typeface="+mn-lt"/>
                  <a:ea typeface="+mn-ea"/>
                  <a:cs typeface="+mn-cs"/>
                </a:defRPr>
              </a:lvl2pPr>
              <a:lvl3pPr marL="1362913" indent="-272583" algn="r" defTabSz="1090331" rtl="1" eaLnBrk="1" latinLnBrk="0" hangingPunct="1">
                <a:spcBef>
                  <a:spcPct val="20000"/>
                </a:spcBef>
                <a:buFont typeface="Arial" pitchFamily="34" charset="0"/>
                <a:buChar char="•"/>
                <a:defRPr sz="2900" kern="1200">
                  <a:solidFill>
                    <a:schemeClr val="tx1"/>
                  </a:solidFill>
                  <a:latin typeface="+mn-lt"/>
                  <a:ea typeface="+mn-ea"/>
                  <a:cs typeface="+mn-cs"/>
                </a:defRPr>
              </a:lvl3pPr>
              <a:lvl4pPr marL="1908078"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4pPr>
              <a:lvl5pPr marL="2453244"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5pPr>
              <a:lvl6pPr marL="2998409"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6pPr>
              <a:lvl7pPr marL="3543574"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7pPr>
              <a:lvl8pPr marL="4088740"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8pPr>
              <a:lvl9pPr marL="4633905"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just" defTabSz="766816" fontAlgn="base">
                <a:spcBef>
                  <a:spcPct val="0"/>
                </a:spcBef>
                <a:spcAft>
                  <a:spcPts val="671"/>
                </a:spcAft>
                <a:buFont typeface="Arial" pitchFamily="34" charset="0"/>
                <a:buNone/>
              </a:pPr>
              <a:r>
                <a:rPr lang="ar-EG" sz="1600" b="1" dirty="0">
                  <a:solidFill>
                    <a:srgbClr val="000000"/>
                  </a:solidFill>
                  <a:latin typeface="Arial" pitchFamily="34" charset="0"/>
                  <a:cs typeface="Arial" pitchFamily="34" charset="0"/>
                </a:rPr>
                <a:t> </a:t>
              </a:r>
              <a:r>
                <a:rPr lang="ar-EG" sz="1600" b="1" dirty="0" smtClean="0">
                  <a:solidFill>
                    <a:srgbClr val="000000"/>
                  </a:solidFill>
                  <a:latin typeface="Arial" pitchFamily="34" charset="0"/>
                  <a:cs typeface="Arial" pitchFamily="34" charset="0"/>
                </a:rPr>
                <a:t>    تتفاعل الكتل الجيرية مع المياه الجوفية التي تعمل على إذابتها، غير أن بعض الكتل الجيرية تستطيع مقاومة عمليات الإذابة والتحلل تبعاً لشدة صلابتها النسبية، فتكون ما يعرف بالتلال المنعزلة.</a:t>
              </a:r>
            </a:p>
            <a:p>
              <a:pPr marL="0" indent="0" algn="just" defTabSz="766816" fontAlgn="base">
                <a:spcBef>
                  <a:spcPct val="0"/>
                </a:spcBef>
                <a:spcAft>
                  <a:spcPts val="671"/>
                </a:spcAft>
                <a:buFont typeface="Arial" pitchFamily="34" charset="0"/>
                <a:buNone/>
              </a:pPr>
              <a:r>
                <a:rPr lang="ar-EG" sz="1600" b="1" dirty="0" smtClean="0">
                  <a:solidFill>
                    <a:srgbClr val="000000"/>
                  </a:solidFill>
                  <a:latin typeface="Arial" pitchFamily="34" charset="0"/>
                  <a:cs typeface="Arial" pitchFamily="34" charset="0"/>
                </a:rPr>
                <a:t>  وتتخذ التلال  المنعزلة أشكال مختلفة تبعاً لاختلاف سمك الطبقات الصخرية ومدي تأثرها بالشقوق الطولية والعرضية، ومدي فعل التجوية الكيمائية في الصخور الجيرية</a:t>
              </a:r>
              <a:r>
                <a:rPr lang="ar-SA" sz="1600" b="1" dirty="0" smtClean="0">
                  <a:solidFill>
                    <a:srgbClr val="000000"/>
                  </a:solidFill>
                  <a:latin typeface="Arial" pitchFamily="34" charset="0"/>
                  <a:cs typeface="Arial" pitchFamily="34" charset="0"/>
                </a:rPr>
                <a:t>.</a:t>
              </a:r>
              <a:endParaRPr lang="ar-EG" sz="1600" b="1" dirty="0" smtClean="0">
                <a:solidFill>
                  <a:srgbClr val="000000"/>
                </a:solidFill>
                <a:latin typeface="Arial" pitchFamily="34" charset="0"/>
                <a:cs typeface="Arial" pitchFamily="34" charset="0"/>
              </a:endParaRPr>
            </a:p>
            <a:p>
              <a:pPr marL="0" indent="0" algn="just" defTabSz="766816" fontAlgn="base">
                <a:spcBef>
                  <a:spcPct val="0"/>
                </a:spcBef>
                <a:spcAft>
                  <a:spcPts val="671"/>
                </a:spcAft>
                <a:buFont typeface="Arial" pitchFamily="34" charset="0"/>
                <a:buNone/>
              </a:pPr>
              <a:r>
                <a:rPr lang="ar-EG" sz="1600" b="1" dirty="0" smtClean="0">
                  <a:solidFill>
                    <a:srgbClr val="000000"/>
                  </a:solidFill>
                  <a:latin typeface="Arial" pitchFamily="34" charset="0"/>
                  <a:cs typeface="Arial" pitchFamily="34" charset="0"/>
                </a:rPr>
                <a:t>    وعندما تتكون مجموعات متجاورة من التلال الصخرية تظهر على شكل ما يشبه الغابات ومن ثم يطلق عليها تعبير الغابات الحجرية.</a:t>
              </a:r>
            </a:p>
            <a:p>
              <a:pPr marL="0" indent="0" algn="just" defTabSz="766816" fontAlgn="base">
                <a:spcBef>
                  <a:spcPct val="0"/>
                </a:spcBef>
                <a:spcAft>
                  <a:spcPts val="671"/>
                </a:spcAft>
                <a:buFont typeface="Arial" pitchFamily="34" charset="0"/>
                <a:buNone/>
              </a:pPr>
              <a:endParaRPr lang="ar-EG" sz="1600" b="1" dirty="0" smtClean="0">
                <a:solidFill>
                  <a:srgbClr val="000000"/>
                </a:solidFill>
                <a:latin typeface="Arial" pitchFamily="34" charset="0"/>
                <a:cs typeface="Arial" pitchFamily="34" charset="0"/>
              </a:endParaRPr>
            </a:p>
            <a:p>
              <a:pPr marL="0" indent="0" algn="just" defTabSz="766816" fontAlgn="base">
                <a:spcBef>
                  <a:spcPct val="0"/>
                </a:spcBef>
                <a:spcAft>
                  <a:spcPts val="671"/>
                </a:spcAft>
                <a:buFont typeface="Arial" pitchFamily="34" charset="0"/>
                <a:buNone/>
              </a:pPr>
              <a:r>
                <a:rPr lang="ar-EG" sz="1600" b="1" dirty="0" smtClean="0">
                  <a:solidFill>
                    <a:srgbClr val="000000"/>
                  </a:solidFill>
                  <a:latin typeface="Arial" pitchFamily="34" charset="0"/>
                  <a:cs typeface="Arial" pitchFamily="34" charset="0"/>
                </a:rPr>
                <a:t>    </a:t>
              </a:r>
              <a:endParaRPr lang="ar-SA" sz="1600" b="1" dirty="0">
                <a:solidFill>
                  <a:srgbClr val="000000"/>
                </a:solidFill>
                <a:latin typeface="Arial" pitchFamily="34" charset="0"/>
                <a:cs typeface="Arial" pitchFamily="34" charset="0"/>
              </a:endParaRPr>
            </a:p>
          </p:txBody>
        </p:sp>
      </p:grpSp>
      <p:pic>
        <p:nvPicPr>
          <p:cNvPr id="6146" name="Picture 2" descr="E:\الجيومورفولوجيا\pic\الغابات الحجرية.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4498" y="1683484"/>
            <a:ext cx="6035040" cy="48697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1850406"/>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2890391"/>
            <a:ext cx="4419600" cy="707886"/>
          </a:xfrm>
          <a:prstGeom prst="rect">
            <a:avLst/>
          </a:prstGeom>
        </p:spPr>
        <p:txBody>
          <a:bodyPr wrap="square">
            <a:spAutoFit/>
          </a:bodyPr>
          <a:lstStyle/>
          <a:p>
            <a:pPr algn="ctr"/>
            <a:r>
              <a:rPr lang="en-US" sz="4000" b="1" dirty="0">
                <a:ln w="31550" cmpd="sng">
                  <a:gradFill>
                    <a:gsLst>
                      <a:gs pos="25000">
                        <a:srgbClr val="0F6FC6">
                          <a:shade val="25000"/>
                          <a:satMod val="190000"/>
                        </a:srgbClr>
                      </a:gs>
                      <a:gs pos="80000">
                        <a:srgbClr val="0F6FC6">
                          <a:tint val="75000"/>
                          <a:satMod val="190000"/>
                        </a:srgbClr>
                      </a:gs>
                    </a:gsLst>
                    <a:lin ang="5400000"/>
                  </a:gradFill>
                  <a:prstDash val="solid"/>
                </a:ln>
                <a:solidFill>
                  <a:srgbClr val="FFFFFF"/>
                </a:solidFill>
                <a:effectLst>
                  <a:outerShdw blurRad="41275" dist="12700" dir="12000000" algn="tl" rotWithShape="0">
                    <a:srgbClr val="000000">
                      <a:alpha val="40000"/>
                    </a:srgbClr>
                  </a:outerShdw>
                </a:effectLst>
              </a:rPr>
              <a:t>To Be Continued</a:t>
            </a:r>
          </a:p>
        </p:txBody>
      </p:sp>
    </p:spTree>
    <p:extLst>
      <p:ext uri="{BB962C8B-B14F-4D97-AF65-F5344CB8AC3E}">
        <p14:creationId xmlns:p14="http://schemas.microsoft.com/office/powerpoint/2010/main" val="2353711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ctrTitle"/>
          </p:nvPr>
        </p:nvSpPr>
        <p:spPr>
          <a:xfrm>
            <a:off x="341891" y="457200"/>
            <a:ext cx="8458200" cy="885371"/>
          </a:xfrm>
        </p:spPr>
        <p:txBody>
          <a:bodyPr>
            <a:normAutofit/>
          </a:bodyPr>
          <a:lstStyle/>
          <a:p>
            <a:pPr algn="ctr" rtl="1"/>
            <a:r>
              <a:rPr lang="ar-EG" dirty="0" smtClean="0">
                <a:latin typeface="Arial" pitchFamily="34" charset="0"/>
                <a:cs typeface="Arial" pitchFamily="34" charset="0"/>
              </a:rPr>
              <a:t>المياه الجوفية وتأثيرها في تشكيل سطح الأرض</a:t>
            </a:r>
            <a:endParaRPr lang="ar-SA" dirty="0">
              <a:latin typeface="Arial" pitchFamily="34" charset="0"/>
              <a:cs typeface="Arial" pitchFamily="34" charset="0"/>
            </a:endParaRPr>
          </a:p>
        </p:txBody>
      </p:sp>
      <p:pic>
        <p:nvPicPr>
          <p:cNvPr id="1028" name="Picture 4" descr="E:\الجيومورفولوجيا\pic\الكهوف الملونة في الصين.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600200"/>
            <a:ext cx="6309360" cy="3722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63015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
          <p:cNvGrpSpPr>
            <a:grpSpLocks/>
          </p:cNvGrpSpPr>
          <p:nvPr/>
        </p:nvGrpSpPr>
        <p:grpSpPr bwMode="auto">
          <a:xfrm>
            <a:off x="832" y="48"/>
            <a:ext cx="9143346" cy="6857143"/>
            <a:chOff x="106855260" y="107967780"/>
            <a:chExt cx="6645600" cy="4285296"/>
          </a:xfrm>
        </p:grpSpPr>
        <p:sp>
          <p:nvSpPr>
            <p:cNvPr id="3" name="Rectangle 15"/>
            <p:cNvSpPr>
              <a:spLocks noChangeArrowheads="1"/>
            </p:cNvSpPr>
            <p:nvPr/>
          </p:nvSpPr>
          <p:spPr bwMode="auto">
            <a:xfrm flipH="1">
              <a:off x="106855260" y="107967780"/>
              <a:ext cx="6556992" cy="493698"/>
            </a:xfrm>
            <a:prstGeom prst="rect">
              <a:avLst/>
            </a:prstGeom>
            <a:solidFill>
              <a:srgbClr val="000000"/>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nvGrpSpPr>
            <p:cNvPr id="4" name="Group 16"/>
            <p:cNvGrpSpPr>
              <a:grpSpLocks/>
            </p:cNvGrpSpPr>
            <p:nvPr/>
          </p:nvGrpSpPr>
          <p:grpSpPr bwMode="auto">
            <a:xfrm>
              <a:off x="112947060" y="108101490"/>
              <a:ext cx="221520" cy="225428"/>
              <a:chOff x="112947060" y="108101490"/>
              <a:chExt cx="221520" cy="225428"/>
            </a:xfrm>
          </p:grpSpPr>
          <p:sp>
            <p:nvSpPr>
              <p:cNvPr id="22" name="AutoShape 17"/>
              <p:cNvSpPr>
                <a:spLocks noChangeArrowheads="1"/>
              </p:cNvSpPr>
              <p:nvPr/>
            </p:nvSpPr>
            <p:spPr bwMode="auto">
              <a:xfrm flipH="1">
                <a:off x="112947060" y="108101490"/>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23" name="AutoShape 18"/>
              <p:cNvSpPr>
                <a:spLocks noChangeArrowheads="1"/>
              </p:cNvSpPr>
              <p:nvPr/>
            </p:nvSpPr>
            <p:spPr bwMode="auto">
              <a:xfrm flipH="1">
                <a:off x="112947060" y="108192052"/>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24" name="AutoShape 19"/>
              <p:cNvSpPr>
                <a:spLocks noChangeArrowheads="1"/>
              </p:cNvSpPr>
              <p:nvPr/>
            </p:nvSpPr>
            <p:spPr bwMode="auto">
              <a:xfrm flipH="1">
                <a:off x="112947060" y="108283569"/>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sp>
          <p:nvSpPr>
            <p:cNvPr id="5" name="Rectangle 20"/>
            <p:cNvSpPr>
              <a:spLocks noChangeArrowheads="1"/>
            </p:cNvSpPr>
            <p:nvPr/>
          </p:nvSpPr>
          <p:spPr bwMode="auto">
            <a:xfrm flipH="1">
              <a:off x="106855260" y="108747196"/>
              <a:ext cx="6527735" cy="3505880"/>
            </a:xfrm>
            <a:prstGeom prst="rect">
              <a:avLst/>
            </a:prstGeom>
            <a:solidFill>
              <a:schemeClr val="bg2">
                <a:lumMod val="90000"/>
              </a:schemeClr>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6" name="Rectangle 21"/>
            <p:cNvSpPr>
              <a:spLocks noChangeArrowheads="1"/>
            </p:cNvSpPr>
            <p:nvPr/>
          </p:nvSpPr>
          <p:spPr bwMode="auto">
            <a:xfrm flipH="1">
              <a:off x="107072520" y="109145019"/>
              <a:ext cx="2274840" cy="2808529"/>
            </a:xfrm>
            <a:prstGeom prst="rect">
              <a:avLst/>
            </a:prstGeom>
            <a:solidFill>
              <a:srgbClr val="FFFFFF"/>
            </a:solidFill>
            <a:ln w="12700" algn="in">
              <a:solidFill>
                <a:srgbClr val="FF6600"/>
              </a:solidFill>
              <a:miter lim="800000"/>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7" name="Rectangle 22"/>
            <p:cNvSpPr>
              <a:spLocks noChangeArrowheads="1"/>
            </p:cNvSpPr>
            <p:nvPr/>
          </p:nvSpPr>
          <p:spPr bwMode="auto">
            <a:xfrm flipH="1">
              <a:off x="113168580" y="108747196"/>
              <a:ext cx="331631" cy="3505880"/>
            </a:xfrm>
            <a:prstGeom prst="rect">
              <a:avLst/>
            </a:prstGeom>
            <a:gradFill flip="none" rotWithShape="1">
              <a:gsLst>
                <a:gs pos="0">
                  <a:schemeClr val="bg2">
                    <a:lumMod val="90000"/>
                    <a:shade val="30000"/>
                    <a:satMod val="115000"/>
                  </a:schemeClr>
                </a:gs>
                <a:gs pos="50000">
                  <a:schemeClr val="bg2">
                    <a:lumMod val="90000"/>
                    <a:shade val="67500"/>
                    <a:satMod val="115000"/>
                  </a:schemeClr>
                </a:gs>
                <a:gs pos="100000">
                  <a:schemeClr val="bg2">
                    <a:lumMod val="90000"/>
                    <a:shade val="100000"/>
                    <a:satMod val="115000"/>
                  </a:schemeClr>
                </a:gs>
              </a:gsLst>
              <a:lin ang="0" scaled="1"/>
              <a:tileRect/>
            </a:gra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9" name="Text Box 24"/>
            <p:cNvSpPr txBox="1">
              <a:spLocks noChangeArrowheads="1"/>
            </p:cNvSpPr>
            <p:nvPr/>
          </p:nvSpPr>
          <p:spPr bwMode="auto">
            <a:xfrm flipH="1">
              <a:off x="107069303" y="109145018"/>
              <a:ext cx="2278057" cy="28085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algn="just" defTabSz="766816" rtl="1" fontAlgn="base">
                <a:lnSpc>
                  <a:spcPct val="150000"/>
                </a:lnSpc>
                <a:spcBef>
                  <a:spcPct val="0"/>
                </a:spcBef>
                <a:spcAft>
                  <a:spcPct val="0"/>
                </a:spcAft>
              </a:pPr>
              <a:r>
                <a:rPr lang="ar-EG" b="1" dirty="0" smtClean="0">
                  <a:solidFill>
                    <a:srgbClr val="000000"/>
                  </a:solidFill>
                  <a:latin typeface="Arial" pitchFamily="34" charset="0"/>
                  <a:cs typeface="Arial" pitchFamily="34" charset="0"/>
                </a:rPr>
                <a:t>    تسهم  المياه</a:t>
              </a:r>
              <a:r>
                <a:rPr lang="ar-SA" b="1" dirty="0" smtClean="0">
                  <a:solidFill>
                    <a:srgbClr val="000000"/>
                  </a:solidFill>
                  <a:latin typeface="Arial" pitchFamily="34" charset="0"/>
                  <a:cs typeface="Arial" pitchFamily="34" charset="0"/>
                </a:rPr>
                <a:t> </a:t>
              </a:r>
              <a:r>
                <a:rPr lang="ar-EG" b="1" dirty="0" smtClean="0">
                  <a:solidFill>
                    <a:srgbClr val="000000"/>
                  </a:solidFill>
                  <a:latin typeface="Arial" pitchFamily="34" charset="0"/>
                  <a:cs typeface="Arial" pitchFamily="34" charset="0"/>
                </a:rPr>
                <a:t> الجوفية في تشكيل جوف القشرة الأرضية</a:t>
              </a:r>
              <a:r>
                <a:rPr lang="ar-EG" b="1" dirty="0">
                  <a:solidFill>
                    <a:srgbClr val="000000"/>
                  </a:solidFill>
                  <a:latin typeface="Arial" pitchFamily="34" charset="0"/>
                  <a:cs typeface="Arial" pitchFamily="34" charset="0"/>
                </a:rPr>
                <a:t>، كما تسهم </a:t>
              </a:r>
              <a:r>
                <a:rPr lang="ar-EG" b="1" dirty="0" smtClean="0">
                  <a:solidFill>
                    <a:srgbClr val="000000"/>
                  </a:solidFill>
                  <a:latin typeface="Arial" pitchFamily="34" charset="0"/>
                  <a:cs typeface="Arial" pitchFamily="34" charset="0"/>
                </a:rPr>
                <a:t>كذلك في تكوين ظاهرات جيومورفولوجية متنوعة فوق سطح الأرض.</a:t>
              </a:r>
              <a:endParaRPr lang="ar-SA" b="1" dirty="0">
                <a:solidFill>
                  <a:srgbClr val="000000"/>
                </a:solidFill>
                <a:latin typeface="Arial" pitchFamily="34" charset="0"/>
                <a:cs typeface="Arial" pitchFamily="34" charset="0"/>
              </a:endParaRPr>
            </a:p>
            <a:p>
              <a:pPr algn="just" defTabSz="766816" rtl="1" fontAlgn="base">
                <a:spcBef>
                  <a:spcPct val="0"/>
                </a:spcBef>
                <a:spcAft>
                  <a:spcPct val="0"/>
                </a:spcAft>
              </a:pPr>
              <a:r>
                <a:rPr lang="ar-EG" b="1" dirty="0" smtClean="0">
                  <a:solidFill>
                    <a:srgbClr val="000000"/>
                  </a:solidFill>
                  <a:latin typeface="Arial" pitchFamily="34" charset="0"/>
                  <a:cs typeface="Arial" pitchFamily="34" charset="0"/>
                </a:rPr>
                <a:t>  ويظهر فعل المياه الجوفية في المناطق التي تتكون من صخور جيرية وطباشيرية؛ حيث تعمل المياه على تكوين الحفر  والكهوف والمنخفضات إلي جانب الأنهار الباطنية التي تنشأ في جوف القشرة الصخرية.</a:t>
              </a:r>
            </a:p>
            <a:p>
              <a:pPr algn="just" defTabSz="766816" rtl="1" fontAlgn="base">
                <a:spcBef>
                  <a:spcPct val="0"/>
                </a:spcBef>
                <a:spcAft>
                  <a:spcPct val="0"/>
                </a:spcAft>
              </a:pPr>
              <a:r>
                <a:rPr lang="ar-SA" b="1" dirty="0" smtClean="0">
                  <a:solidFill>
                    <a:srgbClr val="000000"/>
                  </a:solidFill>
                  <a:latin typeface="Arial" pitchFamily="34" charset="0"/>
                  <a:cs typeface="Arial" pitchFamily="34" charset="0"/>
                </a:rPr>
                <a:t>أطلقت</a:t>
              </a:r>
              <a:r>
                <a:rPr lang="ar-EG" b="1" dirty="0" smtClean="0">
                  <a:solidFill>
                    <a:srgbClr val="000000"/>
                  </a:solidFill>
                  <a:latin typeface="Arial" pitchFamily="34" charset="0"/>
                  <a:cs typeface="Arial" pitchFamily="34" charset="0"/>
                </a:rPr>
                <a:t> ت</a:t>
              </a:r>
              <a:r>
                <a:rPr lang="ar-SA" b="1" dirty="0" smtClean="0">
                  <a:solidFill>
                    <a:srgbClr val="000000"/>
                  </a:solidFill>
                  <a:latin typeface="Arial" pitchFamily="34" charset="0"/>
                  <a:cs typeface="Arial" pitchFamily="34" charset="0"/>
                </a:rPr>
                <a:t>سمية </a:t>
              </a:r>
              <a:r>
                <a:rPr lang="ar-EG" b="1" dirty="0" err="1" smtClean="0">
                  <a:solidFill>
                    <a:srgbClr val="000000"/>
                  </a:solidFill>
                  <a:latin typeface="Arial" pitchFamily="34" charset="0"/>
                  <a:cs typeface="Arial" pitchFamily="34" charset="0"/>
                </a:rPr>
                <a:t>الكارست</a:t>
              </a:r>
              <a:r>
                <a:rPr lang="ar-EG" b="1" dirty="0" smtClean="0">
                  <a:solidFill>
                    <a:srgbClr val="000000"/>
                  </a:solidFill>
                  <a:latin typeface="Arial" pitchFamily="34" charset="0"/>
                  <a:cs typeface="Arial" pitchFamily="34" charset="0"/>
                </a:rPr>
                <a:t> نسبة إلي</a:t>
              </a:r>
              <a:r>
                <a:rPr lang="ar-SA" b="1" dirty="0" smtClean="0">
                  <a:solidFill>
                    <a:srgbClr val="000000"/>
                  </a:solidFill>
                  <a:latin typeface="Arial" pitchFamily="34" charset="0"/>
                  <a:cs typeface="Arial" pitchFamily="34" charset="0"/>
                </a:rPr>
                <a:t> </a:t>
              </a:r>
              <a:r>
                <a:rPr lang="ar-SA" b="1" dirty="0">
                  <a:solidFill>
                    <a:srgbClr val="000000"/>
                  </a:solidFill>
                  <a:latin typeface="Arial" pitchFamily="34" charset="0"/>
                  <a:cs typeface="Arial" pitchFamily="34" charset="0"/>
                </a:rPr>
                <a:t>إقليم </a:t>
              </a:r>
              <a:r>
                <a:rPr lang="en-US" b="1" dirty="0">
                  <a:solidFill>
                    <a:srgbClr val="000000"/>
                  </a:solidFill>
                  <a:latin typeface="Arial" pitchFamily="34" charset="0"/>
                  <a:cs typeface="Arial" pitchFamily="34" charset="0"/>
                </a:rPr>
                <a:t>Karst </a:t>
              </a:r>
              <a:r>
                <a:rPr lang="ar-EG" b="1" dirty="0" smtClean="0">
                  <a:solidFill>
                    <a:srgbClr val="000000"/>
                  </a:solidFill>
                  <a:latin typeface="Arial" pitchFamily="34" charset="0"/>
                  <a:cs typeface="Arial" pitchFamily="34" charset="0"/>
                </a:rPr>
                <a:t> </a:t>
              </a:r>
              <a:r>
                <a:rPr lang="ar-SA" b="1" dirty="0" smtClean="0">
                  <a:solidFill>
                    <a:srgbClr val="000000"/>
                  </a:solidFill>
                  <a:latin typeface="Arial" pitchFamily="34" charset="0"/>
                  <a:cs typeface="Arial" pitchFamily="34" charset="0"/>
                </a:rPr>
                <a:t>في </a:t>
              </a:r>
              <a:r>
                <a:rPr lang="ar-SA" b="1" dirty="0">
                  <a:solidFill>
                    <a:srgbClr val="000000"/>
                  </a:solidFill>
                  <a:latin typeface="Arial" pitchFamily="34" charset="0"/>
                  <a:cs typeface="Arial" pitchFamily="34" charset="0"/>
                </a:rPr>
                <a:t>يوغسلافيا الذي تنتشر فيها هذه الظاهرة بشكل مثالي.</a:t>
              </a:r>
            </a:p>
            <a:p>
              <a:pPr defTabSz="766816" fontAlgn="base">
                <a:spcBef>
                  <a:spcPct val="0"/>
                </a:spcBef>
                <a:spcAft>
                  <a:spcPct val="0"/>
                </a:spcAft>
              </a:pPr>
              <a:r>
                <a:rPr lang="ar-SA" sz="1500" dirty="0">
                  <a:solidFill>
                    <a:srgbClr val="000000"/>
                  </a:solidFill>
                  <a:latin typeface="Franklin Gothic Medium Cond" pitchFamily="34" charset="0"/>
                </a:rPr>
                <a:t>‏</a:t>
              </a:r>
              <a:endParaRPr lang="ar-SA" sz="1500" dirty="0">
                <a:solidFill>
                  <a:prstClr val="black"/>
                </a:solidFill>
                <a:latin typeface="Arial" pitchFamily="34" charset="0"/>
              </a:endParaRPr>
            </a:p>
          </p:txBody>
        </p:sp>
        <p:sp>
          <p:nvSpPr>
            <p:cNvPr id="10" name="Text Box 25"/>
            <p:cNvSpPr txBox="1">
              <a:spLocks noChangeArrowheads="1"/>
            </p:cNvSpPr>
            <p:nvPr/>
          </p:nvSpPr>
          <p:spPr bwMode="auto">
            <a:xfrm flipH="1">
              <a:off x="107196911" y="108824934"/>
              <a:ext cx="2153667" cy="2380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algn="ctr" defTabSz="766816" rtl="1" fontAlgn="base">
                <a:spcBef>
                  <a:spcPct val="0"/>
                </a:spcBef>
                <a:spcAft>
                  <a:spcPct val="0"/>
                </a:spcAft>
              </a:pPr>
              <a:r>
                <a:rPr lang="ar-EG" sz="2300" b="1" dirty="0" smtClean="0">
                  <a:solidFill>
                    <a:srgbClr val="000000"/>
                  </a:solidFill>
                  <a:latin typeface="Arial" pitchFamily="34" charset="0"/>
                  <a:cs typeface="Arial" pitchFamily="34" charset="0"/>
                </a:rPr>
                <a:t>مقدمة</a:t>
              </a:r>
              <a:r>
                <a:rPr lang="ar-SA" sz="2300" b="1" dirty="0" smtClean="0">
                  <a:solidFill>
                    <a:srgbClr val="000000"/>
                  </a:solidFill>
                  <a:latin typeface="Arial" pitchFamily="34" charset="0"/>
                  <a:cs typeface="Arial" pitchFamily="34" charset="0"/>
                </a:rPr>
                <a:t> </a:t>
              </a:r>
              <a:endParaRPr lang="ar-SA" sz="3700" b="1" dirty="0">
                <a:solidFill>
                  <a:prstClr val="black"/>
                </a:solidFill>
                <a:latin typeface="Arial" pitchFamily="34" charset="0"/>
                <a:cs typeface="Arial" pitchFamily="34" charset="0"/>
              </a:endParaRPr>
            </a:p>
          </p:txBody>
        </p:sp>
        <p:sp>
          <p:nvSpPr>
            <p:cNvPr id="13" name="Text Box 28"/>
            <p:cNvSpPr txBox="1">
              <a:spLocks noChangeArrowheads="1"/>
            </p:cNvSpPr>
            <p:nvPr/>
          </p:nvSpPr>
          <p:spPr bwMode="auto">
            <a:xfrm flipH="1">
              <a:off x="106943868" y="107967780"/>
              <a:ext cx="5781672" cy="4936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ctr" anchorCtr="0" compatLnSpc="1">
              <a:prstTxWarp prst="textNoShape">
                <a:avLst/>
              </a:prstTxWarp>
            </a:bodyPr>
            <a:lstStyle/>
            <a:p>
              <a:pPr algn="ctr" defTabSz="766816" fontAlgn="base">
                <a:spcBef>
                  <a:spcPct val="0"/>
                </a:spcBef>
                <a:spcAft>
                  <a:spcPct val="0"/>
                </a:spcAft>
              </a:pPr>
              <a:r>
                <a:rPr lang="ar-EG" sz="3600" cap="all" dirty="0">
                  <a:solidFill>
                    <a:srgbClr val="4E3B30"/>
                  </a:solidFill>
                  <a:effectLst>
                    <a:reflection blurRad="12700" stA="48000" endA="300" endPos="55000" dir="5400000" sy="-90000" algn="bl" rotWithShape="0"/>
                  </a:effectLst>
                  <a:latin typeface="Arial" pitchFamily="34" charset="0"/>
                  <a:ea typeface="+mj-ea"/>
                  <a:cs typeface="Arial" pitchFamily="34" charset="0"/>
                </a:rPr>
                <a:t>المياه الجوفية وتأثيرها في تشكيل سطح الأرض</a:t>
              </a:r>
              <a:endParaRPr lang="ar-SA" sz="2300" dirty="0">
                <a:solidFill>
                  <a:srgbClr val="FFFFFF"/>
                </a:solidFill>
                <a:latin typeface="Franklin Gothic Heavy" pitchFamily="34" charset="0"/>
                <a:cs typeface="Arial" pitchFamily="34" charset="0"/>
              </a:endParaRPr>
            </a:p>
          </p:txBody>
        </p:sp>
        <p:sp>
          <p:nvSpPr>
            <p:cNvPr id="20" name="Rectangle 30" hidden="1"/>
            <p:cNvSpPr>
              <a:spLocks noChangeArrowheads="1"/>
            </p:cNvSpPr>
            <p:nvPr/>
          </p:nvSpPr>
          <p:spPr bwMode="auto">
            <a:xfrm>
              <a:off x="108458176" y="109118630"/>
              <a:ext cx="675199" cy="675199"/>
            </a:xfrm>
            <a:prstGeom prst="rect">
              <a:avLst/>
            </a:prstGeom>
            <a:solidFill>
              <a:srgbClr val="FFFFFF"/>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15" name="Rectangle 32"/>
            <p:cNvSpPr>
              <a:spLocks noChangeArrowheads="1"/>
            </p:cNvSpPr>
            <p:nvPr/>
          </p:nvSpPr>
          <p:spPr bwMode="auto">
            <a:xfrm>
              <a:off x="113412252" y="107967780"/>
              <a:ext cx="88608" cy="4285296"/>
            </a:xfrm>
            <a:prstGeom prst="rect">
              <a:avLst/>
            </a:prstGeom>
            <a:solidFill>
              <a:srgbClr val="FF6600"/>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sp>
        <p:nvSpPr>
          <p:cNvPr id="18" name="Text Box 24"/>
          <p:cNvSpPr txBox="1">
            <a:spLocks noChangeArrowheads="1"/>
          </p:cNvSpPr>
          <p:nvPr/>
        </p:nvSpPr>
        <p:spPr bwMode="auto">
          <a:xfrm flipH="1">
            <a:off x="3657596" y="1562114"/>
            <a:ext cx="4877021" cy="48157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algn="ctr" defTabSz="766816" rtl="1" fontAlgn="base">
              <a:lnSpc>
                <a:spcPct val="150000"/>
              </a:lnSpc>
              <a:spcBef>
                <a:spcPct val="0"/>
              </a:spcBef>
              <a:spcAft>
                <a:spcPct val="0"/>
              </a:spcAft>
            </a:pPr>
            <a:r>
              <a:rPr lang="ar-EG" sz="2000" b="1" dirty="0" smtClean="0">
                <a:solidFill>
                  <a:srgbClr val="000000"/>
                </a:solidFill>
                <a:latin typeface="Arial" pitchFamily="34" charset="0"/>
                <a:cs typeface="Arial" pitchFamily="34" charset="0"/>
              </a:rPr>
              <a:t> </a:t>
            </a:r>
            <a:r>
              <a:rPr lang="ar-EG" sz="2400" b="1" dirty="0" smtClean="0">
                <a:solidFill>
                  <a:srgbClr val="000000"/>
                </a:solidFill>
                <a:latin typeface="Arial" pitchFamily="34" charset="0"/>
                <a:cs typeface="Arial" pitchFamily="34" charset="0"/>
              </a:rPr>
              <a:t>أثر فعل المياه الجوفية في تشكيل الظاهرات الجيومورفولوجية في أقاليم </a:t>
            </a:r>
            <a:r>
              <a:rPr lang="ar-EG" sz="2400" b="1" dirty="0" err="1" smtClean="0">
                <a:solidFill>
                  <a:srgbClr val="000000"/>
                </a:solidFill>
                <a:latin typeface="Arial" pitchFamily="34" charset="0"/>
                <a:cs typeface="Arial" pitchFamily="34" charset="0"/>
              </a:rPr>
              <a:t>الكارست</a:t>
            </a:r>
            <a:r>
              <a:rPr lang="ar-EG" sz="2400" b="1" dirty="0" smtClean="0">
                <a:solidFill>
                  <a:srgbClr val="000000"/>
                </a:solidFill>
                <a:latin typeface="Arial" pitchFamily="34" charset="0"/>
                <a:cs typeface="Arial" pitchFamily="34" charset="0"/>
              </a:rPr>
              <a:t> الجيرية</a:t>
            </a:r>
            <a:endParaRPr lang="ar-SA" sz="2400" dirty="0">
              <a:solidFill>
                <a:srgbClr val="000000"/>
              </a:solidFill>
              <a:latin typeface="Franklin Gothic Medium Cond" pitchFamily="34" charset="0"/>
            </a:endParaRPr>
          </a:p>
          <a:p>
            <a:pPr defTabSz="766816" fontAlgn="base">
              <a:spcBef>
                <a:spcPct val="0"/>
              </a:spcBef>
              <a:spcAft>
                <a:spcPct val="0"/>
              </a:spcAft>
            </a:pPr>
            <a:r>
              <a:rPr lang="ar-SA" sz="1500" dirty="0">
                <a:solidFill>
                  <a:srgbClr val="000000"/>
                </a:solidFill>
                <a:latin typeface="Franklin Gothic Medium Cond" pitchFamily="34" charset="0"/>
              </a:rPr>
              <a:t>‏</a:t>
            </a:r>
            <a:endParaRPr lang="ar-SA" sz="1500" dirty="0">
              <a:solidFill>
                <a:prstClr val="black"/>
              </a:solidFill>
              <a:latin typeface="Arial" pitchFamily="34" charset="0"/>
            </a:endParaRPr>
          </a:p>
        </p:txBody>
      </p:sp>
      <p:pic>
        <p:nvPicPr>
          <p:cNvPr id="2052" name="Picture 4" descr="E:\الجيومورفولوجيا\pic\محمية وولونغ الكارستية.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71452" y="2806024"/>
            <a:ext cx="4762500" cy="3571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4411790"/>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
          <p:cNvGrpSpPr>
            <a:grpSpLocks/>
          </p:cNvGrpSpPr>
          <p:nvPr/>
        </p:nvGrpSpPr>
        <p:grpSpPr bwMode="auto">
          <a:xfrm>
            <a:off x="832" y="48"/>
            <a:ext cx="9143346" cy="6857143"/>
            <a:chOff x="106855260" y="107967780"/>
            <a:chExt cx="6645600" cy="4285296"/>
          </a:xfrm>
        </p:grpSpPr>
        <p:sp>
          <p:nvSpPr>
            <p:cNvPr id="3" name="Rectangle 15"/>
            <p:cNvSpPr>
              <a:spLocks noChangeArrowheads="1"/>
            </p:cNvSpPr>
            <p:nvPr/>
          </p:nvSpPr>
          <p:spPr bwMode="auto">
            <a:xfrm flipH="1">
              <a:off x="106855260" y="107967780"/>
              <a:ext cx="6556992" cy="493698"/>
            </a:xfrm>
            <a:prstGeom prst="rect">
              <a:avLst/>
            </a:prstGeom>
            <a:solidFill>
              <a:srgbClr val="000000"/>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nvGrpSpPr>
            <p:cNvPr id="4" name="Group 16"/>
            <p:cNvGrpSpPr>
              <a:grpSpLocks/>
            </p:cNvGrpSpPr>
            <p:nvPr/>
          </p:nvGrpSpPr>
          <p:grpSpPr bwMode="auto">
            <a:xfrm>
              <a:off x="112947060" y="108101490"/>
              <a:ext cx="221520" cy="225428"/>
              <a:chOff x="112947060" y="108101490"/>
              <a:chExt cx="221520" cy="225428"/>
            </a:xfrm>
          </p:grpSpPr>
          <p:sp>
            <p:nvSpPr>
              <p:cNvPr id="22" name="AutoShape 17"/>
              <p:cNvSpPr>
                <a:spLocks noChangeArrowheads="1"/>
              </p:cNvSpPr>
              <p:nvPr/>
            </p:nvSpPr>
            <p:spPr bwMode="auto">
              <a:xfrm flipH="1">
                <a:off x="112947060" y="108101490"/>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23" name="AutoShape 18"/>
              <p:cNvSpPr>
                <a:spLocks noChangeArrowheads="1"/>
              </p:cNvSpPr>
              <p:nvPr/>
            </p:nvSpPr>
            <p:spPr bwMode="auto">
              <a:xfrm flipH="1">
                <a:off x="112947060" y="108192052"/>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24" name="AutoShape 19"/>
              <p:cNvSpPr>
                <a:spLocks noChangeArrowheads="1"/>
              </p:cNvSpPr>
              <p:nvPr/>
            </p:nvSpPr>
            <p:spPr bwMode="auto">
              <a:xfrm flipH="1">
                <a:off x="112947060" y="108283569"/>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sp>
          <p:nvSpPr>
            <p:cNvPr id="5" name="Rectangle 20"/>
            <p:cNvSpPr>
              <a:spLocks noChangeArrowheads="1"/>
            </p:cNvSpPr>
            <p:nvPr/>
          </p:nvSpPr>
          <p:spPr bwMode="auto">
            <a:xfrm flipH="1">
              <a:off x="106855260" y="108747196"/>
              <a:ext cx="6527735" cy="3505880"/>
            </a:xfrm>
            <a:prstGeom prst="rect">
              <a:avLst/>
            </a:prstGeom>
            <a:solidFill>
              <a:schemeClr val="bg2">
                <a:lumMod val="90000"/>
              </a:schemeClr>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7" name="Rectangle 22"/>
            <p:cNvSpPr>
              <a:spLocks noChangeArrowheads="1"/>
            </p:cNvSpPr>
            <p:nvPr/>
          </p:nvSpPr>
          <p:spPr bwMode="auto">
            <a:xfrm flipH="1">
              <a:off x="113168580" y="108747196"/>
              <a:ext cx="331631" cy="3505880"/>
            </a:xfrm>
            <a:prstGeom prst="rect">
              <a:avLst/>
            </a:prstGeom>
            <a:gradFill flip="none" rotWithShape="1">
              <a:gsLst>
                <a:gs pos="0">
                  <a:schemeClr val="bg2">
                    <a:lumMod val="90000"/>
                    <a:shade val="30000"/>
                    <a:satMod val="115000"/>
                  </a:schemeClr>
                </a:gs>
                <a:gs pos="50000">
                  <a:schemeClr val="bg2">
                    <a:lumMod val="90000"/>
                    <a:shade val="67500"/>
                    <a:satMod val="115000"/>
                  </a:schemeClr>
                </a:gs>
                <a:gs pos="100000">
                  <a:schemeClr val="bg2">
                    <a:lumMod val="90000"/>
                    <a:shade val="100000"/>
                    <a:satMod val="115000"/>
                  </a:schemeClr>
                </a:gs>
              </a:gsLst>
              <a:lin ang="0" scaled="1"/>
              <a:tileRect/>
            </a:gra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11" name="Text Box 26"/>
            <p:cNvSpPr txBox="1">
              <a:spLocks noChangeArrowheads="1"/>
            </p:cNvSpPr>
            <p:nvPr/>
          </p:nvSpPr>
          <p:spPr bwMode="auto">
            <a:xfrm flipH="1">
              <a:off x="106955225" y="108461478"/>
              <a:ext cx="6364372" cy="2857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algn="ctr" defTabSz="766816" rtl="1" fontAlgn="base">
                <a:spcBef>
                  <a:spcPct val="0"/>
                </a:spcBef>
                <a:spcAft>
                  <a:spcPts val="587"/>
                </a:spcAft>
              </a:pPr>
              <a:r>
                <a:rPr lang="ar-SA" sz="2800" b="1" dirty="0">
                  <a:solidFill>
                    <a:srgbClr val="000000"/>
                  </a:solidFill>
                  <a:latin typeface="Arial" pitchFamily="34" charset="0"/>
                  <a:cs typeface="Arial" pitchFamily="34" charset="0"/>
                </a:rPr>
                <a:t>أولا : الأشكال الأرضية الناتجة عن تأثير المياه الجوفية </a:t>
              </a:r>
              <a:r>
                <a:rPr lang="ar-SA" sz="2000" dirty="0" smtClean="0">
                  <a:solidFill>
                    <a:srgbClr val="000000"/>
                  </a:solidFill>
                  <a:latin typeface="Franklin Gothic Book" pitchFamily="34" charset="0"/>
                </a:rPr>
                <a:t>.</a:t>
              </a:r>
              <a:endParaRPr lang="ar-SA" sz="2000" dirty="0">
                <a:solidFill>
                  <a:srgbClr val="000000"/>
                </a:solidFill>
                <a:latin typeface="Franklin Gothic Book" pitchFamily="34" charset="0"/>
              </a:endParaRPr>
            </a:p>
          </p:txBody>
        </p:sp>
        <p:sp>
          <p:nvSpPr>
            <p:cNvPr id="13" name="Text Box 28"/>
            <p:cNvSpPr txBox="1">
              <a:spLocks noChangeArrowheads="1"/>
            </p:cNvSpPr>
            <p:nvPr/>
          </p:nvSpPr>
          <p:spPr bwMode="auto">
            <a:xfrm flipH="1">
              <a:off x="106943868" y="107967780"/>
              <a:ext cx="5781672" cy="4936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ctr" anchorCtr="0" compatLnSpc="1">
              <a:prstTxWarp prst="textNoShape">
                <a:avLst/>
              </a:prstTxWarp>
            </a:bodyPr>
            <a:lstStyle/>
            <a:p>
              <a:pPr algn="ctr" defTabSz="766816" fontAlgn="base">
                <a:spcBef>
                  <a:spcPct val="0"/>
                </a:spcBef>
                <a:spcAft>
                  <a:spcPct val="0"/>
                </a:spcAft>
              </a:pPr>
              <a:r>
                <a:rPr lang="ar-EG" sz="3600" cap="all" dirty="0">
                  <a:solidFill>
                    <a:srgbClr val="4E3B30"/>
                  </a:solidFill>
                  <a:effectLst>
                    <a:reflection blurRad="12700" stA="48000" endA="300" endPos="55000" dir="5400000" sy="-90000" algn="bl" rotWithShape="0"/>
                  </a:effectLst>
                  <a:latin typeface="Arial" pitchFamily="34" charset="0"/>
                  <a:ea typeface="+mj-ea"/>
                  <a:cs typeface="Arial" pitchFamily="34" charset="0"/>
                </a:rPr>
                <a:t>المياه الجوفية وتأثيرها في تشكيل سطح الأرض</a:t>
              </a:r>
              <a:endParaRPr lang="ar-SA" sz="2300" dirty="0">
                <a:solidFill>
                  <a:srgbClr val="FFFFFF"/>
                </a:solidFill>
                <a:latin typeface="Franklin Gothic Heavy" pitchFamily="34" charset="0"/>
                <a:cs typeface="Arial" pitchFamily="34" charset="0"/>
              </a:endParaRPr>
            </a:p>
          </p:txBody>
        </p:sp>
        <p:sp>
          <p:nvSpPr>
            <p:cNvPr id="20" name="Rectangle 30" hidden="1"/>
            <p:cNvSpPr>
              <a:spLocks noChangeArrowheads="1"/>
            </p:cNvSpPr>
            <p:nvPr/>
          </p:nvSpPr>
          <p:spPr bwMode="auto">
            <a:xfrm>
              <a:off x="108458176" y="109118630"/>
              <a:ext cx="675199" cy="675199"/>
            </a:xfrm>
            <a:prstGeom prst="rect">
              <a:avLst/>
            </a:prstGeom>
            <a:solidFill>
              <a:srgbClr val="FFFFFF"/>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15" name="Rectangle 32"/>
            <p:cNvSpPr>
              <a:spLocks noChangeArrowheads="1"/>
            </p:cNvSpPr>
            <p:nvPr/>
          </p:nvSpPr>
          <p:spPr bwMode="auto">
            <a:xfrm>
              <a:off x="113412252" y="107967780"/>
              <a:ext cx="88608" cy="4285296"/>
            </a:xfrm>
            <a:prstGeom prst="rect">
              <a:avLst/>
            </a:prstGeom>
            <a:solidFill>
              <a:srgbClr val="FF6600"/>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sp>
        <p:nvSpPr>
          <p:cNvPr id="26" name="AutoShape 32"/>
          <p:cNvSpPr>
            <a:spLocks noChangeArrowheads="1"/>
          </p:cNvSpPr>
          <p:nvPr/>
        </p:nvSpPr>
        <p:spPr bwMode="auto">
          <a:xfrm flipH="1">
            <a:off x="58089" y="3468317"/>
            <a:ext cx="7033922" cy="1156260"/>
          </a:xfrm>
          <a:prstGeom prst="roundRect">
            <a:avLst>
              <a:gd name="adj" fmla="val 8556"/>
            </a:avLst>
          </a:prstGeom>
          <a:solidFill>
            <a:schemeClr val="bg1"/>
          </a:solidFill>
          <a:ln w="9525" algn="in">
            <a:solidFill>
              <a:srgbClr val="FFCC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27" name="AutoShape 33"/>
          <p:cNvSpPr>
            <a:spLocks noChangeArrowheads="1"/>
          </p:cNvSpPr>
          <p:nvPr/>
        </p:nvSpPr>
        <p:spPr bwMode="auto">
          <a:xfrm flipH="1">
            <a:off x="122743" y="4830405"/>
            <a:ext cx="7033922" cy="1911942"/>
          </a:xfrm>
          <a:prstGeom prst="roundRect">
            <a:avLst>
              <a:gd name="adj" fmla="val 5292"/>
            </a:avLst>
          </a:prstGeom>
          <a:solidFill>
            <a:schemeClr val="bg1"/>
          </a:solidFill>
          <a:ln w="9525" algn="in">
            <a:solidFill>
              <a:srgbClr val="FFCC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29" name="AutoShape 35"/>
          <p:cNvSpPr>
            <a:spLocks noChangeArrowheads="1"/>
          </p:cNvSpPr>
          <p:nvPr/>
        </p:nvSpPr>
        <p:spPr bwMode="auto">
          <a:xfrm>
            <a:off x="2320478" y="1467792"/>
            <a:ext cx="6594669" cy="5354162"/>
          </a:xfrm>
          <a:prstGeom prst="roundRect">
            <a:avLst>
              <a:gd name="adj" fmla="val 4056"/>
            </a:avLst>
          </a:prstGeom>
          <a:solidFill>
            <a:srgbClr val="FFFFFF"/>
          </a:solidFill>
          <a:ln w="9525" algn="in">
            <a:solidFill>
              <a:srgbClr val="FFC0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30" name="Line 36"/>
          <p:cNvSpPr>
            <a:spLocks noChangeShapeType="1"/>
          </p:cNvSpPr>
          <p:nvPr/>
        </p:nvSpPr>
        <p:spPr bwMode="auto">
          <a:xfrm flipV="1">
            <a:off x="134466" y="1445431"/>
            <a:ext cx="0" cy="476107"/>
          </a:xfrm>
          <a:prstGeom prst="line">
            <a:avLst/>
          </a:prstGeom>
          <a:noFill/>
          <a:ln w="9525" algn="ctr">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33" name="Rectangle 39"/>
          <p:cNvSpPr>
            <a:spLocks noChangeArrowheads="1"/>
          </p:cNvSpPr>
          <p:nvPr/>
        </p:nvSpPr>
        <p:spPr bwMode="auto">
          <a:xfrm>
            <a:off x="2353044" y="1404812"/>
            <a:ext cx="6293430" cy="54411"/>
          </a:xfrm>
          <a:prstGeom prst="rect">
            <a:avLst/>
          </a:prstGeom>
          <a:solidFill>
            <a:srgbClr val="FFFFFF"/>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34" name="Line 40"/>
          <p:cNvSpPr>
            <a:spLocks noChangeShapeType="1"/>
          </p:cNvSpPr>
          <p:nvPr/>
        </p:nvSpPr>
        <p:spPr bwMode="auto">
          <a:xfrm>
            <a:off x="134467" y="1467792"/>
            <a:ext cx="8545155" cy="0"/>
          </a:xfrm>
          <a:prstGeom prst="line">
            <a:avLst/>
          </a:prstGeom>
          <a:noFill/>
          <a:ln w="9525" algn="ctr">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49" name="Text Box 55"/>
          <p:cNvSpPr txBox="1">
            <a:spLocks noChangeArrowheads="1"/>
          </p:cNvSpPr>
          <p:nvPr/>
        </p:nvSpPr>
        <p:spPr bwMode="auto">
          <a:xfrm flipH="1">
            <a:off x="122742" y="3468318"/>
            <a:ext cx="2075001" cy="11562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353" tIns="30353" rIns="30353" bIns="30353" numCol="1" anchor="ctr"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pPr algn="ctr" defTabSz="766816" fontAlgn="base">
              <a:spcBef>
                <a:spcPct val="0"/>
              </a:spcBef>
              <a:spcAft>
                <a:spcPct val="0"/>
              </a:spcAft>
            </a:pPr>
            <a:r>
              <a:rPr lang="ar-EG" sz="1800" b="1" dirty="0" smtClean="0">
                <a:solidFill>
                  <a:srgbClr val="000000"/>
                </a:solidFill>
                <a:latin typeface="Arial" pitchFamily="34" charset="0"/>
                <a:cs typeface="Arial" pitchFamily="34" charset="0"/>
              </a:rPr>
              <a:t>ظاهرات </a:t>
            </a:r>
            <a:r>
              <a:rPr lang="ar-EG" sz="1800" b="1" dirty="0" err="1" smtClean="0">
                <a:solidFill>
                  <a:srgbClr val="000000"/>
                </a:solidFill>
                <a:latin typeface="Arial" pitchFamily="34" charset="0"/>
                <a:cs typeface="Arial" pitchFamily="34" charset="0"/>
              </a:rPr>
              <a:t>الكارست</a:t>
            </a:r>
            <a:r>
              <a:rPr lang="ar-EG" sz="1800" b="1" dirty="0" smtClean="0">
                <a:solidFill>
                  <a:srgbClr val="000000"/>
                </a:solidFill>
                <a:latin typeface="Arial" pitchFamily="34" charset="0"/>
                <a:cs typeface="Arial" pitchFamily="34" charset="0"/>
              </a:rPr>
              <a:t> </a:t>
            </a:r>
          </a:p>
          <a:p>
            <a:pPr algn="ctr" defTabSz="766816" fontAlgn="base">
              <a:spcBef>
                <a:spcPct val="0"/>
              </a:spcBef>
              <a:spcAft>
                <a:spcPct val="0"/>
              </a:spcAft>
            </a:pPr>
            <a:r>
              <a:rPr lang="ar-EG" sz="1800" b="1" dirty="0" smtClean="0">
                <a:solidFill>
                  <a:srgbClr val="000000"/>
                </a:solidFill>
                <a:latin typeface="Arial" pitchFamily="34" charset="0"/>
                <a:cs typeface="Arial" pitchFamily="34" charset="0"/>
              </a:rPr>
              <a:t>في الجبل الأخضر</a:t>
            </a:r>
          </a:p>
          <a:p>
            <a:pPr algn="ctr" defTabSz="766816" fontAlgn="base">
              <a:spcBef>
                <a:spcPct val="0"/>
              </a:spcBef>
              <a:spcAft>
                <a:spcPct val="0"/>
              </a:spcAft>
            </a:pPr>
            <a:r>
              <a:rPr lang="ar-EG" sz="1800" b="1" dirty="0" smtClean="0">
                <a:solidFill>
                  <a:srgbClr val="000000"/>
                </a:solidFill>
                <a:latin typeface="Arial" pitchFamily="34" charset="0"/>
                <a:cs typeface="Arial" pitchFamily="34" charset="0"/>
              </a:rPr>
              <a:t> ليبيا</a:t>
            </a:r>
            <a:endParaRPr lang="ar-SA" sz="1800" dirty="0">
              <a:solidFill>
                <a:prstClr val="black"/>
              </a:solidFill>
              <a:latin typeface="Arial" pitchFamily="34" charset="0"/>
            </a:endParaRPr>
          </a:p>
        </p:txBody>
      </p:sp>
      <p:sp>
        <p:nvSpPr>
          <p:cNvPr id="53" name="Text Box 59"/>
          <p:cNvSpPr txBox="1">
            <a:spLocks noChangeArrowheads="1"/>
          </p:cNvSpPr>
          <p:nvPr/>
        </p:nvSpPr>
        <p:spPr bwMode="auto">
          <a:xfrm flipH="1">
            <a:off x="470884" y="6532533"/>
            <a:ext cx="1465400" cy="1929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353" tIns="30353" rIns="30353" bIns="3035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pPr algn="ctr" defTabSz="766816" fontAlgn="base">
              <a:spcBef>
                <a:spcPct val="0"/>
              </a:spcBef>
              <a:spcAft>
                <a:spcPct val="0"/>
              </a:spcAft>
            </a:pPr>
            <a:r>
              <a:rPr lang="ar-EG" sz="1200" b="1" dirty="0" smtClean="0">
                <a:solidFill>
                  <a:prstClr val="black"/>
                </a:solidFill>
                <a:latin typeface="Arial" pitchFamily="34" charset="0"/>
                <a:cs typeface="Arial" pitchFamily="34" charset="0"/>
              </a:rPr>
              <a:t>الجبل الأخضر</a:t>
            </a:r>
            <a:r>
              <a:rPr lang="ar-SA" sz="1200" dirty="0" smtClean="0">
                <a:solidFill>
                  <a:prstClr val="black"/>
                </a:solidFill>
                <a:latin typeface="Tw Cen MT Condensed Extra Bold" pitchFamily="34" charset="0"/>
              </a:rPr>
              <a:t>‏</a:t>
            </a:r>
            <a:endParaRPr lang="ar-SA" sz="1200" dirty="0">
              <a:solidFill>
                <a:prstClr val="black"/>
              </a:solidFill>
              <a:latin typeface="Tw Cen MT Condensed Extra Bold" pitchFamily="34" charset="0"/>
            </a:endParaRPr>
          </a:p>
        </p:txBody>
      </p:sp>
      <p:pic>
        <p:nvPicPr>
          <p:cNvPr id="28" name="Picture 2"/>
          <p:cNvPicPr>
            <a:picLocks noChangeArrowheads="1"/>
          </p:cNvPicPr>
          <p:nvPr/>
        </p:nvPicPr>
        <p:blipFill rotWithShape="1">
          <a:blip r:embed="rId3">
            <a:extLst>
              <a:ext uri="{28A0092B-C50C-407E-A947-70E740481C1C}">
                <a14:useLocalDpi xmlns:a14="http://schemas.microsoft.com/office/drawing/2010/main" val="0"/>
              </a:ext>
            </a:extLst>
          </a:blip>
          <a:srcRect l="70330" t="4544" r="4217" b="4453"/>
          <a:stretch/>
        </p:blipFill>
        <p:spPr bwMode="auto">
          <a:xfrm>
            <a:off x="7010497" y="1577366"/>
            <a:ext cx="1856376" cy="51428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عنصر نائب للنص 8"/>
          <p:cNvSpPr txBox="1">
            <a:spLocks/>
          </p:cNvSpPr>
          <p:nvPr/>
        </p:nvSpPr>
        <p:spPr>
          <a:xfrm>
            <a:off x="7038407" y="1852162"/>
            <a:ext cx="1828466" cy="4388571"/>
          </a:xfrm>
          <a:prstGeom prst="rect">
            <a:avLst/>
          </a:prstGeom>
          <a:ln>
            <a:solidFill>
              <a:schemeClr val="accent1"/>
            </a:solidFill>
          </a:ln>
        </p:spPr>
        <p:txBody>
          <a:bodyPr lIns="76682" tIns="38341" rIns="76682" bIns="38341"/>
          <a:lstStyle>
            <a:lvl1pPr marL="408874" indent="-408874" algn="r" defTabSz="1090331" rtl="1" eaLnBrk="1" latinLnBrk="0" hangingPunct="1">
              <a:spcBef>
                <a:spcPct val="20000"/>
              </a:spcBef>
              <a:buFont typeface="Arial" pitchFamily="34" charset="0"/>
              <a:buChar char="•"/>
              <a:defRPr sz="3800" kern="1200">
                <a:solidFill>
                  <a:schemeClr val="tx1"/>
                </a:solidFill>
                <a:latin typeface="+mn-lt"/>
                <a:ea typeface="+mn-ea"/>
                <a:cs typeface="+mn-cs"/>
              </a:defRPr>
            </a:lvl1pPr>
            <a:lvl2pPr marL="885894" indent="-340728" algn="r" defTabSz="1090331" rtl="1" eaLnBrk="1" latinLnBrk="0" hangingPunct="1">
              <a:spcBef>
                <a:spcPct val="20000"/>
              </a:spcBef>
              <a:buFont typeface="Arial" pitchFamily="34" charset="0"/>
              <a:buChar char="–"/>
              <a:defRPr sz="3300" kern="1200">
                <a:solidFill>
                  <a:schemeClr val="tx1"/>
                </a:solidFill>
                <a:latin typeface="+mn-lt"/>
                <a:ea typeface="+mn-ea"/>
                <a:cs typeface="+mn-cs"/>
              </a:defRPr>
            </a:lvl2pPr>
            <a:lvl3pPr marL="1362913" indent="-272583" algn="r" defTabSz="1090331" rtl="1" eaLnBrk="1" latinLnBrk="0" hangingPunct="1">
              <a:spcBef>
                <a:spcPct val="20000"/>
              </a:spcBef>
              <a:buFont typeface="Arial" pitchFamily="34" charset="0"/>
              <a:buChar char="•"/>
              <a:defRPr sz="2900" kern="1200">
                <a:solidFill>
                  <a:schemeClr val="tx1"/>
                </a:solidFill>
                <a:latin typeface="+mn-lt"/>
                <a:ea typeface="+mn-ea"/>
                <a:cs typeface="+mn-cs"/>
              </a:defRPr>
            </a:lvl3pPr>
            <a:lvl4pPr marL="1908078"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4pPr>
            <a:lvl5pPr marL="2453244"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5pPr>
            <a:lvl6pPr marL="2998409"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6pPr>
            <a:lvl7pPr marL="3543574"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7pPr>
            <a:lvl8pPr marL="4088740"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8pPr>
            <a:lvl9pPr marL="4633905"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just" defTabSz="766816" fontAlgn="base">
              <a:spcBef>
                <a:spcPct val="0"/>
              </a:spcBef>
              <a:spcAft>
                <a:spcPts val="671"/>
              </a:spcAft>
              <a:buNone/>
            </a:pPr>
            <a:r>
              <a:rPr lang="ar-SA" sz="1600" b="1" dirty="0">
                <a:solidFill>
                  <a:srgbClr val="000000"/>
                </a:solidFill>
                <a:latin typeface="Arial" pitchFamily="34" charset="0"/>
                <a:cs typeface="Arial" pitchFamily="34" charset="0"/>
              </a:rPr>
              <a:t>تعرف الأشكال الأرضية الناتجة عن تأثير المياه </a:t>
            </a:r>
            <a:r>
              <a:rPr lang="ar-SA" sz="1600" b="1" dirty="0" smtClean="0">
                <a:solidFill>
                  <a:srgbClr val="000000"/>
                </a:solidFill>
                <a:latin typeface="Arial" pitchFamily="34" charset="0"/>
                <a:cs typeface="Arial" pitchFamily="34" charset="0"/>
              </a:rPr>
              <a:t>الجوفية</a:t>
            </a:r>
            <a:r>
              <a:rPr lang="ar-EG" sz="1600" b="1" dirty="0" smtClean="0">
                <a:solidFill>
                  <a:srgbClr val="000000"/>
                </a:solidFill>
                <a:latin typeface="Arial" pitchFamily="34" charset="0"/>
                <a:cs typeface="Arial" pitchFamily="34" charset="0"/>
              </a:rPr>
              <a:t> بظاهرات</a:t>
            </a:r>
            <a:r>
              <a:rPr lang="ar-SA" sz="1600" b="1" dirty="0" smtClean="0">
                <a:solidFill>
                  <a:srgbClr val="000000"/>
                </a:solidFill>
                <a:latin typeface="Arial" pitchFamily="34" charset="0"/>
                <a:cs typeface="Arial" pitchFamily="34" charset="0"/>
              </a:rPr>
              <a:t> </a:t>
            </a:r>
            <a:r>
              <a:rPr lang="ar-SA" sz="1600" b="1" dirty="0" err="1">
                <a:solidFill>
                  <a:srgbClr val="000000"/>
                </a:solidFill>
                <a:latin typeface="Arial" pitchFamily="34" charset="0"/>
                <a:cs typeface="Arial" pitchFamily="34" charset="0"/>
              </a:rPr>
              <a:t>الكارست</a:t>
            </a:r>
            <a:r>
              <a:rPr lang="ar-SA" sz="1600" b="1" dirty="0">
                <a:solidFill>
                  <a:srgbClr val="000000"/>
                </a:solidFill>
                <a:latin typeface="Arial" pitchFamily="34" charset="0"/>
                <a:cs typeface="Arial" pitchFamily="34" charset="0"/>
              </a:rPr>
              <a:t>. </a:t>
            </a:r>
            <a:endParaRPr lang="ar-EG" sz="1600" b="1" dirty="0" smtClean="0">
              <a:solidFill>
                <a:srgbClr val="000000"/>
              </a:solidFill>
              <a:latin typeface="Arial" pitchFamily="34" charset="0"/>
              <a:cs typeface="Arial" pitchFamily="34" charset="0"/>
            </a:endParaRPr>
          </a:p>
          <a:p>
            <a:pPr marL="0" indent="0" algn="just" defTabSz="766816" fontAlgn="base">
              <a:spcBef>
                <a:spcPct val="0"/>
              </a:spcBef>
              <a:spcAft>
                <a:spcPts val="671"/>
              </a:spcAft>
              <a:buNone/>
            </a:pPr>
            <a:r>
              <a:rPr lang="ar-EG" sz="1600" b="1" dirty="0">
                <a:solidFill>
                  <a:srgbClr val="000000"/>
                </a:solidFill>
                <a:latin typeface="Arial" pitchFamily="34" charset="0"/>
                <a:cs typeface="Arial" pitchFamily="34" charset="0"/>
              </a:rPr>
              <a:t> </a:t>
            </a:r>
            <a:r>
              <a:rPr lang="ar-EG" sz="1600" b="1" dirty="0" smtClean="0">
                <a:solidFill>
                  <a:srgbClr val="000000"/>
                </a:solidFill>
                <a:latin typeface="Arial" pitchFamily="34" charset="0"/>
                <a:cs typeface="Arial" pitchFamily="34" charset="0"/>
              </a:rPr>
              <a:t> </a:t>
            </a:r>
            <a:r>
              <a:rPr lang="ar-SA" sz="1600" b="1" dirty="0" smtClean="0">
                <a:solidFill>
                  <a:srgbClr val="000000"/>
                </a:solidFill>
                <a:latin typeface="Arial" pitchFamily="34" charset="0"/>
                <a:cs typeface="Arial" pitchFamily="34" charset="0"/>
              </a:rPr>
              <a:t>تظهر </a:t>
            </a:r>
            <a:r>
              <a:rPr lang="ar-SA" sz="1600" b="1" dirty="0">
                <a:solidFill>
                  <a:srgbClr val="000000"/>
                </a:solidFill>
                <a:latin typeface="Arial" pitchFamily="34" charset="0"/>
                <a:cs typeface="Arial" pitchFamily="34" charset="0"/>
              </a:rPr>
              <a:t>عادة في المناطق ذات الأمطار الوفيرة، التي تنتشر فيها الصخور الجيرية. </a:t>
            </a:r>
            <a:endParaRPr lang="ar-EG" sz="1600" b="1" dirty="0" smtClean="0">
              <a:solidFill>
                <a:srgbClr val="000000"/>
              </a:solidFill>
              <a:latin typeface="Arial" pitchFamily="34" charset="0"/>
              <a:cs typeface="Arial" pitchFamily="34" charset="0"/>
            </a:endParaRPr>
          </a:p>
          <a:p>
            <a:pPr marL="0" indent="0" algn="just" defTabSz="766816" fontAlgn="base">
              <a:spcBef>
                <a:spcPct val="0"/>
              </a:spcBef>
              <a:spcAft>
                <a:spcPts val="671"/>
              </a:spcAft>
              <a:buNone/>
            </a:pPr>
            <a:r>
              <a:rPr lang="ar-SA" sz="1600" b="1" dirty="0" smtClean="0">
                <a:solidFill>
                  <a:srgbClr val="000000"/>
                </a:solidFill>
                <a:latin typeface="Arial" pitchFamily="34" charset="0"/>
                <a:cs typeface="Arial" pitchFamily="34" charset="0"/>
              </a:rPr>
              <a:t>تعد </a:t>
            </a:r>
            <a:r>
              <a:rPr lang="ar-EG" sz="1600" b="1" dirty="0" smtClean="0">
                <a:solidFill>
                  <a:srgbClr val="000000"/>
                </a:solidFill>
                <a:latin typeface="Arial" pitchFamily="34" charset="0"/>
                <a:cs typeface="Arial" pitchFamily="34" charset="0"/>
              </a:rPr>
              <a:t>منطقة الجبل الأخضر الليبية، ومرتفعات لبنان، و</a:t>
            </a:r>
            <a:r>
              <a:rPr lang="ar-SA" sz="1600" b="1" dirty="0" smtClean="0">
                <a:solidFill>
                  <a:srgbClr val="000000"/>
                </a:solidFill>
                <a:latin typeface="Arial" pitchFamily="34" charset="0"/>
                <a:cs typeface="Arial" pitchFamily="34" charset="0"/>
              </a:rPr>
              <a:t>منطقة </a:t>
            </a:r>
            <a:r>
              <a:rPr lang="ar-SA" sz="1600" b="1" dirty="0">
                <a:solidFill>
                  <a:srgbClr val="000000"/>
                </a:solidFill>
                <a:latin typeface="Arial" pitchFamily="34" charset="0"/>
                <a:cs typeface="Arial" pitchFamily="34" charset="0"/>
              </a:rPr>
              <a:t>عجلون </a:t>
            </a:r>
            <a:r>
              <a:rPr lang="ar-SA" sz="1600" b="1" dirty="0" smtClean="0">
                <a:solidFill>
                  <a:srgbClr val="000000"/>
                </a:solidFill>
                <a:latin typeface="Arial" pitchFamily="34" charset="0"/>
                <a:cs typeface="Arial" pitchFamily="34" charset="0"/>
              </a:rPr>
              <a:t>شمال </a:t>
            </a:r>
            <a:r>
              <a:rPr lang="ar-SA" sz="1600" b="1" dirty="0">
                <a:solidFill>
                  <a:srgbClr val="000000"/>
                </a:solidFill>
                <a:latin typeface="Arial" pitchFamily="34" charset="0"/>
                <a:cs typeface="Arial" pitchFamily="34" charset="0"/>
              </a:rPr>
              <a:t>الأردن أكثر المناطق </a:t>
            </a:r>
            <a:r>
              <a:rPr lang="ar-EG" sz="1600" b="1" dirty="0" smtClean="0">
                <a:solidFill>
                  <a:srgbClr val="000000"/>
                </a:solidFill>
                <a:latin typeface="Arial" pitchFamily="34" charset="0"/>
                <a:cs typeface="Arial" pitchFamily="34" charset="0"/>
              </a:rPr>
              <a:t>العربية</a:t>
            </a:r>
            <a:r>
              <a:rPr lang="ar-SA" sz="1600" b="1" dirty="0" smtClean="0">
                <a:solidFill>
                  <a:srgbClr val="000000"/>
                </a:solidFill>
                <a:latin typeface="Arial" pitchFamily="34" charset="0"/>
                <a:cs typeface="Arial" pitchFamily="34" charset="0"/>
              </a:rPr>
              <a:t> </a:t>
            </a:r>
            <a:r>
              <a:rPr lang="ar-SA" sz="1600" b="1" dirty="0">
                <a:solidFill>
                  <a:srgbClr val="000000"/>
                </a:solidFill>
                <a:latin typeface="Arial" pitchFamily="34" charset="0"/>
                <a:cs typeface="Arial" pitchFamily="34" charset="0"/>
              </a:rPr>
              <a:t>التي تظهر فيها تلك الأشكال لوفرة أمطارها وانتشار الصخور الجيرية فيها.</a:t>
            </a:r>
            <a:endParaRPr lang="ar-SA" sz="1600" dirty="0">
              <a:solidFill>
                <a:prstClr val="black"/>
              </a:solidFill>
            </a:endParaRPr>
          </a:p>
        </p:txBody>
      </p:sp>
      <p:pic>
        <p:nvPicPr>
          <p:cNvPr id="3074" name="Picture 2" descr="E:\الجيومورفولوجيا\pic\غابات الصخور بمقاطعة يو.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7479" y="3124201"/>
            <a:ext cx="4570607" cy="3573562"/>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E:\الجيومورفولوجيا\pic\الجبل الأخضر.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8697" y="4910982"/>
            <a:ext cx="2103120" cy="157943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E:\الجيومورفولوجيا\pic\الجبل الأخضر 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97479" y="1577512"/>
            <a:ext cx="2087016" cy="1440983"/>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75050" y="3178175"/>
            <a:ext cx="1993900" cy="50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descr="E:\الجيومورفولوجيا\pic\شلال درنة.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58145" y="1483832"/>
            <a:ext cx="2377440" cy="159763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80" name="Picture 8" descr="E:\الجيومورفولوجيا\pic\كهف هوا أفطيح الجبل الأخضر ليبيا.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77587" y="1577366"/>
            <a:ext cx="2103120" cy="1441129"/>
          </a:xfrm>
          <a:prstGeom prst="rect">
            <a:avLst/>
          </a:prstGeom>
          <a:noFill/>
          <a:extLst>
            <a:ext uri="{909E8E84-426E-40DD-AFC4-6F175D3DCCD1}">
              <a14:hiddenFill xmlns:a14="http://schemas.microsoft.com/office/drawing/2010/main">
                <a:solidFill>
                  <a:srgbClr val="FFFFFF"/>
                </a:solidFill>
              </a14:hiddenFill>
            </a:ext>
          </a:extLst>
        </p:spPr>
      </p:pic>
      <p:sp>
        <p:nvSpPr>
          <p:cNvPr id="37" name="Text Box 55"/>
          <p:cNvSpPr txBox="1">
            <a:spLocks noChangeArrowheads="1"/>
          </p:cNvSpPr>
          <p:nvPr/>
        </p:nvSpPr>
        <p:spPr bwMode="auto">
          <a:xfrm flipH="1">
            <a:off x="177585" y="3018494"/>
            <a:ext cx="2075001" cy="4097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353" tIns="30353" rIns="30353" bIns="30353" numCol="1" anchor="ctr"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pPr algn="ctr" defTabSz="766816" fontAlgn="base">
              <a:spcBef>
                <a:spcPct val="0"/>
              </a:spcBef>
              <a:spcAft>
                <a:spcPct val="0"/>
              </a:spcAft>
            </a:pPr>
            <a:r>
              <a:rPr lang="ar-EG" sz="1400" b="1" dirty="0">
                <a:solidFill>
                  <a:srgbClr val="000000"/>
                </a:solidFill>
                <a:latin typeface="Arial" pitchFamily="34" charset="0"/>
                <a:cs typeface="Arial" pitchFamily="34" charset="0"/>
              </a:rPr>
              <a:t>كهف هوا </a:t>
            </a:r>
            <a:r>
              <a:rPr lang="ar-EG" sz="1400" b="1" dirty="0" err="1">
                <a:solidFill>
                  <a:srgbClr val="000000"/>
                </a:solidFill>
                <a:latin typeface="Arial" pitchFamily="34" charset="0"/>
                <a:cs typeface="Arial" pitchFamily="34" charset="0"/>
              </a:rPr>
              <a:t>أفطيح</a:t>
            </a:r>
            <a:r>
              <a:rPr lang="ar-EG" sz="1400" b="1" dirty="0">
                <a:solidFill>
                  <a:srgbClr val="000000"/>
                </a:solidFill>
                <a:latin typeface="Arial" pitchFamily="34" charset="0"/>
                <a:cs typeface="Arial" pitchFamily="34" charset="0"/>
              </a:rPr>
              <a:t> الجبل </a:t>
            </a:r>
            <a:r>
              <a:rPr lang="ar-EG" sz="1400" b="1" dirty="0" smtClean="0">
                <a:solidFill>
                  <a:srgbClr val="000000"/>
                </a:solidFill>
                <a:latin typeface="Arial" pitchFamily="34" charset="0"/>
                <a:cs typeface="Arial" pitchFamily="34" charset="0"/>
              </a:rPr>
              <a:t>الأخضر</a:t>
            </a:r>
            <a:endParaRPr lang="ar-SA" sz="1400" dirty="0">
              <a:solidFill>
                <a:prstClr val="black"/>
              </a:solidFill>
              <a:latin typeface="Arial" pitchFamily="34" charset="0"/>
            </a:endParaRPr>
          </a:p>
        </p:txBody>
      </p:sp>
    </p:spTree>
    <p:extLst>
      <p:ext uri="{BB962C8B-B14F-4D97-AF65-F5344CB8AC3E}">
        <p14:creationId xmlns:p14="http://schemas.microsoft.com/office/powerpoint/2010/main" val="549253958"/>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
          <p:cNvGrpSpPr>
            <a:grpSpLocks/>
          </p:cNvGrpSpPr>
          <p:nvPr/>
        </p:nvGrpSpPr>
        <p:grpSpPr bwMode="auto">
          <a:xfrm>
            <a:off x="832" y="48"/>
            <a:ext cx="9143346" cy="6857143"/>
            <a:chOff x="106855260" y="107967780"/>
            <a:chExt cx="6645600" cy="4285296"/>
          </a:xfrm>
        </p:grpSpPr>
        <p:sp>
          <p:nvSpPr>
            <p:cNvPr id="3" name="Rectangle 15"/>
            <p:cNvSpPr>
              <a:spLocks noChangeArrowheads="1"/>
            </p:cNvSpPr>
            <p:nvPr/>
          </p:nvSpPr>
          <p:spPr bwMode="auto">
            <a:xfrm flipH="1">
              <a:off x="106855260" y="107967780"/>
              <a:ext cx="6556992" cy="493698"/>
            </a:xfrm>
            <a:prstGeom prst="rect">
              <a:avLst/>
            </a:prstGeom>
            <a:solidFill>
              <a:srgbClr val="000000"/>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nvGrpSpPr>
            <p:cNvPr id="4" name="Group 16"/>
            <p:cNvGrpSpPr>
              <a:grpSpLocks/>
            </p:cNvGrpSpPr>
            <p:nvPr/>
          </p:nvGrpSpPr>
          <p:grpSpPr bwMode="auto">
            <a:xfrm>
              <a:off x="112947060" y="108101490"/>
              <a:ext cx="221520" cy="225428"/>
              <a:chOff x="112947060" y="108101490"/>
              <a:chExt cx="221520" cy="225428"/>
            </a:xfrm>
          </p:grpSpPr>
          <p:sp>
            <p:nvSpPr>
              <p:cNvPr id="22" name="AutoShape 17"/>
              <p:cNvSpPr>
                <a:spLocks noChangeArrowheads="1"/>
              </p:cNvSpPr>
              <p:nvPr/>
            </p:nvSpPr>
            <p:spPr bwMode="auto">
              <a:xfrm flipH="1">
                <a:off x="112947060" y="108101490"/>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23" name="AutoShape 18"/>
              <p:cNvSpPr>
                <a:spLocks noChangeArrowheads="1"/>
              </p:cNvSpPr>
              <p:nvPr/>
            </p:nvSpPr>
            <p:spPr bwMode="auto">
              <a:xfrm flipH="1">
                <a:off x="112947060" y="108192052"/>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24" name="AutoShape 19"/>
              <p:cNvSpPr>
                <a:spLocks noChangeArrowheads="1"/>
              </p:cNvSpPr>
              <p:nvPr/>
            </p:nvSpPr>
            <p:spPr bwMode="auto">
              <a:xfrm flipH="1">
                <a:off x="112947060" y="108283569"/>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sp>
          <p:nvSpPr>
            <p:cNvPr id="5" name="Rectangle 20"/>
            <p:cNvSpPr>
              <a:spLocks noChangeArrowheads="1"/>
            </p:cNvSpPr>
            <p:nvPr/>
          </p:nvSpPr>
          <p:spPr bwMode="auto">
            <a:xfrm flipH="1">
              <a:off x="106855260" y="108747196"/>
              <a:ext cx="6527735" cy="3505880"/>
            </a:xfrm>
            <a:prstGeom prst="rect">
              <a:avLst/>
            </a:prstGeom>
            <a:solidFill>
              <a:schemeClr val="bg2">
                <a:lumMod val="90000"/>
              </a:schemeClr>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7" name="Rectangle 22"/>
            <p:cNvSpPr>
              <a:spLocks noChangeArrowheads="1"/>
            </p:cNvSpPr>
            <p:nvPr/>
          </p:nvSpPr>
          <p:spPr bwMode="auto">
            <a:xfrm flipH="1">
              <a:off x="113168580" y="108747196"/>
              <a:ext cx="331631" cy="3505880"/>
            </a:xfrm>
            <a:prstGeom prst="rect">
              <a:avLst/>
            </a:prstGeom>
            <a:gradFill flip="none" rotWithShape="1">
              <a:gsLst>
                <a:gs pos="0">
                  <a:schemeClr val="bg2">
                    <a:lumMod val="90000"/>
                    <a:shade val="30000"/>
                    <a:satMod val="115000"/>
                  </a:schemeClr>
                </a:gs>
                <a:gs pos="50000">
                  <a:schemeClr val="bg2">
                    <a:lumMod val="90000"/>
                    <a:shade val="67500"/>
                    <a:satMod val="115000"/>
                  </a:schemeClr>
                </a:gs>
                <a:gs pos="100000">
                  <a:schemeClr val="bg2">
                    <a:lumMod val="90000"/>
                    <a:shade val="100000"/>
                    <a:satMod val="115000"/>
                  </a:schemeClr>
                </a:gs>
              </a:gsLst>
              <a:lin ang="0" scaled="1"/>
              <a:tileRect/>
            </a:gra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11" name="Text Box 26"/>
            <p:cNvSpPr txBox="1">
              <a:spLocks noChangeArrowheads="1"/>
            </p:cNvSpPr>
            <p:nvPr/>
          </p:nvSpPr>
          <p:spPr bwMode="auto">
            <a:xfrm flipH="1">
              <a:off x="106955225" y="108461478"/>
              <a:ext cx="6364372" cy="2857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algn="ctr" defTabSz="766816" fontAlgn="base">
                <a:spcBef>
                  <a:spcPct val="0"/>
                </a:spcBef>
                <a:spcAft>
                  <a:spcPts val="587"/>
                </a:spcAft>
              </a:pPr>
              <a:r>
                <a:rPr lang="ar-SA" sz="2000" b="1" dirty="0">
                  <a:solidFill>
                    <a:srgbClr val="000000"/>
                  </a:solidFill>
                  <a:latin typeface="Arial" pitchFamily="34" charset="0"/>
                  <a:cs typeface="Arial" pitchFamily="34" charset="0"/>
                </a:rPr>
                <a:t>شروط </a:t>
              </a:r>
              <a:r>
                <a:rPr lang="ar-EG" sz="2000" b="1" dirty="0" smtClean="0">
                  <a:solidFill>
                    <a:srgbClr val="000000"/>
                  </a:solidFill>
                  <a:latin typeface="Arial" pitchFamily="34" charset="0"/>
                  <a:cs typeface="Arial" pitchFamily="34" charset="0"/>
                </a:rPr>
                <a:t>تكون </a:t>
              </a:r>
              <a:r>
                <a:rPr lang="ar-SA" sz="2000" b="1" dirty="0" smtClean="0">
                  <a:solidFill>
                    <a:srgbClr val="000000"/>
                  </a:solidFill>
                  <a:latin typeface="Arial" pitchFamily="34" charset="0"/>
                  <a:cs typeface="Arial" pitchFamily="34" charset="0"/>
                </a:rPr>
                <a:t>الأشكال </a:t>
              </a:r>
              <a:r>
                <a:rPr lang="ar-SA" sz="2000" b="1" dirty="0">
                  <a:solidFill>
                    <a:srgbClr val="000000"/>
                  </a:solidFill>
                  <a:latin typeface="Arial" pitchFamily="34" charset="0"/>
                  <a:cs typeface="Arial" pitchFamily="34" charset="0"/>
                </a:rPr>
                <a:t>الأرضية </a:t>
              </a:r>
              <a:r>
                <a:rPr lang="ar-SA" sz="2000" b="1" dirty="0" err="1" smtClean="0">
                  <a:solidFill>
                    <a:srgbClr val="000000"/>
                  </a:solidFill>
                  <a:latin typeface="Arial" pitchFamily="34" charset="0"/>
                  <a:cs typeface="Arial" pitchFamily="34" charset="0"/>
                </a:rPr>
                <a:t>الكارستية</a:t>
              </a:r>
              <a:endParaRPr lang="ar-SA" sz="2000" dirty="0">
                <a:solidFill>
                  <a:srgbClr val="000000"/>
                </a:solidFill>
                <a:latin typeface="Franklin Gothic Book" pitchFamily="34" charset="0"/>
              </a:endParaRPr>
            </a:p>
          </p:txBody>
        </p:sp>
        <p:sp>
          <p:nvSpPr>
            <p:cNvPr id="13" name="Text Box 28"/>
            <p:cNvSpPr txBox="1">
              <a:spLocks noChangeArrowheads="1"/>
            </p:cNvSpPr>
            <p:nvPr/>
          </p:nvSpPr>
          <p:spPr bwMode="auto">
            <a:xfrm flipH="1">
              <a:off x="106943868" y="107967780"/>
              <a:ext cx="5781672" cy="4936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ctr" anchorCtr="0" compatLnSpc="1">
              <a:prstTxWarp prst="textNoShape">
                <a:avLst/>
              </a:prstTxWarp>
            </a:bodyPr>
            <a:lstStyle/>
            <a:p>
              <a:pPr algn="ctr" defTabSz="766816" fontAlgn="base">
                <a:spcBef>
                  <a:spcPct val="0"/>
                </a:spcBef>
                <a:spcAft>
                  <a:spcPct val="0"/>
                </a:spcAft>
              </a:pPr>
              <a:r>
                <a:rPr lang="ar-EG" sz="3600" cap="all" dirty="0">
                  <a:solidFill>
                    <a:srgbClr val="4E3B30"/>
                  </a:solidFill>
                  <a:effectLst>
                    <a:reflection blurRad="12700" stA="48000" endA="300" endPos="55000" dir="5400000" sy="-90000" algn="bl" rotWithShape="0"/>
                  </a:effectLst>
                  <a:latin typeface="Arial" pitchFamily="34" charset="0"/>
                  <a:ea typeface="+mj-ea"/>
                  <a:cs typeface="Arial" pitchFamily="34" charset="0"/>
                </a:rPr>
                <a:t>المياه الجوفية وتأثيرها في تشكيل سطح الأرض</a:t>
              </a:r>
              <a:endParaRPr lang="ar-SA" sz="2300" dirty="0">
                <a:solidFill>
                  <a:srgbClr val="FFFFFF"/>
                </a:solidFill>
                <a:latin typeface="Franklin Gothic Heavy" pitchFamily="34" charset="0"/>
                <a:cs typeface="Arial" pitchFamily="34" charset="0"/>
              </a:endParaRPr>
            </a:p>
          </p:txBody>
        </p:sp>
        <p:sp>
          <p:nvSpPr>
            <p:cNvPr id="20" name="Rectangle 30" hidden="1"/>
            <p:cNvSpPr>
              <a:spLocks noChangeArrowheads="1"/>
            </p:cNvSpPr>
            <p:nvPr/>
          </p:nvSpPr>
          <p:spPr bwMode="auto">
            <a:xfrm>
              <a:off x="108458176" y="109118630"/>
              <a:ext cx="675199" cy="675199"/>
            </a:xfrm>
            <a:prstGeom prst="rect">
              <a:avLst/>
            </a:prstGeom>
            <a:solidFill>
              <a:srgbClr val="FFFFFF"/>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15" name="Rectangle 32"/>
            <p:cNvSpPr>
              <a:spLocks noChangeArrowheads="1"/>
            </p:cNvSpPr>
            <p:nvPr/>
          </p:nvSpPr>
          <p:spPr bwMode="auto">
            <a:xfrm>
              <a:off x="113412252" y="107967780"/>
              <a:ext cx="88608" cy="4285296"/>
            </a:xfrm>
            <a:prstGeom prst="rect">
              <a:avLst/>
            </a:prstGeom>
            <a:solidFill>
              <a:srgbClr val="FF6600"/>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sp>
        <p:nvSpPr>
          <p:cNvPr id="27" name="AutoShape 33"/>
          <p:cNvSpPr>
            <a:spLocks noChangeArrowheads="1"/>
          </p:cNvSpPr>
          <p:nvPr/>
        </p:nvSpPr>
        <p:spPr bwMode="auto">
          <a:xfrm flipH="1">
            <a:off x="122742" y="1467792"/>
            <a:ext cx="2087057" cy="5274555"/>
          </a:xfrm>
          <a:prstGeom prst="roundRect">
            <a:avLst>
              <a:gd name="adj" fmla="val 5292"/>
            </a:avLst>
          </a:prstGeom>
          <a:solidFill>
            <a:schemeClr val="bg1"/>
          </a:solidFill>
          <a:ln w="9525" algn="in">
            <a:solidFill>
              <a:srgbClr val="FFCC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pPr lvl="0" algn="just" defTabSz="766816" fontAlgn="base">
              <a:spcBef>
                <a:spcPct val="0"/>
              </a:spcBef>
              <a:spcAft>
                <a:spcPts val="671"/>
              </a:spcAft>
            </a:pPr>
            <a:r>
              <a:rPr lang="ar-EG" sz="1400" b="1" dirty="0" smtClean="0">
                <a:solidFill>
                  <a:srgbClr val="000000"/>
                </a:solidFill>
                <a:latin typeface="Arial" pitchFamily="34" charset="0"/>
                <a:cs typeface="Arial" pitchFamily="34" charset="0"/>
              </a:rPr>
              <a:t> </a:t>
            </a:r>
          </a:p>
          <a:p>
            <a:pPr lvl="0" algn="just" defTabSz="766816" fontAlgn="base">
              <a:spcBef>
                <a:spcPct val="0"/>
              </a:spcBef>
              <a:spcAft>
                <a:spcPts val="671"/>
              </a:spcAft>
            </a:pPr>
            <a:r>
              <a:rPr lang="ar-EG" sz="1400" b="1" dirty="0" smtClean="0">
                <a:solidFill>
                  <a:srgbClr val="000000"/>
                </a:solidFill>
                <a:latin typeface="Arial" pitchFamily="34" charset="0"/>
                <a:cs typeface="Arial" pitchFamily="34" charset="0"/>
              </a:rPr>
              <a:t>أ</a:t>
            </a:r>
            <a:r>
              <a:rPr lang="ar-SA" sz="1400" b="1" dirty="0">
                <a:solidFill>
                  <a:srgbClr val="000000"/>
                </a:solidFill>
                <a:latin typeface="Arial" pitchFamily="34" charset="0"/>
                <a:cs typeface="Arial" pitchFamily="34" charset="0"/>
              </a:rPr>
              <a:t>هم الأشكال الأرضية المميزة لطبوغرافية </a:t>
            </a:r>
            <a:r>
              <a:rPr lang="ar-SA" sz="1400" b="1" dirty="0" err="1">
                <a:solidFill>
                  <a:srgbClr val="000000"/>
                </a:solidFill>
                <a:latin typeface="Arial" pitchFamily="34" charset="0"/>
                <a:cs typeface="Arial" pitchFamily="34" charset="0"/>
              </a:rPr>
              <a:t>الكارست</a:t>
            </a:r>
            <a:r>
              <a:rPr lang="ar-SA" sz="1400" b="1" dirty="0">
                <a:solidFill>
                  <a:srgbClr val="000000"/>
                </a:solidFill>
                <a:latin typeface="Arial" pitchFamily="34" charset="0"/>
                <a:cs typeface="Arial" pitchFamily="34" charset="0"/>
              </a:rPr>
              <a:t> هي: </a:t>
            </a:r>
            <a:endParaRPr lang="ar-EG" sz="1400" b="1" dirty="0" smtClean="0">
              <a:solidFill>
                <a:srgbClr val="000000"/>
              </a:solidFill>
              <a:latin typeface="Arial" pitchFamily="34" charset="0"/>
              <a:cs typeface="Arial" pitchFamily="34" charset="0"/>
            </a:endParaRPr>
          </a:p>
          <a:p>
            <a:pPr marL="285750" lvl="0" indent="-285750" defTabSz="766816" fontAlgn="base">
              <a:spcBef>
                <a:spcPct val="0"/>
              </a:spcBef>
              <a:spcAft>
                <a:spcPts val="671"/>
              </a:spcAft>
              <a:buFont typeface="Wingdings" pitchFamily="2" charset="2"/>
              <a:buChar char="q"/>
            </a:pPr>
            <a:r>
              <a:rPr lang="ar-SA" sz="1400" b="1" dirty="0" err="1">
                <a:solidFill>
                  <a:srgbClr val="000000"/>
                </a:solidFill>
                <a:latin typeface="Arial" pitchFamily="34" charset="0"/>
                <a:cs typeface="Arial" pitchFamily="34" charset="0"/>
              </a:rPr>
              <a:t>التشرشر</a:t>
            </a:r>
            <a:r>
              <a:rPr lang="ar-SA" sz="1400" b="1" dirty="0">
                <a:solidFill>
                  <a:srgbClr val="000000"/>
                </a:solidFill>
                <a:latin typeface="Arial" pitchFamily="34" charset="0"/>
                <a:cs typeface="Arial" pitchFamily="34" charset="0"/>
              </a:rPr>
              <a:t> الجيري </a:t>
            </a:r>
            <a:r>
              <a:rPr lang="en-US" sz="1200" b="1" dirty="0" err="1" smtClean="0">
                <a:solidFill>
                  <a:srgbClr val="000000"/>
                </a:solidFill>
                <a:latin typeface="Arial" pitchFamily="34" charset="0"/>
                <a:cs typeface="Arial" pitchFamily="34" charset="0"/>
              </a:rPr>
              <a:t>Bogaz</a:t>
            </a:r>
            <a:endParaRPr lang="ar-EG" sz="1200" b="1" dirty="0" smtClean="0">
              <a:solidFill>
                <a:srgbClr val="000000"/>
              </a:solidFill>
              <a:latin typeface="Arial" pitchFamily="34" charset="0"/>
              <a:cs typeface="Arial" pitchFamily="34" charset="0"/>
            </a:endParaRPr>
          </a:p>
          <a:p>
            <a:pPr marL="285750" lvl="0" indent="-285750" defTabSz="766816" fontAlgn="base">
              <a:spcBef>
                <a:spcPct val="0"/>
              </a:spcBef>
              <a:spcAft>
                <a:spcPts val="671"/>
              </a:spcAft>
              <a:buFont typeface="Wingdings" pitchFamily="2" charset="2"/>
              <a:buChar char="q"/>
            </a:pPr>
            <a:r>
              <a:rPr lang="ar-EG" sz="1400" b="1" dirty="0">
                <a:solidFill>
                  <a:srgbClr val="000000"/>
                </a:solidFill>
                <a:latin typeface="Arial" pitchFamily="34" charset="0"/>
                <a:cs typeface="Arial" pitchFamily="34" charset="0"/>
              </a:rPr>
              <a:t>حفر الإذابة أو </a:t>
            </a:r>
            <a:r>
              <a:rPr lang="ar-EG" sz="1400" b="1" dirty="0" err="1">
                <a:solidFill>
                  <a:srgbClr val="000000"/>
                </a:solidFill>
                <a:latin typeface="Arial" pitchFamily="34" charset="0"/>
                <a:cs typeface="Arial" pitchFamily="34" charset="0"/>
              </a:rPr>
              <a:t>الهوّات</a:t>
            </a:r>
            <a:r>
              <a:rPr lang="ar-EG" sz="1400" b="1" dirty="0">
                <a:solidFill>
                  <a:srgbClr val="000000"/>
                </a:solidFill>
                <a:latin typeface="Arial" pitchFamily="34" charset="0"/>
                <a:cs typeface="Arial" pitchFamily="34" charset="0"/>
              </a:rPr>
              <a:t> </a:t>
            </a:r>
            <a:endParaRPr lang="ar-EG" sz="1400" b="1" dirty="0" smtClean="0">
              <a:solidFill>
                <a:srgbClr val="000000"/>
              </a:solidFill>
              <a:latin typeface="Arial" pitchFamily="34" charset="0"/>
              <a:cs typeface="Arial" pitchFamily="34" charset="0"/>
            </a:endParaRPr>
          </a:p>
          <a:p>
            <a:pPr lvl="0" algn="l" defTabSz="766816" fontAlgn="base">
              <a:spcBef>
                <a:spcPct val="0"/>
              </a:spcBef>
              <a:spcAft>
                <a:spcPts val="671"/>
              </a:spcAft>
            </a:pPr>
            <a:r>
              <a:rPr lang="en-US" sz="1200" b="1" dirty="0" smtClean="0">
                <a:solidFill>
                  <a:srgbClr val="000000"/>
                </a:solidFill>
                <a:latin typeface="Arial" pitchFamily="34" charset="0"/>
                <a:cs typeface="Arial" pitchFamily="34" charset="0"/>
              </a:rPr>
              <a:t>Solution </a:t>
            </a:r>
            <a:r>
              <a:rPr lang="en-US" sz="1200" b="1" dirty="0">
                <a:solidFill>
                  <a:srgbClr val="000000"/>
                </a:solidFill>
                <a:latin typeface="Arial" pitchFamily="34" charset="0"/>
                <a:cs typeface="Arial" pitchFamily="34" charset="0"/>
              </a:rPr>
              <a:t>Sinks</a:t>
            </a:r>
          </a:p>
          <a:p>
            <a:pPr marL="285750" lvl="0" indent="-285750" defTabSz="766816" fontAlgn="base">
              <a:spcBef>
                <a:spcPct val="0"/>
              </a:spcBef>
              <a:spcAft>
                <a:spcPts val="671"/>
              </a:spcAft>
              <a:buFont typeface="Wingdings" pitchFamily="2" charset="2"/>
              <a:buChar char="q"/>
            </a:pPr>
            <a:r>
              <a:rPr lang="ar-EG" sz="1400" b="1" dirty="0">
                <a:solidFill>
                  <a:srgbClr val="000000"/>
                </a:solidFill>
                <a:latin typeface="Arial" pitchFamily="34" charset="0"/>
                <a:cs typeface="Arial" pitchFamily="34" charset="0"/>
              </a:rPr>
              <a:t>الحفر </a:t>
            </a:r>
            <a:r>
              <a:rPr lang="ar-EG" sz="1400" b="1" dirty="0" err="1">
                <a:solidFill>
                  <a:srgbClr val="000000"/>
                </a:solidFill>
                <a:latin typeface="Arial" pitchFamily="34" charset="0"/>
                <a:cs typeface="Arial" pitchFamily="34" charset="0"/>
              </a:rPr>
              <a:t>الانهيارية</a:t>
            </a:r>
            <a:r>
              <a:rPr lang="ar-EG" sz="1400" b="1" dirty="0">
                <a:solidFill>
                  <a:srgbClr val="000000"/>
                </a:solidFill>
                <a:latin typeface="Arial" pitchFamily="34" charset="0"/>
                <a:cs typeface="Arial" pitchFamily="34" charset="0"/>
              </a:rPr>
              <a:t>  </a:t>
            </a:r>
            <a:endParaRPr lang="ar-EG" sz="1400" b="1" dirty="0" smtClean="0">
              <a:solidFill>
                <a:srgbClr val="000000"/>
              </a:solidFill>
              <a:latin typeface="Arial" pitchFamily="34" charset="0"/>
              <a:cs typeface="Arial" pitchFamily="34" charset="0"/>
            </a:endParaRPr>
          </a:p>
          <a:p>
            <a:pPr lvl="0" algn="l" defTabSz="766816" fontAlgn="base">
              <a:spcBef>
                <a:spcPct val="0"/>
              </a:spcBef>
              <a:spcAft>
                <a:spcPts val="671"/>
              </a:spcAft>
            </a:pPr>
            <a:r>
              <a:rPr lang="en-US" sz="1200" b="1" dirty="0" smtClean="0">
                <a:solidFill>
                  <a:srgbClr val="000000"/>
                </a:solidFill>
                <a:latin typeface="Arial" pitchFamily="34" charset="0"/>
                <a:cs typeface="Arial" pitchFamily="34" charset="0"/>
              </a:rPr>
              <a:t>Collap</a:t>
            </a:r>
            <a:r>
              <a:rPr lang="en-US" sz="1200" b="1" dirty="0">
                <a:solidFill>
                  <a:srgbClr val="000000"/>
                </a:solidFill>
                <a:latin typeface="Arial" pitchFamily="34" charset="0"/>
                <a:cs typeface="Arial" pitchFamily="34" charset="0"/>
              </a:rPr>
              <a:t>s</a:t>
            </a:r>
            <a:r>
              <a:rPr lang="en-US" sz="1200" b="1" dirty="0" smtClean="0">
                <a:solidFill>
                  <a:srgbClr val="000000"/>
                </a:solidFill>
                <a:latin typeface="Arial" pitchFamily="34" charset="0"/>
                <a:cs typeface="Arial" pitchFamily="34" charset="0"/>
              </a:rPr>
              <a:t>es </a:t>
            </a:r>
            <a:r>
              <a:rPr lang="en-US" sz="1200" b="1" dirty="0">
                <a:solidFill>
                  <a:srgbClr val="000000"/>
                </a:solidFill>
                <a:latin typeface="Arial" pitchFamily="34" charset="0"/>
                <a:cs typeface="Arial" pitchFamily="34" charset="0"/>
              </a:rPr>
              <a:t>Sinks</a:t>
            </a:r>
          </a:p>
          <a:p>
            <a:pPr marL="285750" lvl="0" indent="-285750" defTabSz="766816" fontAlgn="base">
              <a:spcBef>
                <a:spcPct val="0"/>
              </a:spcBef>
              <a:spcAft>
                <a:spcPts val="671"/>
              </a:spcAft>
              <a:buFont typeface="Wingdings" pitchFamily="2" charset="2"/>
              <a:buChar char="q"/>
            </a:pPr>
            <a:r>
              <a:rPr lang="ar-EG" sz="1400" b="1" dirty="0">
                <a:solidFill>
                  <a:srgbClr val="000000"/>
                </a:solidFill>
                <a:latin typeface="Arial" pitchFamily="34" charset="0"/>
                <a:cs typeface="Arial" pitchFamily="34" charset="0"/>
              </a:rPr>
              <a:t>المجاري الجوفية </a:t>
            </a:r>
            <a:r>
              <a:rPr lang="en-US" sz="1200" b="1" dirty="0">
                <a:solidFill>
                  <a:srgbClr val="000000"/>
                </a:solidFill>
                <a:latin typeface="Arial" pitchFamily="34" charset="0"/>
                <a:cs typeface="Arial" pitchFamily="34" charset="0"/>
              </a:rPr>
              <a:t>Subterranean Streams </a:t>
            </a:r>
          </a:p>
          <a:p>
            <a:pPr marL="285750" lvl="0" indent="-285750" defTabSz="766816" fontAlgn="base">
              <a:spcBef>
                <a:spcPct val="0"/>
              </a:spcBef>
              <a:spcAft>
                <a:spcPts val="671"/>
              </a:spcAft>
              <a:buFont typeface="Wingdings" pitchFamily="2" charset="2"/>
              <a:buChar char="q"/>
            </a:pPr>
            <a:r>
              <a:rPr lang="ar-EG" sz="1400" b="1" dirty="0">
                <a:solidFill>
                  <a:srgbClr val="000000"/>
                </a:solidFill>
                <a:latin typeface="Arial" pitchFamily="34" charset="0"/>
                <a:cs typeface="Arial" pitchFamily="34" charset="0"/>
              </a:rPr>
              <a:t>الكهوف الجيرية </a:t>
            </a:r>
            <a:endParaRPr lang="ar-EG" sz="1400" b="1" dirty="0" smtClean="0">
              <a:solidFill>
                <a:srgbClr val="000000"/>
              </a:solidFill>
              <a:latin typeface="Arial" pitchFamily="34" charset="0"/>
              <a:cs typeface="Arial" pitchFamily="34" charset="0"/>
            </a:endParaRPr>
          </a:p>
          <a:p>
            <a:pPr lvl="0" algn="l" defTabSz="766816" rtl="0" fontAlgn="base">
              <a:spcBef>
                <a:spcPct val="0"/>
              </a:spcBef>
              <a:spcAft>
                <a:spcPts val="671"/>
              </a:spcAft>
            </a:pPr>
            <a:r>
              <a:rPr lang="en-US" sz="1400" b="1" dirty="0" smtClean="0">
                <a:solidFill>
                  <a:srgbClr val="000000"/>
                </a:solidFill>
                <a:latin typeface="Arial" pitchFamily="34" charset="0"/>
                <a:cs typeface="Arial" pitchFamily="34" charset="0"/>
              </a:rPr>
              <a:t>Karst</a:t>
            </a:r>
            <a:r>
              <a:rPr lang="ar-EG" sz="1400" b="1" dirty="0">
                <a:solidFill>
                  <a:srgbClr val="000000"/>
                </a:solidFill>
                <a:latin typeface="Arial" pitchFamily="34" charset="0"/>
                <a:cs typeface="Arial" pitchFamily="34" charset="0"/>
              </a:rPr>
              <a:t> </a:t>
            </a:r>
            <a:r>
              <a:rPr lang="en-US" sz="1400" b="1" dirty="0" smtClean="0">
                <a:solidFill>
                  <a:srgbClr val="000000"/>
                </a:solidFill>
                <a:latin typeface="Arial" pitchFamily="34" charset="0"/>
                <a:cs typeface="Arial" pitchFamily="34" charset="0"/>
              </a:rPr>
              <a:t>Caves</a:t>
            </a:r>
            <a:endParaRPr lang="en-US" sz="1400" b="1" dirty="0">
              <a:solidFill>
                <a:srgbClr val="000000"/>
              </a:solidFill>
              <a:latin typeface="Arial" pitchFamily="34" charset="0"/>
              <a:cs typeface="Arial" pitchFamily="34" charset="0"/>
            </a:endParaRPr>
          </a:p>
          <a:p>
            <a:pPr marL="285750" lvl="0" indent="-285750" defTabSz="766816" fontAlgn="base">
              <a:spcBef>
                <a:spcPct val="0"/>
              </a:spcBef>
              <a:spcAft>
                <a:spcPts val="671"/>
              </a:spcAft>
              <a:buFont typeface="Wingdings" pitchFamily="2" charset="2"/>
              <a:buChar char="q"/>
            </a:pPr>
            <a:r>
              <a:rPr lang="ar-EG" sz="1400" b="1" dirty="0">
                <a:solidFill>
                  <a:srgbClr val="000000"/>
                </a:solidFill>
                <a:latin typeface="Arial" pitchFamily="34" charset="0"/>
                <a:cs typeface="Arial" pitchFamily="34" charset="0"/>
              </a:rPr>
              <a:t>الجسور الطبيعية  </a:t>
            </a:r>
            <a:endParaRPr lang="ar-EG" sz="1400" b="1" dirty="0" smtClean="0">
              <a:solidFill>
                <a:srgbClr val="000000"/>
              </a:solidFill>
              <a:latin typeface="Arial" pitchFamily="34" charset="0"/>
              <a:cs typeface="Arial" pitchFamily="34" charset="0"/>
            </a:endParaRPr>
          </a:p>
          <a:p>
            <a:pPr lvl="0" algn="l" defTabSz="766816" fontAlgn="base">
              <a:spcBef>
                <a:spcPct val="0"/>
              </a:spcBef>
              <a:spcAft>
                <a:spcPts val="671"/>
              </a:spcAft>
            </a:pPr>
            <a:r>
              <a:rPr lang="en-US" sz="1400" b="1" dirty="0" smtClean="0">
                <a:solidFill>
                  <a:srgbClr val="000000"/>
                </a:solidFill>
                <a:latin typeface="Arial" pitchFamily="34" charset="0"/>
                <a:cs typeface="Arial" pitchFamily="34" charset="0"/>
              </a:rPr>
              <a:t>Natural </a:t>
            </a:r>
            <a:r>
              <a:rPr lang="en-US" sz="1400" b="1" dirty="0">
                <a:solidFill>
                  <a:srgbClr val="000000"/>
                </a:solidFill>
                <a:latin typeface="Arial" pitchFamily="34" charset="0"/>
                <a:cs typeface="Arial" pitchFamily="34" charset="0"/>
              </a:rPr>
              <a:t>Karst Bridges</a:t>
            </a:r>
          </a:p>
          <a:p>
            <a:pPr marL="285750" lvl="0" indent="-285750" defTabSz="766816" fontAlgn="base">
              <a:spcBef>
                <a:spcPct val="0"/>
              </a:spcBef>
              <a:spcAft>
                <a:spcPts val="671"/>
              </a:spcAft>
              <a:buFont typeface="Wingdings" pitchFamily="2" charset="2"/>
              <a:buChar char="q"/>
            </a:pPr>
            <a:r>
              <a:rPr lang="ar-EG" sz="1400" b="1" dirty="0">
                <a:solidFill>
                  <a:srgbClr val="000000"/>
                </a:solidFill>
                <a:latin typeface="Arial" pitchFamily="34" charset="0"/>
                <a:cs typeface="Arial" pitchFamily="34" charset="0"/>
              </a:rPr>
              <a:t>التلال المنعزلة </a:t>
            </a:r>
            <a:endParaRPr lang="ar-EG" sz="1400" b="1" dirty="0" smtClean="0">
              <a:solidFill>
                <a:srgbClr val="000000"/>
              </a:solidFill>
              <a:latin typeface="Arial" pitchFamily="34" charset="0"/>
              <a:cs typeface="Arial" pitchFamily="34" charset="0"/>
            </a:endParaRPr>
          </a:p>
          <a:p>
            <a:pPr lvl="0" defTabSz="766816" fontAlgn="base">
              <a:spcBef>
                <a:spcPct val="0"/>
              </a:spcBef>
              <a:spcAft>
                <a:spcPts val="671"/>
              </a:spcAft>
            </a:pPr>
            <a:r>
              <a:rPr lang="ar-EG" sz="1400" b="1" dirty="0">
                <a:solidFill>
                  <a:srgbClr val="000000"/>
                </a:solidFill>
                <a:latin typeface="Arial" pitchFamily="34" charset="0"/>
                <a:cs typeface="Arial" pitchFamily="34" charset="0"/>
              </a:rPr>
              <a:t> </a:t>
            </a:r>
            <a:r>
              <a:rPr lang="ar-EG" sz="1400" b="1" dirty="0" smtClean="0">
                <a:solidFill>
                  <a:srgbClr val="000000"/>
                </a:solidFill>
                <a:latin typeface="Arial" pitchFamily="34" charset="0"/>
                <a:cs typeface="Arial" pitchFamily="34" charset="0"/>
              </a:rPr>
              <a:t>   والغابات الحجرية</a:t>
            </a:r>
          </a:p>
          <a:p>
            <a:pPr lvl="0" algn="l" defTabSz="766816" fontAlgn="base">
              <a:spcBef>
                <a:spcPct val="0"/>
              </a:spcBef>
              <a:spcAft>
                <a:spcPts val="671"/>
              </a:spcAft>
            </a:pPr>
            <a:r>
              <a:rPr lang="ar-EG" sz="1400" b="1" dirty="0" smtClean="0">
                <a:solidFill>
                  <a:srgbClr val="000000"/>
                </a:solidFill>
                <a:latin typeface="Arial" pitchFamily="34" charset="0"/>
                <a:cs typeface="Arial" pitchFamily="34" charset="0"/>
              </a:rPr>
              <a:t> </a:t>
            </a:r>
            <a:r>
              <a:rPr lang="en-US" sz="1400" b="1" dirty="0" smtClean="0">
                <a:solidFill>
                  <a:srgbClr val="000000"/>
                </a:solidFill>
                <a:latin typeface="Arial" pitchFamily="34" charset="0"/>
                <a:cs typeface="Arial" pitchFamily="34" charset="0"/>
              </a:rPr>
              <a:t>Monad rocks</a:t>
            </a:r>
            <a:endParaRPr lang="ar-EG" sz="1400" b="1" dirty="0" smtClean="0">
              <a:solidFill>
                <a:srgbClr val="000000"/>
              </a:solidFill>
              <a:latin typeface="Arial" pitchFamily="34" charset="0"/>
              <a:cs typeface="Arial" pitchFamily="34" charset="0"/>
            </a:endParaRPr>
          </a:p>
          <a:p>
            <a:pPr lvl="0" algn="l" defTabSz="766816" fontAlgn="base">
              <a:spcBef>
                <a:spcPct val="0"/>
              </a:spcBef>
              <a:spcAft>
                <a:spcPts val="671"/>
              </a:spcAft>
            </a:pPr>
            <a:r>
              <a:rPr lang="en-US" sz="1400" b="1" dirty="0" smtClean="0">
                <a:solidFill>
                  <a:srgbClr val="000000"/>
                </a:solidFill>
                <a:latin typeface="Arial" pitchFamily="34" charset="0"/>
                <a:cs typeface="Arial" pitchFamily="34" charset="0"/>
              </a:rPr>
              <a:t> </a:t>
            </a:r>
            <a:r>
              <a:rPr lang="en-US" sz="1400" b="1" dirty="0">
                <a:solidFill>
                  <a:srgbClr val="000000"/>
                </a:solidFill>
                <a:latin typeface="Arial" pitchFamily="34" charset="0"/>
                <a:cs typeface="Arial" pitchFamily="34" charset="0"/>
              </a:rPr>
              <a:t>&amp; Stone Forest </a:t>
            </a:r>
          </a:p>
          <a:p>
            <a:pPr marL="285750" lvl="0" indent="-285750" algn="just" defTabSz="766816" fontAlgn="base">
              <a:spcBef>
                <a:spcPct val="0"/>
              </a:spcBef>
              <a:spcAft>
                <a:spcPts val="671"/>
              </a:spcAft>
              <a:buFont typeface="Wingdings" pitchFamily="2" charset="2"/>
              <a:buChar char="q"/>
            </a:pPr>
            <a:endParaRPr lang="en-US" sz="1400" b="1" dirty="0">
              <a:solidFill>
                <a:srgbClr val="000000"/>
              </a:solidFill>
              <a:latin typeface="Arial" pitchFamily="34" charset="0"/>
              <a:cs typeface="Arial" pitchFamily="34" charset="0"/>
            </a:endParaRPr>
          </a:p>
          <a:p>
            <a:pPr lvl="0" algn="just" defTabSz="766816" fontAlgn="base">
              <a:spcBef>
                <a:spcPct val="0"/>
              </a:spcBef>
              <a:spcAft>
                <a:spcPts val="671"/>
              </a:spcAft>
            </a:pPr>
            <a:endParaRPr lang="ar-SA" sz="1400" b="1" dirty="0">
              <a:solidFill>
                <a:srgbClr val="000000"/>
              </a:solidFill>
              <a:latin typeface="Arial" pitchFamily="34" charset="0"/>
              <a:cs typeface="Arial" pitchFamily="34" charset="0"/>
            </a:endParaRPr>
          </a:p>
        </p:txBody>
      </p:sp>
      <p:sp>
        <p:nvSpPr>
          <p:cNvPr id="29" name="AutoShape 35"/>
          <p:cNvSpPr>
            <a:spLocks noChangeArrowheads="1"/>
          </p:cNvSpPr>
          <p:nvPr/>
        </p:nvSpPr>
        <p:spPr bwMode="auto">
          <a:xfrm>
            <a:off x="2320479" y="1467792"/>
            <a:ext cx="4537522" cy="5252431"/>
          </a:xfrm>
          <a:prstGeom prst="roundRect">
            <a:avLst>
              <a:gd name="adj" fmla="val 4056"/>
            </a:avLst>
          </a:prstGeom>
          <a:solidFill>
            <a:srgbClr val="FFFFFF"/>
          </a:solidFill>
          <a:ln w="9525" algn="in">
            <a:solidFill>
              <a:srgbClr val="FFC0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30" name="Line 36"/>
          <p:cNvSpPr>
            <a:spLocks noChangeShapeType="1"/>
          </p:cNvSpPr>
          <p:nvPr/>
        </p:nvSpPr>
        <p:spPr bwMode="auto">
          <a:xfrm flipV="1">
            <a:off x="134466" y="1445431"/>
            <a:ext cx="0" cy="476107"/>
          </a:xfrm>
          <a:prstGeom prst="line">
            <a:avLst/>
          </a:prstGeom>
          <a:noFill/>
          <a:ln w="9525" algn="ctr">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33" name="Rectangle 39"/>
          <p:cNvSpPr>
            <a:spLocks noChangeArrowheads="1"/>
          </p:cNvSpPr>
          <p:nvPr/>
        </p:nvSpPr>
        <p:spPr bwMode="auto">
          <a:xfrm>
            <a:off x="2353044" y="1404812"/>
            <a:ext cx="6293430" cy="54411"/>
          </a:xfrm>
          <a:prstGeom prst="rect">
            <a:avLst/>
          </a:prstGeom>
          <a:solidFill>
            <a:srgbClr val="FFFFFF"/>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34" name="Line 40"/>
          <p:cNvSpPr>
            <a:spLocks noChangeShapeType="1"/>
          </p:cNvSpPr>
          <p:nvPr/>
        </p:nvSpPr>
        <p:spPr bwMode="auto">
          <a:xfrm>
            <a:off x="134467" y="1467792"/>
            <a:ext cx="8545155" cy="0"/>
          </a:xfrm>
          <a:prstGeom prst="line">
            <a:avLst/>
          </a:prstGeom>
          <a:noFill/>
          <a:ln w="9525" algn="ctr">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53" name="Text Box 59"/>
          <p:cNvSpPr txBox="1">
            <a:spLocks noChangeArrowheads="1"/>
          </p:cNvSpPr>
          <p:nvPr/>
        </p:nvSpPr>
        <p:spPr bwMode="auto">
          <a:xfrm flipH="1">
            <a:off x="2353042" y="1852161"/>
            <a:ext cx="4504957" cy="48680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353" tIns="30353" rIns="30353" bIns="3035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pPr algn="just" defTabSz="766816" fontAlgn="base">
              <a:spcBef>
                <a:spcPct val="0"/>
              </a:spcBef>
              <a:spcAft>
                <a:spcPct val="0"/>
              </a:spcAft>
            </a:pPr>
            <a:r>
              <a:rPr lang="ar-EG" sz="2200" b="1" dirty="0" smtClean="0">
                <a:solidFill>
                  <a:prstClr val="black"/>
                </a:solidFill>
                <a:latin typeface="Arial" pitchFamily="34" charset="0"/>
                <a:cs typeface="Arial" pitchFamily="34" charset="0"/>
              </a:rPr>
              <a:t>     هذا وتتأثر الصخور الجيرية ذات السمك الكبير تأثراً كبيراً لفعل المياه الجوفية؛ حيث يتكون فيها ظاهرات جيومورفولوجية مميزة، وأظهر الظاهرات الموجودة في إقليم </a:t>
            </a:r>
            <a:r>
              <a:rPr lang="ar-EG" sz="2200" b="1" dirty="0" err="1" smtClean="0">
                <a:solidFill>
                  <a:prstClr val="black"/>
                </a:solidFill>
                <a:latin typeface="Arial" pitchFamily="34" charset="0"/>
                <a:cs typeface="Arial" pitchFamily="34" charset="0"/>
              </a:rPr>
              <a:t>كارست</a:t>
            </a:r>
            <a:r>
              <a:rPr lang="ar-EG" sz="2200" b="1" dirty="0" smtClean="0">
                <a:solidFill>
                  <a:prstClr val="black"/>
                </a:solidFill>
                <a:latin typeface="Arial" pitchFamily="34" charset="0"/>
                <a:cs typeface="Arial" pitchFamily="34" charset="0"/>
              </a:rPr>
              <a:t> </a:t>
            </a:r>
            <a:r>
              <a:rPr lang="en-US" sz="2200" b="1" dirty="0" smtClean="0">
                <a:solidFill>
                  <a:prstClr val="black"/>
                </a:solidFill>
                <a:latin typeface="Arial" pitchFamily="34" charset="0"/>
                <a:cs typeface="Arial" pitchFamily="34" charset="0"/>
              </a:rPr>
              <a:t>Karst</a:t>
            </a:r>
            <a:r>
              <a:rPr lang="ar-EG" sz="2200" b="1" dirty="0" smtClean="0">
                <a:solidFill>
                  <a:prstClr val="black"/>
                </a:solidFill>
                <a:latin typeface="Arial" pitchFamily="34" charset="0"/>
                <a:cs typeface="Arial" pitchFamily="34" charset="0"/>
              </a:rPr>
              <a:t> في يوغوسلافيا التي تنتشر فيه ظاهرات جيومورفولوجية فريدة من حيث النوع والشكل.</a:t>
            </a:r>
          </a:p>
          <a:p>
            <a:pPr algn="just" defTabSz="766816" fontAlgn="base">
              <a:spcBef>
                <a:spcPct val="0"/>
              </a:spcBef>
              <a:spcAft>
                <a:spcPct val="0"/>
              </a:spcAft>
            </a:pPr>
            <a:r>
              <a:rPr lang="ar-EG" sz="2200" b="1" dirty="0" smtClean="0">
                <a:solidFill>
                  <a:prstClr val="black"/>
                </a:solidFill>
                <a:latin typeface="Arial" pitchFamily="34" charset="0"/>
                <a:cs typeface="Arial" pitchFamily="34" charset="0"/>
              </a:rPr>
              <a:t>    </a:t>
            </a:r>
            <a:r>
              <a:rPr lang="ar-EG" sz="2200" b="1" dirty="0">
                <a:solidFill>
                  <a:prstClr val="black"/>
                </a:solidFill>
                <a:latin typeface="Arial" pitchFamily="34" charset="0"/>
                <a:cs typeface="Arial" pitchFamily="34" charset="0"/>
              </a:rPr>
              <a:t>وترتبط نشأت </a:t>
            </a:r>
            <a:r>
              <a:rPr lang="ar-EG" sz="2200" b="1" dirty="0" smtClean="0">
                <a:solidFill>
                  <a:prstClr val="black"/>
                </a:solidFill>
                <a:latin typeface="Arial" pitchFamily="34" charset="0"/>
                <a:cs typeface="Arial" pitchFamily="34" charset="0"/>
              </a:rPr>
              <a:t>ظاهرات </a:t>
            </a:r>
            <a:r>
              <a:rPr lang="ar-EG" sz="2200" b="1" dirty="0" err="1" smtClean="0">
                <a:solidFill>
                  <a:prstClr val="black"/>
                </a:solidFill>
                <a:latin typeface="Arial" pitchFamily="34" charset="0"/>
                <a:cs typeface="Arial" pitchFamily="34" charset="0"/>
              </a:rPr>
              <a:t>الكارست</a:t>
            </a:r>
            <a:r>
              <a:rPr lang="ar-EG" sz="2200" b="1" dirty="0" smtClean="0">
                <a:solidFill>
                  <a:prstClr val="black"/>
                </a:solidFill>
                <a:latin typeface="Arial" pitchFamily="34" charset="0"/>
                <a:cs typeface="Arial" pitchFamily="34" charset="0"/>
              </a:rPr>
              <a:t>  جميعها بما ينتج من عمليات التحلل والإذابة بفعل المياه الجوفية في الصخور الجيرية.</a:t>
            </a:r>
          </a:p>
          <a:p>
            <a:pPr algn="just" defTabSz="766816" fontAlgn="base">
              <a:spcBef>
                <a:spcPct val="0"/>
              </a:spcBef>
              <a:spcAft>
                <a:spcPct val="0"/>
              </a:spcAft>
            </a:pPr>
            <a:r>
              <a:rPr lang="ar-EG" sz="2200" b="1" dirty="0" smtClean="0">
                <a:solidFill>
                  <a:prstClr val="black"/>
                </a:solidFill>
                <a:latin typeface="Arial" pitchFamily="34" charset="0"/>
                <a:cs typeface="Arial" pitchFamily="34" charset="0"/>
              </a:rPr>
              <a:t>     وشاع استخدام تعبير </a:t>
            </a:r>
            <a:r>
              <a:rPr lang="ar-EG" sz="2200" b="1" dirty="0" err="1" smtClean="0">
                <a:solidFill>
                  <a:prstClr val="black"/>
                </a:solidFill>
                <a:latin typeface="Arial" pitchFamily="34" charset="0"/>
                <a:cs typeface="Arial" pitchFamily="34" charset="0"/>
              </a:rPr>
              <a:t>كارست</a:t>
            </a:r>
            <a:r>
              <a:rPr lang="ar-EG" sz="2200" b="1" dirty="0" smtClean="0">
                <a:solidFill>
                  <a:prstClr val="black"/>
                </a:solidFill>
                <a:latin typeface="Arial" pitchFamily="34" charset="0"/>
                <a:cs typeface="Arial" pitchFamily="34" charset="0"/>
              </a:rPr>
              <a:t> في الدراسات الجيومورفولوجية؛ حيث أصبح يطلق على كل إقليم جيري يتألف من ظاهرات جيومورفولوجية تشبه ظاهرات إقليم </a:t>
            </a:r>
            <a:r>
              <a:rPr lang="ar-EG" sz="2200" b="1" dirty="0" err="1" smtClean="0">
                <a:solidFill>
                  <a:prstClr val="black"/>
                </a:solidFill>
                <a:latin typeface="Arial" pitchFamily="34" charset="0"/>
                <a:cs typeface="Arial" pitchFamily="34" charset="0"/>
              </a:rPr>
              <a:t>كارست</a:t>
            </a:r>
            <a:r>
              <a:rPr lang="ar-EG" sz="2200" b="1" dirty="0" smtClean="0">
                <a:solidFill>
                  <a:prstClr val="black"/>
                </a:solidFill>
                <a:latin typeface="Arial" pitchFamily="34" charset="0"/>
                <a:cs typeface="Arial" pitchFamily="34" charset="0"/>
              </a:rPr>
              <a:t> في يوغسلافيا.</a:t>
            </a:r>
            <a:endParaRPr lang="ar-SA" sz="2200" b="1" dirty="0">
              <a:solidFill>
                <a:prstClr val="black"/>
              </a:solidFill>
              <a:latin typeface="Arial" pitchFamily="34" charset="0"/>
              <a:cs typeface="Arial" pitchFamily="34" charset="0"/>
            </a:endParaRPr>
          </a:p>
        </p:txBody>
      </p:sp>
      <p:grpSp>
        <p:nvGrpSpPr>
          <p:cNvPr id="28" name="مجموعة 27"/>
          <p:cNvGrpSpPr/>
          <p:nvPr/>
        </p:nvGrpSpPr>
        <p:grpSpPr>
          <a:xfrm>
            <a:off x="7010497" y="1577366"/>
            <a:ext cx="1856376" cy="5142857"/>
            <a:chOff x="9108777" y="1656234"/>
            <a:chExt cx="2412000" cy="5400000"/>
          </a:xfrm>
        </p:grpSpPr>
        <p:pic>
          <p:nvPicPr>
            <p:cNvPr id="31" name="Picture 2"/>
            <p:cNvPicPr>
              <a:picLocks noChangeArrowheads="1"/>
            </p:cNvPicPr>
            <p:nvPr/>
          </p:nvPicPr>
          <p:blipFill rotWithShape="1">
            <a:blip r:embed="rId3">
              <a:extLst>
                <a:ext uri="{28A0092B-C50C-407E-A947-70E740481C1C}">
                  <a14:useLocalDpi xmlns:a14="http://schemas.microsoft.com/office/drawing/2010/main" val="0"/>
                </a:ext>
              </a:extLst>
            </a:blip>
            <a:srcRect l="70330" t="4544" r="4217" b="4453"/>
            <a:stretch/>
          </p:blipFill>
          <p:spPr bwMode="auto">
            <a:xfrm>
              <a:off x="9108777" y="1656234"/>
              <a:ext cx="2412000" cy="54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عنصر نائب للنص 8"/>
            <p:cNvSpPr txBox="1">
              <a:spLocks/>
            </p:cNvSpPr>
            <p:nvPr/>
          </p:nvSpPr>
          <p:spPr>
            <a:xfrm>
              <a:off x="9145041" y="1944770"/>
              <a:ext cx="2375736" cy="4776070"/>
            </a:xfrm>
            <a:prstGeom prst="rect">
              <a:avLst/>
            </a:prstGeom>
            <a:ln>
              <a:solidFill>
                <a:schemeClr val="accent1"/>
              </a:solidFill>
            </a:ln>
          </p:spPr>
          <p:txBody>
            <a:bodyPr/>
            <a:lstStyle>
              <a:lvl1pPr marL="408874" indent="-408874" algn="r" defTabSz="1090331" rtl="1" eaLnBrk="1" latinLnBrk="0" hangingPunct="1">
                <a:spcBef>
                  <a:spcPct val="20000"/>
                </a:spcBef>
                <a:buFont typeface="Arial" pitchFamily="34" charset="0"/>
                <a:buChar char="•"/>
                <a:defRPr sz="3800" kern="1200">
                  <a:solidFill>
                    <a:schemeClr val="tx1"/>
                  </a:solidFill>
                  <a:latin typeface="+mn-lt"/>
                  <a:ea typeface="+mn-ea"/>
                  <a:cs typeface="+mn-cs"/>
                </a:defRPr>
              </a:lvl1pPr>
              <a:lvl2pPr marL="885894" indent="-340728" algn="r" defTabSz="1090331" rtl="1" eaLnBrk="1" latinLnBrk="0" hangingPunct="1">
                <a:spcBef>
                  <a:spcPct val="20000"/>
                </a:spcBef>
                <a:buFont typeface="Arial" pitchFamily="34" charset="0"/>
                <a:buChar char="–"/>
                <a:defRPr sz="3300" kern="1200">
                  <a:solidFill>
                    <a:schemeClr val="tx1"/>
                  </a:solidFill>
                  <a:latin typeface="+mn-lt"/>
                  <a:ea typeface="+mn-ea"/>
                  <a:cs typeface="+mn-cs"/>
                </a:defRPr>
              </a:lvl2pPr>
              <a:lvl3pPr marL="1362913" indent="-272583" algn="r" defTabSz="1090331" rtl="1" eaLnBrk="1" latinLnBrk="0" hangingPunct="1">
                <a:spcBef>
                  <a:spcPct val="20000"/>
                </a:spcBef>
                <a:buFont typeface="Arial" pitchFamily="34" charset="0"/>
                <a:buChar char="•"/>
                <a:defRPr sz="2900" kern="1200">
                  <a:solidFill>
                    <a:schemeClr val="tx1"/>
                  </a:solidFill>
                  <a:latin typeface="+mn-lt"/>
                  <a:ea typeface="+mn-ea"/>
                  <a:cs typeface="+mn-cs"/>
                </a:defRPr>
              </a:lvl3pPr>
              <a:lvl4pPr marL="1908078"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4pPr>
              <a:lvl5pPr marL="2453244"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5pPr>
              <a:lvl6pPr marL="2998409"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6pPr>
              <a:lvl7pPr marL="3543574"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7pPr>
              <a:lvl8pPr marL="4088740"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8pPr>
              <a:lvl9pPr marL="4633905"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just" defTabSz="766816" fontAlgn="base">
                <a:spcBef>
                  <a:spcPct val="0"/>
                </a:spcBef>
                <a:spcAft>
                  <a:spcPts val="671"/>
                </a:spcAft>
                <a:buNone/>
              </a:pPr>
              <a:r>
                <a:rPr lang="ar-EG" sz="1600" b="1" dirty="0" smtClean="0">
                  <a:solidFill>
                    <a:srgbClr val="000000"/>
                  </a:solidFill>
                  <a:latin typeface="Arial" pitchFamily="34" charset="0"/>
                  <a:cs typeface="Arial" pitchFamily="34" charset="0"/>
                </a:rPr>
                <a:t>    تنحصر شروط تكوين الظاهرات </a:t>
              </a:r>
              <a:r>
                <a:rPr lang="ar-EG" sz="1600" b="1" dirty="0" err="1" smtClean="0">
                  <a:solidFill>
                    <a:srgbClr val="000000"/>
                  </a:solidFill>
                  <a:latin typeface="Arial" pitchFamily="34" charset="0"/>
                  <a:cs typeface="Arial" pitchFamily="34" charset="0"/>
                </a:rPr>
                <a:t>الكارستية</a:t>
              </a:r>
              <a:r>
                <a:rPr lang="ar-EG" sz="1600" b="1" dirty="0" smtClean="0">
                  <a:solidFill>
                    <a:srgbClr val="000000"/>
                  </a:solidFill>
                  <a:latin typeface="Arial" pitchFamily="34" charset="0"/>
                  <a:cs typeface="Arial" pitchFamily="34" charset="0"/>
                </a:rPr>
                <a:t> في:</a:t>
              </a:r>
            </a:p>
            <a:p>
              <a:pPr algn="just" defTabSz="766816" fontAlgn="base">
                <a:spcBef>
                  <a:spcPct val="0"/>
                </a:spcBef>
                <a:spcAft>
                  <a:spcPts val="671"/>
                </a:spcAft>
                <a:buFont typeface="Wingdings" pitchFamily="2" charset="2"/>
                <a:buChar char="§"/>
              </a:pPr>
              <a:r>
                <a:rPr lang="ar-SA" sz="1600" b="1" dirty="0" smtClean="0">
                  <a:solidFill>
                    <a:srgbClr val="000000"/>
                  </a:solidFill>
                  <a:latin typeface="Arial" pitchFamily="34" charset="0"/>
                  <a:cs typeface="Arial" pitchFamily="34" charset="0"/>
                </a:rPr>
                <a:t>توفر </a:t>
              </a:r>
              <a:r>
                <a:rPr lang="ar-SA" sz="1600" b="1" dirty="0">
                  <a:solidFill>
                    <a:srgbClr val="000000"/>
                  </a:solidFill>
                  <a:latin typeface="Arial" pitchFamily="34" charset="0"/>
                  <a:cs typeface="Arial" pitchFamily="34" charset="0"/>
                </a:rPr>
                <a:t>صخر قابل </a:t>
              </a:r>
              <a:r>
                <a:rPr lang="ar-SA" sz="1600" b="1" dirty="0" smtClean="0">
                  <a:solidFill>
                    <a:srgbClr val="000000"/>
                  </a:solidFill>
                  <a:latin typeface="Arial" pitchFamily="34" charset="0"/>
                  <a:cs typeface="Arial" pitchFamily="34" charset="0"/>
                </a:rPr>
                <a:t>للذوبان مثل الحجر الجيري</a:t>
              </a:r>
              <a:r>
                <a:rPr lang="ar-EG" sz="1600" b="1" dirty="0">
                  <a:solidFill>
                    <a:srgbClr val="000000"/>
                  </a:solidFill>
                  <a:latin typeface="Arial" pitchFamily="34" charset="0"/>
                  <a:cs typeface="Arial" pitchFamily="34" charset="0"/>
                </a:rPr>
                <a:t> </a:t>
              </a:r>
              <a:r>
                <a:rPr lang="ar-EG" sz="1600" b="1" dirty="0" err="1" smtClean="0">
                  <a:solidFill>
                    <a:srgbClr val="000000"/>
                  </a:solidFill>
                  <a:latin typeface="Arial" pitchFamily="34" charset="0"/>
                  <a:cs typeface="Arial" pitchFamily="34" charset="0"/>
                </a:rPr>
                <a:t>وا</a:t>
              </a:r>
              <a:r>
                <a:rPr lang="ar-SA" sz="1600" b="1" dirty="0" err="1" smtClean="0">
                  <a:solidFill>
                    <a:srgbClr val="000000"/>
                  </a:solidFill>
                  <a:latin typeface="Arial" pitchFamily="34" charset="0"/>
                  <a:cs typeface="Arial" pitchFamily="34" charset="0"/>
                </a:rPr>
                <a:t>لدولوميت</a:t>
              </a:r>
              <a:r>
                <a:rPr lang="ar-SA" sz="1600" b="1" dirty="0" smtClean="0">
                  <a:solidFill>
                    <a:srgbClr val="000000"/>
                  </a:solidFill>
                  <a:latin typeface="Arial" pitchFamily="34" charset="0"/>
                  <a:cs typeface="Arial" pitchFamily="34" charset="0"/>
                </a:rPr>
                <a:t>.</a:t>
              </a:r>
              <a:endParaRPr lang="ar-EG" sz="1600" b="1" dirty="0">
                <a:solidFill>
                  <a:srgbClr val="000000"/>
                </a:solidFill>
                <a:latin typeface="Arial" pitchFamily="34" charset="0"/>
                <a:cs typeface="Arial" pitchFamily="34" charset="0"/>
              </a:endParaRPr>
            </a:p>
            <a:p>
              <a:pPr algn="just" defTabSz="766816" fontAlgn="base">
                <a:spcBef>
                  <a:spcPct val="0"/>
                </a:spcBef>
                <a:spcAft>
                  <a:spcPts val="671"/>
                </a:spcAft>
                <a:buFont typeface="Wingdings" pitchFamily="2" charset="2"/>
                <a:buChar char="§"/>
              </a:pPr>
              <a:r>
                <a:rPr lang="ar-SA" sz="1600" b="1" dirty="0" smtClean="0">
                  <a:solidFill>
                    <a:srgbClr val="000000"/>
                  </a:solidFill>
                  <a:latin typeface="Arial" pitchFamily="34" charset="0"/>
                  <a:cs typeface="Arial" pitchFamily="34" charset="0"/>
                </a:rPr>
                <a:t>يجب </a:t>
              </a:r>
              <a:r>
                <a:rPr lang="ar-SA" sz="1600" b="1" dirty="0">
                  <a:solidFill>
                    <a:srgbClr val="000000"/>
                  </a:solidFill>
                  <a:latin typeface="Arial" pitchFamily="34" charset="0"/>
                  <a:cs typeface="Arial" pitchFamily="34" charset="0"/>
                </a:rPr>
                <a:t>أن يكون الصخر القابل للذوبان كثيفاً وغنياً بالشقوق لتسهيل عمل تغلغل الماء في </a:t>
              </a:r>
              <a:r>
                <a:rPr lang="ar-SA" sz="1600" b="1" dirty="0" smtClean="0">
                  <a:solidFill>
                    <a:srgbClr val="000000"/>
                  </a:solidFill>
                  <a:latin typeface="Arial" pitchFamily="34" charset="0"/>
                  <a:cs typeface="Arial" pitchFamily="34" charset="0"/>
                </a:rPr>
                <a:t>الصخر.</a:t>
              </a:r>
              <a:endParaRPr lang="ar-EG" sz="1600" b="1" dirty="0" smtClean="0">
                <a:solidFill>
                  <a:srgbClr val="000000"/>
                </a:solidFill>
                <a:latin typeface="Arial" pitchFamily="34" charset="0"/>
                <a:cs typeface="Arial" pitchFamily="34" charset="0"/>
              </a:endParaRPr>
            </a:p>
            <a:p>
              <a:pPr algn="just" defTabSz="766816" fontAlgn="base">
                <a:spcBef>
                  <a:spcPct val="0"/>
                </a:spcBef>
                <a:spcAft>
                  <a:spcPts val="671"/>
                </a:spcAft>
                <a:buFont typeface="Wingdings" pitchFamily="2" charset="2"/>
                <a:buChar char="§"/>
              </a:pPr>
              <a:r>
                <a:rPr lang="ar-SA" sz="1600" b="1" dirty="0" smtClean="0">
                  <a:solidFill>
                    <a:srgbClr val="000000"/>
                  </a:solidFill>
                  <a:latin typeface="Arial" pitchFamily="34" charset="0"/>
                  <a:cs typeface="Arial" pitchFamily="34" charset="0"/>
                </a:rPr>
                <a:t>توفر </a:t>
              </a:r>
              <a:r>
                <a:rPr lang="ar-SA" sz="1600" b="1" dirty="0">
                  <a:solidFill>
                    <a:srgbClr val="000000"/>
                  </a:solidFill>
                  <a:latin typeface="Arial" pitchFamily="34" charset="0"/>
                  <a:cs typeface="Arial" pitchFamily="34" charset="0"/>
                </a:rPr>
                <a:t>أمطار </a:t>
              </a:r>
              <a:r>
                <a:rPr lang="ar-EG" sz="1600" b="1" dirty="0" smtClean="0">
                  <a:solidFill>
                    <a:srgbClr val="000000"/>
                  </a:solidFill>
                  <a:latin typeface="Arial" pitchFamily="34" charset="0"/>
                  <a:cs typeface="Arial" pitchFamily="34" charset="0"/>
                </a:rPr>
                <a:t>سواء أكانت </a:t>
              </a:r>
              <a:r>
                <a:rPr lang="ar-SA" sz="1600" b="1" dirty="0" smtClean="0">
                  <a:solidFill>
                    <a:srgbClr val="000000"/>
                  </a:solidFill>
                  <a:latin typeface="Arial" pitchFamily="34" charset="0"/>
                  <a:cs typeface="Arial" pitchFamily="34" charset="0"/>
                </a:rPr>
                <a:t>غزيرة أ</a:t>
              </a:r>
              <a:r>
                <a:rPr lang="ar-EG" sz="1600" b="1" dirty="0" smtClean="0">
                  <a:solidFill>
                    <a:srgbClr val="000000"/>
                  </a:solidFill>
                  <a:latin typeface="Arial" pitchFamily="34" charset="0"/>
                  <a:cs typeface="Arial" pitchFamily="34" charset="0"/>
                </a:rPr>
                <a:t>م</a:t>
              </a:r>
              <a:r>
                <a:rPr lang="ar-SA" sz="1600" b="1" dirty="0" smtClean="0">
                  <a:solidFill>
                    <a:srgbClr val="000000"/>
                  </a:solidFill>
                  <a:latin typeface="Arial" pitchFamily="34" charset="0"/>
                  <a:cs typeface="Arial" pitchFamily="34" charset="0"/>
                </a:rPr>
                <a:t> متوسطة</a:t>
              </a:r>
              <a:r>
                <a:rPr lang="ar-EG" sz="1600" b="1" dirty="0" smtClean="0">
                  <a:solidFill>
                    <a:srgbClr val="000000"/>
                  </a:solidFill>
                  <a:latin typeface="Arial" pitchFamily="34" charset="0"/>
                  <a:cs typeface="Arial" pitchFamily="34" charset="0"/>
                </a:rPr>
                <a:t>،</a:t>
              </a:r>
              <a:r>
                <a:rPr lang="ar-SA" sz="1600" b="1" dirty="0" smtClean="0">
                  <a:solidFill>
                    <a:srgbClr val="000000"/>
                  </a:solidFill>
                  <a:latin typeface="Arial" pitchFamily="34" charset="0"/>
                  <a:cs typeface="Arial" pitchFamily="34" charset="0"/>
                </a:rPr>
                <a:t> </a:t>
              </a:r>
              <a:r>
                <a:rPr lang="ar-EG" sz="1600" b="1" dirty="0" smtClean="0">
                  <a:solidFill>
                    <a:srgbClr val="000000"/>
                  </a:solidFill>
                  <a:latin typeface="Arial" pitchFamily="34" charset="0"/>
                  <a:cs typeface="Arial" pitchFamily="34" charset="0"/>
                </a:rPr>
                <a:t>و</a:t>
              </a:r>
              <a:r>
                <a:rPr lang="ar-SA" sz="1600" b="1" dirty="0" smtClean="0">
                  <a:solidFill>
                    <a:srgbClr val="000000"/>
                  </a:solidFill>
                  <a:latin typeface="Arial" pitchFamily="34" charset="0"/>
                  <a:cs typeface="Arial" pitchFamily="34" charset="0"/>
                </a:rPr>
                <a:t>تحتوي على</a:t>
              </a:r>
              <a:r>
                <a:rPr lang="ar-EG" sz="1600" b="1" dirty="0" smtClean="0">
                  <a:solidFill>
                    <a:srgbClr val="000000"/>
                  </a:solidFill>
                  <a:latin typeface="Arial" pitchFamily="34" charset="0"/>
                  <a:cs typeface="Arial" pitchFamily="34" charset="0"/>
                </a:rPr>
                <a:t> نسب</a:t>
              </a:r>
              <a:r>
                <a:rPr lang="ar-SA" sz="1600" b="1" dirty="0" smtClean="0">
                  <a:solidFill>
                    <a:srgbClr val="000000"/>
                  </a:solidFill>
                  <a:latin typeface="Arial" pitchFamily="34" charset="0"/>
                  <a:cs typeface="Arial" pitchFamily="34" charset="0"/>
                </a:rPr>
                <a:t> </a:t>
              </a:r>
              <a:r>
                <a:rPr lang="ar-EG" sz="1600" b="1" dirty="0" smtClean="0">
                  <a:solidFill>
                    <a:srgbClr val="000000"/>
                  </a:solidFill>
                  <a:latin typeface="Arial" pitchFamily="34" charset="0"/>
                  <a:cs typeface="Arial" pitchFamily="34" charset="0"/>
                </a:rPr>
                <a:t>من ال</a:t>
              </a:r>
              <a:r>
                <a:rPr lang="ar-SA" sz="1600" b="1" dirty="0" smtClean="0">
                  <a:solidFill>
                    <a:srgbClr val="000000"/>
                  </a:solidFill>
                  <a:latin typeface="Arial" pitchFamily="34" charset="0"/>
                  <a:cs typeface="Arial" pitchFamily="34" charset="0"/>
                </a:rPr>
                <a:t>حمض</a:t>
              </a:r>
              <a:r>
                <a:rPr lang="ar-EG" sz="1600" b="1" dirty="0" smtClean="0">
                  <a:solidFill>
                    <a:srgbClr val="000000"/>
                  </a:solidFill>
                  <a:latin typeface="Arial" pitchFamily="34" charset="0"/>
                  <a:cs typeface="Arial" pitchFamily="34" charset="0"/>
                </a:rPr>
                <a:t>.</a:t>
              </a:r>
              <a:endParaRPr lang="ar-SA" sz="1600" b="1" dirty="0">
                <a:solidFill>
                  <a:srgbClr val="000000"/>
                </a:solidFill>
                <a:latin typeface="Arial" pitchFamily="34" charset="0"/>
                <a:cs typeface="Arial" pitchFamily="34" charset="0"/>
              </a:endParaRPr>
            </a:p>
          </p:txBody>
        </p:sp>
      </p:grpSp>
    </p:spTree>
    <p:extLst>
      <p:ext uri="{BB962C8B-B14F-4D97-AF65-F5344CB8AC3E}">
        <p14:creationId xmlns:p14="http://schemas.microsoft.com/office/powerpoint/2010/main" val="189014807"/>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
          <p:cNvGrpSpPr>
            <a:grpSpLocks/>
          </p:cNvGrpSpPr>
          <p:nvPr/>
        </p:nvGrpSpPr>
        <p:grpSpPr bwMode="auto">
          <a:xfrm>
            <a:off x="832" y="48"/>
            <a:ext cx="9143346" cy="6857143"/>
            <a:chOff x="106855260" y="107967780"/>
            <a:chExt cx="6645600" cy="4285296"/>
          </a:xfrm>
        </p:grpSpPr>
        <p:sp>
          <p:nvSpPr>
            <p:cNvPr id="3" name="Rectangle 15"/>
            <p:cNvSpPr>
              <a:spLocks noChangeArrowheads="1"/>
            </p:cNvSpPr>
            <p:nvPr/>
          </p:nvSpPr>
          <p:spPr bwMode="auto">
            <a:xfrm flipH="1">
              <a:off x="106855260" y="107967780"/>
              <a:ext cx="6556992" cy="493698"/>
            </a:xfrm>
            <a:prstGeom prst="rect">
              <a:avLst/>
            </a:prstGeom>
            <a:solidFill>
              <a:srgbClr val="000000"/>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nvGrpSpPr>
            <p:cNvPr id="4" name="Group 16"/>
            <p:cNvGrpSpPr>
              <a:grpSpLocks/>
            </p:cNvGrpSpPr>
            <p:nvPr/>
          </p:nvGrpSpPr>
          <p:grpSpPr bwMode="auto">
            <a:xfrm>
              <a:off x="112947060" y="108101490"/>
              <a:ext cx="221520" cy="225428"/>
              <a:chOff x="112947060" y="108101490"/>
              <a:chExt cx="221520" cy="225428"/>
            </a:xfrm>
          </p:grpSpPr>
          <p:sp>
            <p:nvSpPr>
              <p:cNvPr id="22" name="AutoShape 17"/>
              <p:cNvSpPr>
                <a:spLocks noChangeArrowheads="1"/>
              </p:cNvSpPr>
              <p:nvPr/>
            </p:nvSpPr>
            <p:spPr bwMode="auto">
              <a:xfrm flipH="1">
                <a:off x="112947060" y="108101490"/>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23" name="AutoShape 18"/>
              <p:cNvSpPr>
                <a:spLocks noChangeArrowheads="1"/>
              </p:cNvSpPr>
              <p:nvPr/>
            </p:nvSpPr>
            <p:spPr bwMode="auto">
              <a:xfrm flipH="1">
                <a:off x="112947060" y="108192052"/>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24" name="AutoShape 19"/>
              <p:cNvSpPr>
                <a:spLocks noChangeArrowheads="1"/>
              </p:cNvSpPr>
              <p:nvPr/>
            </p:nvSpPr>
            <p:spPr bwMode="auto">
              <a:xfrm flipH="1">
                <a:off x="112947060" y="108283569"/>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sp>
          <p:nvSpPr>
            <p:cNvPr id="5" name="Rectangle 20"/>
            <p:cNvSpPr>
              <a:spLocks noChangeArrowheads="1"/>
            </p:cNvSpPr>
            <p:nvPr/>
          </p:nvSpPr>
          <p:spPr bwMode="auto">
            <a:xfrm flipH="1">
              <a:off x="106855260" y="108747196"/>
              <a:ext cx="6527735" cy="3505880"/>
            </a:xfrm>
            <a:prstGeom prst="rect">
              <a:avLst/>
            </a:prstGeom>
            <a:solidFill>
              <a:schemeClr val="bg2">
                <a:lumMod val="90000"/>
              </a:schemeClr>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7" name="Rectangle 22"/>
            <p:cNvSpPr>
              <a:spLocks noChangeArrowheads="1"/>
            </p:cNvSpPr>
            <p:nvPr/>
          </p:nvSpPr>
          <p:spPr bwMode="auto">
            <a:xfrm flipH="1">
              <a:off x="113168580" y="108747196"/>
              <a:ext cx="331631" cy="3505880"/>
            </a:xfrm>
            <a:prstGeom prst="rect">
              <a:avLst/>
            </a:prstGeom>
            <a:gradFill flip="none" rotWithShape="1">
              <a:gsLst>
                <a:gs pos="0">
                  <a:schemeClr val="bg2">
                    <a:lumMod val="90000"/>
                    <a:shade val="30000"/>
                    <a:satMod val="115000"/>
                  </a:schemeClr>
                </a:gs>
                <a:gs pos="50000">
                  <a:schemeClr val="bg2">
                    <a:lumMod val="90000"/>
                    <a:shade val="67500"/>
                    <a:satMod val="115000"/>
                  </a:schemeClr>
                </a:gs>
                <a:gs pos="100000">
                  <a:schemeClr val="bg2">
                    <a:lumMod val="90000"/>
                    <a:shade val="100000"/>
                    <a:satMod val="115000"/>
                  </a:schemeClr>
                </a:gs>
              </a:gsLst>
              <a:lin ang="0" scaled="1"/>
              <a:tileRect/>
            </a:gra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11" name="Text Box 26"/>
            <p:cNvSpPr txBox="1">
              <a:spLocks noChangeArrowheads="1"/>
            </p:cNvSpPr>
            <p:nvPr/>
          </p:nvSpPr>
          <p:spPr bwMode="auto">
            <a:xfrm flipH="1">
              <a:off x="106970238" y="108461478"/>
              <a:ext cx="6349359" cy="2857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algn="ctr" defTabSz="766816" rtl="1" fontAlgn="base">
                <a:spcBef>
                  <a:spcPct val="0"/>
                </a:spcBef>
                <a:spcAft>
                  <a:spcPts val="587"/>
                </a:spcAft>
              </a:pPr>
              <a:r>
                <a:rPr lang="ar-EG" sz="2000" b="1" dirty="0" err="1" smtClean="0">
                  <a:solidFill>
                    <a:srgbClr val="000000"/>
                  </a:solidFill>
                  <a:latin typeface="Arial" pitchFamily="34" charset="0"/>
                  <a:cs typeface="Arial" pitchFamily="34" charset="0"/>
                </a:rPr>
                <a:t>التشرشر</a:t>
              </a:r>
              <a:r>
                <a:rPr lang="ar-EG" sz="2000" b="1" dirty="0" smtClean="0">
                  <a:solidFill>
                    <a:srgbClr val="000000"/>
                  </a:solidFill>
                  <a:latin typeface="Arial" pitchFamily="34" charset="0"/>
                  <a:cs typeface="Arial" pitchFamily="34" charset="0"/>
                </a:rPr>
                <a:t> الجيري </a:t>
              </a:r>
              <a:r>
                <a:rPr lang="en-US" sz="2000" b="1" dirty="0" err="1" smtClean="0">
                  <a:solidFill>
                    <a:srgbClr val="000000"/>
                  </a:solidFill>
                  <a:latin typeface="Arial" pitchFamily="34" charset="0"/>
                  <a:cs typeface="Arial" pitchFamily="34" charset="0"/>
                </a:rPr>
                <a:t>Bogaz</a:t>
              </a:r>
              <a:endParaRPr lang="ar-SA" sz="2000" dirty="0">
                <a:solidFill>
                  <a:srgbClr val="000000"/>
                </a:solidFill>
              </a:endParaRPr>
            </a:p>
          </p:txBody>
        </p:sp>
        <p:sp>
          <p:nvSpPr>
            <p:cNvPr id="13" name="Text Box 28"/>
            <p:cNvSpPr txBox="1">
              <a:spLocks noChangeArrowheads="1"/>
            </p:cNvSpPr>
            <p:nvPr/>
          </p:nvSpPr>
          <p:spPr bwMode="auto">
            <a:xfrm flipH="1">
              <a:off x="106943868" y="107967780"/>
              <a:ext cx="5781672" cy="4936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ctr" anchorCtr="0" compatLnSpc="1">
              <a:prstTxWarp prst="textNoShape">
                <a:avLst/>
              </a:prstTxWarp>
            </a:bodyPr>
            <a:lstStyle/>
            <a:p>
              <a:pPr algn="ctr" defTabSz="766816" fontAlgn="base">
                <a:spcBef>
                  <a:spcPct val="0"/>
                </a:spcBef>
                <a:spcAft>
                  <a:spcPct val="0"/>
                </a:spcAft>
              </a:pPr>
              <a:r>
                <a:rPr lang="ar-EG" sz="3600" cap="all" dirty="0">
                  <a:solidFill>
                    <a:srgbClr val="4E3B30"/>
                  </a:solidFill>
                  <a:effectLst>
                    <a:reflection blurRad="12700" stA="48000" endA="300" endPos="55000" dir="5400000" sy="-90000" algn="bl" rotWithShape="0"/>
                  </a:effectLst>
                  <a:latin typeface="Arial" pitchFamily="34" charset="0"/>
                  <a:cs typeface="Arial" pitchFamily="34" charset="0"/>
                </a:rPr>
                <a:t>ال</a:t>
              </a:r>
              <a:r>
                <a:rPr lang="ar-SA" sz="3600" cap="all" dirty="0">
                  <a:solidFill>
                    <a:srgbClr val="4E3B30"/>
                  </a:solidFill>
                  <a:effectLst>
                    <a:reflection blurRad="12700" stA="48000" endA="300" endPos="55000" dir="5400000" sy="-90000" algn="bl" rotWithShape="0"/>
                  </a:effectLst>
                  <a:latin typeface="Arial" pitchFamily="34" charset="0"/>
                  <a:cs typeface="Arial" pitchFamily="34" charset="0"/>
                </a:rPr>
                <a:t>أشكال </a:t>
              </a:r>
              <a:r>
                <a:rPr lang="ar-EG" sz="3600" cap="all" dirty="0" smtClean="0">
                  <a:solidFill>
                    <a:srgbClr val="4E3B30"/>
                  </a:solidFill>
                  <a:effectLst>
                    <a:reflection blurRad="12700" stA="48000" endA="300" endPos="55000" dir="5400000" sy="-90000" algn="bl" rotWithShape="0"/>
                  </a:effectLst>
                  <a:latin typeface="Arial" pitchFamily="34" charset="0"/>
                  <a:cs typeface="Arial" pitchFamily="34" charset="0"/>
                </a:rPr>
                <a:t>التضاريسية للأراضي العربية</a:t>
              </a:r>
              <a:endParaRPr lang="ar-SA" sz="2300" dirty="0">
                <a:solidFill>
                  <a:srgbClr val="FFFFFF"/>
                </a:solidFill>
                <a:latin typeface="Franklin Gothic Heavy" pitchFamily="34" charset="0"/>
                <a:cs typeface="Arial" pitchFamily="34" charset="0"/>
              </a:endParaRPr>
            </a:p>
          </p:txBody>
        </p:sp>
        <p:sp>
          <p:nvSpPr>
            <p:cNvPr id="20" name="Rectangle 30" hidden="1"/>
            <p:cNvSpPr>
              <a:spLocks noChangeArrowheads="1"/>
            </p:cNvSpPr>
            <p:nvPr/>
          </p:nvSpPr>
          <p:spPr bwMode="auto">
            <a:xfrm>
              <a:off x="108458176" y="109118630"/>
              <a:ext cx="675199" cy="675199"/>
            </a:xfrm>
            <a:prstGeom prst="rect">
              <a:avLst/>
            </a:prstGeom>
            <a:solidFill>
              <a:srgbClr val="FFFFFF"/>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15" name="Rectangle 32"/>
            <p:cNvSpPr>
              <a:spLocks noChangeArrowheads="1"/>
            </p:cNvSpPr>
            <p:nvPr/>
          </p:nvSpPr>
          <p:spPr bwMode="auto">
            <a:xfrm>
              <a:off x="113412252" y="107967780"/>
              <a:ext cx="88608" cy="4285296"/>
            </a:xfrm>
            <a:prstGeom prst="rect">
              <a:avLst/>
            </a:prstGeom>
            <a:solidFill>
              <a:srgbClr val="FF6600"/>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sp>
        <p:nvSpPr>
          <p:cNvPr id="26" name="AutoShape 32"/>
          <p:cNvSpPr>
            <a:spLocks noChangeArrowheads="1"/>
          </p:cNvSpPr>
          <p:nvPr/>
        </p:nvSpPr>
        <p:spPr bwMode="auto">
          <a:xfrm flipH="1">
            <a:off x="122743" y="3566159"/>
            <a:ext cx="7033922" cy="1156260"/>
          </a:xfrm>
          <a:prstGeom prst="roundRect">
            <a:avLst>
              <a:gd name="adj" fmla="val 8556"/>
            </a:avLst>
          </a:prstGeom>
          <a:solidFill>
            <a:schemeClr val="bg1"/>
          </a:solidFill>
          <a:ln w="9525" algn="in">
            <a:solidFill>
              <a:srgbClr val="FFCC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27" name="AutoShape 33"/>
          <p:cNvSpPr>
            <a:spLocks noChangeArrowheads="1"/>
          </p:cNvSpPr>
          <p:nvPr/>
        </p:nvSpPr>
        <p:spPr bwMode="auto">
          <a:xfrm flipH="1">
            <a:off x="122743" y="4830405"/>
            <a:ext cx="7033922" cy="1911942"/>
          </a:xfrm>
          <a:prstGeom prst="roundRect">
            <a:avLst>
              <a:gd name="adj" fmla="val 5292"/>
            </a:avLst>
          </a:prstGeom>
          <a:solidFill>
            <a:schemeClr val="bg1"/>
          </a:solidFill>
          <a:ln w="9525" algn="in">
            <a:solidFill>
              <a:srgbClr val="FFCC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29" name="AutoShape 35"/>
          <p:cNvSpPr>
            <a:spLocks noChangeArrowheads="1"/>
          </p:cNvSpPr>
          <p:nvPr/>
        </p:nvSpPr>
        <p:spPr bwMode="auto">
          <a:xfrm>
            <a:off x="2320478" y="1467792"/>
            <a:ext cx="6594669" cy="5354162"/>
          </a:xfrm>
          <a:prstGeom prst="roundRect">
            <a:avLst>
              <a:gd name="adj" fmla="val 4056"/>
            </a:avLst>
          </a:prstGeom>
          <a:solidFill>
            <a:srgbClr val="FFFFFF"/>
          </a:solidFill>
          <a:ln w="9525" algn="in">
            <a:solidFill>
              <a:srgbClr val="FFC0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30" name="Line 36"/>
          <p:cNvSpPr>
            <a:spLocks noChangeShapeType="1"/>
          </p:cNvSpPr>
          <p:nvPr/>
        </p:nvSpPr>
        <p:spPr bwMode="auto">
          <a:xfrm flipV="1">
            <a:off x="134466" y="1445431"/>
            <a:ext cx="0" cy="476107"/>
          </a:xfrm>
          <a:prstGeom prst="line">
            <a:avLst/>
          </a:prstGeom>
          <a:noFill/>
          <a:ln w="9525" algn="ctr">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33" name="Rectangle 39"/>
          <p:cNvSpPr>
            <a:spLocks noChangeArrowheads="1"/>
          </p:cNvSpPr>
          <p:nvPr/>
        </p:nvSpPr>
        <p:spPr bwMode="auto">
          <a:xfrm>
            <a:off x="2353044" y="1404812"/>
            <a:ext cx="6293430" cy="54411"/>
          </a:xfrm>
          <a:prstGeom prst="rect">
            <a:avLst/>
          </a:prstGeom>
          <a:solidFill>
            <a:srgbClr val="FFFFFF"/>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34" name="Line 40"/>
          <p:cNvSpPr>
            <a:spLocks noChangeShapeType="1"/>
          </p:cNvSpPr>
          <p:nvPr/>
        </p:nvSpPr>
        <p:spPr bwMode="auto">
          <a:xfrm>
            <a:off x="134467" y="1467792"/>
            <a:ext cx="8545155" cy="0"/>
          </a:xfrm>
          <a:prstGeom prst="line">
            <a:avLst/>
          </a:prstGeom>
          <a:noFill/>
          <a:ln w="9525" algn="ctr">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49" name="Text Box 55"/>
          <p:cNvSpPr txBox="1">
            <a:spLocks noChangeArrowheads="1"/>
          </p:cNvSpPr>
          <p:nvPr/>
        </p:nvSpPr>
        <p:spPr bwMode="auto">
          <a:xfrm flipH="1">
            <a:off x="134466" y="3566159"/>
            <a:ext cx="2063281" cy="12013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353" tIns="30353" rIns="30353" bIns="30353" numCol="1" anchor="ctr"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pPr algn="ctr" defTabSz="766816" fontAlgn="base">
              <a:spcBef>
                <a:spcPct val="0"/>
              </a:spcBef>
              <a:spcAft>
                <a:spcPct val="0"/>
              </a:spcAft>
            </a:pPr>
            <a:r>
              <a:rPr lang="ar-SA" sz="2300" b="1" dirty="0">
                <a:solidFill>
                  <a:srgbClr val="000000"/>
                </a:solidFill>
                <a:latin typeface="Arial" pitchFamily="34" charset="0"/>
                <a:cs typeface="Arial" pitchFamily="34" charset="0"/>
              </a:rPr>
              <a:t>جبال </a:t>
            </a:r>
            <a:r>
              <a:rPr lang="ar-EG" sz="2300" b="1" dirty="0" smtClean="0">
                <a:solidFill>
                  <a:srgbClr val="000000"/>
                </a:solidFill>
                <a:latin typeface="Arial" pitchFamily="34" charset="0"/>
                <a:cs typeface="Arial" pitchFamily="34" charset="0"/>
              </a:rPr>
              <a:t>لبنان</a:t>
            </a:r>
            <a:endParaRPr lang="ar-SA" sz="2300" b="1" dirty="0">
              <a:solidFill>
                <a:srgbClr val="000000"/>
              </a:solidFill>
              <a:latin typeface="Arial" pitchFamily="34" charset="0"/>
              <a:cs typeface="Arial" pitchFamily="34" charset="0"/>
            </a:endParaRPr>
          </a:p>
        </p:txBody>
      </p:sp>
      <p:sp>
        <p:nvSpPr>
          <p:cNvPr id="53" name="Text Box 59"/>
          <p:cNvSpPr txBox="1">
            <a:spLocks noChangeArrowheads="1"/>
          </p:cNvSpPr>
          <p:nvPr/>
        </p:nvSpPr>
        <p:spPr bwMode="auto">
          <a:xfrm flipH="1">
            <a:off x="486162" y="6527855"/>
            <a:ext cx="1465400" cy="1929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353" tIns="30353" rIns="30353" bIns="3035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pPr algn="ctr" defTabSz="766816" fontAlgn="base">
              <a:spcBef>
                <a:spcPct val="0"/>
              </a:spcBef>
              <a:spcAft>
                <a:spcPct val="0"/>
              </a:spcAft>
            </a:pPr>
            <a:r>
              <a:rPr lang="ar-SA" sz="1200" b="1" dirty="0">
                <a:solidFill>
                  <a:prstClr val="black"/>
                </a:solidFill>
                <a:latin typeface="Arial" pitchFamily="34" charset="0"/>
                <a:cs typeface="Arial" pitchFamily="34" charset="0"/>
              </a:rPr>
              <a:t>جبال </a:t>
            </a:r>
            <a:r>
              <a:rPr lang="ar-EG" sz="1200" b="1" dirty="0" smtClean="0">
                <a:solidFill>
                  <a:prstClr val="black"/>
                </a:solidFill>
                <a:latin typeface="Arial" pitchFamily="34" charset="0"/>
                <a:cs typeface="Arial" pitchFamily="34" charset="0"/>
              </a:rPr>
              <a:t>صنين</a:t>
            </a:r>
            <a:endParaRPr lang="ar-SA" sz="1200" b="1" dirty="0">
              <a:solidFill>
                <a:prstClr val="black"/>
              </a:solidFill>
              <a:latin typeface="Arial" pitchFamily="34" charset="0"/>
              <a:cs typeface="Arial" pitchFamily="34" charset="0"/>
            </a:endParaRPr>
          </a:p>
        </p:txBody>
      </p:sp>
      <p:sp>
        <p:nvSpPr>
          <p:cNvPr id="51" name="Text Box 57"/>
          <p:cNvSpPr txBox="1">
            <a:spLocks noChangeArrowheads="1"/>
          </p:cNvSpPr>
          <p:nvPr/>
        </p:nvSpPr>
        <p:spPr bwMode="auto">
          <a:xfrm flipH="1">
            <a:off x="239974" y="3287265"/>
            <a:ext cx="1790133" cy="2788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353" tIns="30353" rIns="30353" bIns="3035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pPr algn="ctr" defTabSz="766816" fontAlgn="base">
              <a:spcBef>
                <a:spcPct val="0"/>
              </a:spcBef>
              <a:spcAft>
                <a:spcPct val="0"/>
              </a:spcAft>
            </a:pPr>
            <a:r>
              <a:rPr lang="ar-SA" sz="1200" b="1" dirty="0" smtClean="0">
                <a:solidFill>
                  <a:prstClr val="black"/>
                </a:solidFill>
                <a:latin typeface="Arial" pitchFamily="34" charset="0"/>
                <a:cs typeface="Arial" pitchFamily="34" charset="0"/>
              </a:rPr>
              <a:t>جبل </a:t>
            </a:r>
            <a:r>
              <a:rPr lang="ar-EG" sz="1200" b="1" dirty="0" smtClean="0">
                <a:solidFill>
                  <a:prstClr val="black"/>
                </a:solidFill>
                <a:latin typeface="Arial" pitchFamily="34" charset="0"/>
                <a:cs typeface="Arial" pitchFamily="34" charset="0"/>
              </a:rPr>
              <a:t>المكمل</a:t>
            </a:r>
            <a:endParaRPr lang="ar-SA" sz="3400" b="1" dirty="0">
              <a:solidFill>
                <a:prstClr val="black"/>
              </a:solidFill>
              <a:latin typeface="Arial" pitchFamily="34" charset="0"/>
              <a:cs typeface="Arial" pitchFamily="34" charset="0"/>
            </a:endParaRPr>
          </a:p>
        </p:txBody>
      </p:sp>
      <p:grpSp>
        <p:nvGrpSpPr>
          <p:cNvPr id="28" name="مجموعة 27"/>
          <p:cNvGrpSpPr/>
          <p:nvPr/>
        </p:nvGrpSpPr>
        <p:grpSpPr>
          <a:xfrm>
            <a:off x="7010496" y="1577366"/>
            <a:ext cx="1904650" cy="5142857"/>
            <a:chOff x="9108777" y="1656234"/>
            <a:chExt cx="2474723" cy="5400000"/>
          </a:xfrm>
        </p:grpSpPr>
        <p:pic>
          <p:nvPicPr>
            <p:cNvPr id="31" name="Picture 2"/>
            <p:cNvPicPr>
              <a:picLocks noChangeArrowheads="1"/>
            </p:cNvPicPr>
            <p:nvPr/>
          </p:nvPicPr>
          <p:blipFill rotWithShape="1">
            <a:blip r:embed="rId3">
              <a:extLst>
                <a:ext uri="{28A0092B-C50C-407E-A947-70E740481C1C}">
                  <a14:useLocalDpi xmlns:a14="http://schemas.microsoft.com/office/drawing/2010/main" val="0"/>
                </a:ext>
              </a:extLst>
            </a:blip>
            <a:srcRect l="70330" t="4544" r="4217" b="4453"/>
            <a:stretch/>
          </p:blipFill>
          <p:spPr bwMode="auto">
            <a:xfrm>
              <a:off x="9108777" y="1656234"/>
              <a:ext cx="2412000" cy="54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عنصر نائب للنص 8"/>
            <p:cNvSpPr txBox="1">
              <a:spLocks/>
            </p:cNvSpPr>
            <p:nvPr/>
          </p:nvSpPr>
          <p:spPr>
            <a:xfrm>
              <a:off x="9145041" y="1767658"/>
              <a:ext cx="2438459" cy="4785112"/>
            </a:xfrm>
            <a:prstGeom prst="rect">
              <a:avLst/>
            </a:prstGeom>
            <a:ln>
              <a:solidFill>
                <a:schemeClr val="accent1"/>
              </a:solidFill>
            </a:ln>
          </p:spPr>
          <p:txBody>
            <a:bodyPr/>
            <a:lstStyle>
              <a:lvl1pPr marL="408874" indent="-408874" algn="r" defTabSz="1090331" rtl="1" eaLnBrk="1" latinLnBrk="0" hangingPunct="1">
                <a:spcBef>
                  <a:spcPct val="20000"/>
                </a:spcBef>
                <a:buFont typeface="Arial" pitchFamily="34" charset="0"/>
                <a:buChar char="•"/>
                <a:defRPr sz="3800" kern="1200">
                  <a:solidFill>
                    <a:schemeClr val="tx1"/>
                  </a:solidFill>
                  <a:latin typeface="+mn-lt"/>
                  <a:ea typeface="+mn-ea"/>
                  <a:cs typeface="+mn-cs"/>
                </a:defRPr>
              </a:lvl1pPr>
              <a:lvl2pPr marL="885894" indent="-340728" algn="r" defTabSz="1090331" rtl="1" eaLnBrk="1" latinLnBrk="0" hangingPunct="1">
                <a:spcBef>
                  <a:spcPct val="20000"/>
                </a:spcBef>
                <a:buFont typeface="Arial" pitchFamily="34" charset="0"/>
                <a:buChar char="–"/>
                <a:defRPr sz="3300" kern="1200">
                  <a:solidFill>
                    <a:schemeClr val="tx1"/>
                  </a:solidFill>
                  <a:latin typeface="+mn-lt"/>
                  <a:ea typeface="+mn-ea"/>
                  <a:cs typeface="+mn-cs"/>
                </a:defRPr>
              </a:lvl2pPr>
              <a:lvl3pPr marL="1362913" indent="-272583" algn="r" defTabSz="1090331" rtl="1" eaLnBrk="1" latinLnBrk="0" hangingPunct="1">
                <a:spcBef>
                  <a:spcPct val="20000"/>
                </a:spcBef>
                <a:buFont typeface="Arial" pitchFamily="34" charset="0"/>
                <a:buChar char="•"/>
                <a:defRPr sz="2900" kern="1200">
                  <a:solidFill>
                    <a:schemeClr val="tx1"/>
                  </a:solidFill>
                  <a:latin typeface="+mn-lt"/>
                  <a:ea typeface="+mn-ea"/>
                  <a:cs typeface="+mn-cs"/>
                </a:defRPr>
              </a:lvl3pPr>
              <a:lvl4pPr marL="1908078"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4pPr>
              <a:lvl5pPr marL="2453244"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5pPr>
              <a:lvl6pPr marL="2998409"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6pPr>
              <a:lvl7pPr marL="3543574"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7pPr>
              <a:lvl8pPr marL="4088740"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8pPr>
              <a:lvl9pPr marL="4633905"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just" defTabSz="766816" fontAlgn="base">
                <a:spcBef>
                  <a:spcPct val="0"/>
                </a:spcBef>
                <a:spcAft>
                  <a:spcPts val="671"/>
                </a:spcAft>
                <a:buFont typeface="Arial" pitchFamily="34" charset="0"/>
                <a:buNone/>
              </a:pPr>
              <a:r>
                <a:rPr lang="ar-EG" sz="1600" b="1" dirty="0" smtClean="0">
                  <a:solidFill>
                    <a:srgbClr val="000000"/>
                  </a:solidFill>
                  <a:latin typeface="Arial" pitchFamily="34" charset="0"/>
                  <a:cs typeface="Arial" pitchFamily="34" charset="0"/>
                </a:rPr>
                <a:t>    ينتج عن تسرب مياه الأمطار إلي جوف الصخور الجيرية السميكة حدوث عمليات تحلل وذوبان للمواد الجيرية، مما يؤدي إلى  توالي فتحات الشقوق والفوالق تقطع الكتل الصخرية وتسهم في شدة تضرس سطح الأرض.</a:t>
              </a:r>
            </a:p>
            <a:p>
              <a:pPr marL="0" indent="0" algn="just" defTabSz="766816" fontAlgn="base">
                <a:spcBef>
                  <a:spcPct val="0"/>
                </a:spcBef>
                <a:spcAft>
                  <a:spcPts val="671"/>
                </a:spcAft>
                <a:buFont typeface="Arial" pitchFamily="34" charset="0"/>
                <a:buNone/>
              </a:pPr>
              <a:r>
                <a:rPr lang="ar-EG" sz="1600" b="1" dirty="0" smtClean="0">
                  <a:solidFill>
                    <a:srgbClr val="000000"/>
                  </a:solidFill>
                  <a:latin typeface="Arial" pitchFamily="34" charset="0"/>
                  <a:cs typeface="Arial" pitchFamily="34" charset="0"/>
                </a:rPr>
                <a:t>    وتظهر هذه الأسطح الوعرة </a:t>
              </a:r>
              <a:r>
                <a:rPr lang="ar-EG" sz="1600" b="1" dirty="0" err="1" smtClean="0">
                  <a:solidFill>
                    <a:srgbClr val="000000"/>
                  </a:solidFill>
                  <a:latin typeface="Arial" pitchFamily="34" charset="0"/>
                  <a:cs typeface="Arial" pitchFamily="34" charset="0"/>
                </a:rPr>
                <a:t>المشرشرة</a:t>
              </a:r>
              <a:r>
                <a:rPr lang="ar-EG" sz="1600" b="1" dirty="0" smtClean="0">
                  <a:solidFill>
                    <a:srgbClr val="000000"/>
                  </a:solidFill>
                  <a:latin typeface="Arial" pitchFamily="34" charset="0"/>
                  <a:cs typeface="Arial" pitchFamily="34" charset="0"/>
                </a:rPr>
                <a:t> في الأراضي العربية بوضوح على السفوح الجبلية الجيرية </a:t>
              </a:r>
              <a:r>
                <a:rPr lang="ar-EG" sz="1600" b="1" dirty="0" err="1" smtClean="0">
                  <a:solidFill>
                    <a:srgbClr val="000000"/>
                  </a:solidFill>
                  <a:latin typeface="Arial" pitchFamily="34" charset="0"/>
                  <a:cs typeface="Arial" pitchFamily="34" charset="0"/>
                </a:rPr>
                <a:t>الجوراسية</a:t>
              </a:r>
              <a:r>
                <a:rPr lang="ar-EG" sz="1600" b="1" dirty="0" smtClean="0">
                  <a:solidFill>
                    <a:srgbClr val="000000"/>
                  </a:solidFill>
                  <a:latin typeface="Arial" pitchFamily="34" charset="0"/>
                  <a:cs typeface="Arial" pitchFamily="34" charset="0"/>
                </a:rPr>
                <a:t> في كل من مناطق النيترون وكسران والمكمل وقناة </a:t>
              </a:r>
              <a:r>
                <a:rPr lang="ar-EG" sz="1600" b="1" dirty="0" err="1" smtClean="0">
                  <a:solidFill>
                    <a:srgbClr val="000000"/>
                  </a:solidFill>
                  <a:latin typeface="Arial" pitchFamily="34" charset="0"/>
                  <a:cs typeface="Arial" pitchFamily="34" charset="0"/>
                </a:rPr>
                <a:t>باكيش</a:t>
              </a:r>
              <a:r>
                <a:rPr lang="ar-EG" sz="1600" b="1" dirty="0" smtClean="0">
                  <a:solidFill>
                    <a:srgbClr val="000000"/>
                  </a:solidFill>
                  <a:latin typeface="Arial" pitchFamily="34" charset="0"/>
                  <a:cs typeface="Arial" pitchFamily="34" charset="0"/>
                </a:rPr>
                <a:t> بالقرب من جبل صنين في لبنان</a:t>
              </a:r>
              <a:endParaRPr lang="ar-SA" sz="1600" b="1" dirty="0">
                <a:solidFill>
                  <a:srgbClr val="000000"/>
                </a:solidFill>
                <a:latin typeface="Arial" pitchFamily="34" charset="0"/>
                <a:cs typeface="Arial" pitchFamily="34" charset="0"/>
              </a:endParaRPr>
            </a:p>
          </p:txBody>
        </p:sp>
      </p:grpSp>
      <p:pic>
        <p:nvPicPr>
          <p:cNvPr id="4099" name="Picture 3" descr="E:\الجيومورفولوجيا\pic\جبل المكمل.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9024" y="1645944"/>
            <a:ext cx="2103120" cy="1508739"/>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E:\الجيومورفولوجيا\pic\النيترون.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85541" y="3287265"/>
            <a:ext cx="4624955" cy="3337059"/>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E:\الجيومورفولوجيا\pic\التشرشر الجيري جبل صنين.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9024" y="4830405"/>
            <a:ext cx="2103120" cy="1697450"/>
          </a:xfrm>
          <a:prstGeom prst="rect">
            <a:avLst/>
          </a:prstGeom>
          <a:noFill/>
          <a:extLst>
            <a:ext uri="{909E8E84-426E-40DD-AFC4-6F175D3DCCD1}">
              <a14:hiddenFill xmlns:a14="http://schemas.microsoft.com/office/drawing/2010/main">
                <a:solidFill>
                  <a:srgbClr val="FFFFFF"/>
                </a:solidFill>
              </a14:hiddenFill>
            </a:ext>
          </a:extLst>
        </p:spPr>
      </p:pic>
      <p:pic>
        <p:nvPicPr>
          <p:cNvPr id="35" name="صورة 7"/>
          <p:cNvPicPr>
            <a:picLocks/>
          </p:cNvPicPr>
          <p:nvPr/>
        </p:nvPicPr>
        <p:blipFill rotWithShape="1">
          <a:blip r:embed="rId7">
            <a:extLst>
              <a:ext uri="{28A0092B-C50C-407E-A947-70E740481C1C}">
                <a14:useLocalDpi xmlns:a14="http://schemas.microsoft.com/office/drawing/2010/main" val="0"/>
              </a:ext>
            </a:extLst>
          </a:blip>
          <a:srcRect l="11531" t="8459" r="53720" b="41425"/>
          <a:stretch/>
        </p:blipFill>
        <p:spPr>
          <a:xfrm>
            <a:off x="4526905" y="1543255"/>
            <a:ext cx="2410278" cy="1660543"/>
          </a:xfrm>
          <a:prstGeom prst="roundRect">
            <a:avLst>
              <a:gd name="adj" fmla="val 6871"/>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102"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52168" y="1585156"/>
            <a:ext cx="1920240" cy="1630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5506517"/>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
          <p:cNvGrpSpPr>
            <a:grpSpLocks/>
          </p:cNvGrpSpPr>
          <p:nvPr/>
        </p:nvGrpSpPr>
        <p:grpSpPr bwMode="auto">
          <a:xfrm>
            <a:off x="832" y="48"/>
            <a:ext cx="9143346" cy="6857143"/>
            <a:chOff x="106855260" y="107967780"/>
            <a:chExt cx="6645600" cy="4285296"/>
          </a:xfrm>
        </p:grpSpPr>
        <p:sp>
          <p:nvSpPr>
            <p:cNvPr id="3" name="Rectangle 15"/>
            <p:cNvSpPr>
              <a:spLocks noChangeArrowheads="1"/>
            </p:cNvSpPr>
            <p:nvPr/>
          </p:nvSpPr>
          <p:spPr bwMode="auto">
            <a:xfrm flipH="1">
              <a:off x="106855260" y="107967780"/>
              <a:ext cx="6556992" cy="493698"/>
            </a:xfrm>
            <a:prstGeom prst="rect">
              <a:avLst/>
            </a:prstGeom>
            <a:solidFill>
              <a:srgbClr val="000000"/>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nvGrpSpPr>
            <p:cNvPr id="4" name="Group 16"/>
            <p:cNvGrpSpPr>
              <a:grpSpLocks/>
            </p:cNvGrpSpPr>
            <p:nvPr/>
          </p:nvGrpSpPr>
          <p:grpSpPr bwMode="auto">
            <a:xfrm>
              <a:off x="112947060" y="108101490"/>
              <a:ext cx="221520" cy="225428"/>
              <a:chOff x="112947060" y="108101490"/>
              <a:chExt cx="221520" cy="225428"/>
            </a:xfrm>
          </p:grpSpPr>
          <p:sp>
            <p:nvSpPr>
              <p:cNvPr id="22" name="AutoShape 17"/>
              <p:cNvSpPr>
                <a:spLocks noChangeArrowheads="1"/>
              </p:cNvSpPr>
              <p:nvPr/>
            </p:nvSpPr>
            <p:spPr bwMode="auto">
              <a:xfrm flipH="1">
                <a:off x="112947060" y="108101490"/>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23" name="AutoShape 18"/>
              <p:cNvSpPr>
                <a:spLocks noChangeArrowheads="1"/>
              </p:cNvSpPr>
              <p:nvPr/>
            </p:nvSpPr>
            <p:spPr bwMode="auto">
              <a:xfrm flipH="1">
                <a:off x="112947060" y="108192052"/>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24" name="AutoShape 19"/>
              <p:cNvSpPr>
                <a:spLocks noChangeArrowheads="1"/>
              </p:cNvSpPr>
              <p:nvPr/>
            </p:nvSpPr>
            <p:spPr bwMode="auto">
              <a:xfrm flipH="1">
                <a:off x="112947060" y="108283569"/>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sp>
          <p:nvSpPr>
            <p:cNvPr id="5" name="Rectangle 20"/>
            <p:cNvSpPr>
              <a:spLocks noChangeArrowheads="1"/>
            </p:cNvSpPr>
            <p:nvPr/>
          </p:nvSpPr>
          <p:spPr bwMode="auto">
            <a:xfrm flipH="1">
              <a:off x="106855260" y="108747196"/>
              <a:ext cx="6527735" cy="3505880"/>
            </a:xfrm>
            <a:prstGeom prst="rect">
              <a:avLst/>
            </a:prstGeom>
            <a:solidFill>
              <a:schemeClr val="bg2">
                <a:lumMod val="90000"/>
              </a:schemeClr>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7" name="Rectangle 22"/>
            <p:cNvSpPr>
              <a:spLocks noChangeArrowheads="1"/>
            </p:cNvSpPr>
            <p:nvPr/>
          </p:nvSpPr>
          <p:spPr bwMode="auto">
            <a:xfrm flipH="1">
              <a:off x="113168580" y="108747196"/>
              <a:ext cx="331631" cy="3505880"/>
            </a:xfrm>
            <a:prstGeom prst="rect">
              <a:avLst/>
            </a:prstGeom>
            <a:gradFill flip="none" rotWithShape="1">
              <a:gsLst>
                <a:gs pos="0">
                  <a:schemeClr val="bg2">
                    <a:lumMod val="90000"/>
                    <a:shade val="30000"/>
                    <a:satMod val="115000"/>
                  </a:schemeClr>
                </a:gs>
                <a:gs pos="50000">
                  <a:schemeClr val="bg2">
                    <a:lumMod val="90000"/>
                    <a:shade val="67500"/>
                    <a:satMod val="115000"/>
                  </a:schemeClr>
                </a:gs>
                <a:gs pos="100000">
                  <a:schemeClr val="bg2">
                    <a:lumMod val="90000"/>
                    <a:shade val="100000"/>
                    <a:satMod val="115000"/>
                  </a:schemeClr>
                </a:gs>
              </a:gsLst>
              <a:lin ang="0" scaled="1"/>
              <a:tileRect/>
            </a:gra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11" name="Text Box 26"/>
            <p:cNvSpPr txBox="1">
              <a:spLocks noChangeArrowheads="1"/>
            </p:cNvSpPr>
            <p:nvPr/>
          </p:nvSpPr>
          <p:spPr bwMode="auto">
            <a:xfrm flipH="1">
              <a:off x="106970238" y="108461478"/>
              <a:ext cx="6349359" cy="2857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algn="ctr" defTabSz="766816" rtl="1" fontAlgn="base">
                <a:spcBef>
                  <a:spcPct val="0"/>
                </a:spcBef>
                <a:spcAft>
                  <a:spcPts val="587"/>
                </a:spcAft>
              </a:pPr>
              <a:r>
                <a:rPr lang="ar-SA" sz="2000" b="1" dirty="0">
                  <a:solidFill>
                    <a:srgbClr val="000000"/>
                  </a:solidFill>
                  <a:latin typeface="Arial" pitchFamily="34" charset="0"/>
                  <a:cs typeface="Arial" pitchFamily="34" charset="0"/>
                </a:rPr>
                <a:t>حفر الإذابة أو </a:t>
              </a:r>
              <a:r>
                <a:rPr lang="ar-SA" sz="2000" b="1" dirty="0" err="1" smtClean="0">
                  <a:solidFill>
                    <a:srgbClr val="000000"/>
                  </a:solidFill>
                  <a:latin typeface="Arial" pitchFamily="34" charset="0"/>
                  <a:cs typeface="Arial" pitchFamily="34" charset="0"/>
                </a:rPr>
                <a:t>الهوّات</a:t>
              </a:r>
              <a:r>
                <a:rPr lang="ar-EG" sz="2000" dirty="0">
                  <a:solidFill>
                    <a:srgbClr val="000000"/>
                  </a:solidFill>
                  <a:latin typeface="Franklin Gothic Book" pitchFamily="34" charset="0"/>
                </a:rPr>
                <a:t> </a:t>
              </a:r>
              <a:r>
                <a:rPr lang="en-US" sz="2000" b="1" dirty="0" smtClean="0">
                  <a:solidFill>
                    <a:srgbClr val="000000"/>
                  </a:solidFill>
                  <a:latin typeface="Franklin Gothic Book" pitchFamily="34" charset="0"/>
                </a:rPr>
                <a:t>Solution Sinks</a:t>
              </a:r>
              <a:endParaRPr lang="ar-SA" sz="2000" b="1" dirty="0">
                <a:solidFill>
                  <a:srgbClr val="000000"/>
                </a:solidFill>
                <a:latin typeface="Franklin Gothic Book" pitchFamily="34" charset="0"/>
              </a:endParaRPr>
            </a:p>
          </p:txBody>
        </p:sp>
        <p:sp>
          <p:nvSpPr>
            <p:cNvPr id="13" name="Text Box 28"/>
            <p:cNvSpPr txBox="1">
              <a:spLocks noChangeArrowheads="1"/>
            </p:cNvSpPr>
            <p:nvPr/>
          </p:nvSpPr>
          <p:spPr bwMode="auto">
            <a:xfrm flipH="1">
              <a:off x="106943868" y="107967780"/>
              <a:ext cx="5781672" cy="4936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ctr" anchorCtr="0" compatLnSpc="1">
              <a:prstTxWarp prst="textNoShape">
                <a:avLst/>
              </a:prstTxWarp>
            </a:bodyPr>
            <a:lstStyle/>
            <a:p>
              <a:pPr algn="ctr" defTabSz="766816" fontAlgn="base">
                <a:spcBef>
                  <a:spcPct val="0"/>
                </a:spcBef>
                <a:spcAft>
                  <a:spcPct val="0"/>
                </a:spcAft>
              </a:pPr>
              <a:r>
                <a:rPr lang="ar-EG" sz="3600" cap="all" dirty="0">
                  <a:solidFill>
                    <a:srgbClr val="4E3B30"/>
                  </a:solidFill>
                  <a:effectLst>
                    <a:reflection blurRad="12700" stA="48000" endA="300" endPos="55000" dir="5400000" sy="-90000" algn="bl" rotWithShape="0"/>
                  </a:effectLst>
                  <a:latin typeface="Arial" pitchFamily="34" charset="0"/>
                  <a:ea typeface="+mj-ea"/>
                  <a:cs typeface="Arial" pitchFamily="34" charset="0"/>
                </a:rPr>
                <a:t>ال</a:t>
              </a:r>
              <a:r>
                <a:rPr lang="ar-SA" sz="3600" cap="all" dirty="0">
                  <a:solidFill>
                    <a:srgbClr val="4E3B30"/>
                  </a:solidFill>
                  <a:effectLst>
                    <a:reflection blurRad="12700" stA="48000" endA="300" endPos="55000" dir="5400000" sy="-90000" algn="bl" rotWithShape="0"/>
                  </a:effectLst>
                  <a:latin typeface="Arial" pitchFamily="34" charset="0"/>
                  <a:ea typeface="+mj-ea"/>
                  <a:cs typeface="Arial" pitchFamily="34" charset="0"/>
                </a:rPr>
                <a:t>أشكال </a:t>
              </a:r>
              <a:r>
                <a:rPr lang="ar-EG" sz="3600" cap="all" dirty="0" smtClean="0">
                  <a:solidFill>
                    <a:srgbClr val="4E3B30"/>
                  </a:solidFill>
                  <a:effectLst>
                    <a:reflection blurRad="12700" stA="48000" endA="300" endPos="55000" dir="5400000" sy="-90000" algn="bl" rotWithShape="0"/>
                  </a:effectLst>
                  <a:latin typeface="Arial" pitchFamily="34" charset="0"/>
                  <a:ea typeface="+mj-ea"/>
                  <a:cs typeface="Arial" pitchFamily="34" charset="0"/>
                </a:rPr>
                <a:t>التضاريسية للأراضي العربية</a:t>
              </a:r>
              <a:endParaRPr lang="ar-SA" sz="2300" dirty="0">
                <a:solidFill>
                  <a:srgbClr val="FFFFFF"/>
                </a:solidFill>
                <a:latin typeface="Franklin Gothic Heavy" pitchFamily="34" charset="0"/>
                <a:cs typeface="Arial" pitchFamily="34" charset="0"/>
              </a:endParaRPr>
            </a:p>
          </p:txBody>
        </p:sp>
        <p:sp>
          <p:nvSpPr>
            <p:cNvPr id="20" name="Rectangle 30" hidden="1"/>
            <p:cNvSpPr>
              <a:spLocks noChangeArrowheads="1"/>
            </p:cNvSpPr>
            <p:nvPr/>
          </p:nvSpPr>
          <p:spPr bwMode="auto">
            <a:xfrm>
              <a:off x="108458176" y="109118630"/>
              <a:ext cx="675199" cy="675199"/>
            </a:xfrm>
            <a:prstGeom prst="rect">
              <a:avLst/>
            </a:prstGeom>
            <a:solidFill>
              <a:srgbClr val="FFFFFF"/>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15" name="Rectangle 32"/>
            <p:cNvSpPr>
              <a:spLocks noChangeArrowheads="1"/>
            </p:cNvSpPr>
            <p:nvPr/>
          </p:nvSpPr>
          <p:spPr bwMode="auto">
            <a:xfrm>
              <a:off x="113412252" y="107967780"/>
              <a:ext cx="88608" cy="4285296"/>
            </a:xfrm>
            <a:prstGeom prst="rect">
              <a:avLst/>
            </a:prstGeom>
            <a:solidFill>
              <a:srgbClr val="FF6600"/>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sp>
        <p:nvSpPr>
          <p:cNvPr id="27" name="AutoShape 33"/>
          <p:cNvSpPr>
            <a:spLocks noChangeArrowheads="1"/>
          </p:cNvSpPr>
          <p:nvPr/>
        </p:nvSpPr>
        <p:spPr bwMode="auto">
          <a:xfrm flipH="1">
            <a:off x="122743" y="1577366"/>
            <a:ext cx="2075006" cy="5164981"/>
          </a:xfrm>
          <a:prstGeom prst="roundRect">
            <a:avLst>
              <a:gd name="adj" fmla="val 5292"/>
            </a:avLst>
          </a:prstGeom>
          <a:solidFill>
            <a:schemeClr val="bg1"/>
          </a:solidFill>
          <a:ln w="9525" algn="in">
            <a:solidFill>
              <a:srgbClr val="FFCC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29" name="AutoShape 35"/>
          <p:cNvSpPr>
            <a:spLocks noChangeArrowheads="1"/>
          </p:cNvSpPr>
          <p:nvPr/>
        </p:nvSpPr>
        <p:spPr bwMode="auto">
          <a:xfrm>
            <a:off x="2320478" y="1467792"/>
            <a:ext cx="6594669" cy="5354162"/>
          </a:xfrm>
          <a:prstGeom prst="roundRect">
            <a:avLst>
              <a:gd name="adj" fmla="val 4056"/>
            </a:avLst>
          </a:prstGeom>
          <a:solidFill>
            <a:srgbClr val="FFFFFF"/>
          </a:solidFill>
          <a:ln w="9525" algn="in">
            <a:solidFill>
              <a:srgbClr val="FFC0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30" name="Line 36"/>
          <p:cNvSpPr>
            <a:spLocks noChangeShapeType="1"/>
          </p:cNvSpPr>
          <p:nvPr/>
        </p:nvSpPr>
        <p:spPr bwMode="auto">
          <a:xfrm flipV="1">
            <a:off x="134466" y="1445431"/>
            <a:ext cx="0" cy="476107"/>
          </a:xfrm>
          <a:prstGeom prst="line">
            <a:avLst/>
          </a:prstGeom>
          <a:noFill/>
          <a:ln w="9525" algn="ctr">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33" name="Rectangle 39"/>
          <p:cNvSpPr>
            <a:spLocks noChangeArrowheads="1"/>
          </p:cNvSpPr>
          <p:nvPr/>
        </p:nvSpPr>
        <p:spPr bwMode="auto">
          <a:xfrm>
            <a:off x="2353044" y="1404812"/>
            <a:ext cx="6293430" cy="54411"/>
          </a:xfrm>
          <a:prstGeom prst="rect">
            <a:avLst/>
          </a:prstGeom>
          <a:solidFill>
            <a:srgbClr val="FFFFFF"/>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34" name="Line 40"/>
          <p:cNvSpPr>
            <a:spLocks noChangeShapeType="1"/>
          </p:cNvSpPr>
          <p:nvPr/>
        </p:nvSpPr>
        <p:spPr bwMode="auto">
          <a:xfrm>
            <a:off x="134467" y="1467792"/>
            <a:ext cx="8545155" cy="0"/>
          </a:xfrm>
          <a:prstGeom prst="line">
            <a:avLst/>
          </a:prstGeom>
          <a:noFill/>
          <a:ln w="9525" algn="ctr">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49" name="Text Box 55"/>
          <p:cNvSpPr txBox="1">
            <a:spLocks noChangeArrowheads="1"/>
          </p:cNvSpPr>
          <p:nvPr/>
        </p:nvSpPr>
        <p:spPr bwMode="auto">
          <a:xfrm flipH="1">
            <a:off x="239974" y="3740158"/>
            <a:ext cx="1957775" cy="10273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353" tIns="30353" rIns="30353" bIns="30353" numCol="1" anchor="ctr"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pPr algn="ctr" defTabSz="766816" fontAlgn="base">
              <a:spcBef>
                <a:spcPct val="0"/>
              </a:spcBef>
              <a:spcAft>
                <a:spcPct val="0"/>
              </a:spcAft>
            </a:pPr>
            <a:endParaRPr lang="ar-SA" sz="2300" b="1" dirty="0">
              <a:solidFill>
                <a:srgbClr val="000000"/>
              </a:solidFill>
              <a:latin typeface="Arial" pitchFamily="34" charset="0"/>
              <a:cs typeface="Arial" pitchFamily="34" charset="0"/>
            </a:endParaRPr>
          </a:p>
        </p:txBody>
      </p:sp>
      <p:sp>
        <p:nvSpPr>
          <p:cNvPr id="53" name="Text Box 59"/>
          <p:cNvSpPr txBox="1">
            <a:spLocks noChangeArrowheads="1"/>
          </p:cNvSpPr>
          <p:nvPr/>
        </p:nvSpPr>
        <p:spPr bwMode="auto">
          <a:xfrm flipH="1">
            <a:off x="239974" y="1683485"/>
            <a:ext cx="1957774" cy="50373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353" tIns="30353" rIns="30353" bIns="3035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pPr algn="just" defTabSz="766816" fontAlgn="base">
              <a:spcBef>
                <a:spcPct val="0"/>
              </a:spcBef>
              <a:spcAft>
                <a:spcPct val="0"/>
              </a:spcAft>
            </a:pPr>
            <a:r>
              <a:rPr lang="ar-EG" sz="1800" b="1" dirty="0" smtClean="0">
                <a:solidFill>
                  <a:prstClr val="black"/>
                </a:solidFill>
                <a:latin typeface="Arial" pitchFamily="34" charset="0"/>
                <a:cs typeface="Arial" pitchFamily="34" charset="0"/>
              </a:rPr>
              <a:t>     </a:t>
            </a:r>
            <a:r>
              <a:rPr lang="ar-EG" sz="1800" b="1" dirty="0">
                <a:solidFill>
                  <a:prstClr val="black"/>
                </a:solidFill>
                <a:latin typeface="Arial" pitchFamily="34" charset="0"/>
                <a:cs typeface="Arial" pitchFamily="34" charset="0"/>
              </a:rPr>
              <a:t>تتكون </a:t>
            </a:r>
            <a:r>
              <a:rPr lang="ar-EG" sz="1800" b="1" dirty="0" err="1">
                <a:solidFill>
                  <a:prstClr val="black"/>
                </a:solidFill>
                <a:latin typeface="Arial" pitchFamily="34" charset="0"/>
                <a:cs typeface="Arial" pitchFamily="34" charset="0"/>
              </a:rPr>
              <a:t>الهوّات</a:t>
            </a:r>
            <a:r>
              <a:rPr lang="ar-EG" sz="1800" b="1" dirty="0">
                <a:solidFill>
                  <a:prstClr val="black"/>
                </a:solidFill>
                <a:latin typeface="Arial" pitchFamily="34" charset="0"/>
                <a:cs typeface="Arial" pitchFamily="34" charset="0"/>
              </a:rPr>
              <a:t>  </a:t>
            </a:r>
            <a:r>
              <a:rPr lang="ar-EG" sz="1800" b="1" dirty="0" smtClean="0">
                <a:solidFill>
                  <a:prstClr val="black"/>
                </a:solidFill>
                <a:latin typeface="Arial" pitchFamily="34" charset="0"/>
                <a:cs typeface="Arial" pitchFamily="34" charset="0"/>
              </a:rPr>
              <a:t>نتيجة الحفر ببطء تبعا لفعل عمليات تحلل الصخور السفلية واتساع فتحات الشوق الصخرية، مما ينجم عنه هبوط الطبقة العليا من السطح، والتي تبدو على شكل منخفض شبه مروحي.</a:t>
            </a:r>
          </a:p>
          <a:p>
            <a:pPr algn="just" defTabSz="766816" fontAlgn="base">
              <a:spcBef>
                <a:spcPct val="0"/>
              </a:spcBef>
              <a:spcAft>
                <a:spcPct val="0"/>
              </a:spcAft>
            </a:pPr>
            <a:endParaRPr lang="ar-EG" sz="1800" b="1" dirty="0" smtClean="0">
              <a:solidFill>
                <a:prstClr val="black"/>
              </a:solidFill>
              <a:latin typeface="Arial" pitchFamily="34" charset="0"/>
              <a:cs typeface="Arial" pitchFamily="34" charset="0"/>
            </a:endParaRPr>
          </a:p>
          <a:p>
            <a:pPr algn="just" defTabSz="766816" fontAlgn="base">
              <a:spcBef>
                <a:spcPct val="0"/>
              </a:spcBef>
              <a:spcAft>
                <a:spcPct val="0"/>
              </a:spcAft>
            </a:pPr>
            <a:r>
              <a:rPr lang="ar-EG" sz="1800" b="1" dirty="0" smtClean="0">
                <a:solidFill>
                  <a:prstClr val="black"/>
                </a:solidFill>
                <a:latin typeface="Arial" pitchFamily="34" charset="0"/>
                <a:cs typeface="Arial" pitchFamily="34" charset="0"/>
              </a:rPr>
              <a:t>   وتتصف أعالي الطبقة العليا من صخور حفر الإذابة باحتوائها على غطاء من التربة تسهم في تكوين نباتات طبيعية تنمو في مثل هذه التربة الجيرية.</a:t>
            </a:r>
            <a:endParaRPr lang="ar-SA" sz="1800" b="1" dirty="0">
              <a:solidFill>
                <a:prstClr val="black"/>
              </a:solidFill>
              <a:latin typeface="Arial" pitchFamily="34" charset="0"/>
              <a:cs typeface="Arial" pitchFamily="34" charset="0"/>
            </a:endParaRPr>
          </a:p>
        </p:txBody>
      </p:sp>
      <p:grpSp>
        <p:nvGrpSpPr>
          <p:cNvPr id="28" name="مجموعة 27"/>
          <p:cNvGrpSpPr/>
          <p:nvPr/>
        </p:nvGrpSpPr>
        <p:grpSpPr>
          <a:xfrm>
            <a:off x="7010496" y="1577366"/>
            <a:ext cx="1904650" cy="5142857"/>
            <a:chOff x="9108777" y="1656234"/>
            <a:chExt cx="2474723" cy="5400000"/>
          </a:xfrm>
        </p:grpSpPr>
        <p:pic>
          <p:nvPicPr>
            <p:cNvPr id="31" name="Picture 2"/>
            <p:cNvPicPr>
              <a:picLocks noChangeArrowheads="1"/>
            </p:cNvPicPr>
            <p:nvPr/>
          </p:nvPicPr>
          <p:blipFill rotWithShape="1">
            <a:blip r:embed="rId3">
              <a:extLst>
                <a:ext uri="{28A0092B-C50C-407E-A947-70E740481C1C}">
                  <a14:useLocalDpi xmlns:a14="http://schemas.microsoft.com/office/drawing/2010/main" val="0"/>
                </a:ext>
              </a:extLst>
            </a:blip>
            <a:srcRect l="70330" t="4544" r="4217" b="4453"/>
            <a:stretch/>
          </p:blipFill>
          <p:spPr bwMode="auto">
            <a:xfrm>
              <a:off x="9108777" y="1656234"/>
              <a:ext cx="2412000" cy="54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عنصر نائب للنص 8"/>
            <p:cNvSpPr txBox="1">
              <a:spLocks/>
            </p:cNvSpPr>
            <p:nvPr/>
          </p:nvSpPr>
          <p:spPr>
            <a:xfrm>
              <a:off x="9145041" y="1767658"/>
              <a:ext cx="2438459" cy="4785112"/>
            </a:xfrm>
            <a:prstGeom prst="rect">
              <a:avLst/>
            </a:prstGeom>
            <a:ln>
              <a:solidFill>
                <a:schemeClr val="accent1"/>
              </a:solidFill>
            </a:ln>
          </p:spPr>
          <p:txBody>
            <a:bodyPr/>
            <a:lstStyle>
              <a:lvl1pPr marL="408874" indent="-408874" algn="r" defTabSz="1090331" rtl="1" eaLnBrk="1" latinLnBrk="0" hangingPunct="1">
                <a:spcBef>
                  <a:spcPct val="20000"/>
                </a:spcBef>
                <a:buFont typeface="Arial" pitchFamily="34" charset="0"/>
                <a:buChar char="•"/>
                <a:defRPr sz="3800" kern="1200">
                  <a:solidFill>
                    <a:schemeClr val="tx1"/>
                  </a:solidFill>
                  <a:latin typeface="+mn-lt"/>
                  <a:ea typeface="+mn-ea"/>
                  <a:cs typeface="+mn-cs"/>
                </a:defRPr>
              </a:lvl1pPr>
              <a:lvl2pPr marL="885894" indent="-340728" algn="r" defTabSz="1090331" rtl="1" eaLnBrk="1" latinLnBrk="0" hangingPunct="1">
                <a:spcBef>
                  <a:spcPct val="20000"/>
                </a:spcBef>
                <a:buFont typeface="Arial" pitchFamily="34" charset="0"/>
                <a:buChar char="–"/>
                <a:defRPr sz="3300" kern="1200">
                  <a:solidFill>
                    <a:schemeClr val="tx1"/>
                  </a:solidFill>
                  <a:latin typeface="+mn-lt"/>
                  <a:ea typeface="+mn-ea"/>
                  <a:cs typeface="+mn-cs"/>
                </a:defRPr>
              </a:lvl2pPr>
              <a:lvl3pPr marL="1362913" indent="-272583" algn="r" defTabSz="1090331" rtl="1" eaLnBrk="1" latinLnBrk="0" hangingPunct="1">
                <a:spcBef>
                  <a:spcPct val="20000"/>
                </a:spcBef>
                <a:buFont typeface="Arial" pitchFamily="34" charset="0"/>
                <a:buChar char="•"/>
                <a:defRPr sz="2900" kern="1200">
                  <a:solidFill>
                    <a:schemeClr val="tx1"/>
                  </a:solidFill>
                  <a:latin typeface="+mn-lt"/>
                  <a:ea typeface="+mn-ea"/>
                  <a:cs typeface="+mn-cs"/>
                </a:defRPr>
              </a:lvl3pPr>
              <a:lvl4pPr marL="1908078"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4pPr>
              <a:lvl5pPr marL="2453244"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5pPr>
              <a:lvl6pPr marL="2998409"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6pPr>
              <a:lvl7pPr marL="3543574"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7pPr>
              <a:lvl8pPr marL="4088740"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8pPr>
              <a:lvl9pPr marL="4633905"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just" defTabSz="766816" fontAlgn="base">
                <a:spcBef>
                  <a:spcPct val="0"/>
                </a:spcBef>
                <a:spcAft>
                  <a:spcPts val="671"/>
                </a:spcAft>
                <a:buNone/>
              </a:pPr>
              <a:r>
                <a:rPr lang="ar-SA" sz="1600" b="1" dirty="0" smtClean="0">
                  <a:solidFill>
                    <a:srgbClr val="000000"/>
                  </a:solidFill>
                  <a:latin typeface="Arial" pitchFamily="34" charset="0"/>
                  <a:cs typeface="Arial" pitchFamily="34" charset="0"/>
                </a:rPr>
                <a:t>يطلق هذا الاسم </a:t>
              </a:r>
              <a:r>
                <a:rPr lang="ar-SA" sz="1600" b="1" dirty="0">
                  <a:solidFill>
                    <a:srgbClr val="000000"/>
                  </a:solidFill>
                  <a:latin typeface="Arial" pitchFamily="34" charset="0"/>
                  <a:cs typeface="Arial" pitchFamily="34" charset="0"/>
                </a:rPr>
                <a:t>على المنخفضات ذات الأبعاد المختلفة التي تتطور فوق صخور الحجر الجيري، وتعرف هذه المنخفضات في البلاد العربية بأسماء عديدة مثل جوبة وهوى وجوره، وفي الأردن تعرف باسم (الجور) ولعل أهمها ما يعرف بجور المجادل شمال الأردن. ويرجع سبب نشأتها إلى تركز عمليات الإذابة بفعل مياه الأمطار الحمضية في بقعة معينة تحت ظروف ملائمة كأن تزخر البقعة بالشقوق والمفاصل الصخرية، مما يؤدي إلى هبوط سطح الأرض شيئاً فشيئاً في تلك </a:t>
              </a:r>
              <a:r>
                <a:rPr lang="ar-SA" sz="1600" b="1" dirty="0" smtClean="0">
                  <a:solidFill>
                    <a:srgbClr val="000000"/>
                  </a:solidFill>
                  <a:latin typeface="Arial" pitchFamily="34" charset="0"/>
                  <a:cs typeface="Arial" pitchFamily="34" charset="0"/>
                </a:rPr>
                <a:t>البقعة</a:t>
              </a:r>
              <a:r>
                <a:rPr lang="ar-EG" sz="1600" b="1" dirty="0" smtClean="0">
                  <a:solidFill>
                    <a:srgbClr val="000000"/>
                  </a:solidFill>
                  <a:latin typeface="Arial" pitchFamily="34" charset="0"/>
                  <a:cs typeface="Arial" pitchFamily="34" charset="0"/>
                </a:rPr>
                <a:t>.</a:t>
              </a:r>
              <a:endParaRPr lang="ar-SA" sz="1600" b="1" dirty="0">
                <a:solidFill>
                  <a:srgbClr val="000000"/>
                </a:solidFill>
                <a:latin typeface="Arial" pitchFamily="34" charset="0"/>
                <a:cs typeface="Arial" pitchFamily="34" charset="0"/>
              </a:endParaRPr>
            </a:p>
          </p:txBody>
        </p:sp>
      </p:grpSp>
      <p:pic>
        <p:nvPicPr>
          <p:cNvPr id="5122" name="Picture 2" descr="E:\الأشكال وصور\الدراسات الميدانية\PICT020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85541" y="3287266"/>
            <a:ext cx="4577893" cy="324059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00098" y="6201407"/>
            <a:ext cx="1792287"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E:\الجيومورفولوجيا\pic\هوية نجم.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25883" y="1587821"/>
            <a:ext cx="2090737" cy="156686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E:\الجيومورفولوجيا\pic\حفر الأذابة.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99396" y="1577366"/>
            <a:ext cx="2377440" cy="15773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5723704"/>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
          <p:cNvGrpSpPr>
            <a:grpSpLocks/>
          </p:cNvGrpSpPr>
          <p:nvPr/>
        </p:nvGrpSpPr>
        <p:grpSpPr bwMode="auto">
          <a:xfrm>
            <a:off x="832" y="48"/>
            <a:ext cx="9143346" cy="6857143"/>
            <a:chOff x="106855260" y="107967780"/>
            <a:chExt cx="6645600" cy="4285296"/>
          </a:xfrm>
        </p:grpSpPr>
        <p:sp>
          <p:nvSpPr>
            <p:cNvPr id="3" name="Rectangle 15"/>
            <p:cNvSpPr>
              <a:spLocks noChangeArrowheads="1"/>
            </p:cNvSpPr>
            <p:nvPr/>
          </p:nvSpPr>
          <p:spPr bwMode="auto">
            <a:xfrm flipH="1">
              <a:off x="106855260" y="107967780"/>
              <a:ext cx="6556992" cy="493698"/>
            </a:xfrm>
            <a:prstGeom prst="rect">
              <a:avLst/>
            </a:prstGeom>
            <a:solidFill>
              <a:srgbClr val="000000"/>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nvGrpSpPr>
            <p:cNvPr id="4" name="Group 16"/>
            <p:cNvGrpSpPr>
              <a:grpSpLocks/>
            </p:cNvGrpSpPr>
            <p:nvPr/>
          </p:nvGrpSpPr>
          <p:grpSpPr bwMode="auto">
            <a:xfrm>
              <a:off x="112947060" y="108101490"/>
              <a:ext cx="221520" cy="225428"/>
              <a:chOff x="112947060" y="108101490"/>
              <a:chExt cx="221520" cy="225428"/>
            </a:xfrm>
          </p:grpSpPr>
          <p:sp>
            <p:nvSpPr>
              <p:cNvPr id="22" name="AutoShape 17"/>
              <p:cNvSpPr>
                <a:spLocks noChangeArrowheads="1"/>
              </p:cNvSpPr>
              <p:nvPr/>
            </p:nvSpPr>
            <p:spPr bwMode="auto">
              <a:xfrm flipH="1">
                <a:off x="112947060" y="108101490"/>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23" name="AutoShape 18"/>
              <p:cNvSpPr>
                <a:spLocks noChangeArrowheads="1"/>
              </p:cNvSpPr>
              <p:nvPr/>
            </p:nvSpPr>
            <p:spPr bwMode="auto">
              <a:xfrm flipH="1">
                <a:off x="112947060" y="108192052"/>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24" name="AutoShape 19"/>
              <p:cNvSpPr>
                <a:spLocks noChangeArrowheads="1"/>
              </p:cNvSpPr>
              <p:nvPr/>
            </p:nvSpPr>
            <p:spPr bwMode="auto">
              <a:xfrm flipH="1">
                <a:off x="112947060" y="108283569"/>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sp>
          <p:nvSpPr>
            <p:cNvPr id="5" name="Rectangle 20"/>
            <p:cNvSpPr>
              <a:spLocks noChangeArrowheads="1"/>
            </p:cNvSpPr>
            <p:nvPr/>
          </p:nvSpPr>
          <p:spPr bwMode="auto">
            <a:xfrm flipH="1">
              <a:off x="106855260" y="108747196"/>
              <a:ext cx="6527735" cy="3505880"/>
            </a:xfrm>
            <a:prstGeom prst="rect">
              <a:avLst/>
            </a:prstGeom>
            <a:solidFill>
              <a:schemeClr val="bg2">
                <a:lumMod val="90000"/>
              </a:schemeClr>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7" name="Rectangle 22"/>
            <p:cNvSpPr>
              <a:spLocks noChangeArrowheads="1"/>
            </p:cNvSpPr>
            <p:nvPr/>
          </p:nvSpPr>
          <p:spPr bwMode="auto">
            <a:xfrm flipH="1">
              <a:off x="113168580" y="108747196"/>
              <a:ext cx="331631" cy="3505880"/>
            </a:xfrm>
            <a:prstGeom prst="rect">
              <a:avLst/>
            </a:prstGeom>
            <a:gradFill flip="none" rotWithShape="1">
              <a:gsLst>
                <a:gs pos="0">
                  <a:schemeClr val="bg2">
                    <a:lumMod val="90000"/>
                    <a:shade val="30000"/>
                    <a:satMod val="115000"/>
                  </a:schemeClr>
                </a:gs>
                <a:gs pos="50000">
                  <a:schemeClr val="bg2">
                    <a:lumMod val="90000"/>
                    <a:shade val="67500"/>
                    <a:satMod val="115000"/>
                  </a:schemeClr>
                </a:gs>
                <a:gs pos="100000">
                  <a:schemeClr val="bg2">
                    <a:lumMod val="90000"/>
                    <a:shade val="100000"/>
                    <a:satMod val="115000"/>
                  </a:schemeClr>
                </a:gs>
              </a:gsLst>
              <a:lin ang="0" scaled="1"/>
              <a:tileRect/>
            </a:gra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11" name="Text Box 26"/>
            <p:cNvSpPr txBox="1">
              <a:spLocks noChangeArrowheads="1"/>
            </p:cNvSpPr>
            <p:nvPr/>
          </p:nvSpPr>
          <p:spPr bwMode="auto">
            <a:xfrm flipH="1">
              <a:off x="106970238" y="108461478"/>
              <a:ext cx="6349359" cy="2857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algn="ctr" defTabSz="766816" rtl="1" fontAlgn="base">
                <a:spcBef>
                  <a:spcPct val="0"/>
                </a:spcBef>
                <a:spcAft>
                  <a:spcPts val="587"/>
                </a:spcAft>
              </a:pPr>
              <a:r>
                <a:rPr lang="ar-EG" sz="2000" b="1" dirty="0" smtClean="0">
                  <a:solidFill>
                    <a:srgbClr val="000000"/>
                  </a:solidFill>
                  <a:latin typeface="Arial" pitchFamily="34" charset="0"/>
                  <a:cs typeface="Arial" pitchFamily="34" charset="0"/>
                </a:rPr>
                <a:t>الحفر </a:t>
              </a:r>
              <a:r>
                <a:rPr lang="ar-EG" sz="2000" b="1" dirty="0" err="1" smtClean="0">
                  <a:solidFill>
                    <a:srgbClr val="000000"/>
                  </a:solidFill>
                  <a:latin typeface="Arial" pitchFamily="34" charset="0"/>
                  <a:cs typeface="Arial" pitchFamily="34" charset="0"/>
                </a:rPr>
                <a:t>الانهيارية</a:t>
              </a:r>
              <a:r>
                <a:rPr lang="ar-EG" sz="2000" b="1" dirty="0" smtClean="0">
                  <a:solidFill>
                    <a:srgbClr val="000000"/>
                  </a:solidFill>
                  <a:latin typeface="Arial" pitchFamily="34" charset="0"/>
                  <a:cs typeface="Arial" pitchFamily="34" charset="0"/>
                </a:rPr>
                <a:t>  </a:t>
              </a:r>
              <a:r>
                <a:rPr lang="en-US" sz="2000" b="1" dirty="0" err="1" smtClean="0">
                  <a:solidFill>
                    <a:srgbClr val="000000"/>
                  </a:solidFill>
                </a:rPr>
                <a:t>Collapes</a:t>
              </a:r>
              <a:r>
                <a:rPr lang="en-US" sz="2000" b="1" dirty="0" smtClean="0">
                  <a:solidFill>
                    <a:srgbClr val="000000"/>
                  </a:solidFill>
                </a:rPr>
                <a:t> Sinks</a:t>
              </a:r>
              <a:endParaRPr lang="ar-SA" sz="2000" b="1" dirty="0">
                <a:solidFill>
                  <a:srgbClr val="000000"/>
                </a:solidFill>
              </a:endParaRPr>
            </a:p>
          </p:txBody>
        </p:sp>
        <p:sp>
          <p:nvSpPr>
            <p:cNvPr id="13" name="Text Box 28"/>
            <p:cNvSpPr txBox="1">
              <a:spLocks noChangeArrowheads="1"/>
            </p:cNvSpPr>
            <p:nvPr/>
          </p:nvSpPr>
          <p:spPr bwMode="auto">
            <a:xfrm flipH="1">
              <a:off x="106943868" y="107967780"/>
              <a:ext cx="5781672" cy="4936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ctr" anchorCtr="0" compatLnSpc="1">
              <a:prstTxWarp prst="textNoShape">
                <a:avLst/>
              </a:prstTxWarp>
            </a:bodyPr>
            <a:lstStyle/>
            <a:p>
              <a:pPr algn="ctr" defTabSz="766816" fontAlgn="base">
                <a:spcBef>
                  <a:spcPct val="0"/>
                </a:spcBef>
                <a:spcAft>
                  <a:spcPct val="0"/>
                </a:spcAft>
              </a:pPr>
              <a:r>
                <a:rPr lang="ar-EG" sz="3600" cap="all" dirty="0">
                  <a:solidFill>
                    <a:srgbClr val="4E3B30"/>
                  </a:solidFill>
                  <a:effectLst>
                    <a:reflection blurRad="12700" stA="48000" endA="300" endPos="55000" dir="5400000" sy="-90000" algn="bl" rotWithShape="0"/>
                  </a:effectLst>
                  <a:latin typeface="Arial" pitchFamily="34" charset="0"/>
                  <a:cs typeface="Arial" pitchFamily="34" charset="0"/>
                </a:rPr>
                <a:t>ال</a:t>
              </a:r>
              <a:r>
                <a:rPr lang="ar-SA" sz="3600" cap="all" dirty="0">
                  <a:solidFill>
                    <a:srgbClr val="4E3B30"/>
                  </a:solidFill>
                  <a:effectLst>
                    <a:reflection blurRad="12700" stA="48000" endA="300" endPos="55000" dir="5400000" sy="-90000" algn="bl" rotWithShape="0"/>
                  </a:effectLst>
                  <a:latin typeface="Arial" pitchFamily="34" charset="0"/>
                  <a:cs typeface="Arial" pitchFamily="34" charset="0"/>
                </a:rPr>
                <a:t>أشكال </a:t>
              </a:r>
              <a:r>
                <a:rPr lang="ar-EG" sz="3600" cap="all" dirty="0" smtClean="0">
                  <a:solidFill>
                    <a:srgbClr val="4E3B30"/>
                  </a:solidFill>
                  <a:effectLst>
                    <a:reflection blurRad="12700" stA="48000" endA="300" endPos="55000" dir="5400000" sy="-90000" algn="bl" rotWithShape="0"/>
                  </a:effectLst>
                  <a:latin typeface="Arial" pitchFamily="34" charset="0"/>
                  <a:cs typeface="Arial" pitchFamily="34" charset="0"/>
                </a:rPr>
                <a:t>التضاريسية للأراضي العربية</a:t>
              </a:r>
              <a:endParaRPr lang="ar-SA" sz="2300" dirty="0">
                <a:solidFill>
                  <a:srgbClr val="FFFFFF"/>
                </a:solidFill>
                <a:latin typeface="Franklin Gothic Heavy" pitchFamily="34" charset="0"/>
                <a:cs typeface="Arial" pitchFamily="34" charset="0"/>
              </a:endParaRPr>
            </a:p>
          </p:txBody>
        </p:sp>
        <p:sp>
          <p:nvSpPr>
            <p:cNvPr id="20" name="Rectangle 30" hidden="1"/>
            <p:cNvSpPr>
              <a:spLocks noChangeArrowheads="1"/>
            </p:cNvSpPr>
            <p:nvPr/>
          </p:nvSpPr>
          <p:spPr bwMode="auto">
            <a:xfrm>
              <a:off x="108458176" y="109118630"/>
              <a:ext cx="675199" cy="675199"/>
            </a:xfrm>
            <a:prstGeom prst="rect">
              <a:avLst/>
            </a:prstGeom>
            <a:solidFill>
              <a:srgbClr val="FFFFFF"/>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15" name="Rectangle 32"/>
            <p:cNvSpPr>
              <a:spLocks noChangeArrowheads="1"/>
            </p:cNvSpPr>
            <p:nvPr/>
          </p:nvSpPr>
          <p:spPr bwMode="auto">
            <a:xfrm>
              <a:off x="113412252" y="107967780"/>
              <a:ext cx="88608" cy="4285296"/>
            </a:xfrm>
            <a:prstGeom prst="rect">
              <a:avLst/>
            </a:prstGeom>
            <a:solidFill>
              <a:srgbClr val="FF6600"/>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sp>
        <p:nvSpPr>
          <p:cNvPr id="27" name="AutoShape 33"/>
          <p:cNvSpPr>
            <a:spLocks noChangeArrowheads="1"/>
          </p:cNvSpPr>
          <p:nvPr/>
        </p:nvSpPr>
        <p:spPr bwMode="auto">
          <a:xfrm flipH="1">
            <a:off x="122742" y="1577366"/>
            <a:ext cx="2391858" cy="5164981"/>
          </a:xfrm>
          <a:prstGeom prst="roundRect">
            <a:avLst>
              <a:gd name="adj" fmla="val 5292"/>
            </a:avLst>
          </a:prstGeom>
          <a:solidFill>
            <a:schemeClr val="bg1"/>
          </a:solidFill>
          <a:ln w="9525" algn="in">
            <a:solidFill>
              <a:srgbClr val="FFCC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29" name="AutoShape 35"/>
          <p:cNvSpPr>
            <a:spLocks noChangeArrowheads="1"/>
          </p:cNvSpPr>
          <p:nvPr/>
        </p:nvSpPr>
        <p:spPr bwMode="auto">
          <a:xfrm>
            <a:off x="2590800" y="1467792"/>
            <a:ext cx="6324347" cy="5274555"/>
          </a:xfrm>
          <a:prstGeom prst="roundRect">
            <a:avLst>
              <a:gd name="adj" fmla="val 4056"/>
            </a:avLst>
          </a:prstGeom>
          <a:solidFill>
            <a:srgbClr val="FFFFFF"/>
          </a:solidFill>
          <a:ln w="9525" algn="in">
            <a:solidFill>
              <a:srgbClr val="FFC0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30" name="Line 36"/>
          <p:cNvSpPr>
            <a:spLocks noChangeShapeType="1"/>
          </p:cNvSpPr>
          <p:nvPr/>
        </p:nvSpPr>
        <p:spPr bwMode="auto">
          <a:xfrm flipV="1">
            <a:off x="134466" y="1445431"/>
            <a:ext cx="0" cy="476107"/>
          </a:xfrm>
          <a:prstGeom prst="line">
            <a:avLst/>
          </a:prstGeom>
          <a:noFill/>
          <a:ln w="9525" algn="ctr">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33" name="Rectangle 39"/>
          <p:cNvSpPr>
            <a:spLocks noChangeArrowheads="1"/>
          </p:cNvSpPr>
          <p:nvPr/>
        </p:nvSpPr>
        <p:spPr bwMode="auto">
          <a:xfrm>
            <a:off x="2353044" y="1404812"/>
            <a:ext cx="6293430" cy="54411"/>
          </a:xfrm>
          <a:prstGeom prst="rect">
            <a:avLst/>
          </a:prstGeom>
          <a:solidFill>
            <a:srgbClr val="FFFFFF"/>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34" name="Line 40"/>
          <p:cNvSpPr>
            <a:spLocks noChangeShapeType="1"/>
          </p:cNvSpPr>
          <p:nvPr/>
        </p:nvSpPr>
        <p:spPr bwMode="auto">
          <a:xfrm>
            <a:off x="134467" y="1467792"/>
            <a:ext cx="8545155" cy="0"/>
          </a:xfrm>
          <a:prstGeom prst="line">
            <a:avLst/>
          </a:prstGeom>
          <a:noFill/>
          <a:ln w="9525" algn="ctr">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49" name="Text Box 55"/>
          <p:cNvSpPr txBox="1">
            <a:spLocks noChangeArrowheads="1"/>
          </p:cNvSpPr>
          <p:nvPr/>
        </p:nvSpPr>
        <p:spPr bwMode="auto">
          <a:xfrm flipH="1">
            <a:off x="239974" y="3740158"/>
            <a:ext cx="1957775" cy="10273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353" tIns="30353" rIns="30353" bIns="30353" numCol="1" anchor="ctr"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pPr algn="ctr" defTabSz="766816" fontAlgn="base">
              <a:spcBef>
                <a:spcPct val="0"/>
              </a:spcBef>
              <a:spcAft>
                <a:spcPct val="0"/>
              </a:spcAft>
            </a:pPr>
            <a:endParaRPr lang="ar-SA" sz="2300" b="1" dirty="0">
              <a:solidFill>
                <a:srgbClr val="000000"/>
              </a:solidFill>
              <a:latin typeface="Arial" pitchFamily="34" charset="0"/>
              <a:cs typeface="Arial" pitchFamily="34" charset="0"/>
            </a:endParaRPr>
          </a:p>
        </p:txBody>
      </p:sp>
      <p:grpSp>
        <p:nvGrpSpPr>
          <p:cNvPr id="28" name="مجموعة 27"/>
          <p:cNvGrpSpPr/>
          <p:nvPr/>
        </p:nvGrpSpPr>
        <p:grpSpPr>
          <a:xfrm>
            <a:off x="7010496" y="1577366"/>
            <a:ext cx="1904650" cy="5142857"/>
            <a:chOff x="9108777" y="1656234"/>
            <a:chExt cx="2474723" cy="5400000"/>
          </a:xfrm>
        </p:grpSpPr>
        <p:pic>
          <p:nvPicPr>
            <p:cNvPr id="31" name="Picture 2"/>
            <p:cNvPicPr>
              <a:picLocks noChangeArrowheads="1"/>
            </p:cNvPicPr>
            <p:nvPr/>
          </p:nvPicPr>
          <p:blipFill rotWithShape="1">
            <a:blip r:embed="rId3">
              <a:extLst>
                <a:ext uri="{28A0092B-C50C-407E-A947-70E740481C1C}">
                  <a14:useLocalDpi xmlns:a14="http://schemas.microsoft.com/office/drawing/2010/main" val="0"/>
                </a:ext>
              </a:extLst>
            </a:blip>
            <a:srcRect l="70330" t="4544" r="4217" b="4453"/>
            <a:stretch/>
          </p:blipFill>
          <p:spPr bwMode="auto">
            <a:xfrm>
              <a:off x="9108777" y="1656234"/>
              <a:ext cx="2412000" cy="54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عنصر نائب للنص 8"/>
            <p:cNvSpPr txBox="1">
              <a:spLocks/>
            </p:cNvSpPr>
            <p:nvPr/>
          </p:nvSpPr>
          <p:spPr>
            <a:xfrm>
              <a:off x="9145041" y="1767658"/>
              <a:ext cx="2438459" cy="4785112"/>
            </a:xfrm>
            <a:prstGeom prst="rect">
              <a:avLst/>
            </a:prstGeom>
            <a:ln>
              <a:solidFill>
                <a:schemeClr val="accent1"/>
              </a:solidFill>
            </a:ln>
          </p:spPr>
          <p:txBody>
            <a:bodyPr/>
            <a:lstStyle>
              <a:lvl1pPr marL="408874" indent="-408874" algn="r" defTabSz="1090331" rtl="1" eaLnBrk="1" latinLnBrk="0" hangingPunct="1">
                <a:spcBef>
                  <a:spcPct val="20000"/>
                </a:spcBef>
                <a:buFont typeface="Arial" pitchFamily="34" charset="0"/>
                <a:buChar char="•"/>
                <a:defRPr sz="3800" kern="1200">
                  <a:solidFill>
                    <a:schemeClr val="tx1"/>
                  </a:solidFill>
                  <a:latin typeface="+mn-lt"/>
                  <a:ea typeface="+mn-ea"/>
                  <a:cs typeface="+mn-cs"/>
                </a:defRPr>
              </a:lvl1pPr>
              <a:lvl2pPr marL="885894" indent="-340728" algn="r" defTabSz="1090331" rtl="1" eaLnBrk="1" latinLnBrk="0" hangingPunct="1">
                <a:spcBef>
                  <a:spcPct val="20000"/>
                </a:spcBef>
                <a:buFont typeface="Arial" pitchFamily="34" charset="0"/>
                <a:buChar char="–"/>
                <a:defRPr sz="3300" kern="1200">
                  <a:solidFill>
                    <a:schemeClr val="tx1"/>
                  </a:solidFill>
                  <a:latin typeface="+mn-lt"/>
                  <a:ea typeface="+mn-ea"/>
                  <a:cs typeface="+mn-cs"/>
                </a:defRPr>
              </a:lvl2pPr>
              <a:lvl3pPr marL="1362913" indent="-272583" algn="r" defTabSz="1090331" rtl="1" eaLnBrk="1" latinLnBrk="0" hangingPunct="1">
                <a:spcBef>
                  <a:spcPct val="20000"/>
                </a:spcBef>
                <a:buFont typeface="Arial" pitchFamily="34" charset="0"/>
                <a:buChar char="•"/>
                <a:defRPr sz="2900" kern="1200">
                  <a:solidFill>
                    <a:schemeClr val="tx1"/>
                  </a:solidFill>
                  <a:latin typeface="+mn-lt"/>
                  <a:ea typeface="+mn-ea"/>
                  <a:cs typeface="+mn-cs"/>
                </a:defRPr>
              </a:lvl3pPr>
              <a:lvl4pPr marL="1908078"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4pPr>
              <a:lvl5pPr marL="2453244"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5pPr>
              <a:lvl6pPr marL="2998409"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6pPr>
              <a:lvl7pPr marL="3543574"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7pPr>
              <a:lvl8pPr marL="4088740"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8pPr>
              <a:lvl9pPr marL="4633905"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just" defTabSz="766816" fontAlgn="base">
                <a:spcBef>
                  <a:spcPct val="0"/>
                </a:spcBef>
                <a:spcAft>
                  <a:spcPts val="671"/>
                </a:spcAft>
                <a:buNone/>
              </a:pPr>
              <a:r>
                <a:rPr lang="ar-EG" sz="1600" b="1" dirty="0" smtClean="0">
                  <a:solidFill>
                    <a:srgbClr val="000000"/>
                  </a:solidFill>
                  <a:latin typeface="Arial" pitchFamily="34" charset="0"/>
                  <a:cs typeface="Arial" pitchFamily="34" charset="0"/>
                </a:rPr>
                <a:t>    </a:t>
              </a:r>
              <a:r>
                <a:rPr lang="ar-SA" sz="1600" b="1" dirty="0" smtClean="0">
                  <a:solidFill>
                    <a:srgbClr val="000000"/>
                  </a:solidFill>
                  <a:latin typeface="Arial" pitchFamily="34" charset="0"/>
                  <a:cs typeface="Arial" pitchFamily="34" charset="0"/>
                </a:rPr>
                <a:t>تتكون </a:t>
              </a:r>
              <a:r>
                <a:rPr lang="ar-SA" sz="1600" b="1" dirty="0" err="1">
                  <a:solidFill>
                    <a:srgbClr val="000000"/>
                  </a:solidFill>
                  <a:latin typeface="Arial" pitchFamily="34" charset="0"/>
                  <a:cs typeface="Arial" pitchFamily="34" charset="0"/>
                </a:rPr>
                <a:t>الهوّات</a:t>
              </a:r>
              <a:r>
                <a:rPr lang="ar-SA" sz="1600" b="1" dirty="0">
                  <a:solidFill>
                    <a:srgbClr val="000000"/>
                  </a:solidFill>
                  <a:latin typeface="Arial" pitchFamily="34" charset="0"/>
                  <a:cs typeface="Arial" pitchFamily="34" charset="0"/>
                </a:rPr>
                <a:t>  نتيجة عمليات انهيار الصخور الجيرية السطحية.</a:t>
              </a:r>
            </a:p>
            <a:p>
              <a:pPr marL="0" indent="0" algn="just" defTabSz="766816" fontAlgn="base">
                <a:spcBef>
                  <a:spcPct val="0"/>
                </a:spcBef>
                <a:spcAft>
                  <a:spcPts val="671"/>
                </a:spcAft>
                <a:buNone/>
              </a:pPr>
              <a:r>
                <a:rPr lang="ar-SA" sz="1600" b="1" dirty="0" smtClean="0">
                  <a:solidFill>
                    <a:srgbClr val="000000"/>
                  </a:solidFill>
                  <a:latin typeface="Arial" pitchFamily="34" charset="0"/>
                  <a:cs typeface="Arial" pitchFamily="34" charset="0"/>
                </a:rPr>
                <a:t>وقد </a:t>
              </a:r>
              <a:r>
                <a:rPr lang="ar-SA" sz="1600" b="1" dirty="0">
                  <a:solidFill>
                    <a:srgbClr val="000000"/>
                  </a:solidFill>
                  <a:latin typeface="Arial" pitchFamily="34" charset="0"/>
                  <a:cs typeface="Arial" pitchFamily="34" charset="0"/>
                </a:rPr>
                <a:t>تلتحم بالوعتان مع بعضهما البعض تبعاً لتعرضهما للانهيار، ومن ثم تتكون حفر مركبة </a:t>
              </a:r>
              <a:r>
                <a:rPr lang="en-US" sz="1200" b="1" dirty="0">
                  <a:solidFill>
                    <a:srgbClr val="000000"/>
                  </a:solidFill>
                  <a:latin typeface="Arial" pitchFamily="34" charset="0"/>
                  <a:cs typeface="Arial" pitchFamily="34" charset="0"/>
                </a:rPr>
                <a:t>Compound </a:t>
              </a:r>
              <a:r>
                <a:rPr lang="en-US" sz="1200" b="1" dirty="0" smtClean="0">
                  <a:solidFill>
                    <a:srgbClr val="000000"/>
                  </a:solidFill>
                  <a:latin typeface="Arial" pitchFamily="34" charset="0"/>
                  <a:cs typeface="Arial" pitchFamily="34" charset="0"/>
                </a:rPr>
                <a:t>Sinkholes</a:t>
              </a:r>
              <a:r>
                <a:rPr lang="ar-EG" sz="1600" b="1" dirty="0" smtClean="0">
                  <a:solidFill>
                    <a:srgbClr val="000000"/>
                  </a:solidFill>
                  <a:latin typeface="Arial" pitchFamily="34" charset="0"/>
                  <a:cs typeface="Arial" pitchFamily="34" charset="0"/>
                </a:rPr>
                <a:t>.</a:t>
              </a:r>
            </a:p>
            <a:p>
              <a:pPr marL="0" indent="0" algn="just" defTabSz="766816" fontAlgn="base">
                <a:spcBef>
                  <a:spcPct val="0"/>
                </a:spcBef>
                <a:spcAft>
                  <a:spcPts val="671"/>
                </a:spcAft>
                <a:buNone/>
              </a:pPr>
              <a:endParaRPr lang="ar-EG" sz="1600" b="1" dirty="0" smtClean="0">
                <a:solidFill>
                  <a:srgbClr val="000000"/>
                </a:solidFill>
                <a:latin typeface="Arial" pitchFamily="34" charset="0"/>
                <a:cs typeface="Arial" pitchFamily="34" charset="0"/>
              </a:endParaRPr>
            </a:p>
            <a:p>
              <a:pPr marL="0" indent="0" algn="just" defTabSz="766816" fontAlgn="base">
                <a:spcBef>
                  <a:spcPct val="0"/>
                </a:spcBef>
                <a:spcAft>
                  <a:spcPts val="671"/>
                </a:spcAft>
                <a:buFont typeface="Arial" pitchFamily="34" charset="0"/>
                <a:buNone/>
              </a:pPr>
              <a:r>
                <a:rPr lang="ar-EG" sz="1600" b="1" dirty="0" smtClean="0">
                  <a:solidFill>
                    <a:srgbClr val="000000"/>
                  </a:solidFill>
                  <a:latin typeface="Arial" pitchFamily="34" charset="0"/>
                  <a:cs typeface="Arial" pitchFamily="34" charset="0"/>
                </a:rPr>
                <a:t>أ     ما إذا كانت عمليات الهبوط شديدة وتحدث مستمرة، فتعمل في هذه الحالة على تكوين منخفضات أو أحواض طولية ذات جوانب شديدة الانحدار تعرف بالأودية الطولية الجيرية </a:t>
              </a:r>
              <a:r>
                <a:rPr lang="en-US" sz="1400" b="1" dirty="0" err="1" smtClean="0">
                  <a:solidFill>
                    <a:srgbClr val="000000"/>
                  </a:solidFill>
                  <a:latin typeface="Arial" pitchFamily="34" charset="0"/>
                  <a:cs typeface="Arial" pitchFamily="34" charset="0"/>
                </a:rPr>
                <a:t>Polje</a:t>
              </a:r>
              <a:r>
                <a:rPr lang="ar-EG" sz="1600" b="1" dirty="0">
                  <a:solidFill>
                    <a:srgbClr val="000000"/>
                  </a:solidFill>
                  <a:latin typeface="Arial" pitchFamily="34" charset="0"/>
                  <a:cs typeface="Arial" pitchFamily="34" charset="0"/>
                </a:rPr>
                <a:t> </a:t>
              </a:r>
              <a:r>
                <a:rPr lang="ar-EG" sz="1600" b="1" dirty="0" smtClean="0">
                  <a:solidFill>
                    <a:srgbClr val="000000"/>
                  </a:solidFill>
                  <a:latin typeface="Arial" pitchFamily="34" charset="0"/>
                  <a:cs typeface="Arial" pitchFamily="34" charset="0"/>
                </a:rPr>
                <a:t>.</a:t>
              </a:r>
              <a:endParaRPr lang="ar-SA" sz="1600" b="1" dirty="0">
                <a:solidFill>
                  <a:srgbClr val="000000"/>
                </a:solidFill>
                <a:latin typeface="Arial" pitchFamily="34" charset="0"/>
                <a:cs typeface="Arial" pitchFamily="34" charset="0"/>
              </a:endParaRPr>
            </a:p>
          </p:txBody>
        </p:sp>
      </p:grpSp>
      <p:pic>
        <p:nvPicPr>
          <p:cNvPr id="2050" name="Picture 2" descr="E:\الجيومورفولوجيا\pic\الحفر الانهيارية.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086" y="1833786"/>
            <a:ext cx="2241170" cy="4652139"/>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E:\الجيومورفولوجيا\pic\أودية طولية.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97480" y="3962108"/>
            <a:ext cx="4206240" cy="263555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E:\الجيومورفولوجيا\pic\الحفر الانهيارية 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97480" y="1676556"/>
            <a:ext cx="4206240" cy="2209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1984491"/>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
          <p:cNvGrpSpPr>
            <a:grpSpLocks/>
          </p:cNvGrpSpPr>
          <p:nvPr/>
        </p:nvGrpSpPr>
        <p:grpSpPr bwMode="auto">
          <a:xfrm>
            <a:off x="832" y="48"/>
            <a:ext cx="9143346" cy="6857143"/>
            <a:chOff x="106855260" y="107967780"/>
            <a:chExt cx="6645600" cy="4285296"/>
          </a:xfrm>
        </p:grpSpPr>
        <p:sp>
          <p:nvSpPr>
            <p:cNvPr id="3" name="Rectangle 15"/>
            <p:cNvSpPr>
              <a:spLocks noChangeArrowheads="1"/>
            </p:cNvSpPr>
            <p:nvPr/>
          </p:nvSpPr>
          <p:spPr bwMode="auto">
            <a:xfrm flipH="1">
              <a:off x="106855260" y="107967780"/>
              <a:ext cx="6556992" cy="493698"/>
            </a:xfrm>
            <a:prstGeom prst="rect">
              <a:avLst/>
            </a:prstGeom>
            <a:solidFill>
              <a:srgbClr val="000000"/>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nvGrpSpPr>
            <p:cNvPr id="4" name="Group 16"/>
            <p:cNvGrpSpPr>
              <a:grpSpLocks/>
            </p:cNvGrpSpPr>
            <p:nvPr/>
          </p:nvGrpSpPr>
          <p:grpSpPr bwMode="auto">
            <a:xfrm>
              <a:off x="112947060" y="108101490"/>
              <a:ext cx="221520" cy="225428"/>
              <a:chOff x="112947060" y="108101490"/>
              <a:chExt cx="221520" cy="225428"/>
            </a:xfrm>
          </p:grpSpPr>
          <p:sp>
            <p:nvSpPr>
              <p:cNvPr id="22" name="AutoShape 17"/>
              <p:cNvSpPr>
                <a:spLocks noChangeArrowheads="1"/>
              </p:cNvSpPr>
              <p:nvPr/>
            </p:nvSpPr>
            <p:spPr bwMode="auto">
              <a:xfrm flipH="1">
                <a:off x="112947060" y="108101490"/>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23" name="AutoShape 18"/>
              <p:cNvSpPr>
                <a:spLocks noChangeArrowheads="1"/>
              </p:cNvSpPr>
              <p:nvPr/>
            </p:nvSpPr>
            <p:spPr bwMode="auto">
              <a:xfrm flipH="1">
                <a:off x="112947060" y="108192052"/>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24" name="AutoShape 19"/>
              <p:cNvSpPr>
                <a:spLocks noChangeArrowheads="1"/>
              </p:cNvSpPr>
              <p:nvPr/>
            </p:nvSpPr>
            <p:spPr bwMode="auto">
              <a:xfrm flipH="1">
                <a:off x="112947060" y="108283569"/>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sp>
          <p:nvSpPr>
            <p:cNvPr id="5" name="Rectangle 20"/>
            <p:cNvSpPr>
              <a:spLocks noChangeArrowheads="1"/>
            </p:cNvSpPr>
            <p:nvPr/>
          </p:nvSpPr>
          <p:spPr bwMode="auto">
            <a:xfrm flipH="1">
              <a:off x="106855260" y="108747196"/>
              <a:ext cx="6527735" cy="3505880"/>
            </a:xfrm>
            <a:prstGeom prst="rect">
              <a:avLst/>
            </a:prstGeom>
            <a:solidFill>
              <a:schemeClr val="bg2">
                <a:lumMod val="90000"/>
              </a:schemeClr>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7" name="Rectangle 22"/>
            <p:cNvSpPr>
              <a:spLocks noChangeArrowheads="1"/>
            </p:cNvSpPr>
            <p:nvPr/>
          </p:nvSpPr>
          <p:spPr bwMode="auto">
            <a:xfrm flipH="1">
              <a:off x="113168580" y="108747196"/>
              <a:ext cx="331631" cy="3505880"/>
            </a:xfrm>
            <a:prstGeom prst="rect">
              <a:avLst/>
            </a:prstGeom>
            <a:gradFill flip="none" rotWithShape="1">
              <a:gsLst>
                <a:gs pos="0">
                  <a:schemeClr val="bg2">
                    <a:lumMod val="90000"/>
                    <a:shade val="30000"/>
                    <a:satMod val="115000"/>
                  </a:schemeClr>
                </a:gs>
                <a:gs pos="50000">
                  <a:schemeClr val="bg2">
                    <a:lumMod val="90000"/>
                    <a:shade val="67500"/>
                    <a:satMod val="115000"/>
                  </a:schemeClr>
                </a:gs>
                <a:gs pos="100000">
                  <a:schemeClr val="bg2">
                    <a:lumMod val="90000"/>
                    <a:shade val="100000"/>
                    <a:satMod val="115000"/>
                  </a:schemeClr>
                </a:gs>
              </a:gsLst>
              <a:lin ang="0" scaled="1"/>
              <a:tileRect/>
            </a:gra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11" name="Text Box 26"/>
            <p:cNvSpPr txBox="1">
              <a:spLocks noChangeArrowheads="1"/>
            </p:cNvSpPr>
            <p:nvPr/>
          </p:nvSpPr>
          <p:spPr bwMode="auto">
            <a:xfrm flipH="1">
              <a:off x="106952389" y="108461478"/>
              <a:ext cx="6367209" cy="2857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algn="ctr" defTabSz="766816" rtl="1" fontAlgn="base">
                <a:spcBef>
                  <a:spcPct val="0"/>
                </a:spcBef>
                <a:spcAft>
                  <a:spcPts val="587"/>
                </a:spcAft>
              </a:pPr>
              <a:r>
                <a:rPr lang="ar-EG" sz="2000" b="1" dirty="0" smtClean="0">
                  <a:solidFill>
                    <a:srgbClr val="000000"/>
                  </a:solidFill>
                  <a:latin typeface="Arial" pitchFamily="34" charset="0"/>
                  <a:cs typeface="Arial" pitchFamily="34" charset="0"/>
                </a:rPr>
                <a:t>المجاري الجوفية </a:t>
              </a:r>
              <a:r>
                <a:rPr lang="en-US" sz="2000" b="1" dirty="0" smtClean="0">
                  <a:solidFill>
                    <a:srgbClr val="000000"/>
                  </a:solidFill>
                  <a:latin typeface="Arial" pitchFamily="34" charset="0"/>
                  <a:cs typeface="Arial" pitchFamily="34" charset="0"/>
                </a:rPr>
                <a:t>Subterranean Streams </a:t>
              </a:r>
              <a:endParaRPr lang="ar-SA" sz="2000" dirty="0">
                <a:solidFill>
                  <a:srgbClr val="000000"/>
                </a:solidFill>
                <a:latin typeface="Franklin Gothic Book" pitchFamily="34" charset="0"/>
              </a:endParaRPr>
            </a:p>
          </p:txBody>
        </p:sp>
        <p:sp>
          <p:nvSpPr>
            <p:cNvPr id="13" name="Text Box 28"/>
            <p:cNvSpPr txBox="1">
              <a:spLocks noChangeArrowheads="1"/>
            </p:cNvSpPr>
            <p:nvPr/>
          </p:nvSpPr>
          <p:spPr bwMode="auto">
            <a:xfrm flipH="1">
              <a:off x="106943868" y="107967780"/>
              <a:ext cx="5781672" cy="4936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ctr" anchorCtr="0" compatLnSpc="1">
              <a:prstTxWarp prst="textNoShape">
                <a:avLst/>
              </a:prstTxWarp>
            </a:bodyPr>
            <a:lstStyle/>
            <a:p>
              <a:pPr algn="ctr" defTabSz="766816" fontAlgn="base">
                <a:spcBef>
                  <a:spcPct val="0"/>
                </a:spcBef>
                <a:spcAft>
                  <a:spcPct val="0"/>
                </a:spcAft>
              </a:pPr>
              <a:r>
                <a:rPr lang="ar-EG" sz="3600" cap="all" dirty="0">
                  <a:solidFill>
                    <a:srgbClr val="4E3B30"/>
                  </a:solidFill>
                  <a:effectLst>
                    <a:reflection blurRad="12700" stA="48000" endA="300" endPos="55000" dir="5400000" sy="-90000" algn="bl" rotWithShape="0"/>
                  </a:effectLst>
                  <a:latin typeface="Arial" pitchFamily="34" charset="0"/>
                  <a:ea typeface="+mj-ea"/>
                  <a:cs typeface="Arial" pitchFamily="34" charset="0"/>
                </a:rPr>
                <a:t>المياه الجوفية وتأثيرها في تشكيل سطح الأرض</a:t>
              </a:r>
              <a:endParaRPr lang="ar-SA" sz="2300" dirty="0">
                <a:solidFill>
                  <a:srgbClr val="FFFFFF"/>
                </a:solidFill>
                <a:latin typeface="Franklin Gothic Heavy" pitchFamily="34" charset="0"/>
                <a:cs typeface="Arial" pitchFamily="34" charset="0"/>
              </a:endParaRPr>
            </a:p>
          </p:txBody>
        </p:sp>
        <p:sp>
          <p:nvSpPr>
            <p:cNvPr id="20" name="Rectangle 30" hidden="1"/>
            <p:cNvSpPr>
              <a:spLocks noChangeArrowheads="1"/>
            </p:cNvSpPr>
            <p:nvPr/>
          </p:nvSpPr>
          <p:spPr bwMode="auto">
            <a:xfrm>
              <a:off x="108458176" y="109118630"/>
              <a:ext cx="675199" cy="675199"/>
            </a:xfrm>
            <a:prstGeom prst="rect">
              <a:avLst/>
            </a:prstGeom>
            <a:solidFill>
              <a:srgbClr val="FFFFFF"/>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15" name="Rectangle 32"/>
            <p:cNvSpPr>
              <a:spLocks noChangeArrowheads="1"/>
            </p:cNvSpPr>
            <p:nvPr/>
          </p:nvSpPr>
          <p:spPr bwMode="auto">
            <a:xfrm>
              <a:off x="113412252" y="107967780"/>
              <a:ext cx="88608" cy="4285296"/>
            </a:xfrm>
            <a:prstGeom prst="rect">
              <a:avLst/>
            </a:prstGeom>
            <a:solidFill>
              <a:srgbClr val="FF6600"/>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sp>
        <p:nvSpPr>
          <p:cNvPr id="27" name="AutoShape 33"/>
          <p:cNvSpPr>
            <a:spLocks noChangeArrowheads="1"/>
          </p:cNvSpPr>
          <p:nvPr/>
        </p:nvSpPr>
        <p:spPr bwMode="auto">
          <a:xfrm flipH="1">
            <a:off x="122742" y="1543301"/>
            <a:ext cx="2087057" cy="5199046"/>
          </a:xfrm>
          <a:prstGeom prst="roundRect">
            <a:avLst>
              <a:gd name="adj" fmla="val 5292"/>
            </a:avLst>
          </a:prstGeom>
          <a:solidFill>
            <a:schemeClr val="bg1"/>
          </a:solidFill>
          <a:ln w="9525" algn="in">
            <a:solidFill>
              <a:srgbClr val="FFCC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pPr algn="ctr"/>
            <a:r>
              <a:rPr lang="ar-SA" sz="1400" b="1" dirty="0" smtClean="0">
                <a:solidFill>
                  <a:srgbClr val="000000"/>
                </a:solidFill>
                <a:latin typeface="Arial" pitchFamily="34" charset="0"/>
                <a:cs typeface="Arial" pitchFamily="34" charset="0"/>
              </a:rPr>
              <a:t>الأودية العمياء</a:t>
            </a:r>
            <a:endParaRPr lang="ar-EG" sz="1400" b="1" dirty="0" smtClean="0">
              <a:solidFill>
                <a:srgbClr val="000000"/>
              </a:solidFill>
              <a:latin typeface="Arial" pitchFamily="34" charset="0"/>
              <a:cs typeface="Arial" pitchFamily="34" charset="0"/>
            </a:endParaRPr>
          </a:p>
          <a:p>
            <a:pPr algn="ctr"/>
            <a:r>
              <a:rPr lang="ar-SA" sz="1400" b="1" dirty="0" smtClean="0">
                <a:solidFill>
                  <a:srgbClr val="000000"/>
                </a:solidFill>
                <a:latin typeface="Arial" pitchFamily="34" charset="0"/>
                <a:cs typeface="Arial" pitchFamily="34" charset="0"/>
              </a:rPr>
              <a:t> </a:t>
            </a:r>
            <a:r>
              <a:rPr lang="en-US" sz="1400" b="1" dirty="0">
                <a:solidFill>
                  <a:srgbClr val="000000"/>
                </a:solidFill>
                <a:latin typeface="Arial" pitchFamily="34" charset="0"/>
                <a:cs typeface="Arial" pitchFamily="34" charset="0"/>
              </a:rPr>
              <a:t>Blind Valleys </a:t>
            </a:r>
            <a:endParaRPr lang="ar-EG" sz="1400" b="1" dirty="0" smtClean="0">
              <a:solidFill>
                <a:srgbClr val="000000"/>
              </a:solidFill>
              <a:latin typeface="Arial" pitchFamily="34" charset="0"/>
              <a:cs typeface="Arial" pitchFamily="34" charset="0"/>
            </a:endParaRPr>
          </a:p>
          <a:p>
            <a:pPr algn="just"/>
            <a:r>
              <a:rPr lang="ar-EG" sz="1600" b="1" dirty="0" smtClean="0">
                <a:solidFill>
                  <a:srgbClr val="000000"/>
                </a:solidFill>
                <a:latin typeface="Arial" pitchFamily="34" charset="0"/>
                <a:cs typeface="Arial" pitchFamily="34" charset="0"/>
              </a:rPr>
              <a:t>أما الأودية العمياء </a:t>
            </a:r>
            <a:r>
              <a:rPr lang="ar-SA" sz="1600" b="1" dirty="0" smtClean="0">
                <a:solidFill>
                  <a:srgbClr val="000000"/>
                </a:solidFill>
                <a:latin typeface="Arial" pitchFamily="34" charset="0"/>
                <a:cs typeface="Arial" pitchFamily="34" charset="0"/>
              </a:rPr>
              <a:t>يقصد </a:t>
            </a:r>
            <a:r>
              <a:rPr lang="ar-SA" sz="1600" b="1" dirty="0">
                <a:solidFill>
                  <a:srgbClr val="000000"/>
                </a:solidFill>
                <a:latin typeface="Arial" pitchFamily="34" charset="0"/>
                <a:cs typeface="Arial" pitchFamily="34" charset="0"/>
              </a:rPr>
              <a:t>بها المجاري السطحية التي تجف مياهها تبعا لتغلغلها في جوف  الصخر وتحولها إلى مجاري </a:t>
            </a:r>
            <a:r>
              <a:rPr lang="ar-SA" sz="1600" b="1" dirty="0" smtClean="0">
                <a:solidFill>
                  <a:srgbClr val="000000"/>
                </a:solidFill>
                <a:latin typeface="Arial" pitchFamily="34" charset="0"/>
                <a:cs typeface="Arial" pitchFamily="34" charset="0"/>
              </a:rPr>
              <a:t>جوفية</a:t>
            </a:r>
            <a:r>
              <a:rPr lang="ar-EG" sz="1600" b="1" dirty="0" smtClean="0">
                <a:solidFill>
                  <a:srgbClr val="000000"/>
                </a:solidFill>
                <a:latin typeface="Arial" pitchFamily="34" charset="0"/>
                <a:cs typeface="Arial" pitchFamily="34" charset="0"/>
              </a:rPr>
              <a:t>.</a:t>
            </a:r>
            <a:endParaRPr lang="en-US" sz="1600" b="1" dirty="0" smtClean="0">
              <a:solidFill>
                <a:srgbClr val="000000"/>
              </a:solidFill>
              <a:latin typeface="Arial" pitchFamily="34" charset="0"/>
              <a:cs typeface="Arial" pitchFamily="34" charset="0"/>
            </a:endParaRPr>
          </a:p>
          <a:p>
            <a:pPr algn="just"/>
            <a:r>
              <a:rPr lang="ar-EG" sz="1600" b="1" dirty="0" smtClean="0">
                <a:solidFill>
                  <a:srgbClr val="000000"/>
                </a:solidFill>
                <a:latin typeface="Arial" pitchFamily="34" charset="0"/>
                <a:cs typeface="Arial" pitchFamily="34" charset="0"/>
              </a:rPr>
              <a:t>تتطور</a:t>
            </a:r>
            <a:r>
              <a:rPr lang="en-US" sz="1600" b="1" dirty="0" smtClean="0">
                <a:solidFill>
                  <a:srgbClr val="000000"/>
                </a:solidFill>
                <a:latin typeface="Arial" pitchFamily="34" charset="0"/>
                <a:cs typeface="Arial" pitchFamily="34" charset="0"/>
              </a:rPr>
              <a:t> </a:t>
            </a:r>
            <a:r>
              <a:rPr lang="ar-EG" sz="1600" b="1" dirty="0" smtClean="0">
                <a:solidFill>
                  <a:srgbClr val="000000"/>
                </a:solidFill>
                <a:latin typeface="Arial" pitchFamily="34" charset="0"/>
                <a:cs typeface="Arial" pitchFamily="34" charset="0"/>
              </a:rPr>
              <a:t>هذه الأودية فوق </a:t>
            </a:r>
            <a:r>
              <a:rPr lang="ar-EG" sz="1600" b="1" dirty="0">
                <a:solidFill>
                  <a:srgbClr val="000000"/>
                </a:solidFill>
                <a:latin typeface="Arial" pitchFamily="34" charset="0"/>
                <a:cs typeface="Arial" pitchFamily="34" charset="0"/>
              </a:rPr>
              <a:t>نوعين من الصخور: </a:t>
            </a:r>
            <a:r>
              <a:rPr lang="ar-EG" sz="1600" b="1" dirty="0" smtClean="0">
                <a:solidFill>
                  <a:srgbClr val="000000"/>
                </a:solidFill>
                <a:latin typeface="Arial" pitchFamily="34" charset="0"/>
                <a:cs typeface="Arial" pitchFamily="34" charset="0"/>
              </a:rPr>
              <a:t>الأول: </a:t>
            </a:r>
            <a:r>
              <a:rPr lang="ar-EG" sz="1600" b="1" dirty="0">
                <a:solidFill>
                  <a:srgbClr val="000000"/>
                </a:solidFill>
                <a:latin typeface="Arial" pitchFamily="34" charset="0"/>
                <a:cs typeface="Arial" pitchFamily="34" charset="0"/>
              </a:rPr>
              <a:t>الصخور غير المنفذة للماء، </a:t>
            </a:r>
            <a:r>
              <a:rPr lang="ar-EG" sz="1600" b="1" dirty="0" smtClean="0">
                <a:solidFill>
                  <a:srgbClr val="000000"/>
                </a:solidFill>
                <a:latin typeface="Arial" pitchFamily="34" charset="0"/>
                <a:cs typeface="Arial" pitchFamily="34" charset="0"/>
              </a:rPr>
              <a:t>والثاني: الصخور </a:t>
            </a:r>
            <a:r>
              <a:rPr lang="ar-EG" sz="1600" b="1" dirty="0">
                <a:solidFill>
                  <a:srgbClr val="000000"/>
                </a:solidFill>
                <a:latin typeface="Arial" pitchFamily="34" charset="0"/>
                <a:cs typeface="Arial" pitchFamily="34" charset="0"/>
              </a:rPr>
              <a:t>الجيرية التي ينتهي عندها الوادي ويختفي النهر </a:t>
            </a:r>
            <a:r>
              <a:rPr lang="ar-EG" sz="1600" b="1" dirty="0" smtClean="0">
                <a:solidFill>
                  <a:srgbClr val="000000"/>
                </a:solidFill>
                <a:latin typeface="Arial" pitchFamily="34" charset="0"/>
                <a:cs typeface="Arial" pitchFamily="34" charset="0"/>
              </a:rPr>
              <a:t>في حفرة </a:t>
            </a:r>
            <a:r>
              <a:rPr lang="ar-EG" sz="1600" b="1" dirty="0">
                <a:solidFill>
                  <a:srgbClr val="000000"/>
                </a:solidFill>
                <a:latin typeface="Arial" pitchFamily="34" charset="0"/>
                <a:cs typeface="Arial" pitchFamily="34" charset="0"/>
              </a:rPr>
              <a:t>ذات </a:t>
            </a:r>
            <a:r>
              <a:rPr lang="ar-EG" sz="1600" b="1" dirty="0" smtClean="0">
                <a:solidFill>
                  <a:srgbClr val="000000"/>
                </a:solidFill>
                <a:latin typeface="Arial" pitchFamily="34" charset="0"/>
                <a:cs typeface="Arial" pitchFamily="34" charset="0"/>
              </a:rPr>
              <a:t>جوانب عالية.</a:t>
            </a:r>
          </a:p>
          <a:p>
            <a:pPr algn="just"/>
            <a:r>
              <a:rPr lang="ar-EG" sz="1600" b="1" dirty="0">
                <a:solidFill>
                  <a:srgbClr val="000000"/>
                </a:solidFill>
                <a:latin typeface="Arial" pitchFamily="34" charset="0"/>
                <a:cs typeface="Arial" pitchFamily="34" charset="0"/>
              </a:rPr>
              <a:t> </a:t>
            </a:r>
            <a:r>
              <a:rPr lang="ar-EG" sz="1600" b="1" dirty="0" smtClean="0">
                <a:solidFill>
                  <a:srgbClr val="000000"/>
                </a:solidFill>
                <a:latin typeface="Arial" pitchFamily="34" charset="0"/>
                <a:cs typeface="Arial" pitchFamily="34" charset="0"/>
              </a:rPr>
              <a:t>   </a:t>
            </a:r>
            <a:r>
              <a:rPr lang="ar-SA" sz="1600" b="1" dirty="0" smtClean="0">
                <a:solidFill>
                  <a:srgbClr val="000000"/>
                </a:solidFill>
                <a:latin typeface="Arial" pitchFamily="34" charset="0"/>
                <a:cs typeface="Arial" pitchFamily="34" charset="0"/>
              </a:rPr>
              <a:t> </a:t>
            </a:r>
            <a:r>
              <a:rPr lang="ar-SA" sz="1600" b="1" dirty="0">
                <a:solidFill>
                  <a:srgbClr val="000000"/>
                </a:solidFill>
                <a:latin typeface="Arial" pitchFamily="34" charset="0"/>
                <a:cs typeface="Arial" pitchFamily="34" charset="0"/>
              </a:rPr>
              <a:t>وإذا ما تم امتلاء الأودية العمياء بالمياه عقب سقوط الأمطار الغزيرة  فينتج عنها حدوث فيضانات قوية مدمرة لها آثارها السلبية على التجمعات العمرانية في مناطق </a:t>
            </a:r>
            <a:r>
              <a:rPr lang="ar-SA" sz="1600" b="1" dirty="0" err="1">
                <a:solidFill>
                  <a:srgbClr val="000000"/>
                </a:solidFill>
                <a:latin typeface="Arial" pitchFamily="34" charset="0"/>
                <a:cs typeface="Arial" pitchFamily="34" charset="0"/>
              </a:rPr>
              <a:t>الكارست</a:t>
            </a:r>
            <a:r>
              <a:rPr lang="ar-SA" sz="1600" b="1" dirty="0">
                <a:solidFill>
                  <a:srgbClr val="000000"/>
                </a:solidFill>
                <a:latin typeface="Arial" pitchFamily="34" charset="0"/>
                <a:cs typeface="Arial" pitchFamily="34" charset="0"/>
              </a:rPr>
              <a:t> </a:t>
            </a:r>
            <a:r>
              <a:rPr lang="ar-SA" sz="1600" b="1" dirty="0" smtClean="0">
                <a:solidFill>
                  <a:srgbClr val="000000"/>
                </a:solidFill>
                <a:latin typeface="Arial" pitchFamily="34" charset="0"/>
                <a:cs typeface="Arial" pitchFamily="34" charset="0"/>
              </a:rPr>
              <a:t>الجيرية</a:t>
            </a:r>
            <a:r>
              <a:rPr lang="ar-EG" sz="1600" b="1" dirty="0">
                <a:solidFill>
                  <a:srgbClr val="000000"/>
                </a:solidFill>
                <a:latin typeface="Arial" pitchFamily="34" charset="0"/>
                <a:cs typeface="Arial" pitchFamily="34" charset="0"/>
              </a:rPr>
              <a:t>.</a:t>
            </a:r>
            <a:endParaRPr lang="en-US" sz="1600" b="1" dirty="0" smtClean="0">
              <a:solidFill>
                <a:srgbClr val="000000"/>
              </a:solidFill>
              <a:latin typeface="Arial" pitchFamily="34" charset="0"/>
              <a:cs typeface="Arial" pitchFamily="34" charset="0"/>
            </a:endParaRPr>
          </a:p>
          <a:p>
            <a:pPr algn="just"/>
            <a:endParaRPr lang="ar-SA" sz="1600" b="1" dirty="0">
              <a:solidFill>
                <a:srgbClr val="000000"/>
              </a:solidFill>
              <a:latin typeface="Arial" pitchFamily="34" charset="0"/>
              <a:cs typeface="Arial" pitchFamily="34" charset="0"/>
            </a:endParaRPr>
          </a:p>
        </p:txBody>
      </p:sp>
      <p:sp>
        <p:nvSpPr>
          <p:cNvPr id="29" name="AutoShape 35"/>
          <p:cNvSpPr>
            <a:spLocks noChangeArrowheads="1"/>
          </p:cNvSpPr>
          <p:nvPr/>
        </p:nvSpPr>
        <p:spPr bwMode="auto">
          <a:xfrm>
            <a:off x="2320478" y="1467792"/>
            <a:ext cx="6594669" cy="5354162"/>
          </a:xfrm>
          <a:prstGeom prst="roundRect">
            <a:avLst>
              <a:gd name="adj" fmla="val 4056"/>
            </a:avLst>
          </a:prstGeom>
          <a:solidFill>
            <a:srgbClr val="FFFFFF"/>
          </a:solidFill>
          <a:ln w="9525" algn="in">
            <a:solidFill>
              <a:srgbClr val="FFC0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30" name="Line 36"/>
          <p:cNvSpPr>
            <a:spLocks noChangeShapeType="1"/>
          </p:cNvSpPr>
          <p:nvPr/>
        </p:nvSpPr>
        <p:spPr bwMode="auto">
          <a:xfrm flipV="1">
            <a:off x="134466" y="1445431"/>
            <a:ext cx="0" cy="476107"/>
          </a:xfrm>
          <a:prstGeom prst="line">
            <a:avLst/>
          </a:prstGeom>
          <a:noFill/>
          <a:ln w="9525" algn="ctr">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33" name="Rectangle 39"/>
          <p:cNvSpPr>
            <a:spLocks noChangeArrowheads="1"/>
          </p:cNvSpPr>
          <p:nvPr/>
        </p:nvSpPr>
        <p:spPr bwMode="auto">
          <a:xfrm>
            <a:off x="2353044" y="1404812"/>
            <a:ext cx="6293430" cy="54411"/>
          </a:xfrm>
          <a:prstGeom prst="rect">
            <a:avLst/>
          </a:prstGeom>
          <a:solidFill>
            <a:srgbClr val="FFFFFF"/>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34" name="Line 40"/>
          <p:cNvSpPr>
            <a:spLocks noChangeShapeType="1"/>
          </p:cNvSpPr>
          <p:nvPr/>
        </p:nvSpPr>
        <p:spPr bwMode="auto">
          <a:xfrm>
            <a:off x="134467" y="1467792"/>
            <a:ext cx="8545155" cy="0"/>
          </a:xfrm>
          <a:prstGeom prst="line">
            <a:avLst/>
          </a:prstGeom>
          <a:noFill/>
          <a:ln w="9525" algn="ctr">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grpSp>
        <p:nvGrpSpPr>
          <p:cNvPr id="28" name="مجموعة 27"/>
          <p:cNvGrpSpPr/>
          <p:nvPr/>
        </p:nvGrpSpPr>
        <p:grpSpPr>
          <a:xfrm>
            <a:off x="6345452" y="1475087"/>
            <a:ext cx="2438226" cy="5314286"/>
            <a:chOff x="9108777" y="1656234"/>
            <a:chExt cx="2412000" cy="5400000"/>
          </a:xfrm>
        </p:grpSpPr>
        <p:pic>
          <p:nvPicPr>
            <p:cNvPr id="31" name="Picture 2"/>
            <p:cNvPicPr>
              <a:picLocks noChangeArrowheads="1"/>
            </p:cNvPicPr>
            <p:nvPr/>
          </p:nvPicPr>
          <p:blipFill rotWithShape="1">
            <a:blip r:embed="rId3">
              <a:extLst>
                <a:ext uri="{28A0092B-C50C-407E-A947-70E740481C1C}">
                  <a14:useLocalDpi xmlns:a14="http://schemas.microsoft.com/office/drawing/2010/main" val="0"/>
                </a:ext>
              </a:extLst>
            </a:blip>
            <a:srcRect l="70330" t="4544" r="4217" b="4453"/>
            <a:stretch/>
          </p:blipFill>
          <p:spPr bwMode="auto">
            <a:xfrm>
              <a:off x="9108777" y="1656234"/>
              <a:ext cx="2412000" cy="54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عنصر نائب للنص 8"/>
            <p:cNvSpPr txBox="1">
              <a:spLocks/>
            </p:cNvSpPr>
            <p:nvPr/>
          </p:nvSpPr>
          <p:spPr>
            <a:xfrm>
              <a:off x="9145041" y="1944770"/>
              <a:ext cx="2304000" cy="4608000"/>
            </a:xfrm>
            <a:prstGeom prst="rect">
              <a:avLst/>
            </a:prstGeom>
            <a:ln>
              <a:solidFill>
                <a:schemeClr val="accent1"/>
              </a:solidFill>
            </a:ln>
          </p:spPr>
          <p:txBody>
            <a:bodyPr/>
            <a:lstStyle>
              <a:lvl1pPr marL="408874" indent="-408874" algn="r" defTabSz="1090331" rtl="1" eaLnBrk="1" latinLnBrk="0" hangingPunct="1">
                <a:spcBef>
                  <a:spcPct val="20000"/>
                </a:spcBef>
                <a:buFont typeface="Arial" pitchFamily="34" charset="0"/>
                <a:buChar char="•"/>
                <a:defRPr sz="3800" kern="1200">
                  <a:solidFill>
                    <a:schemeClr val="tx1"/>
                  </a:solidFill>
                  <a:latin typeface="+mn-lt"/>
                  <a:ea typeface="+mn-ea"/>
                  <a:cs typeface="+mn-cs"/>
                </a:defRPr>
              </a:lvl1pPr>
              <a:lvl2pPr marL="885894" indent="-340728" algn="r" defTabSz="1090331" rtl="1" eaLnBrk="1" latinLnBrk="0" hangingPunct="1">
                <a:spcBef>
                  <a:spcPct val="20000"/>
                </a:spcBef>
                <a:buFont typeface="Arial" pitchFamily="34" charset="0"/>
                <a:buChar char="–"/>
                <a:defRPr sz="3300" kern="1200">
                  <a:solidFill>
                    <a:schemeClr val="tx1"/>
                  </a:solidFill>
                  <a:latin typeface="+mn-lt"/>
                  <a:ea typeface="+mn-ea"/>
                  <a:cs typeface="+mn-cs"/>
                </a:defRPr>
              </a:lvl2pPr>
              <a:lvl3pPr marL="1362913" indent="-272583" algn="r" defTabSz="1090331" rtl="1" eaLnBrk="1" latinLnBrk="0" hangingPunct="1">
                <a:spcBef>
                  <a:spcPct val="20000"/>
                </a:spcBef>
                <a:buFont typeface="Arial" pitchFamily="34" charset="0"/>
                <a:buChar char="•"/>
                <a:defRPr sz="2900" kern="1200">
                  <a:solidFill>
                    <a:schemeClr val="tx1"/>
                  </a:solidFill>
                  <a:latin typeface="+mn-lt"/>
                  <a:ea typeface="+mn-ea"/>
                  <a:cs typeface="+mn-cs"/>
                </a:defRPr>
              </a:lvl3pPr>
              <a:lvl4pPr marL="1908078"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4pPr>
              <a:lvl5pPr marL="2453244"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5pPr>
              <a:lvl6pPr marL="2998409"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6pPr>
              <a:lvl7pPr marL="3543574"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7pPr>
              <a:lvl8pPr marL="4088740"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8pPr>
              <a:lvl9pPr marL="4633905"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just" defTabSz="766816" fontAlgn="base">
                <a:spcBef>
                  <a:spcPct val="0"/>
                </a:spcBef>
                <a:spcAft>
                  <a:spcPts val="671"/>
                </a:spcAft>
                <a:buNone/>
              </a:pPr>
              <a:r>
                <a:rPr lang="ar-SA" sz="1400" b="1" dirty="0">
                  <a:solidFill>
                    <a:srgbClr val="000000"/>
                  </a:solidFill>
                  <a:latin typeface="Arial" pitchFamily="34" charset="0"/>
                  <a:cs typeface="Arial" pitchFamily="34" charset="0"/>
                </a:rPr>
                <a:t>ينجم عن استمرار </a:t>
              </a:r>
              <a:r>
                <a:rPr lang="ar-EG" sz="1400" b="1" dirty="0" smtClean="0">
                  <a:solidFill>
                    <a:srgbClr val="000000"/>
                  </a:solidFill>
                  <a:latin typeface="Arial" pitchFamily="34" charset="0"/>
                  <a:cs typeface="Arial" pitchFamily="34" charset="0"/>
                </a:rPr>
                <a:t>الحُفر والأحواض الطولية في المناطق الجيرية نشأة ظاهرة المجاري الجوفية</a:t>
              </a:r>
              <a:r>
                <a:rPr lang="ar-SA" sz="1400" b="1" dirty="0" smtClean="0">
                  <a:solidFill>
                    <a:srgbClr val="000000"/>
                  </a:solidFill>
                  <a:latin typeface="Arial" pitchFamily="34" charset="0"/>
                  <a:cs typeface="Arial" pitchFamily="34" charset="0"/>
                </a:rPr>
                <a:t>.</a:t>
              </a:r>
              <a:endParaRPr lang="ar-EG" sz="1400" b="1" dirty="0" smtClean="0">
                <a:solidFill>
                  <a:srgbClr val="000000"/>
                </a:solidFill>
                <a:latin typeface="Arial" pitchFamily="34" charset="0"/>
                <a:cs typeface="Arial" pitchFamily="34" charset="0"/>
              </a:endParaRPr>
            </a:p>
            <a:p>
              <a:pPr marL="0" indent="0" algn="just" defTabSz="766816" fontAlgn="base">
                <a:spcBef>
                  <a:spcPct val="0"/>
                </a:spcBef>
                <a:spcAft>
                  <a:spcPts val="671"/>
                </a:spcAft>
                <a:buNone/>
              </a:pPr>
              <a:r>
                <a:rPr lang="ar-EG" sz="1400" b="1" dirty="0" smtClean="0">
                  <a:solidFill>
                    <a:srgbClr val="000000"/>
                  </a:solidFill>
                  <a:latin typeface="Arial" pitchFamily="34" charset="0"/>
                  <a:cs typeface="Arial" pitchFamily="34" charset="0"/>
                </a:rPr>
                <a:t>فعندما تغور مياه نهر صغير في احدى تلك الحفر ، قد يظهر جزء منه فوق السطح بينما يختفي الجزء الآخر تحت السطح، غير أنه يظهر فوق السطح مرة أخري عندما يكون منسوب مجري النهر الجوفي مع مستوي سطح الأرض، وعليه يتكون الأنهار الجوفية أو المجاري المفقودة.</a:t>
              </a:r>
            </a:p>
            <a:p>
              <a:pPr marL="0" indent="0" algn="just" defTabSz="766816" fontAlgn="base">
                <a:spcBef>
                  <a:spcPct val="0"/>
                </a:spcBef>
                <a:spcAft>
                  <a:spcPts val="671"/>
                </a:spcAft>
                <a:buNone/>
              </a:pPr>
              <a:r>
                <a:rPr lang="ar-EG" sz="1400" b="1" dirty="0" smtClean="0">
                  <a:solidFill>
                    <a:srgbClr val="000000"/>
                  </a:solidFill>
                  <a:latin typeface="Arial" pitchFamily="34" charset="0"/>
                  <a:cs typeface="Arial" pitchFamily="34" charset="0"/>
                </a:rPr>
                <a:t>      وتعمل المياه السطحية في المناطق الجيرية على حفر مناطق عميقة في الصخور الضعيفة، وتؤدي إلى تكوين خنادق وكهوف جيرية تختفي فيها أجزاء من المجاري النهرية.</a:t>
              </a:r>
            </a:p>
            <a:p>
              <a:pPr marL="0" indent="0" algn="just" defTabSz="766816" fontAlgn="base">
                <a:spcBef>
                  <a:spcPct val="0"/>
                </a:spcBef>
                <a:spcAft>
                  <a:spcPts val="671"/>
                </a:spcAft>
                <a:buNone/>
              </a:pPr>
              <a:r>
                <a:rPr lang="ar-EG" sz="1400" b="1" dirty="0" smtClean="0">
                  <a:solidFill>
                    <a:srgbClr val="000000"/>
                  </a:solidFill>
                  <a:latin typeface="Arial" pitchFamily="34" charset="0"/>
                  <a:cs typeface="Arial" pitchFamily="34" charset="0"/>
                </a:rPr>
                <a:t>وقد ينتج أيضاً تكوين الجسور الطبيعية نتيجة لذوبان الصخور الجيرية بفعل المياه الجوفية</a:t>
              </a:r>
            </a:p>
            <a:p>
              <a:pPr marL="0" indent="0" algn="just" defTabSz="766816" fontAlgn="base">
                <a:spcBef>
                  <a:spcPct val="0"/>
                </a:spcBef>
                <a:spcAft>
                  <a:spcPts val="671"/>
                </a:spcAft>
                <a:buNone/>
              </a:pPr>
              <a:endParaRPr lang="ar-EG" sz="1400" b="1" dirty="0" smtClean="0">
                <a:solidFill>
                  <a:srgbClr val="000000"/>
                </a:solidFill>
                <a:latin typeface="Arial" pitchFamily="34" charset="0"/>
                <a:cs typeface="Arial" pitchFamily="34" charset="0"/>
              </a:endParaRPr>
            </a:p>
          </p:txBody>
        </p:sp>
      </p:grpSp>
      <p:pic>
        <p:nvPicPr>
          <p:cNvPr id="3074" name="Picture 2" descr="E:\الجيومورفولوجيا\pic\كارست.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70336" y="1543301"/>
            <a:ext cx="3840480" cy="5116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906229"/>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422</TotalTime>
  <Words>1208</Words>
  <Application>Microsoft Office PowerPoint</Application>
  <PresentationFormat>On-screen Show (4:3)</PresentationFormat>
  <Paragraphs>106</Paragraphs>
  <Slides>13</Slides>
  <Notes>10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Trek</vt:lpstr>
      <vt:lpstr>PowerPoint Presentation</vt:lpstr>
      <vt:lpstr>المياه الجوفية وتأثيرها في تشكيل سطح الأرض</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40</cp:revision>
  <dcterms:created xsi:type="dcterms:W3CDTF">2016-11-08T19:00:43Z</dcterms:created>
  <dcterms:modified xsi:type="dcterms:W3CDTF">2016-12-27T21:20:05Z</dcterms:modified>
</cp:coreProperties>
</file>