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66" r:id="rId3"/>
    <p:sldId id="257" r:id="rId4"/>
    <p:sldId id="258" r:id="rId5"/>
    <p:sldId id="259" r:id="rId6"/>
    <p:sldId id="260" r:id="rId7"/>
    <p:sldId id="261" r:id="rId8"/>
    <p:sldId id="262" r:id="rId9"/>
    <p:sldId id="263" r:id="rId10"/>
    <p:sldId id="264" r:id="rId11"/>
    <p:sldId id="268" r:id="rId12"/>
    <p:sldId id="269" r:id="rId13"/>
    <p:sldId id="270" r:id="rId14"/>
    <p:sldId id="271"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a:pPr/>
              <a:t>11/1/2016</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a:pPr/>
              <a:t>‹#›</a:t>
            </a:fld>
            <a:endParaRPr/>
          </a:p>
        </p:txBody>
      </p:sp>
    </p:spTree>
    <p:extLst>
      <p:ext uri="{BB962C8B-B14F-4D97-AF65-F5344CB8AC3E}">
        <p14:creationId xmlns:p14="http://schemas.microsoft.com/office/powerpoint/2010/main" val="31655415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996232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1985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solidFill>
                  <a:srgbClr val="B13F9A"/>
                </a:solidFill>
              </a:rPr>
              <a:pPr>
                <a:defRPr/>
              </a:pPr>
              <a:t>‹#›</a:t>
            </a:fld>
            <a:endParaRPr lang="en-US">
              <a:solidFill>
                <a:srgbClr val="B13F9A"/>
              </a:solidFill>
            </a:endParaRPr>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solidFill>
                <a:srgbClr val="B13F9A"/>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solidFill>
                <a:srgbClr val="B13F9A"/>
              </a:solidFill>
            </a:endParaRPr>
          </a:p>
        </p:txBody>
      </p:sp>
    </p:spTree>
    <p:extLst>
      <p:ext uri="{BB962C8B-B14F-4D97-AF65-F5344CB8AC3E}">
        <p14:creationId xmlns:p14="http://schemas.microsoft.com/office/powerpoint/2010/main" val="3119617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a:pPr/>
              <a:t>11/1/2016</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a:pPr/>
              <a:t>‹#›</a:t>
            </a:fld>
            <a:endParaRPr/>
          </a:p>
        </p:txBody>
      </p:sp>
    </p:spTree>
    <p:extLst>
      <p:ext uri="{BB962C8B-B14F-4D97-AF65-F5344CB8AC3E}">
        <p14:creationId xmlns:p14="http://schemas.microsoft.com/office/powerpoint/2010/main" val="36755873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588734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B13F9A"/>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49473266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16347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8" name="Footer Placeholder 7"/>
          <p:cNvSpPr>
            <a:spLocks noGrp="1"/>
          </p:cNvSpPr>
          <p:nvPr>
            <p:ph type="ftr" sz="quarter" idx="11"/>
          </p:nvPr>
        </p:nvSpPr>
        <p:spPr/>
        <p:txBody>
          <a:bodyPr/>
          <a:lstStyle>
            <a:extLst/>
          </a:lstStyle>
          <a:p>
            <a:endParaRPr lang="en-US">
              <a:solidFill>
                <a:srgbClr val="B13F9A"/>
              </a:solidFill>
            </a:endParaRPr>
          </a:p>
        </p:txBody>
      </p:sp>
      <p:sp>
        <p:nvSpPr>
          <p:cNvPr id="9" name="Slide Number Placeholder 8"/>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499328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4" name="Footer Placeholder 3"/>
          <p:cNvSpPr>
            <a:spLocks noGrp="1"/>
          </p:cNvSpPr>
          <p:nvPr>
            <p:ph type="ftr" sz="quarter" idx="11"/>
          </p:nvPr>
        </p:nvSpPr>
        <p:spPr/>
        <p:txBody>
          <a:bodyPr/>
          <a:lstStyle>
            <a:extLst/>
          </a:lstStyle>
          <a:p>
            <a:endParaRPr lang="en-US">
              <a:solidFill>
                <a:srgbClr val="B13F9A"/>
              </a:solidFill>
            </a:endParaRPr>
          </a:p>
        </p:txBody>
      </p:sp>
      <p:sp>
        <p:nvSpPr>
          <p:cNvPr id="5" name="Slide Number Placeholder 4"/>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43407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B13F9A"/>
              </a:solidFill>
            </a:endParaRPr>
          </a:p>
        </p:txBody>
      </p:sp>
      <p:sp>
        <p:nvSpPr>
          <p:cNvPr id="4" name="Slide Number Placeholder 3"/>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122088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8551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803230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F4E7ED"/>
                </a:solidFill>
              </a:rPr>
              <a:pPr/>
              <a:t>11/1/2016</a:t>
            </a:fld>
            <a:endParaRPr lang="en-US">
              <a:solidFill>
                <a:srgbClr val="F4E7ED"/>
              </a:solidFill>
            </a:endParaRPr>
          </a:p>
        </p:txBody>
      </p:sp>
      <p:sp>
        <p:nvSpPr>
          <p:cNvPr id="6" name="Footer Placeholder 5"/>
          <p:cNvSpPr>
            <a:spLocks noGrp="1"/>
          </p:cNvSpPr>
          <p:nvPr>
            <p:ph type="ftr" sz="quarter" idx="11"/>
          </p:nvPr>
        </p:nvSpPr>
        <p:spPr/>
        <p:txBody>
          <a:bodyPr/>
          <a:lstStyle>
            <a:extLst/>
          </a:lstStyle>
          <a:p>
            <a:endParaRPr lang="en-US">
              <a:solidFill>
                <a:srgbClr val="F4E7ED"/>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6895979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917882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7762075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solidFill>
                  <a:srgbClr val="B13F9A"/>
                </a:solidFill>
              </a:rPr>
              <a:pPr>
                <a:defRPr/>
              </a:pPr>
              <a:t>‹#›</a:t>
            </a:fld>
            <a:endParaRPr lang="en-US">
              <a:solidFill>
                <a:srgbClr val="B13F9A"/>
              </a:solidFill>
            </a:endParaRPr>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solidFill>
                <a:srgbClr val="B13F9A"/>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solidFill>
                <a:srgbClr val="B13F9A"/>
              </a:solidFill>
            </a:endParaRPr>
          </a:p>
        </p:txBody>
      </p:sp>
    </p:spTree>
    <p:extLst>
      <p:ext uri="{BB962C8B-B14F-4D97-AF65-F5344CB8AC3E}">
        <p14:creationId xmlns:p14="http://schemas.microsoft.com/office/powerpoint/2010/main" val="3208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B13F9A"/>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802749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3750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8" name="Footer Placeholder 7"/>
          <p:cNvSpPr>
            <a:spLocks noGrp="1"/>
          </p:cNvSpPr>
          <p:nvPr>
            <p:ph type="ftr" sz="quarter" idx="11"/>
          </p:nvPr>
        </p:nvSpPr>
        <p:spPr/>
        <p:txBody>
          <a:bodyPr/>
          <a:lstStyle>
            <a:extLst/>
          </a:lstStyle>
          <a:p>
            <a:endParaRPr lang="en-US">
              <a:solidFill>
                <a:srgbClr val="B13F9A"/>
              </a:solidFill>
            </a:endParaRPr>
          </a:p>
        </p:txBody>
      </p:sp>
      <p:sp>
        <p:nvSpPr>
          <p:cNvPr id="9" name="Slide Number Placeholder 8"/>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52555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4" name="Footer Placeholder 3"/>
          <p:cNvSpPr>
            <a:spLocks noGrp="1"/>
          </p:cNvSpPr>
          <p:nvPr>
            <p:ph type="ftr" sz="quarter" idx="11"/>
          </p:nvPr>
        </p:nvSpPr>
        <p:spPr/>
        <p:txBody>
          <a:bodyPr/>
          <a:lstStyle>
            <a:extLst/>
          </a:lstStyle>
          <a:p>
            <a:endParaRPr lang="en-US">
              <a:solidFill>
                <a:srgbClr val="B13F9A"/>
              </a:solidFill>
            </a:endParaRPr>
          </a:p>
        </p:txBody>
      </p:sp>
      <p:sp>
        <p:nvSpPr>
          <p:cNvPr id="5" name="Slide Number Placeholder 4"/>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83022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B13F9A"/>
              </a:solidFill>
            </a:endParaRPr>
          </a:p>
        </p:txBody>
      </p:sp>
      <p:sp>
        <p:nvSpPr>
          <p:cNvPr id="4" name="Slide Number Placeholder 3"/>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322299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6" name="Footer Placeholder 5"/>
          <p:cNvSpPr>
            <a:spLocks noGrp="1"/>
          </p:cNvSpPr>
          <p:nvPr>
            <p:ph type="ftr" sz="quarter" idx="11"/>
          </p:nvPr>
        </p:nvSpPr>
        <p:spPr/>
        <p:txBody>
          <a:bodyPr/>
          <a:lstStyle>
            <a:extLst/>
          </a:lstStyle>
          <a:p>
            <a:endParaRPr lang="en-US">
              <a:solidFill>
                <a:srgbClr val="B13F9A"/>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7437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6C0031-A767-4F7C-88D2-6B5B7284C923}" type="datetimeFigureOut">
              <a:rPr lang="en-US" smtClean="0">
                <a:solidFill>
                  <a:srgbClr val="F4E7ED"/>
                </a:solidFill>
              </a:rPr>
              <a:pPr/>
              <a:t>11/1/2016</a:t>
            </a:fld>
            <a:endParaRPr lang="en-US">
              <a:solidFill>
                <a:srgbClr val="F4E7ED"/>
              </a:solidFill>
            </a:endParaRPr>
          </a:p>
        </p:txBody>
      </p:sp>
      <p:sp>
        <p:nvSpPr>
          <p:cNvPr id="6" name="Footer Placeholder 5"/>
          <p:cNvSpPr>
            <a:spLocks noGrp="1"/>
          </p:cNvSpPr>
          <p:nvPr>
            <p:ph type="ftr" sz="quarter" idx="11"/>
          </p:nvPr>
        </p:nvSpPr>
        <p:spPr/>
        <p:txBody>
          <a:bodyPr/>
          <a:lstStyle>
            <a:extLst/>
          </a:lstStyle>
          <a:p>
            <a:endParaRPr lang="en-US">
              <a:solidFill>
                <a:srgbClr val="F4E7ED"/>
              </a:solidFill>
            </a:endParaRPr>
          </a:p>
        </p:txBody>
      </p:sp>
      <p:sp>
        <p:nvSpPr>
          <p:cNvPr id="7" name="Slide Number Placeholder 6"/>
          <p:cNvSpPr>
            <a:spLocks noGrp="1"/>
          </p:cNvSpPr>
          <p:nvPr>
            <p:ph type="sldNum" sz="quarter" idx="12"/>
          </p:nvPr>
        </p:nvSpPr>
        <p:spPr/>
        <p:txBody>
          <a:bodyPr/>
          <a:lstStyle>
            <a:extLst/>
          </a:lstStyle>
          <a:p>
            <a:fld id="{10972D17-7594-4B5E-8C28-6684245E07CA}"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113850179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B13F9A"/>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267070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solidFill>
                  <a:srgbClr val="B13F9A"/>
                </a:solidFill>
              </a:rPr>
              <a:pPr/>
              <a:t>11/1/2016</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B13F9A"/>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7152668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توصيف المقررات\Images\008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0582" y="2438400"/>
            <a:ext cx="31432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6628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والتضاريسية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a:bodyPr>
          <a:lstStyle/>
          <a:p>
            <a:pPr algn="just" rtl="1"/>
            <a:r>
              <a:rPr lang="ar-EG" sz="2400" b="1" dirty="0" smtClean="0"/>
              <a:t>يمكن معرفة الخصائص المساحية والتضاريسية للأحواض النهرية كمياً من خلال دراسة تضاريس الحوض النهري تبعاً للفرق بين أعلي نقطة وأقل نقطة في الحوض النهري، وكذلك معرفة بعض المعاملات المورفومترية، ومن أهمها الآتي:</a:t>
            </a:r>
          </a:p>
          <a:p>
            <a:pPr algn="just" rtl="1"/>
            <a:r>
              <a:rPr lang="ar-EG" sz="2400" b="1" dirty="0" smtClean="0"/>
              <a:t>معدل التضرس </a:t>
            </a:r>
            <a:r>
              <a:rPr lang="en-US" sz="2400" b="1" dirty="0" smtClean="0"/>
              <a:t>Relief Ratio</a:t>
            </a:r>
            <a:r>
              <a:rPr lang="ar-EG" sz="2400" b="1" dirty="0" smtClean="0"/>
              <a:t>= تضاريس الحوض بالمتر (الفرق بين أعلي وأقل نقطة في الحوض)/ الطول الحوضي بالمتر</a:t>
            </a:r>
          </a:p>
          <a:p>
            <a:pPr algn="just" rtl="1"/>
            <a:r>
              <a:rPr lang="ar-EG" sz="2400" b="1" dirty="0" smtClean="0"/>
              <a:t>التضاريس النسبية </a:t>
            </a:r>
            <a:r>
              <a:rPr lang="en-US" sz="2400" b="1" dirty="0" smtClean="0"/>
              <a:t>Relative Relief </a:t>
            </a:r>
            <a:r>
              <a:rPr lang="ar-EG" sz="2400" b="1" dirty="0" smtClean="0"/>
              <a:t>= تضاريس الحوض بالمتر / محيط الحوض بالكيلو متر × 100</a:t>
            </a:r>
          </a:p>
          <a:p>
            <a:pPr algn="just" rtl="1"/>
            <a:r>
              <a:rPr lang="ar-EG" sz="2400" b="1" dirty="0" smtClean="0"/>
              <a:t>التكامل </a:t>
            </a:r>
            <a:r>
              <a:rPr lang="ar-EG" sz="2400" b="1" dirty="0" err="1" smtClean="0"/>
              <a:t>الهيبسومتري</a:t>
            </a:r>
            <a:r>
              <a:rPr lang="ar-EG" sz="2400" b="1" dirty="0" smtClean="0"/>
              <a:t> </a:t>
            </a:r>
            <a:r>
              <a:rPr lang="en-US" sz="2400" b="1" dirty="0" smtClean="0"/>
              <a:t>Hypsometrical Integral</a:t>
            </a:r>
            <a:r>
              <a:rPr lang="ar-EG" sz="2400" b="1" dirty="0" smtClean="0"/>
              <a:t> = المساحة الحوضية كم مربع / تضاريس الحوض بالمتر</a:t>
            </a:r>
          </a:p>
          <a:p>
            <a:pPr algn="just" rtl="1"/>
            <a:r>
              <a:rPr lang="ar-EG" sz="2400" b="1" dirty="0" smtClean="0"/>
              <a:t>وتسهم النتائج في توظيف البيانات الكمية لخدمة الوصف الجغرافي الاستدلالي الكمي للخصائص التضاريسية للأحواض النهرية المختلفة.</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3369721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والشكلية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lnSpcReduction="10000"/>
          </a:bodyPr>
          <a:lstStyle/>
          <a:p>
            <a:pPr algn="just" rtl="1"/>
            <a:r>
              <a:rPr lang="ar-EG" sz="2400" b="1" dirty="0" smtClean="0"/>
              <a:t>بدلاً من وصف الحوض النهري بأنه مستطيل أو مستدير يمكن معرفة الخصائص المساحية والشكلية للأحواض النهرية كمياً من خلال تحديد قيمة الاستطالة أو الاستدارة باستخدام بعض المعاملات المورفومترية، ومن أهمها الآتي:</a:t>
            </a:r>
          </a:p>
          <a:p>
            <a:pPr algn="just" rtl="1"/>
            <a:r>
              <a:rPr lang="ar-EG" sz="2400" b="1" dirty="0" smtClean="0"/>
              <a:t>مساحة الأحواض النهرية </a:t>
            </a:r>
            <a:r>
              <a:rPr lang="en-US" sz="2400" b="1" dirty="0" smtClean="0"/>
              <a:t>Basin Area</a:t>
            </a:r>
            <a:r>
              <a:rPr lang="ar-EG" sz="2400" b="1" dirty="0" smtClean="0"/>
              <a:t>: يمكن حسابها من الخريطة الكنتورية أو الطبوغرافية التي تظهر أبعاد حوض النهر، وتقاس باستخدام </a:t>
            </a:r>
            <a:r>
              <a:rPr lang="ar-EG" sz="2400" b="1" dirty="0" err="1" smtClean="0"/>
              <a:t>البلانيميتر</a:t>
            </a:r>
            <a:r>
              <a:rPr lang="ar-EG" sz="2400" b="1" dirty="0" smtClean="0"/>
              <a:t> أو بتحديد متوسط طول الحوض ومتوسط عرضه يمكن معرفة متوسط المساحة طبقاً لمقياس رسم الخريطة.</a:t>
            </a:r>
          </a:p>
          <a:p>
            <a:pPr algn="just" rtl="1"/>
            <a:r>
              <a:rPr lang="ar-EG" sz="2400" b="1" dirty="0" smtClean="0"/>
              <a:t>معدل الاستطالة </a:t>
            </a:r>
            <a:r>
              <a:rPr lang="en-US" sz="2400" b="1" dirty="0" smtClean="0"/>
              <a:t>Elongation Ratio</a:t>
            </a:r>
            <a:r>
              <a:rPr lang="ar-EG" sz="2400" b="1" dirty="0" smtClean="0"/>
              <a:t>= طول قطر الدائرة التي تكافئ مساحتها مساحة الحوض/ أقصي طول للحوض بالكيلو متر.</a:t>
            </a:r>
          </a:p>
          <a:p>
            <a:pPr algn="just" rtl="1"/>
            <a:r>
              <a:rPr lang="ar-EG" sz="2400" b="1" dirty="0" smtClean="0"/>
              <a:t> معدل الاستدارة </a:t>
            </a:r>
            <a:r>
              <a:rPr lang="en-US" sz="2400" b="1" dirty="0"/>
              <a:t> </a:t>
            </a:r>
            <a:r>
              <a:rPr lang="en-US" sz="2400" b="1" dirty="0" smtClean="0"/>
              <a:t>Ratio</a:t>
            </a:r>
            <a:r>
              <a:rPr lang="ar-EG" sz="2400" b="1" dirty="0" smtClean="0"/>
              <a:t> </a:t>
            </a:r>
            <a:r>
              <a:rPr lang="en-US" sz="2400" b="1" dirty="0" smtClean="0"/>
              <a:t>Circularity</a:t>
            </a:r>
            <a:r>
              <a:rPr lang="ar-EG" sz="2400" b="1" dirty="0"/>
              <a:t> </a:t>
            </a:r>
            <a:r>
              <a:rPr lang="ar-EG" sz="2400" b="1" dirty="0" smtClean="0"/>
              <a:t>= المساحة الحوضية / مساحة الدائرة التي يبلغ طول محيطها </a:t>
            </a:r>
            <a:r>
              <a:rPr lang="ar-EG" sz="2400" b="1" dirty="0"/>
              <a:t>محيط الحوض (كم </a:t>
            </a:r>
            <a:r>
              <a:rPr lang="ar-EG" sz="2400" b="1" dirty="0" smtClean="0"/>
              <a:t>مربع)</a:t>
            </a:r>
          </a:p>
          <a:p>
            <a:pPr algn="just" rtl="1"/>
            <a:r>
              <a:rPr lang="ar-EG" sz="2400" b="1" dirty="0" smtClean="0"/>
              <a:t>وتسهم النتائج في توظيف البيانات الكمية لخدمة الوصف الجغرافي الاستدلالي الكمي للخصائص الشكلية للأحواض النهرية المختلفة.</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2079827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rtl="1"/>
            <a:r>
              <a:rPr lang="ar-EG" sz="3200" b="1" i="1" dirty="0" smtClean="0"/>
              <a:t>الخصائص المساحية والشكلية للأحواض النهرية</a:t>
            </a:r>
            <a:endParaRPr lang="en-US" sz="3200" dirty="0"/>
          </a:p>
        </p:txBody>
      </p:sp>
      <p:sp>
        <p:nvSpPr>
          <p:cNvPr id="2" name="Content Placeholder 1"/>
          <p:cNvSpPr>
            <a:spLocks noGrp="1"/>
          </p:cNvSpPr>
          <p:nvPr>
            <p:ph idx="1"/>
          </p:nvPr>
        </p:nvSpPr>
        <p:spPr>
          <a:xfrm>
            <a:off x="323528" y="1268760"/>
            <a:ext cx="7560840" cy="5186976"/>
          </a:xfrm>
        </p:spPr>
        <p:txBody>
          <a:bodyPr>
            <a:normAutofit/>
          </a:bodyPr>
          <a:lstStyle/>
          <a:p>
            <a:pPr algn="just" rtl="1"/>
            <a:r>
              <a:rPr lang="ar-EG" sz="2400" b="1" dirty="0" smtClean="0"/>
              <a:t>إذا اختلف الشكل العام للحوض النهري عن شكل المستطيل أو المستدير يمكن في هذه الحالة معرفة معاملات شكل الحوض النهري وفقاً للمعادلات الآتية:</a:t>
            </a:r>
          </a:p>
          <a:p>
            <a:pPr algn="just" rtl="1"/>
            <a:r>
              <a:rPr lang="ar-EG" sz="2400" b="1" dirty="0" smtClean="0"/>
              <a:t>معامل شكل الحوض النهري </a:t>
            </a:r>
            <a:r>
              <a:rPr lang="en-US" sz="2400" b="1" dirty="0" smtClean="0"/>
              <a:t>Form Factor</a:t>
            </a:r>
            <a:r>
              <a:rPr lang="ar-EG" sz="2400" b="1" dirty="0" smtClean="0"/>
              <a:t> = مساحة حوض النهر/ مربع طول </a:t>
            </a:r>
            <a:r>
              <a:rPr lang="ar-EG" sz="2400" b="1" dirty="0"/>
              <a:t>الحوض (كم مربع</a:t>
            </a:r>
            <a:r>
              <a:rPr lang="ar-EG" sz="2400" b="1" dirty="0" smtClean="0"/>
              <a:t>)</a:t>
            </a:r>
          </a:p>
          <a:p>
            <a:pPr algn="just" rtl="1"/>
            <a:r>
              <a:rPr lang="ar-EG" sz="2400" b="1" dirty="0" smtClean="0"/>
              <a:t>معدل الاندماج </a:t>
            </a:r>
            <a:r>
              <a:rPr lang="en-US" sz="2400" b="1" dirty="0" smtClean="0"/>
              <a:t>Compactness Coefficient</a:t>
            </a:r>
            <a:r>
              <a:rPr lang="ar-EG" sz="2400" b="1" dirty="0" smtClean="0"/>
              <a:t> = محيط الحوض / محيط الدائرة التي تكافئ مساحتها مساحة الحوض (كم).</a:t>
            </a:r>
          </a:p>
          <a:p>
            <a:pPr algn="just" rtl="1"/>
            <a:r>
              <a:rPr lang="ar-EG" sz="2400" b="1" dirty="0" smtClean="0"/>
              <a:t> نسبة الطول إلى العرض </a:t>
            </a:r>
            <a:r>
              <a:rPr lang="en-US" sz="2400" b="1" dirty="0" smtClean="0"/>
              <a:t> Length/ Width Ratio</a:t>
            </a:r>
            <a:r>
              <a:rPr lang="ar-EG" sz="2400" b="1" dirty="0" smtClean="0"/>
              <a:t> = الطول الحوضي (كم) / عرض الحوض </a:t>
            </a:r>
            <a:r>
              <a:rPr lang="ar-EG" sz="2400" b="1" dirty="0"/>
              <a:t>(</a:t>
            </a:r>
            <a:r>
              <a:rPr lang="ar-EG" sz="2400" b="1" dirty="0" smtClean="0"/>
              <a:t>كم)</a:t>
            </a:r>
          </a:p>
          <a:p>
            <a:pPr algn="just" rtl="1"/>
            <a:r>
              <a:rPr lang="ar-EG" sz="2400" b="1" dirty="0" smtClean="0"/>
              <a:t>وتسهم النتائج في توظيف البيانات الكمية لخدمة الوصف الجغرافي الاستدلالي الكمي للخصائص الشكلية للأحواض النهرية التي </a:t>
            </a:r>
            <a:r>
              <a:rPr lang="ar-EG" sz="2400" b="1" dirty="0"/>
              <a:t>ت</a:t>
            </a:r>
            <a:r>
              <a:rPr lang="ar-EG" sz="2400" b="1" dirty="0" smtClean="0"/>
              <a:t>ختلف في الشكل عن المستطيل أو المستدير .</a:t>
            </a:r>
          </a:p>
          <a:p>
            <a:pPr algn="just" rtl="1"/>
            <a:endParaRPr lang="ar-EG" sz="2400" b="1" dirty="0" smtClean="0"/>
          </a:p>
          <a:p>
            <a:pPr algn="just" rtl="1"/>
            <a:endParaRPr lang="en-US" sz="2800" b="1" dirty="0"/>
          </a:p>
        </p:txBody>
      </p:sp>
    </p:spTree>
    <p:extLst>
      <p:ext uri="{BB962C8B-B14F-4D97-AF65-F5344CB8AC3E}">
        <p14:creationId xmlns:p14="http://schemas.microsoft.com/office/powerpoint/2010/main" val="1615810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746760"/>
          </a:xfrm>
        </p:spPr>
        <p:txBody>
          <a:bodyPr>
            <a:normAutofit/>
          </a:bodyPr>
          <a:lstStyle/>
          <a:p>
            <a:pPr algn="ctr"/>
            <a:r>
              <a:rPr lang="ar-EG" sz="3200" b="1" i="1" dirty="0" smtClean="0"/>
              <a:t>الموضوعات الأساسية للدراسة الجيومورفولوجية</a:t>
            </a:r>
            <a:endParaRPr lang="en-US" sz="3200" dirty="0"/>
          </a:p>
        </p:txBody>
      </p:sp>
      <p:sp>
        <p:nvSpPr>
          <p:cNvPr id="2" name="Content Placeholder 1"/>
          <p:cNvSpPr>
            <a:spLocks noGrp="1"/>
          </p:cNvSpPr>
          <p:nvPr>
            <p:ph idx="1"/>
          </p:nvPr>
        </p:nvSpPr>
        <p:spPr>
          <a:xfrm>
            <a:off x="304800" y="1219200"/>
            <a:ext cx="7543800" cy="5334000"/>
          </a:xfrm>
        </p:spPr>
        <p:txBody>
          <a:bodyPr>
            <a:noAutofit/>
          </a:bodyPr>
          <a:lstStyle/>
          <a:p>
            <a:pPr algn="just" rtl="1"/>
            <a:r>
              <a:rPr lang="ar-EG" sz="2800" b="1" dirty="0" smtClean="0"/>
              <a:t>دراسة القيم المتغيرة لعناصر عوامل التعرية في الوقت الراهن، من خلال حساب سرعة كل عامل من عوامل التعرية مثل حساب سرعة المياه السطحية في مجاري الأنهار وقياس سرعة الرياح، ثم تحديد مدي قدرة كل منها على نقل </a:t>
            </a:r>
            <a:r>
              <a:rPr lang="ar-EG" sz="2800" b="1" dirty="0" err="1" smtClean="0"/>
              <a:t>المفتتات</a:t>
            </a:r>
            <a:r>
              <a:rPr lang="ar-EG" sz="2800" b="1" dirty="0" smtClean="0"/>
              <a:t> وكيفية  ترسيبها.</a:t>
            </a:r>
          </a:p>
          <a:p>
            <a:pPr algn="just" rtl="1"/>
            <a:r>
              <a:rPr lang="ar-EG" sz="2800" b="1" dirty="0" smtClean="0"/>
              <a:t>دراسة عناصر ظاهرات سطح الأرض الحالية وايجاد العلاقات المورفومترية فيما بينها، من خلال ايجاد العلاقات بين أشكال المنحدرات ودرجاتها، وتصنيف سطح الأرض حسب درجة الاختلاف في درجة الانحدار </a:t>
            </a:r>
            <a:r>
              <a:rPr lang="en-US" sz="2800" b="1" dirty="0" smtClean="0"/>
              <a:t>Clinometric analysis</a:t>
            </a:r>
            <a:r>
              <a:rPr lang="ar-EG" sz="2800" b="1" dirty="0"/>
              <a:t>.</a:t>
            </a:r>
            <a:endParaRPr lang="ar-EG" sz="2800" b="1" dirty="0" smtClean="0"/>
          </a:p>
          <a:p>
            <a:pPr algn="just" rtl="1"/>
            <a:r>
              <a:rPr lang="ar-EG" sz="2800" b="1" dirty="0" smtClean="0"/>
              <a:t>دراسة درجة التضرس، ونسبة الأرض المضرسة إلى المساحة الكلية للإقليم </a:t>
            </a:r>
            <a:r>
              <a:rPr lang="en-US" sz="2800" b="1" dirty="0" smtClean="0"/>
              <a:t>Volumetric analysis </a:t>
            </a:r>
            <a:r>
              <a:rPr lang="ar-EG" sz="2800" b="1" dirty="0" smtClean="0"/>
              <a:t> . </a:t>
            </a:r>
          </a:p>
          <a:p>
            <a:pPr algn="just" rtl="1"/>
            <a:endParaRPr lang="en-US" sz="2800" b="1" dirty="0"/>
          </a:p>
        </p:txBody>
      </p:sp>
    </p:spTree>
    <p:extLst>
      <p:ext uri="{BB962C8B-B14F-4D97-AF65-F5344CB8AC3E}">
        <p14:creationId xmlns:p14="http://schemas.microsoft.com/office/powerpoint/2010/main" val="20184648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391400" cy="670560"/>
          </a:xfrm>
        </p:spPr>
        <p:txBody>
          <a:bodyPr>
            <a:normAutofit fontScale="90000"/>
          </a:bodyPr>
          <a:lstStyle/>
          <a:p>
            <a:pPr algn="ctr" rtl="1"/>
            <a:r>
              <a:rPr lang="ar-EG" sz="4000" b="1" i="1" dirty="0" smtClean="0"/>
              <a:t>قاعدة البيانات في الجيومورفولوجيا المعاصرة</a:t>
            </a:r>
            <a:endParaRPr lang="en-US" sz="4000" dirty="0"/>
          </a:p>
        </p:txBody>
      </p:sp>
      <p:sp>
        <p:nvSpPr>
          <p:cNvPr id="2" name="Content Placeholder 1"/>
          <p:cNvSpPr>
            <a:spLocks noGrp="1"/>
          </p:cNvSpPr>
          <p:nvPr>
            <p:ph idx="1"/>
          </p:nvPr>
        </p:nvSpPr>
        <p:spPr>
          <a:xfrm>
            <a:off x="457200" y="1066800"/>
            <a:ext cx="7239000" cy="2438400"/>
          </a:xfrm>
        </p:spPr>
        <p:txBody>
          <a:bodyPr>
            <a:noAutofit/>
          </a:bodyPr>
          <a:lstStyle/>
          <a:p>
            <a:pPr algn="just" rtl="1"/>
            <a:r>
              <a:rPr lang="ar-EG" sz="2400" b="1" dirty="0"/>
              <a:t>كانت قاعدة البيانات في </a:t>
            </a:r>
            <a:r>
              <a:rPr lang="ar-EG" sz="2400" b="1" dirty="0" smtClean="0"/>
              <a:t>الجيومورفولوجيا </a:t>
            </a:r>
            <a:r>
              <a:rPr lang="ar-EG" sz="2400" b="1" dirty="0" err="1" smtClean="0"/>
              <a:t>الدافيزية</a:t>
            </a:r>
            <a:r>
              <a:rPr lang="ar-EG" sz="2400" b="1" dirty="0" smtClean="0"/>
              <a:t> تستمد من الملاحظات الميدانية الكيفية ونتائج التحليل الكارتوجرافي الذاتي غير الموضوعي</a:t>
            </a:r>
            <a:r>
              <a:rPr lang="ar-SA" sz="2400" b="1" dirty="0" smtClean="0"/>
              <a:t>.</a:t>
            </a:r>
            <a:endParaRPr lang="ar-EG" sz="2400" b="1" dirty="0" smtClean="0"/>
          </a:p>
          <a:p>
            <a:pPr algn="just" rtl="1"/>
            <a:r>
              <a:rPr lang="ar-EG" sz="2400" b="1" dirty="0"/>
              <a:t>أما قاعدة البيانات في الجيومورفولوجيا </a:t>
            </a:r>
            <a:r>
              <a:rPr lang="ar-EG" sz="2400" b="1" dirty="0" smtClean="0"/>
              <a:t>المعاصرة فتستمد المعلومات والبيانات من أربعة مصادر هي: الملاحظات الميدانية والفحص المعملي والعمل المكتبي والعمل النظري.</a:t>
            </a:r>
          </a:p>
          <a:p>
            <a:pPr algn="just" rtl="1"/>
            <a:endParaRPr lang="en-US" sz="2800" b="1" dirty="0"/>
          </a:p>
        </p:txBody>
      </p:sp>
      <p:pic>
        <p:nvPicPr>
          <p:cNvPr id="2050" name="Picture 2" descr="E:\الجيومورفولوجيا\pic\Cap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82" y="3581400"/>
            <a:ext cx="5333999" cy="3009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883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5816" y="1268760"/>
            <a:ext cx="5832648" cy="1644160"/>
          </a:xfrm>
        </p:spPr>
        <p:txBody>
          <a:bodyPr>
            <a:normAutofit/>
          </a:bodyPr>
          <a:lstStyle/>
          <a:p>
            <a:pPr algn="ctr" rtl="1"/>
            <a:r>
              <a:rPr lang="ar-EG" sz="4400" b="1" dirty="0" smtClean="0"/>
              <a:t>مناهج الدراسة </a:t>
            </a:r>
            <a:r>
              <a:rPr lang="ar-EG" sz="4400" b="1" dirty="0" smtClean="0"/>
              <a:t>الجيومورفولوجية</a:t>
            </a:r>
            <a:endParaRPr lang="en-US" sz="4400" b="1" dirty="0"/>
          </a:p>
        </p:txBody>
      </p:sp>
      <p:pic>
        <p:nvPicPr>
          <p:cNvPr id="2050" name="Picture 2" descr="E:\pic\CLv2hUQW8AA7db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3068960"/>
            <a:ext cx="3914775" cy="293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144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dirty="0" smtClean="0"/>
              <a:t>مقدمة</a:t>
            </a:r>
            <a:endParaRPr lang="en-US" b="1" dirty="0"/>
          </a:p>
        </p:txBody>
      </p:sp>
      <p:sp>
        <p:nvSpPr>
          <p:cNvPr id="2" name="Content Placeholder 1"/>
          <p:cNvSpPr>
            <a:spLocks noGrp="1"/>
          </p:cNvSpPr>
          <p:nvPr>
            <p:ph idx="1"/>
          </p:nvPr>
        </p:nvSpPr>
        <p:spPr/>
        <p:txBody>
          <a:bodyPr>
            <a:normAutofit fontScale="85000" lnSpcReduction="20000"/>
          </a:bodyPr>
          <a:lstStyle/>
          <a:p>
            <a:pPr algn="just" rtl="1"/>
            <a:r>
              <a:rPr lang="ar-EG" sz="3600" b="1" dirty="0" smtClean="0"/>
              <a:t>ساهمت المدرسة الأمريكية بفضل موريس </a:t>
            </a:r>
            <a:r>
              <a:rPr lang="ar-EG" sz="3600" b="1" dirty="0" err="1" smtClean="0"/>
              <a:t>دافيز</a:t>
            </a:r>
            <a:r>
              <a:rPr lang="ar-EG" sz="3600" b="1" dirty="0" smtClean="0"/>
              <a:t>، والمدرسة البريطانية بكتابات جيمس </a:t>
            </a:r>
            <a:r>
              <a:rPr lang="ar-EG" sz="3600" b="1" dirty="0" err="1" smtClean="0"/>
              <a:t>هاطون</a:t>
            </a:r>
            <a:r>
              <a:rPr lang="ar-EG" sz="3600" b="1" dirty="0" smtClean="0"/>
              <a:t>، والمدرسة الألمانية وفي مقدمتها فالتر بينك في تطور وتقدم المعرفة الجيومورفولوجية</a:t>
            </a:r>
            <a:r>
              <a:rPr lang="ar-SA" sz="3600" b="1" dirty="0" smtClean="0"/>
              <a:t>. </a:t>
            </a:r>
            <a:endParaRPr lang="ar-EG" sz="3600" b="1" dirty="0" smtClean="0"/>
          </a:p>
          <a:p>
            <a:pPr algn="just" rtl="1"/>
            <a:r>
              <a:rPr lang="ar-EG" sz="3600" b="1" dirty="0" smtClean="0"/>
              <a:t>شهدت الدراسة الجيومورفولوجية في نهاية القرن 19 تطوراً في مناهجها وأساليب بحثها واتجاهاتها عما كانت عليه في مراحلها الأولي</a:t>
            </a:r>
            <a:r>
              <a:rPr lang="ar-SA" sz="3600" b="1" dirty="0" smtClean="0"/>
              <a:t>.</a:t>
            </a:r>
            <a:endParaRPr lang="ar-EG" sz="3600" b="1" dirty="0" smtClean="0"/>
          </a:p>
          <a:p>
            <a:pPr algn="just" rtl="1"/>
            <a:r>
              <a:rPr lang="ar-EG" sz="3600" b="1" dirty="0"/>
              <a:t> </a:t>
            </a:r>
            <a:r>
              <a:rPr lang="ar-EG" sz="3600" b="1" dirty="0" smtClean="0"/>
              <a:t>وفي الدراسات المعاصرة تغيرت مناهج دراسة الأشكال التضاريسية لسطح الأرض من المناهج الكيفية الوصفية لتصبح قائمة على مناهج علمية كمية استدلالية، لتساعد بذلك على اتساع أفق الدراسات الجيومورفولوجية</a:t>
            </a:r>
            <a:r>
              <a:rPr lang="ar-SA" sz="3600" b="1" dirty="0" smtClean="0"/>
              <a:t>. </a:t>
            </a:r>
            <a:endParaRPr lang="en-US" sz="3600" b="1" dirty="0" smtClean="0"/>
          </a:p>
          <a:p>
            <a:pPr algn="just" rtl="1"/>
            <a:endParaRPr lang="en-US" sz="4000" dirty="0"/>
          </a:p>
        </p:txBody>
      </p:sp>
    </p:spTree>
    <p:extLst>
      <p:ext uri="{BB962C8B-B14F-4D97-AF65-F5344CB8AC3E}">
        <p14:creationId xmlns:p14="http://schemas.microsoft.com/office/powerpoint/2010/main" val="709900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lstStyle/>
          <a:p>
            <a:pPr algn="ctr" rtl="1"/>
            <a:r>
              <a:rPr lang="ar-EG" sz="4000" dirty="0"/>
              <a:t>مناهج الدراسة الجيومورفولوجية </a:t>
            </a:r>
            <a:endParaRPr lang="en-US" dirty="0"/>
          </a:p>
        </p:txBody>
      </p:sp>
      <p:sp>
        <p:nvSpPr>
          <p:cNvPr id="2" name="Content Placeholder 1"/>
          <p:cNvSpPr>
            <a:spLocks noGrp="1"/>
          </p:cNvSpPr>
          <p:nvPr>
            <p:ph idx="1"/>
          </p:nvPr>
        </p:nvSpPr>
        <p:spPr/>
        <p:txBody>
          <a:bodyPr>
            <a:noAutofit/>
          </a:bodyPr>
          <a:lstStyle/>
          <a:p>
            <a:pPr algn="just" rtl="1"/>
            <a:r>
              <a:rPr lang="ar-EG" sz="2800" b="1" dirty="0" smtClean="0"/>
              <a:t>المنهج الإقليمي </a:t>
            </a:r>
            <a:r>
              <a:rPr lang="en-US" sz="2800" b="1" dirty="0" smtClean="0"/>
              <a:t>Regional Approach</a:t>
            </a:r>
            <a:r>
              <a:rPr lang="ar-EG" sz="2800" b="1" dirty="0" smtClean="0"/>
              <a:t>: يقصد به دراسة إقليم جغرافي معين من سطح الأرض، وتمييز ظاهراته الجيومورفولوجية، وتحليل توزيعها الجغرافي وتتبع نشأتها ومراحل تطورها، ومن ثم تصنيفه إلى أقاليم جيومورفولوجية طبقاً لخصائصه واختلاف الظاهرات الجيومورفولوجية من إقليم لآخر.</a:t>
            </a:r>
          </a:p>
          <a:p>
            <a:pPr algn="just" rtl="1"/>
            <a:r>
              <a:rPr lang="ar-EG" sz="2800" b="1" dirty="0" smtClean="0"/>
              <a:t>تعد درجة انحدار السطح وأنواعه ومنسوب المنطقة  العام بالنسبة لمستوي سطح البحر ودرجة التضرس والتكوين الصخري من العناصر التي تسهم بشكل كبير في تصنيف الأقاليم الجيومورفولوجية. </a:t>
            </a:r>
            <a:endParaRPr lang="en-US" sz="2800" b="1" dirty="0"/>
          </a:p>
        </p:txBody>
      </p:sp>
    </p:spTree>
    <p:extLst>
      <p:ext uri="{BB962C8B-B14F-4D97-AF65-F5344CB8AC3E}">
        <p14:creationId xmlns:p14="http://schemas.microsoft.com/office/powerpoint/2010/main" val="428921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lstStyle/>
          <a:p>
            <a:pPr algn="ctr" rtl="1"/>
            <a:r>
              <a:rPr lang="ar-EG" sz="4000" dirty="0"/>
              <a:t>مناهج الدراسة الجيومورفولوجية </a:t>
            </a:r>
            <a:endParaRPr lang="en-US" dirty="0"/>
          </a:p>
        </p:txBody>
      </p:sp>
      <p:sp>
        <p:nvSpPr>
          <p:cNvPr id="2" name="Content Placeholder 1"/>
          <p:cNvSpPr>
            <a:spLocks noGrp="1"/>
          </p:cNvSpPr>
          <p:nvPr>
            <p:ph idx="1"/>
          </p:nvPr>
        </p:nvSpPr>
        <p:spPr/>
        <p:txBody>
          <a:bodyPr>
            <a:noAutofit/>
          </a:bodyPr>
          <a:lstStyle/>
          <a:p>
            <a:pPr algn="just" rtl="1"/>
            <a:r>
              <a:rPr lang="ar-EG" sz="2800" b="1" dirty="0" smtClean="0"/>
              <a:t>منهج التحليل الكمي </a:t>
            </a:r>
            <a:r>
              <a:rPr lang="en-US" sz="2800" b="1" dirty="0" smtClean="0"/>
              <a:t>Quantitative Approach</a:t>
            </a:r>
            <a:r>
              <a:rPr lang="ar-EG" sz="2800" b="1" dirty="0" smtClean="0"/>
              <a:t>: يقصد به دراسة الظاهرات الجيومورفولوجية، وتحليل توزيعها الجغرافي وتتبع نشأتها ومراحل تطورها، على اساس كمي تعتمد نتائجه على ما تقدمه الدراسة الكمية من بيانات دقيقة.</a:t>
            </a:r>
          </a:p>
          <a:p>
            <a:pPr algn="just" rtl="1"/>
            <a:r>
              <a:rPr lang="ar-EG" sz="2800" b="1" dirty="0" smtClean="0"/>
              <a:t>يندرج ضمن التحليل </a:t>
            </a:r>
            <a:r>
              <a:rPr lang="ar-EG" sz="2800" b="1" dirty="0"/>
              <a:t>الكمي </a:t>
            </a:r>
            <a:r>
              <a:rPr lang="ar-EG" sz="2800" b="1" dirty="0" smtClean="0"/>
              <a:t>الجيومورفولوجي دراسة العوامل  والعمليات الجيومورفولوجية والعلاقة ما بين مساحة المنطقة ومنسوبها  ودراسة انحدارات سطح الأرض.</a:t>
            </a:r>
          </a:p>
          <a:p>
            <a:pPr algn="just" rtl="1"/>
            <a:r>
              <a:rPr lang="ar-EG" sz="2800" b="1" dirty="0" smtClean="0"/>
              <a:t>وللتحليل الاستدلالي وضعت </a:t>
            </a:r>
            <a:r>
              <a:rPr lang="ar-EG" sz="2800" b="1" dirty="0"/>
              <a:t>عدة </a:t>
            </a:r>
            <a:r>
              <a:rPr lang="ar-EG" sz="2800" b="1" dirty="0" smtClean="0"/>
              <a:t>معادلات لتوضيح العلاقات المتبادلة بين تأثير فعل عوامل التعرية والظاهرات التضاريسية.</a:t>
            </a:r>
            <a:endParaRPr lang="en-US" sz="2800" b="1" dirty="0"/>
          </a:p>
        </p:txBody>
      </p:sp>
    </p:spTree>
    <p:extLst>
      <p:ext uri="{BB962C8B-B14F-4D97-AF65-F5344CB8AC3E}">
        <p14:creationId xmlns:p14="http://schemas.microsoft.com/office/powerpoint/2010/main" val="3792313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a:r>
              <a:rPr lang="ar-EG" sz="4000" b="1" i="1" dirty="0" smtClean="0"/>
              <a:t>درجة تضرس سطح الأرض</a:t>
            </a:r>
            <a:endParaRPr lang="en-US" sz="40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بدرجة التضرس العلاقة بين الأشكال التضاريسية ومدي امتدادها وأبعادها بالنسبة للمساحة الكلية للمنطقة.</a:t>
            </a:r>
          </a:p>
          <a:p>
            <a:pPr algn="just" rtl="1"/>
            <a:r>
              <a:rPr lang="ar-EG" sz="2800" b="1" dirty="0" smtClean="0"/>
              <a:t>يمكن معرفة درجة التضرس من خلال حساب مدي تقارب أو تباعد السلاسل الجبلية والخوانق النهرية عن بعضها البعض من خطوط الارتفاعات المتساوية بالخريطة الطبوغرافية</a:t>
            </a:r>
            <a:r>
              <a:rPr lang="ar-SA" sz="2800" b="1" dirty="0" smtClean="0"/>
              <a:t>.</a:t>
            </a:r>
            <a:endParaRPr lang="ar-EG" sz="2800" b="1" dirty="0" smtClean="0"/>
          </a:p>
          <a:p>
            <a:pPr algn="just" rtl="1"/>
            <a:r>
              <a:rPr lang="ar-EG" sz="2800" b="1" dirty="0" smtClean="0"/>
              <a:t>يمكن تقسيم سطح الأرض من حيث درجة التضرس إلى نوعين هما: منطقة شديدة التضرس تتقارب فيها السلاسل الجبلية والخوانق </a:t>
            </a:r>
            <a:r>
              <a:rPr lang="ar-EG" sz="2800" b="1" dirty="0"/>
              <a:t>النهرية، </a:t>
            </a:r>
            <a:r>
              <a:rPr lang="ar-EG" sz="2800" b="1" dirty="0" smtClean="0"/>
              <a:t>ومنطقة بسيطة </a:t>
            </a:r>
            <a:r>
              <a:rPr lang="ar-EG" sz="2800" b="1" dirty="0"/>
              <a:t>التضرس </a:t>
            </a:r>
            <a:r>
              <a:rPr lang="ar-EG" sz="2800" b="1" dirty="0" smtClean="0"/>
              <a:t>تتباعد </a:t>
            </a:r>
            <a:r>
              <a:rPr lang="ar-EG" sz="2800" b="1" dirty="0"/>
              <a:t>فيها السلاسل الجبلية والخوانق </a:t>
            </a:r>
            <a:r>
              <a:rPr lang="ar-EG" sz="2800" b="1" dirty="0" smtClean="0"/>
              <a:t>النهرية.</a:t>
            </a:r>
            <a:endParaRPr lang="en-US" sz="2800" b="1" dirty="0"/>
          </a:p>
        </p:txBody>
      </p:sp>
    </p:spTree>
    <p:extLst>
      <p:ext uri="{BB962C8B-B14F-4D97-AF65-F5344CB8AC3E}">
        <p14:creationId xmlns:p14="http://schemas.microsoft.com/office/powerpoint/2010/main" val="1810805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b="1" i="1" dirty="0" smtClean="0"/>
              <a:t>السطح المحلي </a:t>
            </a:r>
            <a:r>
              <a:rPr lang="en-US" sz="3600" i="1" dirty="0" smtClean="0"/>
              <a:t>local Relief</a:t>
            </a:r>
            <a:endParaRPr lang="en-US" sz="36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بالسطح المحلي متوسط منسوب ارتفاع الأشكال التضاريسية بالمنطقة بالنسبة لمتوسط مستوي سطح البحر.</a:t>
            </a:r>
          </a:p>
          <a:p>
            <a:pPr algn="just" rtl="1"/>
            <a:r>
              <a:rPr lang="ar-EG" sz="2800" b="1" dirty="0" smtClean="0"/>
              <a:t>ولمعرفة السطح المحلي يتم حساب متوسط البعد الرأسي بين أعلى منسوب للمرتفعات الجبلية وأقل منسوب للمناطق السهلية بالنسبة لمتوسط مستوى سطح البحر</a:t>
            </a:r>
            <a:r>
              <a:rPr lang="ar-SA" sz="2800" b="1" dirty="0" smtClean="0"/>
              <a:t>.</a:t>
            </a:r>
            <a:endParaRPr lang="ar-EG" sz="2800" b="1" dirty="0" smtClean="0"/>
          </a:p>
          <a:p>
            <a:pPr algn="just" rtl="1"/>
            <a:r>
              <a:rPr lang="ar-EG" sz="2800" b="1" dirty="0" smtClean="0"/>
              <a:t>ويتم حساب متوسط  المناسيب وسطح المنطقة المحلي عن طريق تقسيم خريطة المنطقة إلى مساحات متساوية (مربعات) تمثل كل منها مساحة واحد كم مربع على الطبيعة، ومن ثم تحديد أعلى وأقل منسوب لكل مربع، ثم تحديد المطلوب.</a:t>
            </a:r>
            <a:endParaRPr lang="en-US" sz="2800" b="1" dirty="0"/>
          </a:p>
        </p:txBody>
      </p:sp>
    </p:spTree>
    <p:extLst>
      <p:ext uri="{BB962C8B-B14F-4D97-AF65-F5344CB8AC3E}">
        <p14:creationId xmlns:p14="http://schemas.microsoft.com/office/powerpoint/2010/main" val="2627870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948720"/>
          </a:xfrm>
        </p:spPr>
        <p:txBody>
          <a:bodyPr>
            <a:normAutofit/>
          </a:bodyPr>
          <a:lstStyle/>
          <a:p>
            <a:pPr algn="ctr" rtl="1"/>
            <a:r>
              <a:rPr lang="ar-EG" sz="4000" b="1" i="1" dirty="0" smtClean="0"/>
              <a:t>معدل الارتفاع </a:t>
            </a:r>
            <a:r>
              <a:rPr lang="en-US" sz="3600" i="1" dirty="0" smtClean="0"/>
              <a:t>Relief ratio</a:t>
            </a:r>
            <a:r>
              <a:rPr lang="ar-EG" sz="3600" b="1" i="1" dirty="0" smtClean="0"/>
              <a:t> </a:t>
            </a:r>
            <a:endParaRPr lang="en-US" sz="3600" dirty="0"/>
          </a:p>
        </p:txBody>
      </p:sp>
      <p:sp>
        <p:nvSpPr>
          <p:cNvPr id="2" name="Content Placeholder 1"/>
          <p:cNvSpPr>
            <a:spLocks noGrp="1"/>
          </p:cNvSpPr>
          <p:nvPr>
            <p:ph idx="1"/>
          </p:nvPr>
        </p:nvSpPr>
        <p:spPr>
          <a:xfrm>
            <a:off x="323528" y="1609416"/>
            <a:ext cx="7560840" cy="4846320"/>
          </a:xfrm>
        </p:spPr>
        <p:txBody>
          <a:bodyPr>
            <a:normAutofit/>
          </a:bodyPr>
          <a:lstStyle/>
          <a:p>
            <a:pPr algn="just" rtl="1"/>
            <a:r>
              <a:rPr lang="ar-EG" sz="2800" b="1" dirty="0" smtClean="0"/>
              <a:t>يقصد بمعدل الارتفاع لأي منطقة نسبة مساحة المرتفعات الجبلية أو المناطق السهلية إلى المساحة الكلية.</a:t>
            </a:r>
          </a:p>
          <a:p>
            <a:pPr algn="just" rtl="1"/>
            <a:r>
              <a:rPr lang="ar-EG" sz="2800" b="1" dirty="0" smtClean="0"/>
              <a:t>يمكن معرفة معدل الارتفاع للمنطقة عند تحديد متوسط الارتفاع وخصائص سطحها المحلي من المعادلة الآتية:</a:t>
            </a:r>
          </a:p>
          <a:p>
            <a:pPr algn="just" rtl="1"/>
            <a:r>
              <a:rPr lang="ar-EG" sz="2800" b="1" dirty="0" smtClean="0"/>
              <a:t>معدل الارتفاع= (م- ق) / ي </a:t>
            </a:r>
          </a:p>
          <a:p>
            <a:pPr marL="0" indent="0" algn="just" rtl="1">
              <a:buNone/>
            </a:pPr>
            <a:endParaRPr lang="ar-EG" sz="2800" b="1" dirty="0" smtClean="0"/>
          </a:p>
          <a:p>
            <a:pPr algn="just" rtl="1"/>
            <a:r>
              <a:rPr lang="ar-EG" sz="2800" b="1" dirty="0" smtClean="0"/>
              <a:t>حيث م = متوسط ارتفاع المنطقة، ق = أقل منسوب في المنطقة، ي = السطح المحلي (</a:t>
            </a:r>
            <a:r>
              <a:rPr lang="ar-EG" sz="2800" b="1" dirty="0"/>
              <a:t>البعد الرأسي بين أعلى وأقل منسوب </a:t>
            </a:r>
            <a:r>
              <a:rPr lang="ar-EG" sz="2800" b="1" dirty="0" smtClean="0"/>
              <a:t>في المنطقة).</a:t>
            </a:r>
            <a:endParaRPr lang="en-US" sz="2800" b="1" dirty="0"/>
          </a:p>
        </p:txBody>
      </p:sp>
    </p:spTree>
    <p:extLst>
      <p:ext uri="{BB962C8B-B14F-4D97-AF65-F5344CB8AC3E}">
        <p14:creationId xmlns:p14="http://schemas.microsoft.com/office/powerpoint/2010/main" val="2330102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660688"/>
          </a:xfrm>
        </p:spPr>
        <p:txBody>
          <a:bodyPr>
            <a:normAutofit/>
          </a:bodyPr>
          <a:lstStyle/>
          <a:p>
            <a:pPr algn="ctr"/>
            <a:r>
              <a:rPr lang="ar-EG" sz="4000" b="1" i="1" dirty="0" smtClean="0"/>
              <a:t>حساب قيمة انحدار سطح الأرض</a:t>
            </a:r>
            <a:endParaRPr lang="en-US" sz="4000" dirty="0"/>
          </a:p>
        </p:txBody>
      </p:sp>
      <p:sp>
        <p:nvSpPr>
          <p:cNvPr id="2" name="Content Placeholder 1"/>
          <p:cNvSpPr>
            <a:spLocks noGrp="1"/>
          </p:cNvSpPr>
          <p:nvPr>
            <p:ph idx="1"/>
          </p:nvPr>
        </p:nvSpPr>
        <p:spPr>
          <a:xfrm>
            <a:off x="323528" y="1124744"/>
            <a:ext cx="7560840" cy="5400600"/>
          </a:xfrm>
        </p:spPr>
        <p:txBody>
          <a:bodyPr>
            <a:noAutofit/>
          </a:bodyPr>
          <a:lstStyle/>
          <a:p>
            <a:pPr algn="just" rtl="1"/>
            <a:r>
              <a:rPr lang="ar-EG" b="1" dirty="0" smtClean="0"/>
              <a:t>يقصد بالانحدار </a:t>
            </a:r>
            <a:r>
              <a:rPr lang="en-US" b="1" dirty="0" smtClean="0"/>
              <a:t>Gradient</a:t>
            </a:r>
            <a:r>
              <a:rPr lang="ar-EG" b="1" dirty="0" smtClean="0"/>
              <a:t> مقدار أو قيمة ميل سطح الأرض عن المستوي الأفقي، ويعبر عن قيمته في صورة زاوية أي درجة الانحدار أو صورة نسبية أي نسبة الانحدار أو في صورة معدل أي معدل الانحدار، ويمكن حسابها على طول اتجاه معين على الخريطة الكنتورية.</a:t>
            </a:r>
          </a:p>
          <a:p>
            <a:pPr algn="just" rtl="1"/>
            <a:r>
              <a:rPr lang="ar-EG" b="1" dirty="0" smtClean="0"/>
              <a:t>درجة الانحدار: هي الزاوية المحصورة بين المستوي الأفقي وسطح الأرض وتحسب من المعادلة </a:t>
            </a:r>
            <a:r>
              <a:rPr lang="ar-EG" b="1" dirty="0" err="1" smtClean="0"/>
              <a:t>ظا</a:t>
            </a:r>
            <a:r>
              <a:rPr lang="ar-EG" b="1" dirty="0" smtClean="0"/>
              <a:t> درجة الانحدار = فرق المنسوب / المسافة الأفقية (120-73.75)/ 430= 0.1076= 29 8  6</a:t>
            </a:r>
            <a:r>
              <a:rPr lang="ar-SA" b="1" dirty="0" smtClean="0"/>
              <a:t>.</a:t>
            </a:r>
            <a:endParaRPr lang="ar-EG" b="1" dirty="0" smtClean="0"/>
          </a:p>
          <a:p>
            <a:pPr algn="just" rtl="1"/>
            <a:r>
              <a:rPr lang="ar-EG" b="1" dirty="0" smtClean="0"/>
              <a:t>نسبة الانحدار: هي النسبة بين فرق المنسوب والمسافة الأفقية، ويجب أن يكون الحد الأيمن واحد صحيح 46.25 : 430 (1: 9.29).</a:t>
            </a:r>
          </a:p>
          <a:p>
            <a:pPr algn="just" rtl="1"/>
            <a:r>
              <a:rPr lang="ar-EG" b="1" dirty="0" smtClean="0"/>
              <a:t>معدل الانحدار: هو نسبة المئوية لفرق المنسوب على المسافة الأفقية، وتحسب بالمعادلة الآتية (فرق المنسوب/ المسافة الأفقية) × 100 = 10.76%</a:t>
            </a:r>
            <a:endParaRPr lang="en-US" b="1" dirty="0"/>
          </a:p>
        </p:txBody>
      </p:sp>
    </p:spTree>
    <p:extLst>
      <p:ext uri="{BB962C8B-B14F-4D97-AF65-F5344CB8AC3E}">
        <p14:creationId xmlns:p14="http://schemas.microsoft.com/office/powerpoint/2010/main" val="2299627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1084</Words>
  <Application>Microsoft Office PowerPoint</Application>
  <PresentationFormat>On-screen Show (4:3)</PresentationFormat>
  <Paragraphs>56</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ＭＳ Ｐゴシック</vt:lpstr>
      <vt:lpstr>Arial</vt:lpstr>
      <vt:lpstr>Georgia</vt:lpstr>
      <vt:lpstr>Times New Roman</vt:lpstr>
      <vt:lpstr>Wingdings</vt:lpstr>
      <vt:lpstr>Wingdings 2</vt:lpstr>
      <vt:lpstr>Opulent</vt:lpstr>
      <vt:lpstr>1_Opulent</vt:lpstr>
      <vt:lpstr>PowerPoint Presentation</vt:lpstr>
      <vt:lpstr>PowerPoint Presentation</vt:lpstr>
      <vt:lpstr>مقدمة</vt:lpstr>
      <vt:lpstr>مناهج الدراسة الجيومورفولوجية </vt:lpstr>
      <vt:lpstr>مناهج الدراسة الجيومورفولوجية </vt:lpstr>
      <vt:lpstr>درجة تضرس سطح الأرض</vt:lpstr>
      <vt:lpstr>السطح المحلي local Relief</vt:lpstr>
      <vt:lpstr>معدل الارتفاع Relief ratio </vt:lpstr>
      <vt:lpstr>حساب قيمة انحدار سطح الأرض</vt:lpstr>
      <vt:lpstr>الخصائص المساحية والتضاريسية للأحواض النهرية</vt:lpstr>
      <vt:lpstr>الخصائص المساحية والشكلية للأحواض النهرية</vt:lpstr>
      <vt:lpstr>الخصائص المساحية والشكلية للأحواض النهرية</vt:lpstr>
      <vt:lpstr>الموضوعات الأساسية للدراسة الجيومورفولوجية</vt:lpstr>
      <vt:lpstr>قاعدة البيانات في الجيومورفولوجيا المعاصرة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Windows User</cp:lastModifiedBy>
  <cp:revision>5</cp:revision>
  <dcterms:created xsi:type="dcterms:W3CDTF">2016-10-25T18:45:47Z</dcterms:created>
  <dcterms:modified xsi:type="dcterms:W3CDTF">2016-11-01T10:15:49Z</dcterms:modified>
</cp:coreProperties>
</file>