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407" r:id="rId2"/>
    <p:sldId id="386" r:id="rId3"/>
    <p:sldId id="387" r:id="rId4"/>
    <p:sldId id="388" r:id="rId5"/>
    <p:sldId id="375" r:id="rId6"/>
    <p:sldId id="389" r:id="rId7"/>
    <p:sldId id="391" r:id="rId8"/>
    <p:sldId id="392" r:id="rId9"/>
    <p:sldId id="393" r:id="rId10"/>
    <p:sldId id="394" r:id="rId11"/>
    <p:sldId id="262" r:id="rId12"/>
    <p:sldId id="257" r:id="rId13"/>
    <p:sldId id="258" r:id="rId14"/>
    <p:sldId id="265" r:id="rId15"/>
    <p:sldId id="263" r:id="rId16"/>
    <p:sldId id="266" r:id="rId17"/>
    <p:sldId id="376" r:id="rId18"/>
    <p:sldId id="396" r:id="rId19"/>
    <p:sldId id="377" r:id="rId20"/>
    <p:sldId id="378" r:id="rId21"/>
    <p:sldId id="379" r:id="rId22"/>
    <p:sldId id="397" r:id="rId23"/>
    <p:sldId id="398" r:id="rId24"/>
    <p:sldId id="399" r:id="rId25"/>
    <p:sldId id="401" r:id="rId26"/>
    <p:sldId id="402" r:id="rId27"/>
    <p:sldId id="403" r:id="rId28"/>
    <p:sldId id="404" r:id="rId29"/>
    <p:sldId id="405" r:id="rId30"/>
    <p:sldId id="406" r:id="rId31"/>
    <p:sldId id="40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0"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8AF44-DAE1-4947-B102-FEA16729785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99BE1E7-5129-428C-AC8F-8B44F8C47CB9}">
      <dgm:prSet phldrT="[Text]"/>
      <dgm:spPr/>
      <dgm:t>
        <a:bodyPr/>
        <a:lstStyle/>
        <a:p>
          <a:r>
            <a:rPr lang="ar-EG" dirty="0"/>
            <a:t>علم الجغرافيا</a:t>
          </a:r>
        </a:p>
        <a:p>
          <a:r>
            <a:rPr lang="en-GB" dirty="0"/>
            <a:t>Geography</a:t>
          </a:r>
          <a:endParaRPr lang="en-US" dirty="0"/>
        </a:p>
      </dgm:t>
    </dgm:pt>
    <dgm:pt modelId="{A72F5FE5-E3F4-48F5-BB5E-8289188F6E71}" type="parTrans" cxnId="{21B2EE2C-70D6-446E-8255-61A0EA4F9319}">
      <dgm:prSet/>
      <dgm:spPr/>
      <dgm:t>
        <a:bodyPr/>
        <a:lstStyle/>
        <a:p>
          <a:endParaRPr lang="en-US"/>
        </a:p>
      </dgm:t>
    </dgm:pt>
    <dgm:pt modelId="{9A55036C-9AA6-48EA-8DAD-E89AA1D74C32}" type="sibTrans" cxnId="{21B2EE2C-70D6-446E-8255-61A0EA4F9319}">
      <dgm:prSet/>
      <dgm:spPr/>
      <dgm:t>
        <a:bodyPr/>
        <a:lstStyle/>
        <a:p>
          <a:endParaRPr lang="en-US"/>
        </a:p>
      </dgm:t>
    </dgm:pt>
    <dgm:pt modelId="{36FF54F6-5B3B-4CB8-8AF3-FC13001AF38B}">
      <dgm:prSet phldrT="[Text]"/>
      <dgm:spPr/>
      <dgm:t>
        <a:bodyPr/>
        <a:lstStyle/>
        <a:p>
          <a:r>
            <a:rPr lang="ar-EG" dirty="0"/>
            <a:t>الجغرافيا البشرية</a:t>
          </a:r>
        </a:p>
        <a:p>
          <a:r>
            <a:rPr lang="en-GB" dirty="0"/>
            <a:t>Human Geography</a:t>
          </a:r>
          <a:endParaRPr lang="en-US" dirty="0"/>
        </a:p>
      </dgm:t>
    </dgm:pt>
    <dgm:pt modelId="{8106EF11-5D4D-48EF-98AB-BD322C298E85}" type="parTrans" cxnId="{433892F5-1002-4FE8-A88A-A426A14DAB4F}">
      <dgm:prSet/>
      <dgm:spPr/>
      <dgm:t>
        <a:bodyPr/>
        <a:lstStyle/>
        <a:p>
          <a:endParaRPr lang="en-US"/>
        </a:p>
      </dgm:t>
    </dgm:pt>
    <dgm:pt modelId="{560AB864-9FAA-437E-829A-47C32BCEA989}" type="sibTrans" cxnId="{433892F5-1002-4FE8-A88A-A426A14DAB4F}">
      <dgm:prSet/>
      <dgm:spPr/>
      <dgm:t>
        <a:bodyPr/>
        <a:lstStyle/>
        <a:p>
          <a:endParaRPr lang="en-US"/>
        </a:p>
      </dgm:t>
    </dgm:pt>
    <dgm:pt modelId="{145A86D4-C8C3-4923-813C-310D3F46AB3D}">
      <dgm:prSet phldrT="[Text]"/>
      <dgm:spPr/>
      <dgm:t>
        <a:bodyPr/>
        <a:lstStyle/>
        <a:p>
          <a:r>
            <a:rPr lang="ar-EG" dirty="0"/>
            <a:t>الجغرافيا الاقتصادية</a:t>
          </a:r>
        </a:p>
        <a:p>
          <a:r>
            <a:rPr lang="en-GB" dirty="0"/>
            <a:t>Economic Geography</a:t>
          </a:r>
          <a:endParaRPr lang="en-US" dirty="0"/>
        </a:p>
      </dgm:t>
    </dgm:pt>
    <dgm:pt modelId="{598B79B1-AB4B-437C-99B0-91BEC1420293}" type="parTrans" cxnId="{87F45887-EAF8-4BBE-B1C2-88FF50A1B266}">
      <dgm:prSet/>
      <dgm:spPr/>
      <dgm:t>
        <a:bodyPr/>
        <a:lstStyle/>
        <a:p>
          <a:endParaRPr lang="en-US"/>
        </a:p>
      </dgm:t>
    </dgm:pt>
    <dgm:pt modelId="{64D8490A-F300-4694-A512-7CE15C3DC509}" type="sibTrans" cxnId="{87F45887-EAF8-4BBE-B1C2-88FF50A1B266}">
      <dgm:prSet/>
      <dgm:spPr/>
      <dgm:t>
        <a:bodyPr/>
        <a:lstStyle/>
        <a:p>
          <a:endParaRPr lang="en-US"/>
        </a:p>
      </dgm:t>
    </dgm:pt>
    <dgm:pt modelId="{2CF6FB21-88CF-4BC5-A905-287132C2A055}">
      <dgm:prSet phldrT="[Text]"/>
      <dgm:spPr/>
      <dgm:t>
        <a:bodyPr/>
        <a:lstStyle/>
        <a:p>
          <a:r>
            <a:rPr lang="en-GB" dirty="0"/>
            <a:t>Human Geography</a:t>
          </a:r>
          <a:endParaRPr lang="en-US" dirty="0"/>
        </a:p>
      </dgm:t>
    </dgm:pt>
    <dgm:pt modelId="{FDA784B4-10CF-4C8F-9ED1-440CC1E1EE68}" type="parTrans" cxnId="{16285D41-EA37-4B32-96F7-67F4BC5B60BA}">
      <dgm:prSet/>
      <dgm:spPr/>
      <dgm:t>
        <a:bodyPr/>
        <a:lstStyle/>
        <a:p>
          <a:endParaRPr lang="en-US"/>
        </a:p>
      </dgm:t>
    </dgm:pt>
    <dgm:pt modelId="{DE65E453-BE51-4ADE-8E35-66B04C696594}" type="sibTrans" cxnId="{16285D41-EA37-4B32-96F7-67F4BC5B60BA}">
      <dgm:prSet/>
      <dgm:spPr/>
      <dgm:t>
        <a:bodyPr/>
        <a:lstStyle/>
        <a:p>
          <a:endParaRPr lang="en-US"/>
        </a:p>
      </dgm:t>
    </dgm:pt>
    <dgm:pt modelId="{603FCC75-ED10-466E-BEAE-7E9CF167FBA8}">
      <dgm:prSet phldrT="[Text]"/>
      <dgm:spPr/>
      <dgm:t>
        <a:bodyPr/>
        <a:lstStyle/>
        <a:p>
          <a:r>
            <a:rPr lang="en-GB" dirty="0"/>
            <a:t>Physical Geography</a:t>
          </a:r>
          <a:endParaRPr lang="en-US" dirty="0"/>
        </a:p>
      </dgm:t>
    </dgm:pt>
    <dgm:pt modelId="{33642BF3-1FDE-4B04-8954-4328A20F347A}" type="parTrans" cxnId="{AE05692F-C1AE-48BF-8343-5E3377794C7D}">
      <dgm:prSet/>
      <dgm:spPr/>
      <dgm:t>
        <a:bodyPr/>
        <a:lstStyle/>
        <a:p>
          <a:endParaRPr lang="en-US"/>
        </a:p>
      </dgm:t>
    </dgm:pt>
    <dgm:pt modelId="{F4A9A024-01B1-4D9B-B0E2-BA19B2434F7E}" type="sibTrans" cxnId="{AE05692F-C1AE-48BF-8343-5E3377794C7D}">
      <dgm:prSet/>
      <dgm:spPr/>
      <dgm:t>
        <a:bodyPr/>
        <a:lstStyle/>
        <a:p>
          <a:endParaRPr lang="en-US"/>
        </a:p>
      </dgm:t>
    </dgm:pt>
    <dgm:pt modelId="{00FD6D3C-B984-48BB-9B15-04529D341672}">
      <dgm:prSet phldrT="[Text]"/>
      <dgm:spPr/>
      <dgm:t>
        <a:bodyPr/>
        <a:lstStyle/>
        <a:p>
          <a:r>
            <a:rPr lang="ar-EG" dirty="0"/>
            <a:t>الجغرافيا الطبيعية</a:t>
          </a:r>
        </a:p>
        <a:p>
          <a:r>
            <a:rPr lang="en-GB" dirty="0"/>
            <a:t>Physiography</a:t>
          </a:r>
          <a:endParaRPr lang="en-US" dirty="0"/>
        </a:p>
      </dgm:t>
    </dgm:pt>
    <dgm:pt modelId="{F7968EAA-E1F5-4511-93DB-B97CDD225EEC}" type="parTrans" cxnId="{1BCCC746-E842-4E8A-82D8-1F942E9A112E}">
      <dgm:prSet/>
      <dgm:spPr/>
      <dgm:t>
        <a:bodyPr/>
        <a:lstStyle/>
        <a:p>
          <a:endParaRPr lang="en-US"/>
        </a:p>
      </dgm:t>
    </dgm:pt>
    <dgm:pt modelId="{576753B2-7718-4ED2-A7E5-EBE3064AC421}" type="sibTrans" cxnId="{1BCCC746-E842-4E8A-82D8-1F942E9A112E}">
      <dgm:prSet/>
      <dgm:spPr/>
      <dgm:t>
        <a:bodyPr/>
        <a:lstStyle/>
        <a:p>
          <a:endParaRPr lang="en-US"/>
        </a:p>
      </dgm:t>
    </dgm:pt>
    <dgm:pt modelId="{F6E04932-C3A9-4D19-9ECD-909042064079}" type="pres">
      <dgm:prSet presAssocID="{74D8AF44-DAE1-4947-B102-FEA16729785B}" presName="hierChild1" presStyleCnt="0">
        <dgm:presLayoutVars>
          <dgm:chPref val="1"/>
          <dgm:dir/>
          <dgm:animOne val="branch"/>
          <dgm:animLvl val="lvl"/>
          <dgm:resizeHandles/>
        </dgm:presLayoutVars>
      </dgm:prSet>
      <dgm:spPr/>
    </dgm:pt>
    <dgm:pt modelId="{FE97366B-230F-41C9-9BFC-113F5841FFE4}" type="pres">
      <dgm:prSet presAssocID="{699BE1E7-5129-428C-AC8F-8B44F8C47CB9}" presName="hierRoot1" presStyleCnt="0"/>
      <dgm:spPr/>
    </dgm:pt>
    <dgm:pt modelId="{E8F5059E-9546-4ABF-AD60-CE8EA3D072D0}" type="pres">
      <dgm:prSet presAssocID="{699BE1E7-5129-428C-AC8F-8B44F8C47CB9}" presName="composite" presStyleCnt="0"/>
      <dgm:spPr/>
    </dgm:pt>
    <dgm:pt modelId="{D2DC550D-5C83-488F-89FB-3AAD5834A419}" type="pres">
      <dgm:prSet presAssocID="{699BE1E7-5129-428C-AC8F-8B44F8C47CB9}" presName="background" presStyleLbl="node0" presStyleIdx="0" presStyleCnt="1"/>
      <dgm:spPr/>
    </dgm:pt>
    <dgm:pt modelId="{048E9B65-640A-48DE-9A1D-37B48DD6D165}" type="pres">
      <dgm:prSet presAssocID="{699BE1E7-5129-428C-AC8F-8B44F8C47CB9}" presName="text" presStyleLbl="fgAcc0" presStyleIdx="0" presStyleCnt="1">
        <dgm:presLayoutVars>
          <dgm:chPref val="3"/>
        </dgm:presLayoutVars>
      </dgm:prSet>
      <dgm:spPr/>
    </dgm:pt>
    <dgm:pt modelId="{DC12A772-F7B2-4660-BDB6-5D4E230A4536}" type="pres">
      <dgm:prSet presAssocID="{699BE1E7-5129-428C-AC8F-8B44F8C47CB9}" presName="hierChild2" presStyleCnt="0"/>
      <dgm:spPr/>
    </dgm:pt>
    <dgm:pt modelId="{E78D0C08-37C3-4165-8E24-9ABD69DA85B1}" type="pres">
      <dgm:prSet presAssocID="{8106EF11-5D4D-48EF-98AB-BD322C298E85}" presName="Name10" presStyleLbl="parChTrans1D2" presStyleIdx="0" presStyleCnt="2"/>
      <dgm:spPr/>
    </dgm:pt>
    <dgm:pt modelId="{C16E0FE6-D21C-422D-97E8-70F92B1053A8}" type="pres">
      <dgm:prSet presAssocID="{36FF54F6-5B3B-4CB8-8AF3-FC13001AF38B}" presName="hierRoot2" presStyleCnt="0"/>
      <dgm:spPr/>
    </dgm:pt>
    <dgm:pt modelId="{29F63148-1193-40E5-941F-CDA5E514C624}" type="pres">
      <dgm:prSet presAssocID="{36FF54F6-5B3B-4CB8-8AF3-FC13001AF38B}" presName="composite2" presStyleCnt="0"/>
      <dgm:spPr/>
    </dgm:pt>
    <dgm:pt modelId="{0785AFF8-7982-44D4-A90F-E07D12202C5A}" type="pres">
      <dgm:prSet presAssocID="{36FF54F6-5B3B-4CB8-8AF3-FC13001AF38B}" presName="background2" presStyleLbl="node2" presStyleIdx="0" presStyleCnt="2"/>
      <dgm:spPr/>
    </dgm:pt>
    <dgm:pt modelId="{22035D8B-FCA7-4C07-9CF3-66C1121AA186}" type="pres">
      <dgm:prSet presAssocID="{36FF54F6-5B3B-4CB8-8AF3-FC13001AF38B}" presName="text2" presStyleLbl="fgAcc2" presStyleIdx="0" presStyleCnt="2">
        <dgm:presLayoutVars>
          <dgm:chPref val="3"/>
        </dgm:presLayoutVars>
      </dgm:prSet>
      <dgm:spPr/>
    </dgm:pt>
    <dgm:pt modelId="{DC7CD5A1-75BB-43BE-9FFB-E40D3E17EFCD}" type="pres">
      <dgm:prSet presAssocID="{36FF54F6-5B3B-4CB8-8AF3-FC13001AF38B}" presName="hierChild3" presStyleCnt="0"/>
      <dgm:spPr/>
    </dgm:pt>
    <dgm:pt modelId="{A02151FD-C16E-4742-8D0B-C582B9C8C254}" type="pres">
      <dgm:prSet presAssocID="{598B79B1-AB4B-437C-99B0-91BEC1420293}" presName="Name17" presStyleLbl="parChTrans1D3" presStyleIdx="0" presStyleCnt="3"/>
      <dgm:spPr/>
    </dgm:pt>
    <dgm:pt modelId="{5C0CBCC5-94B1-406B-8249-36F588A8A529}" type="pres">
      <dgm:prSet presAssocID="{145A86D4-C8C3-4923-813C-310D3F46AB3D}" presName="hierRoot3" presStyleCnt="0"/>
      <dgm:spPr/>
    </dgm:pt>
    <dgm:pt modelId="{ED5653C5-61E8-434E-97D2-7FE876E15C98}" type="pres">
      <dgm:prSet presAssocID="{145A86D4-C8C3-4923-813C-310D3F46AB3D}" presName="composite3" presStyleCnt="0"/>
      <dgm:spPr/>
    </dgm:pt>
    <dgm:pt modelId="{E9C8FCA7-A17A-405B-AF25-F0DC74D823D5}" type="pres">
      <dgm:prSet presAssocID="{145A86D4-C8C3-4923-813C-310D3F46AB3D}" presName="background3" presStyleLbl="node3" presStyleIdx="0" presStyleCnt="3"/>
      <dgm:spPr/>
    </dgm:pt>
    <dgm:pt modelId="{12361437-1EC3-45C1-9BAC-9B6B669C5447}" type="pres">
      <dgm:prSet presAssocID="{145A86D4-C8C3-4923-813C-310D3F46AB3D}" presName="text3" presStyleLbl="fgAcc3" presStyleIdx="0" presStyleCnt="3">
        <dgm:presLayoutVars>
          <dgm:chPref val="3"/>
        </dgm:presLayoutVars>
      </dgm:prSet>
      <dgm:spPr/>
    </dgm:pt>
    <dgm:pt modelId="{C133EB35-EAB3-409E-9144-458BAD0BD7C4}" type="pres">
      <dgm:prSet presAssocID="{145A86D4-C8C3-4923-813C-310D3F46AB3D}" presName="hierChild4" presStyleCnt="0"/>
      <dgm:spPr/>
    </dgm:pt>
    <dgm:pt modelId="{5D735F4C-FA7C-46CC-8FB6-AC63716C54A5}" type="pres">
      <dgm:prSet presAssocID="{FDA784B4-10CF-4C8F-9ED1-440CC1E1EE68}" presName="Name17" presStyleLbl="parChTrans1D3" presStyleIdx="1" presStyleCnt="3"/>
      <dgm:spPr/>
    </dgm:pt>
    <dgm:pt modelId="{C71422EE-E047-4EC7-B1ED-542369306AFA}" type="pres">
      <dgm:prSet presAssocID="{2CF6FB21-88CF-4BC5-A905-287132C2A055}" presName="hierRoot3" presStyleCnt="0"/>
      <dgm:spPr/>
    </dgm:pt>
    <dgm:pt modelId="{5ADD2C13-C7E1-42D0-B741-041C0CC2B8A1}" type="pres">
      <dgm:prSet presAssocID="{2CF6FB21-88CF-4BC5-A905-287132C2A055}" presName="composite3" presStyleCnt="0"/>
      <dgm:spPr/>
    </dgm:pt>
    <dgm:pt modelId="{BCEAE5EF-A2F2-4CF5-9232-6735DF30D2C7}" type="pres">
      <dgm:prSet presAssocID="{2CF6FB21-88CF-4BC5-A905-287132C2A055}" presName="background3" presStyleLbl="node3" presStyleIdx="1" presStyleCnt="3"/>
      <dgm:spPr/>
    </dgm:pt>
    <dgm:pt modelId="{426F1AE4-FF55-4C73-A11C-D80CE448C7BB}" type="pres">
      <dgm:prSet presAssocID="{2CF6FB21-88CF-4BC5-A905-287132C2A055}" presName="text3" presStyleLbl="fgAcc3" presStyleIdx="1" presStyleCnt="3">
        <dgm:presLayoutVars>
          <dgm:chPref val="3"/>
        </dgm:presLayoutVars>
      </dgm:prSet>
      <dgm:spPr/>
    </dgm:pt>
    <dgm:pt modelId="{ACA83B79-DB97-4760-9393-17E68AA2DB42}" type="pres">
      <dgm:prSet presAssocID="{2CF6FB21-88CF-4BC5-A905-287132C2A055}" presName="hierChild4" presStyleCnt="0"/>
      <dgm:spPr/>
    </dgm:pt>
    <dgm:pt modelId="{00DF3219-8C34-4500-90B1-08F16E94CD59}" type="pres">
      <dgm:prSet presAssocID="{33642BF3-1FDE-4B04-8954-4328A20F347A}" presName="Name10" presStyleLbl="parChTrans1D2" presStyleIdx="1" presStyleCnt="2"/>
      <dgm:spPr/>
    </dgm:pt>
    <dgm:pt modelId="{48546C7D-5673-4B65-AC8B-53723E433D1B}" type="pres">
      <dgm:prSet presAssocID="{603FCC75-ED10-466E-BEAE-7E9CF167FBA8}" presName="hierRoot2" presStyleCnt="0"/>
      <dgm:spPr/>
    </dgm:pt>
    <dgm:pt modelId="{54B55A28-7D9F-43E5-BFE8-475AE5D7D659}" type="pres">
      <dgm:prSet presAssocID="{603FCC75-ED10-466E-BEAE-7E9CF167FBA8}" presName="composite2" presStyleCnt="0"/>
      <dgm:spPr/>
    </dgm:pt>
    <dgm:pt modelId="{9DD6FEB1-0F16-410E-8180-343B802F919D}" type="pres">
      <dgm:prSet presAssocID="{603FCC75-ED10-466E-BEAE-7E9CF167FBA8}" presName="background2" presStyleLbl="node2" presStyleIdx="1" presStyleCnt="2"/>
      <dgm:spPr/>
    </dgm:pt>
    <dgm:pt modelId="{DE29A10C-7089-47C2-A067-C6ECDEE71468}" type="pres">
      <dgm:prSet presAssocID="{603FCC75-ED10-466E-BEAE-7E9CF167FBA8}" presName="text2" presStyleLbl="fgAcc2" presStyleIdx="1" presStyleCnt="2">
        <dgm:presLayoutVars>
          <dgm:chPref val="3"/>
        </dgm:presLayoutVars>
      </dgm:prSet>
      <dgm:spPr/>
    </dgm:pt>
    <dgm:pt modelId="{362513C6-63FE-4547-A39F-69BC9C3104DC}" type="pres">
      <dgm:prSet presAssocID="{603FCC75-ED10-466E-BEAE-7E9CF167FBA8}" presName="hierChild3" presStyleCnt="0"/>
      <dgm:spPr/>
    </dgm:pt>
    <dgm:pt modelId="{73587381-8D94-4490-A122-A5A4A37D38BD}" type="pres">
      <dgm:prSet presAssocID="{F7968EAA-E1F5-4511-93DB-B97CDD225EEC}" presName="Name17" presStyleLbl="parChTrans1D3" presStyleIdx="2" presStyleCnt="3"/>
      <dgm:spPr/>
    </dgm:pt>
    <dgm:pt modelId="{5080210C-9880-49C7-84A6-3B770A305D68}" type="pres">
      <dgm:prSet presAssocID="{00FD6D3C-B984-48BB-9B15-04529D341672}" presName="hierRoot3" presStyleCnt="0"/>
      <dgm:spPr/>
    </dgm:pt>
    <dgm:pt modelId="{A0A6C5A5-4590-4E0A-A2D1-4D115B00A479}" type="pres">
      <dgm:prSet presAssocID="{00FD6D3C-B984-48BB-9B15-04529D341672}" presName="composite3" presStyleCnt="0"/>
      <dgm:spPr/>
    </dgm:pt>
    <dgm:pt modelId="{002A02FC-C439-4431-A318-3C33E494A55E}" type="pres">
      <dgm:prSet presAssocID="{00FD6D3C-B984-48BB-9B15-04529D341672}" presName="background3" presStyleLbl="node3" presStyleIdx="2" presStyleCnt="3"/>
      <dgm:spPr/>
    </dgm:pt>
    <dgm:pt modelId="{F4CDAC4C-45E2-45B9-B76F-8D7B0082107C}" type="pres">
      <dgm:prSet presAssocID="{00FD6D3C-B984-48BB-9B15-04529D341672}" presName="text3" presStyleLbl="fgAcc3" presStyleIdx="2" presStyleCnt="3">
        <dgm:presLayoutVars>
          <dgm:chPref val="3"/>
        </dgm:presLayoutVars>
      </dgm:prSet>
      <dgm:spPr/>
    </dgm:pt>
    <dgm:pt modelId="{825163D5-675C-4DFD-830A-5BB71B97D8AD}" type="pres">
      <dgm:prSet presAssocID="{00FD6D3C-B984-48BB-9B15-04529D341672}" presName="hierChild4" presStyleCnt="0"/>
      <dgm:spPr/>
    </dgm:pt>
  </dgm:ptLst>
  <dgm:cxnLst>
    <dgm:cxn modelId="{5175CD12-E46A-45AC-9A5C-77FBEFCA740D}" type="presOf" srcId="{33642BF3-1FDE-4B04-8954-4328A20F347A}" destId="{00DF3219-8C34-4500-90B1-08F16E94CD59}" srcOrd="0" destOrd="0" presId="urn:microsoft.com/office/officeart/2005/8/layout/hierarchy1"/>
    <dgm:cxn modelId="{8057A313-7CE4-486D-9430-CCE21AE2E691}" type="presOf" srcId="{8106EF11-5D4D-48EF-98AB-BD322C298E85}" destId="{E78D0C08-37C3-4165-8E24-9ABD69DA85B1}" srcOrd="0" destOrd="0" presId="urn:microsoft.com/office/officeart/2005/8/layout/hierarchy1"/>
    <dgm:cxn modelId="{40664B15-BAC7-4035-883B-1D9C82F10C62}" type="presOf" srcId="{2CF6FB21-88CF-4BC5-A905-287132C2A055}" destId="{426F1AE4-FF55-4C73-A11C-D80CE448C7BB}" srcOrd="0" destOrd="0" presId="urn:microsoft.com/office/officeart/2005/8/layout/hierarchy1"/>
    <dgm:cxn modelId="{B422DE27-282B-41F7-A55F-295BF8FC04FE}" type="presOf" srcId="{598B79B1-AB4B-437C-99B0-91BEC1420293}" destId="{A02151FD-C16E-4742-8D0B-C582B9C8C254}" srcOrd="0" destOrd="0" presId="urn:microsoft.com/office/officeart/2005/8/layout/hierarchy1"/>
    <dgm:cxn modelId="{21B2EE2C-70D6-446E-8255-61A0EA4F9319}" srcId="{74D8AF44-DAE1-4947-B102-FEA16729785B}" destId="{699BE1E7-5129-428C-AC8F-8B44F8C47CB9}" srcOrd="0" destOrd="0" parTransId="{A72F5FE5-E3F4-48F5-BB5E-8289188F6E71}" sibTransId="{9A55036C-9AA6-48EA-8DAD-E89AA1D74C32}"/>
    <dgm:cxn modelId="{AE05692F-C1AE-48BF-8343-5E3377794C7D}" srcId="{699BE1E7-5129-428C-AC8F-8B44F8C47CB9}" destId="{603FCC75-ED10-466E-BEAE-7E9CF167FBA8}" srcOrd="1" destOrd="0" parTransId="{33642BF3-1FDE-4B04-8954-4328A20F347A}" sibTransId="{F4A9A024-01B1-4D9B-B0E2-BA19B2434F7E}"/>
    <dgm:cxn modelId="{7D813C34-E5E4-4E09-96B9-1E6787FB102C}" type="presOf" srcId="{F7968EAA-E1F5-4511-93DB-B97CDD225EEC}" destId="{73587381-8D94-4490-A122-A5A4A37D38BD}" srcOrd="0" destOrd="0" presId="urn:microsoft.com/office/officeart/2005/8/layout/hierarchy1"/>
    <dgm:cxn modelId="{16285D41-EA37-4B32-96F7-67F4BC5B60BA}" srcId="{36FF54F6-5B3B-4CB8-8AF3-FC13001AF38B}" destId="{2CF6FB21-88CF-4BC5-A905-287132C2A055}" srcOrd="1" destOrd="0" parTransId="{FDA784B4-10CF-4C8F-9ED1-440CC1E1EE68}" sibTransId="{DE65E453-BE51-4ADE-8E35-66B04C696594}"/>
    <dgm:cxn modelId="{734FA764-6F35-4440-8511-EFF25110D0B6}" type="presOf" srcId="{603FCC75-ED10-466E-BEAE-7E9CF167FBA8}" destId="{DE29A10C-7089-47C2-A067-C6ECDEE71468}" srcOrd="0" destOrd="0" presId="urn:microsoft.com/office/officeart/2005/8/layout/hierarchy1"/>
    <dgm:cxn modelId="{1BCCC746-E842-4E8A-82D8-1F942E9A112E}" srcId="{603FCC75-ED10-466E-BEAE-7E9CF167FBA8}" destId="{00FD6D3C-B984-48BB-9B15-04529D341672}" srcOrd="0" destOrd="0" parTransId="{F7968EAA-E1F5-4511-93DB-B97CDD225EEC}" sibTransId="{576753B2-7718-4ED2-A7E5-EBE3064AC421}"/>
    <dgm:cxn modelId="{87F45887-EAF8-4BBE-B1C2-88FF50A1B266}" srcId="{36FF54F6-5B3B-4CB8-8AF3-FC13001AF38B}" destId="{145A86D4-C8C3-4923-813C-310D3F46AB3D}" srcOrd="0" destOrd="0" parTransId="{598B79B1-AB4B-437C-99B0-91BEC1420293}" sibTransId="{64D8490A-F300-4694-A512-7CE15C3DC509}"/>
    <dgm:cxn modelId="{6694D3C2-3DC0-44D7-BF25-00B6260F8E34}" type="presOf" srcId="{FDA784B4-10CF-4C8F-9ED1-440CC1E1EE68}" destId="{5D735F4C-FA7C-46CC-8FB6-AC63716C54A5}" srcOrd="0" destOrd="0" presId="urn:microsoft.com/office/officeart/2005/8/layout/hierarchy1"/>
    <dgm:cxn modelId="{CE8381D6-0874-4A67-B185-68F245FBBF8F}" type="presOf" srcId="{36FF54F6-5B3B-4CB8-8AF3-FC13001AF38B}" destId="{22035D8B-FCA7-4C07-9CF3-66C1121AA186}" srcOrd="0" destOrd="0" presId="urn:microsoft.com/office/officeart/2005/8/layout/hierarchy1"/>
    <dgm:cxn modelId="{F36157DB-DF6F-4C63-9EEB-07B551DCEA77}" type="presOf" srcId="{699BE1E7-5129-428C-AC8F-8B44F8C47CB9}" destId="{048E9B65-640A-48DE-9A1D-37B48DD6D165}" srcOrd="0" destOrd="0" presId="urn:microsoft.com/office/officeart/2005/8/layout/hierarchy1"/>
    <dgm:cxn modelId="{06D102E3-B4F6-4B9A-AA94-B08355E4495A}" type="presOf" srcId="{145A86D4-C8C3-4923-813C-310D3F46AB3D}" destId="{12361437-1EC3-45C1-9BAC-9B6B669C5447}" srcOrd="0" destOrd="0" presId="urn:microsoft.com/office/officeart/2005/8/layout/hierarchy1"/>
    <dgm:cxn modelId="{1E7417EC-3B0D-40E0-82D3-DCF74E9558AF}" type="presOf" srcId="{00FD6D3C-B984-48BB-9B15-04529D341672}" destId="{F4CDAC4C-45E2-45B9-B76F-8D7B0082107C}" srcOrd="0" destOrd="0" presId="urn:microsoft.com/office/officeart/2005/8/layout/hierarchy1"/>
    <dgm:cxn modelId="{433892F5-1002-4FE8-A88A-A426A14DAB4F}" srcId="{699BE1E7-5129-428C-AC8F-8B44F8C47CB9}" destId="{36FF54F6-5B3B-4CB8-8AF3-FC13001AF38B}" srcOrd="0" destOrd="0" parTransId="{8106EF11-5D4D-48EF-98AB-BD322C298E85}" sibTransId="{560AB864-9FAA-437E-829A-47C32BCEA989}"/>
    <dgm:cxn modelId="{2117C2F6-C383-46F0-B919-ABD189AD0B63}" type="presOf" srcId="{74D8AF44-DAE1-4947-B102-FEA16729785B}" destId="{F6E04932-C3A9-4D19-9ECD-909042064079}" srcOrd="0" destOrd="0" presId="urn:microsoft.com/office/officeart/2005/8/layout/hierarchy1"/>
    <dgm:cxn modelId="{82E970AA-11FF-4FEF-BF2C-40069763B708}" type="presParOf" srcId="{F6E04932-C3A9-4D19-9ECD-909042064079}" destId="{FE97366B-230F-41C9-9BFC-113F5841FFE4}" srcOrd="0" destOrd="0" presId="urn:microsoft.com/office/officeart/2005/8/layout/hierarchy1"/>
    <dgm:cxn modelId="{8E3DF89D-6C61-4D31-96EA-44C474F2D5BB}" type="presParOf" srcId="{FE97366B-230F-41C9-9BFC-113F5841FFE4}" destId="{E8F5059E-9546-4ABF-AD60-CE8EA3D072D0}" srcOrd="0" destOrd="0" presId="urn:microsoft.com/office/officeart/2005/8/layout/hierarchy1"/>
    <dgm:cxn modelId="{B8AEEEA4-2C15-4D14-BB4D-A2E81D34FF27}" type="presParOf" srcId="{E8F5059E-9546-4ABF-AD60-CE8EA3D072D0}" destId="{D2DC550D-5C83-488F-89FB-3AAD5834A419}" srcOrd="0" destOrd="0" presId="urn:microsoft.com/office/officeart/2005/8/layout/hierarchy1"/>
    <dgm:cxn modelId="{5EDB5843-5C52-4646-982C-333344D50D4A}" type="presParOf" srcId="{E8F5059E-9546-4ABF-AD60-CE8EA3D072D0}" destId="{048E9B65-640A-48DE-9A1D-37B48DD6D165}" srcOrd="1" destOrd="0" presId="urn:microsoft.com/office/officeart/2005/8/layout/hierarchy1"/>
    <dgm:cxn modelId="{0D2A8DE0-E28C-4094-87CB-0B9D2A7C12BD}" type="presParOf" srcId="{FE97366B-230F-41C9-9BFC-113F5841FFE4}" destId="{DC12A772-F7B2-4660-BDB6-5D4E230A4536}" srcOrd="1" destOrd="0" presId="urn:microsoft.com/office/officeart/2005/8/layout/hierarchy1"/>
    <dgm:cxn modelId="{0F59CEA6-E061-4220-84D5-1A27D5ECFC63}" type="presParOf" srcId="{DC12A772-F7B2-4660-BDB6-5D4E230A4536}" destId="{E78D0C08-37C3-4165-8E24-9ABD69DA85B1}" srcOrd="0" destOrd="0" presId="urn:microsoft.com/office/officeart/2005/8/layout/hierarchy1"/>
    <dgm:cxn modelId="{7278F938-F136-45E3-BD61-8DD29D21442C}" type="presParOf" srcId="{DC12A772-F7B2-4660-BDB6-5D4E230A4536}" destId="{C16E0FE6-D21C-422D-97E8-70F92B1053A8}" srcOrd="1" destOrd="0" presId="urn:microsoft.com/office/officeart/2005/8/layout/hierarchy1"/>
    <dgm:cxn modelId="{84480B7C-CFD9-4CE5-8311-D77CD77B5502}" type="presParOf" srcId="{C16E0FE6-D21C-422D-97E8-70F92B1053A8}" destId="{29F63148-1193-40E5-941F-CDA5E514C624}" srcOrd="0" destOrd="0" presId="urn:microsoft.com/office/officeart/2005/8/layout/hierarchy1"/>
    <dgm:cxn modelId="{C4237798-A8BE-4461-88F2-14D05874A02E}" type="presParOf" srcId="{29F63148-1193-40E5-941F-CDA5E514C624}" destId="{0785AFF8-7982-44D4-A90F-E07D12202C5A}" srcOrd="0" destOrd="0" presId="urn:microsoft.com/office/officeart/2005/8/layout/hierarchy1"/>
    <dgm:cxn modelId="{64EAEBF2-F8E8-4245-9FD6-254722E9F179}" type="presParOf" srcId="{29F63148-1193-40E5-941F-CDA5E514C624}" destId="{22035D8B-FCA7-4C07-9CF3-66C1121AA186}" srcOrd="1" destOrd="0" presId="urn:microsoft.com/office/officeart/2005/8/layout/hierarchy1"/>
    <dgm:cxn modelId="{5831CCD7-FD1E-4839-A6B6-BB433B4023DE}" type="presParOf" srcId="{C16E0FE6-D21C-422D-97E8-70F92B1053A8}" destId="{DC7CD5A1-75BB-43BE-9FFB-E40D3E17EFCD}" srcOrd="1" destOrd="0" presId="urn:microsoft.com/office/officeart/2005/8/layout/hierarchy1"/>
    <dgm:cxn modelId="{BF301DD1-6F94-419F-BFCF-58AB62A751BA}" type="presParOf" srcId="{DC7CD5A1-75BB-43BE-9FFB-E40D3E17EFCD}" destId="{A02151FD-C16E-4742-8D0B-C582B9C8C254}" srcOrd="0" destOrd="0" presId="urn:microsoft.com/office/officeart/2005/8/layout/hierarchy1"/>
    <dgm:cxn modelId="{D9141EA7-31A4-4E0E-A40C-376BDB42ABE5}" type="presParOf" srcId="{DC7CD5A1-75BB-43BE-9FFB-E40D3E17EFCD}" destId="{5C0CBCC5-94B1-406B-8249-36F588A8A529}" srcOrd="1" destOrd="0" presId="urn:microsoft.com/office/officeart/2005/8/layout/hierarchy1"/>
    <dgm:cxn modelId="{AE52327C-6C01-4C46-B4A0-712D380931B0}" type="presParOf" srcId="{5C0CBCC5-94B1-406B-8249-36F588A8A529}" destId="{ED5653C5-61E8-434E-97D2-7FE876E15C98}" srcOrd="0" destOrd="0" presId="urn:microsoft.com/office/officeart/2005/8/layout/hierarchy1"/>
    <dgm:cxn modelId="{B6FE88F2-7022-4B3A-8A82-E26B6F60D1CF}" type="presParOf" srcId="{ED5653C5-61E8-434E-97D2-7FE876E15C98}" destId="{E9C8FCA7-A17A-405B-AF25-F0DC74D823D5}" srcOrd="0" destOrd="0" presId="urn:microsoft.com/office/officeart/2005/8/layout/hierarchy1"/>
    <dgm:cxn modelId="{0C1ECF75-9938-4985-8FA5-176222FF9D14}" type="presParOf" srcId="{ED5653C5-61E8-434E-97D2-7FE876E15C98}" destId="{12361437-1EC3-45C1-9BAC-9B6B669C5447}" srcOrd="1" destOrd="0" presId="urn:microsoft.com/office/officeart/2005/8/layout/hierarchy1"/>
    <dgm:cxn modelId="{5A95AF18-064E-43C3-AF4F-CED6BC75542D}" type="presParOf" srcId="{5C0CBCC5-94B1-406B-8249-36F588A8A529}" destId="{C133EB35-EAB3-409E-9144-458BAD0BD7C4}" srcOrd="1" destOrd="0" presId="urn:microsoft.com/office/officeart/2005/8/layout/hierarchy1"/>
    <dgm:cxn modelId="{33100DC1-555A-4C3B-96D9-40F6EB604A26}" type="presParOf" srcId="{DC7CD5A1-75BB-43BE-9FFB-E40D3E17EFCD}" destId="{5D735F4C-FA7C-46CC-8FB6-AC63716C54A5}" srcOrd="2" destOrd="0" presId="urn:microsoft.com/office/officeart/2005/8/layout/hierarchy1"/>
    <dgm:cxn modelId="{E55FA112-63C5-4863-A51F-CCCBFE829A1F}" type="presParOf" srcId="{DC7CD5A1-75BB-43BE-9FFB-E40D3E17EFCD}" destId="{C71422EE-E047-4EC7-B1ED-542369306AFA}" srcOrd="3" destOrd="0" presId="urn:microsoft.com/office/officeart/2005/8/layout/hierarchy1"/>
    <dgm:cxn modelId="{4B3BAA2F-4509-487C-A635-12EE0A81FD1E}" type="presParOf" srcId="{C71422EE-E047-4EC7-B1ED-542369306AFA}" destId="{5ADD2C13-C7E1-42D0-B741-041C0CC2B8A1}" srcOrd="0" destOrd="0" presId="urn:microsoft.com/office/officeart/2005/8/layout/hierarchy1"/>
    <dgm:cxn modelId="{4FF3503A-64A5-4717-9503-3D165A8FE574}" type="presParOf" srcId="{5ADD2C13-C7E1-42D0-B741-041C0CC2B8A1}" destId="{BCEAE5EF-A2F2-4CF5-9232-6735DF30D2C7}" srcOrd="0" destOrd="0" presId="urn:microsoft.com/office/officeart/2005/8/layout/hierarchy1"/>
    <dgm:cxn modelId="{E4181229-C33C-4463-9D04-24E60F25451B}" type="presParOf" srcId="{5ADD2C13-C7E1-42D0-B741-041C0CC2B8A1}" destId="{426F1AE4-FF55-4C73-A11C-D80CE448C7BB}" srcOrd="1" destOrd="0" presId="urn:microsoft.com/office/officeart/2005/8/layout/hierarchy1"/>
    <dgm:cxn modelId="{BCF98CA9-F8CC-491A-8948-5E8F1904AD86}" type="presParOf" srcId="{C71422EE-E047-4EC7-B1ED-542369306AFA}" destId="{ACA83B79-DB97-4760-9393-17E68AA2DB42}" srcOrd="1" destOrd="0" presId="urn:microsoft.com/office/officeart/2005/8/layout/hierarchy1"/>
    <dgm:cxn modelId="{FD3ABCB9-622E-446A-B0F1-77454E87C199}" type="presParOf" srcId="{DC12A772-F7B2-4660-BDB6-5D4E230A4536}" destId="{00DF3219-8C34-4500-90B1-08F16E94CD59}" srcOrd="2" destOrd="0" presId="urn:microsoft.com/office/officeart/2005/8/layout/hierarchy1"/>
    <dgm:cxn modelId="{BA9CF2C8-532A-46F3-9D54-77F3C67D2CF1}" type="presParOf" srcId="{DC12A772-F7B2-4660-BDB6-5D4E230A4536}" destId="{48546C7D-5673-4B65-AC8B-53723E433D1B}" srcOrd="3" destOrd="0" presId="urn:microsoft.com/office/officeart/2005/8/layout/hierarchy1"/>
    <dgm:cxn modelId="{956499E0-75FC-46F2-AEBF-D66E94DBA41E}" type="presParOf" srcId="{48546C7D-5673-4B65-AC8B-53723E433D1B}" destId="{54B55A28-7D9F-43E5-BFE8-475AE5D7D659}" srcOrd="0" destOrd="0" presId="urn:microsoft.com/office/officeart/2005/8/layout/hierarchy1"/>
    <dgm:cxn modelId="{F33CEF86-63AA-457E-A934-135390F7E83C}" type="presParOf" srcId="{54B55A28-7D9F-43E5-BFE8-475AE5D7D659}" destId="{9DD6FEB1-0F16-410E-8180-343B802F919D}" srcOrd="0" destOrd="0" presId="urn:microsoft.com/office/officeart/2005/8/layout/hierarchy1"/>
    <dgm:cxn modelId="{31EAB311-420B-4398-B7EE-E12453187A27}" type="presParOf" srcId="{54B55A28-7D9F-43E5-BFE8-475AE5D7D659}" destId="{DE29A10C-7089-47C2-A067-C6ECDEE71468}" srcOrd="1" destOrd="0" presId="urn:microsoft.com/office/officeart/2005/8/layout/hierarchy1"/>
    <dgm:cxn modelId="{DDEDE463-CBA9-4AB8-ABF4-462CA6EE9646}" type="presParOf" srcId="{48546C7D-5673-4B65-AC8B-53723E433D1B}" destId="{362513C6-63FE-4547-A39F-69BC9C3104DC}" srcOrd="1" destOrd="0" presId="urn:microsoft.com/office/officeart/2005/8/layout/hierarchy1"/>
    <dgm:cxn modelId="{6BE51F83-CFD5-44CE-8561-D8A6DA641500}" type="presParOf" srcId="{362513C6-63FE-4547-A39F-69BC9C3104DC}" destId="{73587381-8D94-4490-A122-A5A4A37D38BD}" srcOrd="0" destOrd="0" presId="urn:microsoft.com/office/officeart/2005/8/layout/hierarchy1"/>
    <dgm:cxn modelId="{A72E9F38-AD86-463C-A551-C2D7EB5B807D}" type="presParOf" srcId="{362513C6-63FE-4547-A39F-69BC9C3104DC}" destId="{5080210C-9880-49C7-84A6-3B770A305D68}" srcOrd="1" destOrd="0" presId="urn:microsoft.com/office/officeart/2005/8/layout/hierarchy1"/>
    <dgm:cxn modelId="{3638D9A3-A1EE-490D-B7E1-21E8C13925B4}" type="presParOf" srcId="{5080210C-9880-49C7-84A6-3B770A305D68}" destId="{A0A6C5A5-4590-4E0A-A2D1-4D115B00A479}" srcOrd="0" destOrd="0" presId="urn:microsoft.com/office/officeart/2005/8/layout/hierarchy1"/>
    <dgm:cxn modelId="{713FE2ED-C188-4BA3-8933-65D9B8C7D209}" type="presParOf" srcId="{A0A6C5A5-4590-4E0A-A2D1-4D115B00A479}" destId="{002A02FC-C439-4431-A318-3C33E494A55E}" srcOrd="0" destOrd="0" presId="urn:microsoft.com/office/officeart/2005/8/layout/hierarchy1"/>
    <dgm:cxn modelId="{B3537013-1DA4-4042-AB34-56F57F22D350}" type="presParOf" srcId="{A0A6C5A5-4590-4E0A-A2D1-4D115B00A479}" destId="{F4CDAC4C-45E2-45B9-B76F-8D7B0082107C}" srcOrd="1" destOrd="0" presId="urn:microsoft.com/office/officeart/2005/8/layout/hierarchy1"/>
    <dgm:cxn modelId="{FD40084D-D747-46E0-9306-60F0C52C6EA8}" type="presParOf" srcId="{5080210C-9880-49C7-84A6-3B770A305D68}" destId="{825163D5-675C-4DFD-830A-5BB71B97D8A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7D0F72-C8AE-46FF-B910-95A97945858D}"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EE494544-D64A-4224-91FA-C84F689BA8DB}">
      <dgm:prSet phldrT="[Text]"/>
      <dgm:spPr/>
      <dgm:t>
        <a:bodyPr/>
        <a:lstStyle/>
        <a:p>
          <a:r>
            <a:rPr lang="ar-EG" dirty="0">
              <a:solidFill>
                <a:srgbClr val="FFFF00"/>
              </a:solidFill>
            </a:rPr>
            <a:t>الجيومورفولوجيا</a:t>
          </a:r>
        </a:p>
        <a:p>
          <a:r>
            <a:rPr lang="en-GB" dirty="0">
              <a:solidFill>
                <a:srgbClr val="FFFF00"/>
              </a:solidFill>
            </a:rPr>
            <a:t>Geomorphology</a:t>
          </a:r>
        </a:p>
      </dgm:t>
    </dgm:pt>
    <dgm:pt modelId="{520D2EA9-DA86-4EC1-B7AB-321AC664E877}" type="parTrans" cxnId="{76EB1348-46A9-4133-87A3-079A109C9A77}">
      <dgm:prSet/>
      <dgm:spPr/>
      <dgm:t>
        <a:bodyPr/>
        <a:lstStyle/>
        <a:p>
          <a:endParaRPr lang="en-US"/>
        </a:p>
      </dgm:t>
    </dgm:pt>
    <dgm:pt modelId="{57695560-178F-47C3-8B90-5ED647C93163}" type="sibTrans" cxnId="{76EB1348-46A9-4133-87A3-079A109C9A77}">
      <dgm:prSet/>
      <dgm:spPr/>
      <dgm:t>
        <a:bodyPr/>
        <a:lstStyle/>
        <a:p>
          <a:endParaRPr lang="en-US"/>
        </a:p>
      </dgm:t>
    </dgm:pt>
    <dgm:pt modelId="{05D91C24-FCC2-473B-A5A2-64202AE4AB71}">
      <dgm:prSet phldrT="[Text]"/>
      <dgm:spPr/>
      <dgm:t>
        <a:bodyPr/>
        <a:lstStyle/>
        <a:p>
          <a:r>
            <a:rPr lang="en-GB" dirty="0"/>
            <a:t>Natural Resources</a:t>
          </a:r>
          <a:endParaRPr lang="en-US" dirty="0"/>
        </a:p>
      </dgm:t>
    </dgm:pt>
    <dgm:pt modelId="{5E62617B-747D-402E-BFE7-7DFBEAE87E07}" type="parTrans" cxnId="{545715E6-98C1-465D-9A48-4D5CB2BA74EE}">
      <dgm:prSet/>
      <dgm:spPr/>
      <dgm:t>
        <a:bodyPr/>
        <a:lstStyle/>
        <a:p>
          <a:endParaRPr lang="en-US"/>
        </a:p>
      </dgm:t>
    </dgm:pt>
    <dgm:pt modelId="{76CB8CF5-C9DC-4E07-8A37-3939E72542C5}" type="sibTrans" cxnId="{545715E6-98C1-465D-9A48-4D5CB2BA74EE}">
      <dgm:prSet/>
      <dgm:spPr/>
      <dgm:t>
        <a:bodyPr/>
        <a:lstStyle/>
        <a:p>
          <a:endParaRPr lang="en-US"/>
        </a:p>
      </dgm:t>
    </dgm:pt>
    <dgm:pt modelId="{5B5DB17C-F4D6-4615-AE36-5ECA6B14EEFC}">
      <dgm:prSet phldrT="[Text]"/>
      <dgm:spPr/>
      <dgm:t>
        <a:bodyPr/>
        <a:lstStyle/>
        <a:p>
          <a:r>
            <a:rPr lang="en-GB" dirty="0"/>
            <a:t>Climatology</a:t>
          </a:r>
          <a:endParaRPr lang="en-US" dirty="0"/>
        </a:p>
      </dgm:t>
    </dgm:pt>
    <dgm:pt modelId="{58506AC5-5D7B-4D33-92F6-0245BE44B0B4}" type="parTrans" cxnId="{8CE91767-5A20-4F9B-A0D4-DF251B4A73F4}">
      <dgm:prSet/>
      <dgm:spPr/>
      <dgm:t>
        <a:bodyPr/>
        <a:lstStyle/>
        <a:p>
          <a:endParaRPr lang="en-US"/>
        </a:p>
      </dgm:t>
    </dgm:pt>
    <dgm:pt modelId="{912591D7-1FCD-4B1C-9EBD-46A4514FC7D7}" type="sibTrans" cxnId="{8CE91767-5A20-4F9B-A0D4-DF251B4A73F4}">
      <dgm:prSet/>
      <dgm:spPr/>
      <dgm:t>
        <a:bodyPr/>
        <a:lstStyle/>
        <a:p>
          <a:endParaRPr lang="en-US"/>
        </a:p>
      </dgm:t>
    </dgm:pt>
    <dgm:pt modelId="{EC4322FA-642F-415C-A75E-C82EFD3BB20B}">
      <dgm:prSet phldrT="[Text]"/>
      <dgm:spPr/>
      <dgm:t>
        <a:bodyPr/>
        <a:lstStyle/>
        <a:p>
          <a:r>
            <a:rPr lang="en-GB" dirty="0"/>
            <a:t>Landscape</a:t>
          </a:r>
          <a:endParaRPr lang="en-US" dirty="0"/>
        </a:p>
      </dgm:t>
    </dgm:pt>
    <dgm:pt modelId="{09D45D92-98AF-4A17-BCEC-78F50B50A2DB}" type="parTrans" cxnId="{77F95D75-0811-48B6-9B2D-7FA7610DD35C}">
      <dgm:prSet/>
      <dgm:spPr/>
      <dgm:t>
        <a:bodyPr/>
        <a:lstStyle/>
        <a:p>
          <a:endParaRPr lang="en-US"/>
        </a:p>
      </dgm:t>
    </dgm:pt>
    <dgm:pt modelId="{B875057E-7B1A-4643-8989-F2AB05D8AE7D}" type="sibTrans" cxnId="{77F95D75-0811-48B6-9B2D-7FA7610DD35C}">
      <dgm:prSet/>
      <dgm:spPr/>
      <dgm:t>
        <a:bodyPr/>
        <a:lstStyle/>
        <a:p>
          <a:endParaRPr lang="en-US"/>
        </a:p>
      </dgm:t>
    </dgm:pt>
    <dgm:pt modelId="{F53EC48E-698C-4B48-A385-F7B5F01EF718}">
      <dgm:prSet/>
      <dgm:spPr/>
      <dgm:t>
        <a:bodyPr/>
        <a:lstStyle/>
        <a:p>
          <a:r>
            <a:rPr lang="en-GB" dirty="0"/>
            <a:t>Morphology</a:t>
          </a:r>
        </a:p>
      </dgm:t>
    </dgm:pt>
    <dgm:pt modelId="{8625C380-F0D8-4164-AB40-9A8DC9652F68}" type="parTrans" cxnId="{45C8BB1A-476D-4878-8761-C4F91BF98742}">
      <dgm:prSet/>
      <dgm:spPr/>
      <dgm:t>
        <a:bodyPr/>
        <a:lstStyle/>
        <a:p>
          <a:endParaRPr lang="en-US"/>
        </a:p>
      </dgm:t>
    </dgm:pt>
    <dgm:pt modelId="{55FEA9AD-24A1-4D7F-B6DC-CDBB3A12ED48}" type="sibTrans" cxnId="{45C8BB1A-476D-4878-8761-C4F91BF98742}">
      <dgm:prSet/>
      <dgm:spPr/>
      <dgm:t>
        <a:bodyPr/>
        <a:lstStyle/>
        <a:p>
          <a:endParaRPr lang="en-US"/>
        </a:p>
      </dgm:t>
    </dgm:pt>
    <dgm:pt modelId="{E94F1011-1B71-4921-91C0-C075CCE454B7}">
      <dgm:prSet/>
      <dgm:spPr/>
      <dgm:t>
        <a:bodyPr/>
        <a:lstStyle/>
        <a:p>
          <a:r>
            <a:rPr lang="en-GB" dirty="0"/>
            <a:t>Biogeography</a:t>
          </a:r>
          <a:endParaRPr lang="en-US" dirty="0"/>
        </a:p>
      </dgm:t>
    </dgm:pt>
    <dgm:pt modelId="{22528315-C57E-40CE-9189-D9789B010816}" type="parTrans" cxnId="{F47DCFC1-0352-4C43-A023-EFA68C81D3DC}">
      <dgm:prSet/>
      <dgm:spPr/>
      <dgm:t>
        <a:bodyPr/>
        <a:lstStyle/>
        <a:p>
          <a:endParaRPr lang="en-US"/>
        </a:p>
      </dgm:t>
    </dgm:pt>
    <dgm:pt modelId="{ACAA6999-99F9-4CEE-BEEA-A20EB2DCD780}" type="sibTrans" cxnId="{F47DCFC1-0352-4C43-A023-EFA68C81D3DC}">
      <dgm:prSet/>
      <dgm:spPr/>
      <dgm:t>
        <a:bodyPr/>
        <a:lstStyle/>
        <a:p>
          <a:endParaRPr lang="en-US"/>
        </a:p>
      </dgm:t>
    </dgm:pt>
    <dgm:pt modelId="{62ACECE8-8335-48B6-87F0-D2386AF99A2F}" type="pres">
      <dgm:prSet presAssocID="{827D0F72-C8AE-46FF-B910-95A97945858D}" presName="Name0" presStyleCnt="0">
        <dgm:presLayoutVars>
          <dgm:dir/>
          <dgm:resizeHandles val="exact"/>
        </dgm:presLayoutVars>
      </dgm:prSet>
      <dgm:spPr/>
    </dgm:pt>
    <dgm:pt modelId="{4D3FF550-DB2A-4D5F-8B04-B89907A2ABDD}" type="pres">
      <dgm:prSet presAssocID="{827D0F72-C8AE-46FF-B910-95A97945858D}" presName="cycle" presStyleCnt="0"/>
      <dgm:spPr/>
    </dgm:pt>
    <dgm:pt modelId="{CD367F25-C68C-4992-8E55-E78126FF5CC2}" type="pres">
      <dgm:prSet presAssocID="{EE494544-D64A-4224-91FA-C84F689BA8DB}" presName="nodeFirstNode" presStyleLbl="node1" presStyleIdx="0" presStyleCnt="6">
        <dgm:presLayoutVars>
          <dgm:bulletEnabled val="1"/>
        </dgm:presLayoutVars>
      </dgm:prSet>
      <dgm:spPr/>
    </dgm:pt>
    <dgm:pt modelId="{3DCD2A20-81A1-42DE-ABB3-35F1DE9A2F91}" type="pres">
      <dgm:prSet presAssocID="{57695560-178F-47C3-8B90-5ED647C93163}" presName="sibTransFirstNode" presStyleLbl="bgShp" presStyleIdx="0" presStyleCnt="1"/>
      <dgm:spPr/>
    </dgm:pt>
    <dgm:pt modelId="{62EBA56C-1248-4A33-979F-1EA4EF62CA65}" type="pres">
      <dgm:prSet presAssocID="{F53EC48E-698C-4B48-A385-F7B5F01EF718}" presName="nodeFollowingNodes" presStyleLbl="node1" presStyleIdx="1" presStyleCnt="6">
        <dgm:presLayoutVars>
          <dgm:bulletEnabled val="1"/>
        </dgm:presLayoutVars>
      </dgm:prSet>
      <dgm:spPr/>
    </dgm:pt>
    <dgm:pt modelId="{75AED3A7-AB65-45E2-9E94-6002E0282B5F}" type="pres">
      <dgm:prSet presAssocID="{E94F1011-1B71-4921-91C0-C075CCE454B7}" presName="nodeFollowingNodes" presStyleLbl="node1" presStyleIdx="2" presStyleCnt="6">
        <dgm:presLayoutVars>
          <dgm:bulletEnabled val="1"/>
        </dgm:presLayoutVars>
      </dgm:prSet>
      <dgm:spPr/>
    </dgm:pt>
    <dgm:pt modelId="{B706A665-1AA3-4B10-87B4-D44E36917597}" type="pres">
      <dgm:prSet presAssocID="{05D91C24-FCC2-473B-A5A2-64202AE4AB71}" presName="nodeFollowingNodes" presStyleLbl="node1" presStyleIdx="3" presStyleCnt="6">
        <dgm:presLayoutVars>
          <dgm:bulletEnabled val="1"/>
        </dgm:presLayoutVars>
      </dgm:prSet>
      <dgm:spPr/>
    </dgm:pt>
    <dgm:pt modelId="{A9BB237C-9F03-413D-9911-DC1EFFB2FDC2}" type="pres">
      <dgm:prSet presAssocID="{5B5DB17C-F4D6-4615-AE36-5ECA6B14EEFC}" presName="nodeFollowingNodes" presStyleLbl="node1" presStyleIdx="4" presStyleCnt="6">
        <dgm:presLayoutVars>
          <dgm:bulletEnabled val="1"/>
        </dgm:presLayoutVars>
      </dgm:prSet>
      <dgm:spPr/>
    </dgm:pt>
    <dgm:pt modelId="{8860963E-FAF8-49B2-9827-6DC150D1D86C}" type="pres">
      <dgm:prSet presAssocID="{EC4322FA-642F-415C-A75E-C82EFD3BB20B}" presName="nodeFollowingNodes" presStyleLbl="node1" presStyleIdx="5" presStyleCnt="6">
        <dgm:presLayoutVars>
          <dgm:bulletEnabled val="1"/>
        </dgm:presLayoutVars>
      </dgm:prSet>
      <dgm:spPr/>
    </dgm:pt>
  </dgm:ptLst>
  <dgm:cxnLst>
    <dgm:cxn modelId="{53FB400F-7BD1-47D9-B92C-81DA4856ED28}" type="presOf" srcId="{EE494544-D64A-4224-91FA-C84F689BA8DB}" destId="{CD367F25-C68C-4992-8E55-E78126FF5CC2}" srcOrd="0" destOrd="0" presId="urn:microsoft.com/office/officeart/2005/8/layout/cycle3"/>
    <dgm:cxn modelId="{1D069B11-EE54-47E0-B6E7-B825C2D43011}" type="presOf" srcId="{05D91C24-FCC2-473B-A5A2-64202AE4AB71}" destId="{B706A665-1AA3-4B10-87B4-D44E36917597}" srcOrd="0" destOrd="0" presId="urn:microsoft.com/office/officeart/2005/8/layout/cycle3"/>
    <dgm:cxn modelId="{B2068316-6675-4339-9477-7F04A808F604}" type="presOf" srcId="{EC4322FA-642F-415C-A75E-C82EFD3BB20B}" destId="{8860963E-FAF8-49B2-9827-6DC150D1D86C}" srcOrd="0" destOrd="0" presId="urn:microsoft.com/office/officeart/2005/8/layout/cycle3"/>
    <dgm:cxn modelId="{45C8BB1A-476D-4878-8761-C4F91BF98742}" srcId="{827D0F72-C8AE-46FF-B910-95A97945858D}" destId="{F53EC48E-698C-4B48-A385-F7B5F01EF718}" srcOrd="1" destOrd="0" parTransId="{8625C380-F0D8-4164-AB40-9A8DC9652F68}" sibTransId="{55FEA9AD-24A1-4D7F-B6DC-CDBB3A12ED48}"/>
    <dgm:cxn modelId="{FA4F062A-C9EC-482C-89C6-E0D0AF0ABBBC}" type="presOf" srcId="{E94F1011-1B71-4921-91C0-C075CCE454B7}" destId="{75AED3A7-AB65-45E2-9E94-6002E0282B5F}" srcOrd="0" destOrd="0" presId="urn:microsoft.com/office/officeart/2005/8/layout/cycle3"/>
    <dgm:cxn modelId="{A17A6931-46C8-43AE-99A2-1516FB4E877B}" type="presOf" srcId="{5B5DB17C-F4D6-4615-AE36-5ECA6B14EEFC}" destId="{A9BB237C-9F03-413D-9911-DC1EFFB2FDC2}" srcOrd="0" destOrd="0" presId="urn:microsoft.com/office/officeart/2005/8/layout/cycle3"/>
    <dgm:cxn modelId="{8CE91767-5A20-4F9B-A0D4-DF251B4A73F4}" srcId="{827D0F72-C8AE-46FF-B910-95A97945858D}" destId="{5B5DB17C-F4D6-4615-AE36-5ECA6B14EEFC}" srcOrd="4" destOrd="0" parTransId="{58506AC5-5D7B-4D33-92F6-0245BE44B0B4}" sibTransId="{912591D7-1FCD-4B1C-9EBD-46A4514FC7D7}"/>
    <dgm:cxn modelId="{76EB1348-46A9-4133-87A3-079A109C9A77}" srcId="{827D0F72-C8AE-46FF-B910-95A97945858D}" destId="{EE494544-D64A-4224-91FA-C84F689BA8DB}" srcOrd="0" destOrd="0" parTransId="{520D2EA9-DA86-4EC1-B7AB-321AC664E877}" sibTransId="{57695560-178F-47C3-8B90-5ED647C93163}"/>
    <dgm:cxn modelId="{6D02E64E-3D46-4D23-A59F-A0F7A0F80D11}" type="presOf" srcId="{827D0F72-C8AE-46FF-B910-95A97945858D}" destId="{62ACECE8-8335-48B6-87F0-D2386AF99A2F}" srcOrd="0" destOrd="0" presId="urn:microsoft.com/office/officeart/2005/8/layout/cycle3"/>
    <dgm:cxn modelId="{77F95D75-0811-48B6-9B2D-7FA7610DD35C}" srcId="{827D0F72-C8AE-46FF-B910-95A97945858D}" destId="{EC4322FA-642F-415C-A75E-C82EFD3BB20B}" srcOrd="5" destOrd="0" parTransId="{09D45D92-98AF-4A17-BCEC-78F50B50A2DB}" sibTransId="{B875057E-7B1A-4643-8989-F2AB05D8AE7D}"/>
    <dgm:cxn modelId="{DB3780B0-0BA7-4CC0-B307-6AAFA3195F5E}" type="presOf" srcId="{57695560-178F-47C3-8B90-5ED647C93163}" destId="{3DCD2A20-81A1-42DE-ABB3-35F1DE9A2F91}" srcOrd="0" destOrd="0" presId="urn:microsoft.com/office/officeart/2005/8/layout/cycle3"/>
    <dgm:cxn modelId="{F47DCFC1-0352-4C43-A023-EFA68C81D3DC}" srcId="{827D0F72-C8AE-46FF-B910-95A97945858D}" destId="{E94F1011-1B71-4921-91C0-C075CCE454B7}" srcOrd="2" destOrd="0" parTransId="{22528315-C57E-40CE-9189-D9789B010816}" sibTransId="{ACAA6999-99F9-4CEE-BEEA-A20EB2DCD780}"/>
    <dgm:cxn modelId="{F2C3C8CC-43A8-4576-9985-97BB09FC56EF}" type="presOf" srcId="{F53EC48E-698C-4B48-A385-F7B5F01EF718}" destId="{62EBA56C-1248-4A33-979F-1EA4EF62CA65}" srcOrd="0" destOrd="0" presId="urn:microsoft.com/office/officeart/2005/8/layout/cycle3"/>
    <dgm:cxn modelId="{545715E6-98C1-465D-9A48-4D5CB2BA74EE}" srcId="{827D0F72-C8AE-46FF-B910-95A97945858D}" destId="{05D91C24-FCC2-473B-A5A2-64202AE4AB71}" srcOrd="3" destOrd="0" parTransId="{5E62617B-747D-402E-BFE7-7DFBEAE87E07}" sibTransId="{76CB8CF5-C9DC-4E07-8A37-3939E72542C5}"/>
    <dgm:cxn modelId="{D25C8B43-2FBB-4A5B-824D-A2EF849A716E}" type="presParOf" srcId="{62ACECE8-8335-48B6-87F0-D2386AF99A2F}" destId="{4D3FF550-DB2A-4D5F-8B04-B89907A2ABDD}" srcOrd="0" destOrd="0" presId="urn:microsoft.com/office/officeart/2005/8/layout/cycle3"/>
    <dgm:cxn modelId="{876D6220-F4FC-42DC-85DB-8D0020EF33D0}" type="presParOf" srcId="{4D3FF550-DB2A-4D5F-8B04-B89907A2ABDD}" destId="{CD367F25-C68C-4992-8E55-E78126FF5CC2}" srcOrd="0" destOrd="0" presId="urn:microsoft.com/office/officeart/2005/8/layout/cycle3"/>
    <dgm:cxn modelId="{8846512D-C1F8-4F63-8408-080B3EDF83AD}" type="presParOf" srcId="{4D3FF550-DB2A-4D5F-8B04-B89907A2ABDD}" destId="{3DCD2A20-81A1-42DE-ABB3-35F1DE9A2F91}" srcOrd="1" destOrd="0" presId="urn:microsoft.com/office/officeart/2005/8/layout/cycle3"/>
    <dgm:cxn modelId="{5B0E7166-BDB1-4061-B556-75ABAD377925}" type="presParOf" srcId="{4D3FF550-DB2A-4D5F-8B04-B89907A2ABDD}" destId="{62EBA56C-1248-4A33-979F-1EA4EF62CA65}" srcOrd="2" destOrd="0" presId="urn:microsoft.com/office/officeart/2005/8/layout/cycle3"/>
    <dgm:cxn modelId="{16DA8D8C-5BE6-4557-8232-E7914CF6BC1E}" type="presParOf" srcId="{4D3FF550-DB2A-4D5F-8B04-B89907A2ABDD}" destId="{75AED3A7-AB65-45E2-9E94-6002E0282B5F}" srcOrd="3" destOrd="0" presId="urn:microsoft.com/office/officeart/2005/8/layout/cycle3"/>
    <dgm:cxn modelId="{35825606-5394-4BFD-B7C6-92AC252A4F87}" type="presParOf" srcId="{4D3FF550-DB2A-4D5F-8B04-B89907A2ABDD}" destId="{B706A665-1AA3-4B10-87B4-D44E36917597}" srcOrd="4" destOrd="0" presId="urn:microsoft.com/office/officeart/2005/8/layout/cycle3"/>
    <dgm:cxn modelId="{F7DA7BFD-E808-4681-B6EF-1FBCBC515E7B}" type="presParOf" srcId="{4D3FF550-DB2A-4D5F-8B04-B89907A2ABDD}" destId="{A9BB237C-9F03-413D-9911-DC1EFFB2FDC2}" srcOrd="5" destOrd="0" presId="urn:microsoft.com/office/officeart/2005/8/layout/cycle3"/>
    <dgm:cxn modelId="{48EBAC64-976F-4904-B029-087CE5522784}" type="presParOf" srcId="{4D3FF550-DB2A-4D5F-8B04-B89907A2ABDD}" destId="{8860963E-FAF8-49B2-9827-6DC150D1D86C}"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587381-8D94-4490-A122-A5A4A37D38BD}">
      <dsp:nvSpPr>
        <dsp:cNvPr id="0" name=""/>
        <dsp:cNvSpPr/>
      </dsp:nvSpPr>
      <dsp:spPr>
        <a:xfrm>
          <a:off x="5318065" y="3018283"/>
          <a:ext cx="91440" cy="529800"/>
        </a:xfrm>
        <a:custGeom>
          <a:avLst/>
          <a:gdLst/>
          <a:ahLst/>
          <a:cxnLst/>
          <a:rect l="0" t="0" r="0" b="0"/>
          <a:pathLst>
            <a:path>
              <a:moveTo>
                <a:pt x="45720" y="0"/>
              </a:moveTo>
              <a:lnTo>
                <a:pt x="45720" y="529800"/>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DF3219-8C34-4500-90B1-08F16E94CD59}">
      <dsp:nvSpPr>
        <dsp:cNvPr id="0" name=""/>
        <dsp:cNvSpPr/>
      </dsp:nvSpPr>
      <dsp:spPr>
        <a:xfrm>
          <a:off x="3693927" y="1331727"/>
          <a:ext cx="1669857" cy="529800"/>
        </a:xfrm>
        <a:custGeom>
          <a:avLst/>
          <a:gdLst/>
          <a:ahLst/>
          <a:cxnLst/>
          <a:rect l="0" t="0" r="0" b="0"/>
          <a:pathLst>
            <a:path>
              <a:moveTo>
                <a:pt x="0" y="0"/>
              </a:moveTo>
              <a:lnTo>
                <a:pt x="0" y="361043"/>
              </a:lnTo>
              <a:lnTo>
                <a:pt x="1669857" y="361043"/>
              </a:lnTo>
              <a:lnTo>
                <a:pt x="1669857" y="52980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735F4C-FA7C-46CC-8FB6-AC63716C54A5}">
      <dsp:nvSpPr>
        <dsp:cNvPr id="0" name=""/>
        <dsp:cNvSpPr/>
      </dsp:nvSpPr>
      <dsp:spPr>
        <a:xfrm>
          <a:off x="2024070" y="3018283"/>
          <a:ext cx="1113238" cy="529800"/>
        </a:xfrm>
        <a:custGeom>
          <a:avLst/>
          <a:gdLst/>
          <a:ahLst/>
          <a:cxnLst/>
          <a:rect l="0" t="0" r="0" b="0"/>
          <a:pathLst>
            <a:path>
              <a:moveTo>
                <a:pt x="0" y="0"/>
              </a:moveTo>
              <a:lnTo>
                <a:pt x="0" y="361043"/>
              </a:lnTo>
              <a:lnTo>
                <a:pt x="1113238" y="361043"/>
              </a:lnTo>
              <a:lnTo>
                <a:pt x="1113238" y="529800"/>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2151FD-C16E-4742-8D0B-C582B9C8C254}">
      <dsp:nvSpPr>
        <dsp:cNvPr id="0" name=""/>
        <dsp:cNvSpPr/>
      </dsp:nvSpPr>
      <dsp:spPr>
        <a:xfrm>
          <a:off x="910831" y="3018283"/>
          <a:ext cx="1113238" cy="529800"/>
        </a:xfrm>
        <a:custGeom>
          <a:avLst/>
          <a:gdLst/>
          <a:ahLst/>
          <a:cxnLst/>
          <a:rect l="0" t="0" r="0" b="0"/>
          <a:pathLst>
            <a:path>
              <a:moveTo>
                <a:pt x="1113238" y="0"/>
              </a:moveTo>
              <a:lnTo>
                <a:pt x="1113238" y="361043"/>
              </a:lnTo>
              <a:lnTo>
                <a:pt x="0" y="361043"/>
              </a:lnTo>
              <a:lnTo>
                <a:pt x="0" y="529800"/>
              </a:lnTo>
            </a:path>
          </a:pathLst>
        </a:custGeom>
        <a:noFill/>
        <a:ln w="400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8D0C08-37C3-4165-8E24-9ABD69DA85B1}">
      <dsp:nvSpPr>
        <dsp:cNvPr id="0" name=""/>
        <dsp:cNvSpPr/>
      </dsp:nvSpPr>
      <dsp:spPr>
        <a:xfrm>
          <a:off x="2024070" y="1331727"/>
          <a:ext cx="1669857" cy="529800"/>
        </a:xfrm>
        <a:custGeom>
          <a:avLst/>
          <a:gdLst/>
          <a:ahLst/>
          <a:cxnLst/>
          <a:rect l="0" t="0" r="0" b="0"/>
          <a:pathLst>
            <a:path>
              <a:moveTo>
                <a:pt x="1669857" y="0"/>
              </a:moveTo>
              <a:lnTo>
                <a:pt x="1669857" y="361043"/>
              </a:lnTo>
              <a:lnTo>
                <a:pt x="0" y="361043"/>
              </a:lnTo>
              <a:lnTo>
                <a:pt x="0" y="529800"/>
              </a:lnTo>
            </a:path>
          </a:pathLst>
        </a:custGeom>
        <a:noFill/>
        <a:ln w="400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DC550D-5C83-488F-89FB-3AAD5834A419}">
      <dsp:nvSpPr>
        <dsp:cNvPr id="0" name=""/>
        <dsp:cNvSpPr/>
      </dsp:nvSpPr>
      <dsp:spPr>
        <a:xfrm>
          <a:off x="2783096" y="174971"/>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8E9B65-640A-48DE-9A1D-37B48DD6D165}">
      <dsp:nvSpPr>
        <dsp:cNvPr id="0" name=""/>
        <dsp:cNvSpPr/>
      </dsp:nvSpPr>
      <dsp:spPr>
        <a:xfrm>
          <a:off x="2985503" y="367257"/>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dirty="0"/>
            <a:t>علم الجغرافيا</a:t>
          </a:r>
        </a:p>
        <a:p>
          <a:pPr marL="0" lvl="0" indent="0" algn="ctr" defTabSz="844550">
            <a:lnSpc>
              <a:spcPct val="90000"/>
            </a:lnSpc>
            <a:spcBef>
              <a:spcPct val="0"/>
            </a:spcBef>
            <a:spcAft>
              <a:spcPct val="35000"/>
            </a:spcAft>
            <a:buNone/>
          </a:pPr>
          <a:r>
            <a:rPr lang="en-GB" sz="1900" kern="1200" dirty="0"/>
            <a:t>Geography</a:t>
          </a:r>
          <a:endParaRPr lang="en-US" sz="1900" kern="1200" dirty="0"/>
        </a:p>
      </dsp:txBody>
      <dsp:txXfrm>
        <a:off x="3019383" y="401137"/>
        <a:ext cx="1753903" cy="1088996"/>
      </dsp:txXfrm>
    </dsp:sp>
    <dsp:sp modelId="{0785AFF8-7982-44D4-A90F-E07D12202C5A}">
      <dsp:nvSpPr>
        <dsp:cNvPr id="0" name=""/>
        <dsp:cNvSpPr/>
      </dsp:nvSpPr>
      <dsp:spPr>
        <a:xfrm>
          <a:off x="1113238" y="1861527"/>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035D8B-FCA7-4C07-9CF3-66C1121AA186}">
      <dsp:nvSpPr>
        <dsp:cNvPr id="0" name=""/>
        <dsp:cNvSpPr/>
      </dsp:nvSpPr>
      <dsp:spPr>
        <a:xfrm>
          <a:off x="1315645" y="2053814"/>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dirty="0"/>
            <a:t>الجغرافيا البشرية</a:t>
          </a:r>
        </a:p>
        <a:p>
          <a:pPr marL="0" lvl="0" indent="0" algn="ctr" defTabSz="844550">
            <a:lnSpc>
              <a:spcPct val="90000"/>
            </a:lnSpc>
            <a:spcBef>
              <a:spcPct val="0"/>
            </a:spcBef>
            <a:spcAft>
              <a:spcPct val="35000"/>
            </a:spcAft>
            <a:buNone/>
          </a:pPr>
          <a:r>
            <a:rPr lang="en-GB" sz="1900" kern="1200" dirty="0"/>
            <a:t>Human Geography</a:t>
          </a:r>
          <a:endParaRPr lang="en-US" sz="1900" kern="1200" dirty="0"/>
        </a:p>
      </dsp:txBody>
      <dsp:txXfrm>
        <a:off x="1349525" y="2087694"/>
        <a:ext cx="1753903" cy="1088996"/>
      </dsp:txXfrm>
    </dsp:sp>
    <dsp:sp modelId="{E9C8FCA7-A17A-405B-AF25-F0DC74D823D5}">
      <dsp:nvSpPr>
        <dsp:cNvPr id="0" name=""/>
        <dsp:cNvSpPr/>
      </dsp:nvSpPr>
      <dsp:spPr>
        <a:xfrm>
          <a:off x="0" y="3548084"/>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361437-1EC3-45C1-9BAC-9B6B669C5447}">
      <dsp:nvSpPr>
        <dsp:cNvPr id="0" name=""/>
        <dsp:cNvSpPr/>
      </dsp:nvSpPr>
      <dsp:spPr>
        <a:xfrm>
          <a:off x="202406" y="3740370"/>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dirty="0"/>
            <a:t>الجغرافيا الاقتصادية</a:t>
          </a:r>
        </a:p>
        <a:p>
          <a:pPr marL="0" lvl="0" indent="0" algn="ctr" defTabSz="844550">
            <a:lnSpc>
              <a:spcPct val="90000"/>
            </a:lnSpc>
            <a:spcBef>
              <a:spcPct val="0"/>
            </a:spcBef>
            <a:spcAft>
              <a:spcPct val="35000"/>
            </a:spcAft>
            <a:buNone/>
          </a:pPr>
          <a:r>
            <a:rPr lang="en-GB" sz="1900" kern="1200" dirty="0"/>
            <a:t>Economic Geography</a:t>
          </a:r>
          <a:endParaRPr lang="en-US" sz="1900" kern="1200" dirty="0"/>
        </a:p>
      </dsp:txBody>
      <dsp:txXfrm>
        <a:off x="236286" y="3774250"/>
        <a:ext cx="1753903" cy="1088996"/>
      </dsp:txXfrm>
    </dsp:sp>
    <dsp:sp modelId="{BCEAE5EF-A2F2-4CF5-9232-6735DF30D2C7}">
      <dsp:nvSpPr>
        <dsp:cNvPr id="0" name=""/>
        <dsp:cNvSpPr/>
      </dsp:nvSpPr>
      <dsp:spPr>
        <a:xfrm>
          <a:off x="2226477" y="3548084"/>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6F1AE4-FF55-4C73-A11C-D80CE448C7BB}">
      <dsp:nvSpPr>
        <dsp:cNvPr id="0" name=""/>
        <dsp:cNvSpPr/>
      </dsp:nvSpPr>
      <dsp:spPr>
        <a:xfrm>
          <a:off x="2428884" y="3740370"/>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Human Geography</a:t>
          </a:r>
          <a:endParaRPr lang="en-US" sz="1900" kern="1200" dirty="0"/>
        </a:p>
      </dsp:txBody>
      <dsp:txXfrm>
        <a:off x="2462764" y="3774250"/>
        <a:ext cx="1753903" cy="1088996"/>
      </dsp:txXfrm>
    </dsp:sp>
    <dsp:sp modelId="{9DD6FEB1-0F16-410E-8180-343B802F919D}">
      <dsp:nvSpPr>
        <dsp:cNvPr id="0" name=""/>
        <dsp:cNvSpPr/>
      </dsp:nvSpPr>
      <dsp:spPr>
        <a:xfrm>
          <a:off x="4452954" y="1861527"/>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29A10C-7089-47C2-A067-C6ECDEE71468}">
      <dsp:nvSpPr>
        <dsp:cNvPr id="0" name=""/>
        <dsp:cNvSpPr/>
      </dsp:nvSpPr>
      <dsp:spPr>
        <a:xfrm>
          <a:off x="4655361" y="2053814"/>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kern="1200" dirty="0"/>
            <a:t>Physical Geography</a:t>
          </a:r>
          <a:endParaRPr lang="en-US" sz="1900" kern="1200" dirty="0"/>
        </a:p>
      </dsp:txBody>
      <dsp:txXfrm>
        <a:off x="4689241" y="2087694"/>
        <a:ext cx="1753903" cy="1088996"/>
      </dsp:txXfrm>
    </dsp:sp>
    <dsp:sp modelId="{002A02FC-C439-4431-A318-3C33E494A55E}">
      <dsp:nvSpPr>
        <dsp:cNvPr id="0" name=""/>
        <dsp:cNvSpPr/>
      </dsp:nvSpPr>
      <dsp:spPr>
        <a:xfrm>
          <a:off x="4452954" y="3548084"/>
          <a:ext cx="1821663" cy="1156756"/>
        </a:xfrm>
        <a:prstGeom prst="roundRect">
          <a:avLst>
            <a:gd name="adj" fmla="val 10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CDAC4C-45E2-45B9-B76F-8D7B0082107C}">
      <dsp:nvSpPr>
        <dsp:cNvPr id="0" name=""/>
        <dsp:cNvSpPr/>
      </dsp:nvSpPr>
      <dsp:spPr>
        <a:xfrm>
          <a:off x="4655361" y="3740370"/>
          <a:ext cx="1821663" cy="1156756"/>
        </a:xfrm>
        <a:prstGeom prst="roundRect">
          <a:avLst>
            <a:gd name="adj" fmla="val 10000"/>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dirty="0"/>
            <a:t>الجغرافيا الطبيعية</a:t>
          </a:r>
        </a:p>
        <a:p>
          <a:pPr marL="0" lvl="0" indent="0" algn="ctr" defTabSz="844550">
            <a:lnSpc>
              <a:spcPct val="90000"/>
            </a:lnSpc>
            <a:spcBef>
              <a:spcPct val="0"/>
            </a:spcBef>
            <a:spcAft>
              <a:spcPct val="35000"/>
            </a:spcAft>
            <a:buNone/>
          </a:pPr>
          <a:r>
            <a:rPr lang="en-GB" sz="1900" kern="1200" dirty="0"/>
            <a:t>Physiography</a:t>
          </a:r>
          <a:endParaRPr lang="en-US" sz="1900" kern="1200" dirty="0"/>
        </a:p>
      </dsp:txBody>
      <dsp:txXfrm>
        <a:off x="4689241" y="3774250"/>
        <a:ext cx="1753903" cy="1088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D2A20-81A1-42DE-ABB3-35F1DE9A2F91}">
      <dsp:nvSpPr>
        <dsp:cNvPr id="0" name=""/>
        <dsp:cNvSpPr/>
      </dsp:nvSpPr>
      <dsp:spPr>
        <a:xfrm>
          <a:off x="1197510" y="-4767"/>
          <a:ext cx="4843978" cy="4843978"/>
        </a:xfrm>
        <a:prstGeom prst="circularArrow">
          <a:avLst>
            <a:gd name="adj1" fmla="val 5274"/>
            <a:gd name="adj2" fmla="val 312630"/>
            <a:gd name="adj3" fmla="val 14241751"/>
            <a:gd name="adj4" fmla="val 17119053"/>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367F25-C68C-4992-8E55-E78126FF5CC2}">
      <dsp:nvSpPr>
        <dsp:cNvPr id="0" name=""/>
        <dsp:cNvSpPr/>
      </dsp:nvSpPr>
      <dsp:spPr>
        <a:xfrm>
          <a:off x="2705788" y="1360"/>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ar-EG" sz="1700" kern="1200" dirty="0">
              <a:solidFill>
                <a:srgbClr val="FFFF00"/>
              </a:solidFill>
            </a:rPr>
            <a:t>الجيومورفولوجيا</a:t>
          </a:r>
        </a:p>
        <a:p>
          <a:pPr marL="0" lvl="0" indent="0" algn="ctr" defTabSz="755650">
            <a:lnSpc>
              <a:spcPct val="90000"/>
            </a:lnSpc>
            <a:spcBef>
              <a:spcPct val="0"/>
            </a:spcBef>
            <a:spcAft>
              <a:spcPct val="35000"/>
            </a:spcAft>
            <a:buNone/>
          </a:pPr>
          <a:r>
            <a:rPr lang="en-GB" sz="1700" kern="1200" dirty="0">
              <a:solidFill>
                <a:srgbClr val="FFFF00"/>
              </a:solidFill>
            </a:rPr>
            <a:t>Geomorphology</a:t>
          </a:r>
        </a:p>
      </dsp:txBody>
      <dsp:txXfrm>
        <a:off x="2750392" y="45964"/>
        <a:ext cx="1738215" cy="824503"/>
      </dsp:txXfrm>
    </dsp:sp>
    <dsp:sp modelId="{62EBA56C-1248-4A33-979F-1EA4EF62CA65}">
      <dsp:nvSpPr>
        <dsp:cNvPr id="0" name=""/>
        <dsp:cNvSpPr/>
      </dsp:nvSpPr>
      <dsp:spPr>
        <a:xfrm>
          <a:off x="4407617" y="983911"/>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Morphology</a:t>
          </a:r>
        </a:p>
      </dsp:txBody>
      <dsp:txXfrm>
        <a:off x="4452221" y="1028515"/>
        <a:ext cx="1738215" cy="824503"/>
      </dsp:txXfrm>
    </dsp:sp>
    <dsp:sp modelId="{75AED3A7-AB65-45E2-9E94-6002E0282B5F}">
      <dsp:nvSpPr>
        <dsp:cNvPr id="0" name=""/>
        <dsp:cNvSpPr/>
      </dsp:nvSpPr>
      <dsp:spPr>
        <a:xfrm>
          <a:off x="4407617" y="2949014"/>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Biogeography</a:t>
          </a:r>
          <a:endParaRPr lang="en-US" sz="1700" kern="1200" dirty="0"/>
        </a:p>
      </dsp:txBody>
      <dsp:txXfrm>
        <a:off x="4452221" y="2993618"/>
        <a:ext cx="1738215" cy="824503"/>
      </dsp:txXfrm>
    </dsp:sp>
    <dsp:sp modelId="{B706A665-1AA3-4B10-87B4-D44E36917597}">
      <dsp:nvSpPr>
        <dsp:cNvPr id="0" name=""/>
        <dsp:cNvSpPr/>
      </dsp:nvSpPr>
      <dsp:spPr>
        <a:xfrm>
          <a:off x="2705788" y="3931566"/>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Natural Resources</a:t>
          </a:r>
          <a:endParaRPr lang="en-US" sz="1700" kern="1200" dirty="0"/>
        </a:p>
      </dsp:txBody>
      <dsp:txXfrm>
        <a:off x="2750392" y="3976170"/>
        <a:ext cx="1738215" cy="824503"/>
      </dsp:txXfrm>
    </dsp:sp>
    <dsp:sp modelId="{A9BB237C-9F03-413D-9911-DC1EFFB2FDC2}">
      <dsp:nvSpPr>
        <dsp:cNvPr id="0" name=""/>
        <dsp:cNvSpPr/>
      </dsp:nvSpPr>
      <dsp:spPr>
        <a:xfrm>
          <a:off x="1003959" y="2949014"/>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Climatology</a:t>
          </a:r>
          <a:endParaRPr lang="en-US" sz="1700" kern="1200" dirty="0"/>
        </a:p>
      </dsp:txBody>
      <dsp:txXfrm>
        <a:off x="1048563" y="2993618"/>
        <a:ext cx="1738215" cy="824503"/>
      </dsp:txXfrm>
    </dsp:sp>
    <dsp:sp modelId="{8860963E-FAF8-49B2-9827-6DC150D1D86C}">
      <dsp:nvSpPr>
        <dsp:cNvPr id="0" name=""/>
        <dsp:cNvSpPr/>
      </dsp:nvSpPr>
      <dsp:spPr>
        <a:xfrm>
          <a:off x="1003959" y="983911"/>
          <a:ext cx="1827423" cy="91371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Landscape</a:t>
          </a:r>
          <a:endParaRPr lang="en-US" sz="1700" kern="1200" dirty="0"/>
        </a:p>
      </dsp:txBody>
      <dsp:txXfrm>
        <a:off x="1048563" y="1028515"/>
        <a:ext cx="1738215" cy="82450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96C0031-A767-4F7C-88D2-6B5B7284C923}" type="datetimeFigureOut">
              <a:rPr lang="en-US" smtClean="0"/>
              <a:pPr/>
              <a:t>1/13/2019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A96C0031-A767-4F7C-88D2-6B5B7284C923}" type="datetimeFigureOut">
              <a:rPr lang="en-US" smtClean="0"/>
              <a:pPr/>
              <a:t>1/13/2019</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0972D17-7594-4B5E-8C28-6684245E07C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0"/>
          </p:nvPr>
        </p:nvSpPr>
        <p:spPr>
          <a:xfrm>
            <a:off x="6553200" y="6243638"/>
            <a:ext cx="2133600" cy="457200"/>
          </a:xfrm>
        </p:spPr>
        <p:txBody>
          <a:bodyPr/>
          <a:lstStyle>
            <a:lvl1pPr>
              <a:defRPr>
                <a:ea typeface="ＭＳ Ｐゴシック" pitchFamily="34" charset="-128"/>
              </a:defRPr>
            </a:lvl1pPr>
          </a:lstStyle>
          <a:p>
            <a:pPr>
              <a:defRPr/>
            </a:pPr>
            <a:fld id="{7262E492-0524-4736-A355-AFCE57C2CFF7}"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ea typeface="ＭＳ Ｐゴシック" pitchFamily="34" charset="-128"/>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ea typeface="ＭＳ Ｐゴシック" pitchFamily="34" charset="-128"/>
              </a:defRPr>
            </a:lvl1pPr>
          </a:lstStyle>
          <a:p>
            <a:pPr>
              <a:defRPr/>
            </a:pPr>
            <a:endParaRPr lang="en-US"/>
          </a:p>
        </p:txBody>
      </p:sp>
    </p:spTree>
    <p:extLst>
      <p:ext uri="{BB962C8B-B14F-4D97-AF65-F5344CB8AC3E}">
        <p14:creationId xmlns:p14="http://schemas.microsoft.com/office/powerpoint/2010/main" val="1001923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6C0031-A767-4F7C-88D2-6B5B7284C923}"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96C0031-A767-4F7C-88D2-6B5B7284C923}" type="datetimeFigureOut">
              <a:rPr lang="en-US" smtClean="0"/>
              <a:pPr/>
              <a:t>1/13/2019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10972D17-7594-4B5E-8C28-6684245E07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96C0031-A767-4F7C-88D2-6B5B7284C923}" type="datetimeFigureOut">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96C0031-A767-4F7C-88D2-6B5B7284C923}" type="datetimeFigureOut">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A96C0031-A767-4F7C-88D2-6B5B7284C923}" type="datetimeFigureOut">
              <a:rPr lang="en-US" smtClean="0"/>
              <a:pPr/>
              <a:t>1/13/2019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96C0031-A767-4F7C-88D2-6B5B7284C923}"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A96C0031-A767-4F7C-88D2-6B5B7284C923}"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72D17-7594-4B5E-8C28-6684245E07C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4"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96C0031-A767-4F7C-88D2-6B5B7284C923}" type="datetimeFigureOut">
              <a:rPr lang="en-US" smtClean="0"/>
              <a:pPr/>
              <a:t>1/13/2019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0972D17-7594-4B5E-8C28-6684245E07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dr_m_hafez@hotmail.com" TargetMode="External"/><Relationship Id="rId2" Type="http://schemas.openxmlformats.org/officeDocument/2006/relationships/hyperlink" Target="mailto:mohhafez@ksu.edu.sa"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mailto:dr_h_mohamed@yahoo.com"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9792" y="476672"/>
            <a:ext cx="6444208" cy="3816424"/>
          </a:xfrm>
        </p:spPr>
        <p:txBody>
          <a:bodyPr/>
          <a:lstStyle/>
          <a:p>
            <a:pPr algn="ctr"/>
            <a:br>
              <a:rPr lang="ar-EG" sz="2800" b="1" dirty="0"/>
            </a:br>
            <a:r>
              <a:rPr lang="ar-EG" sz="2800" b="1" dirty="0"/>
              <a:t>           </a:t>
            </a:r>
            <a:br>
              <a:rPr lang="ar-EG" sz="3200" b="1" dirty="0"/>
            </a:br>
            <a:r>
              <a:rPr lang="ar-EG" sz="4800" dirty="0"/>
              <a:t>جغرافية أشكال سطح الأرض</a:t>
            </a:r>
            <a:br>
              <a:rPr lang="ar-EG" sz="6000" dirty="0"/>
            </a:br>
            <a:br>
              <a:rPr lang="ar-EG" b="1" dirty="0"/>
            </a:br>
            <a:r>
              <a:rPr lang="en-US" dirty="0"/>
              <a:t>Geomorphology</a:t>
            </a:r>
            <a:br>
              <a:rPr lang="en-US" dirty="0"/>
            </a:br>
            <a:endParaRPr lang="en-US" b="1" dirty="0"/>
          </a:p>
        </p:txBody>
      </p:sp>
      <p:sp>
        <p:nvSpPr>
          <p:cNvPr id="3" name="Subtitle 2"/>
          <p:cNvSpPr>
            <a:spLocks noGrp="1"/>
          </p:cNvSpPr>
          <p:nvPr>
            <p:ph type="subTitle" idx="1"/>
          </p:nvPr>
        </p:nvSpPr>
        <p:spPr>
          <a:xfrm>
            <a:off x="2699792" y="4509120"/>
            <a:ext cx="6063208" cy="2016224"/>
          </a:xfrm>
        </p:spPr>
        <p:txBody>
          <a:bodyPr>
            <a:normAutofit/>
          </a:bodyPr>
          <a:lstStyle/>
          <a:p>
            <a:pPr algn="ctr"/>
            <a:r>
              <a:rPr lang="en-US" i="1" dirty="0"/>
              <a:t>Dr</a:t>
            </a:r>
            <a:r>
              <a:rPr lang="en-US" b="1" i="1" dirty="0"/>
              <a:t>. </a:t>
            </a:r>
            <a:r>
              <a:rPr lang="en-US" i="1" dirty="0"/>
              <a:t>Mohamed</a:t>
            </a:r>
            <a:r>
              <a:rPr lang="en-US" b="1" i="1" dirty="0"/>
              <a:t> </a:t>
            </a:r>
            <a:r>
              <a:rPr lang="en-US" i="1" dirty="0"/>
              <a:t>Hafez</a:t>
            </a:r>
            <a:endParaRPr lang="ar-EG" i="1" dirty="0"/>
          </a:p>
          <a:p>
            <a:endParaRPr lang="en-US" i="1" dirty="0"/>
          </a:p>
          <a:p>
            <a:pPr algn="ctr"/>
            <a:r>
              <a:rPr lang="ar-EG" b="1" dirty="0"/>
              <a:t>  </a:t>
            </a:r>
            <a:r>
              <a:rPr lang="en-US" b="1" dirty="0"/>
              <a:t>  </a:t>
            </a:r>
            <a:r>
              <a:rPr lang="ar-EG" b="1" dirty="0"/>
              <a:t>                            </a:t>
            </a:r>
            <a:endParaRPr lang="en-US" dirty="0"/>
          </a:p>
        </p:txBody>
      </p:sp>
      <p:pic>
        <p:nvPicPr>
          <p:cNvPr id="2050" name="Picture 2" descr="E:\pic\-ebU1I2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54" y="620688"/>
            <a:ext cx="2657938" cy="5472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5596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836712"/>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83" name="WordArt 6"/>
          <p:cNvSpPr>
            <a:spLocks noChangeArrowheads="1" noChangeShapeType="1" noTextEdit="1"/>
          </p:cNvSpPr>
          <p:nvPr/>
        </p:nvSpPr>
        <p:spPr bwMode="auto">
          <a:xfrm>
            <a:off x="1831132" y="2088180"/>
            <a:ext cx="4572000" cy="2438400"/>
          </a:xfrm>
          <a:prstGeom prst="rect">
            <a:avLst/>
          </a:prstGeom>
        </p:spPr>
        <p:txBody>
          <a:bodyPr wrap="none" fromWordArt="1">
            <a:prstTxWarp prst="textPlain">
              <a:avLst>
                <a:gd name="adj" fmla="val 50597"/>
              </a:avLst>
            </a:prstTxWarp>
          </a:bodyPr>
          <a:lstStyle/>
          <a:p>
            <a:pPr algn="ctr" rtl="1"/>
            <a:r>
              <a:rPr lang="ar-EG"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 الوحدة الأولي</a:t>
            </a:r>
            <a:endParaRPr lang="en-US" sz="3600" kern="10" dirty="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1554263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504" y="2060848"/>
            <a:ext cx="2376264" cy="4032448"/>
          </a:xfrm>
        </p:spPr>
        <p:txBody>
          <a:bodyPr>
            <a:normAutofit/>
          </a:bodyPr>
          <a:lstStyle/>
          <a:p>
            <a:pPr algn="ctr"/>
            <a:r>
              <a:rPr lang="ar-EG" sz="3200" b="1" dirty="0">
                <a:solidFill>
                  <a:schemeClr val="tx1"/>
                </a:solidFill>
              </a:rPr>
              <a:t>ماهية </a:t>
            </a:r>
            <a:r>
              <a:rPr lang="ar-SA" sz="3200" b="1" dirty="0">
                <a:solidFill>
                  <a:schemeClr val="tx1"/>
                </a:solidFill>
              </a:rPr>
              <a:t>جغرافية أشكال سطح الأرض</a:t>
            </a:r>
            <a:endParaRPr lang="ar-EG" sz="3200" b="1" dirty="0">
              <a:solidFill>
                <a:schemeClr val="tx1"/>
              </a:solidFill>
            </a:endParaRPr>
          </a:p>
          <a:p>
            <a:pPr algn="ctr"/>
            <a:r>
              <a:rPr lang="ar-EG" sz="3200" b="1" dirty="0">
                <a:solidFill>
                  <a:schemeClr val="tx1"/>
                </a:solidFill>
              </a:rPr>
              <a:t>وصلته</a:t>
            </a:r>
            <a:r>
              <a:rPr lang="ar-SA" sz="3200" b="1" dirty="0">
                <a:solidFill>
                  <a:schemeClr val="tx1"/>
                </a:solidFill>
              </a:rPr>
              <a:t>ا</a:t>
            </a:r>
            <a:r>
              <a:rPr lang="ar-EG" sz="3200" b="1" dirty="0">
                <a:solidFill>
                  <a:schemeClr val="tx1"/>
                </a:solidFill>
              </a:rPr>
              <a:t> بالعلوم الأخرى</a:t>
            </a:r>
            <a:endParaRPr lang="en-US" sz="3200" b="1" dirty="0">
              <a:solidFill>
                <a:schemeClr val="tx1"/>
              </a:solidFill>
            </a:endParaRPr>
          </a:p>
        </p:txBody>
      </p:sp>
      <p:pic>
        <p:nvPicPr>
          <p:cNvPr id="1026" name="Picture 2" descr="E:\pic\CaAL5JAWwAEPwQ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836712"/>
            <a:ext cx="6120680" cy="540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535509518"/>
              </p:ext>
            </p:extLst>
          </p:nvPr>
        </p:nvGraphicFramePr>
        <p:xfrm>
          <a:off x="827584" y="764704"/>
          <a:ext cx="6477024" cy="507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ar-EG" dirty="0"/>
            </a:br>
            <a:br>
              <a:rPr lang="ar-EG" dirty="0"/>
            </a:br>
            <a:r>
              <a:rPr lang="ar-EG" dirty="0"/>
              <a:t>الجغرافيا الطبيعية</a:t>
            </a:r>
            <a:br>
              <a:rPr lang="ar-EG" dirty="0"/>
            </a:br>
            <a:r>
              <a:rPr lang="en-GB" dirty="0"/>
              <a:t>Physical Geography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2379283"/>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fontScale="90000"/>
          </a:bodyPr>
          <a:lstStyle/>
          <a:p>
            <a:pPr algn="ctr"/>
            <a:br>
              <a:rPr lang="ar-EG" sz="4000" dirty="0"/>
            </a:br>
            <a:r>
              <a:rPr lang="ar-EG" sz="4000" dirty="0"/>
              <a:t>مفهوم الجيومورفولوجيا</a:t>
            </a:r>
            <a:endParaRPr lang="en-US" sz="4900" dirty="0"/>
          </a:p>
        </p:txBody>
      </p:sp>
      <p:sp>
        <p:nvSpPr>
          <p:cNvPr id="3" name="Content Placeholder 2"/>
          <p:cNvSpPr>
            <a:spLocks noGrp="1"/>
          </p:cNvSpPr>
          <p:nvPr>
            <p:ph idx="1"/>
          </p:nvPr>
        </p:nvSpPr>
        <p:spPr>
          <a:xfrm>
            <a:off x="251520" y="1412776"/>
            <a:ext cx="7704856" cy="5042960"/>
          </a:xfrm>
        </p:spPr>
        <p:txBody>
          <a:bodyPr>
            <a:normAutofit/>
          </a:bodyPr>
          <a:lstStyle/>
          <a:p>
            <a:pPr algn="just" rtl="1"/>
            <a:r>
              <a:rPr lang="ar-EG" sz="2800" b="1" dirty="0"/>
              <a:t>كلمة جيومورفولوجية تعبير مركب مشتق من عدة مقاطع من كلمات يونانية قديمة وهي: </a:t>
            </a:r>
            <a:r>
              <a:rPr lang="en-US" sz="2800" b="1" dirty="0"/>
              <a:t>“Geo”</a:t>
            </a:r>
            <a:r>
              <a:rPr lang="ar-EG" sz="2800" b="1" dirty="0"/>
              <a:t> ومعناها الأرض، </a:t>
            </a:r>
            <a:r>
              <a:rPr lang="en-US" sz="2800" b="1" dirty="0"/>
              <a:t>“ </a:t>
            </a:r>
            <a:r>
              <a:rPr lang="en-US" sz="2800" b="1" dirty="0" err="1"/>
              <a:t>Morphe</a:t>
            </a:r>
            <a:r>
              <a:rPr lang="en-US" sz="2800" b="1" dirty="0"/>
              <a:t>”</a:t>
            </a:r>
            <a:r>
              <a:rPr lang="ar-EG" sz="2800" b="1" dirty="0"/>
              <a:t> ومعناها الشكل، </a:t>
            </a:r>
            <a:r>
              <a:rPr lang="en-US" sz="2800" b="1" dirty="0"/>
              <a:t>“Logos”</a:t>
            </a:r>
            <a:r>
              <a:rPr lang="ar-EG" sz="2800" b="1" dirty="0"/>
              <a:t> ومعناها دراسة، وبذلك تعني دراسة الأشكال التضاريسية لسطح الأرض</a:t>
            </a:r>
            <a:r>
              <a:rPr lang="ar-SA" sz="2800" b="1" dirty="0"/>
              <a:t>.</a:t>
            </a:r>
            <a:endParaRPr lang="ar-EG" sz="2800" b="1" dirty="0"/>
          </a:p>
          <a:p>
            <a:pPr marL="0" indent="0" algn="just" rtl="1">
              <a:buNone/>
            </a:pPr>
            <a:endParaRPr lang="ar-EG" sz="2800" b="1" dirty="0"/>
          </a:p>
          <a:p>
            <a:pPr algn="just" rtl="1"/>
            <a:r>
              <a:rPr lang="ar-EG" sz="2800" b="1" dirty="0"/>
              <a:t>وتختلف الدراسات الجيومورفولوجيا عن الدراسات الجيولوجيا الطبيعية </a:t>
            </a:r>
            <a:r>
              <a:rPr lang="en-US" sz="2800" b="1" dirty="0"/>
              <a:t>Physical Geology</a:t>
            </a:r>
            <a:r>
              <a:rPr lang="ar-EG" sz="2800" b="1" dirty="0"/>
              <a:t>؛ حيث تختص الجيومورفولوجيا بدراسة الأشكال التضاريسية لسطح الأرض والعوامل التي أثرت فيها، بينما تختص الجيولوجيا بدراسة صخور الشرة الأرضية</a:t>
            </a:r>
            <a:r>
              <a:rPr lang="ar-SA" sz="2800" b="1" dirty="0"/>
              <a:t>.</a:t>
            </a:r>
            <a:endParaRPr lang="en-US" sz="2800" b="1" dirty="0"/>
          </a:p>
          <a:p>
            <a:pPr algn="just" rtl="1"/>
            <a:endParaRPr lang="ar-EG" sz="2400" dirty="0"/>
          </a:p>
          <a:p>
            <a:pPr algn="just"/>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a:bodyPr>
          <a:lstStyle/>
          <a:p>
            <a:pPr algn="ctr"/>
            <a:r>
              <a:rPr lang="ar-EG" sz="4000" dirty="0"/>
              <a:t>موضوعات</a:t>
            </a:r>
            <a:r>
              <a:rPr lang="ar-EG" sz="4000" i="1" dirty="0"/>
              <a:t> </a:t>
            </a:r>
            <a:r>
              <a:rPr lang="ar-EG" sz="4000" dirty="0"/>
              <a:t>دراسة</a:t>
            </a:r>
            <a:r>
              <a:rPr lang="ar-EG" sz="4000" i="1" dirty="0"/>
              <a:t> </a:t>
            </a:r>
            <a:r>
              <a:rPr lang="ar-SA" sz="4000" dirty="0"/>
              <a:t>أشكال سطح الأرض</a:t>
            </a:r>
            <a:endParaRPr lang="en-US" sz="4000" b="1" dirty="0">
              <a:latin typeface="Arial" pitchFamily="34" charset="0"/>
              <a:cs typeface="Arial" pitchFamily="34" charset="0"/>
            </a:endParaRPr>
          </a:p>
        </p:txBody>
      </p:sp>
      <p:sp>
        <p:nvSpPr>
          <p:cNvPr id="3" name="Content Placeholder 2"/>
          <p:cNvSpPr>
            <a:spLocks noGrp="1"/>
          </p:cNvSpPr>
          <p:nvPr>
            <p:ph idx="1"/>
          </p:nvPr>
        </p:nvSpPr>
        <p:spPr>
          <a:xfrm>
            <a:off x="179512" y="1196752"/>
            <a:ext cx="7848872" cy="5258984"/>
          </a:xfrm>
        </p:spPr>
        <p:txBody>
          <a:bodyPr>
            <a:normAutofit fontScale="92500"/>
          </a:bodyPr>
          <a:lstStyle/>
          <a:p>
            <a:pPr algn="just" rtl="1"/>
            <a:r>
              <a:rPr lang="ar-EG" sz="3000" b="1" dirty="0"/>
              <a:t>دراسة شكل سطح الأرض ومظهره العام: وهي معنية بأشكال الانحدارات وتقسيمها من حيث تنوع انماطها، وقياس درجاتها، وتحديد مدي فعل عوامل التعرية والتجوية التي أثرت فيها</a:t>
            </a:r>
            <a:r>
              <a:rPr lang="ar-SA" sz="3000" b="1" dirty="0"/>
              <a:t>. </a:t>
            </a:r>
            <a:endParaRPr lang="ar-EG" sz="3000" b="1" dirty="0"/>
          </a:p>
          <a:p>
            <a:pPr algn="just" rtl="1"/>
            <a:r>
              <a:rPr lang="ar-EG" sz="3000" b="1" dirty="0"/>
              <a:t>تمييز الظاهرات الجيومورفولوجية: من خلال تحليل السمات الجيومورفولوجية لظاهرات الأرض وتوزيعها الجغرافي، ومراحل تكوينها وتطورها والظروف المناخية التي شكلتها والدورة </a:t>
            </a:r>
            <a:r>
              <a:rPr lang="ar-EG" sz="3000" b="1" dirty="0" err="1"/>
              <a:t>التحاتية</a:t>
            </a:r>
            <a:r>
              <a:rPr lang="ar-EG" sz="3000" b="1" dirty="0"/>
              <a:t> التي مرت بها والحركات التكتونية التي أثرت في نظام بنية طبقات صخورها</a:t>
            </a:r>
            <a:r>
              <a:rPr lang="ar-SA" sz="3000" b="1" dirty="0"/>
              <a:t>.</a:t>
            </a:r>
            <a:endParaRPr lang="ar-EG" sz="3000" b="1" dirty="0"/>
          </a:p>
          <a:p>
            <a:pPr algn="just" rtl="1"/>
            <a:r>
              <a:rPr lang="ar-EG" sz="3000" b="1" dirty="0"/>
              <a:t>دراسة العمر النسبي للظاهرات الجيومورفولوجية: ويهتم بتحديد الزمن أو الأزمنة التي تتكون فيها الظاهرات الجيومورفولوجية، وتتبع المراحل التي أدت إلي ابراز سطح الأرض بشكله الحالي.</a:t>
            </a:r>
          </a:p>
          <a:p>
            <a:pPr algn="just" rtl="1"/>
            <a:endParaRPr lang="en-US" sz="3200" dirty="0"/>
          </a:p>
          <a:p>
            <a:pPr algn="just" rtl="1"/>
            <a:endParaRPr lang="en-US" sz="3200" dirty="0"/>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normAutofit fontScale="90000"/>
          </a:bodyPr>
          <a:lstStyle/>
          <a:p>
            <a:pPr algn="ctr" rtl="1"/>
            <a:br>
              <a:rPr lang="ar-EG" sz="4400" dirty="0">
                <a:cs typeface="+mn-cs"/>
              </a:rPr>
            </a:br>
            <a:br>
              <a:rPr lang="ar-EG" sz="4400" dirty="0">
                <a:cs typeface="+mn-cs"/>
              </a:rPr>
            </a:br>
            <a:r>
              <a:rPr lang="ar-EG" sz="4400" b="1" dirty="0"/>
              <a:t> اهتمامات الباحث الجيومورفولوجي</a:t>
            </a:r>
            <a:endParaRPr lang="en-US" sz="4400" b="1" dirty="0"/>
          </a:p>
        </p:txBody>
      </p:sp>
      <p:sp>
        <p:nvSpPr>
          <p:cNvPr id="3" name="Content Placeholder 2"/>
          <p:cNvSpPr>
            <a:spLocks noGrp="1"/>
          </p:cNvSpPr>
          <p:nvPr>
            <p:ph idx="1"/>
          </p:nvPr>
        </p:nvSpPr>
        <p:spPr>
          <a:xfrm>
            <a:off x="323528" y="1556792"/>
            <a:ext cx="7704856" cy="4898944"/>
          </a:xfrm>
        </p:spPr>
        <p:txBody>
          <a:bodyPr>
            <a:normAutofit/>
          </a:bodyPr>
          <a:lstStyle/>
          <a:p>
            <a:pPr algn="just" rtl="1"/>
            <a:r>
              <a:rPr lang="ar-EG" sz="3000" b="1" dirty="0"/>
              <a:t>التطور الجيولوجي للمنطقة ومدي أثر الحركات التكتونية في تشكيل بنية صخور المنطقة</a:t>
            </a:r>
            <a:r>
              <a:rPr lang="ar-SA" sz="3000" b="1" dirty="0"/>
              <a:t>.</a:t>
            </a:r>
            <a:endParaRPr lang="ar-EG" sz="3000" b="1" dirty="0"/>
          </a:p>
          <a:p>
            <a:pPr algn="just" rtl="1"/>
            <a:r>
              <a:rPr lang="ar-EG" sz="3000" b="1" dirty="0"/>
              <a:t>أثر اختلاف التكوين الصخري ونظام بنية الطبقات في تكوين الظاهرات الجيومورفولوجية</a:t>
            </a:r>
            <a:r>
              <a:rPr lang="ar-SA" sz="3000" b="1" dirty="0"/>
              <a:t>. </a:t>
            </a:r>
            <a:endParaRPr lang="ar-EG" sz="3000" b="1" dirty="0"/>
          </a:p>
          <a:p>
            <a:pPr algn="just" rtl="1"/>
            <a:r>
              <a:rPr lang="ar-EG" sz="3000" b="1" dirty="0"/>
              <a:t>اختلاف ميل الطبقات الصخرية، ومدي تأثر الطبقات بفعل الصدوع والشقوق، وأثر ذلك في تشكيل سطح الأرض.</a:t>
            </a:r>
          </a:p>
          <a:p>
            <a:pPr algn="just" rtl="1"/>
            <a:r>
              <a:rPr lang="ar-EG" sz="3000" b="1" dirty="0"/>
              <a:t>دور عوامل التعرية وأثرها في تشكيل سطح الأرض، والرواسب الناتجة عنها، ومدي الاستفادة منها في معرفة المراحل والأزمنة التي نشأت فيها ظاهرات سطح الأرض.</a:t>
            </a:r>
          </a:p>
          <a:p>
            <a:pPr algn="just" rtl="1"/>
            <a:endParaRPr lang="en-US" sz="3200" dirty="0"/>
          </a:p>
          <a:p>
            <a:pPr algn="just" rtl="1"/>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020728"/>
          </a:xfrm>
        </p:spPr>
        <p:txBody>
          <a:bodyPr>
            <a:normAutofit/>
          </a:bodyPr>
          <a:lstStyle/>
          <a:p>
            <a:pPr algn="ctr" rtl="1"/>
            <a:r>
              <a:rPr lang="ar-EG" sz="4400" dirty="0"/>
              <a:t>أقسام علم الجيومورفولوجيا</a:t>
            </a:r>
            <a:endParaRPr lang="en-US" sz="4400" dirty="0"/>
          </a:p>
        </p:txBody>
      </p:sp>
      <p:sp>
        <p:nvSpPr>
          <p:cNvPr id="3" name="Content Placeholder 2"/>
          <p:cNvSpPr>
            <a:spLocks noGrp="1"/>
          </p:cNvSpPr>
          <p:nvPr>
            <p:ph idx="1"/>
          </p:nvPr>
        </p:nvSpPr>
        <p:spPr>
          <a:xfrm>
            <a:off x="179512" y="1609416"/>
            <a:ext cx="7920880" cy="4846320"/>
          </a:xfrm>
        </p:spPr>
        <p:txBody>
          <a:bodyPr>
            <a:normAutofit fontScale="92500"/>
          </a:bodyPr>
          <a:lstStyle/>
          <a:p>
            <a:pPr algn="just" rtl="1"/>
            <a:r>
              <a:rPr lang="ar-EG" sz="2400" b="1" dirty="0"/>
              <a:t>علم جيومورفولوجية المناطق القطبية </a:t>
            </a:r>
            <a:r>
              <a:rPr lang="en-US" sz="2400" b="1" dirty="0"/>
              <a:t>Glacial Geomorphology</a:t>
            </a:r>
            <a:endParaRPr lang="ar-EG" sz="2400" b="1" dirty="0"/>
          </a:p>
          <a:p>
            <a:pPr lvl="0" algn="just" rtl="1">
              <a:buClr>
                <a:srgbClr val="B13F9A"/>
              </a:buClr>
            </a:pPr>
            <a:r>
              <a:rPr lang="ar-EG" sz="2400" b="1" dirty="0"/>
              <a:t>جيومورفولوجية المناطق شبه القطبية </a:t>
            </a:r>
            <a:r>
              <a:rPr lang="en-US" sz="2400" b="1" dirty="0">
                <a:solidFill>
                  <a:prstClr val="black"/>
                </a:solidFill>
              </a:rPr>
              <a:t>Per glacial Geomorphology</a:t>
            </a:r>
            <a:endParaRPr lang="ar-EG" sz="2400" b="1" dirty="0">
              <a:solidFill>
                <a:prstClr val="black"/>
              </a:solidFill>
            </a:endParaRPr>
          </a:p>
          <a:p>
            <a:pPr lvl="0" algn="just" rtl="1">
              <a:buClr>
                <a:srgbClr val="B13F9A"/>
              </a:buClr>
            </a:pPr>
            <a:r>
              <a:rPr lang="ar-EG" sz="2400" b="1" dirty="0">
                <a:solidFill>
                  <a:prstClr val="black"/>
                </a:solidFill>
              </a:rPr>
              <a:t>علم جيومورفولوجية المناطق الحارة الجافة </a:t>
            </a:r>
            <a:r>
              <a:rPr lang="en-US" sz="2400" b="1" dirty="0">
                <a:solidFill>
                  <a:prstClr val="black"/>
                </a:solidFill>
              </a:rPr>
              <a:t>Arid Geomorphology</a:t>
            </a:r>
            <a:endParaRPr lang="ar-EG" sz="2400" b="1" dirty="0">
              <a:solidFill>
                <a:prstClr val="black"/>
              </a:solidFill>
            </a:endParaRPr>
          </a:p>
          <a:p>
            <a:pPr lvl="0" algn="just" rtl="1">
              <a:buClr>
                <a:srgbClr val="B13F9A"/>
              </a:buClr>
            </a:pPr>
            <a:r>
              <a:rPr lang="ar-EG" sz="2400" b="1" dirty="0">
                <a:solidFill>
                  <a:prstClr val="black"/>
                </a:solidFill>
              </a:rPr>
              <a:t>علم جيومورفولوجية المناطق الساحلية </a:t>
            </a:r>
            <a:r>
              <a:rPr lang="en-US" sz="2400" b="1" dirty="0">
                <a:solidFill>
                  <a:prstClr val="black"/>
                </a:solidFill>
              </a:rPr>
              <a:t>Coastal Geomorphology</a:t>
            </a:r>
          </a:p>
          <a:p>
            <a:pPr marL="0" lvl="0" indent="0" algn="just" rtl="1">
              <a:buClr>
                <a:srgbClr val="B13F9A"/>
              </a:buClr>
              <a:buNone/>
            </a:pPr>
            <a:endParaRPr lang="ar-EG" sz="2400" b="1" dirty="0">
              <a:solidFill>
                <a:prstClr val="black"/>
              </a:solidFill>
            </a:endParaRPr>
          </a:p>
          <a:p>
            <a:pPr lvl="0" algn="just" rtl="1">
              <a:buClr>
                <a:srgbClr val="B13F9A"/>
              </a:buClr>
            </a:pPr>
            <a:r>
              <a:rPr lang="ar-EG" sz="2400" b="1" dirty="0"/>
              <a:t>علم الجيومورفولوجية المناخية </a:t>
            </a:r>
            <a:r>
              <a:rPr lang="en-US" sz="2400" b="1" dirty="0"/>
              <a:t>Climatic </a:t>
            </a:r>
            <a:r>
              <a:rPr lang="en-US" sz="2400" b="1" dirty="0">
                <a:solidFill>
                  <a:prstClr val="black"/>
                </a:solidFill>
              </a:rPr>
              <a:t>Geomorphology</a:t>
            </a:r>
          </a:p>
          <a:p>
            <a:pPr marL="0" lvl="0" indent="0" algn="just" rtl="1">
              <a:buClr>
                <a:srgbClr val="B13F9A"/>
              </a:buClr>
              <a:buNone/>
            </a:pPr>
            <a:endParaRPr lang="ar-EG" sz="2400" b="1" dirty="0">
              <a:solidFill>
                <a:prstClr val="black"/>
              </a:solidFill>
            </a:endParaRPr>
          </a:p>
          <a:p>
            <a:pPr lvl="0" algn="just" rtl="1">
              <a:buClr>
                <a:srgbClr val="B13F9A"/>
              </a:buClr>
            </a:pPr>
            <a:r>
              <a:rPr lang="ar-EG" sz="2400" b="1" dirty="0"/>
              <a:t>الجيومورفولوجيا التطبيقية </a:t>
            </a:r>
            <a:r>
              <a:rPr lang="en-US" sz="2400" b="1" dirty="0"/>
              <a:t>Applied </a:t>
            </a:r>
            <a:r>
              <a:rPr lang="en-US" sz="2400" b="1" dirty="0">
                <a:solidFill>
                  <a:prstClr val="black"/>
                </a:solidFill>
              </a:rPr>
              <a:t>Geomorphology</a:t>
            </a:r>
          </a:p>
          <a:p>
            <a:pPr marL="0" lvl="0" indent="0" algn="just" rtl="1">
              <a:buClr>
                <a:srgbClr val="B13F9A"/>
              </a:buClr>
              <a:buNone/>
            </a:pPr>
            <a:endParaRPr lang="en-US" sz="2400" b="1" dirty="0">
              <a:solidFill>
                <a:prstClr val="black"/>
              </a:solidFill>
            </a:endParaRPr>
          </a:p>
          <a:p>
            <a:pPr lvl="0" algn="just" rtl="1">
              <a:buClr>
                <a:srgbClr val="B13F9A"/>
              </a:buClr>
            </a:pPr>
            <a:r>
              <a:rPr lang="ar-EG" sz="2400" b="1" dirty="0">
                <a:solidFill>
                  <a:prstClr val="black"/>
                </a:solidFill>
              </a:rPr>
              <a:t>الجيومورفولوجيا الكمية </a:t>
            </a:r>
            <a:r>
              <a:rPr lang="en-US" sz="2400" b="1" dirty="0">
                <a:solidFill>
                  <a:prstClr val="black"/>
                </a:solidFill>
              </a:rPr>
              <a:t>Statistical Geomorphology</a:t>
            </a:r>
            <a:endParaRPr lang="ar-EG" sz="2400" b="1" dirty="0">
              <a:solidFill>
                <a:prstClr val="black"/>
              </a:solidFill>
            </a:endParaRPr>
          </a:p>
          <a:p>
            <a:pPr lvl="0" algn="just" rtl="1">
              <a:buClr>
                <a:srgbClr val="B13F9A"/>
              </a:buClr>
            </a:pPr>
            <a:endParaRPr lang="ar-EG" sz="2800" dirty="0">
              <a:solidFill>
                <a:prstClr val="black"/>
              </a:solidFill>
            </a:endParaRPr>
          </a:p>
          <a:p>
            <a:pPr algn="just" rtl="1"/>
            <a:endParaRPr lang="ar-EG"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915816" y="2996952"/>
            <a:ext cx="5832648" cy="1644160"/>
          </a:xfrm>
        </p:spPr>
        <p:txBody>
          <a:bodyPr>
            <a:normAutofit/>
          </a:bodyPr>
          <a:lstStyle/>
          <a:p>
            <a:pPr algn="ctr" rtl="1"/>
            <a:r>
              <a:rPr lang="ar-EG" sz="4400" b="1" dirty="0"/>
              <a:t>تطور الفكر الجيومورفولوجي</a:t>
            </a:r>
            <a:endParaRPr lang="en-US" sz="4400" b="1" dirty="0"/>
          </a:p>
        </p:txBody>
      </p:sp>
      <p:pic>
        <p:nvPicPr>
          <p:cNvPr id="1026" name="Picture 2" descr="E:\pic\121-80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34" y="764704"/>
            <a:ext cx="2543289" cy="5076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711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EG" sz="4400" dirty="0"/>
              <a:t>بداية الفكر الجيومورفولوجي</a:t>
            </a:r>
            <a:endParaRPr lang="en-US" sz="4400" dirty="0"/>
          </a:p>
        </p:txBody>
      </p:sp>
      <p:sp>
        <p:nvSpPr>
          <p:cNvPr id="3" name="Content Placeholder 2"/>
          <p:cNvSpPr>
            <a:spLocks noGrp="1"/>
          </p:cNvSpPr>
          <p:nvPr>
            <p:ph idx="1"/>
          </p:nvPr>
        </p:nvSpPr>
        <p:spPr>
          <a:xfrm>
            <a:off x="457200" y="1772816"/>
            <a:ext cx="7239000" cy="4682920"/>
          </a:xfrm>
        </p:spPr>
        <p:txBody>
          <a:bodyPr>
            <a:normAutofit/>
          </a:bodyPr>
          <a:lstStyle/>
          <a:p>
            <a:pPr algn="just" rtl="1"/>
            <a:r>
              <a:rPr lang="ar-EG" b="1" dirty="0"/>
              <a:t>يعد علم الجيومورفولوجيا من العلوم الحديثة التي وضعت قواعده وأصوله مع بداية القرن العشرين.</a:t>
            </a:r>
          </a:p>
          <a:p>
            <a:pPr algn="just" rtl="1"/>
            <a:r>
              <a:rPr lang="ar-EG" b="1" dirty="0"/>
              <a:t>وعلى الرغم من ذلك يعد ميلاد الفكر الجيومورفولوجي مرتبط بظهور الإنسان على سطح الأرض؛ حيث بدء الإنسان القديم يفكر في أسباب تنوع أشكال البيئة الطبيعية المحيطة به .</a:t>
            </a:r>
          </a:p>
          <a:p>
            <a:pPr algn="just" rtl="1"/>
            <a:r>
              <a:rPr lang="ar-EG" b="1" dirty="0"/>
              <a:t>والأدلة على ذلك ما نشاهده من محاولته في رسم البيئة الطبيعية من جبال وهضاب وأنهار على جدران الحضارات القديمة.</a:t>
            </a:r>
          </a:p>
          <a:p>
            <a:pPr algn="just" rtl="1"/>
            <a:r>
              <a:rPr lang="ar-EG" b="1" dirty="0"/>
              <a:t>ومن الدلائل أيضاً الخرائط التصويرية للظاهرات الطبيعية التي يرجع أقدمها إلى عهد الإغريق، ويقدر عمرها بأكثر من 4500 عاماً قبل الميلاد.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توصيف المقررات\Images\17840hlmjo.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76375" y="2000250"/>
            <a:ext cx="619125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55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EG" sz="3600" dirty="0"/>
              <a:t>الفكر الجيومورفولوجي في عهد الإغريق</a:t>
            </a:r>
            <a:endParaRPr lang="en-US" sz="3600" dirty="0"/>
          </a:p>
        </p:txBody>
      </p:sp>
      <p:sp>
        <p:nvSpPr>
          <p:cNvPr id="3" name="Content Placeholder 2"/>
          <p:cNvSpPr>
            <a:spLocks noGrp="1"/>
          </p:cNvSpPr>
          <p:nvPr>
            <p:ph idx="1"/>
          </p:nvPr>
        </p:nvSpPr>
        <p:spPr/>
        <p:txBody>
          <a:bodyPr>
            <a:normAutofit fontScale="92500"/>
          </a:bodyPr>
          <a:lstStyle/>
          <a:p>
            <a:pPr algn="just" rtl="1"/>
            <a:r>
              <a:rPr lang="ar-EG" sz="3200" b="1" dirty="0"/>
              <a:t>من أقدم الدراسات التي تختص بدراسة أشكال سطح الأرض في عهد الإغريق كتابات هيرودوت وأرسطو.</a:t>
            </a:r>
          </a:p>
          <a:p>
            <a:pPr algn="just" rtl="1"/>
            <a:r>
              <a:rPr lang="ar-EG" sz="3200" b="1" dirty="0"/>
              <a:t>أشار هيرودوت (</a:t>
            </a:r>
            <a:r>
              <a:rPr lang="en-US" sz="3200" b="1" dirty="0"/>
              <a:t>the father of history</a:t>
            </a:r>
            <a:r>
              <a:rPr lang="ar-EG" sz="3200" b="1" dirty="0"/>
              <a:t>) في كتاباته إلي بعض الملاحظات الجغرافية الطبيعية منها: أن دلتا نهر النيل هي المنطقة </a:t>
            </a:r>
            <a:r>
              <a:rPr lang="ar-EG" sz="3200" b="1" dirty="0" err="1"/>
              <a:t>الإرسابية</a:t>
            </a:r>
            <a:r>
              <a:rPr lang="ar-EG" sz="3200" b="1" dirty="0"/>
              <a:t> التي بناها النهر بما يحمله من رواسب منقولة من منابعه العليا، وعلي ضوء الملاحظة الميدانية في الساحل الشمالي لمصر القديمة رجح تذبذب مستوي سطح البحر خلال الفترات الزمنية المختلفة لوجود بعض الحفريات البحرية في بعض التلال والحواجز الساحلية.</a:t>
            </a:r>
          </a:p>
          <a:p>
            <a:pPr algn="r" rt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7239000" cy="936104"/>
          </a:xfrm>
        </p:spPr>
        <p:txBody>
          <a:bodyPr>
            <a:normAutofit fontScale="90000"/>
          </a:bodyPr>
          <a:lstStyle/>
          <a:p>
            <a:pPr algn="ctr" rtl="1"/>
            <a:br>
              <a:rPr lang="ar-EG" dirty="0"/>
            </a:br>
            <a:r>
              <a:rPr lang="en-US" dirty="0"/>
              <a:t> </a:t>
            </a:r>
            <a:r>
              <a:rPr lang="ar-EG" sz="36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الفكر الجيومورفولوجي في عهد الإغريق</a:t>
            </a:r>
            <a:endParaRPr lang="en-US" dirty="0"/>
          </a:p>
        </p:txBody>
      </p:sp>
      <p:sp>
        <p:nvSpPr>
          <p:cNvPr id="3" name="Content Placeholder 2"/>
          <p:cNvSpPr>
            <a:spLocks noGrp="1"/>
          </p:cNvSpPr>
          <p:nvPr>
            <p:ph idx="1"/>
          </p:nvPr>
        </p:nvSpPr>
        <p:spPr>
          <a:xfrm>
            <a:off x="323528" y="1412776"/>
            <a:ext cx="7372672" cy="5042960"/>
          </a:xfrm>
        </p:spPr>
        <p:txBody>
          <a:bodyPr>
            <a:normAutofit fontScale="92500" lnSpcReduction="10000"/>
          </a:bodyPr>
          <a:lstStyle/>
          <a:p>
            <a:pPr algn="just" rtl="1"/>
            <a:r>
              <a:rPr lang="ar-EG" sz="2800" b="1" dirty="0"/>
              <a:t>أما الفيلسوف الإغريقي أرسطو فقد كتب عن نشأت الظاهرات التضاريسية التي شاهدها في بلاد الإغريق؛ حيث أكد بأن نشأة مياه الينابيع ترجع إلي ثلاثة أسباب هي: مياه الأمطار ومياه الأنهار التي تتسرب داخل الصخور المسامية، المياه الجوفية التي تتكون في باطن الأرض نتيجة تسرب بعض المواد والغازات، المياه الجوفية التي تتكون بفعل الأبخرة والغازات الناتجة عن الصخور الجوفية النارية.</a:t>
            </a:r>
          </a:p>
          <a:p>
            <a:pPr algn="just" rtl="1"/>
            <a:r>
              <a:rPr lang="ar-EG" sz="2800" b="1" dirty="0"/>
              <a:t>ومن ملاحظاته الميدانية عملية نقل الأنهار </a:t>
            </a:r>
            <a:r>
              <a:rPr lang="ar-EG" sz="2800" b="1" dirty="0" err="1"/>
              <a:t>للمفتتات</a:t>
            </a:r>
            <a:r>
              <a:rPr lang="ar-EG" sz="2800" b="1" dirty="0"/>
              <a:t> </a:t>
            </a:r>
            <a:r>
              <a:rPr lang="ar-EG" sz="2800" b="1" dirty="0" err="1"/>
              <a:t>الإرسابية</a:t>
            </a:r>
            <a:r>
              <a:rPr lang="ar-EG" sz="2800" b="1" dirty="0"/>
              <a:t>؛ حيث لاحظ أن </a:t>
            </a:r>
            <a:r>
              <a:rPr lang="ar-EG" sz="2800" b="1" dirty="0" err="1"/>
              <a:t>المفتتات</a:t>
            </a:r>
            <a:r>
              <a:rPr lang="ar-EG" sz="2800" b="1" dirty="0"/>
              <a:t> تصغر في الحجم كلما نقلت لمسافات طويلة، وتسهم في بناء </a:t>
            </a:r>
            <a:r>
              <a:rPr lang="ar-EG" sz="2800" b="1" dirty="0" err="1"/>
              <a:t>الدلتاوات</a:t>
            </a:r>
            <a:r>
              <a:rPr lang="ar-EG" sz="2800" b="1" dirty="0"/>
              <a:t>.</a:t>
            </a:r>
          </a:p>
          <a:p>
            <a:pPr algn="just" rtl="1"/>
            <a:r>
              <a:rPr lang="ar-EG" sz="2800" b="1" dirty="0"/>
              <a:t>كما أشار إلى أن الزلازل والبراكين يرجعان إلى نشأة واحدة وهي: الغازات المرتفعة الحرارة في باطن الأرض؛ حيث ينتج عن تحركها اندفاع المصهورات مكونة البراكين أو تكسر القشرة الأرضية.</a:t>
            </a:r>
          </a:p>
          <a:p>
            <a:pPr algn="r" rtl="1"/>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48720"/>
          </a:xfrm>
        </p:spPr>
        <p:txBody>
          <a:bodyPr>
            <a:normAutofit/>
          </a:bodyPr>
          <a:lstStyle/>
          <a:p>
            <a:pPr algn="ctr" rtl="1"/>
            <a:r>
              <a:rPr lang="ar-EG" sz="3600" dirty="0"/>
              <a:t>الفكر الجيومورفولوجي عند العرب</a:t>
            </a:r>
            <a:endParaRPr lang="en-US" sz="3600" dirty="0"/>
          </a:p>
        </p:txBody>
      </p:sp>
      <p:sp>
        <p:nvSpPr>
          <p:cNvPr id="3" name="Content Placeholder 2"/>
          <p:cNvSpPr>
            <a:spLocks noGrp="1"/>
          </p:cNvSpPr>
          <p:nvPr>
            <p:ph idx="1"/>
          </p:nvPr>
        </p:nvSpPr>
        <p:spPr>
          <a:xfrm>
            <a:off x="457200" y="1484784"/>
            <a:ext cx="7239000" cy="4970952"/>
          </a:xfrm>
        </p:spPr>
        <p:txBody>
          <a:bodyPr>
            <a:normAutofit lnSpcReduction="10000"/>
          </a:bodyPr>
          <a:lstStyle/>
          <a:p>
            <a:pPr algn="just" rtl="1"/>
            <a:r>
              <a:rPr lang="ar-EG" sz="3000" b="1" dirty="0"/>
              <a:t>اضمحل الفكر الجيومورفولوجي خلال الفترة الزمنية الممتدة من نهاية العصر الإغريقي حتي العصور الوسطي.</a:t>
            </a:r>
          </a:p>
          <a:p>
            <a:pPr algn="just" rtl="1"/>
            <a:r>
              <a:rPr lang="ar-EG" sz="3000" b="1" dirty="0"/>
              <a:t>يرجع الفضل إلي الرحالة العرب في الحفاظ على الدراسات الإغريقية؛ حيث أضافوا إليها بعد أن ترجمت إلي اللغة العربية.</a:t>
            </a:r>
          </a:p>
          <a:p>
            <a:pPr algn="just" rtl="1"/>
            <a:r>
              <a:rPr lang="ar-EG" sz="3000" b="1" dirty="0"/>
              <a:t>ونجد في كتب ومخطوطات الرحالة العرب وصفاً تفصيلياً لأشكال سطح الأرض في بلدان حوض البحر المتوسط والجزيرة العربية والهند والصين.</a:t>
            </a:r>
          </a:p>
          <a:p>
            <a:pPr algn="just" rtl="1"/>
            <a:r>
              <a:rPr lang="ar-EG" sz="3000" b="1" dirty="0"/>
              <a:t>ونذكر منهم ابن سينا وابن خلدون والخوارزمي والمقدسي والبيروني والمسعودي وإخوان الصفا.</a:t>
            </a:r>
          </a:p>
          <a:p>
            <a:pPr algn="r" rtl="1"/>
            <a:endParaRPr lang="en-US" dirty="0"/>
          </a:p>
        </p:txBody>
      </p:sp>
    </p:spTree>
    <p:extLst>
      <p:ext uri="{BB962C8B-B14F-4D97-AF65-F5344CB8AC3E}">
        <p14:creationId xmlns:p14="http://schemas.microsoft.com/office/powerpoint/2010/main" val="240453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48720"/>
          </a:xfrm>
        </p:spPr>
        <p:txBody>
          <a:bodyPr>
            <a:normAutofit/>
          </a:bodyPr>
          <a:lstStyle/>
          <a:p>
            <a:pPr algn="ctr" rtl="1"/>
            <a:r>
              <a:rPr lang="ar-EG" sz="3600" dirty="0"/>
              <a:t>الفكر الجيومورفولوجي عند العرب</a:t>
            </a:r>
            <a:endParaRPr lang="en-US" sz="3600" dirty="0"/>
          </a:p>
        </p:txBody>
      </p:sp>
      <p:sp>
        <p:nvSpPr>
          <p:cNvPr id="3" name="Content Placeholder 2"/>
          <p:cNvSpPr>
            <a:spLocks noGrp="1"/>
          </p:cNvSpPr>
          <p:nvPr>
            <p:ph idx="1"/>
          </p:nvPr>
        </p:nvSpPr>
        <p:spPr>
          <a:xfrm>
            <a:off x="457200" y="1484784"/>
            <a:ext cx="7239000" cy="4970952"/>
          </a:xfrm>
        </p:spPr>
        <p:txBody>
          <a:bodyPr>
            <a:normAutofit fontScale="92500" lnSpcReduction="20000"/>
          </a:bodyPr>
          <a:lstStyle/>
          <a:p>
            <a:pPr algn="just" rtl="1"/>
            <a:r>
              <a:rPr lang="ar-EG" sz="3100" b="1" dirty="0"/>
              <a:t>قسم ابن سينا السلاسل الجبلية إلي مجموعتين هما: جبال تتكون بفعل الحركات الباطنية، وجبال انفرادية. تكونت بفعل عوامل التعرية، كم اشار بأن فعل عوامل التعرية يحدث ببطء شديد وأن الظاهرات التضاريسية تكونت خلال عشرات الآلاف من السنين.</a:t>
            </a:r>
          </a:p>
          <a:p>
            <a:pPr algn="just" rtl="1"/>
            <a:r>
              <a:rPr lang="ar-EG" sz="3100" b="1" dirty="0"/>
              <a:t>تبين في مقدمة ابن خلدون أن العرب اهتموا بدراسة الشكل العام للأرض وكيفية تكوينها والعلاقة بين الغلفة الت يتشكل القشرة الأرضية، كما أوضح بأن كثافة مواد باطن الأرض أعلى بكثير من كثافة القشرة الأرضية، ومن ثم تعمل قوة الجاذبية علي ثبات الظاهرات على سطح الأرض.</a:t>
            </a:r>
          </a:p>
          <a:p>
            <a:pPr algn="just" rtl="1"/>
            <a:r>
              <a:rPr lang="ar-EG" sz="3100" b="1" dirty="0"/>
              <a:t>اهتم الخوارزمي بدراسة الجبال والهضاب والسهول والكثبان الرملية، في حين حاول المقدسي تصنيف أرض الشام إلي أقاليم تضاريسية.</a:t>
            </a:r>
          </a:p>
          <a:p>
            <a:pPr algn="r" rtl="1"/>
            <a:endParaRPr lang="en-US" dirty="0"/>
          </a:p>
        </p:txBody>
      </p:sp>
    </p:spTree>
    <p:extLst>
      <p:ext uri="{BB962C8B-B14F-4D97-AF65-F5344CB8AC3E}">
        <p14:creationId xmlns:p14="http://schemas.microsoft.com/office/powerpoint/2010/main" val="3134450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48720"/>
          </a:xfrm>
        </p:spPr>
        <p:txBody>
          <a:bodyPr>
            <a:normAutofit/>
          </a:bodyPr>
          <a:lstStyle/>
          <a:p>
            <a:pPr algn="ctr" rtl="1"/>
            <a:r>
              <a:rPr lang="ar-EG" sz="3600" dirty="0"/>
              <a:t>الفكر الجيومورفولوجي عند العرب</a:t>
            </a:r>
            <a:endParaRPr lang="en-US" sz="3600" dirty="0"/>
          </a:p>
        </p:txBody>
      </p:sp>
      <p:sp>
        <p:nvSpPr>
          <p:cNvPr id="3" name="Content Placeholder 2"/>
          <p:cNvSpPr>
            <a:spLocks noGrp="1"/>
          </p:cNvSpPr>
          <p:nvPr>
            <p:ph idx="1"/>
          </p:nvPr>
        </p:nvSpPr>
        <p:spPr>
          <a:xfrm>
            <a:off x="323528" y="1484784"/>
            <a:ext cx="7372672" cy="4970952"/>
          </a:xfrm>
        </p:spPr>
        <p:txBody>
          <a:bodyPr>
            <a:normAutofit fontScale="85000" lnSpcReduction="10000"/>
          </a:bodyPr>
          <a:lstStyle/>
          <a:p>
            <a:pPr algn="just" rtl="1"/>
            <a:r>
              <a:rPr lang="ar-EG" sz="3100" b="1" dirty="0"/>
              <a:t>اهتم البيروني كما فعل هيرودوت بالدراسة </a:t>
            </a:r>
            <a:r>
              <a:rPr lang="ar-EG" sz="3100" b="1" dirty="0" err="1"/>
              <a:t>الباليوجرافية</a:t>
            </a:r>
            <a:r>
              <a:rPr lang="ar-EG" sz="3100" b="1" dirty="0"/>
              <a:t>؛ حيث أشار إلى العلاقة بين تغير مستوي سطح البحر خلال الأزمنة الجيولوجية وأثر ذلك في تغير شكل السواحل والقارات.</a:t>
            </a:r>
          </a:p>
          <a:p>
            <a:pPr algn="just" rtl="1"/>
            <a:r>
              <a:rPr lang="ar-EG" sz="3100" b="1" dirty="0"/>
              <a:t>اكتشف المسعودي بأن الأنهار تمر بدورة حيوية تتدرج من مرحلة الشباب ثم مرحلة النضج ثم مرحلة الشيخوخة، وبذل أشار إلي الدورة </a:t>
            </a:r>
            <a:r>
              <a:rPr lang="ar-EG" sz="3100" b="1" dirty="0" err="1"/>
              <a:t>التحاتية</a:t>
            </a:r>
            <a:r>
              <a:rPr lang="ar-EG" sz="3100" b="1" dirty="0"/>
              <a:t> النهرية.</a:t>
            </a:r>
          </a:p>
          <a:p>
            <a:pPr algn="just" rtl="1"/>
            <a:r>
              <a:rPr lang="ar-EG" sz="3100" b="1" dirty="0"/>
              <a:t>ومعني ذلك أن أفكار المسعودي عن الدورة </a:t>
            </a:r>
            <a:r>
              <a:rPr lang="ar-EG" sz="3100" b="1" dirty="0" err="1"/>
              <a:t>التحاتية</a:t>
            </a:r>
            <a:r>
              <a:rPr lang="ar-EG" sz="3100" b="1" dirty="0"/>
              <a:t> تسبق الأفكار الأوربية والأمريكية لجيمس </a:t>
            </a:r>
            <a:r>
              <a:rPr lang="ar-EG" sz="3100" b="1" dirty="0" err="1"/>
              <a:t>هاطون</a:t>
            </a:r>
            <a:r>
              <a:rPr lang="ar-EG" sz="3100" b="1" dirty="0"/>
              <a:t> ووليم موريس </a:t>
            </a:r>
            <a:r>
              <a:rPr lang="ar-EG" sz="3100" b="1" dirty="0" err="1"/>
              <a:t>دافيز</a:t>
            </a:r>
            <a:r>
              <a:rPr lang="ar-EG" sz="3100" b="1" dirty="0"/>
              <a:t> بنحو تسعة قرون.</a:t>
            </a:r>
          </a:p>
          <a:p>
            <a:pPr algn="just" rtl="1"/>
            <a:r>
              <a:rPr lang="ar-EG" sz="3100" b="1" dirty="0"/>
              <a:t>وتضمنت دراسات أخوان الصفا تفسير لبعض الظاهرات التضاريسية، وميزوا بين الصخور النارية والصخور الرسوبية اللينة، وأكدوا ملاحظات أرسطو حول أثر الغازات الجوفية الحارة في نشوء الزلازل والبراكين.</a:t>
            </a:r>
          </a:p>
          <a:p>
            <a:pPr algn="r" rtl="1"/>
            <a:endParaRPr lang="en-US" dirty="0"/>
          </a:p>
        </p:txBody>
      </p:sp>
    </p:spTree>
    <p:extLst>
      <p:ext uri="{BB962C8B-B14F-4D97-AF65-F5344CB8AC3E}">
        <p14:creationId xmlns:p14="http://schemas.microsoft.com/office/powerpoint/2010/main" val="1140599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600" dirty="0"/>
              <a:t>الفكر الجيومورفولوجي الأوروبي</a:t>
            </a:r>
            <a:endParaRPr lang="en-US" sz="3600" dirty="0"/>
          </a:p>
        </p:txBody>
      </p:sp>
      <p:sp>
        <p:nvSpPr>
          <p:cNvPr id="3" name="Content Placeholder 2"/>
          <p:cNvSpPr>
            <a:spLocks noGrp="1"/>
          </p:cNvSpPr>
          <p:nvPr>
            <p:ph idx="1"/>
          </p:nvPr>
        </p:nvSpPr>
        <p:spPr>
          <a:xfrm>
            <a:off x="179512" y="1196752"/>
            <a:ext cx="7704856" cy="5258984"/>
          </a:xfrm>
        </p:spPr>
        <p:txBody>
          <a:bodyPr>
            <a:normAutofit fontScale="85000" lnSpcReduction="20000"/>
          </a:bodyPr>
          <a:lstStyle/>
          <a:p>
            <a:pPr algn="just" rtl="1"/>
            <a:r>
              <a:rPr lang="ar-EG" sz="3100" b="1" dirty="0"/>
              <a:t>اعتمدت الدراسات الجيومورفولوجية مع بداية النهضة الأوربية علي الآراء  النظرية والافتراضية، ويؤخذ عليها أن الكثير منها قائم على التخيل، وعلى الرغم من ذلك كان لها أثراً في تطور الفكر الجيومورفولوجي منها: أراء ليوناردو دافينشي </a:t>
            </a:r>
            <a:r>
              <a:rPr lang="ar-EG" sz="3100" b="1" dirty="0" err="1"/>
              <a:t>وبيفوا</a:t>
            </a:r>
            <a:r>
              <a:rPr lang="ar-EG" sz="3100" b="1" dirty="0"/>
              <a:t> </a:t>
            </a:r>
            <a:r>
              <a:rPr lang="ar-EG" sz="3100" b="1" dirty="0" err="1"/>
              <a:t>وجيثار</a:t>
            </a:r>
            <a:r>
              <a:rPr lang="ar-EG" sz="3100" b="1" dirty="0"/>
              <a:t>.</a:t>
            </a:r>
          </a:p>
          <a:p>
            <a:pPr algn="just" rtl="1"/>
            <a:r>
              <a:rPr lang="ar-EG" sz="3100" b="1" dirty="0"/>
              <a:t>شرح دافينشي كيفية تكوين المجاري النهرية، وأن رواسب </a:t>
            </a:r>
            <a:r>
              <a:rPr lang="ar-EG" sz="3100" b="1" dirty="0" err="1"/>
              <a:t>الدلتاوات</a:t>
            </a:r>
            <a:r>
              <a:rPr lang="ar-EG" sz="3100" b="1" dirty="0"/>
              <a:t> نقلتها الأنهار من منابعها العليا.</a:t>
            </a:r>
          </a:p>
          <a:p>
            <a:pPr algn="just" rtl="1"/>
            <a:r>
              <a:rPr lang="ar-EG" sz="3100" b="1" dirty="0"/>
              <a:t>وأوضح العالم الفرنسي </a:t>
            </a:r>
            <a:r>
              <a:rPr lang="ar-EG" sz="3100" b="1" dirty="0" err="1"/>
              <a:t>بيفو</a:t>
            </a:r>
            <a:r>
              <a:rPr lang="ar-EG" sz="3100" b="1" dirty="0"/>
              <a:t> بأن الانهار لها القدرة علي نحت الصخور مهما كانت درجة صلابتها، حيث تجعل سطح الأرض في النهاية قريب من مستوي سطح البحر، كما أكد مفاهيم العالم العربي ابن سينا فيما يتعلق بالعمر النسبي للظاهرات التضاريسية، وأكد أنها تتشكل ببطء ويرجع عمرها إلي مئات الآلاف من السنين.</a:t>
            </a:r>
          </a:p>
          <a:p>
            <a:pPr algn="just" rtl="1"/>
            <a:r>
              <a:rPr lang="ar-EG" sz="3100" b="1" dirty="0"/>
              <a:t>ويعد العالم الفرنسي </a:t>
            </a:r>
            <a:r>
              <a:rPr lang="ar-EG" sz="3100" b="1" dirty="0" err="1"/>
              <a:t>جيثار</a:t>
            </a:r>
            <a:r>
              <a:rPr lang="ar-EG" sz="3100" b="1" dirty="0"/>
              <a:t> جيولوجياً؛ حيث اهتم بدراسة تآكل الحافات الجبلية بفعل الأنهار القصيرة، وأوضح أن الأنهار تسهم في بناء المدرجات النهرية والسهل الفيضي.</a:t>
            </a:r>
          </a:p>
          <a:p>
            <a:pPr algn="r" rtl="1"/>
            <a:endParaRPr lang="en-US" dirty="0"/>
          </a:p>
        </p:txBody>
      </p:sp>
    </p:spTree>
    <p:extLst>
      <p:ext uri="{BB962C8B-B14F-4D97-AF65-F5344CB8AC3E}">
        <p14:creationId xmlns:p14="http://schemas.microsoft.com/office/powerpoint/2010/main" val="3354281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400" dirty="0"/>
              <a:t>الفكر الجيومورفولوجي وآراء جيمس </a:t>
            </a:r>
            <a:r>
              <a:rPr lang="ar-EG" sz="3400" dirty="0" err="1"/>
              <a:t>هاطون</a:t>
            </a:r>
            <a:endParaRPr lang="en-US" sz="3400" dirty="0"/>
          </a:p>
        </p:txBody>
      </p:sp>
      <p:sp>
        <p:nvSpPr>
          <p:cNvPr id="3" name="Content Placeholder 2"/>
          <p:cNvSpPr>
            <a:spLocks noGrp="1"/>
          </p:cNvSpPr>
          <p:nvPr>
            <p:ph idx="1"/>
          </p:nvPr>
        </p:nvSpPr>
        <p:spPr>
          <a:xfrm>
            <a:off x="179512" y="1196752"/>
            <a:ext cx="7704856" cy="5258984"/>
          </a:xfrm>
        </p:spPr>
        <p:txBody>
          <a:bodyPr>
            <a:normAutofit fontScale="92500" lnSpcReduction="20000"/>
          </a:bodyPr>
          <a:lstStyle/>
          <a:p>
            <a:pPr algn="just" rtl="1"/>
            <a:r>
              <a:rPr lang="ar-EG" sz="3100" b="1" dirty="0"/>
              <a:t>يعد العالم الاسكتلندي جيمس </a:t>
            </a:r>
            <a:r>
              <a:rPr lang="ar-EG" sz="3100" b="1" dirty="0" err="1"/>
              <a:t>هاطون</a:t>
            </a:r>
            <a:r>
              <a:rPr lang="ar-EG" sz="3100" b="1" dirty="0"/>
              <a:t> مؤسس علم الجيولوجيا؛ حيث وضع أسس دراسة الصخور المتحولة، وكان أول من حاول تفسير عملية التحول الصخري، وأهتم بدراسة تباين الأشكال التضاريسية لسطح الأرض؛ حيث لاحظ ظهور الظاهرة التضاريسية بعدة صور مختلفة وتنوع شكلها العام من منطقة لآخري.</a:t>
            </a:r>
          </a:p>
          <a:p>
            <a:pPr algn="just" rtl="1"/>
            <a:r>
              <a:rPr lang="ar-EG" sz="3100" b="1" dirty="0"/>
              <a:t>أشار </a:t>
            </a:r>
            <a:r>
              <a:rPr lang="ar-EG" sz="3100" b="1" dirty="0" err="1"/>
              <a:t>هاطون</a:t>
            </a:r>
            <a:r>
              <a:rPr lang="ar-EG" sz="3100" b="1" dirty="0"/>
              <a:t> إلي الأدلة التي تتركها عوامل التعرية المختلفة فوق أجزاء سطح الأرض، والتي استدل منها بتعدد عوامل التعرية وساهم بذلك في تطور الفكر الجيومورفولوجي، حيث اعتمد موريس </a:t>
            </a:r>
            <a:r>
              <a:rPr lang="ar-EG" sz="3100" b="1" dirty="0" err="1"/>
              <a:t>دافيز</a:t>
            </a:r>
            <a:r>
              <a:rPr lang="ar-EG" sz="3100" b="1" dirty="0"/>
              <a:t> على آراءه وأفكاره في تأسيس علم الجيومورفولوجيا  بعد فصله عن الجيولوجيا الفيزيائية.</a:t>
            </a:r>
          </a:p>
          <a:p>
            <a:pPr algn="just" rtl="1"/>
            <a:r>
              <a:rPr lang="ar-EG" sz="3100" b="1" dirty="0"/>
              <a:t>من المفاهيم التي توصل إليها </a:t>
            </a:r>
            <a:r>
              <a:rPr lang="ar-EG" sz="3100" b="1" dirty="0" err="1"/>
              <a:t>هاطون</a:t>
            </a:r>
            <a:r>
              <a:rPr lang="ar-EG" sz="3100" b="1" dirty="0"/>
              <a:t>، الحاضر مفتاح الماضي، التطور التدريجي البطيء لتكوين الظاهرات التضاريسية.</a:t>
            </a:r>
          </a:p>
        </p:txBody>
      </p:sp>
    </p:spTree>
    <p:extLst>
      <p:ext uri="{BB962C8B-B14F-4D97-AF65-F5344CB8AC3E}">
        <p14:creationId xmlns:p14="http://schemas.microsoft.com/office/powerpoint/2010/main" val="3959199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6672"/>
          </a:xfrm>
        </p:spPr>
        <p:txBody>
          <a:bodyPr>
            <a:normAutofit fontScale="90000"/>
          </a:bodyPr>
          <a:lstStyle/>
          <a:p>
            <a:pPr algn="ctr" rtl="1"/>
            <a:r>
              <a:rPr lang="ar-EG" sz="3600" dirty="0"/>
              <a:t>مرحلة ما بعد </a:t>
            </a:r>
            <a:r>
              <a:rPr lang="ar-EG" sz="3600" dirty="0" err="1"/>
              <a:t>هاطون</a:t>
            </a:r>
            <a:endParaRPr lang="en-US" sz="3600" dirty="0"/>
          </a:p>
        </p:txBody>
      </p:sp>
      <p:sp>
        <p:nvSpPr>
          <p:cNvPr id="3" name="Content Placeholder 2"/>
          <p:cNvSpPr>
            <a:spLocks noGrp="1"/>
          </p:cNvSpPr>
          <p:nvPr>
            <p:ph idx="1"/>
          </p:nvPr>
        </p:nvSpPr>
        <p:spPr>
          <a:xfrm>
            <a:off x="179512" y="1052736"/>
            <a:ext cx="7704856" cy="5403000"/>
          </a:xfrm>
        </p:spPr>
        <p:txBody>
          <a:bodyPr>
            <a:normAutofit fontScale="70000" lnSpcReduction="20000"/>
          </a:bodyPr>
          <a:lstStyle/>
          <a:p>
            <a:pPr algn="just" rtl="1"/>
            <a:r>
              <a:rPr lang="ar-EG" sz="3400" b="1" dirty="0"/>
              <a:t>مع بداية القرن التاسع عشر الميلادي أدرك الجيولوجيون بأن سطح الأرض خلال عصر </a:t>
            </a:r>
            <a:r>
              <a:rPr lang="ar-EG" sz="3400" b="1" dirty="0" err="1"/>
              <a:t>البلايوستوسين</a:t>
            </a:r>
            <a:r>
              <a:rPr lang="ar-EG" sz="3400" b="1" dirty="0"/>
              <a:t> تشكل بفترات جليدية متعاقبة نتج عنها تكوين ظاهرات جليدية، وأن الجليد كان أوسع انتشاراً عن الجليد الحالي.</a:t>
            </a:r>
          </a:p>
          <a:p>
            <a:pPr algn="just" rtl="1"/>
            <a:r>
              <a:rPr lang="ar-EG" sz="3400" b="1" dirty="0"/>
              <a:t>ظهرت في بريطانيا بعض الدراسات الجادة التي ساهمت في تطور المفاهيم الجيومورفولوجية منها: دراسة </a:t>
            </a:r>
            <a:r>
              <a:rPr lang="ar-EG" sz="3400" b="1" dirty="0" err="1"/>
              <a:t>جوكس</a:t>
            </a:r>
            <a:r>
              <a:rPr lang="ar-EG" sz="3400" b="1" dirty="0"/>
              <a:t> التي قسم الأنهار في جنوب ايرلندا إلى مجموعتين الأنهار العرضية والأنهار الطولية، واستعان </a:t>
            </a:r>
            <a:r>
              <a:rPr lang="ar-EG" sz="3400" b="1" dirty="0" err="1"/>
              <a:t>دافيز</a:t>
            </a:r>
            <a:r>
              <a:rPr lang="ar-EG" sz="3400" b="1" dirty="0"/>
              <a:t> بنتائج هذه الدراسات عند دراسته لعمليات الأسر النهري.</a:t>
            </a:r>
          </a:p>
          <a:p>
            <a:pPr algn="just" rtl="1"/>
            <a:r>
              <a:rPr lang="ar-EG" sz="3400" b="1" dirty="0"/>
              <a:t>في المانيا ازدهرت المعرفة الجيومورفولوجية بفضل العالم بينك الذي استخدم المنهج الوصفي التحليلي عند دراسته للظاهرات التضاريسية في مرتفعات جبال الألب، وصنف الانماط المختلفة </a:t>
            </a:r>
            <a:r>
              <a:rPr lang="ar-EG" sz="3400" b="1" dirty="0" err="1"/>
              <a:t>للإنهيارات</a:t>
            </a:r>
            <a:r>
              <a:rPr lang="ar-EG" sz="3400" b="1" dirty="0"/>
              <a:t> الأرضية وتساقط الصخور وتحرك التربة ودون ذلك في كتاب بعنوان </a:t>
            </a:r>
            <a:r>
              <a:rPr lang="ar-EG" sz="3400" b="1" dirty="0" err="1"/>
              <a:t>مورفولوجية</a:t>
            </a:r>
            <a:r>
              <a:rPr lang="ar-EG" sz="3400" b="1" dirty="0"/>
              <a:t> الأرض.</a:t>
            </a:r>
          </a:p>
          <a:p>
            <a:pPr algn="just" rtl="1"/>
            <a:r>
              <a:rPr lang="ar-EG" sz="3400" b="1" dirty="0"/>
              <a:t>اتبع فالتر بينك والده في تفسير الأشكال التضاريسية الجليدية في المانيا، واهتم بالانزلاقات الأرضية وأنماط </a:t>
            </a:r>
            <a:r>
              <a:rPr lang="ar-EG" sz="3400" b="1" dirty="0" err="1"/>
              <a:t>انحدرات</a:t>
            </a:r>
            <a:r>
              <a:rPr lang="ar-EG" sz="3400" b="1" dirty="0"/>
              <a:t> سطح الأرض ومراحل تكوينها ونشر ذلك في كتاب بعنوان التحليل الجيومورفولوجي لظاهرات سطح الأرض عام 1924.</a:t>
            </a:r>
          </a:p>
          <a:p>
            <a:pPr algn="r" rtl="1"/>
            <a:endParaRPr lang="en-US" dirty="0"/>
          </a:p>
        </p:txBody>
      </p:sp>
    </p:spTree>
    <p:extLst>
      <p:ext uri="{BB962C8B-B14F-4D97-AF65-F5344CB8AC3E}">
        <p14:creationId xmlns:p14="http://schemas.microsoft.com/office/powerpoint/2010/main" val="3959199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600" dirty="0"/>
              <a:t>الفكر الجيومورفولوجي الأمريكي</a:t>
            </a:r>
            <a:endParaRPr lang="en-US" sz="3600" dirty="0"/>
          </a:p>
        </p:txBody>
      </p:sp>
      <p:sp>
        <p:nvSpPr>
          <p:cNvPr id="3" name="Content Placeholder 2"/>
          <p:cNvSpPr>
            <a:spLocks noGrp="1"/>
          </p:cNvSpPr>
          <p:nvPr>
            <p:ph idx="1"/>
          </p:nvPr>
        </p:nvSpPr>
        <p:spPr>
          <a:xfrm>
            <a:off x="323528" y="1196752"/>
            <a:ext cx="7560840" cy="5258984"/>
          </a:xfrm>
        </p:spPr>
        <p:txBody>
          <a:bodyPr>
            <a:normAutofit fontScale="92500"/>
          </a:bodyPr>
          <a:lstStyle/>
          <a:p>
            <a:pPr algn="just" rtl="1"/>
            <a:r>
              <a:rPr lang="ar-EG" sz="3100" b="1" dirty="0"/>
              <a:t>تعد الفترة (1875- 1900) العصر الذهبي للدراسات الجيومورفولوجية في الولايات المتحدة الأمريكية؛ حيث تبلورت معظم المفاهيم الأساسية الخاصة لعلمي الجيولوجيا الطبيعية </a:t>
            </a:r>
            <a:r>
              <a:rPr lang="ar-EG" sz="3100" b="1" dirty="0" err="1"/>
              <a:t>والجيومورفولوجيا</a:t>
            </a:r>
            <a:r>
              <a:rPr lang="ar-EG" sz="3100" b="1" dirty="0"/>
              <a:t> .</a:t>
            </a:r>
          </a:p>
          <a:p>
            <a:pPr algn="just" rtl="1"/>
            <a:r>
              <a:rPr lang="ar-EG" sz="3100" b="1" dirty="0"/>
              <a:t>من أهم تلك المفاهيم «مستوي القاعدة» </a:t>
            </a:r>
            <a:r>
              <a:rPr lang="en-US" sz="3100" b="1" dirty="0"/>
              <a:t>Base Level</a:t>
            </a:r>
            <a:r>
              <a:rPr lang="ar-EG" sz="3100" b="1" dirty="0"/>
              <a:t>، والتي اكتشفها ماجور </a:t>
            </a:r>
            <a:r>
              <a:rPr lang="ar-EG" sz="3100" b="1" dirty="0" err="1"/>
              <a:t>باويل</a:t>
            </a:r>
            <a:r>
              <a:rPr lang="ar-EG" sz="3100" b="1" dirty="0"/>
              <a:t>، والتي وضح أن المجاري المائية لها القدرة على نحت وتعميق مجاريها رأسياً حتي تصبح الأرض عند الأجزاء الدنيا قريبة من سطح البحر.</a:t>
            </a:r>
          </a:p>
          <a:p>
            <a:pPr algn="just" rtl="1"/>
            <a:r>
              <a:rPr lang="ar-EG" sz="3100" b="1" dirty="0"/>
              <a:t>ويرجع الفضل لكارل </a:t>
            </a:r>
            <a:r>
              <a:rPr lang="ar-EG" sz="3100" b="1" dirty="0" err="1"/>
              <a:t>جيلبرت</a:t>
            </a:r>
            <a:r>
              <a:rPr lang="ar-EG" sz="3100" b="1" dirty="0"/>
              <a:t> في تأسيس المدرسة الجيومورفولوجية الأمريكية التي اهتمت بدراسة عوامل التعرية الهوائية والخارجية.</a:t>
            </a:r>
          </a:p>
          <a:p>
            <a:pPr marL="0" indent="0" algn="just" rtl="1">
              <a:buNone/>
            </a:pPr>
            <a:endParaRPr lang="ar-EG" sz="3100" b="1" dirty="0"/>
          </a:p>
          <a:p>
            <a:pPr algn="r" rtl="1"/>
            <a:endParaRPr lang="en-US" dirty="0"/>
          </a:p>
        </p:txBody>
      </p:sp>
    </p:spTree>
    <p:extLst>
      <p:ext uri="{BB962C8B-B14F-4D97-AF65-F5344CB8AC3E}">
        <p14:creationId xmlns:p14="http://schemas.microsoft.com/office/powerpoint/2010/main" val="11787233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fontScale="90000"/>
          </a:bodyPr>
          <a:lstStyle/>
          <a:p>
            <a:pPr algn="ctr" rtl="1"/>
            <a:r>
              <a:rPr lang="ar-EG" sz="3400" dirty="0"/>
              <a:t>وليم موريس </a:t>
            </a:r>
            <a:r>
              <a:rPr lang="ar-EG" sz="3400" dirty="0" err="1"/>
              <a:t>دافيز</a:t>
            </a:r>
            <a:br>
              <a:rPr lang="ar-EG" sz="3400" dirty="0"/>
            </a:br>
            <a:r>
              <a:rPr lang="ar-EG" sz="3400" dirty="0"/>
              <a:t>مؤسس علم الجيومورفولوجية</a:t>
            </a:r>
            <a:endParaRPr lang="en-US" sz="3400" dirty="0"/>
          </a:p>
        </p:txBody>
      </p:sp>
      <p:sp>
        <p:nvSpPr>
          <p:cNvPr id="3" name="Content Placeholder 2"/>
          <p:cNvSpPr>
            <a:spLocks noGrp="1"/>
          </p:cNvSpPr>
          <p:nvPr>
            <p:ph idx="1"/>
          </p:nvPr>
        </p:nvSpPr>
        <p:spPr>
          <a:xfrm>
            <a:off x="179512" y="1196752"/>
            <a:ext cx="7704856" cy="5258984"/>
          </a:xfrm>
        </p:spPr>
        <p:txBody>
          <a:bodyPr>
            <a:normAutofit fontScale="85000" lnSpcReduction="10000"/>
          </a:bodyPr>
          <a:lstStyle/>
          <a:p>
            <a:pPr algn="just" rtl="1"/>
            <a:r>
              <a:rPr lang="ar-EG" sz="3100" b="1" dirty="0"/>
              <a:t>يعد العالم الأمريكي مؤسس علم الجيومورفولوجية؛ حيث وضع المعلومات والمفاهيم التي بنيت عليها الدراسة الجيومورفولوجية في العالم.</a:t>
            </a:r>
          </a:p>
          <a:p>
            <a:pPr algn="just" rtl="1"/>
            <a:r>
              <a:rPr lang="ar-EG" sz="3100" b="1" dirty="0"/>
              <a:t>نشر </a:t>
            </a:r>
            <a:r>
              <a:rPr lang="ar-EG" sz="3100" b="1" dirty="0" err="1"/>
              <a:t>دافيز</a:t>
            </a:r>
            <a:r>
              <a:rPr lang="ar-EG" sz="3100" b="1" dirty="0"/>
              <a:t> أبحاثه وكتاباته بعدد من اللغات منها </a:t>
            </a:r>
            <a:r>
              <a:rPr lang="ar-EG" sz="3100" b="1" dirty="0" err="1"/>
              <a:t>الأنجليزية</a:t>
            </a:r>
            <a:r>
              <a:rPr lang="ar-EG" sz="3100" b="1" dirty="0"/>
              <a:t> والفرنسية والألمانية والايطالية </a:t>
            </a:r>
            <a:r>
              <a:rPr lang="ar-EG" sz="3100" b="1" dirty="0" err="1"/>
              <a:t>والأسبانية</a:t>
            </a:r>
            <a:r>
              <a:rPr lang="ar-EG" sz="3100" b="1" dirty="0"/>
              <a:t>، واستطاع أن يؤسس مدرسة علمية واسعة الانتشار في العالم عرفت بالمدرسة الجيومورفولوجية الأمريكية (</a:t>
            </a:r>
            <a:r>
              <a:rPr lang="ar-EG" sz="3100" b="1" dirty="0" err="1"/>
              <a:t>الدافيزية</a:t>
            </a:r>
            <a:r>
              <a:rPr lang="ar-EG" sz="3100" b="1" dirty="0"/>
              <a:t>).</a:t>
            </a:r>
          </a:p>
          <a:p>
            <a:pPr algn="just" rtl="1"/>
            <a:r>
              <a:rPr lang="ar-EG" sz="3100" b="1" dirty="0"/>
              <a:t>من المفاهيم التي توصل إليها </a:t>
            </a:r>
            <a:r>
              <a:rPr lang="ar-EG" sz="3100" b="1" dirty="0" err="1"/>
              <a:t>دافيز</a:t>
            </a:r>
            <a:r>
              <a:rPr lang="ar-EG" sz="3100" b="1" dirty="0"/>
              <a:t>، أن الظاهرات التضاريسية تختلف من مكان لآخر تبعاً للبنية والتكوين الجيولوجي والقوي التي تشكلها والفترة الزمنية أي مراحل نموها.</a:t>
            </a:r>
          </a:p>
          <a:p>
            <a:pPr algn="just" rtl="1"/>
            <a:r>
              <a:rPr lang="ar-EG" sz="3100" b="1" dirty="0"/>
              <a:t>قسم </a:t>
            </a:r>
            <a:r>
              <a:rPr lang="ar-EG" sz="3100" b="1" dirty="0" err="1"/>
              <a:t>دافيز</a:t>
            </a:r>
            <a:r>
              <a:rPr lang="ar-EG" sz="3100" b="1" dirty="0"/>
              <a:t> مراحل تكوين الظاهرات التضاريسية إلى مرحلة الشباب ومرحلة النضج ومرحلة الشيخوخة، </a:t>
            </a:r>
            <a:r>
              <a:rPr lang="ar-EG" sz="3100" b="1" dirty="0" err="1"/>
              <a:t>وأذا</a:t>
            </a:r>
            <a:r>
              <a:rPr lang="ar-EG" sz="3100" b="1" dirty="0"/>
              <a:t> مرت الظاهرة بمرحلها الثلاث تكون قد اكملت دورة </a:t>
            </a:r>
            <a:r>
              <a:rPr lang="ar-EG" sz="3100" b="1" dirty="0" err="1"/>
              <a:t>تحاتية</a:t>
            </a:r>
            <a:r>
              <a:rPr lang="ar-EG" sz="3100" b="1" dirty="0"/>
              <a:t> (كاملة- ناقصة- مختلفة)</a:t>
            </a:r>
          </a:p>
        </p:txBody>
      </p:sp>
    </p:spTree>
    <p:extLst>
      <p:ext uri="{BB962C8B-B14F-4D97-AF65-F5344CB8AC3E}">
        <p14:creationId xmlns:p14="http://schemas.microsoft.com/office/powerpoint/2010/main" val="2057707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236752"/>
          </a:xfrm>
        </p:spPr>
        <p:txBody>
          <a:bodyPr>
            <a:normAutofit/>
          </a:bodyPr>
          <a:lstStyle/>
          <a:p>
            <a:pPr algn="ctr" rtl="1"/>
            <a:r>
              <a:rPr lang="ar-EG" sz="4400" dirty="0"/>
              <a:t>الابتسامة كلمة طيبة بغير حروف</a:t>
            </a:r>
            <a:endParaRPr lang="en-US" sz="4400" dirty="0"/>
          </a:p>
        </p:txBody>
      </p:sp>
      <p:pic>
        <p:nvPicPr>
          <p:cNvPr id="8" name="Content Placeholder 7"/>
          <p:cNvPicPr>
            <a:picLocks noGrp="1" noChangeAspect="1"/>
          </p:cNvPicPr>
          <p:nvPr>
            <p:ph sz="quarter" idx="2"/>
          </p:nvPr>
        </p:nvPicPr>
        <p:blipFill>
          <a:blip r:embed="rId2">
            <a:extLst>
              <a:ext uri="{28A0092B-C50C-407E-A947-70E740481C1C}">
                <a14:useLocalDpi xmlns:a14="http://schemas.microsoft.com/office/drawing/2010/main" val="0"/>
              </a:ext>
            </a:extLst>
          </a:blip>
          <a:stretch>
            <a:fillRect/>
          </a:stretch>
        </p:blipFill>
        <p:spPr>
          <a:xfrm>
            <a:off x="467544" y="2348880"/>
            <a:ext cx="3384375" cy="2736304"/>
          </a:xfrm>
        </p:spPr>
      </p:pic>
      <p:pic>
        <p:nvPicPr>
          <p:cNvPr id="7" name="Content Placeholder 6"/>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283968" y="2348880"/>
            <a:ext cx="3168352" cy="2664296"/>
          </a:xfrm>
        </p:spPr>
      </p:pic>
    </p:spTree>
    <p:extLst>
      <p:ext uri="{BB962C8B-B14F-4D97-AF65-F5344CB8AC3E}">
        <p14:creationId xmlns:p14="http://schemas.microsoft.com/office/powerpoint/2010/main" val="683257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60688"/>
          </a:xfrm>
        </p:spPr>
        <p:txBody>
          <a:bodyPr>
            <a:normAutofit/>
          </a:bodyPr>
          <a:lstStyle/>
          <a:p>
            <a:pPr algn="ctr" rtl="1"/>
            <a:r>
              <a:rPr lang="ar-EG" sz="3600" dirty="0"/>
              <a:t>الفكر الجيومورفولوجي المعاصر</a:t>
            </a:r>
            <a:endParaRPr lang="en-US" sz="3600" dirty="0"/>
          </a:p>
        </p:txBody>
      </p:sp>
      <p:sp>
        <p:nvSpPr>
          <p:cNvPr id="3" name="Content Placeholder 2"/>
          <p:cNvSpPr>
            <a:spLocks noGrp="1"/>
          </p:cNvSpPr>
          <p:nvPr>
            <p:ph idx="1"/>
          </p:nvPr>
        </p:nvSpPr>
        <p:spPr>
          <a:xfrm>
            <a:off x="395536" y="1196752"/>
            <a:ext cx="7488832" cy="5258984"/>
          </a:xfrm>
        </p:spPr>
        <p:txBody>
          <a:bodyPr>
            <a:normAutofit/>
          </a:bodyPr>
          <a:lstStyle/>
          <a:p>
            <a:pPr algn="just" rtl="1"/>
            <a:r>
              <a:rPr lang="ar-EG" sz="3000" b="1" dirty="0"/>
              <a:t>انحصرت مفاهيم الجيومورفولوجية </a:t>
            </a:r>
            <a:r>
              <a:rPr lang="ar-EG" sz="3000" b="1" dirty="0" err="1"/>
              <a:t>الدافيزية</a:t>
            </a:r>
            <a:r>
              <a:rPr lang="ar-EG" sz="3000" b="1" dirty="0"/>
              <a:t> الكيفية تدريجياً؛ وأفسحت المجال </a:t>
            </a:r>
            <a:r>
              <a:rPr lang="ar-EG" sz="3000" b="1" dirty="0" err="1"/>
              <a:t>للجيومورفولوجية</a:t>
            </a:r>
            <a:r>
              <a:rPr lang="ar-EG" sz="3000" b="1" dirty="0"/>
              <a:t> المعاصرة التي اعتمدت على المعلومات المستمدة من البحث الحقلي والتقنيات الحديثة، واتباع أساليب علمية متطورة للوصول إلى استنتاجات ونتائج كمية قيمة لها دلالاتها العلمية.</a:t>
            </a:r>
          </a:p>
          <a:p>
            <a:pPr algn="just" rtl="1"/>
            <a:r>
              <a:rPr lang="ar-EG" sz="3000" b="1" dirty="0"/>
              <a:t>وتعتمد الجيومورفولوجية المعاصرة  في دراستها على الصور الجوية والمرئيات الفضائية وتقنيات الاستشعار عن بعد</a:t>
            </a:r>
            <a:r>
              <a:rPr lang="en-US" sz="3100" b="1" dirty="0"/>
              <a:t> </a:t>
            </a:r>
            <a:r>
              <a:rPr lang="en-US" sz="2400" b="1" dirty="0"/>
              <a:t>(RS) Remote Sensing </a:t>
            </a:r>
            <a:r>
              <a:rPr lang="ar-EG" sz="3000" b="1" dirty="0"/>
              <a:t>ونظم المعلومات الجغرافية</a:t>
            </a:r>
            <a:r>
              <a:rPr lang="ar-EG" sz="3100" b="1" dirty="0"/>
              <a:t> </a:t>
            </a:r>
            <a:r>
              <a:rPr lang="en-US" sz="2400" b="1" dirty="0"/>
              <a:t>(GIS) Geographical Information Systems</a:t>
            </a:r>
            <a:r>
              <a:rPr lang="ar-EG" sz="3100" b="1" dirty="0"/>
              <a:t>.</a:t>
            </a:r>
          </a:p>
          <a:p>
            <a:pPr marL="0" indent="0" algn="just" rtl="1">
              <a:buNone/>
            </a:pPr>
            <a:endParaRPr lang="ar-EG" sz="3100" b="1" dirty="0"/>
          </a:p>
          <a:p>
            <a:pPr algn="r" rtl="1"/>
            <a:endParaRPr lang="en-US" dirty="0"/>
          </a:p>
        </p:txBody>
      </p:sp>
    </p:spTree>
    <p:extLst>
      <p:ext uri="{BB962C8B-B14F-4D97-AF65-F5344CB8AC3E}">
        <p14:creationId xmlns:p14="http://schemas.microsoft.com/office/powerpoint/2010/main" val="3716470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27F73574-5995-4F87-8C50-C55F930AAB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27784" y="2190750"/>
            <a:ext cx="2495550" cy="2476500"/>
          </a:xfrm>
        </p:spPr>
      </p:pic>
    </p:spTree>
    <p:extLst>
      <p:ext uri="{BB962C8B-B14F-4D97-AF65-F5344CB8AC3E}">
        <p14:creationId xmlns:p14="http://schemas.microsoft.com/office/powerpoint/2010/main" val="270215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a:extLst>
              <a:ext uri="{FF2B5EF4-FFF2-40B4-BE49-F238E27FC236}">
                <a16:creationId xmlns:a16="http://schemas.microsoft.com/office/drawing/2014/main" id="{50610D06-E972-4826-803D-6B154730A4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848485"/>
            <a:ext cx="7239000" cy="3161030"/>
          </a:xfrm>
        </p:spPr>
      </p:pic>
    </p:spTree>
    <p:extLst>
      <p:ext uri="{BB962C8B-B14F-4D97-AF65-F5344CB8AC3E}">
        <p14:creationId xmlns:p14="http://schemas.microsoft.com/office/powerpoint/2010/main" val="159373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04704"/>
          </a:xfrm>
        </p:spPr>
        <p:txBody>
          <a:bodyPr>
            <a:normAutofit/>
          </a:bodyPr>
          <a:lstStyle/>
          <a:p>
            <a:pPr algn="ctr"/>
            <a:r>
              <a:rPr lang="ar-EG" sz="4400" dirty="0"/>
              <a:t>الهدف من المقرر</a:t>
            </a:r>
            <a:endParaRPr lang="en-US" sz="4400" dirty="0"/>
          </a:p>
        </p:txBody>
      </p:sp>
      <p:sp>
        <p:nvSpPr>
          <p:cNvPr id="3" name="Content Placeholder 2"/>
          <p:cNvSpPr>
            <a:spLocks noGrp="1"/>
          </p:cNvSpPr>
          <p:nvPr>
            <p:ph idx="1"/>
          </p:nvPr>
        </p:nvSpPr>
        <p:spPr>
          <a:xfrm>
            <a:off x="395536" y="1412776"/>
            <a:ext cx="7560840" cy="5042960"/>
          </a:xfrm>
        </p:spPr>
        <p:txBody>
          <a:bodyPr>
            <a:normAutofit/>
          </a:bodyPr>
          <a:lstStyle/>
          <a:p>
            <a:pPr algn="just" rtl="1"/>
            <a:r>
              <a:rPr lang="ar-EG" sz="3000" b="1" dirty="0"/>
              <a:t>دعم المهارات المعرفية المتعلقة بمفاهيم </a:t>
            </a:r>
            <a:r>
              <a:rPr lang="ar-SA" sz="3000" b="1" dirty="0"/>
              <a:t>أشكال سطح الأرض</a:t>
            </a:r>
            <a:r>
              <a:rPr lang="ar-EG" sz="3000" b="1" dirty="0"/>
              <a:t> وصلتها بالعلوم الأخرى.</a:t>
            </a:r>
          </a:p>
          <a:p>
            <a:pPr algn="just" rtl="1"/>
            <a:r>
              <a:rPr lang="ar-EG" sz="3000" b="1" dirty="0"/>
              <a:t>توضيح العوامل الجيومورفولوجيا المرتبطة بتشكيل مظاهر سطح الأرض والعلاقات فيما بينها.</a:t>
            </a:r>
          </a:p>
          <a:p>
            <a:pPr algn="just" rtl="1"/>
            <a:r>
              <a:rPr lang="ar-EG" sz="3000" b="1" dirty="0"/>
              <a:t>توضيح العمليات الجيومورفولوجيا المرتبطة بالعوامل ودورها في رسم الأشكال التضاريسية لسطح الأرض.</a:t>
            </a:r>
          </a:p>
          <a:p>
            <a:pPr algn="just" rtl="1"/>
            <a:r>
              <a:rPr lang="ar-EG" sz="3000" b="1" dirty="0"/>
              <a:t>التعرف على أشكال سطح الأرض من خلال التحليل والقياس.</a:t>
            </a:r>
          </a:p>
          <a:p>
            <a:pPr algn="just" rtl="1"/>
            <a:r>
              <a:rPr lang="ar-EG" sz="3000" b="1" dirty="0"/>
              <a:t>تنمية قدرات الطلاب على التوظيف الأمثل للمعرفة الجيومورفولوجية في التطبيقات الجغرافية.</a:t>
            </a:r>
            <a:endParaRPr lang="en-US" sz="3000" b="1" dirty="0"/>
          </a:p>
          <a:p>
            <a:pPr algn="r" rtl="1"/>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88680"/>
          </a:xfrm>
        </p:spPr>
        <p:txBody>
          <a:bodyPr>
            <a:normAutofit fontScale="90000"/>
          </a:bodyPr>
          <a:lstStyle/>
          <a:p>
            <a:pPr algn="ctr"/>
            <a:r>
              <a:rPr lang="ar-EG" sz="4400" dirty="0"/>
              <a:t>وصف المقرر</a:t>
            </a:r>
            <a:endParaRPr lang="en-US" sz="4400" dirty="0"/>
          </a:p>
        </p:txBody>
      </p:sp>
      <p:sp>
        <p:nvSpPr>
          <p:cNvPr id="3" name="Content Placeholder 2"/>
          <p:cNvSpPr>
            <a:spLocks noGrp="1"/>
          </p:cNvSpPr>
          <p:nvPr>
            <p:ph idx="1"/>
          </p:nvPr>
        </p:nvSpPr>
        <p:spPr>
          <a:xfrm>
            <a:off x="179512" y="980728"/>
            <a:ext cx="7920880" cy="5616624"/>
          </a:xfrm>
        </p:spPr>
        <p:txBody>
          <a:bodyPr>
            <a:noAutofit/>
          </a:bodyPr>
          <a:lstStyle/>
          <a:p>
            <a:pPr algn="just" rtl="1"/>
            <a:r>
              <a:rPr lang="ar-EG" sz="2000" b="1" dirty="0"/>
              <a:t>يحتوي المقرر علي مقدمة تضم التعريف بالأشكال التضاريسية لسطح الأرض (الجيومورفولوجيا) وبمفاهيمها وصلتها بالعلوم الأخرى، ومن ثَم التعرف على مناهج وأساليب البحث </a:t>
            </a:r>
            <a:r>
              <a:rPr lang="ar-EG" sz="2000" b="1" dirty="0" err="1"/>
              <a:t>الجيوموفولوجي</a:t>
            </a:r>
            <a:r>
              <a:rPr lang="ar-EG" sz="2000" b="1" dirty="0"/>
              <a:t>، كما يتضمن عرض لنظريات نشأة الأرض إلي جانب شرح لخصائص كوكب الأرض والتركيب الداخلي للأرض، ومكونات ومواد القشرة الأرضية وتحديد أثر </a:t>
            </a:r>
            <a:r>
              <a:rPr lang="ar-EG" sz="2000" b="1" dirty="0" err="1"/>
              <a:t>ليثولوجية</a:t>
            </a:r>
            <a:r>
              <a:rPr lang="ar-EG" sz="2000" b="1" dirty="0"/>
              <a:t> الصخر ونظام بنيته،  وإبراز دور العوامل الجيومورفولوجية سواء أكانت التقلصات الأرضية البطيئة (الالتواءات والانكسارات،) أم الحركات الفجائية (الزلازل والبراكين) أم التجوية وعوامل التعرية (النهرية والبحرية والهوائية والجليدية)، ودور العمليات الجيومورفولوجية (النحت والنقل </a:t>
            </a:r>
            <a:r>
              <a:rPr lang="ar-EG" sz="2000" b="1" dirty="0" err="1"/>
              <a:t>والارساب</a:t>
            </a:r>
            <a:r>
              <a:rPr lang="ar-EG" sz="2000" b="1" dirty="0"/>
              <a:t>) في تشكيل القشرة الخارجية، كذلك يحتوي المقرر على نماذج  جيومورفولوجية تطبيقية من البيئة الصحراوية والبيئة الساحلية والأحواض النهرية وأراضي </a:t>
            </a:r>
            <a:r>
              <a:rPr lang="ar-EG" sz="2000" b="1" dirty="0" err="1"/>
              <a:t>الكارست</a:t>
            </a:r>
            <a:r>
              <a:rPr lang="ar-EG" sz="2000" b="1" dirty="0"/>
              <a:t>..</a:t>
            </a:r>
          </a:p>
          <a:p>
            <a:pPr algn="just" rtl="1"/>
            <a:r>
              <a:rPr lang="ar-EG" sz="2000" b="1" dirty="0"/>
              <a:t>طرق التقويم: تحريري وشفهي وحضور المحاضرات  وأعداد تقرير علمي عن المقرر.</a:t>
            </a:r>
          </a:p>
          <a:p>
            <a:pPr algn="just" rtl="1"/>
            <a:r>
              <a:rPr lang="ar-EG" sz="2000" b="1" dirty="0"/>
              <a:t>الكتب والمراجع : </a:t>
            </a:r>
            <a:r>
              <a:rPr lang="ar-SA" sz="2000" b="1" dirty="0"/>
              <a:t>أشكال سطح الأرض</a:t>
            </a:r>
            <a:r>
              <a:rPr lang="ar-EG" sz="2000" b="1" dirty="0"/>
              <a:t>، د. </a:t>
            </a:r>
            <a:r>
              <a:rPr lang="ar-SA" sz="2000" b="1" dirty="0"/>
              <a:t>جودت أحمد سعادة</a:t>
            </a:r>
            <a:r>
              <a:rPr lang="ar-EG" sz="2000" b="1" dirty="0"/>
              <a:t>، </a:t>
            </a:r>
            <a:r>
              <a:rPr lang="ar-SA" sz="2000" b="1" dirty="0"/>
              <a:t>دار المسيرة</a:t>
            </a:r>
            <a:r>
              <a:rPr lang="ar-EG" sz="2000" b="1" dirty="0"/>
              <a:t>– معالم سطح الأرض، د. جودة حسنين جودة، دار المعرفة الجامعية- أصول الجيومورفولوجيا، د. سلامة حسين رمضان، دار الماسية للنشر والتوزيع</a:t>
            </a:r>
            <a:r>
              <a:rPr lang="ar-SA" sz="2000" b="1" dirty="0"/>
              <a:t>، أصول الجيومورفولوجيا، د. حسن أبو العنين، منشأة المعارف</a:t>
            </a:r>
            <a:r>
              <a:rPr lang="ar-EG" sz="2000" b="1" dirty="0"/>
              <a:t>.</a:t>
            </a:r>
          </a:p>
          <a:p>
            <a:pPr algn="just" rtl="1"/>
            <a:r>
              <a:rPr lang="ar-EG" sz="2000" b="1" dirty="0"/>
              <a:t>درجات التقويم:  20% اختبار أول- 20% اختبار ثان- 10% حضور- 10% التقرير العلمي- 40% الاختبار النهائي.</a:t>
            </a:r>
          </a:p>
          <a:p>
            <a:pPr marL="0" indent="0" algn="r" rtl="1">
              <a:buNone/>
            </a:pPr>
            <a:endParaRPr lang="en-US" sz="2200" dirty="0"/>
          </a:p>
        </p:txBody>
      </p:sp>
    </p:spTree>
    <p:extLst>
      <p:ext uri="{BB962C8B-B14F-4D97-AF65-F5344CB8AC3E}">
        <p14:creationId xmlns:p14="http://schemas.microsoft.com/office/powerpoint/2010/main" val="3311701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457200" y="704850"/>
            <a:ext cx="7643192" cy="895350"/>
          </a:xfrm>
        </p:spPr>
        <p:txBody>
          <a:bodyPr/>
          <a:lstStyle/>
          <a:p>
            <a:pPr algn="ctr" rtl="1"/>
            <a:r>
              <a:rPr lang="ar-EG" sz="4800" b="1" dirty="0"/>
              <a:t>معلومات المحاضر ووسائل التواصل</a:t>
            </a:r>
            <a:endParaRPr lang="en-US" sz="4800" b="1" dirty="0"/>
          </a:p>
        </p:txBody>
      </p:sp>
      <p:sp>
        <p:nvSpPr>
          <p:cNvPr id="3" name="Content Placeholder 2"/>
          <p:cNvSpPr>
            <a:spLocks noGrp="1"/>
          </p:cNvSpPr>
          <p:nvPr>
            <p:ph idx="1"/>
          </p:nvPr>
        </p:nvSpPr>
        <p:spPr>
          <a:xfrm>
            <a:off x="457200" y="1828800"/>
            <a:ext cx="6172200" cy="4495800"/>
          </a:xfrm>
        </p:spPr>
        <p:txBody>
          <a:bodyPr/>
          <a:lstStyle/>
          <a:p>
            <a:pPr algn="just">
              <a:spcAft>
                <a:spcPts val="0"/>
              </a:spcAft>
              <a:defRPr/>
            </a:pPr>
            <a:r>
              <a:rPr lang="en-US" sz="2000" b="1" dirty="0">
                <a:solidFill>
                  <a:srgbClr val="FF0000"/>
                </a:solidFill>
                <a:latin typeface="Times New Roman"/>
                <a:ea typeface="Times New Roman"/>
              </a:rPr>
              <a:t>Dr. Mohamed E. Hafez</a:t>
            </a:r>
            <a:r>
              <a:rPr lang="en-US" sz="2000" dirty="0">
                <a:latin typeface="Times New Roman"/>
                <a:ea typeface="Times New Roman"/>
              </a:rPr>
              <a:t> </a:t>
            </a:r>
          </a:p>
          <a:p>
            <a:pPr>
              <a:lnSpc>
                <a:spcPct val="115000"/>
              </a:lnSpc>
              <a:spcAft>
                <a:spcPts val="0"/>
              </a:spcAft>
              <a:defRPr/>
            </a:pPr>
            <a:r>
              <a:rPr lang="en-US" sz="2000" b="1" dirty="0">
                <a:solidFill>
                  <a:srgbClr val="0000FF"/>
                </a:solidFill>
                <a:latin typeface="Times New Roman"/>
                <a:ea typeface="Times New Roman"/>
                <a:cs typeface="Arial"/>
              </a:rPr>
              <a:t>Associate professor of Applied Climatology</a:t>
            </a:r>
            <a:r>
              <a:rPr lang="en-US" sz="2000" b="1" dirty="0">
                <a:solidFill>
                  <a:srgbClr val="000000"/>
                </a:solidFill>
                <a:latin typeface="Times New Roman"/>
                <a:ea typeface="Times New Roman"/>
                <a:cs typeface="Arial"/>
              </a:rPr>
              <a:t> </a:t>
            </a:r>
            <a:br>
              <a:rPr lang="en-US" sz="2000" b="1" dirty="0">
                <a:solidFill>
                  <a:srgbClr val="000000"/>
                </a:solidFill>
                <a:latin typeface="Times New Roman"/>
                <a:ea typeface="Times New Roman"/>
                <a:cs typeface="Arial"/>
              </a:rPr>
            </a:br>
            <a:r>
              <a:rPr lang="en-US" sz="2000" b="1" dirty="0">
                <a:solidFill>
                  <a:srgbClr val="0000FF"/>
                </a:solidFill>
                <a:latin typeface="Times New Roman"/>
                <a:ea typeface="Times New Roman"/>
                <a:cs typeface="Arial"/>
              </a:rPr>
              <a:t>Geography Department, </a:t>
            </a:r>
            <a:r>
              <a:rPr lang="en-US" sz="2000" b="1" dirty="0">
                <a:solidFill>
                  <a:srgbClr val="002060"/>
                </a:solidFill>
                <a:latin typeface="Times New Roman"/>
                <a:ea typeface="Times New Roman"/>
                <a:cs typeface="Arial"/>
              </a:rPr>
              <a:t>Faculty of Arts,</a:t>
            </a:r>
            <a:r>
              <a:rPr lang="en-US" sz="2000" dirty="0">
                <a:latin typeface="Times New Roman"/>
                <a:ea typeface="Times New Roman"/>
                <a:cs typeface="Arial"/>
              </a:rPr>
              <a:t> </a:t>
            </a:r>
            <a:endParaRPr lang="en-US" sz="2000" dirty="0">
              <a:latin typeface="Calibri"/>
              <a:ea typeface="Calibri"/>
              <a:cs typeface="Arial"/>
            </a:endParaRPr>
          </a:p>
          <a:p>
            <a:pPr marL="0" indent="0">
              <a:lnSpc>
                <a:spcPct val="115000"/>
              </a:lnSpc>
              <a:spcAft>
                <a:spcPts val="0"/>
              </a:spcAft>
              <a:buFont typeface="Wingdings 2" pitchFamily="18" charset="2"/>
              <a:buNone/>
              <a:defRPr/>
            </a:pPr>
            <a:r>
              <a:rPr lang="ar-EG" sz="2000" b="1" dirty="0">
                <a:solidFill>
                  <a:srgbClr val="7030A0"/>
                </a:solidFill>
                <a:latin typeface="Times New Roman"/>
                <a:ea typeface="Times New Roman"/>
                <a:cs typeface="Arial"/>
              </a:rPr>
              <a:t>   </a:t>
            </a:r>
            <a:r>
              <a:rPr lang="en-US" sz="2000" b="1" dirty="0">
                <a:solidFill>
                  <a:srgbClr val="7030A0"/>
                </a:solidFill>
                <a:latin typeface="Times New Roman"/>
                <a:ea typeface="Times New Roman"/>
                <a:cs typeface="Arial"/>
              </a:rPr>
              <a:t>King Saud University, Riyadh, Saudi Arabia.</a:t>
            </a:r>
            <a:endParaRPr lang="en-US" sz="2000" dirty="0">
              <a:latin typeface="Calibri"/>
              <a:ea typeface="Calibri"/>
              <a:cs typeface="Arial"/>
            </a:endParaRPr>
          </a:p>
          <a:p>
            <a:pPr>
              <a:lnSpc>
                <a:spcPct val="115000"/>
              </a:lnSpc>
              <a:spcAft>
                <a:spcPts val="0"/>
              </a:spcAft>
              <a:defRPr/>
            </a:pPr>
            <a:r>
              <a:rPr lang="en-US" sz="2000" b="1" dirty="0">
                <a:solidFill>
                  <a:srgbClr val="000000"/>
                </a:solidFill>
                <a:latin typeface="Times New Roman"/>
                <a:ea typeface="Times New Roman"/>
                <a:cs typeface="Arial"/>
              </a:rPr>
              <a:t>E-mail </a:t>
            </a:r>
            <a:r>
              <a:rPr lang="en-US" sz="2000" b="1" u="sng" dirty="0">
                <a:solidFill>
                  <a:srgbClr val="0000FF"/>
                </a:solidFill>
                <a:latin typeface="Times New Roman"/>
                <a:ea typeface="Times New Roman"/>
                <a:cs typeface="Arial"/>
                <a:hlinkClick r:id="rId2"/>
              </a:rPr>
              <a:t>mohhafez@ksu.edu.sa</a:t>
            </a:r>
            <a:r>
              <a:rPr lang="en-US" sz="2000" dirty="0">
                <a:latin typeface="Times New Roman"/>
                <a:ea typeface="Times New Roman"/>
                <a:cs typeface="Arial"/>
              </a:rPr>
              <a:t> </a:t>
            </a:r>
            <a:endParaRPr lang="en-US" sz="2000" dirty="0">
              <a:latin typeface="Calibri"/>
              <a:ea typeface="Calibri"/>
              <a:cs typeface="Arial"/>
            </a:endParaRPr>
          </a:p>
          <a:p>
            <a:pPr marL="0" indent="0">
              <a:lnSpc>
                <a:spcPct val="115000"/>
              </a:lnSpc>
              <a:spcAft>
                <a:spcPts val="0"/>
              </a:spcAft>
              <a:buFont typeface="Wingdings 2" pitchFamily="18" charset="2"/>
              <a:buNone/>
              <a:defRPr/>
            </a:pPr>
            <a:r>
              <a:rPr lang="ar-EG" sz="2000" b="1" dirty="0">
                <a:solidFill>
                  <a:srgbClr val="0000FF"/>
                </a:solidFill>
                <a:latin typeface="Calibri"/>
                <a:ea typeface="Times New Roman"/>
                <a:cs typeface="Times New Roman"/>
              </a:rPr>
              <a:t>    </a:t>
            </a:r>
            <a:r>
              <a:rPr lang="ar-SA" sz="2000" b="1" dirty="0">
                <a:solidFill>
                  <a:srgbClr val="0000FF"/>
                </a:solidFill>
                <a:latin typeface="Calibri"/>
                <a:ea typeface="Times New Roman"/>
                <a:cs typeface="Times New Roman"/>
              </a:rPr>
              <a:t>            </a:t>
            </a:r>
            <a:r>
              <a:rPr lang="en-US" sz="2000" b="1" u="sng" dirty="0">
                <a:solidFill>
                  <a:srgbClr val="0000FF"/>
                </a:solidFill>
                <a:latin typeface="Times New Roman"/>
                <a:ea typeface="Times New Roman"/>
                <a:cs typeface="Arial"/>
                <a:hlinkClick r:id="rId3"/>
              </a:rPr>
              <a:t>dr_m_hafez@hotmail.com</a:t>
            </a:r>
            <a:endParaRPr lang="en-US" sz="2000" dirty="0">
              <a:latin typeface="Calibri"/>
              <a:ea typeface="Calibri"/>
              <a:cs typeface="Arial"/>
            </a:endParaRPr>
          </a:p>
          <a:p>
            <a:pPr marL="0" indent="0">
              <a:lnSpc>
                <a:spcPct val="115000"/>
              </a:lnSpc>
              <a:spcAft>
                <a:spcPts val="0"/>
              </a:spcAft>
              <a:buFont typeface="Wingdings 2" pitchFamily="18" charset="2"/>
              <a:buNone/>
              <a:defRPr/>
            </a:pPr>
            <a:r>
              <a:rPr lang="ar-EG" sz="2000" b="1" dirty="0">
                <a:solidFill>
                  <a:srgbClr val="0000FF"/>
                </a:solidFill>
                <a:latin typeface="Times New Roman"/>
                <a:ea typeface="Times New Roman"/>
                <a:cs typeface="Arial"/>
              </a:rPr>
              <a:t>   </a:t>
            </a:r>
            <a:r>
              <a:rPr lang="en-US" sz="2000" b="1" dirty="0">
                <a:solidFill>
                  <a:srgbClr val="0000FF"/>
                </a:solidFill>
                <a:latin typeface="Times New Roman"/>
                <a:ea typeface="Times New Roman"/>
                <a:cs typeface="Arial"/>
              </a:rPr>
              <a:t>            </a:t>
            </a:r>
            <a:r>
              <a:rPr lang="en-US" sz="2000" b="1" u="sng" dirty="0">
                <a:solidFill>
                  <a:srgbClr val="0000FF"/>
                </a:solidFill>
                <a:latin typeface="Times New Roman"/>
                <a:ea typeface="Times New Roman"/>
                <a:cs typeface="Arial"/>
                <a:hlinkClick r:id="rId4"/>
              </a:rPr>
              <a:t>dr_h_mohamed@yahoo.com</a:t>
            </a:r>
            <a:endParaRPr lang="en-US" sz="2000" dirty="0">
              <a:latin typeface="Calibri"/>
              <a:ea typeface="Calibri"/>
              <a:cs typeface="Arial"/>
            </a:endParaRPr>
          </a:p>
          <a:p>
            <a:pPr>
              <a:lnSpc>
                <a:spcPct val="115000"/>
              </a:lnSpc>
              <a:spcAft>
                <a:spcPts val="0"/>
              </a:spcAft>
              <a:defRPr/>
            </a:pPr>
            <a:r>
              <a:rPr lang="en-US" sz="2000" dirty="0">
                <a:latin typeface="Times New Roman"/>
                <a:ea typeface="Times New Roman"/>
                <a:cs typeface="Arial"/>
              </a:rPr>
              <a:t> </a:t>
            </a:r>
            <a:r>
              <a:rPr lang="en-US" sz="2000" b="1" dirty="0">
                <a:solidFill>
                  <a:srgbClr val="000000"/>
                </a:solidFill>
                <a:latin typeface="Times New Roman"/>
                <a:ea typeface="Calibri"/>
                <a:cs typeface="Arial"/>
              </a:rPr>
              <a:t>Mobil: 0966599388523</a:t>
            </a:r>
            <a:endParaRPr lang="en-US" sz="2000" dirty="0">
              <a:latin typeface="Calibri"/>
              <a:ea typeface="Calibri"/>
              <a:cs typeface="Arial"/>
            </a:endParaRPr>
          </a:p>
          <a:p>
            <a:pPr>
              <a:defRPr/>
            </a:pPr>
            <a:r>
              <a:rPr lang="en-US" sz="2000" b="1" dirty="0">
                <a:latin typeface="Times New Roman"/>
                <a:ea typeface="Calibri"/>
              </a:rPr>
              <a:t> </a:t>
            </a:r>
            <a:r>
              <a:rPr lang="en-US" sz="2000" b="1" dirty="0">
                <a:solidFill>
                  <a:srgbClr val="000000"/>
                </a:solidFill>
                <a:latin typeface="Times New Roman"/>
                <a:ea typeface="Calibri"/>
                <a:cs typeface="Arial"/>
              </a:rPr>
              <a:t>Office: 0966114675373</a:t>
            </a:r>
            <a:r>
              <a:rPr lang="en-US" sz="2000" b="1" dirty="0">
                <a:latin typeface="Times New Roman"/>
                <a:ea typeface="Calibri"/>
              </a:rPr>
              <a:t> </a:t>
            </a:r>
            <a:endParaRPr lang="ar-EG" sz="2000" b="1" dirty="0">
              <a:latin typeface="Times New Roman"/>
              <a:ea typeface="Calibri"/>
            </a:endParaRPr>
          </a:p>
          <a:p>
            <a:pPr>
              <a:defRPr/>
            </a:pPr>
            <a:r>
              <a:rPr lang="ar-EG" sz="2000" b="1" dirty="0">
                <a:solidFill>
                  <a:srgbClr val="111111"/>
                </a:solidFill>
                <a:latin typeface="Droid Arabic Kufi"/>
              </a:rPr>
              <a:t>الدور الأرضي، قسم الجغرافيا، مكتب رقم </a:t>
            </a:r>
            <a:r>
              <a:rPr lang="ar-EG" sz="2000" b="1" dirty="0" err="1">
                <a:solidFill>
                  <a:srgbClr val="111111"/>
                </a:solidFill>
                <a:latin typeface="Droid Arabic Kufi"/>
              </a:rPr>
              <a:t>أأ</a:t>
            </a:r>
            <a:r>
              <a:rPr lang="ar-EG" sz="2000" b="1" dirty="0">
                <a:solidFill>
                  <a:srgbClr val="111111"/>
                </a:solidFill>
                <a:latin typeface="Droid Arabic Kufi"/>
              </a:rPr>
              <a:t> 118</a:t>
            </a:r>
          </a:p>
          <a:p>
            <a:pPr algn="r" rtl="1">
              <a:defRPr/>
            </a:pPr>
            <a:endParaRPr lang="en-US" sz="2000" dirty="0"/>
          </a:p>
        </p:txBody>
      </p:sp>
      <p:pic>
        <p:nvPicPr>
          <p:cNvPr id="68612" name="Picture 2" descr="E:\توصيف المقررات\Images\وسائل التواصل.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2725" y="3645024"/>
            <a:ext cx="2735659" cy="2146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6452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Content Placeholder 2"/>
          <p:cNvPicPr>
            <a:picLocks noGrp="1" noChangeAspect="1"/>
          </p:cNvPicPr>
          <p:nvPr>
            <p:ph/>
          </p:nvPr>
        </p:nvPicPr>
        <p:blipFill>
          <a:blip r:embed="rId2">
            <a:extLst>
              <a:ext uri="{28A0092B-C50C-407E-A947-70E740481C1C}">
                <a14:useLocalDpi xmlns:a14="http://schemas.microsoft.com/office/drawing/2010/main" val="0"/>
              </a:ext>
            </a:extLst>
          </a:blip>
          <a:srcRect/>
          <a:stretch>
            <a:fillRect/>
          </a:stretch>
        </p:blipFill>
        <p:spPr>
          <a:xfrm>
            <a:off x="665163" y="274638"/>
            <a:ext cx="7363221" cy="5859462"/>
          </a:xfrm>
        </p:spPr>
      </p:pic>
    </p:spTree>
    <p:extLst>
      <p:ext uri="{BB962C8B-B14F-4D97-AF65-F5344CB8AC3E}">
        <p14:creationId xmlns:p14="http://schemas.microsoft.com/office/powerpoint/2010/main" val="3491724770"/>
      </p:ext>
    </p:extLst>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908050"/>
            <a:ext cx="7128718" cy="5257800"/>
          </a:xfrm>
        </p:spPr>
      </p:pic>
    </p:spTree>
    <p:extLst>
      <p:ext uri="{BB962C8B-B14F-4D97-AF65-F5344CB8AC3E}">
        <p14:creationId xmlns:p14="http://schemas.microsoft.com/office/powerpoint/2010/main" val="4227910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1994</TotalTime>
  <Words>1877</Words>
  <Application>Microsoft Office PowerPoint</Application>
  <PresentationFormat>عرض على الشاشة (4:3)</PresentationFormat>
  <Paragraphs>125</Paragraphs>
  <Slides>31</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31</vt:i4>
      </vt:variant>
    </vt:vector>
  </HeadingPairs>
  <TitlesOfParts>
    <vt:vector size="40" baseType="lpstr">
      <vt:lpstr>Arial</vt:lpstr>
      <vt:lpstr>Calibri</vt:lpstr>
      <vt:lpstr>Droid Arabic Kufi</vt:lpstr>
      <vt:lpstr>Georgia</vt:lpstr>
      <vt:lpstr>Simplified Arabic</vt:lpstr>
      <vt:lpstr>Times New Roman</vt:lpstr>
      <vt:lpstr>Wingdings</vt:lpstr>
      <vt:lpstr>Wingdings 2</vt:lpstr>
      <vt:lpstr>Opulent</vt:lpstr>
      <vt:lpstr>             جغرافية أشكال سطح الأرض  Geomorphology </vt:lpstr>
      <vt:lpstr>عرض تقديمي في PowerPoint</vt:lpstr>
      <vt:lpstr>الابتسامة كلمة طيبة بغير حروف</vt:lpstr>
      <vt:lpstr>عرض تقديمي في PowerPoint</vt:lpstr>
      <vt:lpstr>الهدف من المقرر</vt:lpstr>
      <vt:lpstr>وصف المقرر</vt:lpstr>
      <vt:lpstr>معلومات المحاضر ووسائل التواصل</vt:lpstr>
      <vt:lpstr>عرض تقديمي في PowerPoint</vt:lpstr>
      <vt:lpstr>عرض تقديمي في PowerPoint</vt:lpstr>
      <vt:lpstr>عرض تقديمي في PowerPoint</vt:lpstr>
      <vt:lpstr>عرض تقديمي في PowerPoint</vt:lpstr>
      <vt:lpstr>عرض تقديمي في PowerPoint</vt:lpstr>
      <vt:lpstr>  الجغرافيا الطبيعية Physical Geography</vt:lpstr>
      <vt:lpstr> مفهوم الجيومورفولوجيا</vt:lpstr>
      <vt:lpstr>موضوعات دراسة أشكال سطح الأرض</vt:lpstr>
      <vt:lpstr>   اهتمامات الباحث الجيومورفولوجي</vt:lpstr>
      <vt:lpstr>أقسام علم الجيومورفولوجيا</vt:lpstr>
      <vt:lpstr>عرض تقديمي في PowerPoint</vt:lpstr>
      <vt:lpstr>بداية الفكر الجيومورفولوجي</vt:lpstr>
      <vt:lpstr>الفكر الجيومورفولوجي في عهد الإغريق</vt:lpstr>
      <vt:lpstr>  الفكر الجيومورفولوجي في عهد الإغريق</vt:lpstr>
      <vt:lpstr>الفكر الجيومورفولوجي عند العرب</vt:lpstr>
      <vt:lpstr>الفكر الجيومورفولوجي عند العرب</vt:lpstr>
      <vt:lpstr>الفكر الجيومورفولوجي عند العرب</vt:lpstr>
      <vt:lpstr>الفكر الجيومورفولوجي الأوروبي</vt:lpstr>
      <vt:lpstr>الفكر الجيومورفولوجي وآراء جيمس هاطون</vt:lpstr>
      <vt:lpstr>مرحلة ما بعد هاطون</vt:lpstr>
      <vt:lpstr>الفكر الجيومورفولوجي الأمريكي</vt:lpstr>
      <vt:lpstr>وليم موريس دافيز مؤسس علم الجيومورفولوجية</vt:lpstr>
      <vt:lpstr>الفكر الجيومورفولوجي المعاصر</vt:lpstr>
      <vt:lpstr>عرض تقديمي في PowerPoint</vt:lpstr>
    </vt:vector>
  </TitlesOfParts>
  <Company>NONE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In Geography</dc:title>
  <dc:creator>CHANGE_ME</dc:creator>
  <cp:lastModifiedBy>Windows User</cp:lastModifiedBy>
  <cp:revision>205</cp:revision>
  <dcterms:created xsi:type="dcterms:W3CDTF">2007-11-11T20:59:57Z</dcterms:created>
  <dcterms:modified xsi:type="dcterms:W3CDTF">2019-01-13T08:51:06Z</dcterms:modified>
</cp:coreProperties>
</file>