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sldIdLst>
    <p:sldId id="266" r:id="rId4"/>
    <p:sldId id="305" r:id="rId5"/>
    <p:sldId id="308" r:id="rId6"/>
    <p:sldId id="319" r:id="rId7"/>
    <p:sldId id="279" r:id="rId8"/>
    <p:sldId id="310" r:id="rId9"/>
    <p:sldId id="321" r:id="rId10"/>
    <p:sldId id="322" r:id="rId11"/>
    <p:sldId id="323" r:id="rId12"/>
    <p:sldId id="325" r:id="rId13"/>
    <p:sldId id="324" r:id="rId14"/>
    <p:sldId id="309" r:id="rId15"/>
    <p:sldId id="313" r:id="rId16"/>
    <p:sldId id="314" r:id="rId17"/>
    <p:sldId id="320" r:id="rId18"/>
    <p:sldId id="281" r:id="rId19"/>
    <p:sldId id="315" r:id="rId20"/>
    <p:sldId id="316" r:id="rId21"/>
    <p:sldId id="317" r:id="rId22"/>
    <p:sldId id="283" r:id="rId23"/>
    <p:sldId id="318" r:id="rId24"/>
    <p:sldId id="29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96C0031-A767-4F7C-88D2-6B5B7284C923}" type="datetimeFigureOut">
              <a:rPr lang="ar-SA"/>
              <a:pPr/>
              <a:t>14/03/1441</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0972D17-7594-4B5E-8C28-6684245E07CA}" type="slidenum">
              <a:rPr/>
              <a:pPr/>
              <a:t>‹#›</a:t>
            </a:fld>
            <a:endParaRPr/>
          </a:p>
        </p:txBody>
      </p:sp>
    </p:spTree>
    <p:extLst>
      <p:ext uri="{BB962C8B-B14F-4D97-AF65-F5344CB8AC3E}">
        <p14:creationId xmlns:p14="http://schemas.microsoft.com/office/powerpoint/2010/main" val="316554158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6C0031-A767-4F7C-88D2-6B5B7284C923}" type="datetimeFigureOut">
              <a:rPr lang="en-US" smtClean="0">
                <a:solidFill>
                  <a:srgbClr val="B13F9A"/>
                </a:solidFill>
              </a:rPr>
              <a:pPr/>
              <a:t>11/11/2019</a:t>
            </a:fld>
            <a:endParaRPr lang="en-US">
              <a:solidFill>
                <a:srgbClr val="B13F9A"/>
              </a:solidFill>
            </a:endParaRPr>
          </a:p>
        </p:txBody>
      </p:sp>
      <p:sp>
        <p:nvSpPr>
          <p:cNvPr id="5" name="Footer Placeholder 4"/>
          <p:cNvSpPr>
            <a:spLocks noGrp="1"/>
          </p:cNvSpPr>
          <p:nvPr>
            <p:ph type="ftr" sz="quarter" idx="11"/>
          </p:nvPr>
        </p:nvSpPr>
        <p:spPr/>
        <p:txBody>
          <a:bodyPr/>
          <a:lstStyle/>
          <a:p>
            <a:endParaRPr lang="en-US">
              <a:solidFill>
                <a:srgbClr val="B13F9A"/>
              </a:solidFill>
            </a:endParaRPr>
          </a:p>
        </p:txBody>
      </p:sp>
      <p:sp>
        <p:nvSpPr>
          <p:cNvPr id="6" name="Slide Number Placeholder 5"/>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99623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A96C0031-A767-4F7C-88D2-6B5B7284C923}" type="datetimeFigureOut">
              <a:rPr lang="en-US" smtClean="0">
                <a:solidFill>
                  <a:srgbClr val="B13F9A"/>
                </a:solidFill>
              </a:rPr>
              <a:pPr/>
              <a:t>11/11/2019</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p>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319855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ea typeface="ＭＳ Ｐゴシック" pitchFamily="34" charset="-128"/>
              </a:defRPr>
            </a:lvl1pPr>
          </a:lstStyle>
          <a:p>
            <a:pPr>
              <a:defRPr/>
            </a:pPr>
            <a:fld id="{7262E492-0524-4736-A355-AFCE57C2CFF7}" type="slidenum">
              <a:rPr lang="ar-SA">
                <a:solidFill>
                  <a:srgbClr val="B13F9A"/>
                </a:solidFill>
              </a:rPr>
              <a:pPr>
                <a:defRPr/>
              </a:pPr>
              <a:t>‹#›</a:t>
            </a:fld>
            <a:endParaRPr lang="en-US">
              <a:solidFill>
                <a:srgbClr val="B13F9A"/>
              </a:solidFill>
            </a:endParaRPr>
          </a:p>
        </p:txBody>
      </p:sp>
      <p:sp>
        <p:nvSpPr>
          <p:cNvPr id="4" name="Date Placeholder 3"/>
          <p:cNvSpPr>
            <a:spLocks noGrp="1"/>
          </p:cNvSpPr>
          <p:nvPr>
            <p:ph type="dt" sz="half" idx="11"/>
          </p:nvPr>
        </p:nvSpPr>
        <p:spPr>
          <a:xfrm>
            <a:off x="457200" y="6243638"/>
            <a:ext cx="2133600" cy="457200"/>
          </a:xfrm>
        </p:spPr>
        <p:txBody>
          <a:bodyPr/>
          <a:lstStyle>
            <a:lvl1pPr>
              <a:defRPr>
                <a:ea typeface="ＭＳ Ｐゴシック" pitchFamily="34" charset="-128"/>
              </a:defRPr>
            </a:lvl1pPr>
          </a:lstStyle>
          <a:p>
            <a:pPr>
              <a:defRPr/>
            </a:pPr>
            <a:endParaRPr lang="en-US">
              <a:solidFill>
                <a:srgbClr val="B13F9A"/>
              </a:solidFill>
            </a:endParaRPr>
          </a:p>
        </p:txBody>
      </p:sp>
      <p:sp>
        <p:nvSpPr>
          <p:cNvPr id="5" name="Footer Placeholder 4"/>
          <p:cNvSpPr>
            <a:spLocks noGrp="1"/>
          </p:cNvSpPr>
          <p:nvPr>
            <p:ph type="ftr" sz="quarter" idx="12"/>
          </p:nvPr>
        </p:nvSpPr>
        <p:spPr>
          <a:xfrm>
            <a:off x="3124200" y="6243638"/>
            <a:ext cx="2895600" cy="457200"/>
          </a:xfrm>
        </p:spPr>
        <p:txBody>
          <a:bodyPr/>
          <a:lstStyle>
            <a:lvl1pPr>
              <a:defRPr>
                <a:ea typeface="ＭＳ Ｐゴシック" pitchFamily="34" charset="-128"/>
              </a:defRPr>
            </a:lvl1pPr>
          </a:lstStyle>
          <a:p>
            <a:pPr>
              <a:defRPr/>
            </a:pPr>
            <a:endParaRPr lang="en-US">
              <a:solidFill>
                <a:srgbClr val="B13F9A"/>
              </a:solidFill>
            </a:endParaRPr>
          </a:p>
        </p:txBody>
      </p:sp>
    </p:spTree>
    <p:extLst>
      <p:ext uri="{BB962C8B-B14F-4D97-AF65-F5344CB8AC3E}">
        <p14:creationId xmlns:p14="http://schemas.microsoft.com/office/powerpoint/2010/main" val="3119617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34C54F-2617-4CFC-8DD1-ED5AB31EB692}"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11/11/2019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6" name="Footer Placeholder 16"/>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4223EE9-126D-4FC0-A698-E366ED7AFAD0}"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Tree>
    <p:extLst>
      <p:ext uri="{BB962C8B-B14F-4D97-AF65-F5344CB8AC3E}">
        <p14:creationId xmlns:p14="http://schemas.microsoft.com/office/powerpoint/2010/main" val="155001091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3863B2-A2F9-4D7A-9A00-3AE8393E126F}"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11/11/2019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C9A7798-4F4C-46EA-871F-512E2939F046}"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Tree>
    <p:extLst>
      <p:ext uri="{BB962C8B-B14F-4D97-AF65-F5344CB8AC3E}">
        <p14:creationId xmlns:p14="http://schemas.microsoft.com/office/powerpoint/2010/main" val="204974898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6" name="Date Placeholder 3"/>
          <p:cNvSpPr>
            <a:spLocks noGrp="1"/>
          </p:cNvSpPr>
          <p:nvPr>
            <p:ph type="dt" sz="half"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581BD7-AF42-4672-A2CD-62C31A7A3738}"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11/11/2019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210EFC1-9495-4D72-954F-E85900AA59E0}"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Tree>
    <p:extLst>
      <p:ext uri="{BB962C8B-B14F-4D97-AF65-F5344CB8AC3E}">
        <p14:creationId xmlns:p14="http://schemas.microsoft.com/office/powerpoint/2010/main" val="211250174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8FC1C7-3C15-4BF1-B4F4-FB7782A41574}"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11/11/2019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7"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8" name="Slide Number Placeholder 6"/>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DC537AC-489F-4710-A853-8770EC66E836}"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Tree>
    <p:extLst>
      <p:ext uri="{BB962C8B-B14F-4D97-AF65-F5344CB8AC3E}">
        <p14:creationId xmlns:p14="http://schemas.microsoft.com/office/powerpoint/2010/main" val="80272640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43AA01-AD84-4D28-A4C3-ED04D86F0C9E}"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11/11/2019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B4CCE0F-6C94-4C62-8E5A-E46D28C5DDFC}"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Tree>
    <p:extLst>
      <p:ext uri="{BB962C8B-B14F-4D97-AF65-F5344CB8AC3E}">
        <p14:creationId xmlns:p14="http://schemas.microsoft.com/office/powerpoint/2010/main" val="367174205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2072F0-61B7-458C-8A1E-CEED67A53A5D}"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11/11/2019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2251236-2C73-4D7C-9DF5-55EAA42B2A90}"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Tree>
    <p:extLst>
      <p:ext uri="{BB962C8B-B14F-4D97-AF65-F5344CB8AC3E}">
        <p14:creationId xmlns:p14="http://schemas.microsoft.com/office/powerpoint/2010/main" val="390490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8" name="Date Placeholder 1"/>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5F64A7-1572-4F04-B1E2-6BC794B9F105}"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11/11/2019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9" name="Footer Placeholder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FF61587-956A-40B9-873A-61E0031E47B3}" type="slidenum">
              <a:rPr kumimoji="0" lang="en-US" sz="1600" b="0" i="0" u="none" strike="noStrike" kern="1200" cap="none" spc="0" normalizeH="0" baseline="0" noProof="0">
                <a:ln>
                  <a:noFill/>
                </a:ln>
                <a:solidFill>
                  <a:srgbClr val="FFFFFF"/>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332113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6C0031-A767-4F7C-88D2-6B5B7284C923}" type="datetimeFigureOut">
              <a:rPr lang="en-US" smtClean="0">
                <a:solidFill>
                  <a:srgbClr val="B13F9A"/>
                </a:solidFill>
              </a:rPr>
              <a:pPr/>
              <a:t>11/11/2019</a:t>
            </a:fld>
            <a:endParaRPr lang="en-US">
              <a:solidFill>
                <a:srgbClr val="B13F9A"/>
              </a:solidFill>
            </a:endParaRPr>
          </a:p>
        </p:txBody>
      </p:sp>
      <p:sp>
        <p:nvSpPr>
          <p:cNvPr id="5" name="Footer Placeholder 4"/>
          <p:cNvSpPr>
            <a:spLocks noGrp="1"/>
          </p:cNvSpPr>
          <p:nvPr>
            <p:ph type="ftr" sz="quarter" idx="11"/>
          </p:nvPr>
        </p:nvSpPr>
        <p:spPr/>
        <p:txBody>
          <a:bodyPr/>
          <a:lstStyle/>
          <a:p>
            <a:endParaRPr lang="en-US">
              <a:solidFill>
                <a:srgbClr val="B13F9A"/>
              </a:solidFill>
            </a:endParaRPr>
          </a:p>
        </p:txBody>
      </p:sp>
      <p:sp>
        <p:nvSpPr>
          <p:cNvPr id="6" name="Slide Number Placeholder 5"/>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838551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E57CDCF-654C-4152-AAAE-D77F356A8F07}"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
        <p:nvSpPr>
          <p:cNvPr id="17" name="Date Placeholder 4"/>
          <p:cNvSpPr>
            <a:spLocks noGrp="1"/>
          </p:cNvSpPr>
          <p:nvPr>
            <p:ph type="dt" sz="half"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3C4EED-5318-45EF-A331-057E0A27C095}"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11/11/2019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329060372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841E2C6-04FA-4323-97C5-1C096F483958}"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55163E-0AE3-47E0-8965-43D54C824436}"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11/11/2019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464677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6F79BE-48E1-4F4C-8856-05840A0A9194}"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11/11/2019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D74F275-38A2-48FB-8D88-31D4FE04BABA}"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Tree>
    <p:extLst>
      <p:ext uri="{BB962C8B-B14F-4D97-AF65-F5344CB8AC3E}">
        <p14:creationId xmlns:p14="http://schemas.microsoft.com/office/powerpoint/2010/main" val="275595909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8CDB174-282A-47C9-BF6C-52642F8BA99D}"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
        <p:nvSpPr>
          <p:cNvPr id="14" name="Date Placeholder 3"/>
          <p:cNvSpPr>
            <a:spLocks noGrp="1"/>
          </p:cNvSpPr>
          <p:nvPr>
            <p:ph type="dt" sz="half"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84B055-2C0F-499A-BA1F-BA4057CA878A}"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11/11/2019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5" name="Footer Placeholder 4"/>
          <p:cNvSpPr>
            <a:spLocks noGrp="1"/>
          </p:cNvSpPr>
          <p:nvPr>
            <p:ph type="ftr"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347038985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97"/>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ABB09-4A1D-463E-8065-109CC2B7EFAA}" type="datetimeFigureOut">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15/03/1441</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عنصر نائب للتذييل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عنصر نائب لرقم الشريحة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4F065-1154-456A-91E3-76DE8E75E17B}"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256977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ABB09-4A1D-463E-8065-109CC2B7EFAA}" type="datetimeFigureOut">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15/03/1441</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عنصر نائب للتذييل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عنصر نائب لرقم الشريحة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4F065-1154-456A-91E3-76DE8E75E17B}"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059936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72"/>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ABB09-4A1D-463E-8065-109CC2B7EFAA}" type="datetimeFigureOut">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15/03/1441</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عنصر نائب للتذييل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عنصر نائب لرقم الشريحة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4F065-1154-456A-91E3-76DE8E75E17B}"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245968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ABB09-4A1D-463E-8065-109CC2B7EFAA}" type="datetimeFigureOut">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15/03/1441</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عنصر نائب للتذييل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عنصر نائب لرقم الشريحة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4F065-1154-456A-91E3-76DE8E75E17B}"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528403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6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6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ABB09-4A1D-463E-8065-109CC2B7EFAA}" type="datetimeFigureOut">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15/03/1441</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8" name="عنصر نائب للتذييل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9" name="عنصر نائب لرقم الشريحة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4F065-1154-456A-91E3-76DE8E75E17B}"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805958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ABB09-4A1D-463E-8065-109CC2B7EFAA}" type="datetimeFigureOut">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15/03/1441</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عنصر نائب للتذييل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عنصر نائب لرقم الشريحة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4F065-1154-456A-91E3-76DE8E75E17B}"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25691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96C0031-A767-4F7C-88D2-6B5B7284C923}" type="datetimeFigureOut">
              <a:rPr lang="en-US" smtClean="0">
                <a:solidFill>
                  <a:srgbClr val="B13F9A"/>
                </a:solidFill>
              </a:rPr>
              <a:pPr/>
              <a:t>11/11/2019</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58027494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ABB09-4A1D-463E-8065-109CC2B7EFAA}" type="datetimeFigureOut">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15/03/1441</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3" name="عنصر نائب للتذييل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عنصر نائب لرقم الشريحة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4F065-1154-456A-91E3-76DE8E75E17B}"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180376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2"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12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ABB09-4A1D-463E-8065-109CC2B7EFAA}" type="datetimeFigureOut">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15/03/1441</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عنصر نائب للتذييل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عنصر نائب لرقم الشريحة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4F065-1154-456A-91E3-76DE8E75E17B}"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637063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ABB09-4A1D-463E-8065-109CC2B7EFAA}" type="datetimeFigureOut">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15/03/1441</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عنصر نائب للتذييل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عنصر نائب لرقم الشريحة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4F065-1154-456A-91E3-76DE8E75E17B}"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09972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ABB09-4A1D-463E-8065-109CC2B7EFAA}" type="datetimeFigureOut">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15/03/1441</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عنصر نائب للتذييل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عنصر نائب لرقم الشريحة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4F065-1154-456A-91E3-76DE8E75E17B}"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8625990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710"/>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710"/>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ABB09-4A1D-463E-8065-109CC2B7EFAA}" type="datetimeFigureOut">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15/03/1441</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عنصر نائب للتذييل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عنصر نائب لرقم الشريحة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4F065-1154-456A-91E3-76DE8E75E17B}"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435974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6C0031-A767-4F7C-88D2-6B5B7284C923}" type="datetimeFigureOut">
              <a:rPr lang="en-US" smtClean="0">
                <a:solidFill>
                  <a:srgbClr val="B13F9A"/>
                </a:solidFill>
              </a:rPr>
              <a:pPr/>
              <a:t>11/11/2019</a:t>
            </a:fld>
            <a:endParaRPr lang="en-US">
              <a:solidFill>
                <a:srgbClr val="B13F9A"/>
              </a:solidFill>
            </a:endParaRPr>
          </a:p>
        </p:txBody>
      </p:sp>
      <p:sp>
        <p:nvSpPr>
          <p:cNvPr id="6" name="Footer Placeholder 5"/>
          <p:cNvSpPr>
            <a:spLocks noGrp="1"/>
          </p:cNvSpPr>
          <p:nvPr>
            <p:ph type="ftr" sz="quarter" idx="11"/>
          </p:nvPr>
        </p:nvSpPr>
        <p:spPr/>
        <p:txBody>
          <a:bodyPr/>
          <a:lstStyle/>
          <a:p>
            <a:endParaRPr lang="en-US">
              <a:solidFill>
                <a:srgbClr val="B13F9A"/>
              </a:solidFill>
            </a:endParaRPr>
          </a:p>
        </p:txBody>
      </p:sp>
      <p:sp>
        <p:nvSpPr>
          <p:cNvPr id="7" name="Slide Number Placeholder 6"/>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26375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96C0031-A767-4F7C-88D2-6B5B7284C923}" type="datetimeFigureOut">
              <a:rPr lang="en-US" smtClean="0">
                <a:solidFill>
                  <a:srgbClr val="B13F9A"/>
                </a:solidFill>
              </a:rPr>
              <a:pPr/>
              <a:t>11/11/2019</a:t>
            </a:fld>
            <a:endParaRPr lang="en-US">
              <a:solidFill>
                <a:srgbClr val="B13F9A"/>
              </a:solidFill>
            </a:endParaRPr>
          </a:p>
        </p:txBody>
      </p:sp>
      <p:sp>
        <p:nvSpPr>
          <p:cNvPr id="8" name="Footer Placeholder 7"/>
          <p:cNvSpPr>
            <a:spLocks noGrp="1"/>
          </p:cNvSpPr>
          <p:nvPr>
            <p:ph type="ftr" sz="quarter" idx="11"/>
          </p:nvPr>
        </p:nvSpPr>
        <p:spPr/>
        <p:txBody>
          <a:bodyPr/>
          <a:lstStyle/>
          <a:p>
            <a:endParaRPr lang="en-US">
              <a:solidFill>
                <a:srgbClr val="B13F9A"/>
              </a:solidFill>
            </a:endParaRPr>
          </a:p>
        </p:txBody>
      </p:sp>
      <p:sp>
        <p:nvSpPr>
          <p:cNvPr id="9" name="Slide Number Placeholder 8"/>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525558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6C0031-A767-4F7C-88D2-6B5B7284C923}" type="datetimeFigureOut">
              <a:rPr lang="en-US" smtClean="0">
                <a:solidFill>
                  <a:srgbClr val="B13F9A"/>
                </a:solidFill>
              </a:rPr>
              <a:pPr/>
              <a:t>11/11/2019</a:t>
            </a:fld>
            <a:endParaRPr lang="en-US">
              <a:solidFill>
                <a:srgbClr val="B13F9A"/>
              </a:solidFill>
            </a:endParaRPr>
          </a:p>
        </p:txBody>
      </p:sp>
      <p:sp>
        <p:nvSpPr>
          <p:cNvPr id="4" name="Footer Placeholder 3"/>
          <p:cNvSpPr>
            <a:spLocks noGrp="1"/>
          </p:cNvSpPr>
          <p:nvPr>
            <p:ph type="ftr" sz="quarter" idx="11"/>
          </p:nvPr>
        </p:nvSpPr>
        <p:spPr/>
        <p:txBody>
          <a:bodyPr/>
          <a:lstStyle/>
          <a:p>
            <a:endParaRPr lang="en-US">
              <a:solidFill>
                <a:srgbClr val="B13F9A"/>
              </a:solidFill>
            </a:endParaRPr>
          </a:p>
        </p:txBody>
      </p:sp>
      <p:sp>
        <p:nvSpPr>
          <p:cNvPr id="5" name="Slide Number Placeholder 4"/>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830229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A96C0031-A767-4F7C-88D2-6B5B7284C923}" type="datetimeFigureOut">
              <a:rPr lang="en-US" smtClean="0">
                <a:solidFill>
                  <a:srgbClr val="B13F9A"/>
                </a:solidFill>
              </a:rPr>
              <a:pPr/>
              <a:t>11/11/2019</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Slide Number Placeholder 3"/>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322299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6C0031-A767-4F7C-88D2-6B5B7284C923}" type="datetimeFigureOut">
              <a:rPr lang="en-US" smtClean="0">
                <a:solidFill>
                  <a:srgbClr val="B13F9A"/>
                </a:solidFill>
              </a:rPr>
              <a:pPr/>
              <a:t>11/11/2019</a:t>
            </a:fld>
            <a:endParaRPr lang="en-US">
              <a:solidFill>
                <a:srgbClr val="B13F9A"/>
              </a:solidFill>
            </a:endParaRPr>
          </a:p>
        </p:txBody>
      </p:sp>
      <p:sp>
        <p:nvSpPr>
          <p:cNvPr id="6" name="Footer Placeholder 5"/>
          <p:cNvSpPr>
            <a:spLocks noGrp="1"/>
          </p:cNvSpPr>
          <p:nvPr>
            <p:ph type="ftr" sz="quarter" idx="11"/>
          </p:nvPr>
        </p:nvSpPr>
        <p:spPr/>
        <p:txBody>
          <a:bodyPr/>
          <a:lstStyle/>
          <a:p>
            <a:endParaRPr lang="en-US">
              <a:solidFill>
                <a:srgbClr val="B13F9A"/>
              </a:solidFill>
            </a:endParaRPr>
          </a:p>
        </p:txBody>
      </p:sp>
      <p:sp>
        <p:nvSpPr>
          <p:cNvPr id="7" name="Slide Number Placeholder 6"/>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774378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A96C0031-A767-4F7C-88D2-6B5B7284C923}" type="datetimeFigureOut">
              <a:rPr lang="en-US" smtClean="0">
                <a:solidFill>
                  <a:srgbClr val="F4E7ED"/>
                </a:solidFill>
              </a:rPr>
              <a:pPr/>
              <a:t>11/11/2019</a:t>
            </a:fld>
            <a:endParaRPr lang="en-US">
              <a:solidFill>
                <a:srgbClr val="F4E7ED"/>
              </a:solidFill>
            </a:endParaRPr>
          </a:p>
        </p:txBody>
      </p:sp>
      <p:sp>
        <p:nvSpPr>
          <p:cNvPr id="6" name="Footer Placeholder 5"/>
          <p:cNvSpPr>
            <a:spLocks noGrp="1"/>
          </p:cNvSpPr>
          <p:nvPr>
            <p:ph type="ftr" sz="quarter" idx="11"/>
          </p:nvPr>
        </p:nvSpPr>
        <p:spPr/>
        <p:txBody>
          <a:bodyPr/>
          <a:lstStyle/>
          <a:p>
            <a:endParaRPr lang="en-US">
              <a:solidFill>
                <a:srgbClr val="F4E7ED"/>
              </a:solidFill>
            </a:endParaRPr>
          </a:p>
        </p:txBody>
      </p:sp>
      <p:sp>
        <p:nvSpPr>
          <p:cNvPr id="7" name="Slide Number Placeholder 6"/>
          <p:cNvSpPr>
            <a:spLocks noGrp="1"/>
          </p:cNvSpPr>
          <p:nvPr>
            <p:ph type="sldNum" sz="quarter" idx="12"/>
          </p:nvPr>
        </p:nvSpPr>
        <p:spPr/>
        <p:txBody>
          <a:bodyPr/>
          <a:lstStyle/>
          <a:p>
            <a:fld id="{10972D17-7594-4B5E-8C28-6684245E07CA}"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113850179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96C0031-A767-4F7C-88D2-6B5B7284C923}" type="datetimeFigureOut">
              <a:rPr lang="en-US" smtClean="0">
                <a:solidFill>
                  <a:srgbClr val="B13F9A"/>
                </a:solidFill>
              </a:rPr>
              <a:pPr/>
              <a:t>11/11/2019</a:t>
            </a:fld>
            <a:endParaRPr lang="en-US">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267070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93145A-0C77-42CA-BDE5-F54C95781113}"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11/11/2019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63B0422-7558-4725-B7C1-5F6E4A1F668B}"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93512986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3300" kern="1200">
          <a:solidFill>
            <a:srgbClr val="89006F"/>
          </a:solidFill>
          <a:latin typeface="+mj-lt"/>
          <a:ea typeface="+mj-ea"/>
          <a:cs typeface="+mj-cs"/>
        </a:defRPr>
      </a:lvl1pPr>
      <a:lvl2pPr algn="ctr" rtl="0" eaLnBrk="0" fontAlgn="base" hangingPunct="0">
        <a:spcBef>
          <a:spcPct val="0"/>
        </a:spcBef>
        <a:spcAft>
          <a:spcPct val="0"/>
        </a:spcAft>
        <a:defRPr sz="3300">
          <a:solidFill>
            <a:srgbClr val="89006F"/>
          </a:solidFill>
          <a:latin typeface="Georgia" pitchFamily="18" charset="0"/>
        </a:defRPr>
      </a:lvl2pPr>
      <a:lvl3pPr algn="ctr" rtl="0" eaLnBrk="0" fontAlgn="base" hangingPunct="0">
        <a:spcBef>
          <a:spcPct val="0"/>
        </a:spcBef>
        <a:spcAft>
          <a:spcPct val="0"/>
        </a:spcAft>
        <a:defRPr sz="3300">
          <a:solidFill>
            <a:srgbClr val="89006F"/>
          </a:solidFill>
          <a:latin typeface="Georgia" pitchFamily="18" charset="0"/>
        </a:defRPr>
      </a:lvl3pPr>
      <a:lvl4pPr algn="ctr" rtl="0" eaLnBrk="0" fontAlgn="base" hangingPunct="0">
        <a:spcBef>
          <a:spcPct val="0"/>
        </a:spcBef>
        <a:spcAft>
          <a:spcPct val="0"/>
        </a:spcAft>
        <a:defRPr sz="3300">
          <a:solidFill>
            <a:srgbClr val="89006F"/>
          </a:solidFill>
          <a:latin typeface="Georgia" pitchFamily="18" charset="0"/>
        </a:defRPr>
      </a:lvl4pPr>
      <a:lvl5pPr algn="ctr" rtl="0" eaLnBrk="0" fontAlgn="base" hangingPunct="0">
        <a:spcBef>
          <a:spcPct val="0"/>
        </a:spcBef>
        <a:spcAft>
          <a:spcPct val="0"/>
        </a:spcAft>
        <a:defRPr sz="3300">
          <a:solidFill>
            <a:srgbClr val="89006F"/>
          </a:solidFill>
          <a:latin typeface="Georgia" pitchFamily="18" charset="0"/>
        </a:defRPr>
      </a:lvl5pPr>
      <a:lvl6pPr marL="457200" algn="ctr" rtl="0" fontAlgn="base">
        <a:spcBef>
          <a:spcPct val="0"/>
        </a:spcBef>
        <a:spcAft>
          <a:spcPct val="0"/>
        </a:spcAft>
        <a:defRPr sz="3300">
          <a:solidFill>
            <a:srgbClr val="89006F"/>
          </a:solidFill>
          <a:latin typeface="Georgia" pitchFamily="18" charset="0"/>
        </a:defRPr>
      </a:lvl6pPr>
      <a:lvl7pPr marL="914400" algn="ctr" rtl="0" fontAlgn="base">
        <a:spcBef>
          <a:spcPct val="0"/>
        </a:spcBef>
        <a:spcAft>
          <a:spcPct val="0"/>
        </a:spcAft>
        <a:defRPr sz="3300">
          <a:solidFill>
            <a:srgbClr val="89006F"/>
          </a:solidFill>
          <a:latin typeface="Georgia" pitchFamily="18" charset="0"/>
        </a:defRPr>
      </a:lvl7pPr>
      <a:lvl8pPr marL="1371600" algn="ctr" rtl="0" fontAlgn="base">
        <a:spcBef>
          <a:spcPct val="0"/>
        </a:spcBef>
        <a:spcAft>
          <a:spcPct val="0"/>
        </a:spcAft>
        <a:defRPr sz="3300">
          <a:solidFill>
            <a:srgbClr val="89006F"/>
          </a:solidFill>
          <a:latin typeface="Georgia" pitchFamily="18" charset="0"/>
        </a:defRPr>
      </a:lvl8pPr>
      <a:lvl9pPr marL="1828800" algn="ctr" rtl="0" fontAlgn="base">
        <a:spcBef>
          <a:spcPct val="0"/>
        </a:spcBef>
        <a:spcAft>
          <a:spcPct val="0"/>
        </a:spcAft>
        <a:defRPr sz="3300">
          <a:solidFill>
            <a:srgbClr val="89006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C007F"/>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68007F"/>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005BD3"/>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6"/>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422"/>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1B8ABB09-4A1D-463E-8065-109CC2B7EFAA}" type="datetimeFigureOut">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15/03/1441</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عنصر نائب للتذييل 4"/>
          <p:cNvSpPr>
            <a:spLocks noGrp="1"/>
          </p:cNvSpPr>
          <p:nvPr>
            <p:ph type="ftr" sz="quarter" idx="3"/>
          </p:nvPr>
        </p:nvSpPr>
        <p:spPr>
          <a:xfrm>
            <a:off x="3124200" y="6356422"/>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عنصر نائب لرقم الشريحة 5"/>
          <p:cNvSpPr>
            <a:spLocks noGrp="1"/>
          </p:cNvSpPr>
          <p:nvPr>
            <p:ph type="sldNum" sz="quarter" idx="4"/>
          </p:nvPr>
        </p:nvSpPr>
        <p:spPr>
          <a:xfrm>
            <a:off x="457200" y="6356422"/>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0B34F065-1154-456A-91E3-76DE8E75E17B}"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84974997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0.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0.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0.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0.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0.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توصيف المقررات\Images\0082.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30582" y="2438400"/>
            <a:ext cx="31432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628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542502" y="174155"/>
            <a:ext cx="7760488" cy="646331"/>
          </a:xfrm>
          <a:prstGeom prst="rect">
            <a:avLst/>
          </a:prstGeom>
          <a:noFill/>
        </p:spPr>
        <p:txBody>
          <a:bodyPr wrap="square" rtlCol="1">
            <a:spAutoFit/>
          </a:bodyPr>
          <a:lstStyle/>
          <a:p>
            <a:pPr lvl="0" algn="ctr" rtl="1"/>
            <a:r>
              <a:rPr lang="ar-EG" sz="36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تخطيط مدينة </a:t>
            </a:r>
            <a:r>
              <a:rPr lang="ar-SA" sz="36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الإسكندرية</a:t>
            </a:r>
            <a:endParaRPr lang="ar-EG" sz="36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endParaRPr>
          </a:p>
        </p:txBody>
      </p:sp>
      <p:pic>
        <p:nvPicPr>
          <p:cNvPr id="6" name="صورة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53073" y="1181868"/>
            <a:ext cx="3857454" cy="34171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صورة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1800" y="1769830"/>
            <a:ext cx="4114800" cy="3462527"/>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pic>
        <p:nvPicPr>
          <p:cNvPr id="8" name="صورة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946" y="2667000"/>
            <a:ext cx="4114800" cy="31533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4575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542502" y="174155"/>
            <a:ext cx="7760488" cy="646331"/>
          </a:xfrm>
          <a:prstGeom prst="rect">
            <a:avLst/>
          </a:prstGeom>
          <a:noFill/>
        </p:spPr>
        <p:txBody>
          <a:bodyPr wrap="square" rtlCol="1">
            <a:spAutoFit/>
          </a:bodyPr>
          <a:lstStyle/>
          <a:p>
            <a:pPr lvl="0" algn="ctr" rtl="1"/>
            <a:r>
              <a:rPr lang="ar-EG" sz="36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تخطيط مدينة </a:t>
            </a:r>
            <a:r>
              <a:rPr lang="ar-SA" sz="36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عَمان</a:t>
            </a:r>
            <a:endParaRPr lang="ar-EG" sz="36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endParaRPr>
          </a:p>
        </p:txBody>
      </p:sp>
      <p:pic>
        <p:nvPicPr>
          <p:cNvPr id="6" name="صورة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45275" y="1181868"/>
            <a:ext cx="3473050" cy="34171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صورة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5031" y="1676400"/>
            <a:ext cx="3599060" cy="3642724"/>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pic>
        <p:nvPicPr>
          <p:cNvPr id="8" name="صورة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946" y="2514601"/>
            <a:ext cx="4114800" cy="32902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1635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lstStyle/>
          <a:p>
            <a:pPr algn="ctr"/>
            <a:r>
              <a:rPr lang="ar-SA" dirty="0" smtClean="0"/>
              <a:t>تضاريس المدينة المنورة</a:t>
            </a:r>
            <a:endParaRPr lang="ar-SA"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86728" y="1066800"/>
            <a:ext cx="4379943" cy="5669280"/>
          </a:xfrm>
          <a:prstGeom prst="rect">
            <a:avLst/>
          </a:prstGeom>
        </p:spPr>
      </p:pic>
    </p:spTree>
    <p:extLst>
      <p:ext uri="{BB962C8B-B14F-4D97-AF65-F5344CB8AC3E}">
        <p14:creationId xmlns:p14="http://schemas.microsoft.com/office/powerpoint/2010/main" val="846153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822960"/>
          </a:xfrm>
        </p:spPr>
        <p:txBody>
          <a:bodyPr>
            <a:normAutofit/>
          </a:bodyPr>
          <a:lstStyle/>
          <a:p>
            <a:pPr algn="ctr" rtl="1"/>
            <a:r>
              <a:rPr lang="ar-SA" sz="3600" dirty="0" smtClean="0">
                <a:ea typeface="Times New Roman" panose="02020603050405020304" pitchFamily="18" charset="0"/>
                <a:cs typeface="Times New Roman" panose="02020603050405020304" pitchFamily="18" charset="0"/>
              </a:rPr>
              <a:t>أشكال السطح وتخطيط المدن</a:t>
            </a:r>
            <a:endParaRPr lang="en-US" sz="3100" dirty="0"/>
          </a:p>
        </p:txBody>
      </p:sp>
      <p:sp>
        <p:nvSpPr>
          <p:cNvPr id="2" name="Content Placeholder 1"/>
          <p:cNvSpPr>
            <a:spLocks noGrp="1"/>
          </p:cNvSpPr>
          <p:nvPr>
            <p:ph idx="1"/>
          </p:nvPr>
        </p:nvSpPr>
        <p:spPr>
          <a:xfrm>
            <a:off x="457200" y="1447800"/>
            <a:ext cx="7239000" cy="4953000"/>
          </a:xfrm>
        </p:spPr>
        <p:txBody>
          <a:bodyPr>
            <a:noAutofit/>
          </a:bodyPr>
          <a:lstStyle/>
          <a:p>
            <a:pPr algn="just" rtl="1"/>
            <a:r>
              <a:rPr lang="ar-SA" sz="2400" b="1" dirty="0" smtClean="0"/>
              <a:t>تعد التكوينات الصخرية السطحية وتكوينات التربة من العوامل الأساسية في تحديد نمط الأسس وعدد الطوابق. </a:t>
            </a:r>
            <a:endParaRPr lang="ar-SA" sz="2400" b="1" dirty="0" smtClean="0"/>
          </a:p>
          <a:p>
            <a:pPr algn="just" rtl="1"/>
            <a:r>
              <a:rPr lang="ar-SA" sz="2400" b="1" dirty="0" smtClean="0"/>
              <a:t>والتكوينات تصنف إلى عدة أنواع طبقا لخصائصها هي: طبقات صخرية بلورية صلبة صماء عميقة، وطبقات قليلة السمك ترتكز فوق طبقة رسوبية طينية ضعيفة، طبقات رسوبية منقولة أي تربة ترتكز على طبقة صخرية، وتربة عضوية ناتجة عن طمر البقايا النباتية،</a:t>
            </a:r>
          </a:p>
          <a:p>
            <a:pPr algn="just" rtl="1"/>
            <a:r>
              <a:rPr lang="ar-SA" sz="2400" b="1" dirty="0" smtClean="0"/>
              <a:t>تنعكس خصائص تلك الأنواع على جدارة التحمل، وأضعفهم ال</a:t>
            </a:r>
            <a:r>
              <a:rPr lang="ar-SA" sz="2400" b="1" dirty="0" smtClean="0"/>
              <a:t>تربة المفككة الرملية، وتربة </a:t>
            </a:r>
            <a:r>
              <a:rPr lang="ar-SA" sz="2400" b="1" dirty="0" err="1" smtClean="0"/>
              <a:t>اللويس</a:t>
            </a:r>
            <a:r>
              <a:rPr lang="ar-SA" sz="2400" b="1" dirty="0" smtClean="0"/>
              <a:t>، والتربة المتجمدة. </a:t>
            </a:r>
          </a:p>
          <a:p>
            <a:pPr algn="just" rtl="1"/>
            <a:r>
              <a:rPr lang="ar-SA" sz="2400" b="1" dirty="0" smtClean="0"/>
              <a:t>أما التكوينات </a:t>
            </a:r>
            <a:r>
              <a:rPr lang="ar-SA" sz="2400" b="1" dirty="0"/>
              <a:t>الصخرية </a:t>
            </a:r>
            <a:r>
              <a:rPr lang="ar-SA" sz="2400" b="1" dirty="0" smtClean="0"/>
              <a:t>تحت السطحية فلا تقل أهمية؛ حيث تسهم الصخور الصلبة على إقامة منشآت وكتل عمرانية متعددة الطوابق، وعلى العكس الصخور الرسوبية الضعيفة.  </a:t>
            </a:r>
            <a:endParaRPr lang="ar-SA" sz="2400" b="1" dirty="0"/>
          </a:p>
        </p:txBody>
      </p:sp>
    </p:spTree>
    <p:extLst>
      <p:ext uri="{BB962C8B-B14F-4D97-AF65-F5344CB8AC3E}">
        <p14:creationId xmlns:p14="http://schemas.microsoft.com/office/powerpoint/2010/main" val="102385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822960"/>
          </a:xfrm>
        </p:spPr>
        <p:txBody>
          <a:bodyPr>
            <a:normAutofit/>
          </a:bodyPr>
          <a:lstStyle/>
          <a:p>
            <a:pPr algn="ctr" rtl="1"/>
            <a:r>
              <a:rPr lang="ar-SA" sz="3600" dirty="0" smtClean="0">
                <a:ea typeface="Times New Roman" panose="02020603050405020304" pitchFamily="18" charset="0"/>
                <a:cs typeface="Times New Roman" panose="02020603050405020304" pitchFamily="18" charset="0"/>
              </a:rPr>
              <a:t>أشكال السطح وتخطيط المدن</a:t>
            </a:r>
            <a:endParaRPr lang="en-US" sz="3100" dirty="0"/>
          </a:p>
        </p:txBody>
      </p:sp>
      <p:sp>
        <p:nvSpPr>
          <p:cNvPr id="2" name="Content Placeholder 1"/>
          <p:cNvSpPr>
            <a:spLocks noGrp="1"/>
          </p:cNvSpPr>
          <p:nvPr>
            <p:ph idx="1"/>
          </p:nvPr>
        </p:nvSpPr>
        <p:spPr>
          <a:xfrm>
            <a:off x="457200" y="1447800"/>
            <a:ext cx="7239000" cy="4953000"/>
          </a:xfrm>
        </p:spPr>
        <p:txBody>
          <a:bodyPr>
            <a:noAutofit/>
          </a:bodyPr>
          <a:lstStyle/>
          <a:p>
            <a:pPr algn="just" rtl="1"/>
            <a:r>
              <a:rPr lang="ar-SA" sz="2400" b="1" dirty="0" smtClean="0"/>
              <a:t>ولاختيار الموضع الملائم للإقامة المدن والكتل العمرانية يستلزم توافر ودراسة الخصائص الجيومورفولوجية الآتية:</a:t>
            </a:r>
          </a:p>
          <a:p>
            <a:pPr algn="just" rtl="1"/>
            <a:r>
              <a:rPr lang="ar-SA" sz="2400" b="1" dirty="0" smtClean="0"/>
              <a:t>جدارة التكوينات الصخرية.  </a:t>
            </a:r>
          </a:p>
          <a:p>
            <a:pPr algn="just" rtl="1"/>
            <a:r>
              <a:rPr lang="ar-SA" sz="2400" b="1" dirty="0" smtClean="0"/>
              <a:t>التركيب الكيميائي للصخور.</a:t>
            </a:r>
          </a:p>
          <a:p>
            <a:pPr algn="just" rtl="1"/>
            <a:r>
              <a:rPr lang="ar-SA" sz="2400" b="1" dirty="0" smtClean="0"/>
              <a:t>مدى نفاذية التكوينات السطحية.</a:t>
            </a:r>
          </a:p>
          <a:p>
            <a:pPr algn="just" rtl="1"/>
            <a:r>
              <a:rPr lang="ar-SA" sz="2400" b="1" dirty="0" smtClean="0"/>
              <a:t>المياه الجوفية وال</a:t>
            </a:r>
            <a:r>
              <a:rPr lang="ar-SA" sz="2400" b="1" dirty="0" smtClean="0"/>
              <a:t>رطوبة الأرضية.</a:t>
            </a:r>
          </a:p>
          <a:p>
            <a:pPr algn="just" rtl="1"/>
            <a:r>
              <a:rPr lang="ar-SA" sz="2400" b="1" dirty="0" smtClean="0"/>
              <a:t>الجريان السطحي.</a:t>
            </a:r>
          </a:p>
          <a:p>
            <a:pPr algn="just" rtl="1"/>
            <a:r>
              <a:rPr lang="ar-SA" sz="2400" b="1" dirty="0" smtClean="0"/>
              <a:t>وعلى ضوء الخصائص يتم تحديد نوع مواد البناء وخصائصها، منها الحجر الطيني، وصخور الجرانيت، والطابوق، الاسمنت، والجص، والحصي والرمل.  </a:t>
            </a:r>
            <a:endParaRPr lang="ar-SA" sz="2400" b="1" dirty="0"/>
          </a:p>
        </p:txBody>
      </p:sp>
    </p:spTree>
    <p:extLst>
      <p:ext uri="{BB962C8B-B14F-4D97-AF65-F5344CB8AC3E}">
        <p14:creationId xmlns:p14="http://schemas.microsoft.com/office/powerpoint/2010/main" val="2861244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71800" y="2438400"/>
            <a:ext cx="5832648" cy="1644160"/>
          </a:xfrm>
        </p:spPr>
        <p:txBody>
          <a:bodyPr>
            <a:normAutofit/>
          </a:bodyPr>
          <a:lstStyle/>
          <a:p>
            <a:pPr algn="ctr" rtl="1"/>
            <a:r>
              <a:rPr lang="ar-SA" sz="4400" b="1" dirty="0"/>
              <a:t>أشكال السطح </a:t>
            </a:r>
            <a:endParaRPr lang="ar-SA" sz="4400" b="1" dirty="0" smtClean="0"/>
          </a:p>
          <a:p>
            <a:pPr algn="ctr" rtl="1"/>
            <a:r>
              <a:rPr lang="ar-SA" sz="4400" b="1" dirty="0" smtClean="0"/>
              <a:t>وتخطيط </a:t>
            </a:r>
            <a:r>
              <a:rPr lang="ar-SA" sz="4400" b="1" dirty="0"/>
              <a:t>البنية التحتية</a:t>
            </a:r>
            <a:endParaRPr lang="en-US" sz="4400" b="1" dirty="0"/>
          </a:p>
        </p:txBody>
      </p:sp>
    </p:spTree>
    <p:extLst>
      <p:ext uri="{BB962C8B-B14F-4D97-AF65-F5344CB8AC3E}">
        <p14:creationId xmlns:p14="http://schemas.microsoft.com/office/powerpoint/2010/main" val="956740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822960"/>
          </a:xfrm>
        </p:spPr>
        <p:txBody>
          <a:bodyPr>
            <a:normAutofit/>
          </a:bodyPr>
          <a:lstStyle/>
          <a:p>
            <a:pPr marL="0" marR="0" indent="13335" algn="ctr" rtl="1">
              <a:lnSpc>
                <a:spcPct val="150000"/>
              </a:lnSpc>
              <a:spcBef>
                <a:spcPts val="0"/>
              </a:spcBef>
              <a:spcAft>
                <a:spcPts val="0"/>
              </a:spcAft>
              <a:tabLst>
                <a:tab pos="13335" algn="r"/>
              </a:tabLst>
            </a:pPr>
            <a:r>
              <a:rPr lang="ar-SA" sz="2800" dirty="0" smtClean="0">
                <a:latin typeface="Calibri" panose="020F0502020204030204" pitchFamily="34" charset="0"/>
                <a:ea typeface="Times New Roman" panose="02020603050405020304" pitchFamily="18" charset="0"/>
                <a:cs typeface="Times New Roman" panose="02020603050405020304" pitchFamily="18" charset="0"/>
              </a:rPr>
              <a:t>أشكال السطح وتخطيط البنية التحتية</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
        <p:nvSpPr>
          <p:cNvPr id="2" name="Content Placeholder 1"/>
          <p:cNvSpPr>
            <a:spLocks noGrp="1"/>
          </p:cNvSpPr>
          <p:nvPr>
            <p:ph idx="1"/>
          </p:nvPr>
        </p:nvSpPr>
        <p:spPr>
          <a:xfrm>
            <a:off x="457200" y="1447800"/>
            <a:ext cx="7239000" cy="4800600"/>
          </a:xfrm>
        </p:spPr>
        <p:txBody>
          <a:bodyPr>
            <a:noAutofit/>
          </a:bodyPr>
          <a:lstStyle/>
          <a:p>
            <a:pPr algn="just" rtl="1"/>
            <a:r>
              <a:rPr lang="ar-SA" sz="2400" b="1" dirty="0" smtClean="0"/>
              <a:t>من أهم المشاكل التي تواجه تخطيط البنية التحتية المتمثلة في شبكة الكهرباء وشبكات توزيع المياه وإمدادات الغاز والموصلات والاتصالات وشبكات الصرف الصحي وضع أشكال السطح.</a:t>
            </a:r>
          </a:p>
          <a:p>
            <a:pPr algn="just" rtl="1"/>
            <a:r>
              <a:rPr lang="ar-SA" sz="2400" b="1" dirty="0" smtClean="0"/>
              <a:t>تخطيط شبكة الكهرباء في مناطق المرتفعات والأودية يوجه صعوبات؛ حيث تتعرض مكونات الشبكة زحف التربة والانزلاقات والانهيارات الصخرية، ولتأمين ذلك تحتاج إلى تكاليف زائدة عن المناطق السهلية.</a:t>
            </a:r>
          </a:p>
          <a:p>
            <a:pPr algn="just" rtl="1"/>
            <a:r>
              <a:rPr lang="ar-SA" sz="2400" b="1" dirty="0"/>
              <a:t> </a:t>
            </a:r>
            <a:r>
              <a:rPr lang="ar-SA" sz="2400" b="1" dirty="0" smtClean="0"/>
              <a:t>أما تخطيط شبكات توزيع المياه </a:t>
            </a:r>
            <a:r>
              <a:rPr lang="ar-SA" sz="2400" b="1" dirty="0"/>
              <a:t>في </a:t>
            </a:r>
            <a:r>
              <a:rPr lang="ar-SA" sz="2400" b="1" dirty="0" smtClean="0"/>
              <a:t>المناطق شديدة </a:t>
            </a:r>
            <a:r>
              <a:rPr lang="ar-SA" sz="2400" b="1" dirty="0" err="1" smtClean="0"/>
              <a:t>التضرس</a:t>
            </a:r>
            <a:r>
              <a:rPr lang="ar-SA" sz="2400" b="1" dirty="0" smtClean="0"/>
              <a:t> فتوجه صعوبات سواء من حيث مد الشبكات أو إيصال المياه؛ كما </a:t>
            </a:r>
            <a:r>
              <a:rPr lang="ar-SA" sz="2400" b="1" dirty="0"/>
              <a:t>تتعرض مكونات الشبكة </a:t>
            </a:r>
            <a:r>
              <a:rPr lang="ar-SA" sz="2400" b="1" dirty="0" smtClean="0"/>
              <a:t>إلى زحف </a:t>
            </a:r>
            <a:r>
              <a:rPr lang="ar-SA" sz="2400" b="1" dirty="0"/>
              <a:t>التربة والانزلاقات والانهيارات </a:t>
            </a:r>
            <a:r>
              <a:rPr lang="ar-SA" sz="2400" b="1" dirty="0" smtClean="0"/>
              <a:t>الصخرية فتتعرض للكسر، </a:t>
            </a:r>
            <a:r>
              <a:rPr lang="ar-SA" sz="2400" b="1" dirty="0"/>
              <a:t>ولتأمين ذلك تحتاج إلى </a:t>
            </a:r>
            <a:r>
              <a:rPr lang="ar-SA" sz="2400" b="1" dirty="0" smtClean="0"/>
              <a:t>كلفة </a:t>
            </a:r>
            <a:r>
              <a:rPr lang="ar-SA" sz="2400" b="1" dirty="0"/>
              <a:t>زائدة عن </a:t>
            </a:r>
            <a:r>
              <a:rPr lang="ar-SA" sz="2400" b="1" dirty="0" smtClean="0"/>
              <a:t>الأراضي السهلية المنبسطة.</a:t>
            </a:r>
            <a:endParaRPr lang="ar-SA" sz="2400" b="1" dirty="0"/>
          </a:p>
          <a:p>
            <a:pPr algn="just" rtl="1"/>
            <a:endParaRPr lang="ar-SA" sz="2400" b="1" dirty="0"/>
          </a:p>
          <a:p>
            <a:pPr marL="0" indent="0" algn="just" rtl="1">
              <a:buNone/>
            </a:pPr>
            <a:endParaRPr lang="en-US" sz="2400" b="1" dirty="0" smtClean="0"/>
          </a:p>
          <a:p>
            <a:pPr marL="0" indent="0" algn="just" rtl="1">
              <a:buNone/>
            </a:pPr>
            <a:endParaRPr lang="en-US" sz="2400" b="1" dirty="0" smtClean="0"/>
          </a:p>
          <a:p>
            <a:pPr marL="13335" marR="0" algn="r" rtl="1">
              <a:lnSpc>
                <a:spcPct val="150000"/>
              </a:lnSpc>
              <a:spcBef>
                <a:spcPts val="0"/>
              </a:spcBef>
              <a:spcAft>
                <a:spcPts val="0"/>
              </a:spcAft>
              <a:tabLst>
                <a:tab pos="13335" algn="r"/>
                <a:tab pos="184785" algn="r"/>
              </a:tabLst>
            </a:pPr>
            <a:endParaRPr lang="en-US" sz="2200" b="1"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89685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822960"/>
          </a:xfrm>
        </p:spPr>
        <p:txBody>
          <a:bodyPr>
            <a:normAutofit/>
          </a:bodyPr>
          <a:lstStyle/>
          <a:p>
            <a:pPr marL="0" marR="0" indent="13335" algn="ctr" rtl="1">
              <a:lnSpc>
                <a:spcPct val="150000"/>
              </a:lnSpc>
              <a:spcBef>
                <a:spcPts val="0"/>
              </a:spcBef>
              <a:spcAft>
                <a:spcPts val="0"/>
              </a:spcAft>
              <a:tabLst>
                <a:tab pos="13335" algn="r"/>
              </a:tabLst>
            </a:pPr>
            <a:r>
              <a:rPr lang="ar-SA" sz="2800" dirty="0" smtClean="0">
                <a:latin typeface="Calibri" panose="020F0502020204030204" pitchFamily="34" charset="0"/>
                <a:ea typeface="Times New Roman" panose="02020603050405020304" pitchFamily="18" charset="0"/>
                <a:cs typeface="Times New Roman" panose="02020603050405020304" pitchFamily="18" charset="0"/>
              </a:rPr>
              <a:t>أشكال السطح وتخطيط البنية التحتية</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
        <p:nvSpPr>
          <p:cNvPr id="2" name="Content Placeholder 1"/>
          <p:cNvSpPr>
            <a:spLocks noGrp="1"/>
          </p:cNvSpPr>
          <p:nvPr>
            <p:ph idx="1"/>
          </p:nvPr>
        </p:nvSpPr>
        <p:spPr>
          <a:xfrm>
            <a:off x="457200" y="1447800"/>
            <a:ext cx="7239000" cy="4800600"/>
          </a:xfrm>
        </p:spPr>
        <p:txBody>
          <a:bodyPr>
            <a:noAutofit/>
          </a:bodyPr>
          <a:lstStyle/>
          <a:p>
            <a:pPr algn="just" rtl="1"/>
            <a:r>
              <a:rPr lang="ar-SA" sz="2400" b="1" dirty="0" smtClean="0"/>
              <a:t>وتعد شبكات </a:t>
            </a:r>
            <a:r>
              <a:rPr lang="ar-SA" sz="2400" b="1" dirty="0"/>
              <a:t>الصرف الصحي </a:t>
            </a:r>
            <a:r>
              <a:rPr lang="ar-SA" sz="2400" b="1" dirty="0" smtClean="0"/>
              <a:t>أكثر صعوبة ففي المناطق الوعرة تضاريسا تحتاج إلى أحواض تجميع ومحطات ضخ كثيرة لتصل إلى محطات المعالجة، وبالمثل توجه مشكلة في مناطق المخفضات والأحواض، وتؤدي إلى غمر الطرق والمنشآت.</a:t>
            </a:r>
          </a:p>
          <a:p>
            <a:pPr algn="just" rtl="1"/>
            <a:r>
              <a:rPr lang="ar-SA" sz="2400" b="1" dirty="0"/>
              <a:t> </a:t>
            </a:r>
            <a:r>
              <a:rPr lang="ar-SA" sz="2400" b="1" dirty="0" smtClean="0"/>
              <a:t>وبالمثل إمدادات الغاز وأن كانت أكثر خطورة، أما شبكات الهاتف ففي المناطق شديدة التضاريس فتوجه صعوبات مد الكابلات وبخاصة على المنحدرات؛ كما </a:t>
            </a:r>
            <a:r>
              <a:rPr lang="ar-SA" sz="2400" b="1" dirty="0"/>
              <a:t>تتعرض مكونات الشبكة </a:t>
            </a:r>
            <a:r>
              <a:rPr lang="ar-SA" sz="2400" b="1" dirty="0" smtClean="0"/>
              <a:t>للأخطار الجيومورفولوجية، ولمواجهة </a:t>
            </a:r>
            <a:r>
              <a:rPr lang="ar-SA" sz="2400" b="1" dirty="0"/>
              <a:t>ذلك </a:t>
            </a:r>
            <a:r>
              <a:rPr lang="ar-SA" sz="2400" b="1" dirty="0" smtClean="0"/>
              <a:t>يتم زيادة كلفة إيصال تلك الخدمة.</a:t>
            </a:r>
            <a:endParaRPr lang="ar-SA" sz="2400" b="1" dirty="0"/>
          </a:p>
          <a:p>
            <a:pPr algn="just" rtl="1"/>
            <a:endParaRPr lang="ar-SA" sz="2400" b="1" dirty="0"/>
          </a:p>
          <a:p>
            <a:pPr marL="0" indent="0" algn="just" rtl="1">
              <a:buNone/>
            </a:pPr>
            <a:endParaRPr lang="en-US" sz="2400" b="1" dirty="0" smtClean="0"/>
          </a:p>
          <a:p>
            <a:pPr marL="0" indent="0" algn="just" rtl="1">
              <a:buNone/>
            </a:pPr>
            <a:endParaRPr lang="en-US" sz="2400" b="1" dirty="0" smtClean="0"/>
          </a:p>
          <a:p>
            <a:pPr marL="13335" marR="0" algn="r" rtl="1">
              <a:lnSpc>
                <a:spcPct val="150000"/>
              </a:lnSpc>
              <a:spcBef>
                <a:spcPts val="0"/>
              </a:spcBef>
              <a:spcAft>
                <a:spcPts val="0"/>
              </a:spcAft>
              <a:tabLst>
                <a:tab pos="13335" algn="r"/>
                <a:tab pos="184785" algn="r"/>
              </a:tabLst>
            </a:pPr>
            <a:endParaRPr lang="en-US" sz="2200" b="1" dirty="0">
              <a:latin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133600" y="4541520"/>
            <a:ext cx="4023360" cy="2011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19317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822960"/>
          </a:xfrm>
        </p:spPr>
        <p:txBody>
          <a:bodyPr>
            <a:normAutofit/>
          </a:bodyPr>
          <a:lstStyle/>
          <a:p>
            <a:pPr marL="0" marR="0" indent="13335" algn="ctr" rtl="1">
              <a:lnSpc>
                <a:spcPct val="150000"/>
              </a:lnSpc>
              <a:spcBef>
                <a:spcPts val="0"/>
              </a:spcBef>
              <a:spcAft>
                <a:spcPts val="0"/>
              </a:spcAft>
              <a:tabLst>
                <a:tab pos="13335" algn="r"/>
              </a:tabLst>
            </a:pPr>
            <a:r>
              <a:rPr lang="ar-SA" sz="2800" dirty="0" smtClean="0">
                <a:latin typeface="Calibri" panose="020F0502020204030204" pitchFamily="34" charset="0"/>
                <a:ea typeface="Times New Roman" panose="02020603050405020304" pitchFamily="18" charset="0"/>
                <a:cs typeface="Times New Roman" panose="02020603050405020304" pitchFamily="18" charset="0"/>
              </a:rPr>
              <a:t>أشكال السطح وتخطيط البنية التحتية</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
        <p:nvSpPr>
          <p:cNvPr id="2" name="Content Placeholder 1"/>
          <p:cNvSpPr>
            <a:spLocks noGrp="1"/>
          </p:cNvSpPr>
          <p:nvPr>
            <p:ph idx="1"/>
          </p:nvPr>
        </p:nvSpPr>
        <p:spPr>
          <a:xfrm>
            <a:off x="457200" y="1447800"/>
            <a:ext cx="7239000" cy="4800600"/>
          </a:xfrm>
        </p:spPr>
        <p:txBody>
          <a:bodyPr>
            <a:noAutofit/>
          </a:bodyPr>
          <a:lstStyle/>
          <a:p>
            <a:pPr algn="just" rtl="1"/>
            <a:r>
              <a:rPr lang="ar-SA" sz="2400" b="1" dirty="0" smtClean="0"/>
              <a:t>من أهم الأخطار التي تواجه الطرق الجبلية التساقط الصخري؛ حيث </a:t>
            </a:r>
            <a:r>
              <a:rPr lang="ar-SA" sz="2400" b="1" dirty="0" smtClean="0"/>
              <a:t>لابد أن تراعى عن تخطيط الطرق بالنطاق الجبلي، </a:t>
            </a:r>
            <a:r>
              <a:rPr lang="ar-SA" sz="2400" b="1" dirty="0"/>
              <a:t>ويتمثل الخطر في </a:t>
            </a:r>
            <a:r>
              <a:rPr lang="ar-SA" sz="2400" b="1" dirty="0" smtClean="0"/>
              <a:t>انفصال </a:t>
            </a:r>
            <a:r>
              <a:rPr lang="ar-SA" sz="2400" b="1" dirty="0"/>
              <a:t>الكتل الصخرية وسقوطها على الطريق. </a:t>
            </a:r>
            <a:endParaRPr lang="ar-SA" sz="2400" b="1" dirty="0" smtClean="0"/>
          </a:p>
          <a:p>
            <a:pPr algn="just" rtl="1"/>
            <a:r>
              <a:rPr lang="ar-SA" sz="2400" b="1" dirty="0" smtClean="0"/>
              <a:t>كما يؤدي </a:t>
            </a:r>
            <a:r>
              <a:rPr lang="ar-SA" sz="2400" b="1" dirty="0"/>
              <a:t>أنتشار الفواصل والشقوق بين التكوينات </a:t>
            </a:r>
            <a:r>
              <a:rPr lang="ar-SA" sz="2400" b="1" dirty="0" smtClean="0"/>
              <a:t>إلى </a:t>
            </a:r>
            <a:r>
              <a:rPr lang="ar-SA" sz="2400" b="1" dirty="0"/>
              <a:t>زيادة حدة المشكلة، </a:t>
            </a:r>
            <a:r>
              <a:rPr lang="ar-SA" sz="2400" b="1" dirty="0" smtClean="0"/>
              <a:t>كذلك انكشاف </a:t>
            </a:r>
            <a:r>
              <a:rPr lang="ar-SA" sz="2400" b="1" dirty="0"/>
              <a:t>التكوينات الصخرية وتعرضها لعمليات التجوية </a:t>
            </a:r>
            <a:r>
              <a:rPr lang="ar-SA" sz="2400" b="1" dirty="0" smtClean="0"/>
              <a:t>المختلفة تؤدي إلى عدم </a:t>
            </a:r>
            <a:r>
              <a:rPr lang="ar-SA" sz="2400" b="1" dirty="0"/>
              <a:t>ثبات الكتل واستقرارها تحت تلك الظروف المختلفة، </a:t>
            </a:r>
            <a:r>
              <a:rPr lang="ar-SA" sz="2400" b="1" dirty="0" smtClean="0"/>
              <a:t>ويؤدى </a:t>
            </a:r>
            <a:r>
              <a:rPr lang="ar-SA" sz="2400" b="1" dirty="0"/>
              <a:t>إلى احتمال سقوط الكتل </a:t>
            </a:r>
            <a:r>
              <a:rPr lang="ar-SA" sz="2400" b="1" dirty="0" smtClean="0"/>
              <a:t>صخرية.</a:t>
            </a:r>
          </a:p>
          <a:p>
            <a:pPr algn="just" rtl="1"/>
            <a:r>
              <a:rPr lang="ar-SA" sz="2400" b="1" dirty="0" smtClean="0"/>
              <a:t> وينجم </a:t>
            </a:r>
            <a:r>
              <a:rPr lang="ar-SA" sz="2400" b="1" dirty="0"/>
              <a:t>عن ذلك وقوع اضرار وتدمير في بعض المواضع على </a:t>
            </a:r>
            <a:r>
              <a:rPr lang="ar-SA" sz="2400" b="1" dirty="0" smtClean="0"/>
              <a:t>الطرق</a:t>
            </a:r>
            <a:r>
              <a:rPr lang="ar-SA" sz="2400" b="1" dirty="0"/>
              <a:t>، واحيانا يؤدي إلى أضرار بالغة  للمركبات المارة على الطريق</a:t>
            </a:r>
            <a:r>
              <a:rPr lang="ar-SA" sz="2400" b="1" dirty="0" smtClean="0"/>
              <a:t>.</a:t>
            </a:r>
          </a:p>
          <a:p>
            <a:pPr algn="just" rtl="1"/>
            <a:r>
              <a:rPr lang="ar-SA" sz="2400" b="1" dirty="0"/>
              <a:t>ولتحقيق </a:t>
            </a:r>
            <a:r>
              <a:rPr lang="ar-SA" sz="2400" b="1" dirty="0" smtClean="0"/>
              <a:t>استراتيجية </a:t>
            </a:r>
            <a:r>
              <a:rPr lang="ar-SA" sz="2400" b="1" dirty="0"/>
              <a:t>الحماية يجب الأخذ في الاعتبار </a:t>
            </a:r>
            <a:r>
              <a:rPr lang="ar-SA" sz="2400" b="1" dirty="0" smtClean="0"/>
              <a:t>الخصائص الجيومرفولوجية</a:t>
            </a:r>
            <a:endParaRPr lang="ar-SA" sz="2400" b="1" dirty="0"/>
          </a:p>
          <a:p>
            <a:pPr marL="0" indent="0" algn="just" rtl="1">
              <a:buNone/>
            </a:pPr>
            <a:endParaRPr lang="en-US" sz="2400" b="1" dirty="0" smtClean="0"/>
          </a:p>
          <a:p>
            <a:pPr marL="0" indent="0" algn="just" rtl="1">
              <a:buNone/>
            </a:pPr>
            <a:endParaRPr lang="en-US" sz="2400" b="1" dirty="0" smtClean="0"/>
          </a:p>
          <a:p>
            <a:pPr marL="13335" marR="0" algn="r" rtl="1">
              <a:lnSpc>
                <a:spcPct val="150000"/>
              </a:lnSpc>
              <a:spcBef>
                <a:spcPts val="0"/>
              </a:spcBef>
              <a:spcAft>
                <a:spcPts val="0"/>
              </a:spcAft>
              <a:tabLst>
                <a:tab pos="13335" algn="r"/>
                <a:tab pos="184785" algn="r"/>
              </a:tabLst>
            </a:pPr>
            <a:endParaRPr lang="en-US" sz="2200" b="1"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57603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822960"/>
          </a:xfrm>
        </p:spPr>
        <p:txBody>
          <a:bodyPr>
            <a:normAutofit/>
          </a:bodyPr>
          <a:lstStyle/>
          <a:p>
            <a:pPr marL="0" marR="0" indent="13335" algn="ctr" rtl="1">
              <a:lnSpc>
                <a:spcPct val="150000"/>
              </a:lnSpc>
              <a:spcBef>
                <a:spcPts val="0"/>
              </a:spcBef>
              <a:spcAft>
                <a:spcPts val="0"/>
              </a:spcAft>
              <a:tabLst>
                <a:tab pos="13335" algn="r"/>
              </a:tabLst>
            </a:pPr>
            <a:r>
              <a:rPr lang="ar-SA" sz="2800" dirty="0" smtClean="0">
                <a:latin typeface="Calibri" panose="020F0502020204030204" pitchFamily="34" charset="0"/>
                <a:ea typeface="Times New Roman" panose="02020603050405020304" pitchFamily="18" charset="0"/>
                <a:cs typeface="Times New Roman" panose="02020603050405020304" pitchFamily="18" charset="0"/>
              </a:rPr>
              <a:t>أشكال السطح وتخطيط البنية التحتية</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
        <p:nvSpPr>
          <p:cNvPr id="2" name="Content Placeholder 1"/>
          <p:cNvSpPr>
            <a:spLocks noGrp="1"/>
          </p:cNvSpPr>
          <p:nvPr>
            <p:ph idx="1"/>
          </p:nvPr>
        </p:nvSpPr>
        <p:spPr>
          <a:xfrm>
            <a:off x="457200" y="1447800"/>
            <a:ext cx="7239000" cy="4800600"/>
          </a:xfrm>
        </p:spPr>
        <p:txBody>
          <a:bodyPr>
            <a:noAutofit/>
          </a:bodyPr>
          <a:lstStyle/>
          <a:p>
            <a:pPr algn="just" rtl="1"/>
            <a:r>
              <a:rPr lang="ar-SA" sz="2400" b="1" dirty="0" smtClean="0"/>
              <a:t>ومن وسائل </a:t>
            </a:r>
            <a:r>
              <a:rPr lang="ar-SA" sz="2400" b="1" dirty="0"/>
              <a:t>حماية </a:t>
            </a:r>
            <a:r>
              <a:rPr lang="ar-SA" sz="2400" b="1" dirty="0" smtClean="0"/>
              <a:t>الطرق الجبلية </a:t>
            </a:r>
            <a:r>
              <a:rPr lang="ar-SA" sz="2400" b="1" dirty="0"/>
              <a:t>من أخطار حركة المواد الصخرية:</a:t>
            </a:r>
          </a:p>
          <a:p>
            <a:pPr algn="just" rtl="1"/>
            <a:r>
              <a:rPr lang="ar-SA" sz="2400" b="1" dirty="0" smtClean="0"/>
              <a:t>تغطية </a:t>
            </a:r>
            <a:r>
              <a:rPr lang="ar-SA" sz="2400" b="1" dirty="0"/>
              <a:t>المنحدرات التي تكون عرضة لتحرك المواد، والتي تشكل خطرا على </a:t>
            </a:r>
            <a:r>
              <a:rPr lang="ar-SA" sz="2400" b="1" dirty="0" smtClean="0"/>
              <a:t>الطرق، باستخدام </a:t>
            </a:r>
            <a:r>
              <a:rPr lang="ar-SA" sz="2400" b="1" dirty="0"/>
              <a:t>الدعامات </a:t>
            </a:r>
            <a:r>
              <a:rPr lang="ar-SA" sz="2400" b="1" dirty="0" smtClean="0"/>
              <a:t>الخرسانية، </a:t>
            </a:r>
            <a:r>
              <a:rPr lang="ar-SA" sz="2400" b="1" dirty="0"/>
              <a:t>بهدف تثبيت </a:t>
            </a:r>
            <a:r>
              <a:rPr lang="ar-SA" sz="2400" b="1" dirty="0" smtClean="0"/>
              <a:t>الصخور.</a:t>
            </a:r>
            <a:endParaRPr lang="ar-SA" sz="2400" b="1" dirty="0"/>
          </a:p>
          <a:p>
            <a:pPr algn="just" rtl="1"/>
            <a:r>
              <a:rPr lang="ar-SA" sz="2400" b="1" dirty="0" smtClean="0"/>
              <a:t>ازالة </a:t>
            </a:r>
            <a:r>
              <a:rPr lang="ar-SA" sz="2400" b="1" dirty="0"/>
              <a:t>الكتل الصخرية المتراكمة والغير مستقرة على جوانب المنحدرات المتاخمة للطريق، والتي من المحتمل سقوطها أو انزلاقها.</a:t>
            </a:r>
          </a:p>
          <a:p>
            <a:pPr algn="just" rtl="1"/>
            <a:r>
              <a:rPr lang="ar-SA" sz="2400" b="1" dirty="0" smtClean="0"/>
              <a:t>تغطية </a:t>
            </a:r>
            <a:r>
              <a:rPr lang="ar-SA" sz="2400" b="1" dirty="0"/>
              <a:t>المنحدرات وحشو الشقوق والفراغات في الصخور باستخدام الرشة الإسمنتية لتثبيت الصخور، والحد من </a:t>
            </a:r>
            <a:r>
              <a:rPr lang="ar-SA" sz="2400" b="1" dirty="0" smtClean="0"/>
              <a:t>خطورتها.</a:t>
            </a:r>
            <a:endParaRPr lang="ar-SA" sz="2400" b="1" dirty="0"/>
          </a:p>
          <a:p>
            <a:pPr algn="just" rtl="1"/>
            <a:r>
              <a:rPr lang="ar-SA" sz="2400" b="1" dirty="0" smtClean="0"/>
              <a:t>تثبيت </a:t>
            </a:r>
            <a:r>
              <a:rPr lang="ar-SA" sz="2400" b="1" dirty="0"/>
              <a:t>المنحدرات المتاخمة للطريق التي تتصف باحتمال انفصال كتل صخرية كبيرة منها بواسطة قضبان حديدية لتثبيتها ومنعها من التساقط.</a:t>
            </a:r>
          </a:p>
          <a:p>
            <a:pPr algn="just" rtl="1"/>
            <a:r>
              <a:rPr lang="ar-SA" sz="2400" b="1" dirty="0" smtClean="0"/>
              <a:t>تثبيت الصخور، </a:t>
            </a:r>
            <a:r>
              <a:rPr lang="ar-SA" sz="2400" b="1" dirty="0"/>
              <a:t>وتصميم ميول صخرية أمنة وثابتة.</a:t>
            </a:r>
          </a:p>
          <a:p>
            <a:pPr algn="just" rtl="1"/>
            <a:endParaRPr lang="ar-SA" sz="2400" b="1" dirty="0"/>
          </a:p>
          <a:p>
            <a:pPr marL="0" indent="0" algn="just" rtl="1">
              <a:buNone/>
            </a:pPr>
            <a:endParaRPr lang="en-US" sz="2400" b="1" dirty="0" smtClean="0"/>
          </a:p>
          <a:p>
            <a:pPr marL="0" indent="0" algn="just" rtl="1">
              <a:buNone/>
            </a:pPr>
            <a:endParaRPr lang="en-US" sz="2400" b="1" dirty="0" smtClean="0"/>
          </a:p>
          <a:p>
            <a:pPr marL="13335" marR="0" algn="r" rtl="1">
              <a:lnSpc>
                <a:spcPct val="150000"/>
              </a:lnSpc>
              <a:spcBef>
                <a:spcPts val="0"/>
              </a:spcBef>
              <a:spcAft>
                <a:spcPts val="0"/>
              </a:spcAft>
              <a:tabLst>
                <a:tab pos="13335" algn="r"/>
                <a:tab pos="184785" algn="r"/>
              </a:tabLst>
            </a:pPr>
            <a:endParaRPr lang="en-US" sz="2200" b="1"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94193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71800" y="2590800"/>
            <a:ext cx="5832648" cy="1644160"/>
          </a:xfrm>
        </p:spPr>
        <p:txBody>
          <a:bodyPr>
            <a:normAutofit/>
          </a:bodyPr>
          <a:lstStyle/>
          <a:p>
            <a:pPr algn="ctr" rtl="1"/>
            <a:r>
              <a:rPr lang="ar-SA" sz="4400" b="1" dirty="0" smtClean="0"/>
              <a:t>الجيومورفولوجية </a:t>
            </a:r>
          </a:p>
          <a:p>
            <a:pPr algn="ctr" rtl="1"/>
            <a:r>
              <a:rPr lang="ar-SA" sz="4400" b="1" dirty="0" smtClean="0"/>
              <a:t>والتخطيط العمراني</a:t>
            </a:r>
            <a:endParaRPr lang="en-US" sz="4400" b="1" dirty="0"/>
          </a:p>
        </p:txBody>
      </p:sp>
    </p:spTree>
    <p:extLst>
      <p:ext uri="{BB962C8B-B14F-4D97-AF65-F5344CB8AC3E}">
        <p14:creationId xmlns:p14="http://schemas.microsoft.com/office/powerpoint/2010/main" val="1988223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822960"/>
          </a:xfrm>
        </p:spPr>
        <p:txBody>
          <a:bodyPr>
            <a:normAutofit/>
          </a:bodyPr>
          <a:lstStyle/>
          <a:p>
            <a:pPr algn="ctr" rtl="1"/>
            <a:r>
              <a:rPr lang="ar-SA" sz="2600" dirty="0">
                <a:ea typeface="Times New Roman" panose="02020603050405020304" pitchFamily="18" charset="0"/>
                <a:cs typeface="Times New Roman" panose="02020603050405020304" pitchFamily="18" charset="0"/>
              </a:rPr>
              <a:t>تثبيت المنحدرات على جانبي </a:t>
            </a:r>
            <a:r>
              <a:rPr lang="ar-SA" sz="2600" dirty="0" smtClean="0">
                <a:ea typeface="Times New Roman" panose="02020603050405020304" pitchFamily="18" charset="0"/>
                <a:cs typeface="Times New Roman" panose="02020603050405020304" pitchFamily="18" charset="0"/>
              </a:rPr>
              <a:t>الطرق الجبلية بالدعامات </a:t>
            </a:r>
            <a:r>
              <a:rPr lang="ar-SA" sz="2600" dirty="0">
                <a:ea typeface="Times New Roman" panose="02020603050405020304" pitchFamily="18" charset="0"/>
                <a:cs typeface="Times New Roman" panose="02020603050405020304" pitchFamily="18" charset="0"/>
              </a:rPr>
              <a:t>الخرسانية</a:t>
            </a:r>
            <a:endParaRPr lang="en-US" sz="2600" dirty="0"/>
          </a:p>
        </p:txBody>
      </p:sp>
      <p:sp>
        <p:nvSpPr>
          <p:cNvPr id="2" name="Content Placeholder 1"/>
          <p:cNvSpPr>
            <a:spLocks noGrp="1"/>
          </p:cNvSpPr>
          <p:nvPr>
            <p:ph idx="1"/>
          </p:nvPr>
        </p:nvSpPr>
        <p:spPr>
          <a:xfrm>
            <a:off x="457200" y="1295400"/>
            <a:ext cx="7239000" cy="5181600"/>
          </a:xfrm>
        </p:spPr>
        <p:txBody>
          <a:bodyPr>
            <a:noAutofit/>
          </a:bodyPr>
          <a:lstStyle/>
          <a:p>
            <a:pPr algn="just" rtl="1"/>
            <a:endParaRPr lang="ar-SA" sz="2400" b="1" dirty="0" smtClean="0"/>
          </a:p>
          <a:p>
            <a:pPr algn="just" rtl="1"/>
            <a:endParaRPr lang="en-US" sz="2400" b="1" dirty="0" smtClean="0"/>
          </a:p>
          <a:p>
            <a:pPr marL="13335" marR="0" algn="r" rtl="1">
              <a:lnSpc>
                <a:spcPct val="150000"/>
              </a:lnSpc>
              <a:spcBef>
                <a:spcPts val="0"/>
              </a:spcBef>
              <a:spcAft>
                <a:spcPts val="0"/>
              </a:spcAft>
              <a:tabLst>
                <a:tab pos="13335" algn="r"/>
                <a:tab pos="184785" algn="r"/>
              </a:tabLst>
            </a:pPr>
            <a:endParaRPr lang="en-US" sz="2200" b="1" dirty="0">
              <a:latin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08612" y="1295400"/>
            <a:ext cx="7050643"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36953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620000" cy="822960"/>
          </a:xfrm>
        </p:spPr>
        <p:txBody>
          <a:bodyPr>
            <a:normAutofit/>
          </a:bodyPr>
          <a:lstStyle/>
          <a:p>
            <a:pPr algn="ctr" rtl="1"/>
            <a:r>
              <a:rPr lang="ar-SA" sz="2600" dirty="0" smtClean="0">
                <a:ea typeface="Times New Roman" panose="02020603050405020304" pitchFamily="18" charset="0"/>
                <a:cs typeface="Times New Roman" panose="02020603050405020304" pitchFamily="18" charset="0"/>
              </a:rPr>
              <a:t>تثبيت </a:t>
            </a:r>
            <a:r>
              <a:rPr lang="ar-SA" sz="2600" dirty="0">
                <a:ea typeface="Times New Roman" panose="02020603050405020304" pitchFamily="18" charset="0"/>
                <a:cs typeface="Times New Roman" panose="02020603050405020304" pitchFamily="18" charset="0"/>
              </a:rPr>
              <a:t>الكتل الصخرية على </a:t>
            </a:r>
            <a:r>
              <a:rPr lang="ar-SA" sz="2600" dirty="0" smtClean="0">
                <a:ea typeface="Times New Roman" panose="02020603050405020304" pitchFamily="18" charset="0"/>
                <a:cs typeface="Times New Roman" panose="02020603050405020304" pitchFamily="18" charset="0"/>
              </a:rPr>
              <a:t>منحدرات الطرق الجبلية بالرشة </a:t>
            </a:r>
            <a:r>
              <a:rPr lang="ar-SA" sz="2600" dirty="0">
                <a:ea typeface="Times New Roman" panose="02020603050405020304" pitchFamily="18" charset="0"/>
                <a:cs typeface="Times New Roman" panose="02020603050405020304" pitchFamily="18" charset="0"/>
              </a:rPr>
              <a:t>الخرسانية </a:t>
            </a:r>
            <a:endParaRPr lang="en-US" sz="2600" dirty="0"/>
          </a:p>
        </p:txBody>
      </p:sp>
      <p:sp>
        <p:nvSpPr>
          <p:cNvPr id="2" name="Content Placeholder 1"/>
          <p:cNvSpPr>
            <a:spLocks noGrp="1"/>
          </p:cNvSpPr>
          <p:nvPr>
            <p:ph idx="1"/>
          </p:nvPr>
        </p:nvSpPr>
        <p:spPr>
          <a:xfrm>
            <a:off x="457200" y="1295400"/>
            <a:ext cx="7239000" cy="5181600"/>
          </a:xfrm>
        </p:spPr>
        <p:txBody>
          <a:bodyPr>
            <a:noAutofit/>
          </a:bodyPr>
          <a:lstStyle/>
          <a:p>
            <a:pPr algn="just" rtl="1"/>
            <a:endParaRPr lang="ar-SA" sz="2400" b="1" dirty="0" smtClean="0"/>
          </a:p>
          <a:p>
            <a:pPr algn="just" rtl="1"/>
            <a:endParaRPr lang="en-US" sz="2400" b="1" dirty="0" smtClean="0"/>
          </a:p>
          <a:p>
            <a:pPr marL="13335" marR="0" algn="r" rtl="1">
              <a:lnSpc>
                <a:spcPct val="150000"/>
              </a:lnSpc>
              <a:spcBef>
                <a:spcPts val="0"/>
              </a:spcBef>
              <a:spcAft>
                <a:spcPts val="0"/>
              </a:spcAft>
              <a:tabLst>
                <a:tab pos="13335" algn="r"/>
                <a:tab pos="184785" algn="r"/>
              </a:tabLst>
            </a:pPr>
            <a:endParaRPr lang="en-US" sz="2200" b="1" dirty="0">
              <a:latin typeface="Times New Roman" panose="02020603050405020304" pitchFamily="18"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624452" y="1302327"/>
            <a:ext cx="7285495" cy="4754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20766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31550" cmpd="sng">
                  <a:gradFill>
                    <a:gsLst>
                      <a:gs pos="25000">
                        <a:srgbClr val="0F6FC6">
                          <a:shade val="25000"/>
                          <a:satMod val="190000"/>
                        </a:srgbClr>
                      </a:gs>
                      <a:gs pos="80000">
                        <a:srgbClr val="0F6FC6">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Georgia"/>
                <a:ea typeface="+mn-ea"/>
                <a:cs typeface="+mn-cs"/>
              </a:rPr>
              <a:t>To Be Continued</a:t>
            </a:r>
          </a:p>
        </p:txBody>
      </p:sp>
    </p:spTree>
    <p:extLst>
      <p:ext uri="{BB962C8B-B14F-4D97-AF65-F5344CB8AC3E}">
        <p14:creationId xmlns:p14="http://schemas.microsoft.com/office/powerpoint/2010/main" val="4212301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822960"/>
          </a:xfrm>
        </p:spPr>
        <p:txBody>
          <a:bodyPr>
            <a:normAutofit/>
          </a:bodyPr>
          <a:lstStyle/>
          <a:p>
            <a:pPr algn="ctr" rtl="1"/>
            <a:r>
              <a:rPr lang="ar-EG" sz="4000" dirty="0" smtClean="0"/>
              <a:t>مقدمة</a:t>
            </a:r>
            <a:endParaRPr lang="en-US" b="1" dirty="0"/>
          </a:p>
        </p:txBody>
      </p:sp>
      <p:sp>
        <p:nvSpPr>
          <p:cNvPr id="2" name="Content Placeholder 1"/>
          <p:cNvSpPr>
            <a:spLocks noGrp="1"/>
          </p:cNvSpPr>
          <p:nvPr>
            <p:ph idx="1"/>
          </p:nvPr>
        </p:nvSpPr>
        <p:spPr>
          <a:xfrm>
            <a:off x="457200" y="1268760"/>
            <a:ext cx="7239000" cy="5186976"/>
          </a:xfrm>
        </p:spPr>
        <p:txBody>
          <a:bodyPr>
            <a:normAutofit/>
          </a:bodyPr>
          <a:lstStyle/>
          <a:p>
            <a:pPr algn="just" rtl="1"/>
            <a:r>
              <a:rPr lang="ar-SA" b="1" dirty="0" smtClean="0"/>
              <a:t>من المؤكد بمكان أن التخطيط العمراني يتطلب تحديد جغرافية الموضع، والتي تؤثر بطبيعة الحال على التخطيط ومنها: أشكال السطح والتكوينات الجيولوجية، وبنية الصخور، والعوامل والعمليات الجيومورفولوجية، وانحدار السطح وأنماطه، والأنشطة البشرية التي يتصف بها الموضع؛ حيث يتم التخطيط ووضع  آلية استخدامات الأرض بناء على مكونات الموضع.</a:t>
            </a:r>
          </a:p>
          <a:p>
            <a:pPr algn="just" rtl="1"/>
            <a:endParaRPr lang="en-US" b="1" dirty="0"/>
          </a:p>
          <a:p>
            <a:pPr algn="just" rtl="1"/>
            <a:r>
              <a:rPr lang="ar-SA" b="1" dirty="0" smtClean="0"/>
              <a:t>كذلك يستلزم معرفة المعلومات والدقيقة عن مكونات الموضع؛ </a:t>
            </a:r>
            <a:r>
              <a:rPr lang="ar-SA" b="1" dirty="0"/>
              <a:t>أذ </a:t>
            </a:r>
            <a:r>
              <a:rPr lang="ar-SA" b="1" dirty="0" smtClean="0"/>
              <a:t>يرتبط اختيار المواضع الملائمة لإقامة أي مشروع من مشروعات التنمية العمرانية لتلك المعلومات ومنها: جدارة التربة وتركيبها، ومدى نفاذية التكوينات السطحية، ومستوى المياه الجوفية، ومصادر المياه السطحية.</a:t>
            </a:r>
            <a:endParaRPr lang="ar-SA" b="1" dirty="0"/>
          </a:p>
        </p:txBody>
      </p:sp>
    </p:spTree>
    <p:extLst>
      <p:ext uri="{BB962C8B-B14F-4D97-AF65-F5344CB8AC3E}">
        <p14:creationId xmlns:p14="http://schemas.microsoft.com/office/powerpoint/2010/main" val="257457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71800" y="2895600"/>
            <a:ext cx="5832648" cy="1644160"/>
          </a:xfrm>
        </p:spPr>
        <p:txBody>
          <a:bodyPr>
            <a:normAutofit/>
          </a:bodyPr>
          <a:lstStyle/>
          <a:p>
            <a:pPr algn="ctr" rtl="1"/>
            <a:r>
              <a:rPr lang="ar-SA" sz="4400" b="1" dirty="0"/>
              <a:t>أشكال السطح وتخطيط المدن</a:t>
            </a:r>
            <a:endParaRPr lang="en-US" sz="4400" b="1" dirty="0"/>
          </a:p>
        </p:txBody>
      </p:sp>
    </p:spTree>
    <p:extLst>
      <p:ext uri="{BB962C8B-B14F-4D97-AF65-F5344CB8AC3E}">
        <p14:creationId xmlns:p14="http://schemas.microsoft.com/office/powerpoint/2010/main" val="317661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822960"/>
          </a:xfrm>
        </p:spPr>
        <p:txBody>
          <a:bodyPr>
            <a:normAutofit/>
          </a:bodyPr>
          <a:lstStyle/>
          <a:p>
            <a:pPr algn="ctr" rtl="1"/>
            <a:r>
              <a:rPr lang="ar-SA" sz="3600" dirty="0" smtClean="0">
                <a:ea typeface="Times New Roman" panose="02020603050405020304" pitchFamily="18" charset="0"/>
                <a:cs typeface="Times New Roman" panose="02020603050405020304" pitchFamily="18" charset="0"/>
              </a:rPr>
              <a:t>أشكال السطح وتخطيط المدن</a:t>
            </a:r>
            <a:endParaRPr lang="en-US" sz="3100" dirty="0"/>
          </a:p>
        </p:txBody>
      </p:sp>
      <p:sp>
        <p:nvSpPr>
          <p:cNvPr id="2" name="Content Placeholder 1"/>
          <p:cNvSpPr>
            <a:spLocks noGrp="1"/>
          </p:cNvSpPr>
          <p:nvPr>
            <p:ph idx="1"/>
          </p:nvPr>
        </p:nvSpPr>
        <p:spPr>
          <a:xfrm>
            <a:off x="457200" y="1447800"/>
            <a:ext cx="7239000" cy="4800600"/>
          </a:xfrm>
        </p:spPr>
        <p:txBody>
          <a:bodyPr>
            <a:noAutofit/>
          </a:bodyPr>
          <a:lstStyle/>
          <a:p>
            <a:pPr algn="just" rtl="1"/>
            <a:r>
              <a:rPr lang="ar-SA" sz="2400" b="1" dirty="0"/>
              <a:t>تعد </a:t>
            </a:r>
            <a:r>
              <a:rPr lang="ar-SA" sz="2400" b="1" dirty="0" smtClean="0"/>
              <a:t>طبيعة أشكال السطح من أبرز العوامل التي تحدد مدى التلاؤم والتناسق للكتل العمرانية، طبيعة وإمكانية التوسع العمراني واتجاهاته.</a:t>
            </a:r>
            <a:endParaRPr lang="ar-SA" sz="2400" b="1" dirty="0"/>
          </a:p>
          <a:p>
            <a:pPr algn="just" rtl="1"/>
            <a:r>
              <a:rPr lang="ar-SA" sz="2400" b="1" dirty="0" smtClean="0"/>
              <a:t>ويعد التخطيط سليم عندما يتوافق شكل المدينة ونموها واستخدامات أرضها، مع طبيعة موضع المدينة. </a:t>
            </a:r>
          </a:p>
          <a:p>
            <a:pPr marL="0" indent="0" algn="just" rtl="1">
              <a:buNone/>
            </a:pPr>
            <a:endParaRPr lang="ar-SA" sz="2400" b="1" dirty="0" smtClean="0"/>
          </a:p>
          <a:p>
            <a:pPr algn="just" rtl="1"/>
            <a:r>
              <a:rPr lang="ar-SA" sz="2400" b="1" dirty="0"/>
              <a:t>ويعد التخطيط </a:t>
            </a:r>
            <a:r>
              <a:rPr lang="ar-SA" sz="2400" b="1" dirty="0" smtClean="0"/>
              <a:t>غير سليم </a:t>
            </a:r>
            <a:r>
              <a:rPr lang="ar-SA" sz="2400" b="1" dirty="0"/>
              <a:t>عندما </a:t>
            </a:r>
            <a:r>
              <a:rPr lang="ar-SA" sz="2400" b="1" dirty="0" smtClean="0"/>
              <a:t>لا يتوافق </a:t>
            </a:r>
            <a:r>
              <a:rPr lang="ar-SA" sz="2400" b="1" dirty="0"/>
              <a:t>شكل المدينة ونموها واستخدامات أرضها، مع طبيعة </a:t>
            </a:r>
            <a:r>
              <a:rPr lang="ar-SA" sz="2400" b="1" dirty="0" smtClean="0"/>
              <a:t>الموضع، مما يترتب عليه الكثير من المشاكل والأخطار. </a:t>
            </a:r>
          </a:p>
          <a:p>
            <a:pPr marL="0" indent="0" algn="just" rtl="1">
              <a:buNone/>
            </a:pPr>
            <a:endParaRPr lang="ar-SA" sz="2400" b="1" dirty="0"/>
          </a:p>
          <a:p>
            <a:pPr algn="just" rtl="1"/>
            <a:r>
              <a:rPr lang="ar-SA" sz="2400" b="1" dirty="0" smtClean="0"/>
              <a:t>وعليه تتنوع مواقع المدن طبقاً لطبيعة أشكال السطح، كما تتباين مشاكلها حسب نوعية التضاريس. </a:t>
            </a:r>
            <a:endParaRPr lang="en-US" sz="2200" b="1"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25134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822960"/>
          </a:xfrm>
        </p:spPr>
        <p:txBody>
          <a:bodyPr>
            <a:normAutofit/>
          </a:bodyPr>
          <a:lstStyle/>
          <a:p>
            <a:pPr algn="ctr" rtl="1"/>
            <a:r>
              <a:rPr lang="ar-SA" sz="3600" dirty="0" smtClean="0">
                <a:ea typeface="Times New Roman" panose="02020603050405020304" pitchFamily="18" charset="0"/>
                <a:cs typeface="Times New Roman" panose="02020603050405020304" pitchFamily="18" charset="0"/>
              </a:rPr>
              <a:t>أشكال السطح وتخطيط المدن</a:t>
            </a:r>
            <a:endParaRPr lang="en-US" sz="3100" dirty="0"/>
          </a:p>
        </p:txBody>
      </p:sp>
      <p:sp>
        <p:nvSpPr>
          <p:cNvPr id="2" name="Content Placeholder 1"/>
          <p:cNvSpPr>
            <a:spLocks noGrp="1"/>
          </p:cNvSpPr>
          <p:nvPr>
            <p:ph idx="1"/>
          </p:nvPr>
        </p:nvSpPr>
        <p:spPr>
          <a:xfrm>
            <a:off x="457200" y="1447800"/>
            <a:ext cx="7239000" cy="4953000"/>
          </a:xfrm>
        </p:spPr>
        <p:txBody>
          <a:bodyPr>
            <a:noAutofit/>
          </a:bodyPr>
          <a:lstStyle/>
          <a:p>
            <a:pPr algn="just" rtl="1"/>
            <a:r>
              <a:rPr lang="ar-SA" sz="2400" b="1" dirty="0" smtClean="0"/>
              <a:t>يتركز العمران في المناطق الجبلية على المنحدرات، وتعد المنحدرات الملائمة لذلك التي تبلغ درجة انحدارها 30 درجة فأقل. أما إقامة العمران فوق المنحدرات التي تزيد درجات انحدارها عن 30 درجة، فتزيد مشاكلها تدريجيا مع زيادة انحدارها؛ حيث تزيد تكاليف البناء، ويصعب توفير خدمات البنية التحتية من طرق وشبكات الكهرباء والمياه والصرف الصحي. </a:t>
            </a:r>
          </a:p>
          <a:p>
            <a:pPr algn="just" rtl="1"/>
            <a:r>
              <a:rPr lang="ar-SA" sz="2400" b="1" dirty="0"/>
              <a:t>ويعد التخطيط </a:t>
            </a:r>
            <a:r>
              <a:rPr lang="ar-SA" sz="2400" b="1" dirty="0" smtClean="0"/>
              <a:t>غير سليم  كذلك عندما تكون مكونات المنحدرات  وبنية صخورها هاشة وضعيفة وغير متماسكة، مما يعرضها لعمليات التجوية والتعرية. </a:t>
            </a:r>
            <a:endParaRPr lang="ar-SA" sz="2400" b="1" dirty="0"/>
          </a:p>
          <a:p>
            <a:pPr algn="just" rtl="1"/>
            <a:r>
              <a:rPr lang="ar-SA" sz="2400" b="1" dirty="0" smtClean="0"/>
              <a:t>وطبقاً لطبيعة أشكال السطح تتحدد شكل المدينة ونموها، فتركز المراكز الحضرية يعطي المدينة خصوصية وتجانس، والعكس تشتتها وتباعدها يفقد المدينة خصوصيتها وتجانسها الحضري. وينعكس ذلك توفير الخدمات </a:t>
            </a:r>
            <a:endParaRPr lang="en-US" sz="2200" b="1"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21455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542502" y="174155"/>
            <a:ext cx="7760488" cy="646331"/>
          </a:xfrm>
          <a:prstGeom prst="rect">
            <a:avLst/>
          </a:prstGeom>
          <a:noFill/>
        </p:spPr>
        <p:txBody>
          <a:bodyPr wrap="square" rtlCol="1">
            <a:spAutoFit/>
          </a:bodyPr>
          <a:lstStyle/>
          <a:p>
            <a:pPr lvl="0" algn="ctr" rtl="1"/>
            <a:r>
              <a:rPr lang="ar-EG" sz="36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تخطيط مد</a:t>
            </a:r>
            <a:r>
              <a:rPr lang="ar-SA" sz="3600" b="1" cap="all" dirty="0" err="1"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ينة</a:t>
            </a:r>
            <a:r>
              <a:rPr lang="ar-SA" sz="36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 الرياض</a:t>
            </a:r>
            <a:endParaRPr kumimoji="0" lang="ar-SA" sz="3600" b="1" i="0" u="none" strike="noStrike" kern="1200" cap="all" spc="0" normalizeH="0" baseline="0" noProof="0"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uLnTx/>
              <a:uFillTx/>
              <a:latin typeface="Calibri"/>
              <a:ea typeface="+mn-ea"/>
              <a:cs typeface="Arial" panose="020B0604020202020204" pitchFamily="34" charset="0"/>
            </a:endParaRPr>
          </a:p>
        </p:txBody>
      </p:sp>
      <p:pic>
        <p:nvPicPr>
          <p:cNvPr id="6" name="صورة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24400" y="1181868"/>
            <a:ext cx="4114800" cy="34171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صورة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1676400"/>
            <a:ext cx="4114800" cy="3642724"/>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pic>
        <p:nvPicPr>
          <p:cNvPr id="8" name="صورة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946" y="2286000"/>
            <a:ext cx="4416454" cy="35276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6319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542502" y="174155"/>
            <a:ext cx="7760488" cy="646331"/>
          </a:xfrm>
          <a:prstGeom prst="rect">
            <a:avLst/>
          </a:prstGeom>
          <a:noFill/>
        </p:spPr>
        <p:txBody>
          <a:bodyPr wrap="square" rtlCol="1">
            <a:spAutoFit/>
          </a:bodyPr>
          <a:lstStyle/>
          <a:p>
            <a:pPr lvl="0" algn="ctr" rtl="1"/>
            <a:r>
              <a:rPr lang="ar-EG" sz="36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تخطيط مدينة </a:t>
            </a:r>
            <a:r>
              <a:rPr lang="ar-SA" sz="36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أبها</a:t>
            </a:r>
            <a:endParaRPr lang="ar-EG" sz="36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endParaRPr>
          </a:p>
        </p:txBody>
      </p:sp>
      <p:pic>
        <p:nvPicPr>
          <p:cNvPr id="6" name="صورة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24400" y="1066800"/>
            <a:ext cx="4114800" cy="30787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صورة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4200" y="1981200"/>
            <a:ext cx="4114800" cy="2743200"/>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pic>
        <p:nvPicPr>
          <p:cNvPr id="8" name="صورة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513" y="2571590"/>
            <a:ext cx="4114800" cy="29910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5049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542502" y="174155"/>
            <a:ext cx="7760488" cy="646331"/>
          </a:xfrm>
          <a:prstGeom prst="rect">
            <a:avLst/>
          </a:prstGeom>
          <a:noFill/>
        </p:spPr>
        <p:txBody>
          <a:bodyPr wrap="square" rtlCol="1">
            <a:spAutoFit/>
          </a:bodyPr>
          <a:lstStyle/>
          <a:p>
            <a:pPr lvl="0" algn="ctr" rtl="1"/>
            <a:r>
              <a:rPr lang="ar-EG" sz="36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تخطيط مدينة </a:t>
            </a:r>
            <a:r>
              <a:rPr lang="ar-SA" sz="36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مكة المكرمة</a:t>
            </a:r>
            <a:endParaRPr lang="ar-EG" sz="36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endParaRPr>
          </a:p>
        </p:txBody>
      </p:sp>
      <p:pic>
        <p:nvPicPr>
          <p:cNvPr id="6" name="صورة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3000" y="1181868"/>
            <a:ext cx="3396057" cy="34171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صورة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6449" y="1752600"/>
            <a:ext cx="3347066" cy="3642724"/>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pic>
        <p:nvPicPr>
          <p:cNvPr id="8" name="صورة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2502" y="3048000"/>
            <a:ext cx="3800898" cy="29180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1369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ivic">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915</Words>
  <Application>Microsoft Office PowerPoint</Application>
  <PresentationFormat>On-screen Show (4:3)</PresentationFormat>
  <Paragraphs>70</Paragraphs>
  <Slides>22</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ＭＳ Ｐゴシック</vt:lpstr>
      <vt:lpstr>Arial</vt:lpstr>
      <vt:lpstr>Calibri</vt:lpstr>
      <vt:lpstr>Georgia</vt:lpstr>
      <vt:lpstr>Times New Roman</vt:lpstr>
      <vt:lpstr>Wingdings</vt:lpstr>
      <vt:lpstr>Wingdings 2</vt:lpstr>
      <vt:lpstr>Opulent</vt:lpstr>
      <vt:lpstr>Civic</vt:lpstr>
      <vt:lpstr>سمة Office</vt:lpstr>
      <vt:lpstr>PowerPoint Presentation</vt:lpstr>
      <vt:lpstr>PowerPoint Presentation</vt:lpstr>
      <vt:lpstr>مقدمة</vt:lpstr>
      <vt:lpstr>PowerPoint Presentation</vt:lpstr>
      <vt:lpstr>أشكال السطح وتخطيط المدن</vt:lpstr>
      <vt:lpstr>أشكال السطح وتخطيط المدن</vt:lpstr>
      <vt:lpstr>PowerPoint Presentation</vt:lpstr>
      <vt:lpstr>PowerPoint Presentation</vt:lpstr>
      <vt:lpstr>PowerPoint Presentation</vt:lpstr>
      <vt:lpstr>PowerPoint Presentation</vt:lpstr>
      <vt:lpstr>PowerPoint Presentation</vt:lpstr>
      <vt:lpstr>تضاريس المدينة المنورة</vt:lpstr>
      <vt:lpstr>أشكال السطح وتخطيط المدن</vt:lpstr>
      <vt:lpstr>أشكال السطح وتخطيط المدن</vt:lpstr>
      <vt:lpstr>PowerPoint Presentation</vt:lpstr>
      <vt:lpstr>أشكال السطح وتخطيط البنية التحتية</vt:lpstr>
      <vt:lpstr>أشكال السطح وتخطيط البنية التحتية</vt:lpstr>
      <vt:lpstr>أشكال السطح وتخطيط البنية التحتية</vt:lpstr>
      <vt:lpstr>أشكال السطح وتخطيط البنية التحتية</vt:lpstr>
      <vt:lpstr>تثبيت المنحدرات على جانبي الطرق الجبلية بالدعامات الخرسانية</vt:lpstr>
      <vt:lpstr>تثبيت الكتل الصخرية على منحدرات الطرق الجبلية بالرشة الخرسانية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69</cp:revision>
  <dcterms:created xsi:type="dcterms:W3CDTF">2016-10-25T18:45:47Z</dcterms:created>
  <dcterms:modified xsi:type="dcterms:W3CDTF">2019-11-11T21:36:49Z</dcterms:modified>
</cp:coreProperties>
</file>