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sldIdLst>
    <p:sldId id="266" r:id="rId3"/>
    <p:sldId id="305" r:id="rId4"/>
    <p:sldId id="308" r:id="rId5"/>
    <p:sldId id="279" r:id="rId6"/>
    <p:sldId id="309" r:id="rId7"/>
    <p:sldId id="281" r:id="rId8"/>
    <p:sldId id="283" r:id="rId9"/>
    <p:sldId id="303" r:id="rId10"/>
    <p:sldId id="300" r:id="rId11"/>
    <p:sldId id="301" r:id="rId12"/>
    <p:sldId id="304" r:id="rId13"/>
    <p:sldId id="306" r:id="rId14"/>
    <p:sldId id="307" r:id="rId15"/>
    <p:sldId id="285" r:id="rId16"/>
    <p:sldId id="286" r:id="rId17"/>
    <p:sldId id="291" r:id="rId18"/>
    <p:sldId id="29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96C0031-A767-4F7C-88D2-6B5B7284C923}" type="datetimeFigureOut">
              <a:rPr lang="ar-SA"/>
              <a:pPr/>
              <a:t>29/02/1441</a:t>
            </a:fld>
            <a:endParaRPr/>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0972D17-7594-4B5E-8C28-6684245E07CA}" type="slidenum">
              <a:rPr/>
              <a:pPr/>
              <a:t>‹#›</a:t>
            </a:fld>
            <a:endParaRPr/>
          </a:p>
        </p:txBody>
      </p:sp>
    </p:spTree>
    <p:extLst>
      <p:ext uri="{BB962C8B-B14F-4D97-AF65-F5344CB8AC3E}">
        <p14:creationId xmlns:p14="http://schemas.microsoft.com/office/powerpoint/2010/main" val="316554158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6C0031-A767-4F7C-88D2-6B5B7284C923}" type="datetimeFigureOut">
              <a:rPr lang="en-US" smtClean="0">
                <a:solidFill>
                  <a:srgbClr val="B13F9A"/>
                </a:solidFill>
              </a:rPr>
              <a:pPr/>
              <a:t>10/28/2019</a:t>
            </a:fld>
            <a:endParaRPr lang="en-US">
              <a:solidFill>
                <a:srgbClr val="B13F9A"/>
              </a:solidFill>
            </a:endParaRPr>
          </a:p>
        </p:txBody>
      </p:sp>
      <p:sp>
        <p:nvSpPr>
          <p:cNvPr id="5" name="Footer Placeholder 4"/>
          <p:cNvSpPr>
            <a:spLocks noGrp="1"/>
          </p:cNvSpPr>
          <p:nvPr>
            <p:ph type="ftr" sz="quarter" idx="11"/>
          </p:nvPr>
        </p:nvSpPr>
        <p:spPr/>
        <p:txBody>
          <a:bodyPr/>
          <a:lstStyle/>
          <a:p>
            <a:endParaRPr lang="en-US">
              <a:solidFill>
                <a:srgbClr val="B13F9A"/>
              </a:solidFill>
            </a:endParaRPr>
          </a:p>
        </p:txBody>
      </p:sp>
      <p:sp>
        <p:nvSpPr>
          <p:cNvPr id="6" name="Slide Number Placeholder 5"/>
          <p:cNvSpPr>
            <a:spLocks noGrp="1"/>
          </p:cNvSpPr>
          <p:nvPr>
            <p:ph type="sldNum" sz="quarter" idx="12"/>
          </p:nvPr>
        </p:nvSpPr>
        <p:spPr/>
        <p:txBody>
          <a:bodyPr/>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996232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A96C0031-A767-4F7C-88D2-6B5B7284C923}" type="datetimeFigureOut">
              <a:rPr lang="en-US" smtClean="0">
                <a:solidFill>
                  <a:srgbClr val="B13F9A"/>
                </a:solidFill>
              </a:rPr>
              <a:pPr/>
              <a:t>10/28/2019</a:t>
            </a:fld>
            <a:endParaRPr lang="en-US">
              <a:solidFill>
                <a:srgbClr val="B13F9A"/>
              </a:solidFill>
            </a:endParaRPr>
          </a:p>
        </p:txBody>
      </p:sp>
      <p:sp>
        <p:nvSpPr>
          <p:cNvPr id="5" name="Footer Placeholder 4"/>
          <p:cNvSpPr>
            <a:spLocks noGrp="1"/>
          </p:cNvSpPr>
          <p:nvPr>
            <p:ph type="ftr" sz="quarter" idx="11"/>
          </p:nvPr>
        </p:nvSpPr>
        <p:spPr>
          <a:xfrm>
            <a:off x="457200" y="6556248"/>
            <a:ext cx="3657600" cy="228600"/>
          </a:xfrm>
        </p:spPr>
        <p:txBody>
          <a:bodyPr/>
          <a:lstStyle/>
          <a:p>
            <a:endParaRPr lang="en-US">
              <a:solidFill>
                <a:srgbClr val="B13F9A"/>
              </a:solidFill>
            </a:endParaRPr>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23198551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94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6553200" y="6243638"/>
            <a:ext cx="2133600" cy="457200"/>
          </a:xfrm>
        </p:spPr>
        <p:txBody>
          <a:bodyPr/>
          <a:lstStyle>
            <a:lvl1pPr>
              <a:defRPr>
                <a:ea typeface="ＭＳ Ｐゴシック" pitchFamily="34" charset="-128"/>
              </a:defRPr>
            </a:lvl1pPr>
          </a:lstStyle>
          <a:p>
            <a:pPr>
              <a:defRPr/>
            </a:pPr>
            <a:fld id="{7262E492-0524-4736-A355-AFCE57C2CFF7}" type="slidenum">
              <a:rPr lang="ar-SA">
                <a:solidFill>
                  <a:srgbClr val="B13F9A"/>
                </a:solidFill>
              </a:rPr>
              <a:pPr>
                <a:defRPr/>
              </a:pPr>
              <a:t>‹#›</a:t>
            </a:fld>
            <a:endParaRPr lang="en-US">
              <a:solidFill>
                <a:srgbClr val="B13F9A"/>
              </a:solidFill>
            </a:endParaRPr>
          </a:p>
        </p:txBody>
      </p:sp>
      <p:sp>
        <p:nvSpPr>
          <p:cNvPr id="4" name="Date Placeholder 3"/>
          <p:cNvSpPr>
            <a:spLocks noGrp="1"/>
          </p:cNvSpPr>
          <p:nvPr>
            <p:ph type="dt" sz="half" idx="11"/>
          </p:nvPr>
        </p:nvSpPr>
        <p:spPr>
          <a:xfrm>
            <a:off x="457200" y="6243638"/>
            <a:ext cx="2133600" cy="457200"/>
          </a:xfrm>
        </p:spPr>
        <p:txBody>
          <a:bodyPr/>
          <a:lstStyle>
            <a:lvl1pPr>
              <a:defRPr>
                <a:ea typeface="ＭＳ Ｐゴシック" pitchFamily="34" charset="-128"/>
              </a:defRPr>
            </a:lvl1pPr>
          </a:lstStyle>
          <a:p>
            <a:pPr>
              <a:defRPr/>
            </a:pPr>
            <a:endParaRPr lang="en-US">
              <a:solidFill>
                <a:srgbClr val="B13F9A"/>
              </a:solidFill>
            </a:endParaRPr>
          </a:p>
        </p:txBody>
      </p:sp>
      <p:sp>
        <p:nvSpPr>
          <p:cNvPr id="5" name="Footer Placeholder 4"/>
          <p:cNvSpPr>
            <a:spLocks noGrp="1"/>
          </p:cNvSpPr>
          <p:nvPr>
            <p:ph type="ftr" sz="quarter" idx="12"/>
          </p:nvPr>
        </p:nvSpPr>
        <p:spPr>
          <a:xfrm>
            <a:off x="3124200" y="6243638"/>
            <a:ext cx="2895600" cy="457200"/>
          </a:xfrm>
        </p:spPr>
        <p:txBody>
          <a:bodyPr/>
          <a:lstStyle>
            <a:lvl1pPr>
              <a:defRPr>
                <a:ea typeface="ＭＳ Ｐゴシック" pitchFamily="34" charset="-128"/>
              </a:defRPr>
            </a:lvl1pPr>
          </a:lstStyle>
          <a:p>
            <a:pPr>
              <a:defRPr/>
            </a:pPr>
            <a:endParaRPr lang="en-US">
              <a:solidFill>
                <a:srgbClr val="B13F9A"/>
              </a:solidFill>
            </a:endParaRPr>
          </a:p>
        </p:txBody>
      </p:sp>
    </p:spTree>
    <p:extLst>
      <p:ext uri="{BB962C8B-B14F-4D97-AF65-F5344CB8AC3E}">
        <p14:creationId xmlns:p14="http://schemas.microsoft.com/office/powerpoint/2010/main" val="31196178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5" name="Rectangle 20"/>
          <p:cNvSpPr>
            <a:spLocks noChangeArrowheads="1"/>
          </p:cNvSpPr>
          <p:nvPr/>
        </p:nvSpPr>
        <p:spPr bwMode="white">
          <a:xfrm>
            <a:off x="8991600" y="3175"/>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6" name="Rectangle 21"/>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7" name="Rectangle 23"/>
          <p:cNvSpPr>
            <a:spLocks noChangeArrowheads="1"/>
          </p:cNvSpPr>
          <p:nvPr/>
        </p:nvSpPr>
        <p:spPr bwMode="white">
          <a:xfrm>
            <a:off x="0" y="0"/>
            <a:ext cx="9144000" cy="25146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eorgia"/>
              <a:ea typeface="+mn-ea"/>
              <a:cs typeface="+mn-cs"/>
            </a:endParaRPr>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eorgia"/>
              <a:ea typeface="+mn-ea"/>
              <a:cs typeface="+mn-cs"/>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434C54F-2617-4CFC-8DD1-ED5AB31EB692}" type="datetimeFigureOut">
              <a:rPr kumimoji="0" lang="en-US" sz="1400" b="0" i="0" u="none" strike="noStrike" kern="1200" cap="none" spc="0" normalizeH="0" baseline="0" noProof="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10/28/2019</a:t>
            </a:fld>
            <a:endParaRPr kumimoji="0" lang="en-US" sz="1400" b="0" i="0" u="none" strike="noStrike" kern="1200" cap="none" spc="0" normalizeH="0" baseline="0" noProof="0" dirty="0">
              <a:ln>
                <a:noFill/>
              </a:ln>
              <a:solidFill>
                <a:srgbClr val="FFFFFF"/>
              </a:solidFill>
              <a:effectLst/>
              <a:uLnTx/>
              <a:uFillTx/>
              <a:latin typeface="Georgia"/>
              <a:ea typeface="+mn-ea"/>
              <a:cs typeface="+mn-cs"/>
            </a:endParaRPr>
          </a:p>
        </p:txBody>
      </p:sp>
      <p:sp>
        <p:nvSpPr>
          <p:cNvPr id="16" name="Footer Placeholder 16"/>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Georgia"/>
              <a:ea typeface="+mn-ea"/>
              <a:cs typeface="+mn-cs"/>
            </a:endParaRPr>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E4223EE9-126D-4FC0-A698-E366ED7AFAD0}" type="slidenum">
              <a:rPr kumimoji="0" lang="en-US" sz="1600" b="0" i="0" u="none" strike="noStrike" kern="1200" cap="none" spc="0" normalizeH="0" baseline="0" noProof="0">
                <a:ln>
                  <a:noFill/>
                </a:ln>
                <a:solidFill>
                  <a:srgbClr val="9C007F">
                    <a:shade val="75000"/>
                  </a:srgbClr>
                </a:solidFill>
                <a:effectLst/>
                <a:uLnTx/>
                <a:uFillTx/>
                <a:latin typeface="Georgi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srgbClr val="9C007F">
                  <a:shade val="75000"/>
                </a:srgbClr>
              </a:solidFill>
              <a:effectLst/>
              <a:uLnTx/>
              <a:uFillTx/>
              <a:latin typeface="Georgia"/>
              <a:ea typeface="+mn-ea"/>
              <a:cs typeface="+mn-cs"/>
            </a:endParaRPr>
          </a:p>
        </p:txBody>
      </p:sp>
    </p:spTree>
    <p:extLst>
      <p:ext uri="{BB962C8B-B14F-4D97-AF65-F5344CB8AC3E}">
        <p14:creationId xmlns:p14="http://schemas.microsoft.com/office/powerpoint/2010/main" val="1550010914"/>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373863B2-A2F9-4D7A-9A00-3AE8393E126F}" type="datetimeFigureOut">
              <a:rPr kumimoji="0" lang="en-US" sz="1400" b="0" i="0" u="none" strike="noStrike" kern="1200" cap="none" spc="0" normalizeH="0" baseline="0" noProof="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10/28/2019</a:t>
            </a:fld>
            <a:endParaRPr kumimoji="0" lang="en-US" sz="1400" b="0" i="0" u="none" strike="noStrike" kern="1200" cap="none" spc="0" normalizeH="0" baseline="0" noProof="0" dirty="0">
              <a:ln>
                <a:noFill/>
              </a:ln>
              <a:solidFill>
                <a:srgbClr val="FFFFFF"/>
              </a:solidFill>
              <a:effectLst/>
              <a:uLnTx/>
              <a:uFillTx/>
              <a:latin typeface="Georgia"/>
              <a:ea typeface="+mn-ea"/>
              <a:cs typeface="+mn-cs"/>
            </a:endParaRPr>
          </a:p>
        </p:txBody>
      </p:sp>
      <p:sp>
        <p:nvSpPr>
          <p:cNvPr id="5" name="Footer Placeholder 4"/>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Georgia"/>
              <a:ea typeface="+mn-ea"/>
              <a:cs typeface="+mn-cs"/>
            </a:endParaRPr>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DC9A7798-4F4C-46EA-871F-512E2939F046}" type="slidenum">
              <a:rPr kumimoji="0" lang="en-US" sz="1600" b="0" i="0" u="none" strike="noStrike" kern="1200" cap="none" spc="0" normalizeH="0" baseline="0" noProof="0">
                <a:ln>
                  <a:noFill/>
                </a:ln>
                <a:solidFill>
                  <a:srgbClr val="9C007F">
                    <a:shade val="75000"/>
                  </a:srgbClr>
                </a:solidFill>
                <a:effectLst/>
                <a:uLnTx/>
                <a:uFillTx/>
                <a:latin typeface="Georgi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srgbClr val="9C007F">
                  <a:shade val="75000"/>
                </a:srgbClr>
              </a:solidFill>
              <a:effectLst/>
              <a:uLnTx/>
              <a:uFillTx/>
              <a:latin typeface="Georgia"/>
              <a:ea typeface="+mn-ea"/>
              <a:cs typeface="+mn-cs"/>
            </a:endParaRPr>
          </a:p>
        </p:txBody>
      </p:sp>
    </p:spTree>
    <p:extLst>
      <p:ext uri="{BB962C8B-B14F-4D97-AF65-F5344CB8AC3E}">
        <p14:creationId xmlns:p14="http://schemas.microsoft.com/office/powerpoint/2010/main" val="2049748986"/>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5"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6" name="Rectangle 21"/>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7" name="Rectangle 23"/>
          <p:cNvSpPr>
            <a:spLocks noChangeArrowheads="1"/>
          </p:cNvSpPr>
          <p:nvPr/>
        </p:nvSpPr>
        <p:spPr bwMode="white">
          <a:xfrm>
            <a:off x="8991600" y="1905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8" name="Rectangle 24"/>
          <p:cNvSpPr>
            <a:spLocks noChangeArrowheads="1"/>
          </p:cNvSpPr>
          <p:nvPr/>
        </p:nvSpPr>
        <p:spPr bwMode="white">
          <a:xfrm>
            <a:off x="152400" y="2286000"/>
            <a:ext cx="8832850" cy="304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9" name="Rectangle 25"/>
          <p:cNvSpPr>
            <a:spLocks noChangeArrowheads="1"/>
          </p:cNvSpPr>
          <p:nvPr/>
        </p:nvSpPr>
        <p:spPr bwMode="auto">
          <a:xfrm>
            <a:off x="155575" y="142875"/>
            <a:ext cx="8832850" cy="2139950"/>
          </a:xfrm>
          <a:prstGeom prst="rect">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eorgia"/>
              <a:ea typeface="+mn-ea"/>
              <a:cs typeface="+mn-cs"/>
            </a:endParaRPr>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eorgia"/>
              <a:ea typeface="+mn-ea"/>
              <a:cs typeface="+mn-cs"/>
            </a:endParaRPr>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Georgia"/>
              <a:ea typeface="+mn-ea"/>
              <a:cs typeface="+mn-cs"/>
            </a:endParaRPr>
          </a:p>
        </p:txBody>
      </p:sp>
      <p:sp>
        <p:nvSpPr>
          <p:cNvPr id="16" name="Date Placeholder 3"/>
          <p:cNvSpPr>
            <a:spLocks noGrp="1"/>
          </p:cNvSpPr>
          <p:nvPr>
            <p:ph type="dt" sz="half" idx="11"/>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A581BD7-AF42-4672-A2CD-62C31A7A3738}" type="datetimeFigureOut">
              <a:rPr kumimoji="0" lang="en-US" sz="1400" b="0" i="0" u="none" strike="noStrike" kern="1200" cap="none" spc="0" normalizeH="0" baseline="0" noProof="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10/28/2019</a:t>
            </a:fld>
            <a:endParaRPr kumimoji="0" lang="en-US" sz="1400" b="0" i="0" u="none" strike="noStrike" kern="1200" cap="none" spc="0" normalizeH="0" baseline="0" noProof="0" dirty="0">
              <a:ln>
                <a:noFill/>
              </a:ln>
              <a:solidFill>
                <a:srgbClr val="FFFFFF"/>
              </a:solidFill>
              <a:effectLst/>
              <a:uLnTx/>
              <a:uFillTx/>
              <a:latin typeface="Georgia"/>
              <a:ea typeface="+mn-ea"/>
              <a:cs typeface="+mn-cs"/>
            </a:endParaRPr>
          </a:p>
        </p:txBody>
      </p:sp>
      <p:sp>
        <p:nvSpPr>
          <p:cNvPr id="17" name="Slide Number Placehold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B210EFC1-9495-4D72-954F-E85900AA59E0}" type="slidenum">
              <a:rPr kumimoji="0" lang="en-US" sz="1600" b="0" i="0" u="none" strike="noStrike" kern="1200" cap="none" spc="0" normalizeH="0" baseline="0" noProof="0">
                <a:ln>
                  <a:noFill/>
                </a:ln>
                <a:solidFill>
                  <a:srgbClr val="9C007F">
                    <a:shade val="75000"/>
                  </a:srgbClr>
                </a:solidFill>
                <a:effectLst/>
                <a:uLnTx/>
                <a:uFillTx/>
                <a:latin typeface="Georgi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srgbClr val="9C007F">
                  <a:shade val="75000"/>
                </a:srgbClr>
              </a:solidFill>
              <a:effectLst/>
              <a:uLnTx/>
              <a:uFillTx/>
              <a:latin typeface="Georgia"/>
              <a:ea typeface="+mn-ea"/>
              <a:cs typeface="+mn-cs"/>
            </a:endParaRPr>
          </a:p>
        </p:txBody>
      </p:sp>
    </p:spTree>
    <p:extLst>
      <p:ext uri="{BB962C8B-B14F-4D97-AF65-F5344CB8AC3E}">
        <p14:creationId xmlns:p14="http://schemas.microsoft.com/office/powerpoint/2010/main" val="2112501749"/>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19"/>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68FC1C7-3C15-4BF1-B4F4-FB7782A41574}" type="datetimeFigureOut">
              <a:rPr kumimoji="0" lang="en-US" sz="1400" b="0" i="0" u="none" strike="noStrike" kern="1200" cap="none" spc="0" normalizeH="0" baseline="0" noProof="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10/28/2019</a:t>
            </a:fld>
            <a:endParaRPr kumimoji="0" lang="en-US" sz="1400" b="0" i="0" u="none" strike="noStrike" kern="1200" cap="none" spc="0" normalizeH="0" baseline="0" noProof="0" dirty="0">
              <a:ln>
                <a:noFill/>
              </a:ln>
              <a:solidFill>
                <a:srgbClr val="FFFFFF"/>
              </a:solidFill>
              <a:effectLst/>
              <a:uLnTx/>
              <a:uFillTx/>
              <a:latin typeface="Georgia"/>
              <a:ea typeface="+mn-ea"/>
              <a:cs typeface="+mn-cs"/>
            </a:endParaRPr>
          </a:p>
        </p:txBody>
      </p:sp>
      <p:sp>
        <p:nvSpPr>
          <p:cNvPr id="7" name="Footer Placeholder 5"/>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Georgia"/>
              <a:ea typeface="+mn-ea"/>
              <a:cs typeface="+mn-cs"/>
            </a:endParaRPr>
          </a:p>
        </p:txBody>
      </p:sp>
      <p:sp>
        <p:nvSpPr>
          <p:cNvPr id="8" name="Slide Number Placeholder 6"/>
          <p:cNvSpPr>
            <a:spLocks noGrp="1"/>
          </p:cNvSpPr>
          <p:nvPr>
            <p:ph type="sldNum" sz="quarter" idx="12"/>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0DC537AC-489F-4710-A853-8770EC66E836}" type="slidenum">
              <a:rPr kumimoji="0" lang="en-US" sz="1600" b="0" i="0" u="none" strike="noStrike" kern="1200" cap="none" spc="0" normalizeH="0" baseline="0" noProof="0">
                <a:ln>
                  <a:noFill/>
                </a:ln>
                <a:solidFill>
                  <a:srgbClr val="9C007F">
                    <a:shade val="75000"/>
                  </a:srgbClr>
                </a:solidFill>
                <a:effectLst/>
                <a:uLnTx/>
                <a:uFillTx/>
                <a:latin typeface="Georgi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srgbClr val="9C007F">
                  <a:shade val="75000"/>
                </a:srgbClr>
              </a:solidFill>
              <a:effectLst/>
              <a:uLnTx/>
              <a:uFillTx/>
              <a:latin typeface="Georgia"/>
              <a:ea typeface="+mn-ea"/>
              <a:cs typeface="+mn-cs"/>
            </a:endParaRPr>
          </a:p>
        </p:txBody>
      </p:sp>
    </p:spTree>
    <p:extLst>
      <p:ext uri="{BB962C8B-B14F-4D97-AF65-F5344CB8AC3E}">
        <p14:creationId xmlns:p14="http://schemas.microsoft.com/office/powerpoint/2010/main" val="802726406"/>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19"/>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8" name="Rectangle 20"/>
          <p:cNvSpPr>
            <a:spLocks noChangeArrowheads="1"/>
          </p:cNvSpPr>
          <p:nvPr/>
        </p:nvSpPr>
        <p:spPr bwMode="white">
          <a:xfrm>
            <a:off x="0" y="0"/>
            <a:ext cx="9144000" cy="1447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9" name="Rectangle 21"/>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10"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11" name="Rectangle 24"/>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eorgia"/>
              <a:ea typeface="+mn-ea"/>
              <a:cs typeface="+mn-cs"/>
            </a:endParaRPr>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eorgia"/>
              <a:ea typeface="+mn-ea"/>
              <a:cs typeface="+mn-cs"/>
            </a:endParaRPr>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eorgia"/>
              <a:ea typeface="+mn-ea"/>
              <a:cs typeface="+mn-cs"/>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F43AA01-AD84-4D28-A4C3-ED04D86F0C9E}" type="datetimeFigureOut">
              <a:rPr kumimoji="0" lang="en-US" sz="1400" b="0" i="0" u="none" strike="noStrike" kern="1200" cap="none" spc="0" normalizeH="0" baseline="0" noProof="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10/28/2019</a:t>
            </a:fld>
            <a:endParaRPr kumimoji="0" lang="en-US" sz="1400" b="0" i="0" u="none" strike="noStrike" kern="1200" cap="none" spc="0" normalizeH="0" baseline="0" noProof="0" dirty="0">
              <a:ln>
                <a:noFill/>
              </a:ln>
              <a:solidFill>
                <a:srgbClr val="FFFFFF"/>
              </a:solidFill>
              <a:effectLst/>
              <a:uLnTx/>
              <a:uFillTx/>
              <a:latin typeface="Georgia"/>
              <a:ea typeface="+mn-ea"/>
              <a:cs typeface="+mn-cs"/>
            </a:endParaRPr>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Georgia"/>
              <a:ea typeface="+mn-ea"/>
              <a:cs typeface="+mn-cs"/>
            </a:endParaRPr>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4B4CCE0F-6C94-4C62-8E5A-E46D28C5DDFC}" type="slidenum">
              <a:rPr kumimoji="0" lang="en-US" sz="1600" b="0" i="0" u="none" strike="noStrike" kern="1200" cap="none" spc="0" normalizeH="0" baseline="0" noProof="0">
                <a:ln>
                  <a:noFill/>
                </a:ln>
                <a:solidFill>
                  <a:srgbClr val="9C007F">
                    <a:shade val="75000"/>
                  </a:srgbClr>
                </a:solidFill>
                <a:effectLst/>
                <a:uLnTx/>
                <a:uFillTx/>
                <a:latin typeface="Georgi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srgbClr val="9C007F">
                  <a:shade val="75000"/>
                </a:srgbClr>
              </a:solidFill>
              <a:effectLst/>
              <a:uLnTx/>
              <a:uFillTx/>
              <a:latin typeface="Georgia"/>
              <a:ea typeface="+mn-ea"/>
              <a:cs typeface="+mn-cs"/>
            </a:endParaRPr>
          </a:p>
        </p:txBody>
      </p:sp>
    </p:spTree>
    <p:extLst>
      <p:ext uri="{BB962C8B-B14F-4D97-AF65-F5344CB8AC3E}">
        <p14:creationId xmlns:p14="http://schemas.microsoft.com/office/powerpoint/2010/main" val="3671742055"/>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CA2072F0-61B7-458C-8A1E-CEED67A53A5D}" type="datetimeFigureOut">
              <a:rPr kumimoji="0" lang="en-US" sz="1400" b="0" i="0" u="none" strike="noStrike" kern="1200" cap="none" spc="0" normalizeH="0" baseline="0" noProof="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10/28/2019</a:t>
            </a:fld>
            <a:endParaRPr kumimoji="0" lang="en-US" sz="1400" b="0" i="0" u="none" strike="noStrike" kern="1200" cap="none" spc="0" normalizeH="0" baseline="0" noProof="0" dirty="0">
              <a:ln>
                <a:noFill/>
              </a:ln>
              <a:solidFill>
                <a:srgbClr val="FFFFFF"/>
              </a:solidFill>
              <a:effectLst/>
              <a:uLnTx/>
              <a:uFillTx/>
              <a:latin typeface="Georgia"/>
              <a:ea typeface="+mn-ea"/>
              <a:cs typeface="+mn-cs"/>
            </a:endParaRPr>
          </a:p>
        </p:txBody>
      </p:sp>
      <p:sp>
        <p:nvSpPr>
          <p:cNvPr id="4" name="Footer Placeholder 3"/>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Georgia"/>
              <a:ea typeface="+mn-ea"/>
              <a:cs typeface="+mn-cs"/>
            </a:endParaRPr>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C2251236-2C73-4D7C-9DF5-55EAA42B2A90}" type="slidenum">
              <a:rPr kumimoji="0" lang="en-US" sz="1600" b="0" i="0" u="none" strike="noStrike" kern="1200" cap="none" spc="0" normalizeH="0" baseline="0" noProof="0">
                <a:ln>
                  <a:noFill/>
                </a:ln>
                <a:solidFill>
                  <a:srgbClr val="9C007F">
                    <a:shade val="75000"/>
                  </a:srgbClr>
                </a:solidFill>
                <a:effectLst/>
                <a:uLnTx/>
                <a:uFillTx/>
                <a:latin typeface="Georgi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srgbClr val="9C007F">
                  <a:shade val="75000"/>
                </a:srgbClr>
              </a:solidFill>
              <a:effectLst/>
              <a:uLnTx/>
              <a:uFillTx/>
              <a:latin typeface="Georgia"/>
              <a:ea typeface="+mn-ea"/>
              <a:cs typeface="+mn-cs"/>
            </a:endParaRPr>
          </a:p>
        </p:txBody>
      </p:sp>
    </p:spTree>
    <p:extLst>
      <p:ext uri="{BB962C8B-B14F-4D97-AF65-F5344CB8AC3E}">
        <p14:creationId xmlns:p14="http://schemas.microsoft.com/office/powerpoint/2010/main" val="3904903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3" name="Rectangle 20"/>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4" name="Rectangle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5"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8" name="Date Placeholder 1"/>
          <p:cNvSpPr>
            <a:spLocks noGrp="1"/>
          </p:cNvSpPr>
          <p:nvPr>
            <p:ph type="dt" sz="half" idx="10"/>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35F64A7-1572-4F04-B1E2-6BC794B9F105}" type="datetimeFigureOut">
              <a:rPr kumimoji="0" lang="en-US" sz="1400" b="0" i="0" u="none" strike="noStrike" kern="1200" cap="none" spc="0" normalizeH="0" baseline="0" noProof="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10/28/2019</a:t>
            </a:fld>
            <a:endParaRPr kumimoji="0" lang="en-US" sz="1400" b="0" i="0" u="none" strike="noStrike" kern="1200" cap="none" spc="0" normalizeH="0" baseline="0" noProof="0" dirty="0">
              <a:ln>
                <a:noFill/>
              </a:ln>
              <a:solidFill>
                <a:srgbClr val="FFFFFF"/>
              </a:solidFill>
              <a:effectLst/>
              <a:uLnTx/>
              <a:uFillTx/>
              <a:latin typeface="Georgia"/>
              <a:ea typeface="+mn-ea"/>
              <a:cs typeface="+mn-cs"/>
            </a:endParaRPr>
          </a:p>
        </p:txBody>
      </p:sp>
      <p:sp>
        <p:nvSpPr>
          <p:cNvPr id="9" name="Footer Placeholder 2"/>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Georgia"/>
              <a:ea typeface="+mn-ea"/>
              <a:cs typeface="+mn-cs"/>
            </a:endParaRPr>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9FF61587-956A-40B9-873A-61E0031E47B3}" type="slidenum">
              <a:rPr kumimoji="0" lang="en-US" sz="1600" b="0" i="0" u="none" strike="noStrike" kern="1200" cap="none" spc="0" normalizeH="0" baseline="0" noProof="0">
                <a:ln>
                  <a:noFill/>
                </a:ln>
                <a:solidFill>
                  <a:srgbClr val="FFFFFF"/>
                </a:solidFill>
                <a:effectLst/>
                <a:uLnTx/>
                <a:uFillTx/>
                <a:latin typeface="Georgi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3321135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6C0031-A767-4F7C-88D2-6B5B7284C923}" type="datetimeFigureOut">
              <a:rPr lang="en-US" smtClean="0">
                <a:solidFill>
                  <a:srgbClr val="B13F9A"/>
                </a:solidFill>
              </a:rPr>
              <a:pPr/>
              <a:t>10/28/2019</a:t>
            </a:fld>
            <a:endParaRPr lang="en-US">
              <a:solidFill>
                <a:srgbClr val="B13F9A"/>
              </a:solidFill>
            </a:endParaRPr>
          </a:p>
        </p:txBody>
      </p:sp>
      <p:sp>
        <p:nvSpPr>
          <p:cNvPr id="5" name="Footer Placeholder 4"/>
          <p:cNvSpPr>
            <a:spLocks noGrp="1"/>
          </p:cNvSpPr>
          <p:nvPr>
            <p:ph type="ftr" sz="quarter" idx="11"/>
          </p:nvPr>
        </p:nvSpPr>
        <p:spPr/>
        <p:txBody>
          <a:bodyPr/>
          <a:lstStyle/>
          <a:p>
            <a:endParaRPr lang="en-US">
              <a:solidFill>
                <a:srgbClr val="B13F9A"/>
              </a:solidFill>
            </a:endParaRPr>
          </a:p>
        </p:txBody>
      </p:sp>
      <p:sp>
        <p:nvSpPr>
          <p:cNvPr id="6" name="Slide Number Placeholder 5"/>
          <p:cNvSpPr>
            <a:spLocks noGrp="1"/>
          </p:cNvSpPr>
          <p:nvPr>
            <p:ph type="sldNum" sz="quarter" idx="12"/>
          </p:nvPr>
        </p:nvSpPr>
        <p:spPr/>
        <p:txBody>
          <a:bodyPr/>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28385515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8" name="Rectangle 23"/>
          <p:cNvSpPr>
            <a:spLocks noChangeArrowheads="1"/>
          </p:cNvSpPr>
          <p:nvPr/>
        </p:nvSpPr>
        <p:spPr bwMode="white">
          <a:xfrm>
            <a:off x="0" y="0"/>
            <a:ext cx="9144000" cy="119063"/>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9"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eorgia"/>
              <a:ea typeface="+mn-ea"/>
              <a:cs typeface="+mn-cs"/>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eorgia"/>
              <a:ea typeface="+mn-ea"/>
              <a:cs typeface="+mn-cs"/>
            </a:endParaRPr>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eorgia"/>
              <a:ea typeface="+mn-ea"/>
              <a:cs typeface="+mn-cs"/>
            </a:endParaRPr>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8E57CDCF-654C-4152-AAAE-D77F356A8F07}" type="slidenum">
              <a:rPr kumimoji="0" lang="en-US" sz="1600" b="0" i="0" u="none" strike="noStrike" kern="1200" cap="none" spc="0" normalizeH="0" baseline="0" noProof="0">
                <a:ln>
                  <a:noFill/>
                </a:ln>
                <a:solidFill>
                  <a:srgbClr val="9C007F">
                    <a:shade val="75000"/>
                  </a:srgbClr>
                </a:solidFill>
                <a:effectLst/>
                <a:uLnTx/>
                <a:uFillTx/>
                <a:latin typeface="Georgi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srgbClr val="9C007F">
                  <a:shade val="75000"/>
                </a:srgbClr>
              </a:solidFill>
              <a:effectLst/>
              <a:uLnTx/>
              <a:uFillTx/>
              <a:latin typeface="Georgia"/>
              <a:ea typeface="+mn-ea"/>
              <a:cs typeface="+mn-cs"/>
            </a:endParaRPr>
          </a:p>
        </p:txBody>
      </p:sp>
      <p:sp>
        <p:nvSpPr>
          <p:cNvPr id="17" name="Date Placeholder 4"/>
          <p:cNvSpPr>
            <a:spLocks noGrp="1"/>
          </p:cNvSpPr>
          <p:nvPr>
            <p:ph type="dt" sz="half" idx="11"/>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513C4EED-5318-45EF-A331-057E0A27C095}" type="datetimeFigureOut">
              <a:rPr kumimoji="0" lang="en-US" sz="1400" b="0" i="0" u="none" strike="noStrike" kern="1200" cap="none" spc="0" normalizeH="0" baseline="0" noProof="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10/28/2019</a:t>
            </a:fld>
            <a:endParaRPr kumimoji="0" lang="en-US" sz="1400" b="0" i="0" u="none" strike="noStrike" kern="1200" cap="none" spc="0" normalizeH="0" baseline="0" noProof="0" dirty="0">
              <a:ln>
                <a:noFill/>
              </a:ln>
              <a:solidFill>
                <a:srgbClr val="FFFFFF"/>
              </a:solidFill>
              <a:effectLst/>
              <a:uLnTx/>
              <a:uFillTx/>
              <a:latin typeface="Georgia"/>
              <a:ea typeface="+mn-ea"/>
              <a:cs typeface="+mn-cs"/>
            </a:endParaRPr>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3290603720"/>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8" name="Rectangle 23"/>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9"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eorgia"/>
              <a:ea typeface="+mn-ea"/>
              <a:cs typeface="+mn-cs"/>
            </a:endParaRPr>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eorgia"/>
              <a:ea typeface="+mn-ea"/>
              <a:cs typeface="+mn-cs"/>
            </a:endParaRPr>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eorgia"/>
              <a:ea typeface="+mn-ea"/>
              <a:cs typeface="+mn-cs"/>
            </a:endParaRPr>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E841E2C6-04FA-4323-97C5-1C096F483958}" type="slidenum">
              <a:rPr kumimoji="0" lang="en-US" sz="1600" b="0" i="0" u="none" strike="noStrike" kern="1200" cap="none" spc="0" normalizeH="0" baseline="0" noProof="0">
                <a:ln>
                  <a:noFill/>
                </a:ln>
                <a:solidFill>
                  <a:srgbClr val="9C007F">
                    <a:shade val="75000"/>
                  </a:srgbClr>
                </a:solidFill>
                <a:effectLst/>
                <a:uLnTx/>
                <a:uFillTx/>
                <a:latin typeface="Georgi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srgbClr val="9C007F">
                  <a:shade val="75000"/>
                </a:srgbClr>
              </a:solidFill>
              <a:effectLst/>
              <a:uLnTx/>
              <a:uFillTx/>
              <a:latin typeface="Georgia"/>
              <a:ea typeface="+mn-ea"/>
              <a:cs typeface="+mn-cs"/>
            </a:endParaRPr>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055163E-0AE3-47E0-8965-43D54C824436}" type="datetimeFigureOut">
              <a:rPr kumimoji="0" lang="en-US" sz="1400" b="0" i="0" u="none" strike="noStrike" kern="1200" cap="none" spc="0" normalizeH="0" baseline="0" noProof="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10/28/2019</a:t>
            </a:fld>
            <a:endParaRPr kumimoji="0" lang="en-US" sz="1400" b="0" i="0" u="none" strike="noStrike" kern="1200" cap="none" spc="0" normalizeH="0" baseline="0" noProof="0" dirty="0">
              <a:ln>
                <a:noFill/>
              </a:ln>
              <a:solidFill>
                <a:srgbClr val="FFFFFF"/>
              </a:solidFill>
              <a:effectLst/>
              <a:uLnTx/>
              <a:uFillTx/>
              <a:latin typeface="Georgia"/>
              <a:ea typeface="+mn-ea"/>
              <a:cs typeface="+mn-cs"/>
            </a:endParaRPr>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24646772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46F79BE-48E1-4F4C-8856-05840A0A9194}" type="datetimeFigureOut">
              <a:rPr kumimoji="0" lang="en-US" sz="1400" b="0" i="0" u="none" strike="noStrike" kern="1200" cap="none" spc="0" normalizeH="0" baseline="0" noProof="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10/28/2019</a:t>
            </a:fld>
            <a:endParaRPr kumimoji="0" lang="en-US" sz="1400" b="0" i="0" u="none" strike="noStrike" kern="1200" cap="none" spc="0" normalizeH="0" baseline="0" noProof="0" dirty="0">
              <a:ln>
                <a:noFill/>
              </a:ln>
              <a:solidFill>
                <a:srgbClr val="FFFFFF"/>
              </a:solidFill>
              <a:effectLst/>
              <a:uLnTx/>
              <a:uFillTx/>
              <a:latin typeface="Georgia"/>
              <a:ea typeface="+mn-ea"/>
              <a:cs typeface="+mn-cs"/>
            </a:endParaRPr>
          </a:p>
        </p:txBody>
      </p:sp>
      <p:sp>
        <p:nvSpPr>
          <p:cNvPr id="5" name="Footer Placeholder 4"/>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Georgia"/>
              <a:ea typeface="+mn-ea"/>
              <a:cs typeface="+mn-cs"/>
            </a:endParaRPr>
          </a:p>
        </p:txBody>
      </p:sp>
      <p:sp>
        <p:nvSpPr>
          <p:cNvPr id="6" name="Slide Number Placeholder 5"/>
          <p:cNvSpPr>
            <a:spLocks noGrp="1"/>
          </p:cNvSpPr>
          <p:nvPr>
            <p:ph type="sldNum" sz="quarter" idx="12"/>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6D74F275-38A2-48FB-8D88-31D4FE04BABA}" type="slidenum">
              <a:rPr kumimoji="0" lang="en-US" sz="1600" b="0" i="0" u="none" strike="noStrike" kern="1200" cap="none" spc="0" normalizeH="0" baseline="0" noProof="0">
                <a:ln>
                  <a:noFill/>
                </a:ln>
                <a:solidFill>
                  <a:srgbClr val="9C007F">
                    <a:shade val="75000"/>
                  </a:srgbClr>
                </a:solidFill>
                <a:effectLst/>
                <a:uLnTx/>
                <a:uFillTx/>
                <a:latin typeface="Georgi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srgbClr val="9C007F">
                  <a:shade val="75000"/>
                </a:srgbClr>
              </a:solidFill>
              <a:effectLst/>
              <a:uLnTx/>
              <a:uFillTx/>
              <a:latin typeface="Georgia"/>
              <a:ea typeface="+mn-ea"/>
              <a:cs typeface="+mn-cs"/>
            </a:endParaRPr>
          </a:p>
        </p:txBody>
      </p:sp>
    </p:spTree>
    <p:extLst>
      <p:ext uri="{BB962C8B-B14F-4D97-AF65-F5344CB8AC3E}">
        <p14:creationId xmlns:p14="http://schemas.microsoft.com/office/powerpoint/2010/main" val="2755959098"/>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5" name="Rectangle 20"/>
          <p:cNvSpPr>
            <a:spLocks noChangeArrowheads="1"/>
          </p:cNvSpPr>
          <p:nvPr/>
        </p:nvSpPr>
        <p:spPr bwMode="white">
          <a:xfrm>
            <a:off x="7010400" y="0"/>
            <a:ext cx="21336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6" name="Rectangle 21"/>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7"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eorgia"/>
              <a:ea typeface="+mn-ea"/>
              <a:cs typeface="+mn-cs"/>
            </a:endParaRPr>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eorgia"/>
              <a:ea typeface="+mn-ea"/>
              <a:cs typeface="+mn-cs"/>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88CDB174-282A-47C9-BF6C-52642F8BA99D}" type="slidenum">
              <a:rPr kumimoji="0" lang="en-US" sz="1600" b="0" i="0" u="none" strike="noStrike" kern="1200" cap="none" spc="0" normalizeH="0" baseline="0" noProof="0">
                <a:ln>
                  <a:noFill/>
                </a:ln>
                <a:solidFill>
                  <a:srgbClr val="9C007F">
                    <a:shade val="75000"/>
                  </a:srgbClr>
                </a:solidFill>
                <a:effectLst/>
                <a:uLnTx/>
                <a:uFillTx/>
                <a:latin typeface="Georgi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srgbClr val="9C007F">
                  <a:shade val="75000"/>
                </a:srgbClr>
              </a:solidFill>
              <a:effectLst/>
              <a:uLnTx/>
              <a:uFillTx/>
              <a:latin typeface="Georgia"/>
              <a:ea typeface="+mn-ea"/>
              <a:cs typeface="+mn-cs"/>
            </a:endParaRPr>
          </a:p>
        </p:txBody>
      </p:sp>
      <p:sp>
        <p:nvSpPr>
          <p:cNvPr id="14" name="Date Placeholder 3"/>
          <p:cNvSpPr>
            <a:spLocks noGrp="1"/>
          </p:cNvSpPr>
          <p:nvPr>
            <p:ph type="dt" sz="half" idx="11"/>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84B055-2C0F-499A-BA1F-BA4057CA878A}" type="datetimeFigureOut">
              <a:rPr kumimoji="0" lang="en-US" sz="1400" b="0" i="0" u="none" strike="noStrike" kern="1200" cap="none" spc="0" normalizeH="0" baseline="0" noProof="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10/28/2019</a:t>
            </a:fld>
            <a:endParaRPr kumimoji="0" lang="en-US" sz="1400" b="0" i="0" u="none" strike="noStrike" kern="1200" cap="none" spc="0" normalizeH="0" baseline="0" noProof="0" dirty="0">
              <a:ln>
                <a:noFill/>
              </a:ln>
              <a:solidFill>
                <a:srgbClr val="FFFFFF"/>
              </a:solidFill>
              <a:effectLst/>
              <a:uLnTx/>
              <a:uFillTx/>
              <a:latin typeface="Georgia"/>
              <a:ea typeface="+mn-ea"/>
              <a:cs typeface="+mn-cs"/>
            </a:endParaRPr>
          </a:p>
        </p:txBody>
      </p:sp>
      <p:sp>
        <p:nvSpPr>
          <p:cNvPr id="15" name="Footer Placeholder 4"/>
          <p:cNvSpPr>
            <a:spLocks noGrp="1"/>
          </p:cNvSpPr>
          <p:nvPr>
            <p:ph type="ftr" sz="quarter" idx="12"/>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347038985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96C0031-A767-4F7C-88D2-6B5B7284C923}" type="datetimeFigureOut">
              <a:rPr lang="en-US" smtClean="0">
                <a:solidFill>
                  <a:srgbClr val="B13F9A"/>
                </a:solidFill>
              </a:rPr>
              <a:pPr/>
              <a:t>10/28/2019</a:t>
            </a:fld>
            <a:endParaRPr lang="en-US">
              <a:solidFill>
                <a:srgbClr val="B13F9A"/>
              </a:solidFill>
            </a:endParaRPr>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solidFill>
                <a:srgbClr val="B13F9A"/>
              </a:solidFill>
            </a:endParaRPr>
          </a:p>
        </p:txBody>
      </p:sp>
      <p:sp>
        <p:nvSpPr>
          <p:cNvPr id="6" name="Slide Number Placeholder 5"/>
          <p:cNvSpPr>
            <a:spLocks noGrp="1"/>
          </p:cNvSpPr>
          <p:nvPr>
            <p:ph type="sldNum" sz="quarter" idx="12"/>
          </p:nvPr>
        </p:nvSpPr>
        <p:spPr>
          <a:xfrm>
            <a:off x="6733952" y="6555112"/>
            <a:ext cx="588336" cy="228600"/>
          </a:xfrm>
        </p:spPr>
        <p:txBody>
          <a:bodyPr/>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258027494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96C0031-A767-4F7C-88D2-6B5B7284C923}" type="datetimeFigureOut">
              <a:rPr lang="en-US" smtClean="0">
                <a:solidFill>
                  <a:srgbClr val="B13F9A"/>
                </a:solidFill>
              </a:rPr>
              <a:pPr/>
              <a:t>10/28/2019</a:t>
            </a:fld>
            <a:endParaRPr lang="en-US">
              <a:solidFill>
                <a:srgbClr val="B13F9A"/>
              </a:solidFill>
            </a:endParaRPr>
          </a:p>
        </p:txBody>
      </p:sp>
      <p:sp>
        <p:nvSpPr>
          <p:cNvPr id="6" name="Footer Placeholder 5"/>
          <p:cNvSpPr>
            <a:spLocks noGrp="1"/>
          </p:cNvSpPr>
          <p:nvPr>
            <p:ph type="ftr" sz="quarter" idx="11"/>
          </p:nvPr>
        </p:nvSpPr>
        <p:spPr/>
        <p:txBody>
          <a:bodyPr/>
          <a:lstStyle/>
          <a:p>
            <a:endParaRPr lang="en-US">
              <a:solidFill>
                <a:srgbClr val="B13F9A"/>
              </a:solidFill>
            </a:endParaRPr>
          </a:p>
        </p:txBody>
      </p:sp>
      <p:sp>
        <p:nvSpPr>
          <p:cNvPr id="7" name="Slide Number Placeholder 6"/>
          <p:cNvSpPr>
            <a:spLocks noGrp="1"/>
          </p:cNvSpPr>
          <p:nvPr>
            <p:ph type="sldNum" sz="quarter" idx="12"/>
          </p:nvPr>
        </p:nvSpPr>
        <p:spPr/>
        <p:txBody>
          <a:bodyPr/>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1263750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96C0031-A767-4F7C-88D2-6B5B7284C923}" type="datetimeFigureOut">
              <a:rPr lang="en-US" smtClean="0">
                <a:solidFill>
                  <a:srgbClr val="B13F9A"/>
                </a:solidFill>
              </a:rPr>
              <a:pPr/>
              <a:t>10/28/2019</a:t>
            </a:fld>
            <a:endParaRPr lang="en-US">
              <a:solidFill>
                <a:srgbClr val="B13F9A"/>
              </a:solidFill>
            </a:endParaRPr>
          </a:p>
        </p:txBody>
      </p:sp>
      <p:sp>
        <p:nvSpPr>
          <p:cNvPr id="8" name="Footer Placeholder 7"/>
          <p:cNvSpPr>
            <a:spLocks noGrp="1"/>
          </p:cNvSpPr>
          <p:nvPr>
            <p:ph type="ftr" sz="quarter" idx="11"/>
          </p:nvPr>
        </p:nvSpPr>
        <p:spPr/>
        <p:txBody>
          <a:bodyPr/>
          <a:lstStyle/>
          <a:p>
            <a:endParaRPr lang="en-US">
              <a:solidFill>
                <a:srgbClr val="B13F9A"/>
              </a:solidFill>
            </a:endParaRPr>
          </a:p>
        </p:txBody>
      </p:sp>
      <p:sp>
        <p:nvSpPr>
          <p:cNvPr id="9" name="Slide Number Placeholder 8"/>
          <p:cNvSpPr>
            <a:spLocks noGrp="1"/>
          </p:cNvSpPr>
          <p:nvPr>
            <p:ph type="sldNum" sz="quarter" idx="12"/>
          </p:nvPr>
        </p:nvSpPr>
        <p:spPr/>
        <p:txBody>
          <a:bodyPr/>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2525558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96C0031-A767-4F7C-88D2-6B5B7284C923}" type="datetimeFigureOut">
              <a:rPr lang="en-US" smtClean="0">
                <a:solidFill>
                  <a:srgbClr val="B13F9A"/>
                </a:solidFill>
              </a:rPr>
              <a:pPr/>
              <a:t>10/28/2019</a:t>
            </a:fld>
            <a:endParaRPr lang="en-US">
              <a:solidFill>
                <a:srgbClr val="B13F9A"/>
              </a:solidFill>
            </a:endParaRPr>
          </a:p>
        </p:txBody>
      </p:sp>
      <p:sp>
        <p:nvSpPr>
          <p:cNvPr id="4" name="Footer Placeholder 3"/>
          <p:cNvSpPr>
            <a:spLocks noGrp="1"/>
          </p:cNvSpPr>
          <p:nvPr>
            <p:ph type="ftr" sz="quarter" idx="11"/>
          </p:nvPr>
        </p:nvSpPr>
        <p:spPr/>
        <p:txBody>
          <a:bodyPr/>
          <a:lstStyle/>
          <a:p>
            <a:endParaRPr lang="en-US">
              <a:solidFill>
                <a:srgbClr val="B13F9A"/>
              </a:solidFill>
            </a:endParaRPr>
          </a:p>
        </p:txBody>
      </p:sp>
      <p:sp>
        <p:nvSpPr>
          <p:cNvPr id="5" name="Slide Number Placeholder 4"/>
          <p:cNvSpPr>
            <a:spLocks noGrp="1"/>
          </p:cNvSpPr>
          <p:nvPr>
            <p:ph type="sldNum" sz="quarter" idx="12"/>
          </p:nvPr>
        </p:nvSpPr>
        <p:spPr/>
        <p:txBody>
          <a:bodyPr/>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2830229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A96C0031-A767-4F7C-88D2-6B5B7284C923}" type="datetimeFigureOut">
              <a:rPr lang="en-US" smtClean="0">
                <a:solidFill>
                  <a:srgbClr val="B13F9A"/>
                </a:solidFill>
              </a:rPr>
              <a:pPr/>
              <a:t>10/28/2019</a:t>
            </a:fld>
            <a:endParaRPr lang="en-US">
              <a:solidFill>
                <a:srgbClr val="B13F9A"/>
              </a:solidFill>
            </a:endParaRPr>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solidFill>
                <a:srgbClr val="B13F9A"/>
              </a:solidFill>
            </a:endParaRPr>
          </a:p>
        </p:txBody>
      </p:sp>
      <p:sp>
        <p:nvSpPr>
          <p:cNvPr id="4" name="Slide Number Placeholder 3"/>
          <p:cNvSpPr>
            <a:spLocks noGrp="1"/>
          </p:cNvSpPr>
          <p:nvPr>
            <p:ph type="sldNum" sz="quarter" idx="12"/>
          </p:nvPr>
        </p:nvSpPr>
        <p:spPr/>
        <p:txBody>
          <a:bodyPr/>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2322299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96C0031-A767-4F7C-88D2-6B5B7284C923}" type="datetimeFigureOut">
              <a:rPr lang="en-US" smtClean="0">
                <a:solidFill>
                  <a:srgbClr val="B13F9A"/>
                </a:solidFill>
              </a:rPr>
              <a:pPr/>
              <a:t>10/28/2019</a:t>
            </a:fld>
            <a:endParaRPr lang="en-US">
              <a:solidFill>
                <a:srgbClr val="B13F9A"/>
              </a:solidFill>
            </a:endParaRPr>
          </a:p>
        </p:txBody>
      </p:sp>
      <p:sp>
        <p:nvSpPr>
          <p:cNvPr id="6" name="Footer Placeholder 5"/>
          <p:cNvSpPr>
            <a:spLocks noGrp="1"/>
          </p:cNvSpPr>
          <p:nvPr>
            <p:ph type="ftr" sz="quarter" idx="11"/>
          </p:nvPr>
        </p:nvSpPr>
        <p:spPr/>
        <p:txBody>
          <a:bodyPr/>
          <a:lstStyle/>
          <a:p>
            <a:endParaRPr lang="en-US">
              <a:solidFill>
                <a:srgbClr val="B13F9A"/>
              </a:solidFill>
            </a:endParaRPr>
          </a:p>
        </p:txBody>
      </p:sp>
      <p:sp>
        <p:nvSpPr>
          <p:cNvPr id="7" name="Slide Number Placeholder 6"/>
          <p:cNvSpPr>
            <a:spLocks noGrp="1"/>
          </p:cNvSpPr>
          <p:nvPr>
            <p:ph type="sldNum" sz="quarter" idx="12"/>
          </p:nvPr>
        </p:nvSpPr>
        <p:spPr/>
        <p:txBody>
          <a:bodyPr/>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1774378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p>
            <a:fld id="{A96C0031-A767-4F7C-88D2-6B5B7284C923}" type="datetimeFigureOut">
              <a:rPr lang="en-US" smtClean="0">
                <a:solidFill>
                  <a:srgbClr val="F4E7ED"/>
                </a:solidFill>
              </a:rPr>
              <a:pPr/>
              <a:t>10/28/2019</a:t>
            </a:fld>
            <a:endParaRPr lang="en-US">
              <a:solidFill>
                <a:srgbClr val="F4E7ED"/>
              </a:solidFill>
            </a:endParaRPr>
          </a:p>
        </p:txBody>
      </p:sp>
      <p:sp>
        <p:nvSpPr>
          <p:cNvPr id="6" name="Footer Placeholder 5"/>
          <p:cNvSpPr>
            <a:spLocks noGrp="1"/>
          </p:cNvSpPr>
          <p:nvPr>
            <p:ph type="ftr" sz="quarter" idx="11"/>
          </p:nvPr>
        </p:nvSpPr>
        <p:spPr/>
        <p:txBody>
          <a:bodyPr/>
          <a:lstStyle/>
          <a:p>
            <a:endParaRPr lang="en-US">
              <a:solidFill>
                <a:srgbClr val="F4E7ED"/>
              </a:solidFill>
            </a:endParaRPr>
          </a:p>
        </p:txBody>
      </p:sp>
      <p:sp>
        <p:nvSpPr>
          <p:cNvPr id="7" name="Slide Number Placeholder 6"/>
          <p:cNvSpPr>
            <a:spLocks noGrp="1"/>
          </p:cNvSpPr>
          <p:nvPr>
            <p:ph type="sldNum" sz="quarter" idx="12"/>
          </p:nvPr>
        </p:nvSpPr>
        <p:spPr/>
        <p:txBody>
          <a:bodyPr/>
          <a:lstStyle/>
          <a:p>
            <a:fld id="{10972D17-7594-4B5E-8C28-6684245E07CA}" type="slidenum">
              <a:rPr lang="en-US" smtClean="0">
                <a:solidFill>
                  <a:srgbClr val="F4E7ED"/>
                </a:solidFill>
              </a:rPr>
              <a:pPr/>
              <a:t>‹#›</a:t>
            </a:fld>
            <a:endParaRPr lang="en-US">
              <a:solidFill>
                <a:srgbClr val="F4E7ED"/>
              </a:solidFill>
            </a:endParaRP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extLst>
      <p:ext uri="{BB962C8B-B14F-4D97-AF65-F5344CB8AC3E}">
        <p14:creationId xmlns:p14="http://schemas.microsoft.com/office/powerpoint/2010/main" val="1138501798"/>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4"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96C0031-A767-4F7C-88D2-6B5B7284C923}" type="datetimeFigureOut">
              <a:rPr lang="en-US" smtClean="0">
                <a:solidFill>
                  <a:srgbClr val="B13F9A"/>
                </a:solidFill>
              </a:rPr>
              <a:pPr/>
              <a:t>10/28/2019</a:t>
            </a:fld>
            <a:endParaRPr lang="en-US">
              <a:solidFill>
                <a:srgbClr val="B13F9A"/>
              </a:solidFill>
            </a:endParaRPr>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solidFill>
                <a:srgbClr val="B13F9A"/>
              </a:solidFill>
            </a:endParaRPr>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12670703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16"/>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1027" name="Rectangle 15"/>
          <p:cNvSpPr>
            <a:spLocks noChangeArrowheads="1"/>
          </p:cNvSpPr>
          <p:nvPr/>
        </p:nvSpPr>
        <p:spPr bwMode="white">
          <a:xfrm>
            <a:off x="0" y="0"/>
            <a:ext cx="9144000" cy="139382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1028" name="Rectangle 17"/>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1029" name="Rectangle 18"/>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cs typeface="+mn-cs"/>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293145A-0C77-42CA-BDE5-F54C95781113}" type="datetimeFigureOut">
              <a:rPr kumimoji="0" lang="en-US" sz="1400" b="0" i="0" u="none" strike="noStrike" kern="1200" cap="none" spc="0" normalizeH="0" baseline="0" noProof="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10/28/2019</a:t>
            </a:fld>
            <a:endParaRPr kumimoji="0" lang="en-US" sz="1400" b="0" i="0" u="none" strike="noStrike" kern="1200" cap="none" spc="0" normalizeH="0" baseline="0" noProof="0" dirty="0">
              <a:ln>
                <a:noFill/>
              </a:ln>
              <a:solidFill>
                <a:srgbClr val="FFFFFF"/>
              </a:solidFill>
              <a:effectLst/>
              <a:uLnTx/>
              <a:uFillTx/>
              <a:latin typeface="Georgia"/>
              <a:ea typeface="+mn-ea"/>
              <a:cs typeface="+mn-cs"/>
            </a:endParaRPr>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Georgia"/>
              <a:ea typeface="+mn-ea"/>
              <a:cs typeface="+mn-cs"/>
            </a:endParaRPr>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itchFamily="34" charset="0"/>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eorgia"/>
              <a:ea typeface="+mn-ea"/>
              <a:cs typeface="+mn-cs"/>
            </a:endParaRPr>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eorgia"/>
              <a:ea typeface="+mn-ea"/>
              <a:cs typeface="+mn-cs"/>
            </a:endParaRPr>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chemeClr val="accent3">
                    <a:shade val="75000"/>
                  </a:schemeClr>
                </a:solidFill>
                <a:latin typeface="+mn-lt"/>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463B0422-7558-4725-B7C1-5F6E4A1F668B}" type="slidenum">
              <a:rPr kumimoji="0" lang="en-US" sz="1600" b="0" i="0" u="none" strike="noStrike" kern="1200" cap="none" spc="0" normalizeH="0" baseline="0" noProof="0">
                <a:ln>
                  <a:noFill/>
                </a:ln>
                <a:solidFill>
                  <a:srgbClr val="9C007F">
                    <a:shade val="75000"/>
                  </a:srgbClr>
                </a:solidFill>
                <a:effectLst/>
                <a:uLnTx/>
                <a:uFillTx/>
                <a:latin typeface="Georgi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srgbClr val="9C007F">
                  <a:shade val="75000"/>
                </a:srgbClr>
              </a:solidFill>
              <a:effectLst/>
              <a:uLnTx/>
              <a:uFillTx/>
              <a:latin typeface="Georgia"/>
              <a:ea typeface="+mn-ea"/>
              <a:cs typeface="+mn-cs"/>
            </a:endParaRPr>
          </a:p>
        </p:txBody>
      </p:sp>
      <p:sp>
        <p:nvSpPr>
          <p:cNvPr id="1038" name="Title Placeholder 21"/>
          <p:cNvSpPr>
            <a:spLocks noGrp="1"/>
          </p:cNvSpPr>
          <p:nvPr>
            <p:ph type="title"/>
          </p:nvPr>
        </p:nvSpPr>
        <p:spPr bwMode="auto">
          <a:xfrm>
            <a:off x="301625" y="228600"/>
            <a:ext cx="85344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393512986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sz="3300" kern="1200">
          <a:solidFill>
            <a:srgbClr val="89006F"/>
          </a:solidFill>
          <a:latin typeface="+mj-lt"/>
          <a:ea typeface="+mj-ea"/>
          <a:cs typeface="+mj-cs"/>
        </a:defRPr>
      </a:lvl1pPr>
      <a:lvl2pPr algn="ctr" rtl="0" eaLnBrk="0" fontAlgn="base" hangingPunct="0">
        <a:spcBef>
          <a:spcPct val="0"/>
        </a:spcBef>
        <a:spcAft>
          <a:spcPct val="0"/>
        </a:spcAft>
        <a:defRPr sz="3300">
          <a:solidFill>
            <a:srgbClr val="89006F"/>
          </a:solidFill>
          <a:latin typeface="Georgia" pitchFamily="18" charset="0"/>
        </a:defRPr>
      </a:lvl2pPr>
      <a:lvl3pPr algn="ctr" rtl="0" eaLnBrk="0" fontAlgn="base" hangingPunct="0">
        <a:spcBef>
          <a:spcPct val="0"/>
        </a:spcBef>
        <a:spcAft>
          <a:spcPct val="0"/>
        </a:spcAft>
        <a:defRPr sz="3300">
          <a:solidFill>
            <a:srgbClr val="89006F"/>
          </a:solidFill>
          <a:latin typeface="Georgia" pitchFamily="18" charset="0"/>
        </a:defRPr>
      </a:lvl3pPr>
      <a:lvl4pPr algn="ctr" rtl="0" eaLnBrk="0" fontAlgn="base" hangingPunct="0">
        <a:spcBef>
          <a:spcPct val="0"/>
        </a:spcBef>
        <a:spcAft>
          <a:spcPct val="0"/>
        </a:spcAft>
        <a:defRPr sz="3300">
          <a:solidFill>
            <a:srgbClr val="89006F"/>
          </a:solidFill>
          <a:latin typeface="Georgia" pitchFamily="18" charset="0"/>
        </a:defRPr>
      </a:lvl4pPr>
      <a:lvl5pPr algn="ctr" rtl="0" eaLnBrk="0" fontAlgn="base" hangingPunct="0">
        <a:spcBef>
          <a:spcPct val="0"/>
        </a:spcBef>
        <a:spcAft>
          <a:spcPct val="0"/>
        </a:spcAft>
        <a:defRPr sz="3300">
          <a:solidFill>
            <a:srgbClr val="89006F"/>
          </a:solidFill>
          <a:latin typeface="Georgia" pitchFamily="18" charset="0"/>
        </a:defRPr>
      </a:lvl5pPr>
      <a:lvl6pPr marL="457200" algn="ctr" rtl="0" fontAlgn="base">
        <a:spcBef>
          <a:spcPct val="0"/>
        </a:spcBef>
        <a:spcAft>
          <a:spcPct val="0"/>
        </a:spcAft>
        <a:defRPr sz="3300">
          <a:solidFill>
            <a:srgbClr val="89006F"/>
          </a:solidFill>
          <a:latin typeface="Georgia" pitchFamily="18" charset="0"/>
        </a:defRPr>
      </a:lvl6pPr>
      <a:lvl7pPr marL="914400" algn="ctr" rtl="0" fontAlgn="base">
        <a:spcBef>
          <a:spcPct val="0"/>
        </a:spcBef>
        <a:spcAft>
          <a:spcPct val="0"/>
        </a:spcAft>
        <a:defRPr sz="3300">
          <a:solidFill>
            <a:srgbClr val="89006F"/>
          </a:solidFill>
          <a:latin typeface="Georgia" pitchFamily="18" charset="0"/>
        </a:defRPr>
      </a:lvl7pPr>
      <a:lvl8pPr marL="1371600" algn="ctr" rtl="0" fontAlgn="base">
        <a:spcBef>
          <a:spcPct val="0"/>
        </a:spcBef>
        <a:spcAft>
          <a:spcPct val="0"/>
        </a:spcAft>
        <a:defRPr sz="3300">
          <a:solidFill>
            <a:srgbClr val="89006F"/>
          </a:solidFill>
          <a:latin typeface="Georgia" pitchFamily="18" charset="0"/>
        </a:defRPr>
      </a:lvl8pPr>
      <a:lvl9pPr marL="1828800" algn="ctr" rtl="0" fontAlgn="base">
        <a:spcBef>
          <a:spcPct val="0"/>
        </a:spcBef>
        <a:spcAft>
          <a:spcPct val="0"/>
        </a:spcAft>
        <a:defRPr sz="3300">
          <a:solidFill>
            <a:srgbClr val="89006F"/>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9C007F"/>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68007F"/>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005BD3"/>
        </a:buClr>
        <a:buChar char="•"/>
        <a:defRPr sz="20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توصيف المقررات\Images\008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0582" y="2438400"/>
            <a:ext cx="3143250" cy="1552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66284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822960"/>
          </a:xfrm>
        </p:spPr>
        <p:txBody>
          <a:bodyPr>
            <a:normAutofit/>
          </a:bodyPr>
          <a:lstStyle/>
          <a:p>
            <a:pPr marL="0" marR="0" indent="13335" algn="ctr" rtl="1">
              <a:lnSpc>
                <a:spcPct val="150000"/>
              </a:lnSpc>
              <a:spcBef>
                <a:spcPts val="0"/>
              </a:spcBef>
              <a:spcAft>
                <a:spcPts val="0"/>
              </a:spcAft>
              <a:tabLst>
                <a:tab pos="13335" algn="r"/>
              </a:tabLst>
            </a:pPr>
            <a:r>
              <a:rPr lang="ar-SA" sz="3200" dirty="0">
                <a:ea typeface="Times New Roman" panose="02020603050405020304" pitchFamily="18" charset="0"/>
                <a:cs typeface="Times New Roman" panose="02020603050405020304" pitchFamily="18" charset="0"/>
              </a:rPr>
              <a:t>نسبة الأطوال </a:t>
            </a:r>
            <a:r>
              <a:rPr lang="en-US" sz="3200" dirty="0">
                <a:latin typeface="Times New Roman" panose="02020603050405020304" pitchFamily="18" charset="0"/>
                <a:ea typeface="Times New Roman" panose="02020603050405020304" pitchFamily="18" charset="0"/>
              </a:rPr>
              <a:t>(R</a:t>
            </a:r>
            <a:r>
              <a:rPr lang="en-US" sz="3200" baseline="-25000" dirty="0">
                <a:latin typeface="Times New Roman" panose="02020603050405020304" pitchFamily="18" charset="0"/>
                <a:ea typeface="Times New Roman" panose="02020603050405020304" pitchFamily="18" charset="0"/>
              </a:rPr>
              <a:t>L</a:t>
            </a:r>
            <a:r>
              <a:rPr lang="en-US" sz="3200" dirty="0">
                <a:latin typeface="Times New Roman" panose="02020603050405020304" pitchFamily="18" charset="0"/>
                <a:ea typeface="Times New Roman" panose="02020603050405020304" pitchFamily="18" charset="0"/>
              </a:rPr>
              <a:t>) Length ratio</a:t>
            </a:r>
            <a:endParaRPr lang="en-US" sz="3200" dirty="0">
              <a:latin typeface="Calibri" panose="020F0502020204030204" pitchFamily="34" charset="0"/>
              <a:ea typeface="Calibri" panose="020F0502020204030204" pitchFamily="34" charset="0"/>
              <a:cs typeface="Arial" panose="020B0604020202020204" pitchFamily="34" charset="0"/>
            </a:endParaRPr>
          </a:p>
        </p:txBody>
      </p:sp>
      <p:sp>
        <p:nvSpPr>
          <p:cNvPr id="2" name="Content Placeholder 1"/>
          <p:cNvSpPr>
            <a:spLocks noGrp="1"/>
          </p:cNvSpPr>
          <p:nvPr>
            <p:ph idx="1"/>
          </p:nvPr>
        </p:nvSpPr>
        <p:spPr>
          <a:xfrm>
            <a:off x="457200" y="1447800"/>
            <a:ext cx="7239000" cy="4800600"/>
          </a:xfrm>
        </p:spPr>
        <p:txBody>
          <a:bodyPr>
            <a:noAutofit/>
          </a:bodyPr>
          <a:lstStyle/>
          <a:p>
            <a:pPr algn="just" rtl="1"/>
            <a:r>
              <a:rPr lang="ar-SA" sz="2400" b="1" dirty="0"/>
              <a:t>تمثل نسبة الأطوال العلاقة النسبية بين متوسط أطوال رتبة معينة </a:t>
            </a:r>
            <a:r>
              <a:rPr lang="ar-SA" sz="2400" b="1" dirty="0" smtClean="0"/>
              <a:t>ومتوسط </a:t>
            </a:r>
            <a:r>
              <a:rPr lang="ar-SA" sz="2400" b="1" dirty="0"/>
              <a:t>أطوال الرتبة التي تسبقها مباشرة في الترتيب الهرمي لمجاري الشبكة </a:t>
            </a:r>
            <a:r>
              <a:rPr lang="ar-SA" sz="2400" b="1" dirty="0" smtClean="0"/>
              <a:t>المائية، ولإيجادها </a:t>
            </a:r>
            <a:r>
              <a:rPr lang="ar-SA" sz="2400" b="1" dirty="0"/>
              <a:t>يتم تطبيق المعادلة التالية:</a:t>
            </a:r>
          </a:p>
          <a:p>
            <a:pPr marL="0" indent="0" algn="just" rtl="1">
              <a:buNone/>
            </a:pPr>
            <a:endParaRPr lang="ar-SA" sz="2400" b="1" dirty="0"/>
          </a:p>
          <a:p>
            <a:pPr algn="just" rtl="1"/>
            <a:endParaRPr lang="en-US" sz="2400" b="1" dirty="0" smtClean="0"/>
          </a:p>
          <a:p>
            <a:pPr algn="just" rtl="1"/>
            <a:r>
              <a:rPr lang="ar-SA" sz="2200" b="1" dirty="0" smtClean="0">
                <a:latin typeface="Times New Roman" panose="02020603050405020304" pitchFamily="18" charset="0"/>
                <a:cs typeface="Arial" panose="020B0604020202020204" pitchFamily="34" charset="0"/>
              </a:rPr>
              <a:t>حيث</a:t>
            </a:r>
            <a:r>
              <a:rPr lang="ar-SA" sz="2200" b="1" dirty="0" smtClean="0">
                <a:latin typeface="Times New Roman" panose="02020603050405020304" pitchFamily="18" charset="0"/>
                <a:cs typeface="Arial" panose="020B0604020202020204" pitchFamily="34" charset="0"/>
              </a:rPr>
              <a:t>:</a:t>
            </a:r>
          </a:p>
          <a:p>
            <a:pPr marL="13335" lvl="0" algn="r" rtl="1">
              <a:lnSpc>
                <a:spcPct val="150000"/>
              </a:lnSpc>
              <a:spcBef>
                <a:spcPts val="0"/>
              </a:spcBef>
              <a:buClr>
                <a:srgbClr val="B13F9A"/>
              </a:buClr>
              <a:tabLst>
                <a:tab pos="13335" algn="r"/>
                <a:tab pos="184785" algn="r"/>
              </a:tabLst>
            </a:pPr>
            <a:r>
              <a:rPr lang="en-US" sz="2200" b="1" dirty="0" smtClean="0">
                <a:solidFill>
                  <a:prstClr val="black"/>
                </a:solidFill>
                <a:latin typeface="Times New Roman" panose="02020603050405020304" pitchFamily="18" charset="0"/>
                <a:cs typeface="Arial" panose="020B0604020202020204" pitchFamily="34" charset="0"/>
              </a:rPr>
              <a:t>RL</a:t>
            </a:r>
            <a:r>
              <a:rPr lang="ar-SA" sz="2200" b="1" dirty="0">
                <a:solidFill>
                  <a:prstClr val="black"/>
                </a:solidFill>
                <a:latin typeface="Times New Roman" panose="02020603050405020304" pitchFamily="18" charset="0"/>
                <a:cs typeface="Arial" panose="020B0604020202020204" pitchFamily="34" charset="0"/>
              </a:rPr>
              <a:t> نسبة الأطوال </a:t>
            </a:r>
            <a:endParaRPr lang="ar-SA" sz="2200" b="1" dirty="0" smtClean="0">
              <a:latin typeface="Times New Roman" panose="02020603050405020304" pitchFamily="18" charset="0"/>
              <a:cs typeface="Arial" panose="020B0604020202020204" pitchFamily="34" charset="0"/>
            </a:endParaRPr>
          </a:p>
          <a:p>
            <a:pPr marL="13335" marR="0" algn="r" rtl="1">
              <a:lnSpc>
                <a:spcPct val="150000"/>
              </a:lnSpc>
              <a:spcBef>
                <a:spcPts val="0"/>
              </a:spcBef>
              <a:spcAft>
                <a:spcPts val="0"/>
              </a:spcAft>
              <a:tabLst>
                <a:tab pos="13335" algn="r"/>
                <a:tab pos="184785" algn="r"/>
              </a:tabLst>
            </a:pPr>
            <a:r>
              <a:rPr lang="en-US" sz="2200" b="1" dirty="0" err="1">
                <a:latin typeface="Times New Roman" panose="02020603050405020304" pitchFamily="18" charset="0"/>
                <a:cs typeface="Arial" panose="020B0604020202020204" pitchFamily="34" charset="0"/>
              </a:rPr>
              <a:t>L’u</a:t>
            </a:r>
            <a:r>
              <a:rPr lang="en-US" sz="2200" b="1" dirty="0">
                <a:latin typeface="Times New Roman" panose="02020603050405020304" pitchFamily="18" charset="0"/>
                <a:cs typeface="Arial" panose="020B0604020202020204" pitchFamily="34" charset="0"/>
              </a:rPr>
              <a:t> </a:t>
            </a:r>
            <a:r>
              <a:rPr lang="ar-SA" sz="2200" b="1" dirty="0" smtClean="0">
                <a:latin typeface="Times New Roman" panose="02020603050405020304" pitchFamily="18" charset="0"/>
                <a:cs typeface="Arial" panose="020B0604020202020204" pitchFamily="34" charset="0"/>
              </a:rPr>
              <a:t> متوسط </a:t>
            </a:r>
            <a:r>
              <a:rPr lang="ar-SA" sz="2200" b="1" dirty="0">
                <a:latin typeface="Times New Roman" panose="02020603050405020304" pitchFamily="18" charset="0"/>
                <a:cs typeface="Arial" panose="020B0604020202020204" pitchFamily="34" charset="0"/>
              </a:rPr>
              <a:t>طول المجاري لرتبة معينة </a:t>
            </a:r>
            <a:endParaRPr lang="ar-SA" sz="2200" b="1" dirty="0" smtClean="0">
              <a:latin typeface="Times New Roman" panose="02020603050405020304" pitchFamily="18" charset="0"/>
              <a:cs typeface="Arial" panose="020B0604020202020204" pitchFamily="34" charset="0"/>
            </a:endParaRPr>
          </a:p>
          <a:p>
            <a:pPr marL="13335" marR="0" algn="r" rtl="1">
              <a:lnSpc>
                <a:spcPct val="150000"/>
              </a:lnSpc>
              <a:spcBef>
                <a:spcPts val="0"/>
              </a:spcBef>
              <a:spcAft>
                <a:spcPts val="0"/>
              </a:spcAft>
              <a:tabLst>
                <a:tab pos="13335" algn="r"/>
                <a:tab pos="184785" algn="r"/>
              </a:tabLst>
            </a:pPr>
            <a:r>
              <a:rPr lang="en-US" sz="2200" b="1" dirty="0">
                <a:latin typeface="Times New Roman" panose="02020603050405020304" pitchFamily="18" charset="0"/>
                <a:cs typeface="Arial" panose="020B0604020202020204" pitchFamily="34" charset="0"/>
              </a:rPr>
              <a:t>Lu-1 </a:t>
            </a:r>
            <a:r>
              <a:rPr lang="ar-SA" sz="2200" b="1" dirty="0" smtClean="0">
                <a:latin typeface="Times New Roman" panose="02020603050405020304" pitchFamily="18" charset="0"/>
                <a:cs typeface="Arial" panose="020B0604020202020204" pitchFamily="34" charset="0"/>
              </a:rPr>
              <a:t> متوسط </a:t>
            </a:r>
            <a:r>
              <a:rPr lang="ar-SA" sz="2200" b="1" dirty="0">
                <a:latin typeface="Times New Roman" panose="02020603050405020304" pitchFamily="18" charset="0"/>
                <a:cs typeface="Arial" panose="020B0604020202020204" pitchFamily="34" charset="0"/>
              </a:rPr>
              <a:t>طول مجاري الرتبة التي تسبقها مباشرة في الترتيب الهرمي للمجاري المائية</a:t>
            </a:r>
            <a:endParaRPr lang="ar-SA" sz="2200" b="1" dirty="0" smtClean="0">
              <a:latin typeface="Times New Roman" panose="02020603050405020304" pitchFamily="18" charset="0"/>
              <a:cs typeface="Arial" panose="020B0604020202020204" pitchFamily="34" charset="0"/>
            </a:endParaRPr>
          </a:p>
        </p:txBody>
      </p:sp>
      <p:pic>
        <p:nvPicPr>
          <p:cNvPr id="5" name="Picture 4"/>
          <p:cNvPicPr>
            <a:picLocks noChangeAspect="1"/>
          </p:cNvPicPr>
          <p:nvPr/>
        </p:nvPicPr>
        <p:blipFill>
          <a:blip r:embed="rId2"/>
          <a:stretch>
            <a:fillRect/>
          </a:stretch>
        </p:blipFill>
        <p:spPr>
          <a:xfrm>
            <a:off x="1371600" y="2743200"/>
            <a:ext cx="3694670" cy="914400"/>
          </a:xfrm>
          <a:prstGeom prst="rect">
            <a:avLst/>
          </a:prstGeom>
        </p:spPr>
      </p:pic>
    </p:spTree>
    <p:extLst>
      <p:ext uri="{BB962C8B-B14F-4D97-AF65-F5344CB8AC3E}">
        <p14:creationId xmlns:p14="http://schemas.microsoft.com/office/powerpoint/2010/main" val="41954958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822960"/>
          </a:xfrm>
        </p:spPr>
        <p:txBody>
          <a:bodyPr/>
          <a:lstStyle/>
          <a:p>
            <a:pPr algn="ctr" rtl="1"/>
            <a:r>
              <a:rPr lang="ar-EG" sz="4000" dirty="0"/>
              <a:t>مؤشر التعرج</a:t>
            </a:r>
            <a:endParaRPr lang="en-US" dirty="0"/>
          </a:p>
        </p:txBody>
      </p:sp>
      <p:sp>
        <p:nvSpPr>
          <p:cNvPr id="2" name="Content Placeholder 1"/>
          <p:cNvSpPr>
            <a:spLocks noGrp="1"/>
          </p:cNvSpPr>
          <p:nvPr>
            <p:ph idx="1"/>
          </p:nvPr>
        </p:nvSpPr>
        <p:spPr>
          <a:xfrm>
            <a:off x="457200" y="1447800"/>
            <a:ext cx="7239000" cy="4800600"/>
          </a:xfrm>
        </p:spPr>
        <p:txBody>
          <a:bodyPr>
            <a:noAutofit/>
          </a:bodyPr>
          <a:lstStyle/>
          <a:p>
            <a:pPr algn="just" rtl="1"/>
            <a:r>
              <a:rPr lang="ar-SA" sz="2400" b="1" dirty="0"/>
              <a:t>يمثل </a:t>
            </a:r>
            <a:r>
              <a:rPr lang="ar-SA" sz="2400" b="1" dirty="0" smtClean="0"/>
              <a:t>مؤشر </a:t>
            </a:r>
            <a:r>
              <a:rPr lang="ar-SA" sz="2400" b="1" dirty="0"/>
              <a:t>التعرج العلاقة النسبية بين الطول الطبيعي للمجرى الرئيس والمسافة المستقيمة الفاصلة بين المنبع </a:t>
            </a:r>
            <a:r>
              <a:rPr lang="ar-SA" sz="2400" b="1" dirty="0" smtClean="0"/>
              <a:t>والمصب، </a:t>
            </a:r>
            <a:r>
              <a:rPr lang="ar-SA" sz="2400" b="1" dirty="0" smtClean="0"/>
              <a:t>ولإيجاد </a:t>
            </a:r>
            <a:r>
              <a:rPr lang="ar-EG" sz="2400" b="1" dirty="0"/>
              <a:t>مؤشر التعرج </a:t>
            </a:r>
            <a:r>
              <a:rPr lang="ar-SA" sz="2400" b="1" dirty="0" smtClean="0"/>
              <a:t>يتم </a:t>
            </a:r>
            <a:r>
              <a:rPr lang="ar-SA" sz="2400" b="1" dirty="0" smtClean="0"/>
              <a:t>تطبيق</a:t>
            </a:r>
            <a:r>
              <a:rPr lang="ar-EG" sz="2400" b="1" dirty="0" smtClean="0"/>
              <a:t> </a:t>
            </a:r>
            <a:r>
              <a:rPr lang="ar-EG" sz="2400" b="1" dirty="0"/>
              <a:t>المعادلة </a:t>
            </a:r>
            <a:r>
              <a:rPr lang="ar-EG" sz="2400" b="1" dirty="0" smtClean="0"/>
              <a:t>التالية</a:t>
            </a:r>
            <a:r>
              <a:rPr lang="ar-SA" sz="2400" b="1" dirty="0" smtClean="0"/>
              <a:t>:</a:t>
            </a:r>
          </a:p>
          <a:p>
            <a:pPr algn="just" rtl="1"/>
            <a:endParaRPr lang="en-US" sz="2400" b="1" dirty="0" smtClean="0"/>
          </a:p>
          <a:p>
            <a:pPr marL="0" indent="0" algn="just" rtl="1">
              <a:buNone/>
            </a:pPr>
            <a:r>
              <a:rPr lang="ar-SA" sz="2200" b="1" dirty="0" smtClean="0">
                <a:latin typeface="Times New Roman" panose="02020603050405020304" pitchFamily="18" charset="0"/>
                <a:cs typeface="Arial" panose="020B0604020202020204" pitchFamily="34" charset="0"/>
              </a:rPr>
              <a:t>    حيث</a:t>
            </a:r>
            <a:r>
              <a:rPr lang="ar-SA" sz="2200" b="1" dirty="0" smtClean="0">
                <a:latin typeface="Times New Roman" panose="02020603050405020304" pitchFamily="18" charset="0"/>
                <a:cs typeface="Arial" panose="020B0604020202020204" pitchFamily="34" charset="0"/>
              </a:rPr>
              <a:t>:</a:t>
            </a:r>
          </a:p>
          <a:p>
            <a:pPr marL="13335" lvl="0" algn="r" rtl="1">
              <a:lnSpc>
                <a:spcPct val="150000"/>
              </a:lnSpc>
              <a:spcBef>
                <a:spcPts val="0"/>
              </a:spcBef>
              <a:buClr>
                <a:srgbClr val="B13F9A"/>
              </a:buClr>
              <a:tabLst>
                <a:tab pos="13335" algn="r"/>
                <a:tab pos="184785" algn="r"/>
              </a:tabLst>
            </a:pPr>
            <a:r>
              <a:rPr lang="en-US" sz="2200" b="1" dirty="0">
                <a:solidFill>
                  <a:prstClr val="black"/>
                </a:solidFill>
                <a:latin typeface="Times New Roman" panose="02020603050405020304" pitchFamily="18" charset="0"/>
                <a:cs typeface="Arial" panose="020B0604020202020204" pitchFamily="34" charset="0"/>
              </a:rPr>
              <a:t>Si </a:t>
            </a:r>
            <a:r>
              <a:rPr lang="ar-SA" sz="2200" b="1" dirty="0" smtClean="0">
                <a:solidFill>
                  <a:prstClr val="black"/>
                </a:solidFill>
                <a:latin typeface="Times New Roman" panose="02020603050405020304" pitchFamily="18" charset="0"/>
                <a:cs typeface="Arial" panose="020B0604020202020204" pitchFamily="34" charset="0"/>
              </a:rPr>
              <a:t> مؤشر </a:t>
            </a:r>
            <a:r>
              <a:rPr lang="ar-SA" sz="2200" b="1" dirty="0">
                <a:solidFill>
                  <a:prstClr val="black"/>
                </a:solidFill>
                <a:latin typeface="Times New Roman" panose="02020603050405020304" pitchFamily="18" charset="0"/>
                <a:cs typeface="Arial" panose="020B0604020202020204" pitchFamily="34" charset="0"/>
              </a:rPr>
              <a:t>التعرج </a:t>
            </a:r>
            <a:endParaRPr lang="ar-SA" sz="2200" b="1" dirty="0" smtClean="0">
              <a:solidFill>
                <a:prstClr val="black"/>
              </a:solidFill>
              <a:latin typeface="Times New Roman" panose="02020603050405020304" pitchFamily="18" charset="0"/>
              <a:cs typeface="Arial" panose="020B0604020202020204" pitchFamily="34" charset="0"/>
            </a:endParaRPr>
          </a:p>
          <a:p>
            <a:pPr marL="13335" lvl="0" algn="r" rtl="1">
              <a:lnSpc>
                <a:spcPct val="150000"/>
              </a:lnSpc>
              <a:spcBef>
                <a:spcPts val="0"/>
              </a:spcBef>
              <a:buClr>
                <a:srgbClr val="B13F9A"/>
              </a:buClr>
              <a:tabLst>
                <a:tab pos="13335" algn="r"/>
                <a:tab pos="184785" algn="r"/>
              </a:tabLst>
            </a:pPr>
            <a:r>
              <a:rPr lang="en-US" sz="2200" b="1" dirty="0">
                <a:latin typeface="Times New Roman" panose="02020603050405020304" pitchFamily="18" charset="0"/>
                <a:cs typeface="Arial" panose="020B0604020202020204" pitchFamily="34" charset="0"/>
              </a:rPr>
              <a:t>CL </a:t>
            </a:r>
            <a:r>
              <a:rPr lang="ar-SA" sz="2200" b="1" dirty="0" smtClean="0">
                <a:latin typeface="Times New Roman" panose="02020603050405020304" pitchFamily="18" charset="0"/>
                <a:cs typeface="Arial" panose="020B0604020202020204" pitchFamily="34" charset="0"/>
              </a:rPr>
              <a:t> طول </a:t>
            </a:r>
            <a:r>
              <a:rPr lang="ar-SA" sz="2200" b="1" dirty="0">
                <a:latin typeface="Times New Roman" panose="02020603050405020304" pitchFamily="18" charset="0"/>
                <a:cs typeface="Arial" panose="020B0604020202020204" pitchFamily="34" charset="0"/>
              </a:rPr>
              <a:t>المجرى الرئيس (كم</a:t>
            </a:r>
            <a:r>
              <a:rPr lang="ar-SA" sz="2200" b="1" dirty="0" smtClean="0">
                <a:latin typeface="Times New Roman" panose="02020603050405020304" pitchFamily="18" charset="0"/>
                <a:cs typeface="Arial" panose="020B0604020202020204" pitchFamily="34" charset="0"/>
              </a:rPr>
              <a:t>)</a:t>
            </a:r>
          </a:p>
          <a:p>
            <a:pPr marL="13335" lvl="0" algn="r" rtl="1">
              <a:lnSpc>
                <a:spcPct val="150000"/>
              </a:lnSpc>
              <a:spcBef>
                <a:spcPts val="0"/>
              </a:spcBef>
              <a:buClr>
                <a:srgbClr val="B13F9A"/>
              </a:buClr>
              <a:tabLst>
                <a:tab pos="13335" algn="r"/>
                <a:tab pos="184785" algn="r"/>
              </a:tabLst>
            </a:pPr>
            <a:r>
              <a:rPr lang="ar-SA" sz="2200" b="1" dirty="0" smtClean="0">
                <a:latin typeface="Times New Roman" panose="02020603050405020304" pitchFamily="18" charset="0"/>
                <a:cs typeface="Arial" panose="020B0604020202020204" pitchFamily="34" charset="0"/>
              </a:rPr>
              <a:t> </a:t>
            </a:r>
            <a:r>
              <a:rPr lang="en-US" sz="2200" b="1" dirty="0" smtClean="0">
                <a:latin typeface="Times New Roman" panose="02020603050405020304" pitchFamily="18" charset="0"/>
                <a:cs typeface="Arial" panose="020B0604020202020204" pitchFamily="34" charset="0"/>
              </a:rPr>
              <a:t>DL</a:t>
            </a:r>
            <a:r>
              <a:rPr lang="ar-SA" sz="2200" b="1" dirty="0" smtClean="0">
                <a:latin typeface="Times New Roman" panose="02020603050405020304" pitchFamily="18" charset="0"/>
                <a:cs typeface="Arial" panose="020B0604020202020204" pitchFamily="34" charset="0"/>
              </a:rPr>
              <a:t> طول </a:t>
            </a:r>
            <a:r>
              <a:rPr lang="ar-SA" sz="2200" b="1" dirty="0">
                <a:latin typeface="Times New Roman" panose="02020603050405020304" pitchFamily="18" charset="0"/>
                <a:cs typeface="Arial" panose="020B0604020202020204" pitchFamily="34" charset="0"/>
              </a:rPr>
              <a:t>المسافة المستقيمة بين المنبع والمصب للمجرى الرئيس (كم).</a:t>
            </a:r>
            <a:endParaRPr lang="en-US" sz="2200" b="1" dirty="0">
              <a:latin typeface="Times New Roman" panose="02020603050405020304" pitchFamily="18" charset="0"/>
              <a:cs typeface="Arial" panose="020B0604020202020204" pitchFamily="34" charset="0"/>
            </a:endParaRPr>
          </a:p>
        </p:txBody>
      </p:sp>
      <p:pic>
        <p:nvPicPr>
          <p:cNvPr id="4" name="Picture 3"/>
          <p:cNvPicPr>
            <a:picLocks noChangeAspect="1"/>
          </p:cNvPicPr>
          <p:nvPr/>
        </p:nvPicPr>
        <p:blipFill>
          <a:blip r:embed="rId2"/>
          <a:stretch>
            <a:fillRect/>
          </a:stretch>
        </p:blipFill>
        <p:spPr>
          <a:xfrm>
            <a:off x="1600200" y="2819400"/>
            <a:ext cx="3626602" cy="822960"/>
          </a:xfrm>
          <a:prstGeom prst="rect">
            <a:avLst/>
          </a:prstGeom>
        </p:spPr>
      </p:pic>
    </p:spTree>
    <p:extLst>
      <p:ext uri="{BB962C8B-B14F-4D97-AF65-F5344CB8AC3E}">
        <p14:creationId xmlns:p14="http://schemas.microsoft.com/office/powerpoint/2010/main" val="12037705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971800" y="2438400"/>
            <a:ext cx="5832648" cy="1644160"/>
          </a:xfrm>
        </p:spPr>
        <p:txBody>
          <a:bodyPr>
            <a:normAutofit/>
          </a:bodyPr>
          <a:lstStyle/>
          <a:p>
            <a:pPr algn="ctr" rtl="1"/>
            <a:r>
              <a:rPr lang="ar-SA" sz="4400" b="1" dirty="0"/>
              <a:t>الخصائص الهيدرولوجية </a:t>
            </a:r>
            <a:r>
              <a:rPr lang="ar-SA" sz="4400" b="1" dirty="0" smtClean="0"/>
              <a:t>لشبكات </a:t>
            </a:r>
            <a:r>
              <a:rPr lang="ar-SA" sz="4400" b="1" dirty="0"/>
              <a:t>التصريف السطحي</a:t>
            </a:r>
            <a:endParaRPr lang="en-US" sz="4400" b="1" dirty="0"/>
          </a:p>
        </p:txBody>
      </p:sp>
    </p:spTree>
    <p:extLst>
      <p:ext uri="{BB962C8B-B14F-4D97-AF65-F5344CB8AC3E}">
        <p14:creationId xmlns:p14="http://schemas.microsoft.com/office/powerpoint/2010/main" val="41415049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822960"/>
          </a:xfrm>
        </p:spPr>
        <p:txBody>
          <a:bodyPr>
            <a:normAutofit/>
          </a:bodyPr>
          <a:lstStyle/>
          <a:p>
            <a:pPr algn="ctr" rtl="1"/>
            <a:r>
              <a:rPr lang="ar-EG" sz="4000" dirty="0" smtClean="0"/>
              <a:t>مقدمة</a:t>
            </a:r>
            <a:endParaRPr lang="en-US" b="1" dirty="0"/>
          </a:p>
        </p:txBody>
      </p:sp>
      <p:sp>
        <p:nvSpPr>
          <p:cNvPr id="2" name="Content Placeholder 1"/>
          <p:cNvSpPr>
            <a:spLocks noGrp="1"/>
          </p:cNvSpPr>
          <p:nvPr>
            <p:ph idx="1"/>
          </p:nvPr>
        </p:nvSpPr>
        <p:spPr>
          <a:xfrm>
            <a:off x="457200" y="1524000"/>
            <a:ext cx="7239000" cy="4931736"/>
          </a:xfrm>
        </p:spPr>
        <p:txBody>
          <a:bodyPr>
            <a:normAutofit/>
          </a:bodyPr>
          <a:lstStyle/>
          <a:p>
            <a:pPr algn="just" rtl="1"/>
            <a:r>
              <a:rPr lang="ar-SA" b="1" dirty="0"/>
              <a:t>تؤثر خصائص شبكات التصريف </a:t>
            </a:r>
            <a:r>
              <a:rPr lang="ar-SA" b="1" dirty="0" smtClean="0"/>
              <a:t>السطحي، </a:t>
            </a:r>
            <a:r>
              <a:rPr lang="ar-SA" b="1" dirty="0"/>
              <a:t>وكذلك الخصائص </a:t>
            </a:r>
            <a:r>
              <a:rPr lang="ar-SA" b="1" dirty="0" err="1"/>
              <a:t>المورفومترية</a:t>
            </a:r>
            <a:r>
              <a:rPr lang="ar-SA" b="1" dirty="0"/>
              <a:t> للأحواض بشكل كبير على خصائصها </a:t>
            </a:r>
            <a:r>
              <a:rPr lang="ar-SA" b="1" dirty="0" smtClean="0"/>
              <a:t>الهيدرولوجية.</a:t>
            </a:r>
          </a:p>
          <a:p>
            <a:pPr algn="just" rtl="1"/>
            <a:r>
              <a:rPr lang="ar-SA" b="1" dirty="0" smtClean="0"/>
              <a:t> ولإيضاح </a:t>
            </a:r>
            <a:r>
              <a:rPr lang="ar-SA" b="1" dirty="0"/>
              <a:t>الخصائص الهيدرولوجية لأحواض التصريف السطحي </a:t>
            </a:r>
            <a:r>
              <a:rPr lang="ar-SA" b="1" dirty="0" smtClean="0"/>
              <a:t>من الأهمية بمكان دراسة الآتي:</a:t>
            </a:r>
          </a:p>
          <a:p>
            <a:pPr algn="just" rtl="1"/>
            <a:r>
              <a:rPr lang="ar-SA" b="1" dirty="0" smtClean="0"/>
              <a:t> </a:t>
            </a:r>
            <a:r>
              <a:rPr lang="ar-SA" b="1" dirty="0"/>
              <a:t>الزمن الفاصل بين بداية التساقط وبدء الجريان </a:t>
            </a:r>
            <a:r>
              <a:rPr lang="ar-SA" b="1" dirty="0" smtClean="0"/>
              <a:t>السطحي</a:t>
            </a:r>
          </a:p>
          <a:p>
            <a:pPr algn="just" rtl="1"/>
            <a:r>
              <a:rPr lang="ar-SA" b="1" dirty="0" smtClean="0"/>
              <a:t> الفترة </a:t>
            </a:r>
            <a:r>
              <a:rPr lang="ar-SA" b="1" dirty="0"/>
              <a:t>الزمنية </a:t>
            </a:r>
            <a:r>
              <a:rPr lang="ar-SA" b="1" dirty="0" smtClean="0"/>
              <a:t>التي </a:t>
            </a:r>
            <a:r>
              <a:rPr lang="ar-SA" b="1" dirty="0"/>
              <a:t>تستغرقها المياه الجارية من خط تقسيم المياه إلى </a:t>
            </a:r>
            <a:r>
              <a:rPr lang="ar-SA" b="1" dirty="0" smtClean="0"/>
              <a:t>المصب (مخرج الحوض).</a:t>
            </a:r>
          </a:p>
          <a:p>
            <a:pPr algn="just" rtl="1"/>
            <a:r>
              <a:rPr lang="ar-SA" b="1" dirty="0" smtClean="0"/>
              <a:t> حساب </a:t>
            </a:r>
            <a:r>
              <a:rPr lang="ar-SA" b="1" dirty="0"/>
              <a:t>سرعة </a:t>
            </a:r>
            <a:r>
              <a:rPr lang="ar-SA" b="1" dirty="0" smtClean="0"/>
              <a:t>المياه.</a:t>
            </a:r>
          </a:p>
          <a:p>
            <a:pPr algn="just" rtl="1"/>
            <a:r>
              <a:rPr lang="ar-SA" b="1" dirty="0" smtClean="0"/>
              <a:t> إيجاد معدل </a:t>
            </a:r>
            <a:r>
              <a:rPr lang="ar-SA" b="1" dirty="0"/>
              <a:t>التصريف </a:t>
            </a:r>
            <a:r>
              <a:rPr lang="ar-SA" b="1" dirty="0" smtClean="0"/>
              <a:t>السطحي.</a:t>
            </a:r>
          </a:p>
          <a:p>
            <a:pPr algn="just" rtl="1"/>
            <a:r>
              <a:rPr lang="ar-SA" b="1" dirty="0" smtClean="0"/>
              <a:t> حساب زمن </a:t>
            </a:r>
            <a:r>
              <a:rPr lang="ar-SA" b="1" dirty="0"/>
              <a:t>التصريف.</a:t>
            </a:r>
          </a:p>
        </p:txBody>
      </p:sp>
    </p:spTree>
    <p:extLst>
      <p:ext uri="{BB962C8B-B14F-4D97-AF65-F5344CB8AC3E}">
        <p14:creationId xmlns:p14="http://schemas.microsoft.com/office/powerpoint/2010/main" val="40272790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822960"/>
          </a:xfrm>
        </p:spPr>
        <p:txBody>
          <a:bodyPr/>
          <a:lstStyle/>
          <a:p>
            <a:pPr algn="ctr" rtl="1"/>
            <a:r>
              <a:rPr lang="ar-EG" sz="4000" dirty="0"/>
              <a:t>زمن التباطــــؤ</a:t>
            </a:r>
            <a:endParaRPr lang="en-US" dirty="0"/>
          </a:p>
        </p:txBody>
      </p:sp>
      <p:sp>
        <p:nvSpPr>
          <p:cNvPr id="2" name="Content Placeholder 1"/>
          <p:cNvSpPr>
            <a:spLocks noGrp="1"/>
          </p:cNvSpPr>
          <p:nvPr>
            <p:ph idx="1"/>
          </p:nvPr>
        </p:nvSpPr>
        <p:spPr>
          <a:xfrm>
            <a:off x="457200" y="1447800"/>
            <a:ext cx="7239000" cy="4800600"/>
          </a:xfrm>
        </p:spPr>
        <p:txBody>
          <a:bodyPr>
            <a:noAutofit/>
          </a:bodyPr>
          <a:lstStyle/>
          <a:p>
            <a:pPr algn="just" rtl="1"/>
            <a:r>
              <a:rPr lang="ar-SA" sz="2000" b="1" dirty="0"/>
              <a:t>يعبر عن الزمن الفاصل بين بداية التساقط وبدء الجريان السطحي. ويعد من المعاملات الهامة المؤثرة بقوة في تحديد كمية </a:t>
            </a:r>
            <a:r>
              <a:rPr lang="ar-SA" sz="2000" b="1" dirty="0" smtClean="0"/>
              <a:t>الفاقد المائي؛ </a:t>
            </a:r>
            <a:r>
              <a:rPr lang="ar-SA" sz="2000" b="1" dirty="0"/>
              <a:t>حيث تتسرب كميات كبيرة من المياه في ثنايا التربة خلال فترة التباطؤ. ويتوقف طول زمن التباطؤ على نوع الصخور المكونة للسطح ومدى تأثرها بالشقوق والفواصل، بالإضافة إلى مدى تأثرها </a:t>
            </a:r>
            <a:r>
              <a:rPr lang="ar-SA" sz="2000" b="1" dirty="0" smtClean="0"/>
              <a:t>بالتجوية، وتطبق معادلة </a:t>
            </a:r>
            <a:r>
              <a:rPr lang="ar-SA" sz="2000" b="1" dirty="0">
                <a:solidFill>
                  <a:prstClr val="black"/>
                </a:solidFill>
              </a:rPr>
              <a:t>(</a:t>
            </a:r>
            <a:r>
              <a:rPr lang="en-US" sz="2000" b="1" dirty="0">
                <a:solidFill>
                  <a:prstClr val="black"/>
                </a:solidFill>
              </a:rPr>
              <a:t>(</a:t>
            </a:r>
            <a:r>
              <a:rPr lang="en-US" sz="2000" b="1" dirty="0" err="1">
                <a:solidFill>
                  <a:prstClr val="black"/>
                </a:solidFill>
              </a:rPr>
              <a:t>Hichock</a:t>
            </a:r>
            <a:r>
              <a:rPr lang="en-US" sz="2000" b="1" dirty="0">
                <a:solidFill>
                  <a:prstClr val="black"/>
                </a:solidFill>
              </a:rPr>
              <a:t> , </a:t>
            </a:r>
            <a:r>
              <a:rPr lang="en-US" sz="2000" b="1" dirty="0" smtClean="0">
                <a:solidFill>
                  <a:prstClr val="black"/>
                </a:solidFill>
              </a:rPr>
              <a:t>1959</a:t>
            </a:r>
            <a:r>
              <a:rPr lang="ar-SA" sz="2000" b="1" dirty="0" smtClean="0">
                <a:solidFill>
                  <a:prstClr val="black"/>
                </a:solidFill>
              </a:rPr>
              <a:t> </a:t>
            </a:r>
            <a:r>
              <a:rPr lang="ar-SA" sz="2000" b="1" dirty="0" smtClean="0"/>
              <a:t>التالية لإيجاد </a:t>
            </a:r>
            <a:r>
              <a:rPr lang="ar-SA" sz="2000" b="1" dirty="0"/>
              <a:t>زمن التباطؤ </a:t>
            </a:r>
            <a:r>
              <a:rPr lang="ar-SA" sz="2000" b="1" dirty="0" smtClean="0"/>
              <a:t>لشبكات التصريف المائية</a:t>
            </a:r>
          </a:p>
          <a:p>
            <a:pPr lvl="0" algn="just">
              <a:buClr>
                <a:srgbClr val="B13F9A"/>
              </a:buClr>
            </a:pPr>
            <a:r>
              <a:rPr lang="ar-SA" sz="2400" b="1" dirty="0" smtClean="0"/>
              <a:t> </a:t>
            </a:r>
            <a:r>
              <a:rPr lang="en-US" sz="2000" b="1" dirty="0" smtClean="0"/>
              <a:t>Tl </a:t>
            </a:r>
            <a:r>
              <a:rPr lang="en-US" sz="2000" b="1" dirty="0"/>
              <a:t>= KI (A)0.3 / [ </a:t>
            </a:r>
            <a:r>
              <a:rPr lang="en-US" sz="2000" b="1" dirty="0" err="1"/>
              <a:t>sa</a:t>
            </a:r>
            <a:r>
              <a:rPr lang="en-US" sz="2000" b="1" dirty="0"/>
              <a:t> / </a:t>
            </a:r>
            <a:r>
              <a:rPr lang="en-US" sz="2000" b="1" dirty="0" err="1"/>
              <a:t>Dd</a:t>
            </a:r>
            <a:r>
              <a:rPr lang="en-US" sz="2000" b="1" dirty="0" smtClean="0"/>
              <a:t>]</a:t>
            </a:r>
          </a:p>
          <a:p>
            <a:pPr marL="0" marR="0" indent="0" algn="justLow" rtl="1">
              <a:spcBef>
                <a:spcPts val="0"/>
              </a:spcBef>
              <a:spcAft>
                <a:spcPts val="0"/>
              </a:spcAft>
              <a:buNone/>
            </a:pPr>
            <a:r>
              <a:rPr lang="ar-SA" sz="2400" b="1" dirty="0" smtClean="0">
                <a:latin typeface="Times New Roman" panose="02020603050405020304" pitchFamily="18" charset="0"/>
                <a:ea typeface="Calibri" panose="020F0502020204030204" pitchFamily="34" charset="0"/>
                <a:cs typeface="Simplified Arabic" panose="02020603050405020304" pitchFamily="18" charset="-78"/>
              </a:rPr>
              <a:t>   </a:t>
            </a:r>
            <a:r>
              <a:rPr lang="ar-SA" sz="2000" b="1" dirty="0"/>
              <a:t>حيث:</a:t>
            </a:r>
          </a:p>
          <a:p>
            <a:pPr marL="0" marR="0" algn="justLow" rtl="1">
              <a:spcBef>
                <a:spcPts val="0"/>
              </a:spcBef>
              <a:spcAft>
                <a:spcPts val="0"/>
              </a:spcAft>
            </a:pPr>
            <a:r>
              <a:rPr lang="ar-SA" sz="2400" b="1" dirty="0" smtClean="0">
                <a:latin typeface="Times New Roman" panose="02020603050405020304" pitchFamily="18" charset="0"/>
                <a:ea typeface="Calibri" panose="020F0502020204030204" pitchFamily="34" charset="0"/>
                <a:cs typeface="Simplified Arabic" panose="02020603050405020304" pitchFamily="18" charset="-78"/>
              </a:rPr>
              <a:t> </a:t>
            </a:r>
            <a:r>
              <a:rPr lang="en-US" sz="2000" b="1" dirty="0" smtClean="0">
                <a:latin typeface="Simplified Arabic" panose="02020603050405020304" pitchFamily="18" charset="-78"/>
                <a:ea typeface="Calibri" panose="020F0502020204030204" pitchFamily="34" charset="0"/>
              </a:rPr>
              <a:t>TL</a:t>
            </a:r>
            <a:r>
              <a:rPr lang="ar-SA" sz="2000" b="1" dirty="0" smtClean="0">
                <a:latin typeface="Times New Roman" panose="02020603050405020304" pitchFamily="18" charset="0"/>
                <a:ea typeface="Calibri" panose="020F0502020204030204" pitchFamily="34" charset="0"/>
              </a:rPr>
              <a:t> </a:t>
            </a:r>
            <a:r>
              <a:rPr lang="ar-SA" sz="2000" b="1" dirty="0">
                <a:latin typeface="Times New Roman" panose="02020603050405020304" pitchFamily="18" charset="0"/>
                <a:ea typeface="Calibri" panose="020F0502020204030204" pitchFamily="34" charset="0"/>
              </a:rPr>
              <a:t>زمن </a:t>
            </a:r>
            <a:r>
              <a:rPr lang="ar-SA" sz="2000" b="1" dirty="0" smtClean="0">
                <a:latin typeface="Times New Roman" panose="02020603050405020304" pitchFamily="18" charset="0"/>
                <a:ea typeface="Calibri" panose="020F0502020204030204" pitchFamily="34" charset="0"/>
              </a:rPr>
              <a:t>التباطؤ</a:t>
            </a:r>
          </a:p>
          <a:p>
            <a:pPr marL="0" marR="0" algn="justLow" rtl="1">
              <a:spcBef>
                <a:spcPts val="0"/>
              </a:spcBef>
              <a:spcAft>
                <a:spcPts val="0"/>
              </a:spcAft>
            </a:pPr>
            <a:r>
              <a:rPr lang="ar-SA" sz="2000" b="1" dirty="0" smtClean="0">
                <a:latin typeface="Times New Roman" panose="02020603050405020304" pitchFamily="18" charset="0"/>
                <a:ea typeface="Calibri" panose="020F0502020204030204" pitchFamily="34" charset="0"/>
              </a:rPr>
              <a:t> </a:t>
            </a:r>
            <a:r>
              <a:rPr lang="en-US" sz="2000" b="1" dirty="0">
                <a:latin typeface="Simplified Arabic" panose="02020603050405020304" pitchFamily="18" charset="-78"/>
                <a:ea typeface="Calibri" panose="020F0502020204030204" pitchFamily="34" charset="0"/>
              </a:rPr>
              <a:t>A</a:t>
            </a:r>
            <a:r>
              <a:rPr lang="ar-SA" sz="2000" b="1" dirty="0">
                <a:latin typeface="Times New Roman" panose="02020603050405020304" pitchFamily="18" charset="0"/>
                <a:ea typeface="Calibri" panose="020F0502020204030204" pitchFamily="34" charset="0"/>
              </a:rPr>
              <a:t> </a:t>
            </a:r>
            <a:r>
              <a:rPr lang="ar-SA" sz="2000" b="1" dirty="0" smtClean="0">
                <a:latin typeface="Times New Roman" panose="02020603050405020304" pitchFamily="18" charset="0"/>
                <a:ea typeface="Calibri" panose="020F0502020204030204" pitchFamily="34" charset="0"/>
              </a:rPr>
              <a:t>مساحة </a:t>
            </a:r>
            <a:r>
              <a:rPr lang="ar-SA" sz="2000" b="1" dirty="0">
                <a:latin typeface="Times New Roman" panose="02020603050405020304" pitchFamily="18" charset="0"/>
                <a:ea typeface="Calibri" panose="020F0502020204030204" pitchFamily="34" charset="0"/>
              </a:rPr>
              <a:t>الحوض     </a:t>
            </a:r>
            <a:endParaRPr lang="ar-SA" sz="2000" b="1" dirty="0" smtClean="0">
              <a:latin typeface="Times New Roman" panose="02020603050405020304" pitchFamily="18" charset="0"/>
              <a:ea typeface="Calibri" panose="020F0502020204030204" pitchFamily="34" charset="0"/>
            </a:endParaRPr>
          </a:p>
          <a:p>
            <a:pPr marL="0" marR="0" algn="justLow" rtl="1">
              <a:spcBef>
                <a:spcPts val="0"/>
              </a:spcBef>
              <a:spcAft>
                <a:spcPts val="0"/>
              </a:spcAft>
            </a:pPr>
            <a:r>
              <a:rPr lang="ar-SA" sz="2000" b="1" dirty="0" smtClean="0">
                <a:latin typeface="Times New Roman" panose="02020603050405020304" pitchFamily="18" charset="0"/>
                <a:ea typeface="Calibri" panose="020F0502020204030204" pitchFamily="34" charset="0"/>
              </a:rPr>
              <a:t> </a:t>
            </a:r>
            <a:r>
              <a:rPr lang="en-US" sz="2000" b="1" dirty="0" err="1">
                <a:latin typeface="Simplified Arabic" panose="02020603050405020304" pitchFamily="18" charset="-78"/>
                <a:ea typeface="Calibri" panose="020F0502020204030204" pitchFamily="34" charset="0"/>
              </a:rPr>
              <a:t>sa</a:t>
            </a:r>
            <a:r>
              <a:rPr lang="ar-SA" sz="2000" b="1" dirty="0">
                <a:latin typeface="Times New Roman" panose="02020603050405020304" pitchFamily="18" charset="0"/>
                <a:ea typeface="Calibri" panose="020F0502020204030204" pitchFamily="34" charset="0"/>
              </a:rPr>
              <a:t> </a:t>
            </a:r>
            <a:r>
              <a:rPr lang="ar-SA" sz="2000" b="1" dirty="0" smtClean="0">
                <a:latin typeface="Times New Roman" panose="02020603050405020304" pitchFamily="18" charset="0"/>
                <a:ea typeface="Calibri" panose="020F0502020204030204" pitchFamily="34" charset="0"/>
              </a:rPr>
              <a:t>متوسط </a:t>
            </a:r>
            <a:r>
              <a:rPr lang="ar-SA" sz="2000" b="1" dirty="0">
                <a:latin typeface="Times New Roman" panose="02020603050405020304" pitchFamily="18" charset="0"/>
                <a:ea typeface="Calibri" panose="020F0502020204030204" pitchFamily="34" charset="0"/>
              </a:rPr>
              <a:t>انحدار حوض التصريف </a:t>
            </a:r>
            <a:endParaRPr lang="ar-SA" sz="2000" b="1" dirty="0" smtClean="0">
              <a:latin typeface="Times New Roman" panose="02020603050405020304" pitchFamily="18" charset="0"/>
              <a:ea typeface="Calibri" panose="020F0502020204030204" pitchFamily="34" charset="0"/>
            </a:endParaRPr>
          </a:p>
          <a:p>
            <a:pPr marL="0" marR="0" algn="justLow" rtl="1">
              <a:spcBef>
                <a:spcPts val="0"/>
              </a:spcBef>
              <a:spcAft>
                <a:spcPts val="0"/>
              </a:spcAft>
            </a:pPr>
            <a:r>
              <a:rPr lang="en-US" sz="2000" b="1" dirty="0" err="1" smtClean="0">
                <a:latin typeface="Simplified Arabic" panose="02020603050405020304" pitchFamily="18" charset="-78"/>
                <a:ea typeface="Calibri" panose="020F0502020204030204" pitchFamily="34" charset="0"/>
              </a:rPr>
              <a:t>Dd</a:t>
            </a:r>
            <a:r>
              <a:rPr lang="ar-SA" sz="2000" b="1" dirty="0" smtClean="0">
                <a:latin typeface="Times New Roman" panose="02020603050405020304" pitchFamily="18" charset="0"/>
                <a:ea typeface="Calibri" panose="020F0502020204030204" pitchFamily="34" charset="0"/>
              </a:rPr>
              <a:t> كثافة </a:t>
            </a:r>
            <a:r>
              <a:rPr lang="ar-SA" sz="2000" b="1" dirty="0">
                <a:latin typeface="Times New Roman" panose="02020603050405020304" pitchFamily="18" charset="0"/>
                <a:ea typeface="Calibri" panose="020F0502020204030204" pitchFamily="34" charset="0"/>
              </a:rPr>
              <a:t>التصريف  </a:t>
            </a:r>
            <a:endParaRPr lang="ar-SA" sz="2000" b="1" dirty="0" smtClean="0">
              <a:latin typeface="Times New Roman" panose="02020603050405020304" pitchFamily="18" charset="0"/>
              <a:ea typeface="Calibri" panose="020F0502020204030204" pitchFamily="34" charset="0"/>
            </a:endParaRPr>
          </a:p>
          <a:p>
            <a:pPr marL="0" marR="0" algn="justLow" rtl="1">
              <a:spcBef>
                <a:spcPts val="0"/>
              </a:spcBef>
              <a:spcAft>
                <a:spcPts val="0"/>
              </a:spcAft>
            </a:pPr>
            <a:r>
              <a:rPr lang="en-US" sz="2000" b="1" dirty="0" smtClean="0">
                <a:latin typeface="Simplified Arabic" panose="02020603050405020304" pitchFamily="18" charset="-78"/>
                <a:ea typeface="Calibri" panose="020F0502020204030204" pitchFamily="34" charset="0"/>
              </a:rPr>
              <a:t>KI</a:t>
            </a:r>
            <a:r>
              <a:rPr lang="ar-SA" sz="2000" b="1" dirty="0" smtClean="0">
                <a:latin typeface="Times New Roman" panose="02020603050405020304" pitchFamily="18" charset="0"/>
                <a:ea typeface="Calibri" panose="020F0502020204030204" pitchFamily="34" charset="0"/>
              </a:rPr>
              <a:t> معامل </a:t>
            </a:r>
            <a:r>
              <a:rPr lang="ar-SA" sz="2000" b="1" dirty="0">
                <a:latin typeface="Times New Roman" panose="02020603050405020304" pitchFamily="18" charset="0"/>
                <a:ea typeface="Calibri" panose="020F0502020204030204" pitchFamily="34" charset="0"/>
              </a:rPr>
              <a:t>ثابت (0.4 للسطوح </a:t>
            </a:r>
            <a:r>
              <a:rPr lang="ar-SA" sz="2000" b="1" dirty="0" smtClean="0">
                <a:latin typeface="Times New Roman" panose="02020603050405020304" pitchFamily="18" charset="0"/>
                <a:ea typeface="Calibri" panose="020F0502020204030204" pitchFamily="34" charset="0"/>
              </a:rPr>
              <a:t>الجيرية </a:t>
            </a:r>
            <a:r>
              <a:rPr lang="ar-SA" sz="2000" b="1" dirty="0">
                <a:latin typeface="Times New Roman" panose="02020603050405020304" pitchFamily="18" charset="0"/>
                <a:ea typeface="Calibri" panose="020F0502020204030204" pitchFamily="34" charset="0"/>
              </a:rPr>
              <a:t>و 0.25 للسطوح الرملية والحصوية). </a:t>
            </a:r>
            <a:endParaRPr lang="en-US" sz="2000" b="1" dirty="0">
              <a:latin typeface="Times New Roman" panose="02020603050405020304" pitchFamily="18" charset="0"/>
              <a:ea typeface="Times New Roman" panose="02020603050405020304" pitchFamily="18" charset="0"/>
            </a:endParaRPr>
          </a:p>
          <a:p>
            <a:pPr algn="just" rtl="1"/>
            <a:endParaRPr lang="en-US" sz="2400" b="1" dirty="0" smtClean="0"/>
          </a:p>
        </p:txBody>
      </p:sp>
    </p:spTree>
    <p:extLst>
      <p:ext uri="{BB962C8B-B14F-4D97-AF65-F5344CB8AC3E}">
        <p14:creationId xmlns:p14="http://schemas.microsoft.com/office/powerpoint/2010/main" val="7823211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822960"/>
          </a:xfrm>
        </p:spPr>
        <p:txBody>
          <a:bodyPr>
            <a:normAutofit/>
          </a:bodyPr>
          <a:lstStyle/>
          <a:p>
            <a:pPr algn="r" rtl="1"/>
            <a:r>
              <a:rPr lang="ar-EG" sz="3200" dirty="0"/>
              <a:t>زمن التركيز</a:t>
            </a:r>
            <a:endParaRPr lang="en-US" sz="3200" dirty="0"/>
          </a:p>
        </p:txBody>
      </p:sp>
      <p:sp>
        <p:nvSpPr>
          <p:cNvPr id="2" name="Content Placeholder 1"/>
          <p:cNvSpPr>
            <a:spLocks noGrp="1"/>
          </p:cNvSpPr>
          <p:nvPr>
            <p:ph idx="1"/>
          </p:nvPr>
        </p:nvSpPr>
        <p:spPr>
          <a:xfrm>
            <a:off x="457200" y="1447800"/>
            <a:ext cx="7239000" cy="1295400"/>
          </a:xfrm>
        </p:spPr>
        <p:txBody>
          <a:bodyPr>
            <a:noAutofit/>
          </a:bodyPr>
          <a:lstStyle/>
          <a:p>
            <a:pPr marL="0" indent="0" algn="just" rtl="1">
              <a:buNone/>
            </a:pPr>
            <a:r>
              <a:rPr lang="ar-SA" sz="2400" b="1" dirty="0" smtClean="0"/>
              <a:t>يعرف </a:t>
            </a:r>
            <a:r>
              <a:rPr lang="ar-SA" sz="2400" b="1" dirty="0"/>
              <a:t>أحياناً بوقت الذروة، ويعبر عن الفترة الزمنية </a:t>
            </a:r>
            <a:r>
              <a:rPr lang="ar-SA" sz="2400" b="1" dirty="0" smtClean="0"/>
              <a:t>التي </a:t>
            </a:r>
            <a:r>
              <a:rPr lang="ar-SA" sz="2400" b="1" dirty="0"/>
              <a:t>تستغرقها كميات الأمطار الساقطة في شكل مياه جارية من أبعد نقطة من خط تقسيم المياه للوصول إلى مخرج الحوض </a:t>
            </a:r>
            <a:endParaRPr lang="en-US" sz="2400" b="1" dirty="0" smtClean="0"/>
          </a:p>
        </p:txBody>
      </p:sp>
      <p:sp>
        <p:nvSpPr>
          <p:cNvPr id="6" name="Title 2"/>
          <p:cNvSpPr txBox="1">
            <a:spLocks/>
          </p:cNvSpPr>
          <p:nvPr/>
        </p:nvSpPr>
        <p:spPr>
          <a:xfrm>
            <a:off x="762000" y="2590800"/>
            <a:ext cx="7239000" cy="822960"/>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r" rtl="1"/>
            <a:r>
              <a:rPr lang="ar-EG" sz="4000" dirty="0" smtClean="0"/>
              <a:t> </a:t>
            </a:r>
            <a:r>
              <a:rPr lang="ar-EG" sz="3200" dirty="0" smtClean="0"/>
              <a:t>معدل التصريف السطحي</a:t>
            </a:r>
            <a:endParaRPr lang="en-US" sz="3200" dirty="0"/>
          </a:p>
        </p:txBody>
      </p:sp>
      <p:sp>
        <p:nvSpPr>
          <p:cNvPr id="7" name="Content Placeholder 1"/>
          <p:cNvSpPr txBox="1">
            <a:spLocks/>
          </p:cNvSpPr>
          <p:nvPr/>
        </p:nvSpPr>
        <p:spPr>
          <a:xfrm>
            <a:off x="609600" y="3733800"/>
            <a:ext cx="7239000" cy="2514600"/>
          </a:xfrm>
          <a:prstGeom prst="rect">
            <a:avLst/>
          </a:prstGeom>
        </p:spPr>
        <p:txBody>
          <a:bodyPr vert="horz">
            <a:noAutofit/>
          </a:bodyPr>
          <a:lst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a:lstStyle>
          <a:p>
            <a:pPr marL="0" indent="0" algn="just" rtl="1">
              <a:buFont typeface="Wingdings 2"/>
              <a:buNone/>
            </a:pPr>
            <a:r>
              <a:rPr lang="ar-SA" sz="2400" b="1" dirty="0" smtClean="0"/>
              <a:t>يعبر عن كمية المياه المتجمعة مع الأخذ في الاعتبار أن حساب معدل التصريف يعتمد على أن كل أجزاء الحوض تضيف لحجم التصريف كمية متساوية من المياه على فرض أن كل أجزاء الحوض تسقط عليها كميات أمطار متساوية.</a:t>
            </a:r>
          </a:p>
          <a:p>
            <a:pPr marL="0" indent="0" algn="just" rtl="1">
              <a:buFont typeface="Wingdings 2"/>
              <a:buNone/>
            </a:pPr>
            <a:r>
              <a:rPr lang="ar-SA" sz="2400" b="1" dirty="0" smtClean="0"/>
              <a:t>وهذا الفرض لا يتحقق في أحواض التصريف كبيرة المساحة،  بل يتحقق في الأحواض صغيرة المساحة</a:t>
            </a:r>
          </a:p>
          <a:p>
            <a:pPr algn="just" rtl="1"/>
            <a:endParaRPr lang="en-US" sz="2400" b="1" dirty="0" smtClean="0"/>
          </a:p>
          <a:p>
            <a:pPr marL="0" indent="0" algn="just" rtl="1">
              <a:buFont typeface="Wingdings 2"/>
              <a:buNone/>
            </a:pPr>
            <a:r>
              <a:rPr lang="ar-SA" sz="2400" b="1" dirty="0" smtClean="0"/>
              <a:t>   </a:t>
            </a:r>
            <a:endParaRPr lang="ar-SA" sz="2200" b="1" dirty="0" smtClean="0">
              <a:latin typeface="Times New Roman" panose="02020603050405020304" pitchFamily="18" charset="0"/>
              <a:cs typeface="Arial" panose="020B0604020202020204" pitchFamily="34" charset="0"/>
            </a:endParaRPr>
          </a:p>
          <a:p>
            <a:pPr marL="0" indent="0" algn="just" rtl="1">
              <a:buFont typeface="Wingdings 2"/>
              <a:buNone/>
            </a:pPr>
            <a:r>
              <a:rPr lang="ar-SA" sz="2200" b="1" dirty="0" smtClean="0">
                <a:latin typeface="Times New Roman" panose="02020603050405020304" pitchFamily="18" charset="0"/>
                <a:cs typeface="Arial" panose="020B0604020202020204" pitchFamily="34" charset="0"/>
              </a:rPr>
              <a:t>    </a:t>
            </a:r>
            <a:endParaRPr lang="en-US" sz="2200" b="1" dirty="0">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8823742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822960"/>
          </a:xfrm>
        </p:spPr>
        <p:txBody>
          <a:bodyPr/>
          <a:lstStyle/>
          <a:p>
            <a:pPr algn="ctr" rtl="1"/>
            <a:r>
              <a:rPr lang="ar-EG" sz="4000" dirty="0"/>
              <a:t>زمن تصريف الأحواض</a:t>
            </a:r>
            <a:endParaRPr lang="en-US" dirty="0"/>
          </a:p>
        </p:txBody>
      </p:sp>
      <p:sp>
        <p:nvSpPr>
          <p:cNvPr id="2" name="Content Placeholder 1"/>
          <p:cNvSpPr>
            <a:spLocks noGrp="1"/>
          </p:cNvSpPr>
          <p:nvPr>
            <p:ph idx="1"/>
          </p:nvPr>
        </p:nvSpPr>
        <p:spPr>
          <a:xfrm>
            <a:off x="457200" y="1295400"/>
            <a:ext cx="7239000" cy="5181600"/>
          </a:xfrm>
        </p:spPr>
        <p:txBody>
          <a:bodyPr>
            <a:noAutofit/>
          </a:bodyPr>
          <a:lstStyle/>
          <a:p>
            <a:pPr algn="just" rtl="1"/>
            <a:r>
              <a:rPr lang="ar-SA" sz="2400" b="1" dirty="0"/>
              <a:t>يقصد بزمن التصريف الفترة اللازمة للحوض ليتمكن من صرف كافة مياهه من مكان سقوطها وحتى مخرجها عند </a:t>
            </a:r>
            <a:r>
              <a:rPr lang="ar-SA" sz="2400" b="1" dirty="0" smtClean="0"/>
              <a:t>المصب، وتم </a:t>
            </a:r>
            <a:r>
              <a:rPr lang="ar-SA" sz="2400" b="1" dirty="0"/>
              <a:t>حساب زمن التصريف الحوض من المعادلة التالية (</a:t>
            </a:r>
            <a:r>
              <a:rPr lang="ar-SA" sz="2400" b="1" dirty="0" err="1"/>
              <a:t>السلاوى</a:t>
            </a:r>
            <a:r>
              <a:rPr lang="ar-SA" sz="2400" b="1" dirty="0"/>
              <a:t>، 1989</a:t>
            </a:r>
            <a:r>
              <a:rPr lang="ar-SA" sz="2400" b="1" dirty="0" smtClean="0"/>
              <a:t>):</a:t>
            </a:r>
          </a:p>
          <a:p>
            <a:pPr marL="0" indent="0" algn="just" rtl="1">
              <a:buNone/>
            </a:pPr>
            <a:endParaRPr lang="ar-SA" sz="2400" b="1" dirty="0" smtClean="0"/>
          </a:p>
          <a:p>
            <a:pPr marL="0" marR="0">
              <a:spcBef>
                <a:spcPts val="0"/>
              </a:spcBef>
              <a:spcAft>
                <a:spcPts val="0"/>
              </a:spcAft>
            </a:pPr>
            <a:r>
              <a:rPr lang="en-US" sz="2400" b="1" dirty="0">
                <a:latin typeface="Simplified Arabic" panose="02020603050405020304" pitchFamily="18" charset="-78"/>
                <a:ea typeface="Calibri" panose="020F0502020204030204" pitchFamily="34" charset="0"/>
              </a:rPr>
              <a:t>Td = (0.305 L )1.15/ </a:t>
            </a:r>
            <a:r>
              <a:rPr lang="en-US" sz="2400" b="1" dirty="0" smtClean="0">
                <a:latin typeface="Simplified Arabic" panose="02020603050405020304" pitchFamily="18" charset="-78"/>
                <a:ea typeface="Calibri" panose="020F0502020204030204" pitchFamily="34" charset="0"/>
              </a:rPr>
              <a:t>LD </a:t>
            </a:r>
            <a:r>
              <a:rPr lang="en-US" sz="2400" b="1" dirty="0">
                <a:latin typeface="Simplified Arabic" panose="02020603050405020304" pitchFamily="18" charset="-78"/>
                <a:ea typeface="Calibri" panose="020F0502020204030204" pitchFamily="34" charset="0"/>
              </a:rPr>
              <a:t>(0.305 H) </a:t>
            </a:r>
            <a:r>
              <a:rPr lang="en-US" sz="2400" b="1" dirty="0" smtClean="0">
                <a:latin typeface="Simplified Arabic" panose="02020603050405020304" pitchFamily="18" charset="-78"/>
                <a:ea typeface="Calibri" panose="020F0502020204030204" pitchFamily="34" charset="0"/>
              </a:rPr>
              <a:t>0.38</a:t>
            </a:r>
          </a:p>
          <a:p>
            <a:pPr marL="0" marR="0" algn="r" rtl="1">
              <a:spcBef>
                <a:spcPts val="0"/>
              </a:spcBef>
              <a:spcAft>
                <a:spcPts val="0"/>
              </a:spcAft>
            </a:pPr>
            <a:endParaRPr lang="en-US" sz="2400" dirty="0">
              <a:latin typeface="Times New Roman" panose="02020603050405020304" pitchFamily="18" charset="0"/>
              <a:ea typeface="Times New Roman" panose="02020603050405020304" pitchFamily="18" charset="0"/>
            </a:endParaRPr>
          </a:p>
          <a:p>
            <a:pPr marL="0" marR="0" indent="0" algn="justLow" rtl="1">
              <a:spcBef>
                <a:spcPts val="0"/>
              </a:spcBef>
              <a:spcAft>
                <a:spcPts val="0"/>
              </a:spcAft>
              <a:buNone/>
            </a:pPr>
            <a:r>
              <a:rPr lang="ar-SA" sz="2400" b="1" dirty="0" smtClean="0">
                <a:latin typeface="Times New Roman" panose="02020603050405020304" pitchFamily="18" charset="0"/>
                <a:ea typeface="Calibri" panose="020F0502020204030204" pitchFamily="34" charset="0"/>
                <a:cs typeface="Simplified Arabic" panose="02020603050405020304" pitchFamily="18" charset="-78"/>
              </a:rPr>
              <a:t>   حيث:</a:t>
            </a:r>
          </a:p>
          <a:p>
            <a:pPr marL="0" marR="0" algn="justLow" rtl="1">
              <a:spcBef>
                <a:spcPts val="0"/>
              </a:spcBef>
              <a:spcAft>
                <a:spcPts val="0"/>
              </a:spcAft>
            </a:pPr>
            <a:r>
              <a:rPr lang="en-US" sz="2400" b="1" dirty="0" smtClean="0"/>
              <a:t>Td </a:t>
            </a:r>
            <a:r>
              <a:rPr lang="ar-SA" sz="2400" b="1" dirty="0" smtClean="0"/>
              <a:t>   </a:t>
            </a:r>
            <a:r>
              <a:rPr lang="ar-SA" sz="2400" b="1" dirty="0"/>
              <a:t>زمن تصريف الحوض </a:t>
            </a:r>
            <a:endParaRPr lang="ar-SA" sz="2400" b="1" dirty="0"/>
          </a:p>
          <a:p>
            <a:pPr marL="0" marR="0" algn="justLow" rtl="1">
              <a:spcBef>
                <a:spcPts val="0"/>
              </a:spcBef>
              <a:spcAft>
                <a:spcPts val="0"/>
              </a:spcAft>
            </a:pPr>
            <a:r>
              <a:rPr lang="en-US" sz="2400" b="1" dirty="0" smtClean="0"/>
              <a:t>L </a:t>
            </a:r>
            <a:r>
              <a:rPr lang="ar-SA" sz="2400" b="1" dirty="0" smtClean="0"/>
              <a:t> </a:t>
            </a:r>
            <a:r>
              <a:rPr lang="ar-SA" sz="2400" b="1" dirty="0"/>
              <a:t>طول </a:t>
            </a:r>
            <a:r>
              <a:rPr lang="ar-SA" sz="2400" b="1" dirty="0"/>
              <a:t>المجري الرئيسي </a:t>
            </a:r>
            <a:r>
              <a:rPr lang="ar-SA" sz="2400" b="1" dirty="0"/>
              <a:t>بالمتر</a:t>
            </a:r>
          </a:p>
          <a:p>
            <a:pPr marL="0" marR="0" algn="justLow" rtl="1">
              <a:spcBef>
                <a:spcPts val="0"/>
              </a:spcBef>
              <a:spcAft>
                <a:spcPts val="0"/>
              </a:spcAft>
            </a:pPr>
            <a:r>
              <a:rPr lang="en-US" sz="2400" b="1" dirty="0" smtClean="0"/>
              <a:t>LD </a:t>
            </a:r>
            <a:r>
              <a:rPr lang="ar-SA" sz="2400" b="1" dirty="0" smtClean="0"/>
              <a:t> </a:t>
            </a:r>
            <a:r>
              <a:rPr lang="ar-SA" sz="2400" b="1" dirty="0"/>
              <a:t>فرق </a:t>
            </a:r>
            <a:r>
              <a:rPr lang="ar-SA" sz="2400" b="1" dirty="0"/>
              <a:t>المنسوب </a:t>
            </a:r>
            <a:endParaRPr lang="en-US" sz="2400" b="1" dirty="0"/>
          </a:p>
          <a:p>
            <a:pPr algn="r" rtl="1"/>
            <a:r>
              <a:rPr lang="en-US" sz="2400" b="1" dirty="0"/>
              <a:t>) </a:t>
            </a:r>
            <a:r>
              <a:rPr lang="ar-SA" sz="2400" b="1" dirty="0"/>
              <a:t>0.305) مقدار </a:t>
            </a:r>
            <a:r>
              <a:rPr lang="ar-SA" sz="2400" b="1" dirty="0"/>
              <a:t>ثابت</a:t>
            </a:r>
            <a:endParaRPr lang="en-US" sz="2400" b="1" dirty="0"/>
          </a:p>
        </p:txBody>
      </p:sp>
    </p:spTree>
    <p:extLst>
      <p:ext uri="{BB962C8B-B14F-4D97-AF65-F5344CB8AC3E}">
        <p14:creationId xmlns:p14="http://schemas.microsoft.com/office/powerpoint/2010/main" val="24351164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890391"/>
            <a:ext cx="4419600" cy="70788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w="31550" cmpd="sng">
                  <a:gradFill>
                    <a:gsLst>
                      <a:gs pos="25000">
                        <a:srgbClr val="0F6FC6">
                          <a:shade val="25000"/>
                          <a:satMod val="190000"/>
                        </a:srgbClr>
                      </a:gs>
                      <a:gs pos="80000">
                        <a:srgbClr val="0F6FC6">
                          <a:tint val="75000"/>
                          <a:satMod val="190000"/>
                        </a:srgbClr>
                      </a:gs>
                    </a:gsLst>
                    <a:lin ang="5400000"/>
                  </a:gradFill>
                  <a:prstDash val="solid"/>
                </a:ln>
                <a:solidFill>
                  <a:srgbClr val="FFFFFF"/>
                </a:solidFill>
                <a:effectLst>
                  <a:outerShdw blurRad="41275" dist="12700" dir="12000000" algn="tl" rotWithShape="0">
                    <a:srgbClr val="000000">
                      <a:alpha val="40000"/>
                    </a:srgbClr>
                  </a:outerShdw>
                </a:effectLst>
                <a:uLnTx/>
                <a:uFillTx/>
                <a:latin typeface="Georgia"/>
                <a:ea typeface="+mn-ea"/>
                <a:cs typeface="+mn-cs"/>
              </a:rPr>
              <a:t>To Be Continued</a:t>
            </a:r>
          </a:p>
        </p:txBody>
      </p:sp>
    </p:spTree>
    <p:extLst>
      <p:ext uri="{BB962C8B-B14F-4D97-AF65-F5344CB8AC3E}">
        <p14:creationId xmlns:p14="http://schemas.microsoft.com/office/powerpoint/2010/main" val="42123013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971800" y="2590800"/>
            <a:ext cx="5832648" cy="1644160"/>
          </a:xfrm>
        </p:spPr>
        <p:txBody>
          <a:bodyPr>
            <a:normAutofit/>
          </a:bodyPr>
          <a:lstStyle/>
          <a:p>
            <a:pPr algn="ctr" rtl="1"/>
            <a:r>
              <a:rPr lang="ar-SA" sz="4400" b="1" dirty="0"/>
              <a:t>المتغيرات </a:t>
            </a:r>
            <a:r>
              <a:rPr lang="ar-SA" sz="4400" b="1" dirty="0" err="1"/>
              <a:t>المورفومترية</a:t>
            </a:r>
            <a:r>
              <a:rPr lang="ar-SA" sz="4400" b="1" dirty="0"/>
              <a:t> </a:t>
            </a:r>
            <a:r>
              <a:rPr lang="ar-SA" sz="4400" b="1" dirty="0" smtClean="0"/>
              <a:t>للشبكات </a:t>
            </a:r>
            <a:r>
              <a:rPr lang="ar-SA" sz="4400" b="1" dirty="0"/>
              <a:t>المائية</a:t>
            </a:r>
            <a:endParaRPr lang="en-US" sz="4400" b="1" dirty="0"/>
          </a:p>
        </p:txBody>
      </p:sp>
    </p:spTree>
    <p:extLst>
      <p:ext uri="{BB962C8B-B14F-4D97-AF65-F5344CB8AC3E}">
        <p14:creationId xmlns:p14="http://schemas.microsoft.com/office/powerpoint/2010/main" val="1988223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822960"/>
          </a:xfrm>
        </p:spPr>
        <p:txBody>
          <a:bodyPr>
            <a:normAutofit/>
          </a:bodyPr>
          <a:lstStyle/>
          <a:p>
            <a:pPr algn="ctr" rtl="1"/>
            <a:r>
              <a:rPr lang="ar-EG" sz="4000" dirty="0" smtClean="0"/>
              <a:t>مقدمة</a:t>
            </a:r>
            <a:endParaRPr lang="en-US" b="1" dirty="0"/>
          </a:p>
        </p:txBody>
      </p:sp>
      <p:sp>
        <p:nvSpPr>
          <p:cNvPr id="2" name="Content Placeholder 1"/>
          <p:cNvSpPr>
            <a:spLocks noGrp="1"/>
          </p:cNvSpPr>
          <p:nvPr>
            <p:ph idx="1"/>
          </p:nvPr>
        </p:nvSpPr>
        <p:spPr>
          <a:xfrm>
            <a:off x="457200" y="1268760"/>
            <a:ext cx="7239000" cy="5186976"/>
          </a:xfrm>
        </p:spPr>
        <p:txBody>
          <a:bodyPr>
            <a:normAutofit/>
          </a:bodyPr>
          <a:lstStyle/>
          <a:p>
            <a:pPr algn="just" rtl="1"/>
            <a:r>
              <a:rPr lang="ar-SA" b="1" dirty="0"/>
              <a:t>لمعرفة الخصائص الكمية لشبكات التصريف </a:t>
            </a:r>
            <a:r>
              <a:rPr lang="ar-SA" b="1" dirty="0" smtClean="0"/>
              <a:t>يتم </a:t>
            </a:r>
            <a:r>
              <a:rPr lang="ar-SA" b="1" dirty="0"/>
              <a:t>دراسة </a:t>
            </a:r>
            <a:r>
              <a:rPr lang="ar-SA" b="1" dirty="0" smtClean="0"/>
              <a:t>أعداد </a:t>
            </a:r>
            <a:r>
              <a:rPr lang="ar-SA" b="1" dirty="0"/>
              <a:t>المجاري </a:t>
            </a:r>
            <a:r>
              <a:rPr lang="en-US" sz="2000" b="1" dirty="0"/>
              <a:t>(Nu) Streams </a:t>
            </a:r>
            <a:r>
              <a:rPr lang="en-US" sz="2000" b="1" dirty="0" smtClean="0"/>
              <a:t>Numbers</a:t>
            </a:r>
            <a:r>
              <a:rPr lang="ar-SA" b="1" dirty="0" smtClean="0"/>
              <a:t>، وأطوال </a:t>
            </a:r>
            <a:r>
              <a:rPr lang="ar-SA" b="1" dirty="0"/>
              <a:t>المجاري </a:t>
            </a:r>
            <a:r>
              <a:rPr lang="en-US" sz="2000" b="1" dirty="0"/>
              <a:t>(Lu) Streams </a:t>
            </a:r>
            <a:r>
              <a:rPr lang="en-US" sz="2000" b="1" dirty="0" smtClean="0"/>
              <a:t>Length</a:t>
            </a:r>
            <a:r>
              <a:rPr lang="ar-SA" b="1" dirty="0" smtClean="0"/>
              <a:t>، وحساب الرتب، </a:t>
            </a:r>
            <a:r>
              <a:rPr lang="ar-SA" b="1" dirty="0"/>
              <a:t>ذلك </a:t>
            </a:r>
            <a:r>
              <a:rPr lang="ar-SA" b="1" dirty="0" smtClean="0"/>
              <a:t>ويعد أنسب الطرق لتحديد </a:t>
            </a:r>
            <a:r>
              <a:rPr lang="ar-SA" b="1" dirty="0"/>
              <a:t>رتب وحساب أعداد مجاري الشبكة المائية وأطوالها </a:t>
            </a:r>
            <a:r>
              <a:rPr lang="ar-SA" b="1" dirty="0" smtClean="0"/>
              <a:t>استخدام </a:t>
            </a:r>
            <a:r>
              <a:rPr lang="ar-SA" b="1" dirty="0"/>
              <a:t>طريقة </a:t>
            </a:r>
            <a:r>
              <a:rPr lang="ar-SA" b="1" dirty="0" err="1"/>
              <a:t>سترايلر</a:t>
            </a:r>
            <a:r>
              <a:rPr lang="ar-SA" b="1" dirty="0"/>
              <a:t> </a:t>
            </a:r>
            <a:r>
              <a:rPr lang="en-US" sz="2000" b="1" dirty="0" err="1" smtClean="0"/>
              <a:t>Strahler</a:t>
            </a:r>
            <a:r>
              <a:rPr lang="ar-SA" b="1" dirty="0" smtClean="0"/>
              <a:t>.</a:t>
            </a:r>
          </a:p>
          <a:p>
            <a:pPr algn="just" rtl="1"/>
            <a:endParaRPr lang="en-US" b="1" dirty="0"/>
          </a:p>
          <a:p>
            <a:pPr algn="just" rtl="1"/>
            <a:r>
              <a:rPr lang="ar-SA" b="1" dirty="0" smtClean="0"/>
              <a:t>كذلك يستلزم إيجاد معدل </a:t>
            </a:r>
            <a:r>
              <a:rPr lang="ar-SA" b="1" dirty="0"/>
              <a:t>تكرار </a:t>
            </a:r>
            <a:r>
              <a:rPr lang="ar-SA" b="1" dirty="0" smtClean="0"/>
              <a:t>المجاري، </a:t>
            </a:r>
            <a:r>
              <a:rPr lang="ar-SA" b="1" dirty="0"/>
              <a:t>ومعدلات </a:t>
            </a:r>
            <a:r>
              <a:rPr lang="ar-SA" b="1" dirty="0" smtClean="0"/>
              <a:t>البقاء، </a:t>
            </a:r>
            <a:r>
              <a:rPr lang="ar-SA" b="1" dirty="0"/>
              <a:t>وكثافة التصريف؛ أذ ترتبط تلك الخصائص </a:t>
            </a:r>
            <a:r>
              <a:rPr lang="ar-SA" b="1" dirty="0" smtClean="0"/>
              <a:t>ارتباطا </a:t>
            </a:r>
            <a:r>
              <a:rPr lang="ar-SA" b="1" dirty="0"/>
              <a:t>مباشراً بالمصادر المائية لتلك الأحواض؛ حيث أن شبكة التصريف السطحي من الظاهرات التضاريسية التي تتركز فيها مياه الجريان السطحي</a:t>
            </a:r>
            <a:r>
              <a:rPr lang="ar-SA" b="1" dirty="0" smtClean="0"/>
              <a:t>.</a:t>
            </a:r>
            <a:endParaRPr lang="ar-SA" b="1" dirty="0"/>
          </a:p>
        </p:txBody>
      </p:sp>
    </p:spTree>
    <p:extLst>
      <p:ext uri="{BB962C8B-B14F-4D97-AF65-F5344CB8AC3E}">
        <p14:creationId xmlns:p14="http://schemas.microsoft.com/office/powerpoint/2010/main" val="2574577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822960"/>
          </a:xfrm>
        </p:spPr>
        <p:txBody>
          <a:bodyPr>
            <a:normAutofit/>
          </a:bodyPr>
          <a:lstStyle/>
          <a:p>
            <a:pPr algn="ctr" rtl="1"/>
            <a:r>
              <a:rPr lang="ar-SA" sz="3600" dirty="0">
                <a:ea typeface="Times New Roman" panose="02020603050405020304" pitchFamily="18" charset="0"/>
                <a:cs typeface="Times New Roman" panose="02020603050405020304" pitchFamily="18" charset="0"/>
              </a:rPr>
              <a:t>رتب المجاري </a:t>
            </a:r>
            <a:r>
              <a:rPr lang="en-US" sz="3100" dirty="0">
                <a:latin typeface="Times New Roman" panose="02020603050405020304" pitchFamily="18" charset="0"/>
                <a:ea typeface="Times New Roman" panose="02020603050405020304" pitchFamily="18" charset="0"/>
              </a:rPr>
              <a:t>(S</a:t>
            </a:r>
            <a:r>
              <a:rPr lang="en-US" sz="3100" baseline="-25000" dirty="0">
                <a:latin typeface="Times New Roman" panose="02020603050405020304" pitchFamily="18" charset="0"/>
                <a:ea typeface="Times New Roman" panose="02020603050405020304" pitchFamily="18" charset="0"/>
              </a:rPr>
              <a:t>u</a:t>
            </a:r>
            <a:r>
              <a:rPr lang="en-US" sz="3100" dirty="0">
                <a:latin typeface="Times New Roman" panose="02020603050405020304" pitchFamily="18" charset="0"/>
                <a:ea typeface="Times New Roman" panose="02020603050405020304" pitchFamily="18" charset="0"/>
              </a:rPr>
              <a:t>) Streams Order</a:t>
            </a:r>
            <a:endParaRPr lang="en-US" sz="3100" dirty="0"/>
          </a:p>
        </p:txBody>
      </p:sp>
      <p:sp>
        <p:nvSpPr>
          <p:cNvPr id="2" name="Content Placeholder 1"/>
          <p:cNvSpPr>
            <a:spLocks noGrp="1"/>
          </p:cNvSpPr>
          <p:nvPr>
            <p:ph idx="1"/>
          </p:nvPr>
        </p:nvSpPr>
        <p:spPr>
          <a:xfrm>
            <a:off x="457200" y="1447800"/>
            <a:ext cx="7239000" cy="4800600"/>
          </a:xfrm>
        </p:spPr>
        <p:txBody>
          <a:bodyPr>
            <a:noAutofit/>
          </a:bodyPr>
          <a:lstStyle/>
          <a:p>
            <a:pPr algn="just" rtl="1"/>
            <a:r>
              <a:rPr lang="ar-SA" sz="2400" b="1" dirty="0"/>
              <a:t>تعد رتب المجاري من أولى عمليات التحليل </a:t>
            </a:r>
            <a:r>
              <a:rPr lang="ar-SA" sz="2400" b="1" dirty="0" err="1"/>
              <a:t>المورفومتري</a:t>
            </a:r>
            <a:r>
              <a:rPr lang="ar-SA" sz="2400" b="1" dirty="0"/>
              <a:t> لشبكة التصريف؛ حيث يتم تصنيف المجاري النهرية إلى رتب </a:t>
            </a:r>
            <a:r>
              <a:rPr lang="ar-SA" sz="2400" b="1" dirty="0" smtClean="0"/>
              <a:t>تصاعدية في ارقام متتابعة يتم </a:t>
            </a:r>
            <a:r>
              <a:rPr lang="ar-SA" sz="2400" b="1" dirty="0"/>
              <a:t>تنسيبها إلى المجاري في شبكة التصريف، </a:t>
            </a:r>
            <a:r>
              <a:rPr lang="ar-SA" sz="2400" b="1" dirty="0" smtClean="0"/>
              <a:t>وتعد </a:t>
            </a:r>
            <a:r>
              <a:rPr lang="ar-SA" sz="2400" b="1" dirty="0"/>
              <a:t>استخدام طريقة </a:t>
            </a:r>
            <a:r>
              <a:rPr lang="ar-SA" sz="2400" b="1" dirty="0" err="1" smtClean="0"/>
              <a:t>سترايلر</a:t>
            </a:r>
            <a:r>
              <a:rPr lang="ar-SA" sz="2400" b="1" dirty="0" smtClean="0"/>
              <a:t> من أنسب الطرق، ويقوم هذا التقسيم على نظام متكامل هرمي فيه تقسم شبكة المجاري المائية إلى رتب </a:t>
            </a:r>
            <a:r>
              <a:rPr lang="en-US" sz="2000" b="1" dirty="0" smtClean="0"/>
              <a:t>Orders</a:t>
            </a:r>
            <a:r>
              <a:rPr lang="ar-SA" sz="2400" b="1" dirty="0" smtClean="0"/>
              <a:t> متدرجة، ويتم تميز كل رتبة برمز مختلف. </a:t>
            </a:r>
          </a:p>
          <a:p>
            <a:pPr algn="just" rtl="1"/>
            <a:r>
              <a:rPr lang="ar-SA" sz="2400" b="1" dirty="0" smtClean="0"/>
              <a:t>ويعتمد </a:t>
            </a:r>
            <a:r>
              <a:rPr lang="ar-SA" sz="2400" b="1" dirty="0"/>
              <a:t>في حساب الرتب على أن المسيلات المائية، والجداول الصغيرة التي لا تصب فيها </a:t>
            </a:r>
            <a:r>
              <a:rPr lang="ar-SA" sz="2400" b="1" dirty="0" smtClean="0"/>
              <a:t>مسيلات </a:t>
            </a:r>
            <a:r>
              <a:rPr lang="ar-SA" sz="2400" b="1" dirty="0"/>
              <a:t>أو أودية أخرى تنتمي إلى </a:t>
            </a:r>
            <a:r>
              <a:rPr lang="ar-SA" sz="2400" b="1" dirty="0" smtClean="0"/>
              <a:t>الرتبة الأولى، </a:t>
            </a:r>
            <a:r>
              <a:rPr lang="ar-SA" sz="2400" b="1" dirty="0"/>
              <a:t>وعند التقاء مجرى مائي من </a:t>
            </a:r>
            <a:r>
              <a:rPr lang="ar-SA" sz="2400" b="1" dirty="0" smtClean="0"/>
              <a:t>الرتبة </a:t>
            </a:r>
            <a:r>
              <a:rPr lang="ar-SA" sz="2400" b="1" dirty="0"/>
              <a:t>الأولى مع مجرى أخر من </a:t>
            </a:r>
            <a:r>
              <a:rPr lang="ar-SA" sz="2400" b="1" dirty="0" smtClean="0"/>
              <a:t>الرتبة </a:t>
            </a:r>
            <a:r>
              <a:rPr lang="ar-SA" sz="2400" b="1" dirty="0"/>
              <a:t>نفسها يشكلان مجرى مائي من </a:t>
            </a:r>
            <a:r>
              <a:rPr lang="ar-SA" sz="2400" b="1" dirty="0" smtClean="0"/>
              <a:t>الرتبة الثانية، </a:t>
            </a:r>
            <a:r>
              <a:rPr lang="ar-SA" sz="2400" b="1" dirty="0"/>
              <a:t>وعند التقاء أودية </a:t>
            </a:r>
            <a:r>
              <a:rPr lang="ar-SA" sz="2400" b="1" dirty="0" smtClean="0"/>
              <a:t>الرتبة </a:t>
            </a:r>
            <a:r>
              <a:rPr lang="ar-SA" sz="2400" b="1" dirty="0"/>
              <a:t>الثانية يشكلان مجرى مائي من </a:t>
            </a:r>
            <a:r>
              <a:rPr lang="ar-SA" sz="2400" b="1" dirty="0" smtClean="0"/>
              <a:t>الرتبة </a:t>
            </a:r>
            <a:r>
              <a:rPr lang="ar-SA" sz="2400" b="1" dirty="0"/>
              <a:t>الثالثة، وهكذا حتى تصل إلى المصب الرئيس </a:t>
            </a:r>
            <a:r>
              <a:rPr lang="ar-SA" sz="2400" b="1" dirty="0" smtClean="0"/>
              <a:t>للنهر</a:t>
            </a:r>
            <a:r>
              <a:rPr lang="ar-SA" sz="2400" b="1" dirty="0"/>
              <a:t>.</a:t>
            </a:r>
            <a:endParaRPr lang="en-US" sz="2200" b="1" dirty="0">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7251347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pPr algn="ctr"/>
            <a:r>
              <a:rPr lang="ar-SA" dirty="0" smtClean="0"/>
              <a:t>رتب الشبكات المائية</a:t>
            </a:r>
            <a:endParaRPr lang="ar-SA"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14400" y="1066800"/>
            <a:ext cx="6400800" cy="5120640"/>
          </a:xfrm>
          <a:prstGeom prst="rect">
            <a:avLst/>
          </a:prstGeom>
          <a:ln>
            <a:noFill/>
          </a:ln>
          <a:effectLst>
            <a:softEdge rad="112500"/>
          </a:effectLst>
        </p:spPr>
      </p:pic>
    </p:spTree>
    <p:extLst>
      <p:ext uri="{BB962C8B-B14F-4D97-AF65-F5344CB8AC3E}">
        <p14:creationId xmlns:p14="http://schemas.microsoft.com/office/powerpoint/2010/main" val="8461539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822960"/>
          </a:xfrm>
        </p:spPr>
        <p:txBody>
          <a:bodyPr>
            <a:normAutofit/>
          </a:bodyPr>
          <a:lstStyle/>
          <a:p>
            <a:pPr marL="0" marR="0" indent="13335" algn="ctr" rtl="1">
              <a:lnSpc>
                <a:spcPct val="150000"/>
              </a:lnSpc>
              <a:spcBef>
                <a:spcPts val="0"/>
              </a:spcBef>
              <a:spcAft>
                <a:spcPts val="0"/>
              </a:spcAft>
              <a:tabLst>
                <a:tab pos="13335" algn="r"/>
              </a:tabLst>
            </a:pPr>
            <a:r>
              <a:rPr lang="ar-SA" sz="2800" dirty="0">
                <a:latin typeface="Calibri" panose="020F0502020204030204" pitchFamily="34" charset="0"/>
                <a:ea typeface="Times New Roman" panose="02020603050405020304" pitchFamily="18" charset="0"/>
                <a:cs typeface="Times New Roman" panose="02020603050405020304" pitchFamily="18" charset="0"/>
              </a:rPr>
              <a:t>تكرارية المجاري </a:t>
            </a:r>
            <a:r>
              <a:rPr lang="en-US" sz="2800" dirty="0">
                <a:latin typeface="Times New Roman" panose="02020603050405020304" pitchFamily="18" charset="0"/>
                <a:ea typeface="Times New Roman" panose="02020603050405020304" pitchFamily="18" charset="0"/>
                <a:cs typeface="Arial" panose="020B0604020202020204" pitchFamily="34" charset="0"/>
              </a:rPr>
              <a:t>(F</a:t>
            </a:r>
            <a:r>
              <a:rPr lang="en-US" sz="2800" baseline="-25000" dirty="0">
                <a:latin typeface="Times New Roman" panose="02020603050405020304" pitchFamily="18" charset="0"/>
                <a:ea typeface="Times New Roman" panose="02020603050405020304" pitchFamily="18" charset="0"/>
                <a:cs typeface="Arial" panose="020B0604020202020204" pitchFamily="34" charset="0"/>
              </a:rPr>
              <a:t>s</a:t>
            </a:r>
            <a:r>
              <a:rPr lang="en-US" sz="2800" dirty="0">
                <a:latin typeface="Times New Roman" panose="02020603050405020304" pitchFamily="18" charset="0"/>
                <a:ea typeface="Times New Roman" panose="02020603050405020304" pitchFamily="18" charset="0"/>
                <a:cs typeface="Arial" panose="020B0604020202020204" pitchFamily="34" charset="0"/>
              </a:rPr>
              <a:t>) Streams Frequency</a:t>
            </a:r>
            <a:endParaRPr lang="en-US" sz="2800" dirty="0">
              <a:latin typeface="Calibri" panose="020F0502020204030204" pitchFamily="34" charset="0"/>
              <a:ea typeface="Calibri" panose="020F0502020204030204" pitchFamily="34" charset="0"/>
              <a:cs typeface="Arial" panose="020B0604020202020204" pitchFamily="34" charset="0"/>
            </a:endParaRPr>
          </a:p>
        </p:txBody>
      </p:sp>
      <p:sp>
        <p:nvSpPr>
          <p:cNvPr id="2" name="Content Placeholder 1"/>
          <p:cNvSpPr>
            <a:spLocks noGrp="1"/>
          </p:cNvSpPr>
          <p:nvPr>
            <p:ph idx="1"/>
          </p:nvPr>
        </p:nvSpPr>
        <p:spPr>
          <a:xfrm>
            <a:off x="457200" y="1295400"/>
            <a:ext cx="7239000" cy="4953000"/>
          </a:xfrm>
        </p:spPr>
        <p:txBody>
          <a:bodyPr>
            <a:noAutofit/>
          </a:bodyPr>
          <a:lstStyle/>
          <a:p>
            <a:pPr algn="just" rtl="1"/>
            <a:r>
              <a:rPr lang="ar-SA" sz="2400" b="1" dirty="0"/>
              <a:t>من المقاييس الهامة التي تعطي صورة جيدة عن مدى شدة تقطع سطح </a:t>
            </a:r>
            <a:r>
              <a:rPr lang="ar-SA" sz="2400" b="1" dirty="0" smtClean="0"/>
              <a:t>حوض </a:t>
            </a:r>
            <a:r>
              <a:rPr lang="ar-SA" sz="2400" b="1" dirty="0"/>
              <a:t>التصريف، فضلا عن كفاءة شبكة التصريف في سرعة نقل </a:t>
            </a:r>
            <a:r>
              <a:rPr lang="ar-SA" sz="2400" b="1" dirty="0" smtClean="0"/>
              <a:t>المياه.</a:t>
            </a:r>
            <a:r>
              <a:rPr lang="ar-SA" sz="2400" b="1" dirty="0"/>
              <a:t> </a:t>
            </a:r>
            <a:r>
              <a:rPr lang="ar-SA" sz="2400" b="1" dirty="0" smtClean="0"/>
              <a:t>هذا وتمثل </a:t>
            </a:r>
            <a:r>
              <a:rPr lang="ar-SA" sz="2400" b="1" dirty="0"/>
              <a:t>تكرارية المجاري المائية العلاقة النسبية بين عدد المجاري ومساحة </a:t>
            </a:r>
            <a:r>
              <a:rPr lang="ar-SA" sz="2400" b="1" dirty="0" smtClean="0"/>
              <a:t>التصريف</a:t>
            </a:r>
            <a:r>
              <a:rPr lang="ar-SA" sz="2400" b="1" dirty="0"/>
              <a:t>، </a:t>
            </a:r>
            <a:r>
              <a:rPr lang="ar-SA" sz="2400" b="1" dirty="0" smtClean="0"/>
              <a:t>ولإيجاد التكرارية يتم </a:t>
            </a:r>
            <a:r>
              <a:rPr lang="ar-SA" sz="2400" b="1" dirty="0"/>
              <a:t>تطبيق المعادلة التالية:</a:t>
            </a:r>
          </a:p>
          <a:p>
            <a:pPr algn="just" rtl="1"/>
            <a:endParaRPr lang="ar-SA" sz="2400" b="1" dirty="0"/>
          </a:p>
          <a:p>
            <a:pPr algn="just" rtl="1"/>
            <a:endParaRPr lang="ar-SA" sz="2400" b="1" dirty="0" smtClean="0"/>
          </a:p>
          <a:p>
            <a:pPr marL="0" indent="0" algn="just" rtl="1">
              <a:buNone/>
            </a:pPr>
            <a:r>
              <a:rPr lang="ar-SA" sz="2400" b="1" dirty="0" smtClean="0"/>
              <a:t>    حيث</a:t>
            </a:r>
          </a:p>
          <a:p>
            <a:pPr algn="just" rtl="1"/>
            <a:r>
              <a:rPr lang="en-US" sz="2400" b="1" dirty="0" smtClean="0"/>
              <a:t>Fs</a:t>
            </a:r>
            <a:r>
              <a:rPr lang="ar-SA" sz="2400" b="1" dirty="0" smtClean="0"/>
              <a:t> معدل تكرارية المجاري</a:t>
            </a:r>
            <a:endParaRPr lang="en-US" sz="2400" b="1" dirty="0" smtClean="0"/>
          </a:p>
          <a:p>
            <a:pPr algn="just" rtl="1"/>
            <a:r>
              <a:rPr lang="en-US" sz="2400" b="1" dirty="0" smtClean="0"/>
              <a:t>N</a:t>
            </a:r>
            <a:r>
              <a:rPr lang="ar-SA" sz="2400" b="1" dirty="0" smtClean="0"/>
              <a:t> عدد المجاري </a:t>
            </a:r>
          </a:p>
          <a:p>
            <a:pPr algn="just" rtl="1"/>
            <a:r>
              <a:rPr lang="en-US" sz="2400" b="1" dirty="0" smtClean="0"/>
              <a:t>A</a:t>
            </a:r>
            <a:r>
              <a:rPr lang="ar-SA" sz="2400" b="1" dirty="0" smtClean="0"/>
              <a:t> مساحة التصريف</a:t>
            </a:r>
          </a:p>
          <a:p>
            <a:pPr algn="just" rtl="1"/>
            <a:endParaRPr lang="ar-SA" sz="2400" b="1" dirty="0" smtClean="0"/>
          </a:p>
          <a:p>
            <a:pPr algn="just" rtl="1"/>
            <a:endParaRPr lang="en-US" sz="2400" b="1" dirty="0" smtClean="0"/>
          </a:p>
          <a:p>
            <a:pPr marL="13335" marR="0" algn="r" rtl="1">
              <a:lnSpc>
                <a:spcPct val="150000"/>
              </a:lnSpc>
              <a:spcBef>
                <a:spcPts val="0"/>
              </a:spcBef>
              <a:spcAft>
                <a:spcPts val="0"/>
              </a:spcAft>
              <a:tabLst>
                <a:tab pos="13335" algn="r"/>
                <a:tab pos="184785" algn="r"/>
              </a:tabLst>
            </a:pPr>
            <a:endParaRPr lang="en-US" sz="2200" b="1" dirty="0">
              <a:latin typeface="Times New Roman" panose="02020603050405020304" pitchFamily="18" charset="0"/>
              <a:cs typeface="Arial" panose="020B0604020202020204" pitchFamily="34" charset="0"/>
            </a:endParaRPr>
          </a:p>
        </p:txBody>
      </p:sp>
      <p:pic>
        <p:nvPicPr>
          <p:cNvPr id="4" name="Picture 3"/>
          <p:cNvPicPr>
            <a:picLocks noChangeAspect="1"/>
          </p:cNvPicPr>
          <p:nvPr/>
        </p:nvPicPr>
        <p:blipFill>
          <a:blip r:embed="rId2"/>
          <a:stretch>
            <a:fillRect/>
          </a:stretch>
        </p:blipFill>
        <p:spPr>
          <a:xfrm>
            <a:off x="1676400" y="3200400"/>
            <a:ext cx="3902829" cy="822960"/>
          </a:xfrm>
          <a:prstGeom prst="rect">
            <a:avLst/>
          </a:prstGeom>
        </p:spPr>
      </p:pic>
    </p:spTree>
    <p:extLst>
      <p:ext uri="{BB962C8B-B14F-4D97-AF65-F5344CB8AC3E}">
        <p14:creationId xmlns:p14="http://schemas.microsoft.com/office/powerpoint/2010/main" val="6896850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822960"/>
          </a:xfrm>
        </p:spPr>
        <p:txBody>
          <a:bodyPr>
            <a:normAutofit/>
          </a:bodyPr>
          <a:lstStyle/>
          <a:p>
            <a:pPr algn="ctr" rtl="1"/>
            <a:r>
              <a:rPr lang="ar-SA" sz="3200" dirty="0">
                <a:ea typeface="Times New Roman" panose="02020603050405020304" pitchFamily="18" charset="0"/>
                <a:cs typeface="Times New Roman" panose="02020603050405020304" pitchFamily="18" charset="0"/>
              </a:rPr>
              <a:t>كثافة التصريف </a:t>
            </a:r>
            <a:r>
              <a:rPr lang="en-US" sz="3200" dirty="0">
                <a:latin typeface="Times New Roman" panose="02020603050405020304" pitchFamily="18" charset="0"/>
                <a:ea typeface="Times New Roman" panose="02020603050405020304" pitchFamily="18" charset="0"/>
              </a:rPr>
              <a:t>(</a:t>
            </a:r>
            <a:r>
              <a:rPr lang="en-US" sz="3200" dirty="0" err="1">
                <a:latin typeface="Times New Roman" panose="02020603050405020304" pitchFamily="18" charset="0"/>
                <a:ea typeface="Times New Roman" panose="02020603050405020304" pitchFamily="18" charset="0"/>
              </a:rPr>
              <a:t>D</a:t>
            </a:r>
            <a:r>
              <a:rPr lang="en-US" sz="3200" baseline="-25000" dirty="0" err="1">
                <a:latin typeface="Times New Roman" panose="02020603050405020304" pitchFamily="18" charset="0"/>
                <a:ea typeface="Times New Roman" panose="02020603050405020304" pitchFamily="18" charset="0"/>
              </a:rPr>
              <a:t>d</a:t>
            </a:r>
            <a:r>
              <a:rPr lang="en-US" sz="3200" dirty="0">
                <a:latin typeface="Times New Roman" panose="02020603050405020304" pitchFamily="18" charset="0"/>
                <a:ea typeface="Times New Roman" panose="02020603050405020304" pitchFamily="18" charset="0"/>
              </a:rPr>
              <a:t>) Drainage Density</a:t>
            </a:r>
            <a:endParaRPr lang="en-US" sz="3200" dirty="0"/>
          </a:p>
        </p:txBody>
      </p:sp>
      <p:sp>
        <p:nvSpPr>
          <p:cNvPr id="2" name="Content Placeholder 1"/>
          <p:cNvSpPr>
            <a:spLocks noGrp="1"/>
          </p:cNvSpPr>
          <p:nvPr>
            <p:ph idx="1"/>
          </p:nvPr>
        </p:nvSpPr>
        <p:spPr>
          <a:xfrm>
            <a:off x="457200" y="1295400"/>
            <a:ext cx="7239000" cy="5181600"/>
          </a:xfrm>
        </p:spPr>
        <p:txBody>
          <a:bodyPr>
            <a:noAutofit/>
          </a:bodyPr>
          <a:lstStyle/>
          <a:p>
            <a:pPr algn="just" rtl="1"/>
            <a:r>
              <a:rPr lang="ar-SA" sz="2400" b="1" dirty="0"/>
              <a:t>تعد </a:t>
            </a:r>
            <a:r>
              <a:rPr lang="ar-SA" sz="2400" b="1" dirty="0" smtClean="0"/>
              <a:t>كثافة </a:t>
            </a:r>
            <a:r>
              <a:rPr lang="ar-SA" sz="2400" b="1" dirty="0"/>
              <a:t>التصريف مؤشرا هاما يوضح مدى تقطع الحوض بالمجاري المائية، ويعبر عن العلاقة بين اطوال المجاري ومساحة الحوض؛ حيث يدل ارتفاع كثافة التصريف على ضعف الصخور واستجابتها السريعة لعوامل النحت، بالإضافة إلى انخفاض نفاذيتها، </a:t>
            </a:r>
            <a:r>
              <a:rPr lang="ar-SA" sz="2400" b="1" dirty="0" smtClean="0"/>
              <a:t>والعكس صحيح، </a:t>
            </a:r>
            <a:r>
              <a:rPr lang="ar-SA" sz="2400" b="1" dirty="0"/>
              <a:t>ويؤكد ذلك العلاقة العكسية بين المساحة وكثافة </a:t>
            </a:r>
            <a:r>
              <a:rPr lang="ar-SA" sz="2400" b="1" dirty="0" smtClean="0"/>
              <a:t>التصريف، ولإيجادها </a:t>
            </a:r>
            <a:r>
              <a:rPr lang="ar-SA" sz="2400" b="1" dirty="0"/>
              <a:t>يتم تطبيق المعادلة التالية:</a:t>
            </a:r>
          </a:p>
          <a:p>
            <a:pPr algn="just" rtl="1"/>
            <a:endParaRPr lang="ar-SA" sz="2400" b="1" dirty="0"/>
          </a:p>
          <a:p>
            <a:pPr marL="0" indent="0" algn="just" rtl="1">
              <a:buNone/>
            </a:pPr>
            <a:r>
              <a:rPr lang="ar-SA" sz="2400" b="1" dirty="0" smtClean="0"/>
              <a:t>   حيث:</a:t>
            </a:r>
          </a:p>
          <a:p>
            <a:pPr algn="just" rtl="1"/>
            <a:r>
              <a:rPr lang="en-US" sz="2400" b="1" dirty="0" err="1" smtClean="0"/>
              <a:t>Dd</a:t>
            </a:r>
            <a:r>
              <a:rPr lang="ar-SA" sz="2400" b="1" dirty="0" smtClean="0"/>
              <a:t> كثافة التصريف</a:t>
            </a:r>
          </a:p>
          <a:p>
            <a:pPr algn="just" rtl="1"/>
            <a:r>
              <a:rPr lang="en-US" sz="2400" b="1" dirty="0" smtClean="0"/>
              <a:t>L</a:t>
            </a:r>
            <a:r>
              <a:rPr lang="ar-SA" sz="2400" b="1" dirty="0" smtClean="0"/>
              <a:t> مجموع </a:t>
            </a:r>
            <a:r>
              <a:rPr lang="ar-SA" sz="2400" b="1" dirty="0"/>
              <a:t>أطوال المجاري </a:t>
            </a:r>
            <a:endParaRPr lang="ar-SA" sz="2400" b="1" dirty="0" smtClean="0"/>
          </a:p>
          <a:p>
            <a:pPr algn="just" rtl="1"/>
            <a:r>
              <a:rPr lang="en-US" sz="2400" b="1" dirty="0" smtClean="0"/>
              <a:t>A</a:t>
            </a:r>
            <a:r>
              <a:rPr lang="ar-SA" sz="2400" b="1" dirty="0" smtClean="0"/>
              <a:t> مساحة التصريف</a:t>
            </a:r>
            <a:endParaRPr lang="ar-SA" sz="2400" b="1" dirty="0"/>
          </a:p>
          <a:p>
            <a:pPr algn="just" rtl="1"/>
            <a:endParaRPr lang="ar-SA" sz="2400" b="1" dirty="0" smtClean="0"/>
          </a:p>
          <a:p>
            <a:pPr algn="just" rtl="1"/>
            <a:endParaRPr lang="en-US" sz="2400" b="1" dirty="0" smtClean="0"/>
          </a:p>
          <a:p>
            <a:pPr marL="13335" marR="0" algn="r" rtl="1">
              <a:lnSpc>
                <a:spcPct val="150000"/>
              </a:lnSpc>
              <a:spcBef>
                <a:spcPts val="0"/>
              </a:spcBef>
              <a:spcAft>
                <a:spcPts val="0"/>
              </a:spcAft>
              <a:tabLst>
                <a:tab pos="13335" algn="r"/>
                <a:tab pos="184785" algn="r"/>
              </a:tabLst>
            </a:pPr>
            <a:endParaRPr lang="en-US" sz="2200" b="1" dirty="0">
              <a:latin typeface="Times New Roman" panose="02020603050405020304" pitchFamily="18" charset="0"/>
              <a:cs typeface="Arial" panose="020B0604020202020204" pitchFamily="34" charset="0"/>
            </a:endParaRPr>
          </a:p>
        </p:txBody>
      </p:sp>
      <p:pic>
        <p:nvPicPr>
          <p:cNvPr id="5" name="Picture 4"/>
          <p:cNvPicPr>
            <a:picLocks noChangeAspect="1"/>
          </p:cNvPicPr>
          <p:nvPr/>
        </p:nvPicPr>
        <p:blipFill>
          <a:blip r:embed="rId2"/>
          <a:stretch>
            <a:fillRect/>
          </a:stretch>
        </p:blipFill>
        <p:spPr>
          <a:xfrm>
            <a:off x="990599" y="3581400"/>
            <a:ext cx="4257672" cy="914400"/>
          </a:xfrm>
          <a:prstGeom prst="rect">
            <a:avLst/>
          </a:prstGeom>
        </p:spPr>
      </p:pic>
    </p:spTree>
    <p:extLst>
      <p:ext uri="{BB962C8B-B14F-4D97-AF65-F5344CB8AC3E}">
        <p14:creationId xmlns:p14="http://schemas.microsoft.com/office/powerpoint/2010/main" val="8369537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822960"/>
          </a:xfrm>
        </p:spPr>
        <p:txBody>
          <a:bodyPr/>
          <a:lstStyle/>
          <a:p>
            <a:pPr algn="ctr" rtl="1"/>
            <a:r>
              <a:rPr lang="ar-SA" sz="4000" dirty="0" smtClean="0"/>
              <a:t>معدل</a:t>
            </a:r>
            <a:r>
              <a:rPr lang="ar-EG" sz="4000" dirty="0" smtClean="0"/>
              <a:t> </a:t>
            </a:r>
            <a:r>
              <a:rPr lang="ar-EG" sz="4000" dirty="0"/>
              <a:t>بقاء المجرى </a:t>
            </a:r>
            <a:endParaRPr lang="en-US" dirty="0"/>
          </a:p>
        </p:txBody>
      </p:sp>
      <p:sp>
        <p:nvSpPr>
          <p:cNvPr id="2" name="Content Placeholder 1"/>
          <p:cNvSpPr>
            <a:spLocks noGrp="1"/>
          </p:cNvSpPr>
          <p:nvPr>
            <p:ph idx="1"/>
          </p:nvPr>
        </p:nvSpPr>
        <p:spPr>
          <a:xfrm>
            <a:off x="457200" y="1295400"/>
            <a:ext cx="7239000" cy="4953000"/>
          </a:xfrm>
        </p:spPr>
        <p:txBody>
          <a:bodyPr>
            <a:noAutofit/>
          </a:bodyPr>
          <a:lstStyle/>
          <a:p>
            <a:pPr algn="just" rtl="1"/>
            <a:r>
              <a:rPr lang="ar-SA" sz="2400" b="1" dirty="0"/>
              <a:t>يمثل هذا المتغير متوسط الوحدة المساحية اللازمة لتغذية الوحدة الطولية لمجاري الشبكة </a:t>
            </a:r>
            <a:r>
              <a:rPr lang="ar-SA" sz="2400" b="1" dirty="0" smtClean="0"/>
              <a:t>بالمياه. </a:t>
            </a:r>
            <a:r>
              <a:rPr lang="ar-SA" sz="2400" b="1" dirty="0"/>
              <a:t>وتدل القيم المرتفعة للمعامل على زيادة المساحة الحوضية على حساب أطوال مجارى الشبكة، وبالتالي انخفاض كثافة التصريف والعكس صحيح. ويطلق عليه أيضا ثابت بقاء المجرى- سبق الإشارة </a:t>
            </a:r>
            <a:r>
              <a:rPr lang="ar-SA" sz="2400" b="1" dirty="0" smtClean="0"/>
              <a:t>إليه- وهو (</a:t>
            </a:r>
            <a:r>
              <a:rPr lang="ar-SA" sz="2400" b="1" dirty="0" smtClean="0"/>
              <a:t>مقلوب </a:t>
            </a:r>
            <a:r>
              <a:rPr lang="ar-SA" sz="2400" b="1" dirty="0"/>
              <a:t>كثافة </a:t>
            </a:r>
            <a:r>
              <a:rPr lang="ar-SA" sz="2400" b="1" dirty="0" smtClean="0"/>
              <a:t>التصريف)، </a:t>
            </a:r>
            <a:r>
              <a:rPr lang="ar-SA" sz="2400" b="1" dirty="0" smtClean="0"/>
              <a:t>ولإيجاده يتم </a:t>
            </a:r>
            <a:r>
              <a:rPr lang="ar-SA" sz="2400" b="1" dirty="0" smtClean="0"/>
              <a:t>تطبيق</a:t>
            </a:r>
            <a:r>
              <a:rPr lang="ar-EG" sz="2400" b="1" dirty="0" smtClean="0"/>
              <a:t> </a:t>
            </a:r>
            <a:r>
              <a:rPr lang="ar-EG" sz="2400" b="1" dirty="0"/>
              <a:t>المعادلة </a:t>
            </a:r>
            <a:r>
              <a:rPr lang="ar-EG" sz="2400" b="1" dirty="0" smtClean="0"/>
              <a:t>التالية</a:t>
            </a:r>
            <a:r>
              <a:rPr lang="ar-SA" sz="2400" b="1" dirty="0" smtClean="0"/>
              <a:t>:</a:t>
            </a:r>
          </a:p>
          <a:p>
            <a:pPr algn="just" rtl="1"/>
            <a:endParaRPr lang="en-US" sz="2400" b="1" dirty="0" smtClean="0"/>
          </a:p>
          <a:p>
            <a:pPr marL="0" indent="0" algn="just" rtl="1">
              <a:buNone/>
            </a:pPr>
            <a:r>
              <a:rPr lang="ar-SA" sz="2200" b="1" dirty="0" smtClean="0">
                <a:latin typeface="Times New Roman" panose="02020603050405020304" pitchFamily="18" charset="0"/>
                <a:cs typeface="Arial" panose="020B0604020202020204" pitchFamily="34" charset="0"/>
              </a:rPr>
              <a:t>    حيث</a:t>
            </a:r>
            <a:r>
              <a:rPr lang="ar-SA" sz="2200" b="1" dirty="0" smtClean="0">
                <a:latin typeface="Times New Roman" panose="02020603050405020304" pitchFamily="18" charset="0"/>
                <a:cs typeface="Arial" panose="020B0604020202020204" pitchFamily="34" charset="0"/>
              </a:rPr>
              <a:t>:</a:t>
            </a:r>
          </a:p>
          <a:p>
            <a:pPr marL="13335" lvl="0" algn="r" rtl="1">
              <a:lnSpc>
                <a:spcPct val="150000"/>
              </a:lnSpc>
              <a:spcBef>
                <a:spcPts val="0"/>
              </a:spcBef>
              <a:buClr>
                <a:srgbClr val="B13F9A"/>
              </a:buClr>
              <a:tabLst>
                <a:tab pos="13335" algn="r"/>
                <a:tab pos="184785" algn="r"/>
              </a:tabLst>
            </a:pPr>
            <a:r>
              <a:rPr lang="en-US" sz="2200" b="1" dirty="0" smtClean="0">
                <a:solidFill>
                  <a:prstClr val="black"/>
                </a:solidFill>
                <a:latin typeface="Times New Roman" panose="02020603050405020304" pitchFamily="18" charset="0"/>
                <a:cs typeface="Arial" panose="020B0604020202020204" pitchFamily="34" charset="0"/>
              </a:rPr>
              <a:t>CMM</a:t>
            </a:r>
            <a:r>
              <a:rPr lang="ar-SA" sz="2200" b="1" dirty="0" smtClean="0">
                <a:solidFill>
                  <a:prstClr val="black"/>
                </a:solidFill>
                <a:latin typeface="Times New Roman" panose="02020603050405020304" pitchFamily="18" charset="0"/>
                <a:cs typeface="Arial" panose="020B0604020202020204" pitchFamily="34" charset="0"/>
              </a:rPr>
              <a:t> </a:t>
            </a:r>
            <a:r>
              <a:rPr lang="ar-SA" sz="2200" b="1" dirty="0">
                <a:solidFill>
                  <a:prstClr val="black"/>
                </a:solidFill>
                <a:latin typeface="Times New Roman" panose="02020603050405020304" pitchFamily="18" charset="0"/>
                <a:cs typeface="Arial" panose="020B0604020202020204" pitchFamily="34" charset="0"/>
              </a:rPr>
              <a:t>ثابت بقاء المجرى المائي</a:t>
            </a:r>
            <a:endParaRPr lang="ar-SA" sz="2200" b="1" dirty="0" smtClean="0">
              <a:latin typeface="Times New Roman" panose="02020603050405020304" pitchFamily="18" charset="0"/>
              <a:cs typeface="Arial" panose="020B0604020202020204" pitchFamily="34" charset="0"/>
            </a:endParaRPr>
          </a:p>
          <a:p>
            <a:pPr marL="13335" marR="0" algn="r" rtl="1">
              <a:lnSpc>
                <a:spcPct val="150000"/>
              </a:lnSpc>
              <a:spcBef>
                <a:spcPts val="0"/>
              </a:spcBef>
              <a:spcAft>
                <a:spcPts val="0"/>
              </a:spcAft>
              <a:tabLst>
                <a:tab pos="13335" algn="r"/>
                <a:tab pos="184785" algn="r"/>
              </a:tabLst>
            </a:pPr>
            <a:r>
              <a:rPr lang="en-US" sz="2200" b="1" dirty="0" smtClean="0">
                <a:latin typeface="Times New Roman" panose="02020603050405020304" pitchFamily="18" charset="0"/>
                <a:cs typeface="Arial" panose="020B0604020202020204" pitchFamily="34" charset="0"/>
              </a:rPr>
              <a:t>1 </a:t>
            </a:r>
            <a:r>
              <a:rPr lang="ar-SA" sz="2200" b="1" dirty="0" smtClean="0">
                <a:latin typeface="Times New Roman" panose="02020603050405020304" pitchFamily="18" charset="0"/>
                <a:cs typeface="Arial" panose="020B0604020202020204" pitchFamily="34" charset="0"/>
              </a:rPr>
              <a:t> رقم ثابت</a:t>
            </a:r>
            <a:endParaRPr lang="ar-SA" sz="2200" b="1" dirty="0">
              <a:latin typeface="Times New Roman" panose="02020603050405020304" pitchFamily="18" charset="0"/>
              <a:cs typeface="Arial" panose="020B0604020202020204" pitchFamily="34" charset="0"/>
            </a:endParaRPr>
          </a:p>
          <a:p>
            <a:pPr marL="13335" marR="0" algn="r" rtl="1">
              <a:lnSpc>
                <a:spcPct val="150000"/>
              </a:lnSpc>
              <a:spcBef>
                <a:spcPts val="0"/>
              </a:spcBef>
              <a:spcAft>
                <a:spcPts val="0"/>
              </a:spcAft>
              <a:tabLst>
                <a:tab pos="13335" algn="r"/>
                <a:tab pos="184785" algn="r"/>
              </a:tabLst>
            </a:pPr>
            <a:r>
              <a:rPr lang="en-US" sz="2200" b="1" dirty="0" err="1">
                <a:latin typeface="Times New Roman" panose="02020603050405020304" pitchFamily="18" charset="0"/>
                <a:cs typeface="Arial" panose="020B0604020202020204" pitchFamily="34" charset="0"/>
              </a:rPr>
              <a:t>Dd</a:t>
            </a:r>
            <a:r>
              <a:rPr lang="en-US" sz="2200" b="1" dirty="0">
                <a:latin typeface="Times New Roman" panose="02020603050405020304" pitchFamily="18" charset="0"/>
                <a:cs typeface="Arial" panose="020B0604020202020204" pitchFamily="34" charset="0"/>
              </a:rPr>
              <a:t> </a:t>
            </a:r>
            <a:r>
              <a:rPr lang="ar-SA" sz="2200" b="1" dirty="0" smtClean="0">
                <a:latin typeface="Times New Roman" panose="02020603050405020304" pitchFamily="18" charset="0"/>
                <a:cs typeface="Arial" panose="020B0604020202020204" pitchFamily="34" charset="0"/>
              </a:rPr>
              <a:t> كثافة </a:t>
            </a:r>
            <a:r>
              <a:rPr lang="ar-SA" sz="2200" b="1" dirty="0">
                <a:latin typeface="Times New Roman" panose="02020603050405020304" pitchFamily="18" charset="0"/>
                <a:cs typeface="Arial" panose="020B0604020202020204" pitchFamily="34" charset="0"/>
              </a:rPr>
              <a:t>التصريف (كم/كم</a:t>
            </a:r>
            <a:r>
              <a:rPr lang="ar-SA" sz="1400" b="1" dirty="0">
                <a:latin typeface="Times New Roman" panose="02020603050405020304" pitchFamily="18" charset="0"/>
                <a:cs typeface="Arial" panose="020B0604020202020204" pitchFamily="34" charset="0"/>
              </a:rPr>
              <a:t>2</a:t>
            </a:r>
            <a:r>
              <a:rPr lang="ar-SA" sz="2200" b="1" dirty="0">
                <a:latin typeface="Times New Roman" panose="02020603050405020304" pitchFamily="18" charset="0"/>
                <a:cs typeface="Arial" panose="020B0604020202020204" pitchFamily="34" charset="0"/>
              </a:rPr>
              <a:t>)</a:t>
            </a:r>
            <a:endParaRPr lang="en-US" sz="2200" b="1" dirty="0">
              <a:latin typeface="Times New Roman" panose="02020603050405020304" pitchFamily="18" charset="0"/>
              <a:cs typeface="Arial" panose="020B0604020202020204" pitchFamily="34" charset="0"/>
            </a:endParaRPr>
          </a:p>
        </p:txBody>
      </p:sp>
      <p:pic>
        <p:nvPicPr>
          <p:cNvPr id="5" name="Picture 4"/>
          <p:cNvPicPr>
            <a:picLocks noChangeAspect="1"/>
          </p:cNvPicPr>
          <p:nvPr/>
        </p:nvPicPr>
        <p:blipFill>
          <a:blip r:embed="rId2"/>
          <a:stretch>
            <a:fillRect/>
          </a:stretch>
        </p:blipFill>
        <p:spPr>
          <a:xfrm>
            <a:off x="1143000" y="3848100"/>
            <a:ext cx="1507959" cy="914400"/>
          </a:xfrm>
          <a:prstGeom prst="rect">
            <a:avLst/>
          </a:prstGeom>
        </p:spPr>
      </p:pic>
    </p:spTree>
    <p:extLst>
      <p:ext uri="{BB962C8B-B14F-4D97-AF65-F5344CB8AC3E}">
        <p14:creationId xmlns:p14="http://schemas.microsoft.com/office/powerpoint/2010/main" val="9565549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822960"/>
          </a:xfrm>
        </p:spPr>
        <p:txBody>
          <a:bodyPr>
            <a:normAutofit/>
          </a:bodyPr>
          <a:lstStyle/>
          <a:p>
            <a:pPr marL="0" marR="0" indent="13335" algn="just" rtl="1">
              <a:lnSpc>
                <a:spcPct val="150000"/>
              </a:lnSpc>
              <a:spcBef>
                <a:spcPts val="0"/>
              </a:spcBef>
              <a:spcAft>
                <a:spcPts val="0"/>
              </a:spcAft>
              <a:tabLst>
                <a:tab pos="13335" algn="r"/>
              </a:tabLst>
            </a:pPr>
            <a:r>
              <a:rPr lang="ar-SA" sz="3200" dirty="0">
                <a:latin typeface="Calibri" panose="020F0502020204030204" pitchFamily="34" charset="0"/>
                <a:ea typeface="Times New Roman" panose="02020603050405020304" pitchFamily="18" charset="0"/>
                <a:cs typeface="Times New Roman" panose="02020603050405020304" pitchFamily="18" charset="0"/>
              </a:rPr>
              <a:t>نسبة </a:t>
            </a:r>
            <a:r>
              <a:rPr lang="ar-SA" sz="3200" dirty="0" smtClean="0">
                <a:latin typeface="Calibri" panose="020F0502020204030204" pitchFamily="34" charset="0"/>
                <a:ea typeface="Times New Roman" panose="02020603050405020304" pitchFamily="18" charset="0"/>
                <a:cs typeface="Times New Roman" panose="02020603050405020304" pitchFamily="18" charset="0"/>
              </a:rPr>
              <a:t>التشعب </a:t>
            </a:r>
            <a:r>
              <a:rPr lang="en-US" sz="3200" dirty="0" smtClean="0">
                <a:latin typeface="Times New Roman" panose="02020603050405020304" pitchFamily="18" charset="0"/>
                <a:ea typeface="Times New Roman" panose="02020603050405020304" pitchFamily="18" charset="0"/>
                <a:cs typeface="Arial" panose="020B0604020202020204" pitchFamily="34" charset="0"/>
              </a:rPr>
              <a:t> </a:t>
            </a:r>
            <a:r>
              <a:rPr lang="en-US" sz="3200" dirty="0">
                <a:latin typeface="Times New Roman" panose="02020603050405020304" pitchFamily="18" charset="0"/>
                <a:ea typeface="Times New Roman" panose="02020603050405020304" pitchFamily="18" charset="0"/>
                <a:cs typeface="Arial" panose="020B0604020202020204" pitchFamily="34" charset="0"/>
              </a:rPr>
              <a:t>(</a:t>
            </a:r>
            <a:r>
              <a:rPr lang="en-US" sz="3200" dirty="0" err="1">
                <a:latin typeface="Times New Roman" panose="02020603050405020304" pitchFamily="18" charset="0"/>
                <a:ea typeface="Times New Roman" panose="02020603050405020304" pitchFamily="18" charset="0"/>
                <a:cs typeface="Arial" panose="020B0604020202020204" pitchFamily="34" charset="0"/>
              </a:rPr>
              <a:t>R</a:t>
            </a:r>
            <a:r>
              <a:rPr lang="en-US" sz="3200" baseline="-25000" dirty="0" err="1">
                <a:latin typeface="Times New Roman" panose="02020603050405020304" pitchFamily="18" charset="0"/>
                <a:ea typeface="Times New Roman" panose="02020603050405020304" pitchFamily="18" charset="0"/>
                <a:cs typeface="Arial" panose="020B0604020202020204" pitchFamily="34" charset="0"/>
              </a:rPr>
              <a:t>b</a:t>
            </a:r>
            <a:r>
              <a:rPr lang="en-US" sz="3200" dirty="0" smtClean="0">
                <a:latin typeface="Times New Roman" panose="02020603050405020304" pitchFamily="18" charset="0"/>
                <a:ea typeface="Times New Roman" panose="02020603050405020304" pitchFamily="18" charset="0"/>
                <a:cs typeface="Arial" panose="020B0604020202020204" pitchFamily="34" charset="0"/>
              </a:rPr>
              <a:t>)</a:t>
            </a:r>
            <a:r>
              <a:rPr lang="ar-SA" sz="3200" dirty="0" smtClean="0">
                <a:latin typeface="Calibri" panose="020F0502020204030204" pitchFamily="34"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Arial" panose="020B0604020202020204" pitchFamily="34" charset="0"/>
              </a:rPr>
              <a:t>Bifurcation ratio</a:t>
            </a:r>
            <a:endParaRPr lang="en-US" sz="3200" dirty="0">
              <a:latin typeface="Calibri" panose="020F0502020204030204" pitchFamily="34" charset="0"/>
              <a:ea typeface="Calibri" panose="020F0502020204030204" pitchFamily="34" charset="0"/>
              <a:cs typeface="Arial" panose="020B0604020202020204" pitchFamily="34" charset="0"/>
            </a:endParaRPr>
          </a:p>
        </p:txBody>
      </p:sp>
      <p:sp>
        <p:nvSpPr>
          <p:cNvPr id="2" name="Content Placeholder 1"/>
          <p:cNvSpPr>
            <a:spLocks noGrp="1"/>
          </p:cNvSpPr>
          <p:nvPr>
            <p:ph idx="1"/>
          </p:nvPr>
        </p:nvSpPr>
        <p:spPr>
          <a:xfrm>
            <a:off x="457200" y="1447800"/>
            <a:ext cx="7239000" cy="4800600"/>
          </a:xfrm>
        </p:spPr>
        <p:txBody>
          <a:bodyPr>
            <a:noAutofit/>
          </a:bodyPr>
          <a:lstStyle/>
          <a:p>
            <a:pPr algn="just" rtl="1"/>
            <a:r>
              <a:rPr lang="ar-SA" sz="2400" b="1" dirty="0"/>
              <a:t>تمثل نسبة التشعب العلاقة النسبية بين عدد المجاري لرتبة معينة وعدد مجاري الرتبة التي تليها مباشرة في الترتيب الهرمي لمجاري الشبكة </a:t>
            </a:r>
            <a:r>
              <a:rPr lang="ar-SA" sz="2400" b="1" dirty="0" smtClean="0"/>
              <a:t>المائية، ولإيجادها </a:t>
            </a:r>
            <a:r>
              <a:rPr lang="ar-SA" sz="2400" b="1" dirty="0"/>
              <a:t>يتم تطبيق المعادلة التالية:</a:t>
            </a:r>
          </a:p>
          <a:p>
            <a:pPr marL="0" indent="0" algn="just" rtl="1">
              <a:buNone/>
            </a:pPr>
            <a:endParaRPr lang="ar-SA" sz="2400" b="1" dirty="0"/>
          </a:p>
          <a:p>
            <a:pPr algn="just" rtl="1"/>
            <a:endParaRPr lang="en-US" sz="2400" b="1" dirty="0" smtClean="0"/>
          </a:p>
          <a:p>
            <a:pPr algn="just" rtl="1"/>
            <a:r>
              <a:rPr lang="ar-SA" sz="2200" b="1" dirty="0" smtClean="0">
                <a:latin typeface="Times New Roman" panose="02020603050405020304" pitchFamily="18" charset="0"/>
                <a:cs typeface="Arial" panose="020B0604020202020204" pitchFamily="34" charset="0"/>
              </a:rPr>
              <a:t>حيث</a:t>
            </a:r>
            <a:r>
              <a:rPr lang="ar-SA" sz="2200" b="1" dirty="0" smtClean="0">
                <a:latin typeface="Times New Roman" panose="02020603050405020304" pitchFamily="18" charset="0"/>
                <a:cs typeface="Arial" panose="020B0604020202020204" pitchFamily="34" charset="0"/>
              </a:rPr>
              <a:t>:</a:t>
            </a:r>
          </a:p>
          <a:p>
            <a:pPr marL="13335" lvl="0" algn="r" rtl="1">
              <a:lnSpc>
                <a:spcPct val="150000"/>
              </a:lnSpc>
              <a:spcBef>
                <a:spcPts val="0"/>
              </a:spcBef>
              <a:buClr>
                <a:srgbClr val="B13F9A"/>
              </a:buClr>
              <a:tabLst>
                <a:tab pos="13335" algn="r"/>
                <a:tab pos="184785" algn="r"/>
              </a:tabLst>
            </a:pPr>
            <a:r>
              <a:rPr lang="en-US" sz="2200" b="1" dirty="0" err="1" smtClean="0">
                <a:solidFill>
                  <a:prstClr val="black"/>
                </a:solidFill>
                <a:latin typeface="Times New Roman" panose="02020603050405020304" pitchFamily="18" charset="0"/>
                <a:cs typeface="Arial" panose="020B0604020202020204" pitchFamily="34" charset="0"/>
              </a:rPr>
              <a:t>Rb</a:t>
            </a:r>
            <a:r>
              <a:rPr lang="ar-SA" sz="2200" b="1" dirty="0">
                <a:solidFill>
                  <a:prstClr val="black"/>
                </a:solidFill>
                <a:latin typeface="Times New Roman" panose="02020603050405020304" pitchFamily="18" charset="0"/>
                <a:cs typeface="Arial" panose="020B0604020202020204" pitchFamily="34" charset="0"/>
              </a:rPr>
              <a:t> نسبة التشعب </a:t>
            </a:r>
            <a:endParaRPr lang="ar-SA" sz="2200" b="1" dirty="0" smtClean="0">
              <a:latin typeface="Times New Roman" panose="02020603050405020304" pitchFamily="18" charset="0"/>
              <a:cs typeface="Arial" panose="020B0604020202020204" pitchFamily="34" charset="0"/>
            </a:endParaRPr>
          </a:p>
          <a:p>
            <a:pPr marL="13335" marR="0" algn="r" rtl="1">
              <a:lnSpc>
                <a:spcPct val="150000"/>
              </a:lnSpc>
              <a:spcBef>
                <a:spcPts val="0"/>
              </a:spcBef>
              <a:spcAft>
                <a:spcPts val="0"/>
              </a:spcAft>
              <a:tabLst>
                <a:tab pos="13335" algn="r"/>
                <a:tab pos="184785" algn="r"/>
              </a:tabLst>
            </a:pPr>
            <a:r>
              <a:rPr lang="en-US" sz="2200" b="1" dirty="0" smtClean="0">
                <a:latin typeface="Times New Roman" panose="02020603050405020304" pitchFamily="18" charset="0"/>
                <a:cs typeface="Arial" panose="020B0604020202020204" pitchFamily="34" charset="0"/>
              </a:rPr>
              <a:t>Nu</a:t>
            </a:r>
            <a:r>
              <a:rPr lang="ar-SA" sz="2200" b="1" dirty="0" smtClean="0">
                <a:latin typeface="Times New Roman" panose="02020603050405020304" pitchFamily="18" charset="0"/>
                <a:cs typeface="Arial" panose="020B0604020202020204" pitchFamily="34" charset="0"/>
              </a:rPr>
              <a:t> مجموع </a:t>
            </a:r>
            <a:r>
              <a:rPr lang="ar-SA" sz="2200" b="1" dirty="0">
                <a:latin typeface="Times New Roman" panose="02020603050405020304" pitchFamily="18" charset="0"/>
                <a:cs typeface="Arial" panose="020B0604020202020204" pitchFamily="34" charset="0"/>
              </a:rPr>
              <a:t>عدد المجاري لرتبة معينة </a:t>
            </a:r>
            <a:endParaRPr lang="ar-SA" sz="2200" b="1" dirty="0" smtClean="0">
              <a:latin typeface="Times New Roman" panose="02020603050405020304" pitchFamily="18" charset="0"/>
              <a:cs typeface="Arial" panose="020B0604020202020204" pitchFamily="34" charset="0"/>
            </a:endParaRPr>
          </a:p>
          <a:p>
            <a:pPr marL="13335" marR="0" algn="r" rtl="1">
              <a:lnSpc>
                <a:spcPct val="150000"/>
              </a:lnSpc>
              <a:spcBef>
                <a:spcPts val="0"/>
              </a:spcBef>
              <a:spcAft>
                <a:spcPts val="0"/>
              </a:spcAft>
              <a:tabLst>
                <a:tab pos="13335" algn="r"/>
                <a:tab pos="184785" algn="r"/>
              </a:tabLst>
            </a:pPr>
            <a:r>
              <a:rPr lang="en-US" sz="2200" b="1" dirty="0" smtClean="0">
                <a:latin typeface="Times New Roman" panose="02020603050405020304" pitchFamily="18" charset="0"/>
                <a:cs typeface="Arial" panose="020B0604020202020204" pitchFamily="34" charset="0"/>
              </a:rPr>
              <a:t>Nu+1</a:t>
            </a:r>
            <a:r>
              <a:rPr lang="ar-SA" sz="2200" b="1" dirty="0" smtClean="0">
                <a:latin typeface="Times New Roman" panose="02020603050405020304" pitchFamily="18" charset="0"/>
                <a:cs typeface="Arial" panose="020B0604020202020204" pitchFamily="34" charset="0"/>
              </a:rPr>
              <a:t> مجموع </a:t>
            </a:r>
            <a:r>
              <a:rPr lang="ar-SA" sz="2200" b="1" dirty="0">
                <a:latin typeface="Times New Roman" panose="02020603050405020304" pitchFamily="18" charset="0"/>
                <a:cs typeface="Arial" panose="020B0604020202020204" pitchFamily="34" charset="0"/>
              </a:rPr>
              <a:t>عدد مجاري الرتبة التي تعلوها مباشرة في الترتيب الهرمي للمجاري المائية</a:t>
            </a:r>
            <a:endParaRPr lang="ar-SA" sz="2200" b="1" dirty="0" smtClean="0">
              <a:latin typeface="Times New Roman" panose="02020603050405020304" pitchFamily="18" charset="0"/>
              <a:cs typeface="Arial" panose="020B0604020202020204" pitchFamily="34" charset="0"/>
            </a:endParaRPr>
          </a:p>
        </p:txBody>
      </p:sp>
      <p:pic>
        <p:nvPicPr>
          <p:cNvPr id="4" name="Picture 3"/>
          <p:cNvPicPr>
            <a:picLocks noChangeAspect="1"/>
          </p:cNvPicPr>
          <p:nvPr/>
        </p:nvPicPr>
        <p:blipFill>
          <a:blip r:embed="rId2"/>
          <a:stretch>
            <a:fillRect/>
          </a:stretch>
        </p:blipFill>
        <p:spPr>
          <a:xfrm>
            <a:off x="914398" y="2895599"/>
            <a:ext cx="4339989" cy="914400"/>
          </a:xfrm>
          <a:prstGeom prst="rect">
            <a:avLst/>
          </a:prstGeom>
        </p:spPr>
      </p:pic>
    </p:spTree>
    <p:extLst>
      <p:ext uri="{BB962C8B-B14F-4D97-AF65-F5344CB8AC3E}">
        <p14:creationId xmlns:p14="http://schemas.microsoft.com/office/powerpoint/2010/main" val="33549325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Civic">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433</TotalTime>
  <Words>970</Words>
  <Application>Microsoft Office PowerPoint</Application>
  <PresentationFormat>On-screen Show (4:3)</PresentationFormat>
  <Paragraphs>93</Paragraphs>
  <Slides>17</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17</vt:i4>
      </vt:variant>
    </vt:vector>
  </HeadingPairs>
  <TitlesOfParts>
    <vt:vector size="27" baseType="lpstr">
      <vt:lpstr>MS PGothic</vt:lpstr>
      <vt:lpstr>Arial</vt:lpstr>
      <vt:lpstr>Calibri</vt:lpstr>
      <vt:lpstr>Georgia</vt:lpstr>
      <vt:lpstr>Simplified Arabic</vt:lpstr>
      <vt:lpstr>Times New Roman</vt:lpstr>
      <vt:lpstr>Wingdings</vt:lpstr>
      <vt:lpstr>Wingdings 2</vt:lpstr>
      <vt:lpstr>Opulent</vt:lpstr>
      <vt:lpstr>Civic</vt:lpstr>
      <vt:lpstr>PowerPoint Presentation</vt:lpstr>
      <vt:lpstr>PowerPoint Presentation</vt:lpstr>
      <vt:lpstr>مقدمة</vt:lpstr>
      <vt:lpstr>رتب المجاري (Su) Streams Order</vt:lpstr>
      <vt:lpstr>رتب الشبكات المائية</vt:lpstr>
      <vt:lpstr>تكرارية المجاري (Fs) Streams Frequency</vt:lpstr>
      <vt:lpstr>كثافة التصريف (Dd) Drainage Density</vt:lpstr>
      <vt:lpstr>معدل بقاء المجرى </vt:lpstr>
      <vt:lpstr>نسبة التشعب  (Rb) Bifurcation ratio</vt:lpstr>
      <vt:lpstr>نسبة الأطوال (RL) Length ratio</vt:lpstr>
      <vt:lpstr>مؤشر التعرج</vt:lpstr>
      <vt:lpstr>PowerPoint Presentation</vt:lpstr>
      <vt:lpstr>مقدمة</vt:lpstr>
      <vt:lpstr>زمن التباطــــؤ</vt:lpstr>
      <vt:lpstr>زمن التركيز</vt:lpstr>
      <vt:lpstr>زمن تصريف الأحواض</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48</cp:revision>
  <dcterms:created xsi:type="dcterms:W3CDTF">2016-10-25T18:45:47Z</dcterms:created>
  <dcterms:modified xsi:type="dcterms:W3CDTF">2019-10-28T20:37:41Z</dcterms:modified>
</cp:coreProperties>
</file>