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6" r:id="rId3"/>
    <p:sldId id="257" r:id="rId4"/>
    <p:sldId id="258" r:id="rId5"/>
    <p:sldId id="274" r:id="rId6"/>
    <p:sldId id="275" r:id="rId7"/>
    <p:sldId id="289" r:id="rId8"/>
    <p:sldId id="276" r:id="rId9"/>
    <p:sldId id="280" r:id="rId10"/>
    <p:sldId id="277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60" r:id="rId20"/>
    <p:sldId id="287" r:id="rId21"/>
    <p:sldId id="290" r:id="rId22"/>
    <p:sldId id="291" r:id="rId23"/>
    <p:sldId id="292" r:id="rId24"/>
    <p:sldId id="297" r:id="rId25"/>
    <p:sldId id="296" r:id="rId26"/>
    <p:sldId id="295" r:id="rId27"/>
    <p:sldId id="294" r:id="rId28"/>
    <p:sldId id="293" r:id="rId29"/>
    <p:sldId id="29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6C0031-A767-4F7C-88D2-6B5B7284C923}" type="datetimeFigureOut">
              <a:rPr lang="ar-SA"/>
              <a:pPr/>
              <a:t>22/02/1441</a:t>
            </a:fld>
            <a:endParaRPr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972D17-7594-4B5E-8C28-6684245E07C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5541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3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55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7262E492-0524-4736-A355-AFCE57C2CFF7}" type="slidenum">
              <a:rPr lang="ar-SA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17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34C54F-2617-4CFC-8DD1-ED5AB31EB692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23EE9-126D-4FC0-A698-E366ED7AFAD0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010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3863B2-A2F9-4D7A-9A00-3AE8393E126F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9A7798-4F4C-46EA-871F-512E2939F046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748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581BD7-AF42-4672-A2CD-62C31A7A3738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0EFC1-9495-4D72-954F-E85900AA59E0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501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8FC1C7-3C15-4BF1-B4F4-FB7782A41574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C537AC-489F-4710-A853-8770EC66E836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726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43AA01-AD84-4D28-A4C3-ED04D86F0C9E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CCE0F-6C94-4C62-8E5A-E46D28C5DDFC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742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072F0-61B7-458C-8A1E-CEED67A53A5D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251236-2C73-4D7C-9DF5-55EAA42B2A90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90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5F64A7-1572-4F04-B1E2-6BC794B9F105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61587-956A-40B9-873A-61E0031E47B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13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551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57CDCF-654C-4152-AAAE-D77F356A8F07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3C4EED-5318-45EF-A331-057E0A27C095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603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41E2C6-04FA-4323-97C5-1C096F483958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55163E-0AE3-47E0-8965-43D54C824436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4677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6F79BE-48E1-4F4C-8856-05840A0A9194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4F275-38A2-48FB-8D88-31D4FE04BABA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595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CDB174-282A-47C9-BF6C-52642F8BA99D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84B055-2C0F-499A-BA1F-BA4057CA878A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389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74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5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5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22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29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7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>
                <a:solidFill>
                  <a:srgbClr val="F4E7ED"/>
                </a:solidFill>
              </a:rPr>
              <a:pPr/>
              <a:t>10/21/2019</a:t>
            </a:fld>
            <a:endParaRPr lang="en-US">
              <a:solidFill>
                <a:srgbClr val="F4E7E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4E7E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>
                <a:solidFill>
                  <a:srgbClr val="F4E7ED"/>
                </a:solidFill>
              </a:rPr>
              <a:pPr/>
              <a:t>‹#›</a:t>
            </a:fld>
            <a:endParaRPr lang="en-US">
              <a:solidFill>
                <a:srgbClr val="F4E7ED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38501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>
                <a:solidFill>
                  <a:srgbClr val="B13F9A"/>
                </a:solidFill>
              </a:rPr>
              <a:pPr/>
              <a:t>10/21/2019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B13F9A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>
                <a:solidFill>
                  <a:srgbClr val="B13F9A"/>
                </a:solidFill>
              </a:rPr>
              <a:pPr/>
              <a:t>‹#›</a:t>
            </a:fld>
            <a:endParaRPr 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7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93145A-0C77-42CA-BDE5-F54C95781113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10/22/2019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3B0422-7558-4725-B7C1-5F6E4A1F668B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9C007F">
                    <a:shade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9C007F">
                  <a:shade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512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9006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5BD3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توصيف المقررات\Images\008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582" y="2438400"/>
            <a:ext cx="31432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6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نسبة </a:t>
            </a:r>
            <a:r>
              <a:rPr lang="ar-EG" sz="4000" dirty="0" err="1"/>
              <a:t>التضرس</a:t>
            </a:r>
            <a:r>
              <a:rPr lang="ar-EG" sz="4000" dirty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نسبة </a:t>
            </a:r>
            <a:r>
              <a:rPr lang="ar-SA" sz="2400" b="1" dirty="0" err="1" smtClean="0"/>
              <a:t>التضرس</a:t>
            </a:r>
            <a:r>
              <a:rPr lang="ar-SA" sz="2400" b="1" dirty="0" smtClean="0"/>
              <a:t> </a:t>
            </a:r>
            <a:r>
              <a:rPr lang="ar-EG" sz="2400" b="1" dirty="0" smtClean="0"/>
              <a:t>هي</a:t>
            </a:r>
            <a:r>
              <a:rPr lang="ar-SA" sz="2400" b="1" dirty="0" smtClean="0"/>
              <a:t>: </a:t>
            </a:r>
            <a:r>
              <a:rPr lang="ar-EG" sz="2400" b="1" dirty="0" smtClean="0"/>
              <a:t>العلاقة </a:t>
            </a:r>
            <a:r>
              <a:rPr lang="ar-EG" sz="2400" b="1" dirty="0"/>
              <a:t>النسبية بين ارتفاعات الحوض وطول المجرى </a:t>
            </a:r>
            <a:r>
              <a:rPr lang="ar-EG" sz="2400" b="1" dirty="0" smtClean="0"/>
              <a:t>الرئيس</a:t>
            </a:r>
            <a:r>
              <a:rPr lang="ar-SA" sz="2400" b="1" dirty="0" smtClean="0"/>
              <a:t>،</a:t>
            </a:r>
            <a:r>
              <a:rPr lang="ar-EG" sz="2400" b="1" dirty="0" smtClean="0"/>
              <a:t> </a:t>
            </a:r>
            <a:r>
              <a:rPr lang="ar-SA" sz="2400" b="1" dirty="0" smtClean="0"/>
              <a:t>ولإيجاد </a:t>
            </a:r>
            <a:r>
              <a:rPr lang="ar-EG" sz="2400" b="1" dirty="0" smtClean="0"/>
              <a:t>قيم</a:t>
            </a:r>
            <a:r>
              <a:rPr lang="ar-SA" sz="2400" b="1" dirty="0" smtClean="0"/>
              <a:t>ة هذه النسبة 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  <a:endParaRPr lang="en-US" sz="2400" b="1" dirty="0" smtClean="0"/>
          </a:p>
          <a:p>
            <a:pPr algn="just" rtl="1"/>
            <a:r>
              <a:rPr lang="en-US" sz="2400" b="1" dirty="0" smtClean="0"/>
              <a:t>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ar-SA" sz="2400" b="1" dirty="0"/>
              <a:t> </a:t>
            </a:r>
            <a:r>
              <a:rPr lang="ar-SA" sz="2400" b="1" dirty="0" smtClean="0"/>
              <a:t>نسبة </a:t>
            </a:r>
            <a:r>
              <a:rPr lang="ar-SA" sz="2400" b="1" dirty="0" err="1" smtClean="0"/>
              <a:t>التضرس</a:t>
            </a:r>
            <a:endParaRPr lang="ar-SA" sz="2400" b="1" dirty="0" smtClean="0"/>
          </a:p>
          <a:p>
            <a:pPr marL="0" marR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3335" algn="r"/>
                <a:tab pos="184785" algn="r"/>
              </a:tabLst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حيث: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Rh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نسبة </a:t>
            </a:r>
            <a:r>
              <a:rPr lang="ar-SA" sz="2200" b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التضرس</a:t>
            </a:r>
            <a:endParaRPr lang="ar-SA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H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فرق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الارتفاع بين أقصى وأدنى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منسوبين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بالحوض المائي (متر).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000" b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1800" b="1" dirty="0" err="1" smtClean="0"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طول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المجرى المائي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الرئيسي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(كم).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667000"/>
            <a:ext cx="103009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التضاريس النسبية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تحسب التضاريس </a:t>
            </a:r>
            <a:r>
              <a:rPr lang="ar-SA" sz="2400" b="1" dirty="0"/>
              <a:t>النسبية </a:t>
            </a:r>
            <a:r>
              <a:rPr lang="ar-SA" sz="2400" b="1" dirty="0" smtClean="0"/>
              <a:t>من </a:t>
            </a:r>
            <a:r>
              <a:rPr lang="ar-SA" sz="2400" b="1" dirty="0"/>
              <a:t>العلاقة النسبية بين ارتفاعات الحوض وطول </a:t>
            </a:r>
            <a:r>
              <a:rPr lang="ar-SA" sz="2400" b="1" dirty="0" smtClean="0"/>
              <a:t>محيطه، ولإيجاد </a:t>
            </a:r>
            <a:r>
              <a:rPr lang="ar-EG" sz="2400" b="1" dirty="0" smtClean="0"/>
              <a:t>قيم</a:t>
            </a:r>
            <a:r>
              <a:rPr lang="ar-SA" sz="2400" b="1" dirty="0" smtClean="0"/>
              <a:t>ة التضاريس النسبة 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  <a:endParaRPr lang="en-US" sz="2400" b="1" dirty="0" smtClean="0"/>
          </a:p>
          <a:p>
            <a:pPr algn="just" rtl="1"/>
            <a:r>
              <a:rPr lang="en-US" sz="2400" b="1" dirty="0" smtClean="0"/>
              <a:t> </a:t>
            </a:r>
            <a:r>
              <a:rPr lang="ar-SA" sz="2400" b="1" dirty="0" smtClean="0"/>
              <a:t>التضاريس النسبية   </a:t>
            </a:r>
          </a:p>
          <a:p>
            <a:pPr marL="0" marR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3335" algn="r"/>
                <a:tab pos="184785" algn="r"/>
              </a:tabLst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2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Rhp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التضاريس النسبية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H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فرق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الارتفاع بين أقصى وأدنى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منسوبين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بالحوض المائي (متر).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P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طول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محيط الحوض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المائي </a:t>
            </a: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}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طول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خط تقسيم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المياه</a:t>
            </a: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{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(كم).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514600"/>
            <a:ext cx="142385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التكامل </a:t>
            </a:r>
            <a:r>
              <a:rPr lang="ar-EG" sz="4000" dirty="0" err="1"/>
              <a:t>الهيبسومتري</a:t>
            </a:r>
            <a:r>
              <a:rPr lang="ar-EG" sz="4000" dirty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يحسب التكامل </a:t>
            </a:r>
            <a:r>
              <a:rPr lang="ar-SA" sz="2400" b="1" dirty="0" err="1"/>
              <a:t>الهيبسومتري</a:t>
            </a:r>
            <a:r>
              <a:rPr lang="ar-SA" sz="2400" b="1" dirty="0"/>
              <a:t> من العلاقة النسبية بين </a:t>
            </a:r>
            <a:r>
              <a:rPr lang="ar-SA" sz="2400" b="1" dirty="0" smtClean="0"/>
              <a:t>فرق المنسوبين </a:t>
            </a:r>
            <a:r>
              <a:rPr lang="ar-SA" sz="2400" b="1" dirty="0"/>
              <a:t>بين الارتفاعين المتوسط والأدنى من </a:t>
            </a:r>
            <a:r>
              <a:rPr lang="ar-SA" sz="2400" b="1" dirty="0" smtClean="0"/>
              <a:t>جهة، ومدى التضاريس </a:t>
            </a:r>
            <a:r>
              <a:rPr lang="ar-SA" sz="2400" b="1" dirty="0"/>
              <a:t>من جهة </a:t>
            </a:r>
            <a:r>
              <a:rPr lang="ar-SA" sz="2400" b="1" dirty="0" smtClean="0"/>
              <a:t>أخرى، ولإيجاد </a:t>
            </a:r>
            <a:r>
              <a:rPr lang="ar-EG" sz="2400" b="1" dirty="0" smtClean="0"/>
              <a:t>قيمة </a:t>
            </a:r>
            <a:r>
              <a:rPr lang="ar-EG" sz="2400" b="1" dirty="0"/>
              <a:t>التكامل </a:t>
            </a:r>
            <a:r>
              <a:rPr lang="ar-EG" sz="2400" b="1" dirty="0" err="1"/>
              <a:t>الهيبسومتري</a:t>
            </a:r>
            <a:r>
              <a:rPr lang="ar-EG" sz="2400" b="1" dirty="0"/>
              <a:t> </a:t>
            </a:r>
            <a:r>
              <a:rPr lang="ar-SA" sz="2400" b="1" dirty="0" smtClean="0"/>
              <a:t>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marL="0" indent="0" algn="just" rtl="1">
              <a:buNone/>
            </a:pPr>
            <a:endParaRPr lang="en-US" sz="2400" b="1" dirty="0" smtClean="0"/>
          </a:p>
          <a:p>
            <a:pPr algn="just" rtl="1"/>
            <a:r>
              <a:rPr lang="ar-SA" sz="2400" b="1" dirty="0"/>
              <a:t>التكامل </a:t>
            </a:r>
            <a:r>
              <a:rPr lang="ar-SA" sz="2400" b="1" dirty="0" err="1"/>
              <a:t>الهيبسومتري</a:t>
            </a:r>
            <a:r>
              <a:rPr lang="ar-SA" sz="2400" b="1" dirty="0"/>
              <a:t> </a:t>
            </a:r>
            <a:r>
              <a:rPr lang="ar-SA" sz="2400" b="1" dirty="0" smtClean="0"/>
              <a:t>  </a:t>
            </a:r>
          </a:p>
          <a:p>
            <a:pPr marL="0" indent="0" algn="just" rtl="1">
              <a:buNone/>
            </a:pP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en-US" sz="2400" b="1" dirty="0"/>
              <a:t>’ </a:t>
            </a:r>
            <a:r>
              <a:rPr lang="ar-SA" sz="2400" b="1" dirty="0"/>
              <a:t> : الارتفاع المتوسط للحوض المائي (متر) .</a:t>
            </a:r>
            <a:endParaRPr lang="en-US" sz="2400" b="1" dirty="0"/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Zo</a:t>
            </a:r>
            <a:r>
              <a:rPr lang="en-US" sz="2400" b="1" dirty="0"/>
              <a:t> </a:t>
            </a:r>
            <a:r>
              <a:rPr lang="ar-SA" sz="2400" b="1" dirty="0"/>
              <a:t> : الارتفاع الأدنى للحوض المائي </a:t>
            </a:r>
            <a:r>
              <a:rPr lang="en-US" sz="2400" b="1" dirty="0" smtClean="0"/>
              <a:t>}</a:t>
            </a:r>
            <a:r>
              <a:rPr lang="ar-SA" sz="2400" b="1" dirty="0" smtClean="0"/>
              <a:t>منسوب المصب</a:t>
            </a:r>
            <a:r>
              <a:rPr lang="en-US" sz="2400" b="1" dirty="0" smtClean="0"/>
              <a:t>{</a:t>
            </a:r>
            <a:r>
              <a:rPr lang="ar-SA" sz="2400" b="1" dirty="0" smtClean="0"/>
              <a:t> </a:t>
            </a:r>
            <a:r>
              <a:rPr lang="ar-SA" sz="2400" b="1" dirty="0"/>
              <a:t>(متر) .</a:t>
            </a:r>
            <a:endParaRPr lang="en-US" sz="2400" b="1" dirty="0"/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/>
              <a:t>Zmax</a:t>
            </a:r>
            <a:r>
              <a:rPr lang="en-US" sz="2400" b="1" dirty="0"/>
              <a:t> </a:t>
            </a:r>
            <a:r>
              <a:rPr lang="ar-SA" sz="2400" b="1" dirty="0"/>
              <a:t> : الارتفاع الأقصى للحوض المائي (متر) .</a:t>
            </a:r>
            <a:endParaRPr lang="en-US" sz="2400" b="1" dirty="0"/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972" y="3025140"/>
            <a:ext cx="177145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رقم وعورة التضاريس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يمثل هذا المتغير حاصل ضرب كثافة التصريف في إجمالي </a:t>
            </a:r>
            <a:r>
              <a:rPr lang="ar-SA" sz="2400" b="1" dirty="0" smtClean="0"/>
              <a:t>التضاريس، ولإيجاد </a:t>
            </a:r>
            <a:r>
              <a:rPr lang="ar-EG" sz="2400" b="1" dirty="0" smtClean="0"/>
              <a:t>قيم</a:t>
            </a:r>
            <a:r>
              <a:rPr lang="ar-SA" sz="2400" b="1" dirty="0"/>
              <a:t>ة </a:t>
            </a:r>
            <a:r>
              <a:rPr lang="ar-SA" sz="2400" b="1" dirty="0" smtClean="0"/>
              <a:t>وعورة </a:t>
            </a:r>
            <a:r>
              <a:rPr lang="ar-SA" sz="2400" b="1" dirty="0"/>
              <a:t>التضاريس يتم </a:t>
            </a:r>
            <a:r>
              <a:rPr lang="ar-SA" sz="2400" b="1" dirty="0" smtClean="0"/>
              <a:t>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قيمة وعورة التضاريس </a:t>
            </a:r>
            <a:r>
              <a:rPr lang="ar-SA" sz="2400" b="1" dirty="0" smtClean="0"/>
              <a:t>  </a:t>
            </a:r>
          </a:p>
          <a:p>
            <a:pPr marL="0" indent="0" algn="just" rtl="1">
              <a:buNone/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Rn</a:t>
            </a:r>
            <a:r>
              <a:rPr lang="ar-SA" sz="2200" b="1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وعورة التضاريس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H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الارتفاع الأقصى (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متر).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h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الارتفاع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الأدنى (متر)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Dd</a:t>
            </a:r>
            <a:r>
              <a:rPr lang="en-US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كثافة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التصريف (كم/كم</a:t>
            </a:r>
            <a:r>
              <a:rPr lang="ar-SA" sz="1200" b="1" dirty="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667000"/>
            <a:ext cx="228391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متوسط </a:t>
            </a:r>
            <a:r>
              <a:rPr lang="ar-EG" sz="4000" dirty="0" smtClean="0"/>
              <a:t>انحدار </a:t>
            </a:r>
            <a:r>
              <a:rPr lang="ar-EG" sz="4000" dirty="0"/>
              <a:t>خط تقسيم المياه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يحسب متوسط انحدار خط تقسيم </a:t>
            </a:r>
            <a:r>
              <a:rPr lang="ar-SA" sz="2400" b="1" dirty="0" smtClean="0"/>
              <a:t>المياه </a:t>
            </a:r>
            <a:r>
              <a:rPr lang="ar-SA" sz="2400" b="1" dirty="0"/>
              <a:t>من العلاقة النسبية بين ضعف الارتفاع الأقصى ومحيط الحوض المائي، </a:t>
            </a:r>
            <a:r>
              <a:rPr lang="ar-SA" sz="2400" b="1" dirty="0" smtClean="0"/>
              <a:t>ولإيجاد </a:t>
            </a:r>
            <a:r>
              <a:rPr lang="ar-EG" sz="2400" b="1" dirty="0"/>
              <a:t>انحدار خط تقسيم </a:t>
            </a:r>
            <a:r>
              <a:rPr lang="ar-EG" sz="2400" b="1" dirty="0" smtClean="0"/>
              <a:t>المياه </a:t>
            </a:r>
            <a:r>
              <a:rPr lang="ar-SA" sz="2400" b="1" dirty="0" smtClean="0"/>
              <a:t>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marL="0" indent="0" algn="just" rtl="1">
              <a:buNone/>
            </a:pPr>
            <a:endParaRPr lang="en-US" sz="2400" b="1" dirty="0" smtClean="0"/>
          </a:p>
          <a:p>
            <a:pPr algn="just" rtl="1"/>
            <a:r>
              <a:rPr lang="ar-SA" sz="2400" b="1" dirty="0"/>
              <a:t>متوسط انحدار خط تقسيم المياه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Ip</a:t>
            </a:r>
            <a:r>
              <a:rPr lang="ar-S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/>
              <a:t>متوسط انحدار خط تقسيم المياه </a:t>
            </a:r>
            <a:r>
              <a:rPr lang="ar-SA" sz="2400" b="1" dirty="0" smtClean="0"/>
              <a:t>(متر/كم) </a:t>
            </a:r>
            <a:r>
              <a:rPr lang="ar-SA" sz="2400" b="1" dirty="0"/>
              <a:t>.</a:t>
            </a:r>
            <a:endParaRPr lang="en-US" sz="2400" b="1" dirty="0"/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/>
              <a:t> H </a:t>
            </a:r>
            <a:r>
              <a:rPr lang="ar-SA" sz="2400" b="1" dirty="0" smtClean="0"/>
              <a:t>الارتفاع </a:t>
            </a:r>
            <a:r>
              <a:rPr lang="ar-SA" sz="2400" b="1" dirty="0"/>
              <a:t>الأقصى بالحوض المائي (متر) .</a:t>
            </a: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P </a:t>
            </a:r>
            <a:r>
              <a:rPr lang="ar-SA" sz="2400" b="1" dirty="0" smtClean="0"/>
              <a:t> طول </a:t>
            </a:r>
            <a:r>
              <a:rPr lang="ar-SA" sz="2400" b="1" dirty="0"/>
              <a:t>محيط الحوض المائي </a:t>
            </a:r>
            <a:r>
              <a:rPr lang="en-US" sz="2400" b="1" dirty="0"/>
              <a:t>}</a:t>
            </a:r>
            <a:r>
              <a:rPr lang="ar-SA" sz="2400" b="1" dirty="0" smtClean="0"/>
              <a:t>طول </a:t>
            </a:r>
            <a:r>
              <a:rPr lang="ar-SA" sz="2400" b="1" dirty="0"/>
              <a:t>خط تقسيم </a:t>
            </a:r>
            <a:r>
              <a:rPr lang="ar-SA" sz="2400" b="1" dirty="0" smtClean="0"/>
              <a:t>المياه</a:t>
            </a:r>
            <a:r>
              <a:rPr lang="en-US" sz="2400" b="1" dirty="0" smtClean="0"/>
              <a:t>{</a:t>
            </a:r>
            <a:r>
              <a:rPr lang="ar-SA" sz="2400" b="1" dirty="0" smtClean="0"/>
              <a:t> </a:t>
            </a:r>
            <a:r>
              <a:rPr lang="ar-SA" sz="2400" b="1" dirty="0"/>
              <a:t>(كم).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971800"/>
            <a:ext cx="11673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نسبة النسيج الطوبوغرافي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يمثل هذا المتغير </a:t>
            </a:r>
            <a:r>
              <a:rPr lang="ar-SA" sz="2400" b="1" dirty="0" smtClean="0"/>
              <a:t>العلاقة </a:t>
            </a:r>
            <a:r>
              <a:rPr lang="ar-SA" sz="2400" b="1" dirty="0"/>
              <a:t>النسبية بين عدد المجاري ومحيط الحوض </a:t>
            </a:r>
            <a:r>
              <a:rPr lang="ar-SA" sz="2400" b="1" dirty="0" smtClean="0"/>
              <a:t>المائي، ولإيجاد </a:t>
            </a:r>
            <a:r>
              <a:rPr lang="ar-EG" sz="2400" b="1" dirty="0"/>
              <a:t>نسبة النسيج </a:t>
            </a:r>
            <a:r>
              <a:rPr lang="ar-EG" sz="2400" b="1" dirty="0" smtClean="0"/>
              <a:t>الطوبوغرافي</a:t>
            </a:r>
            <a:r>
              <a:rPr lang="ar-SA" sz="2400" b="1" dirty="0" smtClean="0"/>
              <a:t> 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نسبة النسيج الطوبوغرافي   </a:t>
            </a:r>
            <a:endParaRPr lang="ar-SA" sz="2400" b="1" dirty="0" smtClean="0"/>
          </a:p>
          <a:p>
            <a:pPr marL="0" indent="0" algn="just" rtl="1">
              <a:buNone/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RT</a:t>
            </a:r>
            <a:r>
              <a:rPr lang="ar-SA" sz="2200" b="1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نسبة النسيج الطوبوغرافي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Ns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عدد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المجاري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P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طول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محيط الحوض المائي </a:t>
            </a: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}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طول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خط تقسيم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المياه</a:t>
            </a: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{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(كم).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59066" r="59066"/>
          <a:stretch/>
        </p:blipFill>
        <p:spPr>
          <a:xfrm>
            <a:off x="1600199" y="2666997"/>
            <a:ext cx="2834640" cy="66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3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إجمالي التضاريس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يقصد بإجمالي </a:t>
            </a:r>
            <a:r>
              <a:rPr lang="ar-SA" sz="2400" b="1" dirty="0"/>
              <a:t>التضاريس </a:t>
            </a:r>
            <a:r>
              <a:rPr lang="ar-SA" sz="2400" b="1" dirty="0" smtClean="0"/>
              <a:t>فرق </a:t>
            </a:r>
            <a:r>
              <a:rPr lang="ar-SA" sz="2400" b="1" dirty="0"/>
              <a:t>الارتفاع بين أقصى </a:t>
            </a:r>
            <a:r>
              <a:rPr lang="ar-SA" sz="2400" b="1" dirty="0" smtClean="0"/>
              <a:t>وأدنى منسوبين، ولإيجاد </a:t>
            </a:r>
            <a:r>
              <a:rPr lang="ar-EG" sz="2400" b="1" dirty="0"/>
              <a:t>إجمالي التضاريس </a:t>
            </a:r>
            <a:r>
              <a:rPr lang="ar-SA" sz="2400" b="1" dirty="0" smtClean="0"/>
              <a:t>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marL="0" indent="0" algn="just" rtl="1">
              <a:buNone/>
            </a:pPr>
            <a:endParaRPr lang="en-US" sz="2400" b="1" dirty="0" smtClean="0"/>
          </a:p>
          <a:p>
            <a:pPr algn="just" rtl="1"/>
            <a:r>
              <a:rPr lang="ar-SA" sz="2400" b="1" dirty="0"/>
              <a:t>إجمالي التضاريس </a:t>
            </a:r>
            <a:r>
              <a:rPr lang="ar-SA" sz="2400" b="1" dirty="0" smtClean="0"/>
              <a:t>  </a:t>
            </a:r>
            <a:r>
              <a:rPr lang="en-US" sz="2400" b="1" dirty="0"/>
              <a:t>H (m) = Z – z</a:t>
            </a:r>
            <a:endParaRPr lang="ar-SA" sz="2400" b="1" dirty="0" smtClean="0"/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/>
              <a:t> H </a:t>
            </a:r>
            <a:r>
              <a:rPr lang="ar-SA" sz="2400" b="1" dirty="0"/>
              <a:t>إجمالي التضاريس (متر) .</a:t>
            </a: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Z </a:t>
            </a:r>
            <a:r>
              <a:rPr lang="ar-SA" sz="2400" b="1" dirty="0" smtClean="0"/>
              <a:t> الارتفاع </a:t>
            </a:r>
            <a:r>
              <a:rPr lang="ar-SA" sz="2400" b="1" dirty="0"/>
              <a:t>الأقصى (متر) </a:t>
            </a:r>
            <a:endParaRPr lang="ar-SA" sz="2400" b="1" dirty="0" smtClean="0"/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/>
              <a:t>z </a:t>
            </a:r>
            <a:r>
              <a:rPr lang="ar-SA" sz="2400" b="1" dirty="0" smtClean="0"/>
              <a:t> الارتفاع </a:t>
            </a:r>
            <a:r>
              <a:rPr lang="ar-SA" sz="2400" b="1" dirty="0"/>
              <a:t>الأدنى (متر).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ثابت بقاء المجرى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00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يمثل ثابت بقاء المجرى المائي المساحة التي يتطور </a:t>
            </a:r>
            <a:r>
              <a:rPr lang="ar-SA" sz="2400" b="1" dirty="0" smtClean="0"/>
              <a:t>فيها كل </a:t>
            </a:r>
            <a:r>
              <a:rPr lang="ar-SA" sz="2400" b="1" dirty="0"/>
              <a:t>مجرى مائي داخل حوض التصريف (مقلوب كثافة </a:t>
            </a:r>
            <a:r>
              <a:rPr lang="ar-SA" sz="2400" b="1" dirty="0" smtClean="0"/>
              <a:t>التصريف)، ولإيجاد </a:t>
            </a:r>
            <a:r>
              <a:rPr lang="ar-EG" sz="2400" b="1" dirty="0"/>
              <a:t>ثابت بقاء المجرى المائي </a:t>
            </a:r>
            <a:r>
              <a:rPr lang="ar-SA" sz="2400" b="1" dirty="0" smtClean="0"/>
              <a:t>يتم 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ثابت بقاء المجرى المائي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</a:t>
            </a: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CMM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ثابت بقاء المجرى المائي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رقم ثابت</a:t>
            </a:r>
            <a:endParaRPr lang="ar-SA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200" b="1" dirty="0" err="1">
                <a:latin typeface="Times New Roman" panose="02020603050405020304" pitchFamily="18" charset="0"/>
                <a:cs typeface="Arial" panose="020B0604020202020204" pitchFamily="34" charset="0"/>
              </a:rPr>
              <a:t>Dd</a:t>
            </a:r>
            <a:r>
              <a:rPr lang="en-US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كثافة 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التصريف (كم/كم</a:t>
            </a:r>
            <a:r>
              <a:rPr lang="ar-SA" sz="1400" b="1" dirty="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025140"/>
            <a:ext cx="1357163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7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/>
            <a:r>
              <a:rPr lang="ar-EG" sz="4000" dirty="0"/>
              <a:t>المتغيرات </a:t>
            </a:r>
            <a:r>
              <a:rPr lang="ar-EG" sz="4000" dirty="0" err="1" smtClean="0"/>
              <a:t>المورفومترية</a:t>
            </a:r>
            <a:r>
              <a:rPr lang="ar-EG" sz="4000" dirty="0" smtClean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المساحة </a:t>
            </a:r>
            <a:r>
              <a:rPr lang="ar-SA" sz="2000" b="1" dirty="0"/>
              <a:t>(كم</a:t>
            </a:r>
            <a:r>
              <a:rPr lang="ar-SA" sz="2000" b="1" baseline="30000" dirty="0"/>
              <a:t>2</a:t>
            </a:r>
            <a:r>
              <a:rPr lang="ar-SA" sz="2000" b="1" dirty="0" smtClean="0"/>
              <a:t>) </a:t>
            </a:r>
            <a:r>
              <a:rPr lang="en-US" sz="2000" b="1" dirty="0">
                <a:solidFill>
                  <a:prstClr val="black"/>
                </a:solidFill>
              </a:rPr>
              <a:t>Area (</a:t>
            </a:r>
            <a:r>
              <a:rPr lang="en-US" sz="2000" b="1" dirty="0" smtClean="0">
                <a:solidFill>
                  <a:prstClr val="black"/>
                </a:solidFill>
              </a:rPr>
              <a:t>km</a:t>
            </a:r>
            <a:r>
              <a:rPr lang="en-US" sz="2000" b="1" baseline="30000" dirty="0" smtClean="0">
                <a:solidFill>
                  <a:prstClr val="black"/>
                </a:solidFill>
              </a:rPr>
              <a:t>2</a:t>
            </a:r>
            <a:r>
              <a:rPr lang="en-US" sz="2000" b="1" dirty="0" smtClean="0">
                <a:solidFill>
                  <a:prstClr val="black"/>
                </a:solidFill>
              </a:rPr>
              <a:t>)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المحيط </a:t>
            </a:r>
            <a:r>
              <a:rPr lang="ar-SA" sz="2000" b="1" dirty="0"/>
              <a:t>(كم</a:t>
            </a:r>
            <a:r>
              <a:rPr lang="ar-SA" sz="2000" b="1" dirty="0" smtClean="0"/>
              <a:t>) </a:t>
            </a:r>
            <a:r>
              <a:rPr lang="en-US" sz="2000" b="1" dirty="0">
                <a:solidFill>
                  <a:prstClr val="black"/>
                </a:solidFill>
              </a:rPr>
              <a:t>Perimeter (km</a:t>
            </a:r>
            <a:r>
              <a:rPr lang="en-US" sz="2000" b="1" dirty="0" smtClean="0">
                <a:solidFill>
                  <a:prstClr val="black"/>
                </a:solidFill>
              </a:rPr>
              <a:t>)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طول </a:t>
            </a:r>
            <a:r>
              <a:rPr lang="ar-SA" sz="2000" b="1" dirty="0"/>
              <a:t>الحوض (كم</a:t>
            </a:r>
            <a:r>
              <a:rPr lang="ar-SA" sz="2000" b="1" dirty="0" smtClean="0"/>
              <a:t>) </a:t>
            </a:r>
            <a:r>
              <a:rPr lang="en-US" sz="2000" b="1" dirty="0">
                <a:solidFill>
                  <a:prstClr val="black"/>
                </a:solidFill>
              </a:rPr>
              <a:t>Basin length (km</a:t>
            </a:r>
            <a:r>
              <a:rPr lang="en-US" sz="2000" b="1" dirty="0" smtClean="0">
                <a:solidFill>
                  <a:prstClr val="black"/>
                </a:solidFill>
              </a:rPr>
              <a:t>)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المحيط </a:t>
            </a:r>
            <a:r>
              <a:rPr lang="ar-SA" sz="2000" b="1" dirty="0"/>
              <a:t>النسبي (كم</a:t>
            </a:r>
            <a:r>
              <a:rPr lang="ar-SA" sz="2000" b="1" dirty="0" smtClean="0"/>
              <a:t>) </a:t>
            </a:r>
            <a:r>
              <a:rPr lang="en-US" sz="2000" b="1" dirty="0">
                <a:solidFill>
                  <a:prstClr val="black"/>
                </a:solidFill>
              </a:rPr>
              <a:t>Relative perimeter (km</a:t>
            </a:r>
            <a:r>
              <a:rPr lang="en-US" sz="2000" b="1" dirty="0" smtClean="0">
                <a:solidFill>
                  <a:prstClr val="black"/>
                </a:solidFill>
              </a:rPr>
              <a:t>)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متوسط </a:t>
            </a:r>
            <a:r>
              <a:rPr lang="ar-SA" sz="2000" b="1" dirty="0"/>
              <a:t>عرض الحوض (كم</a:t>
            </a:r>
            <a:r>
              <a:rPr lang="ar-SA" sz="2000" b="1" dirty="0" smtClean="0"/>
              <a:t>) </a:t>
            </a:r>
            <a:r>
              <a:rPr lang="en-US" sz="2000" b="1" dirty="0">
                <a:solidFill>
                  <a:prstClr val="black"/>
                </a:solidFill>
              </a:rPr>
              <a:t>Mean basin width (km</a:t>
            </a:r>
            <a:r>
              <a:rPr lang="en-US" sz="2000" b="1" dirty="0" smtClean="0">
                <a:solidFill>
                  <a:prstClr val="black"/>
                </a:solidFill>
              </a:rPr>
              <a:t>)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علاقة </a:t>
            </a:r>
            <a:r>
              <a:rPr lang="ar-SA" sz="2000" b="1" dirty="0"/>
              <a:t>الطول </a:t>
            </a:r>
            <a:r>
              <a:rPr lang="ar-SA" sz="2000" b="1" dirty="0" smtClean="0"/>
              <a:t>بالمساحة   </a:t>
            </a:r>
            <a:r>
              <a:rPr lang="en-US" sz="2000" b="1" dirty="0">
                <a:solidFill>
                  <a:prstClr val="black"/>
                </a:solidFill>
              </a:rPr>
              <a:t>Length Area </a:t>
            </a:r>
            <a:r>
              <a:rPr lang="en-US" sz="2000" b="1" dirty="0" smtClean="0">
                <a:solidFill>
                  <a:prstClr val="black"/>
                </a:solidFill>
              </a:rPr>
              <a:t>relation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نسبة </a:t>
            </a:r>
            <a:r>
              <a:rPr lang="ar-SA" sz="2000" b="1" dirty="0"/>
              <a:t>معامل </a:t>
            </a:r>
            <a:r>
              <a:rPr lang="ar-SA" sz="2000" b="1" dirty="0" smtClean="0"/>
              <a:t>الشكل   </a:t>
            </a:r>
            <a:r>
              <a:rPr lang="en-US" sz="2000" b="1" dirty="0">
                <a:solidFill>
                  <a:prstClr val="black"/>
                </a:solidFill>
              </a:rPr>
              <a:t>Form factor </a:t>
            </a:r>
            <a:r>
              <a:rPr lang="en-US" sz="2000" b="1" dirty="0" smtClean="0">
                <a:solidFill>
                  <a:prstClr val="black"/>
                </a:solidFill>
              </a:rPr>
              <a:t>ratio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نسبة الاستطالة   </a:t>
            </a:r>
            <a:r>
              <a:rPr lang="en-US" sz="2000" b="1" dirty="0">
                <a:solidFill>
                  <a:prstClr val="black"/>
                </a:solidFill>
              </a:rPr>
              <a:t>Elongation </a:t>
            </a:r>
            <a:r>
              <a:rPr lang="en-US" sz="2000" b="1" dirty="0" smtClean="0">
                <a:solidFill>
                  <a:prstClr val="black"/>
                </a:solidFill>
              </a:rPr>
              <a:t>ratio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نسبة الاستدارة  </a:t>
            </a:r>
            <a:r>
              <a:rPr lang="en-US" sz="2000" b="1" dirty="0">
                <a:solidFill>
                  <a:prstClr val="black"/>
                </a:solidFill>
              </a:rPr>
              <a:t>Circularity </a:t>
            </a:r>
            <a:r>
              <a:rPr lang="en-US" sz="2000" b="1" dirty="0" smtClean="0">
                <a:solidFill>
                  <a:prstClr val="black"/>
                </a:solidFill>
              </a:rPr>
              <a:t>ratio</a:t>
            </a:r>
            <a:endParaRPr lang="ar-SA" sz="2000" dirty="0"/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 smtClean="0"/>
              <a:t>معامل الاندماج  </a:t>
            </a:r>
            <a:r>
              <a:rPr lang="en-US" sz="2000" b="1" dirty="0" smtClean="0">
                <a:solidFill>
                  <a:prstClr val="black"/>
                </a:solidFill>
              </a:rPr>
              <a:t>Compactness </a:t>
            </a:r>
            <a:r>
              <a:rPr lang="en-US" sz="2000" b="1" dirty="0" err="1" smtClean="0">
                <a:solidFill>
                  <a:prstClr val="black"/>
                </a:solidFill>
              </a:rPr>
              <a:t>cœfficient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lvl="0" algn="r" rtl="1" fontAlgn="ctr">
              <a:buClr>
                <a:srgbClr val="B13F9A"/>
              </a:buClr>
            </a:pPr>
            <a:r>
              <a:rPr lang="ar-SA" sz="2000" b="1" dirty="0">
                <a:solidFill>
                  <a:prstClr val="black"/>
                </a:solidFill>
              </a:rPr>
              <a:t>معامل </a:t>
            </a:r>
            <a:r>
              <a:rPr lang="ar-SA" sz="2000" b="1" dirty="0" smtClean="0">
                <a:solidFill>
                  <a:prstClr val="black"/>
                </a:solidFill>
              </a:rPr>
              <a:t>الانبعاج</a:t>
            </a:r>
            <a:r>
              <a:rPr lang="en-US" sz="2000" b="1" dirty="0" err="1" smtClean="0"/>
              <a:t>Lemniscate</a:t>
            </a:r>
            <a:r>
              <a:rPr lang="en-US" sz="2000" b="1" dirty="0" smtClean="0"/>
              <a:t> factor 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7923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pPr algn="ctr" rtl="1"/>
            <a:r>
              <a:rPr lang="ar-SA" dirty="0" smtClean="0"/>
              <a:t>مصادر </a:t>
            </a:r>
            <a:r>
              <a:rPr lang="ar-SA" dirty="0"/>
              <a:t>معادلات المتغيرات </a:t>
            </a:r>
            <a:r>
              <a:rPr lang="ar-SA" dirty="0" err="1" smtClean="0"/>
              <a:t>المورفومترية</a:t>
            </a:r>
            <a:endParaRPr lang="ar-S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482552"/>
              </p:ext>
            </p:extLst>
          </p:nvPr>
        </p:nvGraphicFramePr>
        <p:xfrm>
          <a:off x="609600" y="1447803"/>
          <a:ext cx="7467601" cy="4547698"/>
        </p:xfrm>
        <a:graphic>
          <a:graphicData uri="http://schemas.openxmlformats.org/drawingml/2006/table">
            <a:tbl>
              <a:tblPr firstRow="1" firstCol="1" bandRow="1"/>
              <a:tblGrid>
                <a:gridCol w="2211558">
                  <a:extLst>
                    <a:ext uri="{9D8B030D-6E8A-4147-A177-3AD203B41FA5}">
                      <a16:colId xmlns:a16="http://schemas.microsoft.com/office/drawing/2014/main" val="2983875004"/>
                    </a:ext>
                  </a:extLst>
                </a:gridCol>
                <a:gridCol w="574431">
                  <a:extLst>
                    <a:ext uri="{9D8B030D-6E8A-4147-A177-3AD203B41FA5}">
                      <a16:colId xmlns:a16="http://schemas.microsoft.com/office/drawing/2014/main" val="3690558618"/>
                    </a:ext>
                  </a:extLst>
                </a:gridCol>
                <a:gridCol w="2455692">
                  <a:extLst>
                    <a:ext uri="{9D8B030D-6E8A-4147-A177-3AD203B41FA5}">
                      <a16:colId xmlns:a16="http://schemas.microsoft.com/office/drawing/2014/main" val="3536060711"/>
                    </a:ext>
                  </a:extLst>
                </a:gridCol>
                <a:gridCol w="2225920">
                  <a:extLst>
                    <a:ext uri="{9D8B030D-6E8A-4147-A177-3AD203B41FA5}">
                      <a16:colId xmlns:a16="http://schemas.microsoft.com/office/drawing/2014/main" val="2161247597"/>
                    </a:ext>
                  </a:extLst>
                </a:gridCol>
              </a:tblGrid>
              <a:tr h="38099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المصدر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الرمز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المتغير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22034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WMS software output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Area (km</a:t>
                      </a:r>
                      <a:r>
                        <a:rPr lang="en-US" sz="12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المساحة (كم</a:t>
                      </a:r>
                      <a:r>
                        <a:rPr lang="ar-SA" sz="1200" b="1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624682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Schumm, 1956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Perimeter (km)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المحيط (كم)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581353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WMS software output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Basin length (km)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طول الحوض (كم)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013055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Schumm, 1956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Relative perimeter (km)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المحيط النسبي (كم)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854648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Horton,1932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basin width (km)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متوسط عرض الحوض (كم)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189551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Hack, 1957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Length Area relation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علاقة الطول بالمساحة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44914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Horton,1932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 factor ratio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معامل الشكل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161953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Schumm, 1956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Elongation ratio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الاستطالة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279539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Miller, 1953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Circularity ratio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الاستدارة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099001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Gravelius, 1914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200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Compactness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cœfficient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معامل الاندماج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766133"/>
                  </a:ext>
                </a:extLst>
              </a:tr>
              <a:tr h="378791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Chorley, 1957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Lemniscate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factor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معامل الانبعاج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27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74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1268760"/>
            <a:ext cx="5832648" cy="1644160"/>
          </a:xfrm>
        </p:spPr>
        <p:txBody>
          <a:bodyPr>
            <a:normAutofit/>
          </a:bodyPr>
          <a:lstStyle/>
          <a:p>
            <a:pPr algn="ctr" rtl="1"/>
            <a:r>
              <a:rPr lang="ar-SA" sz="4400" b="1" dirty="0" smtClean="0"/>
              <a:t>ال</a:t>
            </a:r>
            <a:r>
              <a:rPr lang="ar-EG" sz="4400" b="1" dirty="0" smtClean="0"/>
              <a:t>أساليب </a:t>
            </a:r>
            <a:r>
              <a:rPr lang="ar-SA" sz="4400" b="1" dirty="0" smtClean="0"/>
              <a:t>الكمية</a:t>
            </a:r>
          </a:p>
          <a:p>
            <a:pPr algn="ctr" rtl="1"/>
            <a:r>
              <a:rPr lang="ar-SA" sz="4400" b="1" dirty="0" err="1" smtClean="0"/>
              <a:t>للجيومورفولوجية</a:t>
            </a:r>
            <a:r>
              <a:rPr lang="ar-SA" sz="4400" b="1" dirty="0" smtClean="0"/>
              <a:t> التطبيقية</a:t>
            </a:r>
            <a:endParaRPr lang="en-US" sz="4400" b="1" dirty="0"/>
          </a:p>
        </p:txBody>
      </p:sp>
      <p:pic>
        <p:nvPicPr>
          <p:cNvPr id="2050" name="Picture 2" descr="E:\pic\CLv2hUQW8AA7db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068960"/>
            <a:ext cx="3914775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1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طول الحوض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باعتبار الطول الحوض هو طول </a:t>
            </a:r>
            <a:r>
              <a:rPr lang="ar-SA" sz="2400" b="1" dirty="0"/>
              <a:t>الخط المستقيم الفاصل بين مصب الحوض وأبعد نقطة على خط تقسيم المياه للحوض المائي ولأحواض </a:t>
            </a:r>
            <a:r>
              <a:rPr lang="ar-SA" sz="2400" b="1" dirty="0" smtClean="0"/>
              <a:t>الروافد</a:t>
            </a:r>
            <a:r>
              <a:rPr lang="ar-SA" sz="2400" b="1" dirty="0"/>
              <a:t>، </a:t>
            </a:r>
            <a:r>
              <a:rPr lang="ar-SA" sz="2400" b="1" dirty="0" smtClean="0"/>
              <a:t>يمكن </a:t>
            </a:r>
            <a:r>
              <a:rPr lang="ar-SA" sz="2400" b="1" dirty="0"/>
              <a:t>حساب طول الحوض بواسطة العلاقة النسبية بين المساحة وعرض الحوض المائي </a:t>
            </a:r>
            <a:r>
              <a:rPr lang="ar-SA" sz="2400" b="1" dirty="0" smtClean="0"/>
              <a:t>بتطبيق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 smtClean="0"/>
              <a:t>طول الحوض</a:t>
            </a:r>
          </a:p>
          <a:p>
            <a:pPr marL="0" indent="0" algn="just" rtl="1">
              <a:buNone/>
            </a:pPr>
            <a:r>
              <a:rPr lang="ar-SA" sz="2400" b="1" dirty="0" smtClean="0"/>
              <a:t>  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(km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طول الحوض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A(km</a:t>
            </a:r>
            <a:r>
              <a:rPr 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(km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متوسط عرض الحوض (كم)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569" y="3190905"/>
            <a:ext cx="2062888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متوسط عرض الحوض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err="1" smtClean="0"/>
              <a:t>يعبرعن</a:t>
            </a:r>
            <a:r>
              <a:rPr lang="ar-SA" sz="2400" b="1" dirty="0" smtClean="0"/>
              <a:t> </a:t>
            </a:r>
            <a:r>
              <a:rPr lang="ar-SA" sz="2400" b="1" dirty="0"/>
              <a:t>العلاقة النسبية بين مساحة الحوض </a:t>
            </a:r>
            <a:r>
              <a:rPr lang="ar-SA" sz="2400" b="1" dirty="0" smtClean="0"/>
              <a:t>وطوله، يمكن </a:t>
            </a:r>
            <a:r>
              <a:rPr lang="ar-SA" sz="2400" b="1" dirty="0"/>
              <a:t>حساب متوسط عرض الحوض </a:t>
            </a:r>
            <a:r>
              <a:rPr lang="ar-SA" sz="2400" b="1" dirty="0" smtClean="0"/>
              <a:t>بتطبيق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متوسط عرض الحوض   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متوسط عرض الحوض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ar-SA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طول الحوض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كم).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438400"/>
            <a:ext cx="1210237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1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المحيط النسبي للحوض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يعبر المحيط النسبي للحوض المائي </a:t>
            </a:r>
            <a:r>
              <a:rPr lang="ar-SA" sz="2400" b="1" dirty="0" smtClean="0"/>
              <a:t>عن العلاقة </a:t>
            </a:r>
            <a:r>
              <a:rPr lang="ar-SA" sz="2400" b="1" dirty="0"/>
              <a:t>النسبية بين مساحة التصريف ومحيط الحوض </a:t>
            </a:r>
            <a:r>
              <a:rPr lang="ar-SA" sz="2400" b="1" dirty="0" smtClean="0"/>
              <a:t>المائي، يمكن </a:t>
            </a:r>
            <a:r>
              <a:rPr lang="ar-SA" sz="2400" b="1" dirty="0"/>
              <a:t>حساب المحيط النسبي للحوض </a:t>
            </a:r>
            <a:r>
              <a:rPr lang="ar-SA" sz="2400" b="1" dirty="0" smtClean="0"/>
              <a:t>بتطبيق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>
                <a:solidFill>
                  <a:prstClr val="black"/>
                </a:solidFill>
              </a:rPr>
              <a:t>المحيط النسبي </a:t>
            </a:r>
            <a:r>
              <a:rPr lang="ar-SA" sz="2400" b="1" dirty="0" smtClean="0">
                <a:solidFill>
                  <a:prstClr val="black"/>
                </a:solidFill>
              </a:rPr>
              <a:t>للحوض  </a:t>
            </a:r>
          </a:p>
          <a:p>
            <a:pPr marL="0" indent="0" algn="just" rtl="1">
              <a:buNone/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حيث:</a:t>
            </a: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KacstOffice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ea typeface="KacstOffice"/>
                <a:cs typeface="Times New Roman" panose="02020603050405020304" pitchFamily="18" charset="0"/>
              </a:rPr>
              <a:t>r</a:t>
            </a:r>
            <a:r>
              <a:rPr lang="ar-SA" sz="2400" dirty="0">
                <a:latin typeface="KacstOffice"/>
                <a:ea typeface="KacstOffice"/>
              </a:rPr>
              <a:t> : طول المحيط النسبي (كم).</a:t>
            </a:r>
            <a:endParaRPr lang="en-US" sz="1800" dirty="0">
              <a:latin typeface="KacstOffice"/>
              <a:ea typeface="KacstOffice"/>
              <a:cs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3335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 </a:t>
            </a: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محيط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الحوض المائي (كم).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0" y="0"/>
          <a:ext cx="5873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معادلة" r:id="rId3" imgW="533169" imgH="406224" progId="Equation.3">
                  <p:embed/>
                </p:oleObj>
              </mc:Choice>
              <mc:Fallback>
                <p:oleObj name="معادلة" r:id="rId3" imgW="533169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5873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4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1400" y="2667000"/>
            <a:ext cx="122568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معامل الشكل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تحسب </a:t>
            </a:r>
            <a:r>
              <a:rPr lang="ar-SA" sz="2400" b="1" dirty="0"/>
              <a:t>قيمة معامل شكل الحوض المائي بواسطة العلاقة النسبية </a:t>
            </a:r>
            <a:r>
              <a:rPr lang="ar-SA" sz="2400" b="1" dirty="0" smtClean="0"/>
              <a:t>بين </a:t>
            </a:r>
            <a:r>
              <a:rPr lang="ar-SA" sz="2400" b="1" dirty="0"/>
              <a:t>مساحة التصريف ومربع طول الحوض المائي </a:t>
            </a:r>
            <a:r>
              <a:rPr lang="ar-SA" sz="2400" b="1" dirty="0" smtClean="0"/>
              <a:t>بتطبيق </a:t>
            </a:r>
            <a:r>
              <a:rPr lang="ar-EG" sz="2400" b="1" dirty="0" smtClean="0"/>
              <a:t> </a:t>
            </a:r>
            <a:r>
              <a:rPr lang="ar-EG" sz="2400" b="1" dirty="0"/>
              <a:t>المعادلة </a:t>
            </a:r>
            <a:r>
              <a:rPr lang="ar-EG" sz="2400" b="1" dirty="0" smtClean="0"/>
              <a:t>التالية</a:t>
            </a:r>
            <a:r>
              <a:rPr lang="ar-SA" sz="2400" b="1" dirty="0" smtClean="0"/>
              <a:t>:</a:t>
            </a:r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معامل شكل الحوض </a:t>
            </a:r>
            <a:endParaRPr lang="ar-SA" sz="2400" b="1" dirty="0" smtClean="0"/>
          </a:p>
          <a:p>
            <a:pPr marL="0" indent="0" algn="just" rtl="1">
              <a:buNone/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معامل شكل الحوض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ar-SA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طول الحوض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كم).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362200"/>
            <a:ext cx="132846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نسبة الاستدارة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تحسب قيمة نسبة الاستدارة بواسطة العلاقة النسبية </a:t>
            </a:r>
            <a:r>
              <a:rPr lang="ar-SA" sz="2400" b="1" dirty="0" smtClean="0"/>
              <a:t>بين </a:t>
            </a:r>
            <a:r>
              <a:rPr lang="ar-SA" sz="2400" b="1" dirty="0"/>
              <a:t>مساحة التصريف للحوض المائي ومربع محيطه بتطبيق المعادلة التالية :</a:t>
            </a:r>
            <a:endParaRPr lang="ar-SA" sz="2400" b="1" dirty="0" smtClean="0"/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نسبة الاستدارة </a:t>
            </a:r>
            <a:endParaRPr lang="ar-SA" sz="2400" b="1" dirty="0" smtClean="0"/>
          </a:p>
          <a:p>
            <a:pPr marL="0" indent="0" algn="just" rtl="1">
              <a:buNone/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نسبة الاستدارة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محيط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الحوض المائي (كم).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438400"/>
            <a:ext cx="1729892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4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نسبة الاستطالة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 smtClean="0"/>
              <a:t>تعبر </a:t>
            </a:r>
            <a:r>
              <a:rPr lang="ar-SA" sz="2400" b="1" dirty="0"/>
              <a:t>نسبة الاستطالة </a:t>
            </a:r>
            <a:r>
              <a:rPr lang="ar-SA" sz="2400" b="1" dirty="0" smtClean="0"/>
              <a:t>عن العلاقة </a:t>
            </a:r>
            <a:r>
              <a:rPr lang="ar-SA" sz="2400" b="1" dirty="0"/>
              <a:t>النسبية بين أقصى طول للحوض المائي وقطر دائرة لها مساحة تساوي مساحة التصريف لنفس </a:t>
            </a:r>
            <a:r>
              <a:rPr lang="ar-SA" sz="2400" b="1" dirty="0" smtClean="0"/>
              <a:t>الحوض، </a:t>
            </a:r>
            <a:r>
              <a:rPr lang="ar-SA" sz="2400" b="1" dirty="0"/>
              <a:t>وتحسب قيمة نسبة الاستطالة بتطبيق المعادلة التالية:</a:t>
            </a:r>
            <a:endParaRPr lang="ar-SA" sz="2400" b="1" dirty="0" smtClean="0"/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نسبة الاستطالة    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نسبة الاستطالة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طول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الحوض المائي (كم).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مساحة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التصريف للحوض المائي (كم</a:t>
            </a:r>
            <a:r>
              <a:rPr lang="ar-S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667000"/>
            <a:ext cx="1944623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معامل الاندماج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يعبر معامل الاندماج </a:t>
            </a:r>
            <a:r>
              <a:rPr lang="ar-SA" sz="2400" b="1" dirty="0" smtClean="0"/>
              <a:t>عن العلاقة </a:t>
            </a:r>
            <a:r>
              <a:rPr lang="ar-SA" sz="2400" b="1" dirty="0"/>
              <a:t>النسبية بين محيط الحوض المائي ومحيط دائرة لها مساحة تساوي مساحة التصريف لنفس الحوض . وتحسب قيمة معامل الاندماج بواسطة المعادلة التالية :</a:t>
            </a:r>
            <a:endParaRPr lang="ar-SA" sz="2400" b="1" dirty="0" smtClean="0"/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معامل الاندماج    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معامل الاندماج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محيط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الحوض المائي (كم).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819400"/>
            <a:ext cx="1864257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EG" sz="4000" dirty="0"/>
              <a:t>معامل الانبعاج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8214" y="1371600"/>
            <a:ext cx="7239000" cy="5181600"/>
          </a:xfrm>
        </p:spPr>
        <p:txBody>
          <a:bodyPr>
            <a:noAutofit/>
          </a:bodyPr>
          <a:lstStyle/>
          <a:p>
            <a:pPr algn="just" rtl="1"/>
            <a:r>
              <a:rPr lang="ar-SA" sz="2400" b="1" dirty="0"/>
              <a:t>يعبر معامل الانبعاج </a:t>
            </a:r>
            <a:r>
              <a:rPr lang="ar-SA" sz="2400" b="1" dirty="0" smtClean="0"/>
              <a:t>عن </a:t>
            </a:r>
            <a:r>
              <a:rPr lang="ar-SA" sz="2400" b="1" dirty="0"/>
              <a:t>هذا الشكل الهندسي لأحواض </a:t>
            </a:r>
            <a:r>
              <a:rPr lang="ar-SA" sz="2400" b="1" dirty="0" smtClean="0"/>
              <a:t>التصريف، </a:t>
            </a:r>
            <a:r>
              <a:rPr lang="ar-SA" sz="2400" b="1" dirty="0"/>
              <a:t>وتحسب قيمة معامل الانبعاج بواسطة المعادلة التالية :</a:t>
            </a:r>
            <a:endParaRPr lang="ar-SA" sz="2400" b="1" dirty="0" smtClean="0"/>
          </a:p>
          <a:p>
            <a:pPr algn="just" rtl="1"/>
            <a:endParaRPr lang="en-US" sz="2400" b="1" dirty="0" smtClean="0"/>
          </a:p>
          <a:p>
            <a:pPr algn="just" rtl="1"/>
            <a:r>
              <a:rPr lang="ar-SA" sz="2400" b="1" dirty="0"/>
              <a:t>معامل الانبعاج     </a:t>
            </a: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 rtl="1">
              <a:buNone/>
            </a:pPr>
            <a:r>
              <a:rPr lang="ar-SA" sz="2200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حيث:</a:t>
            </a:r>
          </a:p>
          <a:p>
            <a:pPr marL="13335" lvl="0" algn="r" rtl="1">
              <a:lnSpc>
                <a:spcPct val="150000"/>
              </a:lnSpc>
              <a:spcBef>
                <a:spcPts val="0"/>
              </a:spcBef>
              <a:buClr>
                <a:srgbClr val="B13F9A"/>
              </a:buClr>
              <a:tabLst>
                <a:tab pos="13335" algn="r"/>
                <a:tab pos="184785" algn="r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ar-SA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معامل الانبعاج .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مساحة التصريف (كم</a:t>
            </a:r>
            <a:r>
              <a:rPr lang="ar-SA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ar-S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400" baseline="-25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ar-SA" sz="24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طول الحوض </a:t>
            </a:r>
            <a:r>
              <a:rPr lang="ar-S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ar-S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كم).</a:t>
            </a: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438400"/>
            <a:ext cx="152132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5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90391"/>
            <a:ext cx="441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31550" cmpd="sng">
                  <a:gradFill>
                    <a:gsLst>
                      <a:gs pos="25000">
                        <a:srgbClr val="0F6FC6">
                          <a:shade val="25000"/>
                          <a:satMod val="190000"/>
                        </a:srgbClr>
                      </a:gs>
                      <a:gs pos="80000">
                        <a:srgbClr val="0F6FC6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421230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/>
          </a:bodyPr>
          <a:lstStyle/>
          <a:p>
            <a:pPr algn="ctr" rtl="1"/>
            <a:r>
              <a:rPr lang="ar-EG" sz="4000" dirty="0" smtClean="0"/>
              <a:t>مقدمة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SA" sz="2400" b="1" dirty="0" smtClean="0"/>
              <a:t>تتعدد المصادر التي يعتمد عليها التحليل الكمي في الدراسات التطبيقية للظاهرات </a:t>
            </a:r>
            <a:r>
              <a:rPr lang="ar-SA" sz="2400" b="1" dirty="0"/>
              <a:t>الجيومورفولوجية للحصول على المتغيرات التضاريسية </a:t>
            </a:r>
            <a:r>
              <a:rPr lang="ar-SA" sz="2400" b="1" dirty="0" err="1"/>
              <a:t>والمورفومترية</a:t>
            </a:r>
            <a:r>
              <a:rPr lang="ar-EG" sz="2400" b="1" dirty="0"/>
              <a:t> </a:t>
            </a:r>
            <a:r>
              <a:rPr lang="ar-EG" sz="2400" b="1" dirty="0" smtClean="0"/>
              <a:t>وتحليل</a:t>
            </a:r>
            <a:r>
              <a:rPr lang="ar-SA" sz="2400" b="1" dirty="0"/>
              <a:t>ها؛ حيث يمكن </a:t>
            </a:r>
            <a:r>
              <a:rPr lang="ar-SA" sz="2400" b="1" dirty="0" smtClean="0"/>
              <a:t>استنتاجها على سبيل المثال من:</a:t>
            </a:r>
          </a:p>
          <a:p>
            <a:pPr marL="0" indent="0" algn="just" rtl="1">
              <a:buNone/>
            </a:pPr>
            <a:endParaRPr lang="ar-SA" sz="2400" b="1" dirty="0" smtClean="0"/>
          </a:p>
          <a:p>
            <a:pPr algn="just" rtl="1"/>
            <a:r>
              <a:rPr lang="ar-SA" sz="2400" b="1" dirty="0" smtClean="0"/>
              <a:t> تحليل المعالجة </a:t>
            </a:r>
            <a:r>
              <a:rPr lang="ar-SA" sz="2400" b="1" dirty="0"/>
              <a:t>الرقمية </a:t>
            </a:r>
            <a:r>
              <a:rPr lang="ar-EG" sz="2400" b="1" dirty="0" smtClean="0"/>
              <a:t> </a:t>
            </a:r>
            <a:r>
              <a:rPr lang="ar-SA" sz="2400" b="1" dirty="0" smtClean="0"/>
              <a:t>ل</a:t>
            </a:r>
            <a:r>
              <a:rPr lang="ar-EG" sz="2400" b="1" dirty="0" smtClean="0"/>
              <a:t>نم</a:t>
            </a:r>
            <a:r>
              <a:rPr lang="ar-SA" sz="2400" b="1" dirty="0" smtClean="0"/>
              <a:t>ا</a:t>
            </a:r>
            <a:r>
              <a:rPr lang="ar-EG" sz="2400" b="1" dirty="0" smtClean="0"/>
              <a:t>ذ</a:t>
            </a:r>
            <a:r>
              <a:rPr lang="ar-SA" sz="2400" b="1" dirty="0" smtClean="0"/>
              <a:t>ج</a:t>
            </a:r>
            <a:r>
              <a:rPr lang="ar-EG" sz="2400" b="1" dirty="0" smtClean="0"/>
              <a:t> </a:t>
            </a:r>
            <a:r>
              <a:rPr lang="ar-EG" sz="2400" b="1" dirty="0"/>
              <a:t>الارتفاع </a:t>
            </a:r>
            <a:r>
              <a:rPr lang="ar-EG" sz="2400" b="1" dirty="0" smtClean="0"/>
              <a:t>الرقمي</a:t>
            </a:r>
            <a:r>
              <a:rPr lang="ar-SA" sz="2400" b="1" dirty="0" smtClean="0"/>
              <a:t>ة</a:t>
            </a:r>
            <a:r>
              <a:rPr lang="ar-EG" b="1" dirty="0" smtClean="0"/>
              <a:t> </a:t>
            </a:r>
            <a:r>
              <a:rPr lang="en-US" sz="2200" b="1" dirty="0" smtClean="0"/>
              <a:t>DEM</a:t>
            </a:r>
            <a:r>
              <a:rPr lang="ar-SA" sz="2800" b="1" dirty="0" smtClean="0"/>
              <a:t>، </a:t>
            </a:r>
            <a:r>
              <a:rPr lang="ar-SA" sz="2400" b="1" dirty="0" smtClean="0"/>
              <a:t>التي تختلف دقتها تبعا لدرجة الوضوح ال</a:t>
            </a:r>
            <a:r>
              <a:rPr lang="ar-EG" sz="2400" b="1" dirty="0" smtClean="0"/>
              <a:t>مكانية</a:t>
            </a:r>
            <a:r>
              <a:rPr lang="ar-SA" sz="2400" b="1" dirty="0"/>
              <a:t>.</a:t>
            </a:r>
            <a:r>
              <a:rPr lang="ar-SA" sz="2400" b="1" dirty="0" smtClean="0"/>
              <a:t> وبالاستعانة ب</a:t>
            </a:r>
            <a:r>
              <a:rPr lang="ar-EG" sz="2400" b="1" dirty="0" smtClean="0"/>
              <a:t>أدوات </a:t>
            </a:r>
            <a:r>
              <a:rPr lang="ar-EG" sz="2400" b="1" dirty="0"/>
              <a:t>التحليل المكاني</a:t>
            </a:r>
            <a:r>
              <a:rPr lang="ar-EG" sz="2800" b="1" dirty="0"/>
              <a:t> </a:t>
            </a:r>
            <a:r>
              <a:rPr lang="en-US" sz="2000" b="1" dirty="0"/>
              <a:t>Toolbox-Spatial Analyst </a:t>
            </a:r>
            <a:r>
              <a:rPr lang="en-US" sz="2000" b="1" dirty="0" smtClean="0"/>
              <a:t>Tools-Hydrology</a:t>
            </a:r>
            <a:r>
              <a:rPr lang="ar-SA" sz="2200" b="1" dirty="0" smtClean="0"/>
              <a:t> </a:t>
            </a:r>
            <a:r>
              <a:rPr lang="en-US" sz="2200" b="1" dirty="0" smtClean="0"/>
              <a:t>  </a:t>
            </a:r>
            <a:r>
              <a:rPr lang="ar-EG" sz="2400" b="1" dirty="0" smtClean="0"/>
              <a:t>في </a:t>
            </a:r>
            <a:r>
              <a:rPr lang="ar-EG" sz="2400" b="1" dirty="0"/>
              <a:t>برنامج </a:t>
            </a:r>
            <a:r>
              <a:rPr lang="en-US" sz="2800" b="1" dirty="0" smtClean="0"/>
              <a:t>.</a:t>
            </a:r>
            <a:r>
              <a:rPr lang="en-US" sz="2200" b="1" dirty="0" smtClean="0"/>
              <a:t>ArcGIS</a:t>
            </a:r>
            <a:endParaRPr lang="en-US" sz="2800" b="1" dirty="0" smtClean="0"/>
          </a:p>
          <a:p>
            <a:pPr algn="just" rtl="1"/>
            <a:r>
              <a:rPr lang="ar-SA" sz="2800" b="1" dirty="0" smtClean="0"/>
              <a:t> </a:t>
            </a:r>
            <a:r>
              <a:rPr lang="ar-EG" sz="2400" b="1" dirty="0" smtClean="0"/>
              <a:t>كما </a:t>
            </a:r>
            <a:r>
              <a:rPr lang="ar-SA" sz="2400" b="1" dirty="0" smtClean="0"/>
              <a:t>يمكن</a:t>
            </a:r>
            <a:r>
              <a:rPr lang="ar-EG" sz="2400" b="1" dirty="0" smtClean="0"/>
              <a:t> </a:t>
            </a:r>
            <a:r>
              <a:rPr lang="ar-EG" sz="2400" b="1" dirty="0"/>
              <a:t>استخدام الخرائط </a:t>
            </a:r>
            <a:r>
              <a:rPr lang="ar-EG" sz="2400" b="1" dirty="0" smtClean="0"/>
              <a:t>ال</a:t>
            </a:r>
            <a:r>
              <a:rPr lang="ar-SA" sz="2400" b="1" dirty="0" smtClean="0"/>
              <a:t>كنتورية</a:t>
            </a:r>
            <a:r>
              <a:rPr lang="ar-SA" sz="2400" b="1" dirty="0"/>
              <a:t> </a:t>
            </a:r>
            <a:r>
              <a:rPr lang="ar-SA" sz="2400" b="1" dirty="0" smtClean="0"/>
              <a:t>والخرائط </a:t>
            </a:r>
            <a:r>
              <a:rPr lang="ar-SA" sz="2400" b="1" dirty="0"/>
              <a:t>الجيولوجية ذات </a:t>
            </a:r>
            <a:r>
              <a:rPr lang="ar-SA" sz="2400" b="1" dirty="0" smtClean="0"/>
              <a:t>المقياس المناسب طبقا لمساحة المنطقة المدروسة.</a:t>
            </a:r>
          </a:p>
          <a:p>
            <a:pPr algn="just" rtl="1"/>
            <a:r>
              <a:rPr lang="ar-SA" sz="2400" b="1" dirty="0" smtClean="0"/>
              <a:t> ولا غني فيما سبق عن المرجعية الميدانية للتحقق من النتائج.</a:t>
            </a:r>
          </a:p>
          <a:p>
            <a:pPr algn="just" rtl="1"/>
            <a:r>
              <a:rPr lang="ar-SA" sz="2400" b="1" dirty="0"/>
              <a:t>والغاية من تلك المصادر إنشاء </a:t>
            </a:r>
            <a:r>
              <a:rPr lang="ar-SA" sz="2400" b="1" dirty="0"/>
              <a:t>قاعدة البيانات الجغرافية </a:t>
            </a:r>
            <a:r>
              <a:rPr lang="en-US" sz="2200" b="1" dirty="0"/>
              <a:t>GDB</a:t>
            </a:r>
            <a:r>
              <a:rPr lang="en-US" sz="2800" b="1" dirty="0"/>
              <a:t> </a:t>
            </a:r>
            <a:r>
              <a:rPr lang="en-US" sz="2200" b="1" dirty="0"/>
              <a:t>Geo Data </a:t>
            </a:r>
            <a:r>
              <a:rPr lang="en-US" sz="2200" b="1" dirty="0"/>
              <a:t>Base</a:t>
            </a:r>
            <a:r>
              <a:rPr lang="ar-SA" sz="2200" b="1" dirty="0"/>
              <a:t> </a:t>
            </a:r>
            <a:r>
              <a:rPr lang="ar-SA" sz="2400" b="1" dirty="0" smtClean="0"/>
              <a:t>لتحليها وتحقيق أهداف الدراسة</a:t>
            </a:r>
            <a:r>
              <a:rPr lang="ar-SA" sz="2800" b="1" dirty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99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567720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/>
              <a:t>المصطلحات </a:t>
            </a:r>
            <a:r>
              <a:rPr lang="ar-SA" sz="3200" dirty="0"/>
              <a:t>وال</a:t>
            </a:r>
            <a:r>
              <a:rPr lang="ar-EG" sz="3200" dirty="0" smtClean="0"/>
              <a:t>مفاهيم</a:t>
            </a:r>
            <a:r>
              <a:rPr lang="ar-SA" sz="3200" dirty="0"/>
              <a:t> </a:t>
            </a:r>
            <a:r>
              <a:rPr lang="ar-SA" sz="3200" dirty="0" smtClean="0"/>
              <a:t>ال</a:t>
            </a:r>
            <a:r>
              <a:rPr lang="ar-EG" sz="3200" dirty="0" smtClean="0"/>
              <a:t>تضاريسية</a:t>
            </a:r>
            <a:r>
              <a:rPr lang="ar-SA" sz="3200" dirty="0"/>
              <a:t> </a:t>
            </a:r>
            <a:r>
              <a:rPr lang="ar-SA" sz="3200" dirty="0" err="1" smtClean="0"/>
              <a:t>والمورفومترية</a:t>
            </a:r>
            <a:r>
              <a:rPr lang="ar-SA" sz="3200" dirty="0" smtClean="0"/>
              <a:t>   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236536"/>
          </a:xfrm>
        </p:spPr>
        <p:txBody>
          <a:bodyPr>
            <a:noAutofit/>
          </a:bodyPr>
          <a:lstStyle/>
          <a:p>
            <a:pPr algn="just" rtl="1"/>
            <a:r>
              <a:rPr lang="ar-EG" sz="2000" b="1" dirty="0" smtClean="0"/>
              <a:t>الارتفاع الأقصى </a:t>
            </a:r>
            <a:r>
              <a:rPr lang="en-US" sz="1800" b="1" dirty="0" smtClean="0"/>
              <a:t>Maximum Elevation</a:t>
            </a:r>
            <a:r>
              <a:rPr lang="ar-EG" sz="1800" b="1" dirty="0" smtClean="0"/>
              <a:t> </a:t>
            </a:r>
            <a:r>
              <a:rPr lang="en-US" sz="2000" b="1" dirty="0" smtClean="0"/>
              <a:t>)</a:t>
            </a:r>
            <a:r>
              <a:rPr lang="ar-EG" sz="2000" b="1" dirty="0" smtClean="0"/>
              <a:t>أكبر </a:t>
            </a:r>
            <a:r>
              <a:rPr lang="ar-EG" sz="2000" b="1" dirty="0"/>
              <a:t>ارتفاع على خط تقسيم </a:t>
            </a:r>
            <a:r>
              <a:rPr lang="ar-EG" sz="2000" b="1" dirty="0" smtClean="0"/>
              <a:t>المياه</a:t>
            </a:r>
            <a:r>
              <a:rPr lang="en-US" sz="2000" b="1" dirty="0" smtClean="0"/>
              <a:t>(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 smtClean="0"/>
              <a:t>الارتفاع </a:t>
            </a:r>
            <a:r>
              <a:rPr lang="ar-EG" sz="2000" b="1" dirty="0"/>
              <a:t>الأدنى </a:t>
            </a:r>
            <a:r>
              <a:rPr lang="en-US" sz="1800" b="1" dirty="0" smtClean="0"/>
              <a:t>Minimum Elevation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أصغر </a:t>
            </a:r>
            <a:r>
              <a:rPr lang="ar-EG" sz="2000" b="1" dirty="0"/>
              <a:t>ارتفاع على خط تقسيم المياه </a:t>
            </a:r>
            <a:r>
              <a:rPr lang="ar-EG" sz="2000" b="1" dirty="0" smtClean="0"/>
              <a:t>ويمثل </a:t>
            </a:r>
            <a:r>
              <a:rPr lang="ar-EG" sz="2000" b="1" dirty="0"/>
              <a:t>عادة مصب الشبكة المائية أو مصب الحوض </a:t>
            </a:r>
            <a:r>
              <a:rPr lang="ar-EG" sz="2000" b="1" dirty="0" smtClean="0"/>
              <a:t>المائي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 smtClean="0"/>
              <a:t>متوسط </a:t>
            </a:r>
            <a:r>
              <a:rPr lang="ar-EG" sz="2000" b="1" dirty="0"/>
              <a:t>الارتفاع </a:t>
            </a:r>
            <a:r>
              <a:rPr lang="en-US" sz="1800" b="1" dirty="0" smtClean="0"/>
              <a:t>Mean Elevation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الارتفاع </a:t>
            </a:r>
            <a:r>
              <a:rPr lang="ar-EG" sz="2000" b="1" dirty="0"/>
              <a:t>الذي يمثل 50% من ارتفاعات تضاريس نفس الحوض </a:t>
            </a:r>
            <a:r>
              <a:rPr lang="ar-EG" sz="2000" b="1" dirty="0" smtClean="0"/>
              <a:t>المائي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 smtClean="0"/>
              <a:t>المنبع </a:t>
            </a:r>
            <a:r>
              <a:rPr lang="en-US" sz="1800" b="1" dirty="0" smtClean="0"/>
              <a:t>Fountainhead</a:t>
            </a:r>
            <a:r>
              <a:rPr lang="ar-SA" sz="2000" b="1" dirty="0" smtClean="0"/>
              <a:t> (</a:t>
            </a:r>
            <a:r>
              <a:rPr lang="ar-EG" sz="2000" b="1" dirty="0" smtClean="0"/>
              <a:t>أعلى </a:t>
            </a:r>
            <a:r>
              <a:rPr lang="ar-EG" sz="2000" b="1" dirty="0"/>
              <a:t>نقطة من قناة المياه الجوفية التي تتقاطع مع سطح الأرض أو أعلى نقطة من المجاري المائية التي تتجمع عندها الأمطار التي تشكل بداية الجريان </a:t>
            </a:r>
            <a:r>
              <a:rPr lang="ar-EG" sz="2000" b="1" dirty="0" smtClean="0"/>
              <a:t>السطحي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SA" sz="2000" b="1" dirty="0" smtClean="0"/>
          </a:p>
          <a:p>
            <a:pPr algn="just" rtl="1"/>
            <a:r>
              <a:rPr lang="ar-EG" sz="2000" b="1" dirty="0"/>
              <a:t>المصب </a:t>
            </a:r>
            <a:r>
              <a:rPr lang="en-US" sz="1800" b="1" dirty="0" smtClean="0"/>
              <a:t>Outlet</a:t>
            </a:r>
            <a:r>
              <a:rPr lang="ar-SA" sz="2000" b="1" dirty="0" smtClean="0"/>
              <a:t> (</a:t>
            </a:r>
            <a:r>
              <a:rPr lang="ar-EG" sz="2000" b="1" dirty="0" smtClean="0"/>
              <a:t>مخرج المجرى </a:t>
            </a:r>
            <a:r>
              <a:rPr lang="ar-EG" sz="2000" b="1" dirty="0"/>
              <a:t>الرئيس من الحوض </a:t>
            </a:r>
            <a:r>
              <a:rPr lang="ar-EG" sz="2000" b="1" dirty="0" smtClean="0"/>
              <a:t>المائي</a:t>
            </a:r>
            <a:r>
              <a:rPr lang="ar-SA" sz="2000" b="1" dirty="0" smtClean="0"/>
              <a:t>، أو</a:t>
            </a:r>
            <a:r>
              <a:rPr lang="ar-EG" sz="2000" b="1" dirty="0" smtClean="0"/>
              <a:t> الفتحة </a:t>
            </a:r>
            <a:r>
              <a:rPr lang="ar-EG" sz="2000" b="1" dirty="0"/>
              <a:t>التي يتم من خلالها تفريغ مياه الأمطار التي تتساقط على مساحة </a:t>
            </a:r>
            <a:r>
              <a:rPr lang="ar-EG" sz="2000" b="1" dirty="0" smtClean="0"/>
              <a:t>التصريف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SA" sz="2000" b="1" dirty="0" smtClean="0"/>
          </a:p>
          <a:p>
            <a:pPr lvl="0" algn="just" rtl="1">
              <a:buClr>
                <a:srgbClr val="B13F9A"/>
              </a:buClr>
            </a:pPr>
            <a:r>
              <a:rPr lang="ar-EG" sz="2000" b="1" dirty="0" smtClean="0">
                <a:solidFill>
                  <a:prstClr val="black"/>
                </a:solidFill>
              </a:rPr>
              <a:t>المور</a:t>
            </a:r>
            <a:r>
              <a:rPr lang="ar-SA" sz="2000" b="1" dirty="0" smtClean="0">
                <a:solidFill>
                  <a:prstClr val="black"/>
                </a:solidFill>
              </a:rPr>
              <a:t>ف</a:t>
            </a:r>
            <a:r>
              <a:rPr lang="ar-EG" sz="2000" b="1" dirty="0" smtClean="0">
                <a:solidFill>
                  <a:prstClr val="black"/>
                </a:solidFill>
              </a:rPr>
              <a:t>ومتري </a:t>
            </a:r>
            <a:r>
              <a:rPr lang="en-US" sz="1800" b="1" dirty="0">
                <a:solidFill>
                  <a:prstClr val="black"/>
                </a:solidFill>
              </a:rPr>
              <a:t>Morphometry</a:t>
            </a:r>
            <a:r>
              <a:rPr lang="ar-SA" sz="2000" b="1" dirty="0">
                <a:solidFill>
                  <a:prstClr val="black"/>
                </a:solidFill>
              </a:rPr>
              <a:t> (</a:t>
            </a:r>
            <a:r>
              <a:rPr lang="ar-EG" sz="2000" b="1" dirty="0">
                <a:solidFill>
                  <a:prstClr val="black"/>
                </a:solidFill>
              </a:rPr>
              <a:t>الوصف الكمي</a:t>
            </a:r>
            <a:r>
              <a:rPr lang="ar-SA" sz="2000" b="1" dirty="0">
                <a:solidFill>
                  <a:prstClr val="black"/>
                </a:solidFill>
              </a:rPr>
              <a:t> ل</a:t>
            </a:r>
            <a:r>
              <a:rPr lang="ar-EG" sz="2000" b="1" dirty="0">
                <a:solidFill>
                  <a:prstClr val="black"/>
                </a:solidFill>
              </a:rPr>
              <a:t>تحليل أشكال الأرض</a:t>
            </a:r>
            <a:r>
              <a:rPr lang="ar-SA" sz="2000" b="1" dirty="0">
                <a:solidFill>
                  <a:prstClr val="black"/>
                </a:solidFill>
              </a:rPr>
              <a:t>، أو</a:t>
            </a:r>
            <a:r>
              <a:rPr lang="ar-EG" sz="2000" b="1" dirty="0">
                <a:solidFill>
                  <a:prstClr val="black"/>
                </a:solidFill>
              </a:rPr>
              <a:t>عمليات قياس الشكل الخارجي وقياس أبعاد أشكال</a:t>
            </a:r>
            <a:r>
              <a:rPr lang="ar-SA" sz="2000" b="1" dirty="0">
                <a:solidFill>
                  <a:prstClr val="black"/>
                </a:solidFill>
              </a:rPr>
              <a:t> سطح</a:t>
            </a:r>
            <a:r>
              <a:rPr lang="ar-EG" sz="2000" b="1" dirty="0">
                <a:solidFill>
                  <a:prstClr val="black"/>
                </a:solidFill>
              </a:rPr>
              <a:t> الأرض</a:t>
            </a:r>
            <a:r>
              <a:rPr lang="ar-SA" sz="2000" b="1" dirty="0">
                <a:solidFill>
                  <a:prstClr val="black"/>
                </a:solidFill>
              </a:rPr>
              <a:t>)</a:t>
            </a:r>
            <a:r>
              <a:rPr lang="ar-EG" sz="2000" b="1" dirty="0">
                <a:solidFill>
                  <a:prstClr val="black"/>
                </a:solidFill>
              </a:rPr>
              <a:t>. </a:t>
            </a:r>
          </a:p>
          <a:p>
            <a:pPr algn="just" rtl="1"/>
            <a:endParaRPr lang="ar-EG" sz="2000" b="1" dirty="0"/>
          </a:p>
          <a:p>
            <a:pPr algn="just" rtl="1"/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15624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567720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/>
              <a:t>المصطلحات </a:t>
            </a:r>
            <a:r>
              <a:rPr lang="ar-SA" sz="3200" dirty="0"/>
              <a:t>وال</a:t>
            </a:r>
            <a:r>
              <a:rPr lang="ar-EG" sz="3200" dirty="0" smtClean="0"/>
              <a:t>مفاهيم</a:t>
            </a:r>
            <a:r>
              <a:rPr lang="ar-SA" sz="3200" dirty="0"/>
              <a:t> </a:t>
            </a:r>
            <a:r>
              <a:rPr lang="ar-SA" sz="3200" dirty="0" smtClean="0"/>
              <a:t>ال</a:t>
            </a:r>
            <a:r>
              <a:rPr lang="ar-EG" sz="3200" dirty="0" smtClean="0"/>
              <a:t>تضاريسية</a:t>
            </a:r>
            <a:r>
              <a:rPr lang="ar-SA" sz="3200" dirty="0"/>
              <a:t> </a:t>
            </a:r>
            <a:r>
              <a:rPr lang="ar-SA" sz="3200" dirty="0" err="1" smtClean="0"/>
              <a:t>والمورفومترية</a:t>
            </a:r>
            <a:r>
              <a:rPr lang="ar-SA" sz="3200" dirty="0" smtClean="0"/>
              <a:t>   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236536"/>
          </a:xfrm>
        </p:spPr>
        <p:txBody>
          <a:bodyPr>
            <a:noAutofit/>
          </a:bodyPr>
          <a:lstStyle/>
          <a:p>
            <a:pPr algn="just" rtl="1"/>
            <a:r>
              <a:rPr lang="ar-EG" sz="2000" b="1" dirty="0" smtClean="0"/>
              <a:t>الحوض المائي </a:t>
            </a:r>
            <a:r>
              <a:rPr lang="en-US" sz="1800" b="1" dirty="0" smtClean="0"/>
              <a:t>Basin </a:t>
            </a:r>
            <a:r>
              <a:rPr lang="en-US" sz="1800" b="1" dirty="0"/>
              <a:t>D</a:t>
            </a:r>
            <a:r>
              <a:rPr lang="en-US" sz="1800" b="1" dirty="0" smtClean="0"/>
              <a:t>rainage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المساحة </a:t>
            </a:r>
            <a:r>
              <a:rPr lang="ar-EG" sz="2000" b="1" dirty="0"/>
              <a:t>من سطح الأرض التي لها مصب واحد لسطح </a:t>
            </a:r>
            <a:r>
              <a:rPr lang="ar-EG" sz="2000" b="1" dirty="0" smtClean="0"/>
              <a:t>جريانها، </a:t>
            </a:r>
            <a:r>
              <a:rPr lang="ar-SA" sz="2000" b="1" dirty="0" smtClean="0"/>
              <a:t>أو </a:t>
            </a:r>
            <a:r>
              <a:rPr lang="ar-EG" sz="2000" b="1" dirty="0" smtClean="0"/>
              <a:t>المساحة </a:t>
            </a:r>
            <a:r>
              <a:rPr lang="ar-EG" sz="2000" b="1" dirty="0"/>
              <a:t>التي تجمع مياه الأمطار المتساقطة عليها في مجرى واحد أو المساحة التي تجمع العديد من المجاري المائية التي تصب في قناة </a:t>
            </a:r>
            <a:r>
              <a:rPr lang="ar-EG" sz="2000" b="1" dirty="0" smtClean="0"/>
              <a:t>واحدة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 smtClean="0"/>
              <a:t>الشبكة </a:t>
            </a:r>
            <a:r>
              <a:rPr lang="ar-EG" sz="2000" b="1" dirty="0"/>
              <a:t>المائية </a:t>
            </a:r>
            <a:r>
              <a:rPr lang="en-US" sz="1800" b="1" dirty="0" smtClean="0"/>
              <a:t>Drainage Network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مجموعة </a:t>
            </a:r>
            <a:r>
              <a:rPr lang="ar-EG" sz="2000" b="1" dirty="0"/>
              <a:t>المجاري المائية التي تصب بترتيب هرمي في بعضها البعض </a:t>
            </a:r>
            <a:r>
              <a:rPr lang="ar-EG" sz="2000" b="1" dirty="0" smtClean="0"/>
              <a:t>وتنتهي </a:t>
            </a:r>
            <a:r>
              <a:rPr lang="ar-EG" sz="2000" b="1" dirty="0"/>
              <a:t>في القناة </a:t>
            </a:r>
            <a:r>
              <a:rPr lang="ar-EG" sz="2000" b="1" dirty="0" smtClean="0"/>
              <a:t>الرئيسة</a:t>
            </a:r>
            <a:r>
              <a:rPr lang="ar-SA" sz="2000" b="1" dirty="0" smtClean="0"/>
              <a:t>،</a:t>
            </a:r>
            <a:r>
              <a:rPr lang="ar-EG" sz="2000" b="1" dirty="0" smtClean="0"/>
              <a:t> </a:t>
            </a:r>
            <a:r>
              <a:rPr lang="ar-EG" sz="2000" b="1" dirty="0"/>
              <a:t>ومن ثم إلى مصب الحوض </a:t>
            </a:r>
            <a:r>
              <a:rPr lang="ar-EG" sz="2000" b="1" dirty="0" smtClean="0"/>
              <a:t>المائي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 smtClean="0"/>
              <a:t>المجرى الرئيس</a:t>
            </a:r>
            <a:r>
              <a:rPr lang="ar-SA" sz="2000" b="1" dirty="0" smtClean="0"/>
              <a:t>ي</a:t>
            </a:r>
            <a:r>
              <a:rPr lang="ar-EG" sz="2000" b="1" dirty="0" smtClean="0"/>
              <a:t> </a:t>
            </a:r>
            <a:r>
              <a:rPr lang="en-US" sz="1800" b="1" dirty="0" smtClean="0"/>
              <a:t>Main </a:t>
            </a:r>
            <a:r>
              <a:rPr lang="en-US" sz="1800" b="1" dirty="0"/>
              <a:t>Stream 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المجرى </a:t>
            </a:r>
            <a:r>
              <a:rPr lang="ar-EG" sz="2000" b="1" dirty="0"/>
              <a:t>الذي تصب فيه جميع الروافد التي تجري من جميع الاتجاهات على مساحة التصريف للحوض </a:t>
            </a:r>
            <a:r>
              <a:rPr lang="ar-EG" sz="2000" b="1" dirty="0" smtClean="0"/>
              <a:t>المائي</a:t>
            </a:r>
            <a:r>
              <a:rPr lang="ar-SA" sz="2000" b="1" dirty="0" smtClean="0"/>
              <a:t>)</a:t>
            </a:r>
            <a:r>
              <a:rPr lang="ar-EG" sz="2000" b="1" dirty="0" smtClean="0"/>
              <a:t>. </a:t>
            </a:r>
            <a:endParaRPr lang="ar-SA" sz="2000" b="1" dirty="0" smtClean="0"/>
          </a:p>
          <a:p>
            <a:pPr algn="just" rtl="1"/>
            <a:r>
              <a:rPr lang="ar-EG" sz="2000" b="1" dirty="0" smtClean="0"/>
              <a:t>الرافد </a:t>
            </a:r>
            <a:r>
              <a:rPr lang="en-US" sz="1800" b="1" dirty="0" smtClean="0"/>
              <a:t>Tributary</a:t>
            </a:r>
            <a:r>
              <a:rPr lang="ar-SA" sz="2000" b="1" dirty="0" smtClean="0"/>
              <a:t> (</a:t>
            </a:r>
            <a:r>
              <a:rPr lang="ar-EG" sz="2000" b="1" dirty="0" smtClean="0"/>
              <a:t>المجرى </a:t>
            </a:r>
            <a:r>
              <a:rPr lang="ar-EG" sz="2000" b="1" dirty="0"/>
              <a:t>الذي يصب في القناة </a:t>
            </a:r>
            <a:r>
              <a:rPr lang="ar-EG" sz="2000" b="1" dirty="0" smtClean="0"/>
              <a:t>الرئيسة</a:t>
            </a:r>
            <a:r>
              <a:rPr lang="ar-SA" sz="2000" b="1" dirty="0" smtClean="0"/>
              <a:t>)</a:t>
            </a:r>
            <a:r>
              <a:rPr lang="ar-EG" sz="2000" b="1" dirty="0" smtClean="0"/>
              <a:t>. </a:t>
            </a:r>
            <a:endParaRPr lang="ar-EG" sz="2000" b="1" dirty="0"/>
          </a:p>
          <a:p>
            <a:pPr algn="just" rtl="1"/>
            <a:r>
              <a:rPr lang="ar-EG" sz="2000" b="1" dirty="0" smtClean="0"/>
              <a:t>خط </a:t>
            </a:r>
            <a:r>
              <a:rPr lang="ar-EG" sz="2000" b="1" dirty="0"/>
              <a:t>تقسيم المياه </a:t>
            </a:r>
            <a:r>
              <a:rPr lang="en-US" sz="1800" b="1" dirty="0" smtClean="0"/>
              <a:t>Divide Line</a:t>
            </a:r>
            <a:r>
              <a:rPr lang="ar-SA" sz="1800" b="1" dirty="0" smtClean="0"/>
              <a:t> </a:t>
            </a:r>
            <a:r>
              <a:rPr lang="ar-SA" sz="2000" b="1" dirty="0" smtClean="0"/>
              <a:t>(</a:t>
            </a:r>
            <a:r>
              <a:rPr lang="ar-EG" sz="2000" b="1" dirty="0" smtClean="0"/>
              <a:t>أعلى </a:t>
            </a:r>
            <a:r>
              <a:rPr lang="ar-EG" sz="2000" b="1" dirty="0"/>
              <a:t>الحدود الفاصلة بين مساحتين يصرفهما نظامان من </a:t>
            </a:r>
            <a:r>
              <a:rPr lang="ar-EG" sz="2000" b="1" dirty="0" smtClean="0"/>
              <a:t>الأودية</a:t>
            </a:r>
            <a:r>
              <a:rPr lang="ar-SA" sz="2000" b="1" dirty="0" smtClean="0"/>
              <a:t>)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SA" sz="2000" b="1" dirty="0" smtClean="0"/>
              <a:t>حوض</a:t>
            </a:r>
            <a:r>
              <a:rPr lang="ar-EG" sz="2000" b="1" dirty="0" smtClean="0"/>
              <a:t> </a:t>
            </a:r>
            <a:r>
              <a:rPr lang="ar-EG" sz="2000" b="1" dirty="0"/>
              <a:t>التصريف </a:t>
            </a:r>
            <a:r>
              <a:rPr lang="en-US" sz="1800" b="1" dirty="0" smtClean="0"/>
              <a:t>Drainage Surface</a:t>
            </a:r>
            <a:r>
              <a:rPr lang="ar-SA" sz="1800" b="1" dirty="0" smtClean="0"/>
              <a:t> (</a:t>
            </a:r>
            <a:r>
              <a:rPr lang="ar-EG" sz="2000" b="1" dirty="0" smtClean="0"/>
              <a:t>مساحة </a:t>
            </a:r>
            <a:r>
              <a:rPr lang="ar-EG" sz="2000" b="1" dirty="0"/>
              <a:t>من سطح الأرض تصب جميع مجاريها بقناة </a:t>
            </a:r>
            <a:r>
              <a:rPr lang="ar-EG" sz="2000" b="1" dirty="0" smtClean="0"/>
              <a:t>رئيس</a:t>
            </a:r>
            <a:r>
              <a:rPr lang="ar-SA" sz="2000" b="1" dirty="0" smtClean="0"/>
              <a:t>ي</a:t>
            </a:r>
            <a:r>
              <a:rPr lang="ar-EG" sz="2000" b="1" dirty="0" smtClean="0"/>
              <a:t>ة واحدة</a:t>
            </a:r>
            <a:r>
              <a:rPr lang="ar-SA" sz="2000" b="1" dirty="0" smtClean="0"/>
              <a:t>،</a:t>
            </a:r>
            <a:r>
              <a:rPr lang="ar-EG" sz="2000" b="1" dirty="0" smtClean="0"/>
              <a:t> </a:t>
            </a:r>
            <a:r>
              <a:rPr lang="ar-EG" sz="2000" b="1" dirty="0"/>
              <a:t>وتحيط بها من جميع الاتجاهات ارتفاعات تفصل بينها وبين مساحات التصريف المجاورة لها.</a:t>
            </a:r>
          </a:p>
          <a:p>
            <a:pPr algn="just" rtl="1"/>
            <a:endParaRPr lang="ar-EG" sz="2000" b="1" dirty="0"/>
          </a:p>
          <a:p>
            <a:pPr algn="just" rtl="1"/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298608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567720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/>
              <a:t>المصطلحات </a:t>
            </a:r>
            <a:r>
              <a:rPr lang="ar-SA" sz="3200" dirty="0"/>
              <a:t>وال</a:t>
            </a:r>
            <a:r>
              <a:rPr lang="ar-EG" sz="3200" dirty="0" smtClean="0"/>
              <a:t>مفاهيم</a:t>
            </a:r>
            <a:r>
              <a:rPr lang="ar-SA" sz="3200" dirty="0"/>
              <a:t> </a:t>
            </a:r>
            <a:r>
              <a:rPr lang="ar-SA" sz="3200" dirty="0" smtClean="0"/>
              <a:t>ال</a:t>
            </a:r>
            <a:r>
              <a:rPr lang="ar-EG" sz="3200" dirty="0" smtClean="0"/>
              <a:t>تضاريسية</a:t>
            </a:r>
            <a:r>
              <a:rPr lang="ar-SA" sz="3200" dirty="0"/>
              <a:t> </a:t>
            </a:r>
            <a:r>
              <a:rPr lang="ar-SA" sz="3200" dirty="0" err="1" smtClean="0"/>
              <a:t>والمورفومترية</a:t>
            </a:r>
            <a:r>
              <a:rPr lang="ar-SA" sz="3200" dirty="0" smtClean="0"/>
              <a:t>   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486400"/>
          </a:xfrm>
        </p:spPr>
        <p:txBody>
          <a:bodyPr>
            <a:noAutofit/>
          </a:bodyPr>
          <a:lstStyle/>
          <a:p>
            <a:pPr algn="just" rtl="1"/>
            <a:r>
              <a:rPr lang="ar-EG" sz="2000" b="1" dirty="0"/>
              <a:t>محيط الحوض </a:t>
            </a:r>
            <a:r>
              <a:rPr lang="en-US" sz="2000" b="1" dirty="0"/>
              <a:t>Basin </a:t>
            </a:r>
            <a:r>
              <a:rPr lang="en-US" sz="2000" b="1" dirty="0" smtClean="0"/>
              <a:t>Perimeter </a:t>
            </a:r>
            <a:r>
              <a:rPr lang="ar-SA" sz="2000" b="1" dirty="0"/>
              <a:t> محيط الحوض المائي بأنه عبارة عن خط تقسيم المياه الذي يحيط بكل تعرجاته بالشبكة المائية للحوض </a:t>
            </a:r>
            <a:r>
              <a:rPr lang="ar-SA" sz="2000" b="1" dirty="0" smtClean="0"/>
              <a:t>المائي.</a:t>
            </a:r>
            <a:endParaRPr lang="en-US" sz="2000" b="1" dirty="0" smtClean="0"/>
          </a:p>
          <a:p>
            <a:pPr algn="just" rtl="1"/>
            <a:r>
              <a:rPr lang="ar-EG" sz="2000" b="1" dirty="0"/>
              <a:t>مساحة الحوض </a:t>
            </a:r>
            <a:r>
              <a:rPr lang="en-US" sz="2000" b="1" dirty="0"/>
              <a:t>Basin </a:t>
            </a:r>
            <a:r>
              <a:rPr lang="en-US" sz="2000" b="1" dirty="0" smtClean="0"/>
              <a:t>Area</a:t>
            </a:r>
            <a:r>
              <a:rPr lang="ar-SA" sz="2000" b="1" dirty="0"/>
              <a:t> هي المساحة التي </a:t>
            </a:r>
            <a:r>
              <a:rPr lang="ar-SA" sz="2000" b="1" dirty="0" smtClean="0"/>
              <a:t>تمد </a:t>
            </a:r>
            <a:r>
              <a:rPr lang="ar-SA" sz="2000" b="1" dirty="0"/>
              <a:t>مجرى واحداً أو مجموعة من المجاري المائية </a:t>
            </a:r>
            <a:r>
              <a:rPr lang="ar-SA" sz="2000" b="1" dirty="0" smtClean="0"/>
              <a:t>بالمياه</a:t>
            </a:r>
            <a:r>
              <a:rPr lang="ar-EG" sz="2000" b="1" dirty="0" smtClean="0"/>
              <a:t>.</a:t>
            </a:r>
            <a:endParaRPr lang="ar-EG" sz="2000" b="1" dirty="0"/>
          </a:p>
          <a:p>
            <a:pPr algn="just" rtl="1"/>
            <a:r>
              <a:rPr lang="ar-EG" sz="2000" b="1" dirty="0"/>
              <a:t>طول الحوض </a:t>
            </a:r>
            <a:r>
              <a:rPr lang="en-US" sz="2000" b="1" dirty="0"/>
              <a:t>Basin </a:t>
            </a:r>
            <a:r>
              <a:rPr lang="en-US" sz="2000" b="1" dirty="0" smtClean="0"/>
              <a:t>Length</a:t>
            </a:r>
            <a:r>
              <a:rPr lang="ar-SA" sz="2000" b="1" dirty="0"/>
              <a:t> أطول مسافة بين نقطتين على خط تقسيم المياه تكون موازية للمجرى </a:t>
            </a:r>
            <a:r>
              <a:rPr lang="ar-SA" sz="2000" b="1" dirty="0" smtClean="0"/>
              <a:t>الرئيسي</a:t>
            </a:r>
            <a:r>
              <a:rPr lang="ar-SA" sz="2000" b="1" dirty="0"/>
              <a:t>، أو </a:t>
            </a:r>
            <a:r>
              <a:rPr lang="ar-SA" sz="2000" b="1" dirty="0" smtClean="0"/>
              <a:t>المسافة </a:t>
            </a:r>
            <a:r>
              <a:rPr lang="ar-SA" sz="2000" b="1" dirty="0"/>
              <a:t>المستقيمة التي تفصل بين مصب الحوض وخط تقسيم المياه وتمر بمنبع المجرى </a:t>
            </a:r>
            <a:r>
              <a:rPr lang="ar-SA" sz="2000" b="1" dirty="0" smtClean="0"/>
              <a:t>الرئيسي</a:t>
            </a:r>
            <a:r>
              <a:rPr lang="ar-EG" sz="2000" b="1" dirty="0" smtClean="0"/>
              <a:t>. </a:t>
            </a:r>
            <a:endParaRPr lang="ar-SA" sz="2000" b="1" dirty="0" smtClean="0"/>
          </a:p>
          <a:p>
            <a:pPr algn="just" rtl="1"/>
            <a:r>
              <a:rPr lang="ar-EG" sz="2000" b="1" dirty="0"/>
              <a:t>متوسط عرض الحوض </a:t>
            </a:r>
            <a:r>
              <a:rPr lang="en-US" sz="2000" b="1" dirty="0"/>
              <a:t>Basin </a:t>
            </a:r>
            <a:r>
              <a:rPr lang="en-US" sz="2000" b="1" dirty="0" smtClean="0"/>
              <a:t>Width</a:t>
            </a:r>
            <a:r>
              <a:rPr lang="ar-SA" sz="2000" b="1" dirty="0"/>
              <a:t> </a:t>
            </a:r>
            <a:r>
              <a:rPr lang="ar-SA" sz="2000" b="1" dirty="0" smtClean="0"/>
              <a:t>يعبر عن </a:t>
            </a:r>
            <a:r>
              <a:rPr lang="ar-SA" sz="2000" b="1" dirty="0"/>
              <a:t>العلاقة النسبية بين مساحة الحوض </a:t>
            </a:r>
            <a:r>
              <a:rPr lang="ar-SA" sz="2000" b="1" dirty="0" smtClean="0"/>
              <a:t>وطوله</a:t>
            </a:r>
            <a:r>
              <a:rPr lang="ar-EG" sz="2000" b="1" dirty="0" smtClean="0"/>
              <a:t>. </a:t>
            </a:r>
            <a:endParaRPr lang="ar-EG" sz="2000" b="1" dirty="0"/>
          </a:p>
          <a:p>
            <a:pPr algn="just" rtl="1"/>
            <a:r>
              <a:rPr lang="ar-EG" sz="2000" b="1" dirty="0"/>
              <a:t>المحيط النسبي للحوض </a:t>
            </a:r>
            <a:r>
              <a:rPr lang="en-US" sz="2000" b="1" dirty="0"/>
              <a:t>Relative </a:t>
            </a:r>
            <a:r>
              <a:rPr lang="en-US" sz="2000" b="1" dirty="0" err="1"/>
              <a:t>Primeter</a:t>
            </a:r>
            <a:r>
              <a:rPr lang="ar-SA" sz="1800" b="1" dirty="0" smtClean="0"/>
              <a:t> </a:t>
            </a:r>
            <a:r>
              <a:rPr lang="ar-SA" sz="2000" b="1" dirty="0"/>
              <a:t>يعبر </a:t>
            </a:r>
            <a:r>
              <a:rPr lang="ar-SA" sz="2000" b="1" dirty="0" smtClean="0"/>
              <a:t>المحيط </a:t>
            </a:r>
            <a:r>
              <a:rPr lang="ar-SA" sz="2000" b="1" dirty="0"/>
              <a:t>النسبي للحوض المائي </a:t>
            </a:r>
            <a:r>
              <a:rPr lang="ar-SA" sz="2000" b="1" dirty="0" smtClean="0"/>
              <a:t>عن </a:t>
            </a:r>
            <a:r>
              <a:rPr lang="ar-SA" sz="2000" b="1" dirty="0"/>
              <a:t>العلاقة النسبية بين مساحة التصريف ومحيط الحوض المائي </a:t>
            </a:r>
            <a:r>
              <a:rPr lang="ar-EG" sz="2000" b="1" dirty="0" smtClean="0"/>
              <a:t>.</a:t>
            </a:r>
            <a:endParaRPr lang="ar-SA" sz="2000" b="1" dirty="0" smtClean="0"/>
          </a:p>
          <a:p>
            <a:pPr algn="just" rtl="1"/>
            <a:r>
              <a:rPr lang="ar-EG" sz="2000" b="1" dirty="0"/>
              <a:t>معامل الاندماج </a:t>
            </a:r>
            <a:r>
              <a:rPr lang="en-US" sz="2000" b="1" dirty="0"/>
              <a:t>Compactness </a:t>
            </a:r>
            <a:r>
              <a:rPr lang="en-US" sz="2000" b="1" dirty="0" smtClean="0"/>
              <a:t>coefficient</a:t>
            </a:r>
            <a:r>
              <a:rPr lang="ar-SA" sz="2000" b="1" dirty="0"/>
              <a:t> </a:t>
            </a:r>
            <a:r>
              <a:rPr lang="ar-SA" sz="2000" b="1" dirty="0" smtClean="0"/>
              <a:t>يعبر معامل </a:t>
            </a:r>
            <a:r>
              <a:rPr lang="ar-SA" sz="2000" b="1" dirty="0"/>
              <a:t>الاندماج </a:t>
            </a:r>
            <a:r>
              <a:rPr lang="ar-SA" sz="2000" b="1" dirty="0" smtClean="0"/>
              <a:t>عن العلاقة </a:t>
            </a:r>
            <a:r>
              <a:rPr lang="ar-SA" sz="2000" b="1" dirty="0"/>
              <a:t>النسبية بين محيط الحوض المائي ومحيط دائرة لها مساحة تساوي مساحة التصريف لنفس الحوض </a:t>
            </a:r>
            <a:endParaRPr lang="ar-EG" sz="2000" b="1" dirty="0"/>
          </a:p>
          <a:p>
            <a:pPr algn="just" rtl="1"/>
            <a:r>
              <a:rPr lang="ar-SA" sz="2000" b="1" dirty="0"/>
              <a:t>معامل الانبعاج </a:t>
            </a:r>
            <a:r>
              <a:rPr lang="en-US" sz="2000" b="1" dirty="0" err="1"/>
              <a:t>Lemniscate</a:t>
            </a:r>
            <a:r>
              <a:rPr lang="en-US" sz="2000" b="1" dirty="0"/>
              <a:t> </a:t>
            </a:r>
            <a:r>
              <a:rPr lang="en-US" sz="2000" b="1" dirty="0" err="1" smtClean="0"/>
              <a:t>facor</a:t>
            </a:r>
            <a:r>
              <a:rPr lang="ar-SA" sz="2000" b="1" dirty="0" smtClean="0"/>
              <a:t> </a:t>
            </a:r>
            <a:r>
              <a:rPr lang="ar-SA" sz="2000" b="1" dirty="0"/>
              <a:t>يعبر معامل </a:t>
            </a:r>
            <a:r>
              <a:rPr lang="ar-SA" sz="2000" b="1" dirty="0"/>
              <a:t>الانبعاج </a:t>
            </a:r>
            <a:r>
              <a:rPr lang="ar-SA" sz="2000" b="1" dirty="0"/>
              <a:t>عن </a:t>
            </a:r>
            <a:r>
              <a:rPr lang="ar-SA" sz="2000" b="1" dirty="0"/>
              <a:t>هذا الشكل الهندسي لأحواض التصريف</a:t>
            </a:r>
            <a:r>
              <a:rPr lang="ar-EG" sz="2000" b="1" dirty="0"/>
              <a:t>.</a:t>
            </a:r>
            <a:endParaRPr lang="ar-EG" sz="2000" b="1" dirty="0"/>
          </a:p>
          <a:p>
            <a:pPr algn="just" rtl="1"/>
            <a:endParaRPr lang="ar-EG" sz="2000" b="1" dirty="0"/>
          </a:p>
          <a:p>
            <a:pPr algn="just" rtl="1"/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33440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 rtl="1"/>
            <a:r>
              <a:rPr lang="ar-EG" sz="4000" dirty="0"/>
              <a:t>المتغيرات التضاريسية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84136"/>
          </a:xfrm>
        </p:spPr>
        <p:txBody>
          <a:bodyPr>
            <a:noAutofit/>
          </a:bodyPr>
          <a:lstStyle/>
          <a:p>
            <a:pPr algn="just" rtl="1"/>
            <a:r>
              <a:rPr lang="ar-EG" sz="2400" b="1" dirty="0"/>
              <a:t>الارتفاع الأقصى </a:t>
            </a:r>
            <a:r>
              <a:rPr lang="en-US" sz="2200" b="1" dirty="0" smtClean="0"/>
              <a:t>Maximum Elevation</a:t>
            </a:r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الارتفاع الأدنى </a:t>
            </a:r>
            <a:r>
              <a:rPr lang="en-US" sz="2200" b="1" dirty="0"/>
              <a:t>Minimum </a:t>
            </a:r>
            <a:r>
              <a:rPr lang="en-US" sz="2200" b="1" dirty="0"/>
              <a:t>Elevation</a:t>
            </a:r>
            <a:endParaRPr lang="en-US" sz="2200" b="1" dirty="0"/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متوسط الارتفاع </a:t>
            </a:r>
            <a:r>
              <a:rPr lang="en-US" sz="2200" b="1" dirty="0"/>
              <a:t>Mean </a:t>
            </a:r>
            <a:r>
              <a:rPr lang="en-US" sz="2200" b="1" dirty="0" smtClean="0"/>
              <a:t>Elevation</a:t>
            </a:r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 smtClean="0"/>
              <a:t>انحدار </a:t>
            </a:r>
            <a:r>
              <a:rPr lang="ar-EG" sz="2400" b="1" dirty="0"/>
              <a:t>الحوض المائي </a:t>
            </a:r>
            <a:r>
              <a:rPr lang="en-US" sz="2200" b="1" dirty="0"/>
              <a:t>Basin </a:t>
            </a:r>
            <a:r>
              <a:rPr lang="en-US" sz="2200" b="1" dirty="0" smtClean="0"/>
              <a:t>Slope</a:t>
            </a:r>
            <a:endParaRPr lang="en-US" sz="2400" b="1" dirty="0"/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 smtClean="0"/>
              <a:t>انحدار </a:t>
            </a:r>
            <a:r>
              <a:rPr lang="ar-EG" sz="2400" b="1" dirty="0"/>
              <a:t>المجرى الرئيس </a:t>
            </a:r>
            <a:r>
              <a:rPr lang="en-US" sz="2200" b="1" dirty="0"/>
              <a:t>Main Stream </a:t>
            </a:r>
            <a:r>
              <a:rPr lang="en-US" sz="2200" b="1" dirty="0" smtClean="0"/>
              <a:t>Slope</a:t>
            </a:r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التضاريس النسبية </a:t>
            </a:r>
            <a:r>
              <a:rPr lang="en-US" sz="2200" b="1" dirty="0"/>
              <a:t>Relative </a:t>
            </a:r>
            <a:r>
              <a:rPr lang="en-US" sz="2200" b="1" dirty="0" smtClean="0"/>
              <a:t>Relief</a:t>
            </a:r>
            <a:endParaRPr lang="en-US" sz="2400" b="1" dirty="0"/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نسبة </a:t>
            </a:r>
            <a:r>
              <a:rPr lang="ar-EG" sz="2400" b="1" dirty="0" err="1"/>
              <a:t>التضرس</a:t>
            </a:r>
            <a:r>
              <a:rPr lang="ar-EG" sz="2400" b="1" dirty="0"/>
              <a:t> </a:t>
            </a:r>
            <a:r>
              <a:rPr lang="en-US" sz="2200" b="1" dirty="0"/>
              <a:t>Relief </a:t>
            </a:r>
            <a:r>
              <a:rPr lang="en-US" sz="2200" b="1" dirty="0" smtClean="0"/>
              <a:t>Ratio</a:t>
            </a:r>
            <a:endParaRPr lang="en-US" sz="2400" b="1" dirty="0"/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إجمالي التضاريس </a:t>
            </a:r>
            <a:r>
              <a:rPr lang="en-US" sz="2200" b="1" dirty="0"/>
              <a:t>Total </a:t>
            </a:r>
            <a:r>
              <a:rPr lang="en-US" sz="2200" b="1" dirty="0" smtClean="0"/>
              <a:t>Relief</a:t>
            </a:r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التكامل </a:t>
            </a:r>
            <a:r>
              <a:rPr lang="ar-EG" sz="2400" b="1" dirty="0" err="1"/>
              <a:t>الهيبسومتري</a:t>
            </a:r>
            <a:r>
              <a:rPr lang="ar-EG" sz="2400" b="1" dirty="0"/>
              <a:t> </a:t>
            </a:r>
            <a:r>
              <a:rPr lang="en-US" sz="2200" b="1" dirty="0"/>
              <a:t>Hypsometric </a:t>
            </a:r>
            <a:r>
              <a:rPr lang="en-US" sz="2200" b="1" dirty="0" smtClean="0"/>
              <a:t>Integral</a:t>
            </a:r>
          </a:p>
          <a:p>
            <a:pPr algn="just" rtl="1"/>
            <a:r>
              <a:rPr lang="en-US" sz="2400" b="1" dirty="0" smtClean="0"/>
              <a:t> </a:t>
            </a:r>
            <a:r>
              <a:rPr lang="ar-EG" sz="2400" b="1" dirty="0"/>
              <a:t>رقم وعورة التضاريس </a:t>
            </a:r>
            <a:r>
              <a:rPr lang="en-US" sz="2200" b="1" dirty="0" smtClean="0"/>
              <a:t>Ruggedness Number</a:t>
            </a:r>
          </a:p>
          <a:p>
            <a:pPr algn="just" rtl="1"/>
            <a:r>
              <a:rPr lang="ar-SA" sz="2400" b="1" dirty="0"/>
              <a:t>نسبة النسيج الطوبوغرافي </a:t>
            </a:r>
            <a:r>
              <a:rPr lang="en-US" sz="2200" b="1" dirty="0"/>
              <a:t>Texture </a:t>
            </a:r>
            <a:r>
              <a:rPr lang="en-US" sz="2200" b="1" dirty="0" smtClean="0"/>
              <a:t>ratio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1867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/>
          <a:lstStyle/>
          <a:p>
            <a:pPr algn="ctr" rtl="1"/>
            <a:r>
              <a:rPr lang="ar-SA" dirty="0" smtClean="0"/>
              <a:t>مصادر معادلات المتغيرات التضاريسية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584291"/>
              </p:ext>
            </p:extLst>
          </p:nvPr>
        </p:nvGraphicFramePr>
        <p:xfrm>
          <a:off x="304799" y="1447794"/>
          <a:ext cx="7772402" cy="4648212"/>
        </p:xfrm>
        <a:graphic>
          <a:graphicData uri="http://schemas.openxmlformats.org/drawingml/2006/table">
            <a:tbl>
              <a:tblPr firstRow="1" firstCol="1" bandRow="1"/>
              <a:tblGrid>
                <a:gridCol w="1451346">
                  <a:extLst>
                    <a:ext uri="{9D8B030D-6E8A-4147-A177-3AD203B41FA5}">
                      <a16:colId xmlns:a16="http://schemas.microsoft.com/office/drawing/2014/main" val="2800743309"/>
                    </a:ext>
                  </a:extLst>
                </a:gridCol>
                <a:gridCol w="1205934">
                  <a:extLst>
                    <a:ext uri="{9D8B030D-6E8A-4147-A177-3AD203B41FA5}">
                      <a16:colId xmlns:a16="http://schemas.microsoft.com/office/drawing/2014/main" val="3567270558"/>
                    </a:ext>
                  </a:extLst>
                </a:gridCol>
                <a:gridCol w="3019494">
                  <a:extLst>
                    <a:ext uri="{9D8B030D-6E8A-4147-A177-3AD203B41FA5}">
                      <a16:colId xmlns:a16="http://schemas.microsoft.com/office/drawing/2014/main" val="3572709310"/>
                    </a:ext>
                  </a:extLst>
                </a:gridCol>
                <a:gridCol w="2095628">
                  <a:extLst>
                    <a:ext uri="{9D8B030D-6E8A-4147-A177-3AD203B41FA5}">
                      <a16:colId xmlns:a16="http://schemas.microsoft.com/office/drawing/2014/main" val="3723544796"/>
                    </a:ext>
                  </a:extLst>
                </a:gridCol>
              </a:tblGrid>
              <a:tr h="25823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المصدر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الرمز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المتغير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65092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(Horton, 1932)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H' </a:t>
                      </a: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elevation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الارتفاع المتوسط (متر)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159588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WMS output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 min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Minimum elevation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الارتفاع الأدنى (متر)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087561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WMS output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 max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Maximum elevation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الارتفاع الأقصى (متر)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72417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(Horton, 1932)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basin slope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متوسط انحدار الحوض (متر/متر)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541990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basin slope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متوسط انحدار الحوض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317980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Langbein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1947)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Main channel slope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انحدار المجرى الرئيس (متر/متر)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324784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Main channel slope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انحدار المجرى الرئيس (%)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349660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Appolov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1963)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Mean slope of water divide 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متوسط انحدار خط تقسيم المياه (متر/كم)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128777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1956)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(km)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Basin perimeter (km)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طول محيط الحوض (كم)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30941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WMS output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 b="1" baseline="-25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Main channel length (km)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طول المجرى المائي الرئيس (كم)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86668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(Melton, 1957)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hp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Relative relief ratio 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التضاريس النسبية (م/كم)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939487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1956)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Relief ratio (m/km)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</a:t>
                      </a:r>
                      <a:r>
                        <a:rPr lang="ar-SA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التضرس</a:t>
                      </a: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(م/كم)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86412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Strahler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1952)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Z-z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basin relief (m)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إجمالي تضاريس  الحوض (متر)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407160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(Pike et al., 1971)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Hysometric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Integral (m/km</a:t>
                      </a:r>
                      <a:r>
                        <a:rPr lang="en-US" sz="12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التكامل </a:t>
                      </a:r>
                      <a:r>
                        <a:rPr lang="ar-SA" sz="12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الهيبسومتري</a:t>
                      </a: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(كم</a:t>
                      </a:r>
                      <a:r>
                        <a:rPr lang="ar-SA" sz="1200" b="1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/متر)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933205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Strahler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1956)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(m/m)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Ruggedness Number (m.km)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وعورة التضاريس (متر. 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517508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(Horton, 1945)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(N/km)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Texture ratio (N/km)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النسيج الطوبوغرافي (متر/كم)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277425"/>
                  </a:ext>
                </a:extLst>
              </a:tr>
              <a:tr h="258234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Schumm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1956)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200" b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(km</a:t>
                      </a:r>
                      <a:r>
                        <a:rPr lang="en-US" sz="12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Constant of channel maintenance (km</a:t>
                      </a:r>
                      <a:r>
                        <a:rPr lang="en-US" sz="12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/km)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ثابت بقاء المجرى (متر/كم)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95" marR="6249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328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922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 rtl="1"/>
            <a:r>
              <a:rPr lang="ar-EG" sz="4000" dirty="0"/>
              <a:t>حساب الانحدار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007936"/>
          </a:xfrm>
        </p:spPr>
        <p:txBody>
          <a:bodyPr>
            <a:noAutofit/>
          </a:bodyPr>
          <a:lstStyle/>
          <a:p>
            <a:pPr algn="just" rtl="1"/>
            <a:r>
              <a:rPr lang="ar-EG" sz="2400" b="1" dirty="0" smtClean="0"/>
              <a:t>الانحدار</a:t>
            </a:r>
            <a:r>
              <a:rPr lang="ar-SA" sz="2400" b="1" dirty="0" smtClean="0"/>
              <a:t>- كما سبق الذكر-</a:t>
            </a:r>
            <a:r>
              <a:rPr lang="ar-EG" sz="2400" b="1" dirty="0" smtClean="0"/>
              <a:t> </a:t>
            </a:r>
            <a:r>
              <a:rPr lang="ar-SA" sz="2400" b="1" dirty="0" smtClean="0"/>
              <a:t>هو </a:t>
            </a:r>
            <a:r>
              <a:rPr lang="ar-EG" sz="2400" b="1" dirty="0" smtClean="0"/>
              <a:t>ميل </a:t>
            </a:r>
            <a:r>
              <a:rPr lang="ar-EG" sz="2400" b="1" dirty="0"/>
              <a:t>سطح الأرض بالنسبة للمستوى الأفقي وتمثله المسافة الأرضية بين </a:t>
            </a:r>
            <a:r>
              <a:rPr lang="ar-SA" sz="2400" b="1" dirty="0" smtClean="0"/>
              <a:t>منسوبين</a:t>
            </a:r>
            <a:r>
              <a:rPr lang="ar-EG" sz="2400" b="1" dirty="0" smtClean="0"/>
              <a:t> مختلفين</a:t>
            </a:r>
            <a:r>
              <a:rPr lang="ar-SA" sz="2400" b="1" dirty="0"/>
              <a:t>، ويتم حساب قيمة الانحدار </a:t>
            </a:r>
            <a:r>
              <a:rPr lang="ar-SA" sz="2400" b="1" dirty="0" smtClean="0"/>
              <a:t>زاوية الانحدار </a:t>
            </a:r>
            <a:r>
              <a:rPr lang="ar-SA" sz="2400" b="1" dirty="0"/>
              <a:t>أو </a:t>
            </a:r>
            <a:r>
              <a:rPr lang="ar-SA" sz="2400" b="1" dirty="0" smtClean="0"/>
              <a:t>معدل </a:t>
            </a:r>
            <a:r>
              <a:rPr lang="ar-SA" sz="2400" b="1" dirty="0"/>
              <a:t>الانحدار بتطبيق معادلتين </a:t>
            </a:r>
            <a:r>
              <a:rPr lang="ar-SA" sz="2400" b="1" dirty="0" smtClean="0"/>
              <a:t>هما:</a:t>
            </a:r>
            <a:r>
              <a:rPr lang="en-US" sz="2400" b="1" dirty="0" smtClean="0"/>
              <a:t> 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r>
              <a:rPr lang="ar-SA" sz="2400" b="1" dirty="0" smtClean="0"/>
              <a:t>درجة الانحدار </a:t>
            </a:r>
            <a:r>
              <a:rPr lang="ar-SA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θ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Degree of slope = </a:t>
            </a:r>
            <a:r>
              <a:rPr lang="en-US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</a:t>
            </a: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13335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3335" algn="r"/>
                <a:tab pos="184785" algn="r"/>
              </a:tabLst>
            </a:pPr>
            <a:endParaRPr lang="en-US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3335" algn="r"/>
                <a:tab pos="184785" algn="r"/>
              </a:tabLst>
            </a:pPr>
            <a:endParaRPr lang="ar-SA" sz="2200" b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3335" algn="r"/>
                <a:tab pos="184785" algn="r"/>
              </a:tabLst>
            </a:pPr>
            <a:r>
              <a:rPr lang="ar-SA" sz="2200" b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معدل الانحدار 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 100</a:t>
            </a:r>
            <a:r>
              <a:rPr lang="ar-SA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θ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Percent of slope =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819400"/>
            <a:ext cx="1295400" cy="4952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429000"/>
            <a:ext cx="4418289" cy="2011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576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2092</Words>
  <Application>Microsoft Office PowerPoint</Application>
  <PresentationFormat>On-screen Show (4:3)</PresentationFormat>
  <Paragraphs>317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MS PGothic</vt:lpstr>
      <vt:lpstr>Arial</vt:lpstr>
      <vt:lpstr>Calibri</vt:lpstr>
      <vt:lpstr>Georgia</vt:lpstr>
      <vt:lpstr>KacstOffice</vt:lpstr>
      <vt:lpstr>Symbol</vt:lpstr>
      <vt:lpstr>Times New Roman</vt:lpstr>
      <vt:lpstr>Wingdings</vt:lpstr>
      <vt:lpstr>Wingdings 2</vt:lpstr>
      <vt:lpstr>Opulent</vt:lpstr>
      <vt:lpstr>Civic</vt:lpstr>
      <vt:lpstr>Microsoft Equation 3.0</vt:lpstr>
      <vt:lpstr>PowerPoint Presentation</vt:lpstr>
      <vt:lpstr>PowerPoint Presentation</vt:lpstr>
      <vt:lpstr>مقدمة</vt:lpstr>
      <vt:lpstr>المصطلحات والمفاهيم التضاريسية والمورفومترية   </vt:lpstr>
      <vt:lpstr>المصطلحات والمفاهيم التضاريسية والمورفومترية   </vt:lpstr>
      <vt:lpstr>المصطلحات والمفاهيم التضاريسية والمورفومترية   </vt:lpstr>
      <vt:lpstr>المتغيرات التضاريسية </vt:lpstr>
      <vt:lpstr>مصادر معادلات المتغيرات التضاريسية</vt:lpstr>
      <vt:lpstr>حساب الانحدار </vt:lpstr>
      <vt:lpstr>نسبة التضرس </vt:lpstr>
      <vt:lpstr>التضاريس النسبية </vt:lpstr>
      <vt:lpstr>التكامل الهيبسومتري </vt:lpstr>
      <vt:lpstr>رقم وعورة التضاريس </vt:lpstr>
      <vt:lpstr>متوسط انحدار خط تقسيم المياه</vt:lpstr>
      <vt:lpstr>نسبة النسيج الطوبوغرافي</vt:lpstr>
      <vt:lpstr>إجمالي التضاريس </vt:lpstr>
      <vt:lpstr>ثابت بقاء المجرى </vt:lpstr>
      <vt:lpstr>المتغيرات المورفومترية </vt:lpstr>
      <vt:lpstr>مصادر معادلات المتغيرات المورفومترية</vt:lpstr>
      <vt:lpstr>طول الحوض </vt:lpstr>
      <vt:lpstr>متوسط عرض الحوض </vt:lpstr>
      <vt:lpstr>المحيط النسبي للحوض </vt:lpstr>
      <vt:lpstr>معامل الشكل </vt:lpstr>
      <vt:lpstr>نسبة الاستدارة </vt:lpstr>
      <vt:lpstr>نسبة الاستطالة</vt:lpstr>
      <vt:lpstr>معامل الاندماج </vt:lpstr>
      <vt:lpstr>معامل الانبعاج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32</cp:revision>
  <dcterms:created xsi:type="dcterms:W3CDTF">2016-10-25T18:45:47Z</dcterms:created>
  <dcterms:modified xsi:type="dcterms:W3CDTF">2019-10-21T21:14:54Z</dcterms:modified>
</cp:coreProperties>
</file>