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Override15.xml" ContentType="application/vnd.openxmlformats-officedocument.themeOverride+xml"/>
  <Override PartName="/ppt/theme/themeOverride16.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theme/themeOverride23.xml" ContentType="application/vnd.openxmlformats-officedocument.themeOverride+xml"/>
  <Override PartName="/ppt/theme/themeOverride24.xml" ContentType="application/vnd.openxmlformats-officedocument.themeOverrid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1" r:id="rId3"/>
    <p:sldMasterId id="2147483739" r:id="rId4"/>
    <p:sldMasterId id="2147483752" r:id="rId5"/>
    <p:sldMasterId id="2147483765" r:id="rId6"/>
    <p:sldMasterId id="2147483778" r:id="rId7"/>
    <p:sldMasterId id="2147483792" r:id="rId8"/>
    <p:sldMasterId id="2147483806" r:id="rId9"/>
    <p:sldMasterId id="2147483859" r:id="rId10"/>
    <p:sldMasterId id="2147483872" r:id="rId11"/>
    <p:sldMasterId id="2147483886" r:id="rId12"/>
    <p:sldMasterId id="2147483899" r:id="rId13"/>
    <p:sldMasterId id="2147483913" r:id="rId14"/>
  </p:sldMasterIdLst>
  <p:sldIdLst>
    <p:sldId id="258" r:id="rId15"/>
    <p:sldId id="319" r:id="rId16"/>
    <p:sldId id="379" r:id="rId17"/>
    <p:sldId id="380" r:id="rId18"/>
    <p:sldId id="381" r:id="rId19"/>
    <p:sldId id="382" r:id="rId20"/>
    <p:sldId id="383" r:id="rId21"/>
    <p:sldId id="384" r:id="rId22"/>
    <p:sldId id="385" r:id="rId23"/>
    <p:sldId id="320" r:id="rId24"/>
    <p:sldId id="387" r:id="rId25"/>
    <p:sldId id="388" r:id="rId26"/>
    <p:sldId id="389" r:id="rId27"/>
    <p:sldId id="390" r:id="rId28"/>
    <p:sldId id="392" r:id="rId29"/>
    <p:sldId id="393" r:id="rId30"/>
    <p:sldId id="394" r:id="rId31"/>
    <p:sldId id="405" r:id="rId32"/>
    <p:sldId id="406" r:id="rId33"/>
    <p:sldId id="407" r:id="rId34"/>
    <p:sldId id="408" r:id="rId35"/>
    <p:sldId id="409" r:id="rId36"/>
    <p:sldId id="391" r:id="rId37"/>
    <p:sldId id="399" r:id="rId38"/>
    <p:sldId id="400" r:id="rId39"/>
    <p:sldId id="401" r:id="rId40"/>
    <p:sldId id="402" r:id="rId41"/>
    <p:sldId id="403" r:id="rId42"/>
    <p:sldId id="404" r:id="rId43"/>
    <p:sldId id="410" r:id="rId44"/>
    <p:sldId id="411" r:id="rId45"/>
    <p:sldId id="412" r:id="rId46"/>
    <p:sldId id="413" r:id="rId47"/>
    <p:sldId id="414" r:id="rId48"/>
    <p:sldId id="415" r:id="rId49"/>
    <p:sldId id="416" r:id="rId50"/>
    <p:sldId id="27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9.xml"/><Relationship Id="rId1" Type="http://schemas.openxmlformats.org/officeDocument/2006/relationships/themeOverride" Target="../theme/themeOverride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1.xml"/><Relationship Id="rId1" Type="http://schemas.openxmlformats.org/officeDocument/2006/relationships/themeOverride" Target="../theme/themeOverride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1.xml"/><Relationship Id="rId1" Type="http://schemas.openxmlformats.org/officeDocument/2006/relationships/themeOverride" Target="../theme/themeOverride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hemeOverride" Target="../theme/themeOverride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hemeOverride" Target="../theme/themeOverride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3.xml"/><Relationship Id="rId1" Type="http://schemas.openxmlformats.org/officeDocument/2006/relationships/themeOverride" Target="../theme/themeOverride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3.xml"/><Relationship Id="rId1" Type="http://schemas.openxmlformats.org/officeDocument/2006/relationships/themeOverride" Target="../theme/themeOverride2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4.xml"/><Relationship Id="rId1" Type="http://schemas.openxmlformats.org/officeDocument/2006/relationships/themeOverride" Target="../theme/themeOverride2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4.xml"/><Relationship Id="rId1" Type="http://schemas.openxmlformats.org/officeDocument/2006/relationships/themeOverride" Target="../theme/themeOverride2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8.xml"/><Relationship Id="rId1" Type="http://schemas.openxmlformats.org/officeDocument/2006/relationships/themeOverride" Target="../theme/themeOverride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8.xml"/><Relationship Id="rId1" Type="http://schemas.openxmlformats.org/officeDocument/2006/relationships/themeOverride" Target="../theme/themeOverride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9.xml"/><Relationship Id="rId1" Type="http://schemas.openxmlformats.org/officeDocument/2006/relationships/themeOverride" Target="../theme/themeOverride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10/14/2019</a:t>
            </a:fld>
            <a:endParaRPr lang="en-US" dirty="0"/>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dirty="0"/>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10/14/2019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dirty="0"/>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33498839"/>
      </p:ext>
    </p:extLst>
  </p:cSld>
  <p:clrMapOvr>
    <a:masterClrMapping/>
  </p:clrMapOvr>
  <p:transition>
    <p:wedg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15043077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383998135"/>
      </p:ext>
    </p:extLst>
  </p:cSld>
  <p:clrMapOvr>
    <a:masterClrMapping/>
  </p:clrMapOvr>
  <p:transition>
    <p:wedg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70763466"/>
      </p:ext>
    </p:extLst>
  </p:cSld>
  <p:clrMapOvr>
    <a:masterClrMapping/>
  </p:clrMapOvr>
  <p:transition>
    <p:wedg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040558052"/>
      </p:ext>
    </p:extLst>
  </p:cSld>
  <p:clrMapOvr>
    <a:masterClrMapping/>
  </p:clrMapOvr>
  <p:transition>
    <p:wedg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41767999"/>
      </p:ext>
    </p:extLst>
  </p:cSld>
  <p:clrMapOvr>
    <a:masterClrMapping/>
  </p:clrMapOvr>
  <p:transition>
    <p:wedg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473514989"/>
      </p:ext>
    </p:extLst>
  </p:cSld>
  <p:clrMapOvr>
    <a:masterClrMapping/>
  </p:clrMapOvr>
  <p:transition>
    <p:wedg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077507726"/>
      </p:ext>
    </p:extLst>
  </p:cSld>
  <p:clrMapOvr>
    <a:masterClrMapping/>
  </p:clrMapOvr>
  <p:transition>
    <p:wedg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02306640"/>
      </p:ext>
    </p:extLst>
  </p:cSld>
  <p:clrMapOvr>
    <a:masterClrMapping/>
  </p:clrMapOvr>
  <p:transition>
    <p:wedg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069551864"/>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10/14/2019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dirty="0"/>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723654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5230628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99241090"/>
      </p:ext>
    </p:extLst>
  </p:cSld>
  <p:clrMapOvr>
    <a:masterClrMapping/>
  </p:clrMapOvr>
  <p:transition>
    <p:wedg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119238320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76498375"/>
      </p:ext>
    </p:extLst>
  </p:cSld>
  <p:clrMapOvr>
    <a:masterClrMapping/>
  </p:clrMapOvr>
  <p:transition>
    <p:wedg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99584125"/>
      </p:ext>
    </p:extLst>
  </p:cSld>
  <p:clrMapOvr>
    <a:masterClrMapping/>
  </p:clrMapOvr>
  <p:transition>
    <p:wedg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092520208"/>
      </p:ext>
    </p:extLst>
  </p:cSld>
  <p:clrMapOvr>
    <a:masterClrMapping/>
  </p:clrMapOvr>
  <p:transition>
    <p:wedg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822845002"/>
      </p:ext>
    </p:extLst>
  </p:cSld>
  <p:clrMapOvr>
    <a:masterClrMapping/>
  </p:clrMapOvr>
  <p:transition>
    <p:wedg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14978606"/>
      </p:ext>
    </p:extLst>
  </p:cSld>
  <p:clrMapOvr>
    <a:masterClrMapping/>
  </p:clrMapOvr>
  <p:transition>
    <p:wedg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677832684"/>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dirty="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dirty="0"/>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dirty="0"/>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dirty="0"/>
          </a:p>
        </p:txBody>
      </p:sp>
    </p:spTree>
    <p:extLst>
      <p:ext uri="{BB962C8B-B14F-4D97-AF65-F5344CB8AC3E}">
        <p14:creationId xmlns:p14="http://schemas.microsoft.com/office/powerpoint/2010/main" val="38094397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31403469"/>
      </p:ext>
    </p:extLst>
  </p:cSld>
  <p:clrMapOvr>
    <a:masterClrMapping/>
  </p:clrMapOvr>
  <p:transition>
    <p:wedg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947395150"/>
      </p:ext>
    </p:extLst>
  </p:cSld>
  <p:clrMapOvr>
    <a:masterClrMapping/>
  </p:clrMapOvr>
  <p:transition>
    <p:wedg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98782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336FF9-C771-457F-AF72-F7146B2C16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7E351A-7CEC-4306-A1CF-11B8380873C2}"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07372630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B080CD-A27F-4F53-AAAD-94F3E968DAE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C5E916-936E-4ECA-AA2C-6F5C6635B4B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55078318"/>
      </p:ext>
    </p:extLst>
  </p:cSld>
  <p:clrMapOvr>
    <a:masterClrMapping/>
  </p:clrMapOvr>
  <p:transition>
    <p:wedg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167D2B-A6DC-4BF5-8C56-8886ADE54C5C}"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5B21D-DD68-48BB-9A52-997EC3F84DBC}"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409522062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F06B7C-2B49-41B3-B25B-E74DB003B78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C02A4-6E58-4A00-AB1D-D64B524925B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34474516"/>
      </p:ext>
    </p:extLst>
  </p:cSld>
  <p:clrMapOvr>
    <a:masterClrMapping/>
  </p:clrMapOvr>
  <p:transition>
    <p:wedg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998885-1A04-4428-AF39-1BF25763E74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29222B-8F13-4DA0-AFB6-B4779EEF0F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932068967"/>
      </p:ext>
    </p:extLst>
  </p:cSld>
  <p:clrMapOvr>
    <a:masterClrMapping/>
  </p:clrMapOvr>
  <p:transition>
    <p:wedg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95EE0-A0F0-438D-AECF-6F5C28381E2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888D3-261E-466B-9E3F-1872D2F4F71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660504125"/>
      </p:ext>
    </p:extLst>
  </p:cSld>
  <p:clrMapOvr>
    <a:masterClrMapping/>
  </p:clrMapOvr>
  <p:transition>
    <p:wedg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85D756-BC33-4A87-BD04-4FCD722FB09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02DF0-E687-4038-A1F3-673D4A15EDA7}"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03793660"/>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10/14/2019</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360E2-21A2-41B5-AF72-E7BC8FAF281D}"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CBCC9B-F732-4AD7-895B-E1B63C324D7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518920350"/>
      </p:ext>
    </p:extLst>
  </p:cSld>
  <p:clrMapOvr>
    <a:masterClrMapping/>
  </p:clrMapOvr>
  <p:transition>
    <p:wedg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336441-252C-4996-B108-ED1B7CD8D6A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DEC77B-FF1D-4ACF-A8B0-B3F3CBFB25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40417852"/>
      </p:ext>
    </p:extLst>
  </p:cSld>
  <p:clrMapOvr>
    <a:masterClrMapping/>
  </p:clrMapOvr>
  <p:transition>
    <p:wedg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44929D-ED89-405B-A4A5-168EB58CED5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FC54-9914-4AEF-BEA9-875512D87DB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568526759"/>
      </p:ext>
    </p:extLst>
  </p:cSld>
  <p:clrMapOvr>
    <a:masterClrMapping/>
  </p:clrMapOvr>
  <p:transition>
    <p:wedg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EA62DF-F5E6-46E2-96DC-A57E27E65EC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60F06-F929-4420-8C2C-C03F723D3D2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7925217"/>
      </p:ext>
    </p:extLst>
  </p:cSld>
  <p:clrMapOvr>
    <a:masterClrMapping/>
  </p:clrMapOvr>
  <p:transition>
    <p:wedg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D78FA-D0A7-47A4-B578-6D2C5F4A1981}"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148411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3B4CA-9DF7-42F2-B6CC-AB9086949544}"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837784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14898987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923044366"/>
      </p:ext>
    </p:extLst>
  </p:cSld>
  <p:clrMapOvr>
    <a:masterClrMapping/>
  </p:clrMapOvr>
  <p:transition>
    <p:wedg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7437306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890621800"/>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6154920"/>
      </p:ext>
    </p:extLst>
  </p:cSld>
  <p:clrMapOvr>
    <a:masterClrMapping/>
  </p:clrMapOvr>
  <p:transition>
    <p:wedg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07581211"/>
      </p:ext>
    </p:extLst>
  </p:cSld>
  <p:clrMapOvr>
    <a:masterClrMapping/>
  </p:clrMapOvr>
  <p:transition>
    <p:wedg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335634537"/>
      </p:ext>
    </p:extLst>
  </p:cSld>
  <p:clrMapOvr>
    <a:masterClrMapping/>
  </p:clrMapOvr>
  <p:transition>
    <p:wedg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445385563"/>
      </p:ext>
    </p:extLst>
  </p:cSld>
  <p:clrMapOvr>
    <a:masterClrMapping/>
  </p:clrMapOvr>
  <p:transition>
    <p:wedg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40745508"/>
      </p:ext>
    </p:extLst>
  </p:cSld>
  <p:clrMapOvr>
    <a:masterClrMapping/>
  </p:clrMapOvr>
  <p:transition>
    <p:wedg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905359652"/>
      </p:ext>
    </p:extLst>
  </p:cSld>
  <p:clrMapOvr>
    <a:masterClrMapping/>
  </p:clrMapOvr>
  <p:transition>
    <p:wedg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54623362"/>
      </p:ext>
    </p:extLst>
  </p:cSld>
  <p:clrMapOvr>
    <a:masterClrMapping/>
  </p:clrMapOvr>
  <p:transition>
    <p:wedg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571563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336FF9-C771-457F-AF72-F7146B2C16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7E351A-7CEC-4306-A1CF-11B8380873C2}"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1356296061"/>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B080CD-A27F-4F53-AAAD-94F3E968DAE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C5E916-936E-4ECA-AA2C-6F5C6635B4B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2769500"/>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10/14/2019</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167D2B-A6DC-4BF5-8C56-8886ADE54C5C}"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5B21D-DD68-48BB-9A52-997EC3F84DBC}"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6724522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F06B7C-2B49-41B3-B25B-E74DB003B78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C02A4-6E58-4A00-AB1D-D64B524925B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15754768"/>
      </p:ext>
    </p:extLst>
  </p:cSld>
  <p:clrMapOvr>
    <a:masterClrMapping/>
  </p:clrMapOvr>
  <p:transition>
    <p:wedg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998885-1A04-4428-AF39-1BF25763E74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29222B-8F13-4DA0-AFB6-B4779EEF0F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78660508"/>
      </p:ext>
    </p:extLst>
  </p:cSld>
  <p:clrMapOvr>
    <a:masterClrMapping/>
  </p:clrMapOvr>
  <p:transition>
    <p:wedg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95EE0-A0F0-438D-AECF-6F5C28381E2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888D3-261E-466B-9E3F-1872D2F4F71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08308710"/>
      </p:ext>
    </p:extLst>
  </p:cSld>
  <p:clrMapOvr>
    <a:masterClrMapping/>
  </p:clrMapOvr>
  <p:transition>
    <p:wedg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85D756-BC33-4A87-BD04-4FCD722FB09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02DF0-E687-4038-A1F3-673D4A15EDA7}"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96272781"/>
      </p:ext>
    </p:extLst>
  </p:cSld>
  <p:clrMapOvr>
    <a:masterClrMapping/>
  </p:clrMapOvr>
  <p:transition>
    <p:wedg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360E2-21A2-41B5-AF72-E7BC8FAF281D}"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CBCC9B-F732-4AD7-895B-E1B63C324D7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42777757"/>
      </p:ext>
    </p:extLst>
  </p:cSld>
  <p:clrMapOvr>
    <a:masterClrMapping/>
  </p:clrMapOvr>
  <p:transition>
    <p:wedg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336441-252C-4996-B108-ED1B7CD8D6A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DEC77B-FF1D-4ACF-A8B0-B3F3CBFB25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06475430"/>
      </p:ext>
    </p:extLst>
  </p:cSld>
  <p:clrMapOvr>
    <a:masterClrMapping/>
  </p:clrMapOvr>
  <p:transition>
    <p:wedg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44929D-ED89-405B-A4A5-168EB58CED5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FC54-9914-4AEF-BEA9-875512D87DB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8358254"/>
      </p:ext>
    </p:extLst>
  </p:cSld>
  <p:clrMapOvr>
    <a:masterClrMapping/>
  </p:clrMapOvr>
  <p:transition>
    <p:wedg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EA62DF-F5E6-46E2-96DC-A57E27E65EC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60F06-F929-4420-8C2C-C03F723D3D2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24908443"/>
      </p:ext>
    </p:extLst>
  </p:cSld>
  <p:clrMapOvr>
    <a:masterClrMapping/>
  </p:clrMapOvr>
  <p:transition>
    <p:wedg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D78FA-D0A7-47A4-B578-6D2C5F4A1981}"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6239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10/14/2019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3B4CA-9DF7-42F2-B6CC-AB9086949544}"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323487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8153672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694488865"/>
      </p:ext>
    </p:extLst>
  </p:cSld>
  <p:clrMapOvr>
    <a:masterClrMapping/>
  </p:clrMapOvr>
  <p:transition>
    <p:wedg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81123907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27424248"/>
      </p:ext>
    </p:extLst>
  </p:cSld>
  <p:clrMapOvr>
    <a:masterClrMapping/>
  </p:clrMapOvr>
  <p:transition>
    <p:wedg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27074353"/>
      </p:ext>
    </p:extLst>
  </p:cSld>
  <p:clrMapOvr>
    <a:masterClrMapping/>
  </p:clrMapOvr>
  <p:transition>
    <p:wedg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570084721"/>
      </p:ext>
    </p:extLst>
  </p:cSld>
  <p:clrMapOvr>
    <a:masterClrMapping/>
  </p:clrMapOvr>
  <p:transition>
    <p:wedg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126061122"/>
      </p:ext>
    </p:extLst>
  </p:cSld>
  <p:clrMapOvr>
    <a:masterClrMapping/>
  </p:clrMapOvr>
  <p:transition>
    <p:wedg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72421607"/>
      </p:ext>
    </p:extLst>
  </p:cSld>
  <p:clrMapOvr>
    <a:masterClrMapping/>
  </p:clrMapOvr>
  <p:transition>
    <p:wedg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33813908"/>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10/14/2019</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050383058"/>
      </p:ext>
    </p:extLst>
  </p:cSld>
  <p:clrMapOvr>
    <a:masterClrMapping/>
  </p:clrMapOvr>
  <p:transition>
    <p:wedg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363910165"/>
      </p:ext>
    </p:extLst>
  </p:cSld>
  <p:clrMapOvr>
    <a:masterClrMapping/>
  </p:clrMapOvr>
  <p:transition>
    <p:wedg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36079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10/14/2019</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10/14/2019</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dirty="0"/>
          </a:p>
        </p:txBody>
      </p:sp>
    </p:spTree>
    <p:extLst>
      <p:ext uri="{BB962C8B-B14F-4D97-AF65-F5344CB8AC3E}">
        <p14:creationId xmlns:p14="http://schemas.microsoft.com/office/powerpoint/2010/main" val="59301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10/14/2019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dirty="0"/>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10/14/2019</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dirty="0">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10/14/2019</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93148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10/14/2019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dirty="0">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dirty="0">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10/14/2019</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B3D757A7-23B0-4EAB-8823-5AC89368A1CA}" type="datetimeFigureOut">
              <a:rPr lang="en-US"/>
              <a:pPr>
                <a:defRPr/>
              </a:pPr>
              <a:t>10/14/2019</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E8CAB7AC-B736-4ABF-B678-249306252AB3}" type="slidenum">
              <a:rPr lang="en-US"/>
              <a:pPr>
                <a:defRPr/>
              </a:pPr>
              <a:t>‹#›</a:t>
            </a:fld>
            <a:endParaRPr lang="en-US"/>
          </a:p>
        </p:txBody>
      </p:sp>
    </p:spTree>
    <p:extLst>
      <p:ext uri="{BB962C8B-B14F-4D97-AF65-F5344CB8AC3E}">
        <p14:creationId xmlns:p14="http://schemas.microsoft.com/office/powerpoint/2010/main" val="22504892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4C676B-04A4-4CEB-9BCD-8A60900A7311}" type="datetimeFigureOut">
              <a:rPr lang="en-US"/>
              <a:pPr>
                <a:defRPr/>
              </a:pPr>
              <a:t>10/14/2019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9049B0C-B4BD-4331-861F-F6F4E7C75335}" type="slidenum">
              <a:rPr lang="en-US"/>
              <a:pPr>
                <a:defRPr/>
              </a:pPr>
              <a:t>‹#›</a:t>
            </a:fld>
            <a:endParaRPr lang="en-US"/>
          </a:p>
        </p:txBody>
      </p:sp>
    </p:spTree>
    <p:extLst>
      <p:ext uri="{BB962C8B-B14F-4D97-AF65-F5344CB8AC3E}">
        <p14:creationId xmlns:p14="http://schemas.microsoft.com/office/powerpoint/2010/main" val="3875490175"/>
      </p:ext>
    </p:extLst>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5212B06-FB6B-4892-9D34-FBB62C3035C5}"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5795DFB5-CC92-49BE-B6B8-4CADB625755A}" type="slidenum">
              <a:rPr lang="en-US"/>
              <a:pPr>
                <a:defRPr/>
              </a:pPr>
              <a:t>‹#›</a:t>
            </a:fld>
            <a:endParaRPr lang="en-US"/>
          </a:p>
        </p:txBody>
      </p:sp>
    </p:spTree>
    <p:extLst>
      <p:ext uri="{BB962C8B-B14F-4D97-AF65-F5344CB8AC3E}">
        <p14:creationId xmlns:p14="http://schemas.microsoft.com/office/powerpoint/2010/main" val="398791714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A161EA-5CE0-4AD5-B6C9-5E579475BFDC}" type="datetimeFigureOut">
              <a:rPr lang="en-US"/>
              <a:pPr>
                <a:defRPr/>
              </a:pPr>
              <a:t>10/14/2019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DB59E57-09AF-4CAA-8E88-B12D1AD960BA}" type="slidenum">
              <a:rPr lang="en-US"/>
              <a:pPr>
                <a:defRPr/>
              </a:pPr>
              <a:t>‹#›</a:t>
            </a:fld>
            <a:endParaRPr lang="en-US"/>
          </a:p>
        </p:txBody>
      </p:sp>
    </p:spTree>
    <p:extLst>
      <p:ext uri="{BB962C8B-B14F-4D97-AF65-F5344CB8AC3E}">
        <p14:creationId xmlns:p14="http://schemas.microsoft.com/office/powerpoint/2010/main" val="337087129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4DF63D-7BFE-4969-860C-7DC817EF4705}" type="datetimeFigureOut">
              <a:rPr lang="en-US"/>
              <a:pPr>
                <a:defRPr/>
              </a:pPr>
              <a:t>10/14/2019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DE8329A-A02B-4440-BE4D-7F55B1B899F8}" type="slidenum">
              <a:rPr lang="en-US"/>
              <a:pPr>
                <a:defRPr/>
              </a:pPr>
              <a:t>‹#›</a:t>
            </a:fld>
            <a:endParaRPr lang="en-US"/>
          </a:p>
        </p:txBody>
      </p:sp>
    </p:spTree>
    <p:extLst>
      <p:ext uri="{BB962C8B-B14F-4D97-AF65-F5344CB8AC3E}">
        <p14:creationId xmlns:p14="http://schemas.microsoft.com/office/powerpoint/2010/main" val="2235821170"/>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6300C00-640B-4DE8-AC6D-0B6549917788}" type="datetimeFigureOut">
              <a:rPr lang="en-US"/>
              <a:pPr>
                <a:defRPr/>
              </a:pPr>
              <a:t>10/14/2019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26F106C-E34A-45A6-8B9F-FE15D58E0C3B}" type="slidenum">
              <a:rPr lang="en-US"/>
              <a:pPr>
                <a:defRPr/>
              </a:pPr>
              <a:t>‹#›</a:t>
            </a:fld>
            <a:endParaRPr lang="en-US"/>
          </a:p>
        </p:txBody>
      </p:sp>
    </p:spTree>
    <p:extLst>
      <p:ext uri="{BB962C8B-B14F-4D97-AF65-F5344CB8AC3E}">
        <p14:creationId xmlns:p14="http://schemas.microsoft.com/office/powerpoint/2010/main" val="312454426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10/14/2019</a:t>
            </a:fld>
            <a:endParaRPr lang="en-US" dirty="0"/>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dirty="0"/>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45AB0E7-F37E-48CF-9175-51954767C8E0}" type="datetimeFigureOut">
              <a:rPr lang="en-US"/>
              <a:pPr>
                <a:defRPr/>
              </a:pPr>
              <a:t>10/14/2019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6F32D9-EE4F-4E59-BF2D-B1A7D08D25E6}" type="slidenum">
              <a:rPr lang="en-US"/>
              <a:pPr>
                <a:defRPr/>
              </a:pPr>
              <a:t>‹#›</a:t>
            </a:fld>
            <a:endParaRPr lang="en-US"/>
          </a:p>
        </p:txBody>
      </p:sp>
    </p:spTree>
    <p:extLst>
      <p:ext uri="{BB962C8B-B14F-4D97-AF65-F5344CB8AC3E}">
        <p14:creationId xmlns:p14="http://schemas.microsoft.com/office/powerpoint/2010/main" val="3449637088"/>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CFB3FA-6E8A-4AEF-A47E-BF6AC3501B2C}" type="datetimeFigureOut">
              <a:rPr lang="en-US"/>
              <a:pPr>
                <a:defRPr/>
              </a:pPr>
              <a:t>10/14/2019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7D7D188-6366-46DD-B615-DDFDC5885FB6}" type="slidenum">
              <a:rPr lang="en-US"/>
              <a:pPr>
                <a:defRPr/>
              </a:pPr>
              <a:t>‹#›</a:t>
            </a:fld>
            <a:endParaRPr lang="en-US"/>
          </a:p>
        </p:txBody>
      </p:sp>
    </p:spTree>
    <p:extLst>
      <p:ext uri="{BB962C8B-B14F-4D97-AF65-F5344CB8AC3E}">
        <p14:creationId xmlns:p14="http://schemas.microsoft.com/office/powerpoint/2010/main" val="929667571"/>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4CBC358-4BF7-4B1B-A55F-784CCA19E2E8}" type="datetimeFigureOut">
              <a:rPr lang="en-US"/>
              <a:pPr>
                <a:defRPr/>
              </a:pPr>
              <a:t>10/14/2019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3C648FF-12FE-4521-BE00-7FEC863D60E9}" type="slidenum">
              <a:rPr lang="en-US"/>
              <a:pPr>
                <a:defRPr/>
              </a:pPr>
              <a:t>‹#›</a:t>
            </a:fld>
            <a:endParaRPr lang="en-US"/>
          </a:p>
        </p:txBody>
      </p:sp>
    </p:spTree>
    <p:extLst>
      <p:ext uri="{BB962C8B-B14F-4D97-AF65-F5344CB8AC3E}">
        <p14:creationId xmlns:p14="http://schemas.microsoft.com/office/powerpoint/2010/main" val="1640306794"/>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6034CC-266C-4A52-A9BE-BAD88E3A02CF}" type="datetimeFigureOut">
              <a:rPr lang="en-US"/>
              <a:pPr>
                <a:defRPr/>
              </a:pPr>
              <a:t>10/14/2019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77DD8F-DBC0-4332-BBE8-D20965A39CCB}" type="slidenum">
              <a:rPr lang="en-US"/>
              <a:pPr>
                <a:defRPr/>
              </a:pPr>
              <a:t>‹#›</a:t>
            </a:fld>
            <a:endParaRPr lang="en-US"/>
          </a:p>
        </p:txBody>
      </p:sp>
    </p:spTree>
    <p:extLst>
      <p:ext uri="{BB962C8B-B14F-4D97-AF65-F5344CB8AC3E}">
        <p14:creationId xmlns:p14="http://schemas.microsoft.com/office/powerpoint/2010/main" val="22292675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0D9A0E-CF12-49AA-BBFA-73B2BD35158C}" type="datetimeFigureOut">
              <a:rPr lang="en-US"/>
              <a:pPr>
                <a:defRPr/>
              </a:pPr>
              <a:t>10/14/2019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BDC4C-AFD7-412F-B282-210FDFC2E26A}" type="slidenum">
              <a:rPr lang="en-US"/>
              <a:pPr>
                <a:defRPr/>
              </a:pPr>
              <a:t>‹#›</a:t>
            </a:fld>
            <a:endParaRPr lang="en-US"/>
          </a:p>
        </p:txBody>
      </p:sp>
    </p:spTree>
    <p:extLst>
      <p:ext uri="{BB962C8B-B14F-4D97-AF65-F5344CB8AC3E}">
        <p14:creationId xmlns:p14="http://schemas.microsoft.com/office/powerpoint/2010/main" val="178004426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69D711A1-88FF-4574-9E44-EA9853E3F0C2}"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1075919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ECE9B197-8DD1-4717-B736-DC2E09479E4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837330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30262963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2329622"/>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30650410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10/14/2019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dirty="0"/>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33891307"/>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130500331"/>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929709633"/>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79243060"/>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75281393"/>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2292538"/>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518990082"/>
      </p:ext>
    </p:extLst>
  </p:cSld>
  <p:clrMapOvr>
    <a:masterClrMapping/>
  </p:clrMapOvr>
  <p:transition>
    <p:wedg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88727728"/>
      </p:ext>
    </p:extLst>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67275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84352282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10/14/2019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dirty="0"/>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754478001"/>
      </p:ext>
    </p:extLst>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412141483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44753184"/>
      </p:ext>
    </p:extLst>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52561513"/>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223451355"/>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94751662"/>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159178146"/>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944103392"/>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515326725"/>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610510278"/>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10/14/2019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dirty="0"/>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14742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04966329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070647711"/>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402499317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489827300"/>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66109774"/>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5078287"/>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59152054"/>
      </p:ext>
    </p:extLst>
  </p:cSld>
  <p:clrMapOvr>
    <a:masterClrMapping/>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41035483"/>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11192628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10/14/2019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dirty="0"/>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65367509"/>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033190282"/>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28328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336FF9-C771-457F-AF72-F7146B2C16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7E351A-7CEC-4306-A1CF-11B8380873C2}"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138605242"/>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B080CD-A27F-4F53-AAAD-94F3E968DAE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C5E916-936E-4ECA-AA2C-6F5C6635B4B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007491570"/>
      </p:ext>
    </p:extLst>
  </p:cSld>
  <p:clrMapOvr>
    <a:masterClrMapping/>
  </p:clrMapOvr>
  <p:transition>
    <p:wedg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167D2B-A6DC-4BF5-8C56-8886ADE54C5C}"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5B21D-DD68-48BB-9A52-997EC3F84DBC}"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69309305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F06B7C-2B49-41B3-B25B-E74DB003B78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C02A4-6E58-4A00-AB1D-D64B524925B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23963734"/>
      </p:ext>
    </p:extLst>
  </p:cSld>
  <p:clrMapOvr>
    <a:masterClrMapping/>
  </p:clrMapOvr>
  <p:transition>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998885-1A04-4428-AF39-1BF25763E74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29222B-8F13-4DA0-AFB6-B4779EEF0F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40863981"/>
      </p:ext>
    </p:extLst>
  </p:cSld>
  <p:clrMapOvr>
    <a:masterClrMapping/>
  </p:clrMapOvr>
  <p:transition>
    <p:wedg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95EE0-A0F0-438D-AECF-6F5C28381E2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888D3-261E-466B-9E3F-1872D2F4F71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455203550"/>
      </p:ext>
    </p:extLst>
  </p:cSld>
  <p:clrMapOvr>
    <a:masterClrMapping/>
  </p:clrMapOvr>
  <p:transition>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85D756-BC33-4A87-BD04-4FCD722FB09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02DF0-E687-4038-A1F3-673D4A15EDA7}"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5935007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10/14/2019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dirty="0"/>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360E2-21A2-41B5-AF72-E7BC8FAF281D}"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CBCC9B-F732-4AD7-895B-E1B63C324D7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13805934"/>
      </p:ext>
    </p:extLst>
  </p:cSld>
  <p:clrMapOvr>
    <a:masterClrMapping/>
  </p:clrMapOvr>
  <p:transition>
    <p:wedg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336441-252C-4996-B108-ED1B7CD8D6A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DEC77B-FF1D-4ACF-A8B0-B3F3CBFB25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507742176"/>
      </p:ext>
    </p:extLst>
  </p:cSld>
  <p:clrMapOvr>
    <a:masterClrMapping/>
  </p:clrMapOvr>
  <p:transition>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44929D-ED89-405B-A4A5-168EB58CED5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FC54-9914-4AEF-BEA9-875512D87DB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175548477"/>
      </p:ext>
    </p:extLst>
  </p:cSld>
  <p:clrMapOvr>
    <a:masterClrMapping/>
  </p:clrMapOvr>
  <p:transition>
    <p:wedg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EA62DF-F5E6-46E2-96DC-A57E27E65EC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60F06-F929-4420-8C2C-C03F723D3D2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277964979"/>
      </p:ext>
    </p:extLst>
  </p:cSld>
  <p:clrMapOvr>
    <a:masterClrMapping/>
  </p:clrMapOvr>
  <p:transition>
    <p:wedg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D78FA-D0A7-47A4-B578-6D2C5F4A1981}"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97943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3B4CA-9DF7-42F2-B6CC-AB9086949544}"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98849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336FF9-C771-457F-AF72-F7146B2C16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7E351A-7CEC-4306-A1CF-11B8380873C2}"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77079753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B080CD-A27F-4F53-AAAD-94F3E968DAE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C5E916-936E-4ECA-AA2C-6F5C6635B4B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756592564"/>
      </p:ext>
    </p:extLst>
  </p:cSld>
  <p:clrMapOvr>
    <a:masterClrMapping/>
  </p:clrMapOvr>
  <p:transition>
    <p:wedg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167D2B-A6DC-4BF5-8C56-8886ADE54C5C}"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5B21D-DD68-48BB-9A52-997EC3F84DBC}"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68615818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F06B7C-2B49-41B3-B25B-E74DB003B78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3C02A4-6E58-4A00-AB1D-D64B524925B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09184650"/>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10/14/2019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dirty="0"/>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998885-1A04-4428-AF39-1BF25763E74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29222B-8F13-4DA0-AFB6-B4779EEF0F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596268665"/>
      </p:ext>
    </p:extLst>
  </p:cSld>
  <p:clrMapOvr>
    <a:masterClrMapping/>
  </p:clrMapOvr>
  <p:transition>
    <p:wedg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795EE0-A0F0-438D-AECF-6F5C28381E2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888D3-261E-466B-9E3F-1872D2F4F71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19539791"/>
      </p:ext>
    </p:extLst>
  </p:cSld>
  <p:clrMapOvr>
    <a:masterClrMapping/>
  </p:clrMapOvr>
  <p:transition>
    <p:wedg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85D756-BC33-4A87-BD04-4FCD722FB09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02DF0-E687-4038-A1F3-673D4A15EDA7}"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542274187"/>
      </p:ext>
    </p:extLst>
  </p:cSld>
  <p:clrMapOvr>
    <a:masterClrMapping/>
  </p:clrMapOvr>
  <p:transition>
    <p:wedg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360E2-21A2-41B5-AF72-E7BC8FAF281D}"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CBCC9B-F732-4AD7-895B-E1B63C324D7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470800135"/>
      </p:ext>
    </p:extLst>
  </p:cSld>
  <p:clrMapOvr>
    <a:masterClrMapping/>
  </p:clrMapOvr>
  <p:transition>
    <p:wedg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336441-252C-4996-B108-ED1B7CD8D6A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DEC77B-FF1D-4ACF-A8B0-B3F3CBFB2591}"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85616033"/>
      </p:ext>
    </p:extLst>
  </p:cSld>
  <p:clrMapOvr>
    <a:masterClrMapping/>
  </p:clrMapOvr>
  <p:transition>
    <p:wedg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44929D-ED89-405B-A4A5-168EB58CED5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FC54-9914-4AEF-BEA9-875512D87DB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047215302"/>
      </p:ext>
    </p:extLst>
  </p:cSld>
  <p:clrMapOvr>
    <a:masterClrMapping/>
  </p:clrMapOvr>
  <p:transition>
    <p:wedg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EA62DF-F5E6-46E2-96DC-A57E27E65EC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60F06-F929-4420-8C2C-C03F723D3D2B}"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65290415"/>
      </p:ext>
    </p:extLst>
  </p:cSld>
  <p:clrMapOvr>
    <a:masterClrMapping/>
  </p:clrMapOvr>
  <p:transition>
    <p:wedg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6D78FA-D0A7-47A4-B578-6D2C5F4A1981}"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1692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3B4CA-9DF7-42F2-B6CC-AB9086949544}"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707549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645241847"/>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4.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image" Target="../media/image4.jpeg"/><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4.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4.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4.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10/14/2019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525980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C6FB46-FB59-464A-B950-50AD32FE81C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81D514-013C-4E7D-889F-2ECA7F59BC2D}"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350501553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61755220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C6FB46-FB59-464A-B950-50AD32FE81C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81D514-013C-4E7D-889F-2ECA7F59BC2D}"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42270122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72569092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dirty="0">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10/14/2019</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dirty="0">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3E4FE045-B34E-4CA5-A031-07F47481BCEC}" type="datetimeFigureOut">
              <a:rPr lang="en-US"/>
              <a:pPr fontAlgn="base">
                <a:spcBef>
                  <a:spcPct val="0"/>
                </a:spcBef>
                <a:spcAft>
                  <a:spcPct val="0"/>
                </a:spcAft>
                <a:defRPr/>
              </a:pPr>
              <a:t>10/14/2019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2E4694CE-E722-44C6-8A3C-0C1C9271119C}"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8440430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34064949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402839308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53030331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C6FB46-FB59-464A-B950-50AD32FE81C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81D514-013C-4E7D-889F-2ECA7F59BC2D}"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360445545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C6FB46-FB59-464A-B950-50AD32FE81C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81D514-013C-4E7D-889F-2ECA7F59BC2D}"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96107885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10/14/2019</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345606544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6278562" cy="3139281"/>
          </a:xfrm>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6"/>
          <p:cNvSpPr>
            <a:spLocks noChangeArrowheads="1" noChangeShapeType="1" noTextEdit="1"/>
          </p:cNvSpPr>
          <p:nvPr/>
        </p:nvSpPr>
        <p:spPr bwMode="auto">
          <a:xfrm>
            <a:off x="1752599" y="2286000"/>
            <a:ext cx="5541963" cy="2590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أساليب</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البحوث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الجيومرفولوجية</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وأدواتها</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16376760"/>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smtClean="0"/>
              <a:t>مقدمة</a:t>
            </a:r>
            <a:endParaRPr lang="ar-SA" altLang="en-US" sz="4000" b="1" dirty="0"/>
          </a:p>
        </p:txBody>
      </p:sp>
      <p:sp>
        <p:nvSpPr>
          <p:cNvPr id="17411" name="Content Placeholder 2"/>
          <p:cNvSpPr>
            <a:spLocks noGrp="1"/>
          </p:cNvSpPr>
          <p:nvPr>
            <p:ph idx="1"/>
          </p:nvPr>
        </p:nvSpPr>
        <p:spPr>
          <a:xfrm>
            <a:off x="457200" y="1447800"/>
            <a:ext cx="8229600" cy="5181600"/>
          </a:xfrm>
        </p:spPr>
        <p:txBody>
          <a:bodyPr/>
          <a:lstStyle/>
          <a:p>
            <a:pPr lvl="0" algn="just" rtl="1"/>
            <a:r>
              <a:rPr lang="ar-SA" altLang="en-US" b="1" dirty="0">
                <a:ea typeface="Majalla UI"/>
              </a:rPr>
              <a:t> </a:t>
            </a:r>
            <a:r>
              <a:rPr lang="ar-SA" altLang="en-US" sz="2200" b="1" dirty="0" smtClean="0">
                <a:ea typeface="Majalla UI"/>
              </a:rPr>
              <a:t>لا تعتمد البحوث </a:t>
            </a:r>
            <a:r>
              <a:rPr lang="ar-SA" altLang="en-US" sz="2200" b="1" dirty="0" smtClean="0">
                <a:solidFill>
                  <a:prstClr val="black"/>
                </a:solidFill>
                <a:ea typeface="Majalla UI"/>
              </a:rPr>
              <a:t>الجيومرفولوجية على </a:t>
            </a:r>
            <a:r>
              <a:rPr lang="ar-SA" altLang="en-US" sz="2200" b="1" dirty="0">
                <a:solidFill>
                  <a:prstClr val="black"/>
                </a:solidFill>
                <a:ea typeface="Majalla UI"/>
              </a:rPr>
              <a:t>البحث النظري ولكنها تعتمد </a:t>
            </a:r>
            <a:r>
              <a:rPr lang="ar-SA" altLang="en-US" sz="2200" b="1" dirty="0" smtClean="0">
                <a:solidFill>
                  <a:prstClr val="black"/>
                </a:solidFill>
                <a:ea typeface="Majalla UI"/>
              </a:rPr>
              <a:t>في الأساس على </a:t>
            </a:r>
            <a:r>
              <a:rPr lang="ar-SA" altLang="en-US" sz="2200" b="1" dirty="0">
                <a:solidFill>
                  <a:prstClr val="black"/>
                </a:solidFill>
                <a:ea typeface="Majalla UI"/>
              </a:rPr>
              <a:t>الدراسة </a:t>
            </a:r>
            <a:r>
              <a:rPr lang="ar-SA" altLang="en-US" sz="2200" b="1" dirty="0" smtClean="0">
                <a:solidFill>
                  <a:prstClr val="black"/>
                </a:solidFill>
                <a:ea typeface="Majalla UI"/>
              </a:rPr>
              <a:t>الميدانية، ذلك أن الدراسات الجيومرفولوجية </a:t>
            </a:r>
            <a:r>
              <a:rPr lang="ar-SA" altLang="en-US" sz="2200" b="1" dirty="0">
                <a:solidFill>
                  <a:prstClr val="black"/>
                </a:solidFill>
                <a:ea typeface="Majalla UI"/>
              </a:rPr>
              <a:t>تتطلب أساسا دراسة ميدانية </a:t>
            </a:r>
            <a:r>
              <a:rPr lang="ar-SA" altLang="en-US" sz="2200" b="1" dirty="0" smtClean="0">
                <a:solidFill>
                  <a:prstClr val="black"/>
                </a:solidFill>
                <a:ea typeface="Majalla UI"/>
              </a:rPr>
              <a:t>مكثفة، إلى جانب أمور عملية أخرى، وباستخدام </a:t>
            </a:r>
            <a:r>
              <a:rPr lang="ar-SA" altLang="en-US" sz="2200" b="1" dirty="0">
                <a:solidFill>
                  <a:prstClr val="black"/>
                </a:solidFill>
                <a:ea typeface="Majalla UI"/>
              </a:rPr>
              <a:t>أجهزة </a:t>
            </a:r>
            <a:r>
              <a:rPr lang="ar-SA" altLang="en-US" sz="2200" b="1" dirty="0" smtClean="0">
                <a:solidFill>
                  <a:prstClr val="black"/>
                </a:solidFill>
                <a:ea typeface="Majalla UI"/>
              </a:rPr>
              <a:t>وأدوات </a:t>
            </a:r>
            <a:r>
              <a:rPr lang="ar-SA" altLang="en-US" sz="2200" b="1" dirty="0">
                <a:solidFill>
                  <a:prstClr val="black"/>
                </a:solidFill>
                <a:ea typeface="Majalla UI"/>
              </a:rPr>
              <a:t>مختلفة انطلاقا من المجهر إلى الكمبيوتر</a:t>
            </a:r>
            <a:r>
              <a:rPr lang="ar-SA" altLang="en-US" sz="2200" b="1" dirty="0" smtClean="0">
                <a:solidFill>
                  <a:prstClr val="black"/>
                </a:solidFill>
                <a:ea typeface="Majalla UI"/>
              </a:rPr>
              <a:t>.</a:t>
            </a:r>
          </a:p>
          <a:p>
            <a:pPr lvl="0" algn="just" rtl="1"/>
            <a:r>
              <a:rPr lang="ar-SA" altLang="en-US" sz="2200" b="1" dirty="0" smtClean="0">
                <a:ea typeface="Majalla UI"/>
              </a:rPr>
              <a:t>وعليه تتنوع الأساليب والوسائل المستخدمة في البحوث الجيومرفولوجية، ويقصد </a:t>
            </a:r>
            <a:r>
              <a:rPr lang="ar-SA" altLang="en-US" sz="2200" b="1" dirty="0">
                <a:ea typeface="Majalla UI"/>
              </a:rPr>
              <a:t>بها الإجراءات التفصيلية التي تتبع في خطوات البحث أو الدراسة وخاصة استعمال الأدوات </a:t>
            </a:r>
            <a:r>
              <a:rPr lang="ar-SA" altLang="en-US" sz="2200" b="1" dirty="0" smtClean="0">
                <a:ea typeface="Majalla UI"/>
              </a:rPr>
              <a:t>والأجهزة </a:t>
            </a:r>
            <a:r>
              <a:rPr lang="ar-SA" altLang="en-US" sz="2200" b="1" dirty="0">
                <a:ea typeface="Majalla UI"/>
              </a:rPr>
              <a:t>سواء كان ذلك الاستعمال طوال مدة البحث أو لفترة </a:t>
            </a:r>
            <a:r>
              <a:rPr lang="ar-SA" altLang="en-US" sz="2200" b="1" dirty="0" smtClean="0">
                <a:ea typeface="Majalla UI"/>
              </a:rPr>
              <a:t>منه.</a:t>
            </a:r>
          </a:p>
          <a:p>
            <a:pPr lvl="0" algn="just" rtl="1"/>
            <a:r>
              <a:rPr lang="ar-SA" altLang="en-US" sz="2200" b="1" dirty="0">
                <a:ea typeface="Majalla UI"/>
              </a:rPr>
              <a:t>يدخل ضمن الوسائل الاطلاع على ما سبق من كتابات </a:t>
            </a:r>
            <a:r>
              <a:rPr lang="ar-SA" altLang="en-US" sz="2200" b="1" dirty="0" smtClean="0">
                <a:ea typeface="Majalla UI"/>
              </a:rPr>
              <a:t>وبحوث، </a:t>
            </a:r>
            <a:r>
              <a:rPr lang="ar-SA" altLang="en-US" sz="2200" b="1" dirty="0">
                <a:ea typeface="Majalla UI"/>
              </a:rPr>
              <a:t>وتوثيق ذلك بكيفية مناسبة </a:t>
            </a:r>
            <a:r>
              <a:rPr lang="ar-SA" altLang="en-US" sz="2200" b="1" dirty="0" smtClean="0">
                <a:ea typeface="Majalla UI"/>
              </a:rPr>
              <a:t>للمنهجية المتبعة، </a:t>
            </a:r>
            <a:r>
              <a:rPr lang="ar-SA" altLang="en-US" sz="2200" b="1" dirty="0">
                <a:ea typeface="Majalla UI"/>
              </a:rPr>
              <a:t>وكذلك تحليل الخرائط و الصور الجوية ومرئيات الأقمار </a:t>
            </a:r>
            <a:r>
              <a:rPr lang="ar-SA" altLang="en-US" sz="2200" b="1" dirty="0" smtClean="0">
                <a:ea typeface="Majalla UI"/>
              </a:rPr>
              <a:t>الصناعية بتقنية الاستشعار </a:t>
            </a:r>
            <a:r>
              <a:rPr lang="ar-SA" altLang="en-US" sz="2200" b="1" dirty="0">
                <a:ea typeface="Majalla UI"/>
              </a:rPr>
              <a:t>عن </a:t>
            </a:r>
            <a:r>
              <a:rPr lang="ar-SA" altLang="en-US" sz="2200" b="1" dirty="0" smtClean="0">
                <a:ea typeface="Majalla UI"/>
              </a:rPr>
              <a:t>بعد، </a:t>
            </a:r>
            <a:r>
              <a:rPr lang="ar-SA" altLang="en-US" sz="2200" b="1" dirty="0">
                <a:ea typeface="Majalla UI"/>
              </a:rPr>
              <a:t>وجمع بيانات ميدانية ذاتيا أو عن طريق </a:t>
            </a:r>
            <a:r>
              <a:rPr lang="ar-SA" altLang="en-US" sz="2200" b="1" dirty="0" smtClean="0">
                <a:ea typeface="Majalla UI"/>
              </a:rPr>
              <a:t>الأجهزة، والتحليل </a:t>
            </a:r>
            <a:r>
              <a:rPr lang="ar-SA" altLang="en-US" sz="2200" b="1" dirty="0">
                <a:ea typeface="Majalla UI"/>
              </a:rPr>
              <a:t>المعملي </a:t>
            </a:r>
            <a:r>
              <a:rPr lang="ar-SA" altLang="en-US" sz="2200" b="1" dirty="0" smtClean="0">
                <a:ea typeface="Majalla UI"/>
              </a:rPr>
              <a:t>للعينات.</a:t>
            </a:r>
          </a:p>
          <a:p>
            <a:pPr lvl="0" algn="just" rtl="1"/>
            <a:r>
              <a:rPr lang="ar-SA" altLang="en-US" sz="2200" b="1" dirty="0">
                <a:ea typeface="Majalla UI"/>
              </a:rPr>
              <a:t>و</a:t>
            </a:r>
            <a:r>
              <a:rPr lang="ar-EG" altLang="en-US" sz="2200" b="1" dirty="0" smtClean="0">
                <a:ea typeface="Majalla UI"/>
              </a:rPr>
              <a:t>بالإضافة </a:t>
            </a:r>
            <a:r>
              <a:rPr lang="ar-EG" altLang="en-US" sz="2200" b="1" dirty="0">
                <a:ea typeface="Majalla UI"/>
              </a:rPr>
              <a:t>إلى التحليلات المخبرية للصخور </a:t>
            </a:r>
            <a:r>
              <a:rPr lang="ar-EG" altLang="en-US" sz="2200" b="1" dirty="0" smtClean="0">
                <a:ea typeface="Majalla UI"/>
              </a:rPr>
              <a:t>وجزيئاتها</a:t>
            </a:r>
            <a:r>
              <a:rPr lang="ar-SA" altLang="en-US" sz="2200" b="1" dirty="0" smtClean="0">
                <a:ea typeface="Majalla UI"/>
              </a:rPr>
              <a:t> </a:t>
            </a:r>
            <a:r>
              <a:rPr lang="ar-EG" altLang="en-US" sz="2200" b="1" dirty="0" smtClean="0">
                <a:ea typeface="Majalla UI"/>
              </a:rPr>
              <a:t>والتربة</a:t>
            </a:r>
            <a:r>
              <a:rPr lang="ar-SA" altLang="en-US" sz="2200" b="1" dirty="0" smtClean="0">
                <a:ea typeface="Majalla UI"/>
              </a:rPr>
              <a:t> </a:t>
            </a:r>
            <a:r>
              <a:rPr lang="ar-EG" altLang="en-US" sz="2200" b="1" dirty="0" smtClean="0">
                <a:ea typeface="Majalla UI"/>
              </a:rPr>
              <a:t>ومركباتها</a:t>
            </a:r>
            <a:r>
              <a:rPr lang="ar-SA" altLang="en-US" sz="2200" b="1" dirty="0" smtClean="0">
                <a:ea typeface="Majalla UI"/>
              </a:rPr>
              <a:t>،</a:t>
            </a:r>
            <a:r>
              <a:rPr lang="ar-EG" altLang="en-US" sz="2200" b="1" dirty="0">
                <a:ea typeface="Majalla UI"/>
              </a:rPr>
              <a:t> </a:t>
            </a:r>
            <a:r>
              <a:rPr lang="ar-SA" altLang="en-US" sz="2200" b="1" dirty="0" smtClean="0">
                <a:ea typeface="Majalla UI"/>
              </a:rPr>
              <a:t>يتم </a:t>
            </a:r>
            <a:r>
              <a:rPr lang="ar-EG" altLang="en-US" sz="2200" b="1" dirty="0" smtClean="0">
                <a:ea typeface="Majalla UI"/>
              </a:rPr>
              <a:t>إجراء </a:t>
            </a:r>
            <a:r>
              <a:rPr lang="ar-EG" altLang="en-US" sz="2200" b="1" dirty="0">
                <a:ea typeface="Majalla UI"/>
              </a:rPr>
              <a:t>التجارب </a:t>
            </a:r>
            <a:r>
              <a:rPr lang="ar-SA" altLang="en-US" sz="2200" b="1" dirty="0" smtClean="0">
                <a:ea typeface="Majalla UI"/>
              </a:rPr>
              <a:t>واستخدم </a:t>
            </a:r>
            <a:r>
              <a:rPr lang="ar-EG" altLang="en-US" sz="2200" b="1" dirty="0" smtClean="0">
                <a:ea typeface="Majalla UI"/>
              </a:rPr>
              <a:t>النماذج </a:t>
            </a:r>
            <a:r>
              <a:rPr lang="ar-SA" altLang="en-US" sz="2200" b="1" dirty="0" smtClean="0">
                <a:ea typeface="Majalla UI"/>
              </a:rPr>
              <a:t>الكمية</a:t>
            </a:r>
            <a:r>
              <a:rPr lang="ar-EG" altLang="en-US" sz="2200" b="1" dirty="0" smtClean="0">
                <a:ea typeface="Majalla UI"/>
              </a:rPr>
              <a:t> </a:t>
            </a:r>
            <a:r>
              <a:rPr lang="ar-EG" altLang="en-US" sz="2200" b="1" dirty="0">
                <a:ea typeface="Majalla UI"/>
              </a:rPr>
              <a:t>للبرهنة و </a:t>
            </a:r>
            <a:r>
              <a:rPr lang="ar-EG" altLang="en-US" sz="2200" b="1" dirty="0" smtClean="0">
                <a:ea typeface="Majalla UI"/>
              </a:rPr>
              <a:t>التنميط</a:t>
            </a:r>
            <a:r>
              <a:rPr lang="ar-SA" altLang="en-US" sz="2200" b="1" dirty="0" smtClean="0">
                <a:ea typeface="Majalla UI"/>
              </a:rPr>
              <a:t>، وبخاصة</a:t>
            </a:r>
            <a:r>
              <a:rPr lang="ar-EG" altLang="en-US" sz="2200" b="1" dirty="0" smtClean="0">
                <a:ea typeface="Majalla UI"/>
              </a:rPr>
              <a:t> </a:t>
            </a:r>
            <a:r>
              <a:rPr lang="ar-EG" altLang="en-US" sz="2200" b="1" dirty="0">
                <a:ea typeface="Majalla UI"/>
              </a:rPr>
              <a:t>في </a:t>
            </a:r>
            <a:r>
              <a:rPr lang="ar-SA" altLang="en-US" sz="2200" b="1" dirty="0" smtClean="0">
                <a:ea typeface="Majalla UI"/>
              </a:rPr>
              <a:t>ال</a:t>
            </a:r>
            <a:r>
              <a:rPr lang="ar-EG" altLang="en-US" sz="2200" b="1" dirty="0" smtClean="0">
                <a:ea typeface="Majalla UI"/>
              </a:rPr>
              <a:t>بحوث</a:t>
            </a:r>
            <a:r>
              <a:rPr lang="ar-SA" altLang="en-US" sz="2200" b="1" dirty="0" smtClean="0">
                <a:ea typeface="Majalla UI"/>
              </a:rPr>
              <a:t> الميدانية التطبيقية.</a:t>
            </a:r>
          </a:p>
        </p:txBody>
      </p:sp>
    </p:spTree>
    <p:extLst>
      <p:ext uri="{BB962C8B-B14F-4D97-AF65-F5344CB8AC3E}">
        <p14:creationId xmlns:p14="http://schemas.microsoft.com/office/powerpoint/2010/main" val="1780036786"/>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400" b="1" dirty="0" smtClean="0"/>
              <a:t>نوعية وسائل </a:t>
            </a:r>
            <a:r>
              <a:rPr lang="ar-SA" altLang="en-US" sz="4400" b="1" dirty="0"/>
              <a:t>البحوث </a:t>
            </a:r>
            <a:r>
              <a:rPr lang="ar-SA" altLang="en-US" sz="4400" b="1" dirty="0" smtClean="0"/>
              <a:t>الجيومورفولوجية</a:t>
            </a:r>
            <a:endParaRPr lang="ar-SA" altLang="en-US" sz="4400" b="1" dirty="0"/>
          </a:p>
        </p:txBody>
      </p:sp>
      <p:sp>
        <p:nvSpPr>
          <p:cNvPr id="17411" name="Content Placeholder 2"/>
          <p:cNvSpPr>
            <a:spLocks noGrp="1"/>
          </p:cNvSpPr>
          <p:nvPr>
            <p:ph idx="1"/>
          </p:nvPr>
        </p:nvSpPr>
        <p:spPr>
          <a:xfrm>
            <a:off x="457200" y="1447800"/>
            <a:ext cx="8229600" cy="5181600"/>
          </a:xfrm>
        </p:spPr>
        <p:txBody>
          <a:bodyPr/>
          <a:lstStyle/>
          <a:p>
            <a:pPr lvl="0" algn="just" rtl="1"/>
            <a:r>
              <a:rPr lang="ar-SA" altLang="en-US" b="1" dirty="0">
                <a:ea typeface="Majalla UI"/>
              </a:rPr>
              <a:t> </a:t>
            </a:r>
            <a:r>
              <a:rPr lang="ar-SA" altLang="en-US" sz="2200" b="1" dirty="0">
                <a:solidFill>
                  <a:prstClr val="black"/>
                </a:solidFill>
                <a:ea typeface="Majalla UI"/>
              </a:rPr>
              <a:t>يتوقف نوع وعدد </a:t>
            </a:r>
            <a:r>
              <a:rPr lang="ar-SA" altLang="en-US" sz="2200" b="1" dirty="0" smtClean="0">
                <a:solidFill>
                  <a:prstClr val="black"/>
                </a:solidFill>
                <a:ea typeface="Majalla UI"/>
              </a:rPr>
              <a:t>أساليب البحوث الجيومرفولوجية، وكذلك مراحل </a:t>
            </a:r>
            <a:r>
              <a:rPr lang="ar-SA" altLang="en-US" sz="2200" b="1" dirty="0">
                <a:solidFill>
                  <a:prstClr val="black"/>
                </a:solidFill>
                <a:ea typeface="Majalla UI"/>
              </a:rPr>
              <a:t>استخدامها على أمور كثيرة من </a:t>
            </a:r>
            <a:r>
              <a:rPr lang="ar-SA" altLang="en-US" sz="2200" b="1" dirty="0" smtClean="0">
                <a:solidFill>
                  <a:prstClr val="black"/>
                </a:solidFill>
                <a:ea typeface="Majalla UI"/>
              </a:rPr>
              <a:t>فكرة بحثية لآخرة؛ حيث من الصعوبة بمكان عمل </a:t>
            </a:r>
            <a:r>
              <a:rPr lang="ar-SA" altLang="en-US" sz="2200" b="1" dirty="0">
                <a:solidFill>
                  <a:prstClr val="black"/>
                </a:solidFill>
                <a:ea typeface="Majalla UI"/>
              </a:rPr>
              <a:t>خطة زمنية تناسب جميع </a:t>
            </a:r>
            <a:r>
              <a:rPr lang="ar-SA" altLang="en-US" sz="2200" b="1" dirty="0" smtClean="0">
                <a:solidFill>
                  <a:prstClr val="black"/>
                </a:solidFill>
                <a:ea typeface="Majalla UI"/>
              </a:rPr>
              <a:t>البحوث الجيومرفولوجية</a:t>
            </a:r>
            <a:r>
              <a:rPr lang="ar-SA" altLang="en-US" sz="2200" b="1" dirty="0">
                <a:solidFill>
                  <a:prstClr val="black"/>
                </a:solidFill>
                <a:ea typeface="Majalla UI"/>
              </a:rPr>
              <a:t>.</a:t>
            </a:r>
            <a:endParaRPr lang="ar-SA" altLang="en-US" sz="2200" b="1" dirty="0" smtClean="0">
              <a:solidFill>
                <a:prstClr val="black"/>
              </a:solidFill>
              <a:ea typeface="Majalla UI"/>
            </a:endParaRPr>
          </a:p>
          <a:p>
            <a:pPr lvl="0" algn="just" rtl="1"/>
            <a:r>
              <a:rPr lang="ar-SA" altLang="en-US" sz="2200" b="1" dirty="0">
                <a:ea typeface="Majalla UI"/>
              </a:rPr>
              <a:t>  في </a:t>
            </a:r>
            <a:r>
              <a:rPr lang="ar-SA" altLang="en-US" sz="2200" b="1" dirty="0" smtClean="0">
                <a:ea typeface="Majalla UI"/>
              </a:rPr>
              <a:t>الرسائل </a:t>
            </a:r>
            <a:r>
              <a:rPr lang="ar-SA" altLang="en-US" sz="2200" b="1" dirty="0">
                <a:ea typeface="Majalla UI"/>
              </a:rPr>
              <a:t>العلمية من الممكن بل من المستحسن أن يتم الجمع بين </a:t>
            </a:r>
            <a:r>
              <a:rPr lang="ar-SA" altLang="en-US" sz="2200" b="1" dirty="0" smtClean="0">
                <a:ea typeface="Majalla UI"/>
              </a:rPr>
              <a:t>أكبر </a:t>
            </a:r>
            <a:r>
              <a:rPr lang="ar-SA" altLang="en-US" sz="2200" b="1" dirty="0">
                <a:ea typeface="Majalla UI"/>
              </a:rPr>
              <a:t>عدد ممكن من وسائل البحث التي تزيد من المادة </a:t>
            </a:r>
            <a:r>
              <a:rPr lang="ar-SA" altLang="en-US" sz="2200" b="1" dirty="0" smtClean="0">
                <a:ea typeface="Majalla UI"/>
              </a:rPr>
              <a:t>العلمية المجمعة </a:t>
            </a:r>
            <a:r>
              <a:rPr lang="ar-SA" altLang="en-US" sz="2200" b="1" dirty="0">
                <a:ea typeface="Majalla UI"/>
              </a:rPr>
              <a:t>لدى </a:t>
            </a:r>
            <a:r>
              <a:rPr lang="ar-SA" altLang="en-US" sz="2200" b="1" dirty="0" smtClean="0">
                <a:ea typeface="Majalla UI"/>
              </a:rPr>
              <a:t>الباحث، وتساعد </a:t>
            </a:r>
            <a:r>
              <a:rPr lang="ar-SA" altLang="en-US" sz="2200" b="1" dirty="0">
                <a:ea typeface="Majalla UI"/>
              </a:rPr>
              <a:t>على دقة </a:t>
            </a:r>
            <a:r>
              <a:rPr lang="ar-SA" altLang="en-US" sz="2200" b="1" dirty="0" smtClean="0">
                <a:ea typeface="Majalla UI"/>
              </a:rPr>
              <a:t>التحليل، ذلك ومن المستحسن الجمع </a:t>
            </a:r>
            <a:r>
              <a:rPr lang="ar-SA" altLang="en-US" sz="2200" b="1" dirty="0">
                <a:ea typeface="Majalla UI"/>
              </a:rPr>
              <a:t>بين </a:t>
            </a:r>
            <a:r>
              <a:rPr lang="ar-SA" altLang="en-US" sz="2200" b="1" dirty="0" smtClean="0">
                <a:ea typeface="Majalla UI"/>
              </a:rPr>
              <a:t>عدة طريقة بحثية منها: المنهج التحليلي والإقليمي </a:t>
            </a:r>
            <a:r>
              <a:rPr lang="ar-SA" altLang="en-US" sz="2200" b="1" dirty="0">
                <a:ea typeface="Majalla UI"/>
              </a:rPr>
              <a:t>أو </a:t>
            </a:r>
            <a:r>
              <a:rPr lang="ar-SA" altLang="en-US" sz="2200" b="1" dirty="0" smtClean="0">
                <a:ea typeface="Majalla UI"/>
              </a:rPr>
              <a:t>الموضوعي والإقليمي، ودائما ما يفضل </a:t>
            </a:r>
            <a:r>
              <a:rPr lang="ar-SA" altLang="en-US" sz="2200" b="1" dirty="0">
                <a:ea typeface="Majalla UI"/>
              </a:rPr>
              <a:t>اختيار الطريقة التحليلية </a:t>
            </a:r>
            <a:r>
              <a:rPr lang="ar-SA" altLang="en-US" sz="2200" b="1" dirty="0" smtClean="0">
                <a:ea typeface="Majalla UI"/>
              </a:rPr>
              <a:t>لما </a:t>
            </a:r>
            <a:r>
              <a:rPr lang="ar-SA" altLang="en-US" sz="2200" b="1" dirty="0">
                <a:ea typeface="Majalla UI"/>
              </a:rPr>
              <a:t>لها من مزايا </a:t>
            </a:r>
            <a:r>
              <a:rPr lang="ar-SA" altLang="en-US" sz="2200" b="1" dirty="0" smtClean="0">
                <a:ea typeface="Majalla UI"/>
              </a:rPr>
              <a:t>أكاديمية. </a:t>
            </a:r>
          </a:p>
          <a:p>
            <a:pPr lvl="0" algn="just" rtl="1"/>
            <a:r>
              <a:rPr lang="ar-SA" altLang="en-US" sz="2200" b="1" dirty="0">
                <a:ea typeface="Majalla UI"/>
              </a:rPr>
              <a:t>في البحوث </a:t>
            </a:r>
            <a:r>
              <a:rPr lang="ar-SA" altLang="en-US" sz="2200" b="1" dirty="0" smtClean="0">
                <a:ea typeface="Majalla UI"/>
              </a:rPr>
              <a:t>العلمية </a:t>
            </a:r>
            <a:r>
              <a:rPr lang="ar-SA" altLang="en-US" sz="2200" b="1" dirty="0">
                <a:ea typeface="Majalla UI"/>
              </a:rPr>
              <a:t>التي تتناول جانبا دقيقا أو ظاهرة </a:t>
            </a:r>
            <a:r>
              <a:rPr lang="ar-SA" altLang="en-US" sz="2200" b="1" dirty="0" smtClean="0">
                <a:ea typeface="Majalla UI"/>
              </a:rPr>
              <a:t>جيومرفولوجية محددة، من الطبيعي </a:t>
            </a:r>
            <a:r>
              <a:rPr lang="ar-SA" altLang="en-US" sz="2200" b="1" dirty="0">
                <a:ea typeface="Majalla UI"/>
              </a:rPr>
              <a:t>أن تقل وسائل </a:t>
            </a:r>
            <a:r>
              <a:rPr lang="ar-SA" altLang="en-US" sz="2200" b="1" dirty="0" smtClean="0">
                <a:ea typeface="Majalla UI"/>
              </a:rPr>
              <a:t>البحث، </a:t>
            </a:r>
            <a:r>
              <a:rPr lang="ar-SA" altLang="en-US" sz="2200" b="1" dirty="0">
                <a:ea typeface="Majalla UI"/>
              </a:rPr>
              <a:t>نظرا لقلة التنوع </a:t>
            </a:r>
            <a:r>
              <a:rPr lang="ar-SA" altLang="en-US" sz="2200" b="1" dirty="0" smtClean="0">
                <a:ea typeface="Majalla UI"/>
              </a:rPr>
              <a:t>وقلة </a:t>
            </a:r>
            <a:r>
              <a:rPr lang="ar-SA" altLang="en-US" sz="2200" b="1" dirty="0">
                <a:ea typeface="Majalla UI"/>
              </a:rPr>
              <a:t>التعقيد </a:t>
            </a:r>
            <a:r>
              <a:rPr lang="ar-SA" altLang="en-US" sz="2200" b="1" dirty="0" smtClean="0">
                <a:ea typeface="Majalla UI"/>
              </a:rPr>
              <a:t>نسبيا، </a:t>
            </a:r>
            <a:r>
              <a:rPr lang="ar-SA" altLang="en-US" sz="2200" b="1" dirty="0">
                <a:ea typeface="Majalla UI"/>
              </a:rPr>
              <a:t>وعادة ما يكتفي بطريقة واحدة نظرا لصغر البحث وقصر الوقت المخصص </a:t>
            </a:r>
            <a:r>
              <a:rPr lang="ar-SA" altLang="en-US" sz="2200" b="1" dirty="0" smtClean="0">
                <a:ea typeface="Majalla UI"/>
              </a:rPr>
              <a:t>له. </a:t>
            </a:r>
            <a:r>
              <a:rPr lang="ar-SA" altLang="en-US" sz="2200" b="1" dirty="0">
                <a:ea typeface="Majalla UI"/>
              </a:rPr>
              <a:t>و يتوقف المنهج العام للبحث من حيث كونه </a:t>
            </a:r>
            <a:r>
              <a:rPr lang="ar-SA" altLang="en-US" sz="2200" b="1" dirty="0" smtClean="0">
                <a:ea typeface="Majalla UI"/>
              </a:rPr>
              <a:t>ميدانيا </a:t>
            </a:r>
            <a:r>
              <a:rPr lang="ar-SA" altLang="en-US" sz="2200" b="1" dirty="0">
                <a:ea typeface="Majalla UI"/>
              </a:rPr>
              <a:t>أو نظريا ميدانيا على طبيعة الموضوع </a:t>
            </a:r>
            <a:r>
              <a:rPr lang="ar-SA" altLang="en-US" sz="2200" b="1" dirty="0" smtClean="0">
                <a:ea typeface="Majalla UI"/>
              </a:rPr>
              <a:t>وإمكانية </a:t>
            </a:r>
            <a:r>
              <a:rPr lang="ar-SA" altLang="en-US" sz="2200" b="1" dirty="0">
                <a:ea typeface="Majalla UI"/>
              </a:rPr>
              <a:t>ممارسة الجانب العملي . </a:t>
            </a:r>
            <a:endParaRPr lang="ar-SA" altLang="en-US" sz="2200" b="1" dirty="0" smtClean="0">
              <a:ea typeface="Majalla UI"/>
            </a:endParaRPr>
          </a:p>
          <a:p>
            <a:pPr lvl="0" algn="just" rtl="1"/>
            <a:endParaRPr lang="ar-EG" altLang="en-US" sz="2200" b="1" dirty="0" smtClean="0">
              <a:ea typeface="Majalla UI"/>
            </a:endParaRPr>
          </a:p>
        </p:txBody>
      </p:sp>
    </p:spTree>
    <p:extLst>
      <p:ext uri="{BB962C8B-B14F-4D97-AF65-F5344CB8AC3E}">
        <p14:creationId xmlns:p14="http://schemas.microsoft.com/office/powerpoint/2010/main" val="255282703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b="1" dirty="0"/>
              <a:t> </a:t>
            </a:r>
            <a:r>
              <a:rPr lang="ar-SA" altLang="en-US" sz="4400" b="1" dirty="0"/>
              <a:t>دراسات النماذج </a:t>
            </a:r>
            <a:r>
              <a:rPr lang="en-US" altLang="en-US" sz="4400" b="1" dirty="0"/>
              <a:t>M</a:t>
            </a:r>
            <a:r>
              <a:rPr lang="en-US" altLang="en-US" sz="4400" b="1" dirty="0" smtClean="0"/>
              <a:t>odels</a:t>
            </a:r>
          </a:p>
        </p:txBody>
      </p:sp>
      <p:sp>
        <p:nvSpPr>
          <p:cNvPr id="17411" name="Content Placeholder 2"/>
          <p:cNvSpPr>
            <a:spLocks noGrp="1"/>
          </p:cNvSpPr>
          <p:nvPr>
            <p:ph idx="1"/>
          </p:nvPr>
        </p:nvSpPr>
        <p:spPr>
          <a:xfrm>
            <a:off x="457200" y="1447800"/>
            <a:ext cx="8229600" cy="5105400"/>
          </a:xfrm>
        </p:spPr>
        <p:txBody>
          <a:bodyPr/>
          <a:lstStyle/>
          <a:p>
            <a:pPr algn="just" rtl="1"/>
            <a:r>
              <a:rPr lang="ar-SA" altLang="en-US" sz="2400" b="1" dirty="0">
                <a:ea typeface="Majalla UI"/>
              </a:rPr>
              <a:t>أن التنميط الكمي بين أن دراسات النماذج </a:t>
            </a:r>
            <a:r>
              <a:rPr lang="en-US" altLang="en-US" sz="2400" b="1" dirty="0">
                <a:ea typeface="Majalla UI"/>
              </a:rPr>
              <a:t>Models</a:t>
            </a:r>
            <a:r>
              <a:rPr lang="ar-SA" altLang="en-US" sz="2400" b="1" dirty="0" smtClean="0">
                <a:ea typeface="Majalla UI"/>
              </a:rPr>
              <a:t> </a:t>
            </a:r>
            <a:r>
              <a:rPr lang="ar-SA" altLang="en-US" sz="2400" b="1" dirty="0">
                <a:ea typeface="Majalla UI"/>
              </a:rPr>
              <a:t>أخذت في </a:t>
            </a:r>
            <a:r>
              <a:rPr lang="ar-SA" altLang="en-US" sz="2400" b="1" dirty="0" smtClean="0">
                <a:ea typeface="Majalla UI"/>
              </a:rPr>
              <a:t>الازدياد، </a:t>
            </a:r>
            <a:r>
              <a:rPr lang="ar-SA" altLang="en-US" sz="2400" b="1" dirty="0">
                <a:ea typeface="Majalla UI"/>
              </a:rPr>
              <a:t>بهدف دراسة تأثير </a:t>
            </a:r>
            <a:r>
              <a:rPr lang="ar-SA" altLang="en-US" sz="2400" b="1" dirty="0" smtClean="0">
                <a:ea typeface="Majalla UI"/>
              </a:rPr>
              <a:t>العوامل والعمليات الجيومرفولوجية </a:t>
            </a:r>
            <a:r>
              <a:rPr lang="ar-SA" altLang="en-US" sz="2400" b="1" dirty="0">
                <a:ea typeface="Majalla UI"/>
              </a:rPr>
              <a:t>بصفة </a:t>
            </a:r>
            <a:r>
              <a:rPr lang="ar-SA" altLang="en-US" sz="2400" b="1" dirty="0" smtClean="0">
                <a:ea typeface="Majalla UI"/>
              </a:rPr>
              <a:t>خاصة.</a:t>
            </a:r>
          </a:p>
          <a:p>
            <a:pPr algn="just" rtl="1"/>
            <a:r>
              <a:rPr lang="ar-SA" altLang="en-US" sz="2400" b="1" dirty="0" smtClean="0">
                <a:ea typeface="Majalla UI"/>
              </a:rPr>
              <a:t>وبغض </a:t>
            </a:r>
            <a:r>
              <a:rPr lang="ar-SA" altLang="en-US" sz="2400" b="1" dirty="0">
                <a:ea typeface="Majalla UI"/>
              </a:rPr>
              <a:t>النظر عن صعوبة تمثيل العوامل </a:t>
            </a:r>
            <a:r>
              <a:rPr lang="ar-SA" altLang="en-US" sz="2400" b="1" dirty="0" smtClean="0">
                <a:ea typeface="Majalla UI"/>
              </a:rPr>
              <a:t>والعمليات وأشكال </a:t>
            </a:r>
            <a:r>
              <a:rPr lang="ar-SA" altLang="en-US" sz="2400" b="1" dirty="0">
                <a:ea typeface="Majalla UI"/>
              </a:rPr>
              <a:t>سطح الأرض عن طريق النماذج تمثيلا </a:t>
            </a:r>
            <a:r>
              <a:rPr lang="ar-SA" altLang="en-US" sz="2400" b="1" dirty="0" smtClean="0">
                <a:ea typeface="Majalla UI"/>
              </a:rPr>
              <a:t>مقنعا؛ </a:t>
            </a:r>
            <a:r>
              <a:rPr lang="ar-SA" altLang="en-US" sz="2400" b="1" dirty="0">
                <a:ea typeface="Majalla UI"/>
              </a:rPr>
              <a:t>فإن كثيرا من نتائج هذه الدراسات يمكن أخذها كدليل على وجود عوامل وعمليات متشابهة نسبيا في منطقة </a:t>
            </a:r>
            <a:r>
              <a:rPr lang="ar-SA" altLang="en-US" sz="2400" b="1" dirty="0" smtClean="0">
                <a:ea typeface="Majalla UI"/>
              </a:rPr>
              <a:t>الدراسة، </a:t>
            </a:r>
            <a:r>
              <a:rPr lang="ar-SA" altLang="en-US" sz="2400" b="1" dirty="0">
                <a:ea typeface="Majalla UI"/>
              </a:rPr>
              <a:t>بالإضافة إلى إمكانية استخلاص بعض القوانين </a:t>
            </a:r>
            <a:r>
              <a:rPr lang="ar-SA" altLang="en-US" sz="2400" b="1" dirty="0" smtClean="0">
                <a:ea typeface="Majalla UI"/>
              </a:rPr>
              <a:t>الطبيعية، </a:t>
            </a:r>
            <a:r>
              <a:rPr lang="ar-SA" altLang="en-US" sz="2400" b="1" dirty="0">
                <a:ea typeface="Majalla UI"/>
              </a:rPr>
              <a:t>التي قد تؤدي إلى تعديل بعض المبادئ أو الأفكار </a:t>
            </a:r>
            <a:r>
              <a:rPr lang="ar-SA" altLang="en-US" sz="2400" b="1" dirty="0" smtClean="0">
                <a:ea typeface="Majalla UI"/>
              </a:rPr>
              <a:t>السابقة. </a:t>
            </a:r>
          </a:p>
          <a:p>
            <a:pPr algn="just" rtl="1"/>
            <a:r>
              <a:rPr lang="ar-SA" altLang="en-US" sz="2400" b="1" dirty="0" smtClean="0">
                <a:ea typeface="Majalla UI"/>
              </a:rPr>
              <a:t>ومن </a:t>
            </a:r>
            <a:r>
              <a:rPr lang="ar-SA" altLang="en-US" sz="2400" b="1" dirty="0">
                <a:ea typeface="Majalla UI"/>
              </a:rPr>
              <a:t>الواضح أنه يمكن إدخال دراسات النماذج ضمن المنهج الكمي أو على الأدق ضمن الوسائل الكمية </a:t>
            </a:r>
            <a:r>
              <a:rPr lang="ar-SA" altLang="en-US" sz="2400" b="1" dirty="0" smtClean="0">
                <a:ea typeface="Majalla UI"/>
              </a:rPr>
              <a:t>التجريبية، كما </a:t>
            </a:r>
            <a:r>
              <a:rPr lang="ar-SA" altLang="en-US" sz="2400" b="1" dirty="0">
                <a:ea typeface="Majalla UI"/>
              </a:rPr>
              <a:t>أنه لا مانع من تسمية ذلك بمنهج </a:t>
            </a:r>
            <a:r>
              <a:rPr lang="ar-SA" altLang="en-US" sz="2400" b="1" dirty="0" smtClean="0">
                <a:ea typeface="Majalla UI"/>
              </a:rPr>
              <a:t>النماذج.</a:t>
            </a:r>
          </a:p>
          <a:p>
            <a:pPr algn="just" rtl="1"/>
            <a:r>
              <a:rPr lang="ar-SA" altLang="en-US" sz="2400" b="1" dirty="0" smtClean="0">
                <a:ea typeface="Majalla UI"/>
              </a:rPr>
              <a:t>ويمكن </a:t>
            </a:r>
            <a:r>
              <a:rPr lang="ar-SA" altLang="en-US" sz="2400" b="1" dirty="0">
                <a:ea typeface="Majalla UI"/>
              </a:rPr>
              <a:t>القول انه يصح للباحث الجغرافي أن يختار من الوسائل الكمية المختلفة ما يناسب </a:t>
            </a:r>
            <a:r>
              <a:rPr lang="ar-SA" altLang="en-US" sz="2400" b="1" dirty="0" smtClean="0">
                <a:ea typeface="Majalla UI"/>
              </a:rPr>
              <a:t>نقاط بحثه، </a:t>
            </a:r>
            <a:r>
              <a:rPr lang="ar-SA" altLang="en-US" sz="2400" b="1" dirty="0">
                <a:ea typeface="Majalla UI"/>
              </a:rPr>
              <a:t>مع أنه ليس عيبا إذا لم يتبع أيا </a:t>
            </a:r>
            <a:r>
              <a:rPr lang="ar-SA" altLang="en-US" sz="2400" b="1" dirty="0" smtClean="0">
                <a:ea typeface="Majalla UI"/>
              </a:rPr>
              <a:t>منها، </a:t>
            </a:r>
            <a:r>
              <a:rPr lang="ar-SA" altLang="en-US" sz="2400" b="1" dirty="0">
                <a:ea typeface="Majalla UI"/>
              </a:rPr>
              <a:t>عندما يجد انه لا توجد إمكانية لتطبيق وسيلة كمية </a:t>
            </a:r>
            <a:r>
              <a:rPr lang="ar-SA" altLang="en-US" sz="2400" b="1" dirty="0" smtClean="0">
                <a:ea typeface="Majalla UI"/>
              </a:rPr>
              <a:t>مناسبة، أو </a:t>
            </a:r>
            <a:r>
              <a:rPr lang="ar-SA" altLang="en-US" sz="2400" b="1" dirty="0">
                <a:ea typeface="Majalla UI"/>
              </a:rPr>
              <a:t>يعتمد على </a:t>
            </a:r>
            <a:r>
              <a:rPr lang="ar-SA" altLang="en-US" sz="2400" b="1" dirty="0" smtClean="0">
                <a:ea typeface="Majalla UI"/>
              </a:rPr>
              <a:t>نتائجها. </a:t>
            </a:r>
            <a:endParaRPr lang="ar-EG" altLang="en-US" sz="2400" b="1" dirty="0" smtClean="0">
              <a:ea typeface="Majalla UI"/>
            </a:endParaRPr>
          </a:p>
        </p:txBody>
      </p:sp>
    </p:spTree>
    <p:extLst>
      <p:ext uri="{BB962C8B-B14F-4D97-AF65-F5344CB8AC3E}">
        <p14:creationId xmlns:p14="http://schemas.microsoft.com/office/powerpoint/2010/main" val="2214505163"/>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9100" y="476250"/>
            <a:ext cx="8229600" cy="742950"/>
          </a:xfrm>
        </p:spPr>
        <p:txBody>
          <a:bodyPr/>
          <a:lstStyle/>
          <a:p>
            <a:pPr algn="ctr" rtl="1"/>
            <a:r>
              <a:rPr lang="ar-SA" altLang="en-US" b="1" dirty="0"/>
              <a:t> </a:t>
            </a:r>
            <a:r>
              <a:rPr lang="ar-SA" altLang="en-US" sz="4400" b="1" dirty="0"/>
              <a:t>سجلات </a:t>
            </a:r>
            <a:r>
              <a:rPr lang="ar-SA" altLang="en-US" sz="4400" b="1" dirty="0" smtClean="0"/>
              <a:t>الآبار </a:t>
            </a:r>
            <a:r>
              <a:rPr lang="en-US" altLang="en-US" sz="4000" b="1" dirty="0" smtClean="0"/>
              <a:t>Well Logs</a:t>
            </a:r>
          </a:p>
        </p:txBody>
      </p:sp>
      <p:sp>
        <p:nvSpPr>
          <p:cNvPr id="17411" name="Content Placeholder 2"/>
          <p:cNvSpPr>
            <a:spLocks noGrp="1"/>
          </p:cNvSpPr>
          <p:nvPr>
            <p:ph idx="1"/>
          </p:nvPr>
        </p:nvSpPr>
        <p:spPr>
          <a:xfrm>
            <a:off x="228600" y="1219200"/>
            <a:ext cx="8610600" cy="5334000"/>
          </a:xfrm>
        </p:spPr>
        <p:txBody>
          <a:bodyPr/>
          <a:lstStyle/>
          <a:p>
            <a:pPr algn="just" rtl="1"/>
            <a:r>
              <a:rPr lang="ar-SA" altLang="en-US" sz="2100" b="1" dirty="0">
                <a:ea typeface="Majalla UI"/>
              </a:rPr>
              <a:t>إن </a:t>
            </a:r>
            <a:r>
              <a:rPr lang="ar-SA" altLang="en-US" sz="2100" b="1" dirty="0" smtClean="0">
                <a:ea typeface="Majalla UI"/>
              </a:rPr>
              <a:t>للدراسات الجيومرفولوجية علاقة وثيقة بعلم </a:t>
            </a:r>
            <a:r>
              <a:rPr lang="ar-SA" altLang="en-US" sz="2100" b="1" dirty="0">
                <a:ea typeface="Majalla UI"/>
              </a:rPr>
              <a:t>الجيولوجية </a:t>
            </a:r>
            <a:r>
              <a:rPr lang="ar-SA" altLang="en-US" sz="2100" b="1" dirty="0" smtClean="0">
                <a:ea typeface="Majalla UI"/>
              </a:rPr>
              <a:t>؛ حيث إن </a:t>
            </a:r>
            <a:r>
              <a:rPr lang="ar-SA" altLang="en-US" sz="2100" b="1" dirty="0">
                <a:ea typeface="Majalla UI"/>
              </a:rPr>
              <a:t>دراسة الصخور </a:t>
            </a:r>
            <a:r>
              <a:rPr lang="ar-SA" altLang="en-US" sz="2100" b="1" dirty="0" smtClean="0">
                <a:ea typeface="Majalla UI"/>
              </a:rPr>
              <a:t>الرسوبية، </a:t>
            </a:r>
            <a:r>
              <a:rPr lang="ar-SA" altLang="en-US" sz="2100" b="1" dirty="0">
                <a:ea typeface="Majalla UI"/>
              </a:rPr>
              <a:t>يكون بدراسة الصفة الصخرية </a:t>
            </a:r>
            <a:r>
              <a:rPr lang="en-US" altLang="en-US" sz="2100" b="1" dirty="0" smtClean="0">
                <a:ea typeface="Majalla UI"/>
              </a:rPr>
              <a:t>Lithology</a:t>
            </a:r>
            <a:r>
              <a:rPr lang="ar-SA" altLang="en-US" sz="2100" b="1" dirty="0" smtClean="0">
                <a:ea typeface="Majalla UI"/>
              </a:rPr>
              <a:t>، </a:t>
            </a:r>
            <a:r>
              <a:rPr lang="ar-SA" altLang="en-US" sz="2100" b="1" dirty="0" smtClean="0">
                <a:ea typeface="Majalla UI"/>
              </a:rPr>
              <a:t>ثم </a:t>
            </a:r>
            <a:r>
              <a:rPr lang="ar-SA" altLang="en-US" sz="2100" b="1" dirty="0">
                <a:ea typeface="Majalla UI"/>
              </a:rPr>
              <a:t>المكونات الصخرية </a:t>
            </a:r>
            <a:r>
              <a:rPr lang="en-US" altLang="en-US" sz="2100" b="1" dirty="0">
                <a:ea typeface="Majalla UI"/>
              </a:rPr>
              <a:t>Composition </a:t>
            </a:r>
            <a:r>
              <a:rPr lang="ar-SA" altLang="en-US" sz="2100" b="1" dirty="0" smtClean="0">
                <a:ea typeface="Majalla UI"/>
              </a:rPr>
              <a:t>، ثم </a:t>
            </a:r>
            <a:r>
              <a:rPr lang="ar-SA" altLang="en-US" sz="2100" b="1" dirty="0">
                <a:ea typeface="Majalla UI"/>
              </a:rPr>
              <a:t>علاقة هذه المكونات الواحدة </a:t>
            </a:r>
            <a:r>
              <a:rPr lang="ar-SA" altLang="en-US" sz="2100" b="1" dirty="0" smtClean="0">
                <a:ea typeface="Majalla UI"/>
              </a:rPr>
              <a:t>بالأخرى، </a:t>
            </a:r>
            <a:r>
              <a:rPr lang="ar-SA" altLang="en-US" sz="2100" b="1" dirty="0">
                <a:ea typeface="Majalla UI"/>
              </a:rPr>
              <a:t>وهو ما نسميه دراسة النسيج </a:t>
            </a:r>
            <a:r>
              <a:rPr lang="en-US" altLang="en-US" sz="2100" b="1" dirty="0">
                <a:ea typeface="Majalla UI"/>
              </a:rPr>
              <a:t>T</a:t>
            </a:r>
            <a:r>
              <a:rPr lang="en-US" altLang="en-US" sz="2100" b="1" dirty="0" smtClean="0">
                <a:ea typeface="Majalla UI"/>
              </a:rPr>
              <a:t>exture </a:t>
            </a:r>
            <a:r>
              <a:rPr lang="ar-SA" altLang="en-US" sz="2100" b="1" dirty="0" smtClean="0">
                <a:ea typeface="Majalla UI"/>
              </a:rPr>
              <a:t>، ثم </a:t>
            </a:r>
            <a:r>
              <a:rPr lang="ar-SA" altLang="en-US" sz="2100" b="1" dirty="0">
                <a:ea typeface="Majalla UI"/>
              </a:rPr>
              <a:t>دراسة </a:t>
            </a:r>
            <a:r>
              <a:rPr lang="ar-SA" altLang="en-US" sz="2100" b="1" dirty="0" smtClean="0">
                <a:ea typeface="Majalla UI"/>
              </a:rPr>
              <a:t>تركيبها، </a:t>
            </a:r>
            <a:r>
              <a:rPr lang="ar-SA" altLang="en-US" sz="2100" b="1" dirty="0">
                <a:ea typeface="Majalla UI"/>
              </a:rPr>
              <a:t>ومن ثم تحديد طريقة </a:t>
            </a:r>
            <a:r>
              <a:rPr lang="ar-SA" altLang="en-US" sz="2100" b="1" dirty="0" smtClean="0">
                <a:ea typeface="Majalla UI"/>
              </a:rPr>
              <a:t>وبيئة تكونها. كما أن دراسة </a:t>
            </a:r>
            <a:r>
              <a:rPr lang="ar-SA" altLang="en-US" sz="2100" b="1" dirty="0">
                <a:ea typeface="Majalla UI"/>
              </a:rPr>
              <a:t>طريقة نقل وترسيب تلك الصخور والأدلة على الفترة الزمنية التي تعرضت لها الصخور قبل النقل والعوامل التي أثرت فيها أثناء وبعد عملية </a:t>
            </a:r>
            <a:r>
              <a:rPr lang="ar-SA" altLang="en-US" sz="2100" b="1" dirty="0" smtClean="0">
                <a:ea typeface="Majalla UI"/>
              </a:rPr>
              <a:t>الترسيب، يمكن معرفته من دراسة </a:t>
            </a:r>
            <a:r>
              <a:rPr lang="ar-SA" altLang="en-US" sz="2100" b="1" dirty="0">
                <a:ea typeface="Majalla UI"/>
              </a:rPr>
              <a:t>الطبقات الصخرية الناتجة من عملية </a:t>
            </a:r>
            <a:r>
              <a:rPr lang="ar-SA" altLang="en-US" sz="2100" b="1" dirty="0" smtClean="0">
                <a:ea typeface="Majalla UI"/>
              </a:rPr>
              <a:t>الترسيب، </a:t>
            </a:r>
            <a:r>
              <a:rPr lang="ar-SA" altLang="en-US" sz="2100" b="1" dirty="0">
                <a:ea typeface="Majalla UI"/>
              </a:rPr>
              <a:t>وما تحمله من تلك الصخور من دلائل (فيزيائية وحياتية) على البيئة </a:t>
            </a:r>
            <a:r>
              <a:rPr lang="ar-SA" altLang="en-US" sz="2100" b="1" dirty="0" smtClean="0">
                <a:ea typeface="Majalla UI"/>
              </a:rPr>
              <a:t>والعمر. وعليه </a:t>
            </a:r>
            <a:r>
              <a:rPr lang="ar-SA" altLang="en-US" sz="2100" b="1" dirty="0">
                <a:ea typeface="Majalla UI"/>
              </a:rPr>
              <a:t>نستخدم كل ما تيسر من طرق متباينة لنحلل الأحداث التي وقعت قبل ملايين السنين في منطقة ما تكون قيد البحث والدراسة لتقدير الأحداث الجيولوجية الماضية</a:t>
            </a:r>
            <a:r>
              <a:rPr lang="ar-SA" altLang="en-US" sz="2100" b="1" dirty="0" smtClean="0">
                <a:ea typeface="Majalla UI"/>
              </a:rPr>
              <a:t>. ونعتمد في تسجيل ذلك على سجلات الآبار.</a:t>
            </a:r>
          </a:p>
          <a:p>
            <a:pPr algn="just" rtl="1"/>
            <a:r>
              <a:rPr lang="ar-SA" altLang="en-US" sz="2100" b="1" dirty="0" smtClean="0">
                <a:ea typeface="Majalla UI"/>
              </a:rPr>
              <a:t>التعريف </a:t>
            </a:r>
            <a:r>
              <a:rPr lang="ar-SA" altLang="en-US" sz="2100" b="1" dirty="0">
                <a:ea typeface="Majalla UI"/>
              </a:rPr>
              <a:t>العام للسجل هو تثبيت المعلومات بشكل تخطيطي على جدول عمودي بحسب الأعماق لصفة من </a:t>
            </a:r>
            <a:r>
              <a:rPr lang="ar-SA" altLang="en-US" sz="2100" b="1" dirty="0" smtClean="0">
                <a:ea typeface="Majalla UI"/>
              </a:rPr>
              <a:t>الصفات، </a:t>
            </a:r>
            <a:r>
              <a:rPr lang="ar-SA" altLang="en-US" sz="2100" b="1" dirty="0">
                <a:ea typeface="Majalla UI"/>
              </a:rPr>
              <a:t>أو لعدة صفات للصخور تحت سطح </a:t>
            </a:r>
            <a:r>
              <a:rPr lang="ar-SA" altLang="en-US" sz="2100" b="1" dirty="0" smtClean="0">
                <a:ea typeface="Majalla UI"/>
              </a:rPr>
              <a:t>الأرض. وتسمي عملية </a:t>
            </a:r>
            <a:r>
              <a:rPr lang="ar-SA" altLang="en-US" sz="2100" b="1" dirty="0">
                <a:ea typeface="Majalla UI"/>
              </a:rPr>
              <a:t>تسجيل المعلومات في البئر </a:t>
            </a:r>
            <a:r>
              <a:rPr lang="en-US" altLang="en-US" sz="2100" b="1" dirty="0" smtClean="0">
                <a:ea typeface="Majalla UI"/>
              </a:rPr>
              <a:t>Well Logging</a:t>
            </a:r>
            <a:r>
              <a:rPr lang="ar-SA" altLang="en-US" sz="2100" b="1" dirty="0" smtClean="0">
                <a:ea typeface="Majalla UI"/>
              </a:rPr>
              <a:t>،</a:t>
            </a:r>
          </a:p>
          <a:p>
            <a:pPr algn="just" rtl="1"/>
            <a:r>
              <a:rPr lang="ar-SA" altLang="en-US" sz="2100" b="1" dirty="0" smtClean="0">
                <a:ea typeface="Majalla UI"/>
              </a:rPr>
              <a:t>المعلومات  </a:t>
            </a:r>
            <a:r>
              <a:rPr lang="ar-SA" altLang="en-US" sz="2100" b="1" dirty="0">
                <a:ea typeface="Majalla UI"/>
              </a:rPr>
              <a:t>المسجلة قد تكون للمكونات الصخرية أو الصفات الفيزيائية في بئر، كسجل المقاومة </a:t>
            </a:r>
            <a:r>
              <a:rPr lang="en-US" altLang="en-US" sz="2100" b="1" dirty="0" smtClean="0">
                <a:ea typeface="Majalla UI"/>
              </a:rPr>
              <a:t>Resistivity Log </a:t>
            </a:r>
            <a:r>
              <a:rPr lang="ar-SA" altLang="en-US" sz="2100" b="1" dirty="0" smtClean="0">
                <a:ea typeface="Majalla UI"/>
              </a:rPr>
              <a:t>، وسجل </a:t>
            </a:r>
            <a:r>
              <a:rPr lang="ar-SA" altLang="en-US" sz="2100" b="1" dirty="0">
                <a:ea typeface="Majalla UI"/>
              </a:rPr>
              <a:t>إشعاع جاما </a:t>
            </a:r>
            <a:r>
              <a:rPr lang="en-US" altLang="en-US" sz="2100" b="1" dirty="0" smtClean="0">
                <a:ea typeface="Majalla UI"/>
              </a:rPr>
              <a:t>Gamma Log</a:t>
            </a:r>
            <a:r>
              <a:rPr lang="ar-SA" altLang="en-US" sz="2100" b="1" dirty="0" smtClean="0">
                <a:ea typeface="Majalla UI"/>
              </a:rPr>
              <a:t>، ويتم تدوين المعلومات في السجل حسب </a:t>
            </a:r>
            <a:r>
              <a:rPr lang="ar-SA" altLang="en-US" sz="2100" b="1" dirty="0">
                <a:ea typeface="Majalla UI"/>
              </a:rPr>
              <a:t>الأعماق إما يدوياً أو </a:t>
            </a:r>
            <a:r>
              <a:rPr lang="ar-SA" altLang="en-US" sz="2100" b="1" dirty="0" smtClean="0">
                <a:ea typeface="Majalla UI"/>
              </a:rPr>
              <a:t>آلياً.</a:t>
            </a:r>
            <a:endParaRPr lang="ar-SA" altLang="en-US" sz="2100" b="1" dirty="0">
              <a:ea typeface="Majalla UI"/>
            </a:endParaRPr>
          </a:p>
        </p:txBody>
      </p:sp>
    </p:spTree>
    <p:extLst>
      <p:ext uri="{BB962C8B-B14F-4D97-AF65-F5344CB8AC3E}">
        <p14:creationId xmlns:p14="http://schemas.microsoft.com/office/powerpoint/2010/main" val="841332010"/>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438400" y="1676400"/>
            <a:ext cx="4343400" cy="2667000"/>
          </a:xfrm>
          <a:prstGeom prst="rect">
            <a:avLst/>
          </a:prstGeom>
        </p:spPr>
        <p:txBody>
          <a:bodyPr wrap="none" fromWordArt="1">
            <a:prstTxWarp prst="textPlain">
              <a:avLst>
                <a:gd name="adj" fmla="val 50597"/>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الإعداد</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ل</a:t>
            </a: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لدراسة الميدانية</a:t>
            </a:r>
          </a:p>
        </p:txBody>
      </p:sp>
    </p:spTree>
    <p:extLst>
      <p:ext uri="{BB962C8B-B14F-4D97-AF65-F5344CB8AC3E}">
        <p14:creationId xmlns:p14="http://schemas.microsoft.com/office/powerpoint/2010/main" val="787277663"/>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b="1" dirty="0"/>
              <a:t>التهيؤ للعمل الحقلي</a:t>
            </a:r>
            <a:endParaRPr lang="en-US" altLang="en-US" b="1" dirty="0" smtClean="0"/>
          </a:p>
        </p:txBody>
      </p:sp>
      <p:sp>
        <p:nvSpPr>
          <p:cNvPr id="17411" name="Content Placeholder 2"/>
          <p:cNvSpPr>
            <a:spLocks noGrp="1"/>
          </p:cNvSpPr>
          <p:nvPr>
            <p:ph idx="1"/>
          </p:nvPr>
        </p:nvSpPr>
        <p:spPr>
          <a:xfrm>
            <a:off x="457200" y="1600200"/>
            <a:ext cx="8229600" cy="4800600"/>
          </a:xfrm>
        </p:spPr>
        <p:txBody>
          <a:bodyPr/>
          <a:lstStyle/>
          <a:p>
            <a:pPr algn="just" rtl="1"/>
            <a:r>
              <a:rPr lang="ar-SA" altLang="en-US" b="1" dirty="0">
                <a:ea typeface="Majalla UI"/>
              </a:rPr>
              <a:t>قبل الخروج إلى </a:t>
            </a:r>
            <a:r>
              <a:rPr lang="ar-SA" altLang="en-US" b="1" dirty="0" smtClean="0">
                <a:ea typeface="Majalla UI"/>
              </a:rPr>
              <a:t>الميدان </a:t>
            </a:r>
            <a:r>
              <a:rPr lang="ar-SA" altLang="en-US" b="1" dirty="0">
                <a:ea typeface="Majalla UI"/>
              </a:rPr>
              <a:t>لدراسة </a:t>
            </a:r>
            <a:r>
              <a:rPr lang="ar-SA" altLang="en-US" b="1" dirty="0" smtClean="0">
                <a:ea typeface="Majalla UI"/>
              </a:rPr>
              <a:t>جيومورفولوجية </a:t>
            </a:r>
            <a:r>
              <a:rPr lang="ar-SA" altLang="en-US" b="1" dirty="0" smtClean="0">
                <a:ea typeface="Majalla UI"/>
              </a:rPr>
              <a:t>منطقة </a:t>
            </a:r>
            <a:r>
              <a:rPr lang="ar-SA" altLang="en-US" b="1" dirty="0">
                <a:ea typeface="Majalla UI"/>
              </a:rPr>
              <a:t>ما يتوجب على </a:t>
            </a:r>
            <a:r>
              <a:rPr lang="ar-SA" altLang="en-US" b="1" dirty="0" smtClean="0">
                <a:ea typeface="Majalla UI"/>
              </a:rPr>
              <a:t>الجيومورفولوجي </a:t>
            </a:r>
            <a:r>
              <a:rPr lang="ar-SA" altLang="en-US" b="1" dirty="0">
                <a:ea typeface="Majalla UI"/>
              </a:rPr>
              <a:t>الأخذ بالملاحظات التالية</a:t>
            </a:r>
            <a:r>
              <a:rPr lang="ar-SA" altLang="en-US" b="1" dirty="0" smtClean="0">
                <a:ea typeface="Majalla UI"/>
              </a:rPr>
              <a:t>:</a:t>
            </a:r>
          </a:p>
          <a:p>
            <a:pPr algn="just" rtl="1"/>
            <a:r>
              <a:rPr lang="ar-SA" altLang="en-US" b="1" dirty="0">
                <a:ea typeface="Majalla UI"/>
              </a:rPr>
              <a:t>الإلمام بالإمكانات المتاحة للدراسة الميدانية سواء أكانت خرائط بمقاييسها المختلفة أم وسائل النقل اللازمة أم أماكن المبيت والأمتعة اللازمة لذلك. </a:t>
            </a:r>
            <a:endParaRPr lang="ar-SA" altLang="en-US" b="1" dirty="0" smtClean="0">
              <a:ea typeface="Majalla UI"/>
            </a:endParaRPr>
          </a:p>
          <a:p>
            <a:pPr algn="just" rtl="1"/>
            <a:r>
              <a:rPr lang="ar-SA" altLang="en-US" b="1" dirty="0" smtClean="0">
                <a:ea typeface="Majalla UI"/>
              </a:rPr>
              <a:t>أخذ </a:t>
            </a:r>
            <a:r>
              <a:rPr lang="ar-SA" altLang="en-US" b="1" dirty="0">
                <a:ea typeface="Majalla UI"/>
              </a:rPr>
              <a:t>خريطة طبوغرافية </a:t>
            </a:r>
            <a:r>
              <a:rPr lang="ar-SA" altLang="en-US" b="1" dirty="0" smtClean="0">
                <a:ea typeface="Majalla UI"/>
              </a:rPr>
              <a:t>للمنطقة، </a:t>
            </a:r>
            <a:r>
              <a:rPr lang="ar-SA" altLang="en-US" b="1" dirty="0">
                <a:ea typeface="Majalla UI"/>
              </a:rPr>
              <a:t>وفي حالة عدم وجود أي خريطة من طبوغرافية </a:t>
            </a:r>
            <a:r>
              <a:rPr lang="ar-SA" altLang="en-US" b="1" dirty="0" smtClean="0">
                <a:ea typeface="Majalla UI"/>
              </a:rPr>
              <a:t>ففي الإمكان </a:t>
            </a:r>
            <a:r>
              <a:rPr lang="ar-SA" altLang="en-US" b="1" dirty="0">
                <a:ea typeface="Majalla UI"/>
              </a:rPr>
              <a:t>الحصول على خريطة تمثل المواقع الجغرافية </a:t>
            </a:r>
            <a:r>
              <a:rPr lang="ar-SA" altLang="en-US" b="1" dirty="0" smtClean="0">
                <a:ea typeface="Majalla UI"/>
              </a:rPr>
              <a:t>للمنطقة </a:t>
            </a:r>
            <a:r>
              <a:rPr lang="ar-SA" altLang="en-US" b="1" dirty="0">
                <a:ea typeface="Majalla UI"/>
              </a:rPr>
              <a:t>لكي تكون الدليل </a:t>
            </a:r>
            <a:r>
              <a:rPr lang="ar-SA" altLang="en-US" b="1" dirty="0" smtClean="0">
                <a:ea typeface="Majalla UI"/>
              </a:rPr>
              <a:t>المبدئي </a:t>
            </a:r>
            <a:r>
              <a:rPr lang="ar-SA" altLang="en-US" b="1" dirty="0">
                <a:ea typeface="Majalla UI"/>
              </a:rPr>
              <a:t>في </a:t>
            </a:r>
            <a:r>
              <a:rPr lang="ar-SA" altLang="en-US" b="1" dirty="0" smtClean="0">
                <a:ea typeface="Majalla UI"/>
              </a:rPr>
              <a:t>الدراسة الاستطلاعية للمنطقة.</a:t>
            </a:r>
          </a:p>
          <a:p>
            <a:pPr algn="just" rtl="1"/>
            <a:r>
              <a:rPr lang="ar-SA" altLang="en-US" b="1" dirty="0">
                <a:ea typeface="Majalla UI"/>
              </a:rPr>
              <a:t>إعداد فريق العمل من حيث العدد للاشتراك في العمل الميداني، وحسب ما يتطلب الأمر، فردا أو أثنين أو عدة أفراد، </a:t>
            </a:r>
            <a:r>
              <a:rPr lang="ar-SA" altLang="en-US" b="1" dirty="0" smtClean="0">
                <a:ea typeface="Majalla UI"/>
              </a:rPr>
              <a:t>ومن </a:t>
            </a:r>
            <a:r>
              <a:rPr lang="ar-SA" altLang="en-US" b="1" dirty="0">
                <a:ea typeface="Majalla UI"/>
              </a:rPr>
              <a:t>المفضل أن يكون الخروج </a:t>
            </a:r>
            <a:r>
              <a:rPr lang="ar-SA" altLang="en-US" b="1" dirty="0" smtClean="0">
                <a:ea typeface="Majalla UI"/>
              </a:rPr>
              <a:t>برفقة </a:t>
            </a:r>
            <a:r>
              <a:rPr lang="ar-SA" altLang="en-US" b="1" dirty="0">
                <a:ea typeface="Majalla UI"/>
              </a:rPr>
              <a:t>زميل </a:t>
            </a:r>
            <a:r>
              <a:rPr lang="ar-SA" altLang="en-US" b="1" dirty="0" smtClean="0">
                <a:ea typeface="Majalla UI"/>
              </a:rPr>
              <a:t>عمل للمساعدة </a:t>
            </a:r>
            <a:r>
              <a:rPr lang="ar-SA" altLang="en-US" b="1" dirty="0">
                <a:ea typeface="Majalla UI"/>
              </a:rPr>
              <a:t>في رفع </a:t>
            </a:r>
            <a:r>
              <a:rPr lang="ar-SA" altLang="en-US" b="1" dirty="0" smtClean="0">
                <a:ea typeface="Majalla UI"/>
              </a:rPr>
              <a:t>القياسات، </a:t>
            </a:r>
            <a:r>
              <a:rPr lang="ar-SA" altLang="en-US" b="1" dirty="0">
                <a:ea typeface="Majalla UI"/>
              </a:rPr>
              <a:t>أو للمساعدة حين التعرض لأي </a:t>
            </a:r>
            <a:r>
              <a:rPr lang="ar-SA" altLang="en-US" b="1" dirty="0" smtClean="0">
                <a:ea typeface="Majalla UI"/>
              </a:rPr>
              <a:t>طارئ</a:t>
            </a:r>
            <a:r>
              <a:rPr lang="ar-SA" altLang="en-US" b="1" dirty="0">
                <a:ea typeface="Majalla UI"/>
              </a:rPr>
              <a:t>، كذلك </a:t>
            </a:r>
            <a:r>
              <a:rPr lang="ar-SA" altLang="en-US" b="1" dirty="0" smtClean="0">
                <a:ea typeface="Majalla UI"/>
              </a:rPr>
              <a:t>يفضل </a:t>
            </a:r>
            <a:r>
              <a:rPr lang="ar-SA" altLang="en-US" b="1" dirty="0">
                <a:ea typeface="Majalla UI"/>
              </a:rPr>
              <a:t>من نفس التخصص. </a:t>
            </a:r>
          </a:p>
          <a:p>
            <a:pPr algn="just" rtl="1"/>
            <a:r>
              <a:rPr lang="ar-SA" altLang="en-US" b="1" dirty="0" smtClean="0">
                <a:ea typeface="Majalla UI"/>
              </a:rPr>
              <a:t>.</a:t>
            </a:r>
          </a:p>
        </p:txBody>
      </p:sp>
    </p:spTree>
    <p:extLst>
      <p:ext uri="{BB962C8B-B14F-4D97-AF65-F5344CB8AC3E}">
        <p14:creationId xmlns:p14="http://schemas.microsoft.com/office/powerpoint/2010/main" val="3025166647"/>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666750"/>
          </a:xfrm>
        </p:spPr>
        <p:txBody>
          <a:bodyPr/>
          <a:lstStyle/>
          <a:p>
            <a:pPr algn="ctr" rtl="1"/>
            <a:r>
              <a:rPr lang="ar-SA" altLang="en-US" b="1" dirty="0" smtClean="0"/>
              <a:t>الاعتبارات الميدانية</a:t>
            </a:r>
            <a:endParaRPr lang="en-US" altLang="en-US" b="1" dirty="0" smtClean="0"/>
          </a:p>
        </p:txBody>
      </p:sp>
      <p:sp>
        <p:nvSpPr>
          <p:cNvPr id="17411" name="Content Placeholder 2"/>
          <p:cNvSpPr>
            <a:spLocks noGrp="1"/>
          </p:cNvSpPr>
          <p:nvPr>
            <p:ph idx="1"/>
          </p:nvPr>
        </p:nvSpPr>
        <p:spPr>
          <a:xfrm>
            <a:off x="457200" y="1447800"/>
            <a:ext cx="8229600" cy="5105400"/>
          </a:xfrm>
        </p:spPr>
        <p:txBody>
          <a:bodyPr/>
          <a:lstStyle/>
          <a:p>
            <a:pPr algn="just" rtl="1"/>
            <a:r>
              <a:rPr lang="ar-SA" altLang="en-US" b="1" dirty="0">
                <a:ea typeface="Majalla UI"/>
              </a:rPr>
              <a:t> </a:t>
            </a:r>
            <a:r>
              <a:rPr lang="ar-SA" altLang="en-US" b="1" dirty="0" smtClean="0">
                <a:ea typeface="Majalla UI"/>
              </a:rPr>
              <a:t>إن كل بحث </a:t>
            </a:r>
            <a:r>
              <a:rPr lang="ar-SA" altLang="en-US" b="1" dirty="0" err="1" smtClean="0">
                <a:ea typeface="Majalla UI"/>
              </a:rPr>
              <a:t>جيومورفولوجي</a:t>
            </a:r>
            <a:r>
              <a:rPr lang="ar-SA" altLang="en-US" b="1" dirty="0" smtClean="0">
                <a:ea typeface="Majalla UI"/>
              </a:rPr>
              <a:t> </a:t>
            </a:r>
            <a:r>
              <a:rPr lang="ar-SA" altLang="en-US" b="1" dirty="0" smtClean="0">
                <a:ea typeface="Majalla UI"/>
              </a:rPr>
              <a:t>ميداني يتطلب التفكير والتخطيط قبل الإقدام عليه لإنجازه، حتى تتحقق أهدافه بأقل جهد وأقل تكاليف بقدر الإمكان، وعليه من الأهمية بمكان مراعاة الباحث </a:t>
            </a:r>
            <a:r>
              <a:rPr lang="ar-SA" altLang="en-US" b="1" dirty="0" smtClean="0">
                <a:ea typeface="Majalla UI"/>
              </a:rPr>
              <a:t>الجيومورفولوجي </a:t>
            </a:r>
            <a:r>
              <a:rPr lang="ar-SA" altLang="en-US" b="1" dirty="0" smtClean="0">
                <a:ea typeface="Majalla UI"/>
              </a:rPr>
              <a:t>مراعاة الاعتبارات الآتية:   </a:t>
            </a:r>
          </a:p>
          <a:p>
            <a:pPr algn="just" rtl="1"/>
            <a:r>
              <a:rPr lang="ar-SA" altLang="en-US" b="1" dirty="0" smtClean="0">
                <a:ea typeface="Majalla UI"/>
              </a:rPr>
              <a:t>أن يكون </a:t>
            </a:r>
            <a:r>
              <a:rPr lang="ar-SA" altLang="en-US" b="1" dirty="0" smtClean="0">
                <a:ea typeface="Majalla UI"/>
              </a:rPr>
              <a:t>أشكال سطح الأرض موضوع </a:t>
            </a:r>
            <a:r>
              <a:rPr lang="ar-SA" altLang="en-US" b="1" dirty="0" smtClean="0">
                <a:ea typeface="Majalla UI"/>
              </a:rPr>
              <a:t>الدراسة </a:t>
            </a:r>
            <a:r>
              <a:rPr lang="ar-SA" altLang="en-US" b="1" dirty="0" smtClean="0">
                <a:ea typeface="Majalla UI"/>
              </a:rPr>
              <a:t>واضحة وراسخة </a:t>
            </a:r>
            <a:r>
              <a:rPr lang="ar-SA" altLang="en-US" b="1" dirty="0" smtClean="0">
                <a:ea typeface="Majalla UI"/>
              </a:rPr>
              <a:t>في ذهنه، حتى يوفر الوقت الكافي </a:t>
            </a:r>
            <a:r>
              <a:rPr lang="ar-SA" altLang="en-US" b="1" dirty="0">
                <a:ea typeface="Majalla UI"/>
              </a:rPr>
              <a:t>والمناسب </a:t>
            </a:r>
            <a:r>
              <a:rPr lang="ar-SA" altLang="en-US" b="1" dirty="0" smtClean="0">
                <a:ea typeface="Majalla UI"/>
              </a:rPr>
              <a:t>لدراستها في الطبيعة. </a:t>
            </a:r>
          </a:p>
          <a:p>
            <a:pPr algn="just" rtl="1"/>
            <a:r>
              <a:rPr lang="ar-SA" altLang="en-US" b="1" dirty="0">
                <a:ea typeface="Majalla UI"/>
              </a:rPr>
              <a:t> أن </a:t>
            </a:r>
            <a:r>
              <a:rPr lang="ar-SA" altLang="en-US" b="1" dirty="0" smtClean="0">
                <a:ea typeface="Majalla UI"/>
              </a:rPr>
              <a:t>تكون منطقة الدراسة محددة بشكل واضح</a:t>
            </a:r>
            <a:r>
              <a:rPr lang="ar-SA" altLang="en-US" b="1" dirty="0">
                <a:ea typeface="Majalla UI"/>
              </a:rPr>
              <a:t>، </a:t>
            </a:r>
            <a:r>
              <a:rPr lang="ar-SA" altLang="en-US" b="1" dirty="0" smtClean="0">
                <a:ea typeface="Majalla UI"/>
              </a:rPr>
              <a:t>ولديه </a:t>
            </a:r>
            <a:r>
              <a:rPr lang="ar-SA" altLang="en-US" b="1" dirty="0">
                <a:ea typeface="Majalla UI"/>
              </a:rPr>
              <a:t>فكرة أولية </a:t>
            </a:r>
            <a:r>
              <a:rPr lang="ar-SA" altLang="en-US" b="1" dirty="0" smtClean="0">
                <a:ea typeface="Majalla UI"/>
              </a:rPr>
              <a:t>عنها وذلك من خلال </a:t>
            </a:r>
            <a:r>
              <a:rPr lang="ar-SA" altLang="en-US" b="1" dirty="0">
                <a:ea typeface="Majalla UI"/>
              </a:rPr>
              <a:t>جمع أكبر قدر ممكن من المعلومات المنشورة عن المنطقة </a:t>
            </a:r>
            <a:r>
              <a:rPr lang="ar-SA" altLang="en-US" b="1" dirty="0" smtClean="0">
                <a:ea typeface="Majalla UI"/>
              </a:rPr>
              <a:t>المراد إجراء دراسة ميدانية لها.</a:t>
            </a:r>
          </a:p>
          <a:p>
            <a:pPr algn="just" rtl="1"/>
            <a:r>
              <a:rPr lang="ar-SA" altLang="en-US" b="1" dirty="0" smtClean="0">
                <a:ea typeface="Majalla UI"/>
              </a:rPr>
              <a:t>توفير الميزانية المالية أو التكلفة والنفقات اللازمة للدراسة الميدانية والمرتبطة بوسائل </a:t>
            </a:r>
            <a:r>
              <a:rPr lang="ar-SA" altLang="en-US" b="1" dirty="0">
                <a:ea typeface="Majalla UI"/>
              </a:rPr>
              <a:t>النقل </a:t>
            </a:r>
            <a:r>
              <a:rPr lang="ar-SA" altLang="en-US" b="1" dirty="0" smtClean="0">
                <a:ea typeface="Majalla UI"/>
              </a:rPr>
              <a:t>والإقامة والاعاشة</a:t>
            </a:r>
            <a:r>
              <a:rPr lang="ar-SA" altLang="en-US" b="1" dirty="0">
                <a:ea typeface="Majalla UI"/>
              </a:rPr>
              <a:t>، </a:t>
            </a:r>
            <a:r>
              <a:rPr lang="ar-SA" altLang="en-US" b="1" dirty="0" smtClean="0">
                <a:ea typeface="Majalla UI"/>
              </a:rPr>
              <a:t>وثمن الأجهزة المشترة أو المؤجرة، والخرائط، والعمالة، والمستلزمات الأخرى للعمل الميداني. </a:t>
            </a:r>
          </a:p>
        </p:txBody>
      </p:sp>
    </p:spTree>
    <p:extLst>
      <p:ext uri="{BB962C8B-B14F-4D97-AF65-F5344CB8AC3E}">
        <p14:creationId xmlns:p14="http://schemas.microsoft.com/office/powerpoint/2010/main" val="1751681093"/>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209800" y="1447800"/>
            <a:ext cx="4648200" cy="3200400"/>
          </a:xfrm>
          <a:prstGeom prst="rect">
            <a:avLst/>
          </a:prstGeom>
        </p:spPr>
        <p:txBody>
          <a:bodyPr wrap="none" fromWordArt="1">
            <a:prstTxWarp prst="textPlain">
              <a:avLst>
                <a:gd name="adj" fmla="val 50597"/>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 نـموذج برنامج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دارسـة </a:t>
            </a:r>
            <a:r>
              <a:rPr kumimoji="0" lang="ar-SA" sz="3600" b="0" i="0" u="none" strike="noStrike" kern="10" cap="none" spc="0" normalizeH="0" baseline="0" noProof="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مـيدانيـة </a:t>
            </a:r>
            <a:endPar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endParaRPr>
          </a:p>
        </p:txBody>
      </p:sp>
    </p:spTree>
    <p:extLst>
      <p:ext uri="{BB962C8B-B14F-4D97-AF65-F5344CB8AC3E}">
        <p14:creationId xmlns:p14="http://schemas.microsoft.com/office/powerpoint/2010/main" val="20637859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3345" y="609600"/>
            <a:ext cx="8229600" cy="742950"/>
          </a:xfrm>
        </p:spPr>
        <p:txBody>
          <a:bodyPr/>
          <a:lstStyle/>
          <a:p>
            <a:pPr algn="ctr" rtl="1"/>
            <a:r>
              <a:rPr lang="ar-SA" altLang="en-US" sz="4000" b="1" dirty="0"/>
              <a:t> </a:t>
            </a:r>
            <a:r>
              <a:rPr lang="ar-SA" altLang="en-US" sz="4000" b="1" dirty="0" smtClean="0"/>
              <a:t>برنامـج دارسة </a:t>
            </a:r>
            <a:r>
              <a:rPr lang="ar-SA" altLang="en-US" sz="4000" b="1" dirty="0"/>
              <a:t>ميدانية </a:t>
            </a:r>
          </a:p>
        </p:txBody>
      </p:sp>
      <p:sp>
        <p:nvSpPr>
          <p:cNvPr id="17411" name="Content Placeholder 2"/>
          <p:cNvSpPr>
            <a:spLocks noGrp="1"/>
          </p:cNvSpPr>
          <p:nvPr>
            <p:ph idx="1"/>
          </p:nvPr>
        </p:nvSpPr>
        <p:spPr>
          <a:xfrm>
            <a:off x="443345" y="1352550"/>
            <a:ext cx="8229600" cy="4953000"/>
          </a:xfrm>
        </p:spPr>
        <p:txBody>
          <a:bodyPr/>
          <a:lstStyle/>
          <a:p>
            <a:pPr lvl="0" algn="just" rtl="1"/>
            <a:r>
              <a:rPr lang="ar-SA" altLang="en-US" b="1" dirty="0">
                <a:ea typeface="Majalla UI"/>
              </a:rPr>
              <a:t> </a:t>
            </a:r>
            <a:r>
              <a:rPr lang="ar-SA" altLang="en-US" sz="2200" b="1" dirty="0">
                <a:solidFill>
                  <a:prstClr val="black"/>
                </a:solidFill>
                <a:ea typeface="Majalla UI"/>
              </a:rPr>
              <a:t> </a:t>
            </a:r>
            <a:r>
              <a:rPr lang="ar-SA" altLang="en-US" sz="2400" b="1" dirty="0" smtClean="0">
                <a:solidFill>
                  <a:prstClr val="black"/>
                </a:solidFill>
                <a:ea typeface="Majalla UI"/>
              </a:rPr>
              <a:t>لتنفيذ برنامـجا </a:t>
            </a:r>
            <a:r>
              <a:rPr lang="ar-SA" altLang="en-US" sz="2400" b="1" dirty="0">
                <a:solidFill>
                  <a:prstClr val="black"/>
                </a:solidFill>
                <a:ea typeface="Majalla UI"/>
              </a:rPr>
              <a:t>لدارسة ميدانية </a:t>
            </a:r>
            <a:r>
              <a:rPr lang="ar-SA" altLang="en-US" sz="2400" b="1" dirty="0" smtClean="0">
                <a:solidFill>
                  <a:prstClr val="black"/>
                </a:solidFill>
                <a:ea typeface="Majalla UI"/>
              </a:rPr>
              <a:t>جيومورفولوجية </a:t>
            </a:r>
            <a:r>
              <a:rPr lang="ar-SA" altLang="en-US" sz="2400" b="1" dirty="0" smtClean="0">
                <a:solidFill>
                  <a:prstClr val="black"/>
                </a:solidFill>
                <a:ea typeface="Majalla UI"/>
              </a:rPr>
              <a:t>تتبع الخطوات الآتية:</a:t>
            </a:r>
          </a:p>
          <a:p>
            <a:pPr lvl="0" algn="just" rtl="1"/>
            <a:r>
              <a:rPr lang="ar-SA" altLang="en-US" sz="2400" b="1" dirty="0" smtClean="0">
                <a:solidFill>
                  <a:prstClr val="black"/>
                </a:solidFill>
                <a:ea typeface="Majalla UI"/>
              </a:rPr>
              <a:t>تحديد فريق العمل طبقاً للتخصص العلمي </a:t>
            </a:r>
          </a:p>
          <a:p>
            <a:pPr lvl="0" algn="just" rtl="1"/>
            <a:r>
              <a:rPr lang="ar-SA" altLang="en-US" sz="2400" b="1" dirty="0" smtClean="0">
                <a:solidFill>
                  <a:prstClr val="black"/>
                </a:solidFill>
                <a:ea typeface="Majalla UI"/>
              </a:rPr>
              <a:t>تحديد مـكان الدارسة، والمساحة المراد تغطيتها، وارتفاعها عن </a:t>
            </a:r>
            <a:r>
              <a:rPr lang="ar-SA" altLang="en-US" sz="2400" b="1" dirty="0">
                <a:solidFill>
                  <a:prstClr val="black"/>
                </a:solidFill>
                <a:ea typeface="Majalla UI"/>
              </a:rPr>
              <a:t>مستوى سطح </a:t>
            </a:r>
            <a:r>
              <a:rPr lang="ar-SA" altLang="en-US" sz="2400" b="1" dirty="0" smtClean="0">
                <a:solidFill>
                  <a:prstClr val="black"/>
                </a:solidFill>
                <a:ea typeface="Majalla UI"/>
              </a:rPr>
              <a:t>البحر. </a:t>
            </a:r>
          </a:p>
          <a:p>
            <a:pPr lvl="0" algn="just" rtl="1"/>
            <a:r>
              <a:rPr lang="ar-SA" altLang="en-US" sz="2400" b="1" dirty="0" smtClean="0">
                <a:solidFill>
                  <a:prstClr val="black"/>
                </a:solidFill>
                <a:ea typeface="Majalla UI"/>
              </a:rPr>
              <a:t>التعرف على طبيعة المنطقة وما تعرضت له الـمنطقة حركات </a:t>
            </a:r>
            <a:r>
              <a:rPr lang="ar-SA" altLang="en-US" sz="2400" b="1" dirty="0" err="1" smtClean="0">
                <a:solidFill>
                  <a:prstClr val="black"/>
                </a:solidFill>
                <a:ea typeface="Majalla UI"/>
              </a:rPr>
              <a:t>تكتونية</a:t>
            </a:r>
            <a:r>
              <a:rPr lang="ar-SA" altLang="en-US" sz="2400" b="1" dirty="0" smtClean="0">
                <a:solidFill>
                  <a:prstClr val="black"/>
                </a:solidFill>
                <a:ea typeface="Majalla UI"/>
              </a:rPr>
              <a:t> خلال العصور الجيولوجية. </a:t>
            </a:r>
          </a:p>
          <a:p>
            <a:pPr lvl="0" algn="just" rtl="1"/>
            <a:r>
              <a:rPr lang="ar-SA" altLang="en-US" sz="2400" b="1" dirty="0">
                <a:solidFill>
                  <a:prstClr val="black"/>
                </a:solidFill>
                <a:ea typeface="Majalla UI"/>
              </a:rPr>
              <a:t> </a:t>
            </a:r>
            <a:r>
              <a:rPr lang="ar-SA" altLang="en-US" sz="2400" b="1" dirty="0" smtClean="0">
                <a:solidFill>
                  <a:prstClr val="black"/>
                </a:solidFill>
                <a:ea typeface="Majalla UI"/>
              </a:rPr>
              <a:t>معرفة الأنشطة البشرية في المنطقة ومدى تأثيرها في تعديل مظهر الأرض.</a:t>
            </a:r>
          </a:p>
          <a:p>
            <a:pPr lvl="0" algn="just" rtl="1"/>
            <a:r>
              <a:rPr lang="ar-SA" altLang="en-US" sz="2400" b="1" dirty="0" smtClean="0">
                <a:solidFill>
                  <a:prstClr val="black"/>
                </a:solidFill>
                <a:ea typeface="Majalla UI"/>
              </a:rPr>
              <a:t>تحديد الهدف الرئيسي للـمسح الميداني (رسم خريطة) مثل: المنحدرات الـمورفولوجية، مواد </a:t>
            </a:r>
            <a:r>
              <a:rPr lang="ar-SA" altLang="en-US" sz="2400" b="1" dirty="0">
                <a:solidFill>
                  <a:prstClr val="black"/>
                </a:solidFill>
                <a:ea typeface="Majalla UI"/>
              </a:rPr>
              <a:t>سطح </a:t>
            </a:r>
            <a:r>
              <a:rPr lang="ar-SA" altLang="en-US" sz="2400" b="1" dirty="0" smtClean="0">
                <a:solidFill>
                  <a:prstClr val="black"/>
                </a:solidFill>
                <a:ea typeface="Majalla UI"/>
              </a:rPr>
              <a:t>الأرض وحركاتها، </a:t>
            </a:r>
            <a:r>
              <a:rPr lang="ar-SA" altLang="en-US" sz="2400" b="1" dirty="0" smtClean="0">
                <a:solidFill>
                  <a:prstClr val="black"/>
                </a:solidFill>
                <a:ea typeface="Majalla UI"/>
              </a:rPr>
              <a:t>استخدامات </a:t>
            </a:r>
            <a:r>
              <a:rPr lang="ar-SA" altLang="en-US" sz="2400" b="1" dirty="0" smtClean="0">
                <a:solidFill>
                  <a:prstClr val="black"/>
                </a:solidFill>
                <a:ea typeface="Majalla UI"/>
              </a:rPr>
              <a:t>الأرض الحالية والسابقة والمستقبلية).</a:t>
            </a:r>
          </a:p>
          <a:p>
            <a:pPr lvl="0" algn="just" rtl="1"/>
            <a:r>
              <a:rPr lang="ar-SA" altLang="en-US" sz="2400" b="1" dirty="0" smtClean="0">
                <a:solidFill>
                  <a:prstClr val="black"/>
                </a:solidFill>
                <a:ea typeface="Majalla UI"/>
              </a:rPr>
              <a:t> تقسيم فريق العمل </a:t>
            </a:r>
            <a:r>
              <a:rPr lang="ar-SA" altLang="en-US" sz="2400" b="1" dirty="0">
                <a:solidFill>
                  <a:prstClr val="black"/>
                </a:solidFill>
                <a:ea typeface="Majalla UI"/>
              </a:rPr>
              <a:t>إلى </a:t>
            </a:r>
            <a:r>
              <a:rPr lang="ar-SA" altLang="en-US" sz="2400" b="1" dirty="0" smtClean="0">
                <a:solidFill>
                  <a:prstClr val="black"/>
                </a:solidFill>
                <a:ea typeface="Majalla UI"/>
              </a:rPr>
              <a:t>مجموعات، ولكل </a:t>
            </a:r>
            <a:r>
              <a:rPr lang="ar-SA" altLang="en-US" sz="2400" b="1" dirty="0">
                <a:solidFill>
                  <a:prstClr val="black"/>
                </a:solidFill>
                <a:ea typeface="Majalla UI"/>
              </a:rPr>
              <a:t>مـجموعة </a:t>
            </a:r>
            <a:r>
              <a:rPr lang="ar-SA" altLang="en-US" sz="2400" b="1" dirty="0" smtClean="0">
                <a:solidFill>
                  <a:prstClr val="black"/>
                </a:solidFill>
                <a:ea typeface="Majalla UI"/>
              </a:rPr>
              <a:t>جزء من منطقة الدراسة المطلوب مسحها.</a:t>
            </a:r>
          </a:p>
        </p:txBody>
      </p:sp>
    </p:spTree>
    <p:extLst>
      <p:ext uri="{BB962C8B-B14F-4D97-AF65-F5344CB8AC3E}">
        <p14:creationId xmlns:p14="http://schemas.microsoft.com/office/powerpoint/2010/main" val="72342834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6"/>
          <p:cNvSpPr>
            <a:spLocks noChangeArrowheads="1" noChangeShapeType="1" noTextEdit="1"/>
          </p:cNvSpPr>
          <p:nvPr/>
        </p:nvSpPr>
        <p:spPr bwMode="auto">
          <a:xfrm>
            <a:off x="2362200" y="1371600"/>
            <a:ext cx="4343400" cy="3200400"/>
          </a:xfrm>
          <a:prstGeom prst="rect">
            <a:avLst/>
          </a:prstGeom>
        </p:spPr>
        <p:txBody>
          <a:bodyPr wrap="none" fromWordArt="1">
            <a:prstTxWarp prst="textPlain">
              <a:avLst>
                <a:gd name="adj" fmla="val 50938"/>
              </a:avLst>
            </a:prstTxWarp>
          </a:bodyPr>
          <a:lstStyle/>
          <a:p>
            <a:pPr algn="ctr" rtl="1" fontAlgn="base">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منهجية</a:t>
            </a:r>
          </a:p>
          <a:p>
            <a:pPr algn="ctr" rtl="1" fontAlgn="base">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الجيومورفولوجية</a:t>
            </a:r>
          </a:p>
          <a:p>
            <a:pPr algn="ctr" rtl="1" fontAlgn="base">
              <a:spcBef>
                <a:spcPct val="0"/>
              </a:spcBef>
              <a:spcAft>
                <a:spcPct val="0"/>
              </a:spcAft>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التطبيقية </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110664969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3345" y="533400"/>
            <a:ext cx="8229600" cy="742950"/>
          </a:xfrm>
        </p:spPr>
        <p:txBody>
          <a:bodyPr/>
          <a:lstStyle/>
          <a:p>
            <a:pPr algn="ctr" rtl="1"/>
            <a:r>
              <a:rPr lang="ar-SA" altLang="en-US" sz="4000" b="1" dirty="0"/>
              <a:t> </a:t>
            </a:r>
            <a:r>
              <a:rPr lang="ar-SA" altLang="en-US" sz="4000" b="1" dirty="0" smtClean="0"/>
              <a:t>مستلزمات الدارسة </a:t>
            </a:r>
            <a:r>
              <a:rPr lang="ar-SA" altLang="en-US" sz="4000" b="1" dirty="0"/>
              <a:t>ميدانية </a:t>
            </a:r>
          </a:p>
        </p:txBody>
      </p:sp>
      <p:sp>
        <p:nvSpPr>
          <p:cNvPr id="17411" name="Content Placeholder 2"/>
          <p:cNvSpPr>
            <a:spLocks noGrp="1"/>
          </p:cNvSpPr>
          <p:nvPr>
            <p:ph idx="1"/>
          </p:nvPr>
        </p:nvSpPr>
        <p:spPr>
          <a:xfrm>
            <a:off x="304800" y="1143000"/>
            <a:ext cx="8229600" cy="5410200"/>
          </a:xfrm>
        </p:spPr>
        <p:txBody>
          <a:bodyPr/>
          <a:lstStyle/>
          <a:p>
            <a:pPr lvl="0" algn="just" rtl="1"/>
            <a:r>
              <a:rPr lang="ar-SA" altLang="en-US" b="1" dirty="0">
                <a:ea typeface="Majalla UI"/>
              </a:rPr>
              <a:t> </a:t>
            </a:r>
            <a:r>
              <a:rPr lang="ar-SA" altLang="en-US" sz="2200" b="1" dirty="0">
                <a:solidFill>
                  <a:prstClr val="black"/>
                </a:solidFill>
                <a:ea typeface="Majalla UI"/>
              </a:rPr>
              <a:t> </a:t>
            </a:r>
            <a:r>
              <a:rPr lang="ar-SA" altLang="en-US" sz="2400" b="1" dirty="0" smtClean="0">
                <a:solidFill>
                  <a:prstClr val="black"/>
                </a:solidFill>
                <a:ea typeface="Majalla UI"/>
              </a:rPr>
              <a:t>لتنفيذ برنامـج الدارسة </a:t>
            </a:r>
            <a:r>
              <a:rPr lang="ar-SA" altLang="en-US" sz="2400" b="1" dirty="0">
                <a:solidFill>
                  <a:prstClr val="black"/>
                </a:solidFill>
                <a:ea typeface="Majalla UI"/>
              </a:rPr>
              <a:t>ميدانية </a:t>
            </a:r>
            <a:r>
              <a:rPr lang="ar-SA" altLang="en-US" sz="2400" b="1" dirty="0" smtClean="0">
                <a:solidFill>
                  <a:prstClr val="black"/>
                </a:solidFill>
                <a:ea typeface="Majalla UI"/>
              </a:rPr>
              <a:t>جيومرفولوجية </a:t>
            </a:r>
            <a:r>
              <a:rPr lang="ar-SA" altLang="en-US" sz="2400" b="1" dirty="0" smtClean="0">
                <a:solidFill>
                  <a:prstClr val="black"/>
                </a:solidFill>
                <a:ea typeface="Majalla UI"/>
              </a:rPr>
              <a:t>يجب تزويد كل فريق بالآتي:</a:t>
            </a:r>
          </a:p>
          <a:p>
            <a:pPr lvl="0" algn="just" rtl="1"/>
            <a:r>
              <a:rPr lang="ar-SA" altLang="en-US" sz="2400" b="1" dirty="0" smtClean="0">
                <a:solidFill>
                  <a:prstClr val="black"/>
                </a:solidFill>
                <a:ea typeface="Majalla UI"/>
              </a:rPr>
              <a:t>دفاتر </a:t>
            </a:r>
            <a:r>
              <a:rPr lang="ar-SA" altLang="en-US" sz="2400" b="1" dirty="0">
                <a:solidFill>
                  <a:prstClr val="black"/>
                </a:solidFill>
                <a:ea typeface="Majalla UI"/>
              </a:rPr>
              <a:t>لتسجيل </a:t>
            </a:r>
            <a:r>
              <a:rPr lang="ar-SA" altLang="en-US" sz="2400" b="1" dirty="0" smtClean="0">
                <a:solidFill>
                  <a:prstClr val="black"/>
                </a:solidFill>
                <a:ea typeface="Majalla UI"/>
              </a:rPr>
              <a:t>الـملاحظات والنتائج. </a:t>
            </a:r>
          </a:p>
          <a:p>
            <a:pPr lvl="0" algn="just" rtl="1"/>
            <a:r>
              <a:rPr lang="ar-SA" altLang="en-US" sz="2400" b="1" dirty="0">
                <a:solidFill>
                  <a:prstClr val="black"/>
                </a:solidFill>
                <a:ea typeface="Majalla UI"/>
              </a:rPr>
              <a:t> </a:t>
            </a:r>
            <a:r>
              <a:rPr lang="ar-SA" altLang="en-US" sz="2400" b="1" dirty="0" smtClean="0">
                <a:solidFill>
                  <a:prstClr val="black"/>
                </a:solidFill>
                <a:ea typeface="Majalla UI"/>
              </a:rPr>
              <a:t>خريطة </a:t>
            </a:r>
            <a:r>
              <a:rPr lang="ar-SA" altLang="en-US" sz="2400" b="1" dirty="0">
                <a:solidFill>
                  <a:prstClr val="black"/>
                </a:solidFill>
                <a:ea typeface="Majalla UI"/>
              </a:rPr>
              <a:t>اساس </a:t>
            </a:r>
            <a:r>
              <a:rPr lang="ar-SA" altLang="en-US" sz="2400" b="1" dirty="0" smtClean="0">
                <a:solidFill>
                  <a:prstClr val="black"/>
                </a:solidFill>
                <a:ea typeface="Majalla UI"/>
              </a:rPr>
              <a:t>بـمقياس 1: 25000 أو 1: 50000. </a:t>
            </a:r>
          </a:p>
          <a:p>
            <a:pPr lvl="0" algn="just" rtl="1"/>
            <a:r>
              <a:rPr lang="ar-SA" altLang="en-US" sz="2400" b="1" dirty="0">
                <a:solidFill>
                  <a:prstClr val="black"/>
                </a:solidFill>
                <a:ea typeface="Majalla UI"/>
              </a:rPr>
              <a:t> </a:t>
            </a:r>
            <a:r>
              <a:rPr lang="ar-SA" altLang="en-US" sz="2400" b="1" dirty="0" smtClean="0">
                <a:solidFill>
                  <a:prstClr val="black"/>
                </a:solidFill>
                <a:ea typeface="Majalla UI"/>
              </a:rPr>
              <a:t>بوصلة، أو أي أجهزة تحديد الاتجاهات. </a:t>
            </a:r>
          </a:p>
          <a:p>
            <a:pPr lvl="0" algn="just" rtl="1"/>
            <a:r>
              <a:rPr lang="ar-SA" altLang="en-US" sz="2400" b="1" dirty="0" smtClean="0">
                <a:solidFill>
                  <a:prstClr val="black"/>
                </a:solidFill>
                <a:ea typeface="Majalla UI"/>
              </a:rPr>
              <a:t>مقياس مستوى الأرض ومناسيبها.</a:t>
            </a:r>
          </a:p>
          <a:p>
            <a:pPr lvl="0" algn="just" rtl="1"/>
            <a:r>
              <a:rPr lang="ar-SA" altLang="en-US" sz="2400" b="1" dirty="0" smtClean="0">
                <a:solidFill>
                  <a:prstClr val="black"/>
                </a:solidFill>
                <a:ea typeface="Majalla UI"/>
              </a:rPr>
              <a:t>محفار للتربة، ومطرقة جيولوجية. </a:t>
            </a:r>
          </a:p>
          <a:p>
            <a:pPr lvl="0" algn="just" rtl="1"/>
            <a:r>
              <a:rPr lang="ar-SA" altLang="en-US" sz="2400" b="1" dirty="0" smtClean="0">
                <a:solidFill>
                  <a:prstClr val="black"/>
                </a:solidFill>
                <a:ea typeface="Majalla UI"/>
              </a:rPr>
              <a:t>مقياس </a:t>
            </a:r>
            <a:r>
              <a:rPr lang="ar-SA" altLang="en-US" sz="2400" b="1" dirty="0">
                <a:solidFill>
                  <a:prstClr val="black"/>
                </a:solidFill>
                <a:ea typeface="Majalla UI"/>
              </a:rPr>
              <a:t>تدوير </a:t>
            </a:r>
            <a:r>
              <a:rPr lang="ar-SA" altLang="en-US" sz="2400" b="1" dirty="0" smtClean="0">
                <a:solidFill>
                  <a:prstClr val="black"/>
                </a:solidFill>
                <a:ea typeface="Majalla UI"/>
              </a:rPr>
              <a:t>الحصى.</a:t>
            </a:r>
          </a:p>
          <a:p>
            <a:pPr lvl="0" algn="just" rtl="1"/>
            <a:r>
              <a:rPr lang="ar-SA" altLang="en-US" sz="2400" b="1" dirty="0" smtClean="0">
                <a:solidFill>
                  <a:prstClr val="black"/>
                </a:solidFill>
                <a:ea typeface="Majalla UI"/>
              </a:rPr>
              <a:t> أكياس </a:t>
            </a:r>
            <a:r>
              <a:rPr lang="ar-SA" altLang="en-US" sz="2400" b="1" dirty="0">
                <a:solidFill>
                  <a:prstClr val="black"/>
                </a:solidFill>
                <a:ea typeface="Majalla UI"/>
              </a:rPr>
              <a:t>لجمع </a:t>
            </a:r>
            <a:r>
              <a:rPr lang="ar-SA" altLang="en-US" sz="2400" b="1" dirty="0" smtClean="0">
                <a:solidFill>
                  <a:prstClr val="black"/>
                </a:solidFill>
                <a:ea typeface="Majalla UI"/>
              </a:rPr>
              <a:t>العينات. </a:t>
            </a:r>
          </a:p>
          <a:p>
            <a:pPr lvl="0" algn="just" rtl="1"/>
            <a:r>
              <a:rPr lang="ar-SA" altLang="en-US" sz="2400" b="1" dirty="0" smtClean="0">
                <a:solidFill>
                  <a:prstClr val="black"/>
                </a:solidFill>
                <a:ea typeface="Majalla UI"/>
              </a:rPr>
              <a:t>مـخطط </a:t>
            </a:r>
            <a:r>
              <a:rPr lang="ar-SA" altLang="en-US" sz="2400" b="1" dirty="0">
                <a:solidFill>
                  <a:prstClr val="black"/>
                </a:solidFill>
                <a:ea typeface="Majalla UI"/>
              </a:rPr>
              <a:t>قياس التربة على  </a:t>
            </a:r>
            <a:r>
              <a:rPr lang="ar-SA" altLang="en-US" sz="2400" b="1" dirty="0" smtClean="0">
                <a:solidFill>
                  <a:prstClr val="black"/>
                </a:solidFill>
                <a:ea typeface="Majalla UI"/>
              </a:rPr>
              <a:t>أساس </a:t>
            </a:r>
            <a:r>
              <a:rPr lang="ar-SA" altLang="en-US" sz="2400" b="1" dirty="0">
                <a:solidFill>
                  <a:prstClr val="black"/>
                </a:solidFill>
                <a:ea typeface="Majalla UI"/>
              </a:rPr>
              <a:t>اللون  </a:t>
            </a:r>
            <a:r>
              <a:rPr lang="en-US" altLang="en-US" sz="2400" b="1" dirty="0">
                <a:solidFill>
                  <a:prstClr val="black"/>
                </a:solidFill>
                <a:ea typeface="Majalla UI"/>
              </a:rPr>
              <a:t>Mansell Soil Color Chart </a:t>
            </a:r>
            <a:r>
              <a:rPr lang="ar-SA" altLang="en-US" sz="2400" b="1" dirty="0" smtClean="0">
                <a:solidFill>
                  <a:prstClr val="black"/>
                </a:solidFill>
                <a:ea typeface="Majalla UI"/>
              </a:rPr>
              <a:t> </a:t>
            </a:r>
          </a:p>
          <a:p>
            <a:pPr lvl="0" algn="just" rtl="1"/>
            <a:r>
              <a:rPr lang="ar-SA" altLang="en-US" sz="2400" b="1" dirty="0" smtClean="0">
                <a:solidFill>
                  <a:prstClr val="black"/>
                </a:solidFill>
                <a:ea typeface="Majalla UI"/>
              </a:rPr>
              <a:t>مقياس </a:t>
            </a:r>
            <a:r>
              <a:rPr lang="ar-SA" altLang="en-US" sz="2400" b="1" dirty="0">
                <a:solidFill>
                  <a:prstClr val="black"/>
                </a:solidFill>
                <a:ea typeface="Majalla UI"/>
              </a:rPr>
              <a:t>حـموضة </a:t>
            </a:r>
            <a:r>
              <a:rPr lang="ar-SA" altLang="en-US" sz="2400" b="1" dirty="0" smtClean="0">
                <a:solidFill>
                  <a:prstClr val="black"/>
                </a:solidFill>
                <a:ea typeface="Majalla UI"/>
              </a:rPr>
              <a:t>التربة. </a:t>
            </a:r>
          </a:p>
          <a:p>
            <a:pPr lvl="0" algn="just" rtl="1"/>
            <a:r>
              <a:rPr lang="ar-SA" altLang="en-US" sz="2400" b="1" dirty="0" smtClean="0">
                <a:solidFill>
                  <a:prstClr val="black"/>
                </a:solidFill>
                <a:ea typeface="Majalla UI"/>
              </a:rPr>
              <a:t>منخل، أو أي </a:t>
            </a:r>
            <a:r>
              <a:rPr lang="ar-SA" altLang="en-US" sz="2400" b="1" dirty="0">
                <a:solidFill>
                  <a:prstClr val="black"/>
                </a:solidFill>
                <a:ea typeface="Majalla UI"/>
              </a:rPr>
              <a:t>وسيلة </a:t>
            </a:r>
            <a:r>
              <a:rPr lang="ar-SA" altLang="en-US" sz="2400" b="1" dirty="0" smtClean="0">
                <a:solidFill>
                  <a:prstClr val="black"/>
                </a:solidFill>
                <a:ea typeface="Majalla UI"/>
              </a:rPr>
              <a:t>غربلة لتصنيف </a:t>
            </a:r>
            <a:r>
              <a:rPr lang="ar-SA" altLang="en-US" sz="2400" b="1" dirty="0">
                <a:solidFill>
                  <a:prstClr val="black"/>
                </a:solidFill>
                <a:ea typeface="Majalla UI"/>
              </a:rPr>
              <a:t>التربة </a:t>
            </a:r>
            <a:r>
              <a:rPr lang="ar-SA" altLang="en-US" sz="2400" b="1" dirty="0" smtClean="0">
                <a:solidFill>
                  <a:prstClr val="black"/>
                </a:solidFill>
                <a:ea typeface="Majalla UI"/>
              </a:rPr>
              <a:t>وتـحليلها.</a:t>
            </a:r>
            <a:endParaRPr lang="ar-SA" altLang="en-US" sz="2400" b="1" dirty="0">
              <a:solidFill>
                <a:prstClr val="black"/>
              </a:solidFill>
              <a:ea typeface="Majalla UI"/>
            </a:endParaRPr>
          </a:p>
          <a:p>
            <a:pPr lvl="0" algn="just" rtl="1"/>
            <a:r>
              <a:rPr lang="ar-SA" altLang="en-US" sz="2400" b="1" dirty="0" smtClean="0">
                <a:solidFill>
                  <a:prstClr val="black"/>
                </a:solidFill>
                <a:ea typeface="Majalla UI"/>
              </a:rPr>
              <a:t>جهاز </a:t>
            </a:r>
            <a:r>
              <a:rPr lang="ar-SA" altLang="en-US" sz="2400" b="1" dirty="0">
                <a:solidFill>
                  <a:prstClr val="black"/>
                </a:solidFill>
                <a:ea typeface="Majalla UI"/>
              </a:rPr>
              <a:t>وزن </a:t>
            </a:r>
            <a:r>
              <a:rPr lang="ar-SA" altLang="en-US" sz="2400" b="1" dirty="0" smtClean="0">
                <a:solidFill>
                  <a:prstClr val="black"/>
                </a:solidFill>
                <a:ea typeface="Majalla UI"/>
              </a:rPr>
              <a:t>ويفضل أن يكون </a:t>
            </a:r>
            <a:r>
              <a:rPr lang="ar-SA" altLang="en-US" sz="2400" b="1" dirty="0">
                <a:solidFill>
                  <a:prstClr val="black"/>
                </a:solidFill>
                <a:ea typeface="Majalla UI"/>
              </a:rPr>
              <a:t>مكانه في </a:t>
            </a:r>
            <a:r>
              <a:rPr lang="ar-SA" altLang="en-US" sz="2400" b="1" dirty="0" smtClean="0">
                <a:solidFill>
                  <a:prstClr val="black"/>
                </a:solidFill>
                <a:ea typeface="Majalla UI"/>
              </a:rPr>
              <a:t>منطقة تجمع فريق العمل.</a:t>
            </a:r>
          </a:p>
        </p:txBody>
      </p:sp>
    </p:spTree>
    <p:extLst>
      <p:ext uri="{BB962C8B-B14F-4D97-AF65-F5344CB8AC3E}">
        <p14:creationId xmlns:p14="http://schemas.microsoft.com/office/powerpoint/2010/main" val="1676824090"/>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3345" y="609600"/>
            <a:ext cx="8229600" cy="742950"/>
          </a:xfrm>
        </p:spPr>
        <p:txBody>
          <a:bodyPr/>
          <a:lstStyle/>
          <a:p>
            <a:pPr algn="ctr" rtl="1"/>
            <a:r>
              <a:rPr lang="ar-SA" altLang="en-US" sz="4000" b="1" dirty="0"/>
              <a:t> </a:t>
            </a:r>
            <a:r>
              <a:rPr lang="ar-SA" altLang="en-US" sz="4000" b="1" dirty="0" smtClean="0"/>
              <a:t>الخريطة الزمنية </a:t>
            </a:r>
            <a:r>
              <a:rPr lang="ar-SA" altLang="en-US" sz="4000" b="1" dirty="0"/>
              <a:t>ل</a:t>
            </a:r>
            <a:r>
              <a:rPr lang="ar-SA" altLang="en-US" sz="4000" b="1" dirty="0" smtClean="0"/>
              <a:t>لدارسة </a:t>
            </a:r>
            <a:r>
              <a:rPr lang="ar-SA" altLang="en-US" sz="4000" b="1" dirty="0"/>
              <a:t>ميدانية </a:t>
            </a:r>
          </a:p>
        </p:txBody>
      </p:sp>
      <p:sp>
        <p:nvSpPr>
          <p:cNvPr id="17411" name="Content Placeholder 2"/>
          <p:cNvSpPr>
            <a:spLocks noGrp="1"/>
          </p:cNvSpPr>
          <p:nvPr>
            <p:ph idx="1"/>
          </p:nvPr>
        </p:nvSpPr>
        <p:spPr>
          <a:xfrm>
            <a:off x="443345" y="1364095"/>
            <a:ext cx="8229600" cy="4953000"/>
          </a:xfrm>
        </p:spPr>
        <p:txBody>
          <a:bodyPr/>
          <a:lstStyle/>
          <a:p>
            <a:pPr lvl="0" algn="just" rtl="1"/>
            <a:r>
              <a:rPr lang="ar-SA" altLang="en-US" b="1" dirty="0">
                <a:ea typeface="Majalla UI"/>
              </a:rPr>
              <a:t> </a:t>
            </a:r>
            <a:r>
              <a:rPr lang="ar-SA" altLang="en-US" sz="2200" b="1" dirty="0" smtClean="0">
                <a:solidFill>
                  <a:prstClr val="black"/>
                </a:solidFill>
                <a:ea typeface="Majalla UI"/>
              </a:rPr>
              <a:t>تحدد الفترة الزمنية لمدة الدراسة الميدانية الـمقررة (خـمسة أيام مثلاً)، وتوضع الأعمال اليومية التي يجب تنفيذها كالآتي:</a:t>
            </a:r>
          </a:p>
          <a:p>
            <a:pPr lvl="0" algn="just" rtl="1"/>
            <a:r>
              <a:rPr lang="ar-SA" altLang="en-US" sz="2200" b="1" dirty="0" smtClean="0">
                <a:solidFill>
                  <a:prstClr val="black"/>
                </a:solidFill>
                <a:ea typeface="Majalla UI"/>
              </a:rPr>
              <a:t>اليوم الاول: </a:t>
            </a:r>
            <a:r>
              <a:rPr lang="ar-SA" altLang="en-US" sz="2200" b="1" dirty="0">
                <a:solidFill>
                  <a:prstClr val="black"/>
                </a:solidFill>
                <a:ea typeface="Majalla UI"/>
              </a:rPr>
              <a:t>التجول </a:t>
            </a:r>
            <a:r>
              <a:rPr lang="ar-SA" altLang="en-US" sz="2200" b="1" dirty="0" smtClean="0">
                <a:solidFill>
                  <a:prstClr val="black"/>
                </a:solidFill>
                <a:ea typeface="Majalla UI"/>
              </a:rPr>
              <a:t>والاستطلاع لفريق </a:t>
            </a:r>
            <a:r>
              <a:rPr lang="ar-SA" altLang="en-US" sz="2200" b="1" dirty="0">
                <a:solidFill>
                  <a:prstClr val="black"/>
                </a:solidFill>
                <a:ea typeface="Majalla UI"/>
              </a:rPr>
              <a:t>العمل في </a:t>
            </a:r>
            <a:r>
              <a:rPr lang="ar-SA" altLang="en-US" sz="2200" b="1" dirty="0" smtClean="0">
                <a:solidFill>
                  <a:prstClr val="black"/>
                </a:solidFill>
                <a:ea typeface="Majalla UI"/>
              </a:rPr>
              <a:t>الـمنطقة، بهدف التعرف عليها، </a:t>
            </a:r>
            <a:r>
              <a:rPr lang="ar-SA" altLang="en-US" sz="2200" b="1" dirty="0">
                <a:solidFill>
                  <a:prstClr val="black"/>
                </a:solidFill>
                <a:ea typeface="Majalla UI"/>
              </a:rPr>
              <a:t>واختيار عناصر </a:t>
            </a:r>
            <a:r>
              <a:rPr lang="ar-SA" altLang="en-US" sz="2200" b="1" dirty="0" smtClean="0">
                <a:solidFill>
                  <a:prstClr val="black"/>
                </a:solidFill>
                <a:ea typeface="Majalla UI"/>
              </a:rPr>
              <a:t>الدراسة الميدانية، </a:t>
            </a:r>
            <a:r>
              <a:rPr lang="ar-SA" altLang="en-US" sz="2200" b="1" dirty="0">
                <a:solidFill>
                  <a:prstClr val="black"/>
                </a:solidFill>
                <a:ea typeface="Majalla UI"/>
              </a:rPr>
              <a:t>ومقارنة الواقع مع </a:t>
            </a:r>
            <a:r>
              <a:rPr lang="ar-SA" altLang="en-US" sz="2200" b="1" dirty="0" smtClean="0">
                <a:solidFill>
                  <a:prstClr val="black"/>
                </a:solidFill>
                <a:ea typeface="Majalla UI"/>
              </a:rPr>
              <a:t>الصور الجوية والمرئيات الفضائية. </a:t>
            </a:r>
          </a:p>
          <a:p>
            <a:pPr lvl="0" algn="just" rtl="1"/>
            <a:r>
              <a:rPr lang="ar-SA" altLang="en-US" sz="2200" b="1" dirty="0">
                <a:solidFill>
                  <a:prstClr val="black"/>
                </a:solidFill>
                <a:ea typeface="Majalla UI"/>
              </a:rPr>
              <a:t>اليوم </a:t>
            </a:r>
            <a:r>
              <a:rPr lang="ar-SA" altLang="en-US" sz="2200" b="1" dirty="0" smtClean="0">
                <a:solidFill>
                  <a:prstClr val="black"/>
                </a:solidFill>
                <a:ea typeface="Majalla UI"/>
              </a:rPr>
              <a:t>الثاني: بدء العمل طبقاً لتقسيم مجموعات فريق العمل، وبعد الانتهاء في المساء تتم مراجعة </a:t>
            </a:r>
            <a:r>
              <a:rPr lang="ar-SA" altLang="en-US" sz="2200" b="1" dirty="0">
                <a:solidFill>
                  <a:prstClr val="black"/>
                </a:solidFill>
                <a:ea typeface="Majalla UI"/>
              </a:rPr>
              <a:t>ما تم </a:t>
            </a:r>
            <a:r>
              <a:rPr lang="ar-SA" altLang="en-US" sz="2200" b="1" dirty="0" smtClean="0">
                <a:solidFill>
                  <a:prstClr val="black"/>
                </a:solidFill>
                <a:ea typeface="Majalla UI"/>
              </a:rPr>
              <a:t>أنـجازه ومطابقته مع الصور </a:t>
            </a:r>
            <a:r>
              <a:rPr lang="ar-SA" altLang="en-US" sz="2200" b="1" dirty="0">
                <a:solidFill>
                  <a:prstClr val="black"/>
                </a:solidFill>
                <a:ea typeface="Majalla UI"/>
              </a:rPr>
              <a:t>الجوية </a:t>
            </a:r>
            <a:r>
              <a:rPr lang="ar-SA" altLang="en-US" sz="2200" b="1" dirty="0" smtClean="0">
                <a:solidFill>
                  <a:prstClr val="black"/>
                </a:solidFill>
                <a:ea typeface="Majalla UI"/>
              </a:rPr>
              <a:t>والمرئيات الفضائية، والشروع في عمل الخرائط الـميدانية.</a:t>
            </a:r>
          </a:p>
          <a:p>
            <a:pPr lvl="0" algn="just" rtl="1"/>
            <a:r>
              <a:rPr lang="ar-SA" altLang="en-US" sz="2200" b="1" dirty="0">
                <a:solidFill>
                  <a:prstClr val="black"/>
                </a:solidFill>
                <a:ea typeface="Majalla UI"/>
              </a:rPr>
              <a:t>اليوم الثالث </a:t>
            </a:r>
            <a:r>
              <a:rPr lang="ar-SA" altLang="en-US" sz="2200" b="1" dirty="0" smtClean="0">
                <a:solidFill>
                  <a:prstClr val="black"/>
                </a:solidFill>
                <a:ea typeface="Majalla UI"/>
              </a:rPr>
              <a:t>والرابع: أخذ العينات ورفع واسقاط أشكال </a:t>
            </a:r>
            <a:r>
              <a:rPr lang="ar-SA" altLang="en-US" sz="2200" b="1" dirty="0">
                <a:solidFill>
                  <a:prstClr val="black"/>
                </a:solidFill>
                <a:ea typeface="Majalla UI"/>
              </a:rPr>
              <a:t>سطح الارض على </a:t>
            </a:r>
            <a:r>
              <a:rPr lang="ar-SA" altLang="en-US" sz="2200" b="1" dirty="0" smtClean="0">
                <a:solidFill>
                  <a:prstClr val="black"/>
                </a:solidFill>
                <a:ea typeface="Majalla UI"/>
              </a:rPr>
              <a:t>الخرائط، </a:t>
            </a:r>
            <a:r>
              <a:rPr lang="ar-SA" altLang="en-US" sz="2200" b="1" dirty="0">
                <a:solidFill>
                  <a:prstClr val="black"/>
                </a:solidFill>
                <a:ea typeface="Majalla UI"/>
              </a:rPr>
              <a:t>وفي الـمساء اختبار عينات التربة </a:t>
            </a:r>
            <a:r>
              <a:rPr lang="ar-SA" altLang="en-US" sz="2200" b="1" dirty="0" smtClean="0">
                <a:solidFill>
                  <a:prstClr val="black"/>
                </a:solidFill>
                <a:ea typeface="Majalla UI"/>
              </a:rPr>
              <a:t> والصخور، ومقارنة الخرائط </a:t>
            </a:r>
            <a:r>
              <a:rPr lang="ar-SA" altLang="en-US" sz="2200" b="1" dirty="0">
                <a:solidFill>
                  <a:prstClr val="black"/>
                </a:solidFill>
                <a:ea typeface="Majalla UI"/>
              </a:rPr>
              <a:t>مع الصور </a:t>
            </a:r>
            <a:r>
              <a:rPr lang="ar-SA" altLang="en-US" sz="2200" b="1" dirty="0" smtClean="0">
                <a:solidFill>
                  <a:prstClr val="black"/>
                </a:solidFill>
                <a:ea typeface="Majalla UI"/>
              </a:rPr>
              <a:t>الجوية والمرئيات الفضائية. </a:t>
            </a:r>
          </a:p>
          <a:p>
            <a:pPr lvl="0" algn="just" rtl="1"/>
            <a:r>
              <a:rPr lang="ar-SA" altLang="en-US" sz="2200" b="1" dirty="0">
                <a:solidFill>
                  <a:prstClr val="black"/>
                </a:solidFill>
                <a:ea typeface="Majalla UI"/>
              </a:rPr>
              <a:t>اليوم </a:t>
            </a:r>
            <a:r>
              <a:rPr lang="ar-SA" altLang="en-US" sz="2200" b="1" dirty="0" smtClean="0">
                <a:solidFill>
                  <a:prstClr val="black"/>
                </a:solidFill>
                <a:ea typeface="Majalla UI"/>
              </a:rPr>
              <a:t>الخامس: </a:t>
            </a:r>
            <a:r>
              <a:rPr lang="ar-SA" altLang="en-US" sz="2200" b="1" dirty="0">
                <a:solidFill>
                  <a:prstClr val="black"/>
                </a:solidFill>
                <a:ea typeface="Majalla UI"/>
              </a:rPr>
              <a:t>استكمال النواقص </a:t>
            </a:r>
            <a:r>
              <a:rPr lang="ar-SA" altLang="en-US" sz="2200" b="1" dirty="0" smtClean="0">
                <a:solidFill>
                  <a:prstClr val="black"/>
                </a:solidFill>
                <a:ea typeface="Majalla UI"/>
              </a:rPr>
              <a:t>ومراجعة </a:t>
            </a:r>
            <a:r>
              <a:rPr lang="ar-SA" altLang="en-US" sz="2200" b="1" dirty="0">
                <a:solidFill>
                  <a:prstClr val="black"/>
                </a:solidFill>
                <a:ea typeface="Majalla UI"/>
              </a:rPr>
              <a:t>دفاتر </a:t>
            </a:r>
            <a:r>
              <a:rPr lang="ar-SA" altLang="en-US" sz="2200" b="1" dirty="0" smtClean="0">
                <a:solidFill>
                  <a:prstClr val="black"/>
                </a:solidFill>
                <a:ea typeface="Majalla UI"/>
              </a:rPr>
              <a:t>التسجيل والـملاحظات المدونة، والخرائط </a:t>
            </a:r>
            <a:r>
              <a:rPr lang="ar-SA" altLang="en-US" sz="2200" b="1" dirty="0">
                <a:solidFill>
                  <a:prstClr val="black"/>
                </a:solidFill>
                <a:ea typeface="Majalla UI"/>
              </a:rPr>
              <a:t>الـمنتجة </a:t>
            </a:r>
            <a:r>
              <a:rPr lang="ar-SA" altLang="en-US" sz="2200" b="1" dirty="0" smtClean="0">
                <a:solidFill>
                  <a:prstClr val="black"/>
                </a:solidFill>
                <a:ea typeface="Majalla UI"/>
              </a:rPr>
              <a:t>ميدانيا.</a:t>
            </a:r>
          </a:p>
        </p:txBody>
      </p:sp>
    </p:spTree>
    <p:extLst>
      <p:ext uri="{BB962C8B-B14F-4D97-AF65-F5344CB8AC3E}">
        <p14:creationId xmlns:p14="http://schemas.microsoft.com/office/powerpoint/2010/main" val="2680626239"/>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4872" y="914400"/>
            <a:ext cx="8229600" cy="742950"/>
          </a:xfrm>
        </p:spPr>
        <p:txBody>
          <a:bodyPr/>
          <a:lstStyle/>
          <a:p>
            <a:pPr algn="ctr" rtl="1"/>
            <a:r>
              <a:rPr lang="ar-SA" altLang="en-US" sz="4000" b="1" dirty="0"/>
              <a:t> </a:t>
            </a:r>
            <a:r>
              <a:rPr lang="ar-SA" altLang="en-US" sz="4000" b="1" dirty="0" smtClean="0"/>
              <a:t>ايجابيات مجموعات العمل في المسح الميداني </a:t>
            </a:r>
            <a:endParaRPr lang="ar-SA" altLang="en-US" sz="4000" b="1" dirty="0"/>
          </a:p>
        </p:txBody>
      </p:sp>
      <p:sp>
        <p:nvSpPr>
          <p:cNvPr id="17411" name="Content Placeholder 2"/>
          <p:cNvSpPr>
            <a:spLocks noGrp="1"/>
          </p:cNvSpPr>
          <p:nvPr>
            <p:ph idx="1"/>
          </p:nvPr>
        </p:nvSpPr>
        <p:spPr>
          <a:xfrm>
            <a:off x="443345" y="1898073"/>
            <a:ext cx="8229600" cy="4953000"/>
          </a:xfrm>
        </p:spPr>
        <p:txBody>
          <a:bodyPr/>
          <a:lstStyle/>
          <a:p>
            <a:pPr lvl="0" algn="just" rtl="1"/>
            <a:r>
              <a:rPr lang="ar-SA" altLang="en-US" b="1" dirty="0">
                <a:ea typeface="Majalla UI"/>
              </a:rPr>
              <a:t> </a:t>
            </a:r>
            <a:r>
              <a:rPr lang="ar-SA" altLang="en-US" sz="2200" b="1" dirty="0">
                <a:solidFill>
                  <a:prstClr val="black"/>
                </a:solidFill>
                <a:ea typeface="Majalla UI"/>
              </a:rPr>
              <a:t> </a:t>
            </a:r>
            <a:r>
              <a:rPr lang="ar-SA" altLang="en-US" sz="2400" b="1" dirty="0" smtClean="0">
                <a:solidFill>
                  <a:prstClr val="black"/>
                </a:solidFill>
                <a:ea typeface="Majalla UI"/>
              </a:rPr>
              <a:t>تقسيم المجموعات الميدانية والعمل </a:t>
            </a:r>
            <a:r>
              <a:rPr lang="ar-SA" altLang="en-US" sz="2400" b="1" dirty="0">
                <a:solidFill>
                  <a:prstClr val="black"/>
                </a:solidFill>
                <a:ea typeface="Majalla UI"/>
              </a:rPr>
              <a:t>كفريق واحد </a:t>
            </a:r>
            <a:r>
              <a:rPr lang="ar-SA" altLang="en-US" sz="2400" b="1" dirty="0" smtClean="0">
                <a:solidFill>
                  <a:prstClr val="black"/>
                </a:solidFill>
                <a:ea typeface="Majalla UI"/>
              </a:rPr>
              <a:t>له ايـجابيات </a:t>
            </a:r>
            <a:r>
              <a:rPr lang="ar-SA" altLang="en-US" sz="2400" b="1" dirty="0">
                <a:solidFill>
                  <a:prstClr val="black"/>
                </a:solidFill>
                <a:ea typeface="Majalla UI"/>
              </a:rPr>
              <a:t>عديدة منها </a:t>
            </a:r>
            <a:r>
              <a:rPr lang="ar-SA" altLang="en-US" sz="2400" b="1" dirty="0" smtClean="0">
                <a:solidFill>
                  <a:prstClr val="black"/>
                </a:solidFill>
                <a:ea typeface="Majalla UI"/>
              </a:rPr>
              <a:t>الآتي</a:t>
            </a:r>
            <a:r>
              <a:rPr lang="ar-SA" altLang="en-US" sz="2400" b="1" dirty="0" smtClean="0">
                <a:solidFill>
                  <a:prstClr val="black"/>
                </a:solidFill>
                <a:ea typeface="Majalla UI"/>
              </a:rPr>
              <a:t>:</a:t>
            </a:r>
            <a:endParaRPr lang="ar-SA" altLang="en-US" sz="2400" b="1" dirty="0" smtClean="0">
              <a:solidFill>
                <a:prstClr val="black"/>
              </a:solidFill>
              <a:ea typeface="Majalla UI"/>
            </a:endParaRPr>
          </a:p>
          <a:p>
            <a:pPr lvl="0" algn="just" rtl="1"/>
            <a:r>
              <a:rPr lang="ar-SA" altLang="en-US" sz="2400" b="1" dirty="0">
                <a:solidFill>
                  <a:prstClr val="black"/>
                </a:solidFill>
                <a:ea typeface="Majalla UI"/>
              </a:rPr>
              <a:t>انـجاز العمل في وقت </a:t>
            </a:r>
            <a:r>
              <a:rPr lang="ar-SA" altLang="en-US" sz="2400" b="1" dirty="0" smtClean="0">
                <a:solidFill>
                  <a:prstClr val="black"/>
                </a:solidFill>
                <a:ea typeface="Majalla UI"/>
              </a:rPr>
              <a:t>قصير وقياسي.</a:t>
            </a:r>
          </a:p>
          <a:p>
            <a:pPr lvl="0" algn="just" rtl="1"/>
            <a:r>
              <a:rPr lang="ar-SA" altLang="en-US" sz="2400" b="1" dirty="0" smtClean="0">
                <a:solidFill>
                  <a:prstClr val="black"/>
                </a:solidFill>
                <a:ea typeface="Majalla UI"/>
              </a:rPr>
              <a:t>تغطية </a:t>
            </a:r>
            <a:r>
              <a:rPr lang="ar-SA" altLang="en-US" sz="2400" b="1" dirty="0">
                <a:solidFill>
                  <a:prstClr val="black"/>
                </a:solidFill>
                <a:ea typeface="Majalla UI"/>
              </a:rPr>
              <a:t>مساحة </a:t>
            </a:r>
            <a:r>
              <a:rPr lang="ar-SA" altLang="en-US" sz="2400" b="1" dirty="0" smtClean="0">
                <a:solidFill>
                  <a:prstClr val="black"/>
                </a:solidFill>
                <a:ea typeface="Majalla UI"/>
              </a:rPr>
              <a:t>واسعة من منطقة الدراسة</a:t>
            </a:r>
          </a:p>
          <a:p>
            <a:pPr lvl="0" algn="just" rtl="1"/>
            <a:r>
              <a:rPr lang="ar-SA" altLang="en-US" sz="2400" b="1" dirty="0" smtClean="0">
                <a:solidFill>
                  <a:prstClr val="black"/>
                </a:solidFill>
                <a:ea typeface="Majalla UI"/>
              </a:rPr>
              <a:t> تبادل </a:t>
            </a:r>
            <a:r>
              <a:rPr lang="ar-SA" altLang="en-US" sz="2400" b="1" dirty="0">
                <a:solidFill>
                  <a:prstClr val="black"/>
                </a:solidFill>
                <a:ea typeface="Majalla UI"/>
              </a:rPr>
              <a:t>الخبرة ووجهات النظر </a:t>
            </a:r>
            <a:r>
              <a:rPr lang="ar-SA" altLang="en-US" sz="2400" b="1" dirty="0" smtClean="0">
                <a:solidFill>
                  <a:prstClr val="black"/>
                </a:solidFill>
                <a:ea typeface="Majalla UI"/>
              </a:rPr>
              <a:t>والأفكار بين </a:t>
            </a:r>
            <a:r>
              <a:rPr lang="ar-SA" altLang="en-US" sz="2400" b="1" dirty="0">
                <a:solidFill>
                  <a:prstClr val="black"/>
                </a:solidFill>
                <a:ea typeface="Majalla UI"/>
              </a:rPr>
              <a:t>أعضاء الفريق.</a:t>
            </a:r>
            <a:endParaRPr lang="ar-SA" altLang="en-US" sz="2400" b="1" dirty="0" smtClean="0">
              <a:solidFill>
                <a:prstClr val="black"/>
              </a:solidFill>
              <a:ea typeface="Majalla UI"/>
            </a:endParaRPr>
          </a:p>
          <a:p>
            <a:pPr lvl="0" algn="just" rtl="1"/>
            <a:r>
              <a:rPr lang="ar-SA" altLang="en-US" sz="2400" b="1" dirty="0">
                <a:solidFill>
                  <a:prstClr val="black"/>
                </a:solidFill>
                <a:ea typeface="Majalla UI"/>
              </a:rPr>
              <a:t> </a:t>
            </a:r>
            <a:r>
              <a:rPr lang="ar-SA" altLang="en-US" sz="2400" b="1" dirty="0" smtClean="0">
                <a:solidFill>
                  <a:prstClr val="black"/>
                </a:solidFill>
                <a:ea typeface="Majalla UI"/>
              </a:rPr>
              <a:t>انـجاز </a:t>
            </a:r>
            <a:r>
              <a:rPr lang="ar-SA" altLang="en-US" sz="2400" b="1" dirty="0">
                <a:solidFill>
                  <a:prstClr val="black"/>
                </a:solidFill>
                <a:ea typeface="Majalla UI"/>
              </a:rPr>
              <a:t>العمل بطريقة </a:t>
            </a:r>
            <a:r>
              <a:rPr lang="ar-SA" altLang="en-US" sz="2400" b="1" dirty="0" smtClean="0">
                <a:solidFill>
                  <a:prstClr val="black"/>
                </a:solidFill>
                <a:ea typeface="Majalla UI"/>
              </a:rPr>
              <a:t>منظمة ومنطقية. </a:t>
            </a:r>
          </a:p>
          <a:p>
            <a:pPr lvl="0" algn="just" rtl="1"/>
            <a:r>
              <a:rPr lang="ar-SA" altLang="en-US" sz="2400" b="1" dirty="0" smtClean="0">
                <a:solidFill>
                  <a:prstClr val="black"/>
                </a:solidFill>
                <a:ea typeface="Majalla UI"/>
              </a:rPr>
              <a:t>يسمح للمجموعات </a:t>
            </a:r>
            <a:r>
              <a:rPr lang="ar-SA" altLang="en-US" sz="2400" b="1" dirty="0">
                <a:solidFill>
                  <a:prstClr val="black"/>
                </a:solidFill>
                <a:ea typeface="Majalla UI"/>
              </a:rPr>
              <a:t>باهتمامات </a:t>
            </a:r>
            <a:r>
              <a:rPr lang="ar-SA" altLang="en-US" sz="2400" b="1" dirty="0" smtClean="0">
                <a:solidFill>
                  <a:prstClr val="black"/>
                </a:solidFill>
                <a:ea typeface="Majalla UI"/>
              </a:rPr>
              <a:t>متباينة.</a:t>
            </a:r>
          </a:p>
          <a:p>
            <a:pPr lvl="0" algn="just" rtl="1"/>
            <a:r>
              <a:rPr lang="ar-SA" altLang="en-US" sz="2400" b="1" dirty="0" smtClean="0">
                <a:solidFill>
                  <a:prstClr val="black"/>
                </a:solidFill>
                <a:ea typeface="Majalla UI"/>
              </a:rPr>
              <a:t>التركيز </a:t>
            </a:r>
            <a:r>
              <a:rPr lang="ar-SA" altLang="en-US" sz="2400" b="1" dirty="0">
                <a:solidFill>
                  <a:prstClr val="black"/>
                </a:solidFill>
                <a:ea typeface="Majalla UI"/>
              </a:rPr>
              <a:t>على </a:t>
            </a:r>
            <a:r>
              <a:rPr lang="ar-SA" altLang="en-US" sz="2400" b="1" dirty="0" smtClean="0">
                <a:solidFill>
                  <a:prstClr val="black"/>
                </a:solidFill>
                <a:ea typeface="Majalla UI"/>
              </a:rPr>
              <a:t>ظاهرة طبيعية واحدة، دون </a:t>
            </a:r>
            <a:r>
              <a:rPr lang="ar-SA" altLang="en-US" sz="2400" b="1" dirty="0">
                <a:solidFill>
                  <a:prstClr val="black"/>
                </a:solidFill>
                <a:ea typeface="Majalla UI"/>
              </a:rPr>
              <a:t>اغفال العوامل </a:t>
            </a:r>
            <a:r>
              <a:rPr lang="ar-SA" altLang="en-US" sz="2400" b="1" dirty="0" smtClean="0">
                <a:solidFill>
                  <a:prstClr val="black"/>
                </a:solidFill>
                <a:ea typeface="Majalla UI"/>
              </a:rPr>
              <a:t>الجغرافية الاخرى. </a:t>
            </a:r>
          </a:p>
          <a:p>
            <a:pPr lvl="0" algn="just" rtl="1"/>
            <a:r>
              <a:rPr lang="ar-SA" altLang="en-US" sz="2400" b="1" dirty="0">
                <a:solidFill>
                  <a:prstClr val="black"/>
                </a:solidFill>
                <a:ea typeface="Majalla UI"/>
              </a:rPr>
              <a:t> </a:t>
            </a:r>
            <a:r>
              <a:rPr lang="ar-SA" altLang="en-US" sz="2400" b="1" dirty="0" smtClean="0">
                <a:solidFill>
                  <a:prstClr val="black"/>
                </a:solidFill>
                <a:ea typeface="Majalla UI"/>
              </a:rPr>
              <a:t>إنتاج  </a:t>
            </a:r>
            <a:r>
              <a:rPr lang="ar-SA" altLang="en-US" sz="2400" b="1" dirty="0">
                <a:solidFill>
                  <a:prstClr val="black"/>
                </a:solidFill>
                <a:ea typeface="Majalla UI"/>
              </a:rPr>
              <a:t>خرائط عديدة مكملة </a:t>
            </a:r>
            <a:r>
              <a:rPr lang="ar-SA" altLang="en-US" sz="2400" b="1" dirty="0" smtClean="0">
                <a:solidFill>
                  <a:prstClr val="black"/>
                </a:solidFill>
                <a:ea typeface="Majalla UI"/>
              </a:rPr>
              <a:t>لبعضها، ذات </a:t>
            </a:r>
            <a:r>
              <a:rPr lang="ar-SA" altLang="en-US" sz="2400" b="1" dirty="0">
                <a:solidFill>
                  <a:prstClr val="black"/>
                </a:solidFill>
                <a:ea typeface="Majalla UI"/>
              </a:rPr>
              <a:t>فائدة غير مـحدودة.</a:t>
            </a:r>
            <a:endParaRPr lang="ar-SA" altLang="en-US" sz="2400" b="1" dirty="0" smtClean="0">
              <a:solidFill>
                <a:prstClr val="black"/>
              </a:solidFill>
              <a:ea typeface="Majalla UI"/>
            </a:endParaRPr>
          </a:p>
        </p:txBody>
      </p:sp>
    </p:spTree>
    <p:extLst>
      <p:ext uri="{BB962C8B-B14F-4D97-AF65-F5344CB8AC3E}">
        <p14:creationId xmlns:p14="http://schemas.microsoft.com/office/powerpoint/2010/main" val="585729325"/>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209800" y="1600200"/>
            <a:ext cx="4648200" cy="2743200"/>
          </a:xfrm>
          <a:prstGeom prst="rect">
            <a:avLst/>
          </a:prstGeom>
        </p:spPr>
        <p:txBody>
          <a:bodyPr wrap="none" fromWordArt="1">
            <a:prstTxWarp prst="textPlain">
              <a:avLst>
                <a:gd name="adj" fmla="val 51392"/>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الدراسة الميدانية</a:t>
            </a:r>
          </a:p>
        </p:txBody>
      </p:sp>
    </p:spTree>
    <p:extLst>
      <p:ext uri="{BB962C8B-B14F-4D97-AF65-F5344CB8AC3E}">
        <p14:creationId xmlns:p14="http://schemas.microsoft.com/office/powerpoint/2010/main" val="566259750"/>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685800"/>
            <a:ext cx="8229600" cy="742950"/>
          </a:xfrm>
        </p:spPr>
        <p:txBody>
          <a:bodyPr/>
          <a:lstStyle/>
          <a:p>
            <a:pPr algn="ctr" rtl="1"/>
            <a:r>
              <a:rPr lang="ar-SA" altLang="en-US" sz="4000" b="1" dirty="0"/>
              <a:t>الإطار </a:t>
            </a:r>
            <a:r>
              <a:rPr lang="ar-SA" altLang="en-US" sz="4000" b="1" dirty="0" smtClean="0"/>
              <a:t>العام للدراسة الميدانية </a:t>
            </a:r>
            <a:r>
              <a:rPr lang="ar-SA" altLang="en-US" sz="4000" b="1" dirty="0" smtClean="0"/>
              <a:t>الجيومورفولوجية  </a:t>
            </a:r>
            <a:endParaRPr lang="en-US" altLang="en-US" sz="4000" b="1" dirty="0" smtClean="0"/>
          </a:p>
        </p:txBody>
      </p:sp>
      <p:sp>
        <p:nvSpPr>
          <p:cNvPr id="17411" name="Content Placeholder 2"/>
          <p:cNvSpPr>
            <a:spLocks noGrp="1"/>
          </p:cNvSpPr>
          <p:nvPr>
            <p:ph idx="1"/>
          </p:nvPr>
        </p:nvSpPr>
        <p:spPr>
          <a:xfrm>
            <a:off x="454891" y="1428750"/>
            <a:ext cx="8229600" cy="4800600"/>
          </a:xfrm>
        </p:spPr>
        <p:txBody>
          <a:bodyPr/>
          <a:lstStyle/>
          <a:p>
            <a:pPr algn="just" rtl="1"/>
            <a:r>
              <a:rPr lang="ar-SA" altLang="en-US" b="1" dirty="0">
                <a:ea typeface="Majalla UI"/>
              </a:rPr>
              <a:t> </a:t>
            </a:r>
            <a:r>
              <a:rPr lang="ar-SA" altLang="en-US" sz="2200" b="1" dirty="0" smtClean="0">
                <a:ea typeface="Majalla UI"/>
              </a:rPr>
              <a:t>ينحصر الإطار العام الدراسة الميدانية لدى </a:t>
            </a:r>
            <a:r>
              <a:rPr lang="ar-SA" altLang="en-US" sz="2200" b="1" dirty="0" smtClean="0">
                <a:ea typeface="Majalla UI"/>
              </a:rPr>
              <a:t>الجيومورفولوجي </a:t>
            </a:r>
            <a:r>
              <a:rPr lang="ar-SA" altLang="en-US" sz="2200" b="1" dirty="0" smtClean="0">
                <a:ea typeface="Majalla UI"/>
              </a:rPr>
              <a:t>عند </a:t>
            </a:r>
            <a:r>
              <a:rPr lang="ar-SA" altLang="en-US" sz="2200" b="1" dirty="0" smtClean="0">
                <a:ea typeface="Majalla UI"/>
              </a:rPr>
              <a:t>دراسة </a:t>
            </a:r>
            <a:r>
              <a:rPr lang="ar-SA" altLang="en-US" sz="2200" b="1" dirty="0" smtClean="0">
                <a:ea typeface="Majalla UI"/>
              </a:rPr>
              <a:t>أشكال سطح الأرض المتعددة، </a:t>
            </a:r>
            <a:r>
              <a:rPr lang="ar-SA" altLang="en-US" sz="2200" b="1" dirty="0" smtClean="0">
                <a:ea typeface="Majalla UI"/>
              </a:rPr>
              <a:t>أن يأخذ </a:t>
            </a:r>
            <a:r>
              <a:rPr lang="ar-SA" altLang="en-US" sz="2200" b="1" dirty="0" smtClean="0">
                <a:ea typeface="Majalla UI"/>
              </a:rPr>
              <a:t>بعين الاعتبار </a:t>
            </a:r>
            <a:r>
              <a:rPr lang="ar-SA" altLang="en-US" sz="2200" b="1" dirty="0" smtClean="0">
                <a:ea typeface="Majalla UI"/>
              </a:rPr>
              <a:t>أربع </a:t>
            </a:r>
            <a:r>
              <a:rPr lang="ar-SA" altLang="en-US" sz="2200" b="1" dirty="0" smtClean="0">
                <a:ea typeface="Majalla UI"/>
              </a:rPr>
              <a:t>موضوعات أساسية. هي: خصائص البنية ­ والعامل والعمليات ­وشكل ­ التطور </a:t>
            </a:r>
            <a:r>
              <a:rPr lang="ar-SA" altLang="en-US" sz="2200" b="1" dirty="0" smtClean="0">
                <a:ea typeface="Majalla UI"/>
              </a:rPr>
              <a:t>الجيومورفولوجي </a:t>
            </a:r>
            <a:endParaRPr lang="ar-SA" altLang="en-US" sz="2200" b="1" dirty="0" smtClean="0">
              <a:ea typeface="Majalla UI"/>
            </a:endParaRPr>
          </a:p>
          <a:p>
            <a:pPr algn="just" rtl="1"/>
            <a:r>
              <a:rPr lang="ar-SA" altLang="en-US" sz="2200" b="1" dirty="0" smtClean="0">
                <a:ea typeface="Majalla UI"/>
              </a:rPr>
              <a:t>يقوم أثناء </a:t>
            </a:r>
            <a:r>
              <a:rPr lang="ar-SA" altLang="en-US" sz="2200" b="1" dirty="0" smtClean="0">
                <a:ea typeface="Majalla UI"/>
              </a:rPr>
              <a:t>هذه </a:t>
            </a:r>
            <a:r>
              <a:rPr lang="ar-SA" altLang="en-US" sz="2200" b="1" dirty="0" smtClean="0">
                <a:ea typeface="Majalla UI"/>
              </a:rPr>
              <a:t>الدراسة بتسجيل أكبر قدر ممكن من التفاصيل الميدانية التي ترتبط بالموضوع . كما يعطي اهتماما خاصا لما هو غامض أو غير مؤكد في خرائطه التي أسقطت من الصور الجوية والخراط الطبوغرافية والجيولوجية، ويحاول أن يجد الإجابة على الاستفسارات التي سجلها أثناء تحليل الخرائط والصور </a:t>
            </a:r>
            <a:r>
              <a:rPr lang="ar-SA" altLang="en-US" sz="2200" b="1" dirty="0" smtClean="0">
                <a:ea typeface="Majalla UI"/>
              </a:rPr>
              <a:t>الجوية. </a:t>
            </a:r>
            <a:endParaRPr lang="ar-SA" altLang="en-US" sz="2200" b="1" dirty="0" smtClean="0">
              <a:ea typeface="Majalla UI"/>
            </a:endParaRPr>
          </a:p>
          <a:p>
            <a:pPr algn="just" rtl="1"/>
            <a:r>
              <a:rPr lang="ar-SA" altLang="en-US" sz="2200" b="1" dirty="0" smtClean="0">
                <a:ea typeface="Majalla UI"/>
              </a:rPr>
              <a:t>كما ينبغي عليه إجراء القياسات أو أخذ العينات وإسقاط مخططات تفصيلية لهذه الأشكال أو الظواهر لأن هذه البيانات قد تضيف شيئا جديدا عن منطقة الدراسة وقد تكون بعض الأشكال أو الظواهر ذات أهمية خاصة رغم صغر حجمها.</a:t>
            </a:r>
          </a:p>
          <a:p>
            <a:pPr algn="just" rtl="1"/>
            <a:r>
              <a:rPr lang="ar-SA" altLang="en-US" sz="2200" b="1" dirty="0" smtClean="0">
                <a:ea typeface="Majalla UI"/>
              </a:rPr>
              <a:t>ونشير هنا إلى الخطوات المتبعة في الدراسة الميدانية، مع ملاحظة أن ذلك لا يغطي إلا جزءا فقط مما يمكن القيام به أثناء الدراسة الميدانية في المناطق المختلفة. </a:t>
            </a:r>
          </a:p>
        </p:txBody>
      </p:sp>
    </p:spTree>
    <p:extLst>
      <p:ext uri="{BB962C8B-B14F-4D97-AF65-F5344CB8AC3E}">
        <p14:creationId xmlns:p14="http://schemas.microsoft.com/office/powerpoint/2010/main" val="3783215118"/>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685800"/>
            <a:ext cx="8229600" cy="742950"/>
          </a:xfrm>
        </p:spPr>
        <p:txBody>
          <a:bodyPr/>
          <a:lstStyle/>
          <a:p>
            <a:pPr algn="ctr" rtl="1"/>
            <a:r>
              <a:rPr lang="ar-SA" altLang="en-US" sz="4000" b="1" dirty="0"/>
              <a:t>خصائص البنية التضاريسية</a:t>
            </a:r>
            <a:endParaRPr lang="en-US" altLang="en-US" sz="4000" b="1" dirty="0" smtClean="0"/>
          </a:p>
        </p:txBody>
      </p:sp>
      <p:sp>
        <p:nvSpPr>
          <p:cNvPr id="17411" name="Content Placeholder 2"/>
          <p:cNvSpPr>
            <a:spLocks noGrp="1"/>
          </p:cNvSpPr>
          <p:nvPr>
            <p:ph idx="1"/>
          </p:nvPr>
        </p:nvSpPr>
        <p:spPr>
          <a:xfrm>
            <a:off x="454891" y="1428750"/>
            <a:ext cx="8229600" cy="4800600"/>
          </a:xfrm>
        </p:spPr>
        <p:txBody>
          <a:bodyPr/>
          <a:lstStyle/>
          <a:p>
            <a:pPr algn="just" rtl="1"/>
            <a:r>
              <a:rPr lang="ar-SA" altLang="en-US" sz="2400" b="1" dirty="0" smtClean="0">
                <a:ea typeface="Majalla UI"/>
              </a:rPr>
              <a:t>يولي </a:t>
            </a:r>
            <a:r>
              <a:rPr lang="ar-SA" altLang="en-US" sz="2400" b="1" dirty="0" smtClean="0">
                <a:ea typeface="Majalla UI"/>
              </a:rPr>
              <a:t>الجيومورفولوجي </a:t>
            </a:r>
            <a:r>
              <a:rPr lang="ar-SA" altLang="en-US" sz="2400" b="1" dirty="0">
                <a:ea typeface="Majalla UI"/>
              </a:rPr>
              <a:t>اهتماما خاصا بالبنية </a:t>
            </a:r>
            <a:r>
              <a:rPr lang="ar-SA" altLang="en-US" sz="2400" b="1" dirty="0" smtClean="0">
                <a:ea typeface="Majalla UI"/>
              </a:rPr>
              <a:t>التضاريسية من </a:t>
            </a:r>
            <a:r>
              <a:rPr lang="ar-SA" altLang="en-US" sz="2400" b="1" dirty="0">
                <a:ea typeface="Majalla UI"/>
              </a:rPr>
              <a:t>حيث الجوانب التي تؤثر </a:t>
            </a:r>
            <a:r>
              <a:rPr lang="ar-SA" altLang="en-US" sz="2400" b="1" dirty="0" smtClean="0">
                <a:ea typeface="Majalla UI"/>
              </a:rPr>
              <a:t>وتتأثر </a:t>
            </a:r>
            <a:r>
              <a:rPr lang="ar-SA" altLang="en-US" sz="2400" b="1" dirty="0">
                <a:ea typeface="Majalla UI"/>
              </a:rPr>
              <a:t>بالتعرية </a:t>
            </a:r>
            <a:r>
              <a:rPr lang="ar-SA" altLang="en-US" sz="2400" b="1" dirty="0" smtClean="0">
                <a:ea typeface="Majalla UI"/>
              </a:rPr>
              <a:t>وهكذا؛ حيث يسجل </a:t>
            </a:r>
            <a:r>
              <a:rPr lang="ar-SA" altLang="en-US" sz="2400" b="1" dirty="0">
                <a:ea typeface="Majalla UI"/>
              </a:rPr>
              <a:t>كل ما يمكنه من بيانات عن هذين الجانبين. ومن أهم ما يسجل ما </a:t>
            </a:r>
            <a:r>
              <a:rPr lang="ar-SA" altLang="en-US" sz="2400" b="1" dirty="0" smtClean="0">
                <a:ea typeface="Majalla UI"/>
              </a:rPr>
              <a:t>يأتي:</a:t>
            </a:r>
          </a:p>
          <a:p>
            <a:pPr algn="just" rtl="1"/>
            <a:r>
              <a:rPr lang="ar-SA" altLang="en-US" sz="2400" b="1" dirty="0">
                <a:ea typeface="Majalla UI"/>
              </a:rPr>
              <a:t>حصر </a:t>
            </a:r>
            <a:r>
              <a:rPr lang="ar-SA" altLang="en-US" sz="2400" b="1" dirty="0" smtClean="0">
                <a:ea typeface="Majalla UI"/>
              </a:rPr>
              <a:t>وتصنيف </a:t>
            </a:r>
            <a:r>
              <a:rPr lang="ar-SA" altLang="en-US" sz="2400" b="1" dirty="0">
                <a:ea typeface="Majalla UI"/>
              </a:rPr>
              <a:t>درجة ميل الطبقات واتجاهه في أكبر عدد من المناطق مع الاهتمام بالميل </a:t>
            </a:r>
            <a:r>
              <a:rPr lang="ar-SA" altLang="en-US" sz="2400" b="1" dirty="0" smtClean="0">
                <a:ea typeface="Majalla UI"/>
              </a:rPr>
              <a:t>المرتفع، ويستخدم </a:t>
            </a:r>
            <a:r>
              <a:rPr lang="ar-SA" altLang="en-US" sz="2400" b="1" dirty="0">
                <a:ea typeface="Majalla UI"/>
              </a:rPr>
              <a:t>في </a:t>
            </a:r>
            <a:r>
              <a:rPr lang="ar-SA" altLang="en-US" sz="2400" b="1" dirty="0" smtClean="0">
                <a:ea typeface="Majalla UI"/>
              </a:rPr>
              <a:t>ذلك </a:t>
            </a:r>
            <a:r>
              <a:rPr lang="ar-SA" altLang="en-US" sz="2400" b="1" dirty="0">
                <a:ea typeface="Majalla UI"/>
              </a:rPr>
              <a:t>البوصلة </a:t>
            </a:r>
            <a:r>
              <a:rPr lang="ar-SA" altLang="en-US" sz="2400" b="1" dirty="0" smtClean="0">
                <a:ea typeface="Majalla UI"/>
              </a:rPr>
              <a:t>المحتوية </a:t>
            </a:r>
            <a:r>
              <a:rPr lang="ar-SA" altLang="en-US" sz="2400" b="1" dirty="0">
                <a:ea typeface="Majalla UI"/>
              </a:rPr>
              <a:t>على مقياس الميل </a:t>
            </a:r>
            <a:r>
              <a:rPr lang="ar-SA" altLang="en-US" sz="2400" b="1" dirty="0" smtClean="0">
                <a:ea typeface="Majalla UI"/>
              </a:rPr>
              <a:t>والانحدار</a:t>
            </a:r>
            <a:r>
              <a:rPr lang="ar-SA" altLang="en-US" sz="2400" b="1" dirty="0">
                <a:ea typeface="Majalla UI"/>
              </a:rPr>
              <a:t>. </a:t>
            </a:r>
            <a:r>
              <a:rPr lang="ar-SA" altLang="en-US" sz="2400" b="1" dirty="0" smtClean="0">
                <a:ea typeface="Majalla UI"/>
              </a:rPr>
              <a:t>مع تسجيل </a:t>
            </a:r>
            <a:r>
              <a:rPr lang="ar-SA" altLang="en-US" sz="2400" b="1" dirty="0">
                <a:ea typeface="Majalla UI"/>
              </a:rPr>
              <a:t>موقع القياس واتجاه الميل بدقة على الخرائط التمهيدية التي سبق إعدادها مع إبراز التنافر و التطابق في الأشكال التضاريسية بين انحدار السطح و ميل الطبقات </a:t>
            </a:r>
            <a:r>
              <a:rPr lang="ar-SA" altLang="en-US" sz="2400" b="1" dirty="0" smtClean="0">
                <a:ea typeface="Majalla UI"/>
              </a:rPr>
              <a:t>الجيولوجية، </a:t>
            </a:r>
            <a:r>
              <a:rPr lang="ar-SA" altLang="en-US" sz="2400" b="1" dirty="0">
                <a:ea typeface="Majalla UI"/>
              </a:rPr>
              <a:t>مع توضيح ما </a:t>
            </a:r>
            <a:r>
              <a:rPr lang="ar-SA" altLang="en-US" sz="2400" b="1" dirty="0" smtClean="0">
                <a:ea typeface="Majalla UI"/>
              </a:rPr>
              <a:t>إذا </a:t>
            </a:r>
            <a:r>
              <a:rPr lang="ar-SA" altLang="en-US" sz="2400" b="1" dirty="0">
                <a:ea typeface="Majalla UI"/>
              </a:rPr>
              <a:t>كان </a:t>
            </a:r>
            <a:r>
              <a:rPr lang="ar-SA" altLang="en-US" sz="2400" b="1" dirty="0" smtClean="0">
                <a:ea typeface="Majalla UI"/>
              </a:rPr>
              <a:t>الاختلاف الناتج بينهما كان </a:t>
            </a:r>
            <a:r>
              <a:rPr lang="ar-SA" altLang="en-US" sz="2400" b="1" dirty="0">
                <a:ea typeface="Majalla UI"/>
              </a:rPr>
              <a:t>عن </a:t>
            </a:r>
            <a:r>
              <a:rPr lang="ar-SA" altLang="en-US" sz="2400" b="1" dirty="0" smtClean="0">
                <a:ea typeface="Majalla UI"/>
              </a:rPr>
              <a:t>النحت </a:t>
            </a:r>
            <a:r>
              <a:rPr lang="ar-SA" altLang="en-US" sz="2400" b="1" dirty="0">
                <a:ea typeface="Majalla UI"/>
              </a:rPr>
              <a:t>أم </a:t>
            </a:r>
            <a:r>
              <a:rPr lang="ar-SA" altLang="en-US" sz="2400" b="1" dirty="0" err="1" smtClean="0">
                <a:ea typeface="Majalla UI"/>
              </a:rPr>
              <a:t>الإرساب</a:t>
            </a:r>
            <a:r>
              <a:rPr lang="ar-SA" altLang="en-US" sz="2400" b="1" dirty="0" smtClean="0">
                <a:ea typeface="Majalla UI"/>
              </a:rPr>
              <a:t>. </a:t>
            </a:r>
          </a:p>
          <a:p>
            <a:pPr algn="just" rtl="1"/>
            <a:r>
              <a:rPr lang="ar-SA" altLang="en-US" sz="2400" b="1" dirty="0" smtClean="0">
                <a:ea typeface="Majalla UI"/>
              </a:rPr>
              <a:t>يدرس بدقة سمك </a:t>
            </a:r>
            <a:r>
              <a:rPr lang="ar-SA" altLang="en-US" sz="2400" b="1" dirty="0">
                <a:ea typeface="Majalla UI"/>
              </a:rPr>
              <a:t>الطبقات الرئيسية في المنطقة </a:t>
            </a:r>
            <a:r>
              <a:rPr lang="ar-SA" altLang="en-US" sz="2400" b="1" dirty="0" smtClean="0">
                <a:ea typeface="Majalla UI"/>
              </a:rPr>
              <a:t>ومقدار </a:t>
            </a:r>
            <a:r>
              <a:rPr lang="ar-SA" altLang="en-US" sz="2400" b="1" dirty="0">
                <a:ea typeface="Majalla UI"/>
              </a:rPr>
              <a:t>وضوح الآفاق </a:t>
            </a:r>
            <a:r>
              <a:rPr lang="ar-SA" altLang="en-US" sz="2400" b="1" dirty="0" smtClean="0">
                <a:ea typeface="Majalla UI"/>
              </a:rPr>
              <a:t>الطبقية </a:t>
            </a:r>
            <a:r>
              <a:rPr lang="ar-SA" altLang="en-US" sz="2400" b="1" dirty="0">
                <a:ea typeface="Majalla UI"/>
              </a:rPr>
              <a:t>بين الطبقات </a:t>
            </a:r>
            <a:r>
              <a:rPr lang="ar-SA" altLang="en-US" sz="2400" b="1" dirty="0" smtClean="0">
                <a:ea typeface="Majalla UI"/>
              </a:rPr>
              <a:t>المختلفة، مع </a:t>
            </a:r>
            <a:r>
              <a:rPr lang="ar-SA" altLang="en-US" sz="2400" b="1" dirty="0">
                <a:ea typeface="Majalla UI"/>
              </a:rPr>
              <a:t>ربط هذه العناصر بشكل سطح الأرض عن طريق الملاحظة الدقيقة. </a:t>
            </a:r>
            <a:endParaRPr lang="ar-SA" altLang="en-US" sz="2400" b="1" dirty="0" smtClean="0">
              <a:ea typeface="Majalla UI"/>
            </a:endParaRPr>
          </a:p>
        </p:txBody>
      </p:sp>
    </p:spTree>
    <p:extLst>
      <p:ext uri="{BB962C8B-B14F-4D97-AF65-F5344CB8AC3E}">
        <p14:creationId xmlns:p14="http://schemas.microsoft.com/office/powerpoint/2010/main" val="1771165982"/>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685800"/>
            <a:ext cx="8229600" cy="742950"/>
          </a:xfrm>
        </p:spPr>
        <p:txBody>
          <a:bodyPr/>
          <a:lstStyle/>
          <a:p>
            <a:pPr algn="ctr" rtl="1"/>
            <a:r>
              <a:rPr lang="ar-SA" altLang="en-US" sz="4000" b="1" dirty="0"/>
              <a:t>خصائص البنية التضاريسية</a:t>
            </a:r>
            <a:endParaRPr lang="en-US" altLang="en-US" sz="4000" b="1" dirty="0" smtClean="0"/>
          </a:p>
        </p:txBody>
      </p:sp>
      <p:sp>
        <p:nvSpPr>
          <p:cNvPr id="17411" name="Content Placeholder 2"/>
          <p:cNvSpPr>
            <a:spLocks noGrp="1"/>
          </p:cNvSpPr>
          <p:nvPr>
            <p:ph idx="1"/>
          </p:nvPr>
        </p:nvSpPr>
        <p:spPr>
          <a:xfrm>
            <a:off x="454891" y="1428750"/>
            <a:ext cx="8229600" cy="4972050"/>
          </a:xfrm>
        </p:spPr>
        <p:txBody>
          <a:bodyPr/>
          <a:lstStyle/>
          <a:p>
            <a:pPr algn="just" rtl="1"/>
            <a:r>
              <a:rPr lang="ar-SA" altLang="en-US" sz="2200" b="1" dirty="0">
                <a:ea typeface="Majalla UI"/>
              </a:rPr>
              <a:t>تصنف أنماط الانحدارات في السفوح وتربط بنفس الاستنتاجات السابقة، ويبحث عن علاقاتها بسطح عدم التوافق إن كان ظاهرا. </a:t>
            </a:r>
          </a:p>
          <a:p>
            <a:pPr algn="just" rtl="1"/>
            <a:r>
              <a:rPr lang="ar-SA" altLang="en-US" sz="2200" b="1" dirty="0" smtClean="0">
                <a:ea typeface="Majalla UI"/>
              </a:rPr>
              <a:t>في </a:t>
            </a:r>
            <a:r>
              <a:rPr lang="ar-SA" altLang="en-US" sz="2200" b="1" dirty="0">
                <a:ea typeface="Majalla UI"/>
              </a:rPr>
              <a:t>هذا الصدد تؤخذ ملاحظات دقيقة عن سطوح عدم التوافق إن وجدت من حيث أهمية هذه السطوح في تسهيل التعرية حسبما يتبين من خصائصها الميدانية طبقا لمظهر التفكك والتحلل أو النحت الذي أصابها مع تفصيل نوع </a:t>
            </a:r>
            <a:r>
              <a:rPr lang="ar-SA" altLang="en-US" sz="2200" b="1" dirty="0" smtClean="0">
                <a:ea typeface="Majalla UI"/>
              </a:rPr>
              <a:t>وحجم </a:t>
            </a:r>
            <a:r>
              <a:rPr lang="ar-SA" altLang="en-US" sz="2200" b="1" dirty="0" err="1" smtClean="0">
                <a:ea typeface="Majalla UI"/>
              </a:rPr>
              <a:t>المفتتات</a:t>
            </a:r>
            <a:r>
              <a:rPr lang="ar-SA" altLang="en-US" sz="2200" b="1" dirty="0" smtClean="0">
                <a:ea typeface="Majalla UI"/>
              </a:rPr>
              <a:t> </a:t>
            </a:r>
            <a:r>
              <a:rPr lang="ar-SA" altLang="en-US" sz="2200" b="1" dirty="0">
                <a:ea typeface="Majalla UI"/>
              </a:rPr>
              <a:t>الموجودة بها </a:t>
            </a:r>
            <a:r>
              <a:rPr lang="ar-SA" altLang="en-US" sz="2200" b="1" dirty="0" smtClean="0">
                <a:ea typeface="Majalla UI"/>
              </a:rPr>
              <a:t>ومدى </a:t>
            </a:r>
            <a:r>
              <a:rPr lang="ar-SA" altLang="en-US" sz="2200" b="1" dirty="0">
                <a:ea typeface="Majalla UI"/>
              </a:rPr>
              <a:t>تماسك هذه </a:t>
            </a:r>
            <a:r>
              <a:rPr lang="ar-SA" altLang="en-US" sz="2200" b="1" dirty="0" err="1">
                <a:ea typeface="Majalla UI"/>
              </a:rPr>
              <a:t>المفتتات</a:t>
            </a:r>
            <a:r>
              <a:rPr lang="ar-SA" altLang="en-US" sz="2200" b="1" dirty="0">
                <a:ea typeface="Majalla UI"/>
              </a:rPr>
              <a:t> </a:t>
            </a:r>
            <a:r>
              <a:rPr lang="ar-SA" altLang="en-US" sz="2200" b="1" dirty="0" smtClean="0">
                <a:ea typeface="Majalla UI"/>
              </a:rPr>
              <a:t>أو الرسوبيات</a:t>
            </a:r>
            <a:r>
              <a:rPr lang="ar-SA" altLang="en-US" sz="2200" b="1" dirty="0">
                <a:ea typeface="Majalla UI"/>
              </a:rPr>
              <a:t>. </a:t>
            </a:r>
            <a:endParaRPr lang="ar-SA" altLang="en-US" sz="2200" b="1" dirty="0" smtClean="0">
              <a:ea typeface="Majalla UI"/>
            </a:endParaRPr>
          </a:p>
          <a:p>
            <a:pPr algn="just" rtl="1"/>
            <a:r>
              <a:rPr lang="ar-SA" altLang="en-US" sz="2200" b="1" dirty="0" smtClean="0">
                <a:ea typeface="Majalla UI"/>
              </a:rPr>
              <a:t>تستخدم </a:t>
            </a:r>
            <a:r>
              <a:rPr lang="ar-SA" altLang="en-US" sz="2200" b="1" dirty="0">
                <a:ea typeface="Majalla UI"/>
              </a:rPr>
              <a:t>هذه المعطيات الميدانية ذات البيانات المباشرة مع نتائج تحليل العينات مخبريا في معرفة وتتبع الظروف القديمة التي تشكل </a:t>
            </a:r>
            <a:r>
              <a:rPr lang="ar-SA" altLang="en-US" sz="2200" b="1" dirty="0" smtClean="0">
                <a:ea typeface="Majalla UI"/>
              </a:rPr>
              <a:t>اثناءها </a:t>
            </a:r>
            <a:r>
              <a:rPr lang="ar-SA" altLang="en-US" sz="2200" b="1" dirty="0">
                <a:ea typeface="Majalla UI"/>
              </a:rPr>
              <a:t>سطح عدم </a:t>
            </a:r>
            <a:r>
              <a:rPr lang="ar-SA" altLang="en-US" sz="2200" b="1" dirty="0" smtClean="0">
                <a:ea typeface="Majalla UI"/>
              </a:rPr>
              <a:t>التوافق. </a:t>
            </a:r>
          </a:p>
          <a:p>
            <a:pPr algn="just" rtl="1"/>
            <a:r>
              <a:rPr lang="ar-SA" altLang="en-US" sz="2200" b="1" dirty="0">
                <a:ea typeface="Majalla UI"/>
              </a:rPr>
              <a:t>تسجل كل الملاحظات و الاستنتاجات المرتبطة بالبنية الرئيسية والثانوية للمنطقة. </a:t>
            </a:r>
            <a:r>
              <a:rPr lang="ar-SA" altLang="en-US" sz="2200" b="1" dirty="0" smtClean="0">
                <a:ea typeface="Majalla UI"/>
              </a:rPr>
              <a:t>وغالبا </a:t>
            </a:r>
            <a:r>
              <a:rPr lang="ar-SA" altLang="en-US" sz="2200" b="1" dirty="0">
                <a:ea typeface="Majalla UI"/>
              </a:rPr>
              <a:t>ما يجد الباحث نظاما أو اكثر من نظم المحاور البنيوية ذات اتجاهات محددة ينبغي قياسها </a:t>
            </a:r>
            <a:r>
              <a:rPr lang="ar-SA" altLang="en-US" sz="2200" b="1" dirty="0" smtClean="0">
                <a:ea typeface="Majalla UI"/>
              </a:rPr>
              <a:t>بالبوصلة. </a:t>
            </a:r>
            <a:r>
              <a:rPr lang="ar-SA" altLang="en-US" sz="2200" b="1" dirty="0">
                <a:ea typeface="Majalla UI"/>
              </a:rPr>
              <a:t>ومن المهم أن يقاس الفاصل بين المحدبات والمقعرات التضاريسية و علاقاتها بمحاور الانكسارات و العيوب </a:t>
            </a:r>
            <a:r>
              <a:rPr lang="ar-SA" altLang="en-US" sz="2200" b="1" dirty="0" smtClean="0">
                <a:ea typeface="Majalla UI"/>
              </a:rPr>
              <a:t>القشرية، ويسجل </a:t>
            </a:r>
            <a:r>
              <a:rPr lang="ar-SA" altLang="en-US" sz="2200" b="1" dirty="0">
                <a:ea typeface="Majalla UI"/>
              </a:rPr>
              <a:t>وجود وعدم وجود الرسوبات المتوالية حسب نوعها وحجمها و عمقها عن السطح مع أخذ بعض العينات المميزة منها للفحص المجهري والتحليل المخبري.</a:t>
            </a:r>
            <a:endParaRPr lang="ar-SA" altLang="en-US" sz="2200" b="1" dirty="0" smtClean="0">
              <a:ea typeface="Majalla UI"/>
            </a:endParaRPr>
          </a:p>
        </p:txBody>
      </p:sp>
    </p:spTree>
    <p:extLst>
      <p:ext uri="{BB962C8B-B14F-4D97-AF65-F5344CB8AC3E}">
        <p14:creationId xmlns:p14="http://schemas.microsoft.com/office/powerpoint/2010/main" val="4152566074"/>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685800"/>
            <a:ext cx="8229600" cy="742950"/>
          </a:xfrm>
        </p:spPr>
        <p:txBody>
          <a:bodyPr/>
          <a:lstStyle/>
          <a:p>
            <a:pPr algn="ctr" rtl="1"/>
            <a:r>
              <a:rPr lang="ar-SA" altLang="en-US" sz="4000" b="1" dirty="0"/>
              <a:t>خصائص البنية التضاريسية</a:t>
            </a:r>
            <a:endParaRPr lang="en-US" altLang="en-US" sz="4000" b="1" dirty="0" smtClean="0"/>
          </a:p>
        </p:txBody>
      </p:sp>
      <p:sp>
        <p:nvSpPr>
          <p:cNvPr id="17411" name="Content Placeholder 2"/>
          <p:cNvSpPr>
            <a:spLocks noGrp="1"/>
          </p:cNvSpPr>
          <p:nvPr>
            <p:ph idx="1"/>
          </p:nvPr>
        </p:nvSpPr>
        <p:spPr>
          <a:xfrm>
            <a:off x="454891" y="1428750"/>
            <a:ext cx="8229600" cy="4972050"/>
          </a:xfrm>
        </p:spPr>
        <p:txBody>
          <a:bodyPr/>
          <a:lstStyle/>
          <a:p>
            <a:pPr algn="just" rtl="1"/>
            <a:r>
              <a:rPr lang="ar-SA" altLang="en-US" sz="2200" b="1" dirty="0" smtClean="0">
                <a:ea typeface="Majalla UI"/>
              </a:rPr>
              <a:t>يسجل الباحث الميداني ما </a:t>
            </a:r>
            <a:r>
              <a:rPr lang="ar-SA" altLang="en-US" sz="2200" b="1" dirty="0">
                <a:ea typeface="Majalla UI"/>
              </a:rPr>
              <a:t>يظهر له من ارتباط نظام أو نظم تضاريسية بأشكال سطح دقيقة </a:t>
            </a:r>
            <a:r>
              <a:rPr lang="ar-SA" altLang="en-US" sz="2200" b="1" dirty="0" smtClean="0">
                <a:ea typeface="Majalla UI"/>
              </a:rPr>
              <a:t>مثل: </a:t>
            </a:r>
            <a:r>
              <a:rPr lang="ar-SA" altLang="en-US" sz="2200" b="1" dirty="0">
                <a:ea typeface="Majalla UI"/>
              </a:rPr>
              <a:t>الأغوار </a:t>
            </a:r>
            <a:r>
              <a:rPr lang="ar-SA" altLang="en-US" sz="2200" b="1" dirty="0" smtClean="0">
                <a:ea typeface="Majalla UI"/>
              </a:rPr>
              <a:t>وتقطع </a:t>
            </a:r>
            <a:r>
              <a:rPr lang="ar-SA" altLang="en-US" sz="2200" b="1" dirty="0">
                <a:ea typeface="Majalla UI"/>
              </a:rPr>
              <a:t>السطح في أشكال ثانوية </a:t>
            </a:r>
            <a:r>
              <a:rPr lang="ar-SA" altLang="en-US" sz="2200" b="1" dirty="0" smtClean="0">
                <a:ea typeface="Majalla UI"/>
              </a:rPr>
              <a:t>سواء أكانت طولية أم </a:t>
            </a:r>
            <a:r>
              <a:rPr lang="ar-SA" altLang="en-US" sz="2200" b="1" dirty="0">
                <a:ea typeface="Majalla UI"/>
              </a:rPr>
              <a:t>شبه </a:t>
            </a:r>
            <a:r>
              <a:rPr lang="ar-SA" altLang="en-US" sz="2200" b="1" dirty="0" smtClean="0">
                <a:ea typeface="Majalla UI"/>
              </a:rPr>
              <a:t>مستديرة، كذلك الشقوق </a:t>
            </a:r>
            <a:r>
              <a:rPr lang="ar-SA" altLang="en-US" sz="2200" b="1" dirty="0">
                <a:ea typeface="Majalla UI"/>
              </a:rPr>
              <a:t>والشروخ المختلفة في السطح ويكون ذلك بوصف دقيق ما </a:t>
            </a:r>
            <a:r>
              <a:rPr lang="ar-SA" altLang="en-US" sz="2200" b="1" dirty="0" smtClean="0">
                <a:ea typeface="Majalla UI"/>
              </a:rPr>
              <a:t>أمكن.</a:t>
            </a:r>
          </a:p>
          <a:p>
            <a:pPr algn="just" rtl="1"/>
            <a:r>
              <a:rPr lang="ar-SA" altLang="en-US" sz="2200" b="1" dirty="0" smtClean="0">
                <a:ea typeface="Majalla UI"/>
              </a:rPr>
              <a:t> يسجل </a:t>
            </a:r>
            <a:r>
              <a:rPr lang="ar-SA" altLang="en-US" sz="2200" b="1" dirty="0">
                <a:ea typeface="Majalla UI"/>
              </a:rPr>
              <a:t>الباحث ملاحظاته عن درجة مقاومة الصخر للعمليات </a:t>
            </a:r>
            <a:r>
              <a:rPr lang="ar-SA" altLang="en-US" sz="2200" b="1" dirty="0" smtClean="0">
                <a:ea typeface="Majalla UI"/>
              </a:rPr>
              <a:t>المختلفة، وعن </a:t>
            </a:r>
            <a:r>
              <a:rPr lang="ar-SA" altLang="en-US" sz="2200" b="1" dirty="0">
                <a:ea typeface="Majalla UI"/>
              </a:rPr>
              <a:t>نوع العمليات التي يمكن أن يتأثر بها الصخر أكثر من غيرها طبقا </a:t>
            </a:r>
            <a:r>
              <a:rPr lang="ar-SA" altLang="en-US" sz="2200" b="1" dirty="0" smtClean="0">
                <a:ea typeface="Majalla UI"/>
              </a:rPr>
              <a:t>لخصائص الخدش، </a:t>
            </a:r>
            <a:r>
              <a:rPr lang="ar-SA" altLang="en-US" sz="2200" b="1" dirty="0">
                <a:ea typeface="Majalla UI"/>
              </a:rPr>
              <a:t>وكذلك بوصف إمكانية كسره بالمطرقة أو فركه باليد </a:t>
            </a:r>
            <a:r>
              <a:rPr lang="ar-SA" altLang="en-US" sz="2200" b="1" dirty="0" smtClean="0">
                <a:ea typeface="Majalla UI"/>
              </a:rPr>
              <a:t>(الصفات </a:t>
            </a:r>
            <a:r>
              <a:rPr lang="ar-SA" altLang="en-US" sz="2200" b="1" dirty="0" err="1" smtClean="0">
                <a:ea typeface="Majalla UI"/>
              </a:rPr>
              <a:t>الليثولوجية</a:t>
            </a:r>
            <a:r>
              <a:rPr lang="ar-SA" altLang="en-US" sz="2200" b="1" dirty="0">
                <a:ea typeface="Majalla UI"/>
              </a:rPr>
              <a:t>)</a:t>
            </a:r>
            <a:r>
              <a:rPr lang="ar-SA" altLang="en-US" sz="2200" b="1" dirty="0" smtClean="0">
                <a:ea typeface="Majalla UI"/>
              </a:rPr>
              <a:t>. </a:t>
            </a:r>
          </a:p>
          <a:p>
            <a:pPr algn="just" rtl="1"/>
            <a:r>
              <a:rPr lang="ar-SA" altLang="en-US" sz="2200" b="1" dirty="0" smtClean="0">
                <a:ea typeface="Majalla UI"/>
              </a:rPr>
              <a:t>على </a:t>
            </a:r>
            <a:r>
              <a:rPr lang="ar-SA" altLang="en-US" sz="2200" b="1" dirty="0">
                <a:ea typeface="Majalla UI"/>
              </a:rPr>
              <a:t>سبيل </a:t>
            </a:r>
            <a:r>
              <a:rPr lang="ar-SA" altLang="en-US" sz="2200" b="1" dirty="0" smtClean="0">
                <a:ea typeface="Majalla UI"/>
              </a:rPr>
              <a:t>المثال: </a:t>
            </a:r>
            <a:r>
              <a:rPr lang="ar-SA" altLang="en-US" sz="2200" b="1" dirty="0">
                <a:ea typeface="Majalla UI"/>
              </a:rPr>
              <a:t>يمكن تقدير درجة الصلابة بطريقة </a:t>
            </a:r>
            <a:r>
              <a:rPr lang="ar-SA" altLang="en-US" sz="2200" b="1" dirty="0" smtClean="0">
                <a:ea typeface="Majalla UI"/>
              </a:rPr>
              <a:t>فدلك </a:t>
            </a:r>
            <a:r>
              <a:rPr lang="en-US" altLang="en-US" sz="2200" b="1" dirty="0" err="1" smtClean="0">
                <a:ea typeface="Majalla UI"/>
              </a:rPr>
              <a:t>Fadhalk</a:t>
            </a:r>
            <a:r>
              <a:rPr lang="ar-SA" altLang="en-US" sz="2200" b="1" dirty="0" smtClean="0">
                <a:ea typeface="Majalla UI"/>
              </a:rPr>
              <a:t>، </a:t>
            </a:r>
            <a:r>
              <a:rPr lang="ar-SA" altLang="en-US" sz="2200" b="1" dirty="0">
                <a:ea typeface="Majalla UI"/>
              </a:rPr>
              <a:t>مما يوضح شيئا عن قابليته </a:t>
            </a:r>
            <a:r>
              <a:rPr lang="ar-SA" altLang="en-US" sz="2200" b="1" dirty="0" smtClean="0">
                <a:ea typeface="Majalla UI"/>
              </a:rPr>
              <a:t>للنحت. </a:t>
            </a:r>
            <a:r>
              <a:rPr lang="ar-SA" altLang="en-US" sz="2200" b="1" dirty="0">
                <a:ea typeface="Majalla UI"/>
              </a:rPr>
              <a:t>كما ينبغي تقدير درجة المسامية </a:t>
            </a:r>
            <a:r>
              <a:rPr lang="ar-SA" altLang="en-US" sz="2200" b="1" dirty="0" smtClean="0">
                <a:ea typeface="Majalla UI"/>
              </a:rPr>
              <a:t>والنفاذية وغيرها </a:t>
            </a:r>
            <a:r>
              <a:rPr lang="ar-SA" altLang="en-US" sz="2200" b="1" dirty="0">
                <a:ea typeface="Majalla UI"/>
              </a:rPr>
              <a:t>من الخصائص تبعا للوسائل الموجودة. </a:t>
            </a:r>
            <a:endParaRPr lang="ar-SA" altLang="en-US" sz="2200" b="1" dirty="0" smtClean="0">
              <a:ea typeface="Majalla UI"/>
            </a:endParaRPr>
          </a:p>
          <a:p>
            <a:pPr algn="just" rtl="1"/>
            <a:r>
              <a:rPr lang="ar-SA" altLang="en-US" sz="2200" b="1" dirty="0" smtClean="0">
                <a:ea typeface="Majalla UI"/>
              </a:rPr>
              <a:t>ومن </a:t>
            </a:r>
            <a:r>
              <a:rPr lang="ar-SA" altLang="en-US" sz="2200" b="1" dirty="0">
                <a:ea typeface="Majalla UI"/>
              </a:rPr>
              <a:t>الضروري أن تجمع </a:t>
            </a:r>
            <a:r>
              <a:rPr lang="ar-SA" altLang="en-US" sz="2200" b="1" dirty="0" smtClean="0">
                <a:ea typeface="Majalla UI"/>
              </a:rPr>
              <a:t>البيانات الميدانية التفصيلية </a:t>
            </a:r>
            <a:r>
              <a:rPr lang="ar-SA" altLang="en-US" sz="2200" b="1" dirty="0">
                <a:ea typeface="Majalla UI"/>
              </a:rPr>
              <a:t>عن التركيب </a:t>
            </a:r>
            <a:r>
              <a:rPr lang="ar-SA" altLang="en-US" sz="2200" b="1" dirty="0" smtClean="0">
                <a:ea typeface="Majalla UI"/>
              </a:rPr>
              <a:t>الكيميائي والمعدني </a:t>
            </a:r>
            <a:r>
              <a:rPr lang="ar-SA" altLang="en-US" sz="2200" b="1" dirty="0">
                <a:ea typeface="Majalla UI"/>
              </a:rPr>
              <a:t>للصخور بأخذ عينات منها لتحليلها في </a:t>
            </a:r>
            <a:r>
              <a:rPr lang="ar-SA" altLang="en-US" sz="2200" b="1" dirty="0" smtClean="0">
                <a:ea typeface="Majalla UI"/>
              </a:rPr>
              <a:t>المختبر </a:t>
            </a:r>
            <a:r>
              <a:rPr lang="ar-SA" altLang="en-US" sz="2200" b="1" dirty="0">
                <a:ea typeface="Majalla UI"/>
              </a:rPr>
              <a:t>لهذا </a:t>
            </a:r>
            <a:r>
              <a:rPr lang="ar-SA" altLang="en-US" sz="2200" b="1" dirty="0" smtClean="0">
                <a:ea typeface="Majalla UI"/>
              </a:rPr>
              <a:t>الغرض.</a:t>
            </a:r>
          </a:p>
        </p:txBody>
      </p:sp>
    </p:spTree>
    <p:extLst>
      <p:ext uri="{BB962C8B-B14F-4D97-AF65-F5344CB8AC3E}">
        <p14:creationId xmlns:p14="http://schemas.microsoft.com/office/powerpoint/2010/main" val="3385054054"/>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964" y="457200"/>
            <a:ext cx="8229600" cy="742950"/>
          </a:xfrm>
        </p:spPr>
        <p:txBody>
          <a:bodyPr/>
          <a:lstStyle/>
          <a:p>
            <a:pPr algn="ctr" rtl="1"/>
            <a:r>
              <a:rPr lang="ar-SA" altLang="en-US" sz="4000" b="1" dirty="0"/>
              <a:t>خصائص العامل والعملية </a:t>
            </a:r>
            <a:endParaRPr lang="en-US" altLang="en-US" sz="4000" b="1" dirty="0" smtClean="0"/>
          </a:p>
        </p:txBody>
      </p:sp>
      <p:sp>
        <p:nvSpPr>
          <p:cNvPr id="17411" name="Content Placeholder 2"/>
          <p:cNvSpPr>
            <a:spLocks noGrp="1"/>
          </p:cNvSpPr>
          <p:nvPr>
            <p:ph idx="1"/>
          </p:nvPr>
        </p:nvSpPr>
        <p:spPr>
          <a:xfrm>
            <a:off x="304800" y="1200150"/>
            <a:ext cx="8458200" cy="5429250"/>
          </a:xfrm>
        </p:spPr>
        <p:txBody>
          <a:bodyPr/>
          <a:lstStyle/>
          <a:p>
            <a:pPr algn="just" rtl="1"/>
            <a:r>
              <a:rPr lang="ar-SA" altLang="en-US" sz="2400" b="1" dirty="0" smtClean="0">
                <a:ea typeface="Majalla UI"/>
              </a:rPr>
              <a:t>من </a:t>
            </a:r>
            <a:r>
              <a:rPr lang="ar-SA" altLang="en-US" sz="2400" b="1" dirty="0">
                <a:ea typeface="Majalla UI"/>
              </a:rPr>
              <a:t>المؤكد </a:t>
            </a:r>
            <a:r>
              <a:rPr lang="ar-SA" altLang="en-US" sz="2400" b="1" dirty="0" smtClean="0">
                <a:ea typeface="Majalla UI"/>
              </a:rPr>
              <a:t>بمكان أن </a:t>
            </a:r>
            <a:r>
              <a:rPr lang="ar-SA" altLang="en-US" sz="2400" b="1" dirty="0">
                <a:ea typeface="Majalla UI"/>
              </a:rPr>
              <a:t>كثيرا من خصائص العامل لا يمكن فصلها عن دراسة العملية أو عن الدراسة </a:t>
            </a:r>
            <a:r>
              <a:rPr lang="ar-SA" altLang="en-US" sz="2400" b="1" dirty="0" smtClean="0">
                <a:ea typeface="Majalla UI"/>
              </a:rPr>
              <a:t>الجيومرفولوجية، </a:t>
            </a:r>
            <a:r>
              <a:rPr lang="ar-SA" altLang="en-US" sz="2400" b="1" dirty="0">
                <a:ea typeface="Majalla UI"/>
              </a:rPr>
              <a:t>طالما أن تلك الخصائص لها تأثيرها في تشكيل السطح </a:t>
            </a:r>
            <a:r>
              <a:rPr lang="ar-SA" altLang="en-US" sz="2400" b="1" dirty="0" smtClean="0">
                <a:ea typeface="Majalla UI"/>
              </a:rPr>
              <a:t>ومن أمثلة ذلك حركة </a:t>
            </a:r>
            <a:r>
              <a:rPr lang="ar-SA" altLang="en-US" sz="2400" b="1" dirty="0">
                <a:ea typeface="Majalla UI"/>
              </a:rPr>
              <a:t>الرمال </a:t>
            </a:r>
            <a:r>
              <a:rPr lang="ar-SA" altLang="en-US" sz="2400" b="1" dirty="0" smtClean="0">
                <a:ea typeface="Majalla UI"/>
              </a:rPr>
              <a:t>وسرعة </a:t>
            </a:r>
            <a:r>
              <a:rPr lang="ar-SA" altLang="en-US" sz="2400" b="1" dirty="0">
                <a:ea typeface="Majalla UI"/>
              </a:rPr>
              <a:t>المياه. </a:t>
            </a:r>
            <a:endParaRPr lang="ar-SA" altLang="en-US" sz="2400" b="1" dirty="0" smtClean="0">
              <a:ea typeface="Majalla UI"/>
            </a:endParaRPr>
          </a:p>
          <a:p>
            <a:pPr algn="just" rtl="1"/>
            <a:r>
              <a:rPr lang="ar-SA" altLang="en-US" sz="2400" b="1" dirty="0" smtClean="0">
                <a:ea typeface="Majalla UI"/>
              </a:rPr>
              <a:t>إن </a:t>
            </a:r>
            <a:r>
              <a:rPr lang="ar-SA" altLang="en-US" sz="2400" b="1" dirty="0">
                <a:ea typeface="Majalla UI"/>
              </a:rPr>
              <a:t>دراسة حركة الرمال بما فيها الكثبان الرملية أو ما يسمى بالتذرية ترتبط ارتباطا قويا بسرعة هبوب الرياح من الاتجاهات </a:t>
            </a:r>
            <a:r>
              <a:rPr lang="ar-SA" altLang="en-US" sz="2400" b="1" dirty="0" smtClean="0">
                <a:ea typeface="Majalla UI"/>
              </a:rPr>
              <a:t>المختلفة، كما ترتبط سرعة </a:t>
            </a:r>
            <a:r>
              <a:rPr lang="ar-SA" altLang="en-US" sz="2400" b="1" dirty="0">
                <a:ea typeface="Majalla UI"/>
              </a:rPr>
              <a:t>تيار المياه ارتباطا قويا </a:t>
            </a:r>
            <a:r>
              <a:rPr lang="ar-SA" altLang="en-US" sz="2400" b="1" dirty="0" smtClean="0">
                <a:ea typeface="Majalla UI"/>
              </a:rPr>
              <a:t>بحجم </a:t>
            </a:r>
            <a:r>
              <a:rPr lang="ar-SA" altLang="en-US" sz="2400" b="1" dirty="0" err="1">
                <a:ea typeface="Majalla UI"/>
              </a:rPr>
              <a:t>المفتتات</a:t>
            </a:r>
            <a:r>
              <a:rPr lang="ar-SA" altLang="en-US" sz="2400" b="1" dirty="0">
                <a:ea typeface="Majalla UI"/>
              </a:rPr>
              <a:t> التي ينقلها </a:t>
            </a:r>
            <a:r>
              <a:rPr lang="ar-SA" altLang="en-US" sz="2400" b="1" dirty="0" smtClean="0">
                <a:ea typeface="Majalla UI"/>
              </a:rPr>
              <a:t>النهر. </a:t>
            </a:r>
          </a:p>
          <a:p>
            <a:pPr algn="just" rtl="1"/>
            <a:r>
              <a:rPr lang="ar-SA" altLang="en-US" sz="2400" b="1" dirty="0" smtClean="0">
                <a:ea typeface="Majalla UI"/>
              </a:rPr>
              <a:t>والجدير بالذكر أن </a:t>
            </a:r>
            <a:r>
              <a:rPr lang="ar-SA" altLang="en-US" sz="2400" b="1" dirty="0">
                <a:ea typeface="Majalla UI"/>
              </a:rPr>
              <a:t>كثيرا من البيانات الخاصة ببعض العوامل الخارجية يمكن الحصول عليها من مصادر رسمية أو من دراسات </a:t>
            </a:r>
            <a:r>
              <a:rPr lang="ar-SA" altLang="en-US" sz="2400" b="1" dirty="0" smtClean="0">
                <a:ea typeface="Majalla UI"/>
              </a:rPr>
              <a:t>أخرى، </a:t>
            </a:r>
            <a:r>
              <a:rPr lang="ar-SA" altLang="en-US" sz="2400" b="1" dirty="0">
                <a:ea typeface="Majalla UI"/>
              </a:rPr>
              <a:t>إذا تصادف أن توفرت بعض القياسات عن منطقة الدراسة كما هو الحال في بعض البيانات التفصيلية عن الحرارة و التساقط والرياح أو بعض القياسات المائية ومعدلات تصريف الأنهار </a:t>
            </a:r>
            <a:r>
              <a:rPr lang="ar-SA" altLang="en-US" sz="2400" b="1" dirty="0" smtClean="0">
                <a:ea typeface="Majalla UI"/>
              </a:rPr>
              <a:t>وما </a:t>
            </a:r>
            <a:r>
              <a:rPr lang="ar-SA" altLang="en-US" sz="2400" b="1" dirty="0">
                <a:ea typeface="Majalla UI"/>
              </a:rPr>
              <a:t>تحمله من مادة صلبة من الطمي والصلصال. </a:t>
            </a:r>
            <a:endParaRPr lang="ar-SA" altLang="en-US" sz="2400" b="1" dirty="0" smtClean="0">
              <a:ea typeface="Majalla UI"/>
            </a:endParaRPr>
          </a:p>
          <a:p>
            <a:pPr algn="just" rtl="1"/>
            <a:r>
              <a:rPr lang="ar-SA" altLang="en-US" sz="2400" b="1" dirty="0">
                <a:ea typeface="Majalla UI"/>
              </a:rPr>
              <a:t>أما ما قد </a:t>
            </a:r>
            <a:r>
              <a:rPr lang="ar-SA" altLang="en-US" sz="2400" b="1" dirty="0" smtClean="0">
                <a:ea typeface="Majalla UI"/>
              </a:rPr>
              <a:t>يتوفر </a:t>
            </a:r>
            <a:r>
              <a:rPr lang="ar-SA" altLang="en-US" sz="2400" b="1" dirty="0">
                <a:ea typeface="Majalla UI"/>
              </a:rPr>
              <a:t>من عوامل في مناطق مجاورة أو بعيدة لا يكون إلا على سبيل </a:t>
            </a:r>
            <a:r>
              <a:rPr lang="ar-SA" altLang="en-US" sz="2400" b="1" dirty="0" smtClean="0">
                <a:ea typeface="Majalla UI"/>
              </a:rPr>
              <a:t>المقارنة. فإذا </a:t>
            </a:r>
            <a:r>
              <a:rPr lang="ar-SA" altLang="en-US" sz="2400" b="1" dirty="0">
                <a:ea typeface="Majalla UI"/>
              </a:rPr>
              <a:t>كنا بصدد دراسة الحمولة في جزء من الأنهار ينبغي أن تكون القياسات المتوفرة في نفس ذلك الجزء من النهر وليست لأجزاء بعيدة عنه. </a:t>
            </a:r>
          </a:p>
          <a:p>
            <a:pPr algn="just" rtl="1"/>
            <a:endParaRPr lang="ar-SA" altLang="en-US" sz="2400" b="1" dirty="0" smtClean="0">
              <a:ea typeface="Majalla UI"/>
            </a:endParaRPr>
          </a:p>
          <a:p>
            <a:pPr algn="just" rtl="1"/>
            <a:endParaRPr lang="ar-SA" altLang="en-US" sz="2400" b="1" dirty="0">
              <a:ea typeface="Majalla UI"/>
            </a:endParaRPr>
          </a:p>
        </p:txBody>
      </p:sp>
    </p:spTree>
    <p:extLst>
      <p:ext uri="{BB962C8B-B14F-4D97-AF65-F5344CB8AC3E}">
        <p14:creationId xmlns:p14="http://schemas.microsoft.com/office/powerpoint/2010/main" val="1134800154"/>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964" y="533400"/>
            <a:ext cx="8229600" cy="742950"/>
          </a:xfrm>
        </p:spPr>
        <p:txBody>
          <a:bodyPr/>
          <a:lstStyle/>
          <a:p>
            <a:pPr algn="ctr" rtl="1"/>
            <a:r>
              <a:rPr lang="ar-SA" altLang="en-US" sz="4000" b="1" dirty="0"/>
              <a:t>خصائص العامل والعملية </a:t>
            </a:r>
            <a:endParaRPr lang="en-US" altLang="en-US" sz="4000" b="1" dirty="0" smtClean="0"/>
          </a:p>
        </p:txBody>
      </p:sp>
      <p:sp>
        <p:nvSpPr>
          <p:cNvPr id="17411" name="Content Placeholder 2"/>
          <p:cNvSpPr>
            <a:spLocks noGrp="1"/>
          </p:cNvSpPr>
          <p:nvPr>
            <p:ph idx="1"/>
          </p:nvPr>
        </p:nvSpPr>
        <p:spPr>
          <a:xfrm>
            <a:off x="381000" y="1287895"/>
            <a:ext cx="8229600" cy="5124450"/>
          </a:xfrm>
        </p:spPr>
        <p:txBody>
          <a:bodyPr/>
          <a:lstStyle/>
          <a:p>
            <a:pPr algn="just" rtl="1"/>
            <a:r>
              <a:rPr lang="ar-SA" altLang="en-US" sz="2400" b="1" dirty="0" smtClean="0">
                <a:ea typeface="Majalla UI"/>
              </a:rPr>
              <a:t>كذلك </a:t>
            </a:r>
            <a:r>
              <a:rPr lang="ar-SA" altLang="en-US" sz="2400" b="1" dirty="0">
                <a:ea typeface="Majalla UI"/>
              </a:rPr>
              <a:t>إذا كنا بصدد دراسة شكل كثبان رملية وتقدمها في منطقة </a:t>
            </a:r>
            <a:r>
              <a:rPr lang="ar-SA" altLang="en-US" sz="2400" b="1" dirty="0" smtClean="0">
                <a:ea typeface="Majalla UI"/>
              </a:rPr>
              <a:t>ما، </a:t>
            </a:r>
            <a:r>
              <a:rPr lang="ar-SA" altLang="en-US" sz="2400" b="1" dirty="0">
                <a:ea typeface="Majalla UI"/>
              </a:rPr>
              <a:t>فمن الضروري أن تكون القياسات المتوفرة لنفس كثبان المنطقة التي </a:t>
            </a:r>
            <a:r>
              <a:rPr lang="ar-SA" altLang="en-US" sz="2400" b="1" dirty="0" smtClean="0">
                <a:ea typeface="Majalla UI"/>
              </a:rPr>
              <a:t>ندرسها. </a:t>
            </a:r>
          </a:p>
          <a:p>
            <a:pPr algn="just" rtl="1"/>
            <a:r>
              <a:rPr lang="ar-SA" altLang="en-US" sz="2400" b="1" dirty="0" smtClean="0">
                <a:ea typeface="Majalla UI"/>
              </a:rPr>
              <a:t>ولهذا </a:t>
            </a:r>
            <a:r>
              <a:rPr lang="ar-SA" altLang="en-US" sz="2400" b="1" dirty="0">
                <a:ea typeface="Majalla UI"/>
              </a:rPr>
              <a:t>فإذا لم تكن هناك بيانات كافية عن منطقة </a:t>
            </a:r>
            <a:r>
              <a:rPr lang="ar-SA" altLang="en-US" sz="2400" b="1" dirty="0" smtClean="0">
                <a:ea typeface="Majalla UI"/>
              </a:rPr>
              <a:t>الدراسة، وهو الطبيعي عادة فينبغي </a:t>
            </a:r>
            <a:r>
              <a:rPr lang="ar-SA" altLang="en-US" sz="2400" b="1" dirty="0">
                <a:ea typeface="Majalla UI"/>
              </a:rPr>
              <a:t>أن يقوم الباحث بإجراء التحليلات والقياسات اللازمة بنفسه</a:t>
            </a:r>
            <a:r>
              <a:rPr lang="ar-SA" altLang="en-US" sz="2400" b="1" dirty="0" smtClean="0">
                <a:ea typeface="Majalla UI"/>
              </a:rPr>
              <a:t>.</a:t>
            </a:r>
          </a:p>
          <a:p>
            <a:pPr algn="just" rtl="1"/>
            <a:r>
              <a:rPr lang="ar-SA" altLang="en-US" sz="2400" b="1" dirty="0" smtClean="0">
                <a:ea typeface="Majalla UI"/>
              </a:rPr>
              <a:t> </a:t>
            </a:r>
            <a:r>
              <a:rPr lang="ar-SA" altLang="en-US" sz="2400" b="1" dirty="0">
                <a:ea typeface="Majalla UI"/>
              </a:rPr>
              <a:t>والملاحظة </a:t>
            </a:r>
            <a:r>
              <a:rPr lang="ar-SA" altLang="en-US" sz="2400" b="1" dirty="0" smtClean="0">
                <a:ea typeface="Majalla UI"/>
              </a:rPr>
              <a:t>الأخرى </a:t>
            </a:r>
            <a:r>
              <a:rPr lang="ar-SA" altLang="en-US" sz="2400" b="1" dirty="0">
                <a:ea typeface="Majalla UI"/>
              </a:rPr>
              <a:t>أنه </a:t>
            </a:r>
            <a:r>
              <a:rPr lang="ar-SA" altLang="en-US" sz="2400" b="1" dirty="0" smtClean="0">
                <a:ea typeface="Majalla UI"/>
              </a:rPr>
              <a:t>من الضروري بمكان </a:t>
            </a:r>
            <a:r>
              <a:rPr lang="ar-SA" altLang="en-US" sz="2400" b="1" dirty="0">
                <a:ea typeface="Majalla UI"/>
              </a:rPr>
              <a:t>الإلمام بكل ما أنجز من أبحاث </a:t>
            </a:r>
            <a:r>
              <a:rPr lang="ar-SA" altLang="en-US" sz="2400" b="1" dirty="0" smtClean="0">
                <a:ea typeface="Majalla UI"/>
              </a:rPr>
              <a:t>وطرق </a:t>
            </a:r>
            <a:r>
              <a:rPr lang="ar-SA" altLang="en-US" sz="2400" b="1" dirty="0">
                <a:ea typeface="Majalla UI"/>
              </a:rPr>
              <a:t>لقياس تأثير العوامل في الدراسات </a:t>
            </a:r>
            <a:r>
              <a:rPr lang="ar-SA" altLang="en-US" sz="2400" b="1" dirty="0" smtClean="0">
                <a:ea typeface="Majalla UI"/>
              </a:rPr>
              <a:t>السابقة، ولا </a:t>
            </a:r>
            <a:r>
              <a:rPr lang="ar-SA" altLang="en-US" sz="2400" b="1" dirty="0">
                <a:ea typeface="Majalla UI"/>
              </a:rPr>
              <a:t>مانع من أن يفكر الباحث في خلق طريقة تتناسب مع قياس تأثير العوامل في ميدان دراساته على أن تكون معايير القياس سليمة. </a:t>
            </a:r>
            <a:endParaRPr lang="ar-SA" altLang="en-US" sz="2400" b="1" dirty="0" smtClean="0">
              <a:ea typeface="Majalla UI"/>
            </a:endParaRPr>
          </a:p>
          <a:p>
            <a:pPr algn="just" rtl="1"/>
            <a:r>
              <a:rPr lang="ar-SA" altLang="en-US" sz="2400" b="1" dirty="0" smtClean="0">
                <a:ea typeface="Majalla UI"/>
              </a:rPr>
              <a:t>ففي بعض دراسات البحوث الميدانية </a:t>
            </a:r>
            <a:r>
              <a:rPr lang="ar-SA" altLang="en-US" sz="2400" b="1" dirty="0" smtClean="0">
                <a:ea typeface="Majalla UI"/>
              </a:rPr>
              <a:t>الجيومورفولوجية </a:t>
            </a:r>
            <a:r>
              <a:rPr lang="ar-SA" altLang="en-US" sz="2400" b="1" dirty="0" smtClean="0">
                <a:ea typeface="Majalla UI"/>
              </a:rPr>
              <a:t>بقياس </a:t>
            </a:r>
            <a:r>
              <a:rPr lang="ar-SA" altLang="en-US" sz="2400" b="1" dirty="0">
                <a:ea typeface="Majalla UI"/>
              </a:rPr>
              <a:t>تأثير العامل </a:t>
            </a:r>
            <a:r>
              <a:rPr lang="ar-SA" altLang="en-US" sz="2400" b="1" dirty="0" smtClean="0">
                <a:ea typeface="Majalla UI"/>
              </a:rPr>
              <a:t>والعلمية بوسائل </a:t>
            </a:r>
            <a:r>
              <a:rPr lang="ar-SA" altLang="en-US" sz="2400" b="1" dirty="0">
                <a:ea typeface="Majalla UI"/>
              </a:rPr>
              <a:t>من تصميم </a:t>
            </a:r>
            <a:r>
              <a:rPr lang="ar-SA" altLang="en-US" sz="2400" b="1" dirty="0" smtClean="0">
                <a:ea typeface="Majalla UI"/>
              </a:rPr>
              <a:t>الباحثين. </a:t>
            </a:r>
          </a:p>
          <a:p>
            <a:pPr algn="just" rtl="1"/>
            <a:r>
              <a:rPr lang="ar-SA" altLang="en-US" sz="2400" b="1" dirty="0" smtClean="0">
                <a:ea typeface="Majalla UI"/>
              </a:rPr>
              <a:t>وبطبيعة الحال توجد </a:t>
            </a:r>
            <a:r>
              <a:rPr lang="ar-SA" altLang="en-US" sz="2400" b="1" dirty="0">
                <a:ea typeface="Majalla UI"/>
              </a:rPr>
              <a:t>العديد من الأجهزة </a:t>
            </a:r>
            <a:r>
              <a:rPr lang="ar-SA" altLang="en-US" sz="2400" b="1" dirty="0" smtClean="0">
                <a:ea typeface="Majalla UI"/>
              </a:rPr>
              <a:t>والوسائل </a:t>
            </a:r>
            <a:r>
              <a:rPr lang="ar-SA" altLang="en-US" sz="2400" b="1" dirty="0">
                <a:ea typeface="Majalla UI"/>
              </a:rPr>
              <a:t>المتفق عليها لقياس تأثير </a:t>
            </a:r>
            <a:r>
              <a:rPr lang="ar-SA" altLang="en-US" sz="2400" b="1" dirty="0" smtClean="0">
                <a:ea typeface="Majalla UI"/>
              </a:rPr>
              <a:t>العوامل والعمليات، إلا </a:t>
            </a:r>
            <a:r>
              <a:rPr lang="ar-SA" altLang="en-US" sz="2400" b="1" dirty="0">
                <a:ea typeface="Majalla UI"/>
              </a:rPr>
              <a:t>أنه لا زال هناك الكثير من التأثيرات التي تحتاج إلى </a:t>
            </a:r>
            <a:r>
              <a:rPr lang="ar-SA" altLang="en-US" sz="2400" b="1" dirty="0" smtClean="0">
                <a:ea typeface="Majalla UI"/>
              </a:rPr>
              <a:t>تقنيات ووسائل </a:t>
            </a:r>
            <a:r>
              <a:rPr lang="ar-SA" altLang="en-US" sz="2400" b="1" dirty="0">
                <a:ea typeface="Majalla UI"/>
              </a:rPr>
              <a:t>ميدانية جديدة</a:t>
            </a:r>
            <a:r>
              <a:rPr lang="ar-SA" altLang="en-US" sz="2400" b="1" dirty="0" smtClean="0">
                <a:ea typeface="Majalla UI"/>
              </a:rPr>
              <a:t>.</a:t>
            </a:r>
            <a:endParaRPr lang="ar-SA" altLang="en-US" sz="2400" b="1" dirty="0">
              <a:ea typeface="Majalla UI"/>
            </a:endParaRPr>
          </a:p>
        </p:txBody>
      </p:sp>
    </p:spTree>
    <p:extLst>
      <p:ext uri="{BB962C8B-B14F-4D97-AF65-F5344CB8AC3E}">
        <p14:creationId xmlns:p14="http://schemas.microsoft.com/office/powerpoint/2010/main" val="384698180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590550"/>
          </a:xfrm>
        </p:spPr>
        <p:txBody>
          <a:bodyPr/>
          <a:lstStyle/>
          <a:p>
            <a:pPr algn="ctr" rtl="1"/>
            <a:r>
              <a:rPr lang="ar-SA" altLang="en-US" sz="4000" b="1" dirty="0" smtClean="0"/>
              <a:t>مقدمة</a:t>
            </a:r>
            <a:endParaRPr lang="ar-SA" altLang="en-US" sz="4000" b="1" dirty="0"/>
          </a:p>
        </p:txBody>
      </p:sp>
      <p:sp>
        <p:nvSpPr>
          <p:cNvPr id="17411" name="Content Placeholder 2"/>
          <p:cNvSpPr>
            <a:spLocks noGrp="1"/>
          </p:cNvSpPr>
          <p:nvPr>
            <p:ph idx="1"/>
          </p:nvPr>
        </p:nvSpPr>
        <p:spPr>
          <a:xfrm>
            <a:off x="443345" y="1371600"/>
            <a:ext cx="8229600" cy="4953000"/>
          </a:xfrm>
        </p:spPr>
        <p:txBody>
          <a:bodyPr/>
          <a:lstStyle/>
          <a:p>
            <a:pPr lvl="0" algn="just" rtl="1"/>
            <a:r>
              <a:rPr lang="ar-SA" altLang="en-US" b="1" dirty="0">
                <a:ea typeface="Majalla UI"/>
              </a:rPr>
              <a:t> </a:t>
            </a:r>
            <a:r>
              <a:rPr lang="ar-SA" altLang="en-US" sz="2200" b="1" dirty="0" smtClean="0">
                <a:solidFill>
                  <a:prstClr val="black"/>
                </a:solidFill>
                <a:ea typeface="Majalla UI"/>
              </a:rPr>
              <a:t>لا يوجد اتفاق </a:t>
            </a:r>
            <a:r>
              <a:rPr lang="ar-SA" altLang="en-US" sz="2200" b="1" dirty="0">
                <a:solidFill>
                  <a:prstClr val="black"/>
                </a:solidFill>
                <a:ea typeface="Majalla UI"/>
              </a:rPr>
              <a:t>تام في تعريف المصطلحات المرتبطة بالمنهجية </a:t>
            </a:r>
            <a:r>
              <a:rPr lang="ar-SA" altLang="en-US" sz="2200" b="1" dirty="0" smtClean="0">
                <a:solidFill>
                  <a:prstClr val="black"/>
                </a:solidFill>
                <a:ea typeface="Majalla UI"/>
              </a:rPr>
              <a:t>في البحوث </a:t>
            </a:r>
            <a:r>
              <a:rPr lang="ar-SA" altLang="en-US" sz="2200" b="1" dirty="0" smtClean="0">
                <a:solidFill>
                  <a:prstClr val="black"/>
                </a:solidFill>
                <a:ea typeface="Majalla UI"/>
              </a:rPr>
              <a:t>الجيومرفولوجية التطبيقية، </a:t>
            </a:r>
            <a:r>
              <a:rPr lang="ar-SA" altLang="en-US" sz="2200" b="1" dirty="0" smtClean="0">
                <a:solidFill>
                  <a:prstClr val="black"/>
                </a:solidFill>
                <a:ea typeface="Majalla UI"/>
              </a:rPr>
              <a:t>حتى </a:t>
            </a:r>
            <a:r>
              <a:rPr lang="ar-SA" altLang="en-US" sz="2200" b="1" dirty="0">
                <a:solidFill>
                  <a:prstClr val="black"/>
                </a:solidFill>
                <a:ea typeface="Majalla UI"/>
              </a:rPr>
              <a:t>في تعريف المصطلح </a:t>
            </a:r>
            <a:r>
              <a:rPr lang="ar-SA" altLang="en-US" sz="2200" b="1" dirty="0" smtClean="0">
                <a:solidFill>
                  <a:prstClr val="black"/>
                </a:solidFill>
                <a:ea typeface="Majalla UI"/>
              </a:rPr>
              <a:t>ذاته؛ حيث نجد </a:t>
            </a:r>
            <a:r>
              <a:rPr lang="ar-SA" altLang="en-US" sz="2200" b="1" dirty="0" err="1" smtClean="0">
                <a:solidFill>
                  <a:prstClr val="black"/>
                </a:solidFill>
                <a:ea typeface="Majalla UI"/>
              </a:rPr>
              <a:t>الجيومورفولوجيين</a:t>
            </a:r>
            <a:r>
              <a:rPr lang="ar-SA" altLang="en-US" sz="2200" b="1" dirty="0" smtClean="0">
                <a:solidFill>
                  <a:prstClr val="black"/>
                </a:solidFill>
                <a:ea typeface="Majalla UI"/>
              </a:rPr>
              <a:t> </a:t>
            </a:r>
            <a:r>
              <a:rPr lang="ar-SA" altLang="en-US" sz="2200" b="1" dirty="0">
                <a:solidFill>
                  <a:prstClr val="black"/>
                </a:solidFill>
                <a:ea typeface="Majalla UI"/>
              </a:rPr>
              <a:t>الفرنسيين كثيرا ما </a:t>
            </a:r>
            <a:r>
              <a:rPr lang="ar-SA" altLang="en-US" sz="2200" b="1" dirty="0" smtClean="0">
                <a:solidFill>
                  <a:prstClr val="black"/>
                </a:solidFill>
                <a:ea typeface="Majalla UI"/>
              </a:rPr>
              <a:t>يستخدمون مصطلح </a:t>
            </a:r>
            <a:r>
              <a:rPr lang="en-US" altLang="en-US" sz="2200" b="1" dirty="0" smtClean="0">
                <a:solidFill>
                  <a:prstClr val="black"/>
                </a:solidFill>
                <a:ea typeface="Majalla UI"/>
              </a:rPr>
              <a:t>Approach </a:t>
            </a:r>
            <a:r>
              <a:rPr lang="ar-SA" altLang="en-US" sz="2200" b="1" dirty="0" smtClean="0">
                <a:solidFill>
                  <a:prstClr val="black"/>
                </a:solidFill>
                <a:ea typeface="Majalla UI"/>
              </a:rPr>
              <a:t> ويعني منهج، ومصطلح</a:t>
            </a:r>
            <a:r>
              <a:rPr lang="en-US" altLang="en-US" sz="2200" b="1" dirty="0" smtClean="0">
                <a:solidFill>
                  <a:prstClr val="black"/>
                </a:solidFill>
                <a:ea typeface="Majalla UI"/>
              </a:rPr>
              <a:t>Method </a:t>
            </a:r>
            <a:r>
              <a:rPr lang="ar-SA" altLang="en-US" sz="2200" b="1" dirty="0" smtClean="0">
                <a:solidFill>
                  <a:prstClr val="black"/>
                </a:solidFill>
                <a:ea typeface="Majalla UI"/>
              </a:rPr>
              <a:t> ويعني طريقة، ومصطلح </a:t>
            </a:r>
            <a:r>
              <a:rPr lang="en-US" altLang="en-US" sz="2200" b="1" dirty="0">
                <a:solidFill>
                  <a:prstClr val="black"/>
                </a:solidFill>
                <a:ea typeface="Majalla UI"/>
              </a:rPr>
              <a:t>T</a:t>
            </a:r>
            <a:r>
              <a:rPr lang="en-US" altLang="en-US" sz="2200" b="1" dirty="0" smtClean="0">
                <a:solidFill>
                  <a:prstClr val="black"/>
                </a:solidFill>
                <a:ea typeface="Majalla UI"/>
              </a:rPr>
              <a:t>echnique</a:t>
            </a:r>
            <a:r>
              <a:rPr lang="ar-SA" altLang="en-US" sz="2200" b="1" dirty="0" smtClean="0">
                <a:solidFill>
                  <a:prstClr val="black"/>
                </a:solidFill>
                <a:ea typeface="Majalla UI"/>
              </a:rPr>
              <a:t> ويعني تقنية في التعبير </a:t>
            </a:r>
            <a:r>
              <a:rPr lang="ar-SA" altLang="en-US" sz="2200" b="1" dirty="0" smtClean="0">
                <a:solidFill>
                  <a:prstClr val="black"/>
                </a:solidFill>
                <a:ea typeface="Majalla UI"/>
              </a:rPr>
              <a:t>عنهما في </a:t>
            </a:r>
            <a:r>
              <a:rPr lang="ar-SA" altLang="en-US" sz="2200" b="1" dirty="0">
                <a:solidFill>
                  <a:prstClr val="black"/>
                </a:solidFill>
                <a:ea typeface="Majalla UI"/>
              </a:rPr>
              <a:t>مفهوم </a:t>
            </a:r>
            <a:r>
              <a:rPr lang="ar-SA" altLang="en-US" sz="2200" b="1" dirty="0" smtClean="0">
                <a:solidFill>
                  <a:prstClr val="black"/>
                </a:solidFill>
                <a:ea typeface="Majalla UI"/>
              </a:rPr>
              <a:t>واحد، وهو ما يعد </a:t>
            </a:r>
            <a:r>
              <a:rPr lang="ar-SA" altLang="en-US" sz="2200" b="1" dirty="0">
                <a:solidFill>
                  <a:prstClr val="black"/>
                </a:solidFill>
                <a:ea typeface="Majalla UI"/>
              </a:rPr>
              <a:t>خلط بين </a:t>
            </a:r>
            <a:r>
              <a:rPr lang="ar-SA" altLang="en-US" sz="2200" b="1" dirty="0" smtClean="0">
                <a:solidFill>
                  <a:prstClr val="black"/>
                </a:solidFill>
                <a:ea typeface="Majalla UI"/>
              </a:rPr>
              <a:t>المصطلحات </a:t>
            </a:r>
            <a:r>
              <a:rPr lang="ar-SA" altLang="en-US" sz="2200" b="1" dirty="0">
                <a:solidFill>
                  <a:prstClr val="black"/>
                </a:solidFill>
                <a:ea typeface="Majalla UI"/>
              </a:rPr>
              <a:t>الثلاثة وخاصة بين الأول </a:t>
            </a:r>
            <a:r>
              <a:rPr lang="ar-SA" altLang="en-US" sz="2200" b="1" dirty="0" smtClean="0">
                <a:solidFill>
                  <a:prstClr val="black"/>
                </a:solidFill>
                <a:ea typeface="Majalla UI"/>
              </a:rPr>
              <a:t>والثاني، وهو </a:t>
            </a:r>
            <a:r>
              <a:rPr lang="ar-SA" altLang="en-US" sz="2200" b="1" dirty="0">
                <a:solidFill>
                  <a:prstClr val="black"/>
                </a:solidFill>
                <a:ea typeface="Majalla UI"/>
              </a:rPr>
              <a:t>ما لوحظ لدى بعض </a:t>
            </a:r>
            <a:r>
              <a:rPr lang="ar-SA" altLang="en-US" sz="2200" b="1" dirty="0" smtClean="0">
                <a:solidFill>
                  <a:prstClr val="black"/>
                </a:solidFill>
                <a:ea typeface="Majalla UI"/>
              </a:rPr>
              <a:t>الفرنسين، وكذلك في </a:t>
            </a:r>
            <a:r>
              <a:rPr lang="ar-SA" altLang="en-US" sz="2200" b="1" dirty="0">
                <a:solidFill>
                  <a:prstClr val="black"/>
                </a:solidFill>
                <a:ea typeface="Majalla UI"/>
              </a:rPr>
              <a:t>بعض الدراسات العربية. </a:t>
            </a:r>
            <a:endParaRPr lang="ar-SA" altLang="en-US" sz="2200" b="1" dirty="0" smtClean="0">
              <a:solidFill>
                <a:prstClr val="black"/>
              </a:solidFill>
              <a:ea typeface="Majalla UI"/>
            </a:endParaRPr>
          </a:p>
          <a:p>
            <a:pPr lvl="0" algn="just" rtl="1"/>
            <a:r>
              <a:rPr lang="ar-SA" altLang="en-US" sz="2200" b="1" dirty="0" smtClean="0">
                <a:solidFill>
                  <a:prstClr val="black"/>
                </a:solidFill>
                <a:ea typeface="Majalla UI"/>
              </a:rPr>
              <a:t>أما في بريطانيا فيستخدم تعبير طريقة </a:t>
            </a:r>
            <a:r>
              <a:rPr lang="en-US" altLang="en-US" sz="2200" b="1" dirty="0" smtClean="0">
                <a:solidFill>
                  <a:prstClr val="black"/>
                </a:solidFill>
                <a:ea typeface="Majalla UI"/>
              </a:rPr>
              <a:t>M</a:t>
            </a:r>
            <a:r>
              <a:rPr lang="en-US" altLang="en-US" sz="2200" b="1" dirty="0" smtClean="0">
                <a:solidFill>
                  <a:prstClr val="black"/>
                </a:solidFill>
                <a:ea typeface="Majalla UI"/>
              </a:rPr>
              <a:t>ethod </a:t>
            </a:r>
            <a:r>
              <a:rPr lang="ar-SA" altLang="en-US" sz="2200" b="1" dirty="0" smtClean="0">
                <a:solidFill>
                  <a:prstClr val="black"/>
                </a:solidFill>
                <a:ea typeface="Majalla UI"/>
              </a:rPr>
              <a:t> </a:t>
            </a:r>
            <a:r>
              <a:rPr lang="ar-SA" altLang="en-US" sz="2200" b="1" dirty="0" smtClean="0">
                <a:solidFill>
                  <a:prstClr val="black"/>
                </a:solidFill>
                <a:ea typeface="Majalla UI"/>
              </a:rPr>
              <a:t>كمرادف للمنهج </a:t>
            </a:r>
            <a:r>
              <a:rPr lang="en-US" altLang="en-US" sz="2200" b="1" dirty="0" smtClean="0">
                <a:solidFill>
                  <a:prstClr val="black"/>
                </a:solidFill>
                <a:ea typeface="Majalla UI"/>
              </a:rPr>
              <a:t>A</a:t>
            </a:r>
            <a:r>
              <a:rPr lang="en-US" altLang="en-US" sz="2200" b="1" dirty="0" smtClean="0">
                <a:solidFill>
                  <a:prstClr val="black"/>
                </a:solidFill>
                <a:ea typeface="Majalla UI"/>
              </a:rPr>
              <a:t>pproach </a:t>
            </a:r>
            <a:r>
              <a:rPr lang="ar-SA" altLang="en-US" sz="2200" b="1" dirty="0" smtClean="0">
                <a:solidFill>
                  <a:prstClr val="black"/>
                </a:solidFill>
                <a:ea typeface="Majalla UI"/>
              </a:rPr>
              <a:t>، كما ظهر في بعض الكتب منها: كتاب </a:t>
            </a:r>
            <a:r>
              <a:rPr lang="en-US" altLang="en-US" sz="2200" b="1" dirty="0" smtClean="0">
                <a:solidFill>
                  <a:prstClr val="black"/>
                </a:solidFill>
                <a:ea typeface="Majalla UI"/>
              </a:rPr>
              <a:t>Techniques </a:t>
            </a:r>
            <a:r>
              <a:rPr lang="en-US" altLang="en-US" sz="2200" b="1" dirty="0">
                <a:solidFill>
                  <a:prstClr val="black"/>
                </a:solidFill>
                <a:ea typeface="Majalla UI"/>
              </a:rPr>
              <a:t>in Geomorphology </a:t>
            </a:r>
            <a:r>
              <a:rPr lang="ar-SA" altLang="en-US" sz="2200" b="1" dirty="0" smtClean="0">
                <a:solidFill>
                  <a:prstClr val="black"/>
                </a:solidFill>
                <a:ea typeface="Majalla UI"/>
              </a:rPr>
              <a:t> الذي </a:t>
            </a:r>
            <a:r>
              <a:rPr lang="ar-SA" altLang="en-US" sz="2200" b="1" dirty="0">
                <a:solidFill>
                  <a:prstClr val="black"/>
                </a:solidFill>
                <a:ea typeface="Majalla UI"/>
              </a:rPr>
              <a:t>لم </a:t>
            </a:r>
            <a:r>
              <a:rPr lang="ar-SA" altLang="en-US" sz="2200" b="1" dirty="0" smtClean="0">
                <a:solidFill>
                  <a:prstClr val="black"/>
                </a:solidFill>
                <a:ea typeface="Majalla UI"/>
              </a:rPr>
              <a:t>يخصص </a:t>
            </a:r>
            <a:r>
              <a:rPr lang="ar-SA" altLang="en-US" sz="2200" b="1" dirty="0">
                <a:solidFill>
                  <a:prstClr val="black"/>
                </a:solidFill>
                <a:ea typeface="Majalla UI"/>
              </a:rPr>
              <a:t>لعرض تقنيات </a:t>
            </a:r>
            <a:r>
              <a:rPr lang="ar-SA" altLang="en-US" sz="2200" b="1" dirty="0" smtClean="0">
                <a:solidFill>
                  <a:prstClr val="black"/>
                </a:solidFill>
                <a:ea typeface="Majalla UI"/>
              </a:rPr>
              <a:t>البحث فقط، وإنما تضمن </a:t>
            </a:r>
            <a:r>
              <a:rPr lang="ar-SA" altLang="en-US" sz="2200" b="1" dirty="0">
                <a:solidFill>
                  <a:prstClr val="black"/>
                </a:solidFill>
                <a:ea typeface="Majalla UI"/>
              </a:rPr>
              <a:t>أيضا بعض </a:t>
            </a:r>
            <a:r>
              <a:rPr lang="ar-SA" altLang="en-US" sz="2200" b="1" dirty="0" smtClean="0">
                <a:solidFill>
                  <a:prstClr val="black"/>
                </a:solidFill>
                <a:ea typeface="Majalla UI"/>
              </a:rPr>
              <a:t>طرق البحث. </a:t>
            </a:r>
          </a:p>
          <a:p>
            <a:pPr lvl="0" algn="just" rtl="1"/>
            <a:r>
              <a:rPr lang="ar-SA" altLang="en-US" sz="2200" b="1" dirty="0" smtClean="0">
                <a:solidFill>
                  <a:prstClr val="black"/>
                </a:solidFill>
                <a:ea typeface="Majalla UI"/>
              </a:rPr>
              <a:t>وعلى الرغم </a:t>
            </a:r>
            <a:r>
              <a:rPr lang="ar-SA" altLang="en-US" sz="2200" b="1" dirty="0">
                <a:solidFill>
                  <a:prstClr val="black"/>
                </a:solidFill>
                <a:ea typeface="Majalla UI"/>
              </a:rPr>
              <a:t>من </a:t>
            </a:r>
            <a:r>
              <a:rPr lang="ar-SA" altLang="en-US" sz="2200" b="1" dirty="0" smtClean="0">
                <a:solidFill>
                  <a:prstClr val="black"/>
                </a:solidFill>
                <a:ea typeface="Majalla UI"/>
              </a:rPr>
              <a:t>الاختلاف </a:t>
            </a:r>
            <a:r>
              <a:rPr lang="ar-SA" altLang="en-US" sz="2200" b="1" dirty="0">
                <a:solidFill>
                  <a:prstClr val="black"/>
                </a:solidFill>
                <a:ea typeface="Majalla UI"/>
              </a:rPr>
              <a:t>في </a:t>
            </a:r>
            <a:r>
              <a:rPr lang="ar-SA" altLang="en-US" sz="2200" b="1" dirty="0" smtClean="0">
                <a:solidFill>
                  <a:prstClr val="black"/>
                </a:solidFill>
                <a:ea typeface="Majalla UI"/>
              </a:rPr>
              <a:t>المفهوم والمصطلح للكلمات الثلاث السابقة، </a:t>
            </a:r>
            <a:r>
              <a:rPr lang="ar-SA" altLang="en-US" sz="2200" b="1" dirty="0">
                <a:solidFill>
                  <a:prstClr val="black"/>
                </a:solidFill>
                <a:ea typeface="Majalla UI"/>
              </a:rPr>
              <a:t>فان كثيرا من الباحثين يميلون إلى جعل </a:t>
            </a:r>
            <a:r>
              <a:rPr lang="ar-SA" altLang="en-US" sz="2200" b="1" dirty="0" smtClean="0">
                <a:solidFill>
                  <a:prstClr val="black"/>
                </a:solidFill>
                <a:ea typeface="Majalla UI"/>
              </a:rPr>
              <a:t>كلمة طريقة </a:t>
            </a:r>
            <a:r>
              <a:rPr lang="en-US" altLang="en-US" sz="2200" b="1" dirty="0">
                <a:solidFill>
                  <a:prstClr val="black"/>
                </a:solidFill>
                <a:ea typeface="Majalla UI"/>
              </a:rPr>
              <a:t>M</a:t>
            </a:r>
            <a:r>
              <a:rPr lang="en-US" altLang="en-US" sz="2200" b="1" dirty="0" smtClean="0">
                <a:solidFill>
                  <a:prstClr val="black"/>
                </a:solidFill>
                <a:ea typeface="Majalla UI"/>
              </a:rPr>
              <a:t>ethod </a:t>
            </a:r>
            <a:r>
              <a:rPr lang="ar-SA" altLang="en-US" sz="2200" b="1" dirty="0" smtClean="0">
                <a:solidFill>
                  <a:prstClr val="black"/>
                </a:solidFill>
                <a:ea typeface="Majalla UI"/>
              </a:rPr>
              <a:t> </a:t>
            </a:r>
            <a:r>
              <a:rPr lang="ar-SA" altLang="en-US" sz="2200" b="1" dirty="0" smtClean="0">
                <a:solidFill>
                  <a:prstClr val="black"/>
                </a:solidFill>
                <a:ea typeface="Majalla UI"/>
              </a:rPr>
              <a:t>الأوسع </a:t>
            </a:r>
            <a:r>
              <a:rPr lang="ar-SA" altLang="en-US" sz="2200" b="1" dirty="0">
                <a:solidFill>
                  <a:prstClr val="black"/>
                </a:solidFill>
                <a:ea typeface="Majalla UI"/>
              </a:rPr>
              <a:t>مضمونا من الكلمتين </a:t>
            </a:r>
            <a:r>
              <a:rPr lang="ar-SA" altLang="en-US" sz="2200" b="1" dirty="0" smtClean="0">
                <a:solidFill>
                  <a:prstClr val="black"/>
                </a:solidFill>
                <a:ea typeface="Majalla UI"/>
              </a:rPr>
              <a:t>الأخيرتين، </a:t>
            </a:r>
            <a:r>
              <a:rPr lang="ar-SA" altLang="en-US" sz="2200" b="1" dirty="0">
                <a:solidFill>
                  <a:prstClr val="black"/>
                </a:solidFill>
                <a:ea typeface="Majalla UI"/>
              </a:rPr>
              <a:t>كما يميلون إلى جعل </a:t>
            </a:r>
            <a:r>
              <a:rPr lang="ar-SA" altLang="en-US" sz="2200" b="1" dirty="0" smtClean="0">
                <a:solidFill>
                  <a:prstClr val="black"/>
                </a:solidFill>
                <a:ea typeface="Majalla UI"/>
              </a:rPr>
              <a:t>كلمة منهج </a:t>
            </a:r>
            <a:r>
              <a:rPr lang="en-US" altLang="en-US" sz="2200" b="1" dirty="0">
                <a:solidFill>
                  <a:prstClr val="black"/>
                </a:solidFill>
                <a:ea typeface="Majalla UI"/>
              </a:rPr>
              <a:t>A</a:t>
            </a:r>
            <a:r>
              <a:rPr lang="en-US" altLang="en-US" sz="2200" b="1" dirty="0" smtClean="0">
                <a:solidFill>
                  <a:prstClr val="black"/>
                </a:solidFill>
                <a:ea typeface="Majalla UI"/>
              </a:rPr>
              <a:t>pproach</a:t>
            </a:r>
            <a:r>
              <a:rPr lang="ar-SA" altLang="en-US" sz="2200" b="1" dirty="0" smtClean="0">
                <a:solidFill>
                  <a:prstClr val="black"/>
                </a:solidFill>
                <a:ea typeface="Majalla UI"/>
              </a:rPr>
              <a:t> </a:t>
            </a:r>
            <a:r>
              <a:rPr lang="ar-SA" altLang="en-US" sz="2200" b="1" dirty="0" smtClean="0">
                <a:solidFill>
                  <a:prstClr val="black"/>
                </a:solidFill>
                <a:ea typeface="Majalla UI"/>
              </a:rPr>
              <a:t>أوسع </a:t>
            </a:r>
            <a:r>
              <a:rPr lang="ar-SA" altLang="en-US" sz="2200" b="1" dirty="0">
                <a:solidFill>
                  <a:prstClr val="black"/>
                </a:solidFill>
                <a:ea typeface="Majalla UI"/>
              </a:rPr>
              <a:t>مضمونا من كلمة </a:t>
            </a:r>
            <a:r>
              <a:rPr lang="ar-SA" altLang="en-US" sz="2200" b="1" dirty="0" smtClean="0">
                <a:solidFill>
                  <a:prstClr val="black"/>
                </a:solidFill>
                <a:ea typeface="Majalla UI"/>
              </a:rPr>
              <a:t>التقنيات</a:t>
            </a:r>
            <a:r>
              <a:rPr lang="en-US" altLang="en-US" sz="2200" b="1" dirty="0" smtClean="0">
                <a:solidFill>
                  <a:prstClr val="black"/>
                </a:solidFill>
                <a:ea typeface="Majalla UI"/>
              </a:rPr>
              <a:t>Techniques </a:t>
            </a:r>
            <a:r>
              <a:rPr lang="ar-SA" altLang="en-US" sz="2200" b="1" dirty="0" smtClean="0">
                <a:solidFill>
                  <a:prstClr val="black"/>
                </a:solidFill>
                <a:ea typeface="Majalla UI"/>
              </a:rPr>
              <a:t>.</a:t>
            </a:r>
            <a:endParaRPr lang="ar-EG" altLang="en-US" sz="2200" b="1" dirty="0" smtClean="0">
              <a:ea typeface="Majalla UI"/>
            </a:endParaRPr>
          </a:p>
        </p:txBody>
      </p:sp>
    </p:spTree>
    <p:extLst>
      <p:ext uri="{BB962C8B-B14F-4D97-AF65-F5344CB8AC3E}">
        <p14:creationId xmlns:p14="http://schemas.microsoft.com/office/powerpoint/2010/main" val="102803666"/>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6"/>
          <p:cNvSpPr>
            <a:spLocks noChangeArrowheads="1" noChangeShapeType="1" noTextEdit="1"/>
          </p:cNvSpPr>
          <p:nvPr/>
        </p:nvSpPr>
        <p:spPr bwMode="auto">
          <a:xfrm>
            <a:off x="2209800" y="1524000"/>
            <a:ext cx="4572000" cy="2819400"/>
          </a:xfrm>
          <a:prstGeom prst="rect">
            <a:avLst/>
          </a:prstGeom>
        </p:spPr>
        <p:txBody>
          <a:bodyPr wrap="none" fromWordArt="1">
            <a:prstTxWarp prst="textPlain">
              <a:avLst>
                <a:gd name="adj" fmla="val 50597"/>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دارسـة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 </a:t>
            </a:r>
            <a:r>
              <a:rPr kumimoji="0" lang="ar-SA" sz="3600" b="0" i="0" u="none" strike="noStrike" kern="10" cap="none" spc="0" normalizeH="0" baseline="0" noProof="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rPr>
              <a:t>التـربـة مـيدانيــا  </a:t>
            </a:r>
            <a:endPar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Simplified Arabic"/>
              <a:ea typeface="+mn-ea"/>
              <a:cs typeface="Simplified Arabic"/>
            </a:endParaRPr>
          </a:p>
        </p:txBody>
      </p:sp>
    </p:spTree>
    <p:extLst>
      <p:ext uri="{BB962C8B-B14F-4D97-AF65-F5344CB8AC3E}">
        <p14:creationId xmlns:p14="http://schemas.microsoft.com/office/powerpoint/2010/main" val="1812766645"/>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742950"/>
          </a:xfrm>
        </p:spPr>
        <p:txBody>
          <a:bodyPr/>
          <a:lstStyle/>
          <a:p>
            <a:pPr algn="ctr" rtl="1"/>
            <a:r>
              <a:rPr lang="ar-SA" altLang="en-US" sz="4400" b="1" dirty="0" smtClean="0"/>
              <a:t>مقدمة</a:t>
            </a:r>
            <a:endParaRPr lang="en-US" altLang="en-US" sz="4400" b="1" dirty="0" smtClean="0"/>
          </a:p>
        </p:txBody>
      </p:sp>
      <p:sp>
        <p:nvSpPr>
          <p:cNvPr id="17411" name="Content Placeholder 2"/>
          <p:cNvSpPr>
            <a:spLocks noGrp="1"/>
          </p:cNvSpPr>
          <p:nvPr>
            <p:ph idx="1"/>
          </p:nvPr>
        </p:nvSpPr>
        <p:spPr>
          <a:xfrm>
            <a:off x="342900" y="1352550"/>
            <a:ext cx="8458200" cy="5124450"/>
          </a:xfrm>
        </p:spPr>
        <p:txBody>
          <a:bodyPr/>
          <a:lstStyle/>
          <a:p>
            <a:pPr algn="just" rtl="1"/>
            <a:r>
              <a:rPr lang="ar-SA" altLang="en-US" sz="2000" b="1" dirty="0">
                <a:ea typeface="Majalla UI"/>
              </a:rPr>
              <a:t> </a:t>
            </a:r>
            <a:r>
              <a:rPr lang="ar-SA" altLang="en-US" sz="2400" b="1" dirty="0">
                <a:ea typeface="Majalla UI"/>
              </a:rPr>
              <a:t>ت</a:t>
            </a:r>
            <a:r>
              <a:rPr lang="ar-SA" altLang="en-US" sz="2400" b="1" dirty="0" smtClean="0">
                <a:ea typeface="Majalla UI"/>
              </a:rPr>
              <a:t>عد التربة </a:t>
            </a:r>
            <a:r>
              <a:rPr lang="ar-SA" altLang="en-US" sz="2400" b="1" dirty="0">
                <a:ea typeface="Majalla UI"/>
              </a:rPr>
              <a:t>من أ</a:t>
            </a:r>
            <a:r>
              <a:rPr lang="ar-SA" altLang="en-US" sz="2400" b="1" dirty="0" smtClean="0">
                <a:ea typeface="Majalla UI"/>
              </a:rPr>
              <a:t>برز </a:t>
            </a:r>
            <a:r>
              <a:rPr lang="ar-SA" altLang="en-US" sz="2400" b="1" dirty="0" smtClean="0">
                <a:ea typeface="Majalla UI"/>
              </a:rPr>
              <a:t>الظاهرات الجيومرفولوجية الناتجة عن التجوية وعامل </a:t>
            </a:r>
            <a:r>
              <a:rPr lang="ar-SA" altLang="en-US" sz="2400" b="1" dirty="0" err="1" smtClean="0">
                <a:ea typeface="Majalla UI"/>
              </a:rPr>
              <a:t>الارساب</a:t>
            </a:r>
            <a:r>
              <a:rPr lang="ar-SA" altLang="en-US" sz="2400" b="1" dirty="0" smtClean="0">
                <a:ea typeface="Majalla UI"/>
              </a:rPr>
              <a:t>، </a:t>
            </a:r>
            <a:r>
              <a:rPr lang="ar-SA" altLang="en-US" sz="2400" b="1" dirty="0">
                <a:ea typeface="Majalla UI"/>
              </a:rPr>
              <a:t>لذا </a:t>
            </a:r>
            <a:r>
              <a:rPr lang="ar-SA" altLang="en-US" sz="2400" b="1" dirty="0" smtClean="0">
                <a:ea typeface="Majalla UI"/>
              </a:rPr>
              <a:t>فهي من الأهمية بمكان دارستها </a:t>
            </a:r>
            <a:r>
              <a:rPr lang="ar-SA" altLang="en-US" sz="2400" b="1" dirty="0" err="1" smtClean="0">
                <a:ea typeface="Majalla UI"/>
              </a:rPr>
              <a:t>جيومورفولوجيا</a:t>
            </a:r>
            <a:r>
              <a:rPr lang="ar-SA" altLang="en-US" sz="2400" b="1" dirty="0" smtClean="0">
                <a:ea typeface="Majalla UI"/>
              </a:rPr>
              <a:t>. </a:t>
            </a:r>
            <a:r>
              <a:rPr lang="ar-SA" altLang="en-US" sz="2400" b="1" dirty="0" smtClean="0">
                <a:ea typeface="Majalla UI"/>
              </a:rPr>
              <a:t>ذلك ويعد </a:t>
            </a:r>
            <a:r>
              <a:rPr lang="ar-SA" altLang="en-US" sz="2400" b="1" dirty="0">
                <a:ea typeface="Majalla UI"/>
              </a:rPr>
              <a:t>مسح التربة </a:t>
            </a:r>
            <a:r>
              <a:rPr lang="ar-SA" altLang="en-US" sz="2400" b="1" dirty="0" smtClean="0">
                <a:ea typeface="Majalla UI"/>
              </a:rPr>
              <a:t>ودراستها ميدانيا ورسم خرائط </a:t>
            </a:r>
            <a:r>
              <a:rPr lang="ar-SA" altLang="en-US" sz="2400" b="1" dirty="0">
                <a:ea typeface="Majalla UI"/>
              </a:rPr>
              <a:t>توزيعاتها </a:t>
            </a:r>
            <a:r>
              <a:rPr lang="ar-SA" altLang="en-US" sz="2400" b="1" dirty="0" smtClean="0">
                <a:ea typeface="Majalla UI"/>
              </a:rPr>
              <a:t>الجغرافية ضمن اهتمام دارسي </a:t>
            </a:r>
            <a:r>
              <a:rPr lang="ar-SA" altLang="en-US" sz="2400" b="1" dirty="0" smtClean="0">
                <a:ea typeface="Majalla UI"/>
              </a:rPr>
              <a:t>الجيومورفولوجية التطبيقية. </a:t>
            </a:r>
            <a:endParaRPr lang="ar-SA" altLang="en-US" sz="2400" b="1" dirty="0" smtClean="0">
              <a:ea typeface="Majalla UI"/>
            </a:endParaRPr>
          </a:p>
          <a:p>
            <a:pPr algn="just" rtl="1"/>
            <a:r>
              <a:rPr lang="ar-SA" altLang="en-US" sz="2400" b="1" dirty="0">
                <a:ea typeface="Majalla UI"/>
              </a:rPr>
              <a:t> </a:t>
            </a:r>
            <a:r>
              <a:rPr lang="ar-SA" altLang="en-US" sz="2400" b="1" dirty="0" smtClean="0">
                <a:ea typeface="Majalla UI"/>
              </a:rPr>
              <a:t>والتربة </a:t>
            </a:r>
            <a:r>
              <a:rPr lang="ar-SA" altLang="en-US" sz="2400" b="1" dirty="0">
                <a:ea typeface="Majalla UI"/>
              </a:rPr>
              <a:t>مصدر طبيعي من الـموارد القابلة للنفاذ نتيجة سوء </a:t>
            </a:r>
            <a:r>
              <a:rPr lang="ar-SA" altLang="en-US" sz="2400" b="1" dirty="0" smtClean="0">
                <a:ea typeface="Majalla UI"/>
              </a:rPr>
              <a:t>الاستخدام، </a:t>
            </a:r>
            <a:r>
              <a:rPr lang="ar-SA" altLang="en-US" sz="2400" b="1" dirty="0">
                <a:ea typeface="Majalla UI"/>
              </a:rPr>
              <a:t>والتي </a:t>
            </a:r>
            <a:r>
              <a:rPr lang="ar-SA" altLang="en-US" sz="2400" b="1" dirty="0" smtClean="0">
                <a:ea typeface="Majalla UI"/>
              </a:rPr>
              <a:t>يتطلب استدامتها العناية بها واستصلاحها بشكل دوري. </a:t>
            </a:r>
            <a:r>
              <a:rPr lang="ar-SA" altLang="en-US" sz="2400" b="1" dirty="0">
                <a:ea typeface="Majalla UI"/>
              </a:rPr>
              <a:t>لذا فان استثمارها بعقلانية يـمثل </a:t>
            </a:r>
            <a:r>
              <a:rPr lang="ar-SA" altLang="en-US" sz="2400" b="1" dirty="0" smtClean="0">
                <a:ea typeface="Majalla UI"/>
              </a:rPr>
              <a:t>حلا </a:t>
            </a:r>
            <a:r>
              <a:rPr lang="ar-SA" altLang="en-US" sz="2400" b="1" dirty="0">
                <a:ea typeface="Majalla UI"/>
              </a:rPr>
              <a:t>لكثير من الـمشاكل التي تعاني </a:t>
            </a:r>
            <a:r>
              <a:rPr lang="ar-SA" altLang="en-US" sz="2400" b="1" dirty="0" smtClean="0">
                <a:ea typeface="Majalla UI"/>
              </a:rPr>
              <a:t>منها: الـمجتمعات، وتـخفف </a:t>
            </a:r>
            <a:r>
              <a:rPr lang="ar-SA" altLang="en-US" sz="2400" b="1" dirty="0">
                <a:ea typeface="Majalla UI"/>
              </a:rPr>
              <a:t>من حدة مشاكل </a:t>
            </a:r>
            <a:r>
              <a:rPr lang="ar-SA" altLang="en-US" sz="2400" b="1" dirty="0" smtClean="0">
                <a:ea typeface="Majalla UI"/>
              </a:rPr>
              <a:t>الأمن الغذائي.</a:t>
            </a:r>
          </a:p>
          <a:p>
            <a:pPr algn="just" rtl="1"/>
            <a:r>
              <a:rPr lang="ar-SA" altLang="en-US" sz="2400" b="1" dirty="0">
                <a:ea typeface="Majalla UI"/>
              </a:rPr>
              <a:t> </a:t>
            </a:r>
            <a:r>
              <a:rPr lang="ar-SA" altLang="en-US" sz="2400" b="1" dirty="0" smtClean="0">
                <a:ea typeface="Majalla UI"/>
              </a:rPr>
              <a:t>ومن الطبيعي بمكان أن الخطوة </a:t>
            </a:r>
            <a:r>
              <a:rPr lang="ar-SA" altLang="en-US" sz="2400" b="1" dirty="0">
                <a:ea typeface="Majalla UI"/>
              </a:rPr>
              <a:t>الاولى في التخطيط العلمي </a:t>
            </a:r>
            <a:r>
              <a:rPr lang="ar-SA" altLang="en-US" sz="2400" b="1" dirty="0" smtClean="0">
                <a:ea typeface="Majalla UI"/>
              </a:rPr>
              <a:t>لاستثمار </a:t>
            </a:r>
            <a:r>
              <a:rPr lang="ar-SA" altLang="en-US" sz="2400" b="1" dirty="0">
                <a:ea typeface="Majalla UI"/>
              </a:rPr>
              <a:t>أي مورد </a:t>
            </a:r>
            <a:r>
              <a:rPr lang="ar-SA" altLang="en-US" sz="2400" b="1" dirty="0" smtClean="0">
                <a:ea typeface="Majalla UI"/>
              </a:rPr>
              <a:t>طبيعي هي: القيام </a:t>
            </a:r>
            <a:r>
              <a:rPr lang="ar-SA" altLang="en-US" sz="2400" b="1" dirty="0">
                <a:ea typeface="Majalla UI"/>
              </a:rPr>
              <a:t>بـمسح شامل لـمنطقة </a:t>
            </a:r>
            <a:r>
              <a:rPr lang="ar-SA" altLang="en-US" sz="2400" b="1" dirty="0" smtClean="0">
                <a:ea typeface="Majalla UI"/>
              </a:rPr>
              <a:t>العمل، </a:t>
            </a:r>
            <a:r>
              <a:rPr lang="ar-SA" altLang="en-US" sz="2400" b="1" dirty="0">
                <a:ea typeface="Majalla UI"/>
              </a:rPr>
              <a:t>لـمعرفة </a:t>
            </a:r>
            <a:r>
              <a:rPr lang="ar-SA" altLang="en-US" sz="2400" b="1" dirty="0" smtClean="0">
                <a:ea typeface="Majalla UI"/>
              </a:rPr>
              <a:t>طبيعته وخصائصه، ومقارنته </a:t>
            </a:r>
            <a:r>
              <a:rPr lang="ar-SA" altLang="en-US" sz="2400" b="1" dirty="0">
                <a:ea typeface="Majalla UI"/>
              </a:rPr>
              <a:t>مع </a:t>
            </a:r>
            <a:r>
              <a:rPr lang="ar-SA" altLang="en-US" sz="2400" b="1" dirty="0" smtClean="0">
                <a:ea typeface="Majalla UI"/>
              </a:rPr>
              <a:t>الرؤية الطموحة </a:t>
            </a:r>
            <a:r>
              <a:rPr lang="ar-SA" altLang="en-US" sz="2400" b="1" dirty="0">
                <a:ea typeface="Majalla UI"/>
              </a:rPr>
              <a:t>(الهدف</a:t>
            </a:r>
            <a:r>
              <a:rPr lang="ar-SA" altLang="en-US" sz="2400" b="1" dirty="0" smtClean="0">
                <a:ea typeface="Majalla UI"/>
              </a:rPr>
              <a:t>)، واكتشاف جوانب النقص </a:t>
            </a:r>
            <a:r>
              <a:rPr lang="ar-SA" altLang="en-US" sz="2400" b="1" dirty="0">
                <a:ea typeface="Majalla UI"/>
              </a:rPr>
              <a:t>(الـمشكلة</a:t>
            </a:r>
            <a:r>
              <a:rPr lang="ar-SA" altLang="en-US" sz="2400" b="1" dirty="0" smtClean="0">
                <a:ea typeface="Majalla UI"/>
              </a:rPr>
              <a:t>)، </a:t>
            </a:r>
            <a:r>
              <a:rPr lang="ar-SA" altLang="en-US" sz="2400" b="1" dirty="0">
                <a:ea typeface="Majalla UI"/>
              </a:rPr>
              <a:t>ومناقشة </a:t>
            </a:r>
            <a:r>
              <a:rPr lang="ar-SA" altLang="en-US" sz="2400" b="1" dirty="0" smtClean="0">
                <a:ea typeface="Majalla UI"/>
              </a:rPr>
              <a:t>المقترحات والحلول </a:t>
            </a:r>
            <a:r>
              <a:rPr lang="ar-SA" altLang="en-US" sz="2400" b="1" dirty="0">
                <a:ea typeface="Majalla UI"/>
              </a:rPr>
              <a:t>(البدائل) </a:t>
            </a:r>
            <a:r>
              <a:rPr lang="ar-SA" altLang="en-US" sz="2400" b="1" dirty="0" smtClean="0">
                <a:ea typeface="Majalla UI"/>
              </a:rPr>
              <a:t>لاختيار </a:t>
            </a:r>
            <a:r>
              <a:rPr lang="ar-SA" altLang="en-US" sz="2400" b="1" dirty="0">
                <a:ea typeface="Majalla UI"/>
              </a:rPr>
              <a:t>الانسب </a:t>
            </a:r>
            <a:r>
              <a:rPr lang="ar-SA" altLang="en-US" sz="2400" b="1" dirty="0" smtClean="0">
                <a:ea typeface="Majalla UI"/>
              </a:rPr>
              <a:t>منها.</a:t>
            </a:r>
          </a:p>
          <a:p>
            <a:pPr algn="just" rtl="1"/>
            <a:r>
              <a:rPr lang="ar-SA" altLang="en-US" sz="2400" b="1" dirty="0" smtClean="0">
                <a:ea typeface="Majalla UI"/>
              </a:rPr>
              <a:t>ويعني </a:t>
            </a:r>
            <a:r>
              <a:rPr lang="ar-SA" altLang="en-US" sz="2400" b="1" dirty="0">
                <a:ea typeface="Majalla UI"/>
              </a:rPr>
              <a:t>الـمسح </a:t>
            </a:r>
            <a:r>
              <a:rPr lang="ar-SA" altLang="en-US" sz="2400" b="1" dirty="0" smtClean="0">
                <a:ea typeface="Majalla UI"/>
              </a:rPr>
              <a:t>الشامل أخذ العينات ميدانيا، لتحليلها، واستخلاص النتائج منها. </a:t>
            </a:r>
          </a:p>
          <a:p>
            <a:pPr algn="just" rtl="1"/>
            <a:endParaRPr lang="ar-SA" altLang="en-US" b="1" dirty="0" smtClean="0">
              <a:ea typeface="Majalla UI"/>
            </a:endParaRPr>
          </a:p>
        </p:txBody>
      </p:sp>
    </p:spTree>
    <p:extLst>
      <p:ext uri="{BB962C8B-B14F-4D97-AF65-F5344CB8AC3E}">
        <p14:creationId xmlns:p14="http://schemas.microsoft.com/office/powerpoint/2010/main" val="3229078198"/>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533400"/>
            <a:ext cx="8229600" cy="742950"/>
          </a:xfrm>
        </p:spPr>
        <p:txBody>
          <a:bodyPr/>
          <a:lstStyle/>
          <a:p>
            <a:pPr algn="ctr" rtl="1"/>
            <a:r>
              <a:rPr lang="ar-SA" altLang="en-US" sz="4000" b="1" dirty="0" smtClean="0"/>
              <a:t>أدوات دراسة عينات الترب ميدانياً</a:t>
            </a:r>
            <a:endParaRPr lang="en-US" altLang="en-US" sz="4000" b="1" dirty="0" smtClean="0"/>
          </a:p>
        </p:txBody>
      </p:sp>
      <p:sp>
        <p:nvSpPr>
          <p:cNvPr id="17411" name="Content Placeholder 2"/>
          <p:cNvSpPr>
            <a:spLocks noGrp="1"/>
          </p:cNvSpPr>
          <p:nvPr>
            <p:ph idx="1"/>
          </p:nvPr>
        </p:nvSpPr>
        <p:spPr>
          <a:xfrm>
            <a:off x="438727" y="1371600"/>
            <a:ext cx="8229600" cy="4953000"/>
          </a:xfrm>
        </p:spPr>
        <p:txBody>
          <a:bodyPr/>
          <a:lstStyle/>
          <a:p>
            <a:pPr algn="just" rtl="1"/>
            <a:r>
              <a:rPr lang="ar-SA" altLang="en-US" sz="2400" b="1" dirty="0">
                <a:ea typeface="Majalla UI"/>
              </a:rPr>
              <a:t> يتطلب اخذ عينات من التربة </a:t>
            </a:r>
            <a:r>
              <a:rPr lang="ar-SA" altLang="en-US" sz="2400" b="1" dirty="0" smtClean="0">
                <a:ea typeface="Majalla UI"/>
              </a:rPr>
              <a:t>توفر الآتي:</a:t>
            </a:r>
          </a:p>
          <a:p>
            <a:pPr algn="just" rtl="1"/>
            <a:r>
              <a:rPr lang="ar-SA" altLang="en-US" sz="2400" b="1" dirty="0" smtClean="0">
                <a:ea typeface="Majalla UI"/>
              </a:rPr>
              <a:t> أدوات </a:t>
            </a:r>
            <a:r>
              <a:rPr lang="ar-SA" altLang="en-US" sz="2400" b="1" dirty="0">
                <a:ea typeface="Majalla UI"/>
              </a:rPr>
              <a:t>للحفر </a:t>
            </a:r>
            <a:r>
              <a:rPr lang="ar-SA" altLang="en-US" sz="2400" b="1" dirty="0" smtClean="0">
                <a:ea typeface="Majalla UI"/>
              </a:rPr>
              <a:t>والقياس، </a:t>
            </a:r>
            <a:r>
              <a:rPr lang="ar-SA" altLang="en-US" sz="2400" b="1" dirty="0">
                <a:ea typeface="Majalla UI"/>
              </a:rPr>
              <a:t>ومـثقاب التربة </a:t>
            </a:r>
            <a:r>
              <a:rPr lang="ar-SA" altLang="en-US" sz="2400" b="1" dirty="0" err="1" smtClean="0">
                <a:ea typeface="Majalla UI"/>
              </a:rPr>
              <a:t>الأوكر</a:t>
            </a:r>
            <a:r>
              <a:rPr lang="ar-SA" altLang="en-US" sz="2400" b="1" dirty="0" smtClean="0">
                <a:ea typeface="Majalla UI"/>
              </a:rPr>
              <a:t> </a:t>
            </a:r>
            <a:r>
              <a:rPr lang="en-US" altLang="en-US" sz="2000" b="1" dirty="0" smtClean="0">
                <a:ea typeface="Majalla UI"/>
              </a:rPr>
              <a:t>Auger</a:t>
            </a:r>
            <a:r>
              <a:rPr lang="ar-SA" altLang="en-US" sz="2400" b="1" dirty="0" smtClean="0">
                <a:ea typeface="Majalla UI"/>
              </a:rPr>
              <a:t> بأنواعه الـمخـتلفة. </a:t>
            </a:r>
          </a:p>
          <a:p>
            <a:pPr algn="just" rtl="1"/>
            <a:r>
              <a:rPr lang="ar-SA" altLang="en-US" sz="2400" b="1" dirty="0" smtClean="0">
                <a:ea typeface="Majalla UI"/>
              </a:rPr>
              <a:t>مسطرين </a:t>
            </a:r>
            <a:r>
              <a:rPr lang="ar-SA" altLang="en-US" sz="2400" b="1" dirty="0">
                <a:ea typeface="Majalla UI"/>
              </a:rPr>
              <a:t>لتسوية جدران الحفر ، وشريط متري </a:t>
            </a:r>
            <a:endParaRPr lang="ar-SA" altLang="en-US" sz="2400" b="1" dirty="0" smtClean="0">
              <a:ea typeface="Majalla UI"/>
            </a:endParaRPr>
          </a:p>
          <a:p>
            <a:pPr algn="just" rtl="1"/>
            <a:r>
              <a:rPr lang="ar-SA" altLang="en-US" sz="2400" b="1" dirty="0">
                <a:ea typeface="Majalla UI"/>
              </a:rPr>
              <a:t> </a:t>
            </a:r>
            <a:r>
              <a:rPr lang="ar-SA" altLang="en-US" sz="2400" b="1" dirty="0" smtClean="0">
                <a:ea typeface="Majalla UI"/>
              </a:rPr>
              <a:t>أسطوانة التربة، ومنها: الأسطوانات </a:t>
            </a:r>
            <a:r>
              <a:rPr lang="ar-SA" altLang="en-US" sz="2400" b="1" dirty="0">
                <a:ea typeface="Majalla UI"/>
              </a:rPr>
              <a:t>ذات الطرف الحديدي </a:t>
            </a:r>
            <a:r>
              <a:rPr lang="ar-SA" altLang="en-US" sz="2400" b="1" dirty="0" smtClean="0">
                <a:ea typeface="Majalla UI"/>
              </a:rPr>
              <a:t>أو </a:t>
            </a:r>
            <a:r>
              <a:rPr lang="ar-SA" altLang="en-US" sz="2400" b="1" dirty="0">
                <a:ea typeface="Majalla UI"/>
              </a:rPr>
              <a:t>النحاسي الـمدبب ليتسنى ادخال  العينة في الاسطوانة دون ان تـمس الجوانب وعدم حصول ضغط على </a:t>
            </a:r>
            <a:r>
              <a:rPr lang="ar-SA" altLang="en-US" sz="2400" b="1" dirty="0" smtClean="0">
                <a:ea typeface="Majalla UI"/>
              </a:rPr>
              <a:t>العينة، كذلك الأكياس </a:t>
            </a:r>
            <a:r>
              <a:rPr lang="ar-SA" altLang="en-US" sz="2400" b="1" dirty="0">
                <a:ea typeface="Majalla UI"/>
              </a:rPr>
              <a:t>قماش (أو بلاستيكية) لجمع </a:t>
            </a:r>
            <a:r>
              <a:rPr lang="ar-SA" altLang="en-US" sz="2400" b="1" dirty="0" smtClean="0">
                <a:ea typeface="Majalla UI"/>
              </a:rPr>
              <a:t>العينات. </a:t>
            </a:r>
          </a:p>
          <a:p>
            <a:pPr algn="just" rtl="1"/>
            <a:r>
              <a:rPr lang="ar-SA" altLang="en-US" sz="2400" b="1" dirty="0" smtClean="0">
                <a:ea typeface="Majalla UI"/>
              </a:rPr>
              <a:t>بطاقات </a:t>
            </a:r>
            <a:r>
              <a:rPr lang="ar-SA" altLang="en-US" sz="2400" b="1" dirty="0">
                <a:ea typeface="Majalla UI"/>
              </a:rPr>
              <a:t>ورقية لتدوين الـمعلومات الاساسية </a:t>
            </a:r>
            <a:r>
              <a:rPr lang="ar-SA" altLang="en-US" sz="2400" b="1" dirty="0" smtClean="0">
                <a:ea typeface="Majalla UI"/>
              </a:rPr>
              <a:t>(الـمنطقة، الـمكان، </a:t>
            </a:r>
            <a:r>
              <a:rPr lang="ar-SA" altLang="en-US" sz="2400" b="1" dirty="0">
                <a:ea typeface="Majalla UI"/>
              </a:rPr>
              <a:t>رقم </a:t>
            </a:r>
            <a:r>
              <a:rPr lang="ar-SA" altLang="en-US" sz="2400" b="1" dirty="0" smtClean="0">
                <a:ea typeface="Majalla UI"/>
              </a:rPr>
              <a:t>القطعة، </a:t>
            </a:r>
            <a:r>
              <a:rPr lang="ar-SA" altLang="en-US" sz="2400" b="1" dirty="0">
                <a:ea typeface="Majalla UI"/>
              </a:rPr>
              <a:t>رقم </a:t>
            </a:r>
            <a:r>
              <a:rPr lang="ar-SA" altLang="en-US" sz="2400" b="1" dirty="0" smtClean="0">
                <a:ea typeface="Majalla UI"/>
              </a:rPr>
              <a:t>القطاع، </a:t>
            </a:r>
            <a:r>
              <a:rPr lang="ar-SA" altLang="en-US" sz="2400" b="1" dirty="0">
                <a:ea typeface="Majalla UI"/>
              </a:rPr>
              <a:t>عمق </a:t>
            </a:r>
            <a:r>
              <a:rPr lang="ar-SA" altLang="en-US" sz="2400" b="1" dirty="0" smtClean="0">
                <a:ea typeface="Majalla UI"/>
              </a:rPr>
              <a:t>القطاع، </a:t>
            </a:r>
            <a:r>
              <a:rPr lang="ar-SA" altLang="en-US" sz="2400" b="1" dirty="0">
                <a:ea typeface="Majalla UI"/>
              </a:rPr>
              <a:t>سمك </a:t>
            </a:r>
            <a:r>
              <a:rPr lang="ar-SA" altLang="en-US" sz="2400" b="1" dirty="0" smtClean="0">
                <a:ea typeface="Majalla UI"/>
              </a:rPr>
              <a:t>الطبقة، </a:t>
            </a:r>
            <a:r>
              <a:rPr lang="ar-SA" altLang="en-US" sz="2400" b="1" dirty="0">
                <a:ea typeface="Majalla UI"/>
              </a:rPr>
              <a:t>التاريخ</a:t>
            </a:r>
            <a:r>
              <a:rPr lang="ar-SA" altLang="en-US" sz="2400" b="1" dirty="0" smtClean="0">
                <a:ea typeface="Majalla UI"/>
              </a:rPr>
              <a:t>)، على أن تنظم </a:t>
            </a:r>
            <a:r>
              <a:rPr lang="ar-SA" altLang="en-US" sz="2400" b="1" dirty="0">
                <a:ea typeface="Majalla UI"/>
              </a:rPr>
              <a:t>بطاقتين لكل </a:t>
            </a:r>
            <a:r>
              <a:rPr lang="ar-SA" altLang="en-US" sz="2400" b="1" dirty="0" smtClean="0">
                <a:ea typeface="Majalla UI"/>
              </a:rPr>
              <a:t>عينة</a:t>
            </a:r>
            <a:r>
              <a:rPr lang="ar-SA" altLang="en-US" sz="2400" b="1" dirty="0">
                <a:ea typeface="Majalla UI"/>
              </a:rPr>
              <a:t>، </a:t>
            </a:r>
            <a:r>
              <a:rPr lang="ar-SA" altLang="en-US" sz="2400" b="1" dirty="0" smtClean="0">
                <a:ea typeface="Majalla UI"/>
              </a:rPr>
              <a:t>الأولى توضع في </a:t>
            </a:r>
            <a:r>
              <a:rPr lang="ar-SA" altLang="en-US" sz="2400" b="1" dirty="0">
                <a:ea typeface="Majalla UI"/>
              </a:rPr>
              <a:t>داخل </a:t>
            </a:r>
            <a:r>
              <a:rPr lang="ar-SA" altLang="en-US" sz="2400" b="1" dirty="0" smtClean="0">
                <a:ea typeface="Majalla UI"/>
              </a:rPr>
              <a:t>الكيس، </a:t>
            </a:r>
            <a:r>
              <a:rPr lang="ar-SA" altLang="en-US" sz="2400" b="1" dirty="0">
                <a:ea typeface="Majalla UI"/>
              </a:rPr>
              <a:t>والثانية تربط على </a:t>
            </a:r>
            <a:r>
              <a:rPr lang="ar-SA" altLang="en-US" sz="2400" b="1" dirty="0" smtClean="0">
                <a:ea typeface="Majalla UI"/>
              </a:rPr>
              <a:t>فوهة  الكيس من الخارج. </a:t>
            </a:r>
          </a:p>
          <a:p>
            <a:pPr algn="just" rtl="1"/>
            <a:r>
              <a:rPr lang="ar-SA" altLang="en-US" sz="2400" b="1" dirty="0">
                <a:ea typeface="Majalla UI"/>
              </a:rPr>
              <a:t>ي</a:t>
            </a:r>
            <a:r>
              <a:rPr lang="ar-SA" altLang="en-US" sz="2400" b="1" dirty="0" smtClean="0">
                <a:ea typeface="Majalla UI"/>
              </a:rPr>
              <a:t>ـحدد </a:t>
            </a:r>
            <a:r>
              <a:rPr lang="ar-SA" altLang="en-US" sz="2400" b="1" dirty="0">
                <a:ea typeface="Majalla UI"/>
              </a:rPr>
              <a:t>مواقع العينات على الخريطة </a:t>
            </a:r>
            <a:r>
              <a:rPr lang="ar-SA" altLang="en-US" sz="2400" b="1" dirty="0" smtClean="0">
                <a:ea typeface="Majalla UI"/>
              </a:rPr>
              <a:t>التفصيلية لمنطقة الدراسة.</a:t>
            </a:r>
          </a:p>
          <a:p>
            <a:pPr algn="just" rtl="1"/>
            <a:r>
              <a:rPr lang="ar-SA" altLang="en-US" sz="2400" b="1" dirty="0" smtClean="0">
                <a:ea typeface="Majalla UI"/>
              </a:rPr>
              <a:t>حامض </a:t>
            </a:r>
            <a:r>
              <a:rPr lang="ar-SA" altLang="en-US" sz="2400" b="1" dirty="0" err="1" smtClean="0">
                <a:ea typeface="Majalla UI"/>
              </a:rPr>
              <a:t>الكلوردريك</a:t>
            </a:r>
            <a:r>
              <a:rPr lang="ar-SA" altLang="en-US" sz="2400" b="1" dirty="0" smtClean="0">
                <a:ea typeface="Majalla UI"/>
              </a:rPr>
              <a:t> الـمخفف، لاستخدامه في معرفة </a:t>
            </a:r>
            <a:r>
              <a:rPr lang="ar-SA" altLang="en-US" sz="2400" b="1" dirty="0">
                <a:ea typeface="Majalla UI"/>
              </a:rPr>
              <a:t>ما </a:t>
            </a:r>
            <a:r>
              <a:rPr lang="ar-SA" altLang="en-US" sz="2400" b="1" dirty="0" smtClean="0">
                <a:ea typeface="Majalla UI"/>
              </a:rPr>
              <a:t>تـحتويه </a:t>
            </a:r>
            <a:r>
              <a:rPr lang="ar-SA" altLang="en-US" sz="2400" b="1" dirty="0">
                <a:ea typeface="Majalla UI"/>
              </a:rPr>
              <a:t>التربة من </a:t>
            </a:r>
            <a:r>
              <a:rPr lang="ar-SA" altLang="en-US" sz="2400" b="1" dirty="0" smtClean="0">
                <a:ea typeface="Majalla UI"/>
              </a:rPr>
              <a:t> كربونات الكالسيوم.</a:t>
            </a:r>
          </a:p>
        </p:txBody>
      </p:sp>
    </p:spTree>
    <p:extLst>
      <p:ext uri="{BB962C8B-B14F-4D97-AF65-F5344CB8AC3E}">
        <p14:creationId xmlns:p14="http://schemas.microsoft.com/office/powerpoint/2010/main" val="4062190233"/>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533400"/>
            <a:ext cx="8229600" cy="742950"/>
          </a:xfrm>
        </p:spPr>
        <p:txBody>
          <a:bodyPr/>
          <a:lstStyle/>
          <a:p>
            <a:pPr algn="ctr" rtl="1"/>
            <a:r>
              <a:rPr lang="ar-SA" altLang="en-US" sz="4000" b="1" dirty="0" smtClean="0"/>
              <a:t>طرق أخذ عينات الترب ميدانياً</a:t>
            </a:r>
            <a:endParaRPr lang="en-US" altLang="en-US" sz="4000" b="1" dirty="0" smtClean="0"/>
          </a:p>
        </p:txBody>
      </p:sp>
      <p:sp>
        <p:nvSpPr>
          <p:cNvPr id="17411" name="Content Placeholder 2"/>
          <p:cNvSpPr>
            <a:spLocks noGrp="1"/>
          </p:cNvSpPr>
          <p:nvPr>
            <p:ph idx="1"/>
          </p:nvPr>
        </p:nvSpPr>
        <p:spPr>
          <a:xfrm>
            <a:off x="438727" y="1371600"/>
            <a:ext cx="8229600" cy="4953000"/>
          </a:xfrm>
        </p:spPr>
        <p:txBody>
          <a:bodyPr/>
          <a:lstStyle/>
          <a:p>
            <a:pPr algn="just" rtl="1"/>
            <a:r>
              <a:rPr lang="ar-SA" altLang="en-US" sz="2400" b="1" dirty="0">
                <a:ea typeface="Majalla UI"/>
              </a:rPr>
              <a:t>  </a:t>
            </a:r>
            <a:r>
              <a:rPr lang="ar-SA" altLang="en-US" sz="2400" b="1" dirty="0" smtClean="0">
                <a:ea typeface="Majalla UI"/>
              </a:rPr>
              <a:t>في </a:t>
            </a:r>
            <a:r>
              <a:rPr lang="ar-SA" altLang="en-US" sz="2400" b="1" dirty="0">
                <a:ea typeface="Majalla UI"/>
              </a:rPr>
              <a:t>العادة تكون </a:t>
            </a:r>
            <a:r>
              <a:rPr lang="ar-SA" altLang="en-US" sz="2400" b="1" dirty="0" smtClean="0">
                <a:ea typeface="Majalla UI"/>
              </a:rPr>
              <a:t>العينة </a:t>
            </a:r>
            <a:r>
              <a:rPr lang="ar-SA" altLang="en-US" sz="2400" b="1" dirty="0">
                <a:ea typeface="Majalla UI"/>
              </a:rPr>
              <a:t>بوزن </a:t>
            </a:r>
            <a:r>
              <a:rPr lang="ar-SA" altLang="en-US" sz="2400" b="1" dirty="0" smtClean="0">
                <a:ea typeface="Majalla UI"/>
              </a:rPr>
              <a:t>كيلوجرام تقريبا، إلا </a:t>
            </a:r>
            <a:r>
              <a:rPr lang="ar-SA" altLang="en-US" sz="2400" b="1" dirty="0">
                <a:ea typeface="Majalla UI"/>
              </a:rPr>
              <a:t>اذا كانت </a:t>
            </a:r>
            <a:r>
              <a:rPr lang="ar-SA" altLang="en-US" sz="2400" b="1" dirty="0" smtClean="0">
                <a:ea typeface="Majalla UI"/>
              </a:rPr>
              <a:t>ظروف </a:t>
            </a:r>
            <a:r>
              <a:rPr lang="ar-SA" altLang="en-US" sz="2400" b="1" dirty="0">
                <a:ea typeface="Majalla UI"/>
              </a:rPr>
              <a:t>الدارسة </a:t>
            </a:r>
            <a:r>
              <a:rPr lang="ar-SA" altLang="en-US" sz="2400" b="1" dirty="0" smtClean="0">
                <a:ea typeface="Majalla UI"/>
              </a:rPr>
              <a:t>تـحتاج  إلى عينة أكثر </a:t>
            </a:r>
            <a:r>
              <a:rPr lang="ar-SA" altLang="en-US" sz="2400" b="1" dirty="0">
                <a:ea typeface="Majalla UI"/>
              </a:rPr>
              <a:t>من </a:t>
            </a:r>
            <a:r>
              <a:rPr lang="ar-SA" altLang="en-US" sz="2400" b="1" dirty="0" smtClean="0">
                <a:ea typeface="Majalla UI"/>
              </a:rPr>
              <a:t>هذا. ولأخذ </a:t>
            </a:r>
            <a:r>
              <a:rPr lang="ar-SA" altLang="en-US" sz="2400" b="1" dirty="0">
                <a:ea typeface="Majalla UI"/>
              </a:rPr>
              <a:t>عينات </a:t>
            </a:r>
            <a:r>
              <a:rPr lang="ar-SA" altLang="en-US" sz="2400" b="1" dirty="0" smtClean="0">
                <a:ea typeface="Majalla UI"/>
              </a:rPr>
              <a:t>للتربة تتبع ثلاث </a:t>
            </a:r>
            <a:r>
              <a:rPr lang="ar-SA" altLang="en-US" sz="2400" b="1" dirty="0">
                <a:ea typeface="Majalla UI"/>
              </a:rPr>
              <a:t>طرق </a:t>
            </a:r>
            <a:r>
              <a:rPr lang="ar-SA" altLang="en-US" sz="2400" b="1" dirty="0" smtClean="0">
                <a:ea typeface="Majalla UI"/>
              </a:rPr>
              <a:t>هي:</a:t>
            </a:r>
          </a:p>
          <a:p>
            <a:pPr algn="just" rtl="1"/>
            <a:r>
              <a:rPr lang="ar-SA" altLang="en-US" sz="2400" b="1" dirty="0">
                <a:ea typeface="Majalla UI"/>
              </a:rPr>
              <a:t> </a:t>
            </a:r>
            <a:r>
              <a:rPr lang="ar-SA" altLang="en-US" sz="2400" b="1" dirty="0" smtClean="0">
                <a:ea typeface="Majalla UI"/>
              </a:rPr>
              <a:t>الطريقة الشبكية: </a:t>
            </a:r>
            <a:r>
              <a:rPr lang="ar-SA" altLang="en-US" sz="2400" b="1" dirty="0">
                <a:ea typeface="Majalla UI"/>
              </a:rPr>
              <a:t>وتعتمد </a:t>
            </a:r>
            <a:r>
              <a:rPr lang="ar-SA" altLang="en-US" sz="2400" b="1" dirty="0" smtClean="0">
                <a:ea typeface="Majalla UI"/>
              </a:rPr>
              <a:t>هذه الطريقة في </a:t>
            </a:r>
            <a:r>
              <a:rPr lang="ar-SA" altLang="en-US" sz="2400" b="1" dirty="0">
                <a:ea typeface="Majalla UI"/>
              </a:rPr>
              <a:t>الـمناطق ذات الترب </a:t>
            </a:r>
            <a:r>
              <a:rPr lang="ar-SA" altLang="en-US" sz="2400" b="1" dirty="0" smtClean="0">
                <a:ea typeface="Majalla UI"/>
              </a:rPr>
              <a:t>الـمتجانسة؛ </a:t>
            </a:r>
            <a:r>
              <a:rPr lang="ar-SA" altLang="en-US" sz="2400" b="1" dirty="0">
                <a:ea typeface="Majalla UI"/>
              </a:rPr>
              <a:t>حيث تقسم </a:t>
            </a:r>
            <a:r>
              <a:rPr lang="ar-SA" altLang="en-US" sz="2400" b="1" dirty="0" smtClean="0">
                <a:ea typeface="Majalla UI"/>
              </a:rPr>
              <a:t>الأرض </a:t>
            </a:r>
            <a:r>
              <a:rPr lang="ar-SA" altLang="en-US" sz="2400" b="1" dirty="0">
                <a:ea typeface="Majalla UI"/>
              </a:rPr>
              <a:t>الى مربعات تـمثل في مـجموعها مستطيل </a:t>
            </a:r>
            <a:r>
              <a:rPr lang="ar-SA" altLang="en-US" sz="2400" b="1" dirty="0" smtClean="0">
                <a:ea typeface="Majalla UI"/>
              </a:rPr>
              <a:t>أو مربع، وتؤخذ </a:t>
            </a:r>
            <a:r>
              <a:rPr lang="ar-SA" altLang="en-US" sz="2400" b="1" dirty="0">
                <a:ea typeface="Majalla UI"/>
              </a:rPr>
              <a:t>العينات من </a:t>
            </a:r>
            <a:r>
              <a:rPr lang="ar-SA" altLang="en-US" sz="2400" b="1" dirty="0" smtClean="0">
                <a:ea typeface="Majalla UI"/>
              </a:rPr>
              <a:t>مركز </a:t>
            </a:r>
            <a:r>
              <a:rPr lang="ar-SA" altLang="en-US" sz="2400" b="1" dirty="0">
                <a:ea typeface="Majalla UI"/>
              </a:rPr>
              <a:t>تلاقي </a:t>
            </a:r>
            <a:r>
              <a:rPr lang="ar-SA" altLang="en-US" sz="2400" b="1" dirty="0" smtClean="0">
                <a:ea typeface="Majalla UI"/>
              </a:rPr>
              <a:t>الأضلاع، </a:t>
            </a:r>
            <a:r>
              <a:rPr lang="ar-SA" altLang="en-US" sz="2400" b="1" dirty="0">
                <a:ea typeface="Majalla UI"/>
              </a:rPr>
              <a:t>وعلى </a:t>
            </a:r>
            <a:r>
              <a:rPr lang="ar-SA" altLang="en-US" sz="2400" b="1" dirty="0" smtClean="0">
                <a:ea typeface="Majalla UI"/>
              </a:rPr>
              <a:t>أساس العمق الـمطلوب. </a:t>
            </a:r>
          </a:p>
          <a:p>
            <a:pPr algn="just" rtl="1"/>
            <a:r>
              <a:rPr lang="ar-SA" altLang="en-US" sz="2400" b="1" dirty="0">
                <a:ea typeface="Majalla UI"/>
              </a:rPr>
              <a:t>طريقة </a:t>
            </a:r>
            <a:r>
              <a:rPr lang="ar-SA" altLang="en-US" sz="2400" b="1" dirty="0" smtClean="0">
                <a:ea typeface="Majalla UI"/>
              </a:rPr>
              <a:t>الـمـستطـيل:  </a:t>
            </a:r>
            <a:r>
              <a:rPr lang="ar-SA" altLang="en-US" sz="2400" b="1" dirty="0">
                <a:ea typeface="Majalla UI"/>
              </a:rPr>
              <a:t>حيث يرسم </a:t>
            </a:r>
            <a:r>
              <a:rPr lang="ar-SA" altLang="en-US" sz="2400" b="1" dirty="0" smtClean="0">
                <a:ea typeface="Majalla UI"/>
              </a:rPr>
              <a:t>مستطيل ذو قطرين، وترسم متوازيان لأثنين من اضلاعه، </a:t>
            </a:r>
            <a:r>
              <a:rPr lang="ar-SA" altLang="en-US" sz="2400" b="1" dirty="0">
                <a:ea typeface="Majalla UI"/>
              </a:rPr>
              <a:t>لتكون نقاط التلاقي </a:t>
            </a:r>
            <a:r>
              <a:rPr lang="ar-SA" altLang="en-US" sz="2400" b="1" dirty="0" smtClean="0">
                <a:ea typeface="Majalla UI"/>
              </a:rPr>
              <a:t>وأنصاف </a:t>
            </a:r>
            <a:r>
              <a:rPr lang="ar-SA" altLang="en-US" sz="2400" b="1" dirty="0">
                <a:ea typeface="Majalla UI"/>
              </a:rPr>
              <a:t>اقطار الـمستطيل </a:t>
            </a:r>
            <a:r>
              <a:rPr lang="ar-SA" altLang="en-US" sz="2400" b="1" dirty="0" smtClean="0">
                <a:ea typeface="Majalla UI"/>
              </a:rPr>
              <a:t>هي: مراكز أخذ </a:t>
            </a:r>
            <a:r>
              <a:rPr lang="ar-SA" altLang="en-US" sz="2400" b="1" dirty="0">
                <a:ea typeface="Majalla UI"/>
              </a:rPr>
              <a:t>العينات </a:t>
            </a:r>
            <a:r>
              <a:rPr lang="ar-SA" altLang="en-US" sz="2400" b="1" dirty="0" smtClean="0">
                <a:ea typeface="Majalla UI"/>
              </a:rPr>
              <a:t>تبعاً للعمق الـمطلوب.</a:t>
            </a:r>
          </a:p>
          <a:p>
            <a:pPr algn="just" rtl="1"/>
            <a:r>
              <a:rPr lang="ar-SA" altLang="en-US" sz="2400" b="1" dirty="0" smtClean="0">
                <a:ea typeface="Majalla UI"/>
              </a:rPr>
              <a:t>الطريقة العشوائية: وتستخدم </a:t>
            </a:r>
            <a:r>
              <a:rPr lang="ar-SA" altLang="en-US" sz="2400" b="1" dirty="0">
                <a:ea typeface="Majalla UI"/>
              </a:rPr>
              <a:t>هذه الطريقة </a:t>
            </a:r>
            <a:r>
              <a:rPr lang="ar-SA" altLang="en-US" sz="2400" b="1" dirty="0" smtClean="0">
                <a:ea typeface="Majalla UI"/>
              </a:rPr>
              <a:t>في الـمساحات الواسعة؛ حيث تقسم الأرض إلى </a:t>
            </a:r>
            <a:r>
              <a:rPr lang="ar-SA" altLang="en-US" sz="2400" b="1" dirty="0">
                <a:ea typeface="Majalla UI"/>
              </a:rPr>
              <a:t>وحدات متجانسة فيما </a:t>
            </a:r>
            <a:r>
              <a:rPr lang="ar-SA" altLang="en-US" sz="2400" b="1" dirty="0" smtClean="0">
                <a:ea typeface="Majalla UI"/>
              </a:rPr>
              <a:t>بينها (الطينية، الرملية، المستصلحة، وغيرها)، ومن </a:t>
            </a:r>
            <a:r>
              <a:rPr lang="ar-SA" altLang="en-US" sz="2400" b="1" dirty="0">
                <a:ea typeface="Majalla UI"/>
              </a:rPr>
              <a:t>كل وحدة تؤخذ عينات بطريقة </a:t>
            </a:r>
            <a:r>
              <a:rPr lang="ar-SA" altLang="en-US" sz="2400" b="1" dirty="0" smtClean="0">
                <a:ea typeface="Majalla UI"/>
              </a:rPr>
              <a:t>عشوائية. مع الأخذ في الاعتبار عدم مزج </a:t>
            </a:r>
            <a:r>
              <a:rPr lang="ar-SA" altLang="en-US" sz="2400" b="1" dirty="0">
                <a:ea typeface="Majalla UI"/>
              </a:rPr>
              <a:t>عينات الوحدات غير </a:t>
            </a:r>
            <a:r>
              <a:rPr lang="ar-SA" altLang="en-US" sz="2400" b="1" dirty="0" smtClean="0">
                <a:ea typeface="Majalla UI"/>
              </a:rPr>
              <a:t>الـمتجانسة.</a:t>
            </a:r>
          </a:p>
        </p:txBody>
      </p:sp>
    </p:spTree>
    <p:extLst>
      <p:ext uri="{BB962C8B-B14F-4D97-AF65-F5344CB8AC3E}">
        <p14:creationId xmlns:p14="http://schemas.microsoft.com/office/powerpoint/2010/main" val="3900437178"/>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4891" y="685800"/>
            <a:ext cx="8229600" cy="742950"/>
          </a:xfrm>
        </p:spPr>
        <p:txBody>
          <a:bodyPr/>
          <a:lstStyle/>
          <a:p>
            <a:pPr algn="ctr" rtl="1"/>
            <a:r>
              <a:rPr lang="ar-SA" altLang="en-US" sz="4000" b="1" dirty="0" smtClean="0"/>
              <a:t>العينات الخطأ</a:t>
            </a:r>
            <a:endParaRPr lang="en-US" altLang="en-US" sz="4000" b="1" dirty="0" smtClean="0"/>
          </a:p>
        </p:txBody>
      </p:sp>
      <p:sp>
        <p:nvSpPr>
          <p:cNvPr id="17411" name="Content Placeholder 2"/>
          <p:cNvSpPr>
            <a:spLocks noGrp="1"/>
          </p:cNvSpPr>
          <p:nvPr>
            <p:ph idx="1"/>
          </p:nvPr>
        </p:nvSpPr>
        <p:spPr>
          <a:xfrm>
            <a:off x="454891" y="1428750"/>
            <a:ext cx="8229600" cy="4972050"/>
          </a:xfrm>
        </p:spPr>
        <p:txBody>
          <a:bodyPr/>
          <a:lstStyle/>
          <a:p>
            <a:pPr algn="just" rtl="1"/>
            <a:r>
              <a:rPr lang="ar-SA" altLang="en-US" sz="2200" b="1" dirty="0">
                <a:ea typeface="Majalla UI"/>
              </a:rPr>
              <a:t> </a:t>
            </a:r>
            <a:r>
              <a:rPr lang="ar-SA" altLang="en-US" sz="2400" b="1" dirty="0">
                <a:ea typeface="Majalla UI"/>
              </a:rPr>
              <a:t>لا تؤخذ عينات التربة </a:t>
            </a:r>
            <a:r>
              <a:rPr lang="ar-SA" altLang="en-US" sz="2400" b="1" dirty="0" smtClean="0">
                <a:ea typeface="Majalla UI"/>
              </a:rPr>
              <a:t>من </a:t>
            </a:r>
            <a:r>
              <a:rPr lang="ar-SA" altLang="en-US" sz="2400" b="1" dirty="0">
                <a:ea typeface="Majalla UI"/>
              </a:rPr>
              <a:t>الـمناطق ذات الطبيعة </a:t>
            </a:r>
            <a:r>
              <a:rPr lang="ar-SA" altLang="en-US" sz="2400" b="1" dirty="0" smtClean="0">
                <a:ea typeface="Majalla UI"/>
              </a:rPr>
              <a:t>الخاصة، منها الآتي: </a:t>
            </a:r>
          </a:p>
          <a:p>
            <a:pPr algn="just" rtl="1"/>
            <a:endParaRPr lang="ar-SA" altLang="en-US" sz="2400" b="1" dirty="0" smtClean="0">
              <a:ea typeface="Majalla UI"/>
            </a:endParaRPr>
          </a:p>
          <a:p>
            <a:pPr algn="just" rtl="1"/>
            <a:r>
              <a:rPr lang="ar-SA" altLang="en-US" sz="2400" b="1" dirty="0" smtClean="0">
                <a:ea typeface="Majalla UI"/>
              </a:rPr>
              <a:t> </a:t>
            </a:r>
            <a:r>
              <a:rPr lang="ar-SA" altLang="en-US" sz="2400" b="1" dirty="0">
                <a:ea typeface="Majalla UI"/>
              </a:rPr>
              <a:t> </a:t>
            </a:r>
            <a:r>
              <a:rPr lang="ar-SA" altLang="en-US" sz="2400" b="1" dirty="0" smtClean="0">
                <a:ea typeface="Majalla UI"/>
              </a:rPr>
              <a:t>الـمناطق </a:t>
            </a:r>
            <a:r>
              <a:rPr lang="ar-SA" altLang="en-US" sz="2400" b="1" dirty="0">
                <a:ea typeface="Majalla UI"/>
              </a:rPr>
              <a:t>الـمحيطة </a:t>
            </a:r>
            <a:r>
              <a:rPr lang="ar-SA" altLang="en-US" sz="2400" b="1" dirty="0" smtClean="0">
                <a:ea typeface="Majalla UI"/>
              </a:rPr>
              <a:t>بالقنوات والمجاري المائية، أو </a:t>
            </a:r>
            <a:r>
              <a:rPr lang="ar-SA" altLang="en-US" sz="2400" b="1" dirty="0">
                <a:ea typeface="Majalla UI"/>
              </a:rPr>
              <a:t>من الطين </a:t>
            </a:r>
            <a:r>
              <a:rPr lang="ar-SA" altLang="en-US" sz="2400" b="1" dirty="0" smtClean="0">
                <a:ea typeface="Majalla UI"/>
              </a:rPr>
              <a:t>الـمستخرج منها.</a:t>
            </a:r>
          </a:p>
          <a:p>
            <a:pPr algn="just" rtl="1"/>
            <a:r>
              <a:rPr lang="ar-SA" altLang="en-US" sz="2400" b="1" dirty="0" smtClean="0">
                <a:ea typeface="Majalla UI"/>
              </a:rPr>
              <a:t>مناطق الأودية الجافة ومجاري </a:t>
            </a:r>
            <a:r>
              <a:rPr lang="ar-SA" altLang="en-US" sz="2400" b="1" dirty="0" err="1" smtClean="0">
                <a:ea typeface="Majalla UI"/>
              </a:rPr>
              <a:t>ومخرات</a:t>
            </a:r>
            <a:r>
              <a:rPr lang="ar-SA" altLang="en-US" sz="2400" b="1" dirty="0" smtClean="0">
                <a:ea typeface="Majalla UI"/>
              </a:rPr>
              <a:t> السيول. </a:t>
            </a:r>
            <a:endParaRPr lang="ar-SA" altLang="en-US" sz="2400" b="1" dirty="0">
              <a:ea typeface="Majalla UI"/>
            </a:endParaRPr>
          </a:p>
          <a:p>
            <a:pPr algn="just" rtl="1"/>
            <a:r>
              <a:rPr lang="ar-SA" altLang="en-US" sz="2400" b="1" dirty="0" smtClean="0">
                <a:ea typeface="Majalla UI"/>
              </a:rPr>
              <a:t>مناطق </a:t>
            </a:r>
            <a:r>
              <a:rPr lang="ar-SA" altLang="en-US" sz="2400" b="1" dirty="0">
                <a:ea typeface="Majalla UI"/>
              </a:rPr>
              <a:t>جذور الاشجار التي تزرع على جوانب </a:t>
            </a:r>
            <a:r>
              <a:rPr lang="ar-SA" altLang="en-US" sz="2400" b="1" dirty="0" smtClean="0">
                <a:ea typeface="Majalla UI"/>
              </a:rPr>
              <a:t>الأودية والأرض الزراعية. </a:t>
            </a:r>
          </a:p>
          <a:p>
            <a:pPr algn="just" rtl="1"/>
            <a:r>
              <a:rPr lang="ar-SA" altLang="en-US" sz="2400" b="1" dirty="0" smtClean="0">
                <a:ea typeface="Majalla UI"/>
              </a:rPr>
              <a:t>مواضع </a:t>
            </a:r>
            <a:r>
              <a:rPr lang="ar-SA" altLang="en-US" sz="2400" b="1" dirty="0">
                <a:ea typeface="Majalla UI"/>
              </a:rPr>
              <a:t>تـخزين </a:t>
            </a:r>
            <a:r>
              <a:rPr lang="ar-SA" altLang="en-US" sz="2400" b="1" dirty="0" smtClean="0">
                <a:ea typeface="Majalla UI"/>
              </a:rPr>
              <a:t>السـماد، والأماكن </a:t>
            </a:r>
            <a:r>
              <a:rPr lang="ar-SA" altLang="en-US" sz="2400" b="1" dirty="0">
                <a:ea typeface="Majalla UI"/>
              </a:rPr>
              <a:t>الـمستخدمة </a:t>
            </a:r>
            <a:r>
              <a:rPr lang="ar-SA" altLang="en-US" sz="2400" b="1" dirty="0" smtClean="0">
                <a:ea typeface="Majalla UI"/>
              </a:rPr>
              <a:t>كمخازن أو حظائر </a:t>
            </a:r>
            <a:r>
              <a:rPr lang="ar-SA" altLang="en-US" sz="2400" b="1" dirty="0">
                <a:ea typeface="Majalla UI"/>
              </a:rPr>
              <a:t>ايواء الحيوانات </a:t>
            </a:r>
            <a:endParaRPr lang="ar-SA" altLang="en-US" sz="2400" b="1" dirty="0" smtClean="0">
              <a:ea typeface="Majalla UI"/>
            </a:endParaRPr>
          </a:p>
          <a:p>
            <a:pPr algn="just" rtl="1"/>
            <a:r>
              <a:rPr lang="ar-SA" altLang="en-US" sz="2400" b="1" dirty="0" smtClean="0">
                <a:ea typeface="Majalla UI"/>
              </a:rPr>
              <a:t>المواقع </a:t>
            </a:r>
            <a:r>
              <a:rPr lang="ar-SA" altLang="en-US" sz="2400" b="1" dirty="0">
                <a:ea typeface="Majalla UI"/>
              </a:rPr>
              <a:t>الرطبة </a:t>
            </a:r>
            <a:r>
              <a:rPr lang="ar-SA" altLang="en-US" sz="2400" b="1" dirty="0" smtClean="0">
                <a:ea typeface="Majalla UI"/>
              </a:rPr>
              <a:t>أو </a:t>
            </a:r>
            <a:r>
              <a:rPr lang="ar-SA" altLang="en-US" sz="2400" b="1" dirty="0">
                <a:ea typeface="Majalla UI"/>
              </a:rPr>
              <a:t>الجافة </a:t>
            </a:r>
            <a:r>
              <a:rPr lang="ar-SA" altLang="en-US" sz="2400" b="1" dirty="0" smtClean="0">
                <a:ea typeface="Majalla UI"/>
              </a:rPr>
              <a:t>باستمرار، </a:t>
            </a:r>
            <a:r>
              <a:rPr lang="ar-SA" altLang="en-US" sz="2400" b="1" dirty="0">
                <a:ea typeface="Majalla UI"/>
              </a:rPr>
              <a:t>التي يـحتمل وجودها نتيجة سوء تسوية سطح </a:t>
            </a:r>
            <a:r>
              <a:rPr lang="ar-SA" altLang="en-US" sz="2400" b="1" dirty="0" smtClean="0">
                <a:ea typeface="Majalla UI"/>
              </a:rPr>
              <a:t>التربة.</a:t>
            </a:r>
          </a:p>
        </p:txBody>
      </p:sp>
    </p:spTree>
    <p:extLst>
      <p:ext uri="{BB962C8B-B14F-4D97-AF65-F5344CB8AC3E}">
        <p14:creationId xmlns:p14="http://schemas.microsoft.com/office/powerpoint/2010/main" val="260435547"/>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964" y="457200"/>
            <a:ext cx="8229600" cy="742950"/>
          </a:xfrm>
        </p:spPr>
        <p:txBody>
          <a:bodyPr/>
          <a:lstStyle/>
          <a:p>
            <a:pPr algn="ctr" rtl="1"/>
            <a:r>
              <a:rPr lang="ar-SA" altLang="en-US" sz="4000" b="1" dirty="0" smtClean="0"/>
              <a:t>أنماط عينات التربة</a:t>
            </a:r>
            <a:endParaRPr lang="en-US" altLang="en-US" sz="4000" b="1" dirty="0" smtClean="0"/>
          </a:p>
        </p:txBody>
      </p:sp>
      <p:sp>
        <p:nvSpPr>
          <p:cNvPr id="17411" name="Content Placeholder 2"/>
          <p:cNvSpPr>
            <a:spLocks noGrp="1"/>
          </p:cNvSpPr>
          <p:nvPr>
            <p:ph idx="1"/>
          </p:nvPr>
        </p:nvSpPr>
        <p:spPr>
          <a:xfrm>
            <a:off x="333664" y="1295400"/>
            <a:ext cx="8458200" cy="5257800"/>
          </a:xfrm>
        </p:spPr>
        <p:txBody>
          <a:bodyPr/>
          <a:lstStyle/>
          <a:p>
            <a:pPr algn="just" rtl="1"/>
            <a:r>
              <a:rPr lang="ar-SA" altLang="en-US" sz="2400" b="1" dirty="0">
                <a:ea typeface="Majalla UI"/>
              </a:rPr>
              <a:t> ت</a:t>
            </a:r>
            <a:r>
              <a:rPr lang="ar-SA" altLang="en-US" sz="2400" b="1" dirty="0" smtClean="0">
                <a:ea typeface="Majalla UI"/>
              </a:rPr>
              <a:t>قسم عينات التربة إلى أربعة أنماط هـي:</a:t>
            </a:r>
          </a:p>
          <a:p>
            <a:pPr algn="just" rtl="1"/>
            <a:r>
              <a:rPr lang="ar-SA" altLang="en-US" sz="2400" b="1" dirty="0" smtClean="0">
                <a:ea typeface="Majalla UI"/>
              </a:rPr>
              <a:t>عينة طبيعية: </a:t>
            </a:r>
            <a:r>
              <a:rPr lang="ar-SA" altLang="en-US" sz="2400" b="1" dirty="0">
                <a:ea typeface="Majalla UI"/>
              </a:rPr>
              <a:t>وهي </a:t>
            </a:r>
            <a:r>
              <a:rPr lang="ar-SA" altLang="en-US" sz="2400" b="1" dirty="0" smtClean="0">
                <a:ea typeface="Majalla UI"/>
              </a:rPr>
              <a:t>العينة التي يراعى </a:t>
            </a:r>
            <a:r>
              <a:rPr lang="ar-SA" altLang="en-US" sz="2400" b="1" dirty="0">
                <a:ea typeface="Majalla UI"/>
              </a:rPr>
              <a:t>في </a:t>
            </a:r>
            <a:r>
              <a:rPr lang="ar-SA" altLang="en-US" sz="2400" b="1" dirty="0" smtClean="0">
                <a:ea typeface="Majalla UI"/>
              </a:rPr>
              <a:t>أخذها الـمحافظة </a:t>
            </a:r>
            <a:r>
              <a:rPr lang="ar-SA" altLang="en-US" sz="2400" b="1" dirty="0">
                <a:ea typeface="Majalla UI"/>
              </a:rPr>
              <a:t>على </a:t>
            </a:r>
            <a:r>
              <a:rPr lang="ar-SA" altLang="en-US" sz="2400" b="1" dirty="0" smtClean="0">
                <a:ea typeface="Majalla UI"/>
              </a:rPr>
              <a:t>ما كانت </a:t>
            </a:r>
            <a:r>
              <a:rPr lang="ar-SA" altLang="en-US" sz="2400" b="1" dirty="0">
                <a:ea typeface="Majalla UI"/>
              </a:rPr>
              <a:t>عليه </a:t>
            </a:r>
            <a:r>
              <a:rPr lang="ar-SA" altLang="en-US" sz="2400" b="1" dirty="0" smtClean="0">
                <a:ea typeface="Majalla UI"/>
              </a:rPr>
              <a:t>من صفات فزيائية في </a:t>
            </a:r>
            <a:r>
              <a:rPr lang="ar-SA" altLang="en-US" sz="2400" b="1" dirty="0">
                <a:ea typeface="Majalla UI"/>
              </a:rPr>
              <a:t>الحقل </a:t>
            </a:r>
            <a:r>
              <a:rPr lang="ar-SA" altLang="en-US" sz="2400" b="1" dirty="0" smtClean="0">
                <a:ea typeface="Majalla UI"/>
              </a:rPr>
              <a:t>قدر المستطاع، </a:t>
            </a:r>
            <a:r>
              <a:rPr lang="ar-SA" altLang="en-US" sz="2400" b="1" dirty="0">
                <a:ea typeface="Majalla UI"/>
              </a:rPr>
              <a:t>وتوضع </a:t>
            </a:r>
            <a:r>
              <a:rPr lang="ar-SA" altLang="en-US" sz="2400" b="1" dirty="0" smtClean="0">
                <a:ea typeface="Majalla UI"/>
              </a:rPr>
              <a:t>هذه العينة للحفاظ </a:t>
            </a:r>
            <a:r>
              <a:rPr lang="ar-SA" altLang="en-US" sz="2400" b="1" dirty="0">
                <a:ea typeface="Majalla UI"/>
              </a:rPr>
              <a:t>عليها </a:t>
            </a:r>
            <a:r>
              <a:rPr lang="ar-SA" altLang="en-US" sz="2400" b="1" dirty="0" smtClean="0">
                <a:ea typeface="Majalla UI"/>
              </a:rPr>
              <a:t>والبقاء </a:t>
            </a:r>
            <a:r>
              <a:rPr lang="ar-SA" altLang="en-US" sz="2400" b="1" dirty="0">
                <a:ea typeface="Majalla UI"/>
              </a:rPr>
              <a:t>على مساميتها في اسطوانات </a:t>
            </a:r>
            <a:r>
              <a:rPr lang="ar-SA" altLang="en-US" sz="2400" b="1" dirty="0" smtClean="0">
                <a:ea typeface="Majalla UI"/>
              </a:rPr>
              <a:t>خاصة</a:t>
            </a:r>
            <a:r>
              <a:rPr lang="en-US" altLang="en-US" sz="2400" b="1" dirty="0" smtClean="0">
                <a:ea typeface="Majalla UI"/>
              </a:rPr>
              <a:t> </a:t>
            </a:r>
            <a:r>
              <a:rPr lang="ar-SA" altLang="en-US" sz="2400" b="1" dirty="0" smtClean="0">
                <a:ea typeface="Majalla UI"/>
              </a:rPr>
              <a:t>بعينات </a:t>
            </a:r>
            <a:r>
              <a:rPr lang="ar-SA" altLang="en-US" sz="2400" b="1" dirty="0">
                <a:ea typeface="Majalla UI"/>
              </a:rPr>
              <a:t>التربة </a:t>
            </a:r>
            <a:r>
              <a:rPr lang="en-US" altLang="en-US" sz="2400" b="1" dirty="0">
                <a:ea typeface="Majalla UI"/>
              </a:rPr>
              <a:t>Soil Tubes </a:t>
            </a:r>
            <a:r>
              <a:rPr lang="ar-SA" altLang="en-US" sz="2400" b="1" dirty="0">
                <a:ea typeface="Majalla UI"/>
              </a:rPr>
              <a:t>. </a:t>
            </a:r>
            <a:r>
              <a:rPr lang="ar-SA" altLang="en-US" sz="2400" b="1" dirty="0" smtClean="0">
                <a:ea typeface="Majalla UI"/>
              </a:rPr>
              <a:t>وتستخدم حلقات </a:t>
            </a:r>
            <a:r>
              <a:rPr lang="ar-SA" altLang="en-US" sz="2400" b="1" dirty="0">
                <a:ea typeface="Majalla UI"/>
              </a:rPr>
              <a:t>التربة </a:t>
            </a:r>
            <a:r>
              <a:rPr lang="ar-SA" altLang="en-US" sz="2400" b="1" dirty="0" smtClean="0">
                <a:ea typeface="Majalla UI"/>
              </a:rPr>
              <a:t>لأخذ العينات </a:t>
            </a:r>
            <a:r>
              <a:rPr lang="ar-SA" altLang="en-US" sz="2400" b="1" dirty="0">
                <a:ea typeface="Majalla UI"/>
              </a:rPr>
              <a:t>في حالتها </a:t>
            </a:r>
            <a:r>
              <a:rPr lang="ar-SA" altLang="en-US" sz="2400" b="1" dirty="0" smtClean="0">
                <a:ea typeface="Majalla UI"/>
              </a:rPr>
              <a:t>الطبيعية. </a:t>
            </a:r>
          </a:p>
          <a:p>
            <a:pPr algn="just" rtl="1"/>
            <a:r>
              <a:rPr lang="ar-SA" altLang="en-US" sz="2400" b="1" dirty="0">
                <a:ea typeface="Majalla UI"/>
              </a:rPr>
              <a:t>  عينة غير </a:t>
            </a:r>
            <a:r>
              <a:rPr lang="ar-SA" altLang="en-US" sz="2400" b="1" dirty="0" smtClean="0">
                <a:ea typeface="Majalla UI"/>
              </a:rPr>
              <a:t>طبيعية </a:t>
            </a:r>
            <a:r>
              <a:rPr lang="en-US" altLang="en-US" sz="2400" b="1" dirty="0">
                <a:ea typeface="Majalla UI"/>
              </a:rPr>
              <a:t>Disturbed</a:t>
            </a:r>
            <a:r>
              <a:rPr lang="ar-SA" altLang="en-US" sz="2400" b="1" dirty="0" smtClean="0">
                <a:ea typeface="Majalla UI"/>
              </a:rPr>
              <a:t>: تأثرات </a:t>
            </a:r>
            <a:r>
              <a:rPr lang="ar-SA" altLang="en-US" sz="2400" b="1" dirty="0">
                <a:ea typeface="Majalla UI"/>
              </a:rPr>
              <a:t>خصائصها </a:t>
            </a:r>
            <a:r>
              <a:rPr lang="ar-SA" altLang="en-US" sz="2400" b="1" dirty="0" smtClean="0">
                <a:ea typeface="Majalla UI"/>
              </a:rPr>
              <a:t>الطبيعية، وهي </a:t>
            </a:r>
            <a:r>
              <a:rPr lang="ar-SA" altLang="en-US" sz="2400" b="1" dirty="0">
                <a:ea typeface="Majalla UI"/>
              </a:rPr>
              <a:t>الاكثر شيوعا </a:t>
            </a:r>
            <a:r>
              <a:rPr lang="ar-SA" altLang="en-US" sz="2400" b="1" dirty="0" smtClean="0">
                <a:ea typeface="Majalla UI"/>
              </a:rPr>
              <a:t>.</a:t>
            </a:r>
          </a:p>
          <a:p>
            <a:pPr algn="just" rtl="1"/>
            <a:r>
              <a:rPr lang="ar-SA" altLang="en-US" sz="2400" b="1" dirty="0" smtClean="0">
                <a:ea typeface="Majalla UI"/>
              </a:rPr>
              <a:t> عينة مفردة: وهي عينات تمثل </a:t>
            </a:r>
            <a:r>
              <a:rPr lang="ar-SA" altLang="en-US" sz="2400" b="1" dirty="0">
                <a:ea typeface="Majalla UI"/>
              </a:rPr>
              <a:t>نوع معين </a:t>
            </a:r>
            <a:r>
              <a:rPr lang="ar-SA" altLang="en-US" sz="2400" b="1" dirty="0" smtClean="0">
                <a:ea typeface="Majalla UI"/>
              </a:rPr>
              <a:t>أو </a:t>
            </a:r>
            <a:r>
              <a:rPr lang="ar-SA" altLang="en-US" sz="2400" b="1" dirty="0">
                <a:ea typeface="Majalla UI"/>
              </a:rPr>
              <a:t>خاصية </a:t>
            </a:r>
            <a:r>
              <a:rPr lang="ar-SA" altLang="en-US" sz="2400" b="1" dirty="0" smtClean="0">
                <a:ea typeface="Majalla UI"/>
              </a:rPr>
              <a:t>معينة. </a:t>
            </a:r>
          </a:p>
          <a:p>
            <a:pPr algn="just" rtl="1"/>
            <a:r>
              <a:rPr lang="ar-SA" altLang="en-US" sz="2400" b="1" dirty="0">
                <a:ea typeface="Majalla UI"/>
              </a:rPr>
              <a:t> عينة </a:t>
            </a:r>
            <a:r>
              <a:rPr lang="ar-SA" altLang="en-US" sz="2400" b="1" dirty="0" smtClean="0">
                <a:ea typeface="Majalla UI"/>
              </a:rPr>
              <a:t>مختلطة: ويقصد بها خلط </a:t>
            </a:r>
            <a:r>
              <a:rPr lang="ar-SA" altLang="en-US" sz="2400" b="1" dirty="0">
                <a:ea typeface="Majalla UI"/>
              </a:rPr>
              <a:t>مـجموعة </a:t>
            </a:r>
            <a:r>
              <a:rPr lang="ar-SA" altLang="en-US" sz="2400" b="1" dirty="0" smtClean="0">
                <a:ea typeface="Majalla UI"/>
              </a:rPr>
              <a:t>عينات، </a:t>
            </a:r>
            <a:r>
              <a:rPr lang="ar-SA" altLang="en-US" sz="2400" b="1" dirty="0">
                <a:ea typeface="Majalla UI"/>
              </a:rPr>
              <a:t>لتمثل نوع معين </a:t>
            </a:r>
            <a:r>
              <a:rPr lang="ar-SA" altLang="en-US" sz="2400" b="1" dirty="0" smtClean="0">
                <a:ea typeface="Majalla UI"/>
              </a:rPr>
              <a:t>أو </a:t>
            </a:r>
            <a:r>
              <a:rPr lang="ar-SA" altLang="en-US" sz="2400" b="1" dirty="0">
                <a:ea typeface="Majalla UI"/>
              </a:rPr>
              <a:t>خاصية </a:t>
            </a:r>
            <a:r>
              <a:rPr lang="ar-SA" altLang="en-US" sz="2400" b="1" dirty="0" smtClean="0">
                <a:ea typeface="Majalla UI"/>
              </a:rPr>
              <a:t>معينة. </a:t>
            </a:r>
            <a:endParaRPr lang="ar-SA" altLang="en-US" sz="2400" b="1" dirty="0">
              <a:ea typeface="Majalla UI"/>
            </a:endParaRPr>
          </a:p>
          <a:p>
            <a:pPr marL="0" indent="0" algn="just" rtl="1">
              <a:buNone/>
            </a:pPr>
            <a:r>
              <a:rPr lang="ar-SA" altLang="en-US" sz="2400" b="1" dirty="0" smtClean="0">
                <a:ea typeface="Majalla UI"/>
              </a:rPr>
              <a:t>   وبعض التصنيفات تدرج النمط الرابع مع النمط الثالث أي يشار إليها كعينة مفردة.</a:t>
            </a:r>
          </a:p>
          <a:p>
            <a:pPr algn="just" rtl="1"/>
            <a:endParaRPr lang="ar-SA" altLang="en-US" sz="2400" b="1" dirty="0">
              <a:ea typeface="Majalla UI"/>
            </a:endParaRPr>
          </a:p>
        </p:txBody>
      </p:sp>
    </p:spTree>
    <p:extLst>
      <p:ext uri="{BB962C8B-B14F-4D97-AF65-F5344CB8AC3E}">
        <p14:creationId xmlns:p14="http://schemas.microsoft.com/office/powerpoint/2010/main" val="1584016153"/>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7964" y="533400"/>
            <a:ext cx="8229600" cy="742950"/>
          </a:xfrm>
        </p:spPr>
        <p:txBody>
          <a:bodyPr/>
          <a:lstStyle/>
          <a:p>
            <a:pPr algn="ctr" rtl="1"/>
            <a:r>
              <a:rPr lang="ar-SA" altLang="en-US" sz="4000" b="1" dirty="0"/>
              <a:t> تـحضـير العـينة و تـخزيـنها </a:t>
            </a:r>
            <a:endParaRPr lang="en-US" altLang="en-US" sz="4000" b="1" dirty="0" smtClean="0"/>
          </a:p>
        </p:txBody>
      </p:sp>
      <p:sp>
        <p:nvSpPr>
          <p:cNvPr id="17411" name="Content Placeholder 2"/>
          <p:cNvSpPr>
            <a:spLocks noGrp="1"/>
          </p:cNvSpPr>
          <p:nvPr>
            <p:ph idx="1"/>
          </p:nvPr>
        </p:nvSpPr>
        <p:spPr>
          <a:xfrm>
            <a:off x="381000" y="1287895"/>
            <a:ext cx="8229600" cy="5124450"/>
          </a:xfrm>
        </p:spPr>
        <p:txBody>
          <a:bodyPr/>
          <a:lstStyle/>
          <a:p>
            <a:pPr algn="just" rtl="1"/>
            <a:r>
              <a:rPr lang="ar-SA" altLang="en-US" sz="2400" b="1" dirty="0">
                <a:ea typeface="Majalla UI"/>
              </a:rPr>
              <a:t>بعد اخذ </a:t>
            </a:r>
            <a:r>
              <a:rPr lang="ar-SA" altLang="en-US" sz="2400" b="1" dirty="0" smtClean="0">
                <a:ea typeface="Majalla UI"/>
              </a:rPr>
              <a:t>العينة، </a:t>
            </a:r>
            <a:r>
              <a:rPr lang="ar-SA" altLang="en-US" sz="2400" b="1" dirty="0">
                <a:ea typeface="Majalla UI"/>
              </a:rPr>
              <a:t>وقبل نقلها </a:t>
            </a:r>
            <a:r>
              <a:rPr lang="ar-SA" altLang="en-US" sz="2400" b="1" dirty="0" smtClean="0">
                <a:ea typeface="Majalla UI"/>
              </a:rPr>
              <a:t>إلى </a:t>
            </a:r>
            <a:r>
              <a:rPr lang="ar-SA" altLang="en-US" sz="2400" b="1" dirty="0">
                <a:ea typeface="Majalla UI"/>
              </a:rPr>
              <a:t>الـمختبر </a:t>
            </a:r>
            <a:r>
              <a:rPr lang="ar-SA" altLang="en-US" sz="2400" b="1" dirty="0" smtClean="0">
                <a:ea typeface="Majalla UI"/>
              </a:rPr>
              <a:t>لتحليلها، من </a:t>
            </a:r>
            <a:r>
              <a:rPr lang="ar-SA" altLang="en-US" sz="2400" b="1" dirty="0">
                <a:ea typeface="Majalla UI"/>
              </a:rPr>
              <a:t>الضروري </a:t>
            </a:r>
            <a:r>
              <a:rPr lang="ar-SA" altLang="en-US" sz="2400" b="1" dirty="0" smtClean="0">
                <a:ea typeface="Majalla UI"/>
              </a:rPr>
              <a:t>بمكان القيام بالإجراءات الاتية: </a:t>
            </a:r>
          </a:p>
          <a:p>
            <a:pPr algn="just" rtl="1"/>
            <a:r>
              <a:rPr lang="ar-SA" altLang="en-US" sz="2400" b="1" dirty="0" smtClean="0">
                <a:ea typeface="Majalla UI"/>
              </a:rPr>
              <a:t>تـجفيف </a:t>
            </a:r>
            <a:r>
              <a:rPr lang="ar-SA" altLang="en-US" sz="2400" b="1" dirty="0">
                <a:ea typeface="Majalla UI"/>
              </a:rPr>
              <a:t>العينات بنشرها على ورق </a:t>
            </a:r>
            <a:r>
              <a:rPr lang="ar-SA" altLang="en-US" sz="2400" b="1" dirty="0" smtClean="0">
                <a:ea typeface="Majalla UI"/>
              </a:rPr>
              <a:t>نشاف أو </a:t>
            </a:r>
            <a:r>
              <a:rPr lang="ar-SA" altLang="en-US" sz="2400" b="1" dirty="0">
                <a:ea typeface="Majalla UI"/>
              </a:rPr>
              <a:t>على قماش في  </a:t>
            </a:r>
            <a:r>
              <a:rPr lang="ar-SA" altLang="en-US" sz="2400" b="1" dirty="0" smtClean="0">
                <a:ea typeface="Majalla UI"/>
              </a:rPr>
              <a:t>الظل </a:t>
            </a:r>
            <a:r>
              <a:rPr lang="ar-SA" altLang="en-US" sz="2400" b="1" dirty="0">
                <a:ea typeface="Majalla UI"/>
              </a:rPr>
              <a:t>لعدة </a:t>
            </a:r>
            <a:r>
              <a:rPr lang="ar-SA" altLang="en-US" sz="2400" b="1" dirty="0" smtClean="0">
                <a:ea typeface="Majalla UI"/>
              </a:rPr>
              <a:t>أيام، </a:t>
            </a:r>
            <a:r>
              <a:rPr lang="ar-SA" altLang="en-US" sz="2400" b="1" dirty="0">
                <a:ea typeface="Majalla UI"/>
              </a:rPr>
              <a:t>وحسب </a:t>
            </a:r>
            <a:r>
              <a:rPr lang="ar-SA" altLang="en-US" sz="2400" b="1" dirty="0" smtClean="0">
                <a:ea typeface="Majalla UI"/>
              </a:rPr>
              <a:t>ظروف العينة، </a:t>
            </a:r>
            <a:r>
              <a:rPr lang="ar-SA" altLang="en-US" sz="2400" b="1" dirty="0">
                <a:ea typeface="Majalla UI"/>
              </a:rPr>
              <a:t>مع تقليبها </a:t>
            </a:r>
            <a:r>
              <a:rPr lang="ar-SA" altLang="en-US" sz="2400" b="1" dirty="0" smtClean="0">
                <a:ea typeface="Majalla UI"/>
              </a:rPr>
              <a:t>بحذر </a:t>
            </a:r>
            <a:r>
              <a:rPr lang="ar-SA" altLang="en-US" sz="2400" b="1" dirty="0">
                <a:ea typeface="Majalla UI"/>
              </a:rPr>
              <a:t>حتى </a:t>
            </a:r>
            <a:r>
              <a:rPr lang="ar-SA" altLang="en-US" sz="2400" b="1" dirty="0" smtClean="0">
                <a:ea typeface="Majalla UI"/>
              </a:rPr>
              <a:t>تـجف.</a:t>
            </a:r>
          </a:p>
          <a:p>
            <a:pPr algn="just" rtl="1"/>
            <a:r>
              <a:rPr lang="ar-SA" altLang="en-US" sz="2400" b="1" dirty="0" smtClean="0">
                <a:ea typeface="Majalla UI"/>
              </a:rPr>
              <a:t> طحن </a:t>
            </a:r>
            <a:r>
              <a:rPr lang="ar-SA" altLang="en-US" sz="2400" b="1" dirty="0">
                <a:ea typeface="Majalla UI"/>
              </a:rPr>
              <a:t>العينات مع </a:t>
            </a:r>
            <a:r>
              <a:rPr lang="ar-SA" altLang="en-US" sz="2400" b="1" dirty="0" smtClean="0">
                <a:ea typeface="Majalla UI"/>
              </a:rPr>
              <a:t>مراعاة أن </a:t>
            </a:r>
            <a:r>
              <a:rPr lang="ar-SA" altLang="en-US" sz="2400" b="1" dirty="0">
                <a:ea typeface="Majalla UI"/>
              </a:rPr>
              <a:t>لا تؤدي هذه العملية الى </a:t>
            </a:r>
            <a:r>
              <a:rPr lang="ar-SA" altLang="en-US" sz="2400" b="1" dirty="0" smtClean="0">
                <a:ea typeface="Majalla UI"/>
              </a:rPr>
              <a:t>تلوثها </a:t>
            </a:r>
            <a:r>
              <a:rPr lang="ar-SA" altLang="en-US" sz="2400" b="1" dirty="0">
                <a:ea typeface="Majalla UI"/>
              </a:rPr>
              <a:t>ببعض العناصر كالحديد </a:t>
            </a:r>
            <a:r>
              <a:rPr lang="ar-SA" altLang="en-US" sz="2400" b="1" dirty="0" smtClean="0">
                <a:ea typeface="Majalla UI"/>
              </a:rPr>
              <a:t>مثلاً؛ حيث أن الغاية </a:t>
            </a:r>
            <a:r>
              <a:rPr lang="ar-SA" altLang="en-US" sz="2400" b="1" dirty="0">
                <a:ea typeface="Majalla UI"/>
              </a:rPr>
              <a:t>من العينة </a:t>
            </a:r>
            <a:r>
              <a:rPr lang="ar-SA" altLang="en-US" sz="2400" b="1" dirty="0" smtClean="0">
                <a:ea typeface="Majalla UI"/>
              </a:rPr>
              <a:t>تقدير </a:t>
            </a:r>
            <a:r>
              <a:rPr lang="ar-SA" altLang="en-US" sz="2400" b="1" dirty="0">
                <a:ea typeface="Majalla UI"/>
              </a:rPr>
              <a:t>نسب </a:t>
            </a:r>
            <a:r>
              <a:rPr lang="ar-SA" altLang="en-US" sz="2400" b="1" dirty="0" smtClean="0">
                <a:ea typeface="Majalla UI"/>
              </a:rPr>
              <a:t>العناصر </a:t>
            </a:r>
            <a:r>
              <a:rPr lang="ar-SA" altLang="en-US" sz="2400" b="1" dirty="0">
                <a:ea typeface="Majalla UI"/>
              </a:rPr>
              <a:t>في </a:t>
            </a:r>
            <a:r>
              <a:rPr lang="ar-SA" altLang="en-US" sz="2400" b="1" dirty="0" smtClean="0">
                <a:ea typeface="Majalla UI"/>
              </a:rPr>
              <a:t>التربة.</a:t>
            </a:r>
          </a:p>
          <a:p>
            <a:pPr algn="just" rtl="1"/>
            <a:r>
              <a:rPr lang="ar-SA" altLang="en-US" sz="2400" b="1" dirty="0" smtClean="0">
                <a:ea typeface="Majalla UI"/>
              </a:rPr>
              <a:t> تـمرير </a:t>
            </a:r>
            <a:r>
              <a:rPr lang="ar-SA" altLang="en-US" sz="2400" b="1" dirty="0">
                <a:ea typeface="Majalla UI"/>
              </a:rPr>
              <a:t>العينة في مـنخل قطر </a:t>
            </a:r>
            <a:r>
              <a:rPr lang="ar-SA" altLang="en-US" sz="2400" b="1" dirty="0" smtClean="0">
                <a:ea typeface="Majalla UI"/>
              </a:rPr>
              <a:t>ثقوبه 2 ملليمتر.</a:t>
            </a:r>
          </a:p>
          <a:p>
            <a:pPr algn="just" rtl="1"/>
            <a:r>
              <a:rPr lang="ar-SA" altLang="en-US" sz="2400" b="1" dirty="0" smtClean="0">
                <a:ea typeface="Majalla UI"/>
              </a:rPr>
              <a:t>تقلب </a:t>
            </a:r>
            <a:r>
              <a:rPr lang="ar-SA" altLang="en-US" sz="2400" b="1" dirty="0">
                <a:ea typeface="Majalla UI"/>
              </a:rPr>
              <a:t>العينة التي حجم </a:t>
            </a:r>
            <a:r>
              <a:rPr lang="ar-SA" altLang="en-US" sz="2400" b="1" dirty="0" smtClean="0">
                <a:ea typeface="Majalla UI"/>
              </a:rPr>
              <a:t>قطر حبيباتها أقل من 2 ملليمتر جيدا، </a:t>
            </a:r>
            <a:r>
              <a:rPr lang="ar-SA" altLang="en-US" sz="2400" b="1" dirty="0">
                <a:ea typeface="Majalla UI"/>
              </a:rPr>
              <a:t>لكي تكون </a:t>
            </a:r>
            <a:r>
              <a:rPr lang="ar-SA" altLang="en-US" sz="2400" b="1" dirty="0" smtClean="0">
                <a:ea typeface="Majalla UI"/>
              </a:rPr>
              <a:t>متجانسة، </a:t>
            </a:r>
            <a:r>
              <a:rPr lang="ar-SA" altLang="en-US" sz="2400" b="1" dirty="0">
                <a:ea typeface="Majalla UI"/>
              </a:rPr>
              <a:t>ثم تعبأ في </a:t>
            </a:r>
            <a:r>
              <a:rPr lang="ar-SA" altLang="en-US" sz="2400" b="1" dirty="0" smtClean="0">
                <a:ea typeface="Majalla UI"/>
              </a:rPr>
              <a:t>أكياس </a:t>
            </a:r>
            <a:r>
              <a:rPr lang="ar-SA" altLang="en-US" sz="2400" b="1" dirty="0">
                <a:ea typeface="Majalla UI"/>
              </a:rPr>
              <a:t>قماش </a:t>
            </a:r>
            <a:r>
              <a:rPr lang="ar-SA" altLang="en-US" sz="2400" b="1" dirty="0" smtClean="0">
                <a:ea typeface="Majalla UI"/>
              </a:rPr>
              <a:t>أو </a:t>
            </a:r>
            <a:r>
              <a:rPr lang="ar-SA" altLang="en-US" sz="2400" b="1" dirty="0">
                <a:ea typeface="Majalla UI"/>
              </a:rPr>
              <a:t>بلاستيكية مـحكمة الغطاء ويكتب  </a:t>
            </a:r>
            <a:r>
              <a:rPr lang="ar-SA" altLang="en-US" sz="2400" b="1" dirty="0" smtClean="0">
                <a:ea typeface="Majalla UI"/>
              </a:rPr>
              <a:t>عليها جـميع </a:t>
            </a:r>
            <a:r>
              <a:rPr lang="ar-SA" altLang="en-US" sz="2400" b="1" dirty="0">
                <a:ea typeface="Majalla UI"/>
              </a:rPr>
              <a:t>البيانات الخاصة </a:t>
            </a:r>
            <a:r>
              <a:rPr lang="ar-SA" altLang="en-US" sz="2400" b="1" dirty="0" smtClean="0">
                <a:ea typeface="Majalla UI"/>
              </a:rPr>
              <a:t>بالعينة.</a:t>
            </a:r>
          </a:p>
          <a:p>
            <a:pPr algn="just" rtl="1"/>
            <a:r>
              <a:rPr lang="ar-SA" altLang="en-US" sz="2400" b="1" dirty="0" smtClean="0">
                <a:ea typeface="Majalla UI"/>
              </a:rPr>
              <a:t> توضع العينة بعد ذلك </a:t>
            </a:r>
            <a:r>
              <a:rPr lang="ar-SA" altLang="en-US" sz="2400" b="1" dirty="0">
                <a:ea typeface="Majalla UI"/>
              </a:rPr>
              <a:t>في مكان بعيد عن </a:t>
            </a:r>
            <a:r>
              <a:rPr lang="ar-SA" altLang="en-US" sz="2400" b="1" dirty="0" smtClean="0">
                <a:ea typeface="Majalla UI"/>
              </a:rPr>
              <a:t>الـمؤثرات الكيمائية أو الـماء.       </a:t>
            </a:r>
          </a:p>
          <a:p>
            <a:pPr marL="0" indent="0" algn="just" rtl="1">
              <a:buNone/>
            </a:pPr>
            <a:r>
              <a:rPr lang="ar-SA" altLang="en-US" sz="2400" b="1" dirty="0">
                <a:ea typeface="Majalla UI"/>
              </a:rPr>
              <a:t> </a:t>
            </a:r>
            <a:r>
              <a:rPr lang="ar-SA" altLang="en-US" sz="2400" b="1" dirty="0" smtClean="0">
                <a:ea typeface="Majalla UI"/>
              </a:rPr>
              <a:t>   باعتماد </a:t>
            </a:r>
            <a:r>
              <a:rPr lang="ar-SA" altLang="en-US" sz="2400" b="1" dirty="0">
                <a:ea typeface="Majalla UI"/>
              </a:rPr>
              <a:t>هذه الاجراءات تكون العينة معدة للتحليلات الـمختبرية </a:t>
            </a:r>
            <a:r>
              <a:rPr lang="ar-SA" altLang="en-US" sz="2400" b="1" dirty="0" smtClean="0">
                <a:ea typeface="Majalla UI"/>
              </a:rPr>
              <a:t>الـمختلفة.</a:t>
            </a:r>
            <a:endParaRPr lang="ar-SA" altLang="en-US" sz="2400" b="1" dirty="0">
              <a:ea typeface="Majalla UI"/>
            </a:endParaRPr>
          </a:p>
        </p:txBody>
      </p:sp>
    </p:spTree>
    <p:extLst>
      <p:ext uri="{BB962C8B-B14F-4D97-AF65-F5344CB8AC3E}">
        <p14:creationId xmlns:p14="http://schemas.microsoft.com/office/powerpoint/2010/main" val="816841097"/>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smtClean="0"/>
              <a:t>التنوع </a:t>
            </a:r>
            <a:r>
              <a:rPr lang="ar-SA" altLang="en-US" sz="4000" b="1" dirty="0"/>
              <a:t>في مسميات المناهج </a:t>
            </a:r>
          </a:p>
        </p:txBody>
      </p:sp>
      <p:sp>
        <p:nvSpPr>
          <p:cNvPr id="17411" name="Content Placeholder 2"/>
          <p:cNvSpPr>
            <a:spLocks noGrp="1"/>
          </p:cNvSpPr>
          <p:nvPr>
            <p:ph idx="1"/>
          </p:nvPr>
        </p:nvSpPr>
        <p:spPr>
          <a:xfrm>
            <a:off x="443345" y="1524000"/>
            <a:ext cx="8229600" cy="4800600"/>
          </a:xfrm>
        </p:spPr>
        <p:txBody>
          <a:bodyPr/>
          <a:lstStyle/>
          <a:p>
            <a:pPr lvl="0" algn="just" rtl="1"/>
            <a:r>
              <a:rPr lang="ar-SA" altLang="en-US" b="1" dirty="0">
                <a:ea typeface="Majalla UI"/>
              </a:rPr>
              <a:t> </a:t>
            </a:r>
            <a:r>
              <a:rPr lang="ar-SA" altLang="en-US" sz="2400" b="1" dirty="0">
                <a:solidFill>
                  <a:prstClr val="black"/>
                </a:solidFill>
                <a:ea typeface="Majalla UI"/>
              </a:rPr>
              <a:t>نظرا للتفاوت بين الدراسات </a:t>
            </a:r>
            <a:r>
              <a:rPr lang="ar-SA" altLang="en-US" sz="2400" b="1" dirty="0" smtClean="0">
                <a:solidFill>
                  <a:prstClr val="black"/>
                </a:solidFill>
                <a:ea typeface="Majalla UI"/>
              </a:rPr>
              <a:t>والبحوث الجيومرفولوجية من </a:t>
            </a:r>
            <a:r>
              <a:rPr lang="ar-SA" altLang="en-US" sz="2400" b="1" dirty="0">
                <a:solidFill>
                  <a:prstClr val="black"/>
                </a:solidFill>
                <a:ea typeface="Majalla UI"/>
              </a:rPr>
              <a:t>حيث حجم الدراسة </a:t>
            </a:r>
            <a:r>
              <a:rPr lang="ar-SA" altLang="en-US" sz="2400" b="1" dirty="0" smtClean="0">
                <a:solidFill>
                  <a:prstClr val="black"/>
                </a:solidFill>
                <a:ea typeface="Majalla UI"/>
              </a:rPr>
              <a:t>ووسائل </a:t>
            </a:r>
            <a:r>
              <a:rPr lang="ar-SA" altLang="en-US" sz="2400" b="1" dirty="0">
                <a:solidFill>
                  <a:prstClr val="black"/>
                </a:solidFill>
                <a:ea typeface="Majalla UI"/>
              </a:rPr>
              <a:t>البحث وطريقة عرض </a:t>
            </a:r>
            <a:r>
              <a:rPr lang="ar-SA" altLang="en-US" sz="2400" b="1" dirty="0" smtClean="0">
                <a:solidFill>
                  <a:prstClr val="black"/>
                </a:solidFill>
                <a:ea typeface="Majalla UI"/>
              </a:rPr>
              <a:t>النتائج، ظهر </a:t>
            </a:r>
            <a:r>
              <a:rPr lang="ar-SA" altLang="en-US" sz="2400" b="1" dirty="0">
                <a:solidFill>
                  <a:prstClr val="black"/>
                </a:solidFill>
                <a:ea typeface="Majalla UI"/>
              </a:rPr>
              <a:t>تنوع في مسميات </a:t>
            </a:r>
            <a:r>
              <a:rPr lang="ar-SA" altLang="en-US" sz="2400" b="1" dirty="0" smtClean="0">
                <a:solidFill>
                  <a:prstClr val="black"/>
                </a:solidFill>
                <a:ea typeface="Majalla UI"/>
              </a:rPr>
              <a:t>المناهج، وليس من المستبعد أن </a:t>
            </a:r>
            <a:r>
              <a:rPr lang="ar-SA" altLang="en-US" sz="2400" b="1" dirty="0">
                <a:solidFill>
                  <a:prstClr val="black"/>
                </a:solidFill>
                <a:ea typeface="Majalla UI"/>
              </a:rPr>
              <a:t>تظهر بعض </a:t>
            </a:r>
            <a:r>
              <a:rPr lang="ar-SA" altLang="en-US" sz="2400" b="1" dirty="0" smtClean="0">
                <a:solidFill>
                  <a:prstClr val="black"/>
                </a:solidFill>
                <a:ea typeface="Majalla UI"/>
              </a:rPr>
              <a:t>المسميات الأخرى </a:t>
            </a:r>
            <a:r>
              <a:rPr lang="ar-SA" altLang="en-US" sz="2400" b="1" dirty="0">
                <a:solidFill>
                  <a:prstClr val="black"/>
                </a:solidFill>
                <a:ea typeface="Majalla UI"/>
              </a:rPr>
              <a:t>الجديدة لمناهج والبحوث الجيومرفولوجية  </a:t>
            </a:r>
            <a:r>
              <a:rPr lang="ar-SA" altLang="en-US" sz="2400" b="1" dirty="0" smtClean="0">
                <a:solidFill>
                  <a:prstClr val="black"/>
                </a:solidFill>
                <a:ea typeface="Majalla UI"/>
              </a:rPr>
              <a:t>بتطورها وتطور وسائلها. </a:t>
            </a:r>
          </a:p>
          <a:p>
            <a:pPr lvl="0" algn="just" rtl="1"/>
            <a:r>
              <a:rPr lang="ar-SA" altLang="en-US" sz="2400" b="1" dirty="0" smtClean="0">
                <a:solidFill>
                  <a:prstClr val="black"/>
                </a:solidFill>
                <a:ea typeface="Majalla UI"/>
              </a:rPr>
              <a:t>فالمنهج </a:t>
            </a:r>
            <a:r>
              <a:rPr lang="ar-SA" altLang="en-US" sz="2400" b="1" dirty="0">
                <a:solidFill>
                  <a:prstClr val="black"/>
                </a:solidFill>
                <a:ea typeface="Majalla UI"/>
              </a:rPr>
              <a:t>الوصفي قد تلاشى تقريبا في الدراسات الجغرافية عامة </a:t>
            </a:r>
            <a:r>
              <a:rPr lang="ar-SA" altLang="en-US" sz="2400" b="1" dirty="0" smtClean="0">
                <a:solidFill>
                  <a:prstClr val="black"/>
                </a:solidFill>
                <a:ea typeface="Majalla UI"/>
              </a:rPr>
              <a:t>والجيومرفولوجية </a:t>
            </a:r>
            <a:r>
              <a:rPr lang="ar-SA" altLang="en-US" sz="2400" b="1" dirty="0">
                <a:solidFill>
                  <a:prstClr val="black"/>
                </a:solidFill>
                <a:ea typeface="Majalla UI"/>
              </a:rPr>
              <a:t>خاصة. </a:t>
            </a:r>
            <a:r>
              <a:rPr lang="ar-SA" altLang="en-US" sz="2400" b="1" dirty="0" smtClean="0">
                <a:solidFill>
                  <a:prstClr val="black"/>
                </a:solidFill>
                <a:ea typeface="Majalla UI"/>
              </a:rPr>
              <a:t>ولا يعني هذا بطبيعة </a:t>
            </a:r>
            <a:r>
              <a:rPr lang="ar-SA" altLang="en-US" sz="2400" b="1" dirty="0">
                <a:solidFill>
                  <a:prstClr val="black"/>
                </a:solidFill>
                <a:ea typeface="Majalla UI"/>
              </a:rPr>
              <a:t>الحال أن </a:t>
            </a:r>
            <a:r>
              <a:rPr lang="ar-SA" altLang="en-US" sz="2400" b="1" dirty="0" smtClean="0">
                <a:solidFill>
                  <a:prstClr val="black"/>
                </a:solidFill>
                <a:ea typeface="Majalla UI"/>
              </a:rPr>
              <a:t>الدراسات تخلو </a:t>
            </a:r>
            <a:r>
              <a:rPr lang="ar-SA" altLang="en-US" sz="2400" b="1" dirty="0">
                <a:solidFill>
                  <a:prstClr val="black"/>
                </a:solidFill>
                <a:ea typeface="Majalla UI"/>
              </a:rPr>
              <a:t>من </a:t>
            </a:r>
            <a:r>
              <a:rPr lang="ar-SA" altLang="en-US" sz="2400" b="1" dirty="0" smtClean="0">
                <a:solidFill>
                  <a:prstClr val="black"/>
                </a:solidFill>
                <a:ea typeface="Majalla UI"/>
              </a:rPr>
              <a:t>الوصف، </a:t>
            </a:r>
            <a:r>
              <a:rPr lang="ar-SA" altLang="en-US" sz="2400" b="1" dirty="0">
                <a:solidFill>
                  <a:prstClr val="black"/>
                </a:solidFill>
                <a:ea typeface="Majalla UI"/>
              </a:rPr>
              <a:t>فالوصف </a:t>
            </a:r>
            <a:r>
              <a:rPr lang="ar-SA" altLang="en-US" sz="2400" b="1" dirty="0" smtClean="0">
                <a:solidFill>
                  <a:prstClr val="black"/>
                </a:solidFill>
                <a:ea typeface="Majalla UI"/>
              </a:rPr>
              <a:t>الخطوة </a:t>
            </a:r>
            <a:r>
              <a:rPr lang="ar-SA" altLang="en-US" sz="2400" b="1" dirty="0">
                <a:solidFill>
                  <a:prstClr val="black"/>
                </a:solidFill>
                <a:ea typeface="Majalla UI"/>
              </a:rPr>
              <a:t>الأولى والأساسية في معرفة خصائص </a:t>
            </a:r>
            <a:r>
              <a:rPr lang="ar-SA" altLang="en-US" sz="2400" b="1" dirty="0" smtClean="0">
                <a:solidFill>
                  <a:prstClr val="black"/>
                </a:solidFill>
                <a:ea typeface="Majalla UI"/>
              </a:rPr>
              <a:t>الظاهرات الجيومرفولوجية، وقد يكون </a:t>
            </a:r>
            <a:r>
              <a:rPr lang="ar-SA" altLang="en-US" sz="2400" b="1" dirty="0">
                <a:solidFill>
                  <a:prstClr val="black"/>
                </a:solidFill>
                <a:ea typeface="Majalla UI"/>
              </a:rPr>
              <a:t>الوصف </a:t>
            </a:r>
            <a:r>
              <a:rPr lang="ar-SA" altLang="en-US" sz="2400" b="1" dirty="0" smtClean="0">
                <a:solidFill>
                  <a:prstClr val="black"/>
                </a:solidFill>
                <a:ea typeface="Majalla UI"/>
              </a:rPr>
              <a:t>كميا، أو </a:t>
            </a:r>
            <a:r>
              <a:rPr lang="ar-SA" altLang="en-US" sz="2400" b="1" dirty="0">
                <a:solidFill>
                  <a:prstClr val="black"/>
                </a:solidFill>
                <a:ea typeface="Majalla UI"/>
              </a:rPr>
              <a:t>كميا معبرا عنه </a:t>
            </a:r>
            <a:r>
              <a:rPr lang="ar-SA" altLang="en-US" sz="2400" b="1" dirty="0" smtClean="0">
                <a:solidFill>
                  <a:prstClr val="black"/>
                </a:solidFill>
                <a:ea typeface="Majalla UI"/>
              </a:rPr>
              <a:t>بالخرائط.</a:t>
            </a:r>
          </a:p>
          <a:p>
            <a:pPr lvl="0" algn="just" rtl="1"/>
            <a:r>
              <a:rPr lang="ar-SA" altLang="en-US" sz="2400" b="1" dirty="0" smtClean="0">
                <a:solidFill>
                  <a:prstClr val="black"/>
                </a:solidFill>
                <a:ea typeface="Majalla UI"/>
              </a:rPr>
              <a:t>وعادة ما تجمع البحوث الجيومرفولوجية بين </a:t>
            </a:r>
            <a:r>
              <a:rPr lang="ar-SA" altLang="en-US" sz="2400" b="1" dirty="0">
                <a:solidFill>
                  <a:prstClr val="black"/>
                </a:solidFill>
                <a:ea typeface="Majalla UI"/>
              </a:rPr>
              <a:t>المنهج النظري </a:t>
            </a:r>
            <a:r>
              <a:rPr lang="ar-SA" altLang="en-US" sz="2400" b="1" dirty="0" smtClean="0">
                <a:solidFill>
                  <a:prstClr val="black"/>
                </a:solidFill>
                <a:ea typeface="Majalla UI"/>
              </a:rPr>
              <a:t>والمنهج الميداني</a:t>
            </a:r>
            <a:r>
              <a:rPr lang="ar-SA" altLang="en-US" sz="2400" b="1" dirty="0">
                <a:solidFill>
                  <a:prstClr val="black"/>
                </a:solidFill>
                <a:ea typeface="Majalla UI"/>
              </a:rPr>
              <a:t>، </a:t>
            </a:r>
            <a:r>
              <a:rPr lang="ar-SA" altLang="en-US" sz="2400" b="1" dirty="0" smtClean="0">
                <a:solidFill>
                  <a:prstClr val="black"/>
                </a:solidFill>
                <a:ea typeface="Majalla UI"/>
              </a:rPr>
              <a:t>كما يمكن أن تعتمد على منهج </a:t>
            </a:r>
            <a:r>
              <a:rPr lang="ar-SA" altLang="en-US" sz="2400" b="1" dirty="0">
                <a:solidFill>
                  <a:prstClr val="black"/>
                </a:solidFill>
                <a:ea typeface="Majalla UI"/>
              </a:rPr>
              <a:t>تقسيمي </a:t>
            </a:r>
            <a:r>
              <a:rPr lang="en-US" altLang="en-US" sz="2400" b="1" dirty="0" smtClean="0">
                <a:solidFill>
                  <a:prstClr val="black"/>
                </a:solidFill>
                <a:ea typeface="Majalla UI"/>
              </a:rPr>
              <a:t>Systemic Topical</a:t>
            </a:r>
            <a:r>
              <a:rPr lang="ar-SA" altLang="en-US" sz="2400" b="1" dirty="0" smtClean="0">
                <a:solidFill>
                  <a:prstClr val="black"/>
                </a:solidFill>
                <a:ea typeface="Majalla UI"/>
              </a:rPr>
              <a:t>، فالقرب </a:t>
            </a:r>
            <a:r>
              <a:rPr lang="ar-SA" altLang="en-US" sz="2400" b="1" dirty="0">
                <a:solidFill>
                  <a:prstClr val="black"/>
                </a:solidFill>
                <a:ea typeface="Majalla UI"/>
              </a:rPr>
              <a:t>والبعد من </a:t>
            </a:r>
            <a:r>
              <a:rPr lang="ar-SA" altLang="en-US" sz="2400" b="1" dirty="0" smtClean="0">
                <a:solidFill>
                  <a:prstClr val="black"/>
                </a:solidFill>
                <a:ea typeface="Majalla UI"/>
              </a:rPr>
              <a:t>وعن </a:t>
            </a:r>
            <a:r>
              <a:rPr lang="ar-SA" altLang="en-US" sz="2400" b="1" dirty="0">
                <a:solidFill>
                  <a:prstClr val="black"/>
                </a:solidFill>
                <a:ea typeface="Majalla UI"/>
              </a:rPr>
              <a:t>الظاهرة يغير </a:t>
            </a:r>
            <a:r>
              <a:rPr lang="ar-SA" altLang="en-US" sz="2400" b="1" dirty="0" smtClean="0">
                <a:solidFill>
                  <a:prstClr val="black"/>
                </a:solidFill>
                <a:ea typeface="Majalla UI"/>
              </a:rPr>
              <a:t>المفهوم.</a:t>
            </a:r>
          </a:p>
        </p:txBody>
      </p:sp>
    </p:spTree>
    <p:extLst>
      <p:ext uri="{BB962C8B-B14F-4D97-AF65-F5344CB8AC3E}">
        <p14:creationId xmlns:p14="http://schemas.microsoft.com/office/powerpoint/2010/main" val="1351680578"/>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smtClean="0"/>
              <a:t>التنوع </a:t>
            </a:r>
            <a:r>
              <a:rPr lang="ar-SA" altLang="en-US" sz="4000" b="1" dirty="0"/>
              <a:t>في مسميات المناهج </a:t>
            </a:r>
          </a:p>
        </p:txBody>
      </p:sp>
      <p:sp>
        <p:nvSpPr>
          <p:cNvPr id="17411" name="Content Placeholder 2"/>
          <p:cNvSpPr>
            <a:spLocks noGrp="1"/>
          </p:cNvSpPr>
          <p:nvPr>
            <p:ph idx="1"/>
          </p:nvPr>
        </p:nvSpPr>
        <p:spPr>
          <a:xfrm>
            <a:off x="443345" y="1524000"/>
            <a:ext cx="8229600" cy="4800600"/>
          </a:xfrm>
        </p:spPr>
        <p:txBody>
          <a:bodyPr/>
          <a:lstStyle/>
          <a:p>
            <a:pPr lvl="0" algn="just" rtl="1"/>
            <a:r>
              <a:rPr lang="ar-SA" altLang="en-US" sz="2200" b="1" dirty="0">
                <a:solidFill>
                  <a:prstClr val="black"/>
                </a:solidFill>
                <a:ea typeface="Majalla UI"/>
              </a:rPr>
              <a:t> </a:t>
            </a:r>
            <a:r>
              <a:rPr lang="ar-SA" altLang="en-US" sz="2400" b="1" dirty="0">
                <a:solidFill>
                  <a:prstClr val="black"/>
                </a:solidFill>
                <a:ea typeface="Majalla UI"/>
              </a:rPr>
              <a:t>وشاع في العقدين الأخيرين ما يعرف بالمنهج الكمي </a:t>
            </a:r>
            <a:r>
              <a:rPr lang="en-US" altLang="en-US" sz="2400" b="1" dirty="0">
                <a:solidFill>
                  <a:prstClr val="black"/>
                </a:solidFill>
                <a:ea typeface="Majalla UI"/>
              </a:rPr>
              <a:t>Quantitative ، </a:t>
            </a:r>
            <a:r>
              <a:rPr lang="ar-SA" altLang="en-US" sz="2400" b="1" dirty="0">
                <a:solidFill>
                  <a:prstClr val="black"/>
                </a:solidFill>
                <a:ea typeface="Majalla UI"/>
              </a:rPr>
              <a:t>وهو المنهج الذي تتبع فيه الأساليب الكمية في معالجة الظاهرات الجيومرفولوجية، أو العوامل والعمليات مجال الدراسة</a:t>
            </a:r>
            <a:r>
              <a:rPr lang="ar-SA" altLang="en-US" sz="2400" b="1" dirty="0" smtClean="0">
                <a:solidFill>
                  <a:prstClr val="black"/>
                </a:solidFill>
                <a:ea typeface="Majalla UI"/>
              </a:rPr>
              <a:t>.</a:t>
            </a:r>
          </a:p>
          <a:p>
            <a:pPr lvl="0" algn="just" rtl="1"/>
            <a:r>
              <a:rPr lang="ar-SA" altLang="en-US" sz="2400" b="1" dirty="0" smtClean="0">
                <a:solidFill>
                  <a:prstClr val="black"/>
                </a:solidFill>
                <a:ea typeface="Majalla UI"/>
              </a:rPr>
              <a:t>ويمكن </a:t>
            </a:r>
            <a:r>
              <a:rPr lang="ar-SA" altLang="en-US" sz="2400" b="1" dirty="0">
                <a:solidFill>
                  <a:prstClr val="black"/>
                </a:solidFill>
                <a:ea typeface="Majalla UI"/>
              </a:rPr>
              <a:t>أن يدخل مصطلح </a:t>
            </a:r>
            <a:r>
              <a:rPr lang="ar-SA" altLang="en-US" sz="2400" b="1" dirty="0" smtClean="0">
                <a:solidFill>
                  <a:prstClr val="black"/>
                </a:solidFill>
                <a:ea typeface="Majalla UI"/>
              </a:rPr>
              <a:t>المنهج المعملي، وكذلك منهج النماذج في </a:t>
            </a:r>
            <a:r>
              <a:rPr lang="ar-SA" altLang="en-US" sz="2400" b="1" dirty="0">
                <a:solidFill>
                  <a:prstClr val="black"/>
                </a:solidFill>
                <a:ea typeface="Majalla UI"/>
              </a:rPr>
              <a:t>تسمية مناهج الدراسة </a:t>
            </a:r>
            <a:r>
              <a:rPr lang="ar-SA" altLang="en-US" sz="2400" b="1" dirty="0" smtClean="0">
                <a:solidFill>
                  <a:prstClr val="black"/>
                </a:solidFill>
                <a:ea typeface="Majalla UI"/>
              </a:rPr>
              <a:t>الجيومرفولوجية، وذلك </a:t>
            </a:r>
            <a:r>
              <a:rPr lang="ar-SA" altLang="en-US" sz="2400" b="1" dirty="0">
                <a:solidFill>
                  <a:prstClr val="black"/>
                </a:solidFill>
                <a:ea typeface="Majalla UI"/>
              </a:rPr>
              <a:t>امتدادا أو تفرعا لما يعرف بالمنهج </a:t>
            </a:r>
            <a:r>
              <a:rPr lang="ar-SA" altLang="en-US" sz="2400" b="1" dirty="0" smtClean="0">
                <a:solidFill>
                  <a:prstClr val="black"/>
                </a:solidFill>
                <a:ea typeface="Majalla UI"/>
              </a:rPr>
              <a:t>التجريبي </a:t>
            </a:r>
            <a:r>
              <a:rPr lang="en-US" altLang="en-US" sz="2400" b="1" dirty="0" smtClean="0">
                <a:solidFill>
                  <a:prstClr val="black"/>
                </a:solidFill>
                <a:ea typeface="Majalla UI"/>
              </a:rPr>
              <a:t>Experimental Empirical</a:t>
            </a:r>
            <a:r>
              <a:rPr lang="ar-SA" altLang="en-US" sz="2400" b="1" dirty="0" smtClean="0">
                <a:solidFill>
                  <a:prstClr val="black"/>
                </a:solidFill>
                <a:ea typeface="Majalla UI"/>
              </a:rPr>
              <a:t>؛ حيث يتوقف </a:t>
            </a:r>
            <a:r>
              <a:rPr lang="ar-SA" altLang="en-US" sz="2400" b="1" dirty="0">
                <a:solidFill>
                  <a:prstClr val="black"/>
                </a:solidFill>
                <a:ea typeface="Majalla UI"/>
              </a:rPr>
              <a:t>تحديد المنهج المتبع على إبعاد </a:t>
            </a:r>
            <a:r>
              <a:rPr lang="ar-SA" altLang="en-US" sz="2400" b="1" dirty="0" smtClean="0">
                <a:solidFill>
                  <a:prstClr val="black"/>
                </a:solidFill>
                <a:ea typeface="Majalla UI"/>
              </a:rPr>
              <a:t>الموضوع، والبيانات المتاحة، ووسائل </a:t>
            </a:r>
            <a:r>
              <a:rPr lang="ar-SA" altLang="en-US" sz="2400" b="1" dirty="0">
                <a:solidFill>
                  <a:prstClr val="black"/>
                </a:solidFill>
                <a:ea typeface="Majalla UI"/>
              </a:rPr>
              <a:t>البحث التي يمكن </a:t>
            </a:r>
            <a:r>
              <a:rPr lang="ar-SA" altLang="en-US" sz="2400" b="1" dirty="0" smtClean="0">
                <a:solidFill>
                  <a:prstClr val="black"/>
                </a:solidFill>
                <a:ea typeface="Majalla UI"/>
              </a:rPr>
              <a:t>اتباعها.</a:t>
            </a:r>
          </a:p>
          <a:p>
            <a:pPr lvl="0" algn="just" rtl="1"/>
            <a:r>
              <a:rPr lang="ar-SA" altLang="en-US" sz="2400" b="1" dirty="0" smtClean="0">
                <a:solidFill>
                  <a:prstClr val="black"/>
                </a:solidFill>
                <a:ea typeface="Majalla UI"/>
              </a:rPr>
              <a:t>وهناك طرق وإن </a:t>
            </a:r>
            <a:r>
              <a:rPr lang="ar-SA" altLang="en-US" sz="2400" b="1" dirty="0">
                <a:solidFill>
                  <a:prstClr val="black"/>
                </a:solidFill>
                <a:ea typeface="Majalla UI"/>
              </a:rPr>
              <a:t>كانت </a:t>
            </a:r>
            <a:r>
              <a:rPr lang="ar-SA" altLang="en-US" sz="2400" b="1" dirty="0" smtClean="0">
                <a:solidFill>
                  <a:prstClr val="black"/>
                </a:solidFill>
                <a:ea typeface="Majalla UI"/>
              </a:rPr>
              <a:t>تقليدية، </a:t>
            </a:r>
            <a:r>
              <a:rPr lang="ar-SA" altLang="en-US" sz="2400" b="1" dirty="0">
                <a:solidFill>
                  <a:prstClr val="black"/>
                </a:solidFill>
                <a:ea typeface="Majalla UI"/>
              </a:rPr>
              <a:t>فهي لا تزال </a:t>
            </a:r>
            <a:r>
              <a:rPr lang="ar-SA" altLang="en-US" sz="2400" b="1" dirty="0" smtClean="0">
                <a:solidFill>
                  <a:prstClr val="black"/>
                </a:solidFill>
                <a:ea typeface="Majalla UI"/>
              </a:rPr>
              <a:t>تستخدم منها</a:t>
            </a:r>
            <a:r>
              <a:rPr lang="ar-SA" altLang="en-US" sz="2400" b="1" dirty="0">
                <a:solidFill>
                  <a:prstClr val="black"/>
                </a:solidFill>
                <a:ea typeface="Majalla UI"/>
              </a:rPr>
              <a:t>: الاستقرائية </a:t>
            </a:r>
            <a:r>
              <a:rPr lang="ar-SA" altLang="en-US" sz="2400" b="1" dirty="0" smtClean="0">
                <a:solidFill>
                  <a:prstClr val="black"/>
                </a:solidFill>
                <a:ea typeface="Majalla UI"/>
              </a:rPr>
              <a:t>الاستنتاجية </a:t>
            </a:r>
            <a:r>
              <a:rPr lang="en-US" altLang="en-US" sz="2400" b="1" dirty="0" smtClean="0">
                <a:solidFill>
                  <a:prstClr val="black"/>
                </a:solidFill>
                <a:ea typeface="Majalla UI"/>
              </a:rPr>
              <a:t>Inductive  </a:t>
            </a:r>
            <a:r>
              <a:rPr lang="ar-SA" altLang="en-US" sz="2400" b="1" dirty="0" smtClean="0">
                <a:solidFill>
                  <a:prstClr val="black"/>
                </a:solidFill>
                <a:ea typeface="Majalla UI"/>
              </a:rPr>
              <a:t>، وطريقة </a:t>
            </a:r>
            <a:r>
              <a:rPr lang="ar-SA" altLang="en-US" sz="2400" b="1" dirty="0">
                <a:solidFill>
                  <a:prstClr val="black"/>
                </a:solidFill>
                <a:ea typeface="Majalla UI"/>
              </a:rPr>
              <a:t>الفرض المسبق </a:t>
            </a:r>
            <a:r>
              <a:rPr lang="en-US" altLang="en-US" sz="2400" b="1" dirty="0">
                <a:solidFill>
                  <a:prstClr val="black"/>
                </a:solidFill>
                <a:ea typeface="Majalla UI"/>
              </a:rPr>
              <a:t>D</a:t>
            </a:r>
            <a:r>
              <a:rPr lang="en-US" altLang="en-US" sz="2400" b="1" dirty="0" smtClean="0">
                <a:solidFill>
                  <a:prstClr val="black"/>
                </a:solidFill>
                <a:ea typeface="Majalla UI"/>
              </a:rPr>
              <a:t>eductive</a:t>
            </a:r>
            <a:r>
              <a:rPr lang="ar-SA" altLang="en-US" sz="2400" b="1" dirty="0" smtClean="0">
                <a:solidFill>
                  <a:prstClr val="black"/>
                </a:solidFill>
                <a:ea typeface="Majalla UI"/>
              </a:rPr>
              <a:t>، والطريقة </a:t>
            </a:r>
            <a:r>
              <a:rPr lang="ar-SA" altLang="en-US" sz="2400" b="1" dirty="0">
                <a:solidFill>
                  <a:prstClr val="black"/>
                </a:solidFill>
                <a:ea typeface="Majalla UI"/>
              </a:rPr>
              <a:t>التحليلية </a:t>
            </a:r>
            <a:r>
              <a:rPr lang="en-US" altLang="en-US" sz="2400" b="1" dirty="0" smtClean="0">
                <a:solidFill>
                  <a:prstClr val="black"/>
                </a:solidFill>
                <a:ea typeface="Majalla UI"/>
              </a:rPr>
              <a:t>Analytic</a:t>
            </a:r>
            <a:r>
              <a:rPr lang="ar-SA" altLang="en-US" sz="2400" b="1" dirty="0" smtClean="0">
                <a:solidFill>
                  <a:prstClr val="black"/>
                </a:solidFill>
                <a:ea typeface="Majalla UI"/>
              </a:rPr>
              <a:t>.</a:t>
            </a:r>
          </a:p>
          <a:p>
            <a:pPr lvl="0" algn="just" rtl="1"/>
            <a:r>
              <a:rPr lang="ar-SA" altLang="en-US" sz="2400" b="1" dirty="0">
                <a:solidFill>
                  <a:prstClr val="black"/>
                </a:solidFill>
                <a:ea typeface="Majalla UI"/>
              </a:rPr>
              <a:t>واتجه بعض </a:t>
            </a:r>
            <a:r>
              <a:rPr lang="ar-SA" altLang="en-US" sz="2400" b="1" dirty="0" err="1">
                <a:solidFill>
                  <a:prstClr val="black"/>
                </a:solidFill>
                <a:ea typeface="Majalla UI"/>
              </a:rPr>
              <a:t>الجيومرفولوجيين</a:t>
            </a:r>
            <a:r>
              <a:rPr lang="ar-SA" altLang="en-US" sz="2400" b="1" dirty="0">
                <a:solidFill>
                  <a:prstClr val="black"/>
                </a:solidFill>
                <a:ea typeface="Majalla UI"/>
              </a:rPr>
              <a:t> حديثا </a:t>
            </a:r>
            <a:r>
              <a:rPr lang="ar-SA" altLang="en-US" sz="2400" b="1" dirty="0" smtClean="0">
                <a:solidFill>
                  <a:prstClr val="black"/>
                </a:solidFill>
                <a:ea typeface="Majalla UI"/>
              </a:rPr>
              <a:t>إلى إدخال </a:t>
            </a:r>
            <a:r>
              <a:rPr lang="ar-SA" altLang="en-US" sz="2400" b="1" dirty="0">
                <a:solidFill>
                  <a:prstClr val="black"/>
                </a:solidFill>
                <a:ea typeface="Majalla UI"/>
              </a:rPr>
              <a:t>طريقة </a:t>
            </a:r>
            <a:r>
              <a:rPr lang="ar-SA" altLang="en-US" sz="2400" b="1" dirty="0" smtClean="0">
                <a:solidFill>
                  <a:prstClr val="black"/>
                </a:solidFill>
                <a:ea typeface="Majalla UI"/>
              </a:rPr>
              <a:t>أو منهج </a:t>
            </a:r>
            <a:r>
              <a:rPr lang="ar-SA" altLang="en-US" sz="2400" b="1" dirty="0">
                <a:solidFill>
                  <a:prstClr val="black"/>
                </a:solidFill>
                <a:ea typeface="Majalla UI"/>
              </a:rPr>
              <a:t>النظم </a:t>
            </a:r>
            <a:r>
              <a:rPr lang="en-US" altLang="en-US" sz="2400" b="1" dirty="0">
                <a:solidFill>
                  <a:prstClr val="black"/>
                </a:solidFill>
                <a:ea typeface="Majalla UI"/>
              </a:rPr>
              <a:t>Systems approach  </a:t>
            </a:r>
            <a:r>
              <a:rPr lang="ar-SA" altLang="en-US" sz="2400" b="1" dirty="0" smtClean="0">
                <a:solidFill>
                  <a:prstClr val="black"/>
                </a:solidFill>
                <a:ea typeface="Majalla UI"/>
              </a:rPr>
              <a:t> في البحوث الجيومرفولوجية.</a:t>
            </a:r>
          </a:p>
        </p:txBody>
      </p:sp>
    </p:spTree>
    <p:extLst>
      <p:ext uri="{BB962C8B-B14F-4D97-AF65-F5344CB8AC3E}">
        <p14:creationId xmlns:p14="http://schemas.microsoft.com/office/powerpoint/2010/main" val="2694832572"/>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a:t>الطريقة الاستقرائية الاستنتاجية </a:t>
            </a:r>
          </a:p>
        </p:txBody>
      </p:sp>
      <p:sp>
        <p:nvSpPr>
          <p:cNvPr id="17411" name="Content Placeholder 2"/>
          <p:cNvSpPr>
            <a:spLocks noGrp="1"/>
          </p:cNvSpPr>
          <p:nvPr>
            <p:ph idx="1"/>
          </p:nvPr>
        </p:nvSpPr>
        <p:spPr>
          <a:xfrm>
            <a:off x="457200" y="1447800"/>
            <a:ext cx="8229600" cy="5181600"/>
          </a:xfrm>
        </p:spPr>
        <p:txBody>
          <a:bodyPr/>
          <a:lstStyle/>
          <a:p>
            <a:pPr lvl="0" algn="just" rtl="1"/>
            <a:r>
              <a:rPr lang="ar-SA" altLang="en-US" b="1" dirty="0">
                <a:ea typeface="Majalla UI"/>
              </a:rPr>
              <a:t> </a:t>
            </a:r>
            <a:r>
              <a:rPr lang="ar-SA" altLang="en-US" sz="2400" b="1" dirty="0">
                <a:ea typeface="Majalla UI"/>
              </a:rPr>
              <a:t>الطريقة الاستقرائية </a:t>
            </a:r>
            <a:r>
              <a:rPr lang="ar-SA" altLang="en-US" sz="2400" b="1" dirty="0" smtClean="0">
                <a:ea typeface="Majalla UI"/>
              </a:rPr>
              <a:t>الاستنتاجية </a:t>
            </a:r>
            <a:r>
              <a:rPr lang="en-US" altLang="en-US" sz="2400" b="1" dirty="0">
                <a:ea typeface="Majalla UI"/>
              </a:rPr>
              <a:t>Inductive </a:t>
            </a:r>
            <a:r>
              <a:rPr lang="ar-SA" altLang="en-US" sz="2400" b="1" dirty="0" smtClean="0">
                <a:ea typeface="Majalla UI"/>
              </a:rPr>
              <a:t> ويقصد </a:t>
            </a:r>
            <a:r>
              <a:rPr lang="ar-SA" altLang="en-US" sz="2400" b="1" dirty="0">
                <a:ea typeface="Majalla UI"/>
              </a:rPr>
              <a:t>بها تسلسل الحقائق العلمية بترتيب منطقي بحيث تؤدي كل حقيقة إلى فهم ما يليها لنصل في النهاية إلى النتيجة حيث تستخدم الاستنتاجات الميدانية و غير الميدانية و الخبرة أثناء المناقشة بحيث تتجمع الحقائق و الاستنتاجات في تسلسل يؤدي إلى الخروج </a:t>
            </a:r>
            <a:r>
              <a:rPr lang="ar-SA" altLang="en-US" sz="2400" b="1" dirty="0" smtClean="0">
                <a:ea typeface="Majalla UI"/>
              </a:rPr>
              <a:t>بالنتيجة. </a:t>
            </a:r>
          </a:p>
          <a:p>
            <a:pPr lvl="0" algn="just" rtl="1"/>
            <a:r>
              <a:rPr lang="ar-SA" altLang="en-US" sz="2400" b="1" dirty="0" smtClean="0">
                <a:ea typeface="Majalla UI"/>
              </a:rPr>
              <a:t>ولتكون </a:t>
            </a:r>
            <a:r>
              <a:rPr lang="ar-SA" altLang="en-US" sz="2400" b="1" dirty="0">
                <a:ea typeface="Majalla UI"/>
              </a:rPr>
              <a:t>هذه الطريقة جيدة يشترط فيها أن تقوم على ملاحظات ميدانية وفيرة جدا وخلفية علمية مناسبة مع عدم التحيز إلى فرض </a:t>
            </a:r>
            <a:r>
              <a:rPr lang="ar-SA" altLang="en-US" sz="2400" b="1" dirty="0" smtClean="0">
                <a:ea typeface="Majalla UI"/>
              </a:rPr>
              <a:t>مسبق.</a:t>
            </a:r>
          </a:p>
          <a:p>
            <a:pPr lvl="0" algn="just" rtl="1"/>
            <a:r>
              <a:rPr lang="ar-SA" altLang="en-US" sz="2400" b="1" dirty="0" smtClean="0">
                <a:ea typeface="Majalla UI"/>
              </a:rPr>
              <a:t>وهي </a:t>
            </a:r>
            <a:r>
              <a:rPr lang="ar-SA" altLang="en-US" sz="2400" b="1" dirty="0">
                <a:ea typeface="Majalla UI"/>
              </a:rPr>
              <a:t>طريقة جيدة في </a:t>
            </a:r>
            <a:r>
              <a:rPr lang="ar-SA" altLang="en-US" sz="2400" b="1" dirty="0" smtClean="0">
                <a:ea typeface="Majalla UI"/>
              </a:rPr>
              <a:t>المناقشات العلمية </a:t>
            </a:r>
            <a:r>
              <a:rPr lang="ar-SA" altLang="en-US" sz="2400" b="1" dirty="0">
                <a:ea typeface="Majalla UI"/>
              </a:rPr>
              <a:t>المختصرة </a:t>
            </a:r>
            <a:r>
              <a:rPr lang="ar-SA" altLang="en-US" sz="2400" b="1" dirty="0" smtClean="0">
                <a:ea typeface="Majalla UI"/>
              </a:rPr>
              <a:t>أو ملخصات </a:t>
            </a:r>
            <a:r>
              <a:rPr lang="ar-SA" altLang="en-US" sz="2400" b="1" dirty="0">
                <a:ea typeface="Majalla UI"/>
              </a:rPr>
              <a:t>البحوث الجيومرفولوجية </a:t>
            </a:r>
            <a:r>
              <a:rPr lang="ar-SA" altLang="en-US" sz="2400" b="1" dirty="0" smtClean="0">
                <a:ea typeface="Majalla UI"/>
              </a:rPr>
              <a:t>المعقدة، </a:t>
            </a:r>
            <a:r>
              <a:rPr lang="ar-SA" altLang="en-US" sz="2400" b="1" dirty="0">
                <a:ea typeface="Majalla UI"/>
              </a:rPr>
              <a:t>كجيومرفولوجية بنية الزمن الرابع </a:t>
            </a:r>
            <a:r>
              <a:rPr lang="ar-SA" altLang="en-US" sz="2400" b="1" dirty="0" smtClean="0">
                <a:ea typeface="Majalla UI"/>
              </a:rPr>
              <a:t>وتشكيل </a:t>
            </a:r>
            <a:r>
              <a:rPr lang="ar-SA" altLang="en-US" sz="2400" b="1" dirty="0">
                <a:ea typeface="Majalla UI"/>
              </a:rPr>
              <a:t>المصاطب. </a:t>
            </a:r>
            <a:endParaRPr lang="ar-SA" altLang="en-US" sz="2400" b="1" dirty="0" smtClean="0">
              <a:ea typeface="Majalla UI"/>
            </a:endParaRPr>
          </a:p>
          <a:p>
            <a:pPr lvl="0" algn="just" rtl="1"/>
            <a:r>
              <a:rPr lang="ar-SA" altLang="en-US" sz="2400" b="1" dirty="0" smtClean="0">
                <a:ea typeface="Majalla UI"/>
              </a:rPr>
              <a:t>غير أن عدم الالتزام بالشروط السابقة، </a:t>
            </a:r>
            <a:r>
              <a:rPr lang="ar-SA" altLang="en-US" sz="2400" b="1" dirty="0">
                <a:ea typeface="Majalla UI"/>
              </a:rPr>
              <a:t>ستكون النتائج قابلة للانتقاد </a:t>
            </a:r>
            <a:r>
              <a:rPr lang="ar-SA" altLang="en-US" sz="2400" b="1" dirty="0" smtClean="0">
                <a:ea typeface="Majalla UI"/>
              </a:rPr>
              <a:t>وغير محبذة، وتكمن </a:t>
            </a:r>
            <a:r>
              <a:rPr lang="ar-SA" altLang="en-US" sz="2400" b="1" dirty="0">
                <a:ea typeface="Majalla UI"/>
              </a:rPr>
              <a:t>الأسباب الرئيسية لذلك في قلة الملاحظات الميدانية </a:t>
            </a:r>
            <a:r>
              <a:rPr lang="ar-SA" altLang="en-US" sz="2400" b="1" dirty="0" smtClean="0">
                <a:ea typeface="Majalla UI"/>
              </a:rPr>
              <a:t>والبيانات </a:t>
            </a:r>
            <a:r>
              <a:rPr lang="ar-SA" altLang="en-US" sz="2400" b="1" dirty="0">
                <a:ea typeface="Majalla UI"/>
              </a:rPr>
              <a:t>الأساسية </a:t>
            </a:r>
            <a:r>
              <a:rPr lang="ar-SA" altLang="en-US" sz="2400" b="1" dirty="0" smtClean="0">
                <a:ea typeface="Majalla UI"/>
              </a:rPr>
              <a:t>الكافية، </a:t>
            </a:r>
            <a:r>
              <a:rPr lang="ar-SA" altLang="en-US" sz="2400" b="1" dirty="0">
                <a:ea typeface="Majalla UI"/>
              </a:rPr>
              <a:t>أو الخطأ في بعض </a:t>
            </a:r>
            <a:r>
              <a:rPr lang="ar-SA" altLang="en-US" sz="2400" b="1" dirty="0" smtClean="0">
                <a:ea typeface="Majalla UI"/>
              </a:rPr>
              <a:t>الاستنتاجات والبيانات، أو </a:t>
            </a:r>
            <a:r>
              <a:rPr lang="ar-SA" altLang="en-US" sz="2400" b="1" dirty="0">
                <a:ea typeface="Majalla UI"/>
              </a:rPr>
              <a:t>التحيز لفكرة أو فرض </a:t>
            </a:r>
            <a:r>
              <a:rPr lang="ar-SA" altLang="en-US" sz="2400" b="1" dirty="0" smtClean="0">
                <a:ea typeface="Majalla UI"/>
              </a:rPr>
              <a:t>شخصي، ويدخل </a:t>
            </a:r>
            <a:r>
              <a:rPr lang="ar-SA" altLang="en-US" sz="2400" b="1" dirty="0">
                <a:ea typeface="Majalla UI"/>
              </a:rPr>
              <a:t>ضمن هذه </a:t>
            </a:r>
            <a:r>
              <a:rPr lang="ar-SA" altLang="en-US" sz="2400" b="1" dirty="0" smtClean="0">
                <a:ea typeface="Majalla UI"/>
              </a:rPr>
              <a:t>العقبات </a:t>
            </a:r>
            <a:r>
              <a:rPr lang="ar-SA" altLang="en-US" sz="2400" b="1" dirty="0">
                <a:ea typeface="Majalla UI"/>
              </a:rPr>
              <a:t>أيضا قلة وسائل البحث </a:t>
            </a:r>
            <a:r>
              <a:rPr lang="ar-SA" altLang="en-US" sz="2400" b="1" dirty="0" smtClean="0">
                <a:ea typeface="Majalla UI"/>
              </a:rPr>
              <a:t>المناسبة.</a:t>
            </a:r>
            <a:endParaRPr lang="ar-SA" altLang="en-US" sz="2400" b="1" dirty="0">
              <a:ea typeface="Majalla UI"/>
            </a:endParaRPr>
          </a:p>
        </p:txBody>
      </p:sp>
    </p:spTree>
    <p:extLst>
      <p:ext uri="{BB962C8B-B14F-4D97-AF65-F5344CB8AC3E}">
        <p14:creationId xmlns:p14="http://schemas.microsoft.com/office/powerpoint/2010/main" val="3968483869"/>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a:t>طريقة </a:t>
            </a:r>
            <a:r>
              <a:rPr lang="ar-SA" altLang="en-US" sz="4000" b="1" dirty="0" smtClean="0"/>
              <a:t>الافتراض </a:t>
            </a:r>
            <a:r>
              <a:rPr lang="ar-SA" altLang="en-US" sz="4000" b="1" dirty="0"/>
              <a:t>المسبق </a:t>
            </a:r>
          </a:p>
        </p:txBody>
      </p:sp>
      <p:sp>
        <p:nvSpPr>
          <p:cNvPr id="17411" name="Content Placeholder 2"/>
          <p:cNvSpPr>
            <a:spLocks noGrp="1"/>
          </p:cNvSpPr>
          <p:nvPr>
            <p:ph idx="1"/>
          </p:nvPr>
        </p:nvSpPr>
        <p:spPr>
          <a:xfrm>
            <a:off x="457200" y="1447800"/>
            <a:ext cx="8229600" cy="5181600"/>
          </a:xfrm>
        </p:spPr>
        <p:txBody>
          <a:bodyPr/>
          <a:lstStyle/>
          <a:p>
            <a:pPr lvl="0" algn="just" rtl="1"/>
            <a:r>
              <a:rPr lang="ar-SA" altLang="en-US" b="1" dirty="0">
                <a:ea typeface="Majalla UI"/>
              </a:rPr>
              <a:t> </a:t>
            </a:r>
            <a:r>
              <a:rPr lang="ar-SA" altLang="en-US" sz="2200" b="1" dirty="0">
                <a:ea typeface="Majalla UI"/>
              </a:rPr>
              <a:t>تقوم</a:t>
            </a:r>
            <a:r>
              <a:rPr lang="ar-SA" altLang="en-US" b="1" dirty="0" smtClean="0">
                <a:ea typeface="Majalla UI"/>
              </a:rPr>
              <a:t> </a:t>
            </a:r>
            <a:r>
              <a:rPr lang="ar-SA" altLang="en-US" sz="2200" b="1" dirty="0" smtClean="0">
                <a:ea typeface="Majalla UI"/>
              </a:rPr>
              <a:t>طريقة الافتراض </a:t>
            </a:r>
            <a:r>
              <a:rPr lang="ar-SA" altLang="en-US" sz="2200" b="1" dirty="0">
                <a:ea typeface="Majalla UI"/>
              </a:rPr>
              <a:t>المسبق </a:t>
            </a:r>
            <a:r>
              <a:rPr lang="en-US" altLang="en-US" sz="2200" b="1" dirty="0" smtClean="0">
                <a:ea typeface="Majalla UI"/>
              </a:rPr>
              <a:t>Deductive</a:t>
            </a:r>
            <a:r>
              <a:rPr lang="ar-SA" altLang="en-US" sz="2200" b="1" dirty="0" smtClean="0">
                <a:ea typeface="Majalla UI"/>
              </a:rPr>
              <a:t> أو </a:t>
            </a:r>
            <a:r>
              <a:rPr lang="ar-SA" altLang="en-US" sz="2200" b="1" dirty="0">
                <a:ea typeface="Majalla UI"/>
              </a:rPr>
              <a:t>طريقة الاستدلال القياسي </a:t>
            </a:r>
            <a:r>
              <a:rPr lang="ar-SA" altLang="en-US" sz="2200" b="1" dirty="0" smtClean="0">
                <a:ea typeface="Majalla UI"/>
              </a:rPr>
              <a:t>على </a:t>
            </a:r>
            <a:r>
              <a:rPr lang="ar-SA" altLang="en-US" sz="2200" b="1" dirty="0">
                <a:ea typeface="Majalla UI"/>
              </a:rPr>
              <a:t>تصور مبدئي </a:t>
            </a:r>
            <a:r>
              <a:rPr lang="ar-SA" altLang="en-US" sz="2200" b="1" dirty="0" smtClean="0">
                <a:ea typeface="Majalla UI"/>
              </a:rPr>
              <a:t>بأن </a:t>
            </a:r>
            <a:r>
              <a:rPr lang="ar-SA" altLang="en-US" sz="2200" b="1" dirty="0">
                <a:ea typeface="Majalla UI"/>
              </a:rPr>
              <a:t>ما حدث أو ما يوجد في منطقة ما هو شبيه أو مطابق لنظام معين أو يطابق نظرية </a:t>
            </a:r>
            <a:r>
              <a:rPr lang="ar-SA" altLang="en-US" sz="2200" b="1" dirty="0" smtClean="0">
                <a:ea typeface="Majalla UI"/>
              </a:rPr>
              <a:t>معينة. </a:t>
            </a:r>
            <a:r>
              <a:rPr lang="ar-SA" altLang="en-US" sz="2200" b="1" dirty="0">
                <a:ea typeface="Majalla UI"/>
              </a:rPr>
              <a:t>وهكذا بعد جمع البيانات المختلفة </a:t>
            </a:r>
            <a:r>
              <a:rPr lang="ar-SA" altLang="en-US" sz="2200" b="1" dirty="0" smtClean="0">
                <a:ea typeface="Majalla UI"/>
              </a:rPr>
              <a:t>والاستنتاجات </a:t>
            </a:r>
            <a:r>
              <a:rPr lang="ar-SA" altLang="en-US" sz="2200" b="1" dirty="0">
                <a:ea typeface="Majalla UI"/>
              </a:rPr>
              <a:t>الميدانية تقارن هذه البيانات </a:t>
            </a:r>
            <a:r>
              <a:rPr lang="ar-SA" altLang="en-US" sz="2200" b="1" dirty="0" smtClean="0">
                <a:ea typeface="Majalla UI"/>
              </a:rPr>
              <a:t>والاستنتاجات </a:t>
            </a:r>
            <a:r>
              <a:rPr lang="ar-SA" altLang="en-US" sz="2200" b="1" dirty="0">
                <a:ea typeface="Majalla UI"/>
              </a:rPr>
              <a:t>بعناصر الافتراض المسبق لقياس مدى توافقهما أو </a:t>
            </a:r>
            <a:r>
              <a:rPr lang="ar-SA" altLang="en-US" sz="2200" b="1" dirty="0" smtClean="0">
                <a:ea typeface="Majalla UI"/>
              </a:rPr>
              <a:t>تطابقهما.</a:t>
            </a:r>
          </a:p>
          <a:p>
            <a:pPr lvl="0" algn="just" rtl="1"/>
            <a:r>
              <a:rPr lang="ar-SA" altLang="en-US" sz="2200" b="1" dirty="0" smtClean="0">
                <a:ea typeface="Majalla UI"/>
              </a:rPr>
              <a:t> وعادة </a:t>
            </a:r>
            <a:r>
              <a:rPr lang="ar-SA" altLang="en-US" sz="2200" b="1" dirty="0">
                <a:ea typeface="Majalla UI"/>
              </a:rPr>
              <a:t>ما يبقى الفرض المسبق متحكما في </a:t>
            </a:r>
            <a:r>
              <a:rPr lang="ar-SA" altLang="en-US" sz="2200" b="1" dirty="0" smtClean="0">
                <a:ea typeface="Majalla UI"/>
              </a:rPr>
              <a:t>المناقشة؛ حيث </a:t>
            </a:r>
            <a:r>
              <a:rPr lang="ar-SA" altLang="en-US" sz="2200" b="1" dirty="0">
                <a:ea typeface="Majalla UI"/>
              </a:rPr>
              <a:t>ينتهي الباحث إلى إثبات أو محاولة إثبات التوافق بين ما هو موجود وما هو مفترض أصلا. </a:t>
            </a:r>
            <a:endParaRPr lang="ar-SA" altLang="en-US" sz="2200" b="1" dirty="0" smtClean="0">
              <a:ea typeface="Majalla UI"/>
            </a:endParaRPr>
          </a:p>
          <a:p>
            <a:pPr lvl="0" algn="just" rtl="1"/>
            <a:r>
              <a:rPr lang="ar-SA" altLang="en-US" sz="2200" b="1" dirty="0" smtClean="0">
                <a:ea typeface="Majalla UI"/>
              </a:rPr>
              <a:t>استعملت </a:t>
            </a:r>
            <a:r>
              <a:rPr lang="ar-SA" altLang="en-US" sz="2200" b="1" dirty="0">
                <a:ea typeface="Majalla UI"/>
              </a:rPr>
              <a:t>هذه الطريقة من طرف عدد كبير من </a:t>
            </a:r>
            <a:r>
              <a:rPr lang="ar-SA" altLang="en-US" sz="2200" b="1" dirty="0" err="1">
                <a:ea typeface="Majalla UI"/>
              </a:rPr>
              <a:t>الحيومرفولوحيين</a:t>
            </a:r>
            <a:r>
              <a:rPr lang="ar-SA" altLang="en-US" sz="2200" b="1" dirty="0">
                <a:ea typeface="Majalla UI"/>
              </a:rPr>
              <a:t> وفي </a:t>
            </a:r>
            <a:r>
              <a:rPr lang="ar-SA" altLang="en-US" sz="2200" b="1" dirty="0" smtClean="0">
                <a:ea typeface="Majalla UI"/>
              </a:rPr>
              <a:t>مقدمتهم وليم </a:t>
            </a:r>
            <a:r>
              <a:rPr lang="ar-SA" altLang="en-US" sz="2200" b="1" dirty="0" err="1">
                <a:ea typeface="Majalla UI"/>
              </a:rPr>
              <a:t>ديفز</a:t>
            </a:r>
            <a:r>
              <a:rPr lang="ar-SA" altLang="en-US" sz="2200" b="1" dirty="0">
                <a:ea typeface="Majalla UI"/>
              </a:rPr>
              <a:t> </a:t>
            </a:r>
            <a:r>
              <a:rPr lang="en-US" altLang="en-US" sz="2200" b="1" dirty="0" err="1" smtClean="0">
                <a:ea typeface="Majalla UI"/>
              </a:rPr>
              <a:t>W.M.Davis</a:t>
            </a:r>
            <a:r>
              <a:rPr lang="ar-SA" altLang="en-US" sz="2200" b="1" dirty="0" smtClean="0">
                <a:ea typeface="Majalla UI"/>
              </a:rPr>
              <a:t>؛ حيث قام باستنتاج </a:t>
            </a:r>
            <a:r>
              <a:rPr lang="ar-SA" altLang="en-US" sz="2200" b="1" dirty="0">
                <a:ea typeface="Majalla UI"/>
              </a:rPr>
              <a:t>التتابع النظري </a:t>
            </a:r>
            <a:r>
              <a:rPr lang="ar-SA" altLang="en-US" sz="2200" b="1" dirty="0" smtClean="0">
                <a:ea typeface="Majalla UI"/>
              </a:rPr>
              <a:t>للأحداث </a:t>
            </a:r>
            <a:r>
              <a:rPr lang="ar-SA" altLang="en-US" sz="2200" b="1" dirty="0">
                <a:ea typeface="Majalla UI"/>
              </a:rPr>
              <a:t>ابتداء من سطح أولى </a:t>
            </a:r>
            <a:r>
              <a:rPr lang="ar-SA" altLang="en-US" sz="2200" b="1" dirty="0" smtClean="0">
                <a:ea typeface="Majalla UI"/>
              </a:rPr>
              <a:t>مفترض، </a:t>
            </a:r>
            <a:r>
              <a:rPr lang="ar-SA" altLang="en-US" sz="2200" b="1" dirty="0">
                <a:ea typeface="Majalla UI"/>
              </a:rPr>
              <a:t>ثم بحث في أشكال مظاهر سطح </a:t>
            </a:r>
            <a:r>
              <a:rPr lang="ar-SA" altLang="en-US" sz="2200" b="1" dirty="0" smtClean="0">
                <a:ea typeface="Majalla UI"/>
              </a:rPr>
              <a:t>الأرض</a:t>
            </a:r>
            <a:r>
              <a:rPr lang="en-US" altLang="en-US" sz="2200" b="1" dirty="0" smtClean="0">
                <a:ea typeface="Majalla UI"/>
              </a:rPr>
              <a:t>Landscape </a:t>
            </a:r>
            <a:r>
              <a:rPr lang="ar-SA" altLang="en-US" sz="2200" b="1" dirty="0" smtClean="0">
                <a:ea typeface="Majalla UI"/>
              </a:rPr>
              <a:t> عن </a:t>
            </a:r>
            <a:r>
              <a:rPr lang="ar-SA" altLang="en-US" sz="2200" b="1" dirty="0">
                <a:ea typeface="Majalla UI"/>
              </a:rPr>
              <a:t>أمثلة للمراحل المختلفة وما يرتبط بها من تفاصيل ليؤكد نظرية الدورة </a:t>
            </a:r>
            <a:r>
              <a:rPr lang="ar-SA" altLang="en-US" sz="2200" b="1" dirty="0" smtClean="0">
                <a:ea typeface="Majalla UI"/>
              </a:rPr>
              <a:t>بمراحله.</a:t>
            </a:r>
          </a:p>
          <a:p>
            <a:pPr lvl="0" algn="just" rtl="1"/>
            <a:r>
              <a:rPr lang="ar-SA" altLang="en-US" sz="2200" b="1" dirty="0" smtClean="0">
                <a:ea typeface="Majalla UI"/>
              </a:rPr>
              <a:t> </a:t>
            </a:r>
            <a:r>
              <a:rPr lang="ar-SA" altLang="en-US" sz="2200" b="1" dirty="0">
                <a:ea typeface="Majalla UI"/>
              </a:rPr>
              <a:t>تصلح </a:t>
            </a:r>
            <a:r>
              <a:rPr lang="ar-SA" altLang="en-US" sz="2200" b="1" dirty="0" smtClean="0">
                <a:ea typeface="Majalla UI"/>
              </a:rPr>
              <a:t>هذه </a:t>
            </a:r>
            <a:r>
              <a:rPr lang="ar-SA" altLang="en-US" sz="2200" b="1" dirty="0">
                <a:ea typeface="Majalla UI"/>
              </a:rPr>
              <a:t>الطريقة في البحوث والدراسات العامة التي تتناول مناطق شاسعة أو ظواهر </a:t>
            </a:r>
            <a:r>
              <a:rPr lang="ar-SA" altLang="en-US" sz="2200" b="1" dirty="0" smtClean="0">
                <a:ea typeface="Majalla UI"/>
              </a:rPr>
              <a:t>كبرى، ولكنها </a:t>
            </a:r>
            <a:r>
              <a:rPr lang="ar-SA" altLang="en-US" sz="2200" b="1" dirty="0">
                <a:ea typeface="Majalla UI"/>
              </a:rPr>
              <a:t>لا تصلح للبحوث </a:t>
            </a:r>
            <a:r>
              <a:rPr lang="ar-SA" altLang="en-US" sz="2200" b="1" dirty="0" smtClean="0">
                <a:ea typeface="Majalla UI"/>
              </a:rPr>
              <a:t>التفصيلية؛ حيث يفضل </a:t>
            </a:r>
            <a:r>
              <a:rPr lang="ar-SA" altLang="en-US" sz="2200" b="1" dirty="0">
                <a:ea typeface="Majalla UI"/>
              </a:rPr>
              <a:t>أن تكون الاستنتاجات الميدانية والبيانات الأساسية </a:t>
            </a:r>
            <a:r>
              <a:rPr lang="ar-SA" altLang="en-US" sz="2200" b="1" dirty="0" smtClean="0">
                <a:ea typeface="Majalla UI"/>
              </a:rPr>
              <a:t>للظاهرات هي </a:t>
            </a:r>
            <a:r>
              <a:rPr lang="ar-SA" altLang="en-US" sz="2200" b="1" dirty="0">
                <a:ea typeface="Majalla UI"/>
              </a:rPr>
              <a:t>ما </a:t>
            </a:r>
            <a:r>
              <a:rPr lang="ar-SA" altLang="en-US" sz="2200" b="1" dirty="0" smtClean="0">
                <a:ea typeface="Majalla UI"/>
              </a:rPr>
              <a:t>يحكم التحليل  واستخلاص النتائج.</a:t>
            </a:r>
            <a:endParaRPr lang="ar-SA" altLang="en-US" sz="2200" b="1" dirty="0">
              <a:ea typeface="Majalla UI"/>
            </a:endParaRPr>
          </a:p>
        </p:txBody>
      </p:sp>
    </p:spTree>
    <p:extLst>
      <p:ext uri="{BB962C8B-B14F-4D97-AF65-F5344CB8AC3E}">
        <p14:creationId xmlns:p14="http://schemas.microsoft.com/office/powerpoint/2010/main" val="2313400077"/>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850"/>
            <a:ext cx="8229600" cy="742950"/>
          </a:xfrm>
        </p:spPr>
        <p:txBody>
          <a:bodyPr/>
          <a:lstStyle/>
          <a:p>
            <a:pPr algn="ctr" rtl="1"/>
            <a:r>
              <a:rPr lang="ar-SA" altLang="en-US" sz="4000" b="1" dirty="0"/>
              <a:t>الطريقة التحليلية </a:t>
            </a:r>
          </a:p>
        </p:txBody>
      </p:sp>
      <p:sp>
        <p:nvSpPr>
          <p:cNvPr id="17411" name="Content Placeholder 2"/>
          <p:cNvSpPr>
            <a:spLocks noGrp="1"/>
          </p:cNvSpPr>
          <p:nvPr>
            <p:ph idx="1"/>
          </p:nvPr>
        </p:nvSpPr>
        <p:spPr>
          <a:xfrm>
            <a:off x="457200" y="1447800"/>
            <a:ext cx="8229600" cy="5181600"/>
          </a:xfrm>
        </p:spPr>
        <p:txBody>
          <a:bodyPr/>
          <a:lstStyle/>
          <a:p>
            <a:pPr lvl="0" algn="just" rtl="1"/>
            <a:r>
              <a:rPr lang="ar-SA" altLang="en-US" b="1" dirty="0">
                <a:ea typeface="Majalla UI"/>
              </a:rPr>
              <a:t> </a:t>
            </a:r>
            <a:r>
              <a:rPr lang="ar-SA" altLang="en-US" sz="2400" b="1" dirty="0">
                <a:ea typeface="Majalla UI"/>
              </a:rPr>
              <a:t>تتلخص</a:t>
            </a:r>
            <a:r>
              <a:rPr lang="ar-SA" altLang="en-US" b="1" dirty="0" smtClean="0">
                <a:ea typeface="Majalla UI"/>
              </a:rPr>
              <a:t> </a:t>
            </a:r>
            <a:r>
              <a:rPr lang="ar-SA" altLang="en-US" sz="2400" b="1" dirty="0" smtClean="0">
                <a:ea typeface="Majalla UI"/>
              </a:rPr>
              <a:t>الطريقة </a:t>
            </a:r>
            <a:r>
              <a:rPr lang="ar-SA" altLang="en-US" sz="2400" b="1" dirty="0">
                <a:ea typeface="Majalla UI"/>
              </a:rPr>
              <a:t>التحليلية </a:t>
            </a:r>
            <a:r>
              <a:rPr lang="en-US" altLang="en-US" sz="2400" b="1" dirty="0" smtClean="0">
                <a:ea typeface="Majalla UI"/>
              </a:rPr>
              <a:t>Analytic</a:t>
            </a:r>
            <a:r>
              <a:rPr lang="ar-SA" altLang="en-US" sz="2400" b="1" dirty="0" smtClean="0">
                <a:ea typeface="Majalla UI"/>
              </a:rPr>
              <a:t> في </a:t>
            </a:r>
            <a:r>
              <a:rPr lang="ar-SA" altLang="en-US" sz="2400" b="1" dirty="0">
                <a:ea typeface="Majalla UI"/>
              </a:rPr>
              <a:t>جمع الاستنتاجات والحقائق </a:t>
            </a:r>
            <a:r>
              <a:rPr lang="ar-SA" altLang="en-US" sz="2400" b="1" dirty="0" smtClean="0">
                <a:ea typeface="Majalla UI"/>
              </a:rPr>
              <a:t>المختلفة، </a:t>
            </a:r>
            <a:r>
              <a:rPr lang="ar-SA" altLang="en-US" sz="2400" b="1" dirty="0">
                <a:ea typeface="Majalla UI"/>
              </a:rPr>
              <a:t>ثم </a:t>
            </a:r>
            <a:r>
              <a:rPr lang="ar-SA" altLang="en-US" sz="2400" b="1" dirty="0" smtClean="0">
                <a:ea typeface="Majalla UI"/>
              </a:rPr>
              <a:t>تنسيقها مع </a:t>
            </a:r>
            <a:r>
              <a:rPr lang="ar-SA" altLang="en-US" sz="2400" b="1" dirty="0">
                <a:ea typeface="Majalla UI"/>
              </a:rPr>
              <a:t>إجراء مناقشة استنتاجية </a:t>
            </a:r>
            <a:r>
              <a:rPr lang="ar-SA" altLang="en-US" sz="2400" b="1" dirty="0" smtClean="0">
                <a:ea typeface="Majalla UI"/>
              </a:rPr>
              <a:t>منطقية، وعرضها، مع مقارنة </a:t>
            </a:r>
            <a:r>
              <a:rPr lang="ar-SA" altLang="en-US" sz="2400" b="1" dirty="0">
                <a:ea typeface="Majalla UI"/>
              </a:rPr>
              <a:t>الاستنتاجات والحقائق بالاستنتاجات </a:t>
            </a:r>
            <a:r>
              <a:rPr lang="ar-SA" altLang="en-US" sz="2400" b="1" dirty="0" smtClean="0">
                <a:ea typeface="Majalla UI"/>
              </a:rPr>
              <a:t>المنطقية، </a:t>
            </a:r>
            <a:r>
              <a:rPr lang="ar-SA" altLang="en-US" sz="2400" b="1" dirty="0">
                <a:ea typeface="Majalla UI"/>
              </a:rPr>
              <a:t>لتبين مقدار التوافق بين الاستنتاجات </a:t>
            </a:r>
            <a:r>
              <a:rPr lang="ar-SA" altLang="en-US" sz="2400" b="1" dirty="0" smtClean="0">
                <a:ea typeface="Majalla UI"/>
              </a:rPr>
              <a:t>والحقائق </a:t>
            </a:r>
            <a:r>
              <a:rPr lang="ar-SA" altLang="en-US" sz="2400" b="1" dirty="0">
                <a:ea typeface="Majalla UI"/>
              </a:rPr>
              <a:t>من </a:t>
            </a:r>
            <a:r>
              <a:rPr lang="ar-SA" altLang="en-US" sz="2400" b="1" dirty="0" smtClean="0">
                <a:ea typeface="Majalla UI"/>
              </a:rPr>
              <a:t>ناحية </a:t>
            </a:r>
            <a:r>
              <a:rPr lang="ar-SA" altLang="en-US" sz="2400" b="1" dirty="0">
                <a:ea typeface="Majalla UI"/>
              </a:rPr>
              <a:t>والاستنتاجات من ناحية </a:t>
            </a:r>
            <a:r>
              <a:rPr lang="ar-SA" altLang="en-US" sz="2400" b="1" dirty="0" smtClean="0">
                <a:ea typeface="Majalla UI"/>
              </a:rPr>
              <a:t>أخرى</a:t>
            </a:r>
          </a:p>
          <a:p>
            <a:pPr lvl="0" algn="just" rtl="1"/>
            <a:r>
              <a:rPr lang="ar-SA" altLang="en-US" sz="2400" b="1" dirty="0" smtClean="0">
                <a:ea typeface="Majalla UI"/>
              </a:rPr>
              <a:t> وكثيرا </a:t>
            </a:r>
            <a:r>
              <a:rPr lang="ar-SA" altLang="en-US" sz="2400" b="1" dirty="0">
                <a:ea typeface="Majalla UI"/>
              </a:rPr>
              <a:t>ما يتطلب </a:t>
            </a:r>
            <a:r>
              <a:rPr lang="ar-SA" altLang="en-US" sz="2400" b="1" dirty="0" smtClean="0">
                <a:ea typeface="Majalla UI"/>
              </a:rPr>
              <a:t>ذلك </a:t>
            </a:r>
            <a:r>
              <a:rPr lang="ar-SA" altLang="en-US" sz="2400" b="1" dirty="0">
                <a:ea typeface="Majalla UI"/>
              </a:rPr>
              <a:t>البحث عن حقائق جديدة وملاحظات </a:t>
            </a:r>
            <a:r>
              <a:rPr lang="ar-SA" altLang="en-US" sz="2400" b="1" dirty="0" smtClean="0">
                <a:ea typeface="Majalla UI"/>
              </a:rPr>
              <a:t>ميدانية للفصل </a:t>
            </a:r>
            <a:r>
              <a:rPr lang="ar-SA" altLang="en-US" sz="2400" b="1" dirty="0">
                <a:ea typeface="Majalla UI"/>
              </a:rPr>
              <a:t>بين </a:t>
            </a:r>
            <a:r>
              <a:rPr lang="ar-SA" altLang="en-US" sz="2400" b="1" dirty="0" smtClean="0">
                <a:ea typeface="Majalla UI"/>
              </a:rPr>
              <a:t>الاحتمالات </a:t>
            </a:r>
            <a:r>
              <a:rPr lang="ar-SA" altLang="en-US" sz="2400" b="1" dirty="0">
                <a:ea typeface="Majalla UI"/>
              </a:rPr>
              <a:t>أو </a:t>
            </a:r>
            <a:r>
              <a:rPr lang="ar-SA" altLang="en-US" sz="2400" b="1" dirty="0" smtClean="0">
                <a:ea typeface="Majalla UI"/>
              </a:rPr>
              <a:t>الفروض، وذلك لأبرز </a:t>
            </a:r>
            <a:r>
              <a:rPr lang="ar-SA" altLang="en-US" sz="2400" b="1" dirty="0">
                <a:ea typeface="Majalla UI"/>
              </a:rPr>
              <a:t>الاحتمال أو الفرض الأكثر احتمالا. </a:t>
            </a:r>
            <a:endParaRPr lang="ar-SA" altLang="en-US" sz="2400" b="1" dirty="0" smtClean="0">
              <a:ea typeface="Majalla UI"/>
            </a:endParaRPr>
          </a:p>
          <a:p>
            <a:pPr lvl="0" algn="just" rtl="1"/>
            <a:r>
              <a:rPr lang="ar-SA" altLang="en-US" sz="2400" b="1" dirty="0" smtClean="0">
                <a:ea typeface="Majalla UI"/>
              </a:rPr>
              <a:t>ويعيب </a:t>
            </a:r>
            <a:r>
              <a:rPr lang="ar-SA" altLang="en-US" sz="2400" b="1" dirty="0">
                <a:ea typeface="Majalla UI"/>
              </a:rPr>
              <a:t>هذه الطريقة </a:t>
            </a:r>
            <a:r>
              <a:rPr lang="ar-SA" altLang="en-US" sz="2400" b="1" dirty="0" smtClean="0">
                <a:ea typeface="Majalla UI"/>
              </a:rPr>
              <a:t>وجود </a:t>
            </a:r>
            <a:r>
              <a:rPr lang="ar-SA" altLang="en-US" sz="2400" b="1" dirty="0">
                <a:ea typeface="Majalla UI"/>
              </a:rPr>
              <a:t>أكثر من فرض أو احتمال </a:t>
            </a:r>
            <a:r>
              <a:rPr lang="ar-SA" altLang="en-US" sz="2400" b="1" dirty="0" smtClean="0">
                <a:ea typeface="Majalla UI"/>
              </a:rPr>
              <a:t>مرجح، </a:t>
            </a:r>
            <a:r>
              <a:rPr lang="ar-SA" altLang="en-US" sz="2400" b="1" dirty="0">
                <a:ea typeface="Majalla UI"/>
              </a:rPr>
              <a:t>و مع ذلك </a:t>
            </a:r>
            <a:r>
              <a:rPr lang="ar-SA" altLang="en-US" sz="2400" b="1" dirty="0" smtClean="0">
                <a:ea typeface="Majalla UI"/>
              </a:rPr>
              <a:t>تعد الطريقة الافضل بين الطرق </a:t>
            </a:r>
            <a:r>
              <a:rPr lang="ar-SA" altLang="en-US" sz="2400" b="1" dirty="0">
                <a:ea typeface="Majalla UI"/>
              </a:rPr>
              <a:t>الثلاث من حيث الدقة </a:t>
            </a:r>
            <a:r>
              <a:rPr lang="ar-SA" altLang="en-US" sz="2400" b="1" dirty="0" smtClean="0">
                <a:ea typeface="Majalla UI"/>
              </a:rPr>
              <a:t>وقلة </a:t>
            </a:r>
            <a:r>
              <a:rPr lang="ar-SA" altLang="en-US" sz="2400" b="1" dirty="0">
                <a:ea typeface="Majalla UI"/>
              </a:rPr>
              <a:t>التحيز </a:t>
            </a:r>
            <a:r>
              <a:rPr lang="ar-SA" altLang="en-US" sz="2400" b="1" dirty="0" smtClean="0">
                <a:ea typeface="Majalla UI"/>
              </a:rPr>
              <a:t>الشخصي.</a:t>
            </a:r>
          </a:p>
          <a:p>
            <a:pPr lvl="0" algn="just" rtl="1"/>
            <a:r>
              <a:rPr lang="ar-SA" altLang="en-US" sz="2400" b="1" dirty="0" smtClean="0">
                <a:ea typeface="Majalla UI"/>
              </a:rPr>
              <a:t> وتكمن صعوبتها في أن </a:t>
            </a:r>
            <a:r>
              <a:rPr lang="ar-SA" altLang="en-US" sz="2400" b="1" dirty="0">
                <a:ea typeface="Majalla UI"/>
              </a:rPr>
              <a:t>الباحث عليه أن يتبع كل ما يجد من سبل ممكنة لجمع </a:t>
            </a:r>
            <a:r>
              <a:rPr lang="ar-SA" altLang="en-US" sz="2400" b="1" dirty="0" smtClean="0">
                <a:ea typeface="Majalla UI"/>
              </a:rPr>
              <a:t>أكبر </a:t>
            </a:r>
            <a:r>
              <a:rPr lang="ar-SA" altLang="en-US" sz="2400" b="1" dirty="0">
                <a:ea typeface="Majalla UI"/>
              </a:rPr>
              <a:t>قدر من الحقائق </a:t>
            </a:r>
            <a:r>
              <a:rPr lang="ar-SA" altLang="en-US" sz="2400" b="1" dirty="0" smtClean="0">
                <a:ea typeface="Majalla UI"/>
              </a:rPr>
              <a:t>والاستنتاجات الأساسية، لكي يتوصل </a:t>
            </a:r>
            <a:r>
              <a:rPr lang="ar-SA" altLang="en-US" sz="2400" b="1" dirty="0">
                <a:ea typeface="Majalla UI"/>
              </a:rPr>
              <a:t>إلى الافتراضات أو الاحتمالات </a:t>
            </a:r>
            <a:r>
              <a:rPr lang="ar-SA" altLang="en-US" sz="2400" b="1" dirty="0" smtClean="0">
                <a:ea typeface="Majalla UI"/>
              </a:rPr>
              <a:t>المختلفة، ويرجح الافتراضات </a:t>
            </a:r>
            <a:r>
              <a:rPr lang="ar-SA" altLang="en-US" sz="2400" b="1" dirty="0">
                <a:ea typeface="Majalla UI"/>
              </a:rPr>
              <a:t>أو الاحتمالات الأقرب لليقين في ضوء كثرة و قوة ما تحتويه من </a:t>
            </a:r>
            <a:r>
              <a:rPr lang="ar-SA" altLang="en-US" sz="2400" b="1" dirty="0" smtClean="0">
                <a:ea typeface="Majalla UI"/>
              </a:rPr>
              <a:t>حقائق. </a:t>
            </a:r>
            <a:endParaRPr lang="ar-SA" altLang="en-US" sz="2400" b="1" dirty="0">
              <a:ea typeface="Majalla UI"/>
            </a:endParaRPr>
          </a:p>
        </p:txBody>
      </p:sp>
    </p:spTree>
    <p:extLst>
      <p:ext uri="{BB962C8B-B14F-4D97-AF65-F5344CB8AC3E}">
        <p14:creationId xmlns:p14="http://schemas.microsoft.com/office/powerpoint/2010/main" val="4054933582"/>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5800"/>
            <a:ext cx="8229600" cy="609600"/>
          </a:xfrm>
        </p:spPr>
        <p:txBody>
          <a:bodyPr/>
          <a:lstStyle/>
          <a:p>
            <a:pPr algn="ctr" rtl="1"/>
            <a:r>
              <a:rPr lang="ar-SA" altLang="en-US" sz="4000" b="1" dirty="0"/>
              <a:t>طريقة أو منهج النظم </a:t>
            </a:r>
          </a:p>
        </p:txBody>
      </p:sp>
      <p:sp>
        <p:nvSpPr>
          <p:cNvPr id="17411" name="Content Placeholder 2"/>
          <p:cNvSpPr>
            <a:spLocks noGrp="1"/>
          </p:cNvSpPr>
          <p:nvPr>
            <p:ph idx="1"/>
          </p:nvPr>
        </p:nvSpPr>
        <p:spPr>
          <a:xfrm>
            <a:off x="304800" y="1295400"/>
            <a:ext cx="8458200" cy="5181600"/>
          </a:xfrm>
        </p:spPr>
        <p:txBody>
          <a:bodyPr/>
          <a:lstStyle/>
          <a:p>
            <a:pPr lvl="0" algn="just" rtl="1"/>
            <a:r>
              <a:rPr lang="ar-SA" altLang="en-US" b="1" dirty="0">
                <a:ea typeface="Majalla UI"/>
              </a:rPr>
              <a:t> </a:t>
            </a:r>
            <a:r>
              <a:rPr lang="ar-SA" altLang="en-US" b="1" dirty="0" smtClean="0">
                <a:ea typeface="Majalla UI"/>
              </a:rPr>
              <a:t>تعد </a:t>
            </a:r>
            <a:r>
              <a:rPr lang="ar-SA" altLang="en-US" sz="2200" b="1" dirty="0" smtClean="0">
                <a:ea typeface="Majalla UI"/>
              </a:rPr>
              <a:t>طريقة </a:t>
            </a:r>
            <a:r>
              <a:rPr lang="ar-SA" altLang="en-US" sz="2200" b="1" dirty="0">
                <a:ea typeface="Majalla UI"/>
              </a:rPr>
              <a:t>أو منهج النظم </a:t>
            </a:r>
            <a:r>
              <a:rPr lang="en-US" altLang="en-US" sz="2200" b="1" dirty="0">
                <a:ea typeface="Majalla UI"/>
              </a:rPr>
              <a:t>Systems approach  </a:t>
            </a:r>
            <a:r>
              <a:rPr lang="ar-SA" altLang="en-US" sz="2200" b="1" dirty="0" smtClean="0">
                <a:ea typeface="Majalla UI"/>
              </a:rPr>
              <a:t> في </a:t>
            </a:r>
            <a:r>
              <a:rPr lang="ar-SA" altLang="en-US" sz="2200" b="1" dirty="0">
                <a:ea typeface="Majalla UI"/>
              </a:rPr>
              <a:t>الأصل فكرة لعلماء </a:t>
            </a:r>
            <a:r>
              <a:rPr lang="ar-SA" altLang="en-US" sz="2200" b="1" dirty="0" smtClean="0">
                <a:ea typeface="Majalla UI"/>
              </a:rPr>
              <a:t>الطبيعة، واقترحت </a:t>
            </a:r>
            <a:r>
              <a:rPr lang="ar-SA" altLang="en-US" sz="2200" b="1" dirty="0">
                <a:ea typeface="Majalla UI"/>
              </a:rPr>
              <a:t>من </a:t>
            </a:r>
            <a:r>
              <a:rPr lang="ar-SA" altLang="en-US" sz="2200" b="1" dirty="0" smtClean="0">
                <a:ea typeface="Majalla UI"/>
              </a:rPr>
              <a:t>قِبل </a:t>
            </a:r>
            <a:r>
              <a:rPr lang="ar-SA" altLang="en-US" sz="2200" b="1" dirty="0" err="1">
                <a:ea typeface="Majalla UI"/>
              </a:rPr>
              <a:t>ستريلر</a:t>
            </a:r>
            <a:r>
              <a:rPr lang="ar-SA" altLang="en-US" sz="2200" b="1" dirty="0">
                <a:ea typeface="Majalla UI"/>
              </a:rPr>
              <a:t> </a:t>
            </a:r>
            <a:r>
              <a:rPr lang="en-US" altLang="en-US" sz="2200" b="1" dirty="0" err="1" smtClean="0">
                <a:ea typeface="Majalla UI"/>
              </a:rPr>
              <a:t>Strahler</a:t>
            </a:r>
            <a:r>
              <a:rPr lang="ar-SA" altLang="en-US" sz="2200" b="1" dirty="0" smtClean="0">
                <a:ea typeface="Majalla UI"/>
              </a:rPr>
              <a:t> في </a:t>
            </a:r>
            <a:r>
              <a:rPr lang="ar-SA" altLang="en-US" sz="2200" b="1" dirty="0">
                <a:ea typeface="Majalla UI"/>
              </a:rPr>
              <a:t>سياق </a:t>
            </a:r>
            <a:r>
              <a:rPr lang="ar-SA" altLang="en-US" sz="2200" b="1" dirty="0" smtClean="0">
                <a:ea typeface="Majalla UI"/>
              </a:rPr>
              <a:t>نشر الوسائل </a:t>
            </a:r>
            <a:r>
              <a:rPr lang="ar-SA" altLang="en-US" sz="2200" b="1" dirty="0">
                <a:ea typeface="Majalla UI"/>
              </a:rPr>
              <a:t>الكمية في البحوث </a:t>
            </a:r>
            <a:r>
              <a:rPr lang="ar-SA" altLang="en-US" sz="2200" b="1" dirty="0" smtClean="0">
                <a:ea typeface="Majalla UI"/>
              </a:rPr>
              <a:t>الجيومرفولوجية.</a:t>
            </a:r>
          </a:p>
          <a:p>
            <a:pPr lvl="0" algn="just" rtl="1"/>
            <a:r>
              <a:rPr lang="ar-SA" altLang="en-US" sz="2200" b="1" dirty="0" smtClean="0">
                <a:ea typeface="Majalla UI"/>
              </a:rPr>
              <a:t>كما </a:t>
            </a:r>
            <a:r>
              <a:rPr lang="ar-SA" altLang="en-US" sz="2200" b="1" dirty="0">
                <a:ea typeface="Majalla UI"/>
              </a:rPr>
              <a:t>قام تلميذه </a:t>
            </a:r>
            <a:r>
              <a:rPr lang="ar-SA" altLang="en-US" sz="2200" b="1" dirty="0" err="1">
                <a:ea typeface="Majalla UI"/>
              </a:rPr>
              <a:t>تشورلي</a:t>
            </a:r>
            <a:r>
              <a:rPr lang="ar-SA" altLang="en-US" sz="2200" b="1" dirty="0">
                <a:ea typeface="Majalla UI"/>
              </a:rPr>
              <a:t> </a:t>
            </a:r>
            <a:r>
              <a:rPr lang="en-US" altLang="en-US" sz="2200" b="1" dirty="0" smtClean="0">
                <a:ea typeface="Majalla UI"/>
              </a:rPr>
              <a:t>Chorley</a:t>
            </a:r>
            <a:r>
              <a:rPr lang="ar-SA" altLang="en-US" sz="2200" b="1" dirty="0" smtClean="0">
                <a:ea typeface="Majalla UI"/>
              </a:rPr>
              <a:t> في التميز بين </a:t>
            </a:r>
            <a:r>
              <a:rPr lang="ar-SA" altLang="en-US" sz="2200" b="1" dirty="0">
                <a:ea typeface="Majalla UI"/>
              </a:rPr>
              <a:t>نوعين من النظم </a:t>
            </a:r>
            <a:r>
              <a:rPr lang="ar-SA" altLang="en-US" sz="2200" b="1" dirty="0" smtClean="0">
                <a:ea typeface="Majalla UI"/>
              </a:rPr>
              <a:t>هما: </a:t>
            </a:r>
            <a:r>
              <a:rPr lang="ar-SA" altLang="en-US" sz="2200" b="1" dirty="0">
                <a:ea typeface="Majalla UI"/>
              </a:rPr>
              <a:t>النظام المغلق والنظام </a:t>
            </a:r>
            <a:r>
              <a:rPr lang="ar-SA" altLang="en-US" sz="2200" b="1" dirty="0" smtClean="0">
                <a:ea typeface="Majalla UI"/>
              </a:rPr>
              <a:t>المفتوح. </a:t>
            </a:r>
            <a:r>
              <a:rPr lang="ar-SA" altLang="en-US" sz="2200" b="1" dirty="0">
                <a:ea typeface="Majalla UI"/>
              </a:rPr>
              <a:t>والفرق بين النظامين أن حدود النظام المغلق </a:t>
            </a:r>
            <a:r>
              <a:rPr lang="ar-SA" altLang="en-US" sz="2200" b="1" dirty="0" smtClean="0">
                <a:ea typeface="Majalla UI"/>
              </a:rPr>
              <a:t>واضحة، و </a:t>
            </a:r>
            <a:r>
              <a:rPr lang="ar-SA" altLang="en-US" sz="2200" b="1" dirty="0">
                <a:ea typeface="Majalla UI"/>
              </a:rPr>
              <a:t>لا تخرج المواد </a:t>
            </a:r>
            <a:r>
              <a:rPr lang="ar-SA" altLang="en-US" sz="2200" b="1" dirty="0" smtClean="0">
                <a:ea typeface="Majalla UI"/>
              </a:rPr>
              <a:t>والعمليات عن </a:t>
            </a:r>
            <a:r>
              <a:rPr lang="ar-SA" altLang="en-US" sz="2200" b="1" dirty="0">
                <a:ea typeface="Majalla UI"/>
              </a:rPr>
              <a:t>هذه </a:t>
            </a:r>
            <a:r>
              <a:rPr lang="ar-SA" altLang="en-US" sz="2200" b="1" dirty="0" smtClean="0">
                <a:ea typeface="Majalla UI"/>
              </a:rPr>
              <a:t>الحدود، أما النظام </a:t>
            </a:r>
            <a:r>
              <a:rPr lang="ar-SA" altLang="en-US" sz="2200" b="1" dirty="0">
                <a:ea typeface="Majalla UI"/>
              </a:rPr>
              <a:t>المفتوح </a:t>
            </a:r>
            <a:r>
              <a:rPr lang="ar-SA" altLang="en-US" sz="2200" b="1" dirty="0" smtClean="0">
                <a:ea typeface="Majalla UI"/>
              </a:rPr>
              <a:t>فله مدخلات ومخرجات، ويشبه البعض </a:t>
            </a:r>
            <a:r>
              <a:rPr lang="ar-SA" altLang="en-US" sz="2200" b="1" dirty="0">
                <a:ea typeface="Majalla UI"/>
              </a:rPr>
              <a:t>الدورة الجغرافية التي اقترحها </a:t>
            </a:r>
            <a:r>
              <a:rPr lang="ar-SA" altLang="en-US" sz="2200" b="1" dirty="0" err="1">
                <a:ea typeface="Majalla UI"/>
              </a:rPr>
              <a:t>ديفز</a:t>
            </a:r>
            <a:r>
              <a:rPr lang="ar-SA" altLang="en-US" sz="2200" b="1" dirty="0">
                <a:ea typeface="Majalla UI"/>
              </a:rPr>
              <a:t> </a:t>
            </a:r>
            <a:r>
              <a:rPr lang="en-US" altLang="en-US" sz="2200" b="1" dirty="0">
                <a:ea typeface="Majalla UI"/>
              </a:rPr>
              <a:t>Davis </a:t>
            </a:r>
            <a:r>
              <a:rPr lang="ar-SA" altLang="en-US" sz="2200" b="1" dirty="0" smtClean="0">
                <a:ea typeface="Majalla UI"/>
              </a:rPr>
              <a:t> بالنظام المغلق، </a:t>
            </a:r>
            <a:r>
              <a:rPr lang="ar-SA" altLang="en-US" sz="2200" b="1" dirty="0">
                <a:ea typeface="Majalla UI"/>
              </a:rPr>
              <a:t>نظرا لان لها بداية ونهاية </a:t>
            </a:r>
            <a:r>
              <a:rPr lang="ar-SA" altLang="en-US" sz="2200" b="1" dirty="0" smtClean="0">
                <a:ea typeface="Majalla UI"/>
              </a:rPr>
              <a:t>واضحتين. ففي نهاية </a:t>
            </a:r>
            <a:r>
              <a:rPr lang="ar-SA" altLang="en-US" sz="2200" b="1" dirty="0">
                <a:ea typeface="Majalla UI"/>
              </a:rPr>
              <a:t>الدورة </a:t>
            </a:r>
            <a:r>
              <a:rPr lang="ar-SA" altLang="en-US" sz="2200" b="1" dirty="0" smtClean="0">
                <a:ea typeface="Majalla UI"/>
              </a:rPr>
              <a:t>يتكون </a:t>
            </a:r>
            <a:r>
              <a:rPr lang="ar-SA" altLang="en-US" sz="2200" b="1" dirty="0">
                <a:ea typeface="Majalla UI"/>
              </a:rPr>
              <a:t>السهل </a:t>
            </a:r>
            <a:r>
              <a:rPr lang="ar-SA" altLang="en-US" sz="2200" b="1" dirty="0" err="1" smtClean="0">
                <a:ea typeface="Majalla UI"/>
              </a:rPr>
              <a:t>التحاتي</a:t>
            </a:r>
            <a:r>
              <a:rPr lang="ar-SA" altLang="en-US" sz="2200" b="1" dirty="0" smtClean="0">
                <a:ea typeface="Majalla UI"/>
              </a:rPr>
              <a:t>.</a:t>
            </a:r>
            <a:endParaRPr lang="ar-SA" altLang="en-US" sz="2200" b="1" dirty="0">
              <a:ea typeface="Majalla UI"/>
            </a:endParaRPr>
          </a:p>
          <a:p>
            <a:pPr lvl="0" algn="just" rtl="1"/>
            <a:r>
              <a:rPr lang="ar-SA" altLang="en-US" sz="2200" b="1" dirty="0">
                <a:ea typeface="Majalla UI"/>
              </a:rPr>
              <a:t> أما النظام المفتوح فتتجدد فيه </a:t>
            </a:r>
            <a:r>
              <a:rPr lang="ar-SA" altLang="en-US" sz="2200" b="1" dirty="0" smtClean="0">
                <a:ea typeface="Majalla UI"/>
              </a:rPr>
              <a:t>العمليات باستمرار، </a:t>
            </a:r>
            <a:r>
              <a:rPr lang="ar-SA" altLang="en-US" sz="2200" b="1" dirty="0">
                <a:ea typeface="Majalla UI"/>
              </a:rPr>
              <a:t>ويتحقق التعادل عندما يتساوى </a:t>
            </a:r>
            <a:r>
              <a:rPr lang="ar-SA" altLang="en-US" sz="2200" b="1" dirty="0" smtClean="0">
                <a:ea typeface="Majalla UI"/>
              </a:rPr>
              <a:t>المدخلات والمخرجات، فيتحقق </a:t>
            </a:r>
            <a:r>
              <a:rPr lang="ar-SA" altLang="en-US" sz="2200" b="1" dirty="0">
                <a:ea typeface="Majalla UI"/>
              </a:rPr>
              <a:t>ما يعرف بالتعادل </a:t>
            </a:r>
            <a:r>
              <a:rPr lang="ar-SA" altLang="en-US" sz="2200" b="1" dirty="0" smtClean="0">
                <a:ea typeface="Majalla UI"/>
              </a:rPr>
              <a:t>الديناميكي، </a:t>
            </a:r>
            <a:r>
              <a:rPr lang="ar-SA" altLang="en-US" sz="2200" b="1" dirty="0">
                <a:ea typeface="Majalla UI"/>
              </a:rPr>
              <a:t>عندما </a:t>
            </a:r>
            <a:r>
              <a:rPr lang="ar-SA" altLang="en-US" sz="2200" b="1" dirty="0" smtClean="0">
                <a:ea typeface="Majalla UI"/>
              </a:rPr>
              <a:t>تتصف </a:t>
            </a:r>
            <a:r>
              <a:rPr lang="ar-SA" altLang="en-US" sz="2200" b="1" dirty="0">
                <a:ea typeface="Majalla UI"/>
              </a:rPr>
              <a:t>الخصائص أو العناصر التفصيلية بالانضباط أو التوافق مع القوى التي تؤثر في تلك </a:t>
            </a:r>
            <a:r>
              <a:rPr lang="ar-SA" altLang="en-US" sz="2200" b="1" dirty="0" smtClean="0">
                <a:ea typeface="Majalla UI"/>
              </a:rPr>
              <a:t>الأشكال.</a:t>
            </a:r>
          </a:p>
          <a:p>
            <a:pPr lvl="0" algn="just" rtl="1"/>
            <a:r>
              <a:rPr lang="ar-SA" altLang="en-US" sz="2200" b="1" dirty="0" smtClean="0">
                <a:ea typeface="Majalla UI"/>
              </a:rPr>
              <a:t>فالمجرى </a:t>
            </a:r>
            <a:r>
              <a:rPr lang="ar-SA" altLang="en-US" sz="2200" b="1" dirty="0">
                <a:ea typeface="Majalla UI"/>
              </a:rPr>
              <a:t>النهري كمثال للنظام المفتوح </a:t>
            </a:r>
            <a:r>
              <a:rPr lang="ar-SA" altLang="en-US" sz="2200" b="1" dirty="0" smtClean="0">
                <a:ea typeface="Majalla UI"/>
              </a:rPr>
              <a:t>تتمثل </a:t>
            </a:r>
            <a:r>
              <a:rPr lang="ar-SA" altLang="en-US" sz="2200" b="1" dirty="0">
                <a:ea typeface="Majalla UI"/>
              </a:rPr>
              <a:t>فيه عدة متغيرات مثل </a:t>
            </a:r>
            <a:r>
              <a:rPr lang="ar-SA" altLang="en-US" sz="2200" b="1" dirty="0" smtClean="0">
                <a:ea typeface="Majalla UI"/>
              </a:rPr>
              <a:t>التصريف، وخصائص الحمولة، وخصائص القاع، وانحدار </a:t>
            </a:r>
            <a:r>
              <a:rPr lang="ar-SA" altLang="en-US" sz="2200" b="1" dirty="0">
                <a:ea typeface="Majalla UI"/>
              </a:rPr>
              <a:t>القطاع </a:t>
            </a:r>
            <a:r>
              <a:rPr lang="ar-SA" altLang="en-US" sz="2200" b="1" dirty="0" smtClean="0">
                <a:ea typeface="Majalla UI"/>
              </a:rPr>
              <a:t>الطولي، ولا يتحكم النهر بنفسه إلا في عدد قليلا من المتغيرات. </a:t>
            </a:r>
            <a:endParaRPr lang="ar-SA" altLang="en-US" sz="2200" b="1" dirty="0">
              <a:ea typeface="Majalla UI"/>
            </a:endParaRPr>
          </a:p>
          <a:p>
            <a:pPr lvl="0" algn="just" rtl="1"/>
            <a:r>
              <a:rPr lang="ar-SA" altLang="en-US" sz="2200" b="1" dirty="0" smtClean="0">
                <a:ea typeface="Majalla UI"/>
              </a:rPr>
              <a:t>.</a:t>
            </a:r>
            <a:endParaRPr lang="ar-SA" altLang="en-US" sz="2200" b="1" dirty="0">
              <a:ea typeface="Majalla UI"/>
            </a:endParaRPr>
          </a:p>
        </p:txBody>
      </p:sp>
    </p:spTree>
    <p:extLst>
      <p:ext uri="{BB962C8B-B14F-4D97-AF65-F5344CB8AC3E}">
        <p14:creationId xmlns:p14="http://schemas.microsoft.com/office/powerpoint/2010/main" val="37909973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679</TotalTime>
  <Words>4031</Words>
  <Application>Microsoft Office PowerPoint</Application>
  <PresentationFormat>On-screen Show (4:3)</PresentationFormat>
  <Paragraphs>184</Paragraphs>
  <Slides>37</Slides>
  <Notes>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37</vt:i4>
      </vt:variant>
    </vt:vector>
  </HeadingPairs>
  <TitlesOfParts>
    <vt:vector size="60" baseType="lpstr">
      <vt:lpstr>Arial</vt:lpstr>
      <vt:lpstr>Calibri</vt:lpstr>
      <vt:lpstr>Constantia</vt:lpstr>
      <vt:lpstr>Georgia</vt:lpstr>
      <vt:lpstr>Majalla UI</vt:lpstr>
      <vt:lpstr>Simplified Arabic</vt:lpstr>
      <vt:lpstr>Traditional Arabic</vt:lpstr>
      <vt:lpstr>Wingdings</vt:lpstr>
      <vt:lpstr>Wingdings 2</vt:lpstr>
      <vt:lpstr>Flow</vt:lpstr>
      <vt:lpstr>Civic</vt:lpstr>
      <vt:lpstr>2_Flow</vt:lpstr>
      <vt:lpstr>1_Flow</vt:lpstr>
      <vt:lpstr>3_Flow</vt:lpstr>
      <vt:lpstr>4_Flow</vt:lpstr>
      <vt:lpstr>5_Flow</vt:lpstr>
      <vt:lpstr>6_Flow</vt:lpstr>
      <vt:lpstr>7_Flow</vt:lpstr>
      <vt:lpstr>11_Flow</vt:lpstr>
      <vt:lpstr>12_Flow</vt:lpstr>
      <vt:lpstr>13_Flow</vt:lpstr>
      <vt:lpstr>8_Flow</vt:lpstr>
      <vt:lpstr>9_Flow</vt:lpstr>
      <vt:lpstr>PowerPoint Presentation</vt:lpstr>
      <vt:lpstr>PowerPoint Presentation</vt:lpstr>
      <vt:lpstr>مقدمة</vt:lpstr>
      <vt:lpstr>التنوع في مسميات المناهج </vt:lpstr>
      <vt:lpstr>التنوع في مسميات المناهج </vt:lpstr>
      <vt:lpstr>الطريقة الاستقرائية الاستنتاجية </vt:lpstr>
      <vt:lpstr>طريقة الافتراض المسبق </vt:lpstr>
      <vt:lpstr>الطريقة التحليلية </vt:lpstr>
      <vt:lpstr>طريقة أو منهج النظم </vt:lpstr>
      <vt:lpstr>PowerPoint Presentation</vt:lpstr>
      <vt:lpstr>مقدمة</vt:lpstr>
      <vt:lpstr>نوعية وسائل البحوث الجيومورفولوجية</vt:lpstr>
      <vt:lpstr> دراسات النماذج Models</vt:lpstr>
      <vt:lpstr> سجلات الآبار Well Logs</vt:lpstr>
      <vt:lpstr>PowerPoint Presentation</vt:lpstr>
      <vt:lpstr>التهيؤ للعمل الحقلي</vt:lpstr>
      <vt:lpstr>الاعتبارات الميدانية</vt:lpstr>
      <vt:lpstr>PowerPoint Presentation</vt:lpstr>
      <vt:lpstr> برنامـج دارسة ميدانية </vt:lpstr>
      <vt:lpstr> مستلزمات الدارسة ميدانية </vt:lpstr>
      <vt:lpstr> الخريطة الزمنية للدارسة ميدانية </vt:lpstr>
      <vt:lpstr> ايجابيات مجموعات العمل في المسح الميداني </vt:lpstr>
      <vt:lpstr>PowerPoint Presentation</vt:lpstr>
      <vt:lpstr>الإطار العام للدراسة الميدانية الجيومورفولوجية  </vt:lpstr>
      <vt:lpstr>خصائص البنية التضاريسية</vt:lpstr>
      <vt:lpstr>خصائص البنية التضاريسية</vt:lpstr>
      <vt:lpstr>خصائص البنية التضاريسية</vt:lpstr>
      <vt:lpstr>خصائص العامل والعملية </vt:lpstr>
      <vt:lpstr>خصائص العامل والعملية </vt:lpstr>
      <vt:lpstr>PowerPoint Presentation</vt:lpstr>
      <vt:lpstr>مقدمة</vt:lpstr>
      <vt:lpstr>أدوات دراسة عينات الترب ميدانياً</vt:lpstr>
      <vt:lpstr>طرق أخذ عينات الترب ميدانياً</vt:lpstr>
      <vt:lpstr>العينات الخطأ</vt:lpstr>
      <vt:lpstr>أنماط عينات التربة</vt:lpstr>
      <vt:lpstr> تـحضـير العـينة و تـخزيـنها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62</cp:revision>
  <dcterms:created xsi:type="dcterms:W3CDTF">2016-10-16T18:06:47Z</dcterms:created>
  <dcterms:modified xsi:type="dcterms:W3CDTF">2019-10-14T18:22:19Z</dcterms:modified>
</cp:coreProperties>
</file>