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3"/>
  </p:notesMasterIdLst>
  <p:sldIdLst>
    <p:sldId id="267" r:id="rId3"/>
    <p:sldId id="257" r:id="rId4"/>
    <p:sldId id="258" r:id="rId5"/>
    <p:sldId id="277" r:id="rId6"/>
    <p:sldId id="278" r:id="rId7"/>
    <p:sldId id="279" r:id="rId8"/>
    <p:sldId id="280" r:id="rId9"/>
    <p:sldId id="276" r:id="rId10"/>
    <p:sldId id="282" r:id="rId11"/>
    <p:sldId id="259" r:id="rId12"/>
    <p:sldId id="281" r:id="rId13"/>
    <p:sldId id="283" r:id="rId14"/>
    <p:sldId id="284" r:id="rId15"/>
    <p:sldId id="260" r:id="rId16"/>
    <p:sldId id="272" r:id="rId17"/>
    <p:sldId id="262" r:id="rId18"/>
    <p:sldId id="263" r:id="rId19"/>
    <p:sldId id="264" r:id="rId20"/>
    <p:sldId id="271" r:id="rId21"/>
    <p:sldId id="275"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1506" y="-11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6C4EA8A-905D-4AF3-A16A-490B6A910E74}" type="datetimeFigureOut">
              <a:rPr lang="en-US" smtClean="0"/>
              <a:t>12/20/2016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DEEB245-598C-4D73-8FC7-27106C86197C}" type="slidenum">
              <a:rPr lang="en-US" smtClean="0"/>
              <a:t>‹#›</a:t>
            </a:fld>
            <a:endParaRPr lang="en-US"/>
          </a:p>
        </p:txBody>
      </p:sp>
    </p:spTree>
    <p:extLst>
      <p:ext uri="{BB962C8B-B14F-4D97-AF65-F5344CB8AC3E}">
        <p14:creationId xmlns:p14="http://schemas.microsoft.com/office/powerpoint/2010/main" val="25415638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algn="r" rtl="1"/>
            <a:endParaRPr lang="ar-SA"/>
          </a:p>
        </p:txBody>
      </p:sp>
      <p:sp>
        <p:nvSpPr>
          <p:cNvPr id="4" name="Slide Number Placeholder 3"/>
          <p:cNvSpPr>
            <a:spLocks noGrp="1"/>
          </p:cNvSpPr>
          <p:nvPr>
            <p:ph type="sldNum" sz="quarter" idx="10"/>
          </p:nvPr>
        </p:nvSpPr>
        <p:spPr/>
        <p:txBody>
          <a:bodyPr/>
          <a:lstStyle/>
          <a:p>
            <a:fld id="{5BCCF0E1-31B6-485F-B4B0-11E7271AE8C4}" type="slidenum">
              <a:rPr lang="ar-SA" smtClean="0">
                <a:solidFill>
                  <a:prstClr val="black"/>
                </a:solidFill>
              </a:rPr>
              <a:pPr/>
              <a:t>2</a:t>
            </a:fld>
            <a:endParaRPr lang="ar-SA">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DEB2DDE5-C5EB-44E9-83E7-CAB6A010CE9E}" type="slidenum">
              <a:rPr lang="ar-SA" smtClean="0">
                <a:solidFill>
                  <a:prstClr val="black"/>
                </a:solidFill>
              </a:rPr>
              <a:pPr/>
              <a:t>12</a:t>
            </a:fld>
            <a:endParaRPr lang="ar-SA">
              <a:solidFill>
                <a:prstClr val="black"/>
              </a:solidFill>
            </a:endParaRPr>
          </a:p>
        </p:txBody>
      </p:sp>
    </p:spTree>
    <p:extLst>
      <p:ext uri="{BB962C8B-B14F-4D97-AF65-F5344CB8AC3E}">
        <p14:creationId xmlns:p14="http://schemas.microsoft.com/office/powerpoint/2010/main" val="38592271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DEB2DDE5-C5EB-44E9-83E7-CAB6A010CE9E}" type="slidenum">
              <a:rPr lang="ar-SA" smtClean="0">
                <a:solidFill>
                  <a:prstClr val="black"/>
                </a:solidFill>
              </a:rPr>
              <a:pPr/>
              <a:t>13</a:t>
            </a:fld>
            <a:endParaRPr lang="ar-SA">
              <a:solidFill>
                <a:prstClr val="black"/>
              </a:solidFill>
            </a:endParaRPr>
          </a:p>
        </p:txBody>
      </p:sp>
    </p:spTree>
    <p:extLst>
      <p:ext uri="{BB962C8B-B14F-4D97-AF65-F5344CB8AC3E}">
        <p14:creationId xmlns:p14="http://schemas.microsoft.com/office/powerpoint/2010/main" val="38592271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DEB2DDE5-C5EB-44E9-83E7-CAB6A010CE9E}" type="slidenum">
              <a:rPr lang="ar-SA" smtClean="0">
                <a:solidFill>
                  <a:prstClr val="black"/>
                </a:solidFill>
              </a:rPr>
              <a:pPr/>
              <a:t>14</a:t>
            </a:fld>
            <a:endParaRPr lang="ar-SA">
              <a:solidFill>
                <a:prstClr val="black"/>
              </a:solidFill>
            </a:endParaRPr>
          </a:p>
        </p:txBody>
      </p:sp>
    </p:spTree>
    <p:extLst>
      <p:ext uri="{BB962C8B-B14F-4D97-AF65-F5344CB8AC3E}">
        <p14:creationId xmlns:p14="http://schemas.microsoft.com/office/powerpoint/2010/main" val="38592271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DEB2DDE5-C5EB-44E9-83E7-CAB6A010CE9E}" type="slidenum">
              <a:rPr lang="ar-SA" smtClean="0">
                <a:solidFill>
                  <a:prstClr val="black"/>
                </a:solidFill>
              </a:rPr>
              <a:pPr/>
              <a:t>15</a:t>
            </a:fld>
            <a:endParaRPr lang="ar-SA">
              <a:solidFill>
                <a:prstClr val="black"/>
              </a:solidFill>
            </a:endParaRPr>
          </a:p>
        </p:txBody>
      </p:sp>
    </p:spTree>
    <p:extLst>
      <p:ext uri="{BB962C8B-B14F-4D97-AF65-F5344CB8AC3E}">
        <p14:creationId xmlns:p14="http://schemas.microsoft.com/office/powerpoint/2010/main" val="38592271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DEB2DDE5-C5EB-44E9-83E7-CAB6A010CE9E}" type="slidenum">
              <a:rPr lang="ar-SA" smtClean="0">
                <a:solidFill>
                  <a:prstClr val="black"/>
                </a:solidFill>
              </a:rPr>
              <a:pPr/>
              <a:t>16</a:t>
            </a:fld>
            <a:endParaRPr lang="ar-SA">
              <a:solidFill>
                <a:prstClr val="black"/>
              </a:solidFill>
            </a:endParaRPr>
          </a:p>
        </p:txBody>
      </p:sp>
    </p:spTree>
    <p:extLst>
      <p:ext uri="{BB962C8B-B14F-4D97-AF65-F5344CB8AC3E}">
        <p14:creationId xmlns:p14="http://schemas.microsoft.com/office/powerpoint/2010/main" val="38592271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DEB2DDE5-C5EB-44E9-83E7-CAB6A010CE9E}" type="slidenum">
              <a:rPr lang="ar-SA" smtClean="0">
                <a:solidFill>
                  <a:prstClr val="black"/>
                </a:solidFill>
              </a:rPr>
              <a:pPr/>
              <a:t>17</a:t>
            </a:fld>
            <a:endParaRPr lang="ar-SA">
              <a:solidFill>
                <a:prstClr val="black"/>
              </a:solidFill>
            </a:endParaRPr>
          </a:p>
        </p:txBody>
      </p:sp>
    </p:spTree>
    <p:extLst>
      <p:ext uri="{BB962C8B-B14F-4D97-AF65-F5344CB8AC3E}">
        <p14:creationId xmlns:p14="http://schemas.microsoft.com/office/powerpoint/2010/main" val="38592271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DEB2DDE5-C5EB-44E9-83E7-CAB6A010CE9E}" type="slidenum">
              <a:rPr lang="ar-SA" smtClean="0">
                <a:solidFill>
                  <a:prstClr val="black"/>
                </a:solidFill>
              </a:rPr>
              <a:pPr/>
              <a:t>18</a:t>
            </a:fld>
            <a:endParaRPr lang="ar-SA">
              <a:solidFill>
                <a:prstClr val="black"/>
              </a:solidFill>
            </a:endParaRPr>
          </a:p>
        </p:txBody>
      </p:sp>
    </p:spTree>
    <p:extLst>
      <p:ext uri="{BB962C8B-B14F-4D97-AF65-F5344CB8AC3E}">
        <p14:creationId xmlns:p14="http://schemas.microsoft.com/office/powerpoint/2010/main" val="38592271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DEB2DDE5-C5EB-44E9-83E7-CAB6A010CE9E}" type="slidenum">
              <a:rPr lang="ar-SA" smtClean="0">
                <a:solidFill>
                  <a:prstClr val="black"/>
                </a:solidFill>
              </a:rPr>
              <a:pPr/>
              <a:t>19</a:t>
            </a:fld>
            <a:endParaRPr lang="ar-SA">
              <a:solidFill>
                <a:prstClr val="black"/>
              </a:solidFill>
            </a:endParaRPr>
          </a:p>
        </p:txBody>
      </p:sp>
    </p:spTree>
    <p:extLst>
      <p:ext uri="{BB962C8B-B14F-4D97-AF65-F5344CB8AC3E}">
        <p14:creationId xmlns:p14="http://schemas.microsoft.com/office/powerpoint/2010/main" val="38592271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DEB2DDE5-C5EB-44E9-83E7-CAB6A010CE9E}" type="slidenum">
              <a:rPr lang="ar-SA" smtClean="0">
                <a:solidFill>
                  <a:prstClr val="black"/>
                </a:solidFill>
              </a:rPr>
              <a:pPr/>
              <a:t>4</a:t>
            </a:fld>
            <a:endParaRPr lang="ar-SA">
              <a:solidFill>
                <a:prstClr val="black"/>
              </a:solidFill>
            </a:endParaRPr>
          </a:p>
        </p:txBody>
      </p:sp>
    </p:spTree>
    <p:extLst>
      <p:ext uri="{BB962C8B-B14F-4D97-AF65-F5344CB8AC3E}">
        <p14:creationId xmlns:p14="http://schemas.microsoft.com/office/powerpoint/2010/main" val="38592271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DEB2DDE5-C5EB-44E9-83E7-CAB6A010CE9E}" type="slidenum">
              <a:rPr lang="ar-SA" smtClean="0">
                <a:solidFill>
                  <a:prstClr val="black"/>
                </a:solidFill>
              </a:rPr>
              <a:pPr/>
              <a:t>5</a:t>
            </a:fld>
            <a:endParaRPr lang="ar-SA">
              <a:solidFill>
                <a:prstClr val="black"/>
              </a:solidFill>
            </a:endParaRPr>
          </a:p>
        </p:txBody>
      </p:sp>
    </p:spTree>
    <p:extLst>
      <p:ext uri="{BB962C8B-B14F-4D97-AF65-F5344CB8AC3E}">
        <p14:creationId xmlns:p14="http://schemas.microsoft.com/office/powerpoint/2010/main" val="38592271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DEB2DDE5-C5EB-44E9-83E7-CAB6A010CE9E}" type="slidenum">
              <a:rPr lang="ar-SA" smtClean="0">
                <a:solidFill>
                  <a:prstClr val="black"/>
                </a:solidFill>
              </a:rPr>
              <a:pPr/>
              <a:t>6</a:t>
            </a:fld>
            <a:endParaRPr lang="ar-SA">
              <a:solidFill>
                <a:prstClr val="black"/>
              </a:solidFill>
            </a:endParaRPr>
          </a:p>
        </p:txBody>
      </p:sp>
    </p:spTree>
    <p:extLst>
      <p:ext uri="{BB962C8B-B14F-4D97-AF65-F5344CB8AC3E}">
        <p14:creationId xmlns:p14="http://schemas.microsoft.com/office/powerpoint/2010/main" val="38592271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DEB2DDE5-C5EB-44E9-83E7-CAB6A010CE9E}" type="slidenum">
              <a:rPr lang="ar-SA" smtClean="0">
                <a:solidFill>
                  <a:prstClr val="black"/>
                </a:solidFill>
              </a:rPr>
              <a:pPr/>
              <a:t>7</a:t>
            </a:fld>
            <a:endParaRPr lang="ar-SA">
              <a:solidFill>
                <a:prstClr val="black"/>
              </a:solidFill>
            </a:endParaRPr>
          </a:p>
        </p:txBody>
      </p:sp>
    </p:spTree>
    <p:extLst>
      <p:ext uri="{BB962C8B-B14F-4D97-AF65-F5344CB8AC3E}">
        <p14:creationId xmlns:p14="http://schemas.microsoft.com/office/powerpoint/2010/main" val="38592271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DEB2DDE5-C5EB-44E9-83E7-CAB6A010CE9E}" type="slidenum">
              <a:rPr lang="ar-SA" smtClean="0">
                <a:solidFill>
                  <a:prstClr val="black"/>
                </a:solidFill>
              </a:rPr>
              <a:pPr/>
              <a:t>8</a:t>
            </a:fld>
            <a:endParaRPr lang="ar-SA">
              <a:solidFill>
                <a:prstClr val="black"/>
              </a:solidFill>
            </a:endParaRPr>
          </a:p>
        </p:txBody>
      </p:sp>
    </p:spTree>
    <p:extLst>
      <p:ext uri="{BB962C8B-B14F-4D97-AF65-F5344CB8AC3E}">
        <p14:creationId xmlns:p14="http://schemas.microsoft.com/office/powerpoint/2010/main" val="38592271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DEB2DDE5-C5EB-44E9-83E7-CAB6A010CE9E}" type="slidenum">
              <a:rPr lang="ar-SA" smtClean="0">
                <a:solidFill>
                  <a:prstClr val="black"/>
                </a:solidFill>
              </a:rPr>
              <a:pPr/>
              <a:t>9</a:t>
            </a:fld>
            <a:endParaRPr lang="ar-SA">
              <a:solidFill>
                <a:prstClr val="black"/>
              </a:solidFill>
            </a:endParaRPr>
          </a:p>
        </p:txBody>
      </p:sp>
    </p:spTree>
    <p:extLst>
      <p:ext uri="{BB962C8B-B14F-4D97-AF65-F5344CB8AC3E}">
        <p14:creationId xmlns:p14="http://schemas.microsoft.com/office/powerpoint/2010/main" val="38592271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DEB2DDE5-C5EB-44E9-83E7-CAB6A010CE9E}" type="slidenum">
              <a:rPr lang="ar-SA" smtClean="0">
                <a:solidFill>
                  <a:prstClr val="black"/>
                </a:solidFill>
              </a:rPr>
              <a:pPr/>
              <a:t>10</a:t>
            </a:fld>
            <a:endParaRPr lang="ar-SA">
              <a:solidFill>
                <a:prstClr val="black"/>
              </a:solidFill>
            </a:endParaRPr>
          </a:p>
        </p:txBody>
      </p:sp>
    </p:spTree>
    <p:extLst>
      <p:ext uri="{BB962C8B-B14F-4D97-AF65-F5344CB8AC3E}">
        <p14:creationId xmlns:p14="http://schemas.microsoft.com/office/powerpoint/2010/main" val="38592271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DEB2DDE5-C5EB-44E9-83E7-CAB6A010CE9E}" type="slidenum">
              <a:rPr lang="ar-SA" smtClean="0">
                <a:solidFill>
                  <a:prstClr val="black"/>
                </a:solidFill>
              </a:rPr>
              <a:pPr/>
              <a:t>11</a:t>
            </a:fld>
            <a:endParaRPr lang="ar-SA">
              <a:solidFill>
                <a:prstClr val="black"/>
              </a:solidFill>
            </a:endParaRPr>
          </a:p>
        </p:txBody>
      </p:sp>
    </p:spTree>
    <p:extLst>
      <p:ext uri="{BB962C8B-B14F-4D97-AF65-F5344CB8AC3E}">
        <p14:creationId xmlns:p14="http://schemas.microsoft.com/office/powerpoint/2010/main" val="38592271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D15BBF76-9A03-46E6-B475-079A478F1255}" type="datetimeFigureOut">
              <a:rPr lang="en-US" smtClean="0"/>
              <a:t>12/20/2016</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A6A8501A-DD6A-4EEE-97CF-7BC3EEB46043}"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15BBF76-9A03-46E6-B475-079A478F1255}" type="datetimeFigureOut">
              <a:rPr lang="en-US" smtClean="0"/>
              <a:t>12/20/2016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A8501A-DD6A-4EEE-97CF-7BC3EEB4604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15BBF76-9A03-46E6-B475-079A478F1255}" type="datetimeFigureOut">
              <a:rPr lang="en-US" smtClean="0"/>
              <a:t>12/20/2016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A8501A-DD6A-4EEE-97CF-7BC3EEB46043}"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A96C0031-A767-4F7C-88D2-6B5B7284C923}" type="datetimeFigureOut">
              <a:rPr/>
              <a:pPr/>
              <a:t>10/25/2016</a:t>
            </a:fld>
            <a:endParaRPr/>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10972D17-7594-4B5E-8C28-6684245E07CA}" type="slidenum">
              <a:rPr/>
              <a:pPr/>
              <a:t>‹#›</a:t>
            </a:fld>
            <a:endParaRPr/>
          </a:p>
        </p:txBody>
      </p:sp>
    </p:spTree>
    <p:extLst>
      <p:ext uri="{BB962C8B-B14F-4D97-AF65-F5344CB8AC3E}">
        <p14:creationId xmlns:p14="http://schemas.microsoft.com/office/powerpoint/2010/main" val="3238602667"/>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96C0031-A767-4F7C-88D2-6B5B7284C923}" type="datetimeFigureOut">
              <a:rPr lang="en-US" smtClean="0">
                <a:solidFill>
                  <a:srgbClr val="B13F9A"/>
                </a:solidFill>
              </a:rPr>
              <a:pPr/>
              <a:t>12/20/2016</a:t>
            </a:fld>
            <a:endParaRPr lang="en-US">
              <a:solidFill>
                <a:srgbClr val="B13F9A"/>
              </a:solidFill>
            </a:endParaRPr>
          </a:p>
        </p:txBody>
      </p:sp>
      <p:sp>
        <p:nvSpPr>
          <p:cNvPr id="5" name="Footer Placeholder 4"/>
          <p:cNvSpPr>
            <a:spLocks noGrp="1"/>
          </p:cNvSpPr>
          <p:nvPr>
            <p:ph type="ftr" sz="quarter" idx="11"/>
          </p:nvPr>
        </p:nvSpPr>
        <p:spPr/>
        <p:txBody>
          <a:bodyPr/>
          <a:lstStyle>
            <a:extLst/>
          </a:lstStyle>
          <a:p>
            <a:endParaRPr lang="en-US">
              <a:solidFill>
                <a:srgbClr val="B13F9A"/>
              </a:solidFill>
            </a:endParaRPr>
          </a:p>
        </p:txBody>
      </p:sp>
      <p:sp>
        <p:nvSpPr>
          <p:cNvPr id="6" name="Slide Number Placeholder 5"/>
          <p:cNvSpPr>
            <a:spLocks noGrp="1"/>
          </p:cNvSpPr>
          <p:nvPr>
            <p:ph type="sldNum" sz="quarter" idx="12"/>
          </p:nvPr>
        </p:nvSpPr>
        <p:spPr/>
        <p:txBody>
          <a:bodyPr/>
          <a:lstStyle>
            <a:extLst/>
          </a:lstStyle>
          <a:p>
            <a:fld id="{10972D17-7594-4B5E-8C28-6684245E07CA}" type="slidenum">
              <a:rPr lang="en-US" smtClean="0">
                <a:solidFill>
                  <a:srgbClr val="B13F9A"/>
                </a:solidFill>
              </a:rPr>
              <a:pPr/>
              <a:t>‹#›</a:t>
            </a:fld>
            <a:endParaRPr lang="en-US">
              <a:solidFill>
                <a:srgbClr val="B13F9A"/>
              </a:solidFill>
            </a:endParaRPr>
          </a:p>
        </p:txBody>
      </p:sp>
    </p:spTree>
    <p:extLst>
      <p:ext uri="{BB962C8B-B14F-4D97-AF65-F5344CB8AC3E}">
        <p14:creationId xmlns:p14="http://schemas.microsoft.com/office/powerpoint/2010/main" val="39667324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A96C0031-A767-4F7C-88D2-6B5B7284C923}" type="datetimeFigureOut">
              <a:rPr lang="en-US" smtClean="0">
                <a:solidFill>
                  <a:srgbClr val="B13F9A"/>
                </a:solidFill>
              </a:rPr>
              <a:pPr/>
              <a:t>12/20/2016</a:t>
            </a:fld>
            <a:endParaRPr lang="en-US">
              <a:solidFill>
                <a:srgbClr val="B13F9A"/>
              </a:solidFill>
            </a:endParaRPr>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a:solidFill>
                <a:srgbClr val="B13F9A"/>
              </a:solidFill>
            </a:endParaRPr>
          </a:p>
        </p:txBody>
      </p:sp>
      <p:sp>
        <p:nvSpPr>
          <p:cNvPr id="6" name="Slide Number Placeholder 5"/>
          <p:cNvSpPr>
            <a:spLocks noGrp="1"/>
          </p:cNvSpPr>
          <p:nvPr>
            <p:ph type="sldNum" sz="quarter" idx="12"/>
          </p:nvPr>
        </p:nvSpPr>
        <p:spPr>
          <a:xfrm>
            <a:off x="6733952" y="6555112"/>
            <a:ext cx="588336" cy="228600"/>
          </a:xfrm>
        </p:spPr>
        <p:txBody>
          <a:bodyPr/>
          <a:lstStyle>
            <a:extLst/>
          </a:lstStyle>
          <a:p>
            <a:fld id="{10972D17-7594-4B5E-8C28-6684245E07CA}" type="slidenum">
              <a:rPr lang="en-US" smtClean="0">
                <a:solidFill>
                  <a:srgbClr val="B13F9A"/>
                </a:solidFill>
              </a:rPr>
              <a:pPr/>
              <a:t>‹#›</a:t>
            </a:fld>
            <a:endParaRPr lang="en-US">
              <a:solidFill>
                <a:srgbClr val="B13F9A"/>
              </a:solidFill>
            </a:endParaRPr>
          </a:p>
        </p:txBody>
      </p:sp>
    </p:spTree>
    <p:extLst>
      <p:ext uri="{BB962C8B-B14F-4D97-AF65-F5344CB8AC3E}">
        <p14:creationId xmlns:p14="http://schemas.microsoft.com/office/powerpoint/2010/main" val="1448085766"/>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A96C0031-A767-4F7C-88D2-6B5B7284C923}" type="datetimeFigureOut">
              <a:rPr lang="en-US" smtClean="0">
                <a:solidFill>
                  <a:srgbClr val="B13F9A"/>
                </a:solidFill>
              </a:rPr>
              <a:pPr/>
              <a:t>12/20/2016</a:t>
            </a:fld>
            <a:endParaRPr lang="en-US">
              <a:solidFill>
                <a:srgbClr val="B13F9A"/>
              </a:solidFill>
            </a:endParaRPr>
          </a:p>
        </p:txBody>
      </p:sp>
      <p:sp>
        <p:nvSpPr>
          <p:cNvPr id="6" name="Footer Placeholder 5"/>
          <p:cNvSpPr>
            <a:spLocks noGrp="1"/>
          </p:cNvSpPr>
          <p:nvPr>
            <p:ph type="ftr" sz="quarter" idx="11"/>
          </p:nvPr>
        </p:nvSpPr>
        <p:spPr/>
        <p:txBody>
          <a:bodyPr/>
          <a:lstStyle>
            <a:extLst/>
          </a:lstStyle>
          <a:p>
            <a:endParaRPr lang="en-US">
              <a:solidFill>
                <a:srgbClr val="B13F9A"/>
              </a:solidFill>
            </a:endParaRPr>
          </a:p>
        </p:txBody>
      </p:sp>
      <p:sp>
        <p:nvSpPr>
          <p:cNvPr id="7" name="Slide Number Placeholder 6"/>
          <p:cNvSpPr>
            <a:spLocks noGrp="1"/>
          </p:cNvSpPr>
          <p:nvPr>
            <p:ph type="sldNum" sz="quarter" idx="12"/>
          </p:nvPr>
        </p:nvSpPr>
        <p:spPr/>
        <p:txBody>
          <a:bodyPr/>
          <a:lstStyle>
            <a:extLst/>
          </a:lstStyle>
          <a:p>
            <a:fld id="{10972D17-7594-4B5E-8C28-6684245E07CA}" type="slidenum">
              <a:rPr lang="en-US" smtClean="0">
                <a:solidFill>
                  <a:srgbClr val="B13F9A"/>
                </a:solidFill>
              </a:rPr>
              <a:pPr/>
              <a:t>‹#›</a:t>
            </a:fld>
            <a:endParaRPr lang="en-US">
              <a:solidFill>
                <a:srgbClr val="B13F9A"/>
              </a:solidFill>
            </a:endParaRPr>
          </a:p>
        </p:txBody>
      </p:sp>
    </p:spTree>
    <p:extLst>
      <p:ext uri="{BB962C8B-B14F-4D97-AF65-F5344CB8AC3E}">
        <p14:creationId xmlns:p14="http://schemas.microsoft.com/office/powerpoint/2010/main" val="27535166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A96C0031-A767-4F7C-88D2-6B5B7284C923}" type="datetimeFigureOut">
              <a:rPr lang="en-US" smtClean="0">
                <a:solidFill>
                  <a:srgbClr val="B13F9A"/>
                </a:solidFill>
              </a:rPr>
              <a:pPr/>
              <a:t>12/20/2016</a:t>
            </a:fld>
            <a:endParaRPr lang="en-US">
              <a:solidFill>
                <a:srgbClr val="B13F9A"/>
              </a:solidFill>
            </a:endParaRPr>
          </a:p>
        </p:txBody>
      </p:sp>
      <p:sp>
        <p:nvSpPr>
          <p:cNvPr id="8" name="Footer Placeholder 7"/>
          <p:cNvSpPr>
            <a:spLocks noGrp="1"/>
          </p:cNvSpPr>
          <p:nvPr>
            <p:ph type="ftr" sz="quarter" idx="11"/>
          </p:nvPr>
        </p:nvSpPr>
        <p:spPr/>
        <p:txBody>
          <a:bodyPr/>
          <a:lstStyle>
            <a:extLst/>
          </a:lstStyle>
          <a:p>
            <a:endParaRPr lang="en-US">
              <a:solidFill>
                <a:srgbClr val="B13F9A"/>
              </a:solidFill>
            </a:endParaRPr>
          </a:p>
        </p:txBody>
      </p:sp>
      <p:sp>
        <p:nvSpPr>
          <p:cNvPr id="9" name="Slide Number Placeholder 8"/>
          <p:cNvSpPr>
            <a:spLocks noGrp="1"/>
          </p:cNvSpPr>
          <p:nvPr>
            <p:ph type="sldNum" sz="quarter" idx="12"/>
          </p:nvPr>
        </p:nvSpPr>
        <p:spPr/>
        <p:txBody>
          <a:bodyPr/>
          <a:lstStyle>
            <a:extLst/>
          </a:lstStyle>
          <a:p>
            <a:fld id="{10972D17-7594-4B5E-8C28-6684245E07CA}" type="slidenum">
              <a:rPr lang="en-US" smtClean="0">
                <a:solidFill>
                  <a:srgbClr val="B13F9A"/>
                </a:solidFill>
              </a:rPr>
              <a:pPr/>
              <a:t>‹#›</a:t>
            </a:fld>
            <a:endParaRPr lang="en-US">
              <a:solidFill>
                <a:srgbClr val="B13F9A"/>
              </a:solidFill>
            </a:endParaRPr>
          </a:p>
        </p:txBody>
      </p:sp>
    </p:spTree>
    <p:extLst>
      <p:ext uri="{BB962C8B-B14F-4D97-AF65-F5344CB8AC3E}">
        <p14:creationId xmlns:p14="http://schemas.microsoft.com/office/powerpoint/2010/main" val="29411042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A96C0031-A767-4F7C-88D2-6B5B7284C923}" type="datetimeFigureOut">
              <a:rPr lang="en-US" smtClean="0">
                <a:solidFill>
                  <a:srgbClr val="B13F9A"/>
                </a:solidFill>
              </a:rPr>
              <a:pPr/>
              <a:t>12/20/2016</a:t>
            </a:fld>
            <a:endParaRPr lang="en-US">
              <a:solidFill>
                <a:srgbClr val="B13F9A"/>
              </a:solidFill>
            </a:endParaRPr>
          </a:p>
        </p:txBody>
      </p:sp>
      <p:sp>
        <p:nvSpPr>
          <p:cNvPr id="4" name="Footer Placeholder 3"/>
          <p:cNvSpPr>
            <a:spLocks noGrp="1"/>
          </p:cNvSpPr>
          <p:nvPr>
            <p:ph type="ftr" sz="quarter" idx="11"/>
          </p:nvPr>
        </p:nvSpPr>
        <p:spPr/>
        <p:txBody>
          <a:bodyPr/>
          <a:lstStyle>
            <a:extLst/>
          </a:lstStyle>
          <a:p>
            <a:endParaRPr lang="en-US">
              <a:solidFill>
                <a:srgbClr val="B13F9A"/>
              </a:solidFill>
            </a:endParaRPr>
          </a:p>
        </p:txBody>
      </p:sp>
      <p:sp>
        <p:nvSpPr>
          <p:cNvPr id="5" name="Slide Number Placeholder 4"/>
          <p:cNvSpPr>
            <a:spLocks noGrp="1"/>
          </p:cNvSpPr>
          <p:nvPr>
            <p:ph type="sldNum" sz="quarter" idx="12"/>
          </p:nvPr>
        </p:nvSpPr>
        <p:spPr/>
        <p:txBody>
          <a:bodyPr/>
          <a:lstStyle>
            <a:extLst/>
          </a:lstStyle>
          <a:p>
            <a:fld id="{10972D17-7594-4B5E-8C28-6684245E07CA}" type="slidenum">
              <a:rPr lang="en-US" smtClean="0">
                <a:solidFill>
                  <a:srgbClr val="B13F9A"/>
                </a:solidFill>
              </a:rPr>
              <a:pPr/>
              <a:t>‹#›</a:t>
            </a:fld>
            <a:endParaRPr lang="en-US">
              <a:solidFill>
                <a:srgbClr val="B13F9A"/>
              </a:solidFill>
            </a:endParaRPr>
          </a:p>
        </p:txBody>
      </p:sp>
    </p:spTree>
    <p:extLst>
      <p:ext uri="{BB962C8B-B14F-4D97-AF65-F5344CB8AC3E}">
        <p14:creationId xmlns:p14="http://schemas.microsoft.com/office/powerpoint/2010/main" val="25888406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A96C0031-A767-4F7C-88D2-6B5B7284C923}" type="datetimeFigureOut">
              <a:rPr lang="en-US" smtClean="0">
                <a:solidFill>
                  <a:srgbClr val="B13F9A"/>
                </a:solidFill>
              </a:rPr>
              <a:pPr/>
              <a:t>12/20/2016</a:t>
            </a:fld>
            <a:endParaRPr lang="en-US">
              <a:solidFill>
                <a:srgbClr val="B13F9A"/>
              </a:solidFill>
            </a:endParaRPr>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a:solidFill>
                <a:srgbClr val="B13F9A"/>
              </a:solidFill>
            </a:endParaRPr>
          </a:p>
        </p:txBody>
      </p:sp>
      <p:sp>
        <p:nvSpPr>
          <p:cNvPr id="4" name="Slide Number Placeholder 3"/>
          <p:cNvSpPr>
            <a:spLocks noGrp="1"/>
          </p:cNvSpPr>
          <p:nvPr>
            <p:ph type="sldNum" sz="quarter" idx="12"/>
          </p:nvPr>
        </p:nvSpPr>
        <p:spPr/>
        <p:txBody>
          <a:bodyPr/>
          <a:lstStyle>
            <a:extLst/>
          </a:lstStyle>
          <a:p>
            <a:fld id="{10972D17-7594-4B5E-8C28-6684245E07CA}" type="slidenum">
              <a:rPr lang="en-US" smtClean="0">
                <a:solidFill>
                  <a:srgbClr val="B13F9A"/>
                </a:solidFill>
              </a:rPr>
              <a:pPr/>
              <a:t>‹#›</a:t>
            </a:fld>
            <a:endParaRPr lang="en-US">
              <a:solidFill>
                <a:srgbClr val="B13F9A"/>
              </a:solidFill>
            </a:endParaRPr>
          </a:p>
        </p:txBody>
      </p:sp>
    </p:spTree>
    <p:extLst>
      <p:ext uri="{BB962C8B-B14F-4D97-AF65-F5344CB8AC3E}">
        <p14:creationId xmlns:p14="http://schemas.microsoft.com/office/powerpoint/2010/main" val="5582506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A96C0031-A767-4F7C-88D2-6B5B7284C923}" type="datetimeFigureOut">
              <a:rPr lang="en-US" smtClean="0">
                <a:solidFill>
                  <a:srgbClr val="B13F9A"/>
                </a:solidFill>
              </a:rPr>
              <a:pPr/>
              <a:t>12/20/2016</a:t>
            </a:fld>
            <a:endParaRPr lang="en-US">
              <a:solidFill>
                <a:srgbClr val="B13F9A"/>
              </a:solidFill>
            </a:endParaRPr>
          </a:p>
        </p:txBody>
      </p:sp>
      <p:sp>
        <p:nvSpPr>
          <p:cNvPr id="6" name="Footer Placeholder 5"/>
          <p:cNvSpPr>
            <a:spLocks noGrp="1"/>
          </p:cNvSpPr>
          <p:nvPr>
            <p:ph type="ftr" sz="quarter" idx="11"/>
          </p:nvPr>
        </p:nvSpPr>
        <p:spPr/>
        <p:txBody>
          <a:bodyPr/>
          <a:lstStyle>
            <a:extLst/>
          </a:lstStyle>
          <a:p>
            <a:endParaRPr lang="en-US">
              <a:solidFill>
                <a:srgbClr val="B13F9A"/>
              </a:solidFill>
            </a:endParaRPr>
          </a:p>
        </p:txBody>
      </p:sp>
      <p:sp>
        <p:nvSpPr>
          <p:cNvPr id="7" name="Slide Number Placeholder 6"/>
          <p:cNvSpPr>
            <a:spLocks noGrp="1"/>
          </p:cNvSpPr>
          <p:nvPr>
            <p:ph type="sldNum" sz="quarter" idx="12"/>
          </p:nvPr>
        </p:nvSpPr>
        <p:spPr/>
        <p:txBody>
          <a:bodyPr/>
          <a:lstStyle>
            <a:extLst/>
          </a:lstStyle>
          <a:p>
            <a:fld id="{10972D17-7594-4B5E-8C28-6684245E07CA}" type="slidenum">
              <a:rPr lang="en-US" smtClean="0">
                <a:solidFill>
                  <a:srgbClr val="B13F9A"/>
                </a:solidFill>
              </a:rPr>
              <a:pPr/>
              <a:t>‹#›</a:t>
            </a:fld>
            <a:endParaRPr lang="en-US">
              <a:solidFill>
                <a:srgbClr val="B13F9A"/>
              </a:solidFill>
            </a:endParaRPr>
          </a:p>
        </p:txBody>
      </p:sp>
    </p:spTree>
    <p:extLst>
      <p:ext uri="{BB962C8B-B14F-4D97-AF65-F5344CB8AC3E}">
        <p14:creationId xmlns:p14="http://schemas.microsoft.com/office/powerpoint/2010/main" val="2395217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D15BBF76-9A03-46E6-B475-079A478F1255}" type="datetimeFigureOut">
              <a:rPr lang="en-US" smtClean="0"/>
              <a:t>12/20/2016</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A6A8501A-DD6A-4EEE-97CF-7BC3EEB46043}"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A96C0031-A767-4F7C-88D2-6B5B7284C923}" type="datetimeFigureOut">
              <a:rPr lang="en-US" smtClean="0">
                <a:solidFill>
                  <a:srgbClr val="F4E7ED"/>
                </a:solidFill>
              </a:rPr>
              <a:pPr/>
              <a:t>12/20/2016</a:t>
            </a:fld>
            <a:endParaRPr lang="en-US">
              <a:solidFill>
                <a:srgbClr val="F4E7ED"/>
              </a:solidFill>
            </a:endParaRPr>
          </a:p>
        </p:txBody>
      </p:sp>
      <p:sp>
        <p:nvSpPr>
          <p:cNvPr id="6" name="Footer Placeholder 5"/>
          <p:cNvSpPr>
            <a:spLocks noGrp="1"/>
          </p:cNvSpPr>
          <p:nvPr>
            <p:ph type="ftr" sz="quarter" idx="11"/>
          </p:nvPr>
        </p:nvSpPr>
        <p:spPr/>
        <p:txBody>
          <a:bodyPr/>
          <a:lstStyle>
            <a:extLst/>
          </a:lstStyle>
          <a:p>
            <a:endParaRPr lang="en-US">
              <a:solidFill>
                <a:srgbClr val="F4E7ED"/>
              </a:solidFill>
            </a:endParaRPr>
          </a:p>
        </p:txBody>
      </p:sp>
      <p:sp>
        <p:nvSpPr>
          <p:cNvPr id="7" name="Slide Number Placeholder 6"/>
          <p:cNvSpPr>
            <a:spLocks noGrp="1"/>
          </p:cNvSpPr>
          <p:nvPr>
            <p:ph type="sldNum" sz="quarter" idx="12"/>
          </p:nvPr>
        </p:nvSpPr>
        <p:spPr/>
        <p:txBody>
          <a:bodyPr/>
          <a:lstStyle>
            <a:extLst/>
          </a:lstStyle>
          <a:p>
            <a:fld id="{10972D17-7594-4B5E-8C28-6684245E07CA}" type="slidenum">
              <a:rPr lang="en-US" smtClean="0">
                <a:solidFill>
                  <a:srgbClr val="F4E7ED"/>
                </a:solidFill>
              </a:rPr>
              <a:pPr/>
              <a:t>‹#›</a:t>
            </a:fld>
            <a:endParaRPr lang="en-US">
              <a:solidFill>
                <a:srgbClr val="F4E7ED"/>
              </a:solidFill>
            </a:endParaRPr>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extLst>
      <p:ext uri="{BB962C8B-B14F-4D97-AF65-F5344CB8AC3E}">
        <p14:creationId xmlns:p14="http://schemas.microsoft.com/office/powerpoint/2010/main" val="2960068068"/>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96C0031-A767-4F7C-88D2-6B5B7284C923}" type="datetimeFigureOut">
              <a:rPr lang="en-US" smtClean="0">
                <a:solidFill>
                  <a:srgbClr val="B13F9A"/>
                </a:solidFill>
              </a:rPr>
              <a:pPr/>
              <a:t>12/20/2016</a:t>
            </a:fld>
            <a:endParaRPr lang="en-US">
              <a:solidFill>
                <a:srgbClr val="B13F9A"/>
              </a:solidFill>
            </a:endParaRPr>
          </a:p>
        </p:txBody>
      </p:sp>
      <p:sp>
        <p:nvSpPr>
          <p:cNvPr id="5" name="Footer Placeholder 4"/>
          <p:cNvSpPr>
            <a:spLocks noGrp="1"/>
          </p:cNvSpPr>
          <p:nvPr>
            <p:ph type="ftr" sz="quarter" idx="11"/>
          </p:nvPr>
        </p:nvSpPr>
        <p:spPr/>
        <p:txBody>
          <a:bodyPr/>
          <a:lstStyle>
            <a:extLst/>
          </a:lstStyle>
          <a:p>
            <a:endParaRPr lang="en-US">
              <a:solidFill>
                <a:srgbClr val="B13F9A"/>
              </a:solidFill>
            </a:endParaRPr>
          </a:p>
        </p:txBody>
      </p:sp>
      <p:sp>
        <p:nvSpPr>
          <p:cNvPr id="6" name="Slide Number Placeholder 5"/>
          <p:cNvSpPr>
            <a:spLocks noGrp="1"/>
          </p:cNvSpPr>
          <p:nvPr>
            <p:ph type="sldNum" sz="quarter" idx="12"/>
          </p:nvPr>
        </p:nvSpPr>
        <p:spPr/>
        <p:txBody>
          <a:bodyPr/>
          <a:lstStyle>
            <a:extLst/>
          </a:lstStyle>
          <a:p>
            <a:fld id="{10972D17-7594-4B5E-8C28-6684245E07CA}" type="slidenum">
              <a:rPr lang="en-US" smtClean="0">
                <a:solidFill>
                  <a:srgbClr val="B13F9A"/>
                </a:solidFill>
              </a:rPr>
              <a:pPr/>
              <a:t>‹#›</a:t>
            </a:fld>
            <a:endParaRPr lang="en-US">
              <a:solidFill>
                <a:srgbClr val="B13F9A"/>
              </a:solidFill>
            </a:endParaRPr>
          </a:p>
        </p:txBody>
      </p:sp>
    </p:spTree>
    <p:extLst>
      <p:ext uri="{BB962C8B-B14F-4D97-AF65-F5344CB8AC3E}">
        <p14:creationId xmlns:p14="http://schemas.microsoft.com/office/powerpoint/2010/main" val="21415803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A96C0031-A767-4F7C-88D2-6B5B7284C923}" type="datetimeFigureOut">
              <a:rPr lang="en-US" smtClean="0">
                <a:solidFill>
                  <a:srgbClr val="B13F9A"/>
                </a:solidFill>
              </a:rPr>
              <a:pPr/>
              <a:t>12/20/2016</a:t>
            </a:fld>
            <a:endParaRPr lang="en-US">
              <a:solidFill>
                <a:srgbClr val="B13F9A"/>
              </a:solidFill>
            </a:endParaRPr>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n-US">
              <a:solidFill>
                <a:srgbClr val="B13F9A"/>
              </a:solidFill>
            </a:endParaRPr>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10972D17-7594-4B5E-8C28-6684245E07CA}" type="slidenum">
              <a:rPr lang="en-US" smtClean="0">
                <a:solidFill>
                  <a:srgbClr val="B13F9A"/>
                </a:solidFill>
              </a:rPr>
              <a:pPr/>
              <a:t>‹#›</a:t>
            </a:fld>
            <a:endParaRPr lang="en-US">
              <a:solidFill>
                <a:srgbClr val="B13F9A"/>
              </a:solidFill>
            </a:endParaRPr>
          </a:p>
        </p:txBody>
      </p:sp>
    </p:spTree>
    <p:extLst>
      <p:ext uri="{BB962C8B-B14F-4D97-AF65-F5344CB8AC3E}">
        <p14:creationId xmlns:p14="http://schemas.microsoft.com/office/powerpoint/2010/main" val="851915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94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Slide Number Placeholder 2"/>
          <p:cNvSpPr>
            <a:spLocks noGrp="1"/>
          </p:cNvSpPr>
          <p:nvPr>
            <p:ph type="sldNum" sz="quarter" idx="10"/>
          </p:nvPr>
        </p:nvSpPr>
        <p:spPr>
          <a:xfrm>
            <a:off x="6553200" y="6243638"/>
            <a:ext cx="2133600" cy="457200"/>
          </a:xfrm>
        </p:spPr>
        <p:txBody>
          <a:bodyPr/>
          <a:lstStyle>
            <a:lvl1pPr>
              <a:defRPr>
                <a:ea typeface="ＭＳ Ｐゴシック" pitchFamily="34" charset="-128"/>
              </a:defRPr>
            </a:lvl1pPr>
          </a:lstStyle>
          <a:p>
            <a:pPr>
              <a:defRPr/>
            </a:pPr>
            <a:fld id="{7262E492-0524-4736-A355-AFCE57C2CFF7}" type="slidenum">
              <a:rPr lang="ar-SA">
                <a:solidFill>
                  <a:srgbClr val="B13F9A"/>
                </a:solidFill>
              </a:rPr>
              <a:pPr>
                <a:defRPr/>
              </a:pPr>
              <a:t>‹#›</a:t>
            </a:fld>
            <a:endParaRPr lang="en-US">
              <a:solidFill>
                <a:srgbClr val="B13F9A"/>
              </a:solidFill>
            </a:endParaRPr>
          </a:p>
        </p:txBody>
      </p:sp>
      <p:sp>
        <p:nvSpPr>
          <p:cNvPr id="4" name="Date Placeholder 3"/>
          <p:cNvSpPr>
            <a:spLocks noGrp="1"/>
          </p:cNvSpPr>
          <p:nvPr>
            <p:ph type="dt" sz="half" idx="11"/>
          </p:nvPr>
        </p:nvSpPr>
        <p:spPr>
          <a:xfrm>
            <a:off x="457200" y="6243638"/>
            <a:ext cx="2133600" cy="457200"/>
          </a:xfrm>
        </p:spPr>
        <p:txBody>
          <a:bodyPr/>
          <a:lstStyle>
            <a:lvl1pPr>
              <a:defRPr>
                <a:ea typeface="ＭＳ Ｐゴシック" pitchFamily="34" charset="-128"/>
              </a:defRPr>
            </a:lvl1pPr>
          </a:lstStyle>
          <a:p>
            <a:pPr>
              <a:defRPr/>
            </a:pPr>
            <a:endParaRPr lang="en-US">
              <a:solidFill>
                <a:srgbClr val="B13F9A"/>
              </a:solidFill>
            </a:endParaRPr>
          </a:p>
        </p:txBody>
      </p:sp>
      <p:sp>
        <p:nvSpPr>
          <p:cNvPr id="5" name="Footer Placeholder 4"/>
          <p:cNvSpPr>
            <a:spLocks noGrp="1"/>
          </p:cNvSpPr>
          <p:nvPr>
            <p:ph type="ftr" sz="quarter" idx="12"/>
          </p:nvPr>
        </p:nvSpPr>
        <p:spPr>
          <a:xfrm>
            <a:off x="3124200" y="6243638"/>
            <a:ext cx="2895600" cy="457200"/>
          </a:xfrm>
        </p:spPr>
        <p:txBody>
          <a:bodyPr/>
          <a:lstStyle>
            <a:lvl1pPr>
              <a:defRPr>
                <a:ea typeface="ＭＳ Ｐゴシック" pitchFamily="34" charset="-128"/>
              </a:defRPr>
            </a:lvl1pPr>
          </a:lstStyle>
          <a:p>
            <a:pPr>
              <a:defRPr/>
            </a:pPr>
            <a:endParaRPr lang="en-US">
              <a:solidFill>
                <a:srgbClr val="B13F9A"/>
              </a:solidFill>
            </a:endParaRPr>
          </a:p>
        </p:txBody>
      </p:sp>
    </p:spTree>
    <p:extLst>
      <p:ext uri="{BB962C8B-B14F-4D97-AF65-F5344CB8AC3E}">
        <p14:creationId xmlns:p14="http://schemas.microsoft.com/office/powerpoint/2010/main" val="2357325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6F52006-8B44-4DDD-9E09-A077D8EC66D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50071377"/>
      </p:ext>
    </p:extLst>
  </p:cSld>
  <p:clrMapOvr>
    <a:masterClrMapping/>
  </p:clrMapOvr>
  <p:transition>
    <p:wedg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D15BBF76-9A03-46E6-B475-079A478F1255}" type="datetimeFigureOut">
              <a:rPr lang="en-US" smtClean="0"/>
              <a:t>12/20/2016</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A6A8501A-DD6A-4EEE-97CF-7BC3EEB46043}" type="slidenum">
              <a:rPr lang="en-US" smtClean="0"/>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D15BBF76-9A03-46E6-B475-079A478F1255}" type="datetimeFigureOut">
              <a:rPr lang="en-US" smtClean="0"/>
              <a:t>12/20/2016</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A6A8501A-DD6A-4EEE-97CF-7BC3EEB4604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D15BBF76-9A03-46E6-B475-079A478F1255}" type="datetimeFigureOut">
              <a:rPr lang="en-US" smtClean="0"/>
              <a:t>12/20/2016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A6A8501A-DD6A-4EEE-97CF-7BC3EEB46043}" type="slidenum">
              <a:rPr lang="en-US" smtClean="0"/>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D15BBF76-9A03-46E6-B475-079A478F1255}" type="datetimeFigureOut">
              <a:rPr lang="en-US" smtClean="0"/>
              <a:t>12/20/2016</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A8501A-DD6A-4EEE-97CF-7BC3EEB4604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15BBF76-9A03-46E6-B475-079A478F1255}" type="datetimeFigureOut">
              <a:rPr lang="en-US" smtClean="0"/>
              <a:t>12/20/2016</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A8501A-DD6A-4EEE-97CF-7BC3EEB4604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D15BBF76-9A03-46E6-B475-079A478F1255}" type="datetimeFigureOut">
              <a:rPr lang="en-US" smtClean="0"/>
              <a:t>12/20/2016</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A8501A-DD6A-4EEE-97CF-7BC3EEB46043}"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D15BBF76-9A03-46E6-B475-079A478F1255}" type="datetimeFigureOut">
              <a:rPr lang="en-US" smtClean="0"/>
              <a:t>12/20/2016</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A6A8501A-DD6A-4EEE-97CF-7BC3EEB46043}" type="slidenum">
              <a:rPr lang="en-US" smtClean="0"/>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D15BBF76-9A03-46E6-B475-079A478F1255}" type="datetimeFigureOut">
              <a:rPr lang="en-US" smtClean="0"/>
              <a:t>12/20/2016</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A6A8501A-DD6A-4EEE-97CF-7BC3EEB46043}" type="slidenum">
              <a:rPr lang="en-US" smtClean="0"/>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5"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A96C0031-A767-4F7C-88D2-6B5B7284C923}" type="datetimeFigureOut">
              <a:rPr lang="en-US" smtClean="0">
                <a:solidFill>
                  <a:srgbClr val="B13F9A"/>
                </a:solidFill>
              </a:rPr>
              <a:pPr/>
              <a:t>12/20/2016</a:t>
            </a:fld>
            <a:endParaRPr lang="en-US">
              <a:solidFill>
                <a:srgbClr val="B13F9A"/>
              </a:solidFill>
            </a:endParaRPr>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solidFill>
                <a:srgbClr val="B13F9A"/>
              </a:solidFill>
            </a:endParaRPr>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10972D17-7594-4B5E-8C28-6684245E07CA}" type="slidenum">
              <a:rPr lang="en-US" smtClean="0">
                <a:solidFill>
                  <a:srgbClr val="B13F9A"/>
                </a:solidFill>
              </a:rPr>
              <a:pPr/>
              <a:t>‹#›</a:t>
            </a:fld>
            <a:endParaRPr lang="en-US">
              <a:solidFill>
                <a:srgbClr val="B13F9A"/>
              </a:solidFill>
            </a:endParaRPr>
          </a:p>
        </p:txBody>
      </p:sp>
    </p:spTree>
    <p:extLst>
      <p:ext uri="{BB962C8B-B14F-4D97-AF65-F5344CB8AC3E}">
        <p14:creationId xmlns:p14="http://schemas.microsoft.com/office/powerpoint/2010/main" val="198418557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7.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3.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7.png"/><Relationship Id="rId7" Type="http://schemas.openxmlformats.org/officeDocument/2006/relationships/image" Target="../media/image31.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36.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9.jpe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42.jpe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43.jpe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mailto:mohhafez@ksu.edu.sa" TargetMode="External"/><Relationship Id="rId7" Type="http://schemas.microsoft.com/office/2007/relationships/hdphoto" Target="../media/hdphoto1.wdp"/><Relationship Id="rId2" Type="http://schemas.openxmlformats.org/officeDocument/2006/relationships/image" Target="../media/image47.jpeg"/><Relationship Id="rId1" Type="http://schemas.openxmlformats.org/officeDocument/2006/relationships/slideLayout" Target="../slideLayouts/slideLayout24.xml"/><Relationship Id="rId6" Type="http://schemas.openxmlformats.org/officeDocument/2006/relationships/image" Target="../media/image48.png"/><Relationship Id="rId5" Type="http://schemas.openxmlformats.org/officeDocument/2006/relationships/hyperlink" Target="mailto:dr_h_mohamed@yahoo.com" TargetMode="External"/><Relationship Id="rId4" Type="http://schemas.openxmlformats.org/officeDocument/2006/relationships/hyperlink" Target="mailto:dr_m_hafez@hotmail.com"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E:\توصيف المقررات\Images\12871102299.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2514600"/>
            <a:ext cx="3810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37672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
          <p:cNvGrpSpPr>
            <a:grpSpLocks/>
          </p:cNvGrpSpPr>
          <p:nvPr/>
        </p:nvGrpSpPr>
        <p:grpSpPr bwMode="auto">
          <a:xfrm>
            <a:off x="-13528" y="857"/>
            <a:ext cx="9143346" cy="6857143"/>
            <a:chOff x="106855260" y="107967780"/>
            <a:chExt cx="6645600" cy="4285296"/>
          </a:xfrm>
        </p:grpSpPr>
        <p:sp>
          <p:nvSpPr>
            <p:cNvPr id="3" name="Rectangle 15"/>
            <p:cNvSpPr>
              <a:spLocks noChangeArrowheads="1"/>
            </p:cNvSpPr>
            <p:nvPr/>
          </p:nvSpPr>
          <p:spPr bwMode="auto">
            <a:xfrm flipH="1">
              <a:off x="106855260" y="107967780"/>
              <a:ext cx="6556992" cy="493698"/>
            </a:xfrm>
            <a:prstGeom prst="rect">
              <a:avLst/>
            </a:prstGeom>
            <a:solidFill>
              <a:srgbClr val="000000"/>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nvGrpSpPr>
            <p:cNvPr id="4" name="Group 16"/>
            <p:cNvGrpSpPr>
              <a:grpSpLocks/>
            </p:cNvGrpSpPr>
            <p:nvPr/>
          </p:nvGrpSpPr>
          <p:grpSpPr bwMode="auto">
            <a:xfrm>
              <a:off x="112947060" y="108101490"/>
              <a:ext cx="221520" cy="225428"/>
              <a:chOff x="112947060" y="108101490"/>
              <a:chExt cx="221520" cy="225428"/>
            </a:xfrm>
          </p:grpSpPr>
          <p:sp>
            <p:nvSpPr>
              <p:cNvPr id="22" name="AutoShape 17"/>
              <p:cNvSpPr>
                <a:spLocks noChangeArrowheads="1"/>
              </p:cNvSpPr>
              <p:nvPr/>
            </p:nvSpPr>
            <p:spPr bwMode="auto">
              <a:xfrm flipH="1">
                <a:off x="112947060" y="108101490"/>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23" name="AutoShape 18"/>
              <p:cNvSpPr>
                <a:spLocks noChangeArrowheads="1"/>
              </p:cNvSpPr>
              <p:nvPr/>
            </p:nvSpPr>
            <p:spPr bwMode="auto">
              <a:xfrm flipH="1">
                <a:off x="112947060" y="108192052"/>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24" name="AutoShape 19"/>
              <p:cNvSpPr>
                <a:spLocks noChangeArrowheads="1"/>
              </p:cNvSpPr>
              <p:nvPr/>
            </p:nvSpPr>
            <p:spPr bwMode="auto">
              <a:xfrm flipH="1">
                <a:off x="112947060" y="108283569"/>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sp>
          <p:nvSpPr>
            <p:cNvPr id="5" name="Rectangle 20"/>
            <p:cNvSpPr>
              <a:spLocks noChangeArrowheads="1"/>
            </p:cNvSpPr>
            <p:nvPr/>
          </p:nvSpPr>
          <p:spPr bwMode="auto">
            <a:xfrm flipH="1">
              <a:off x="106855260" y="108747196"/>
              <a:ext cx="6527735" cy="3505880"/>
            </a:xfrm>
            <a:prstGeom prst="rect">
              <a:avLst/>
            </a:prstGeom>
            <a:solidFill>
              <a:schemeClr val="bg2">
                <a:lumMod val="90000"/>
              </a:schemeClr>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7" name="Rectangle 22"/>
            <p:cNvSpPr>
              <a:spLocks noChangeArrowheads="1"/>
            </p:cNvSpPr>
            <p:nvPr/>
          </p:nvSpPr>
          <p:spPr bwMode="auto">
            <a:xfrm flipH="1">
              <a:off x="113168580" y="108747196"/>
              <a:ext cx="331631" cy="3505880"/>
            </a:xfrm>
            <a:prstGeom prst="rect">
              <a:avLst/>
            </a:prstGeom>
            <a:gradFill flip="none" rotWithShape="1">
              <a:gsLst>
                <a:gs pos="0">
                  <a:schemeClr val="bg2">
                    <a:lumMod val="90000"/>
                    <a:shade val="30000"/>
                    <a:satMod val="115000"/>
                  </a:schemeClr>
                </a:gs>
                <a:gs pos="50000">
                  <a:schemeClr val="bg2">
                    <a:lumMod val="90000"/>
                    <a:shade val="67500"/>
                    <a:satMod val="115000"/>
                  </a:schemeClr>
                </a:gs>
                <a:gs pos="100000">
                  <a:schemeClr val="bg2">
                    <a:lumMod val="90000"/>
                    <a:shade val="100000"/>
                    <a:satMod val="115000"/>
                  </a:schemeClr>
                </a:gs>
              </a:gsLst>
              <a:lin ang="0" scaled="1"/>
              <a:tileRect/>
            </a:gra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11" name="Text Box 26"/>
            <p:cNvSpPr txBox="1">
              <a:spLocks noChangeArrowheads="1"/>
            </p:cNvSpPr>
            <p:nvPr/>
          </p:nvSpPr>
          <p:spPr bwMode="auto">
            <a:xfrm flipH="1">
              <a:off x="106955225" y="108461478"/>
              <a:ext cx="6364372" cy="2857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algn="ctr" defTabSz="766816" rtl="1" fontAlgn="base">
                <a:spcBef>
                  <a:spcPct val="0"/>
                </a:spcBef>
                <a:spcAft>
                  <a:spcPts val="587"/>
                </a:spcAft>
              </a:pPr>
              <a:r>
                <a:rPr lang="ar-SA" sz="2400" b="1" dirty="0">
                  <a:solidFill>
                    <a:srgbClr val="000000"/>
                  </a:solidFill>
                  <a:latin typeface="Arial" pitchFamily="34" charset="0"/>
                  <a:cs typeface="Arial" pitchFamily="34" charset="0"/>
                </a:rPr>
                <a:t>ثانياً : الصحاري الحجرية </a:t>
              </a:r>
              <a:r>
                <a:rPr lang="en-US" sz="2400" b="1" dirty="0">
                  <a:solidFill>
                    <a:srgbClr val="000000"/>
                  </a:solidFill>
                  <a:latin typeface="Arial" pitchFamily="34" charset="0"/>
                  <a:cs typeface="Arial" pitchFamily="34" charset="0"/>
                </a:rPr>
                <a:t>Stony Deserts </a:t>
              </a:r>
              <a:endParaRPr lang="en-US" sz="2400" b="1" dirty="0">
                <a:solidFill>
                  <a:srgbClr val="000000"/>
                </a:solidFill>
                <a:latin typeface="Arial" pitchFamily="34" charset="0"/>
                <a:cs typeface="Arial" pitchFamily="34" charset="0"/>
              </a:endParaRPr>
            </a:p>
          </p:txBody>
        </p:sp>
        <p:sp>
          <p:nvSpPr>
            <p:cNvPr id="13" name="Text Box 28"/>
            <p:cNvSpPr txBox="1">
              <a:spLocks noChangeArrowheads="1"/>
            </p:cNvSpPr>
            <p:nvPr/>
          </p:nvSpPr>
          <p:spPr bwMode="auto">
            <a:xfrm flipH="1">
              <a:off x="106943868" y="107967780"/>
              <a:ext cx="5781672" cy="4936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ctr" anchorCtr="0" compatLnSpc="1">
              <a:prstTxWarp prst="textNoShape">
                <a:avLst/>
              </a:prstTxWarp>
            </a:bodyPr>
            <a:lstStyle/>
            <a:p>
              <a:pPr lvl="0" algn="ctr" defTabSz="766816" fontAlgn="base">
                <a:spcBef>
                  <a:spcPct val="0"/>
                </a:spcBef>
                <a:spcAft>
                  <a:spcPct val="0"/>
                </a:spcAft>
              </a:pPr>
              <a:r>
                <a:rPr lang="ar-EG" sz="3600" cap="all" dirty="0">
                  <a:solidFill>
                    <a:srgbClr val="FFFF00"/>
                  </a:solidFill>
                  <a:effectLst>
                    <a:reflection blurRad="12700" stA="48000" endA="300" endPos="55000" dir="5400000" sy="-90000" algn="bl" rotWithShape="0"/>
                  </a:effectLst>
                  <a:latin typeface="Arial" pitchFamily="34" charset="0"/>
                  <a:cs typeface="Arial" pitchFamily="34" charset="0"/>
                </a:rPr>
                <a:t>جيومورفولوجية الأراضي الجافة</a:t>
              </a:r>
              <a:endParaRPr lang="ar-SA" sz="2300" dirty="0">
                <a:solidFill>
                  <a:srgbClr val="FFFF00"/>
                </a:solidFill>
                <a:latin typeface="Franklin Gothic Heavy" pitchFamily="34" charset="0"/>
                <a:cs typeface="Arial" pitchFamily="34" charset="0"/>
              </a:endParaRPr>
            </a:p>
          </p:txBody>
        </p:sp>
        <p:sp>
          <p:nvSpPr>
            <p:cNvPr id="20" name="Rectangle 30" hidden="1"/>
            <p:cNvSpPr>
              <a:spLocks noChangeArrowheads="1"/>
            </p:cNvSpPr>
            <p:nvPr/>
          </p:nvSpPr>
          <p:spPr bwMode="auto">
            <a:xfrm>
              <a:off x="108458176" y="109118630"/>
              <a:ext cx="675199" cy="675199"/>
            </a:xfrm>
            <a:prstGeom prst="rect">
              <a:avLst/>
            </a:prstGeom>
            <a:solidFill>
              <a:srgbClr val="FFFFFF"/>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15" name="Rectangle 32"/>
            <p:cNvSpPr>
              <a:spLocks noChangeArrowheads="1"/>
            </p:cNvSpPr>
            <p:nvPr/>
          </p:nvSpPr>
          <p:spPr bwMode="auto">
            <a:xfrm>
              <a:off x="113412252" y="107967780"/>
              <a:ext cx="88608" cy="4285296"/>
            </a:xfrm>
            <a:prstGeom prst="rect">
              <a:avLst/>
            </a:prstGeom>
            <a:solidFill>
              <a:srgbClr val="FF6600"/>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sp>
        <p:nvSpPr>
          <p:cNvPr id="26" name="AutoShape 32"/>
          <p:cNvSpPr>
            <a:spLocks noChangeArrowheads="1"/>
          </p:cNvSpPr>
          <p:nvPr/>
        </p:nvSpPr>
        <p:spPr bwMode="auto">
          <a:xfrm flipH="1">
            <a:off x="58089" y="3468317"/>
            <a:ext cx="7033922" cy="1156260"/>
          </a:xfrm>
          <a:prstGeom prst="roundRect">
            <a:avLst>
              <a:gd name="adj" fmla="val 8556"/>
            </a:avLst>
          </a:prstGeom>
          <a:solidFill>
            <a:schemeClr val="bg1"/>
          </a:solidFill>
          <a:ln w="9525" algn="in">
            <a:solidFill>
              <a:srgbClr val="FFCC0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27" name="AutoShape 33"/>
          <p:cNvSpPr>
            <a:spLocks noChangeArrowheads="1"/>
          </p:cNvSpPr>
          <p:nvPr/>
        </p:nvSpPr>
        <p:spPr bwMode="auto">
          <a:xfrm flipH="1">
            <a:off x="122743" y="4830405"/>
            <a:ext cx="7033922" cy="1911942"/>
          </a:xfrm>
          <a:prstGeom prst="roundRect">
            <a:avLst>
              <a:gd name="adj" fmla="val 5292"/>
            </a:avLst>
          </a:prstGeom>
          <a:solidFill>
            <a:schemeClr val="bg1"/>
          </a:solidFill>
          <a:ln w="9525" algn="in">
            <a:solidFill>
              <a:srgbClr val="FFCC0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29" name="AutoShape 35"/>
          <p:cNvSpPr>
            <a:spLocks noChangeArrowheads="1"/>
          </p:cNvSpPr>
          <p:nvPr/>
        </p:nvSpPr>
        <p:spPr bwMode="auto">
          <a:xfrm>
            <a:off x="2320478" y="1467792"/>
            <a:ext cx="6594669" cy="5354162"/>
          </a:xfrm>
          <a:prstGeom prst="roundRect">
            <a:avLst>
              <a:gd name="adj" fmla="val 4056"/>
            </a:avLst>
          </a:prstGeom>
          <a:solidFill>
            <a:srgbClr val="FFFFFF"/>
          </a:solidFill>
          <a:ln w="9525" algn="in">
            <a:solidFill>
              <a:srgbClr val="FFC00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30" name="Line 36"/>
          <p:cNvSpPr>
            <a:spLocks noChangeShapeType="1"/>
          </p:cNvSpPr>
          <p:nvPr/>
        </p:nvSpPr>
        <p:spPr bwMode="auto">
          <a:xfrm flipV="1">
            <a:off x="134466" y="1445431"/>
            <a:ext cx="0" cy="476107"/>
          </a:xfrm>
          <a:prstGeom prst="line">
            <a:avLst/>
          </a:prstGeom>
          <a:noFill/>
          <a:ln w="9525" algn="ctr">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33" name="Rectangle 39"/>
          <p:cNvSpPr>
            <a:spLocks noChangeArrowheads="1"/>
          </p:cNvSpPr>
          <p:nvPr/>
        </p:nvSpPr>
        <p:spPr bwMode="auto">
          <a:xfrm>
            <a:off x="2353044" y="1404812"/>
            <a:ext cx="6293430" cy="54411"/>
          </a:xfrm>
          <a:prstGeom prst="rect">
            <a:avLst/>
          </a:prstGeom>
          <a:solidFill>
            <a:srgbClr val="FFFFFF"/>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34" name="Line 40"/>
          <p:cNvSpPr>
            <a:spLocks noChangeShapeType="1"/>
          </p:cNvSpPr>
          <p:nvPr/>
        </p:nvSpPr>
        <p:spPr bwMode="auto">
          <a:xfrm>
            <a:off x="134467" y="1467792"/>
            <a:ext cx="8545155" cy="0"/>
          </a:xfrm>
          <a:prstGeom prst="line">
            <a:avLst/>
          </a:prstGeom>
          <a:noFill/>
          <a:ln w="9525" algn="ctr">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49" name="Text Box 55"/>
          <p:cNvSpPr txBox="1">
            <a:spLocks noChangeArrowheads="1"/>
          </p:cNvSpPr>
          <p:nvPr/>
        </p:nvSpPr>
        <p:spPr bwMode="auto">
          <a:xfrm flipH="1">
            <a:off x="122742" y="3468318"/>
            <a:ext cx="2075001" cy="11562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353" tIns="30353" rIns="30353" bIns="30353" numCol="1" anchor="ctr"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pPr algn="ctr" defTabSz="766816" fontAlgn="base">
              <a:spcBef>
                <a:spcPct val="0"/>
              </a:spcBef>
              <a:spcAft>
                <a:spcPct val="0"/>
              </a:spcAft>
            </a:pPr>
            <a:endParaRPr lang="ar-SA" sz="1800" dirty="0">
              <a:solidFill>
                <a:prstClr val="black"/>
              </a:solidFill>
              <a:latin typeface="Arial" pitchFamily="34" charset="0"/>
            </a:endParaRPr>
          </a:p>
        </p:txBody>
      </p:sp>
      <p:pic>
        <p:nvPicPr>
          <p:cNvPr id="28" name="Picture 2"/>
          <p:cNvPicPr>
            <a:picLocks noChangeArrowheads="1"/>
          </p:cNvPicPr>
          <p:nvPr/>
        </p:nvPicPr>
        <p:blipFill rotWithShape="1">
          <a:blip r:embed="rId3">
            <a:extLst>
              <a:ext uri="{28A0092B-C50C-407E-A947-70E740481C1C}">
                <a14:useLocalDpi xmlns:a14="http://schemas.microsoft.com/office/drawing/2010/main" val="0"/>
              </a:ext>
            </a:extLst>
          </a:blip>
          <a:srcRect l="70330" t="4544" r="4217" b="4453"/>
          <a:stretch/>
        </p:blipFill>
        <p:spPr bwMode="auto">
          <a:xfrm>
            <a:off x="7010497" y="1577366"/>
            <a:ext cx="1856376" cy="51428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عنصر نائب للنص 8"/>
          <p:cNvSpPr txBox="1">
            <a:spLocks/>
          </p:cNvSpPr>
          <p:nvPr/>
        </p:nvSpPr>
        <p:spPr>
          <a:xfrm>
            <a:off x="7038407" y="1852162"/>
            <a:ext cx="1828466" cy="4388571"/>
          </a:xfrm>
          <a:prstGeom prst="rect">
            <a:avLst/>
          </a:prstGeom>
          <a:ln>
            <a:solidFill>
              <a:schemeClr val="accent1"/>
            </a:solidFill>
          </a:ln>
        </p:spPr>
        <p:txBody>
          <a:bodyPr lIns="76682" tIns="38341" rIns="76682" bIns="38341"/>
          <a:lstStyle>
            <a:lvl1pPr marL="408874" indent="-408874" algn="r" defTabSz="1090331" rtl="1" eaLnBrk="1" latinLnBrk="0" hangingPunct="1">
              <a:spcBef>
                <a:spcPct val="20000"/>
              </a:spcBef>
              <a:buFont typeface="Arial" pitchFamily="34" charset="0"/>
              <a:buChar char="•"/>
              <a:defRPr sz="3800" kern="1200">
                <a:solidFill>
                  <a:schemeClr val="tx1"/>
                </a:solidFill>
                <a:latin typeface="+mn-lt"/>
                <a:ea typeface="+mn-ea"/>
                <a:cs typeface="+mn-cs"/>
              </a:defRPr>
            </a:lvl1pPr>
            <a:lvl2pPr marL="885894" indent="-340728" algn="r" defTabSz="1090331" rtl="1" eaLnBrk="1" latinLnBrk="0" hangingPunct="1">
              <a:spcBef>
                <a:spcPct val="20000"/>
              </a:spcBef>
              <a:buFont typeface="Arial" pitchFamily="34" charset="0"/>
              <a:buChar char="–"/>
              <a:defRPr sz="3300" kern="1200">
                <a:solidFill>
                  <a:schemeClr val="tx1"/>
                </a:solidFill>
                <a:latin typeface="+mn-lt"/>
                <a:ea typeface="+mn-ea"/>
                <a:cs typeface="+mn-cs"/>
              </a:defRPr>
            </a:lvl2pPr>
            <a:lvl3pPr marL="1362913" indent="-272583" algn="r" defTabSz="1090331" rtl="1" eaLnBrk="1" latinLnBrk="0" hangingPunct="1">
              <a:spcBef>
                <a:spcPct val="20000"/>
              </a:spcBef>
              <a:buFont typeface="Arial" pitchFamily="34" charset="0"/>
              <a:buChar char="•"/>
              <a:defRPr sz="2900" kern="1200">
                <a:solidFill>
                  <a:schemeClr val="tx1"/>
                </a:solidFill>
                <a:latin typeface="+mn-lt"/>
                <a:ea typeface="+mn-ea"/>
                <a:cs typeface="+mn-cs"/>
              </a:defRPr>
            </a:lvl3pPr>
            <a:lvl4pPr marL="1908078"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4pPr>
            <a:lvl5pPr marL="2453244"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5pPr>
            <a:lvl6pPr marL="2998409"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6pPr>
            <a:lvl7pPr marL="3543574"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7pPr>
            <a:lvl8pPr marL="4088740"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8pPr>
            <a:lvl9pPr marL="4633905"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just" defTabSz="766816" fontAlgn="base">
              <a:spcBef>
                <a:spcPct val="0"/>
              </a:spcBef>
              <a:spcAft>
                <a:spcPts val="671"/>
              </a:spcAft>
              <a:buNone/>
            </a:pPr>
            <a:r>
              <a:rPr lang="ar-EG" sz="1600" b="1" dirty="0" smtClean="0">
                <a:solidFill>
                  <a:srgbClr val="000000"/>
                </a:solidFill>
                <a:latin typeface="Arial" pitchFamily="34" charset="0"/>
                <a:cs typeface="Arial" pitchFamily="34" charset="0"/>
              </a:rPr>
              <a:t>    </a:t>
            </a:r>
            <a:endParaRPr lang="ar-SA" sz="1500" b="1" dirty="0">
              <a:solidFill>
                <a:srgbClr val="000000"/>
              </a:solidFill>
              <a:latin typeface="Arial" pitchFamily="34" charset="0"/>
              <a:cs typeface="Arial" pitchFamily="34" charset="0"/>
            </a:endParaRPr>
          </a:p>
        </p:txBody>
      </p:sp>
      <p:pic>
        <p:nvPicPr>
          <p:cNvPr id="7172" name="Picture 4" descr="E:\الجيومورفولوجيا\pic\الصحاري\الحمادة 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1261" y="1515232"/>
            <a:ext cx="2306445" cy="1568573"/>
          </a:xfrm>
          <a:prstGeom prst="rect">
            <a:avLst/>
          </a:prstGeom>
          <a:noFill/>
          <a:extLst>
            <a:ext uri="{909E8E84-426E-40DD-AFC4-6F175D3DCCD1}">
              <a14:hiddenFill xmlns:a14="http://schemas.microsoft.com/office/drawing/2010/main">
                <a:solidFill>
                  <a:srgbClr val="FFFFFF"/>
                </a:solidFill>
              </a14:hiddenFill>
            </a:ext>
          </a:extLst>
        </p:spPr>
      </p:pic>
      <p:sp>
        <p:nvSpPr>
          <p:cNvPr id="36" name="Text Box 59"/>
          <p:cNvSpPr txBox="1">
            <a:spLocks noChangeArrowheads="1"/>
          </p:cNvSpPr>
          <p:nvPr/>
        </p:nvSpPr>
        <p:spPr bwMode="auto">
          <a:xfrm flipH="1">
            <a:off x="304798" y="6096000"/>
            <a:ext cx="1892943" cy="6294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353" tIns="30353" rIns="30353" bIns="3035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pPr algn="ctr" defTabSz="766816" fontAlgn="base">
              <a:spcBef>
                <a:spcPct val="0"/>
              </a:spcBef>
              <a:spcAft>
                <a:spcPct val="0"/>
              </a:spcAft>
            </a:pPr>
            <a:r>
              <a:rPr lang="ar-EG" sz="1200" b="1" dirty="0" err="1">
                <a:solidFill>
                  <a:prstClr val="black"/>
                </a:solidFill>
                <a:latin typeface="Arial" pitchFamily="34" charset="0"/>
                <a:cs typeface="Arial" pitchFamily="34" charset="0"/>
              </a:rPr>
              <a:t>الحمادة</a:t>
            </a:r>
            <a:r>
              <a:rPr lang="ar-EG" sz="1200" b="1" dirty="0">
                <a:solidFill>
                  <a:prstClr val="black"/>
                </a:solidFill>
                <a:latin typeface="Arial" pitchFamily="34" charset="0"/>
                <a:cs typeface="Arial" pitchFamily="34" charset="0"/>
              </a:rPr>
              <a:t> الحمراء</a:t>
            </a:r>
          </a:p>
          <a:p>
            <a:pPr algn="ctr" defTabSz="766816" fontAlgn="base">
              <a:spcBef>
                <a:spcPct val="0"/>
              </a:spcBef>
              <a:spcAft>
                <a:spcPct val="0"/>
              </a:spcAft>
            </a:pPr>
            <a:r>
              <a:rPr lang="ar-EG" sz="1200" b="1" dirty="0">
                <a:solidFill>
                  <a:prstClr val="black"/>
                </a:solidFill>
                <a:latin typeface="Arial" pitchFamily="34" charset="0"/>
                <a:cs typeface="Arial" pitchFamily="34" charset="0"/>
              </a:rPr>
              <a:t> ليبيا</a:t>
            </a:r>
          </a:p>
          <a:p>
            <a:pPr algn="ctr" defTabSz="766816" fontAlgn="base">
              <a:spcBef>
                <a:spcPct val="0"/>
              </a:spcBef>
              <a:spcAft>
                <a:spcPct val="0"/>
              </a:spcAft>
            </a:pPr>
            <a:r>
              <a:rPr lang="ar-SA" sz="1200" dirty="0" smtClean="0">
                <a:solidFill>
                  <a:prstClr val="black"/>
                </a:solidFill>
                <a:latin typeface="Tw Cen MT Condensed Extra Bold" pitchFamily="34" charset="0"/>
              </a:rPr>
              <a:t>‏</a:t>
            </a:r>
            <a:endParaRPr lang="ar-SA" sz="1200" dirty="0">
              <a:solidFill>
                <a:prstClr val="black"/>
              </a:solidFill>
              <a:latin typeface="Tw Cen MT Condensed Extra Bold" pitchFamily="34" charset="0"/>
            </a:endParaRPr>
          </a:p>
        </p:txBody>
      </p:sp>
      <p:pic>
        <p:nvPicPr>
          <p:cNvPr id="7173" name="Picture 5" descr="E:\الجيومورفولوجيا\pic\الصحاري\الرق 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39942" y="1467792"/>
            <a:ext cx="2194560" cy="1645920"/>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E:\الجيومورفولوجيا\pic\الصحاري\الرق.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4467" y="1506465"/>
            <a:ext cx="2103120" cy="1577340"/>
          </a:xfrm>
          <a:prstGeom prst="rect">
            <a:avLst/>
          </a:prstGeom>
          <a:noFill/>
          <a:extLst>
            <a:ext uri="{909E8E84-426E-40DD-AFC4-6F175D3DCCD1}">
              <a14:hiddenFill xmlns:a14="http://schemas.microsoft.com/office/drawing/2010/main">
                <a:solidFill>
                  <a:srgbClr val="FFFFFF"/>
                </a:solidFill>
              </a14:hiddenFill>
            </a:ext>
          </a:extLst>
        </p:spPr>
      </p:pic>
      <p:pic>
        <p:nvPicPr>
          <p:cNvPr id="7175" name="Picture 7" descr="E:\الجيومورفولوجيا\pic\الصحاري\الرق 4.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4467" y="3120998"/>
            <a:ext cx="6800035" cy="3508402"/>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7092011" y="1921538"/>
            <a:ext cx="1828465" cy="3734356"/>
          </a:xfrm>
          <a:prstGeom prst="rect">
            <a:avLst/>
          </a:prstGeom>
        </p:spPr>
        <p:txBody>
          <a:bodyPr wrap="square">
            <a:spAutoFit/>
          </a:bodyPr>
          <a:lstStyle/>
          <a:p>
            <a:pPr lvl="0" algn="just" defTabSz="766816" rtl="1" fontAlgn="base">
              <a:spcBef>
                <a:spcPct val="0"/>
              </a:spcBef>
              <a:spcAft>
                <a:spcPts val="671"/>
              </a:spcAft>
            </a:pPr>
            <a:r>
              <a:rPr lang="ar-EG" sz="1500" b="1" dirty="0" smtClean="0">
                <a:solidFill>
                  <a:srgbClr val="000000"/>
                </a:solidFill>
                <a:latin typeface="Arial" pitchFamily="34" charset="0"/>
                <a:cs typeface="Arial" pitchFamily="34" charset="0"/>
              </a:rPr>
              <a:t>    </a:t>
            </a:r>
            <a:r>
              <a:rPr lang="ar-SA" sz="1500" b="1" dirty="0" smtClean="0">
                <a:solidFill>
                  <a:srgbClr val="000000"/>
                </a:solidFill>
                <a:latin typeface="Arial" pitchFamily="34" charset="0"/>
                <a:cs typeface="Arial" pitchFamily="34" charset="0"/>
              </a:rPr>
              <a:t>تعرف </a:t>
            </a:r>
            <a:r>
              <a:rPr lang="ar-SA" sz="1500" b="1" dirty="0">
                <a:solidFill>
                  <a:srgbClr val="000000"/>
                </a:solidFill>
                <a:latin typeface="Arial" pitchFamily="34" charset="0"/>
                <a:cs typeface="Arial" pitchFamily="34" charset="0"/>
              </a:rPr>
              <a:t>عادة بصحاري الرق </a:t>
            </a:r>
            <a:r>
              <a:rPr lang="en-US" sz="1500" b="1" dirty="0" err="1">
                <a:solidFill>
                  <a:srgbClr val="000000"/>
                </a:solidFill>
                <a:latin typeface="Arial" pitchFamily="34" charset="0"/>
                <a:cs typeface="Arial" pitchFamily="34" charset="0"/>
              </a:rPr>
              <a:t>Reg</a:t>
            </a:r>
            <a:r>
              <a:rPr lang="en-US" sz="1500" b="1" dirty="0">
                <a:solidFill>
                  <a:srgbClr val="000000"/>
                </a:solidFill>
                <a:latin typeface="Arial" pitchFamily="34" charset="0"/>
                <a:cs typeface="Arial" pitchFamily="34" charset="0"/>
              </a:rPr>
              <a:t> </a:t>
            </a:r>
            <a:r>
              <a:rPr lang="ar-EG" sz="1500" b="1" dirty="0">
                <a:solidFill>
                  <a:srgbClr val="000000"/>
                </a:solidFill>
                <a:latin typeface="Arial" pitchFamily="34" charset="0"/>
                <a:cs typeface="Arial" pitchFamily="34" charset="0"/>
              </a:rPr>
              <a:t> </a:t>
            </a:r>
            <a:r>
              <a:rPr lang="ar-SA" sz="1500" b="1" dirty="0">
                <a:solidFill>
                  <a:srgbClr val="000000"/>
                </a:solidFill>
                <a:latin typeface="Arial" pitchFamily="34" charset="0"/>
                <a:cs typeface="Arial" pitchFamily="34" charset="0"/>
              </a:rPr>
              <a:t>في الجزائر والسرير في ليبيا وجمهورية مصر العربية</a:t>
            </a:r>
            <a:r>
              <a:rPr lang="ar-EG" sz="1500" b="1" dirty="0">
                <a:solidFill>
                  <a:srgbClr val="000000"/>
                </a:solidFill>
                <a:latin typeface="Arial" pitchFamily="34" charset="0"/>
                <a:cs typeface="Arial" pitchFamily="34" charset="0"/>
              </a:rPr>
              <a:t>، وتغطي سطوحها الحجارة المحطمة والحصى المتنوع</a:t>
            </a:r>
            <a:r>
              <a:rPr lang="ar-SA" sz="1500" b="1" dirty="0" smtClean="0">
                <a:solidFill>
                  <a:srgbClr val="000000"/>
                </a:solidFill>
                <a:latin typeface="Arial" pitchFamily="34" charset="0"/>
                <a:cs typeface="Arial" pitchFamily="34" charset="0"/>
              </a:rPr>
              <a:t>.</a:t>
            </a:r>
            <a:endParaRPr lang="ar-EG" sz="1500" b="1" dirty="0" smtClean="0">
              <a:solidFill>
                <a:srgbClr val="000000"/>
              </a:solidFill>
              <a:latin typeface="Arial" pitchFamily="34" charset="0"/>
              <a:cs typeface="Arial" pitchFamily="34" charset="0"/>
            </a:endParaRPr>
          </a:p>
          <a:p>
            <a:pPr lvl="0" algn="just" defTabSz="766816" rtl="1" fontAlgn="base">
              <a:spcBef>
                <a:spcPct val="0"/>
              </a:spcBef>
              <a:spcAft>
                <a:spcPts val="671"/>
              </a:spcAft>
            </a:pPr>
            <a:endParaRPr lang="ar-EG" sz="1500" b="1" dirty="0">
              <a:solidFill>
                <a:srgbClr val="000000"/>
              </a:solidFill>
              <a:latin typeface="Arial" pitchFamily="34" charset="0"/>
              <a:cs typeface="Arial" pitchFamily="34" charset="0"/>
            </a:endParaRPr>
          </a:p>
          <a:p>
            <a:pPr lvl="0" algn="just" defTabSz="766816" rtl="1" fontAlgn="base">
              <a:spcBef>
                <a:spcPct val="0"/>
              </a:spcBef>
              <a:spcAft>
                <a:spcPts val="671"/>
              </a:spcAft>
            </a:pPr>
            <a:r>
              <a:rPr lang="ar-EG" sz="1500" b="1" dirty="0">
                <a:solidFill>
                  <a:srgbClr val="000000"/>
                </a:solidFill>
                <a:latin typeface="Arial" pitchFamily="34" charset="0"/>
                <a:cs typeface="Arial" pitchFamily="34" charset="0"/>
              </a:rPr>
              <a:t>    وغالباً سهول الرق: سهول واسعة منبسطة لمسافات كبيرة , تنتشر فوقها الرواسب من الأحجار والحصى و الزلط،  أما الرمال فأزيلت منها بفعل الرياح</a:t>
            </a:r>
            <a:endParaRPr lang="ar-SA" sz="1500" b="1"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549253958"/>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
          <p:cNvGrpSpPr>
            <a:grpSpLocks/>
          </p:cNvGrpSpPr>
          <p:nvPr/>
        </p:nvGrpSpPr>
        <p:grpSpPr bwMode="auto">
          <a:xfrm>
            <a:off x="-14421" y="0"/>
            <a:ext cx="9143346" cy="6857143"/>
            <a:chOff x="106855260" y="107967780"/>
            <a:chExt cx="6645600" cy="4285296"/>
          </a:xfrm>
        </p:grpSpPr>
        <p:sp>
          <p:nvSpPr>
            <p:cNvPr id="3" name="Rectangle 15"/>
            <p:cNvSpPr>
              <a:spLocks noChangeArrowheads="1"/>
            </p:cNvSpPr>
            <p:nvPr/>
          </p:nvSpPr>
          <p:spPr bwMode="auto">
            <a:xfrm flipH="1">
              <a:off x="106855260" y="107967780"/>
              <a:ext cx="6556992" cy="493698"/>
            </a:xfrm>
            <a:prstGeom prst="rect">
              <a:avLst/>
            </a:prstGeom>
            <a:solidFill>
              <a:srgbClr val="000000"/>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nvGrpSpPr>
            <p:cNvPr id="4" name="Group 16"/>
            <p:cNvGrpSpPr>
              <a:grpSpLocks/>
            </p:cNvGrpSpPr>
            <p:nvPr/>
          </p:nvGrpSpPr>
          <p:grpSpPr bwMode="auto">
            <a:xfrm>
              <a:off x="112947060" y="108101490"/>
              <a:ext cx="221520" cy="225428"/>
              <a:chOff x="112947060" y="108101490"/>
              <a:chExt cx="221520" cy="225428"/>
            </a:xfrm>
          </p:grpSpPr>
          <p:sp>
            <p:nvSpPr>
              <p:cNvPr id="22" name="AutoShape 17"/>
              <p:cNvSpPr>
                <a:spLocks noChangeArrowheads="1"/>
              </p:cNvSpPr>
              <p:nvPr/>
            </p:nvSpPr>
            <p:spPr bwMode="auto">
              <a:xfrm flipH="1">
                <a:off x="112947060" y="108101490"/>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23" name="AutoShape 18"/>
              <p:cNvSpPr>
                <a:spLocks noChangeArrowheads="1"/>
              </p:cNvSpPr>
              <p:nvPr/>
            </p:nvSpPr>
            <p:spPr bwMode="auto">
              <a:xfrm flipH="1">
                <a:off x="112947060" y="108192052"/>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24" name="AutoShape 19"/>
              <p:cNvSpPr>
                <a:spLocks noChangeArrowheads="1"/>
              </p:cNvSpPr>
              <p:nvPr/>
            </p:nvSpPr>
            <p:spPr bwMode="auto">
              <a:xfrm flipH="1">
                <a:off x="112947060" y="108283569"/>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sp>
          <p:nvSpPr>
            <p:cNvPr id="5" name="Rectangle 20"/>
            <p:cNvSpPr>
              <a:spLocks noChangeArrowheads="1"/>
            </p:cNvSpPr>
            <p:nvPr/>
          </p:nvSpPr>
          <p:spPr bwMode="auto">
            <a:xfrm flipH="1">
              <a:off x="106855260" y="108747196"/>
              <a:ext cx="6527735" cy="3505880"/>
            </a:xfrm>
            <a:prstGeom prst="rect">
              <a:avLst/>
            </a:prstGeom>
            <a:solidFill>
              <a:schemeClr val="bg2">
                <a:lumMod val="90000"/>
              </a:schemeClr>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7" name="Rectangle 22"/>
            <p:cNvSpPr>
              <a:spLocks noChangeArrowheads="1"/>
            </p:cNvSpPr>
            <p:nvPr/>
          </p:nvSpPr>
          <p:spPr bwMode="auto">
            <a:xfrm flipH="1">
              <a:off x="113168580" y="108747196"/>
              <a:ext cx="331631" cy="3505880"/>
            </a:xfrm>
            <a:prstGeom prst="rect">
              <a:avLst/>
            </a:prstGeom>
            <a:gradFill flip="none" rotWithShape="1">
              <a:gsLst>
                <a:gs pos="0">
                  <a:schemeClr val="bg2">
                    <a:lumMod val="90000"/>
                    <a:shade val="30000"/>
                    <a:satMod val="115000"/>
                  </a:schemeClr>
                </a:gs>
                <a:gs pos="50000">
                  <a:schemeClr val="bg2">
                    <a:lumMod val="90000"/>
                    <a:shade val="67500"/>
                    <a:satMod val="115000"/>
                  </a:schemeClr>
                </a:gs>
                <a:gs pos="100000">
                  <a:schemeClr val="bg2">
                    <a:lumMod val="90000"/>
                    <a:shade val="100000"/>
                    <a:satMod val="115000"/>
                  </a:schemeClr>
                </a:gs>
              </a:gsLst>
              <a:lin ang="0" scaled="1"/>
              <a:tileRect/>
            </a:gra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11" name="Text Box 26"/>
            <p:cNvSpPr txBox="1">
              <a:spLocks noChangeArrowheads="1"/>
            </p:cNvSpPr>
            <p:nvPr/>
          </p:nvSpPr>
          <p:spPr bwMode="auto">
            <a:xfrm flipH="1">
              <a:off x="106955225" y="108461478"/>
              <a:ext cx="6364372" cy="2857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algn="ctr" defTabSz="766816" rtl="1" fontAlgn="base">
                <a:spcBef>
                  <a:spcPct val="0"/>
                </a:spcBef>
                <a:spcAft>
                  <a:spcPts val="587"/>
                </a:spcAft>
              </a:pPr>
              <a:r>
                <a:rPr lang="ar-EG" sz="2400" b="1" dirty="0" smtClean="0">
                  <a:solidFill>
                    <a:srgbClr val="000000"/>
                  </a:solidFill>
                  <a:latin typeface="Arial" pitchFamily="34" charset="0"/>
                  <a:cs typeface="Arial" pitchFamily="34" charset="0"/>
                </a:rPr>
                <a:t>ثالثاً</a:t>
              </a:r>
              <a:r>
                <a:rPr lang="ar-SA" sz="2400" b="1" dirty="0" smtClean="0">
                  <a:solidFill>
                    <a:srgbClr val="000000"/>
                  </a:solidFill>
                  <a:latin typeface="Arial" pitchFamily="34" charset="0"/>
                  <a:cs typeface="Arial" pitchFamily="34" charset="0"/>
                </a:rPr>
                <a:t> </a:t>
              </a:r>
              <a:r>
                <a:rPr lang="ar-SA" sz="2400" b="1" dirty="0">
                  <a:solidFill>
                    <a:srgbClr val="000000"/>
                  </a:solidFill>
                  <a:latin typeface="Arial" pitchFamily="34" charset="0"/>
                  <a:cs typeface="Arial" pitchFamily="34" charset="0"/>
                </a:rPr>
                <a:t>: الصحاري الرملية </a:t>
              </a:r>
              <a:r>
                <a:rPr lang="en-US" sz="2400" b="1" dirty="0">
                  <a:solidFill>
                    <a:srgbClr val="000000"/>
                  </a:solidFill>
                  <a:latin typeface="Arial" pitchFamily="34" charset="0"/>
                  <a:cs typeface="Arial" pitchFamily="34" charset="0"/>
                </a:rPr>
                <a:t>Sandy Deserts </a:t>
              </a:r>
              <a:endParaRPr lang="ar-SA" sz="2400" dirty="0">
                <a:solidFill>
                  <a:srgbClr val="000000"/>
                </a:solidFill>
              </a:endParaRPr>
            </a:p>
          </p:txBody>
        </p:sp>
        <p:sp>
          <p:nvSpPr>
            <p:cNvPr id="13" name="Text Box 28"/>
            <p:cNvSpPr txBox="1">
              <a:spLocks noChangeArrowheads="1"/>
            </p:cNvSpPr>
            <p:nvPr/>
          </p:nvSpPr>
          <p:spPr bwMode="auto">
            <a:xfrm flipH="1">
              <a:off x="106943868" y="107967780"/>
              <a:ext cx="5781672" cy="4936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ctr" anchorCtr="0" compatLnSpc="1">
              <a:prstTxWarp prst="textNoShape">
                <a:avLst/>
              </a:prstTxWarp>
            </a:bodyPr>
            <a:lstStyle/>
            <a:p>
              <a:pPr algn="ctr" defTabSz="766816" fontAlgn="base">
                <a:spcBef>
                  <a:spcPct val="0"/>
                </a:spcBef>
                <a:spcAft>
                  <a:spcPct val="0"/>
                </a:spcAft>
              </a:pPr>
              <a:r>
                <a:rPr lang="ar-EG" sz="3600" cap="all" dirty="0">
                  <a:solidFill>
                    <a:srgbClr val="FFFF00"/>
                  </a:solidFill>
                  <a:effectLst>
                    <a:reflection blurRad="12700" stA="48000" endA="300" endPos="55000" dir="5400000" sy="-90000" algn="bl" rotWithShape="0"/>
                  </a:effectLst>
                  <a:latin typeface="Arial" pitchFamily="34" charset="0"/>
                  <a:cs typeface="Arial" pitchFamily="34" charset="0"/>
                </a:rPr>
                <a:t>جيومورفولوجية الأراضي الجافة</a:t>
              </a:r>
              <a:endParaRPr lang="ar-SA" sz="2300" dirty="0">
                <a:solidFill>
                  <a:srgbClr val="FFFF00"/>
                </a:solidFill>
                <a:latin typeface="Franklin Gothic Heavy" pitchFamily="34" charset="0"/>
                <a:cs typeface="Arial" pitchFamily="34" charset="0"/>
              </a:endParaRPr>
            </a:p>
          </p:txBody>
        </p:sp>
        <p:sp>
          <p:nvSpPr>
            <p:cNvPr id="20" name="Rectangle 30" hidden="1"/>
            <p:cNvSpPr>
              <a:spLocks noChangeArrowheads="1"/>
            </p:cNvSpPr>
            <p:nvPr/>
          </p:nvSpPr>
          <p:spPr bwMode="auto">
            <a:xfrm>
              <a:off x="108458176" y="109118630"/>
              <a:ext cx="675199" cy="675199"/>
            </a:xfrm>
            <a:prstGeom prst="rect">
              <a:avLst/>
            </a:prstGeom>
            <a:solidFill>
              <a:srgbClr val="FFFFFF"/>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15" name="Rectangle 32"/>
            <p:cNvSpPr>
              <a:spLocks noChangeArrowheads="1"/>
            </p:cNvSpPr>
            <p:nvPr/>
          </p:nvSpPr>
          <p:spPr bwMode="auto">
            <a:xfrm>
              <a:off x="113412252" y="107967780"/>
              <a:ext cx="88608" cy="4285296"/>
            </a:xfrm>
            <a:prstGeom prst="rect">
              <a:avLst/>
            </a:prstGeom>
            <a:solidFill>
              <a:srgbClr val="FF6600"/>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sp>
        <p:nvSpPr>
          <p:cNvPr id="26" name="AutoShape 32"/>
          <p:cNvSpPr>
            <a:spLocks noChangeArrowheads="1"/>
          </p:cNvSpPr>
          <p:nvPr/>
        </p:nvSpPr>
        <p:spPr bwMode="auto">
          <a:xfrm flipH="1">
            <a:off x="58089" y="3468317"/>
            <a:ext cx="7033922" cy="1156260"/>
          </a:xfrm>
          <a:prstGeom prst="roundRect">
            <a:avLst>
              <a:gd name="adj" fmla="val 8556"/>
            </a:avLst>
          </a:prstGeom>
          <a:solidFill>
            <a:schemeClr val="bg1"/>
          </a:solidFill>
          <a:ln w="9525" algn="in">
            <a:solidFill>
              <a:srgbClr val="FFCC0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27" name="AutoShape 33"/>
          <p:cNvSpPr>
            <a:spLocks noChangeArrowheads="1"/>
          </p:cNvSpPr>
          <p:nvPr/>
        </p:nvSpPr>
        <p:spPr bwMode="auto">
          <a:xfrm flipH="1">
            <a:off x="122743" y="4830405"/>
            <a:ext cx="7033922" cy="1911942"/>
          </a:xfrm>
          <a:prstGeom prst="roundRect">
            <a:avLst>
              <a:gd name="adj" fmla="val 5292"/>
            </a:avLst>
          </a:prstGeom>
          <a:solidFill>
            <a:schemeClr val="bg1"/>
          </a:solidFill>
          <a:ln w="9525" algn="in">
            <a:solidFill>
              <a:srgbClr val="FFCC0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29" name="AutoShape 35"/>
          <p:cNvSpPr>
            <a:spLocks noChangeArrowheads="1"/>
          </p:cNvSpPr>
          <p:nvPr/>
        </p:nvSpPr>
        <p:spPr bwMode="auto">
          <a:xfrm>
            <a:off x="2320478" y="1467792"/>
            <a:ext cx="6594669" cy="5354162"/>
          </a:xfrm>
          <a:prstGeom prst="roundRect">
            <a:avLst>
              <a:gd name="adj" fmla="val 4056"/>
            </a:avLst>
          </a:prstGeom>
          <a:solidFill>
            <a:srgbClr val="FFFFFF"/>
          </a:solidFill>
          <a:ln w="9525" algn="in">
            <a:solidFill>
              <a:srgbClr val="FFC00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30" name="Line 36"/>
          <p:cNvSpPr>
            <a:spLocks noChangeShapeType="1"/>
          </p:cNvSpPr>
          <p:nvPr/>
        </p:nvSpPr>
        <p:spPr bwMode="auto">
          <a:xfrm flipV="1">
            <a:off x="134466" y="1445431"/>
            <a:ext cx="0" cy="476107"/>
          </a:xfrm>
          <a:prstGeom prst="line">
            <a:avLst/>
          </a:prstGeom>
          <a:noFill/>
          <a:ln w="9525" algn="ctr">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33" name="Rectangle 39"/>
          <p:cNvSpPr>
            <a:spLocks noChangeArrowheads="1"/>
          </p:cNvSpPr>
          <p:nvPr/>
        </p:nvSpPr>
        <p:spPr bwMode="auto">
          <a:xfrm>
            <a:off x="2353044" y="1404812"/>
            <a:ext cx="6293430" cy="54411"/>
          </a:xfrm>
          <a:prstGeom prst="rect">
            <a:avLst/>
          </a:prstGeom>
          <a:solidFill>
            <a:srgbClr val="FFFFFF"/>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34" name="Line 40"/>
          <p:cNvSpPr>
            <a:spLocks noChangeShapeType="1"/>
          </p:cNvSpPr>
          <p:nvPr/>
        </p:nvSpPr>
        <p:spPr bwMode="auto">
          <a:xfrm>
            <a:off x="134467" y="1467792"/>
            <a:ext cx="8545155" cy="0"/>
          </a:xfrm>
          <a:prstGeom prst="line">
            <a:avLst/>
          </a:prstGeom>
          <a:noFill/>
          <a:ln w="9525" algn="ctr">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49" name="Text Box 55"/>
          <p:cNvSpPr txBox="1">
            <a:spLocks noChangeArrowheads="1"/>
          </p:cNvSpPr>
          <p:nvPr/>
        </p:nvSpPr>
        <p:spPr bwMode="auto">
          <a:xfrm flipH="1">
            <a:off x="122742" y="3468318"/>
            <a:ext cx="2075001" cy="11562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353" tIns="30353" rIns="30353" bIns="30353" numCol="1" anchor="ctr"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pPr algn="ctr" defTabSz="766816" fontAlgn="base">
              <a:spcBef>
                <a:spcPct val="0"/>
              </a:spcBef>
              <a:spcAft>
                <a:spcPct val="0"/>
              </a:spcAft>
            </a:pPr>
            <a:endParaRPr lang="ar-SA" sz="1800" dirty="0">
              <a:solidFill>
                <a:prstClr val="black"/>
              </a:solidFill>
              <a:latin typeface="Arial" pitchFamily="34" charset="0"/>
            </a:endParaRPr>
          </a:p>
        </p:txBody>
      </p:sp>
      <p:pic>
        <p:nvPicPr>
          <p:cNvPr id="28" name="Picture 2"/>
          <p:cNvPicPr>
            <a:picLocks noChangeArrowheads="1"/>
          </p:cNvPicPr>
          <p:nvPr/>
        </p:nvPicPr>
        <p:blipFill rotWithShape="1">
          <a:blip r:embed="rId3">
            <a:extLst>
              <a:ext uri="{28A0092B-C50C-407E-A947-70E740481C1C}">
                <a14:useLocalDpi xmlns:a14="http://schemas.microsoft.com/office/drawing/2010/main" val="0"/>
              </a:ext>
            </a:extLst>
          </a:blip>
          <a:srcRect l="70330" t="4544" r="4217" b="4453"/>
          <a:stretch/>
        </p:blipFill>
        <p:spPr bwMode="auto">
          <a:xfrm>
            <a:off x="7010497" y="1577366"/>
            <a:ext cx="1856376" cy="51428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عنصر نائب للنص 8"/>
          <p:cNvSpPr txBox="1">
            <a:spLocks/>
          </p:cNvSpPr>
          <p:nvPr/>
        </p:nvSpPr>
        <p:spPr>
          <a:xfrm>
            <a:off x="7038407" y="1852162"/>
            <a:ext cx="1828466" cy="4388571"/>
          </a:xfrm>
          <a:prstGeom prst="rect">
            <a:avLst/>
          </a:prstGeom>
          <a:ln>
            <a:solidFill>
              <a:schemeClr val="accent1"/>
            </a:solidFill>
          </a:ln>
        </p:spPr>
        <p:txBody>
          <a:bodyPr lIns="76682" tIns="38341" rIns="76682" bIns="38341"/>
          <a:lstStyle>
            <a:lvl1pPr marL="408874" indent="-408874" algn="r" defTabSz="1090331" rtl="1" eaLnBrk="1" latinLnBrk="0" hangingPunct="1">
              <a:spcBef>
                <a:spcPct val="20000"/>
              </a:spcBef>
              <a:buFont typeface="Arial" pitchFamily="34" charset="0"/>
              <a:buChar char="•"/>
              <a:defRPr sz="3800" kern="1200">
                <a:solidFill>
                  <a:schemeClr val="tx1"/>
                </a:solidFill>
                <a:latin typeface="+mn-lt"/>
                <a:ea typeface="+mn-ea"/>
                <a:cs typeface="+mn-cs"/>
              </a:defRPr>
            </a:lvl1pPr>
            <a:lvl2pPr marL="885894" indent="-340728" algn="r" defTabSz="1090331" rtl="1" eaLnBrk="1" latinLnBrk="0" hangingPunct="1">
              <a:spcBef>
                <a:spcPct val="20000"/>
              </a:spcBef>
              <a:buFont typeface="Arial" pitchFamily="34" charset="0"/>
              <a:buChar char="–"/>
              <a:defRPr sz="3300" kern="1200">
                <a:solidFill>
                  <a:schemeClr val="tx1"/>
                </a:solidFill>
                <a:latin typeface="+mn-lt"/>
                <a:ea typeface="+mn-ea"/>
                <a:cs typeface="+mn-cs"/>
              </a:defRPr>
            </a:lvl2pPr>
            <a:lvl3pPr marL="1362913" indent="-272583" algn="r" defTabSz="1090331" rtl="1" eaLnBrk="1" latinLnBrk="0" hangingPunct="1">
              <a:spcBef>
                <a:spcPct val="20000"/>
              </a:spcBef>
              <a:buFont typeface="Arial" pitchFamily="34" charset="0"/>
              <a:buChar char="•"/>
              <a:defRPr sz="2900" kern="1200">
                <a:solidFill>
                  <a:schemeClr val="tx1"/>
                </a:solidFill>
                <a:latin typeface="+mn-lt"/>
                <a:ea typeface="+mn-ea"/>
                <a:cs typeface="+mn-cs"/>
              </a:defRPr>
            </a:lvl3pPr>
            <a:lvl4pPr marL="1908078"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4pPr>
            <a:lvl5pPr marL="2453244"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5pPr>
            <a:lvl6pPr marL="2998409"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6pPr>
            <a:lvl7pPr marL="3543574"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7pPr>
            <a:lvl8pPr marL="4088740"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8pPr>
            <a:lvl9pPr marL="4633905"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just" defTabSz="766816" fontAlgn="base">
              <a:spcBef>
                <a:spcPct val="0"/>
              </a:spcBef>
              <a:spcAft>
                <a:spcPts val="671"/>
              </a:spcAft>
              <a:buNone/>
            </a:pPr>
            <a:r>
              <a:rPr lang="ar-EG" sz="1500" b="1" dirty="0" smtClean="0">
                <a:solidFill>
                  <a:srgbClr val="000000"/>
                </a:solidFill>
                <a:latin typeface="Arial" pitchFamily="34" charset="0"/>
                <a:cs typeface="Arial" pitchFamily="34" charset="0"/>
              </a:rPr>
              <a:t>       الصحاري </a:t>
            </a:r>
            <a:r>
              <a:rPr lang="ar-EG" sz="1500" b="1" dirty="0">
                <a:solidFill>
                  <a:srgbClr val="000000"/>
                </a:solidFill>
                <a:latin typeface="Arial" pitchFamily="34" charset="0"/>
                <a:cs typeface="Arial" pitchFamily="34" charset="0"/>
              </a:rPr>
              <a:t>الرملية وتعرف عادة بصحاري العرق </a:t>
            </a:r>
            <a:r>
              <a:rPr lang="en-US" sz="1500" b="1" dirty="0" smtClean="0">
                <a:solidFill>
                  <a:srgbClr val="000000"/>
                </a:solidFill>
                <a:latin typeface="Arial" pitchFamily="34" charset="0"/>
                <a:cs typeface="Arial" pitchFamily="34" charset="0"/>
              </a:rPr>
              <a:t>Erg</a:t>
            </a:r>
            <a:endParaRPr lang="ar-EG" sz="1500" b="1" dirty="0" smtClean="0">
              <a:solidFill>
                <a:srgbClr val="000000"/>
              </a:solidFill>
              <a:latin typeface="Arial" pitchFamily="34" charset="0"/>
              <a:cs typeface="Arial" pitchFamily="34" charset="0"/>
            </a:endParaRPr>
          </a:p>
          <a:p>
            <a:pPr marL="0" indent="0" algn="just" defTabSz="766816" fontAlgn="base">
              <a:spcBef>
                <a:spcPct val="0"/>
              </a:spcBef>
              <a:spcAft>
                <a:spcPts val="671"/>
              </a:spcAft>
              <a:buNone/>
            </a:pPr>
            <a:r>
              <a:rPr lang="ar-EG" sz="1500" b="1" dirty="0" smtClean="0">
                <a:solidFill>
                  <a:srgbClr val="000000"/>
                </a:solidFill>
                <a:latin typeface="Arial" pitchFamily="34" charset="0"/>
                <a:cs typeface="Arial" pitchFamily="34" charset="0"/>
              </a:rPr>
              <a:t> إذاً هي: </a:t>
            </a:r>
            <a:r>
              <a:rPr lang="ar-SA" sz="1500" b="1" dirty="0" smtClean="0">
                <a:solidFill>
                  <a:srgbClr val="000000"/>
                </a:solidFill>
                <a:latin typeface="Arial" pitchFamily="34" charset="0"/>
                <a:cs typeface="Arial" pitchFamily="34" charset="0"/>
              </a:rPr>
              <a:t>منطقة </a:t>
            </a:r>
            <a:r>
              <a:rPr lang="ar-SA" sz="1500" b="1" dirty="0">
                <a:solidFill>
                  <a:srgbClr val="000000"/>
                </a:solidFill>
                <a:latin typeface="Arial" pitchFamily="34" charset="0"/>
                <a:cs typeface="Arial" pitchFamily="34" charset="0"/>
              </a:rPr>
              <a:t>صحراوية </a:t>
            </a:r>
            <a:r>
              <a:rPr lang="ar-SA" sz="1500" b="1" dirty="0" smtClean="0">
                <a:solidFill>
                  <a:srgbClr val="000000"/>
                </a:solidFill>
                <a:latin typeface="Arial" pitchFamily="34" charset="0"/>
                <a:cs typeface="Arial" pitchFamily="34" charset="0"/>
              </a:rPr>
              <a:t>تتكون </a:t>
            </a:r>
            <a:r>
              <a:rPr lang="ar-SA" sz="1500" b="1" dirty="0">
                <a:solidFill>
                  <a:srgbClr val="000000"/>
                </a:solidFill>
                <a:latin typeface="Arial" pitchFamily="34" charset="0"/>
                <a:cs typeface="Arial" pitchFamily="34" charset="0"/>
              </a:rPr>
              <a:t>من كثبان </a:t>
            </a:r>
            <a:r>
              <a:rPr lang="ar-SA" sz="1500" b="1" dirty="0" smtClean="0">
                <a:solidFill>
                  <a:srgbClr val="000000"/>
                </a:solidFill>
                <a:latin typeface="Arial" pitchFamily="34" charset="0"/>
                <a:cs typeface="Arial" pitchFamily="34" charset="0"/>
              </a:rPr>
              <a:t>رملية</a:t>
            </a:r>
            <a:r>
              <a:rPr lang="ar-EG" sz="1500" b="1" dirty="0" smtClean="0">
                <a:solidFill>
                  <a:srgbClr val="000000"/>
                </a:solidFill>
                <a:latin typeface="Arial" pitchFamily="34" charset="0"/>
                <a:cs typeface="Arial" pitchFamily="34" charset="0"/>
              </a:rPr>
              <a:t> ومن أمثلتها:</a:t>
            </a:r>
          </a:p>
          <a:p>
            <a:pPr marL="0" indent="0" algn="just" defTabSz="766816" fontAlgn="base">
              <a:spcBef>
                <a:spcPct val="0"/>
              </a:spcBef>
              <a:spcAft>
                <a:spcPts val="671"/>
              </a:spcAft>
              <a:buNone/>
            </a:pPr>
            <a:r>
              <a:rPr lang="ar-EG" sz="1500" b="1" dirty="0" smtClean="0">
                <a:solidFill>
                  <a:srgbClr val="000000"/>
                </a:solidFill>
                <a:latin typeface="Arial" pitchFamily="34" charset="0"/>
                <a:cs typeface="Arial" pitchFamily="34" charset="0"/>
              </a:rPr>
              <a:t>       </a:t>
            </a:r>
            <a:r>
              <a:rPr lang="ar-SA" sz="1500" b="1" dirty="0" smtClean="0">
                <a:solidFill>
                  <a:srgbClr val="000000"/>
                </a:solidFill>
                <a:latin typeface="Arial" pitchFamily="34" charset="0"/>
                <a:cs typeface="Arial" pitchFamily="34" charset="0"/>
              </a:rPr>
              <a:t>العرق </a:t>
            </a:r>
            <a:r>
              <a:rPr lang="ar-SA" sz="1500" b="1" dirty="0">
                <a:solidFill>
                  <a:srgbClr val="000000"/>
                </a:solidFill>
                <a:latin typeface="Arial" pitchFamily="34" charset="0"/>
                <a:cs typeface="Arial" pitchFamily="34" charset="0"/>
              </a:rPr>
              <a:t>الغربي الكبير (ويعرف أيضا بـ بحر الرمال الغربي) </a:t>
            </a:r>
            <a:r>
              <a:rPr lang="ar-EG" sz="1500" b="1" dirty="0" smtClean="0">
                <a:solidFill>
                  <a:srgbClr val="000000"/>
                </a:solidFill>
                <a:latin typeface="Arial" pitchFamily="34" charset="0"/>
                <a:cs typeface="Arial" pitchFamily="34" charset="0"/>
              </a:rPr>
              <a:t>و</a:t>
            </a:r>
            <a:r>
              <a:rPr lang="ar-SA" sz="1500" b="1" dirty="0" smtClean="0">
                <a:solidFill>
                  <a:srgbClr val="000000"/>
                </a:solidFill>
                <a:latin typeface="Arial" pitchFamily="34" charset="0"/>
                <a:cs typeface="Arial" pitchFamily="34" charset="0"/>
              </a:rPr>
              <a:t>هو </a:t>
            </a:r>
            <a:r>
              <a:rPr lang="ar-SA" sz="1500" b="1" dirty="0">
                <a:solidFill>
                  <a:srgbClr val="000000"/>
                </a:solidFill>
                <a:latin typeface="Arial" pitchFamily="34" charset="0"/>
                <a:cs typeface="Arial" pitchFamily="34" charset="0"/>
              </a:rPr>
              <a:t>منطقة صحراوية تقع في الجنوب الغربي للجزائر تمتد على مساحة 80,000 كم² وتتكون من كثبان رملية تصل حتى 300م طولا. </a:t>
            </a:r>
            <a:endParaRPr lang="ar-EG" sz="1500" b="1" dirty="0" smtClean="0">
              <a:solidFill>
                <a:srgbClr val="000000"/>
              </a:solidFill>
              <a:latin typeface="Arial" pitchFamily="34" charset="0"/>
              <a:cs typeface="Arial" pitchFamily="34" charset="0"/>
            </a:endParaRPr>
          </a:p>
          <a:p>
            <a:pPr marL="0" indent="0" algn="just" defTabSz="766816" fontAlgn="base">
              <a:spcBef>
                <a:spcPct val="0"/>
              </a:spcBef>
              <a:spcAft>
                <a:spcPts val="671"/>
              </a:spcAft>
              <a:buNone/>
            </a:pPr>
            <a:r>
              <a:rPr lang="ar-EG" sz="1500" b="1" dirty="0" smtClean="0">
                <a:solidFill>
                  <a:srgbClr val="000000"/>
                </a:solidFill>
                <a:latin typeface="Arial" pitchFamily="34" charset="0"/>
                <a:cs typeface="Arial" pitchFamily="34" charset="0"/>
              </a:rPr>
              <a:t>  </a:t>
            </a:r>
            <a:r>
              <a:rPr lang="ar-SA" sz="1500" b="1" dirty="0" smtClean="0">
                <a:solidFill>
                  <a:srgbClr val="000000"/>
                </a:solidFill>
                <a:latin typeface="Arial" pitchFamily="34" charset="0"/>
                <a:cs typeface="Arial" pitchFamily="34" charset="0"/>
              </a:rPr>
              <a:t>عرق </a:t>
            </a:r>
            <a:r>
              <a:rPr lang="ar-SA" sz="1500" b="1" dirty="0" err="1">
                <a:solidFill>
                  <a:srgbClr val="000000"/>
                </a:solidFill>
                <a:latin typeface="Arial" pitchFamily="34" charset="0"/>
                <a:cs typeface="Arial" pitchFamily="34" charset="0"/>
              </a:rPr>
              <a:t>الشبي</a:t>
            </a:r>
            <a:r>
              <a:rPr lang="ar-SA" sz="1500" b="1" dirty="0">
                <a:solidFill>
                  <a:srgbClr val="000000"/>
                </a:solidFill>
                <a:latin typeface="Arial" pitchFamily="34" charset="0"/>
                <a:cs typeface="Arial" pitchFamily="34" charset="0"/>
              </a:rPr>
              <a:t> </a:t>
            </a:r>
            <a:r>
              <a:rPr lang="ar-EG" sz="1500" b="1" dirty="0" smtClean="0">
                <a:solidFill>
                  <a:srgbClr val="000000"/>
                </a:solidFill>
                <a:latin typeface="Arial" pitchFamily="34" charset="0"/>
                <a:cs typeface="Arial" pitchFamily="34" charset="0"/>
              </a:rPr>
              <a:t>ال</a:t>
            </a:r>
            <a:r>
              <a:rPr lang="ar-SA" sz="1500" b="1" dirty="0" smtClean="0">
                <a:solidFill>
                  <a:srgbClr val="000000"/>
                </a:solidFill>
                <a:latin typeface="Arial" pitchFamily="34" charset="0"/>
                <a:cs typeface="Arial" pitchFamily="34" charset="0"/>
              </a:rPr>
              <a:t>متواجد </a:t>
            </a:r>
            <a:r>
              <a:rPr lang="ar-SA" sz="1500" b="1" dirty="0">
                <a:solidFill>
                  <a:srgbClr val="000000"/>
                </a:solidFill>
                <a:latin typeface="Arial" pitchFamily="34" charset="0"/>
                <a:cs typeface="Arial" pitchFamily="34" charset="0"/>
              </a:rPr>
              <a:t>بصحراء </a:t>
            </a:r>
            <a:r>
              <a:rPr lang="ar-SA" sz="1500" b="1" dirty="0" err="1">
                <a:solidFill>
                  <a:srgbClr val="000000"/>
                </a:solidFill>
                <a:latin typeface="Arial" pitchFamily="34" charset="0"/>
                <a:cs typeface="Arial" pitchFamily="34" charset="0"/>
              </a:rPr>
              <a:t>مرزوݣة</a:t>
            </a:r>
            <a:r>
              <a:rPr lang="ar-SA" sz="1500" b="1" dirty="0">
                <a:solidFill>
                  <a:srgbClr val="000000"/>
                </a:solidFill>
                <a:latin typeface="Arial" pitchFamily="34" charset="0"/>
                <a:cs typeface="Arial" pitchFamily="34" charset="0"/>
              </a:rPr>
              <a:t> جنوب شرق </a:t>
            </a:r>
            <a:r>
              <a:rPr lang="ar-SA" sz="1500" b="1" dirty="0" smtClean="0">
                <a:solidFill>
                  <a:srgbClr val="000000"/>
                </a:solidFill>
                <a:latin typeface="Arial" pitchFamily="34" charset="0"/>
                <a:cs typeface="Arial" pitchFamily="34" charset="0"/>
              </a:rPr>
              <a:t>المغرب</a:t>
            </a:r>
            <a:r>
              <a:rPr lang="ar-EG" sz="1500" b="1" dirty="0" smtClean="0">
                <a:solidFill>
                  <a:srgbClr val="000000"/>
                </a:solidFill>
                <a:latin typeface="Arial" pitchFamily="34" charset="0"/>
                <a:cs typeface="Arial" pitchFamily="34" charset="0"/>
              </a:rPr>
              <a:t>.</a:t>
            </a:r>
            <a:endParaRPr lang="ar-SA" sz="1500" b="1" dirty="0">
              <a:solidFill>
                <a:srgbClr val="000000"/>
              </a:solidFill>
              <a:latin typeface="Arial" pitchFamily="34" charset="0"/>
              <a:cs typeface="Arial" pitchFamily="34" charset="0"/>
            </a:endParaRPr>
          </a:p>
        </p:txBody>
      </p:sp>
      <p:pic>
        <p:nvPicPr>
          <p:cNvPr id="8197" name="Picture 5" descr="E:\الجيومورفولوجيا\pic\الصحاري\عرق الشبي جنوب شرق المغرب.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9956" y="1538507"/>
            <a:ext cx="2228444" cy="1497857"/>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E:\الجيومورفولوجيا\pic\الصحاري\العرق 4.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6834" y="1517703"/>
            <a:ext cx="2286000" cy="1518661"/>
          </a:xfrm>
          <a:prstGeom prst="rect">
            <a:avLst/>
          </a:prstGeom>
          <a:noFill/>
          <a:extLst>
            <a:ext uri="{909E8E84-426E-40DD-AFC4-6F175D3DCCD1}">
              <a14:hiddenFill xmlns:a14="http://schemas.microsoft.com/office/drawing/2010/main">
                <a:solidFill>
                  <a:srgbClr val="FFFFFF"/>
                </a:solidFill>
              </a14:hiddenFill>
            </a:ext>
          </a:extLst>
        </p:spPr>
      </p:pic>
      <p:pic>
        <p:nvPicPr>
          <p:cNvPr id="8199" name="Picture 7" descr="E:\الجيومورفولوجيا\pic\الصحاري\العرق 3.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4466" y="3124200"/>
            <a:ext cx="6868367" cy="3596023"/>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E:\الجيومورفولوجيا\pic\الصحاري\العرق.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77770" y="1575983"/>
            <a:ext cx="2194560" cy="14603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8782514"/>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
          <p:cNvGrpSpPr>
            <a:grpSpLocks/>
          </p:cNvGrpSpPr>
          <p:nvPr/>
        </p:nvGrpSpPr>
        <p:grpSpPr bwMode="auto">
          <a:xfrm>
            <a:off x="-14421" y="0"/>
            <a:ext cx="9143346" cy="6857143"/>
            <a:chOff x="106855260" y="107967780"/>
            <a:chExt cx="6645600" cy="4285296"/>
          </a:xfrm>
        </p:grpSpPr>
        <p:sp>
          <p:nvSpPr>
            <p:cNvPr id="3" name="Rectangle 15"/>
            <p:cNvSpPr>
              <a:spLocks noChangeArrowheads="1"/>
            </p:cNvSpPr>
            <p:nvPr/>
          </p:nvSpPr>
          <p:spPr bwMode="auto">
            <a:xfrm flipH="1">
              <a:off x="106855260" y="107967780"/>
              <a:ext cx="6556992" cy="493698"/>
            </a:xfrm>
            <a:prstGeom prst="rect">
              <a:avLst/>
            </a:prstGeom>
            <a:solidFill>
              <a:srgbClr val="000000"/>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nvGrpSpPr>
            <p:cNvPr id="4" name="Group 16"/>
            <p:cNvGrpSpPr>
              <a:grpSpLocks/>
            </p:cNvGrpSpPr>
            <p:nvPr/>
          </p:nvGrpSpPr>
          <p:grpSpPr bwMode="auto">
            <a:xfrm>
              <a:off x="112947060" y="108101490"/>
              <a:ext cx="221520" cy="225428"/>
              <a:chOff x="112947060" y="108101490"/>
              <a:chExt cx="221520" cy="225428"/>
            </a:xfrm>
          </p:grpSpPr>
          <p:sp>
            <p:nvSpPr>
              <p:cNvPr id="22" name="AutoShape 17"/>
              <p:cNvSpPr>
                <a:spLocks noChangeArrowheads="1"/>
              </p:cNvSpPr>
              <p:nvPr/>
            </p:nvSpPr>
            <p:spPr bwMode="auto">
              <a:xfrm flipH="1">
                <a:off x="112947060" y="108101490"/>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23" name="AutoShape 18"/>
              <p:cNvSpPr>
                <a:spLocks noChangeArrowheads="1"/>
              </p:cNvSpPr>
              <p:nvPr/>
            </p:nvSpPr>
            <p:spPr bwMode="auto">
              <a:xfrm flipH="1">
                <a:off x="112947060" y="108192052"/>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24" name="AutoShape 19"/>
              <p:cNvSpPr>
                <a:spLocks noChangeArrowheads="1"/>
              </p:cNvSpPr>
              <p:nvPr/>
            </p:nvSpPr>
            <p:spPr bwMode="auto">
              <a:xfrm flipH="1">
                <a:off x="112947060" y="108283569"/>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sp>
          <p:nvSpPr>
            <p:cNvPr id="5" name="Rectangle 20"/>
            <p:cNvSpPr>
              <a:spLocks noChangeArrowheads="1"/>
            </p:cNvSpPr>
            <p:nvPr/>
          </p:nvSpPr>
          <p:spPr bwMode="auto">
            <a:xfrm flipH="1">
              <a:off x="106855260" y="108747196"/>
              <a:ext cx="6527735" cy="3505880"/>
            </a:xfrm>
            <a:prstGeom prst="rect">
              <a:avLst/>
            </a:prstGeom>
            <a:solidFill>
              <a:schemeClr val="bg2">
                <a:lumMod val="90000"/>
              </a:schemeClr>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7" name="Rectangle 22"/>
            <p:cNvSpPr>
              <a:spLocks noChangeArrowheads="1"/>
            </p:cNvSpPr>
            <p:nvPr/>
          </p:nvSpPr>
          <p:spPr bwMode="auto">
            <a:xfrm flipH="1">
              <a:off x="113168580" y="108747196"/>
              <a:ext cx="331631" cy="3505880"/>
            </a:xfrm>
            <a:prstGeom prst="rect">
              <a:avLst/>
            </a:prstGeom>
            <a:gradFill flip="none" rotWithShape="1">
              <a:gsLst>
                <a:gs pos="0">
                  <a:schemeClr val="bg2">
                    <a:lumMod val="90000"/>
                    <a:shade val="30000"/>
                    <a:satMod val="115000"/>
                  </a:schemeClr>
                </a:gs>
                <a:gs pos="50000">
                  <a:schemeClr val="bg2">
                    <a:lumMod val="90000"/>
                    <a:shade val="67500"/>
                    <a:satMod val="115000"/>
                  </a:schemeClr>
                </a:gs>
                <a:gs pos="100000">
                  <a:schemeClr val="bg2">
                    <a:lumMod val="90000"/>
                    <a:shade val="100000"/>
                    <a:satMod val="115000"/>
                  </a:schemeClr>
                </a:gs>
              </a:gsLst>
              <a:lin ang="0" scaled="1"/>
              <a:tileRect/>
            </a:gra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11" name="Text Box 26"/>
            <p:cNvSpPr txBox="1">
              <a:spLocks noChangeArrowheads="1"/>
            </p:cNvSpPr>
            <p:nvPr/>
          </p:nvSpPr>
          <p:spPr bwMode="auto">
            <a:xfrm flipH="1">
              <a:off x="106955225" y="108461478"/>
              <a:ext cx="6364372" cy="2857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algn="ctr" defTabSz="766816" rtl="1" fontAlgn="base">
                <a:spcBef>
                  <a:spcPct val="0"/>
                </a:spcBef>
                <a:spcAft>
                  <a:spcPts val="587"/>
                </a:spcAft>
              </a:pPr>
              <a:r>
                <a:rPr lang="ar-EG" sz="2400" b="1" dirty="0" smtClean="0">
                  <a:solidFill>
                    <a:srgbClr val="000000"/>
                  </a:solidFill>
                  <a:latin typeface="Arial" pitchFamily="34" charset="0"/>
                  <a:cs typeface="Arial" pitchFamily="34" charset="0"/>
                </a:rPr>
                <a:t>رابعاً</a:t>
              </a:r>
              <a:r>
                <a:rPr lang="ar-SA" sz="2400" b="1" dirty="0" smtClean="0">
                  <a:solidFill>
                    <a:srgbClr val="000000"/>
                  </a:solidFill>
                  <a:latin typeface="Arial" pitchFamily="34" charset="0"/>
                  <a:cs typeface="Arial" pitchFamily="34" charset="0"/>
                </a:rPr>
                <a:t> </a:t>
              </a:r>
              <a:r>
                <a:rPr lang="ar-SA" sz="2400" b="1" dirty="0">
                  <a:solidFill>
                    <a:srgbClr val="000000"/>
                  </a:solidFill>
                  <a:latin typeface="Arial" pitchFamily="34" charset="0"/>
                  <a:cs typeface="Arial" pitchFamily="34" charset="0"/>
                </a:rPr>
                <a:t>: </a:t>
              </a:r>
              <a:r>
                <a:rPr lang="ar-EG" sz="2400" b="1" dirty="0" smtClean="0">
                  <a:solidFill>
                    <a:srgbClr val="000000"/>
                  </a:solidFill>
                  <a:latin typeface="Arial" pitchFamily="34" charset="0"/>
                  <a:cs typeface="Arial" pitchFamily="34" charset="0"/>
                </a:rPr>
                <a:t>ا</a:t>
              </a:r>
              <a:r>
                <a:rPr lang="ar-SA" sz="2400" b="1" dirty="0" smtClean="0">
                  <a:solidFill>
                    <a:srgbClr val="000000"/>
                  </a:solidFill>
                  <a:latin typeface="Arial" pitchFamily="34" charset="0"/>
                  <a:cs typeface="Arial" pitchFamily="34" charset="0"/>
                </a:rPr>
                <a:t>لتلال المفردة</a:t>
              </a:r>
              <a:r>
                <a:rPr lang="en-US" sz="2400" b="1" dirty="0" smtClean="0">
                  <a:solidFill>
                    <a:srgbClr val="000000"/>
                  </a:solidFill>
                  <a:latin typeface="Arial" pitchFamily="34" charset="0"/>
                  <a:cs typeface="Arial" pitchFamily="34" charset="0"/>
                </a:rPr>
                <a:t>Hills </a:t>
              </a:r>
              <a:r>
                <a:rPr lang="en-US" sz="2400" b="1" dirty="0">
                  <a:solidFill>
                    <a:srgbClr val="000000"/>
                  </a:solidFill>
                  <a:latin typeface="Arial" pitchFamily="34" charset="0"/>
                  <a:cs typeface="Arial" pitchFamily="34" charset="0"/>
                </a:rPr>
                <a:t>Deserts </a:t>
              </a:r>
              <a:endParaRPr lang="ar-SA" sz="2400" dirty="0">
                <a:solidFill>
                  <a:srgbClr val="000000"/>
                </a:solidFill>
              </a:endParaRPr>
            </a:p>
          </p:txBody>
        </p:sp>
        <p:sp>
          <p:nvSpPr>
            <p:cNvPr id="13" name="Text Box 28"/>
            <p:cNvSpPr txBox="1">
              <a:spLocks noChangeArrowheads="1"/>
            </p:cNvSpPr>
            <p:nvPr/>
          </p:nvSpPr>
          <p:spPr bwMode="auto">
            <a:xfrm flipH="1">
              <a:off x="106943868" y="107967780"/>
              <a:ext cx="5781672" cy="4936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ctr" anchorCtr="0" compatLnSpc="1">
              <a:prstTxWarp prst="textNoShape">
                <a:avLst/>
              </a:prstTxWarp>
            </a:bodyPr>
            <a:lstStyle/>
            <a:p>
              <a:pPr algn="ctr" defTabSz="766816" fontAlgn="base">
                <a:spcBef>
                  <a:spcPct val="0"/>
                </a:spcBef>
                <a:spcAft>
                  <a:spcPct val="0"/>
                </a:spcAft>
              </a:pPr>
              <a:r>
                <a:rPr lang="ar-EG" sz="3600" cap="all" dirty="0">
                  <a:solidFill>
                    <a:srgbClr val="FFFF00"/>
                  </a:solidFill>
                  <a:effectLst>
                    <a:reflection blurRad="12700" stA="48000" endA="300" endPos="55000" dir="5400000" sy="-90000" algn="bl" rotWithShape="0"/>
                  </a:effectLst>
                  <a:latin typeface="Arial" pitchFamily="34" charset="0"/>
                  <a:cs typeface="Arial" pitchFamily="34" charset="0"/>
                </a:rPr>
                <a:t>جيومورفولوجية الأراضي الجافة</a:t>
              </a:r>
              <a:endParaRPr lang="ar-SA" sz="2300" dirty="0">
                <a:solidFill>
                  <a:srgbClr val="FFFF00"/>
                </a:solidFill>
                <a:latin typeface="Franklin Gothic Heavy" pitchFamily="34" charset="0"/>
                <a:cs typeface="Arial" pitchFamily="34" charset="0"/>
              </a:endParaRPr>
            </a:p>
          </p:txBody>
        </p:sp>
        <p:sp>
          <p:nvSpPr>
            <p:cNvPr id="20" name="Rectangle 30" hidden="1"/>
            <p:cNvSpPr>
              <a:spLocks noChangeArrowheads="1"/>
            </p:cNvSpPr>
            <p:nvPr/>
          </p:nvSpPr>
          <p:spPr bwMode="auto">
            <a:xfrm>
              <a:off x="108458176" y="109118630"/>
              <a:ext cx="675199" cy="675199"/>
            </a:xfrm>
            <a:prstGeom prst="rect">
              <a:avLst/>
            </a:prstGeom>
            <a:solidFill>
              <a:srgbClr val="FFFFFF"/>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15" name="Rectangle 32"/>
            <p:cNvSpPr>
              <a:spLocks noChangeArrowheads="1"/>
            </p:cNvSpPr>
            <p:nvPr/>
          </p:nvSpPr>
          <p:spPr bwMode="auto">
            <a:xfrm>
              <a:off x="113412252" y="107967780"/>
              <a:ext cx="88608" cy="4285296"/>
            </a:xfrm>
            <a:prstGeom prst="rect">
              <a:avLst/>
            </a:prstGeom>
            <a:solidFill>
              <a:srgbClr val="FF6600"/>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sp>
        <p:nvSpPr>
          <p:cNvPr id="26" name="AutoShape 32"/>
          <p:cNvSpPr>
            <a:spLocks noChangeArrowheads="1"/>
          </p:cNvSpPr>
          <p:nvPr/>
        </p:nvSpPr>
        <p:spPr bwMode="auto">
          <a:xfrm flipH="1">
            <a:off x="58089" y="3468317"/>
            <a:ext cx="7033922" cy="1156260"/>
          </a:xfrm>
          <a:prstGeom prst="roundRect">
            <a:avLst>
              <a:gd name="adj" fmla="val 8556"/>
            </a:avLst>
          </a:prstGeom>
          <a:solidFill>
            <a:schemeClr val="bg1"/>
          </a:solidFill>
          <a:ln w="9525" algn="in">
            <a:solidFill>
              <a:srgbClr val="FFCC0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27" name="AutoShape 33"/>
          <p:cNvSpPr>
            <a:spLocks noChangeArrowheads="1"/>
          </p:cNvSpPr>
          <p:nvPr/>
        </p:nvSpPr>
        <p:spPr bwMode="auto">
          <a:xfrm flipH="1">
            <a:off x="122743" y="4830405"/>
            <a:ext cx="7033922" cy="1911942"/>
          </a:xfrm>
          <a:prstGeom prst="roundRect">
            <a:avLst>
              <a:gd name="adj" fmla="val 5292"/>
            </a:avLst>
          </a:prstGeom>
          <a:solidFill>
            <a:schemeClr val="bg1"/>
          </a:solidFill>
          <a:ln w="9525" algn="in">
            <a:solidFill>
              <a:srgbClr val="FFCC0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29" name="AutoShape 35"/>
          <p:cNvSpPr>
            <a:spLocks noChangeArrowheads="1"/>
          </p:cNvSpPr>
          <p:nvPr/>
        </p:nvSpPr>
        <p:spPr bwMode="auto">
          <a:xfrm>
            <a:off x="2320478" y="1467792"/>
            <a:ext cx="6594669" cy="5354162"/>
          </a:xfrm>
          <a:prstGeom prst="roundRect">
            <a:avLst>
              <a:gd name="adj" fmla="val 4056"/>
            </a:avLst>
          </a:prstGeom>
          <a:solidFill>
            <a:srgbClr val="FFFFFF"/>
          </a:solidFill>
          <a:ln w="9525" algn="in">
            <a:solidFill>
              <a:srgbClr val="FFC00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30" name="Line 36"/>
          <p:cNvSpPr>
            <a:spLocks noChangeShapeType="1"/>
          </p:cNvSpPr>
          <p:nvPr/>
        </p:nvSpPr>
        <p:spPr bwMode="auto">
          <a:xfrm flipV="1">
            <a:off x="134466" y="1445431"/>
            <a:ext cx="0" cy="476107"/>
          </a:xfrm>
          <a:prstGeom prst="line">
            <a:avLst/>
          </a:prstGeom>
          <a:noFill/>
          <a:ln w="9525" algn="ctr">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33" name="Rectangle 39"/>
          <p:cNvSpPr>
            <a:spLocks noChangeArrowheads="1"/>
          </p:cNvSpPr>
          <p:nvPr/>
        </p:nvSpPr>
        <p:spPr bwMode="auto">
          <a:xfrm>
            <a:off x="2353044" y="1404812"/>
            <a:ext cx="6293430" cy="54411"/>
          </a:xfrm>
          <a:prstGeom prst="rect">
            <a:avLst/>
          </a:prstGeom>
          <a:solidFill>
            <a:srgbClr val="FFFFFF"/>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34" name="Line 40"/>
          <p:cNvSpPr>
            <a:spLocks noChangeShapeType="1"/>
          </p:cNvSpPr>
          <p:nvPr/>
        </p:nvSpPr>
        <p:spPr bwMode="auto">
          <a:xfrm>
            <a:off x="134467" y="1467792"/>
            <a:ext cx="8545155" cy="0"/>
          </a:xfrm>
          <a:prstGeom prst="line">
            <a:avLst/>
          </a:prstGeom>
          <a:noFill/>
          <a:ln w="9525" algn="ctr">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49" name="Text Box 55"/>
          <p:cNvSpPr txBox="1">
            <a:spLocks noChangeArrowheads="1"/>
          </p:cNvSpPr>
          <p:nvPr/>
        </p:nvSpPr>
        <p:spPr bwMode="auto">
          <a:xfrm flipH="1">
            <a:off x="122742" y="3468318"/>
            <a:ext cx="2075001" cy="11562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353" tIns="30353" rIns="30353" bIns="30353" numCol="1" anchor="ctr"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pPr algn="ctr" defTabSz="766816" fontAlgn="base">
              <a:spcBef>
                <a:spcPct val="0"/>
              </a:spcBef>
              <a:spcAft>
                <a:spcPct val="0"/>
              </a:spcAft>
            </a:pPr>
            <a:endParaRPr lang="ar-SA" sz="1800" dirty="0">
              <a:solidFill>
                <a:prstClr val="black"/>
              </a:solidFill>
              <a:latin typeface="Arial" pitchFamily="34" charset="0"/>
            </a:endParaRPr>
          </a:p>
        </p:txBody>
      </p:sp>
      <p:pic>
        <p:nvPicPr>
          <p:cNvPr id="28" name="Picture 2"/>
          <p:cNvPicPr>
            <a:picLocks noChangeArrowheads="1"/>
          </p:cNvPicPr>
          <p:nvPr/>
        </p:nvPicPr>
        <p:blipFill rotWithShape="1">
          <a:blip r:embed="rId3">
            <a:extLst>
              <a:ext uri="{28A0092B-C50C-407E-A947-70E740481C1C}">
                <a14:useLocalDpi xmlns:a14="http://schemas.microsoft.com/office/drawing/2010/main" val="0"/>
              </a:ext>
            </a:extLst>
          </a:blip>
          <a:srcRect l="70330" t="4544" r="4217" b="4453"/>
          <a:stretch/>
        </p:blipFill>
        <p:spPr bwMode="auto">
          <a:xfrm>
            <a:off x="7010497" y="1577366"/>
            <a:ext cx="1856376" cy="51428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عنصر نائب للنص 8"/>
          <p:cNvSpPr txBox="1">
            <a:spLocks/>
          </p:cNvSpPr>
          <p:nvPr/>
        </p:nvSpPr>
        <p:spPr>
          <a:xfrm>
            <a:off x="7038407" y="1852162"/>
            <a:ext cx="1828466" cy="4388571"/>
          </a:xfrm>
          <a:prstGeom prst="rect">
            <a:avLst/>
          </a:prstGeom>
          <a:ln>
            <a:solidFill>
              <a:schemeClr val="accent1"/>
            </a:solidFill>
          </a:ln>
        </p:spPr>
        <p:txBody>
          <a:bodyPr lIns="76682" tIns="38341" rIns="76682" bIns="38341"/>
          <a:lstStyle>
            <a:lvl1pPr marL="408874" indent="-408874" algn="r" defTabSz="1090331" rtl="1" eaLnBrk="1" latinLnBrk="0" hangingPunct="1">
              <a:spcBef>
                <a:spcPct val="20000"/>
              </a:spcBef>
              <a:buFont typeface="Arial" pitchFamily="34" charset="0"/>
              <a:buChar char="•"/>
              <a:defRPr sz="3800" kern="1200">
                <a:solidFill>
                  <a:schemeClr val="tx1"/>
                </a:solidFill>
                <a:latin typeface="+mn-lt"/>
                <a:ea typeface="+mn-ea"/>
                <a:cs typeface="+mn-cs"/>
              </a:defRPr>
            </a:lvl1pPr>
            <a:lvl2pPr marL="885894" indent="-340728" algn="r" defTabSz="1090331" rtl="1" eaLnBrk="1" latinLnBrk="0" hangingPunct="1">
              <a:spcBef>
                <a:spcPct val="20000"/>
              </a:spcBef>
              <a:buFont typeface="Arial" pitchFamily="34" charset="0"/>
              <a:buChar char="–"/>
              <a:defRPr sz="3300" kern="1200">
                <a:solidFill>
                  <a:schemeClr val="tx1"/>
                </a:solidFill>
                <a:latin typeface="+mn-lt"/>
                <a:ea typeface="+mn-ea"/>
                <a:cs typeface="+mn-cs"/>
              </a:defRPr>
            </a:lvl2pPr>
            <a:lvl3pPr marL="1362913" indent="-272583" algn="r" defTabSz="1090331" rtl="1" eaLnBrk="1" latinLnBrk="0" hangingPunct="1">
              <a:spcBef>
                <a:spcPct val="20000"/>
              </a:spcBef>
              <a:buFont typeface="Arial" pitchFamily="34" charset="0"/>
              <a:buChar char="•"/>
              <a:defRPr sz="2900" kern="1200">
                <a:solidFill>
                  <a:schemeClr val="tx1"/>
                </a:solidFill>
                <a:latin typeface="+mn-lt"/>
                <a:ea typeface="+mn-ea"/>
                <a:cs typeface="+mn-cs"/>
              </a:defRPr>
            </a:lvl3pPr>
            <a:lvl4pPr marL="1908078"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4pPr>
            <a:lvl5pPr marL="2453244"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5pPr>
            <a:lvl6pPr marL="2998409"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6pPr>
            <a:lvl7pPr marL="3543574"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7pPr>
            <a:lvl8pPr marL="4088740"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8pPr>
            <a:lvl9pPr marL="4633905"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just" defTabSz="766816" fontAlgn="base">
              <a:spcBef>
                <a:spcPct val="0"/>
              </a:spcBef>
              <a:spcAft>
                <a:spcPts val="671"/>
              </a:spcAft>
              <a:buNone/>
            </a:pPr>
            <a:r>
              <a:rPr lang="ar-EG" sz="1500" b="1" dirty="0" smtClean="0">
                <a:solidFill>
                  <a:srgbClr val="000000"/>
                </a:solidFill>
                <a:latin typeface="Arial" pitchFamily="34" charset="0"/>
                <a:cs typeface="Arial" pitchFamily="34" charset="0"/>
              </a:rPr>
              <a:t>       </a:t>
            </a:r>
            <a:r>
              <a:rPr lang="ar-EG" sz="1500" b="1" dirty="0">
                <a:solidFill>
                  <a:srgbClr val="000000"/>
                </a:solidFill>
                <a:latin typeface="Arial" pitchFamily="34" charset="0"/>
                <a:cs typeface="Arial" pitchFamily="34" charset="0"/>
              </a:rPr>
              <a:t>ا</a:t>
            </a:r>
            <a:r>
              <a:rPr lang="ar-EG" sz="1500" b="1" dirty="0" smtClean="0">
                <a:solidFill>
                  <a:srgbClr val="000000"/>
                </a:solidFill>
                <a:latin typeface="Arial" pitchFamily="34" charset="0"/>
                <a:cs typeface="Arial" pitchFamily="34" charset="0"/>
              </a:rPr>
              <a:t>لتلال </a:t>
            </a:r>
            <a:r>
              <a:rPr lang="ar-EG" sz="1500" b="1" dirty="0">
                <a:solidFill>
                  <a:srgbClr val="000000"/>
                </a:solidFill>
                <a:latin typeface="Arial" pitchFamily="34" charset="0"/>
                <a:cs typeface="Arial" pitchFamily="34" charset="0"/>
              </a:rPr>
              <a:t>المفردة : هي </a:t>
            </a:r>
            <a:r>
              <a:rPr lang="ar-EG" sz="1500" b="1" dirty="0" smtClean="0">
                <a:solidFill>
                  <a:srgbClr val="000000"/>
                </a:solidFill>
                <a:latin typeface="Arial" pitchFamily="34" charset="0"/>
                <a:cs typeface="Arial" pitchFamily="34" charset="0"/>
              </a:rPr>
              <a:t>تلال  </a:t>
            </a:r>
            <a:r>
              <a:rPr lang="ar-EG" sz="1500" b="1" dirty="0" err="1">
                <a:solidFill>
                  <a:srgbClr val="000000"/>
                </a:solidFill>
                <a:latin typeface="Arial" pitchFamily="34" charset="0"/>
                <a:cs typeface="Arial" pitchFamily="34" charset="0"/>
              </a:rPr>
              <a:t>قبابية</a:t>
            </a:r>
            <a:r>
              <a:rPr lang="ar-EG" sz="1500" b="1" dirty="0">
                <a:solidFill>
                  <a:srgbClr val="000000"/>
                </a:solidFill>
                <a:latin typeface="Arial" pitchFamily="34" charset="0"/>
                <a:cs typeface="Arial" pitchFamily="34" charset="0"/>
              </a:rPr>
              <a:t> أو مدببة الذرى وذات سفوح شديدة </a:t>
            </a:r>
            <a:r>
              <a:rPr lang="ar-EG" sz="1500" b="1" dirty="0" err="1" smtClean="0">
                <a:solidFill>
                  <a:srgbClr val="000000"/>
                </a:solidFill>
                <a:latin typeface="Arial" pitchFamily="34" charset="0"/>
                <a:cs typeface="Arial" pitchFamily="34" charset="0"/>
              </a:rPr>
              <a:t>الإنحدار</a:t>
            </a:r>
            <a:r>
              <a:rPr lang="ar-EG" sz="1500" b="1" dirty="0" smtClean="0">
                <a:solidFill>
                  <a:srgbClr val="000000"/>
                </a:solidFill>
                <a:latin typeface="Arial" pitchFamily="34" charset="0"/>
                <a:cs typeface="Arial" pitchFamily="34" charset="0"/>
              </a:rPr>
              <a:t>.</a:t>
            </a:r>
          </a:p>
          <a:p>
            <a:pPr marL="0" indent="0" algn="just" defTabSz="766816" fontAlgn="base">
              <a:spcBef>
                <a:spcPct val="0"/>
              </a:spcBef>
              <a:spcAft>
                <a:spcPts val="671"/>
              </a:spcAft>
              <a:buNone/>
            </a:pPr>
            <a:r>
              <a:rPr lang="ar-SA" sz="1500" b="1" dirty="0">
                <a:solidFill>
                  <a:srgbClr val="000000"/>
                </a:solidFill>
                <a:latin typeface="Arial" pitchFamily="34" charset="0"/>
                <a:cs typeface="Arial" pitchFamily="34" charset="0"/>
              </a:rPr>
              <a:t>تتكون </a:t>
            </a:r>
            <a:r>
              <a:rPr lang="ar-EG" sz="1500" b="1" dirty="0" smtClean="0">
                <a:solidFill>
                  <a:srgbClr val="000000"/>
                </a:solidFill>
                <a:latin typeface="Arial" pitchFamily="34" charset="0"/>
                <a:cs typeface="Arial" pitchFamily="34" charset="0"/>
              </a:rPr>
              <a:t>هذه التلال </a:t>
            </a:r>
            <a:r>
              <a:rPr lang="ar-SA" sz="1500" b="1" dirty="0" smtClean="0">
                <a:solidFill>
                  <a:srgbClr val="000000"/>
                </a:solidFill>
                <a:latin typeface="Arial" pitchFamily="34" charset="0"/>
                <a:cs typeface="Arial" pitchFamily="34" charset="0"/>
              </a:rPr>
              <a:t>نتيجة </a:t>
            </a:r>
            <a:r>
              <a:rPr lang="ar-SA" sz="1500" b="1" dirty="0">
                <a:solidFill>
                  <a:srgbClr val="000000"/>
                </a:solidFill>
                <a:latin typeface="Arial" pitchFamily="34" charset="0"/>
                <a:cs typeface="Arial" pitchFamily="34" charset="0"/>
              </a:rPr>
              <a:t>إزالة الجزء الأكبر من السطح الصخري بفعل النحت </a:t>
            </a:r>
            <a:r>
              <a:rPr lang="ar-SA" sz="1500" b="1" dirty="0" smtClean="0">
                <a:solidFill>
                  <a:srgbClr val="000000"/>
                </a:solidFill>
                <a:latin typeface="Arial" pitchFamily="34" charset="0"/>
                <a:cs typeface="Arial" pitchFamily="34" charset="0"/>
              </a:rPr>
              <a:t>الهوائي</a:t>
            </a:r>
            <a:r>
              <a:rPr lang="ar-EG" sz="1500" b="1" dirty="0" smtClean="0">
                <a:solidFill>
                  <a:srgbClr val="000000"/>
                </a:solidFill>
                <a:latin typeface="Arial" pitchFamily="34" charset="0"/>
                <a:cs typeface="Arial" pitchFamily="34" charset="0"/>
              </a:rPr>
              <a:t>.</a:t>
            </a:r>
          </a:p>
          <a:p>
            <a:pPr marL="0" indent="0" algn="just" defTabSz="766816" fontAlgn="base">
              <a:spcBef>
                <a:spcPct val="0"/>
              </a:spcBef>
              <a:spcAft>
                <a:spcPts val="671"/>
              </a:spcAft>
              <a:buNone/>
            </a:pPr>
            <a:r>
              <a:rPr lang="ar-EG" sz="1500" b="1" dirty="0" smtClean="0">
                <a:solidFill>
                  <a:srgbClr val="000000"/>
                </a:solidFill>
                <a:latin typeface="Arial" pitchFamily="34" charset="0"/>
                <a:cs typeface="Arial" pitchFamily="34" charset="0"/>
              </a:rPr>
              <a:t>إذاً فهي </a:t>
            </a:r>
            <a:r>
              <a:rPr lang="ar-SA" sz="1500" b="1" dirty="0" smtClean="0">
                <a:solidFill>
                  <a:srgbClr val="000000"/>
                </a:solidFill>
                <a:latin typeface="Arial" pitchFamily="34" charset="0"/>
                <a:cs typeface="Arial" pitchFamily="34" charset="0"/>
              </a:rPr>
              <a:t>تنشأ </a:t>
            </a:r>
            <a:r>
              <a:rPr lang="ar-SA" sz="1500" b="1" dirty="0">
                <a:solidFill>
                  <a:srgbClr val="000000"/>
                </a:solidFill>
                <a:latin typeface="Arial" pitchFamily="34" charset="0"/>
                <a:cs typeface="Arial" pitchFamily="34" charset="0"/>
              </a:rPr>
              <a:t>من جراء فعل تعرية الرياح؛ حيث تقوم بتعرية ونحت الصخور </a:t>
            </a:r>
            <a:r>
              <a:rPr lang="ar-EG" sz="1500" b="1" dirty="0" smtClean="0">
                <a:solidFill>
                  <a:srgbClr val="000000"/>
                </a:solidFill>
                <a:latin typeface="Arial" pitchFamily="34" charset="0"/>
                <a:cs typeface="Arial" pitchFamily="34" charset="0"/>
              </a:rPr>
              <a:t> اللينة والضعيفة </a:t>
            </a:r>
            <a:r>
              <a:rPr lang="ar-SA" sz="1500" b="1" dirty="0" smtClean="0">
                <a:solidFill>
                  <a:srgbClr val="000000"/>
                </a:solidFill>
                <a:latin typeface="Arial" pitchFamily="34" charset="0"/>
                <a:cs typeface="Arial" pitchFamily="34" charset="0"/>
              </a:rPr>
              <a:t>التي </a:t>
            </a:r>
            <a:r>
              <a:rPr lang="ar-SA" sz="1500" b="1" dirty="0">
                <a:solidFill>
                  <a:srgbClr val="000000"/>
                </a:solidFill>
                <a:latin typeface="Arial" pitchFamily="34" charset="0"/>
                <a:cs typeface="Arial" pitchFamily="34" charset="0"/>
              </a:rPr>
              <a:t>تواجهها وتنقل الحطام الصخري المفكك من مكان إلى </a:t>
            </a:r>
            <a:r>
              <a:rPr lang="ar-SA" sz="1500" b="1" dirty="0" smtClean="0">
                <a:solidFill>
                  <a:srgbClr val="000000"/>
                </a:solidFill>
                <a:latin typeface="Arial" pitchFamily="34" charset="0"/>
                <a:cs typeface="Arial" pitchFamily="34" charset="0"/>
              </a:rPr>
              <a:t>أخر</a:t>
            </a:r>
            <a:r>
              <a:rPr lang="ar-EG" sz="1500" b="1" dirty="0" smtClean="0">
                <a:solidFill>
                  <a:srgbClr val="000000"/>
                </a:solidFill>
                <a:latin typeface="Arial" pitchFamily="34" charset="0"/>
                <a:cs typeface="Arial" pitchFamily="34" charset="0"/>
              </a:rPr>
              <a:t> وتترك الصخر الصلب، ويطلق عليها ؟أحيانا القور.</a:t>
            </a:r>
            <a:endParaRPr lang="ar-SA" sz="1500" b="1" dirty="0">
              <a:solidFill>
                <a:srgbClr val="000000"/>
              </a:solidFill>
              <a:latin typeface="Arial" pitchFamily="34" charset="0"/>
              <a:cs typeface="Arial" pitchFamily="34" charset="0"/>
            </a:endParaRPr>
          </a:p>
          <a:p>
            <a:pPr marL="0" indent="0" algn="just" defTabSz="766816" fontAlgn="base">
              <a:spcBef>
                <a:spcPct val="0"/>
              </a:spcBef>
              <a:spcAft>
                <a:spcPts val="671"/>
              </a:spcAft>
              <a:buNone/>
            </a:pPr>
            <a:endParaRPr lang="ar-SA" sz="1500" b="1" dirty="0">
              <a:solidFill>
                <a:srgbClr val="000000"/>
              </a:solidFill>
              <a:latin typeface="Arial" pitchFamily="34" charset="0"/>
              <a:cs typeface="Arial" pitchFamily="34" charset="0"/>
            </a:endParaRPr>
          </a:p>
        </p:txBody>
      </p:sp>
      <p:pic>
        <p:nvPicPr>
          <p:cNvPr id="10242" name="Picture 2" descr="E:\الجيومورفولوجيا\pic\الصحاري\التلال.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468" y="2991051"/>
            <a:ext cx="6799732" cy="3638349"/>
          </a:xfrm>
          <a:prstGeom prst="rect">
            <a:avLst/>
          </a:prstGeom>
          <a:noFill/>
          <a:extLst>
            <a:ext uri="{909E8E84-426E-40DD-AFC4-6F175D3DCCD1}">
              <a14:hiddenFill xmlns:a14="http://schemas.microsoft.com/office/drawing/2010/main">
                <a:solidFill>
                  <a:srgbClr val="FFFFFF"/>
                </a:solidFill>
              </a14:hiddenFill>
            </a:ext>
          </a:extLst>
        </p:spPr>
      </p:pic>
      <p:pic>
        <p:nvPicPr>
          <p:cNvPr id="10243" name="Picture 3" descr="E:\الجيومورفولوجيا\pic\الصحاري\التلال 4.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4468" y="1543562"/>
            <a:ext cx="2186010" cy="1447489"/>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E:\الجيومورفولوجيا\pic\الصحاري\التلال 3.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64653" y="1543564"/>
            <a:ext cx="2283548" cy="1447487"/>
          </a:xfrm>
          <a:prstGeom prst="rect">
            <a:avLst/>
          </a:prstGeom>
          <a:noFill/>
          <a:extLst>
            <a:ext uri="{909E8E84-426E-40DD-AFC4-6F175D3DCCD1}">
              <a14:hiddenFill xmlns:a14="http://schemas.microsoft.com/office/drawing/2010/main">
                <a:solidFill>
                  <a:srgbClr val="FFFFFF"/>
                </a:solidFill>
              </a14:hiddenFill>
            </a:ext>
          </a:extLst>
        </p:spPr>
      </p:pic>
      <p:pic>
        <p:nvPicPr>
          <p:cNvPr id="10245" name="Picture 5" descr="E:\الجيومورفولوجيا\pic\الصحاري\التلال 2.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01236" y="1494441"/>
            <a:ext cx="2232964" cy="1464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4803416"/>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
          <p:cNvGrpSpPr>
            <a:grpSpLocks/>
          </p:cNvGrpSpPr>
          <p:nvPr/>
        </p:nvGrpSpPr>
        <p:grpSpPr bwMode="auto">
          <a:xfrm>
            <a:off x="-14421" y="0"/>
            <a:ext cx="9143346" cy="6857143"/>
            <a:chOff x="106855260" y="107967780"/>
            <a:chExt cx="6645600" cy="4285296"/>
          </a:xfrm>
        </p:grpSpPr>
        <p:sp>
          <p:nvSpPr>
            <p:cNvPr id="3" name="Rectangle 15"/>
            <p:cNvSpPr>
              <a:spLocks noChangeArrowheads="1"/>
            </p:cNvSpPr>
            <p:nvPr/>
          </p:nvSpPr>
          <p:spPr bwMode="auto">
            <a:xfrm flipH="1">
              <a:off x="106855260" y="107967780"/>
              <a:ext cx="6556992" cy="493698"/>
            </a:xfrm>
            <a:prstGeom prst="rect">
              <a:avLst/>
            </a:prstGeom>
            <a:solidFill>
              <a:srgbClr val="000000"/>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nvGrpSpPr>
            <p:cNvPr id="4" name="Group 16"/>
            <p:cNvGrpSpPr>
              <a:grpSpLocks/>
            </p:cNvGrpSpPr>
            <p:nvPr/>
          </p:nvGrpSpPr>
          <p:grpSpPr bwMode="auto">
            <a:xfrm>
              <a:off x="112947060" y="108101490"/>
              <a:ext cx="221520" cy="225428"/>
              <a:chOff x="112947060" y="108101490"/>
              <a:chExt cx="221520" cy="225428"/>
            </a:xfrm>
          </p:grpSpPr>
          <p:sp>
            <p:nvSpPr>
              <p:cNvPr id="22" name="AutoShape 17"/>
              <p:cNvSpPr>
                <a:spLocks noChangeArrowheads="1"/>
              </p:cNvSpPr>
              <p:nvPr/>
            </p:nvSpPr>
            <p:spPr bwMode="auto">
              <a:xfrm flipH="1">
                <a:off x="112947060" y="108101490"/>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23" name="AutoShape 18"/>
              <p:cNvSpPr>
                <a:spLocks noChangeArrowheads="1"/>
              </p:cNvSpPr>
              <p:nvPr/>
            </p:nvSpPr>
            <p:spPr bwMode="auto">
              <a:xfrm flipH="1">
                <a:off x="112947060" y="108192052"/>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24" name="AutoShape 19"/>
              <p:cNvSpPr>
                <a:spLocks noChangeArrowheads="1"/>
              </p:cNvSpPr>
              <p:nvPr/>
            </p:nvSpPr>
            <p:spPr bwMode="auto">
              <a:xfrm flipH="1">
                <a:off x="112947060" y="108283569"/>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sp>
          <p:nvSpPr>
            <p:cNvPr id="5" name="Rectangle 20"/>
            <p:cNvSpPr>
              <a:spLocks noChangeArrowheads="1"/>
            </p:cNvSpPr>
            <p:nvPr/>
          </p:nvSpPr>
          <p:spPr bwMode="auto">
            <a:xfrm flipH="1">
              <a:off x="106855260" y="108747196"/>
              <a:ext cx="6527735" cy="3505880"/>
            </a:xfrm>
            <a:prstGeom prst="rect">
              <a:avLst/>
            </a:prstGeom>
            <a:solidFill>
              <a:schemeClr val="bg2">
                <a:lumMod val="90000"/>
              </a:schemeClr>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7" name="Rectangle 22"/>
            <p:cNvSpPr>
              <a:spLocks noChangeArrowheads="1"/>
            </p:cNvSpPr>
            <p:nvPr/>
          </p:nvSpPr>
          <p:spPr bwMode="auto">
            <a:xfrm flipH="1">
              <a:off x="113168580" y="108747196"/>
              <a:ext cx="331631" cy="3505880"/>
            </a:xfrm>
            <a:prstGeom prst="rect">
              <a:avLst/>
            </a:prstGeom>
            <a:gradFill flip="none" rotWithShape="1">
              <a:gsLst>
                <a:gs pos="0">
                  <a:schemeClr val="bg2">
                    <a:lumMod val="90000"/>
                    <a:shade val="30000"/>
                    <a:satMod val="115000"/>
                  </a:schemeClr>
                </a:gs>
                <a:gs pos="50000">
                  <a:schemeClr val="bg2">
                    <a:lumMod val="90000"/>
                    <a:shade val="67500"/>
                    <a:satMod val="115000"/>
                  </a:schemeClr>
                </a:gs>
                <a:gs pos="100000">
                  <a:schemeClr val="bg2">
                    <a:lumMod val="90000"/>
                    <a:shade val="100000"/>
                    <a:satMod val="115000"/>
                  </a:schemeClr>
                </a:gs>
              </a:gsLst>
              <a:lin ang="0" scaled="1"/>
              <a:tileRect/>
            </a:gra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11" name="Text Box 26"/>
            <p:cNvSpPr txBox="1">
              <a:spLocks noChangeArrowheads="1"/>
            </p:cNvSpPr>
            <p:nvPr/>
          </p:nvSpPr>
          <p:spPr bwMode="auto">
            <a:xfrm flipH="1">
              <a:off x="106955225" y="108461478"/>
              <a:ext cx="6364372" cy="2857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algn="ctr" defTabSz="766816" rtl="1" fontAlgn="base">
                <a:spcBef>
                  <a:spcPct val="0"/>
                </a:spcBef>
                <a:spcAft>
                  <a:spcPts val="587"/>
                </a:spcAft>
              </a:pPr>
              <a:r>
                <a:rPr lang="ar-EG" sz="2400" b="1" dirty="0" smtClean="0">
                  <a:solidFill>
                    <a:srgbClr val="000000"/>
                  </a:solidFill>
                  <a:latin typeface="Arial" pitchFamily="34" charset="0"/>
                  <a:cs typeface="Arial" pitchFamily="34" charset="0"/>
                </a:rPr>
                <a:t>أشكال سطح الصحراء</a:t>
              </a:r>
              <a:endParaRPr lang="ar-SA" sz="2400" dirty="0">
                <a:solidFill>
                  <a:srgbClr val="000000"/>
                </a:solidFill>
              </a:endParaRPr>
            </a:p>
          </p:txBody>
        </p:sp>
        <p:sp>
          <p:nvSpPr>
            <p:cNvPr id="13" name="Text Box 28"/>
            <p:cNvSpPr txBox="1">
              <a:spLocks noChangeArrowheads="1"/>
            </p:cNvSpPr>
            <p:nvPr/>
          </p:nvSpPr>
          <p:spPr bwMode="auto">
            <a:xfrm flipH="1">
              <a:off x="106943868" y="107967780"/>
              <a:ext cx="5781672" cy="4936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ctr" anchorCtr="0" compatLnSpc="1">
              <a:prstTxWarp prst="textNoShape">
                <a:avLst/>
              </a:prstTxWarp>
            </a:bodyPr>
            <a:lstStyle/>
            <a:p>
              <a:pPr algn="ctr" defTabSz="766816" fontAlgn="base">
                <a:spcBef>
                  <a:spcPct val="0"/>
                </a:spcBef>
                <a:spcAft>
                  <a:spcPct val="0"/>
                </a:spcAft>
              </a:pPr>
              <a:r>
                <a:rPr lang="ar-EG" sz="3600" cap="all" dirty="0">
                  <a:solidFill>
                    <a:srgbClr val="FFFF00"/>
                  </a:solidFill>
                  <a:effectLst>
                    <a:reflection blurRad="12700" stA="48000" endA="300" endPos="55000" dir="5400000" sy="-90000" algn="bl" rotWithShape="0"/>
                  </a:effectLst>
                  <a:latin typeface="Arial" pitchFamily="34" charset="0"/>
                  <a:cs typeface="Arial" pitchFamily="34" charset="0"/>
                </a:rPr>
                <a:t>جيومورفولوجية الأراضي الجافة</a:t>
              </a:r>
              <a:endParaRPr lang="ar-SA" sz="2300" dirty="0">
                <a:solidFill>
                  <a:srgbClr val="FFFF00"/>
                </a:solidFill>
                <a:latin typeface="Franklin Gothic Heavy" pitchFamily="34" charset="0"/>
                <a:cs typeface="Arial" pitchFamily="34" charset="0"/>
              </a:endParaRPr>
            </a:p>
          </p:txBody>
        </p:sp>
        <p:sp>
          <p:nvSpPr>
            <p:cNvPr id="20" name="Rectangle 30" hidden="1"/>
            <p:cNvSpPr>
              <a:spLocks noChangeArrowheads="1"/>
            </p:cNvSpPr>
            <p:nvPr/>
          </p:nvSpPr>
          <p:spPr bwMode="auto">
            <a:xfrm>
              <a:off x="108458176" y="109118630"/>
              <a:ext cx="675199" cy="675199"/>
            </a:xfrm>
            <a:prstGeom prst="rect">
              <a:avLst/>
            </a:prstGeom>
            <a:solidFill>
              <a:srgbClr val="FFFFFF"/>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15" name="Rectangle 32"/>
            <p:cNvSpPr>
              <a:spLocks noChangeArrowheads="1"/>
            </p:cNvSpPr>
            <p:nvPr/>
          </p:nvSpPr>
          <p:spPr bwMode="auto">
            <a:xfrm>
              <a:off x="113412252" y="107967780"/>
              <a:ext cx="88608" cy="4285296"/>
            </a:xfrm>
            <a:prstGeom prst="rect">
              <a:avLst/>
            </a:prstGeom>
            <a:solidFill>
              <a:srgbClr val="FF6600"/>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sp>
        <p:nvSpPr>
          <p:cNvPr id="26" name="AutoShape 32"/>
          <p:cNvSpPr>
            <a:spLocks noChangeArrowheads="1"/>
          </p:cNvSpPr>
          <p:nvPr/>
        </p:nvSpPr>
        <p:spPr bwMode="auto">
          <a:xfrm flipH="1">
            <a:off x="58089" y="3468317"/>
            <a:ext cx="7033922" cy="1156260"/>
          </a:xfrm>
          <a:prstGeom prst="roundRect">
            <a:avLst>
              <a:gd name="adj" fmla="val 8556"/>
            </a:avLst>
          </a:prstGeom>
          <a:solidFill>
            <a:schemeClr val="bg1"/>
          </a:solidFill>
          <a:ln w="9525" algn="in">
            <a:solidFill>
              <a:srgbClr val="FFCC0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27" name="AutoShape 33"/>
          <p:cNvSpPr>
            <a:spLocks noChangeArrowheads="1"/>
          </p:cNvSpPr>
          <p:nvPr/>
        </p:nvSpPr>
        <p:spPr bwMode="auto">
          <a:xfrm flipH="1">
            <a:off x="122743" y="4830405"/>
            <a:ext cx="7033922" cy="1911942"/>
          </a:xfrm>
          <a:prstGeom prst="roundRect">
            <a:avLst>
              <a:gd name="adj" fmla="val 5292"/>
            </a:avLst>
          </a:prstGeom>
          <a:solidFill>
            <a:schemeClr val="bg1"/>
          </a:solidFill>
          <a:ln w="9525" algn="in">
            <a:solidFill>
              <a:srgbClr val="FFCC0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29" name="AutoShape 35"/>
          <p:cNvSpPr>
            <a:spLocks noChangeArrowheads="1"/>
          </p:cNvSpPr>
          <p:nvPr/>
        </p:nvSpPr>
        <p:spPr bwMode="auto">
          <a:xfrm>
            <a:off x="2320478" y="1467792"/>
            <a:ext cx="6594669" cy="5354162"/>
          </a:xfrm>
          <a:prstGeom prst="roundRect">
            <a:avLst>
              <a:gd name="adj" fmla="val 4056"/>
            </a:avLst>
          </a:prstGeom>
          <a:solidFill>
            <a:srgbClr val="FFFFFF"/>
          </a:solidFill>
          <a:ln w="9525" algn="in">
            <a:solidFill>
              <a:srgbClr val="FFC00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30" name="Line 36"/>
          <p:cNvSpPr>
            <a:spLocks noChangeShapeType="1"/>
          </p:cNvSpPr>
          <p:nvPr/>
        </p:nvSpPr>
        <p:spPr bwMode="auto">
          <a:xfrm flipV="1">
            <a:off x="134466" y="1445431"/>
            <a:ext cx="0" cy="476107"/>
          </a:xfrm>
          <a:prstGeom prst="line">
            <a:avLst/>
          </a:prstGeom>
          <a:noFill/>
          <a:ln w="9525" algn="ctr">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33" name="Rectangle 39"/>
          <p:cNvSpPr>
            <a:spLocks noChangeArrowheads="1"/>
          </p:cNvSpPr>
          <p:nvPr/>
        </p:nvSpPr>
        <p:spPr bwMode="auto">
          <a:xfrm>
            <a:off x="2353044" y="1404812"/>
            <a:ext cx="6293430" cy="54411"/>
          </a:xfrm>
          <a:prstGeom prst="rect">
            <a:avLst/>
          </a:prstGeom>
          <a:solidFill>
            <a:srgbClr val="FFFFFF"/>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34" name="Line 40"/>
          <p:cNvSpPr>
            <a:spLocks noChangeShapeType="1"/>
          </p:cNvSpPr>
          <p:nvPr/>
        </p:nvSpPr>
        <p:spPr bwMode="auto">
          <a:xfrm>
            <a:off x="134467" y="1467792"/>
            <a:ext cx="8545155" cy="0"/>
          </a:xfrm>
          <a:prstGeom prst="line">
            <a:avLst/>
          </a:prstGeom>
          <a:noFill/>
          <a:ln w="9525" algn="ctr">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49" name="Text Box 55"/>
          <p:cNvSpPr txBox="1">
            <a:spLocks noChangeArrowheads="1"/>
          </p:cNvSpPr>
          <p:nvPr/>
        </p:nvSpPr>
        <p:spPr bwMode="auto">
          <a:xfrm flipH="1">
            <a:off x="122742" y="3468318"/>
            <a:ext cx="2075001" cy="11562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353" tIns="30353" rIns="30353" bIns="30353" numCol="1" anchor="ctr"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pPr algn="ctr" defTabSz="766816" fontAlgn="base">
              <a:spcBef>
                <a:spcPct val="0"/>
              </a:spcBef>
              <a:spcAft>
                <a:spcPct val="0"/>
              </a:spcAft>
            </a:pPr>
            <a:endParaRPr lang="ar-SA" sz="1800" dirty="0">
              <a:solidFill>
                <a:prstClr val="black"/>
              </a:solidFill>
              <a:latin typeface="Arial" pitchFamily="34" charset="0"/>
            </a:endParaRPr>
          </a:p>
        </p:txBody>
      </p:sp>
      <p:pic>
        <p:nvPicPr>
          <p:cNvPr id="28" name="Picture 2"/>
          <p:cNvPicPr>
            <a:picLocks noChangeArrowheads="1"/>
          </p:cNvPicPr>
          <p:nvPr/>
        </p:nvPicPr>
        <p:blipFill rotWithShape="1">
          <a:blip r:embed="rId3">
            <a:extLst>
              <a:ext uri="{28A0092B-C50C-407E-A947-70E740481C1C}">
                <a14:useLocalDpi xmlns:a14="http://schemas.microsoft.com/office/drawing/2010/main" val="0"/>
              </a:ext>
            </a:extLst>
          </a:blip>
          <a:srcRect l="70330" t="4544" r="4217" b="4453"/>
          <a:stretch/>
        </p:blipFill>
        <p:spPr bwMode="auto">
          <a:xfrm>
            <a:off x="7010497" y="1577366"/>
            <a:ext cx="1856376" cy="51428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عنصر نائب للنص 8"/>
          <p:cNvSpPr txBox="1">
            <a:spLocks/>
          </p:cNvSpPr>
          <p:nvPr/>
        </p:nvSpPr>
        <p:spPr>
          <a:xfrm>
            <a:off x="7038407" y="1852162"/>
            <a:ext cx="1828466" cy="4388571"/>
          </a:xfrm>
          <a:prstGeom prst="rect">
            <a:avLst/>
          </a:prstGeom>
          <a:ln>
            <a:solidFill>
              <a:schemeClr val="accent1"/>
            </a:solidFill>
          </a:ln>
        </p:spPr>
        <p:txBody>
          <a:bodyPr lIns="76682" tIns="38341" rIns="76682" bIns="38341"/>
          <a:lstStyle>
            <a:lvl1pPr marL="408874" indent="-408874" algn="r" defTabSz="1090331" rtl="1" eaLnBrk="1" latinLnBrk="0" hangingPunct="1">
              <a:spcBef>
                <a:spcPct val="20000"/>
              </a:spcBef>
              <a:buFont typeface="Arial" pitchFamily="34" charset="0"/>
              <a:buChar char="•"/>
              <a:defRPr sz="3800" kern="1200">
                <a:solidFill>
                  <a:schemeClr val="tx1"/>
                </a:solidFill>
                <a:latin typeface="+mn-lt"/>
                <a:ea typeface="+mn-ea"/>
                <a:cs typeface="+mn-cs"/>
              </a:defRPr>
            </a:lvl1pPr>
            <a:lvl2pPr marL="885894" indent="-340728" algn="r" defTabSz="1090331" rtl="1" eaLnBrk="1" latinLnBrk="0" hangingPunct="1">
              <a:spcBef>
                <a:spcPct val="20000"/>
              </a:spcBef>
              <a:buFont typeface="Arial" pitchFamily="34" charset="0"/>
              <a:buChar char="–"/>
              <a:defRPr sz="3300" kern="1200">
                <a:solidFill>
                  <a:schemeClr val="tx1"/>
                </a:solidFill>
                <a:latin typeface="+mn-lt"/>
                <a:ea typeface="+mn-ea"/>
                <a:cs typeface="+mn-cs"/>
              </a:defRPr>
            </a:lvl2pPr>
            <a:lvl3pPr marL="1362913" indent="-272583" algn="r" defTabSz="1090331" rtl="1" eaLnBrk="1" latinLnBrk="0" hangingPunct="1">
              <a:spcBef>
                <a:spcPct val="20000"/>
              </a:spcBef>
              <a:buFont typeface="Arial" pitchFamily="34" charset="0"/>
              <a:buChar char="•"/>
              <a:defRPr sz="2900" kern="1200">
                <a:solidFill>
                  <a:schemeClr val="tx1"/>
                </a:solidFill>
                <a:latin typeface="+mn-lt"/>
                <a:ea typeface="+mn-ea"/>
                <a:cs typeface="+mn-cs"/>
              </a:defRPr>
            </a:lvl3pPr>
            <a:lvl4pPr marL="1908078"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4pPr>
            <a:lvl5pPr marL="2453244"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5pPr>
            <a:lvl6pPr marL="2998409"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6pPr>
            <a:lvl7pPr marL="3543574"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7pPr>
            <a:lvl8pPr marL="4088740"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8pPr>
            <a:lvl9pPr marL="4633905"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just" defTabSz="766816" fontAlgn="base">
              <a:spcBef>
                <a:spcPct val="0"/>
              </a:spcBef>
              <a:spcAft>
                <a:spcPts val="671"/>
              </a:spcAft>
              <a:buFont typeface="Arial" pitchFamily="34" charset="0"/>
              <a:buNone/>
            </a:pPr>
            <a:r>
              <a:rPr lang="ar-EG" sz="1500" b="1" dirty="0" smtClean="0">
                <a:solidFill>
                  <a:srgbClr val="000000"/>
                </a:solidFill>
                <a:latin typeface="Arial" pitchFamily="34" charset="0"/>
                <a:cs typeface="Arial" pitchFamily="34" charset="0"/>
              </a:rPr>
              <a:t>       </a:t>
            </a:r>
            <a:r>
              <a:rPr lang="ar-EG" sz="1600" b="1" dirty="0" smtClean="0">
                <a:solidFill>
                  <a:srgbClr val="000000"/>
                </a:solidFill>
                <a:latin typeface="Arial" pitchFamily="34" charset="0"/>
                <a:cs typeface="Arial" pitchFamily="34" charset="0"/>
              </a:rPr>
              <a:t>تنشأ بفعل احتكاك الرياح لأسطح الصخور المختلفة في التكوين الجيولوجي ظاهرات جيومورفولوجية متنوعة تشكل المظهر العام لسطح الصحراء منها:</a:t>
            </a:r>
          </a:p>
          <a:p>
            <a:pPr marL="0" indent="0" algn="just" defTabSz="766816" fontAlgn="base">
              <a:spcBef>
                <a:spcPct val="0"/>
              </a:spcBef>
              <a:spcAft>
                <a:spcPts val="671"/>
              </a:spcAft>
              <a:buFont typeface="Arial" pitchFamily="34" charset="0"/>
              <a:buNone/>
            </a:pPr>
            <a:endParaRPr lang="ar-EG" sz="1600" b="1" dirty="0" smtClean="0">
              <a:solidFill>
                <a:srgbClr val="000000"/>
              </a:solidFill>
              <a:latin typeface="Arial" pitchFamily="34" charset="0"/>
              <a:cs typeface="Arial" pitchFamily="34" charset="0"/>
            </a:endParaRPr>
          </a:p>
          <a:p>
            <a:pPr marL="0" indent="0" algn="just" defTabSz="766816" fontAlgn="base">
              <a:spcBef>
                <a:spcPct val="0"/>
              </a:spcBef>
              <a:spcAft>
                <a:spcPts val="671"/>
              </a:spcAft>
              <a:buFont typeface="Arial" pitchFamily="34" charset="0"/>
              <a:buNone/>
            </a:pPr>
            <a:r>
              <a:rPr lang="ar-EG" sz="1400" b="1" dirty="0" smtClean="0">
                <a:solidFill>
                  <a:srgbClr val="000000"/>
                </a:solidFill>
                <a:latin typeface="Arial" pitchFamily="34" charset="0"/>
                <a:cs typeface="Arial" pitchFamily="34" charset="0"/>
              </a:rPr>
              <a:t>الموائد الصخرية </a:t>
            </a:r>
            <a:r>
              <a:rPr lang="en-US" sz="1400" b="1" dirty="0" smtClean="0">
                <a:solidFill>
                  <a:srgbClr val="000000"/>
                </a:solidFill>
                <a:latin typeface="Arial" pitchFamily="34" charset="0"/>
                <a:cs typeface="Arial" pitchFamily="34" charset="0"/>
              </a:rPr>
              <a:t>Mesa</a:t>
            </a:r>
            <a:r>
              <a:rPr lang="ar-EG" sz="1400" b="1" dirty="0" smtClean="0">
                <a:solidFill>
                  <a:srgbClr val="000000"/>
                </a:solidFill>
                <a:latin typeface="Arial" pitchFamily="34" charset="0"/>
                <a:cs typeface="Arial" pitchFamily="34" charset="0"/>
              </a:rPr>
              <a:t> </a:t>
            </a:r>
          </a:p>
          <a:p>
            <a:pPr marL="0" indent="0" algn="just" defTabSz="766816" fontAlgn="base">
              <a:spcBef>
                <a:spcPct val="0"/>
              </a:spcBef>
              <a:spcAft>
                <a:spcPts val="671"/>
              </a:spcAft>
              <a:buFont typeface="Arial" pitchFamily="34" charset="0"/>
              <a:buNone/>
            </a:pPr>
            <a:r>
              <a:rPr lang="ar-EG" sz="1400" b="1" dirty="0" smtClean="0">
                <a:solidFill>
                  <a:srgbClr val="000000"/>
                </a:solidFill>
                <a:latin typeface="Arial" pitchFamily="34" charset="0"/>
                <a:cs typeface="Arial" pitchFamily="34" charset="0"/>
              </a:rPr>
              <a:t>الأعمدة الصخرية</a:t>
            </a:r>
          </a:p>
          <a:p>
            <a:pPr marL="0" indent="0" algn="just" defTabSz="766816" fontAlgn="base">
              <a:spcBef>
                <a:spcPct val="0"/>
              </a:spcBef>
              <a:spcAft>
                <a:spcPts val="671"/>
              </a:spcAft>
              <a:buFont typeface="Arial" pitchFamily="34" charset="0"/>
              <a:buNone/>
            </a:pPr>
            <a:r>
              <a:rPr lang="ar-EG" sz="1400" b="1" dirty="0" smtClean="0">
                <a:solidFill>
                  <a:srgbClr val="000000"/>
                </a:solidFill>
                <a:latin typeface="Arial" pitchFamily="34" charset="0"/>
                <a:cs typeface="Arial" pitchFamily="34" charset="0"/>
              </a:rPr>
              <a:t>الشواهد الصخرية </a:t>
            </a:r>
            <a:r>
              <a:rPr lang="en-US" sz="1400" b="1" dirty="0" err="1" smtClean="0">
                <a:solidFill>
                  <a:srgbClr val="000000"/>
                </a:solidFill>
                <a:latin typeface="Arial" pitchFamily="34" charset="0"/>
                <a:cs typeface="Arial" pitchFamily="34" charset="0"/>
              </a:rPr>
              <a:t>Buttee</a:t>
            </a:r>
            <a:endParaRPr lang="en-US" sz="1400" b="1" dirty="0" smtClean="0">
              <a:solidFill>
                <a:srgbClr val="000000"/>
              </a:solidFill>
              <a:latin typeface="Arial" pitchFamily="34" charset="0"/>
              <a:cs typeface="Arial" pitchFamily="34" charset="0"/>
            </a:endParaRPr>
          </a:p>
          <a:p>
            <a:pPr marL="0" indent="0" algn="just" defTabSz="766816" fontAlgn="base">
              <a:spcBef>
                <a:spcPct val="0"/>
              </a:spcBef>
              <a:spcAft>
                <a:spcPts val="671"/>
              </a:spcAft>
              <a:buFont typeface="Arial" pitchFamily="34" charset="0"/>
              <a:buNone/>
            </a:pPr>
            <a:r>
              <a:rPr lang="ar-EG" sz="1400" b="1" dirty="0" smtClean="0">
                <a:solidFill>
                  <a:srgbClr val="000000"/>
                </a:solidFill>
                <a:latin typeface="Arial" pitchFamily="34" charset="0"/>
                <a:cs typeface="Arial" pitchFamily="34" charset="0"/>
              </a:rPr>
              <a:t>ظاهرة </a:t>
            </a:r>
            <a:r>
              <a:rPr lang="ar-EG" sz="1400" b="1" dirty="0" err="1" smtClean="0">
                <a:solidFill>
                  <a:srgbClr val="000000"/>
                </a:solidFill>
                <a:latin typeface="Arial" pitchFamily="34" charset="0"/>
                <a:cs typeface="Arial" pitchFamily="34" charset="0"/>
              </a:rPr>
              <a:t>الياردانج</a:t>
            </a:r>
            <a:endParaRPr lang="ar-SA" sz="1400" b="1" dirty="0">
              <a:solidFill>
                <a:srgbClr val="000000"/>
              </a:solidFill>
              <a:latin typeface="Arial" pitchFamily="34" charset="0"/>
              <a:cs typeface="Arial" pitchFamily="34" charset="0"/>
            </a:endParaRPr>
          </a:p>
          <a:p>
            <a:pPr marL="0" indent="0" algn="just" defTabSz="766816" fontAlgn="base">
              <a:spcBef>
                <a:spcPct val="0"/>
              </a:spcBef>
              <a:spcAft>
                <a:spcPts val="671"/>
              </a:spcAft>
              <a:buFont typeface="Arial" pitchFamily="34" charset="0"/>
              <a:buNone/>
            </a:pPr>
            <a:endParaRPr lang="ar-SA" sz="1500" b="1" dirty="0">
              <a:solidFill>
                <a:srgbClr val="000000"/>
              </a:solidFill>
              <a:latin typeface="Arial" pitchFamily="34" charset="0"/>
              <a:cs typeface="Arial" pitchFamily="34" charset="0"/>
            </a:endParaRPr>
          </a:p>
        </p:txBody>
      </p:sp>
      <p:pic>
        <p:nvPicPr>
          <p:cNvPr id="16386" name="Picture 2" descr="E:\الجيومورفولوجيا\pic\الصحاري\تشكيلات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59971" y="1536800"/>
            <a:ext cx="2047073" cy="2349400"/>
          </a:xfrm>
          <a:prstGeom prst="rect">
            <a:avLst/>
          </a:prstGeom>
          <a:noFill/>
          <a:extLst>
            <a:ext uri="{909E8E84-426E-40DD-AFC4-6F175D3DCCD1}">
              <a14:hiddenFill xmlns:a14="http://schemas.microsoft.com/office/drawing/2010/main">
                <a:solidFill>
                  <a:srgbClr val="FFFFFF"/>
                </a:solidFill>
              </a14:hiddenFill>
            </a:ext>
          </a:extLst>
        </p:spPr>
      </p:pic>
      <p:pic>
        <p:nvPicPr>
          <p:cNvPr id="16387" name="Picture 3" descr="E:\الجيومورفولوجيا\pic\الصحاري\تشكيلات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76169" y="1536800"/>
            <a:ext cx="2499692" cy="2349400"/>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E:\الجيومورفولوجيا\pic\الصحاري\تشكيلات5.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4466" y="3953390"/>
            <a:ext cx="2127995" cy="2757836"/>
          </a:xfrm>
          <a:prstGeom prst="rect">
            <a:avLst/>
          </a:prstGeom>
          <a:noFill/>
          <a:extLst>
            <a:ext uri="{909E8E84-426E-40DD-AFC4-6F175D3DCCD1}">
              <a14:hiddenFill xmlns:a14="http://schemas.microsoft.com/office/drawing/2010/main">
                <a:solidFill>
                  <a:srgbClr val="FFFFFF"/>
                </a:solidFill>
              </a14:hiddenFill>
            </a:ext>
          </a:extLst>
        </p:spPr>
      </p:pic>
      <p:pic>
        <p:nvPicPr>
          <p:cNvPr id="16390" name="Picture 6" descr="E:\الجيومورفولوجيا\pic\الصحاري\موائد صحراوية.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6195" y="1485723"/>
            <a:ext cx="2184283" cy="2400478"/>
          </a:xfrm>
          <a:prstGeom prst="rect">
            <a:avLst/>
          </a:prstGeom>
          <a:noFill/>
          <a:extLst>
            <a:ext uri="{909E8E84-426E-40DD-AFC4-6F175D3DCCD1}">
              <a14:hiddenFill xmlns:a14="http://schemas.microsoft.com/office/drawing/2010/main">
                <a:solidFill>
                  <a:srgbClr val="FFFFFF"/>
                </a:solidFill>
              </a14:hiddenFill>
            </a:ext>
          </a:extLst>
        </p:spPr>
      </p:pic>
      <p:pic>
        <p:nvPicPr>
          <p:cNvPr id="16391" name="Picture 7" descr="E:\الجيومورفولوجيا\pic\الصحاري\عش الغراب أثر عمليات التجوية على الحجر الرملي بمنطقة تبوك.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59971" y="4011811"/>
            <a:ext cx="4615890" cy="26994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5856058"/>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
          <p:cNvGrpSpPr>
            <a:grpSpLocks/>
          </p:cNvGrpSpPr>
          <p:nvPr/>
        </p:nvGrpSpPr>
        <p:grpSpPr bwMode="auto">
          <a:xfrm>
            <a:off x="832" y="48"/>
            <a:ext cx="9143346" cy="6857143"/>
            <a:chOff x="106855260" y="107967780"/>
            <a:chExt cx="6645600" cy="4285296"/>
          </a:xfrm>
        </p:grpSpPr>
        <p:sp>
          <p:nvSpPr>
            <p:cNvPr id="3" name="Rectangle 15"/>
            <p:cNvSpPr>
              <a:spLocks noChangeArrowheads="1"/>
            </p:cNvSpPr>
            <p:nvPr/>
          </p:nvSpPr>
          <p:spPr bwMode="auto">
            <a:xfrm flipH="1">
              <a:off x="106855260" y="107967780"/>
              <a:ext cx="6556992" cy="493698"/>
            </a:xfrm>
            <a:prstGeom prst="rect">
              <a:avLst/>
            </a:prstGeom>
            <a:solidFill>
              <a:srgbClr val="000000"/>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nvGrpSpPr>
            <p:cNvPr id="4" name="Group 16"/>
            <p:cNvGrpSpPr>
              <a:grpSpLocks/>
            </p:cNvGrpSpPr>
            <p:nvPr/>
          </p:nvGrpSpPr>
          <p:grpSpPr bwMode="auto">
            <a:xfrm>
              <a:off x="112947060" y="108101490"/>
              <a:ext cx="221520" cy="225428"/>
              <a:chOff x="112947060" y="108101490"/>
              <a:chExt cx="221520" cy="225428"/>
            </a:xfrm>
          </p:grpSpPr>
          <p:sp>
            <p:nvSpPr>
              <p:cNvPr id="22" name="AutoShape 17"/>
              <p:cNvSpPr>
                <a:spLocks noChangeArrowheads="1"/>
              </p:cNvSpPr>
              <p:nvPr/>
            </p:nvSpPr>
            <p:spPr bwMode="auto">
              <a:xfrm flipH="1">
                <a:off x="112947060" y="108101490"/>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23" name="AutoShape 18"/>
              <p:cNvSpPr>
                <a:spLocks noChangeArrowheads="1"/>
              </p:cNvSpPr>
              <p:nvPr/>
            </p:nvSpPr>
            <p:spPr bwMode="auto">
              <a:xfrm flipH="1">
                <a:off x="112947060" y="108192052"/>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24" name="AutoShape 19"/>
              <p:cNvSpPr>
                <a:spLocks noChangeArrowheads="1"/>
              </p:cNvSpPr>
              <p:nvPr/>
            </p:nvSpPr>
            <p:spPr bwMode="auto">
              <a:xfrm flipH="1">
                <a:off x="112947060" y="108283569"/>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sp>
          <p:nvSpPr>
            <p:cNvPr id="5" name="Rectangle 20"/>
            <p:cNvSpPr>
              <a:spLocks noChangeArrowheads="1"/>
            </p:cNvSpPr>
            <p:nvPr/>
          </p:nvSpPr>
          <p:spPr bwMode="auto">
            <a:xfrm flipH="1">
              <a:off x="106855260" y="108747196"/>
              <a:ext cx="6527735" cy="3505880"/>
            </a:xfrm>
            <a:prstGeom prst="rect">
              <a:avLst/>
            </a:prstGeom>
            <a:solidFill>
              <a:schemeClr val="bg2">
                <a:lumMod val="90000"/>
              </a:schemeClr>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7" name="Rectangle 22"/>
            <p:cNvSpPr>
              <a:spLocks noChangeArrowheads="1"/>
            </p:cNvSpPr>
            <p:nvPr/>
          </p:nvSpPr>
          <p:spPr bwMode="auto">
            <a:xfrm flipH="1">
              <a:off x="113168580" y="108747196"/>
              <a:ext cx="331631" cy="3505880"/>
            </a:xfrm>
            <a:prstGeom prst="rect">
              <a:avLst/>
            </a:prstGeom>
            <a:gradFill flip="none" rotWithShape="1">
              <a:gsLst>
                <a:gs pos="0">
                  <a:schemeClr val="bg2">
                    <a:lumMod val="90000"/>
                    <a:shade val="30000"/>
                    <a:satMod val="115000"/>
                  </a:schemeClr>
                </a:gs>
                <a:gs pos="50000">
                  <a:schemeClr val="bg2">
                    <a:lumMod val="90000"/>
                    <a:shade val="67500"/>
                    <a:satMod val="115000"/>
                  </a:schemeClr>
                </a:gs>
                <a:gs pos="100000">
                  <a:schemeClr val="bg2">
                    <a:lumMod val="90000"/>
                    <a:shade val="100000"/>
                    <a:satMod val="115000"/>
                  </a:schemeClr>
                </a:gs>
              </a:gsLst>
              <a:lin ang="0" scaled="1"/>
              <a:tileRect/>
            </a:gra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11" name="Text Box 26"/>
            <p:cNvSpPr txBox="1">
              <a:spLocks noChangeArrowheads="1"/>
            </p:cNvSpPr>
            <p:nvPr/>
          </p:nvSpPr>
          <p:spPr bwMode="auto">
            <a:xfrm flipH="1">
              <a:off x="106955225" y="108461478"/>
              <a:ext cx="6364372" cy="2857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algn="ctr" defTabSz="766816" fontAlgn="base">
                <a:spcBef>
                  <a:spcPct val="0"/>
                </a:spcBef>
                <a:spcAft>
                  <a:spcPts val="587"/>
                </a:spcAft>
              </a:pPr>
              <a:r>
                <a:rPr lang="ar-SA" sz="2400" b="1" dirty="0" smtClean="0">
                  <a:solidFill>
                    <a:srgbClr val="000000"/>
                  </a:solidFill>
                  <a:latin typeface="Arial" pitchFamily="34" charset="0"/>
                  <a:cs typeface="Arial" pitchFamily="34" charset="0"/>
                </a:rPr>
                <a:t>عملي</a:t>
              </a:r>
              <a:r>
                <a:rPr lang="ar-EG" sz="2400" b="1" dirty="0" smtClean="0">
                  <a:solidFill>
                    <a:srgbClr val="000000"/>
                  </a:solidFill>
                  <a:latin typeface="Arial" pitchFamily="34" charset="0"/>
                  <a:cs typeface="Arial" pitchFamily="34" charset="0"/>
                </a:rPr>
                <a:t>ات تعرية </a:t>
              </a:r>
              <a:r>
                <a:rPr lang="ar-EG" sz="2400" b="1" dirty="0">
                  <a:solidFill>
                    <a:srgbClr val="000000"/>
                  </a:solidFill>
                  <a:latin typeface="Arial" pitchFamily="34" charset="0"/>
                  <a:cs typeface="Arial" pitchFamily="34" charset="0"/>
                </a:rPr>
                <a:t>الرياح  </a:t>
              </a:r>
              <a:endParaRPr lang="ar-SA" sz="2400" dirty="0">
                <a:solidFill>
                  <a:srgbClr val="000000"/>
                </a:solidFill>
                <a:latin typeface="Franklin Gothic Book" pitchFamily="34" charset="0"/>
              </a:endParaRPr>
            </a:p>
          </p:txBody>
        </p:sp>
        <p:sp>
          <p:nvSpPr>
            <p:cNvPr id="13" name="Text Box 28"/>
            <p:cNvSpPr txBox="1">
              <a:spLocks noChangeArrowheads="1"/>
            </p:cNvSpPr>
            <p:nvPr/>
          </p:nvSpPr>
          <p:spPr bwMode="auto">
            <a:xfrm flipH="1">
              <a:off x="106943868" y="107967780"/>
              <a:ext cx="5781672" cy="4936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ctr" anchorCtr="0" compatLnSpc="1">
              <a:prstTxWarp prst="textNoShape">
                <a:avLst/>
              </a:prstTxWarp>
            </a:bodyPr>
            <a:lstStyle/>
            <a:p>
              <a:pPr lvl="0" algn="ctr" defTabSz="766816" fontAlgn="base">
                <a:spcBef>
                  <a:spcPct val="0"/>
                </a:spcBef>
                <a:spcAft>
                  <a:spcPct val="0"/>
                </a:spcAft>
              </a:pPr>
              <a:r>
                <a:rPr lang="ar-EG" sz="3600" cap="all" dirty="0">
                  <a:solidFill>
                    <a:srgbClr val="FFFF00"/>
                  </a:solidFill>
                  <a:effectLst>
                    <a:reflection blurRad="12700" stA="48000" endA="300" endPos="55000" dir="5400000" sy="-90000" algn="bl" rotWithShape="0"/>
                  </a:effectLst>
                  <a:latin typeface="Arial" pitchFamily="34" charset="0"/>
                  <a:cs typeface="Arial" pitchFamily="34" charset="0"/>
                </a:rPr>
                <a:t>جيومورفولوجية الأراضي الجافة</a:t>
              </a:r>
              <a:endParaRPr lang="ar-SA" sz="2300" dirty="0">
                <a:solidFill>
                  <a:srgbClr val="FFFF00"/>
                </a:solidFill>
                <a:latin typeface="Franklin Gothic Heavy" pitchFamily="34" charset="0"/>
                <a:cs typeface="Arial" pitchFamily="34" charset="0"/>
              </a:endParaRPr>
            </a:p>
          </p:txBody>
        </p:sp>
        <p:sp>
          <p:nvSpPr>
            <p:cNvPr id="20" name="Rectangle 30" hidden="1"/>
            <p:cNvSpPr>
              <a:spLocks noChangeArrowheads="1"/>
            </p:cNvSpPr>
            <p:nvPr/>
          </p:nvSpPr>
          <p:spPr bwMode="auto">
            <a:xfrm>
              <a:off x="108458176" y="109118630"/>
              <a:ext cx="675199" cy="675199"/>
            </a:xfrm>
            <a:prstGeom prst="rect">
              <a:avLst/>
            </a:prstGeom>
            <a:solidFill>
              <a:srgbClr val="FFFFFF"/>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15" name="Rectangle 32"/>
            <p:cNvSpPr>
              <a:spLocks noChangeArrowheads="1"/>
            </p:cNvSpPr>
            <p:nvPr/>
          </p:nvSpPr>
          <p:spPr bwMode="auto">
            <a:xfrm>
              <a:off x="113412252" y="107967780"/>
              <a:ext cx="88608" cy="4285296"/>
            </a:xfrm>
            <a:prstGeom prst="rect">
              <a:avLst/>
            </a:prstGeom>
            <a:solidFill>
              <a:srgbClr val="FF6600"/>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sp>
        <p:nvSpPr>
          <p:cNvPr id="29" name="AutoShape 35"/>
          <p:cNvSpPr>
            <a:spLocks noChangeArrowheads="1"/>
          </p:cNvSpPr>
          <p:nvPr/>
        </p:nvSpPr>
        <p:spPr bwMode="auto">
          <a:xfrm>
            <a:off x="2320479" y="1467792"/>
            <a:ext cx="4537522" cy="5252431"/>
          </a:xfrm>
          <a:prstGeom prst="roundRect">
            <a:avLst>
              <a:gd name="adj" fmla="val 4056"/>
            </a:avLst>
          </a:prstGeom>
          <a:solidFill>
            <a:srgbClr val="FFFFFF"/>
          </a:solidFill>
          <a:ln w="9525" algn="in">
            <a:solidFill>
              <a:srgbClr val="FFC00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30" name="Line 36"/>
          <p:cNvSpPr>
            <a:spLocks noChangeShapeType="1"/>
          </p:cNvSpPr>
          <p:nvPr/>
        </p:nvSpPr>
        <p:spPr bwMode="auto">
          <a:xfrm flipV="1">
            <a:off x="134466" y="1445431"/>
            <a:ext cx="0" cy="476107"/>
          </a:xfrm>
          <a:prstGeom prst="line">
            <a:avLst/>
          </a:prstGeom>
          <a:noFill/>
          <a:ln w="9525" algn="ctr">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33" name="Rectangle 39"/>
          <p:cNvSpPr>
            <a:spLocks noChangeArrowheads="1"/>
          </p:cNvSpPr>
          <p:nvPr/>
        </p:nvSpPr>
        <p:spPr bwMode="auto">
          <a:xfrm>
            <a:off x="2353044" y="1404812"/>
            <a:ext cx="6293430" cy="54411"/>
          </a:xfrm>
          <a:prstGeom prst="rect">
            <a:avLst/>
          </a:prstGeom>
          <a:solidFill>
            <a:srgbClr val="FFFFFF"/>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53" name="Text Box 59"/>
          <p:cNvSpPr txBox="1">
            <a:spLocks noChangeArrowheads="1"/>
          </p:cNvSpPr>
          <p:nvPr/>
        </p:nvSpPr>
        <p:spPr bwMode="auto">
          <a:xfrm flipH="1">
            <a:off x="380999" y="1683484"/>
            <a:ext cx="8306012" cy="50367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353" tIns="30353" rIns="30353" bIns="3035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pPr marL="342900" indent="-342900" algn="just" defTabSz="766816" fontAlgn="base">
              <a:spcBef>
                <a:spcPct val="0"/>
              </a:spcBef>
              <a:spcAft>
                <a:spcPct val="0"/>
              </a:spcAft>
              <a:buFont typeface="Wingdings" pitchFamily="2" charset="2"/>
              <a:buChar char="q"/>
            </a:pPr>
            <a:r>
              <a:rPr lang="ar-EG" sz="2200" b="1" dirty="0" smtClean="0">
                <a:solidFill>
                  <a:prstClr val="black"/>
                </a:solidFill>
                <a:latin typeface="Arial" pitchFamily="34" charset="0"/>
                <a:cs typeface="Arial" pitchFamily="34" charset="0"/>
              </a:rPr>
              <a:t>عملية </a:t>
            </a:r>
            <a:r>
              <a:rPr lang="ar-EG" sz="2200" b="1" dirty="0">
                <a:solidFill>
                  <a:prstClr val="black"/>
                </a:solidFill>
                <a:latin typeface="Arial" pitchFamily="34" charset="0"/>
                <a:cs typeface="Arial" pitchFamily="34" charset="0"/>
              </a:rPr>
              <a:t>التفريغ </a:t>
            </a:r>
            <a:r>
              <a:rPr lang="en-US" sz="2200" b="1" dirty="0">
                <a:solidFill>
                  <a:prstClr val="black"/>
                </a:solidFill>
                <a:latin typeface="Arial" pitchFamily="34" charset="0"/>
                <a:cs typeface="Arial" pitchFamily="34" charset="0"/>
              </a:rPr>
              <a:t>Deflation </a:t>
            </a:r>
            <a:r>
              <a:rPr lang="ar-EG" sz="2200" b="1" dirty="0">
                <a:solidFill>
                  <a:prstClr val="black"/>
                </a:solidFill>
                <a:latin typeface="Arial" pitchFamily="34" charset="0"/>
                <a:cs typeface="Arial" pitchFamily="34" charset="0"/>
              </a:rPr>
              <a:t>: عملية إزالة المواد الصخرية المفككة إما برفعها أو دحرجتها. وتعرف أحيانا بعملية التذرية، </a:t>
            </a:r>
            <a:r>
              <a:rPr lang="ar-EG" sz="2200" b="1" dirty="0" smtClean="0">
                <a:solidFill>
                  <a:prstClr val="black"/>
                </a:solidFill>
                <a:latin typeface="Arial" pitchFamily="34" charset="0"/>
                <a:cs typeface="Arial" pitchFamily="34" charset="0"/>
              </a:rPr>
              <a:t>وتتم </a:t>
            </a:r>
            <a:r>
              <a:rPr lang="ar-EG" sz="2200" b="1" dirty="0">
                <a:solidFill>
                  <a:prstClr val="black"/>
                </a:solidFill>
                <a:latin typeface="Arial" pitchFamily="34" charset="0"/>
                <a:cs typeface="Arial" pitchFamily="34" charset="0"/>
              </a:rPr>
              <a:t>من خلال حركة الهواء فقط . </a:t>
            </a:r>
            <a:endParaRPr lang="ar-EG" sz="2200" b="1" dirty="0" smtClean="0">
              <a:solidFill>
                <a:prstClr val="black"/>
              </a:solidFill>
              <a:latin typeface="Arial" pitchFamily="34" charset="0"/>
              <a:cs typeface="Arial" pitchFamily="34" charset="0"/>
            </a:endParaRPr>
          </a:p>
          <a:p>
            <a:pPr marL="342900" indent="-342900" algn="just" defTabSz="766816" fontAlgn="base">
              <a:spcBef>
                <a:spcPct val="0"/>
              </a:spcBef>
              <a:spcAft>
                <a:spcPct val="0"/>
              </a:spcAft>
              <a:buFont typeface="Wingdings" pitchFamily="2" charset="2"/>
              <a:buChar char="q"/>
            </a:pPr>
            <a:r>
              <a:rPr lang="ar-SA" sz="2200" b="1" dirty="0">
                <a:solidFill>
                  <a:prstClr val="black"/>
                </a:solidFill>
                <a:latin typeface="Arial" pitchFamily="34" charset="0"/>
                <a:cs typeface="Arial" pitchFamily="34" charset="0"/>
              </a:rPr>
              <a:t>عملية النحت ( الصقل ) </a:t>
            </a:r>
            <a:r>
              <a:rPr lang="en-US" sz="2200" b="1" dirty="0" smtClean="0">
                <a:solidFill>
                  <a:prstClr val="black"/>
                </a:solidFill>
                <a:latin typeface="Arial" pitchFamily="34" charset="0"/>
                <a:cs typeface="Arial" pitchFamily="34" charset="0"/>
              </a:rPr>
              <a:t>Abrasion</a:t>
            </a:r>
            <a:r>
              <a:rPr lang="ar-EG" sz="2200" b="1" dirty="0">
                <a:solidFill>
                  <a:prstClr val="black"/>
                </a:solidFill>
                <a:latin typeface="Arial" pitchFamily="34" charset="0"/>
                <a:cs typeface="Arial" pitchFamily="34" charset="0"/>
              </a:rPr>
              <a:t>: </a:t>
            </a:r>
            <a:r>
              <a:rPr lang="ar-EG" sz="2200" b="1" dirty="0" smtClean="0">
                <a:solidFill>
                  <a:prstClr val="black"/>
                </a:solidFill>
                <a:latin typeface="Arial" pitchFamily="34" charset="0"/>
                <a:cs typeface="Arial" pitchFamily="34" charset="0"/>
              </a:rPr>
              <a:t>وتتم من </a:t>
            </a:r>
            <a:r>
              <a:rPr lang="ar-EG" sz="2200" b="1" dirty="0">
                <a:solidFill>
                  <a:prstClr val="black"/>
                </a:solidFill>
                <a:latin typeface="Arial" pitchFamily="34" charset="0"/>
                <a:cs typeface="Arial" pitchFamily="34" charset="0"/>
              </a:rPr>
              <a:t>خلال </a:t>
            </a:r>
            <a:r>
              <a:rPr lang="ar-EG" sz="2200" b="1" dirty="0" smtClean="0">
                <a:solidFill>
                  <a:prstClr val="black"/>
                </a:solidFill>
                <a:latin typeface="Arial" pitchFamily="34" charset="0"/>
                <a:cs typeface="Arial" pitchFamily="34" charset="0"/>
              </a:rPr>
              <a:t>اصطدام الرياح </a:t>
            </a:r>
            <a:r>
              <a:rPr lang="ar-EG" sz="2200" b="1" dirty="0">
                <a:solidFill>
                  <a:prstClr val="black"/>
                </a:solidFill>
                <a:latin typeface="Arial" pitchFamily="34" charset="0"/>
                <a:cs typeface="Arial" pitchFamily="34" charset="0"/>
              </a:rPr>
              <a:t>للسطوح الصخرية بوساطة ما تحمله من ذرات </a:t>
            </a:r>
            <a:r>
              <a:rPr lang="ar-EG" sz="2200" b="1" dirty="0" smtClean="0">
                <a:solidFill>
                  <a:prstClr val="black"/>
                </a:solidFill>
                <a:latin typeface="Arial" pitchFamily="34" charset="0"/>
                <a:cs typeface="Arial" pitchFamily="34" charset="0"/>
              </a:rPr>
              <a:t>الرمل. </a:t>
            </a:r>
            <a:r>
              <a:rPr lang="ar-EG" sz="2200" b="1" dirty="0">
                <a:solidFill>
                  <a:prstClr val="black"/>
                </a:solidFill>
                <a:latin typeface="Arial" pitchFamily="34" charset="0"/>
                <a:cs typeface="Arial" pitchFamily="34" charset="0"/>
              </a:rPr>
              <a:t>وبذلك فان </a:t>
            </a:r>
            <a:r>
              <a:rPr lang="ar-EG" sz="2200" b="1" dirty="0" smtClean="0">
                <a:solidFill>
                  <a:prstClr val="black"/>
                </a:solidFill>
                <a:latin typeface="Arial" pitchFamily="34" charset="0"/>
                <a:cs typeface="Arial" pitchFamily="34" charset="0"/>
              </a:rPr>
              <a:t>هذه العملية لا تتم </a:t>
            </a:r>
            <a:r>
              <a:rPr lang="ar-EG" sz="2200" b="1" dirty="0">
                <a:solidFill>
                  <a:prstClr val="black"/>
                </a:solidFill>
                <a:latin typeface="Arial" pitchFamily="34" charset="0"/>
                <a:cs typeface="Arial" pitchFamily="34" charset="0"/>
              </a:rPr>
              <a:t>دون وجود أدوات القطع والنحت المتمثلة بذرات الصخور المختلفة</a:t>
            </a:r>
            <a:r>
              <a:rPr lang="ar-EG" sz="2200" b="1" dirty="0" smtClean="0">
                <a:solidFill>
                  <a:prstClr val="black"/>
                </a:solidFill>
                <a:latin typeface="Arial" pitchFamily="34" charset="0"/>
                <a:cs typeface="Arial" pitchFamily="34" charset="0"/>
              </a:rPr>
              <a:t>.</a:t>
            </a:r>
          </a:p>
          <a:p>
            <a:pPr marL="342900" indent="-342900" algn="just" defTabSz="766816" fontAlgn="base">
              <a:spcBef>
                <a:spcPct val="0"/>
              </a:spcBef>
              <a:spcAft>
                <a:spcPct val="0"/>
              </a:spcAft>
              <a:buFont typeface="Wingdings" pitchFamily="2" charset="2"/>
              <a:buChar char="q"/>
            </a:pPr>
            <a:r>
              <a:rPr lang="ar-EG" sz="2200" b="1" dirty="0" smtClean="0">
                <a:solidFill>
                  <a:prstClr val="black"/>
                </a:solidFill>
                <a:latin typeface="Arial" pitchFamily="34" charset="0"/>
                <a:cs typeface="Arial" pitchFamily="34" charset="0"/>
              </a:rPr>
              <a:t>عملية </a:t>
            </a:r>
            <a:r>
              <a:rPr lang="ar-SA" sz="2200" b="1" dirty="0" smtClean="0">
                <a:solidFill>
                  <a:prstClr val="black"/>
                </a:solidFill>
                <a:latin typeface="Arial" pitchFamily="34" charset="0"/>
                <a:cs typeface="Arial" pitchFamily="34" charset="0"/>
              </a:rPr>
              <a:t>نقل المواد </a:t>
            </a:r>
            <a:r>
              <a:rPr lang="ar-SA" sz="2200" b="1" dirty="0">
                <a:solidFill>
                  <a:prstClr val="black"/>
                </a:solidFill>
                <a:latin typeface="Arial" pitchFamily="34" charset="0"/>
                <a:cs typeface="Arial" pitchFamily="34" charset="0"/>
              </a:rPr>
              <a:t>الصخرية المفككة </a:t>
            </a:r>
            <a:r>
              <a:rPr lang="ar-EG" sz="2200" b="1" dirty="0" smtClean="0">
                <a:solidFill>
                  <a:prstClr val="black"/>
                </a:solidFill>
                <a:latin typeface="Arial" pitchFamily="34" charset="0"/>
                <a:cs typeface="Arial" pitchFamily="34" charset="0"/>
              </a:rPr>
              <a:t>وتتم </a:t>
            </a:r>
            <a:r>
              <a:rPr lang="ar-SA" sz="2200" b="1" dirty="0" smtClean="0">
                <a:solidFill>
                  <a:prstClr val="black"/>
                </a:solidFill>
                <a:latin typeface="Arial" pitchFamily="34" charset="0"/>
                <a:cs typeface="Arial" pitchFamily="34" charset="0"/>
              </a:rPr>
              <a:t>بطرق </a:t>
            </a:r>
            <a:r>
              <a:rPr lang="ar-SA" sz="2200" b="1" dirty="0">
                <a:solidFill>
                  <a:prstClr val="black"/>
                </a:solidFill>
                <a:latin typeface="Arial" pitchFamily="34" charset="0"/>
                <a:cs typeface="Arial" pitchFamily="34" charset="0"/>
              </a:rPr>
              <a:t>ثلاثة هي التعلق </a:t>
            </a:r>
            <a:r>
              <a:rPr lang="en-US" sz="2200" b="1" dirty="0">
                <a:solidFill>
                  <a:prstClr val="black"/>
                </a:solidFill>
                <a:latin typeface="Arial" pitchFamily="34" charset="0"/>
                <a:cs typeface="Arial" pitchFamily="34" charset="0"/>
              </a:rPr>
              <a:t>Suspension </a:t>
            </a:r>
            <a:r>
              <a:rPr lang="ar-SA" sz="2200" b="1" dirty="0">
                <a:solidFill>
                  <a:prstClr val="black"/>
                </a:solidFill>
                <a:latin typeface="Arial" pitchFamily="34" charset="0"/>
                <a:cs typeface="Arial" pitchFamily="34" charset="0"/>
              </a:rPr>
              <a:t>والقفز</a:t>
            </a:r>
            <a:r>
              <a:rPr lang="en-US" sz="2200" b="1" dirty="0">
                <a:solidFill>
                  <a:prstClr val="black"/>
                </a:solidFill>
                <a:latin typeface="Arial" pitchFamily="34" charset="0"/>
                <a:cs typeface="Arial" pitchFamily="34" charset="0"/>
              </a:rPr>
              <a:t>Saltation </a:t>
            </a:r>
            <a:r>
              <a:rPr lang="ar-EG" sz="2200" b="1" dirty="0" smtClean="0">
                <a:solidFill>
                  <a:prstClr val="black"/>
                </a:solidFill>
                <a:latin typeface="Arial" pitchFamily="34" charset="0"/>
                <a:cs typeface="Arial" pitchFamily="34" charset="0"/>
              </a:rPr>
              <a:t> </a:t>
            </a:r>
            <a:r>
              <a:rPr lang="ar-SA" sz="2200" b="1" dirty="0" smtClean="0">
                <a:solidFill>
                  <a:prstClr val="black"/>
                </a:solidFill>
                <a:latin typeface="Arial" pitchFamily="34" charset="0"/>
                <a:cs typeface="Arial" pitchFamily="34" charset="0"/>
              </a:rPr>
              <a:t>والدحرجة</a:t>
            </a:r>
            <a:r>
              <a:rPr lang="ar-SA" sz="2200" b="1" dirty="0">
                <a:solidFill>
                  <a:prstClr val="black"/>
                </a:solidFill>
                <a:latin typeface="Arial" pitchFamily="34" charset="0"/>
                <a:cs typeface="Arial" pitchFamily="34" charset="0"/>
              </a:rPr>
              <a:t>. </a:t>
            </a:r>
            <a:endParaRPr lang="ar-EG" sz="2200" b="1" dirty="0" smtClean="0">
              <a:solidFill>
                <a:prstClr val="black"/>
              </a:solidFill>
              <a:latin typeface="Arial" pitchFamily="34" charset="0"/>
              <a:cs typeface="Arial" pitchFamily="34" charset="0"/>
            </a:endParaRPr>
          </a:p>
          <a:p>
            <a:pPr marL="342900" indent="-342900" algn="just" defTabSz="766816" fontAlgn="base">
              <a:spcBef>
                <a:spcPct val="0"/>
              </a:spcBef>
              <a:spcAft>
                <a:spcPct val="0"/>
              </a:spcAft>
              <a:buFont typeface="Wingdings" pitchFamily="2" charset="2"/>
              <a:buChar char="q"/>
            </a:pPr>
            <a:r>
              <a:rPr lang="ar-EG" sz="2200" b="1" dirty="0" smtClean="0">
                <a:solidFill>
                  <a:prstClr val="black"/>
                </a:solidFill>
                <a:latin typeface="Arial" pitchFamily="34" charset="0"/>
                <a:cs typeface="Arial" pitchFamily="34" charset="0"/>
              </a:rPr>
              <a:t>عملية </a:t>
            </a:r>
            <a:r>
              <a:rPr lang="ar-SA" sz="2200" b="1" dirty="0" smtClean="0">
                <a:solidFill>
                  <a:prstClr val="black"/>
                </a:solidFill>
                <a:latin typeface="Arial" pitchFamily="34" charset="0"/>
                <a:cs typeface="Arial" pitchFamily="34" charset="0"/>
              </a:rPr>
              <a:t>ترسيب كافة </a:t>
            </a:r>
            <a:r>
              <a:rPr lang="ar-SA" sz="2200" b="1" dirty="0">
                <a:solidFill>
                  <a:prstClr val="black"/>
                </a:solidFill>
                <a:latin typeface="Arial" pitchFamily="34" charset="0"/>
                <a:cs typeface="Arial" pitchFamily="34" charset="0"/>
              </a:rPr>
              <a:t>المواد الصخرية التي نقلتها الرياح والتي تتباين طرق نقلها تبعا لأحجامها من ذرات دقيقة تنقلها الرياح بطريقة التعلق إلى ذرات خشنة تنقل بطريقتي الدحرجة </a:t>
            </a:r>
            <a:r>
              <a:rPr lang="ar-SA" sz="2200" b="1" dirty="0" smtClean="0">
                <a:solidFill>
                  <a:prstClr val="black"/>
                </a:solidFill>
                <a:latin typeface="Arial" pitchFamily="34" charset="0"/>
                <a:cs typeface="Arial" pitchFamily="34" charset="0"/>
              </a:rPr>
              <a:t>والقفز</a:t>
            </a:r>
            <a:r>
              <a:rPr lang="ar-EG" sz="2200" b="1" dirty="0" smtClean="0">
                <a:solidFill>
                  <a:prstClr val="black"/>
                </a:solidFill>
                <a:latin typeface="Arial" pitchFamily="34" charset="0"/>
                <a:cs typeface="Arial" pitchFamily="34" charset="0"/>
              </a:rPr>
              <a:t>.</a:t>
            </a:r>
          </a:p>
          <a:p>
            <a:pPr marL="342900" indent="-342900" algn="just" defTabSz="766816" fontAlgn="base">
              <a:spcBef>
                <a:spcPct val="0"/>
              </a:spcBef>
              <a:spcAft>
                <a:spcPct val="0"/>
              </a:spcAft>
              <a:buFont typeface="Wingdings" pitchFamily="2" charset="2"/>
              <a:buChar char="q"/>
            </a:pPr>
            <a:r>
              <a:rPr lang="ar-SA" sz="2200" b="1" dirty="0" smtClean="0">
                <a:solidFill>
                  <a:prstClr val="black"/>
                </a:solidFill>
                <a:latin typeface="Arial" pitchFamily="34" charset="0"/>
                <a:cs typeface="Arial" pitchFamily="34" charset="0"/>
              </a:rPr>
              <a:t> </a:t>
            </a:r>
            <a:r>
              <a:rPr lang="ar-SA" sz="2200" b="1" dirty="0">
                <a:solidFill>
                  <a:prstClr val="black"/>
                </a:solidFill>
                <a:latin typeface="Arial" pitchFamily="34" charset="0"/>
                <a:cs typeface="Arial" pitchFamily="34" charset="0"/>
              </a:rPr>
              <a:t>ويتم ذلك الترسيب حالما تبدأ سرعة الرياح بالتناقص. وتتناقص سرعة الرياح أما عند اقترابها من مناطق الضغط </a:t>
            </a:r>
            <a:r>
              <a:rPr lang="ar-SA" sz="2200" b="1" dirty="0" smtClean="0">
                <a:solidFill>
                  <a:prstClr val="black"/>
                </a:solidFill>
                <a:latin typeface="Arial" pitchFamily="34" charset="0"/>
                <a:cs typeface="Arial" pitchFamily="34" charset="0"/>
              </a:rPr>
              <a:t>ال</a:t>
            </a:r>
            <a:r>
              <a:rPr lang="ar-EG" sz="2200" b="1" dirty="0" smtClean="0">
                <a:solidFill>
                  <a:prstClr val="black"/>
                </a:solidFill>
                <a:latin typeface="Arial" pitchFamily="34" charset="0"/>
                <a:cs typeface="Arial" pitchFamily="34" charset="0"/>
              </a:rPr>
              <a:t>منخفض</a:t>
            </a:r>
            <a:r>
              <a:rPr lang="ar-SA" sz="2200" b="1" dirty="0" smtClean="0">
                <a:solidFill>
                  <a:prstClr val="black"/>
                </a:solidFill>
                <a:latin typeface="Arial" pitchFamily="34" charset="0"/>
                <a:cs typeface="Arial" pitchFamily="34" charset="0"/>
              </a:rPr>
              <a:t> </a:t>
            </a:r>
            <a:r>
              <a:rPr lang="ar-SA" sz="2200" b="1" dirty="0">
                <a:solidFill>
                  <a:prstClr val="black"/>
                </a:solidFill>
                <a:latin typeface="Arial" pitchFamily="34" charset="0"/>
                <a:cs typeface="Arial" pitchFamily="34" charset="0"/>
              </a:rPr>
              <a:t>التي سببت حركة تلك الرياح أو من جراء وجود عوارض متنوعة.</a:t>
            </a:r>
            <a:endParaRPr lang="ar-SA" sz="2200" b="1"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189014807"/>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
          <p:cNvGrpSpPr>
            <a:grpSpLocks/>
          </p:cNvGrpSpPr>
          <p:nvPr/>
        </p:nvGrpSpPr>
        <p:grpSpPr bwMode="auto">
          <a:xfrm>
            <a:off x="832" y="48"/>
            <a:ext cx="9143346" cy="6857143"/>
            <a:chOff x="106855260" y="107967780"/>
            <a:chExt cx="6645600" cy="4285296"/>
          </a:xfrm>
        </p:grpSpPr>
        <p:sp>
          <p:nvSpPr>
            <p:cNvPr id="3" name="Rectangle 15"/>
            <p:cNvSpPr>
              <a:spLocks noChangeArrowheads="1"/>
            </p:cNvSpPr>
            <p:nvPr/>
          </p:nvSpPr>
          <p:spPr bwMode="auto">
            <a:xfrm flipH="1">
              <a:off x="106855260" y="107967780"/>
              <a:ext cx="6556992" cy="493698"/>
            </a:xfrm>
            <a:prstGeom prst="rect">
              <a:avLst/>
            </a:prstGeom>
            <a:solidFill>
              <a:srgbClr val="000000"/>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nvGrpSpPr>
            <p:cNvPr id="4" name="Group 16"/>
            <p:cNvGrpSpPr>
              <a:grpSpLocks/>
            </p:cNvGrpSpPr>
            <p:nvPr/>
          </p:nvGrpSpPr>
          <p:grpSpPr bwMode="auto">
            <a:xfrm>
              <a:off x="112947060" y="108101490"/>
              <a:ext cx="221520" cy="225428"/>
              <a:chOff x="112947060" y="108101490"/>
              <a:chExt cx="221520" cy="225428"/>
            </a:xfrm>
          </p:grpSpPr>
          <p:sp>
            <p:nvSpPr>
              <p:cNvPr id="22" name="AutoShape 17"/>
              <p:cNvSpPr>
                <a:spLocks noChangeArrowheads="1"/>
              </p:cNvSpPr>
              <p:nvPr/>
            </p:nvSpPr>
            <p:spPr bwMode="auto">
              <a:xfrm flipH="1">
                <a:off x="112947060" y="108101490"/>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23" name="AutoShape 18"/>
              <p:cNvSpPr>
                <a:spLocks noChangeArrowheads="1"/>
              </p:cNvSpPr>
              <p:nvPr/>
            </p:nvSpPr>
            <p:spPr bwMode="auto">
              <a:xfrm flipH="1">
                <a:off x="112947060" y="108192052"/>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24" name="AutoShape 19"/>
              <p:cNvSpPr>
                <a:spLocks noChangeArrowheads="1"/>
              </p:cNvSpPr>
              <p:nvPr/>
            </p:nvSpPr>
            <p:spPr bwMode="auto">
              <a:xfrm flipH="1">
                <a:off x="112947060" y="108283569"/>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sp>
          <p:nvSpPr>
            <p:cNvPr id="5" name="Rectangle 20"/>
            <p:cNvSpPr>
              <a:spLocks noChangeArrowheads="1"/>
            </p:cNvSpPr>
            <p:nvPr/>
          </p:nvSpPr>
          <p:spPr bwMode="auto">
            <a:xfrm flipH="1">
              <a:off x="106855260" y="108747196"/>
              <a:ext cx="6527735" cy="3505880"/>
            </a:xfrm>
            <a:prstGeom prst="rect">
              <a:avLst/>
            </a:prstGeom>
            <a:solidFill>
              <a:schemeClr val="bg2">
                <a:lumMod val="90000"/>
              </a:schemeClr>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7" name="Rectangle 22"/>
            <p:cNvSpPr>
              <a:spLocks noChangeArrowheads="1"/>
            </p:cNvSpPr>
            <p:nvPr/>
          </p:nvSpPr>
          <p:spPr bwMode="auto">
            <a:xfrm flipH="1">
              <a:off x="113168580" y="108747196"/>
              <a:ext cx="331631" cy="3505880"/>
            </a:xfrm>
            <a:prstGeom prst="rect">
              <a:avLst/>
            </a:prstGeom>
            <a:gradFill flip="none" rotWithShape="1">
              <a:gsLst>
                <a:gs pos="0">
                  <a:schemeClr val="bg2">
                    <a:lumMod val="90000"/>
                    <a:shade val="30000"/>
                    <a:satMod val="115000"/>
                  </a:schemeClr>
                </a:gs>
                <a:gs pos="50000">
                  <a:schemeClr val="bg2">
                    <a:lumMod val="90000"/>
                    <a:shade val="67500"/>
                    <a:satMod val="115000"/>
                  </a:schemeClr>
                </a:gs>
                <a:gs pos="100000">
                  <a:schemeClr val="bg2">
                    <a:lumMod val="90000"/>
                    <a:shade val="100000"/>
                    <a:satMod val="115000"/>
                  </a:schemeClr>
                </a:gs>
              </a:gsLst>
              <a:lin ang="0" scaled="1"/>
              <a:tileRect/>
            </a:gra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11" name="Text Box 26"/>
            <p:cNvSpPr txBox="1">
              <a:spLocks noChangeArrowheads="1"/>
            </p:cNvSpPr>
            <p:nvPr/>
          </p:nvSpPr>
          <p:spPr bwMode="auto">
            <a:xfrm flipH="1">
              <a:off x="106970238" y="108461478"/>
              <a:ext cx="6349359" cy="2857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algn="ctr" defTabSz="766816" rtl="1" fontAlgn="base">
                <a:spcBef>
                  <a:spcPct val="0"/>
                </a:spcBef>
                <a:spcAft>
                  <a:spcPts val="587"/>
                </a:spcAft>
              </a:pPr>
              <a:r>
                <a:rPr lang="ar-EG" sz="2000" b="1" dirty="0" smtClean="0">
                  <a:solidFill>
                    <a:srgbClr val="000000"/>
                  </a:solidFill>
                  <a:latin typeface="Arial" pitchFamily="34" charset="0"/>
                  <a:cs typeface="Arial" pitchFamily="34" charset="0"/>
                </a:rPr>
                <a:t>خامساً: رواسب </a:t>
              </a:r>
              <a:r>
                <a:rPr lang="ar-EG" sz="2000" b="1" dirty="0" err="1" smtClean="0">
                  <a:solidFill>
                    <a:srgbClr val="000000"/>
                  </a:solidFill>
                  <a:latin typeface="Arial" pitchFamily="34" charset="0"/>
                  <a:cs typeface="Arial" pitchFamily="34" charset="0"/>
                </a:rPr>
                <a:t>اللويس</a:t>
              </a:r>
              <a:r>
                <a:rPr lang="ar-EG" sz="2000" b="1" dirty="0" smtClean="0">
                  <a:solidFill>
                    <a:srgbClr val="000000"/>
                  </a:solidFill>
                  <a:latin typeface="Arial" pitchFamily="34" charset="0"/>
                  <a:cs typeface="Arial" pitchFamily="34" charset="0"/>
                </a:rPr>
                <a:t> </a:t>
              </a:r>
              <a:r>
                <a:rPr lang="en-US" sz="2000" b="1" dirty="0" smtClean="0">
                  <a:solidFill>
                    <a:srgbClr val="000000"/>
                  </a:solidFill>
                  <a:latin typeface="Arial" pitchFamily="34" charset="0"/>
                  <a:cs typeface="Arial" pitchFamily="34" charset="0"/>
                </a:rPr>
                <a:t>Loess soil</a:t>
              </a:r>
              <a:endParaRPr lang="ar-SA" sz="2000" dirty="0">
                <a:solidFill>
                  <a:srgbClr val="000000"/>
                </a:solidFill>
              </a:endParaRPr>
            </a:p>
          </p:txBody>
        </p:sp>
        <p:sp>
          <p:nvSpPr>
            <p:cNvPr id="13" name="Text Box 28"/>
            <p:cNvSpPr txBox="1">
              <a:spLocks noChangeArrowheads="1"/>
            </p:cNvSpPr>
            <p:nvPr/>
          </p:nvSpPr>
          <p:spPr bwMode="auto">
            <a:xfrm flipH="1">
              <a:off x="106943868" y="107967780"/>
              <a:ext cx="5781672" cy="4936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ctr" anchorCtr="0" compatLnSpc="1">
              <a:prstTxWarp prst="textNoShape">
                <a:avLst/>
              </a:prstTxWarp>
            </a:bodyPr>
            <a:lstStyle/>
            <a:p>
              <a:pPr lvl="0" algn="ctr" defTabSz="766816" fontAlgn="base">
                <a:spcBef>
                  <a:spcPct val="0"/>
                </a:spcBef>
                <a:spcAft>
                  <a:spcPct val="0"/>
                </a:spcAft>
              </a:pPr>
              <a:r>
                <a:rPr lang="ar-EG" sz="3600" cap="all" dirty="0">
                  <a:solidFill>
                    <a:srgbClr val="FFFF00"/>
                  </a:solidFill>
                  <a:effectLst>
                    <a:reflection blurRad="12700" stA="48000" endA="300" endPos="55000" dir="5400000" sy="-90000" algn="bl" rotWithShape="0"/>
                  </a:effectLst>
                  <a:latin typeface="Arial" pitchFamily="34" charset="0"/>
                  <a:cs typeface="Arial" pitchFamily="34" charset="0"/>
                </a:rPr>
                <a:t>جيومورفولوجية الأراضي الجافة</a:t>
              </a:r>
              <a:endParaRPr lang="ar-SA" sz="2300" dirty="0">
                <a:solidFill>
                  <a:srgbClr val="FFFF00"/>
                </a:solidFill>
                <a:latin typeface="Franklin Gothic Heavy" pitchFamily="34" charset="0"/>
                <a:cs typeface="Arial" pitchFamily="34" charset="0"/>
              </a:endParaRPr>
            </a:p>
          </p:txBody>
        </p:sp>
        <p:sp>
          <p:nvSpPr>
            <p:cNvPr id="20" name="Rectangle 30" hidden="1"/>
            <p:cNvSpPr>
              <a:spLocks noChangeArrowheads="1"/>
            </p:cNvSpPr>
            <p:nvPr/>
          </p:nvSpPr>
          <p:spPr bwMode="auto">
            <a:xfrm>
              <a:off x="108458176" y="109118630"/>
              <a:ext cx="675199" cy="675199"/>
            </a:xfrm>
            <a:prstGeom prst="rect">
              <a:avLst/>
            </a:prstGeom>
            <a:solidFill>
              <a:srgbClr val="FFFFFF"/>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15" name="Rectangle 32"/>
            <p:cNvSpPr>
              <a:spLocks noChangeArrowheads="1"/>
            </p:cNvSpPr>
            <p:nvPr/>
          </p:nvSpPr>
          <p:spPr bwMode="auto">
            <a:xfrm>
              <a:off x="113412252" y="107967780"/>
              <a:ext cx="88608" cy="4285296"/>
            </a:xfrm>
            <a:prstGeom prst="rect">
              <a:avLst/>
            </a:prstGeom>
            <a:solidFill>
              <a:srgbClr val="FF6600"/>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sp>
        <p:nvSpPr>
          <p:cNvPr id="26" name="AutoShape 32"/>
          <p:cNvSpPr>
            <a:spLocks noChangeArrowheads="1"/>
          </p:cNvSpPr>
          <p:nvPr/>
        </p:nvSpPr>
        <p:spPr bwMode="auto">
          <a:xfrm flipH="1">
            <a:off x="122743" y="3566159"/>
            <a:ext cx="7033922" cy="1156260"/>
          </a:xfrm>
          <a:prstGeom prst="roundRect">
            <a:avLst>
              <a:gd name="adj" fmla="val 8556"/>
            </a:avLst>
          </a:prstGeom>
          <a:solidFill>
            <a:schemeClr val="bg1"/>
          </a:solidFill>
          <a:ln w="9525" algn="in">
            <a:solidFill>
              <a:srgbClr val="FFCC0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27" name="AutoShape 33"/>
          <p:cNvSpPr>
            <a:spLocks noChangeArrowheads="1"/>
          </p:cNvSpPr>
          <p:nvPr/>
        </p:nvSpPr>
        <p:spPr bwMode="auto">
          <a:xfrm flipH="1">
            <a:off x="122743" y="4830405"/>
            <a:ext cx="7033922" cy="1911942"/>
          </a:xfrm>
          <a:prstGeom prst="roundRect">
            <a:avLst>
              <a:gd name="adj" fmla="val 5292"/>
            </a:avLst>
          </a:prstGeom>
          <a:solidFill>
            <a:schemeClr val="bg1"/>
          </a:solidFill>
          <a:ln w="9525" algn="in">
            <a:solidFill>
              <a:srgbClr val="FFCC0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29" name="AutoShape 35"/>
          <p:cNvSpPr>
            <a:spLocks noChangeArrowheads="1"/>
          </p:cNvSpPr>
          <p:nvPr/>
        </p:nvSpPr>
        <p:spPr bwMode="auto">
          <a:xfrm>
            <a:off x="2320478" y="1467792"/>
            <a:ext cx="6594669" cy="5354162"/>
          </a:xfrm>
          <a:prstGeom prst="roundRect">
            <a:avLst>
              <a:gd name="adj" fmla="val 4056"/>
            </a:avLst>
          </a:prstGeom>
          <a:solidFill>
            <a:srgbClr val="FFFFFF"/>
          </a:solidFill>
          <a:ln w="9525" algn="in">
            <a:solidFill>
              <a:srgbClr val="FFC00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30" name="Line 36"/>
          <p:cNvSpPr>
            <a:spLocks noChangeShapeType="1"/>
          </p:cNvSpPr>
          <p:nvPr/>
        </p:nvSpPr>
        <p:spPr bwMode="auto">
          <a:xfrm flipV="1">
            <a:off x="134466" y="1445431"/>
            <a:ext cx="0" cy="476107"/>
          </a:xfrm>
          <a:prstGeom prst="line">
            <a:avLst/>
          </a:prstGeom>
          <a:noFill/>
          <a:ln w="9525" algn="ctr">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33" name="Rectangle 39"/>
          <p:cNvSpPr>
            <a:spLocks noChangeArrowheads="1"/>
          </p:cNvSpPr>
          <p:nvPr/>
        </p:nvSpPr>
        <p:spPr bwMode="auto">
          <a:xfrm>
            <a:off x="2353044" y="1404812"/>
            <a:ext cx="6293430" cy="54411"/>
          </a:xfrm>
          <a:prstGeom prst="rect">
            <a:avLst/>
          </a:prstGeom>
          <a:solidFill>
            <a:srgbClr val="FFFFFF"/>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34" name="Line 40"/>
          <p:cNvSpPr>
            <a:spLocks noChangeShapeType="1"/>
          </p:cNvSpPr>
          <p:nvPr/>
        </p:nvSpPr>
        <p:spPr bwMode="auto">
          <a:xfrm>
            <a:off x="134467" y="1467792"/>
            <a:ext cx="8545155" cy="0"/>
          </a:xfrm>
          <a:prstGeom prst="line">
            <a:avLst/>
          </a:prstGeom>
          <a:noFill/>
          <a:ln w="9525" algn="ctr">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grpSp>
        <p:nvGrpSpPr>
          <p:cNvPr id="28" name="مجموعة 27"/>
          <p:cNvGrpSpPr/>
          <p:nvPr/>
        </p:nvGrpSpPr>
        <p:grpSpPr>
          <a:xfrm>
            <a:off x="7010496" y="1577366"/>
            <a:ext cx="1904650" cy="5142857"/>
            <a:chOff x="9108777" y="1656234"/>
            <a:chExt cx="2474723" cy="5400000"/>
          </a:xfrm>
        </p:grpSpPr>
        <p:pic>
          <p:nvPicPr>
            <p:cNvPr id="31" name="Picture 2"/>
            <p:cNvPicPr>
              <a:picLocks noChangeArrowheads="1"/>
            </p:cNvPicPr>
            <p:nvPr/>
          </p:nvPicPr>
          <p:blipFill rotWithShape="1">
            <a:blip r:embed="rId3">
              <a:extLst>
                <a:ext uri="{28A0092B-C50C-407E-A947-70E740481C1C}">
                  <a14:useLocalDpi xmlns:a14="http://schemas.microsoft.com/office/drawing/2010/main" val="0"/>
                </a:ext>
              </a:extLst>
            </a:blip>
            <a:srcRect l="70330" t="4544" r="4217" b="4453"/>
            <a:stretch/>
          </p:blipFill>
          <p:spPr bwMode="auto">
            <a:xfrm>
              <a:off x="9108777" y="1656234"/>
              <a:ext cx="2412000" cy="54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عنصر نائب للنص 8"/>
            <p:cNvSpPr txBox="1">
              <a:spLocks/>
            </p:cNvSpPr>
            <p:nvPr/>
          </p:nvSpPr>
          <p:spPr>
            <a:xfrm>
              <a:off x="9145041" y="1920240"/>
              <a:ext cx="2438459" cy="4632530"/>
            </a:xfrm>
            <a:prstGeom prst="rect">
              <a:avLst/>
            </a:prstGeom>
            <a:ln>
              <a:solidFill>
                <a:schemeClr val="accent1"/>
              </a:solidFill>
            </a:ln>
          </p:spPr>
          <p:txBody>
            <a:bodyPr/>
            <a:lstStyle>
              <a:lvl1pPr marL="408874" indent="-408874" algn="r" defTabSz="1090331" rtl="1" eaLnBrk="1" latinLnBrk="0" hangingPunct="1">
                <a:spcBef>
                  <a:spcPct val="20000"/>
                </a:spcBef>
                <a:buFont typeface="Arial" pitchFamily="34" charset="0"/>
                <a:buChar char="•"/>
                <a:defRPr sz="3800" kern="1200">
                  <a:solidFill>
                    <a:schemeClr val="tx1"/>
                  </a:solidFill>
                  <a:latin typeface="+mn-lt"/>
                  <a:ea typeface="+mn-ea"/>
                  <a:cs typeface="+mn-cs"/>
                </a:defRPr>
              </a:lvl1pPr>
              <a:lvl2pPr marL="885894" indent="-340728" algn="r" defTabSz="1090331" rtl="1" eaLnBrk="1" latinLnBrk="0" hangingPunct="1">
                <a:spcBef>
                  <a:spcPct val="20000"/>
                </a:spcBef>
                <a:buFont typeface="Arial" pitchFamily="34" charset="0"/>
                <a:buChar char="–"/>
                <a:defRPr sz="3300" kern="1200">
                  <a:solidFill>
                    <a:schemeClr val="tx1"/>
                  </a:solidFill>
                  <a:latin typeface="+mn-lt"/>
                  <a:ea typeface="+mn-ea"/>
                  <a:cs typeface="+mn-cs"/>
                </a:defRPr>
              </a:lvl2pPr>
              <a:lvl3pPr marL="1362913" indent="-272583" algn="r" defTabSz="1090331" rtl="1" eaLnBrk="1" latinLnBrk="0" hangingPunct="1">
                <a:spcBef>
                  <a:spcPct val="20000"/>
                </a:spcBef>
                <a:buFont typeface="Arial" pitchFamily="34" charset="0"/>
                <a:buChar char="•"/>
                <a:defRPr sz="2900" kern="1200">
                  <a:solidFill>
                    <a:schemeClr val="tx1"/>
                  </a:solidFill>
                  <a:latin typeface="+mn-lt"/>
                  <a:ea typeface="+mn-ea"/>
                  <a:cs typeface="+mn-cs"/>
                </a:defRPr>
              </a:lvl3pPr>
              <a:lvl4pPr marL="1908078"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4pPr>
              <a:lvl5pPr marL="2453244"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5pPr>
              <a:lvl6pPr marL="2998409"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6pPr>
              <a:lvl7pPr marL="3543574"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7pPr>
              <a:lvl8pPr marL="4088740"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8pPr>
              <a:lvl9pPr marL="4633905"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just" defTabSz="766816" fontAlgn="base">
                <a:spcBef>
                  <a:spcPct val="0"/>
                </a:spcBef>
                <a:spcAft>
                  <a:spcPts val="671"/>
                </a:spcAft>
                <a:buNone/>
              </a:pPr>
              <a:r>
                <a:rPr lang="ar-EG" sz="1600" b="1" dirty="0" smtClean="0">
                  <a:solidFill>
                    <a:srgbClr val="000000"/>
                  </a:solidFill>
                  <a:latin typeface="Arial" pitchFamily="34" charset="0"/>
                  <a:cs typeface="Arial" pitchFamily="34" charset="0"/>
                </a:rPr>
                <a:t>    </a:t>
              </a:r>
              <a:r>
                <a:rPr lang="ar-EG" sz="1600" b="1" dirty="0" err="1">
                  <a:solidFill>
                    <a:srgbClr val="000000"/>
                  </a:solidFill>
                  <a:latin typeface="Arial" pitchFamily="34" charset="0"/>
                  <a:cs typeface="Arial" pitchFamily="34" charset="0"/>
                </a:rPr>
                <a:t>اللويس</a:t>
              </a:r>
              <a:r>
                <a:rPr lang="ar-EG" sz="1600" b="1" dirty="0">
                  <a:solidFill>
                    <a:srgbClr val="000000"/>
                  </a:solidFill>
                  <a:latin typeface="Arial" pitchFamily="34" charset="0"/>
                  <a:cs typeface="Arial" pitchFamily="34" charset="0"/>
                </a:rPr>
                <a:t> كلمة ألمانية تطلق على تجمع الرواسب الدقيقة الذرات التي قامت بنقلها الرياح، </a:t>
              </a:r>
              <a:endParaRPr lang="en-US" sz="1600" b="1" dirty="0" smtClean="0">
                <a:solidFill>
                  <a:srgbClr val="000000"/>
                </a:solidFill>
                <a:latin typeface="Arial" pitchFamily="34" charset="0"/>
                <a:cs typeface="Arial" pitchFamily="34" charset="0"/>
              </a:endParaRPr>
            </a:p>
            <a:p>
              <a:pPr marL="0" indent="0" algn="just" defTabSz="766816" fontAlgn="base">
                <a:spcBef>
                  <a:spcPct val="0"/>
                </a:spcBef>
                <a:spcAft>
                  <a:spcPts val="671"/>
                </a:spcAft>
                <a:buNone/>
              </a:pPr>
              <a:r>
                <a:rPr lang="en-US" sz="1600" b="1" dirty="0">
                  <a:solidFill>
                    <a:srgbClr val="000000"/>
                  </a:solidFill>
                  <a:latin typeface="Arial" pitchFamily="34" charset="0"/>
                  <a:cs typeface="Arial" pitchFamily="34" charset="0"/>
                </a:rPr>
                <a:t> </a:t>
              </a:r>
              <a:r>
                <a:rPr lang="en-US" sz="1600" b="1" dirty="0" smtClean="0">
                  <a:solidFill>
                    <a:srgbClr val="000000"/>
                  </a:solidFill>
                  <a:latin typeface="Arial" pitchFamily="34" charset="0"/>
                  <a:cs typeface="Arial" pitchFamily="34" charset="0"/>
                </a:rPr>
                <a:t>   </a:t>
              </a:r>
              <a:r>
                <a:rPr lang="ar-EG" sz="1600" b="1" dirty="0" smtClean="0">
                  <a:solidFill>
                    <a:srgbClr val="000000"/>
                  </a:solidFill>
                  <a:latin typeface="Arial" pitchFamily="34" charset="0"/>
                  <a:cs typeface="Arial" pitchFamily="34" charset="0"/>
                </a:rPr>
                <a:t>وتنتقل </a:t>
              </a:r>
              <a:r>
                <a:rPr lang="ar-EG" sz="1600" b="1" dirty="0">
                  <a:solidFill>
                    <a:srgbClr val="000000"/>
                  </a:solidFill>
                  <a:latin typeface="Arial" pitchFamily="34" charset="0"/>
                  <a:cs typeface="Arial" pitchFamily="34" charset="0"/>
                </a:rPr>
                <a:t>تلك الترسبات عبر مسافات طويلة بوساطة الرياح القوية </a:t>
              </a:r>
              <a:r>
                <a:rPr lang="ar-EG" sz="1600" b="1" dirty="0" smtClean="0">
                  <a:solidFill>
                    <a:srgbClr val="000000"/>
                  </a:solidFill>
                  <a:latin typeface="Arial" pitchFamily="34" charset="0"/>
                  <a:cs typeface="Arial" pitchFamily="34" charset="0"/>
                </a:rPr>
                <a:t>والثابتة</a:t>
              </a:r>
              <a:r>
                <a:rPr lang="en-US" sz="1600" b="1" dirty="0" smtClean="0">
                  <a:solidFill>
                    <a:srgbClr val="000000"/>
                  </a:solidFill>
                  <a:latin typeface="Arial" pitchFamily="34" charset="0"/>
                  <a:cs typeface="Arial" pitchFamily="34" charset="0"/>
                </a:rPr>
                <a:t> </a:t>
              </a:r>
              <a:r>
                <a:rPr lang="ar-EG" sz="1600" b="1" dirty="0" smtClean="0">
                  <a:solidFill>
                    <a:srgbClr val="000000"/>
                  </a:solidFill>
                  <a:latin typeface="Arial" pitchFamily="34" charset="0"/>
                  <a:cs typeface="Arial" pitchFamily="34" charset="0"/>
                </a:rPr>
                <a:t> السرعة </a:t>
              </a:r>
              <a:r>
                <a:rPr lang="ar-EG" sz="1600" b="1" dirty="0">
                  <a:solidFill>
                    <a:srgbClr val="000000"/>
                  </a:solidFill>
                  <a:latin typeface="Arial" pitchFamily="34" charset="0"/>
                  <a:cs typeface="Arial" pitchFamily="34" charset="0"/>
                </a:rPr>
                <a:t>من مناطق </a:t>
              </a:r>
              <a:r>
                <a:rPr lang="ar-EG" sz="1600" b="1" dirty="0" smtClean="0">
                  <a:solidFill>
                    <a:srgbClr val="000000"/>
                  </a:solidFill>
                  <a:latin typeface="Arial" pitchFamily="34" charset="0"/>
                  <a:cs typeface="Arial" pitchFamily="34" charset="0"/>
                </a:rPr>
                <a:t>جافة </a:t>
              </a:r>
              <a:r>
                <a:rPr lang="ar-EG" sz="1600" b="1" dirty="0">
                  <a:solidFill>
                    <a:srgbClr val="000000"/>
                  </a:solidFill>
                  <a:latin typeface="Arial" pitchFamily="34" charset="0"/>
                  <a:cs typeface="Arial" pitchFamily="34" charset="0"/>
                </a:rPr>
                <a:t>أو شبه </a:t>
              </a:r>
              <a:r>
                <a:rPr lang="ar-EG" sz="1600" b="1" dirty="0" smtClean="0">
                  <a:solidFill>
                    <a:srgbClr val="000000"/>
                  </a:solidFill>
                  <a:latin typeface="Arial" pitchFamily="34" charset="0"/>
                  <a:cs typeface="Arial" pitchFamily="34" charset="0"/>
                </a:rPr>
                <a:t>جافة </a:t>
              </a:r>
              <a:r>
                <a:rPr lang="ar-EG" sz="1600" b="1" dirty="0">
                  <a:solidFill>
                    <a:srgbClr val="000000"/>
                  </a:solidFill>
                  <a:latin typeface="Arial" pitchFamily="34" charset="0"/>
                  <a:cs typeface="Arial" pitchFamily="34" charset="0"/>
                </a:rPr>
                <a:t>نحو أقاليم أكثر </a:t>
              </a:r>
              <a:r>
                <a:rPr lang="ar-EG" sz="1600" b="1" dirty="0" smtClean="0">
                  <a:solidFill>
                    <a:srgbClr val="000000"/>
                  </a:solidFill>
                  <a:latin typeface="Arial" pitchFamily="34" charset="0"/>
                  <a:cs typeface="Arial" pitchFamily="34" charset="0"/>
                </a:rPr>
                <a:t>رطوبة؛ </a:t>
              </a:r>
              <a:r>
                <a:rPr lang="ar-EG" sz="1600" b="1" dirty="0">
                  <a:solidFill>
                    <a:srgbClr val="000000"/>
                  </a:solidFill>
                  <a:latin typeface="Arial" pitchFamily="34" charset="0"/>
                  <a:cs typeface="Arial" pitchFamily="34" charset="0"/>
                </a:rPr>
                <a:t>حيث تقوم الأمطار بإنزالها من الغلاف الجوي ثم تتراكم وتستقر في تلك الأقاليم. </a:t>
              </a:r>
              <a:endParaRPr lang="ar-SA" sz="1600" b="1" dirty="0">
                <a:solidFill>
                  <a:srgbClr val="000000"/>
                </a:solidFill>
                <a:latin typeface="Arial" pitchFamily="34" charset="0"/>
                <a:cs typeface="Arial" pitchFamily="34" charset="0"/>
              </a:endParaRPr>
            </a:p>
          </p:txBody>
        </p:sp>
      </p:grpSp>
      <p:pic>
        <p:nvPicPr>
          <p:cNvPr id="11266" name="Picture 2" descr="E:\الجيومورفولوجيا\pic\الصحاري\اللويس.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9023" y="3352800"/>
            <a:ext cx="6778160" cy="3276600"/>
          </a:xfrm>
          <a:prstGeom prst="rect">
            <a:avLst/>
          </a:prstGeom>
          <a:noFill/>
          <a:extLst>
            <a:ext uri="{909E8E84-426E-40DD-AFC4-6F175D3DCCD1}">
              <a14:hiddenFill xmlns:a14="http://schemas.microsoft.com/office/drawing/2010/main">
                <a:solidFill>
                  <a:srgbClr val="FFFFFF"/>
                </a:solidFill>
              </a14:hiddenFill>
            </a:ext>
          </a:extLst>
        </p:spPr>
      </p:pic>
      <p:pic>
        <p:nvPicPr>
          <p:cNvPr id="11267" name="Picture 3" descr="E:\الجيومورفولوجيا\pic\الصحاري\1 لويس.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5886" y="1471613"/>
            <a:ext cx="2377440" cy="1850623"/>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E:\الجيومورفولوجيا\pic\الصحاري\اللويس 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63326" y="1471613"/>
            <a:ext cx="2313474" cy="1850623"/>
          </a:xfrm>
          <a:prstGeom prst="rect">
            <a:avLst/>
          </a:prstGeom>
          <a:noFill/>
          <a:extLst>
            <a:ext uri="{909E8E84-426E-40DD-AFC4-6F175D3DCCD1}">
              <a14:hiddenFill xmlns:a14="http://schemas.microsoft.com/office/drawing/2010/main">
                <a:solidFill>
                  <a:srgbClr val="FFFFFF"/>
                </a:solidFill>
              </a14:hiddenFill>
            </a:ext>
          </a:extLst>
        </p:spPr>
      </p:pic>
      <p:pic>
        <p:nvPicPr>
          <p:cNvPr id="11269" name="Picture 5" descr="E:\الجيومورفولوجيا\pic\الصحاري\لويس 2.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23366" y="1514894"/>
            <a:ext cx="2013817" cy="18073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5506517"/>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
          <p:cNvGrpSpPr>
            <a:grpSpLocks/>
          </p:cNvGrpSpPr>
          <p:nvPr/>
        </p:nvGrpSpPr>
        <p:grpSpPr bwMode="auto">
          <a:xfrm>
            <a:off x="832" y="48"/>
            <a:ext cx="9143346" cy="6857143"/>
            <a:chOff x="106855260" y="107967780"/>
            <a:chExt cx="6645600" cy="4285296"/>
          </a:xfrm>
        </p:grpSpPr>
        <p:sp>
          <p:nvSpPr>
            <p:cNvPr id="3" name="Rectangle 15"/>
            <p:cNvSpPr>
              <a:spLocks noChangeArrowheads="1"/>
            </p:cNvSpPr>
            <p:nvPr/>
          </p:nvSpPr>
          <p:spPr bwMode="auto">
            <a:xfrm flipH="1">
              <a:off x="106855260" y="107967780"/>
              <a:ext cx="6556992" cy="493698"/>
            </a:xfrm>
            <a:prstGeom prst="rect">
              <a:avLst/>
            </a:prstGeom>
            <a:solidFill>
              <a:srgbClr val="000000"/>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nvGrpSpPr>
            <p:cNvPr id="4" name="Group 16"/>
            <p:cNvGrpSpPr>
              <a:grpSpLocks/>
            </p:cNvGrpSpPr>
            <p:nvPr/>
          </p:nvGrpSpPr>
          <p:grpSpPr bwMode="auto">
            <a:xfrm>
              <a:off x="112947060" y="108101490"/>
              <a:ext cx="221520" cy="225428"/>
              <a:chOff x="112947060" y="108101490"/>
              <a:chExt cx="221520" cy="225428"/>
            </a:xfrm>
          </p:grpSpPr>
          <p:sp>
            <p:nvSpPr>
              <p:cNvPr id="22" name="AutoShape 17"/>
              <p:cNvSpPr>
                <a:spLocks noChangeArrowheads="1"/>
              </p:cNvSpPr>
              <p:nvPr/>
            </p:nvSpPr>
            <p:spPr bwMode="auto">
              <a:xfrm flipH="1">
                <a:off x="112947060" y="108101490"/>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23" name="AutoShape 18"/>
              <p:cNvSpPr>
                <a:spLocks noChangeArrowheads="1"/>
              </p:cNvSpPr>
              <p:nvPr/>
            </p:nvSpPr>
            <p:spPr bwMode="auto">
              <a:xfrm flipH="1">
                <a:off x="112947060" y="108192052"/>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24" name="AutoShape 19"/>
              <p:cNvSpPr>
                <a:spLocks noChangeArrowheads="1"/>
              </p:cNvSpPr>
              <p:nvPr/>
            </p:nvSpPr>
            <p:spPr bwMode="auto">
              <a:xfrm flipH="1">
                <a:off x="112947060" y="108283569"/>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sp>
          <p:nvSpPr>
            <p:cNvPr id="5" name="Rectangle 20"/>
            <p:cNvSpPr>
              <a:spLocks noChangeArrowheads="1"/>
            </p:cNvSpPr>
            <p:nvPr/>
          </p:nvSpPr>
          <p:spPr bwMode="auto">
            <a:xfrm flipH="1">
              <a:off x="106855260" y="108747196"/>
              <a:ext cx="6527735" cy="3505880"/>
            </a:xfrm>
            <a:prstGeom prst="rect">
              <a:avLst/>
            </a:prstGeom>
            <a:solidFill>
              <a:schemeClr val="bg2">
                <a:lumMod val="90000"/>
              </a:schemeClr>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7" name="Rectangle 22"/>
            <p:cNvSpPr>
              <a:spLocks noChangeArrowheads="1"/>
            </p:cNvSpPr>
            <p:nvPr/>
          </p:nvSpPr>
          <p:spPr bwMode="auto">
            <a:xfrm flipH="1">
              <a:off x="113168580" y="108747196"/>
              <a:ext cx="331631" cy="3505880"/>
            </a:xfrm>
            <a:prstGeom prst="rect">
              <a:avLst/>
            </a:prstGeom>
            <a:gradFill flip="none" rotWithShape="1">
              <a:gsLst>
                <a:gs pos="0">
                  <a:schemeClr val="bg2">
                    <a:lumMod val="90000"/>
                    <a:shade val="30000"/>
                    <a:satMod val="115000"/>
                  </a:schemeClr>
                </a:gs>
                <a:gs pos="50000">
                  <a:schemeClr val="bg2">
                    <a:lumMod val="90000"/>
                    <a:shade val="67500"/>
                    <a:satMod val="115000"/>
                  </a:schemeClr>
                </a:gs>
                <a:gs pos="100000">
                  <a:schemeClr val="bg2">
                    <a:lumMod val="90000"/>
                    <a:shade val="100000"/>
                    <a:satMod val="115000"/>
                  </a:schemeClr>
                </a:gs>
              </a:gsLst>
              <a:lin ang="0" scaled="1"/>
              <a:tileRect/>
            </a:gra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11" name="Text Box 26"/>
            <p:cNvSpPr txBox="1">
              <a:spLocks noChangeArrowheads="1"/>
            </p:cNvSpPr>
            <p:nvPr/>
          </p:nvSpPr>
          <p:spPr bwMode="auto">
            <a:xfrm flipH="1">
              <a:off x="106970238" y="108461478"/>
              <a:ext cx="6349359" cy="2857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algn="ctr" defTabSz="766816" rtl="1" fontAlgn="base">
                <a:spcBef>
                  <a:spcPct val="0"/>
                </a:spcBef>
                <a:spcAft>
                  <a:spcPts val="587"/>
                </a:spcAft>
              </a:pPr>
              <a:r>
                <a:rPr lang="ar-EG" sz="2000" b="1" dirty="0" smtClean="0">
                  <a:solidFill>
                    <a:srgbClr val="000000"/>
                  </a:solidFill>
                  <a:latin typeface="Arial" pitchFamily="34" charset="0"/>
                  <a:cs typeface="Arial" pitchFamily="34" charset="0"/>
                </a:rPr>
                <a:t>سادساً: </a:t>
              </a:r>
              <a:r>
                <a:rPr lang="ar-SA" sz="2000" b="1" dirty="0" smtClean="0">
                  <a:solidFill>
                    <a:srgbClr val="000000"/>
                  </a:solidFill>
                  <a:latin typeface="Arial" pitchFamily="34" charset="0"/>
                  <a:cs typeface="Arial" pitchFamily="34" charset="0"/>
                </a:rPr>
                <a:t>الكثبان </a:t>
              </a:r>
              <a:r>
                <a:rPr lang="ar-SA" sz="2000" b="1" dirty="0">
                  <a:solidFill>
                    <a:srgbClr val="000000"/>
                  </a:solidFill>
                  <a:latin typeface="Arial" pitchFamily="34" charset="0"/>
                  <a:cs typeface="Arial" pitchFamily="34" charset="0"/>
                </a:rPr>
                <a:t>الرملية  </a:t>
              </a:r>
              <a:r>
                <a:rPr lang="en-US" sz="2000" b="1" dirty="0">
                  <a:solidFill>
                    <a:srgbClr val="000000"/>
                  </a:solidFill>
                  <a:latin typeface="Arial" pitchFamily="34" charset="0"/>
                  <a:cs typeface="Arial" pitchFamily="34" charset="0"/>
                </a:rPr>
                <a:t>Sand dunes</a:t>
              </a:r>
              <a:endParaRPr lang="ar-SA" sz="2000" b="1" dirty="0">
                <a:solidFill>
                  <a:srgbClr val="000000"/>
                </a:solidFill>
                <a:latin typeface="Franklin Gothic Book" pitchFamily="34" charset="0"/>
              </a:endParaRPr>
            </a:p>
          </p:txBody>
        </p:sp>
        <p:sp>
          <p:nvSpPr>
            <p:cNvPr id="13" name="Text Box 28"/>
            <p:cNvSpPr txBox="1">
              <a:spLocks noChangeArrowheads="1"/>
            </p:cNvSpPr>
            <p:nvPr/>
          </p:nvSpPr>
          <p:spPr bwMode="auto">
            <a:xfrm flipH="1">
              <a:off x="106943868" y="107967780"/>
              <a:ext cx="5781672" cy="4936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ctr" anchorCtr="0" compatLnSpc="1">
              <a:prstTxWarp prst="textNoShape">
                <a:avLst/>
              </a:prstTxWarp>
            </a:bodyPr>
            <a:lstStyle/>
            <a:p>
              <a:pPr lvl="0" algn="ctr" defTabSz="766816" fontAlgn="base">
                <a:spcBef>
                  <a:spcPct val="0"/>
                </a:spcBef>
                <a:spcAft>
                  <a:spcPct val="0"/>
                </a:spcAft>
              </a:pPr>
              <a:r>
                <a:rPr lang="ar-EG" sz="3600" cap="all" dirty="0">
                  <a:solidFill>
                    <a:srgbClr val="FFFF00"/>
                  </a:solidFill>
                  <a:effectLst>
                    <a:reflection blurRad="12700" stA="48000" endA="300" endPos="55000" dir="5400000" sy="-90000" algn="bl" rotWithShape="0"/>
                  </a:effectLst>
                  <a:latin typeface="Arial" pitchFamily="34" charset="0"/>
                  <a:cs typeface="Arial" pitchFamily="34" charset="0"/>
                </a:rPr>
                <a:t>جيومورفولوجية الأراضي الجافة</a:t>
              </a:r>
              <a:endParaRPr lang="ar-SA" sz="2300" dirty="0">
                <a:solidFill>
                  <a:srgbClr val="FFFF00"/>
                </a:solidFill>
                <a:latin typeface="Franklin Gothic Heavy" pitchFamily="34" charset="0"/>
                <a:cs typeface="Arial" pitchFamily="34" charset="0"/>
              </a:endParaRPr>
            </a:p>
          </p:txBody>
        </p:sp>
        <p:sp>
          <p:nvSpPr>
            <p:cNvPr id="20" name="Rectangle 30" hidden="1"/>
            <p:cNvSpPr>
              <a:spLocks noChangeArrowheads="1"/>
            </p:cNvSpPr>
            <p:nvPr/>
          </p:nvSpPr>
          <p:spPr bwMode="auto">
            <a:xfrm>
              <a:off x="108458176" y="109118630"/>
              <a:ext cx="675199" cy="675199"/>
            </a:xfrm>
            <a:prstGeom prst="rect">
              <a:avLst/>
            </a:prstGeom>
            <a:solidFill>
              <a:srgbClr val="FFFFFF"/>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15" name="Rectangle 32"/>
            <p:cNvSpPr>
              <a:spLocks noChangeArrowheads="1"/>
            </p:cNvSpPr>
            <p:nvPr/>
          </p:nvSpPr>
          <p:spPr bwMode="auto">
            <a:xfrm>
              <a:off x="113412252" y="107967780"/>
              <a:ext cx="88608" cy="4285296"/>
            </a:xfrm>
            <a:prstGeom prst="rect">
              <a:avLst/>
            </a:prstGeom>
            <a:solidFill>
              <a:srgbClr val="FF6600"/>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sp>
        <p:nvSpPr>
          <p:cNvPr id="27" name="AutoShape 33"/>
          <p:cNvSpPr>
            <a:spLocks noChangeArrowheads="1"/>
          </p:cNvSpPr>
          <p:nvPr/>
        </p:nvSpPr>
        <p:spPr bwMode="auto">
          <a:xfrm flipH="1">
            <a:off x="122743" y="1577366"/>
            <a:ext cx="2075006" cy="5164981"/>
          </a:xfrm>
          <a:prstGeom prst="roundRect">
            <a:avLst>
              <a:gd name="adj" fmla="val 5292"/>
            </a:avLst>
          </a:prstGeom>
          <a:solidFill>
            <a:schemeClr val="bg1"/>
          </a:solidFill>
          <a:ln w="9525" algn="in">
            <a:solidFill>
              <a:srgbClr val="FFCC0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29" name="AutoShape 35"/>
          <p:cNvSpPr>
            <a:spLocks noChangeArrowheads="1"/>
          </p:cNvSpPr>
          <p:nvPr/>
        </p:nvSpPr>
        <p:spPr bwMode="auto">
          <a:xfrm>
            <a:off x="2320478" y="1467792"/>
            <a:ext cx="6594669" cy="5354162"/>
          </a:xfrm>
          <a:prstGeom prst="roundRect">
            <a:avLst>
              <a:gd name="adj" fmla="val 4056"/>
            </a:avLst>
          </a:prstGeom>
          <a:solidFill>
            <a:srgbClr val="FFFFFF"/>
          </a:solidFill>
          <a:ln w="9525" algn="in">
            <a:solidFill>
              <a:srgbClr val="FFC00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30" name="Line 36"/>
          <p:cNvSpPr>
            <a:spLocks noChangeShapeType="1"/>
          </p:cNvSpPr>
          <p:nvPr/>
        </p:nvSpPr>
        <p:spPr bwMode="auto">
          <a:xfrm flipV="1">
            <a:off x="134466" y="1445431"/>
            <a:ext cx="0" cy="476107"/>
          </a:xfrm>
          <a:prstGeom prst="line">
            <a:avLst/>
          </a:prstGeom>
          <a:noFill/>
          <a:ln w="9525" algn="ctr">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33" name="Rectangle 39"/>
          <p:cNvSpPr>
            <a:spLocks noChangeArrowheads="1"/>
          </p:cNvSpPr>
          <p:nvPr/>
        </p:nvSpPr>
        <p:spPr bwMode="auto">
          <a:xfrm>
            <a:off x="2353044" y="1404812"/>
            <a:ext cx="6293430" cy="54411"/>
          </a:xfrm>
          <a:prstGeom prst="rect">
            <a:avLst/>
          </a:prstGeom>
          <a:solidFill>
            <a:srgbClr val="FFFFFF"/>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34" name="Line 40"/>
          <p:cNvSpPr>
            <a:spLocks noChangeShapeType="1"/>
          </p:cNvSpPr>
          <p:nvPr/>
        </p:nvSpPr>
        <p:spPr bwMode="auto">
          <a:xfrm>
            <a:off x="134467" y="1467792"/>
            <a:ext cx="8545155" cy="0"/>
          </a:xfrm>
          <a:prstGeom prst="line">
            <a:avLst/>
          </a:prstGeom>
          <a:noFill/>
          <a:ln w="9525" algn="ctr">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49" name="Text Box 55"/>
          <p:cNvSpPr txBox="1">
            <a:spLocks noChangeArrowheads="1"/>
          </p:cNvSpPr>
          <p:nvPr/>
        </p:nvSpPr>
        <p:spPr bwMode="auto">
          <a:xfrm flipH="1">
            <a:off x="239974" y="3740158"/>
            <a:ext cx="1957775" cy="10273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353" tIns="30353" rIns="30353" bIns="30353" numCol="1" anchor="ctr"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pPr algn="ctr" defTabSz="766816" fontAlgn="base">
              <a:spcBef>
                <a:spcPct val="0"/>
              </a:spcBef>
              <a:spcAft>
                <a:spcPct val="0"/>
              </a:spcAft>
            </a:pPr>
            <a:endParaRPr lang="ar-SA" sz="2300" b="1" dirty="0">
              <a:solidFill>
                <a:srgbClr val="000000"/>
              </a:solidFill>
              <a:latin typeface="Arial" pitchFamily="34" charset="0"/>
              <a:cs typeface="Arial" pitchFamily="34" charset="0"/>
            </a:endParaRPr>
          </a:p>
        </p:txBody>
      </p:sp>
      <p:sp>
        <p:nvSpPr>
          <p:cNvPr id="53" name="Text Box 59"/>
          <p:cNvSpPr txBox="1">
            <a:spLocks noChangeArrowheads="1"/>
          </p:cNvSpPr>
          <p:nvPr/>
        </p:nvSpPr>
        <p:spPr bwMode="auto">
          <a:xfrm flipH="1">
            <a:off x="239974" y="1683485"/>
            <a:ext cx="1957774" cy="50373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353" tIns="30353" rIns="30353" bIns="3035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pPr algn="just" defTabSz="766816" fontAlgn="base">
              <a:spcBef>
                <a:spcPct val="0"/>
              </a:spcBef>
              <a:spcAft>
                <a:spcPct val="0"/>
              </a:spcAft>
            </a:pPr>
            <a:r>
              <a:rPr lang="ar-EG" sz="1800" b="1" dirty="0" smtClean="0">
                <a:solidFill>
                  <a:prstClr val="black"/>
                </a:solidFill>
                <a:latin typeface="Arial" pitchFamily="34" charset="0"/>
                <a:cs typeface="Arial" pitchFamily="34" charset="0"/>
              </a:rPr>
              <a:t>     </a:t>
            </a:r>
            <a:r>
              <a:rPr lang="ar-EG" sz="1800" b="1" dirty="0">
                <a:solidFill>
                  <a:prstClr val="black"/>
                </a:solidFill>
                <a:latin typeface="Arial" pitchFamily="34" charset="0"/>
                <a:cs typeface="Arial" pitchFamily="34" charset="0"/>
              </a:rPr>
              <a:t>وتنشأ الكثبان الرملية أيضا على طول مجاري الأنهار التي تجري فوق وديان عريضة في مناطق جافة أو شبه جافة حيث تقوم الرياح بنقل المواد الرملية وترسبها بشكل كثبان رملية.</a:t>
            </a:r>
          </a:p>
          <a:p>
            <a:pPr algn="just" defTabSz="766816" fontAlgn="base">
              <a:spcBef>
                <a:spcPct val="0"/>
              </a:spcBef>
              <a:spcAft>
                <a:spcPct val="0"/>
              </a:spcAft>
            </a:pPr>
            <a:r>
              <a:rPr lang="ar-EG" sz="1800" b="1" dirty="0">
                <a:solidFill>
                  <a:prstClr val="black"/>
                </a:solidFill>
                <a:latin typeface="Arial" pitchFamily="34" charset="0"/>
                <a:cs typeface="Arial" pitchFamily="34" charset="0"/>
              </a:rPr>
              <a:t> </a:t>
            </a:r>
            <a:r>
              <a:rPr lang="ar-EG" sz="1800" b="1" dirty="0" smtClean="0">
                <a:solidFill>
                  <a:prstClr val="black"/>
                </a:solidFill>
                <a:latin typeface="Arial" pitchFamily="34" charset="0"/>
                <a:cs typeface="Arial" pitchFamily="34" charset="0"/>
              </a:rPr>
              <a:t>  تقسم </a:t>
            </a:r>
            <a:r>
              <a:rPr lang="ar-EG" sz="1800" b="1" dirty="0">
                <a:solidFill>
                  <a:prstClr val="black"/>
                </a:solidFill>
                <a:latin typeface="Arial" pitchFamily="34" charset="0"/>
                <a:cs typeface="Arial" pitchFamily="34" charset="0"/>
              </a:rPr>
              <a:t>الكثبان الرملية إلى</a:t>
            </a:r>
            <a:r>
              <a:rPr lang="ar-EG" sz="1800" b="1" dirty="0" smtClean="0">
                <a:solidFill>
                  <a:prstClr val="black"/>
                </a:solidFill>
                <a:latin typeface="Arial" pitchFamily="34" charset="0"/>
                <a:cs typeface="Arial" pitchFamily="34" charset="0"/>
              </a:rPr>
              <a:t>:</a:t>
            </a:r>
          </a:p>
          <a:p>
            <a:pPr marL="285750" indent="-285750" algn="l" defTabSz="766816" fontAlgn="base">
              <a:spcBef>
                <a:spcPct val="0"/>
              </a:spcBef>
              <a:spcAft>
                <a:spcPct val="0"/>
              </a:spcAft>
              <a:buFont typeface="Arial" pitchFamily="34" charset="0"/>
              <a:buChar char="•"/>
            </a:pPr>
            <a:r>
              <a:rPr lang="ar-SA" sz="1800" b="1" dirty="0">
                <a:solidFill>
                  <a:prstClr val="black"/>
                </a:solidFill>
                <a:latin typeface="Arial" pitchFamily="34" charset="0"/>
                <a:cs typeface="Arial" pitchFamily="34" charset="0"/>
              </a:rPr>
              <a:t>الكثبان الاعتراضية: </a:t>
            </a:r>
            <a:r>
              <a:rPr lang="en-US" sz="1800" b="1" dirty="0">
                <a:solidFill>
                  <a:prstClr val="black"/>
                </a:solidFill>
                <a:latin typeface="Arial" pitchFamily="34" charset="0"/>
                <a:cs typeface="Arial" pitchFamily="34" charset="0"/>
              </a:rPr>
              <a:t>Transverse </a:t>
            </a:r>
            <a:endParaRPr lang="ar-EG" sz="1800" b="1" dirty="0" smtClean="0">
              <a:solidFill>
                <a:prstClr val="black"/>
              </a:solidFill>
              <a:latin typeface="Arial" pitchFamily="34" charset="0"/>
              <a:cs typeface="Arial" pitchFamily="34" charset="0"/>
            </a:endParaRPr>
          </a:p>
          <a:p>
            <a:pPr marL="285750" indent="-285750" defTabSz="766816" fontAlgn="base">
              <a:spcBef>
                <a:spcPct val="0"/>
              </a:spcBef>
              <a:spcAft>
                <a:spcPct val="0"/>
              </a:spcAft>
              <a:buFont typeface="Arial" pitchFamily="34" charset="0"/>
              <a:buChar char="•"/>
            </a:pPr>
            <a:r>
              <a:rPr lang="ar-SA" sz="1800" b="1" dirty="0">
                <a:solidFill>
                  <a:prstClr val="black"/>
                </a:solidFill>
                <a:latin typeface="Arial" pitchFamily="34" charset="0"/>
                <a:cs typeface="Arial" pitchFamily="34" charset="0"/>
              </a:rPr>
              <a:t>الكثبان الطولية</a:t>
            </a:r>
            <a:r>
              <a:rPr lang="ar-SA" sz="1800" b="1" dirty="0" smtClean="0">
                <a:solidFill>
                  <a:prstClr val="black"/>
                </a:solidFill>
                <a:latin typeface="Arial" pitchFamily="34" charset="0"/>
                <a:cs typeface="Arial" pitchFamily="34" charset="0"/>
              </a:rPr>
              <a:t>:</a:t>
            </a:r>
            <a:endParaRPr lang="ar-EG" sz="1800" b="1" dirty="0" smtClean="0">
              <a:solidFill>
                <a:prstClr val="black"/>
              </a:solidFill>
              <a:latin typeface="Arial" pitchFamily="34" charset="0"/>
              <a:cs typeface="Arial" pitchFamily="34" charset="0"/>
            </a:endParaRPr>
          </a:p>
          <a:p>
            <a:pPr algn="l" defTabSz="766816" fontAlgn="base">
              <a:spcBef>
                <a:spcPct val="0"/>
              </a:spcBef>
              <a:spcAft>
                <a:spcPct val="0"/>
              </a:spcAft>
            </a:pPr>
            <a:r>
              <a:rPr lang="ar-SA" sz="1800" b="1" dirty="0" smtClean="0">
                <a:solidFill>
                  <a:prstClr val="black"/>
                </a:solidFill>
                <a:latin typeface="Arial" pitchFamily="34" charset="0"/>
                <a:cs typeface="Arial" pitchFamily="34" charset="0"/>
              </a:rPr>
              <a:t> </a:t>
            </a:r>
            <a:r>
              <a:rPr lang="en-US" sz="1800" b="1" dirty="0" smtClean="0">
                <a:solidFill>
                  <a:prstClr val="black"/>
                </a:solidFill>
                <a:latin typeface="Arial" pitchFamily="34" charset="0"/>
                <a:cs typeface="Arial" pitchFamily="34" charset="0"/>
              </a:rPr>
              <a:t>Longitudinal </a:t>
            </a:r>
            <a:endParaRPr lang="ar-EG" sz="1800" b="1" dirty="0" smtClean="0">
              <a:solidFill>
                <a:prstClr val="black"/>
              </a:solidFill>
              <a:latin typeface="Arial" pitchFamily="34" charset="0"/>
              <a:cs typeface="Arial" pitchFamily="34" charset="0"/>
            </a:endParaRPr>
          </a:p>
          <a:p>
            <a:pPr marL="285750" indent="-285750" algn="just" defTabSz="766816" fontAlgn="base">
              <a:spcBef>
                <a:spcPct val="0"/>
              </a:spcBef>
              <a:spcAft>
                <a:spcPct val="0"/>
              </a:spcAft>
              <a:buFont typeface="Arial" pitchFamily="34" charset="0"/>
              <a:buChar char="•"/>
            </a:pPr>
            <a:endParaRPr lang="ar-EG" sz="1800" b="1" dirty="0" smtClean="0">
              <a:solidFill>
                <a:prstClr val="black"/>
              </a:solidFill>
              <a:latin typeface="Arial" pitchFamily="34" charset="0"/>
              <a:cs typeface="Arial" pitchFamily="34" charset="0"/>
            </a:endParaRPr>
          </a:p>
          <a:p>
            <a:pPr marL="285750" indent="-285750" algn="just" defTabSz="766816" fontAlgn="base">
              <a:spcBef>
                <a:spcPct val="0"/>
              </a:spcBef>
              <a:spcAft>
                <a:spcPct val="0"/>
              </a:spcAft>
              <a:buFont typeface="Arial" pitchFamily="34" charset="0"/>
              <a:buChar char="•"/>
            </a:pPr>
            <a:r>
              <a:rPr lang="ar-SA" sz="1800" b="1" dirty="0" smtClean="0">
                <a:solidFill>
                  <a:prstClr val="black"/>
                </a:solidFill>
                <a:latin typeface="Arial" pitchFamily="34" charset="0"/>
                <a:cs typeface="Arial" pitchFamily="34" charset="0"/>
              </a:rPr>
              <a:t>الكثبان </a:t>
            </a:r>
            <a:r>
              <a:rPr lang="ar-SA" sz="1800" b="1" dirty="0">
                <a:solidFill>
                  <a:prstClr val="black"/>
                </a:solidFill>
                <a:latin typeface="Arial" pitchFamily="34" charset="0"/>
                <a:cs typeface="Arial" pitchFamily="34" charset="0"/>
              </a:rPr>
              <a:t>الرملية الثابتة</a:t>
            </a:r>
            <a:endParaRPr lang="ar-SA" sz="1800" b="1" dirty="0">
              <a:solidFill>
                <a:prstClr val="black"/>
              </a:solidFill>
              <a:latin typeface="Arial" pitchFamily="34" charset="0"/>
              <a:cs typeface="Arial" pitchFamily="34" charset="0"/>
            </a:endParaRPr>
          </a:p>
        </p:txBody>
      </p:sp>
      <p:grpSp>
        <p:nvGrpSpPr>
          <p:cNvPr id="28" name="مجموعة 27"/>
          <p:cNvGrpSpPr/>
          <p:nvPr/>
        </p:nvGrpSpPr>
        <p:grpSpPr>
          <a:xfrm>
            <a:off x="7010496" y="1577366"/>
            <a:ext cx="1904650" cy="5142857"/>
            <a:chOff x="9108777" y="1656234"/>
            <a:chExt cx="2474723" cy="5400000"/>
          </a:xfrm>
        </p:grpSpPr>
        <p:pic>
          <p:nvPicPr>
            <p:cNvPr id="31" name="Picture 2"/>
            <p:cNvPicPr>
              <a:picLocks noChangeArrowheads="1"/>
            </p:cNvPicPr>
            <p:nvPr/>
          </p:nvPicPr>
          <p:blipFill rotWithShape="1">
            <a:blip r:embed="rId3">
              <a:extLst>
                <a:ext uri="{28A0092B-C50C-407E-A947-70E740481C1C}">
                  <a14:useLocalDpi xmlns:a14="http://schemas.microsoft.com/office/drawing/2010/main" val="0"/>
                </a:ext>
              </a:extLst>
            </a:blip>
            <a:srcRect l="70330" t="4544" r="4217" b="4453"/>
            <a:stretch/>
          </p:blipFill>
          <p:spPr bwMode="auto">
            <a:xfrm>
              <a:off x="9108777" y="1656234"/>
              <a:ext cx="2412000" cy="54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عنصر نائب للنص 8"/>
            <p:cNvSpPr txBox="1">
              <a:spLocks/>
            </p:cNvSpPr>
            <p:nvPr/>
          </p:nvSpPr>
          <p:spPr>
            <a:xfrm>
              <a:off x="9145041" y="1840230"/>
              <a:ext cx="2438459" cy="4712540"/>
            </a:xfrm>
            <a:prstGeom prst="rect">
              <a:avLst/>
            </a:prstGeom>
            <a:ln>
              <a:solidFill>
                <a:schemeClr val="accent1"/>
              </a:solidFill>
            </a:ln>
          </p:spPr>
          <p:txBody>
            <a:bodyPr/>
            <a:lstStyle>
              <a:lvl1pPr marL="408874" indent="-408874" algn="r" defTabSz="1090331" rtl="1" eaLnBrk="1" latinLnBrk="0" hangingPunct="1">
                <a:spcBef>
                  <a:spcPct val="20000"/>
                </a:spcBef>
                <a:buFont typeface="Arial" pitchFamily="34" charset="0"/>
                <a:buChar char="•"/>
                <a:defRPr sz="3800" kern="1200">
                  <a:solidFill>
                    <a:schemeClr val="tx1"/>
                  </a:solidFill>
                  <a:latin typeface="+mn-lt"/>
                  <a:ea typeface="+mn-ea"/>
                  <a:cs typeface="+mn-cs"/>
                </a:defRPr>
              </a:lvl1pPr>
              <a:lvl2pPr marL="885894" indent="-340728" algn="r" defTabSz="1090331" rtl="1" eaLnBrk="1" latinLnBrk="0" hangingPunct="1">
                <a:spcBef>
                  <a:spcPct val="20000"/>
                </a:spcBef>
                <a:buFont typeface="Arial" pitchFamily="34" charset="0"/>
                <a:buChar char="–"/>
                <a:defRPr sz="3300" kern="1200">
                  <a:solidFill>
                    <a:schemeClr val="tx1"/>
                  </a:solidFill>
                  <a:latin typeface="+mn-lt"/>
                  <a:ea typeface="+mn-ea"/>
                  <a:cs typeface="+mn-cs"/>
                </a:defRPr>
              </a:lvl2pPr>
              <a:lvl3pPr marL="1362913" indent="-272583" algn="r" defTabSz="1090331" rtl="1" eaLnBrk="1" latinLnBrk="0" hangingPunct="1">
                <a:spcBef>
                  <a:spcPct val="20000"/>
                </a:spcBef>
                <a:buFont typeface="Arial" pitchFamily="34" charset="0"/>
                <a:buChar char="•"/>
                <a:defRPr sz="2900" kern="1200">
                  <a:solidFill>
                    <a:schemeClr val="tx1"/>
                  </a:solidFill>
                  <a:latin typeface="+mn-lt"/>
                  <a:ea typeface="+mn-ea"/>
                  <a:cs typeface="+mn-cs"/>
                </a:defRPr>
              </a:lvl3pPr>
              <a:lvl4pPr marL="1908078"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4pPr>
              <a:lvl5pPr marL="2453244"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5pPr>
              <a:lvl6pPr marL="2998409"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6pPr>
              <a:lvl7pPr marL="3543574"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7pPr>
              <a:lvl8pPr marL="4088740"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8pPr>
              <a:lvl9pPr marL="4633905"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just" defTabSz="766816" fontAlgn="base">
                <a:spcBef>
                  <a:spcPct val="0"/>
                </a:spcBef>
                <a:spcAft>
                  <a:spcPts val="671"/>
                </a:spcAft>
                <a:buNone/>
              </a:pPr>
              <a:r>
                <a:rPr lang="ar-EG" sz="1600" b="1" dirty="0">
                  <a:solidFill>
                    <a:srgbClr val="000000"/>
                  </a:solidFill>
                  <a:latin typeface="Arial" pitchFamily="34" charset="0"/>
                  <a:cs typeface="Arial" pitchFamily="34" charset="0"/>
                </a:rPr>
                <a:t>     </a:t>
              </a:r>
              <a:r>
                <a:rPr lang="ar-EG" sz="1600" b="1" dirty="0" smtClean="0">
                  <a:solidFill>
                    <a:srgbClr val="000000"/>
                  </a:solidFill>
                  <a:latin typeface="Arial" pitchFamily="34" charset="0"/>
                  <a:cs typeface="Arial" pitchFamily="34" charset="0"/>
                </a:rPr>
                <a:t>   تتجمع الرواسب </a:t>
              </a:r>
              <a:r>
                <a:rPr lang="ar-EG" sz="1600" b="1" dirty="0">
                  <a:solidFill>
                    <a:srgbClr val="000000"/>
                  </a:solidFill>
                  <a:latin typeface="Arial" pitchFamily="34" charset="0"/>
                  <a:cs typeface="Arial" pitchFamily="34" charset="0"/>
                </a:rPr>
                <a:t>الرملية بشكل تلال متباينة في أحجامها وامتداداتها وأشكالها. يطلق على مثل </a:t>
              </a:r>
              <a:r>
                <a:rPr lang="ar-EG" sz="1600" b="1" dirty="0" smtClean="0">
                  <a:solidFill>
                    <a:srgbClr val="000000"/>
                  </a:solidFill>
                  <a:latin typeface="Arial" pitchFamily="34" charset="0"/>
                  <a:cs typeface="Arial" pitchFamily="34" charset="0"/>
                </a:rPr>
                <a:t>هذا النوع من الرواسب اسم </a:t>
              </a:r>
              <a:r>
                <a:rPr lang="ar-EG" sz="1600" b="1" dirty="0">
                  <a:solidFill>
                    <a:srgbClr val="000000"/>
                  </a:solidFill>
                  <a:latin typeface="Arial" pitchFamily="34" charset="0"/>
                  <a:cs typeface="Arial" pitchFamily="34" charset="0"/>
                </a:rPr>
                <a:t>الكثبان </a:t>
              </a:r>
              <a:r>
                <a:rPr lang="en-US" sz="1600" b="1" dirty="0">
                  <a:solidFill>
                    <a:srgbClr val="000000"/>
                  </a:solidFill>
                  <a:latin typeface="Arial" pitchFamily="34" charset="0"/>
                  <a:cs typeface="Arial" pitchFamily="34" charset="0"/>
                </a:rPr>
                <a:t>Dunes. </a:t>
              </a:r>
              <a:r>
                <a:rPr lang="ar-EG" sz="1600" b="1" dirty="0">
                  <a:solidFill>
                    <a:srgbClr val="000000"/>
                  </a:solidFill>
                  <a:latin typeface="Arial" pitchFamily="34" charset="0"/>
                  <a:cs typeface="Arial" pitchFamily="34" charset="0"/>
                </a:rPr>
                <a:t>وتتحرك هذه الكثبان عادة بصورة بطيئة مع الاتجاه الذي تهب إليه الرياح، وتختلف الكثبان كثيرا في أحجامها من أمتار قليلة في الارتفاع وعدة أمتار في الامتداد إلى أن يزيد ارتفاع البعض منها أكثر من 200 مترا ويزيد ارتفاع قواعدها عن 900 مترا. ويتراوح ارتفاع معظم الكثبان الرملية في حدود 30 مترا. </a:t>
              </a:r>
            </a:p>
            <a:p>
              <a:pPr marL="0" indent="0" algn="just" defTabSz="766816" fontAlgn="base">
                <a:spcBef>
                  <a:spcPct val="0"/>
                </a:spcBef>
                <a:spcAft>
                  <a:spcPts val="671"/>
                </a:spcAft>
                <a:buNone/>
              </a:pPr>
              <a:endParaRPr lang="ar-EG" sz="1600" b="1" dirty="0" smtClean="0">
                <a:solidFill>
                  <a:srgbClr val="000000"/>
                </a:solidFill>
                <a:latin typeface="Arial" pitchFamily="34" charset="0"/>
                <a:cs typeface="Arial" pitchFamily="34" charset="0"/>
              </a:endParaRPr>
            </a:p>
            <a:p>
              <a:pPr marL="0" indent="0" algn="just" defTabSz="766816" fontAlgn="base">
                <a:spcBef>
                  <a:spcPct val="0"/>
                </a:spcBef>
                <a:spcAft>
                  <a:spcPts val="671"/>
                </a:spcAft>
                <a:buNone/>
              </a:pPr>
              <a:endParaRPr lang="ar-EG" sz="1600" b="1" dirty="0">
                <a:solidFill>
                  <a:srgbClr val="000000"/>
                </a:solidFill>
                <a:latin typeface="Arial" pitchFamily="34" charset="0"/>
                <a:cs typeface="Arial" pitchFamily="34" charset="0"/>
              </a:endParaRPr>
            </a:p>
          </p:txBody>
        </p:sp>
      </p:grpSp>
      <p:pic>
        <p:nvPicPr>
          <p:cNvPr id="12290" name="Picture 2" descr="E:\الجيومورفولوجيا\pic\الصحاري\رمال صحراوية.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3780" y="3276600"/>
            <a:ext cx="4532840" cy="3352800"/>
          </a:xfrm>
          <a:prstGeom prst="rect">
            <a:avLst/>
          </a:prstGeom>
          <a:noFill/>
          <a:extLst>
            <a:ext uri="{909E8E84-426E-40DD-AFC4-6F175D3DCCD1}">
              <a14:hiddenFill xmlns:a14="http://schemas.microsoft.com/office/drawing/2010/main">
                <a:solidFill>
                  <a:srgbClr val="FFFFFF"/>
                </a:solidFill>
              </a14:hiddenFill>
            </a:ext>
          </a:extLst>
        </p:spPr>
      </p:pic>
      <p:pic>
        <p:nvPicPr>
          <p:cNvPr id="12291" name="Picture 3" descr="E:\الجيومورفولوجيا\pic\الصحاري\كثبان رملية.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04562" y="1577366"/>
            <a:ext cx="2245638" cy="1645920"/>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E:\الجيومورفولوجيا\pic\الصحاري\كثبان رملية 3.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03375" y="1577367"/>
            <a:ext cx="2213245" cy="16459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5723704"/>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
          <p:cNvGrpSpPr>
            <a:grpSpLocks/>
          </p:cNvGrpSpPr>
          <p:nvPr/>
        </p:nvGrpSpPr>
        <p:grpSpPr bwMode="auto">
          <a:xfrm>
            <a:off x="832" y="48"/>
            <a:ext cx="9143346" cy="6857143"/>
            <a:chOff x="106855260" y="107967780"/>
            <a:chExt cx="6645600" cy="4285296"/>
          </a:xfrm>
        </p:grpSpPr>
        <p:sp>
          <p:nvSpPr>
            <p:cNvPr id="3" name="Rectangle 15"/>
            <p:cNvSpPr>
              <a:spLocks noChangeArrowheads="1"/>
            </p:cNvSpPr>
            <p:nvPr/>
          </p:nvSpPr>
          <p:spPr bwMode="auto">
            <a:xfrm flipH="1">
              <a:off x="106855260" y="107967780"/>
              <a:ext cx="6556992" cy="493698"/>
            </a:xfrm>
            <a:prstGeom prst="rect">
              <a:avLst/>
            </a:prstGeom>
            <a:solidFill>
              <a:srgbClr val="000000"/>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nvGrpSpPr>
            <p:cNvPr id="4" name="Group 16"/>
            <p:cNvGrpSpPr>
              <a:grpSpLocks/>
            </p:cNvGrpSpPr>
            <p:nvPr/>
          </p:nvGrpSpPr>
          <p:grpSpPr bwMode="auto">
            <a:xfrm>
              <a:off x="112947060" y="108101490"/>
              <a:ext cx="221520" cy="225428"/>
              <a:chOff x="112947060" y="108101490"/>
              <a:chExt cx="221520" cy="225428"/>
            </a:xfrm>
          </p:grpSpPr>
          <p:sp>
            <p:nvSpPr>
              <p:cNvPr id="22" name="AutoShape 17"/>
              <p:cNvSpPr>
                <a:spLocks noChangeArrowheads="1"/>
              </p:cNvSpPr>
              <p:nvPr/>
            </p:nvSpPr>
            <p:spPr bwMode="auto">
              <a:xfrm flipH="1">
                <a:off x="112947060" y="108101490"/>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23" name="AutoShape 18"/>
              <p:cNvSpPr>
                <a:spLocks noChangeArrowheads="1"/>
              </p:cNvSpPr>
              <p:nvPr/>
            </p:nvSpPr>
            <p:spPr bwMode="auto">
              <a:xfrm flipH="1">
                <a:off x="112947060" y="108192052"/>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24" name="AutoShape 19"/>
              <p:cNvSpPr>
                <a:spLocks noChangeArrowheads="1"/>
              </p:cNvSpPr>
              <p:nvPr/>
            </p:nvSpPr>
            <p:spPr bwMode="auto">
              <a:xfrm flipH="1">
                <a:off x="112947060" y="108283569"/>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sp>
          <p:nvSpPr>
            <p:cNvPr id="5" name="Rectangle 20"/>
            <p:cNvSpPr>
              <a:spLocks noChangeArrowheads="1"/>
            </p:cNvSpPr>
            <p:nvPr/>
          </p:nvSpPr>
          <p:spPr bwMode="auto">
            <a:xfrm flipH="1">
              <a:off x="106855260" y="108747196"/>
              <a:ext cx="6527735" cy="3505880"/>
            </a:xfrm>
            <a:prstGeom prst="rect">
              <a:avLst/>
            </a:prstGeom>
            <a:solidFill>
              <a:schemeClr val="bg2">
                <a:lumMod val="90000"/>
              </a:schemeClr>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7" name="Rectangle 22"/>
            <p:cNvSpPr>
              <a:spLocks noChangeArrowheads="1"/>
            </p:cNvSpPr>
            <p:nvPr/>
          </p:nvSpPr>
          <p:spPr bwMode="auto">
            <a:xfrm flipH="1">
              <a:off x="113168580" y="108747196"/>
              <a:ext cx="331631" cy="3505880"/>
            </a:xfrm>
            <a:prstGeom prst="rect">
              <a:avLst/>
            </a:prstGeom>
            <a:gradFill flip="none" rotWithShape="1">
              <a:gsLst>
                <a:gs pos="0">
                  <a:schemeClr val="bg2">
                    <a:lumMod val="90000"/>
                    <a:shade val="30000"/>
                    <a:satMod val="115000"/>
                  </a:schemeClr>
                </a:gs>
                <a:gs pos="50000">
                  <a:schemeClr val="bg2">
                    <a:lumMod val="90000"/>
                    <a:shade val="67500"/>
                    <a:satMod val="115000"/>
                  </a:schemeClr>
                </a:gs>
                <a:gs pos="100000">
                  <a:schemeClr val="bg2">
                    <a:lumMod val="90000"/>
                    <a:shade val="100000"/>
                    <a:satMod val="115000"/>
                  </a:schemeClr>
                </a:gs>
              </a:gsLst>
              <a:lin ang="0" scaled="1"/>
              <a:tileRect/>
            </a:gra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11" name="Text Box 26"/>
            <p:cNvSpPr txBox="1">
              <a:spLocks noChangeArrowheads="1"/>
            </p:cNvSpPr>
            <p:nvPr/>
          </p:nvSpPr>
          <p:spPr bwMode="auto">
            <a:xfrm flipH="1">
              <a:off x="106985938" y="108461478"/>
              <a:ext cx="6333660" cy="2857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algn="ctr" defTabSz="766816" rtl="1" fontAlgn="base">
                <a:spcBef>
                  <a:spcPct val="0"/>
                </a:spcBef>
                <a:spcAft>
                  <a:spcPts val="587"/>
                </a:spcAft>
              </a:pPr>
              <a:r>
                <a:rPr lang="ar-SA" sz="2000" b="1" dirty="0">
                  <a:solidFill>
                    <a:srgbClr val="000000"/>
                  </a:solidFill>
                  <a:latin typeface="Arial" pitchFamily="34" charset="0"/>
                  <a:cs typeface="Arial" pitchFamily="34" charset="0"/>
                </a:rPr>
                <a:t>الكثبان الاعتراضية </a:t>
              </a:r>
              <a:r>
                <a:rPr lang="en-US" sz="2000" b="1" dirty="0">
                  <a:solidFill>
                    <a:srgbClr val="000000"/>
                  </a:solidFill>
                  <a:latin typeface="Arial" pitchFamily="34" charset="0"/>
                  <a:cs typeface="Arial" pitchFamily="34" charset="0"/>
                </a:rPr>
                <a:t>Transverse</a:t>
              </a:r>
              <a:endParaRPr lang="en-US" sz="2000" b="1" dirty="0">
                <a:solidFill>
                  <a:srgbClr val="000000"/>
                </a:solidFill>
                <a:latin typeface="Arial" pitchFamily="34" charset="0"/>
                <a:cs typeface="Arial" pitchFamily="34" charset="0"/>
              </a:endParaRPr>
            </a:p>
          </p:txBody>
        </p:sp>
        <p:sp>
          <p:nvSpPr>
            <p:cNvPr id="13" name="Text Box 28"/>
            <p:cNvSpPr txBox="1">
              <a:spLocks noChangeArrowheads="1"/>
            </p:cNvSpPr>
            <p:nvPr/>
          </p:nvSpPr>
          <p:spPr bwMode="auto">
            <a:xfrm flipH="1">
              <a:off x="106943868" y="107967780"/>
              <a:ext cx="5781672" cy="4936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ctr" anchorCtr="0" compatLnSpc="1">
              <a:prstTxWarp prst="textNoShape">
                <a:avLst/>
              </a:prstTxWarp>
            </a:bodyPr>
            <a:lstStyle/>
            <a:p>
              <a:pPr lvl="0" algn="ctr" defTabSz="766816" fontAlgn="base">
                <a:spcBef>
                  <a:spcPct val="0"/>
                </a:spcBef>
                <a:spcAft>
                  <a:spcPct val="0"/>
                </a:spcAft>
              </a:pPr>
              <a:r>
                <a:rPr lang="ar-EG" sz="3600" cap="all" dirty="0">
                  <a:solidFill>
                    <a:srgbClr val="FFFF00"/>
                  </a:solidFill>
                  <a:effectLst>
                    <a:reflection blurRad="12700" stA="48000" endA="300" endPos="55000" dir="5400000" sy="-90000" algn="bl" rotWithShape="0"/>
                  </a:effectLst>
                  <a:latin typeface="Arial" pitchFamily="34" charset="0"/>
                  <a:cs typeface="Arial" pitchFamily="34" charset="0"/>
                </a:rPr>
                <a:t>جيومورفولوجية الأراضي الجافة</a:t>
              </a:r>
              <a:endParaRPr lang="ar-SA" sz="2300" dirty="0">
                <a:solidFill>
                  <a:srgbClr val="FFFF00"/>
                </a:solidFill>
                <a:latin typeface="Franklin Gothic Heavy" pitchFamily="34" charset="0"/>
                <a:cs typeface="Arial" pitchFamily="34" charset="0"/>
              </a:endParaRPr>
            </a:p>
          </p:txBody>
        </p:sp>
        <p:sp>
          <p:nvSpPr>
            <p:cNvPr id="20" name="Rectangle 30" hidden="1"/>
            <p:cNvSpPr>
              <a:spLocks noChangeArrowheads="1"/>
            </p:cNvSpPr>
            <p:nvPr/>
          </p:nvSpPr>
          <p:spPr bwMode="auto">
            <a:xfrm>
              <a:off x="108458176" y="109118630"/>
              <a:ext cx="675199" cy="675199"/>
            </a:xfrm>
            <a:prstGeom prst="rect">
              <a:avLst/>
            </a:prstGeom>
            <a:solidFill>
              <a:srgbClr val="FFFFFF"/>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15" name="Rectangle 32"/>
            <p:cNvSpPr>
              <a:spLocks noChangeArrowheads="1"/>
            </p:cNvSpPr>
            <p:nvPr/>
          </p:nvSpPr>
          <p:spPr bwMode="auto">
            <a:xfrm>
              <a:off x="113412252" y="107967780"/>
              <a:ext cx="88608" cy="4285296"/>
            </a:xfrm>
            <a:prstGeom prst="rect">
              <a:avLst/>
            </a:prstGeom>
            <a:solidFill>
              <a:srgbClr val="FF6600"/>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sp>
        <p:nvSpPr>
          <p:cNvPr id="26" name="AutoShape 32"/>
          <p:cNvSpPr>
            <a:spLocks noChangeArrowheads="1"/>
          </p:cNvSpPr>
          <p:nvPr/>
        </p:nvSpPr>
        <p:spPr bwMode="auto">
          <a:xfrm flipH="1">
            <a:off x="122743" y="3566159"/>
            <a:ext cx="7033922" cy="1156260"/>
          </a:xfrm>
          <a:prstGeom prst="roundRect">
            <a:avLst>
              <a:gd name="adj" fmla="val 8556"/>
            </a:avLst>
          </a:prstGeom>
          <a:solidFill>
            <a:schemeClr val="bg1"/>
          </a:solidFill>
          <a:ln w="9525" algn="in">
            <a:solidFill>
              <a:srgbClr val="FFCC0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27" name="AutoShape 33"/>
          <p:cNvSpPr>
            <a:spLocks noChangeArrowheads="1"/>
          </p:cNvSpPr>
          <p:nvPr/>
        </p:nvSpPr>
        <p:spPr bwMode="auto">
          <a:xfrm flipH="1">
            <a:off x="122743" y="4830405"/>
            <a:ext cx="7033922" cy="1911942"/>
          </a:xfrm>
          <a:prstGeom prst="roundRect">
            <a:avLst>
              <a:gd name="adj" fmla="val 5292"/>
            </a:avLst>
          </a:prstGeom>
          <a:solidFill>
            <a:schemeClr val="bg1"/>
          </a:solidFill>
          <a:ln w="9525" algn="in">
            <a:solidFill>
              <a:srgbClr val="FFCC0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29" name="AutoShape 35"/>
          <p:cNvSpPr>
            <a:spLocks noChangeArrowheads="1"/>
          </p:cNvSpPr>
          <p:nvPr/>
        </p:nvSpPr>
        <p:spPr bwMode="auto">
          <a:xfrm>
            <a:off x="2320478" y="1467792"/>
            <a:ext cx="6649706" cy="5354162"/>
          </a:xfrm>
          <a:prstGeom prst="roundRect">
            <a:avLst>
              <a:gd name="adj" fmla="val 4056"/>
            </a:avLst>
          </a:prstGeom>
          <a:solidFill>
            <a:srgbClr val="FFFFFF"/>
          </a:solidFill>
          <a:ln w="9525" algn="in">
            <a:solidFill>
              <a:srgbClr val="FFC00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30" name="Line 36"/>
          <p:cNvSpPr>
            <a:spLocks noChangeShapeType="1"/>
          </p:cNvSpPr>
          <p:nvPr/>
        </p:nvSpPr>
        <p:spPr bwMode="auto">
          <a:xfrm flipV="1">
            <a:off x="134466" y="1445431"/>
            <a:ext cx="0" cy="476107"/>
          </a:xfrm>
          <a:prstGeom prst="line">
            <a:avLst/>
          </a:prstGeom>
          <a:noFill/>
          <a:ln w="9525" algn="ctr">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33" name="Rectangle 39"/>
          <p:cNvSpPr>
            <a:spLocks noChangeArrowheads="1"/>
          </p:cNvSpPr>
          <p:nvPr/>
        </p:nvSpPr>
        <p:spPr bwMode="auto">
          <a:xfrm>
            <a:off x="2353044" y="1404812"/>
            <a:ext cx="6293430" cy="54411"/>
          </a:xfrm>
          <a:prstGeom prst="rect">
            <a:avLst/>
          </a:prstGeom>
          <a:solidFill>
            <a:srgbClr val="FFFFFF"/>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34" name="Line 40"/>
          <p:cNvSpPr>
            <a:spLocks noChangeShapeType="1"/>
          </p:cNvSpPr>
          <p:nvPr/>
        </p:nvSpPr>
        <p:spPr bwMode="auto">
          <a:xfrm>
            <a:off x="134467" y="1467792"/>
            <a:ext cx="8545155" cy="0"/>
          </a:xfrm>
          <a:prstGeom prst="line">
            <a:avLst/>
          </a:prstGeom>
          <a:noFill/>
          <a:ln w="9525" algn="ctr">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49" name="Text Box 55"/>
          <p:cNvSpPr txBox="1">
            <a:spLocks noChangeArrowheads="1"/>
          </p:cNvSpPr>
          <p:nvPr/>
        </p:nvSpPr>
        <p:spPr bwMode="auto">
          <a:xfrm flipH="1">
            <a:off x="239974" y="3652848"/>
            <a:ext cx="1957775" cy="10273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353" tIns="30353" rIns="30353" bIns="30353" numCol="1" anchor="ctr"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pPr algn="ctr" defTabSz="766816" fontAlgn="base">
              <a:spcBef>
                <a:spcPct val="0"/>
              </a:spcBef>
              <a:spcAft>
                <a:spcPct val="0"/>
              </a:spcAft>
            </a:pPr>
            <a:r>
              <a:rPr lang="ar-EG" sz="1600" b="1" dirty="0" smtClean="0">
                <a:solidFill>
                  <a:srgbClr val="000000"/>
                </a:solidFill>
                <a:latin typeface="Arial" pitchFamily="34" charset="0"/>
                <a:cs typeface="Arial" pitchFamily="34" charset="0"/>
              </a:rPr>
              <a:t>الكثبان </a:t>
            </a:r>
            <a:r>
              <a:rPr lang="ar-EG" sz="1600" b="1" dirty="0">
                <a:solidFill>
                  <a:srgbClr val="000000"/>
                </a:solidFill>
                <a:latin typeface="Arial" pitchFamily="34" charset="0"/>
                <a:cs typeface="Arial" pitchFamily="34" charset="0"/>
              </a:rPr>
              <a:t>الهلالية </a:t>
            </a:r>
            <a:r>
              <a:rPr lang="ar-SA" sz="2300" b="1" dirty="0" smtClean="0">
                <a:solidFill>
                  <a:srgbClr val="000000"/>
                </a:solidFill>
                <a:latin typeface="Lucida Sans Typewriter" pitchFamily="49" charset="0"/>
              </a:rPr>
              <a:t>‏</a:t>
            </a:r>
            <a:endParaRPr lang="ar-SA" sz="2300" b="1" dirty="0">
              <a:solidFill>
                <a:srgbClr val="000000"/>
              </a:solidFill>
              <a:latin typeface="Lucida Sans Typewriter" pitchFamily="49" charset="0"/>
            </a:endParaRPr>
          </a:p>
        </p:txBody>
      </p:sp>
      <p:grpSp>
        <p:nvGrpSpPr>
          <p:cNvPr id="28" name="مجموعة 27"/>
          <p:cNvGrpSpPr/>
          <p:nvPr/>
        </p:nvGrpSpPr>
        <p:grpSpPr>
          <a:xfrm>
            <a:off x="6844234" y="1543659"/>
            <a:ext cx="2125949" cy="5245714"/>
            <a:chOff x="9108777" y="1656234"/>
            <a:chExt cx="2467617" cy="5400000"/>
          </a:xfrm>
        </p:grpSpPr>
        <p:pic>
          <p:nvPicPr>
            <p:cNvPr id="31" name="Picture 2"/>
            <p:cNvPicPr>
              <a:picLocks noChangeArrowheads="1"/>
            </p:cNvPicPr>
            <p:nvPr/>
          </p:nvPicPr>
          <p:blipFill rotWithShape="1">
            <a:blip r:embed="rId3">
              <a:extLst>
                <a:ext uri="{28A0092B-C50C-407E-A947-70E740481C1C}">
                  <a14:useLocalDpi xmlns:a14="http://schemas.microsoft.com/office/drawing/2010/main" val="0"/>
                </a:ext>
              </a:extLst>
            </a:blip>
            <a:srcRect l="70330" t="4544" r="4217" b="4453"/>
            <a:stretch/>
          </p:blipFill>
          <p:spPr bwMode="auto">
            <a:xfrm>
              <a:off x="9108777" y="1656234"/>
              <a:ext cx="2412000" cy="54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عنصر نائب للنص 8"/>
            <p:cNvSpPr txBox="1">
              <a:spLocks/>
            </p:cNvSpPr>
            <p:nvPr/>
          </p:nvSpPr>
          <p:spPr>
            <a:xfrm>
              <a:off x="9145041" y="1800172"/>
              <a:ext cx="2431353" cy="5008784"/>
            </a:xfrm>
            <a:prstGeom prst="rect">
              <a:avLst/>
            </a:prstGeom>
            <a:ln>
              <a:solidFill>
                <a:schemeClr val="accent1"/>
              </a:solidFill>
            </a:ln>
          </p:spPr>
          <p:txBody>
            <a:bodyPr/>
            <a:lstStyle>
              <a:lvl1pPr marL="408874" indent="-408874" algn="r" defTabSz="1090331" rtl="1" eaLnBrk="1" latinLnBrk="0" hangingPunct="1">
                <a:spcBef>
                  <a:spcPct val="20000"/>
                </a:spcBef>
                <a:buFont typeface="Arial" pitchFamily="34" charset="0"/>
                <a:buChar char="•"/>
                <a:defRPr sz="3800" kern="1200">
                  <a:solidFill>
                    <a:schemeClr val="tx1"/>
                  </a:solidFill>
                  <a:latin typeface="+mn-lt"/>
                  <a:ea typeface="+mn-ea"/>
                  <a:cs typeface="+mn-cs"/>
                </a:defRPr>
              </a:lvl1pPr>
              <a:lvl2pPr marL="885894" indent="-340728" algn="r" defTabSz="1090331" rtl="1" eaLnBrk="1" latinLnBrk="0" hangingPunct="1">
                <a:spcBef>
                  <a:spcPct val="20000"/>
                </a:spcBef>
                <a:buFont typeface="Arial" pitchFamily="34" charset="0"/>
                <a:buChar char="–"/>
                <a:defRPr sz="3300" kern="1200">
                  <a:solidFill>
                    <a:schemeClr val="tx1"/>
                  </a:solidFill>
                  <a:latin typeface="+mn-lt"/>
                  <a:ea typeface="+mn-ea"/>
                  <a:cs typeface="+mn-cs"/>
                </a:defRPr>
              </a:lvl2pPr>
              <a:lvl3pPr marL="1362913" indent="-272583" algn="r" defTabSz="1090331" rtl="1" eaLnBrk="1" latinLnBrk="0" hangingPunct="1">
                <a:spcBef>
                  <a:spcPct val="20000"/>
                </a:spcBef>
                <a:buFont typeface="Arial" pitchFamily="34" charset="0"/>
                <a:buChar char="•"/>
                <a:defRPr sz="2900" kern="1200">
                  <a:solidFill>
                    <a:schemeClr val="tx1"/>
                  </a:solidFill>
                  <a:latin typeface="+mn-lt"/>
                  <a:ea typeface="+mn-ea"/>
                  <a:cs typeface="+mn-cs"/>
                </a:defRPr>
              </a:lvl3pPr>
              <a:lvl4pPr marL="1908078"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4pPr>
              <a:lvl5pPr marL="2453244"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5pPr>
              <a:lvl6pPr marL="2998409"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6pPr>
              <a:lvl7pPr marL="3543574"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7pPr>
              <a:lvl8pPr marL="4088740"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8pPr>
              <a:lvl9pPr marL="4633905"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just" defTabSz="766816" fontAlgn="base">
                <a:spcBef>
                  <a:spcPct val="0"/>
                </a:spcBef>
                <a:spcAft>
                  <a:spcPts val="671"/>
                </a:spcAft>
                <a:buNone/>
              </a:pPr>
              <a:r>
                <a:rPr lang="ar-SA" sz="1300" b="1" dirty="0">
                  <a:solidFill>
                    <a:srgbClr val="000000"/>
                  </a:solidFill>
                  <a:latin typeface="Arial" pitchFamily="34" charset="0"/>
                  <a:cs typeface="Arial" pitchFamily="34" charset="0"/>
                </a:rPr>
                <a:t>وهي التي يكون امتدادها العام عموديا مع الاتجاه العام للرياح في المنطقة، وتنشأ من رياح معتدلة في سرعتها وتهب من اتجاه واحد. ومن أمثلتها التموجات الرملية وسلاسل الكثبان الرملية الاعتراضية والتي تتكون من سلاسل من كثبان ذوات قمم متموجة, ويتصف جانبها المواجه للرياح بأنه ذو درجة انحدار قليلة في حين تزداد شدة الانحدار على الجانب الأخر المعاكس للرياح</a:t>
              </a:r>
              <a:r>
                <a:rPr lang="ar-SA" sz="1300" b="1" dirty="0" smtClean="0">
                  <a:solidFill>
                    <a:srgbClr val="000000"/>
                  </a:solidFill>
                  <a:latin typeface="Arial" pitchFamily="34" charset="0"/>
                  <a:cs typeface="Arial" pitchFamily="34" charset="0"/>
                </a:rPr>
                <a:t>.</a:t>
              </a:r>
              <a:endParaRPr lang="ar-EG" sz="1300" b="1" dirty="0" smtClean="0">
                <a:solidFill>
                  <a:srgbClr val="000000"/>
                </a:solidFill>
                <a:latin typeface="Arial" pitchFamily="34" charset="0"/>
                <a:cs typeface="Arial" pitchFamily="34" charset="0"/>
              </a:endParaRPr>
            </a:p>
            <a:p>
              <a:pPr marL="0" indent="0" algn="just" defTabSz="766816" fontAlgn="base">
                <a:spcBef>
                  <a:spcPct val="0"/>
                </a:spcBef>
                <a:spcAft>
                  <a:spcPts val="671"/>
                </a:spcAft>
                <a:buNone/>
              </a:pPr>
              <a:r>
                <a:rPr lang="ar-SA" sz="1300" b="1" dirty="0">
                  <a:solidFill>
                    <a:srgbClr val="000000"/>
                  </a:solidFill>
                  <a:latin typeface="Arial" pitchFamily="34" charset="0"/>
                  <a:cs typeface="Arial" pitchFamily="34" charset="0"/>
                </a:rPr>
                <a:t>وتتحول هذه السلاسل في المناطق التي لا يكون وجود الرمل فيها كافيا إلى تلال هلالية الشكل تعرف باسم الكثبان الهلالية </a:t>
              </a:r>
              <a:r>
                <a:rPr lang="ar-SA" sz="1300" b="1" dirty="0" err="1" smtClean="0">
                  <a:solidFill>
                    <a:srgbClr val="000000"/>
                  </a:solidFill>
                  <a:latin typeface="Arial" pitchFamily="34" charset="0"/>
                  <a:cs typeface="Arial" pitchFamily="34" charset="0"/>
                </a:rPr>
                <a:t>البارخان</a:t>
              </a:r>
              <a:r>
                <a:rPr lang="ar-SA" sz="1300" b="1" dirty="0" smtClean="0">
                  <a:solidFill>
                    <a:srgbClr val="000000"/>
                  </a:solidFill>
                  <a:latin typeface="Arial" pitchFamily="34" charset="0"/>
                  <a:cs typeface="Arial" pitchFamily="34" charset="0"/>
                </a:rPr>
                <a:t> </a:t>
              </a:r>
              <a:r>
                <a:rPr lang="en-US" sz="1300" b="1" dirty="0" err="1" smtClean="0">
                  <a:solidFill>
                    <a:srgbClr val="000000"/>
                  </a:solidFill>
                  <a:latin typeface="Arial" pitchFamily="34" charset="0"/>
                  <a:cs typeface="Arial" pitchFamily="34" charset="0"/>
                </a:rPr>
                <a:t>Barchan’s</a:t>
              </a:r>
              <a:r>
                <a:rPr lang="en-US" sz="1300" b="1" dirty="0" smtClean="0">
                  <a:solidFill>
                    <a:srgbClr val="000000"/>
                  </a:solidFill>
                  <a:latin typeface="Arial" pitchFamily="34" charset="0"/>
                  <a:cs typeface="Arial" pitchFamily="34" charset="0"/>
                </a:rPr>
                <a:t> </a:t>
              </a:r>
              <a:r>
                <a:rPr lang="ar-EG" sz="1300" b="1" dirty="0" smtClean="0">
                  <a:solidFill>
                    <a:srgbClr val="000000"/>
                  </a:solidFill>
                  <a:latin typeface="Arial" pitchFamily="34" charset="0"/>
                  <a:cs typeface="Arial" pitchFamily="34" charset="0"/>
                </a:rPr>
                <a:t> </a:t>
              </a:r>
              <a:r>
                <a:rPr lang="ar-SA" sz="1300" b="1" dirty="0" smtClean="0">
                  <a:solidFill>
                    <a:srgbClr val="000000"/>
                  </a:solidFill>
                  <a:latin typeface="Arial" pitchFamily="34" charset="0"/>
                  <a:cs typeface="Arial" pitchFamily="34" charset="0"/>
                </a:rPr>
                <a:t>وتمتد </a:t>
              </a:r>
              <a:r>
                <a:rPr lang="ar-SA" sz="1300" b="1" dirty="0">
                  <a:solidFill>
                    <a:srgbClr val="000000"/>
                  </a:solidFill>
                  <a:latin typeface="Arial" pitchFamily="34" charset="0"/>
                  <a:cs typeface="Arial" pitchFamily="34" charset="0"/>
                </a:rPr>
                <a:t>اذرع </a:t>
              </a:r>
              <a:r>
                <a:rPr lang="ar-SA" sz="1300" b="1" dirty="0" err="1">
                  <a:solidFill>
                    <a:srgbClr val="000000"/>
                  </a:solidFill>
                  <a:latin typeface="Arial" pitchFamily="34" charset="0"/>
                  <a:cs typeface="Arial" pitchFamily="34" charset="0"/>
                </a:rPr>
                <a:t>البارخان</a:t>
              </a:r>
              <a:r>
                <a:rPr lang="ar-SA" sz="1300" b="1" dirty="0">
                  <a:solidFill>
                    <a:srgbClr val="000000"/>
                  </a:solidFill>
                  <a:latin typeface="Arial" pitchFamily="34" charset="0"/>
                  <a:cs typeface="Arial" pitchFamily="34" charset="0"/>
                </a:rPr>
                <a:t> مع الاتجاه العام لهبوب الرياح, ويكون الجانب المواجه للرياح من الكثبان الهلالية مقوسا وذو درجة انحدار قليلة في حين يكون الجانب الأخر مقعرا وشديد الانحدار.</a:t>
              </a:r>
              <a:endParaRPr lang="ar-SA" sz="1300" b="1" dirty="0">
                <a:solidFill>
                  <a:srgbClr val="000000"/>
                </a:solidFill>
                <a:latin typeface="Arial" pitchFamily="34" charset="0"/>
                <a:cs typeface="Arial" pitchFamily="34" charset="0"/>
              </a:endParaRPr>
            </a:p>
          </p:txBody>
        </p:sp>
      </p:grpSp>
      <p:pic>
        <p:nvPicPr>
          <p:cNvPr id="13315" name="Picture 3" descr="E:\الجيومورفولوجيا\pic\الصحاري\الكثبان المستعرضة.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08428" y="3447219"/>
            <a:ext cx="4380353" cy="3353223"/>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E:\الجيومورفولوجيا\pic\الصحاري\كثبان رملية 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4467" y="1535927"/>
            <a:ext cx="2186011" cy="1847850"/>
          </a:xfrm>
          <a:prstGeom prst="rect">
            <a:avLst/>
          </a:prstGeom>
          <a:noFill/>
          <a:extLst>
            <a:ext uri="{909E8E84-426E-40DD-AFC4-6F175D3DCCD1}">
              <a14:hiddenFill xmlns:a14="http://schemas.microsoft.com/office/drawing/2010/main">
                <a:solidFill>
                  <a:srgbClr val="FFFFFF"/>
                </a:solidFill>
              </a14:hiddenFill>
            </a:ext>
          </a:extLst>
        </p:spPr>
      </p:pic>
      <p:pic>
        <p:nvPicPr>
          <p:cNvPr id="13317" name="Picture 5" descr="E:\الجيومورفولوجيا\pic\الصحاري\كثبان مستعرضة.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80753" y="1550586"/>
            <a:ext cx="4408027" cy="1876125"/>
          </a:xfrm>
          <a:prstGeom prst="rect">
            <a:avLst/>
          </a:prstGeom>
          <a:noFill/>
          <a:extLst>
            <a:ext uri="{909E8E84-426E-40DD-AFC4-6F175D3DCCD1}">
              <a14:hiddenFill xmlns:a14="http://schemas.microsoft.com/office/drawing/2010/main">
                <a:solidFill>
                  <a:srgbClr val="FFFFFF"/>
                </a:solidFill>
              </a14:hiddenFill>
            </a:ext>
          </a:extLst>
        </p:spPr>
      </p:pic>
      <p:pic>
        <p:nvPicPr>
          <p:cNvPr id="13318" name="Picture 6" descr="E:\الجيومورفولوجيا\pic\الصحاري\كثبان هلالية 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6758" y="4830405"/>
            <a:ext cx="2213720" cy="1847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2041547"/>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
          <p:cNvGrpSpPr>
            <a:grpSpLocks/>
          </p:cNvGrpSpPr>
          <p:nvPr/>
        </p:nvGrpSpPr>
        <p:grpSpPr bwMode="auto">
          <a:xfrm>
            <a:off x="832" y="48"/>
            <a:ext cx="9143346" cy="6857143"/>
            <a:chOff x="106855260" y="107967780"/>
            <a:chExt cx="6645600" cy="4285296"/>
          </a:xfrm>
        </p:grpSpPr>
        <p:sp>
          <p:nvSpPr>
            <p:cNvPr id="3" name="Rectangle 15"/>
            <p:cNvSpPr>
              <a:spLocks noChangeArrowheads="1"/>
            </p:cNvSpPr>
            <p:nvPr/>
          </p:nvSpPr>
          <p:spPr bwMode="auto">
            <a:xfrm flipH="1">
              <a:off x="106855260" y="107967780"/>
              <a:ext cx="6556992" cy="493698"/>
            </a:xfrm>
            <a:prstGeom prst="rect">
              <a:avLst/>
            </a:prstGeom>
            <a:solidFill>
              <a:srgbClr val="000000"/>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nvGrpSpPr>
            <p:cNvPr id="4" name="Group 16"/>
            <p:cNvGrpSpPr>
              <a:grpSpLocks/>
            </p:cNvGrpSpPr>
            <p:nvPr/>
          </p:nvGrpSpPr>
          <p:grpSpPr bwMode="auto">
            <a:xfrm>
              <a:off x="112947060" y="108101490"/>
              <a:ext cx="221520" cy="225428"/>
              <a:chOff x="112947060" y="108101490"/>
              <a:chExt cx="221520" cy="225428"/>
            </a:xfrm>
          </p:grpSpPr>
          <p:sp>
            <p:nvSpPr>
              <p:cNvPr id="22" name="AutoShape 17"/>
              <p:cNvSpPr>
                <a:spLocks noChangeArrowheads="1"/>
              </p:cNvSpPr>
              <p:nvPr/>
            </p:nvSpPr>
            <p:spPr bwMode="auto">
              <a:xfrm flipH="1">
                <a:off x="112947060" y="108101490"/>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23" name="AutoShape 18"/>
              <p:cNvSpPr>
                <a:spLocks noChangeArrowheads="1"/>
              </p:cNvSpPr>
              <p:nvPr/>
            </p:nvSpPr>
            <p:spPr bwMode="auto">
              <a:xfrm flipH="1">
                <a:off x="112947060" y="108192052"/>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24" name="AutoShape 19"/>
              <p:cNvSpPr>
                <a:spLocks noChangeArrowheads="1"/>
              </p:cNvSpPr>
              <p:nvPr/>
            </p:nvSpPr>
            <p:spPr bwMode="auto">
              <a:xfrm flipH="1">
                <a:off x="112947060" y="108283569"/>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sp>
          <p:nvSpPr>
            <p:cNvPr id="5" name="Rectangle 20"/>
            <p:cNvSpPr>
              <a:spLocks noChangeArrowheads="1"/>
            </p:cNvSpPr>
            <p:nvPr/>
          </p:nvSpPr>
          <p:spPr bwMode="auto">
            <a:xfrm flipH="1">
              <a:off x="106855260" y="108747196"/>
              <a:ext cx="6527735" cy="3505880"/>
            </a:xfrm>
            <a:prstGeom prst="rect">
              <a:avLst/>
            </a:prstGeom>
            <a:solidFill>
              <a:schemeClr val="bg2">
                <a:lumMod val="90000"/>
              </a:schemeClr>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7" name="Rectangle 22"/>
            <p:cNvSpPr>
              <a:spLocks noChangeArrowheads="1"/>
            </p:cNvSpPr>
            <p:nvPr/>
          </p:nvSpPr>
          <p:spPr bwMode="auto">
            <a:xfrm flipH="1">
              <a:off x="113168580" y="108747196"/>
              <a:ext cx="331631" cy="3505880"/>
            </a:xfrm>
            <a:prstGeom prst="rect">
              <a:avLst/>
            </a:prstGeom>
            <a:gradFill flip="none" rotWithShape="1">
              <a:gsLst>
                <a:gs pos="0">
                  <a:schemeClr val="bg2">
                    <a:lumMod val="90000"/>
                    <a:shade val="30000"/>
                    <a:satMod val="115000"/>
                  </a:schemeClr>
                </a:gs>
                <a:gs pos="50000">
                  <a:schemeClr val="bg2">
                    <a:lumMod val="90000"/>
                    <a:shade val="67500"/>
                    <a:satMod val="115000"/>
                  </a:schemeClr>
                </a:gs>
                <a:gs pos="100000">
                  <a:schemeClr val="bg2">
                    <a:lumMod val="90000"/>
                    <a:shade val="100000"/>
                    <a:satMod val="115000"/>
                  </a:schemeClr>
                </a:gs>
              </a:gsLst>
              <a:lin ang="0" scaled="1"/>
              <a:tileRect/>
            </a:gra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11" name="Text Box 26"/>
            <p:cNvSpPr txBox="1">
              <a:spLocks noChangeArrowheads="1"/>
            </p:cNvSpPr>
            <p:nvPr/>
          </p:nvSpPr>
          <p:spPr bwMode="auto">
            <a:xfrm flipH="1">
              <a:off x="106952389" y="108461478"/>
              <a:ext cx="6367209" cy="2857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algn="ctr" defTabSz="766816" rtl="1" fontAlgn="base">
                <a:spcBef>
                  <a:spcPct val="0"/>
                </a:spcBef>
                <a:spcAft>
                  <a:spcPts val="587"/>
                </a:spcAft>
              </a:pPr>
              <a:r>
                <a:rPr lang="ar-EG" sz="2000" b="1" dirty="0">
                  <a:solidFill>
                    <a:srgbClr val="000000"/>
                  </a:solidFill>
                  <a:latin typeface="Arial" pitchFamily="34" charset="0"/>
                  <a:cs typeface="Arial" pitchFamily="34" charset="0"/>
                </a:rPr>
                <a:t>الكثبان </a:t>
              </a:r>
              <a:r>
                <a:rPr lang="ar-EG" sz="2000" b="1" dirty="0" smtClean="0">
                  <a:solidFill>
                    <a:srgbClr val="000000"/>
                  </a:solidFill>
                  <a:latin typeface="Arial" pitchFamily="34" charset="0"/>
                  <a:cs typeface="Arial" pitchFamily="34" charset="0"/>
                </a:rPr>
                <a:t>الطولية </a:t>
              </a:r>
              <a:r>
                <a:rPr lang="en-US" sz="2000" b="1" dirty="0">
                  <a:solidFill>
                    <a:srgbClr val="000000"/>
                  </a:solidFill>
                  <a:latin typeface="Arial" pitchFamily="34" charset="0"/>
                  <a:cs typeface="Arial" pitchFamily="34" charset="0"/>
                </a:rPr>
                <a:t>Longitudinal </a:t>
              </a:r>
              <a:endParaRPr lang="ar-SA" sz="2000" dirty="0">
                <a:solidFill>
                  <a:srgbClr val="000000"/>
                </a:solidFill>
                <a:latin typeface="Franklin Gothic Book" pitchFamily="34" charset="0"/>
              </a:endParaRPr>
            </a:p>
          </p:txBody>
        </p:sp>
        <p:sp>
          <p:nvSpPr>
            <p:cNvPr id="13" name="Text Box 28"/>
            <p:cNvSpPr txBox="1">
              <a:spLocks noChangeArrowheads="1"/>
            </p:cNvSpPr>
            <p:nvPr/>
          </p:nvSpPr>
          <p:spPr bwMode="auto">
            <a:xfrm flipH="1">
              <a:off x="106943868" y="107967780"/>
              <a:ext cx="5781672" cy="4936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ctr" anchorCtr="0" compatLnSpc="1">
              <a:prstTxWarp prst="textNoShape">
                <a:avLst/>
              </a:prstTxWarp>
            </a:bodyPr>
            <a:lstStyle/>
            <a:p>
              <a:pPr lvl="0" algn="ctr" defTabSz="766816" fontAlgn="base">
                <a:spcBef>
                  <a:spcPct val="0"/>
                </a:spcBef>
                <a:spcAft>
                  <a:spcPct val="0"/>
                </a:spcAft>
              </a:pPr>
              <a:r>
                <a:rPr lang="ar-EG" sz="3600" cap="all" dirty="0">
                  <a:solidFill>
                    <a:srgbClr val="FFFF00"/>
                  </a:solidFill>
                  <a:effectLst>
                    <a:reflection blurRad="12700" stA="48000" endA="300" endPos="55000" dir="5400000" sy="-90000" algn="bl" rotWithShape="0"/>
                  </a:effectLst>
                  <a:latin typeface="Arial" pitchFamily="34" charset="0"/>
                  <a:cs typeface="Arial" pitchFamily="34" charset="0"/>
                </a:rPr>
                <a:t>جيومورفولوجية الأراضي الجافة</a:t>
              </a:r>
              <a:endParaRPr lang="ar-SA" sz="2300" dirty="0">
                <a:solidFill>
                  <a:srgbClr val="FFFF00"/>
                </a:solidFill>
                <a:latin typeface="Franklin Gothic Heavy" pitchFamily="34" charset="0"/>
                <a:cs typeface="Arial" pitchFamily="34" charset="0"/>
              </a:endParaRPr>
            </a:p>
          </p:txBody>
        </p:sp>
        <p:sp>
          <p:nvSpPr>
            <p:cNvPr id="20" name="Rectangle 30" hidden="1"/>
            <p:cNvSpPr>
              <a:spLocks noChangeArrowheads="1"/>
            </p:cNvSpPr>
            <p:nvPr/>
          </p:nvSpPr>
          <p:spPr bwMode="auto">
            <a:xfrm>
              <a:off x="108458176" y="109118630"/>
              <a:ext cx="675199" cy="675199"/>
            </a:xfrm>
            <a:prstGeom prst="rect">
              <a:avLst/>
            </a:prstGeom>
            <a:solidFill>
              <a:srgbClr val="FFFFFF"/>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15" name="Rectangle 32"/>
            <p:cNvSpPr>
              <a:spLocks noChangeArrowheads="1"/>
            </p:cNvSpPr>
            <p:nvPr/>
          </p:nvSpPr>
          <p:spPr bwMode="auto">
            <a:xfrm>
              <a:off x="113412252" y="107967780"/>
              <a:ext cx="88608" cy="4285296"/>
            </a:xfrm>
            <a:prstGeom prst="rect">
              <a:avLst/>
            </a:prstGeom>
            <a:solidFill>
              <a:srgbClr val="FF6600"/>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sp>
        <p:nvSpPr>
          <p:cNvPr id="29" name="AutoShape 35"/>
          <p:cNvSpPr>
            <a:spLocks noChangeArrowheads="1"/>
          </p:cNvSpPr>
          <p:nvPr/>
        </p:nvSpPr>
        <p:spPr bwMode="auto">
          <a:xfrm>
            <a:off x="134468" y="1467792"/>
            <a:ext cx="8780680" cy="5354162"/>
          </a:xfrm>
          <a:prstGeom prst="roundRect">
            <a:avLst>
              <a:gd name="adj" fmla="val 4056"/>
            </a:avLst>
          </a:prstGeom>
          <a:solidFill>
            <a:srgbClr val="FFFFFF"/>
          </a:solidFill>
          <a:ln w="9525" algn="in">
            <a:solidFill>
              <a:srgbClr val="FFC00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30" name="Line 36"/>
          <p:cNvSpPr>
            <a:spLocks noChangeShapeType="1"/>
          </p:cNvSpPr>
          <p:nvPr/>
        </p:nvSpPr>
        <p:spPr bwMode="auto">
          <a:xfrm flipV="1">
            <a:off x="134466" y="1445431"/>
            <a:ext cx="0" cy="476107"/>
          </a:xfrm>
          <a:prstGeom prst="line">
            <a:avLst/>
          </a:prstGeom>
          <a:noFill/>
          <a:ln w="9525" algn="ctr">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33" name="Rectangle 39"/>
          <p:cNvSpPr>
            <a:spLocks noChangeArrowheads="1"/>
          </p:cNvSpPr>
          <p:nvPr/>
        </p:nvSpPr>
        <p:spPr bwMode="auto">
          <a:xfrm>
            <a:off x="2353044" y="1404812"/>
            <a:ext cx="6293430" cy="54411"/>
          </a:xfrm>
          <a:prstGeom prst="rect">
            <a:avLst/>
          </a:prstGeom>
          <a:solidFill>
            <a:srgbClr val="FFFFFF"/>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34" name="Line 40"/>
          <p:cNvSpPr>
            <a:spLocks noChangeShapeType="1"/>
          </p:cNvSpPr>
          <p:nvPr/>
        </p:nvSpPr>
        <p:spPr bwMode="auto">
          <a:xfrm>
            <a:off x="134467" y="1467792"/>
            <a:ext cx="8545155" cy="0"/>
          </a:xfrm>
          <a:prstGeom prst="line">
            <a:avLst/>
          </a:prstGeom>
          <a:noFill/>
          <a:ln w="9525" algn="ctr">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grpSp>
        <p:nvGrpSpPr>
          <p:cNvPr id="28" name="مجموعة 27"/>
          <p:cNvGrpSpPr/>
          <p:nvPr/>
        </p:nvGrpSpPr>
        <p:grpSpPr>
          <a:xfrm>
            <a:off x="6345452" y="1475087"/>
            <a:ext cx="2438226" cy="5314286"/>
            <a:chOff x="9108777" y="1656234"/>
            <a:chExt cx="2412000" cy="5400000"/>
          </a:xfrm>
        </p:grpSpPr>
        <p:pic>
          <p:nvPicPr>
            <p:cNvPr id="31" name="Picture 2"/>
            <p:cNvPicPr>
              <a:picLocks noChangeArrowheads="1"/>
            </p:cNvPicPr>
            <p:nvPr/>
          </p:nvPicPr>
          <p:blipFill rotWithShape="1">
            <a:blip r:embed="rId3">
              <a:extLst>
                <a:ext uri="{28A0092B-C50C-407E-A947-70E740481C1C}">
                  <a14:useLocalDpi xmlns:a14="http://schemas.microsoft.com/office/drawing/2010/main" val="0"/>
                </a:ext>
              </a:extLst>
            </a:blip>
            <a:srcRect l="70330" t="4544" r="4217" b="4453"/>
            <a:stretch/>
          </p:blipFill>
          <p:spPr bwMode="auto">
            <a:xfrm>
              <a:off x="9108777" y="1656234"/>
              <a:ext cx="2412000" cy="54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عنصر نائب للنص 8"/>
            <p:cNvSpPr txBox="1">
              <a:spLocks/>
            </p:cNvSpPr>
            <p:nvPr/>
          </p:nvSpPr>
          <p:spPr>
            <a:xfrm>
              <a:off x="9145041" y="1944770"/>
              <a:ext cx="2304000" cy="4608000"/>
            </a:xfrm>
            <a:prstGeom prst="rect">
              <a:avLst/>
            </a:prstGeom>
            <a:ln>
              <a:solidFill>
                <a:schemeClr val="accent1"/>
              </a:solidFill>
            </a:ln>
          </p:spPr>
          <p:txBody>
            <a:bodyPr/>
            <a:lstStyle>
              <a:lvl1pPr marL="408874" indent="-408874" algn="r" defTabSz="1090331" rtl="1" eaLnBrk="1" latinLnBrk="0" hangingPunct="1">
                <a:spcBef>
                  <a:spcPct val="20000"/>
                </a:spcBef>
                <a:buFont typeface="Arial" pitchFamily="34" charset="0"/>
                <a:buChar char="•"/>
                <a:defRPr sz="3800" kern="1200">
                  <a:solidFill>
                    <a:schemeClr val="tx1"/>
                  </a:solidFill>
                  <a:latin typeface="+mn-lt"/>
                  <a:ea typeface="+mn-ea"/>
                  <a:cs typeface="+mn-cs"/>
                </a:defRPr>
              </a:lvl1pPr>
              <a:lvl2pPr marL="885894" indent="-340728" algn="r" defTabSz="1090331" rtl="1" eaLnBrk="1" latinLnBrk="0" hangingPunct="1">
                <a:spcBef>
                  <a:spcPct val="20000"/>
                </a:spcBef>
                <a:buFont typeface="Arial" pitchFamily="34" charset="0"/>
                <a:buChar char="–"/>
                <a:defRPr sz="3300" kern="1200">
                  <a:solidFill>
                    <a:schemeClr val="tx1"/>
                  </a:solidFill>
                  <a:latin typeface="+mn-lt"/>
                  <a:ea typeface="+mn-ea"/>
                  <a:cs typeface="+mn-cs"/>
                </a:defRPr>
              </a:lvl2pPr>
              <a:lvl3pPr marL="1362913" indent="-272583" algn="r" defTabSz="1090331" rtl="1" eaLnBrk="1" latinLnBrk="0" hangingPunct="1">
                <a:spcBef>
                  <a:spcPct val="20000"/>
                </a:spcBef>
                <a:buFont typeface="Arial" pitchFamily="34" charset="0"/>
                <a:buChar char="•"/>
                <a:defRPr sz="2900" kern="1200">
                  <a:solidFill>
                    <a:schemeClr val="tx1"/>
                  </a:solidFill>
                  <a:latin typeface="+mn-lt"/>
                  <a:ea typeface="+mn-ea"/>
                  <a:cs typeface="+mn-cs"/>
                </a:defRPr>
              </a:lvl3pPr>
              <a:lvl4pPr marL="1908078"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4pPr>
              <a:lvl5pPr marL="2453244"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5pPr>
              <a:lvl6pPr marL="2998409"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6pPr>
              <a:lvl7pPr marL="3543574"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7pPr>
              <a:lvl8pPr marL="4088740"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8pPr>
              <a:lvl9pPr marL="4633905"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just" defTabSz="766816" fontAlgn="base">
                <a:spcBef>
                  <a:spcPct val="0"/>
                </a:spcBef>
                <a:spcAft>
                  <a:spcPts val="671"/>
                </a:spcAft>
                <a:buNone/>
              </a:pPr>
              <a:r>
                <a:rPr lang="ar-SA" sz="1800" b="1" dirty="0">
                  <a:solidFill>
                    <a:srgbClr val="000000"/>
                  </a:solidFill>
                  <a:latin typeface="Arial" pitchFamily="34" charset="0"/>
                  <a:cs typeface="Arial" pitchFamily="34" charset="0"/>
                </a:rPr>
                <a:t>وتمتد هذه بشكل سلاسل من الرواسب الرملية بصورة موازية للاتجاه العام للرياح السائدة </a:t>
              </a:r>
              <a:endParaRPr lang="ar-EG" sz="1800" b="1" dirty="0" smtClean="0">
                <a:solidFill>
                  <a:srgbClr val="000000"/>
                </a:solidFill>
                <a:latin typeface="Arial" pitchFamily="34" charset="0"/>
                <a:cs typeface="Arial" pitchFamily="34" charset="0"/>
              </a:endParaRPr>
            </a:p>
            <a:p>
              <a:pPr marL="0" indent="0" algn="just" defTabSz="766816" fontAlgn="base">
                <a:spcBef>
                  <a:spcPct val="0"/>
                </a:spcBef>
                <a:spcAft>
                  <a:spcPts val="671"/>
                </a:spcAft>
                <a:buNone/>
              </a:pPr>
              <a:r>
                <a:rPr lang="ar-EG" sz="1800" b="1" dirty="0">
                  <a:solidFill>
                    <a:srgbClr val="000000"/>
                  </a:solidFill>
                  <a:latin typeface="Arial" pitchFamily="34" charset="0"/>
                  <a:cs typeface="Arial" pitchFamily="34" charset="0"/>
                </a:rPr>
                <a:t>      وتعرف هذه الكثبان باسم الكثبان </a:t>
              </a:r>
              <a:r>
                <a:rPr lang="ar-EG" sz="1800" b="1" dirty="0" err="1">
                  <a:solidFill>
                    <a:srgbClr val="000000"/>
                  </a:solidFill>
                  <a:latin typeface="Arial" pitchFamily="34" charset="0"/>
                  <a:cs typeface="Arial" pitchFamily="34" charset="0"/>
                </a:rPr>
                <a:t>السيفية</a:t>
              </a:r>
              <a:r>
                <a:rPr lang="ar-EG" sz="1800" b="1" dirty="0">
                  <a:solidFill>
                    <a:srgbClr val="000000"/>
                  </a:solidFill>
                  <a:latin typeface="Arial" pitchFamily="34" charset="0"/>
                  <a:cs typeface="Arial" pitchFamily="34" charset="0"/>
                </a:rPr>
                <a:t> </a:t>
              </a:r>
              <a:r>
                <a:rPr lang="en-US" sz="1800" b="1" dirty="0" err="1">
                  <a:solidFill>
                    <a:srgbClr val="000000"/>
                  </a:solidFill>
                  <a:latin typeface="Arial" pitchFamily="34" charset="0"/>
                  <a:cs typeface="Arial" pitchFamily="34" charset="0"/>
                </a:rPr>
                <a:t>Sief</a:t>
              </a:r>
              <a:r>
                <a:rPr lang="en-US" sz="1800" b="1" dirty="0">
                  <a:solidFill>
                    <a:srgbClr val="000000"/>
                  </a:solidFill>
                  <a:latin typeface="Arial" pitchFamily="34" charset="0"/>
                  <a:cs typeface="Arial" pitchFamily="34" charset="0"/>
                </a:rPr>
                <a:t> </a:t>
              </a:r>
              <a:r>
                <a:rPr lang="ar-EG" sz="1800" b="1" dirty="0">
                  <a:solidFill>
                    <a:srgbClr val="000000"/>
                  </a:solidFill>
                  <a:latin typeface="Arial" pitchFamily="34" charset="0"/>
                  <a:cs typeface="Arial" pitchFamily="34" charset="0"/>
                </a:rPr>
                <a:t>ويصل ارتفاع بعض كثبان السيف في بحر الرمل في مصر إلى حوالي 100 متر ويصل بعضها في إيران إلى حوالي 210 مترا ويبلغ مقدار عرض كثبان السيف ستة أضعاف ارتفاعها عادة. ويكون ظهر بعض الكثبان الطويلة عريضا فتعرف آنذاك باسم كثبان (ظهر الحوت).</a:t>
              </a:r>
              <a:endParaRPr lang="ar-EG" sz="1800" b="1" dirty="0" smtClean="0">
                <a:solidFill>
                  <a:srgbClr val="000000"/>
                </a:solidFill>
                <a:latin typeface="Arial" pitchFamily="34" charset="0"/>
                <a:cs typeface="Arial" pitchFamily="34" charset="0"/>
              </a:endParaRPr>
            </a:p>
          </p:txBody>
        </p:sp>
      </p:grpSp>
      <p:pic>
        <p:nvPicPr>
          <p:cNvPr id="14338" name="Picture 2" descr="E:\الجيومورفولوجيا\pic\الصحاري\كثبان طولية.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2743" y="1759043"/>
            <a:ext cx="6217920" cy="46751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906229"/>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
          <p:cNvGrpSpPr>
            <a:grpSpLocks/>
          </p:cNvGrpSpPr>
          <p:nvPr/>
        </p:nvGrpSpPr>
        <p:grpSpPr bwMode="auto">
          <a:xfrm>
            <a:off x="832" y="48"/>
            <a:ext cx="9143346" cy="6857143"/>
            <a:chOff x="106855260" y="107967780"/>
            <a:chExt cx="6645600" cy="4285296"/>
          </a:xfrm>
        </p:grpSpPr>
        <p:sp>
          <p:nvSpPr>
            <p:cNvPr id="3" name="Rectangle 15"/>
            <p:cNvSpPr>
              <a:spLocks noChangeArrowheads="1"/>
            </p:cNvSpPr>
            <p:nvPr/>
          </p:nvSpPr>
          <p:spPr bwMode="auto">
            <a:xfrm flipH="1">
              <a:off x="106855260" y="107967780"/>
              <a:ext cx="6556992" cy="493698"/>
            </a:xfrm>
            <a:prstGeom prst="rect">
              <a:avLst/>
            </a:prstGeom>
            <a:solidFill>
              <a:srgbClr val="000000"/>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nvGrpSpPr>
            <p:cNvPr id="4" name="Group 16"/>
            <p:cNvGrpSpPr>
              <a:grpSpLocks/>
            </p:cNvGrpSpPr>
            <p:nvPr/>
          </p:nvGrpSpPr>
          <p:grpSpPr bwMode="auto">
            <a:xfrm>
              <a:off x="112947060" y="108101490"/>
              <a:ext cx="221520" cy="225428"/>
              <a:chOff x="112947060" y="108101490"/>
              <a:chExt cx="221520" cy="225428"/>
            </a:xfrm>
          </p:grpSpPr>
          <p:sp>
            <p:nvSpPr>
              <p:cNvPr id="22" name="AutoShape 17"/>
              <p:cNvSpPr>
                <a:spLocks noChangeArrowheads="1"/>
              </p:cNvSpPr>
              <p:nvPr/>
            </p:nvSpPr>
            <p:spPr bwMode="auto">
              <a:xfrm flipH="1">
                <a:off x="112947060" y="108101490"/>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23" name="AutoShape 18"/>
              <p:cNvSpPr>
                <a:spLocks noChangeArrowheads="1"/>
              </p:cNvSpPr>
              <p:nvPr/>
            </p:nvSpPr>
            <p:spPr bwMode="auto">
              <a:xfrm flipH="1">
                <a:off x="112947060" y="108192052"/>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24" name="AutoShape 19"/>
              <p:cNvSpPr>
                <a:spLocks noChangeArrowheads="1"/>
              </p:cNvSpPr>
              <p:nvPr/>
            </p:nvSpPr>
            <p:spPr bwMode="auto">
              <a:xfrm flipH="1">
                <a:off x="112947060" y="108283569"/>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sp>
          <p:nvSpPr>
            <p:cNvPr id="5" name="Rectangle 20"/>
            <p:cNvSpPr>
              <a:spLocks noChangeArrowheads="1"/>
            </p:cNvSpPr>
            <p:nvPr/>
          </p:nvSpPr>
          <p:spPr bwMode="auto">
            <a:xfrm flipH="1">
              <a:off x="106855260" y="108747196"/>
              <a:ext cx="6527735" cy="3505880"/>
            </a:xfrm>
            <a:prstGeom prst="rect">
              <a:avLst/>
            </a:prstGeom>
            <a:solidFill>
              <a:schemeClr val="bg2">
                <a:lumMod val="90000"/>
              </a:schemeClr>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7" name="Rectangle 22"/>
            <p:cNvSpPr>
              <a:spLocks noChangeArrowheads="1"/>
            </p:cNvSpPr>
            <p:nvPr/>
          </p:nvSpPr>
          <p:spPr bwMode="auto">
            <a:xfrm flipH="1">
              <a:off x="113168580" y="108747196"/>
              <a:ext cx="331631" cy="3505880"/>
            </a:xfrm>
            <a:prstGeom prst="rect">
              <a:avLst/>
            </a:prstGeom>
            <a:gradFill flip="none" rotWithShape="1">
              <a:gsLst>
                <a:gs pos="0">
                  <a:schemeClr val="bg2">
                    <a:lumMod val="90000"/>
                    <a:shade val="30000"/>
                    <a:satMod val="115000"/>
                  </a:schemeClr>
                </a:gs>
                <a:gs pos="50000">
                  <a:schemeClr val="bg2">
                    <a:lumMod val="90000"/>
                    <a:shade val="67500"/>
                    <a:satMod val="115000"/>
                  </a:schemeClr>
                </a:gs>
                <a:gs pos="100000">
                  <a:schemeClr val="bg2">
                    <a:lumMod val="90000"/>
                    <a:shade val="100000"/>
                    <a:satMod val="115000"/>
                  </a:schemeClr>
                </a:gs>
              </a:gsLst>
              <a:lin ang="0" scaled="1"/>
              <a:tileRect/>
            </a:gra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11" name="Text Box 26"/>
            <p:cNvSpPr txBox="1">
              <a:spLocks noChangeArrowheads="1"/>
            </p:cNvSpPr>
            <p:nvPr/>
          </p:nvSpPr>
          <p:spPr bwMode="auto">
            <a:xfrm flipH="1">
              <a:off x="106952389" y="108461478"/>
              <a:ext cx="6367209" cy="2857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algn="ctr" defTabSz="766816" rtl="1" fontAlgn="base">
                <a:spcBef>
                  <a:spcPct val="0"/>
                </a:spcBef>
                <a:spcAft>
                  <a:spcPts val="587"/>
                </a:spcAft>
              </a:pPr>
              <a:r>
                <a:rPr lang="ar-EG" sz="2000" b="1" dirty="0">
                  <a:solidFill>
                    <a:srgbClr val="000000"/>
                  </a:solidFill>
                  <a:latin typeface="Arial" pitchFamily="34" charset="0"/>
                  <a:cs typeface="Arial" pitchFamily="34" charset="0"/>
                </a:rPr>
                <a:t>الكثبان الرملية الثابتة</a:t>
              </a:r>
              <a:endParaRPr lang="ar-SA" sz="2000" dirty="0">
                <a:solidFill>
                  <a:srgbClr val="000000"/>
                </a:solidFill>
              </a:endParaRPr>
            </a:p>
          </p:txBody>
        </p:sp>
        <p:sp>
          <p:nvSpPr>
            <p:cNvPr id="13" name="Text Box 28"/>
            <p:cNvSpPr txBox="1">
              <a:spLocks noChangeArrowheads="1"/>
            </p:cNvSpPr>
            <p:nvPr/>
          </p:nvSpPr>
          <p:spPr bwMode="auto">
            <a:xfrm flipH="1">
              <a:off x="106943868" y="107967780"/>
              <a:ext cx="5781672" cy="4936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ctr" anchorCtr="0" compatLnSpc="1">
              <a:prstTxWarp prst="textNoShape">
                <a:avLst/>
              </a:prstTxWarp>
            </a:bodyPr>
            <a:lstStyle/>
            <a:p>
              <a:pPr lvl="0" algn="ctr" defTabSz="766816" fontAlgn="base">
                <a:spcBef>
                  <a:spcPct val="0"/>
                </a:spcBef>
                <a:spcAft>
                  <a:spcPct val="0"/>
                </a:spcAft>
              </a:pPr>
              <a:r>
                <a:rPr lang="ar-EG" sz="3600" cap="all" dirty="0">
                  <a:solidFill>
                    <a:srgbClr val="FFFF00"/>
                  </a:solidFill>
                  <a:effectLst>
                    <a:reflection blurRad="12700" stA="48000" endA="300" endPos="55000" dir="5400000" sy="-90000" algn="bl" rotWithShape="0"/>
                  </a:effectLst>
                  <a:latin typeface="Arial" pitchFamily="34" charset="0"/>
                  <a:cs typeface="Arial" pitchFamily="34" charset="0"/>
                </a:rPr>
                <a:t>جيومورفولوجية الأراضي الجافة</a:t>
              </a:r>
              <a:endParaRPr lang="ar-SA" sz="2300" dirty="0">
                <a:solidFill>
                  <a:srgbClr val="FFFF00"/>
                </a:solidFill>
                <a:latin typeface="Franklin Gothic Heavy" pitchFamily="34" charset="0"/>
                <a:cs typeface="Arial" pitchFamily="34" charset="0"/>
              </a:endParaRPr>
            </a:p>
          </p:txBody>
        </p:sp>
        <p:sp>
          <p:nvSpPr>
            <p:cNvPr id="20" name="Rectangle 30" hidden="1"/>
            <p:cNvSpPr>
              <a:spLocks noChangeArrowheads="1"/>
            </p:cNvSpPr>
            <p:nvPr/>
          </p:nvSpPr>
          <p:spPr bwMode="auto">
            <a:xfrm>
              <a:off x="108458176" y="109118630"/>
              <a:ext cx="675199" cy="675199"/>
            </a:xfrm>
            <a:prstGeom prst="rect">
              <a:avLst/>
            </a:prstGeom>
            <a:solidFill>
              <a:srgbClr val="FFFFFF"/>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15" name="Rectangle 32"/>
            <p:cNvSpPr>
              <a:spLocks noChangeArrowheads="1"/>
            </p:cNvSpPr>
            <p:nvPr/>
          </p:nvSpPr>
          <p:spPr bwMode="auto">
            <a:xfrm>
              <a:off x="113412252" y="107967780"/>
              <a:ext cx="88608" cy="4285296"/>
            </a:xfrm>
            <a:prstGeom prst="rect">
              <a:avLst/>
            </a:prstGeom>
            <a:solidFill>
              <a:srgbClr val="FF6600"/>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sp>
        <p:nvSpPr>
          <p:cNvPr id="29" name="AutoShape 35"/>
          <p:cNvSpPr>
            <a:spLocks noChangeArrowheads="1"/>
          </p:cNvSpPr>
          <p:nvPr/>
        </p:nvSpPr>
        <p:spPr bwMode="auto">
          <a:xfrm>
            <a:off x="134468" y="1467792"/>
            <a:ext cx="8780680" cy="5354162"/>
          </a:xfrm>
          <a:prstGeom prst="roundRect">
            <a:avLst>
              <a:gd name="adj" fmla="val 4056"/>
            </a:avLst>
          </a:prstGeom>
          <a:solidFill>
            <a:srgbClr val="FFFFFF"/>
          </a:solidFill>
          <a:ln w="9525" algn="in">
            <a:solidFill>
              <a:srgbClr val="FFC00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30" name="Line 36"/>
          <p:cNvSpPr>
            <a:spLocks noChangeShapeType="1"/>
          </p:cNvSpPr>
          <p:nvPr/>
        </p:nvSpPr>
        <p:spPr bwMode="auto">
          <a:xfrm flipV="1">
            <a:off x="134466" y="1445431"/>
            <a:ext cx="0" cy="476107"/>
          </a:xfrm>
          <a:prstGeom prst="line">
            <a:avLst/>
          </a:prstGeom>
          <a:noFill/>
          <a:ln w="9525" algn="ctr">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33" name="Rectangle 39"/>
          <p:cNvSpPr>
            <a:spLocks noChangeArrowheads="1"/>
          </p:cNvSpPr>
          <p:nvPr/>
        </p:nvSpPr>
        <p:spPr bwMode="auto">
          <a:xfrm>
            <a:off x="2353044" y="1404812"/>
            <a:ext cx="6293430" cy="54411"/>
          </a:xfrm>
          <a:prstGeom prst="rect">
            <a:avLst/>
          </a:prstGeom>
          <a:solidFill>
            <a:srgbClr val="FFFFFF"/>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34" name="Line 40"/>
          <p:cNvSpPr>
            <a:spLocks noChangeShapeType="1"/>
          </p:cNvSpPr>
          <p:nvPr/>
        </p:nvSpPr>
        <p:spPr bwMode="auto">
          <a:xfrm>
            <a:off x="134467" y="1467792"/>
            <a:ext cx="8545155" cy="0"/>
          </a:xfrm>
          <a:prstGeom prst="line">
            <a:avLst/>
          </a:prstGeom>
          <a:noFill/>
          <a:ln w="9525" algn="ctr">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grpSp>
        <p:nvGrpSpPr>
          <p:cNvPr id="28" name="مجموعة 27"/>
          <p:cNvGrpSpPr/>
          <p:nvPr/>
        </p:nvGrpSpPr>
        <p:grpSpPr>
          <a:xfrm>
            <a:off x="6345452" y="1475087"/>
            <a:ext cx="2438226" cy="5314286"/>
            <a:chOff x="9108777" y="1656234"/>
            <a:chExt cx="2412000" cy="5400000"/>
          </a:xfrm>
        </p:grpSpPr>
        <p:pic>
          <p:nvPicPr>
            <p:cNvPr id="31" name="Picture 2"/>
            <p:cNvPicPr>
              <a:picLocks noChangeArrowheads="1"/>
            </p:cNvPicPr>
            <p:nvPr/>
          </p:nvPicPr>
          <p:blipFill rotWithShape="1">
            <a:blip r:embed="rId3">
              <a:extLst>
                <a:ext uri="{28A0092B-C50C-407E-A947-70E740481C1C}">
                  <a14:useLocalDpi xmlns:a14="http://schemas.microsoft.com/office/drawing/2010/main" val="0"/>
                </a:ext>
              </a:extLst>
            </a:blip>
            <a:srcRect l="70330" t="4544" r="4217" b="4453"/>
            <a:stretch/>
          </p:blipFill>
          <p:spPr bwMode="auto">
            <a:xfrm>
              <a:off x="9108777" y="1656234"/>
              <a:ext cx="2412000" cy="54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عنصر نائب للنص 8"/>
            <p:cNvSpPr txBox="1">
              <a:spLocks/>
            </p:cNvSpPr>
            <p:nvPr/>
          </p:nvSpPr>
          <p:spPr>
            <a:xfrm>
              <a:off x="9145041" y="1944770"/>
              <a:ext cx="2304000" cy="4608000"/>
            </a:xfrm>
            <a:prstGeom prst="rect">
              <a:avLst/>
            </a:prstGeom>
            <a:ln>
              <a:solidFill>
                <a:schemeClr val="accent1"/>
              </a:solidFill>
            </a:ln>
          </p:spPr>
          <p:txBody>
            <a:bodyPr/>
            <a:lstStyle>
              <a:lvl1pPr marL="408874" indent="-408874" algn="r" defTabSz="1090331" rtl="1" eaLnBrk="1" latinLnBrk="0" hangingPunct="1">
                <a:spcBef>
                  <a:spcPct val="20000"/>
                </a:spcBef>
                <a:buFont typeface="Arial" pitchFamily="34" charset="0"/>
                <a:buChar char="•"/>
                <a:defRPr sz="3800" kern="1200">
                  <a:solidFill>
                    <a:schemeClr val="tx1"/>
                  </a:solidFill>
                  <a:latin typeface="+mn-lt"/>
                  <a:ea typeface="+mn-ea"/>
                  <a:cs typeface="+mn-cs"/>
                </a:defRPr>
              </a:lvl1pPr>
              <a:lvl2pPr marL="885894" indent="-340728" algn="r" defTabSz="1090331" rtl="1" eaLnBrk="1" latinLnBrk="0" hangingPunct="1">
                <a:spcBef>
                  <a:spcPct val="20000"/>
                </a:spcBef>
                <a:buFont typeface="Arial" pitchFamily="34" charset="0"/>
                <a:buChar char="–"/>
                <a:defRPr sz="3300" kern="1200">
                  <a:solidFill>
                    <a:schemeClr val="tx1"/>
                  </a:solidFill>
                  <a:latin typeface="+mn-lt"/>
                  <a:ea typeface="+mn-ea"/>
                  <a:cs typeface="+mn-cs"/>
                </a:defRPr>
              </a:lvl2pPr>
              <a:lvl3pPr marL="1362913" indent="-272583" algn="r" defTabSz="1090331" rtl="1" eaLnBrk="1" latinLnBrk="0" hangingPunct="1">
                <a:spcBef>
                  <a:spcPct val="20000"/>
                </a:spcBef>
                <a:buFont typeface="Arial" pitchFamily="34" charset="0"/>
                <a:buChar char="•"/>
                <a:defRPr sz="2900" kern="1200">
                  <a:solidFill>
                    <a:schemeClr val="tx1"/>
                  </a:solidFill>
                  <a:latin typeface="+mn-lt"/>
                  <a:ea typeface="+mn-ea"/>
                  <a:cs typeface="+mn-cs"/>
                </a:defRPr>
              </a:lvl3pPr>
              <a:lvl4pPr marL="1908078"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4pPr>
              <a:lvl5pPr marL="2453244"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5pPr>
              <a:lvl6pPr marL="2998409"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6pPr>
              <a:lvl7pPr marL="3543574"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7pPr>
              <a:lvl8pPr marL="4088740"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8pPr>
              <a:lvl9pPr marL="4633905"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just" defTabSz="766816" fontAlgn="base">
                <a:spcBef>
                  <a:spcPct val="0"/>
                </a:spcBef>
                <a:spcAft>
                  <a:spcPts val="671"/>
                </a:spcAft>
                <a:buNone/>
              </a:pPr>
              <a:endParaRPr lang="ar-EG" sz="1600" b="1" dirty="0" smtClean="0">
                <a:solidFill>
                  <a:srgbClr val="000000"/>
                </a:solidFill>
                <a:latin typeface="Arial" pitchFamily="34" charset="0"/>
                <a:cs typeface="Arial" pitchFamily="34" charset="0"/>
              </a:endParaRPr>
            </a:p>
            <a:p>
              <a:pPr marL="0" indent="0" algn="just" defTabSz="766816" fontAlgn="base">
                <a:spcBef>
                  <a:spcPct val="0"/>
                </a:spcBef>
                <a:spcAft>
                  <a:spcPts val="671"/>
                </a:spcAft>
                <a:buNone/>
              </a:pPr>
              <a:r>
                <a:rPr lang="ar-EG" sz="2000" b="1" dirty="0">
                  <a:solidFill>
                    <a:srgbClr val="000000"/>
                  </a:solidFill>
                  <a:latin typeface="Arial" pitchFamily="34" charset="0"/>
                  <a:cs typeface="Arial" pitchFamily="34" charset="0"/>
                </a:rPr>
                <a:t>وتنشأ هذه الكثبان في المناطق التي تهب فيها الرياح من كل الجهات، حيث تتحول الكثبان الهلالية إلى ما يعرف باسم الكثبان الثابتة، ويعتقد بعض الباحثين أن السبب الرئيسي في ثبات بعض الكثبان الرملية هو قلة مصادر الرمال التي تتزود بها.</a:t>
              </a:r>
              <a:endParaRPr lang="ar-EG" sz="2000" b="1" dirty="0" smtClean="0">
                <a:solidFill>
                  <a:srgbClr val="000000"/>
                </a:solidFill>
                <a:latin typeface="Arial" pitchFamily="34" charset="0"/>
                <a:cs typeface="Arial" pitchFamily="34" charset="0"/>
              </a:endParaRPr>
            </a:p>
            <a:p>
              <a:pPr marL="0" indent="0" algn="just" defTabSz="766816" fontAlgn="base">
                <a:spcBef>
                  <a:spcPct val="0"/>
                </a:spcBef>
                <a:spcAft>
                  <a:spcPts val="671"/>
                </a:spcAft>
                <a:buNone/>
              </a:pPr>
              <a:r>
                <a:rPr lang="ar-EG" sz="1600" b="1" dirty="0" smtClean="0">
                  <a:solidFill>
                    <a:srgbClr val="000000"/>
                  </a:solidFill>
                  <a:latin typeface="Arial" pitchFamily="34" charset="0"/>
                  <a:cs typeface="Arial" pitchFamily="34" charset="0"/>
                </a:rPr>
                <a:t>    </a:t>
              </a:r>
              <a:endParaRPr lang="ar-SA" sz="1600" b="1" dirty="0">
                <a:solidFill>
                  <a:srgbClr val="000000"/>
                </a:solidFill>
                <a:latin typeface="Arial" pitchFamily="34" charset="0"/>
                <a:cs typeface="Arial" pitchFamily="34" charset="0"/>
              </a:endParaRPr>
            </a:p>
          </p:txBody>
        </p:sp>
      </p:grpSp>
      <p:pic>
        <p:nvPicPr>
          <p:cNvPr id="15363" name="Picture 3" descr="E:\الجيومورفولوجيا\pic\الصحاري\أنماط الكثبان.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8872" y="1475087"/>
            <a:ext cx="6166579" cy="3630313"/>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E:\الجيومورفولوجيا\pic\الصحاري\كثبان نجمية.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62162" y="5105400"/>
            <a:ext cx="3083290" cy="1668827"/>
          </a:xfrm>
          <a:prstGeom prst="rect">
            <a:avLst/>
          </a:prstGeom>
          <a:noFill/>
          <a:extLst>
            <a:ext uri="{909E8E84-426E-40DD-AFC4-6F175D3DCCD1}">
              <a14:hiddenFill xmlns:a14="http://schemas.microsoft.com/office/drawing/2010/main">
                <a:solidFill>
                  <a:srgbClr val="FFFFFF"/>
                </a:solidFill>
              </a14:hiddenFill>
            </a:ext>
          </a:extLst>
        </p:spPr>
      </p:pic>
      <p:pic>
        <p:nvPicPr>
          <p:cNvPr id="15365" name="Picture 5" descr="E:\الجيومورفولوجيا\pic\الصحاري\تموجات رملية.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8872" y="5181600"/>
            <a:ext cx="2945328" cy="1629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1963507"/>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ctrTitle"/>
          </p:nvPr>
        </p:nvSpPr>
        <p:spPr>
          <a:xfrm>
            <a:off x="341891" y="457200"/>
            <a:ext cx="8458200" cy="885371"/>
          </a:xfrm>
        </p:spPr>
        <p:txBody>
          <a:bodyPr>
            <a:normAutofit/>
          </a:bodyPr>
          <a:lstStyle/>
          <a:p>
            <a:pPr algn="ctr" rtl="1"/>
            <a:r>
              <a:rPr lang="ar-EG" dirty="0" smtClean="0">
                <a:latin typeface="Arial" pitchFamily="34" charset="0"/>
                <a:cs typeface="Arial" pitchFamily="34" charset="0"/>
              </a:rPr>
              <a:t>جيومورفولوجية </a:t>
            </a:r>
            <a:r>
              <a:rPr lang="ar-EG" dirty="0" smtClean="0">
                <a:latin typeface="Arial" pitchFamily="34" charset="0"/>
                <a:cs typeface="Arial" pitchFamily="34" charset="0"/>
              </a:rPr>
              <a:t>الأراضي الجافة</a:t>
            </a:r>
            <a:endParaRPr lang="ar-SA" dirty="0">
              <a:latin typeface="Arial" pitchFamily="34" charset="0"/>
              <a:cs typeface="Arial" pitchFamily="34" charset="0"/>
            </a:endParaRPr>
          </a:p>
        </p:txBody>
      </p:sp>
      <p:pic>
        <p:nvPicPr>
          <p:cNvPr id="1026" name="Picture 2" descr="E:\الجيومورفولوجيا\pic\الصحاري\الصحاري في العالم.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371600"/>
            <a:ext cx="7132320" cy="388034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63015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5" descr="atmosphere"/>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a:noFill/>
        </p:spPr>
      </p:pic>
      <p:sp>
        <p:nvSpPr>
          <p:cNvPr id="81923" name="Rectangle 2"/>
          <p:cNvSpPr>
            <a:spLocks noGrp="1" noRot="1" noChangeArrowheads="1"/>
          </p:cNvSpPr>
          <p:nvPr>
            <p:ph type="title"/>
          </p:nvPr>
        </p:nvSpPr>
        <p:spPr>
          <a:xfrm>
            <a:off x="685800" y="2590800"/>
            <a:ext cx="7848600" cy="1600200"/>
          </a:xfrm>
        </p:spPr>
        <p:txBody>
          <a:bodyPr/>
          <a:lstStyle/>
          <a:p>
            <a:pPr rtl="1" eaLnBrk="1" hangingPunct="1"/>
            <a:r>
              <a:rPr lang="ar-SA" sz="4800" b="1" dirty="0" smtClean="0">
                <a:solidFill>
                  <a:schemeClr val="tx1"/>
                </a:solidFill>
                <a:cs typeface="AL-Mateen" pitchFamily="2" charset="-78"/>
              </a:rPr>
              <a:t>شكراً </a:t>
            </a:r>
            <a:r>
              <a:rPr lang="ar-EG" sz="4800" b="1" dirty="0" smtClean="0">
                <a:solidFill>
                  <a:schemeClr val="tx1"/>
                </a:solidFill>
                <a:cs typeface="AL-Mateen" pitchFamily="2" charset="-78"/>
              </a:rPr>
              <a:t>مع دعواتي لكم بالتوفيق والنجاح</a:t>
            </a:r>
            <a:r>
              <a:rPr lang="ar-SA" dirty="0" smtClean="0">
                <a:solidFill>
                  <a:srgbClr val="FFFF00"/>
                </a:solidFill>
                <a:cs typeface="AL-Mateen" pitchFamily="2" charset="-78"/>
              </a:rPr>
              <a:t/>
            </a:r>
            <a:br>
              <a:rPr lang="ar-SA" dirty="0" smtClean="0">
                <a:solidFill>
                  <a:srgbClr val="FFFF00"/>
                </a:solidFill>
                <a:cs typeface="AL-Mateen" pitchFamily="2" charset="-78"/>
              </a:rPr>
            </a:br>
            <a:endParaRPr lang="en-US" b="1" dirty="0" smtClean="0">
              <a:solidFill>
                <a:schemeClr val="bg1"/>
              </a:solidFill>
            </a:endParaRPr>
          </a:p>
        </p:txBody>
      </p:sp>
      <p:sp>
        <p:nvSpPr>
          <p:cNvPr id="81924" name="Rectangle 5"/>
          <p:cNvSpPr>
            <a:spLocks noGrp="1" noChangeArrowheads="1"/>
          </p:cNvSpPr>
          <p:nvPr>
            <p:ph type="body" sz="half" idx="1"/>
          </p:nvPr>
        </p:nvSpPr>
        <p:spPr>
          <a:xfrm>
            <a:off x="228600" y="3886200"/>
            <a:ext cx="8610600" cy="2796150"/>
          </a:xfrm>
          <a:solidFill>
            <a:srgbClr val="FFFFFF"/>
          </a:solidFill>
        </p:spPr>
        <p:txBody>
          <a:bodyPr anchor="ctr">
            <a:spAutoFit/>
          </a:bodyPr>
          <a:lstStyle/>
          <a:p>
            <a:pPr algn="just">
              <a:spcAft>
                <a:spcPts val="0"/>
              </a:spcAft>
            </a:pPr>
            <a:r>
              <a:rPr lang="en-US" sz="1400" b="1" dirty="0">
                <a:solidFill>
                  <a:srgbClr val="FF0000"/>
                </a:solidFill>
                <a:ea typeface="Times New Roman"/>
              </a:rPr>
              <a:t>Dr. Mohamed E. Hafez</a:t>
            </a:r>
            <a:r>
              <a:rPr lang="en-US" sz="1400" dirty="0">
                <a:ea typeface="Times New Roman"/>
              </a:rPr>
              <a:t> </a:t>
            </a:r>
          </a:p>
          <a:p>
            <a:pPr>
              <a:lnSpc>
                <a:spcPct val="115000"/>
              </a:lnSpc>
              <a:spcAft>
                <a:spcPts val="0"/>
              </a:spcAft>
            </a:pPr>
            <a:r>
              <a:rPr lang="en-US" sz="1400" b="1" dirty="0">
                <a:solidFill>
                  <a:srgbClr val="0000FF"/>
                </a:solidFill>
                <a:ea typeface="Times New Roman"/>
                <a:cs typeface="Arial"/>
              </a:rPr>
              <a:t>Associate professor of Applied Climatology</a:t>
            </a:r>
            <a:r>
              <a:rPr lang="en-US" sz="1400" b="1" dirty="0">
                <a:solidFill>
                  <a:srgbClr val="000000"/>
                </a:solidFill>
                <a:ea typeface="Times New Roman"/>
                <a:cs typeface="Arial"/>
              </a:rPr>
              <a:t> </a:t>
            </a:r>
            <a:br>
              <a:rPr lang="en-US" sz="1400" b="1" dirty="0">
                <a:solidFill>
                  <a:srgbClr val="000000"/>
                </a:solidFill>
                <a:ea typeface="Times New Roman"/>
                <a:cs typeface="Arial"/>
              </a:rPr>
            </a:br>
            <a:r>
              <a:rPr lang="en-US" sz="1400" b="1" dirty="0">
                <a:solidFill>
                  <a:srgbClr val="0000FF"/>
                </a:solidFill>
                <a:ea typeface="Times New Roman"/>
                <a:cs typeface="Arial"/>
              </a:rPr>
              <a:t>Geography Department, </a:t>
            </a:r>
            <a:r>
              <a:rPr lang="en-US" sz="1400" b="1" dirty="0">
                <a:solidFill>
                  <a:srgbClr val="002060"/>
                </a:solidFill>
                <a:ea typeface="Times New Roman"/>
                <a:cs typeface="Arial"/>
              </a:rPr>
              <a:t>Faculty of Arts,</a:t>
            </a:r>
            <a:r>
              <a:rPr lang="en-US" sz="1400" dirty="0">
                <a:ea typeface="Times New Roman"/>
                <a:cs typeface="Arial"/>
              </a:rPr>
              <a:t> </a:t>
            </a:r>
            <a:endParaRPr lang="en-US" sz="1400" dirty="0" smtClean="0">
              <a:effectLst/>
              <a:latin typeface="Calibri"/>
              <a:ea typeface="Calibri"/>
              <a:cs typeface="Arial"/>
            </a:endParaRPr>
          </a:p>
          <a:p>
            <a:pPr>
              <a:lnSpc>
                <a:spcPct val="115000"/>
              </a:lnSpc>
              <a:spcAft>
                <a:spcPts val="0"/>
              </a:spcAft>
            </a:pPr>
            <a:r>
              <a:rPr lang="en-US" sz="1400" b="1" dirty="0">
                <a:solidFill>
                  <a:srgbClr val="7030A0"/>
                </a:solidFill>
                <a:ea typeface="Times New Roman"/>
                <a:cs typeface="Arial"/>
              </a:rPr>
              <a:t>King Saud University, Riyadh, Saudi Arabia.</a:t>
            </a:r>
            <a:endParaRPr lang="en-US" sz="1400" dirty="0" smtClean="0">
              <a:effectLst/>
              <a:latin typeface="Calibri"/>
              <a:ea typeface="Calibri"/>
              <a:cs typeface="Arial"/>
            </a:endParaRPr>
          </a:p>
          <a:p>
            <a:pPr>
              <a:lnSpc>
                <a:spcPct val="115000"/>
              </a:lnSpc>
              <a:spcAft>
                <a:spcPts val="0"/>
              </a:spcAft>
            </a:pPr>
            <a:r>
              <a:rPr lang="en-US" sz="1400" b="1" dirty="0">
                <a:solidFill>
                  <a:srgbClr val="000000"/>
                </a:solidFill>
                <a:ea typeface="Times New Roman"/>
                <a:cs typeface="Arial"/>
              </a:rPr>
              <a:t>E-mail </a:t>
            </a:r>
            <a:r>
              <a:rPr lang="en-US" sz="1400" b="1" u="sng" dirty="0">
                <a:solidFill>
                  <a:srgbClr val="00B050"/>
                </a:solidFill>
                <a:ea typeface="Times New Roman"/>
                <a:cs typeface="Arial"/>
                <a:hlinkClick r:id="rId3"/>
              </a:rPr>
              <a:t>mohhafez@ksu.edu.sa</a:t>
            </a:r>
            <a:r>
              <a:rPr lang="en-US" sz="1400" dirty="0">
                <a:solidFill>
                  <a:srgbClr val="00B050"/>
                </a:solidFill>
                <a:ea typeface="Times New Roman"/>
                <a:cs typeface="Arial"/>
              </a:rPr>
              <a:t> </a:t>
            </a:r>
            <a:endParaRPr lang="en-US" sz="1400" dirty="0" smtClean="0">
              <a:solidFill>
                <a:srgbClr val="00B050"/>
              </a:solidFill>
              <a:effectLst/>
              <a:latin typeface="Calibri"/>
              <a:ea typeface="Calibri"/>
              <a:cs typeface="Arial"/>
            </a:endParaRPr>
          </a:p>
          <a:p>
            <a:pPr>
              <a:lnSpc>
                <a:spcPct val="115000"/>
              </a:lnSpc>
              <a:spcAft>
                <a:spcPts val="0"/>
              </a:spcAft>
            </a:pPr>
            <a:r>
              <a:rPr lang="ar-SA" sz="1400" b="1" dirty="0" smtClean="0">
                <a:solidFill>
                  <a:srgbClr val="00B050"/>
                </a:solidFill>
                <a:effectLst/>
                <a:latin typeface="Calibri"/>
                <a:ea typeface="Times New Roman"/>
                <a:cs typeface="Times New Roman"/>
              </a:rPr>
              <a:t>            </a:t>
            </a:r>
            <a:r>
              <a:rPr lang="en-US" sz="1400" b="1" u="sng" dirty="0">
                <a:solidFill>
                  <a:srgbClr val="00B050"/>
                </a:solidFill>
                <a:ea typeface="Times New Roman"/>
                <a:cs typeface="Arial"/>
                <a:hlinkClick r:id="rId4"/>
              </a:rPr>
              <a:t>dr_m_hafez@hotmail.com</a:t>
            </a:r>
            <a:endParaRPr lang="en-US" sz="1400" dirty="0" smtClean="0">
              <a:solidFill>
                <a:srgbClr val="00B050"/>
              </a:solidFill>
              <a:effectLst/>
              <a:latin typeface="Calibri"/>
              <a:ea typeface="Calibri"/>
              <a:cs typeface="Arial"/>
            </a:endParaRPr>
          </a:p>
          <a:p>
            <a:pPr>
              <a:lnSpc>
                <a:spcPct val="115000"/>
              </a:lnSpc>
              <a:spcAft>
                <a:spcPts val="0"/>
              </a:spcAft>
            </a:pPr>
            <a:r>
              <a:rPr lang="en-US" sz="1400" b="1" dirty="0">
                <a:solidFill>
                  <a:srgbClr val="00B050"/>
                </a:solidFill>
                <a:ea typeface="Times New Roman"/>
                <a:cs typeface="Arial"/>
              </a:rPr>
              <a:t>            </a:t>
            </a:r>
            <a:r>
              <a:rPr lang="en-US" sz="1400" b="1" u="sng" dirty="0">
                <a:solidFill>
                  <a:srgbClr val="00B050"/>
                </a:solidFill>
                <a:ea typeface="Times New Roman"/>
                <a:cs typeface="Arial"/>
                <a:hlinkClick r:id="rId5"/>
              </a:rPr>
              <a:t>dr_h_mohamed@yahoo.com</a:t>
            </a:r>
            <a:endParaRPr lang="en-US" sz="1400" dirty="0" smtClean="0">
              <a:solidFill>
                <a:srgbClr val="00B050"/>
              </a:solidFill>
              <a:effectLst/>
              <a:latin typeface="Calibri"/>
              <a:ea typeface="Calibri"/>
              <a:cs typeface="Arial"/>
            </a:endParaRPr>
          </a:p>
          <a:p>
            <a:pPr>
              <a:lnSpc>
                <a:spcPct val="115000"/>
              </a:lnSpc>
              <a:spcAft>
                <a:spcPts val="0"/>
              </a:spcAft>
            </a:pPr>
            <a:r>
              <a:rPr lang="en-US" sz="1400" dirty="0">
                <a:ea typeface="Times New Roman"/>
                <a:cs typeface="Arial"/>
              </a:rPr>
              <a:t> </a:t>
            </a:r>
            <a:r>
              <a:rPr lang="en-US" sz="1400" b="1" dirty="0">
                <a:solidFill>
                  <a:srgbClr val="000000"/>
                </a:solidFill>
                <a:ea typeface="Calibri"/>
                <a:cs typeface="Arial"/>
              </a:rPr>
              <a:t>Mobil: 0966599388523</a:t>
            </a:r>
            <a:r>
              <a:rPr lang="ar-SA" sz="1400" b="1" dirty="0" smtClean="0">
                <a:effectLst/>
                <a:latin typeface="Calibri"/>
                <a:ea typeface="Calibri"/>
                <a:cs typeface="Times New Roman"/>
              </a:rPr>
              <a:t>    </a:t>
            </a:r>
            <a:endParaRPr lang="en-US" sz="1400" dirty="0" smtClean="0">
              <a:effectLst/>
              <a:latin typeface="Calibri"/>
              <a:ea typeface="Calibri"/>
              <a:cs typeface="Arial"/>
            </a:endParaRPr>
          </a:p>
          <a:p>
            <a:r>
              <a:rPr lang="en-US" sz="1400" b="1" dirty="0">
                <a:ea typeface="Calibri"/>
              </a:rPr>
              <a:t> </a:t>
            </a:r>
            <a:r>
              <a:rPr lang="en-US" sz="1400" b="1" dirty="0">
                <a:solidFill>
                  <a:srgbClr val="000000"/>
                </a:solidFill>
                <a:ea typeface="Calibri"/>
                <a:cs typeface="Arial"/>
              </a:rPr>
              <a:t>Office: 0966114675373</a:t>
            </a:r>
            <a:endParaRPr lang="en-US" sz="1400" dirty="0" smtClean="0"/>
          </a:p>
        </p:txBody>
      </p:sp>
      <p:pic>
        <p:nvPicPr>
          <p:cNvPr id="1026" name="Picture 2" descr="E:\الأساليب الكمية\pice\Picture1.jpg"/>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5715000" y="4059237"/>
            <a:ext cx="2938463" cy="2798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4657267"/>
      </p:ext>
    </p:extLst>
  </p:cSld>
  <p:clrMapOvr>
    <a:masterClrMapping/>
  </p:clrMapOvr>
  <p:transition>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
          <p:cNvGrpSpPr>
            <a:grpSpLocks/>
          </p:cNvGrpSpPr>
          <p:nvPr/>
        </p:nvGrpSpPr>
        <p:grpSpPr bwMode="auto">
          <a:xfrm>
            <a:off x="832" y="48"/>
            <a:ext cx="9143346" cy="6857143"/>
            <a:chOff x="106855260" y="107967780"/>
            <a:chExt cx="6645600" cy="4285296"/>
          </a:xfrm>
        </p:grpSpPr>
        <p:sp>
          <p:nvSpPr>
            <p:cNvPr id="3" name="Rectangle 15"/>
            <p:cNvSpPr>
              <a:spLocks noChangeArrowheads="1"/>
            </p:cNvSpPr>
            <p:nvPr/>
          </p:nvSpPr>
          <p:spPr bwMode="auto">
            <a:xfrm flipH="1">
              <a:off x="106855260" y="107967780"/>
              <a:ext cx="6556992" cy="493698"/>
            </a:xfrm>
            <a:prstGeom prst="rect">
              <a:avLst/>
            </a:prstGeom>
            <a:solidFill>
              <a:srgbClr val="000000"/>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nvGrpSpPr>
            <p:cNvPr id="4" name="Group 16"/>
            <p:cNvGrpSpPr>
              <a:grpSpLocks/>
            </p:cNvGrpSpPr>
            <p:nvPr/>
          </p:nvGrpSpPr>
          <p:grpSpPr bwMode="auto">
            <a:xfrm>
              <a:off x="112947060" y="108101490"/>
              <a:ext cx="221520" cy="225428"/>
              <a:chOff x="112947060" y="108101490"/>
              <a:chExt cx="221520" cy="225428"/>
            </a:xfrm>
          </p:grpSpPr>
          <p:sp>
            <p:nvSpPr>
              <p:cNvPr id="22" name="AutoShape 17"/>
              <p:cNvSpPr>
                <a:spLocks noChangeArrowheads="1"/>
              </p:cNvSpPr>
              <p:nvPr/>
            </p:nvSpPr>
            <p:spPr bwMode="auto">
              <a:xfrm flipH="1">
                <a:off x="112947060" y="108101490"/>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23" name="AutoShape 18"/>
              <p:cNvSpPr>
                <a:spLocks noChangeArrowheads="1"/>
              </p:cNvSpPr>
              <p:nvPr/>
            </p:nvSpPr>
            <p:spPr bwMode="auto">
              <a:xfrm flipH="1">
                <a:off x="112947060" y="108192052"/>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24" name="AutoShape 19"/>
              <p:cNvSpPr>
                <a:spLocks noChangeArrowheads="1"/>
              </p:cNvSpPr>
              <p:nvPr/>
            </p:nvSpPr>
            <p:spPr bwMode="auto">
              <a:xfrm flipH="1">
                <a:off x="112947060" y="108283569"/>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sp>
          <p:nvSpPr>
            <p:cNvPr id="5" name="Rectangle 20"/>
            <p:cNvSpPr>
              <a:spLocks noChangeArrowheads="1"/>
            </p:cNvSpPr>
            <p:nvPr/>
          </p:nvSpPr>
          <p:spPr bwMode="auto">
            <a:xfrm flipH="1">
              <a:off x="106855260" y="108747196"/>
              <a:ext cx="6527735" cy="3505880"/>
            </a:xfrm>
            <a:prstGeom prst="rect">
              <a:avLst/>
            </a:prstGeom>
            <a:solidFill>
              <a:schemeClr val="bg2">
                <a:lumMod val="90000"/>
              </a:schemeClr>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6" name="Rectangle 21"/>
            <p:cNvSpPr>
              <a:spLocks noChangeArrowheads="1"/>
            </p:cNvSpPr>
            <p:nvPr/>
          </p:nvSpPr>
          <p:spPr bwMode="auto">
            <a:xfrm flipH="1">
              <a:off x="107072520" y="109145019"/>
              <a:ext cx="2274840" cy="2808529"/>
            </a:xfrm>
            <a:prstGeom prst="rect">
              <a:avLst/>
            </a:prstGeom>
            <a:solidFill>
              <a:srgbClr val="FFFFFF"/>
            </a:solidFill>
            <a:ln w="12700" algn="in">
              <a:solidFill>
                <a:srgbClr val="FF6600"/>
              </a:solidFill>
              <a:miter lim="800000"/>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7" name="Rectangle 22"/>
            <p:cNvSpPr>
              <a:spLocks noChangeArrowheads="1"/>
            </p:cNvSpPr>
            <p:nvPr/>
          </p:nvSpPr>
          <p:spPr bwMode="auto">
            <a:xfrm flipH="1">
              <a:off x="113168580" y="108747196"/>
              <a:ext cx="331631" cy="3505880"/>
            </a:xfrm>
            <a:prstGeom prst="rect">
              <a:avLst/>
            </a:prstGeom>
            <a:gradFill flip="none" rotWithShape="1">
              <a:gsLst>
                <a:gs pos="0">
                  <a:schemeClr val="bg2">
                    <a:lumMod val="90000"/>
                    <a:shade val="30000"/>
                    <a:satMod val="115000"/>
                  </a:schemeClr>
                </a:gs>
                <a:gs pos="50000">
                  <a:schemeClr val="bg2">
                    <a:lumMod val="90000"/>
                    <a:shade val="67500"/>
                    <a:satMod val="115000"/>
                  </a:schemeClr>
                </a:gs>
                <a:gs pos="100000">
                  <a:schemeClr val="bg2">
                    <a:lumMod val="90000"/>
                    <a:shade val="100000"/>
                    <a:satMod val="115000"/>
                  </a:schemeClr>
                </a:gs>
              </a:gsLst>
              <a:lin ang="0" scaled="1"/>
              <a:tileRect/>
            </a:gra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9" name="Text Box 24"/>
            <p:cNvSpPr txBox="1">
              <a:spLocks noChangeArrowheads="1"/>
            </p:cNvSpPr>
            <p:nvPr/>
          </p:nvSpPr>
          <p:spPr bwMode="auto">
            <a:xfrm flipH="1">
              <a:off x="107069303" y="109145018"/>
              <a:ext cx="2278057" cy="28085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algn="just" defTabSz="766816" rtl="1" fontAlgn="base">
                <a:lnSpc>
                  <a:spcPct val="150000"/>
                </a:lnSpc>
                <a:spcBef>
                  <a:spcPct val="0"/>
                </a:spcBef>
                <a:spcAft>
                  <a:spcPct val="0"/>
                </a:spcAft>
              </a:pPr>
              <a:r>
                <a:rPr lang="ar-EG" b="1" dirty="0" smtClean="0">
                  <a:solidFill>
                    <a:srgbClr val="000000"/>
                  </a:solidFill>
                  <a:latin typeface="Arial" pitchFamily="34" charset="0"/>
                  <a:cs typeface="Arial" pitchFamily="34" charset="0"/>
                </a:rPr>
                <a:t>    </a:t>
              </a:r>
              <a:r>
                <a:rPr lang="ar-EG" sz="1600" b="1" dirty="0">
                  <a:solidFill>
                    <a:srgbClr val="000000"/>
                  </a:solidFill>
                  <a:latin typeface="Arial" pitchFamily="34" charset="0"/>
                  <a:cs typeface="Arial" pitchFamily="34" charset="0"/>
                </a:rPr>
                <a:t>يصنف ثلث مساحة سطح الأرض باعتباره مناطق جافة أو شبه </a:t>
              </a:r>
              <a:r>
                <a:rPr lang="ar-EG" sz="1600" b="1" dirty="0" smtClean="0">
                  <a:solidFill>
                    <a:srgbClr val="000000"/>
                  </a:solidFill>
                  <a:latin typeface="Arial" pitchFamily="34" charset="0"/>
                  <a:cs typeface="Arial" pitchFamily="34" charset="0"/>
                </a:rPr>
                <a:t>جافة، ويعني </a:t>
              </a:r>
              <a:r>
                <a:rPr lang="ar-EG" sz="1600" b="1" dirty="0">
                  <a:solidFill>
                    <a:srgbClr val="000000"/>
                  </a:solidFill>
                  <a:latin typeface="Arial" pitchFamily="34" charset="0"/>
                  <a:cs typeface="Arial" pitchFamily="34" charset="0"/>
                </a:rPr>
                <a:t>ذلك أن </a:t>
              </a:r>
              <a:r>
                <a:rPr lang="ar-EG" sz="1600" b="1" dirty="0" smtClean="0">
                  <a:solidFill>
                    <a:srgbClr val="000000"/>
                  </a:solidFill>
                  <a:latin typeface="Arial" pitchFamily="34" charset="0"/>
                  <a:cs typeface="Arial" pitchFamily="34" charset="0"/>
                </a:rPr>
                <a:t>هذه المساحة يسود بها الظروف الصحراوية. </a:t>
              </a:r>
              <a:r>
                <a:rPr lang="ar-EG" sz="1600" b="1" dirty="0">
                  <a:solidFill>
                    <a:srgbClr val="000000"/>
                  </a:solidFill>
                  <a:latin typeface="Arial" pitchFamily="34" charset="0"/>
                  <a:cs typeface="Arial" pitchFamily="34" charset="0"/>
                </a:rPr>
                <a:t>وليس من السهولة بمكان </a:t>
              </a:r>
              <a:r>
                <a:rPr lang="ar-EG" sz="1600" b="1" dirty="0" smtClean="0">
                  <a:solidFill>
                    <a:srgbClr val="000000"/>
                  </a:solidFill>
                  <a:latin typeface="Arial" pitchFamily="34" charset="0"/>
                  <a:cs typeface="Arial" pitchFamily="34" charset="0"/>
                </a:rPr>
                <a:t>استعمال المصطلح الجغرافي الصحراء </a:t>
              </a:r>
              <a:r>
                <a:rPr lang="ar-EG" sz="1600" b="1" dirty="0">
                  <a:solidFill>
                    <a:srgbClr val="000000"/>
                  </a:solidFill>
                  <a:latin typeface="Arial" pitchFamily="34" charset="0"/>
                  <a:cs typeface="Arial" pitchFamily="34" charset="0"/>
                </a:rPr>
                <a:t>أو الجفاف </a:t>
              </a:r>
              <a:r>
                <a:rPr lang="ar-EG" sz="1600" b="1" dirty="0" smtClean="0">
                  <a:solidFill>
                    <a:srgbClr val="000000"/>
                  </a:solidFill>
                  <a:latin typeface="Arial" pitchFamily="34" charset="0"/>
                  <a:cs typeface="Arial" pitchFamily="34" charset="0"/>
                </a:rPr>
                <a:t>للأراضي قبل التأكد مما </a:t>
              </a:r>
              <a:r>
                <a:rPr lang="ar-EG" sz="1600" b="1" dirty="0">
                  <a:solidFill>
                    <a:srgbClr val="000000"/>
                  </a:solidFill>
                  <a:latin typeface="Arial" pitchFamily="34" charset="0"/>
                  <a:cs typeface="Arial" pitchFamily="34" charset="0"/>
                </a:rPr>
                <a:t>نقصده بالصحراء وما يعنيه المناخ </a:t>
              </a:r>
              <a:r>
                <a:rPr lang="ar-EG" sz="1600" b="1" dirty="0" smtClean="0">
                  <a:solidFill>
                    <a:srgbClr val="000000"/>
                  </a:solidFill>
                  <a:latin typeface="Arial" pitchFamily="34" charset="0"/>
                  <a:cs typeface="Arial" pitchFamily="34" charset="0"/>
                </a:rPr>
                <a:t>الجاف؛ حيث لا يوجد تعريف </a:t>
              </a:r>
              <a:r>
                <a:rPr lang="ar-EG" sz="1600" b="1" dirty="0">
                  <a:solidFill>
                    <a:srgbClr val="000000"/>
                  </a:solidFill>
                  <a:latin typeface="Arial" pitchFamily="34" charset="0"/>
                  <a:cs typeface="Arial" pitchFamily="34" charset="0"/>
                </a:rPr>
                <a:t>مقبول ومتفق عليه </a:t>
              </a:r>
              <a:r>
                <a:rPr lang="ar-EG" sz="1600" b="1" dirty="0" smtClean="0">
                  <a:solidFill>
                    <a:srgbClr val="000000"/>
                  </a:solidFill>
                  <a:latin typeface="Arial" pitchFamily="34" charset="0"/>
                  <a:cs typeface="Arial" pitchFamily="34" charset="0"/>
                </a:rPr>
                <a:t>كلياً </a:t>
              </a:r>
              <a:r>
                <a:rPr lang="ar-EG" sz="1600" b="1" dirty="0">
                  <a:solidFill>
                    <a:srgbClr val="000000"/>
                  </a:solidFill>
                  <a:latin typeface="Arial" pitchFamily="34" charset="0"/>
                  <a:cs typeface="Arial" pitchFamily="34" charset="0"/>
                </a:rPr>
                <a:t>عن </a:t>
              </a:r>
              <a:r>
                <a:rPr lang="ar-EG" sz="1600" b="1" dirty="0" smtClean="0">
                  <a:solidFill>
                    <a:srgbClr val="000000"/>
                  </a:solidFill>
                  <a:latin typeface="Arial" pitchFamily="34" charset="0"/>
                  <a:cs typeface="Arial" pitchFamily="34" charset="0"/>
                </a:rPr>
                <a:t>الصحراء، </a:t>
              </a:r>
              <a:r>
                <a:rPr lang="ar-EG" sz="1600" b="1" dirty="0">
                  <a:solidFill>
                    <a:srgbClr val="000000"/>
                  </a:solidFill>
                  <a:latin typeface="Arial" pitchFamily="34" charset="0"/>
                  <a:cs typeface="Arial" pitchFamily="34" charset="0"/>
                </a:rPr>
                <a:t>غير انه </a:t>
              </a:r>
              <a:r>
                <a:rPr lang="ar-EG" sz="1600" b="1" dirty="0" smtClean="0">
                  <a:solidFill>
                    <a:srgbClr val="000000"/>
                  </a:solidFill>
                  <a:latin typeface="Arial" pitchFamily="34" charset="0"/>
                  <a:cs typeface="Arial" pitchFamily="34" charset="0"/>
                </a:rPr>
                <a:t>من الممكن إن توصف </a:t>
              </a:r>
              <a:r>
                <a:rPr lang="ar-EG" sz="1600" b="1" dirty="0">
                  <a:solidFill>
                    <a:srgbClr val="000000"/>
                  </a:solidFill>
                  <a:latin typeface="Arial" pitchFamily="34" charset="0"/>
                  <a:cs typeface="Arial" pitchFamily="34" charset="0"/>
                </a:rPr>
                <a:t>الصحراء </a:t>
              </a:r>
              <a:r>
                <a:rPr lang="ar-EG" sz="1600" b="1" dirty="0" smtClean="0">
                  <a:solidFill>
                    <a:srgbClr val="000000"/>
                  </a:solidFill>
                  <a:latin typeface="Arial" pitchFamily="34" charset="0"/>
                  <a:cs typeface="Arial" pitchFamily="34" charset="0"/>
                </a:rPr>
                <a:t>أو المناطق الجافة بقلة </a:t>
              </a:r>
              <a:r>
                <a:rPr lang="ar-EG" sz="1600" b="1" dirty="0">
                  <a:solidFill>
                    <a:srgbClr val="000000"/>
                  </a:solidFill>
                  <a:latin typeface="Arial" pitchFamily="34" charset="0"/>
                  <a:cs typeface="Arial" pitchFamily="34" charset="0"/>
                </a:rPr>
                <a:t>الرطوبة، </a:t>
              </a:r>
              <a:r>
                <a:rPr lang="ar-EG" sz="1600" b="1" dirty="0" smtClean="0">
                  <a:solidFill>
                    <a:srgbClr val="000000"/>
                  </a:solidFill>
                  <a:latin typeface="Arial" pitchFamily="34" charset="0"/>
                  <a:cs typeface="Arial" pitchFamily="34" charset="0"/>
                </a:rPr>
                <a:t>وكمية أمطار أقل من 30 سم</a:t>
              </a:r>
              <a:r>
                <a:rPr lang="ar-SA" sz="1600" b="1" dirty="0" smtClean="0">
                  <a:solidFill>
                    <a:srgbClr val="000000"/>
                  </a:solidFill>
                  <a:latin typeface="Arial" pitchFamily="34" charset="0"/>
                  <a:cs typeface="Arial" pitchFamily="34" charset="0"/>
                </a:rPr>
                <a:t>. </a:t>
              </a:r>
              <a:r>
                <a:rPr lang="ar-EG" sz="1600" b="1" dirty="0" smtClean="0">
                  <a:solidFill>
                    <a:srgbClr val="000000"/>
                  </a:solidFill>
                  <a:latin typeface="Arial" pitchFamily="34" charset="0"/>
                  <a:cs typeface="Arial" pitchFamily="34" charset="0"/>
                </a:rPr>
                <a:t>و</a:t>
              </a:r>
              <a:r>
                <a:rPr lang="ar-SA" sz="1600" b="1" dirty="0" smtClean="0">
                  <a:solidFill>
                    <a:srgbClr val="000000"/>
                  </a:solidFill>
                  <a:latin typeface="Arial" pitchFamily="34" charset="0"/>
                  <a:cs typeface="Arial" pitchFamily="34" charset="0"/>
                </a:rPr>
                <a:t>إذا </a:t>
              </a:r>
              <a:r>
                <a:rPr lang="ar-SA" sz="1600" b="1" dirty="0">
                  <a:solidFill>
                    <a:srgbClr val="000000"/>
                  </a:solidFill>
                  <a:latin typeface="Arial" pitchFamily="34" charset="0"/>
                  <a:cs typeface="Arial" pitchFamily="34" charset="0"/>
                </a:rPr>
                <a:t>كانت كمية </a:t>
              </a:r>
              <a:r>
                <a:rPr lang="ar-EG" sz="1600" b="1" dirty="0" smtClean="0">
                  <a:solidFill>
                    <a:srgbClr val="000000"/>
                  </a:solidFill>
                  <a:latin typeface="Arial" pitchFamily="34" charset="0"/>
                  <a:cs typeface="Arial" pitchFamily="34" charset="0"/>
                </a:rPr>
                <a:t>ال</a:t>
              </a:r>
              <a:r>
                <a:rPr lang="ar-SA" sz="1600" b="1" dirty="0" smtClean="0">
                  <a:solidFill>
                    <a:srgbClr val="000000"/>
                  </a:solidFill>
                  <a:latin typeface="Arial" pitchFamily="34" charset="0"/>
                  <a:cs typeface="Arial" pitchFamily="34" charset="0"/>
                </a:rPr>
                <a:t>مطر</a:t>
              </a:r>
              <a:r>
                <a:rPr lang="ar-EG" sz="1600" b="1" dirty="0" smtClean="0">
                  <a:solidFill>
                    <a:srgbClr val="000000"/>
                  </a:solidFill>
                  <a:latin typeface="Arial" pitchFamily="34" charset="0"/>
                  <a:cs typeface="Arial" pitchFamily="34" charset="0"/>
                </a:rPr>
                <a:t> </a:t>
              </a:r>
              <a:r>
                <a:rPr lang="ar-SA" sz="1600" b="1" dirty="0" smtClean="0">
                  <a:solidFill>
                    <a:srgbClr val="000000"/>
                  </a:solidFill>
                  <a:latin typeface="Arial" pitchFamily="34" charset="0"/>
                  <a:cs typeface="Arial" pitchFamily="34" charset="0"/>
                </a:rPr>
                <a:t>السنوي </a:t>
              </a:r>
              <a:r>
                <a:rPr lang="ar-EG" sz="1600" b="1" dirty="0" smtClean="0">
                  <a:solidFill>
                    <a:srgbClr val="000000"/>
                  </a:solidFill>
                  <a:latin typeface="Arial" pitchFamily="34" charset="0"/>
                  <a:cs typeface="Arial" pitchFamily="34" charset="0"/>
                </a:rPr>
                <a:t>تتراوح </a:t>
              </a:r>
              <a:r>
                <a:rPr lang="ar-SA" sz="1600" b="1" dirty="0" smtClean="0">
                  <a:solidFill>
                    <a:srgbClr val="000000"/>
                  </a:solidFill>
                  <a:latin typeface="Arial" pitchFamily="34" charset="0"/>
                  <a:cs typeface="Arial" pitchFamily="34" charset="0"/>
                </a:rPr>
                <a:t>بين </a:t>
              </a:r>
              <a:r>
                <a:rPr lang="ar-SA" sz="1600" b="1" dirty="0">
                  <a:solidFill>
                    <a:srgbClr val="000000"/>
                  </a:solidFill>
                  <a:latin typeface="Arial" pitchFamily="34" charset="0"/>
                  <a:cs typeface="Arial" pitchFamily="34" charset="0"/>
                </a:rPr>
                <a:t>30 – 60 </a:t>
              </a:r>
              <a:r>
                <a:rPr lang="ar-SA" sz="1600" b="1" dirty="0" smtClean="0">
                  <a:solidFill>
                    <a:srgbClr val="000000"/>
                  </a:solidFill>
                  <a:latin typeface="Arial" pitchFamily="34" charset="0"/>
                  <a:cs typeface="Arial" pitchFamily="34" charset="0"/>
                </a:rPr>
                <a:t>سم</a:t>
              </a:r>
              <a:r>
                <a:rPr lang="ar-EG" sz="1600" b="1" dirty="0">
                  <a:solidFill>
                    <a:srgbClr val="000000"/>
                  </a:solidFill>
                  <a:latin typeface="Arial" pitchFamily="34" charset="0"/>
                  <a:cs typeface="Arial" pitchFamily="34" charset="0"/>
                </a:rPr>
                <a:t> فتعد المناطق شبه جافة </a:t>
              </a:r>
              <a:r>
                <a:rPr lang="ar-SA" sz="1600" b="1" dirty="0" smtClean="0">
                  <a:solidFill>
                    <a:srgbClr val="000000"/>
                  </a:solidFill>
                  <a:latin typeface="Arial" pitchFamily="34" charset="0"/>
                  <a:cs typeface="Arial" pitchFamily="34" charset="0"/>
                </a:rPr>
                <a:t>. </a:t>
              </a:r>
              <a:r>
                <a:rPr lang="ar-SA" sz="1600" dirty="0" smtClean="0">
                  <a:solidFill>
                    <a:srgbClr val="000000"/>
                  </a:solidFill>
                  <a:latin typeface="Franklin Gothic Medium Cond" pitchFamily="34" charset="0"/>
                </a:rPr>
                <a:t>‏</a:t>
              </a:r>
              <a:endParaRPr lang="ar-SA" sz="1600" dirty="0">
                <a:solidFill>
                  <a:prstClr val="black"/>
                </a:solidFill>
                <a:latin typeface="Arial" pitchFamily="34" charset="0"/>
              </a:endParaRPr>
            </a:p>
          </p:txBody>
        </p:sp>
        <p:sp>
          <p:nvSpPr>
            <p:cNvPr id="10" name="Text Box 25"/>
            <p:cNvSpPr txBox="1">
              <a:spLocks noChangeArrowheads="1"/>
            </p:cNvSpPr>
            <p:nvPr/>
          </p:nvSpPr>
          <p:spPr bwMode="auto">
            <a:xfrm flipH="1">
              <a:off x="107196911" y="108824934"/>
              <a:ext cx="2153667" cy="2380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algn="ctr" defTabSz="766816" rtl="1" fontAlgn="base">
                <a:spcBef>
                  <a:spcPct val="0"/>
                </a:spcBef>
                <a:spcAft>
                  <a:spcPct val="0"/>
                </a:spcAft>
              </a:pPr>
              <a:r>
                <a:rPr lang="ar-EG" sz="2300" b="1" dirty="0" smtClean="0">
                  <a:solidFill>
                    <a:srgbClr val="000000"/>
                  </a:solidFill>
                  <a:latin typeface="Arial" pitchFamily="34" charset="0"/>
                  <a:cs typeface="Arial" pitchFamily="34" charset="0"/>
                </a:rPr>
                <a:t>مقدمة</a:t>
              </a:r>
              <a:r>
                <a:rPr lang="ar-SA" sz="2300" b="1" dirty="0" smtClean="0">
                  <a:solidFill>
                    <a:srgbClr val="000000"/>
                  </a:solidFill>
                  <a:latin typeface="Arial" pitchFamily="34" charset="0"/>
                  <a:cs typeface="Arial" pitchFamily="34" charset="0"/>
                </a:rPr>
                <a:t> </a:t>
              </a:r>
              <a:endParaRPr lang="ar-SA" sz="3700" b="1" dirty="0">
                <a:solidFill>
                  <a:prstClr val="black"/>
                </a:solidFill>
                <a:latin typeface="Arial" pitchFamily="34" charset="0"/>
                <a:cs typeface="Arial" pitchFamily="34" charset="0"/>
              </a:endParaRPr>
            </a:p>
          </p:txBody>
        </p:sp>
        <p:sp>
          <p:nvSpPr>
            <p:cNvPr id="13" name="Text Box 28"/>
            <p:cNvSpPr txBox="1">
              <a:spLocks noChangeArrowheads="1"/>
            </p:cNvSpPr>
            <p:nvPr/>
          </p:nvSpPr>
          <p:spPr bwMode="auto">
            <a:xfrm flipH="1">
              <a:off x="106943868" y="107967780"/>
              <a:ext cx="5781672" cy="4936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ctr" anchorCtr="0" compatLnSpc="1">
              <a:prstTxWarp prst="textNoShape">
                <a:avLst/>
              </a:prstTxWarp>
            </a:bodyPr>
            <a:lstStyle/>
            <a:p>
              <a:pPr algn="ctr" defTabSz="766816" fontAlgn="base">
                <a:spcBef>
                  <a:spcPct val="0"/>
                </a:spcBef>
                <a:spcAft>
                  <a:spcPct val="0"/>
                </a:spcAft>
              </a:pPr>
              <a:r>
                <a:rPr lang="ar-EG" sz="3600" cap="all" dirty="0">
                  <a:solidFill>
                    <a:srgbClr val="FFFF00"/>
                  </a:solidFill>
                  <a:effectLst>
                    <a:reflection blurRad="12700" stA="48000" endA="300" endPos="55000" dir="5400000" sy="-90000" algn="bl" rotWithShape="0"/>
                  </a:effectLst>
                  <a:latin typeface="Arial" pitchFamily="34" charset="0"/>
                  <a:ea typeface="+mj-ea"/>
                  <a:cs typeface="Arial" pitchFamily="34" charset="0"/>
                </a:rPr>
                <a:t>جيومورفولوجية الأراضي الجافة</a:t>
              </a:r>
              <a:endParaRPr lang="ar-SA" sz="2300" dirty="0">
                <a:solidFill>
                  <a:srgbClr val="FFFF00"/>
                </a:solidFill>
                <a:latin typeface="Franklin Gothic Heavy" pitchFamily="34" charset="0"/>
                <a:cs typeface="Arial" pitchFamily="34" charset="0"/>
              </a:endParaRPr>
            </a:p>
          </p:txBody>
        </p:sp>
        <p:sp>
          <p:nvSpPr>
            <p:cNvPr id="20" name="Rectangle 30" hidden="1"/>
            <p:cNvSpPr>
              <a:spLocks noChangeArrowheads="1"/>
            </p:cNvSpPr>
            <p:nvPr/>
          </p:nvSpPr>
          <p:spPr bwMode="auto">
            <a:xfrm>
              <a:off x="108458176" y="109118630"/>
              <a:ext cx="675199" cy="675199"/>
            </a:xfrm>
            <a:prstGeom prst="rect">
              <a:avLst/>
            </a:prstGeom>
            <a:solidFill>
              <a:srgbClr val="FFFFFF"/>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15" name="Rectangle 32"/>
            <p:cNvSpPr>
              <a:spLocks noChangeArrowheads="1"/>
            </p:cNvSpPr>
            <p:nvPr/>
          </p:nvSpPr>
          <p:spPr bwMode="auto">
            <a:xfrm>
              <a:off x="113412252" y="107967780"/>
              <a:ext cx="88608" cy="4285296"/>
            </a:xfrm>
            <a:prstGeom prst="rect">
              <a:avLst/>
            </a:prstGeom>
            <a:solidFill>
              <a:srgbClr val="FF6600"/>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sp>
        <p:nvSpPr>
          <p:cNvPr id="18" name="Text Box 24"/>
          <p:cNvSpPr txBox="1">
            <a:spLocks noChangeArrowheads="1"/>
          </p:cNvSpPr>
          <p:nvPr/>
        </p:nvSpPr>
        <p:spPr bwMode="auto">
          <a:xfrm flipH="1">
            <a:off x="3657595" y="1562114"/>
            <a:ext cx="5140440" cy="48157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algn="ctr" defTabSz="766816" rtl="1" fontAlgn="base">
              <a:lnSpc>
                <a:spcPct val="150000"/>
              </a:lnSpc>
              <a:spcBef>
                <a:spcPct val="0"/>
              </a:spcBef>
              <a:spcAft>
                <a:spcPct val="0"/>
              </a:spcAft>
            </a:pPr>
            <a:r>
              <a:rPr lang="ar-EG" sz="2000" b="1" dirty="0" smtClean="0">
                <a:solidFill>
                  <a:srgbClr val="000000"/>
                </a:solidFill>
                <a:latin typeface="Arial" pitchFamily="34" charset="0"/>
                <a:cs typeface="Arial" pitchFamily="34" charset="0"/>
              </a:rPr>
              <a:t> </a:t>
            </a:r>
            <a:r>
              <a:rPr lang="ar-EG" sz="1600" b="1" dirty="0" smtClean="0">
                <a:solidFill>
                  <a:srgbClr val="000000"/>
                </a:solidFill>
                <a:latin typeface="Arial" pitchFamily="34" charset="0"/>
                <a:cs typeface="Arial" pitchFamily="34" charset="0"/>
              </a:rPr>
              <a:t>ت</a:t>
            </a:r>
            <a:r>
              <a:rPr lang="ar-EG" sz="1600" b="1" dirty="0" smtClean="0">
                <a:solidFill>
                  <a:srgbClr val="000000"/>
                </a:solidFill>
                <a:latin typeface="Arial" pitchFamily="34" charset="0"/>
                <a:cs typeface="Arial" pitchFamily="34" charset="0"/>
              </a:rPr>
              <a:t>شغل </a:t>
            </a:r>
            <a:r>
              <a:rPr lang="ar-EG" sz="1600" b="1" dirty="0">
                <a:solidFill>
                  <a:srgbClr val="000000"/>
                </a:solidFill>
                <a:latin typeface="Arial" pitchFamily="34" charset="0"/>
                <a:cs typeface="Arial" pitchFamily="34" charset="0"/>
              </a:rPr>
              <a:t>الصَحَارىَ الممثلة بالتجمعات الرملية مساحة </a:t>
            </a:r>
            <a:r>
              <a:rPr lang="ar-EG" sz="1600" b="1" dirty="0" smtClean="0">
                <a:solidFill>
                  <a:srgbClr val="000000"/>
                </a:solidFill>
                <a:latin typeface="Arial" pitchFamily="34" charset="0"/>
                <a:cs typeface="Arial" pitchFamily="34" charset="0"/>
              </a:rPr>
              <a:t>تقدر </a:t>
            </a:r>
            <a:r>
              <a:rPr lang="ar-EG" sz="1600" b="1" dirty="0">
                <a:solidFill>
                  <a:srgbClr val="000000"/>
                </a:solidFill>
                <a:latin typeface="Arial" pitchFamily="34" charset="0"/>
                <a:cs typeface="Arial" pitchFamily="34" charset="0"/>
              </a:rPr>
              <a:t>نسبتها  28</a:t>
            </a:r>
            <a:r>
              <a:rPr lang="ar-EG" sz="1600" b="1" dirty="0" smtClean="0">
                <a:solidFill>
                  <a:srgbClr val="000000"/>
                </a:solidFill>
                <a:latin typeface="Arial" pitchFamily="34" charset="0"/>
                <a:cs typeface="Arial" pitchFamily="34" charset="0"/>
              </a:rPr>
              <a:t>% من مساحة المملكة </a:t>
            </a:r>
            <a:r>
              <a:rPr lang="ar-EG" sz="1600" b="1" dirty="0">
                <a:solidFill>
                  <a:srgbClr val="000000"/>
                </a:solidFill>
                <a:latin typeface="Arial" pitchFamily="34" charset="0"/>
                <a:cs typeface="Arial" pitchFamily="34" charset="0"/>
              </a:rPr>
              <a:t>العربية السعودية </a:t>
            </a:r>
            <a:r>
              <a:rPr lang="ar-EG" sz="1600" b="1" dirty="0" smtClean="0">
                <a:solidFill>
                  <a:srgbClr val="000000"/>
                </a:solidFill>
                <a:latin typeface="Arial" pitchFamily="34" charset="0"/>
                <a:cs typeface="Arial" pitchFamily="34" charset="0"/>
              </a:rPr>
              <a:t>ممثلة في:</a:t>
            </a:r>
          </a:p>
          <a:p>
            <a:pPr algn="ctr" defTabSz="766816" rtl="1" fontAlgn="base">
              <a:lnSpc>
                <a:spcPct val="150000"/>
              </a:lnSpc>
              <a:spcBef>
                <a:spcPct val="0"/>
              </a:spcBef>
              <a:spcAft>
                <a:spcPct val="0"/>
              </a:spcAft>
            </a:pPr>
            <a:r>
              <a:rPr lang="ar-EG" sz="2000" b="1" dirty="0" smtClean="0">
                <a:solidFill>
                  <a:srgbClr val="000000"/>
                </a:solidFill>
                <a:latin typeface="Arial" pitchFamily="34" charset="0"/>
                <a:cs typeface="Arial" pitchFamily="34" charset="0"/>
              </a:rPr>
              <a:t> </a:t>
            </a:r>
            <a:r>
              <a:rPr lang="ar-EG" sz="2000" b="1" dirty="0">
                <a:solidFill>
                  <a:srgbClr val="000000"/>
                </a:solidFill>
                <a:latin typeface="Arial" pitchFamily="34" charset="0"/>
                <a:cs typeface="Arial" pitchFamily="34" charset="0"/>
              </a:rPr>
              <a:t>الربع الخالي، والنفوذ الكبير، والدهناء، </a:t>
            </a:r>
            <a:r>
              <a:rPr lang="ar-EG" sz="2000" b="1" dirty="0" err="1" smtClean="0">
                <a:solidFill>
                  <a:srgbClr val="000000"/>
                </a:solidFill>
                <a:latin typeface="Arial" pitchFamily="34" charset="0"/>
                <a:cs typeface="Arial" pitchFamily="34" charset="0"/>
              </a:rPr>
              <a:t>والجافورة</a:t>
            </a:r>
            <a:endParaRPr lang="ar-SA" sz="2000" b="1" dirty="0">
              <a:solidFill>
                <a:srgbClr val="000000"/>
              </a:solidFill>
              <a:latin typeface="Franklin Gothic Medium Cond" pitchFamily="34" charset="0"/>
            </a:endParaRPr>
          </a:p>
          <a:p>
            <a:pPr defTabSz="766816" fontAlgn="base">
              <a:spcBef>
                <a:spcPct val="0"/>
              </a:spcBef>
              <a:spcAft>
                <a:spcPct val="0"/>
              </a:spcAft>
            </a:pPr>
            <a:r>
              <a:rPr lang="ar-SA" sz="1600" dirty="0">
                <a:solidFill>
                  <a:srgbClr val="000000"/>
                </a:solidFill>
                <a:latin typeface="Franklin Gothic Medium Cond" pitchFamily="34" charset="0"/>
              </a:rPr>
              <a:t>‏</a:t>
            </a:r>
            <a:endParaRPr lang="ar-SA" sz="1600" dirty="0">
              <a:solidFill>
                <a:prstClr val="black"/>
              </a:solidFill>
              <a:latin typeface="Arial" pitchFamily="34" charset="0"/>
            </a:endParaRPr>
          </a:p>
        </p:txBody>
      </p:sp>
      <p:pic>
        <p:nvPicPr>
          <p:cNvPr id="2050" name="Picture 2" descr="E:\الجيومورفولوجيا\pic\الصحاري\صحاري السعودية.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595" y="2928221"/>
            <a:ext cx="5120640" cy="3505124"/>
          </a:xfrm>
          <a:prstGeom prst="rect">
            <a:avLst/>
          </a:prstGeom>
          <a:noFill/>
          <a:ln w="19050" cmpd="dbl">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4411790"/>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
          <p:cNvGrpSpPr>
            <a:grpSpLocks/>
          </p:cNvGrpSpPr>
          <p:nvPr/>
        </p:nvGrpSpPr>
        <p:grpSpPr bwMode="auto">
          <a:xfrm>
            <a:off x="832" y="48"/>
            <a:ext cx="9143346" cy="6857143"/>
            <a:chOff x="106855260" y="107967780"/>
            <a:chExt cx="6645600" cy="4285296"/>
          </a:xfrm>
        </p:grpSpPr>
        <p:sp>
          <p:nvSpPr>
            <p:cNvPr id="3" name="Rectangle 15"/>
            <p:cNvSpPr>
              <a:spLocks noChangeArrowheads="1"/>
            </p:cNvSpPr>
            <p:nvPr/>
          </p:nvSpPr>
          <p:spPr bwMode="auto">
            <a:xfrm flipH="1">
              <a:off x="106855260" y="107967780"/>
              <a:ext cx="6556992" cy="493698"/>
            </a:xfrm>
            <a:prstGeom prst="rect">
              <a:avLst/>
            </a:prstGeom>
            <a:solidFill>
              <a:srgbClr val="000000"/>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nvGrpSpPr>
            <p:cNvPr id="4" name="Group 16"/>
            <p:cNvGrpSpPr>
              <a:grpSpLocks/>
            </p:cNvGrpSpPr>
            <p:nvPr/>
          </p:nvGrpSpPr>
          <p:grpSpPr bwMode="auto">
            <a:xfrm>
              <a:off x="112947060" y="108101490"/>
              <a:ext cx="221520" cy="225428"/>
              <a:chOff x="112947060" y="108101490"/>
              <a:chExt cx="221520" cy="225428"/>
            </a:xfrm>
          </p:grpSpPr>
          <p:sp>
            <p:nvSpPr>
              <p:cNvPr id="22" name="AutoShape 17"/>
              <p:cNvSpPr>
                <a:spLocks noChangeArrowheads="1"/>
              </p:cNvSpPr>
              <p:nvPr/>
            </p:nvSpPr>
            <p:spPr bwMode="auto">
              <a:xfrm flipH="1">
                <a:off x="112947060" y="108101490"/>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23" name="AutoShape 18"/>
              <p:cNvSpPr>
                <a:spLocks noChangeArrowheads="1"/>
              </p:cNvSpPr>
              <p:nvPr/>
            </p:nvSpPr>
            <p:spPr bwMode="auto">
              <a:xfrm flipH="1">
                <a:off x="112947060" y="108192052"/>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24" name="AutoShape 19"/>
              <p:cNvSpPr>
                <a:spLocks noChangeArrowheads="1"/>
              </p:cNvSpPr>
              <p:nvPr/>
            </p:nvSpPr>
            <p:spPr bwMode="auto">
              <a:xfrm flipH="1">
                <a:off x="112947060" y="108283569"/>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sp>
          <p:nvSpPr>
            <p:cNvPr id="5" name="Rectangle 20"/>
            <p:cNvSpPr>
              <a:spLocks noChangeArrowheads="1"/>
            </p:cNvSpPr>
            <p:nvPr/>
          </p:nvSpPr>
          <p:spPr bwMode="auto">
            <a:xfrm flipH="1">
              <a:off x="106855260" y="108747196"/>
              <a:ext cx="6527735" cy="3505880"/>
            </a:xfrm>
            <a:prstGeom prst="rect">
              <a:avLst/>
            </a:prstGeom>
            <a:solidFill>
              <a:schemeClr val="bg2">
                <a:lumMod val="90000"/>
              </a:schemeClr>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7" name="Rectangle 22"/>
            <p:cNvSpPr>
              <a:spLocks noChangeArrowheads="1"/>
            </p:cNvSpPr>
            <p:nvPr/>
          </p:nvSpPr>
          <p:spPr bwMode="auto">
            <a:xfrm flipH="1">
              <a:off x="113168580" y="108747196"/>
              <a:ext cx="331631" cy="3505880"/>
            </a:xfrm>
            <a:prstGeom prst="rect">
              <a:avLst/>
            </a:prstGeom>
            <a:gradFill flip="none" rotWithShape="1">
              <a:gsLst>
                <a:gs pos="0">
                  <a:schemeClr val="bg2">
                    <a:lumMod val="90000"/>
                    <a:shade val="30000"/>
                    <a:satMod val="115000"/>
                  </a:schemeClr>
                </a:gs>
                <a:gs pos="50000">
                  <a:schemeClr val="bg2">
                    <a:lumMod val="90000"/>
                    <a:shade val="67500"/>
                    <a:satMod val="115000"/>
                  </a:schemeClr>
                </a:gs>
                <a:gs pos="100000">
                  <a:schemeClr val="bg2">
                    <a:lumMod val="90000"/>
                    <a:shade val="100000"/>
                    <a:satMod val="115000"/>
                  </a:schemeClr>
                </a:gs>
              </a:gsLst>
              <a:lin ang="0" scaled="1"/>
              <a:tileRect/>
            </a:gra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11" name="Text Box 26"/>
            <p:cNvSpPr txBox="1">
              <a:spLocks noChangeArrowheads="1"/>
            </p:cNvSpPr>
            <p:nvPr/>
          </p:nvSpPr>
          <p:spPr bwMode="auto">
            <a:xfrm flipH="1">
              <a:off x="106955225" y="108461478"/>
              <a:ext cx="6364372" cy="2857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algn="ctr" defTabSz="766816" rtl="1" fontAlgn="base">
                <a:spcBef>
                  <a:spcPct val="0"/>
                </a:spcBef>
                <a:spcAft>
                  <a:spcPts val="587"/>
                </a:spcAft>
              </a:pPr>
              <a:r>
                <a:rPr lang="ar-SA" sz="2400" b="1" dirty="0">
                  <a:solidFill>
                    <a:srgbClr val="000000"/>
                  </a:solidFill>
                  <a:latin typeface="Arial" pitchFamily="34" charset="0"/>
                  <a:cs typeface="Arial" pitchFamily="34" charset="0"/>
                </a:rPr>
                <a:t>النفود الكبير</a:t>
              </a:r>
              <a:endParaRPr lang="ar-SA" sz="2400" dirty="0">
                <a:solidFill>
                  <a:srgbClr val="000000"/>
                </a:solidFill>
              </a:endParaRPr>
            </a:p>
          </p:txBody>
        </p:sp>
        <p:sp>
          <p:nvSpPr>
            <p:cNvPr id="13" name="Text Box 28"/>
            <p:cNvSpPr txBox="1">
              <a:spLocks noChangeArrowheads="1"/>
            </p:cNvSpPr>
            <p:nvPr/>
          </p:nvSpPr>
          <p:spPr bwMode="auto">
            <a:xfrm flipH="1">
              <a:off x="106943868" y="107967780"/>
              <a:ext cx="5781672" cy="4936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ctr" anchorCtr="0" compatLnSpc="1">
              <a:prstTxWarp prst="textNoShape">
                <a:avLst/>
              </a:prstTxWarp>
            </a:bodyPr>
            <a:lstStyle/>
            <a:p>
              <a:pPr algn="ctr" defTabSz="766816" fontAlgn="base">
                <a:spcBef>
                  <a:spcPct val="0"/>
                </a:spcBef>
                <a:spcAft>
                  <a:spcPct val="0"/>
                </a:spcAft>
              </a:pPr>
              <a:r>
                <a:rPr lang="ar-EG" sz="3600" cap="all" dirty="0">
                  <a:solidFill>
                    <a:srgbClr val="FFFF00"/>
                  </a:solidFill>
                  <a:effectLst>
                    <a:reflection blurRad="12700" stA="48000" endA="300" endPos="55000" dir="5400000" sy="-90000" algn="bl" rotWithShape="0"/>
                  </a:effectLst>
                  <a:latin typeface="Arial" pitchFamily="34" charset="0"/>
                  <a:cs typeface="Arial" pitchFamily="34" charset="0"/>
                </a:rPr>
                <a:t>الصَحَارىَ في المملكة العربية السعودية</a:t>
              </a:r>
            </a:p>
          </p:txBody>
        </p:sp>
        <p:sp>
          <p:nvSpPr>
            <p:cNvPr id="20" name="Rectangle 30" hidden="1"/>
            <p:cNvSpPr>
              <a:spLocks noChangeArrowheads="1"/>
            </p:cNvSpPr>
            <p:nvPr/>
          </p:nvSpPr>
          <p:spPr bwMode="auto">
            <a:xfrm>
              <a:off x="108458176" y="109118630"/>
              <a:ext cx="675199" cy="675199"/>
            </a:xfrm>
            <a:prstGeom prst="rect">
              <a:avLst/>
            </a:prstGeom>
            <a:solidFill>
              <a:srgbClr val="FFFFFF"/>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15" name="Rectangle 32"/>
            <p:cNvSpPr>
              <a:spLocks noChangeArrowheads="1"/>
            </p:cNvSpPr>
            <p:nvPr/>
          </p:nvSpPr>
          <p:spPr bwMode="auto">
            <a:xfrm>
              <a:off x="113412252" y="107967780"/>
              <a:ext cx="88608" cy="4285296"/>
            </a:xfrm>
            <a:prstGeom prst="rect">
              <a:avLst/>
            </a:prstGeom>
            <a:solidFill>
              <a:srgbClr val="FF6600"/>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sp>
        <p:nvSpPr>
          <p:cNvPr id="26" name="AutoShape 32"/>
          <p:cNvSpPr>
            <a:spLocks noChangeArrowheads="1"/>
          </p:cNvSpPr>
          <p:nvPr/>
        </p:nvSpPr>
        <p:spPr bwMode="auto">
          <a:xfrm flipH="1">
            <a:off x="58089" y="3468317"/>
            <a:ext cx="7033922" cy="1156260"/>
          </a:xfrm>
          <a:prstGeom prst="roundRect">
            <a:avLst>
              <a:gd name="adj" fmla="val 8556"/>
            </a:avLst>
          </a:prstGeom>
          <a:solidFill>
            <a:schemeClr val="bg1"/>
          </a:solidFill>
          <a:ln w="9525" algn="in">
            <a:solidFill>
              <a:srgbClr val="FFCC0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27" name="AutoShape 33"/>
          <p:cNvSpPr>
            <a:spLocks noChangeArrowheads="1"/>
          </p:cNvSpPr>
          <p:nvPr/>
        </p:nvSpPr>
        <p:spPr bwMode="auto">
          <a:xfrm flipH="1">
            <a:off x="122743" y="4830405"/>
            <a:ext cx="7033922" cy="1911942"/>
          </a:xfrm>
          <a:prstGeom prst="roundRect">
            <a:avLst>
              <a:gd name="adj" fmla="val 5292"/>
            </a:avLst>
          </a:prstGeom>
          <a:solidFill>
            <a:schemeClr val="bg1"/>
          </a:solidFill>
          <a:ln w="9525" algn="in">
            <a:solidFill>
              <a:srgbClr val="FFCC0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29" name="AutoShape 35"/>
          <p:cNvSpPr>
            <a:spLocks noChangeArrowheads="1"/>
          </p:cNvSpPr>
          <p:nvPr/>
        </p:nvSpPr>
        <p:spPr bwMode="auto">
          <a:xfrm>
            <a:off x="2320478" y="1467792"/>
            <a:ext cx="4690019" cy="5354162"/>
          </a:xfrm>
          <a:prstGeom prst="roundRect">
            <a:avLst>
              <a:gd name="adj" fmla="val 4056"/>
            </a:avLst>
          </a:prstGeom>
          <a:solidFill>
            <a:srgbClr val="FFFFFF"/>
          </a:solidFill>
          <a:ln w="9525" algn="in">
            <a:solidFill>
              <a:srgbClr val="FFC00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pPr algn="just"/>
            <a:r>
              <a:rPr lang="ar-EG" b="1" dirty="0">
                <a:solidFill>
                  <a:prstClr val="black"/>
                </a:solidFill>
                <a:latin typeface="Arial" pitchFamily="34" charset="0"/>
                <a:cs typeface="Arial" pitchFamily="34" charset="0"/>
              </a:rPr>
              <a:t> </a:t>
            </a:r>
            <a:r>
              <a:rPr lang="ar-EG" b="1" dirty="0" smtClean="0">
                <a:solidFill>
                  <a:prstClr val="black"/>
                </a:solidFill>
                <a:latin typeface="Arial" pitchFamily="34" charset="0"/>
                <a:cs typeface="Arial" pitchFamily="34" charset="0"/>
              </a:rPr>
              <a:t>    </a:t>
            </a:r>
            <a:r>
              <a:rPr lang="ar-SA" b="1" dirty="0" smtClean="0">
                <a:solidFill>
                  <a:prstClr val="black"/>
                </a:solidFill>
                <a:latin typeface="Arial" pitchFamily="34" charset="0"/>
                <a:cs typeface="Arial" pitchFamily="34" charset="0"/>
              </a:rPr>
              <a:t>يعرف </a:t>
            </a:r>
            <a:r>
              <a:rPr lang="ar-SA" b="1" dirty="0">
                <a:solidFill>
                  <a:prstClr val="black"/>
                </a:solidFill>
                <a:latin typeface="Arial" pitchFamily="34" charset="0"/>
                <a:cs typeface="Arial" pitchFamily="34" charset="0"/>
              </a:rPr>
              <a:t>قديماً باسم (رمل عالج)، يقع في الجزء الشمالي من وسط المملكة بين منطقتي الجوف من الشمال وحائل من الجنوب، وينحصر بين هضبتي الحجرة والحماد من الشمال، وهضبة نجد من الجنوب، وبين هضبة الحجرة من الشرق، وهضبة الحجاز من الغرب، كما تتصل به من الشرق رمال نفود الدهناء والتي تصله بالربع الخالي، كما تتصل به </a:t>
            </a:r>
            <a:r>
              <a:rPr lang="ar-EG" b="1" dirty="0" smtClean="0">
                <a:solidFill>
                  <a:prstClr val="black"/>
                </a:solidFill>
                <a:latin typeface="Arial" pitchFamily="34" charset="0"/>
                <a:cs typeface="Arial" pitchFamily="34" charset="0"/>
              </a:rPr>
              <a:t>من </a:t>
            </a:r>
            <a:r>
              <a:rPr lang="ar-SA" b="1" dirty="0" smtClean="0">
                <a:solidFill>
                  <a:prstClr val="black"/>
                </a:solidFill>
                <a:latin typeface="Arial" pitchFamily="34" charset="0"/>
                <a:cs typeface="Arial" pitchFamily="34" charset="0"/>
              </a:rPr>
              <a:t>الجنوب </a:t>
            </a:r>
            <a:r>
              <a:rPr lang="ar-SA" b="1" dirty="0">
                <a:solidFill>
                  <a:prstClr val="black"/>
                </a:solidFill>
                <a:latin typeface="Arial" pitchFamily="34" charset="0"/>
                <a:cs typeface="Arial" pitchFamily="34" charset="0"/>
              </a:rPr>
              <a:t>الشرقي رمال نفود </a:t>
            </a:r>
            <a:r>
              <a:rPr lang="ar-SA" b="1" dirty="0" err="1">
                <a:solidFill>
                  <a:prstClr val="black"/>
                </a:solidFill>
                <a:latin typeface="Arial" pitchFamily="34" charset="0"/>
                <a:cs typeface="Arial" pitchFamily="34" charset="0"/>
              </a:rPr>
              <a:t>المظهور</a:t>
            </a:r>
            <a:r>
              <a:rPr lang="ar-SA" b="1" dirty="0">
                <a:solidFill>
                  <a:prstClr val="black"/>
                </a:solidFill>
                <a:latin typeface="Arial" pitchFamily="34" charset="0"/>
                <a:cs typeface="Arial" pitchFamily="34" charset="0"/>
              </a:rPr>
              <a:t> التي تصله بنفود </a:t>
            </a:r>
            <a:r>
              <a:rPr lang="ar-SA" b="1" dirty="0" err="1">
                <a:solidFill>
                  <a:prstClr val="black"/>
                </a:solidFill>
                <a:latin typeface="Arial" pitchFamily="34" charset="0"/>
                <a:cs typeface="Arial" pitchFamily="34" charset="0"/>
              </a:rPr>
              <a:t>الثويرات</a:t>
            </a:r>
            <a:r>
              <a:rPr lang="ar-SA" b="1" dirty="0">
                <a:solidFill>
                  <a:prstClr val="black"/>
                </a:solidFill>
                <a:latin typeface="Arial" pitchFamily="34" charset="0"/>
                <a:cs typeface="Arial" pitchFamily="34" charset="0"/>
              </a:rPr>
              <a:t>. ويعد النفود الكبير ثاني أكبر التجمعات الرملية مساحة في المملكة العربية السعودية بعد الربع الخالي، إذ تبلغ مساحته نحو 65 ألف كم2، ورماله حمراء اللون لتأثرها بأكسيد الحديد، حيث أن مصدرها صخور الدرع العربي، وتنتشر بين كثبانه خاصة في أجزائه الشرقية والجنوبية مجموعة من الواحات وموارد المياه، ويضم معظم الأشكال الرملية.</a:t>
            </a:r>
          </a:p>
        </p:txBody>
      </p:sp>
      <p:sp>
        <p:nvSpPr>
          <p:cNvPr id="30" name="Line 36"/>
          <p:cNvSpPr>
            <a:spLocks noChangeShapeType="1"/>
          </p:cNvSpPr>
          <p:nvPr/>
        </p:nvSpPr>
        <p:spPr bwMode="auto">
          <a:xfrm flipV="1">
            <a:off x="134466" y="1445431"/>
            <a:ext cx="0" cy="476107"/>
          </a:xfrm>
          <a:prstGeom prst="line">
            <a:avLst/>
          </a:prstGeom>
          <a:noFill/>
          <a:ln w="9525" algn="ctr">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33" name="Rectangle 39"/>
          <p:cNvSpPr>
            <a:spLocks noChangeArrowheads="1"/>
          </p:cNvSpPr>
          <p:nvPr/>
        </p:nvSpPr>
        <p:spPr bwMode="auto">
          <a:xfrm>
            <a:off x="2353044" y="1404812"/>
            <a:ext cx="6293430" cy="54411"/>
          </a:xfrm>
          <a:prstGeom prst="rect">
            <a:avLst/>
          </a:prstGeom>
          <a:solidFill>
            <a:srgbClr val="FFFFFF"/>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34" name="Line 40"/>
          <p:cNvSpPr>
            <a:spLocks noChangeShapeType="1"/>
          </p:cNvSpPr>
          <p:nvPr/>
        </p:nvSpPr>
        <p:spPr bwMode="auto">
          <a:xfrm>
            <a:off x="134467" y="1467792"/>
            <a:ext cx="8545155" cy="0"/>
          </a:xfrm>
          <a:prstGeom prst="line">
            <a:avLst/>
          </a:prstGeom>
          <a:noFill/>
          <a:ln w="9525" algn="ctr">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49" name="Text Box 55"/>
          <p:cNvSpPr txBox="1">
            <a:spLocks noChangeArrowheads="1"/>
          </p:cNvSpPr>
          <p:nvPr/>
        </p:nvSpPr>
        <p:spPr bwMode="auto">
          <a:xfrm flipH="1">
            <a:off x="108682" y="3582321"/>
            <a:ext cx="2075001" cy="11562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353" tIns="30353" rIns="30353" bIns="30353" numCol="1" anchor="ctr"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pPr algn="ctr" defTabSz="766816" fontAlgn="base">
              <a:spcBef>
                <a:spcPct val="0"/>
              </a:spcBef>
              <a:spcAft>
                <a:spcPct val="0"/>
              </a:spcAft>
            </a:pPr>
            <a:r>
              <a:rPr lang="ar-EG" sz="1600" b="1" dirty="0" smtClean="0">
                <a:solidFill>
                  <a:srgbClr val="000000"/>
                </a:solidFill>
                <a:latin typeface="Arial" pitchFamily="34" charset="0"/>
                <a:cs typeface="Arial" pitchFamily="34" charset="0"/>
              </a:rPr>
              <a:t>صحاري الأراضي السعودية</a:t>
            </a:r>
            <a:endParaRPr lang="ar-SA" sz="1600" dirty="0">
              <a:solidFill>
                <a:prstClr val="black"/>
              </a:solidFill>
              <a:latin typeface="Arial" pitchFamily="34" charset="0"/>
            </a:endParaRPr>
          </a:p>
        </p:txBody>
      </p:sp>
      <p:pic>
        <p:nvPicPr>
          <p:cNvPr id="28" name="Picture 2"/>
          <p:cNvPicPr>
            <a:picLocks noChangeArrowheads="1"/>
          </p:cNvPicPr>
          <p:nvPr/>
        </p:nvPicPr>
        <p:blipFill rotWithShape="1">
          <a:blip r:embed="rId3">
            <a:extLst>
              <a:ext uri="{28A0092B-C50C-407E-A947-70E740481C1C}">
                <a14:useLocalDpi xmlns:a14="http://schemas.microsoft.com/office/drawing/2010/main" val="0"/>
              </a:ext>
            </a:extLst>
          </a:blip>
          <a:srcRect l="70330" t="4544" r="4217" b="4453"/>
          <a:stretch/>
        </p:blipFill>
        <p:spPr bwMode="auto">
          <a:xfrm>
            <a:off x="7010497" y="1573444"/>
            <a:ext cx="1856376" cy="51428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عنصر نائب للنص 8"/>
          <p:cNvSpPr txBox="1">
            <a:spLocks/>
          </p:cNvSpPr>
          <p:nvPr/>
        </p:nvSpPr>
        <p:spPr>
          <a:xfrm>
            <a:off x="7038407" y="1852162"/>
            <a:ext cx="1828466" cy="4388571"/>
          </a:xfrm>
          <a:prstGeom prst="rect">
            <a:avLst/>
          </a:prstGeom>
          <a:ln>
            <a:solidFill>
              <a:schemeClr val="accent1"/>
            </a:solidFill>
          </a:ln>
        </p:spPr>
        <p:txBody>
          <a:bodyPr lIns="76682" tIns="38341" rIns="76682" bIns="38341"/>
          <a:lstStyle>
            <a:lvl1pPr marL="408874" indent="-408874" algn="r" defTabSz="1090331" rtl="1" eaLnBrk="1" latinLnBrk="0" hangingPunct="1">
              <a:spcBef>
                <a:spcPct val="20000"/>
              </a:spcBef>
              <a:buFont typeface="Arial" pitchFamily="34" charset="0"/>
              <a:buChar char="•"/>
              <a:defRPr sz="3800" kern="1200">
                <a:solidFill>
                  <a:schemeClr val="tx1"/>
                </a:solidFill>
                <a:latin typeface="+mn-lt"/>
                <a:ea typeface="+mn-ea"/>
                <a:cs typeface="+mn-cs"/>
              </a:defRPr>
            </a:lvl1pPr>
            <a:lvl2pPr marL="885894" indent="-340728" algn="r" defTabSz="1090331" rtl="1" eaLnBrk="1" latinLnBrk="0" hangingPunct="1">
              <a:spcBef>
                <a:spcPct val="20000"/>
              </a:spcBef>
              <a:buFont typeface="Arial" pitchFamily="34" charset="0"/>
              <a:buChar char="–"/>
              <a:defRPr sz="3300" kern="1200">
                <a:solidFill>
                  <a:schemeClr val="tx1"/>
                </a:solidFill>
                <a:latin typeface="+mn-lt"/>
                <a:ea typeface="+mn-ea"/>
                <a:cs typeface="+mn-cs"/>
              </a:defRPr>
            </a:lvl2pPr>
            <a:lvl3pPr marL="1362913" indent="-272583" algn="r" defTabSz="1090331" rtl="1" eaLnBrk="1" latinLnBrk="0" hangingPunct="1">
              <a:spcBef>
                <a:spcPct val="20000"/>
              </a:spcBef>
              <a:buFont typeface="Arial" pitchFamily="34" charset="0"/>
              <a:buChar char="•"/>
              <a:defRPr sz="2900" kern="1200">
                <a:solidFill>
                  <a:schemeClr val="tx1"/>
                </a:solidFill>
                <a:latin typeface="+mn-lt"/>
                <a:ea typeface="+mn-ea"/>
                <a:cs typeface="+mn-cs"/>
              </a:defRPr>
            </a:lvl3pPr>
            <a:lvl4pPr marL="1908078"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4pPr>
            <a:lvl5pPr marL="2453244"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5pPr>
            <a:lvl6pPr marL="2998409"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6pPr>
            <a:lvl7pPr marL="3543574"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7pPr>
            <a:lvl8pPr marL="4088740"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8pPr>
            <a:lvl9pPr marL="4633905"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just" defTabSz="766816" fontAlgn="base">
              <a:spcBef>
                <a:spcPct val="0"/>
              </a:spcBef>
              <a:spcAft>
                <a:spcPts val="671"/>
              </a:spcAft>
              <a:buNone/>
            </a:pPr>
            <a:r>
              <a:rPr lang="ar-SA" sz="1600" b="1" dirty="0" smtClean="0">
                <a:solidFill>
                  <a:srgbClr val="000000"/>
                </a:solidFill>
                <a:latin typeface="Arial" pitchFamily="34" charset="0"/>
                <a:cs typeface="Arial" pitchFamily="34" charset="0"/>
              </a:rPr>
              <a:t>ت</a:t>
            </a:r>
            <a:r>
              <a:rPr lang="ar-EG" sz="1600" b="1" dirty="0" smtClean="0">
                <a:solidFill>
                  <a:srgbClr val="000000"/>
                </a:solidFill>
                <a:latin typeface="Arial" pitchFamily="34" charset="0"/>
                <a:cs typeface="Arial" pitchFamily="34" charset="0"/>
              </a:rPr>
              <a:t>ضم</a:t>
            </a:r>
            <a:r>
              <a:rPr lang="ar-SA" sz="1600" b="1" dirty="0" smtClean="0">
                <a:solidFill>
                  <a:srgbClr val="000000"/>
                </a:solidFill>
                <a:latin typeface="Arial" pitchFamily="34" charset="0"/>
                <a:cs typeface="Arial" pitchFamily="34" charset="0"/>
              </a:rPr>
              <a:t> </a:t>
            </a:r>
            <a:r>
              <a:rPr lang="ar-SA" sz="1600" b="1" dirty="0">
                <a:solidFill>
                  <a:srgbClr val="000000"/>
                </a:solidFill>
                <a:latin typeface="Arial" pitchFamily="34" charset="0"/>
                <a:cs typeface="Arial" pitchFamily="34" charset="0"/>
              </a:rPr>
              <a:t>المملكة العربية السعودية </a:t>
            </a:r>
            <a:r>
              <a:rPr lang="ar-SA" sz="1600" b="1" dirty="0" smtClean="0">
                <a:solidFill>
                  <a:srgbClr val="000000"/>
                </a:solidFill>
                <a:latin typeface="Arial" pitchFamily="34" charset="0"/>
                <a:cs typeface="Arial" pitchFamily="34" charset="0"/>
              </a:rPr>
              <a:t>أقاليم </a:t>
            </a:r>
            <a:r>
              <a:rPr lang="ar-SA" sz="1600" b="1" dirty="0">
                <a:solidFill>
                  <a:srgbClr val="000000"/>
                </a:solidFill>
                <a:latin typeface="Arial" pitchFamily="34" charset="0"/>
                <a:cs typeface="Arial" pitchFamily="34" charset="0"/>
              </a:rPr>
              <a:t>جغرافية ومناخية متباينة وشديدة التنوع والتداخل، ففيها تنتشر كافة الأشكال التضاريسية من جبال </a:t>
            </a:r>
            <a:r>
              <a:rPr lang="ar-EG" sz="1600" b="1" dirty="0">
                <a:solidFill>
                  <a:srgbClr val="000000"/>
                </a:solidFill>
                <a:latin typeface="Arial" pitchFamily="34" charset="0"/>
                <a:cs typeface="Arial" pitchFamily="34" charset="0"/>
              </a:rPr>
              <a:t>-</a:t>
            </a:r>
            <a:r>
              <a:rPr lang="ar-SA" sz="1600" b="1" dirty="0" smtClean="0">
                <a:solidFill>
                  <a:srgbClr val="000000"/>
                </a:solidFill>
                <a:latin typeface="Arial" pitchFamily="34" charset="0"/>
                <a:cs typeface="Arial" pitchFamily="34" charset="0"/>
              </a:rPr>
              <a:t>سهول</a:t>
            </a:r>
            <a:r>
              <a:rPr lang="ar-EG" sz="1600" b="1" dirty="0" smtClean="0">
                <a:solidFill>
                  <a:srgbClr val="000000"/>
                </a:solidFill>
                <a:latin typeface="Arial" pitchFamily="34" charset="0"/>
                <a:cs typeface="Arial" pitchFamily="34" charset="0"/>
              </a:rPr>
              <a:t> و</a:t>
            </a:r>
            <a:r>
              <a:rPr lang="ar-SA" sz="1600" b="1" dirty="0" smtClean="0">
                <a:solidFill>
                  <a:srgbClr val="000000"/>
                </a:solidFill>
                <a:latin typeface="Arial" pitchFamily="34" charset="0"/>
                <a:cs typeface="Arial" pitchFamily="34" charset="0"/>
              </a:rPr>
              <a:t>صحاري </a:t>
            </a:r>
            <a:r>
              <a:rPr lang="ar-SA" sz="1600" b="1" dirty="0">
                <a:solidFill>
                  <a:srgbClr val="000000"/>
                </a:solidFill>
                <a:latin typeface="Arial" pitchFamily="34" charset="0"/>
                <a:cs typeface="Arial" pitchFamily="34" charset="0"/>
              </a:rPr>
              <a:t>وواحات وسواحل ووديان. وفيها تتكشف الصخور التي تعود </a:t>
            </a:r>
            <a:r>
              <a:rPr lang="ar-SA" sz="1600" b="1" dirty="0" smtClean="0">
                <a:solidFill>
                  <a:srgbClr val="000000"/>
                </a:solidFill>
                <a:latin typeface="Arial" pitchFamily="34" charset="0"/>
                <a:cs typeface="Arial" pitchFamily="34" charset="0"/>
              </a:rPr>
              <a:t>للدرع العربي</a:t>
            </a:r>
            <a:r>
              <a:rPr lang="ar-EG" sz="1600" b="1" dirty="0" smtClean="0">
                <a:solidFill>
                  <a:srgbClr val="000000"/>
                </a:solidFill>
                <a:latin typeface="Arial" pitchFamily="34" charset="0"/>
                <a:cs typeface="Arial" pitchFamily="34" charset="0"/>
              </a:rPr>
              <a:t> </a:t>
            </a:r>
            <a:r>
              <a:rPr lang="ar-SA" sz="1600" b="1" dirty="0" smtClean="0">
                <a:solidFill>
                  <a:srgbClr val="000000"/>
                </a:solidFill>
                <a:latin typeface="Arial" pitchFamily="34" charset="0"/>
                <a:cs typeface="Arial" pitchFamily="34" charset="0"/>
              </a:rPr>
              <a:t>.</a:t>
            </a:r>
            <a:endParaRPr lang="ar-EG" sz="1600" b="1" dirty="0" smtClean="0">
              <a:solidFill>
                <a:srgbClr val="000000"/>
              </a:solidFill>
              <a:latin typeface="Arial" pitchFamily="34" charset="0"/>
              <a:cs typeface="Arial" pitchFamily="34" charset="0"/>
            </a:endParaRPr>
          </a:p>
          <a:p>
            <a:pPr marL="0" indent="0" algn="just" defTabSz="766816" fontAlgn="base">
              <a:spcBef>
                <a:spcPct val="0"/>
              </a:spcBef>
              <a:spcAft>
                <a:spcPts val="671"/>
              </a:spcAft>
              <a:buNone/>
            </a:pPr>
            <a:r>
              <a:rPr lang="ar-SA" sz="1600" b="1" dirty="0" smtClean="0">
                <a:solidFill>
                  <a:srgbClr val="000000"/>
                </a:solidFill>
                <a:latin typeface="Arial" pitchFamily="34" charset="0"/>
                <a:cs typeface="Arial" pitchFamily="34" charset="0"/>
              </a:rPr>
              <a:t>وتع</a:t>
            </a:r>
            <a:r>
              <a:rPr lang="ar-EG" sz="1600" b="1" dirty="0" smtClean="0">
                <a:solidFill>
                  <a:srgbClr val="000000"/>
                </a:solidFill>
                <a:latin typeface="Arial" pitchFamily="34" charset="0"/>
                <a:cs typeface="Arial" pitchFamily="34" charset="0"/>
              </a:rPr>
              <a:t>د</a:t>
            </a:r>
            <a:r>
              <a:rPr lang="ar-SA" sz="1600" b="1" dirty="0" smtClean="0">
                <a:solidFill>
                  <a:srgbClr val="000000"/>
                </a:solidFill>
                <a:latin typeface="Arial" pitchFamily="34" charset="0"/>
                <a:cs typeface="Arial" pitchFamily="34" charset="0"/>
              </a:rPr>
              <a:t> </a:t>
            </a:r>
            <a:r>
              <a:rPr lang="ar-SA" sz="1600" b="1" dirty="0">
                <a:solidFill>
                  <a:srgbClr val="000000"/>
                </a:solidFill>
                <a:latin typeface="Arial" pitchFamily="34" charset="0"/>
                <a:cs typeface="Arial" pitchFamily="34" charset="0"/>
              </a:rPr>
              <a:t>المناطق الصحراوية الأوسع انتشاراً بين كل هذه </a:t>
            </a:r>
            <a:r>
              <a:rPr lang="ar-EG" sz="1600" b="1" dirty="0" smtClean="0">
                <a:solidFill>
                  <a:srgbClr val="000000"/>
                </a:solidFill>
                <a:latin typeface="Arial" pitchFamily="34" charset="0"/>
                <a:cs typeface="Arial" pitchFamily="34" charset="0"/>
              </a:rPr>
              <a:t>الأشكال</a:t>
            </a:r>
            <a:r>
              <a:rPr lang="ar-SA" sz="1600" b="1" dirty="0" smtClean="0">
                <a:solidFill>
                  <a:srgbClr val="000000"/>
                </a:solidFill>
                <a:latin typeface="Arial" pitchFamily="34" charset="0"/>
                <a:cs typeface="Arial" pitchFamily="34" charset="0"/>
              </a:rPr>
              <a:t> </a:t>
            </a:r>
            <a:r>
              <a:rPr lang="ar-SA" sz="1600" b="1" dirty="0">
                <a:solidFill>
                  <a:srgbClr val="000000"/>
                </a:solidFill>
                <a:latin typeface="Arial" pitchFamily="34" charset="0"/>
                <a:cs typeface="Arial" pitchFamily="34" charset="0"/>
              </a:rPr>
              <a:t>التضاريسية، ففيها توجد أربع تجمعات رئيسة للرمال وأشهرها في العالم </a:t>
            </a:r>
          </a:p>
        </p:txBody>
      </p:sp>
      <p:sp>
        <p:nvSpPr>
          <p:cNvPr id="37" name="Text Box 55"/>
          <p:cNvSpPr txBox="1">
            <a:spLocks noChangeArrowheads="1"/>
          </p:cNvSpPr>
          <p:nvPr/>
        </p:nvSpPr>
        <p:spPr bwMode="auto">
          <a:xfrm flipH="1">
            <a:off x="177585" y="3018494"/>
            <a:ext cx="2075001" cy="4097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353" tIns="30353" rIns="30353" bIns="30353" numCol="1" anchor="ctr"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pPr algn="ctr" defTabSz="766816" fontAlgn="base">
              <a:spcBef>
                <a:spcPct val="0"/>
              </a:spcBef>
              <a:spcAft>
                <a:spcPct val="0"/>
              </a:spcAft>
            </a:pPr>
            <a:r>
              <a:rPr lang="ar-EG" sz="1400" b="1" dirty="0">
                <a:solidFill>
                  <a:srgbClr val="000000"/>
                </a:solidFill>
                <a:latin typeface="Arial" pitchFamily="34" charset="0"/>
                <a:cs typeface="Arial" pitchFamily="34" charset="0"/>
              </a:rPr>
              <a:t>كهف هوا </a:t>
            </a:r>
            <a:r>
              <a:rPr lang="ar-EG" sz="1400" b="1" dirty="0" err="1">
                <a:solidFill>
                  <a:srgbClr val="000000"/>
                </a:solidFill>
                <a:latin typeface="Arial" pitchFamily="34" charset="0"/>
                <a:cs typeface="Arial" pitchFamily="34" charset="0"/>
              </a:rPr>
              <a:t>أفطيح</a:t>
            </a:r>
            <a:r>
              <a:rPr lang="ar-EG" sz="1400" b="1" dirty="0">
                <a:solidFill>
                  <a:srgbClr val="000000"/>
                </a:solidFill>
                <a:latin typeface="Arial" pitchFamily="34" charset="0"/>
                <a:cs typeface="Arial" pitchFamily="34" charset="0"/>
              </a:rPr>
              <a:t> الجبل </a:t>
            </a:r>
            <a:r>
              <a:rPr lang="ar-EG" sz="1400" b="1" dirty="0" smtClean="0">
                <a:solidFill>
                  <a:srgbClr val="000000"/>
                </a:solidFill>
                <a:latin typeface="Arial" pitchFamily="34" charset="0"/>
                <a:cs typeface="Arial" pitchFamily="34" charset="0"/>
              </a:rPr>
              <a:t>الأخضر</a:t>
            </a:r>
            <a:endParaRPr lang="ar-SA" sz="1400" dirty="0">
              <a:solidFill>
                <a:prstClr val="black"/>
              </a:solidFill>
              <a:latin typeface="Arial" pitchFamily="34" charset="0"/>
            </a:endParaRPr>
          </a:p>
        </p:txBody>
      </p:sp>
      <p:pic>
        <p:nvPicPr>
          <p:cNvPr id="6" name="Picture 2" descr="E:\الجيومورفولوجيا\pic\الصحاري\صحراء السعودية.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682" y="1497409"/>
            <a:ext cx="2194560" cy="207105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E:\الجيومورفولوجيا\pic\الصحاري\رمال صحراوية.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117" y="4863411"/>
            <a:ext cx="2103120" cy="18528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3664039"/>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
          <p:cNvGrpSpPr>
            <a:grpSpLocks/>
          </p:cNvGrpSpPr>
          <p:nvPr/>
        </p:nvGrpSpPr>
        <p:grpSpPr bwMode="auto">
          <a:xfrm>
            <a:off x="832" y="48"/>
            <a:ext cx="9143346" cy="6857143"/>
            <a:chOff x="106855260" y="107967780"/>
            <a:chExt cx="6645600" cy="4285296"/>
          </a:xfrm>
        </p:grpSpPr>
        <p:sp>
          <p:nvSpPr>
            <p:cNvPr id="3" name="Rectangle 15"/>
            <p:cNvSpPr>
              <a:spLocks noChangeArrowheads="1"/>
            </p:cNvSpPr>
            <p:nvPr/>
          </p:nvSpPr>
          <p:spPr bwMode="auto">
            <a:xfrm flipH="1">
              <a:off x="106855260" y="107967780"/>
              <a:ext cx="6556992" cy="493698"/>
            </a:xfrm>
            <a:prstGeom prst="rect">
              <a:avLst/>
            </a:prstGeom>
            <a:solidFill>
              <a:srgbClr val="000000"/>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nvGrpSpPr>
            <p:cNvPr id="4" name="Group 16"/>
            <p:cNvGrpSpPr>
              <a:grpSpLocks/>
            </p:cNvGrpSpPr>
            <p:nvPr/>
          </p:nvGrpSpPr>
          <p:grpSpPr bwMode="auto">
            <a:xfrm>
              <a:off x="112947060" y="108101490"/>
              <a:ext cx="221520" cy="225428"/>
              <a:chOff x="112947060" y="108101490"/>
              <a:chExt cx="221520" cy="225428"/>
            </a:xfrm>
          </p:grpSpPr>
          <p:sp>
            <p:nvSpPr>
              <p:cNvPr id="22" name="AutoShape 17"/>
              <p:cNvSpPr>
                <a:spLocks noChangeArrowheads="1"/>
              </p:cNvSpPr>
              <p:nvPr/>
            </p:nvSpPr>
            <p:spPr bwMode="auto">
              <a:xfrm flipH="1">
                <a:off x="112947060" y="108101490"/>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23" name="AutoShape 18"/>
              <p:cNvSpPr>
                <a:spLocks noChangeArrowheads="1"/>
              </p:cNvSpPr>
              <p:nvPr/>
            </p:nvSpPr>
            <p:spPr bwMode="auto">
              <a:xfrm flipH="1">
                <a:off x="112947060" y="108192052"/>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24" name="AutoShape 19"/>
              <p:cNvSpPr>
                <a:spLocks noChangeArrowheads="1"/>
              </p:cNvSpPr>
              <p:nvPr/>
            </p:nvSpPr>
            <p:spPr bwMode="auto">
              <a:xfrm flipH="1">
                <a:off x="112947060" y="108283569"/>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sp>
          <p:nvSpPr>
            <p:cNvPr id="5" name="Rectangle 20"/>
            <p:cNvSpPr>
              <a:spLocks noChangeArrowheads="1"/>
            </p:cNvSpPr>
            <p:nvPr/>
          </p:nvSpPr>
          <p:spPr bwMode="auto">
            <a:xfrm flipH="1">
              <a:off x="106855260" y="108747196"/>
              <a:ext cx="6527735" cy="3505880"/>
            </a:xfrm>
            <a:prstGeom prst="rect">
              <a:avLst/>
            </a:prstGeom>
            <a:solidFill>
              <a:schemeClr val="bg2">
                <a:lumMod val="90000"/>
              </a:schemeClr>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7" name="Rectangle 22"/>
            <p:cNvSpPr>
              <a:spLocks noChangeArrowheads="1"/>
            </p:cNvSpPr>
            <p:nvPr/>
          </p:nvSpPr>
          <p:spPr bwMode="auto">
            <a:xfrm flipH="1">
              <a:off x="113168580" y="108747196"/>
              <a:ext cx="331631" cy="3505880"/>
            </a:xfrm>
            <a:prstGeom prst="rect">
              <a:avLst/>
            </a:prstGeom>
            <a:gradFill flip="none" rotWithShape="1">
              <a:gsLst>
                <a:gs pos="0">
                  <a:schemeClr val="bg2">
                    <a:lumMod val="90000"/>
                    <a:shade val="30000"/>
                    <a:satMod val="115000"/>
                  </a:schemeClr>
                </a:gs>
                <a:gs pos="50000">
                  <a:schemeClr val="bg2">
                    <a:lumMod val="90000"/>
                    <a:shade val="67500"/>
                    <a:satMod val="115000"/>
                  </a:schemeClr>
                </a:gs>
                <a:gs pos="100000">
                  <a:schemeClr val="bg2">
                    <a:lumMod val="90000"/>
                    <a:shade val="100000"/>
                    <a:satMod val="115000"/>
                  </a:schemeClr>
                </a:gs>
              </a:gsLst>
              <a:lin ang="0" scaled="1"/>
              <a:tileRect/>
            </a:gra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11" name="Text Box 26"/>
            <p:cNvSpPr txBox="1">
              <a:spLocks noChangeArrowheads="1"/>
            </p:cNvSpPr>
            <p:nvPr/>
          </p:nvSpPr>
          <p:spPr bwMode="auto">
            <a:xfrm flipH="1">
              <a:off x="106955225" y="108461478"/>
              <a:ext cx="6364372" cy="2857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algn="ctr" defTabSz="766816" rtl="1" fontAlgn="base">
                <a:spcBef>
                  <a:spcPct val="0"/>
                </a:spcBef>
                <a:spcAft>
                  <a:spcPts val="587"/>
                </a:spcAft>
              </a:pPr>
              <a:r>
                <a:rPr lang="ar-SA" sz="2400" b="1" dirty="0">
                  <a:solidFill>
                    <a:srgbClr val="000000"/>
                  </a:solidFill>
                  <a:latin typeface="Arial" pitchFamily="34" charset="0"/>
                  <a:cs typeface="Arial" pitchFamily="34" charset="0"/>
                </a:rPr>
                <a:t>الدهناء</a:t>
              </a:r>
              <a:endParaRPr lang="ar-SA" sz="2400" dirty="0">
                <a:solidFill>
                  <a:srgbClr val="000000"/>
                </a:solidFill>
              </a:endParaRPr>
            </a:p>
          </p:txBody>
        </p:sp>
        <p:sp>
          <p:nvSpPr>
            <p:cNvPr id="13" name="Text Box 28"/>
            <p:cNvSpPr txBox="1">
              <a:spLocks noChangeArrowheads="1"/>
            </p:cNvSpPr>
            <p:nvPr/>
          </p:nvSpPr>
          <p:spPr bwMode="auto">
            <a:xfrm flipH="1">
              <a:off x="106943868" y="107967780"/>
              <a:ext cx="5781672" cy="4936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ctr" anchorCtr="0" compatLnSpc="1">
              <a:prstTxWarp prst="textNoShape">
                <a:avLst/>
              </a:prstTxWarp>
            </a:bodyPr>
            <a:lstStyle/>
            <a:p>
              <a:pPr algn="ctr" defTabSz="766816" fontAlgn="base">
                <a:spcBef>
                  <a:spcPct val="0"/>
                </a:spcBef>
                <a:spcAft>
                  <a:spcPct val="0"/>
                </a:spcAft>
              </a:pPr>
              <a:r>
                <a:rPr lang="ar-EG" sz="3600" cap="all" dirty="0">
                  <a:solidFill>
                    <a:srgbClr val="FFFF00"/>
                  </a:solidFill>
                  <a:effectLst>
                    <a:reflection blurRad="12700" stA="48000" endA="300" endPos="55000" dir="5400000" sy="-90000" algn="bl" rotWithShape="0"/>
                  </a:effectLst>
                  <a:latin typeface="Arial" pitchFamily="34" charset="0"/>
                  <a:cs typeface="Arial" pitchFamily="34" charset="0"/>
                </a:rPr>
                <a:t>الصَحَارىَ في المملكة العربية السعودية</a:t>
              </a:r>
            </a:p>
          </p:txBody>
        </p:sp>
        <p:sp>
          <p:nvSpPr>
            <p:cNvPr id="20" name="Rectangle 30" hidden="1"/>
            <p:cNvSpPr>
              <a:spLocks noChangeArrowheads="1"/>
            </p:cNvSpPr>
            <p:nvPr/>
          </p:nvSpPr>
          <p:spPr bwMode="auto">
            <a:xfrm>
              <a:off x="108458176" y="109118630"/>
              <a:ext cx="675199" cy="675199"/>
            </a:xfrm>
            <a:prstGeom prst="rect">
              <a:avLst/>
            </a:prstGeom>
            <a:solidFill>
              <a:srgbClr val="FFFFFF"/>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15" name="Rectangle 32"/>
            <p:cNvSpPr>
              <a:spLocks noChangeArrowheads="1"/>
            </p:cNvSpPr>
            <p:nvPr/>
          </p:nvSpPr>
          <p:spPr bwMode="auto">
            <a:xfrm>
              <a:off x="113412252" y="107967780"/>
              <a:ext cx="88608" cy="4285296"/>
            </a:xfrm>
            <a:prstGeom prst="rect">
              <a:avLst/>
            </a:prstGeom>
            <a:solidFill>
              <a:srgbClr val="FF6600"/>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sp>
        <p:nvSpPr>
          <p:cNvPr id="26" name="AutoShape 32"/>
          <p:cNvSpPr>
            <a:spLocks noChangeArrowheads="1"/>
          </p:cNvSpPr>
          <p:nvPr/>
        </p:nvSpPr>
        <p:spPr bwMode="auto">
          <a:xfrm flipH="1">
            <a:off x="58089" y="3468317"/>
            <a:ext cx="7033922" cy="1156260"/>
          </a:xfrm>
          <a:prstGeom prst="roundRect">
            <a:avLst>
              <a:gd name="adj" fmla="val 8556"/>
            </a:avLst>
          </a:prstGeom>
          <a:solidFill>
            <a:schemeClr val="bg1"/>
          </a:solidFill>
          <a:ln w="9525" algn="in">
            <a:solidFill>
              <a:srgbClr val="FFCC0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27" name="AutoShape 33"/>
          <p:cNvSpPr>
            <a:spLocks noChangeArrowheads="1"/>
          </p:cNvSpPr>
          <p:nvPr/>
        </p:nvSpPr>
        <p:spPr bwMode="auto">
          <a:xfrm flipH="1">
            <a:off x="122743" y="4830405"/>
            <a:ext cx="7033922" cy="1911942"/>
          </a:xfrm>
          <a:prstGeom prst="roundRect">
            <a:avLst>
              <a:gd name="adj" fmla="val 5292"/>
            </a:avLst>
          </a:prstGeom>
          <a:solidFill>
            <a:schemeClr val="bg1"/>
          </a:solidFill>
          <a:ln w="9525" algn="in">
            <a:solidFill>
              <a:srgbClr val="FFCC0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29" name="AutoShape 35"/>
          <p:cNvSpPr>
            <a:spLocks noChangeArrowheads="1"/>
          </p:cNvSpPr>
          <p:nvPr/>
        </p:nvSpPr>
        <p:spPr bwMode="auto">
          <a:xfrm>
            <a:off x="2320478" y="1467792"/>
            <a:ext cx="4690019" cy="5354162"/>
          </a:xfrm>
          <a:prstGeom prst="roundRect">
            <a:avLst>
              <a:gd name="adj" fmla="val 4056"/>
            </a:avLst>
          </a:prstGeom>
          <a:solidFill>
            <a:srgbClr val="FFFFFF"/>
          </a:solidFill>
          <a:ln w="9525" algn="in">
            <a:solidFill>
              <a:srgbClr val="FFC00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pPr algn="just">
              <a:lnSpc>
                <a:spcPct val="150000"/>
              </a:lnSpc>
            </a:pPr>
            <a:r>
              <a:rPr lang="ar-EG" b="1" dirty="0">
                <a:solidFill>
                  <a:prstClr val="black"/>
                </a:solidFill>
                <a:latin typeface="Arial" pitchFamily="34" charset="0"/>
                <a:cs typeface="Arial" pitchFamily="34" charset="0"/>
              </a:rPr>
              <a:t> </a:t>
            </a:r>
            <a:r>
              <a:rPr lang="ar-EG" b="1" dirty="0" smtClean="0">
                <a:solidFill>
                  <a:prstClr val="black"/>
                </a:solidFill>
                <a:latin typeface="Arial" pitchFamily="34" charset="0"/>
                <a:cs typeface="Arial" pitchFamily="34" charset="0"/>
              </a:rPr>
              <a:t>    </a:t>
            </a:r>
            <a:r>
              <a:rPr lang="ar-EG" b="1" dirty="0" smtClean="0">
                <a:solidFill>
                  <a:prstClr val="black"/>
                </a:solidFill>
                <a:latin typeface="Arial" pitchFamily="34" charset="0"/>
                <a:cs typeface="Arial" pitchFamily="34" charset="0"/>
              </a:rPr>
              <a:t>تتشكل من </a:t>
            </a:r>
            <a:r>
              <a:rPr lang="ar-SA" b="1" dirty="0" smtClean="0">
                <a:solidFill>
                  <a:prstClr val="black"/>
                </a:solidFill>
                <a:latin typeface="Arial" pitchFamily="34" charset="0"/>
                <a:cs typeface="Arial" pitchFamily="34" charset="0"/>
              </a:rPr>
              <a:t>كثبان </a:t>
            </a:r>
            <a:r>
              <a:rPr lang="ar-SA" b="1" dirty="0">
                <a:solidFill>
                  <a:prstClr val="black"/>
                </a:solidFill>
                <a:latin typeface="Arial" pitchFamily="34" charset="0"/>
                <a:cs typeface="Arial" pitchFamily="34" charset="0"/>
              </a:rPr>
              <a:t>رملية ممتدة على هيئة قوس محدب نحو الشرق، تصل بين النفود الكبير في الشمال والربع الخالي في الجنوب، تنحصر بين هضاب: الصمان والحجرة من الشرق وهضبة نجد من الغرب، تسمى أطرافها الجنوبية قرب التقائها مع الربع الخالي (بالرميلة)، يبلغ طولها نحو 1200 كم، ويتراوح عرضها </a:t>
            </a:r>
            <a:r>
              <a:rPr lang="ar-SA" b="1" dirty="0" smtClean="0">
                <a:solidFill>
                  <a:prstClr val="black"/>
                </a:solidFill>
                <a:latin typeface="Arial" pitchFamily="34" charset="0"/>
                <a:cs typeface="Arial" pitchFamily="34" charset="0"/>
              </a:rPr>
              <a:t>ما</a:t>
            </a:r>
            <a:r>
              <a:rPr lang="ar-EG" b="1" dirty="0" smtClean="0">
                <a:solidFill>
                  <a:prstClr val="black"/>
                </a:solidFill>
                <a:latin typeface="Arial" pitchFamily="34" charset="0"/>
                <a:cs typeface="Arial" pitchFamily="34" charset="0"/>
              </a:rPr>
              <a:t> </a:t>
            </a:r>
            <a:r>
              <a:rPr lang="ar-SA" b="1" dirty="0" smtClean="0">
                <a:solidFill>
                  <a:prstClr val="black"/>
                </a:solidFill>
                <a:latin typeface="Arial" pitchFamily="34" charset="0"/>
                <a:cs typeface="Arial" pitchFamily="34" charset="0"/>
              </a:rPr>
              <a:t>بين </a:t>
            </a:r>
            <a:r>
              <a:rPr lang="ar-SA" b="1" dirty="0">
                <a:solidFill>
                  <a:prstClr val="black"/>
                </a:solidFill>
                <a:latin typeface="Arial" pitchFamily="34" charset="0"/>
                <a:cs typeface="Arial" pitchFamily="34" charset="0"/>
              </a:rPr>
              <a:t>20-70كم، تبلغ مساحتها نحو 40ألف كم2، ورمالها حمراء اللون لتأثرها </a:t>
            </a:r>
            <a:r>
              <a:rPr lang="ar-SA" b="1" dirty="0" smtClean="0">
                <a:solidFill>
                  <a:prstClr val="black"/>
                </a:solidFill>
                <a:latin typeface="Arial" pitchFamily="34" charset="0"/>
                <a:cs typeface="Arial" pitchFamily="34" charset="0"/>
              </a:rPr>
              <a:t>بأكسيد </a:t>
            </a:r>
            <a:r>
              <a:rPr lang="ar-SA" b="1" dirty="0">
                <a:solidFill>
                  <a:prstClr val="black"/>
                </a:solidFill>
                <a:latin typeface="Arial" pitchFamily="34" charset="0"/>
                <a:cs typeface="Arial" pitchFamily="34" charset="0"/>
              </a:rPr>
              <a:t>الحديد، حيث أن مصدرها صخور الدرع العربي. وتضم الدهناء معظم الأشكال </a:t>
            </a:r>
            <a:r>
              <a:rPr lang="ar-SA" b="1" dirty="0" smtClean="0">
                <a:solidFill>
                  <a:prstClr val="black"/>
                </a:solidFill>
                <a:latin typeface="Arial" pitchFamily="34" charset="0"/>
                <a:cs typeface="Arial" pitchFamily="34" charset="0"/>
              </a:rPr>
              <a:t>الرملية.</a:t>
            </a:r>
            <a:endParaRPr lang="ar-SA" b="1" dirty="0">
              <a:solidFill>
                <a:prstClr val="black"/>
              </a:solidFill>
              <a:latin typeface="Arial" pitchFamily="34" charset="0"/>
              <a:cs typeface="Arial" pitchFamily="34" charset="0"/>
            </a:endParaRPr>
          </a:p>
        </p:txBody>
      </p:sp>
      <p:sp>
        <p:nvSpPr>
          <p:cNvPr id="30" name="Line 36"/>
          <p:cNvSpPr>
            <a:spLocks noChangeShapeType="1"/>
          </p:cNvSpPr>
          <p:nvPr/>
        </p:nvSpPr>
        <p:spPr bwMode="auto">
          <a:xfrm flipV="1">
            <a:off x="134466" y="1445431"/>
            <a:ext cx="0" cy="476107"/>
          </a:xfrm>
          <a:prstGeom prst="line">
            <a:avLst/>
          </a:prstGeom>
          <a:noFill/>
          <a:ln w="9525" algn="ctr">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33" name="Rectangle 39"/>
          <p:cNvSpPr>
            <a:spLocks noChangeArrowheads="1"/>
          </p:cNvSpPr>
          <p:nvPr/>
        </p:nvSpPr>
        <p:spPr bwMode="auto">
          <a:xfrm>
            <a:off x="2353044" y="1404812"/>
            <a:ext cx="6293430" cy="54411"/>
          </a:xfrm>
          <a:prstGeom prst="rect">
            <a:avLst/>
          </a:prstGeom>
          <a:solidFill>
            <a:srgbClr val="FFFFFF"/>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34" name="Line 40"/>
          <p:cNvSpPr>
            <a:spLocks noChangeShapeType="1"/>
          </p:cNvSpPr>
          <p:nvPr/>
        </p:nvSpPr>
        <p:spPr bwMode="auto">
          <a:xfrm>
            <a:off x="134467" y="1467792"/>
            <a:ext cx="8545155" cy="0"/>
          </a:xfrm>
          <a:prstGeom prst="line">
            <a:avLst/>
          </a:prstGeom>
          <a:noFill/>
          <a:ln w="9525" algn="ctr">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49" name="Text Box 55"/>
          <p:cNvSpPr txBox="1">
            <a:spLocks noChangeArrowheads="1"/>
          </p:cNvSpPr>
          <p:nvPr/>
        </p:nvSpPr>
        <p:spPr bwMode="auto">
          <a:xfrm flipH="1">
            <a:off x="108682" y="3582321"/>
            <a:ext cx="2075001" cy="11562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353" tIns="30353" rIns="30353" bIns="30353" numCol="1" anchor="ctr"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pPr algn="ctr" defTabSz="766816" fontAlgn="base">
              <a:spcBef>
                <a:spcPct val="0"/>
              </a:spcBef>
              <a:spcAft>
                <a:spcPct val="0"/>
              </a:spcAft>
            </a:pPr>
            <a:r>
              <a:rPr lang="ar-EG" sz="1600" b="1" dirty="0" smtClean="0">
                <a:solidFill>
                  <a:srgbClr val="000000"/>
                </a:solidFill>
                <a:latin typeface="Arial" pitchFamily="34" charset="0"/>
                <a:cs typeface="Arial" pitchFamily="34" charset="0"/>
              </a:rPr>
              <a:t>صحاري الأراضي السعودية</a:t>
            </a:r>
            <a:endParaRPr lang="ar-SA" sz="1600" dirty="0">
              <a:solidFill>
                <a:prstClr val="black"/>
              </a:solidFill>
              <a:latin typeface="Arial" pitchFamily="34" charset="0"/>
            </a:endParaRPr>
          </a:p>
        </p:txBody>
      </p:sp>
      <p:pic>
        <p:nvPicPr>
          <p:cNvPr id="28" name="Picture 2"/>
          <p:cNvPicPr>
            <a:picLocks noChangeArrowheads="1"/>
          </p:cNvPicPr>
          <p:nvPr/>
        </p:nvPicPr>
        <p:blipFill rotWithShape="1">
          <a:blip r:embed="rId3">
            <a:extLst>
              <a:ext uri="{28A0092B-C50C-407E-A947-70E740481C1C}">
                <a14:useLocalDpi xmlns:a14="http://schemas.microsoft.com/office/drawing/2010/main" val="0"/>
              </a:ext>
            </a:extLst>
          </a:blip>
          <a:srcRect l="70330" t="4544" r="4217" b="4453"/>
          <a:stretch/>
        </p:blipFill>
        <p:spPr bwMode="auto">
          <a:xfrm>
            <a:off x="7010497" y="1573444"/>
            <a:ext cx="1856376" cy="51428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عنصر نائب للنص 8"/>
          <p:cNvSpPr txBox="1">
            <a:spLocks/>
          </p:cNvSpPr>
          <p:nvPr/>
        </p:nvSpPr>
        <p:spPr>
          <a:xfrm>
            <a:off x="7038407" y="1852162"/>
            <a:ext cx="1828466" cy="4388571"/>
          </a:xfrm>
          <a:prstGeom prst="rect">
            <a:avLst/>
          </a:prstGeom>
          <a:ln>
            <a:solidFill>
              <a:schemeClr val="accent1"/>
            </a:solidFill>
          </a:ln>
        </p:spPr>
        <p:txBody>
          <a:bodyPr lIns="76682" tIns="38341" rIns="76682" bIns="38341"/>
          <a:lstStyle>
            <a:lvl1pPr marL="408874" indent="-408874" algn="r" defTabSz="1090331" rtl="1" eaLnBrk="1" latinLnBrk="0" hangingPunct="1">
              <a:spcBef>
                <a:spcPct val="20000"/>
              </a:spcBef>
              <a:buFont typeface="Arial" pitchFamily="34" charset="0"/>
              <a:buChar char="•"/>
              <a:defRPr sz="3800" kern="1200">
                <a:solidFill>
                  <a:schemeClr val="tx1"/>
                </a:solidFill>
                <a:latin typeface="+mn-lt"/>
                <a:ea typeface="+mn-ea"/>
                <a:cs typeface="+mn-cs"/>
              </a:defRPr>
            </a:lvl1pPr>
            <a:lvl2pPr marL="885894" indent="-340728" algn="r" defTabSz="1090331" rtl="1" eaLnBrk="1" latinLnBrk="0" hangingPunct="1">
              <a:spcBef>
                <a:spcPct val="20000"/>
              </a:spcBef>
              <a:buFont typeface="Arial" pitchFamily="34" charset="0"/>
              <a:buChar char="–"/>
              <a:defRPr sz="3300" kern="1200">
                <a:solidFill>
                  <a:schemeClr val="tx1"/>
                </a:solidFill>
                <a:latin typeface="+mn-lt"/>
                <a:ea typeface="+mn-ea"/>
                <a:cs typeface="+mn-cs"/>
              </a:defRPr>
            </a:lvl2pPr>
            <a:lvl3pPr marL="1362913" indent="-272583" algn="r" defTabSz="1090331" rtl="1" eaLnBrk="1" latinLnBrk="0" hangingPunct="1">
              <a:spcBef>
                <a:spcPct val="20000"/>
              </a:spcBef>
              <a:buFont typeface="Arial" pitchFamily="34" charset="0"/>
              <a:buChar char="•"/>
              <a:defRPr sz="2900" kern="1200">
                <a:solidFill>
                  <a:schemeClr val="tx1"/>
                </a:solidFill>
                <a:latin typeface="+mn-lt"/>
                <a:ea typeface="+mn-ea"/>
                <a:cs typeface="+mn-cs"/>
              </a:defRPr>
            </a:lvl3pPr>
            <a:lvl4pPr marL="1908078"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4pPr>
            <a:lvl5pPr marL="2453244"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5pPr>
            <a:lvl6pPr marL="2998409"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6pPr>
            <a:lvl7pPr marL="3543574"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7pPr>
            <a:lvl8pPr marL="4088740"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8pPr>
            <a:lvl9pPr marL="4633905"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just" defTabSz="766816" fontAlgn="base">
              <a:spcBef>
                <a:spcPct val="0"/>
              </a:spcBef>
              <a:spcAft>
                <a:spcPts val="671"/>
              </a:spcAft>
              <a:buFont typeface="Arial" pitchFamily="34" charset="0"/>
              <a:buNone/>
            </a:pPr>
            <a:r>
              <a:rPr lang="ar-SA" sz="1600" b="1" dirty="0" smtClean="0">
                <a:solidFill>
                  <a:srgbClr val="000000"/>
                </a:solidFill>
                <a:latin typeface="Arial" pitchFamily="34" charset="0"/>
                <a:cs typeface="Arial" pitchFamily="34" charset="0"/>
              </a:rPr>
              <a:t>ت</a:t>
            </a:r>
            <a:r>
              <a:rPr lang="ar-EG" sz="1600" b="1" dirty="0" smtClean="0">
                <a:solidFill>
                  <a:srgbClr val="000000"/>
                </a:solidFill>
                <a:latin typeface="Arial" pitchFamily="34" charset="0"/>
                <a:cs typeface="Arial" pitchFamily="34" charset="0"/>
              </a:rPr>
              <a:t>ضم</a:t>
            </a:r>
            <a:r>
              <a:rPr lang="ar-SA" sz="1600" b="1" dirty="0" smtClean="0">
                <a:solidFill>
                  <a:srgbClr val="000000"/>
                </a:solidFill>
                <a:latin typeface="Arial" pitchFamily="34" charset="0"/>
                <a:cs typeface="Arial" pitchFamily="34" charset="0"/>
              </a:rPr>
              <a:t> </a:t>
            </a:r>
            <a:r>
              <a:rPr lang="ar-SA" sz="1600" b="1" dirty="0">
                <a:solidFill>
                  <a:srgbClr val="000000"/>
                </a:solidFill>
                <a:latin typeface="Arial" pitchFamily="34" charset="0"/>
                <a:cs typeface="Arial" pitchFamily="34" charset="0"/>
              </a:rPr>
              <a:t>المملكة العربية السعودية </a:t>
            </a:r>
            <a:r>
              <a:rPr lang="ar-SA" sz="1600" b="1" dirty="0" smtClean="0">
                <a:solidFill>
                  <a:srgbClr val="000000"/>
                </a:solidFill>
                <a:latin typeface="Arial" pitchFamily="34" charset="0"/>
                <a:cs typeface="Arial" pitchFamily="34" charset="0"/>
              </a:rPr>
              <a:t>أقاليم </a:t>
            </a:r>
            <a:r>
              <a:rPr lang="ar-SA" sz="1600" b="1" dirty="0">
                <a:solidFill>
                  <a:srgbClr val="000000"/>
                </a:solidFill>
                <a:latin typeface="Arial" pitchFamily="34" charset="0"/>
                <a:cs typeface="Arial" pitchFamily="34" charset="0"/>
              </a:rPr>
              <a:t>جغرافية ومناخية متباينة وشديدة التنوع والتداخل، ففيها تنتشر كافة الأشكال التضاريسية من جبال </a:t>
            </a:r>
            <a:r>
              <a:rPr lang="ar-EG" sz="1600" b="1" dirty="0">
                <a:solidFill>
                  <a:srgbClr val="000000"/>
                </a:solidFill>
                <a:latin typeface="Arial" pitchFamily="34" charset="0"/>
                <a:cs typeface="Arial" pitchFamily="34" charset="0"/>
              </a:rPr>
              <a:t>-</a:t>
            </a:r>
            <a:r>
              <a:rPr lang="ar-SA" sz="1600" b="1" dirty="0" smtClean="0">
                <a:solidFill>
                  <a:srgbClr val="000000"/>
                </a:solidFill>
                <a:latin typeface="Arial" pitchFamily="34" charset="0"/>
                <a:cs typeface="Arial" pitchFamily="34" charset="0"/>
              </a:rPr>
              <a:t>سهول</a:t>
            </a:r>
            <a:r>
              <a:rPr lang="ar-EG" sz="1600" b="1" dirty="0" smtClean="0">
                <a:solidFill>
                  <a:srgbClr val="000000"/>
                </a:solidFill>
                <a:latin typeface="Arial" pitchFamily="34" charset="0"/>
                <a:cs typeface="Arial" pitchFamily="34" charset="0"/>
              </a:rPr>
              <a:t> و</a:t>
            </a:r>
            <a:r>
              <a:rPr lang="ar-SA" sz="1600" b="1" dirty="0" smtClean="0">
                <a:solidFill>
                  <a:srgbClr val="000000"/>
                </a:solidFill>
                <a:latin typeface="Arial" pitchFamily="34" charset="0"/>
                <a:cs typeface="Arial" pitchFamily="34" charset="0"/>
              </a:rPr>
              <a:t>صحاري </a:t>
            </a:r>
            <a:r>
              <a:rPr lang="ar-SA" sz="1600" b="1" dirty="0">
                <a:solidFill>
                  <a:srgbClr val="000000"/>
                </a:solidFill>
                <a:latin typeface="Arial" pitchFamily="34" charset="0"/>
                <a:cs typeface="Arial" pitchFamily="34" charset="0"/>
              </a:rPr>
              <a:t>وواحات وسواحل ووديان. وفيها تتكشف الصخور التي تعود </a:t>
            </a:r>
            <a:r>
              <a:rPr lang="ar-SA" sz="1600" b="1" dirty="0" smtClean="0">
                <a:solidFill>
                  <a:srgbClr val="000000"/>
                </a:solidFill>
                <a:latin typeface="Arial" pitchFamily="34" charset="0"/>
                <a:cs typeface="Arial" pitchFamily="34" charset="0"/>
              </a:rPr>
              <a:t>للدرع العربي</a:t>
            </a:r>
            <a:r>
              <a:rPr lang="ar-EG" sz="1600" b="1" dirty="0" smtClean="0">
                <a:solidFill>
                  <a:srgbClr val="000000"/>
                </a:solidFill>
                <a:latin typeface="Arial" pitchFamily="34" charset="0"/>
                <a:cs typeface="Arial" pitchFamily="34" charset="0"/>
              </a:rPr>
              <a:t> </a:t>
            </a:r>
            <a:r>
              <a:rPr lang="ar-SA" sz="1600" b="1" dirty="0" smtClean="0">
                <a:solidFill>
                  <a:srgbClr val="000000"/>
                </a:solidFill>
                <a:latin typeface="Arial" pitchFamily="34" charset="0"/>
                <a:cs typeface="Arial" pitchFamily="34" charset="0"/>
              </a:rPr>
              <a:t>.</a:t>
            </a:r>
            <a:endParaRPr lang="ar-EG" sz="1600" b="1" dirty="0" smtClean="0">
              <a:solidFill>
                <a:srgbClr val="000000"/>
              </a:solidFill>
              <a:latin typeface="Arial" pitchFamily="34" charset="0"/>
              <a:cs typeface="Arial" pitchFamily="34" charset="0"/>
            </a:endParaRPr>
          </a:p>
          <a:p>
            <a:pPr marL="0" indent="0" algn="just" defTabSz="766816" fontAlgn="base">
              <a:spcBef>
                <a:spcPct val="0"/>
              </a:spcBef>
              <a:spcAft>
                <a:spcPts val="671"/>
              </a:spcAft>
              <a:buFont typeface="Arial" pitchFamily="34" charset="0"/>
              <a:buNone/>
            </a:pPr>
            <a:r>
              <a:rPr lang="ar-SA" sz="1600" b="1" dirty="0" smtClean="0">
                <a:solidFill>
                  <a:srgbClr val="000000"/>
                </a:solidFill>
                <a:latin typeface="Arial" pitchFamily="34" charset="0"/>
                <a:cs typeface="Arial" pitchFamily="34" charset="0"/>
              </a:rPr>
              <a:t>وتع</a:t>
            </a:r>
            <a:r>
              <a:rPr lang="ar-EG" sz="1600" b="1" dirty="0" smtClean="0">
                <a:solidFill>
                  <a:srgbClr val="000000"/>
                </a:solidFill>
                <a:latin typeface="Arial" pitchFamily="34" charset="0"/>
                <a:cs typeface="Arial" pitchFamily="34" charset="0"/>
              </a:rPr>
              <a:t>د</a:t>
            </a:r>
            <a:r>
              <a:rPr lang="ar-SA" sz="1600" b="1" dirty="0" smtClean="0">
                <a:solidFill>
                  <a:srgbClr val="000000"/>
                </a:solidFill>
                <a:latin typeface="Arial" pitchFamily="34" charset="0"/>
                <a:cs typeface="Arial" pitchFamily="34" charset="0"/>
              </a:rPr>
              <a:t> </a:t>
            </a:r>
            <a:r>
              <a:rPr lang="ar-SA" sz="1600" b="1" dirty="0">
                <a:solidFill>
                  <a:srgbClr val="000000"/>
                </a:solidFill>
                <a:latin typeface="Arial" pitchFamily="34" charset="0"/>
                <a:cs typeface="Arial" pitchFamily="34" charset="0"/>
              </a:rPr>
              <a:t>المناطق الصحراوية الأوسع انتشاراً بين كل هذه </a:t>
            </a:r>
            <a:r>
              <a:rPr lang="ar-EG" sz="1600" b="1" dirty="0" smtClean="0">
                <a:solidFill>
                  <a:srgbClr val="000000"/>
                </a:solidFill>
                <a:latin typeface="Arial" pitchFamily="34" charset="0"/>
                <a:cs typeface="Arial" pitchFamily="34" charset="0"/>
              </a:rPr>
              <a:t>الأشكال</a:t>
            </a:r>
            <a:r>
              <a:rPr lang="ar-SA" sz="1600" b="1" dirty="0" smtClean="0">
                <a:solidFill>
                  <a:srgbClr val="000000"/>
                </a:solidFill>
                <a:latin typeface="Arial" pitchFamily="34" charset="0"/>
                <a:cs typeface="Arial" pitchFamily="34" charset="0"/>
              </a:rPr>
              <a:t> </a:t>
            </a:r>
            <a:r>
              <a:rPr lang="ar-SA" sz="1600" b="1" dirty="0">
                <a:solidFill>
                  <a:srgbClr val="000000"/>
                </a:solidFill>
                <a:latin typeface="Arial" pitchFamily="34" charset="0"/>
                <a:cs typeface="Arial" pitchFamily="34" charset="0"/>
              </a:rPr>
              <a:t>التضاريسية، ففيها توجد أربع تجمعات رئيسة للرمال وأشهرها في العالم </a:t>
            </a:r>
          </a:p>
        </p:txBody>
      </p:sp>
      <p:sp>
        <p:nvSpPr>
          <p:cNvPr id="37" name="Text Box 55"/>
          <p:cNvSpPr txBox="1">
            <a:spLocks noChangeArrowheads="1"/>
          </p:cNvSpPr>
          <p:nvPr/>
        </p:nvSpPr>
        <p:spPr bwMode="auto">
          <a:xfrm flipH="1">
            <a:off x="177585" y="3018494"/>
            <a:ext cx="2075001" cy="4097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353" tIns="30353" rIns="30353" bIns="30353" numCol="1" anchor="ctr"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pPr algn="ctr" defTabSz="766816" fontAlgn="base">
              <a:spcBef>
                <a:spcPct val="0"/>
              </a:spcBef>
              <a:spcAft>
                <a:spcPct val="0"/>
              </a:spcAft>
            </a:pPr>
            <a:r>
              <a:rPr lang="ar-EG" sz="1400" b="1" dirty="0">
                <a:solidFill>
                  <a:srgbClr val="000000"/>
                </a:solidFill>
                <a:latin typeface="Arial" pitchFamily="34" charset="0"/>
                <a:cs typeface="Arial" pitchFamily="34" charset="0"/>
              </a:rPr>
              <a:t>كهف هوا </a:t>
            </a:r>
            <a:r>
              <a:rPr lang="ar-EG" sz="1400" b="1" dirty="0" err="1">
                <a:solidFill>
                  <a:srgbClr val="000000"/>
                </a:solidFill>
                <a:latin typeface="Arial" pitchFamily="34" charset="0"/>
                <a:cs typeface="Arial" pitchFamily="34" charset="0"/>
              </a:rPr>
              <a:t>أفطيح</a:t>
            </a:r>
            <a:r>
              <a:rPr lang="ar-EG" sz="1400" b="1" dirty="0">
                <a:solidFill>
                  <a:srgbClr val="000000"/>
                </a:solidFill>
                <a:latin typeface="Arial" pitchFamily="34" charset="0"/>
                <a:cs typeface="Arial" pitchFamily="34" charset="0"/>
              </a:rPr>
              <a:t> الجبل </a:t>
            </a:r>
            <a:r>
              <a:rPr lang="ar-EG" sz="1400" b="1" dirty="0" smtClean="0">
                <a:solidFill>
                  <a:srgbClr val="000000"/>
                </a:solidFill>
                <a:latin typeface="Arial" pitchFamily="34" charset="0"/>
                <a:cs typeface="Arial" pitchFamily="34" charset="0"/>
              </a:rPr>
              <a:t>الأخضر</a:t>
            </a:r>
            <a:endParaRPr lang="ar-SA" sz="1400" dirty="0">
              <a:solidFill>
                <a:prstClr val="black"/>
              </a:solidFill>
              <a:latin typeface="Arial" pitchFamily="34" charset="0"/>
            </a:endParaRPr>
          </a:p>
        </p:txBody>
      </p:sp>
      <p:pic>
        <p:nvPicPr>
          <p:cNvPr id="6" name="Picture 2" descr="E:\الجيومورفولوجيا\pic\الصحاري\صحراء السعودية.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682" y="1497409"/>
            <a:ext cx="2194560" cy="2071057"/>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E:\الجيومورفولوجيا\pic\الصحاري\جمال الصحراء.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7805" y="4816551"/>
            <a:ext cx="2134781" cy="1899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7575559"/>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
          <p:cNvGrpSpPr>
            <a:grpSpLocks/>
          </p:cNvGrpSpPr>
          <p:nvPr/>
        </p:nvGrpSpPr>
        <p:grpSpPr bwMode="auto">
          <a:xfrm>
            <a:off x="832" y="48"/>
            <a:ext cx="9143346" cy="6857143"/>
            <a:chOff x="106855260" y="107967780"/>
            <a:chExt cx="6645600" cy="4285296"/>
          </a:xfrm>
        </p:grpSpPr>
        <p:sp>
          <p:nvSpPr>
            <p:cNvPr id="3" name="Rectangle 15"/>
            <p:cNvSpPr>
              <a:spLocks noChangeArrowheads="1"/>
            </p:cNvSpPr>
            <p:nvPr/>
          </p:nvSpPr>
          <p:spPr bwMode="auto">
            <a:xfrm flipH="1">
              <a:off x="106855260" y="107967780"/>
              <a:ext cx="6556992" cy="493698"/>
            </a:xfrm>
            <a:prstGeom prst="rect">
              <a:avLst/>
            </a:prstGeom>
            <a:solidFill>
              <a:srgbClr val="000000"/>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nvGrpSpPr>
            <p:cNvPr id="4" name="Group 16"/>
            <p:cNvGrpSpPr>
              <a:grpSpLocks/>
            </p:cNvGrpSpPr>
            <p:nvPr/>
          </p:nvGrpSpPr>
          <p:grpSpPr bwMode="auto">
            <a:xfrm>
              <a:off x="112947060" y="108101490"/>
              <a:ext cx="221520" cy="225428"/>
              <a:chOff x="112947060" y="108101490"/>
              <a:chExt cx="221520" cy="225428"/>
            </a:xfrm>
          </p:grpSpPr>
          <p:sp>
            <p:nvSpPr>
              <p:cNvPr id="22" name="AutoShape 17"/>
              <p:cNvSpPr>
                <a:spLocks noChangeArrowheads="1"/>
              </p:cNvSpPr>
              <p:nvPr/>
            </p:nvSpPr>
            <p:spPr bwMode="auto">
              <a:xfrm flipH="1">
                <a:off x="112947060" y="108101490"/>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23" name="AutoShape 18"/>
              <p:cNvSpPr>
                <a:spLocks noChangeArrowheads="1"/>
              </p:cNvSpPr>
              <p:nvPr/>
            </p:nvSpPr>
            <p:spPr bwMode="auto">
              <a:xfrm flipH="1">
                <a:off x="112947060" y="108192052"/>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24" name="AutoShape 19"/>
              <p:cNvSpPr>
                <a:spLocks noChangeArrowheads="1"/>
              </p:cNvSpPr>
              <p:nvPr/>
            </p:nvSpPr>
            <p:spPr bwMode="auto">
              <a:xfrm flipH="1">
                <a:off x="112947060" y="108283569"/>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sp>
          <p:nvSpPr>
            <p:cNvPr id="5" name="Rectangle 20"/>
            <p:cNvSpPr>
              <a:spLocks noChangeArrowheads="1"/>
            </p:cNvSpPr>
            <p:nvPr/>
          </p:nvSpPr>
          <p:spPr bwMode="auto">
            <a:xfrm flipH="1">
              <a:off x="106855260" y="108747196"/>
              <a:ext cx="6527735" cy="3505880"/>
            </a:xfrm>
            <a:prstGeom prst="rect">
              <a:avLst/>
            </a:prstGeom>
            <a:solidFill>
              <a:schemeClr val="bg2">
                <a:lumMod val="90000"/>
              </a:schemeClr>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7" name="Rectangle 22"/>
            <p:cNvSpPr>
              <a:spLocks noChangeArrowheads="1"/>
            </p:cNvSpPr>
            <p:nvPr/>
          </p:nvSpPr>
          <p:spPr bwMode="auto">
            <a:xfrm flipH="1">
              <a:off x="113168580" y="108747196"/>
              <a:ext cx="331631" cy="3505880"/>
            </a:xfrm>
            <a:prstGeom prst="rect">
              <a:avLst/>
            </a:prstGeom>
            <a:gradFill flip="none" rotWithShape="1">
              <a:gsLst>
                <a:gs pos="0">
                  <a:schemeClr val="bg2">
                    <a:lumMod val="90000"/>
                    <a:shade val="30000"/>
                    <a:satMod val="115000"/>
                  </a:schemeClr>
                </a:gs>
                <a:gs pos="50000">
                  <a:schemeClr val="bg2">
                    <a:lumMod val="90000"/>
                    <a:shade val="67500"/>
                    <a:satMod val="115000"/>
                  </a:schemeClr>
                </a:gs>
                <a:gs pos="100000">
                  <a:schemeClr val="bg2">
                    <a:lumMod val="90000"/>
                    <a:shade val="100000"/>
                    <a:satMod val="115000"/>
                  </a:schemeClr>
                </a:gs>
              </a:gsLst>
              <a:lin ang="0" scaled="1"/>
              <a:tileRect/>
            </a:gra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11" name="Text Box 26"/>
            <p:cNvSpPr txBox="1">
              <a:spLocks noChangeArrowheads="1"/>
            </p:cNvSpPr>
            <p:nvPr/>
          </p:nvSpPr>
          <p:spPr bwMode="auto">
            <a:xfrm flipH="1">
              <a:off x="106955225" y="108461478"/>
              <a:ext cx="6364372" cy="2857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algn="ctr" defTabSz="766816" rtl="1" fontAlgn="base">
                <a:spcBef>
                  <a:spcPct val="0"/>
                </a:spcBef>
                <a:spcAft>
                  <a:spcPts val="587"/>
                </a:spcAft>
              </a:pPr>
              <a:r>
                <a:rPr lang="ar-SA" sz="2400" b="1" dirty="0" err="1">
                  <a:solidFill>
                    <a:srgbClr val="000000"/>
                  </a:solidFill>
                  <a:latin typeface="Arial" pitchFamily="34" charset="0"/>
                  <a:cs typeface="Arial" pitchFamily="34" charset="0"/>
                </a:rPr>
                <a:t>الجافورة</a:t>
              </a:r>
              <a:endParaRPr lang="ar-SA" sz="2400" dirty="0">
                <a:solidFill>
                  <a:srgbClr val="000000"/>
                </a:solidFill>
              </a:endParaRPr>
            </a:p>
          </p:txBody>
        </p:sp>
        <p:sp>
          <p:nvSpPr>
            <p:cNvPr id="13" name="Text Box 28"/>
            <p:cNvSpPr txBox="1">
              <a:spLocks noChangeArrowheads="1"/>
            </p:cNvSpPr>
            <p:nvPr/>
          </p:nvSpPr>
          <p:spPr bwMode="auto">
            <a:xfrm flipH="1">
              <a:off x="106943868" y="107967780"/>
              <a:ext cx="5781672" cy="4936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ctr" anchorCtr="0" compatLnSpc="1">
              <a:prstTxWarp prst="textNoShape">
                <a:avLst/>
              </a:prstTxWarp>
            </a:bodyPr>
            <a:lstStyle/>
            <a:p>
              <a:pPr algn="ctr" defTabSz="766816" fontAlgn="base">
                <a:spcBef>
                  <a:spcPct val="0"/>
                </a:spcBef>
                <a:spcAft>
                  <a:spcPct val="0"/>
                </a:spcAft>
              </a:pPr>
              <a:r>
                <a:rPr lang="ar-EG" sz="3600" cap="all" dirty="0">
                  <a:solidFill>
                    <a:srgbClr val="FFFF00"/>
                  </a:solidFill>
                  <a:effectLst>
                    <a:reflection blurRad="12700" stA="48000" endA="300" endPos="55000" dir="5400000" sy="-90000" algn="bl" rotWithShape="0"/>
                  </a:effectLst>
                  <a:latin typeface="Arial" pitchFamily="34" charset="0"/>
                  <a:cs typeface="Arial" pitchFamily="34" charset="0"/>
                </a:rPr>
                <a:t>الصَحَارىَ في المملكة العربية السعودية</a:t>
              </a:r>
            </a:p>
          </p:txBody>
        </p:sp>
        <p:sp>
          <p:nvSpPr>
            <p:cNvPr id="20" name="Rectangle 30" hidden="1"/>
            <p:cNvSpPr>
              <a:spLocks noChangeArrowheads="1"/>
            </p:cNvSpPr>
            <p:nvPr/>
          </p:nvSpPr>
          <p:spPr bwMode="auto">
            <a:xfrm>
              <a:off x="108458176" y="109118630"/>
              <a:ext cx="675199" cy="675199"/>
            </a:xfrm>
            <a:prstGeom prst="rect">
              <a:avLst/>
            </a:prstGeom>
            <a:solidFill>
              <a:srgbClr val="FFFFFF"/>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15" name="Rectangle 32"/>
            <p:cNvSpPr>
              <a:spLocks noChangeArrowheads="1"/>
            </p:cNvSpPr>
            <p:nvPr/>
          </p:nvSpPr>
          <p:spPr bwMode="auto">
            <a:xfrm>
              <a:off x="113412252" y="107967780"/>
              <a:ext cx="88608" cy="4285296"/>
            </a:xfrm>
            <a:prstGeom prst="rect">
              <a:avLst/>
            </a:prstGeom>
            <a:solidFill>
              <a:srgbClr val="FF6600"/>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sp>
        <p:nvSpPr>
          <p:cNvPr id="26" name="AutoShape 32"/>
          <p:cNvSpPr>
            <a:spLocks noChangeArrowheads="1"/>
          </p:cNvSpPr>
          <p:nvPr/>
        </p:nvSpPr>
        <p:spPr bwMode="auto">
          <a:xfrm flipH="1">
            <a:off x="58089" y="3468317"/>
            <a:ext cx="7033922" cy="1156260"/>
          </a:xfrm>
          <a:prstGeom prst="roundRect">
            <a:avLst>
              <a:gd name="adj" fmla="val 8556"/>
            </a:avLst>
          </a:prstGeom>
          <a:solidFill>
            <a:schemeClr val="bg1"/>
          </a:solidFill>
          <a:ln w="9525" algn="in">
            <a:solidFill>
              <a:srgbClr val="FFCC0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27" name="AutoShape 33"/>
          <p:cNvSpPr>
            <a:spLocks noChangeArrowheads="1"/>
          </p:cNvSpPr>
          <p:nvPr/>
        </p:nvSpPr>
        <p:spPr bwMode="auto">
          <a:xfrm flipH="1">
            <a:off x="122743" y="4830405"/>
            <a:ext cx="7033922" cy="1911942"/>
          </a:xfrm>
          <a:prstGeom prst="roundRect">
            <a:avLst>
              <a:gd name="adj" fmla="val 5292"/>
            </a:avLst>
          </a:prstGeom>
          <a:solidFill>
            <a:schemeClr val="bg1"/>
          </a:solidFill>
          <a:ln w="9525" algn="in">
            <a:solidFill>
              <a:srgbClr val="FFCC0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29" name="AutoShape 35"/>
          <p:cNvSpPr>
            <a:spLocks noChangeArrowheads="1"/>
          </p:cNvSpPr>
          <p:nvPr/>
        </p:nvSpPr>
        <p:spPr bwMode="auto">
          <a:xfrm>
            <a:off x="2320478" y="1467792"/>
            <a:ext cx="4690019" cy="5354162"/>
          </a:xfrm>
          <a:prstGeom prst="roundRect">
            <a:avLst>
              <a:gd name="adj" fmla="val 4056"/>
            </a:avLst>
          </a:prstGeom>
          <a:solidFill>
            <a:srgbClr val="FFFFFF"/>
          </a:solidFill>
          <a:ln w="9525" algn="in">
            <a:solidFill>
              <a:srgbClr val="FFC00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pPr algn="just"/>
            <a:r>
              <a:rPr lang="ar-EG" b="1" dirty="0">
                <a:solidFill>
                  <a:prstClr val="black"/>
                </a:solidFill>
                <a:latin typeface="Arial" pitchFamily="34" charset="0"/>
                <a:cs typeface="Arial" pitchFamily="34" charset="0"/>
              </a:rPr>
              <a:t> </a:t>
            </a:r>
            <a:r>
              <a:rPr lang="ar-EG" b="1" dirty="0" smtClean="0">
                <a:solidFill>
                  <a:prstClr val="black"/>
                </a:solidFill>
                <a:latin typeface="Arial" pitchFamily="34" charset="0"/>
                <a:cs typeface="Arial" pitchFamily="34" charset="0"/>
              </a:rPr>
              <a:t>    </a:t>
            </a:r>
            <a:r>
              <a:rPr lang="ar-EG" sz="1900" b="1" dirty="0">
                <a:solidFill>
                  <a:prstClr val="black"/>
                </a:solidFill>
                <a:latin typeface="Arial" pitchFamily="34" charset="0"/>
                <a:cs typeface="Arial" pitchFamily="34" charset="0"/>
              </a:rPr>
              <a:t>تُمثَّل الجزء الجنوبي من منطقة رملية تمتد من شمال شرقي المملكة على هيئة شريط بمحاذاة ساحل الخليج العربي، وتتصل بالربع الخالي في الجنوب، وتنحصر بشكل عام بين هضبة الصمان من الغرب وساحل الخليج العربي من الشرق، يطلق على أجزائها الشمالية المحصورة بين الخفجي والجبيل (السودة). ويطلق على أجزائها الوسطى المحصورة بين الجبيل والعقير والأحساء (البيضاء)، وتتميز بانتشار عقل الحيش (النخيل البري) وبعض موارد المياه بين بعض كثبانها، كما تنمو في بعض أجزائها نباتات الغضى. في حين يطلق على أجزائها الجنوبية الواقعة جنوب الأحساء والعقير (</a:t>
            </a:r>
            <a:r>
              <a:rPr lang="ar-EG" sz="1900" b="1" dirty="0" err="1">
                <a:solidFill>
                  <a:prstClr val="black"/>
                </a:solidFill>
                <a:latin typeface="Arial" pitchFamily="34" charset="0"/>
                <a:cs typeface="Arial" pitchFamily="34" charset="0"/>
              </a:rPr>
              <a:t>الجافورة</a:t>
            </a:r>
            <a:r>
              <a:rPr lang="ar-EG" sz="1900" b="1" dirty="0">
                <a:solidFill>
                  <a:prstClr val="black"/>
                </a:solidFill>
                <a:latin typeface="Arial" pitchFamily="34" charset="0"/>
                <a:cs typeface="Arial" pitchFamily="34" charset="0"/>
              </a:rPr>
              <a:t>)، والتي يبلغ طولها نحو 270كم، ويتراوح عرضها ما بين 50-120كم، وتبلغ مساحتها نحو 27 ألف كم2، وتتدرج كثافتها ووعورتها واتساعها باتجاه الجنوب، تتحول كثبانها في أطرافها الجنوبية إلى كثبان هلالية الشكل، ورمالها بيضاء اللون خشنة ملحية سهلة الحركة، حيث أن مصدرها الخليج العربي، </a:t>
            </a:r>
            <a:r>
              <a:rPr lang="ar-EG" sz="1900" b="1" dirty="0" smtClean="0">
                <a:solidFill>
                  <a:prstClr val="black"/>
                </a:solidFill>
                <a:latin typeface="Arial" pitchFamily="34" charset="0"/>
                <a:cs typeface="Arial" pitchFamily="34" charset="0"/>
              </a:rPr>
              <a:t>وتتصف </a:t>
            </a:r>
            <a:r>
              <a:rPr lang="ar-EG" sz="1900" b="1" dirty="0" err="1">
                <a:solidFill>
                  <a:prstClr val="black"/>
                </a:solidFill>
                <a:latin typeface="Arial" pitchFamily="34" charset="0"/>
                <a:cs typeface="Arial" pitchFamily="34" charset="0"/>
              </a:rPr>
              <a:t>الجافورة</a:t>
            </a:r>
            <a:r>
              <a:rPr lang="ar-EG" sz="1900" b="1" dirty="0">
                <a:solidFill>
                  <a:prstClr val="black"/>
                </a:solidFill>
                <a:latin typeface="Arial" pitchFamily="34" charset="0"/>
                <a:cs typeface="Arial" pitchFamily="34" charset="0"/>
              </a:rPr>
              <a:t> بحركة رمالها وزحفها، وتنتشر وسط رمالها مجموعة من موارد المياه.</a:t>
            </a:r>
            <a:endParaRPr lang="ar-SA" sz="1900" b="1" dirty="0">
              <a:solidFill>
                <a:prstClr val="black"/>
              </a:solidFill>
              <a:latin typeface="Arial" pitchFamily="34" charset="0"/>
              <a:cs typeface="Arial" pitchFamily="34" charset="0"/>
            </a:endParaRPr>
          </a:p>
        </p:txBody>
      </p:sp>
      <p:sp>
        <p:nvSpPr>
          <p:cNvPr id="30" name="Line 36"/>
          <p:cNvSpPr>
            <a:spLocks noChangeShapeType="1"/>
          </p:cNvSpPr>
          <p:nvPr/>
        </p:nvSpPr>
        <p:spPr bwMode="auto">
          <a:xfrm flipV="1">
            <a:off x="134466" y="1445431"/>
            <a:ext cx="0" cy="476107"/>
          </a:xfrm>
          <a:prstGeom prst="line">
            <a:avLst/>
          </a:prstGeom>
          <a:noFill/>
          <a:ln w="9525" algn="ctr">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33" name="Rectangle 39"/>
          <p:cNvSpPr>
            <a:spLocks noChangeArrowheads="1"/>
          </p:cNvSpPr>
          <p:nvPr/>
        </p:nvSpPr>
        <p:spPr bwMode="auto">
          <a:xfrm>
            <a:off x="2353044" y="1404812"/>
            <a:ext cx="6293430" cy="54411"/>
          </a:xfrm>
          <a:prstGeom prst="rect">
            <a:avLst/>
          </a:prstGeom>
          <a:solidFill>
            <a:srgbClr val="FFFFFF"/>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34" name="Line 40"/>
          <p:cNvSpPr>
            <a:spLocks noChangeShapeType="1"/>
          </p:cNvSpPr>
          <p:nvPr/>
        </p:nvSpPr>
        <p:spPr bwMode="auto">
          <a:xfrm>
            <a:off x="134467" y="1467792"/>
            <a:ext cx="8545155" cy="0"/>
          </a:xfrm>
          <a:prstGeom prst="line">
            <a:avLst/>
          </a:prstGeom>
          <a:noFill/>
          <a:ln w="9525" algn="ctr">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49" name="Text Box 55"/>
          <p:cNvSpPr txBox="1">
            <a:spLocks noChangeArrowheads="1"/>
          </p:cNvSpPr>
          <p:nvPr/>
        </p:nvSpPr>
        <p:spPr bwMode="auto">
          <a:xfrm flipH="1">
            <a:off x="108682" y="3582321"/>
            <a:ext cx="2075001" cy="11562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353" tIns="30353" rIns="30353" bIns="30353" numCol="1" anchor="ctr"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pPr algn="ctr" defTabSz="766816" fontAlgn="base">
              <a:spcBef>
                <a:spcPct val="0"/>
              </a:spcBef>
              <a:spcAft>
                <a:spcPct val="0"/>
              </a:spcAft>
            </a:pPr>
            <a:r>
              <a:rPr lang="ar-EG" sz="1600" b="1" dirty="0" smtClean="0">
                <a:solidFill>
                  <a:srgbClr val="000000"/>
                </a:solidFill>
                <a:latin typeface="Arial" pitchFamily="34" charset="0"/>
                <a:cs typeface="Arial" pitchFamily="34" charset="0"/>
              </a:rPr>
              <a:t>صحاري الأراضي السعودية</a:t>
            </a:r>
            <a:endParaRPr lang="ar-SA" sz="1600" dirty="0">
              <a:solidFill>
                <a:prstClr val="black"/>
              </a:solidFill>
              <a:latin typeface="Arial" pitchFamily="34" charset="0"/>
            </a:endParaRPr>
          </a:p>
        </p:txBody>
      </p:sp>
      <p:pic>
        <p:nvPicPr>
          <p:cNvPr id="28" name="Picture 2"/>
          <p:cNvPicPr>
            <a:picLocks noChangeArrowheads="1"/>
          </p:cNvPicPr>
          <p:nvPr/>
        </p:nvPicPr>
        <p:blipFill rotWithShape="1">
          <a:blip r:embed="rId3">
            <a:extLst>
              <a:ext uri="{28A0092B-C50C-407E-A947-70E740481C1C}">
                <a14:useLocalDpi xmlns:a14="http://schemas.microsoft.com/office/drawing/2010/main" val="0"/>
              </a:ext>
            </a:extLst>
          </a:blip>
          <a:srcRect l="70330" t="4544" r="4217" b="4453"/>
          <a:stretch/>
        </p:blipFill>
        <p:spPr bwMode="auto">
          <a:xfrm>
            <a:off x="7010497" y="1573444"/>
            <a:ext cx="1856376" cy="51428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عنصر نائب للنص 8"/>
          <p:cNvSpPr txBox="1">
            <a:spLocks/>
          </p:cNvSpPr>
          <p:nvPr/>
        </p:nvSpPr>
        <p:spPr>
          <a:xfrm>
            <a:off x="7038407" y="1852162"/>
            <a:ext cx="1828466" cy="4388571"/>
          </a:xfrm>
          <a:prstGeom prst="rect">
            <a:avLst/>
          </a:prstGeom>
          <a:ln>
            <a:solidFill>
              <a:schemeClr val="accent1"/>
            </a:solidFill>
          </a:ln>
        </p:spPr>
        <p:txBody>
          <a:bodyPr lIns="76682" tIns="38341" rIns="76682" bIns="38341"/>
          <a:lstStyle>
            <a:lvl1pPr marL="408874" indent="-408874" algn="r" defTabSz="1090331" rtl="1" eaLnBrk="1" latinLnBrk="0" hangingPunct="1">
              <a:spcBef>
                <a:spcPct val="20000"/>
              </a:spcBef>
              <a:buFont typeface="Arial" pitchFamily="34" charset="0"/>
              <a:buChar char="•"/>
              <a:defRPr sz="3800" kern="1200">
                <a:solidFill>
                  <a:schemeClr val="tx1"/>
                </a:solidFill>
                <a:latin typeface="+mn-lt"/>
                <a:ea typeface="+mn-ea"/>
                <a:cs typeface="+mn-cs"/>
              </a:defRPr>
            </a:lvl1pPr>
            <a:lvl2pPr marL="885894" indent="-340728" algn="r" defTabSz="1090331" rtl="1" eaLnBrk="1" latinLnBrk="0" hangingPunct="1">
              <a:spcBef>
                <a:spcPct val="20000"/>
              </a:spcBef>
              <a:buFont typeface="Arial" pitchFamily="34" charset="0"/>
              <a:buChar char="–"/>
              <a:defRPr sz="3300" kern="1200">
                <a:solidFill>
                  <a:schemeClr val="tx1"/>
                </a:solidFill>
                <a:latin typeface="+mn-lt"/>
                <a:ea typeface="+mn-ea"/>
                <a:cs typeface="+mn-cs"/>
              </a:defRPr>
            </a:lvl2pPr>
            <a:lvl3pPr marL="1362913" indent="-272583" algn="r" defTabSz="1090331" rtl="1" eaLnBrk="1" latinLnBrk="0" hangingPunct="1">
              <a:spcBef>
                <a:spcPct val="20000"/>
              </a:spcBef>
              <a:buFont typeface="Arial" pitchFamily="34" charset="0"/>
              <a:buChar char="•"/>
              <a:defRPr sz="2900" kern="1200">
                <a:solidFill>
                  <a:schemeClr val="tx1"/>
                </a:solidFill>
                <a:latin typeface="+mn-lt"/>
                <a:ea typeface="+mn-ea"/>
                <a:cs typeface="+mn-cs"/>
              </a:defRPr>
            </a:lvl3pPr>
            <a:lvl4pPr marL="1908078"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4pPr>
            <a:lvl5pPr marL="2453244"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5pPr>
            <a:lvl6pPr marL="2998409"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6pPr>
            <a:lvl7pPr marL="3543574"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7pPr>
            <a:lvl8pPr marL="4088740"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8pPr>
            <a:lvl9pPr marL="4633905"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just" defTabSz="766816" fontAlgn="base">
              <a:spcBef>
                <a:spcPct val="0"/>
              </a:spcBef>
              <a:spcAft>
                <a:spcPts val="671"/>
              </a:spcAft>
              <a:buFont typeface="Arial" pitchFamily="34" charset="0"/>
              <a:buNone/>
            </a:pPr>
            <a:r>
              <a:rPr lang="ar-SA" sz="1600" b="1" dirty="0" smtClean="0">
                <a:solidFill>
                  <a:srgbClr val="000000"/>
                </a:solidFill>
                <a:latin typeface="Arial" pitchFamily="34" charset="0"/>
                <a:cs typeface="Arial" pitchFamily="34" charset="0"/>
              </a:rPr>
              <a:t>ت</a:t>
            </a:r>
            <a:r>
              <a:rPr lang="ar-EG" sz="1600" b="1" dirty="0" smtClean="0">
                <a:solidFill>
                  <a:srgbClr val="000000"/>
                </a:solidFill>
                <a:latin typeface="Arial" pitchFamily="34" charset="0"/>
                <a:cs typeface="Arial" pitchFamily="34" charset="0"/>
              </a:rPr>
              <a:t>ضم</a:t>
            </a:r>
            <a:r>
              <a:rPr lang="ar-SA" sz="1600" b="1" dirty="0" smtClean="0">
                <a:solidFill>
                  <a:srgbClr val="000000"/>
                </a:solidFill>
                <a:latin typeface="Arial" pitchFamily="34" charset="0"/>
                <a:cs typeface="Arial" pitchFamily="34" charset="0"/>
              </a:rPr>
              <a:t> </a:t>
            </a:r>
            <a:r>
              <a:rPr lang="ar-SA" sz="1600" b="1" dirty="0">
                <a:solidFill>
                  <a:srgbClr val="000000"/>
                </a:solidFill>
                <a:latin typeface="Arial" pitchFamily="34" charset="0"/>
                <a:cs typeface="Arial" pitchFamily="34" charset="0"/>
              </a:rPr>
              <a:t>المملكة العربية السعودية </a:t>
            </a:r>
            <a:r>
              <a:rPr lang="ar-SA" sz="1600" b="1" dirty="0" smtClean="0">
                <a:solidFill>
                  <a:srgbClr val="000000"/>
                </a:solidFill>
                <a:latin typeface="Arial" pitchFamily="34" charset="0"/>
                <a:cs typeface="Arial" pitchFamily="34" charset="0"/>
              </a:rPr>
              <a:t>أقاليم </a:t>
            </a:r>
            <a:r>
              <a:rPr lang="ar-SA" sz="1600" b="1" dirty="0">
                <a:solidFill>
                  <a:srgbClr val="000000"/>
                </a:solidFill>
                <a:latin typeface="Arial" pitchFamily="34" charset="0"/>
                <a:cs typeface="Arial" pitchFamily="34" charset="0"/>
              </a:rPr>
              <a:t>جغرافية ومناخية متباينة وشديدة التنوع والتداخل، ففيها تنتشر كافة الأشكال التضاريسية من جبال </a:t>
            </a:r>
            <a:r>
              <a:rPr lang="ar-EG" sz="1600" b="1" dirty="0">
                <a:solidFill>
                  <a:srgbClr val="000000"/>
                </a:solidFill>
                <a:latin typeface="Arial" pitchFamily="34" charset="0"/>
                <a:cs typeface="Arial" pitchFamily="34" charset="0"/>
              </a:rPr>
              <a:t>-</a:t>
            </a:r>
            <a:r>
              <a:rPr lang="ar-SA" sz="1600" b="1" dirty="0" smtClean="0">
                <a:solidFill>
                  <a:srgbClr val="000000"/>
                </a:solidFill>
                <a:latin typeface="Arial" pitchFamily="34" charset="0"/>
                <a:cs typeface="Arial" pitchFamily="34" charset="0"/>
              </a:rPr>
              <a:t>سهول</a:t>
            </a:r>
            <a:r>
              <a:rPr lang="ar-EG" sz="1600" b="1" dirty="0" smtClean="0">
                <a:solidFill>
                  <a:srgbClr val="000000"/>
                </a:solidFill>
                <a:latin typeface="Arial" pitchFamily="34" charset="0"/>
                <a:cs typeface="Arial" pitchFamily="34" charset="0"/>
              </a:rPr>
              <a:t> و</a:t>
            </a:r>
            <a:r>
              <a:rPr lang="ar-SA" sz="1600" b="1" dirty="0" smtClean="0">
                <a:solidFill>
                  <a:srgbClr val="000000"/>
                </a:solidFill>
                <a:latin typeface="Arial" pitchFamily="34" charset="0"/>
                <a:cs typeface="Arial" pitchFamily="34" charset="0"/>
              </a:rPr>
              <a:t>صحاري </a:t>
            </a:r>
            <a:r>
              <a:rPr lang="ar-SA" sz="1600" b="1" dirty="0">
                <a:solidFill>
                  <a:srgbClr val="000000"/>
                </a:solidFill>
                <a:latin typeface="Arial" pitchFamily="34" charset="0"/>
                <a:cs typeface="Arial" pitchFamily="34" charset="0"/>
              </a:rPr>
              <a:t>وواحات وسواحل ووديان. وفيها تتكشف الصخور التي تعود </a:t>
            </a:r>
            <a:r>
              <a:rPr lang="ar-SA" sz="1600" b="1" dirty="0" smtClean="0">
                <a:solidFill>
                  <a:srgbClr val="000000"/>
                </a:solidFill>
                <a:latin typeface="Arial" pitchFamily="34" charset="0"/>
                <a:cs typeface="Arial" pitchFamily="34" charset="0"/>
              </a:rPr>
              <a:t>للدرع العربي</a:t>
            </a:r>
            <a:r>
              <a:rPr lang="ar-EG" sz="1600" b="1" dirty="0" smtClean="0">
                <a:solidFill>
                  <a:srgbClr val="000000"/>
                </a:solidFill>
                <a:latin typeface="Arial" pitchFamily="34" charset="0"/>
                <a:cs typeface="Arial" pitchFamily="34" charset="0"/>
              </a:rPr>
              <a:t> </a:t>
            </a:r>
            <a:r>
              <a:rPr lang="ar-SA" sz="1600" b="1" dirty="0" smtClean="0">
                <a:solidFill>
                  <a:srgbClr val="000000"/>
                </a:solidFill>
                <a:latin typeface="Arial" pitchFamily="34" charset="0"/>
                <a:cs typeface="Arial" pitchFamily="34" charset="0"/>
              </a:rPr>
              <a:t>.</a:t>
            </a:r>
            <a:endParaRPr lang="ar-EG" sz="1600" b="1" dirty="0" smtClean="0">
              <a:solidFill>
                <a:srgbClr val="000000"/>
              </a:solidFill>
              <a:latin typeface="Arial" pitchFamily="34" charset="0"/>
              <a:cs typeface="Arial" pitchFamily="34" charset="0"/>
            </a:endParaRPr>
          </a:p>
          <a:p>
            <a:pPr marL="0" indent="0" algn="just" defTabSz="766816" fontAlgn="base">
              <a:spcBef>
                <a:spcPct val="0"/>
              </a:spcBef>
              <a:spcAft>
                <a:spcPts val="671"/>
              </a:spcAft>
              <a:buFont typeface="Arial" pitchFamily="34" charset="0"/>
              <a:buNone/>
            </a:pPr>
            <a:r>
              <a:rPr lang="ar-SA" sz="1600" b="1" dirty="0" smtClean="0">
                <a:solidFill>
                  <a:srgbClr val="000000"/>
                </a:solidFill>
                <a:latin typeface="Arial" pitchFamily="34" charset="0"/>
                <a:cs typeface="Arial" pitchFamily="34" charset="0"/>
              </a:rPr>
              <a:t>وتع</a:t>
            </a:r>
            <a:r>
              <a:rPr lang="ar-EG" sz="1600" b="1" dirty="0" smtClean="0">
                <a:solidFill>
                  <a:srgbClr val="000000"/>
                </a:solidFill>
                <a:latin typeface="Arial" pitchFamily="34" charset="0"/>
                <a:cs typeface="Arial" pitchFamily="34" charset="0"/>
              </a:rPr>
              <a:t>د</a:t>
            </a:r>
            <a:r>
              <a:rPr lang="ar-SA" sz="1600" b="1" dirty="0" smtClean="0">
                <a:solidFill>
                  <a:srgbClr val="000000"/>
                </a:solidFill>
                <a:latin typeface="Arial" pitchFamily="34" charset="0"/>
                <a:cs typeface="Arial" pitchFamily="34" charset="0"/>
              </a:rPr>
              <a:t> </a:t>
            </a:r>
            <a:r>
              <a:rPr lang="ar-SA" sz="1600" b="1" dirty="0">
                <a:solidFill>
                  <a:srgbClr val="000000"/>
                </a:solidFill>
                <a:latin typeface="Arial" pitchFamily="34" charset="0"/>
                <a:cs typeface="Arial" pitchFamily="34" charset="0"/>
              </a:rPr>
              <a:t>المناطق الصحراوية الأوسع انتشاراً بين كل هذه </a:t>
            </a:r>
            <a:r>
              <a:rPr lang="ar-EG" sz="1600" b="1" dirty="0" smtClean="0">
                <a:solidFill>
                  <a:srgbClr val="000000"/>
                </a:solidFill>
                <a:latin typeface="Arial" pitchFamily="34" charset="0"/>
                <a:cs typeface="Arial" pitchFamily="34" charset="0"/>
              </a:rPr>
              <a:t>الأشكال</a:t>
            </a:r>
            <a:r>
              <a:rPr lang="ar-SA" sz="1600" b="1" dirty="0" smtClean="0">
                <a:solidFill>
                  <a:srgbClr val="000000"/>
                </a:solidFill>
                <a:latin typeface="Arial" pitchFamily="34" charset="0"/>
                <a:cs typeface="Arial" pitchFamily="34" charset="0"/>
              </a:rPr>
              <a:t> </a:t>
            </a:r>
            <a:r>
              <a:rPr lang="ar-SA" sz="1600" b="1" dirty="0">
                <a:solidFill>
                  <a:srgbClr val="000000"/>
                </a:solidFill>
                <a:latin typeface="Arial" pitchFamily="34" charset="0"/>
                <a:cs typeface="Arial" pitchFamily="34" charset="0"/>
              </a:rPr>
              <a:t>التضاريسية، ففيها توجد أربع تجمعات رئيسة للرمال وأشهرها في العالم </a:t>
            </a:r>
          </a:p>
        </p:txBody>
      </p:sp>
      <p:sp>
        <p:nvSpPr>
          <p:cNvPr id="37" name="Text Box 55"/>
          <p:cNvSpPr txBox="1">
            <a:spLocks noChangeArrowheads="1"/>
          </p:cNvSpPr>
          <p:nvPr/>
        </p:nvSpPr>
        <p:spPr bwMode="auto">
          <a:xfrm flipH="1">
            <a:off x="177585" y="3018494"/>
            <a:ext cx="2075001" cy="4097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353" tIns="30353" rIns="30353" bIns="30353" numCol="1" anchor="ctr"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pPr algn="ctr" defTabSz="766816" fontAlgn="base">
              <a:spcBef>
                <a:spcPct val="0"/>
              </a:spcBef>
              <a:spcAft>
                <a:spcPct val="0"/>
              </a:spcAft>
            </a:pPr>
            <a:r>
              <a:rPr lang="ar-EG" sz="1400" b="1" dirty="0">
                <a:solidFill>
                  <a:srgbClr val="000000"/>
                </a:solidFill>
                <a:latin typeface="Arial" pitchFamily="34" charset="0"/>
                <a:cs typeface="Arial" pitchFamily="34" charset="0"/>
              </a:rPr>
              <a:t>كهف هوا </a:t>
            </a:r>
            <a:r>
              <a:rPr lang="ar-EG" sz="1400" b="1" dirty="0" err="1">
                <a:solidFill>
                  <a:srgbClr val="000000"/>
                </a:solidFill>
                <a:latin typeface="Arial" pitchFamily="34" charset="0"/>
                <a:cs typeface="Arial" pitchFamily="34" charset="0"/>
              </a:rPr>
              <a:t>أفطيح</a:t>
            </a:r>
            <a:r>
              <a:rPr lang="ar-EG" sz="1400" b="1" dirty="0">
                <a:solidFill>
                  <a:srgbClr val="000000"/>
                </a:solidFill>
                <a:latin typeface="Arial" pitchFamily="34" charset="0"/>
                <a:cs typeface="Arial" pitchFamily="34" charset="0"/>
              </a:rPr>
              <a:t> الجبل </a:t>
            </a:r>
            <a:r>
              <a:rPr lang="ar-EG" sz="1400" b="1" dirty="0" smtClean="0">
                <a:solidFill>
                  <a:srgbClr val="000000"/>
                </a:solidFill>
                <a:latin typeface="Arial" pitchFamily="34" charset="0"/>
                <a:cs typeface="Arial" pitchFamily="34" charset="0"/>
              </a:rPr>
              <a:t>الأخضر</a:t>
            </a:r>
            <a:endParaRPr lang="ar-SA" sz="1400" dirty="0">
              <a:solidFill>
                <a:prstClr val="black"/>
              </a:solidFill>
              <a:latin typeface="Arial" pitchFamily="34" charset="0"/>
            </a:endParaRPr>
          </a:p>
        </p:txBody>
      </p:sp>
      <p:pic>
        <p:nvPicPr>
          <p:cNvPr id="6" name="Picture 2" descr="E:\الجيومورفولوجيا\pic\الصحاري\صحراء السعودية.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682" y="1497409"/>
            <a:ext cx="2194560" cy="2071057"/>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E:\الجيومورفولوجيا\pic\الصحاري\واحة وسط الصحراء.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562" y="4812182"/>
            <a:ext cx="2148024" cy="19041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2987482"/>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
          <p:cNvGrpSpPr>
            <a:grpSpLocks/>
          </p:cNvGrpSpPr>
          <p:nvPr/>
        </p:nvGrpSpPr>
        <p:grpSpPr bwMode="auto">
          <a:xfrm>
            <a:off x="832" y="48"/>
            <a:ext cx="9143346" cy="6857143"/>
            <a:chOff x="106855260" y="107967780"/>
            <a:chExt cx="6645600" cy="4285296"/>
          </a:xfrm>
        </p:grpSpPr>
        <p:sp>
          <p:nvSpPr>
            <p:cNvPr id="3" name="Rectangle 15"/>
            <p:cNvSpPr>
              <a:spLocks noChangeArrowheads="1"/>
            </p:cNvSpPr>
            <p:nvPr/>
          </p:nvSpPr>
          <p:spPr bwMode="auto">
            <a:xfrm flipH="1">
              <a:off x="106855260" y="107967780"/>
              <a:ext cx="6556992" cy="493698"/>
            </a:xfrm>
            <a:prstGeom prst="rect">
              <a:avLst/>
            </a:prstGeom>
            <a:solidFill>
              <a:srgbClr val="000000"/>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nvGrpSpPr>
            <p:cNvPr id="4" name="Group 16"/>
            <p:cNvGrpSpPr>
              <a:grpSpLocks/>
            </p:cNvGrpSpPr>
            <p:nvPr/>
          </p:nvGrpSpPr>
          <p:grpSpPr bwMode="auto">
            <a:xfrm>
              <a:off x="112947060" y="108101490"/>
              <a:ext cx="221520" cy="225428"/>
              <a:chOff x="112947060" y="108101490"/>
              <a:chExt cx="221520" cy="225428"/>
            </a:xfrm>
          </p:grpSpPr>
          <p:sp>
            <p:nvSpPr>
              <p:cNvPr id="22" name="AutoShape 17"/>
              <p:cNvSpPr>
                <a:spLocks noChangeArrowheads="1"/>
              </p:cNvSpPr>
              <p:nvPr/>
            </p:nvSpPr>
            <p:spPr bwMode="auto">
              <a:xfrm flipH="1">
                <a:off x="112947060" y="108101490"/>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23" name="AutoShape 18"/>
              <p:cNvSpPr>
                <a:spLocks noChangeArrowheads="1"/>
              </p:cNvSpPr>
              <p:nvPr/>
            </p:nvSpPr>
            <p:spPr bwMode="auto">
              <a:xfrm flipH="1">
                <a:off x="112947060" y="108192052"/>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24" name="AutoShape 19"/>
              <p:cNvSpPr>
                <a:spLocks noChangeArrowheads="1"/>
              </p:cNvSpPr>
              <p:nvPr/>
            </p:nvSpPr>
            <p:spPr bwMode="auto">
              <a:xfrm flipH="1">
                <a:off x="112947060" y="108283569"/>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sp>
          <p:nvSpPr>
            <p:cNvPr id="5" name="Rectangle 20"/>
            <p:cNvSpPr>
              <a:spLocks noChangeArrowheads="1"/>
            </p:cNvSpPr>
            <p:nvPr/>
          </p:nvSpPr>
          <p:spPr bwMode="auto">
            <a:xfrm flipH="1">
              <a:off x="106855260" y="108747196"/>
              <a:ext cx="6527735" cy="3505880"/>
            </a:xfrm>
            <a:prstGeom prst="rect">
              <a:avLst/>
            </a:prstGeom>
            <a:solidFill>
              <a:schemeClr val="bg2">
                <a:lumMod val="90000"/>
              </a:schemeClr>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7" name="Rectangle 22"/>
            <p:cNvSpPr>
              <a:spLocks noChangeArrowheads="1"/>
            </p:cNvSpPr>
            <p:nvPr/>
          </p:nvSpPr>
          <p:spPr bwMode="auto">
            <a:xfrm flipH="1">
              <a:off x="113168580" y="108747196"/>
              <a:ext cx="331631" cy="3505880"/>
            </a:xfrm>
            <a:prstGeom prst="rect">
              <a:avLst/>
            </a:prstGeom>
            <a:gradFill flip="none" rotWithShape="1">
              <a:gsLst>
                <a:gs pos="0">
                  <a:schemeClr val="bg2">
                    <a:lumMod val="90000"/>
                    <a:shade val="30000"/>
                    <a:satMod val="115000"/>
                  </a:schemeClr>
                </a:gs>
                <a:gs pos="50000">
                  <a:schemeClr val="bg2">
                    <a:lumMod val="90000"/>
                    <a:shade val="67500"/>
                    <a:satMod val="115000"/>
                  </a:schemeClr>
                </a:gs>
                <a:gs pos="100000">
                  <a:schemeClr val="bg2">
                    <a:lumMod val="90000"/>
                    <a:shade val="100000"/>
                    <a:satMod val="115000"/>
                  </a:schemeClr>
                </a:gs>
              </a:gsLst>
              <a:lin ang="0" scaled="1"/>
              <a:tileRect/>
            </a:gra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11" name="Text Box 26"/>
            <p:cNvSpPr txBox="1">
              <a:spLocks noChangeArrowheads="1"/>
            </p:cNvSpPr>
            <p:nvPr/>
          </p:nvSpPr>
          <p:spPr bwMode="auto">
            <a:xfrm flipH="1">
              <a:off x="106955225" y="108461478"/>
              <a:ext cx="6364372" cy="2857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algn="ctr" defTabSz="766816" rtl="1" fontAlgn="base">
                <a:spcBef>
                  <a:spcPct val="0"/>
                </a:spcBef>
                <a:spcAft>
                  <a:spcPts val="587"/>
                </a:spcAft>
              </a:pPr>
              <a:r>
                <a:rPr lang="ar-SA" sz="2400" b="1" dirty="0">
                  <a:solidFill>
                    <a:srgbClr val="000000"/>
                  </a:solidFill>
                  <a:latin typeface="Arial" pitchFamily="34" charset="0"/>
                  <a:cs typeface="Arial" pitchFamily="34" charset="0"/>
                </a:rPr>
                <a:t>الربع الخالي</a:t>
              </a:r>
              <a:endParaRPr lang="ar-SA" sz="2400" dirty="0">
                <a:solidFill>
                  <a:srgbClr val="000000"/>
                </a:solidFill>
              </a:endParaRPr>
            </a:p>
          </p:txBody>
        </p:sp>
        <p:sp>
          <p:nvSpPr>
            <p:cNvPr id="13" name="Text Box 28"/>
            <p:cNvSpPr txBox="1">
              <a:spLocks noChangeArrowheads="1"/>
            </p:cNvSpPr>
            <p:nvPr/>
          </p:nvSpPr>
          <p:spPr bwMode="auto">
            <a:xfrm flipH="1">
              <a:off x="106943868" y="107967780"/>
              <a:ext cx="5781672" cy="4936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ctr" anchorCtr="0" compatLnSpc="1">
              <a:prstTxWarp prst="textNoShape">
                <a:avLst/>
              </a:prstTxWarp>
            </a:bodyPr>
            <a:lstStyle/>
            <a:p>
              <a:pPr algn="ctr" defTabSz="766816" fontAlgn="base">
                <a:spcBef>
                  <a:spcPct val="0"/>
                </a:spcBef>
                <a:spcAft>
                  <a:spcPct val="0"/>
                </a:spcAft>
              </a:pPr>
              <a:r>
                <a:rPr lang="ar-EG" sz="3600" cap="all" dirty="0">
                  <a:solidFill>
                    <a:srgbClr val="FFFF00"/>
                  </a:solidFill>
                  <a:effectLst>
                    <a:reflection blurRad="12700" stA="48000" endA="300" endPos="55000" dir="5400000" sy="-90000" algn="bl" rotWithShape="0"/>
                  </a:effectLst>
                  <a:latin typeface="Arial" pitchFamily="34" charset="0"/>
                  <a:cs typeface="Arial" pitchFamily="34" charset="0"/>
                </a:rPr>
                <a:t>الصَحَارىَ في المملكة العربية السعودية</a:t>
              </a:r>
            </a:p>
          </p:txBody>
        </p:sp>
        <p:sp>
          <p:nvSpPr>
            <p:cNvPr id="20" name="Rectangle 30" hidden="1"/>
            <p:cNvSpPr>
              <a:spLocks noChangeArrowheads="1"/>
            </p:cNvSpPr>
            <p:nvPr/>
          </p:nvSpPr>
          <p:spPr bwMode="auto">
            <a:xfrm>
              <a:off x="108458176" y="109118630"/>
              <a:ext cx="675199" cy="675199"/>
            </a:xfrm>
            <a:prstGeom prst="rect">
              <a:avLst/>
            </a:prstGeom>
            <a:solidFill>
              <a:srgbClr val="FFFFFF"/>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15" name="Rectangle 32"/>
            <p:cNvSpPr>
              <a:spLocks noChangeArrowheads="1"/>
            </p:cNvSpPr>
            <p:nvPr/>
          </p:nvSpPr>
          <p:spPr bwMode="auto">
            <a:xfrm>
              <a:off x="113412252" y="107967780"/>
              <a:ext cx="88608" cy="4285296"/>
            </a:xfrm>
            <a:prstGeom prst="rect">
              <a:avLst/>
            </a:prstGeom>
            <a:solidFill>
              <a:srgbClr val="FF6600"/>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sp>
        <p:nvSpPr>
          <p:cNvPr id="26" name="AutoShape 32"/>
          <p:cNvSpPr>
            <a:spLocks noChangeArrowheads="1"/>
          </p:cNvSpPr>
          <p:nvPr/>
        </p:nvSpPr>
        <p:spPr bwMode="auto">
          <a:xfrm flipH="1">
            <a:off x="58089" y="3468317"/>
            <a:ext cx="7033922" cy="1156260"/>
          </a:xfrm>
          <a:prstGeom prst="roundRect">
            <a:avLst>
              <a:gd name="adj" fmla="val 8556"/>
            </a:avLst>
          </a:prstGeom>
          <a:solidFill>
            <a:schemeClr val="bg1"/>
          </a:solidFill>
          <a:ln w="9525" algn="in">
            <a:solidFill>
              <a:srgbClr val="FFCC0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27" name="AutoShape 33"/>
          <p:cNvSpPr>
            <a:spLocks noChangeArrowheads="1"/>
          </p:cNvSpPr>
          <p:nvPr/>
        </p:nvSpPr>
        <p:spPr bwMode="auto">
          <a:xfrm flipH="1">
            <a:off x="122743" y="4830405"/>
            <a:ext cx="7033922" cy="1911942"/>
          </a:xfrm>
          <a:prstGeom prst="roundRect">
            <a:avLst>
              <a:gd name="adj" fmla="val 5292"/>
            </a:avLst>
          </a:prstGeom>
          <a:solidFill>
            <a:schemeClr val="bg1"/>
          </a:solidFill>
          <a:ln w="9525" algn="in">
            <a:solidFill>
              <a:srgbClr val="FFCC0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29" name="AutoShape 35"/>
          <p:cNvSpPr>
            <a:spLocks noChangeArrowheads="1"/>
          </p:cNvSpPr>
          <p:nvPr/>
        </p:nvSpPr>
        <p:spPr bwMode="auto">
          <a:xfrm>
            <a:off x="2320478" y="1467792"/>
            <a:ext cx="4690019" cy="5354162"/>
          </a:xfrm>
          <a:prstGeom prst="roundRect">
            <a:avLst>
              <a:gd name="adj" fmla="val 4056"/>
            </a:avLst>
          </a:prstGeom>
          <a:solidFill>
            <a:srgbClr val="FFFFFF"/>
          </a:solidFill>
          <a:ln w="9525" algn="in">
            <a:solidFill>
              <a:srgbClr val="FFC00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pPr algn="just">
              <a:lnSpc>
                <a:spcPct val="150000"/>
              </a:lnSpc>
            </a:pPr>
            <a:r>
              <a:rPr lang="ar-EG" b="1" dirty="0">
                <a:solidFill>
                  <a:prstClr val="black"/>
                </a:solidFill>
                <a:latin typeface="Arial" pitchFamily="34" charset="0"/>
                <a:cs typeface="Arial" pitchFamily="34" charset="0"/>
              </a:rPr>
              <a:t> </a:t>
            </a:r>
            <a:r>
              <a:rPr lang="ar-EG" b="1" dirty="0" smtClean="0">
                <a:solidFill>
                  <a:prstClr val="black"/>
                </a:solidFill>
                <a:latin typeface="Arial" pitchFamily="34" charset="0"/>
                <a:cs typeface="Arial" pitchFamily="34" charset="0"/>
              </a:rPr>
              <a:t>    </a:t>
            </a:r>
            <a:r>
              <a:rPr lang="ar-EG" sz="1800" b="1" dirty="0">
                <a:solidFill>
                  <a:prstClr val="black"/>
                </a:solidFill>
                <a:latin typeface="Arial" pitchFamily="34" charset="0"/>
                <a:cs typeface="Arial" pitchFamily="34" charset="0"/>
              </a:rPr>
              <a:t>من أكبر التجمعات الرملية المتصلة بالعالم، يقع في جنوب شرقي وأجزاء من جنوبي المملكة، ينحصر حوضه بين جبال الحجر من الشرق، وجبال ظفار وحضرموت من الجنوب، وجبال السروات وجبال طويق من الغرب، وهضبة الصمان من الشمال، يبلغ أقصى طول له 1200 كم، في حين يبلغ أقصى عرض له نحو 650 كم، تبلغ مساحته نحو 550 ألف كم2، منها نحو 430 ألف كم2 داخل المملكة، تُمثَّل نحو 78% من مساحته، مصادر رماله قارية وبحرية، لذلك تتنوع ألوان رماله بين الحمراء والبيضاء، تنتشر وسط رماله خاصة في نصفه الشرقي مجموعة كبيرة من موارد المياه، ويضم معظم الأشكال الرملية، من كثبان: طولية، وهلالية، ونجمية، </a:t>
            </a:r>
            <a:r>
              <a:rPr lang="ar-EG" sz="1800" b="1" dirty="0" err="1">
                <a:solidFill>
                  <a:prstClr val="black"/>
                </a:solidFill>
                <a:latin typeface="Arial" pitchFamily="34" charset="0"/>
                <a:cs typeface="Arial" pitchFamily="34" charset="0"/>
              </a:rPr>
              <a:t>وقبابية</a:t>
            </a:r>
            <a:r>
              <a:rPr lang="ar-EG" sz="1800" b="1" dirty="0">
                <a:solidFill>
                  <a:prstClr val="black"/>
                </a:solidFill>
                <a:latin typeface="Arial" pitchFamily="34" charset="0"/>
                <a:cs typeface="Arial" pitchFamily="34" charset="0"/>
              </a:rPr>
              <a:t>، وفرشات رملية، وغيرها.</a:t>
            </a:r>
            <a:endParaRPr lang="ar-SA" sz="1800" b="1" dirty="0">
              <a:solidFill>
                <a:prstClr val="black"/>
              </a:solidFill>
              <a:latin typeface="Arial" pitchFamily="34" charset="0"/>
              <a:cs typeface="Arial" pitchFamily="34" charset="0"/>
            </a:endParaRPr>
          </a:p>
        </p:txBody>
      </p:sp>
      <p:sp>
        <p:nvSpPr>
          <p:cNvPr id="30" name="Line 36"/>
          <p:cNvSpPr>
            <a:spLocks noChangeShapeType="1"/>
          </p:cNvSpPr>
          <p:nvPr/>
        </p:nvSpPr>
        <p:spPr bwMode="auto">
          <a:xfrm flipV="1">
            <a:off x="134466" y="1445431"/>
            <a:ext cx="0" cy="476107"/>
          </a:xfrm>
          <a:prstGeom prst="line">
            <a:avLst/>
          </a:prstGeom>
          <a:noFill/>
          <a:ln w="9525" algn="ctr">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33" name="Rectangle 39"/>
          <p:cNvSpPr>
            <a:spLocks noChangeArrowheads="1"/>
          </p:cNvSpPr>
          <p:nvPr/>
        </p:nvSpPr>
        <p:spPr bwMode="auto">
          <a:xfrm>
            <a:off x="2353044" y="1404812"/>
            <a:ext cx="6293430" cy="54411"/>
          </a:xfrm>
          <a:prstGeom prst="rect">
            <a:avLst/>
          </a:prstGeom>
          <a:solidFill>
            <a:srgbClr val="FFFFFF"/>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34" name="Line 40"/>
          <p:cNvSpPr>
            <a:spLocks noChangeShapeType="1"/>
          </p:cNvSpPr>
          <p:nvPr/>
        </p:nvSpPr>
        <p:spPr bwMode="auto">
          <a:xfrm>
            <a:off x="134467" y="1467792"/>
            <a:ext cx="8545155" cy="0"/>
          </a:xfrm>
          <a:prstGeom prst="line">
            <a:avLst/>
          </a:prstGeom>
          <a:noFill/>
          <a:ln w="9525" algn="ctr">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49" name="Text Box 55"/>
          <p:cNvSpPr txBox="1">
            <a:spLocks noChangeArrowheads="1"/>
          </p:cNvSpPr>
          <p:nvPr/>
        </p:nvSpPr>
        <p:spPr bwMode="auto">
          <a:xfrm flipH="1">
            <a:off x="108682" y="3582321"/>
            <a:ext cx="2075001" cy="11562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353" tIns="30353" rIns="30353" bIns="30353" numCol="1" anchor="ctr"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pPr algn="ctr" defTabSz="766816" fontAlgn="base">
              <a:spcBef>
                <a:spcPct val="0"/>
              </a:spcBef>
              <a:spcAft>
                <a:spcPct val="0"/>
              </a:spcAft>
            </a:pPr>
            <a:r>
              <a:rPr lang="ar-EG" sz="1600" b="1" dirty="0" smtClean="0">
                <a:solidFill>
                  <a:srgbClr val="000000"/>
                </a:solidFill>
                <a:latin typeface="Arial" pitchFamily="34" charset="0"/>
                <a:cs typeface="Arial" pitchFamily="34" charset="0"/>
              </a:rPr>
              <a:t>صحاري الأراضي السعودية</a:t>
            </a:r>
            <a:endParaRPr lang="ar-SA" sz="1600" dirty="0">
              <a:solidFill>
                <a:prstClr val="black"/>
              </a:solidFill>
              <a:latin typeface="Arial" pitchFamily="34" charset="0"/>
            </a:endParaRPr>
          </a:p>
        </p:txBody>
      </p:sp>
      <p:pic>
        <p:nvPicPr>
          <p:cNvPr id="28" name="Picture 2"/>
          <p:cNvPicPr>
            <a:picLocks noChangeArrowheads="1"/>
          </p:cNvPicPr>
          <p:nvPr/>
        </p:nvPicPr>
        <p:blipFill rotWithShape="1">
          <a:blip r:embed="rId3">
            <a:extLst>
              <a:ext uri="{28A0092B-C50C-407E-A947-70E740481C1C}">
                <a14:useLocalDpi xmlns:a14="http://schemas.microsoft.com/office/drawing/2010/main" val="0"/>
              </a:ext>
            </a:extLst>
          </a:blip>
          <a:srcRect l="70330" t="4544" r="4217" b="4453"/>
          <a:stretch/>
        </p:blipFill>
        <p:spPr bwMode="auto">
          <a:xfrm>
            <a:off x="7010497" y="1573444"/>
            <a:ext cx="1856376" cy="51428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عنصر نائب للنص 8"/>
          <p:cNvSpPr txBox="1">
            <a:spLocks/>
          </p:cNvSpPr>
          <p:nvPr/>
        </p:nvSpPr>
        <p:spPr>
          <a:xfrm>
            <a:off x="7038407" y="1852162"/>
            <a:ext cx="1828466" cy="4388571"/>
          </a:xfrm>
          <a:prstGeom prst="rect">
            <a:avLst/>
          </a:prstGeom>
          <a:ln>
            <a:solidFill>
              <a:schemeClr val="accent1"/>
            </a:solidFill>
          </a:ln>
        </p:spPr>
        <p:txBody>
          <a:bodyPr lIns="76682" tIns="38341" rIns="76682" bIns="38341"/>
          <a:lstStyle>
            <a:lvl1pPr marL="408874" indent="-408874" algn="r" defTabSz="1090331" rtl="1" eaLnBrk="1" latinLnBrk="0" hangingPunct="1">
              <a:spcBef>
                <a:spcPct val="20000"/>
              </a:spcBef>
              <a:buFont typeface="Arial" pitchFamily="34" charset="0"/>
              <a:buChar char="•"/>
              <a:defRPr sz="3800" kern="1200">
                <a:solidFill>
                  <a:schemeClr val="tx1"/>
                </a:solidFill>
                <a:latin typeface="+mn-lt"/>
                <a:ea typeface="+mn-ea"/>
                <a:cs typeface="+mn-cs"/>
              </a:defRPr>
            </a:lvl1pPr>
            <a:lvl2pPr marL="885894" indent="-340728" algn="r" defTabSz="1090331" rtl="1" eaLnBrk="1" latinLnBrk="0" hangingPunct="1">
              <a:spcBef>
                <a:spcPct val="20000"/>
              </a:spcBef>
              <a:buFont typeface="Arial" pitchFamily="34" charset="0"/>
              <a:buChar char="–"/>
              <a:defRPr sz="3300" kern="1200">
                <a:solidFill>
                  <a:schemeClr val="tx1"/>
                </a:solidFill>
                <a:latin typeface="+mn-lt"/>
                <a:ea typeface="+mn-ea"/>
                <a:cs typeface="+mn-cs"/>
              </a:defRPr>
            </a:lvl2pPr>
            <a:lvl3pPr marL="1362913" indent="-272583" algn="r" defTabSz="1090331" rtl="1" eaLnBrk="1" latinLnBrk="0" hangingPunct="1">
              <a:spcBef>
                <a:spcPct val="20000"/>
              </a:spcBef>
              <a:buFont typeface="Arial" pitchFamily="34" charset="0"/>
              <a:buChar char="•"/>
              <a:defRPr sz="2900" kern="1200">
                <a:solidFill>
                  <a:schemeClr val="tx1"/>
                </a:solidFill>
                <a:latin typeface="+mn-lt"/>
                <a:ea typeface="+mn-ea"/>
                <a:cs typeface="+mn-cs"/>
              </a:defRPr>
            </a:lvl3pPr>
            <a:lvl4pPr marL="1908078"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4pPr>
            <a:lvl5pPr marL="2453244"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5pPr>
            <a:lvl6pPr marL="2998409"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6pPr>
            <a:lvl7pPr marL="3543574"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7pPr>
            <a:lvl8pPr marL="4088740"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8pPr>
            <a:lvl9pPr marL="4633905"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just" defTabSz="766816" fontAlgn="base">
              <a:spcBef>
                <a:spcPct val="0"/>
              </a:spcBef>
              <a:spcAft>
                <a:spcPts val="671"/>
              </a:spcAft>
              <a:buFont typeface="Arial" pitchFamily="34" charset="0"/>
              <a:buNone/>
            </a:pPr>
            <a:r>
              <a:rPr lang="ar-SA" sz="1600" b="1" dirty="0" smtClean="0">
                <a:solidFill>
                  <a:srgbClr val="000000"/>
                </a:solidFill>
                <a:latin typeface="Arial" pitchFamily="34" charset="0"/>
                <a:cs typeface="Arial" pitchFamily="34" charset="0"/>
              </a:rPr>
              <a:t>ت</a:t>
            </a:r>
            <a:r>
              <a:rPr lang="ar-EG" sz="1600" b="1" dirty="0" smtClean="0">
                <a:solidFill>
                  <a:srgbClr val="000000"/>
                </a:solidFill>
                <a:latin typeface="Arial" pitchFamily="34" charset="0"/>
                <a:cs typeface="Arial" pitchFamily="34" charset="0"/>
              </a:rPr>
              <a:t>ضم</a:t>
            </a:r>
            <a:r>
              <a:rPr lang="ar-SA" sz="1600" b="1" dirty="0" smtClean="0">
                <a:solidFill>
                  <a:srgbClr val="000000"/>
                </a:solidFill>
                <a:latin typeface="Arial" pitchFamily="34" charset="0"/>
                <a:cs typeface="Arial" pitchFamily="34" charset="0"/>
              </a:rPr>
              <a:t> </a:t>
            </a:r>
            <a:r>
              <a:rPr lang="ar-SA" sz="1600" b="1" dirty="0">
                <a:solidFill>
                  <a:srgbClr val="000000"/>
                </a:solidFill>
                <a:latin typeface="Arial" pitchFamily="34" charset="0"/>
                <a:cs typeface="Arial" pitchFamily="34" charset="0"/>
              </a:rPr>
              <a:t>المملكة العربية السعودية </a:t>
            </a:r>
            <a:r>
              <a:rPr lang="ar-SA" sz="1600" b="1" dirty="0" smtClean="0">
                <a:solidFill>
                  <a:srgbClr val="000000"/>
                </a:solidFill>
                <a:latin typeface="Arial" pitchFamily="34" charset="0"/>
                <a:cs typeface="Arial" pitchFamily="34" charset="0"/>
              </a:rPr>
              <a:t>أقاليم </a:t>
            </a:r>
            <a:r>
              <a:rPr lang="ar-SA" sz="1600" b="1" dirty="0">
                <a:solidFill>
                  <a:srgbClr val="000000"/>
                </a:solidFill>
                <a:latin typeface="Arial" pitchFamily="34" charset="0"/>
                <a:cs typeface="Arial" pitchFamily="34" charset="0"/>
              </a:rPr>
              <a:t>جغرافية ومناخية متباينة وشديدة التنوع والتداخل، ففيها تنتشر كافة الأشكال التضاريسية من جبال </a:t>
            </a:r>
            <a:r>
              <a:rPr lang="ar-EG" sz="1600" b="1" dirty="0">
                <a:solidFill>
                  <a:srgbClr val="000000"/>
                </a:solidFill>
                <a:latin typeface="Arial" pitchFamily="34" charset="0"/>
                <a:cs typeface="Arial" pitchFamily="34" charset="0"/>
              </a:rPr>
              <a:t>-</a:t>
            </a:r>
            <a:r>
              <a:rPr lang="ar-SA" sz="1600" b="1" dirty="0" smtClean="0">
                <a:solidFill>
                  <a:srgbClr val="000000"/>
                </a:solidFill>
                <a:latin typeface="Arial" pitchFamily="34" charset="0"/>
                <a:cs typeface="Arial" pitchFamily="34" charset="0"/>
              </a:rPr>
              <a:t>سهول</a:t>
            </a:r>
            <a:r>
              <a:rPr lang="ar-EG" sz="1600" b="1" dirty="0" smtClean="0">
                <a:solidFill>
                  <a:srgbClr val="000000"/>
                </a:solidFill>
                <a:latin typeface="Arial" pitchFamily="34" charset="0"/>
                <a:cs typeface="Arial" pitchFamily="34" charset="0"/>
              </a:rPr>
              <a:t> و</a:t>
            </a:r>
            <a:r>
              <a:rPr lang="ar-SA" sz="1600" b="1" dirty="0" smtClean="0">
                <a:solidFill>
                  <a:srgbClr val="000000"/>
                </a:solidFill>
                <a:latin typeface="Arial" pitchFamily="34" charset="0"/>
                <a:cs typeface="Arial" pitchFamily="34" charset="0"/>
              </a:rPr>
              <a:t>صحاري </a:t>
            </a:r>
            <a:r>
              <a:rPr lang="ar-SA" sz="1600" b="1" dirty="0">
                <a:solidFill>
                  <a:srgbClr val="000000"/>
                </a:solidFill>
                <a:latin typeface="Arial" pitchFamily="34" charset="0"/>
                <a:cs typeface="Arial" pitchFamily="34" charset="0"/>
              </a:rPr>
              <a:t>وواحات وسواحل ووديان. وفيها تتكشف الصخور التي تعود </a:t>
            </a:r>
            <a:r>
              <a:rPr lang="ar-SA" sz="1600" b="1" dirty="0" smtClean="0">
                <a:solidFill>
                  <a:srgbClr val="000000"/>
                </a:solidFill>
                <a:latin typeface="Arial" pitchFamily="34" charset="0"/>
                <a:cs typeface="Arial" pitchFamily="34" charset="0"/>
              </a:rPr>
              <a:t>للدرع العربي</a:t>
            </a:r>
            <a:r>
              <a:rPr lang="ar-EG" sz="1600" b="1" dirty="0" smtClean="0">
                <a:solidFill>
                  <a:srgbClr val="000000"/>
                </a:solidFill>
                <a:latin typeface="Arial" pitchFamily="34" charset="0"/>
                <a:cs typeface="Arial" pitchFamily="34" charset="0"/>
              </a:rPr>
              <a:t> </a:t>
            </a:r>
            <a:r>
              <a:rPr lang="ar-SA" sz="1600" b="1" dirty="0" smtClean="0">
                <a:solidFill>
                  <a:srgbClr val="000000"/>
                </a:solidFill>
                <a:latin typeface="Arial" pitchFamily="34" charset="0"/>
                <a:cs typeface="Arial" pitchFamily="34" charset="0"/>
              </a:rPr>
              <a:t>.</a:t>
            </a:r>
            <a:endParaRPr lang="ar-EG" sz="1600" b="1" dirty="0" smtClean="0">
              <a:solidFill>
                <a:srgbClr val="000000"/>
              </a:solidFill>
              <a:latin typeface="Arial" pitchFamily="34" charset="0"/>
              <a:cs typeface="Arial" pitchFamily="34" charset="0"/>
            </a:endParaRPr>
          </a:p>
          <a:p>
            <a:pPr marL="0" indent="0" algn="just" defTabSz="766816" fontAlgn="base">
              <a:spcBef>
                <a:spcPct val="0"/>
              </a:spcBef>
              <a:spcAft>
                <a:spcPts val="671"/>
              </a:spcAft>
              <a:buFont typeface="Arial" pitchFamily="34" charset="0"/>
              <a:buNone/>
            </a:pPr>
            <a:r>
              <a:rPr lang="ar-SA" sz="1600" b="1" dirty="0" smtClean="0">
                <a:solidFill>
                  <a:srgbClr val="000000"/>
                </a:solidFill>
                <a:latin typeface="Arial" pitchFamily="34" charset="0"/>
                <a:cs typeface="Arial" pitchFamily="34" charset="0"/>
              </a:rPr>
              <a:t>وتع</a:t>
            </a:r>
            <a:r>
              <a:rPr lang="ar-EG" sz="1600" b="1" dirty="0" smtClean="0">
                <a:solidFill>
                  <a:srgbClr val="000000"/>
                </a:solidFill>
                <a:latin typeface="Arial" pitchFamily="34" charset="0"/>
                <a:cs typeface="Arial" pitchFamily="34" charset="0"/>
              </a:rPr>
              <a:t>د</a:t>
            </a:r>
            <a:r>
              <a:rPr lang="ar-SA" sz="1600" b="1" dirty="0" smtClean="0">
                <a:solidFill>
                  <a:srgbClr val="000000"/>
                </a:solidFill>
                <a:latin typeface="Arial" pitchFamily="34" charset="0"/>
                <a:cs typeface="Arial" pitchFamily="34" charset="0"/>
              </a:rPr>
              <a:t> </a:t>
            </a:r>
            <a:r>
              <a:rPr lang="ar-SA" sz="1600" b="1" dirty="0">
                <a:solidFill>
                  <a:srgbClr val="000000"/>
                </a:solidFill>
                <a:latin typeface="Arial" pitchFamily="34" charset="0"/>
                <a:cs typeface="Arial" pitchFamily="34" charset="0"/>
              </a:rPr>
              <a:t>المناطق الصحراوية الأوسع انتشاراً بين كل هذه </a:t>
            </a:r>
            <a:r>
              <a:rPr lang="ar-EG" sz="1600" b="1" dirty="0" smtClean="0">
                <a:solidFill>
                  <a:srgbClr val="000000"/>
                </a:solidFill>
                <a:latin typeface="Arial" pitchFamily="34" charset="0"/>
                <a:cs typeface="Arial" pitchFamily="34" charset="0"/>
              </a:rPr>
              <a:t>الأشكال</a:t>
            </a:r>
            <a:r>
              <a:rPr lang="ar-SA" sz="1600" b="1" dirty="0" smtClean="0">
                <a:solidFill>
                  <a:srgbClr val="000000"/>
                </a:solidFill>
                <a:latin typeface="Arial" pitchFamily="34" charset="0"/>
                <a:cs typeface="Arial" pitchFamily="34" charset="0"/>
              </a:rPr>
              <a:t> </a:t>
            </a:r>
            <a:r>
              <a:rPr lang="ar-SA" sz="1600" b="1" dirty="0">
                <a:solidFill>
                  <a:srgbClr val="000000"/>
                </a:solidFill>
                <a:latin typeface="Arial" pitchFamily="34" charset="0"/>
                <a:cs typeface="Arial" pitchFamily="34" charset="0"/>
              </a:rPr>
              <a:t>التضاريسية، ففيها توجد أربع تجمعات رئيسة للرمال وأشهرها في العالم </a:t>
            </a:r>
          </a:p>
        </p:txBody>
      </p:sp>
      <p:sp>
        <p:nvSpPr>
          <p:cNvPr id="37" name="Text Box 55"/>
          <p:cNvSpPr txBox="1">
            <a:spLocks noChangeArrowheads="1"/>
          </p:cNvSpPr>
          <p:nvPr/>
        </p:nvSpPr>
        <p:spPr bwMode="auto">
          <a:xfrm flipH="1">
            <a:off x="177585" y="3018494"/>
            <a:ext cx="2075001" cy="4097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353" tIns="30353" rIns="30353" bIns="30353" numCol="1" anchor="ctr"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pPr algn="ctr" defTabSz="766816" fontAlgn="base">
              <a:spcBef>
                <a:spcPct val="0"/>
              </a:spcBef>
              <a:spcAft>
                <a:spcPct val="0"/>
              </a:spcAft>
            </a:pPr>
            <a:r>
              <a:rPr lang="ar-EG" sz="1400" b="1" dirty="0">
                <a:solidFill>
                  <a:srgbClr val="000000"/>
                </a:solidFill>
                <a:latin typeface="Arial" pitchFamily="34" charset="0"/>
                <a:cs typeface="Arial" pitchFamily="34" charset="0"/>
              </a:rPr>
              <a:t>كهف هوا </a:t>
            </a:r>
            <a:r>
              <a:rPr lang="ar-EG" sz="1400" b="1" dirty="0" err="1">
                <a:solidFill>
                  <a:srgbClr val="000000"/>
                </a:solidFill>
                <a:latin typeface="Arial" pitchFamily="34" charset="0"/>
                <a:cs typeface="Arial" pitchFamily="34" charset="0"/>
              </a:rPr>
              <a:t>أفطيح</a:t>
            </a:r>
            <a:r>
              <a:rPr lang="ar-EG" sz="1400" b="1" dirty="0">
                <a:solidFill>
                  <a:srgbClr val="000000"/>
                </a:solidFill>
                <a:latin typeface="Arial" pitchFamily="34" charset="0"/>
                <a:cs typeface="Arial" pitchFamily="34" charset="0"/>
              </a:rPr>
              <a:t> الجبل </a:t>
            </a:r>
            <a:r>
              <a:rPr lang="ar-EG" sz="1400" b="1" dirty="0" smtClean="0">
                <a:solidFill>
                  <a:srgbClr val="000000"/>
                </a:solidFill>
                <a:latin typeface="Arial" pitchFamily="34" charset="0"/>
                <a:cs typeface="Arial" pitchFamily="34" charset="0"/>
              </a:rPr>
              <a:t>الأخضر</a:t>
            </a:r>
            <a:endParaRPr lang="ar-SA" sz="1400" dirty="0">
              <a:solidFill>
                <a:prstClr val="black"/>
              </a:solidFill>
              <a:latin typeface="Arial" pitchFamily="34" charset="0"/>
            </a:endParaRPr>
          </a:p>
        </p:txBody>
      </p:sp>
      <p:pic>
        <p:nvPicPr>
          <p:cNvPr id="6" name="Picture 2" descr="E:\الجيومورفولوجيا\pic\الصحاري\صحراء السعودية.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682" y="1497409"/>
            <a:ext cx="2194560" cy="2071057"/>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E:\الجيومورفولوجيا\pic\الصحاري\الربع الخالي.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3730" y="4881063"/>
            <a:ext cx="2103120" cy="18352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4064770"/>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
          <p:cNvGrpSpPr>
            <a:grpSpLocks/>
          </p:cNvGrpSpPr>
          <p:nvPr/>
        </p:nvGrpSpPr>
        <p:grpSpPr bwMode="auto">
          <a:xfrm>
            <a:off x="832" y="48"/>
            <a:ext cx="9143346" cy="6857143"/>
            <a:chOff x="106855260" y="107967780"/>
            <a:chExt cx="6645600" cy="4285296"/>
          </a:xfrm>
        </p:grpSpPr>
        <p:sp>
          <p:nvSpPr>
            <p:cNvPr id="3" name="Rectangle 15"/>
            <p:cNvSpPr>
              <a:spLocks noChangeArrowheads="1"/>
            </p:cNvSpPr>
            <p:nvPr/>
          </p:nvSpPr>
          <p:spPr bwMode="auto">
            <a:xfrm flipH="1">
              <a:off x="106855260" y="107967780"/>
              <a:ext cx="6556992" cy="493698"/>
            </a:xfrm>
            <a:prstGeom prst="rect">
              <a:avLst/>
            </a:prstGeom>
            <a:solidFill>
              <a:srgbClr val="000000"/>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nvGrpSpPr>
            <p:cNvPr id="4" name="Group 16"/>
            <p:cNvGrpSpPr>
              <a:grpSpLocks/>
            </p:cNvGrpSpPr>
            <p:nvPr/>
          </p:nvGrpSpPr>
          <p:grpSpPr bwMode="auto">
            <a:xfrm>
              <a:off x="112947060" y="108101490"/>
              <a:ext cx="221520" cy="225428"/>
              <a:chOff x="112947060" y="108101490"/>
              <a:chExt cx="221520" cy="225428"/>
            </a:xfrm>
          </p:grpSpPr>
          <p:sp>
            <p:nvSpPr>
              <p:cNvPr id="22" name="AutoShape 17"/>
              <p:cNvSpPr>
                <a:spLocks noChangeArrowheads="1"/>
              </p:cNvSpPr>
              <p:nvPr/>
            </p:nvSpPr>
            <p:spPr bwMode="auto">
              <a:xfrm flipH="1">
                <a:off x="112947060" y="108101490"/>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23" name="AutoShape 18"/>
              <p:cNvSpPr>
                <a:spLocks noChangeArrowheads="1"/>
              </p:cNvSpPr>
              <p:nvPr/>
            </p:nvSpPr>
            <p:spPr bwMode="auto">
              <a:xfrm flipH="1">
                <a:off x="112947060" y="108192052"/>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24" name="AutoShape 19"/>
              <p:cNvSpPr>
                <a:spLocks noChangeArrowheads="1"/>
              </p:cNvSpPr>
              <p:nvPr/>
            </p:nvSpPr>
            <p:spPr bwMode="auto">
              <a:xfrm flipH="1">
                <a:off x="112947060" y="108283569"/>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sp>
          <p:nvSpPr>
            <p:cNvPr id="5" name="Rectangle 20"/>
            <p:cNvSpPr>
              <a:spLocks noChangeArrowheads="1"/>
            </p:cNvSpPr>
            <p:nvPr/>
          </p:nvSpPr>
          <p:spPr bwMode="auto">
            <a:xfrm flipH="1">
              <a:off x="106855260" y="108747196"/>
              <a:ext cx="6527735" cy="3505880"/>
            </a:xfrm>
            <a:prstGeom prst="rect">
              <a:avLst/>
            </a:prstGeom>
            <a:solidFill>
              <a:schemeClr val="bg2">
                <a:lumMod val="90000"/>
              </a:schemeClr>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7" name="Rectangle 22"/>
            <p:cNvSpPr>
              <a:spLocks noChangeArrowheads="1"/>
            </p:cNvSpPr>
            <p:nvPr/>
          </p:nvSpPr>
          <p:spPr bwMode="auto">
            <a:xfrm flipH="1">
              <a:off x="113168580" y="108747196"/>
              <a:ext cx="331631" cy="3505880"/>
            </a:xfrm>
            <a:prstGeom prst="rect">
              <a:avLst/>
            </a:prstGeom>
            <a:gradFill flip="none" rotWithShape="1">
              <a:gsLst>
                <a:gs pos="0">
                  <a:schemeClr val="bg2">
                    <a:lumMod val="90000"/>
                    <a:shade val="30000"/>
                    <a:satMod val="115000"/>
                  </a:schemeClr>
                </a:gs>
                <a:gs pos="50000">
                  <a:schemeClr val="bg2">
                    <a:lumMod val="90000"/>
                    <a:shade val="67500"/>
                    <a:satMod val="115000"/>
                  </a:schemeClr>
                </a:gs>
                <a:gs pos="100000">
                  <a:schemeClr val="bg2">
                    <a:lumMod val="90000"/>
                    <a:shade val="100000"/>
                    <a:satMod val="115000"/>
                  </a:schemeClr>
                </a:gs>
              </a:gsLst>
              <a:lin ang="0" scaled="1"/>
              <a:tileRect/>
            </a:gra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11" name="Text Box 26"/>
            <p:cNvSpPr txBox="1">
              <a:spLocks noChangeArrowheads="1"/>
            </p:cNvSpPr>
            <p:nvPr/>
          </p:nvSpPr>
          <p:spPr bwMode="auto">
            <a:xfrm flipH="1">
              <a:off x="106955225" y="108461478"/>
              <a:ext cx="6364372" cy="2857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algn="ctr" defTabSz="766816" fontAlgn="base">
                <a:spcBef>
                  <a:spcPct val="0"/>
                </a:spcBef>
                <a:spcAft>
                  <a:spcPts val="587"/>
                </a:spcAft>
              </a:pPr>
              <a:r>
                <a:rPr lang="ar-SA" sz="2400" b="1" dirty="0">
                  <a:solidFill>
                    <a:srgbClr val="000000"/>
                  </a:solidFill>
                  <a:latin typeface="Arial" pitchFamily="34" charset="0"/>
                  <a:cs typeface="Arial" pitchFamily="34" charset="0"/>
                </a:rPr>
                <a:t>المناطق الجافة</a:t>
              </a:r>
              <a:endParaRPr lang="ar-SA" sz="2400" dirty="0">
                <a:solidFill>
                  <a:srgbClr val="000000"/>
                </a:solidFill>
              </a:endParaRPr>
            </a:p>
          </p:txBody>
        </p:sp>
        <p:sp>
          <p:nvSpPr>
            <p:cNvPr id="13" name="Text Box 28"/>
            <p:cNvSpPr txBox="1">
              <a:spLocks noChangeArrowheads="1"/>
            </p:cNvSpPr>
            <p:nvPr/>
          </p:nvSpPr>
          <p:spPr bwMode="auto">
            <a:xfrm flipH="1">
              <a:off x="106943868" y="107967780"/>
              <a:ext cx="5781672" cy="4936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ctr" anchorCtr="0" compatLnSpc="1">
              <a:prstTxWarp prst="textNoShape">
                <a:avLst/>
              </a:prstTxWarp>
            </a:bodyPr>
            <a:lstStyle/>
            <a:p>
              <a:pPr algn="ctr" defTabSz="766816" fontAlgn="base">
                <a:spcBef>
                  <a:spcPct val="0"/>
                </a:spcBef>
                <a:spcAft>
                  <a:spcPct val="0"/>
                </a:spcAft>
              </a:pPr>
              <a:r>
                <a:rPr lang="ar-EG" sz="3600" cap="all" dirty="0">
                  <a:solidFill>
                    <a:srgbClr val="FFFF00"/>
                  </a:solidFill>
                  <a:effectLst>
                    <a:reflection blurRad="12700" stA="48000" endA="300" endPos="55000" dir="5400000" sy="-90000" algn="bl" rotWithShape="0"/>
                  </a:effectLst>
                  <a:latin typeface="Arial" pitchFamily="34" charset="0"/>
                  <a:cs typeface="Arial" pitchFamily="34" charset="0"/>
                </a:rPr>
                <a:t>جيومورفولوجية الأراضي الجافة</a:t>
              </a:r>
              <a:endParaRPr lang="ar-SA" sz="2300" dirty="0">
                <a:solidFill>
                  <a:srgbClr val="FFFF00"/>
                </a:solidFill>
                <a:latin typeface="Franklin Gothic Heavy" pitchFamily="34" charset="0"/>
                <a:cs typeface="Arial" pitchFamily="34" charset="0"/>
              </a:endParaRPr>
            </a:p>
          </p:txBody>
        </p:sp>
        <p:sp>
          <p:nvSpPr>
            <p:cNvPr id="20" name="Rectangle 30" hidden="1"/>
            <p:cNvSpPr>
              <a:spLocks noChangeArrowheads="1"/>
            </p:cNvSpPr>
            <p:nvPr/>
          </p:nvSpPr>
          <p:spPr bwMode="auto">
            <a:xfrm>
              <a:off x="108458176" y="109118630"/>
              <a:ext cx="675199" cy="675199"/>
            </a:xfrm>
            <a:prstGeom prst="rect">
              <a:avLst/>
            </a:prstGeom>
            <a:solidFill>
              <a:srgbClr val="FFFFFF"/>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15" name="Rectangle 32"/>
            <p:cNvSpPr>
              <a:spLocks noChangeArrowheads="1"/>
            </p:cNvSpPr>
            <p:nvPr/>
          </p:nvSpPr>
          <p:spPr bwMode="auto">
            <a:xfrm>
              <a:off x="113412252" y="107967780"/>
              <a:ext cx="88608" cy="4285296"/>
            </a:xfrm>
            <a:prstGeom prst="rect">
              <a:avLst/>
            </a:prstGeom>
            <a:solidFill>
              <a:srgbClr val="FF6600"/>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sp>
        <p:nvSpPr>
          <p:cNvPr id="27" name="AutoShape 33"/>
          <p:cNvSpPr>
            <a:spLocks noChangeArrowheads="1"/>
          </p:cNvSpPr>
          <p:nvPr/>
        </p:nvSpPr>
        <p:spPr bwMode="auto">
          <a:xfrm flipH="1">
            <a:off x="122742" y="1467792"/>
            <a:ext cx="2087057" cy="5274555"/>
          </a:xfrm>
          <a:prstGeom prst="roundRect">
            <a:avLst>
              <a:gd name="adj" fmla="val 5292"/>
            </a:avLst>
          </a:prstGeom>
          <a:solidFill>
            <a:schemeClr val="bg1"/>
          </a:solidFill>
          <a:ln w="9525" algn="in">
            <a:solidFill>
              <a:srgbClr val="FFCC0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pPr algn="just" defTabSz="766816" fontAlgn="base">
              <a:spcBef>
                <a:spcPct val="0"/>
              </a:spcBef>
              <a:spcAft>
                <a:spcPts val="671"/>
              </a:spcAft>
            </a:pPr>
            <a:r>
              <a:rPr lang="ar-EG" sz="1400" b="1" dirty="0" smtClean="0">
                <a:solidFill>
                  <a:srgbClr val="000000"/>
                </a:solidFill>
                <a:latin typeface="Arial" pitchFamily="34" charset="0"/>
                <a:cs typeface="Arial" pitchFamily="34" charset="0"/>
              </a:rPr>
              <a:t> </a:t>
            </a:r>
          </a:p>
          <a:p>
            <a:pPr algn="just" defTabSz="766816" fontAlgn="base">
              <a:spcBef>
                <a:spcPct val="0"/>
              </a:spcBef>
              <a:spcAft>
                <a:spcPts val="671"/>
              </a:spcAft>
            </a:pPr>
            <a:r>
              <a:rPr lang="ar-EG" sz="1400" b="1" dirty="0" smtClean="0">
                <a:solidFill>
                  <a:srgbClr val="000000"/>
                </a:solidFill>
                <a:latin typeface="Arial" pitchFamily="34" charset="0"/>
                <a:cs typeface="Arial" pitchFamily="34" charset="0"/>
              </a:rPr>
              <a:t>أ</a:t>
            </a:r>
            <a:r>
              <a:rPr lang="ar-SA" sz="1400" b="1" dirty="0">
                <a:solidFill>
                  <a:srgbClr val="000000"/>
                </a:solidFill>
                <a:latin typeface="Arial" pitchFamily="34" charset="0"/>
                <a:cs typeface="Arial" pitchFamily="34" charset="0"/>
              </a:rPr>
              <a:t>هم الأشكال الأرضية المميزة لطبوغرافية </a:t>
            </a:r>
            <a:r>
              <a:rPr lang="ar-SA" sz="1400" b="1" dirty="0" smtClean="0">
                <a:solidFill>
                  <a:srgbClr val="000000"/>
                </a:solidFill>
                <a:latin typeface="Arial" pitchFamily="34" charset="0"/>
                <a:cs typeface="Arial" pitchFamily="34" charset="0"/>
              </a:rPr>
              <a:t>ا</a:t>
            </a:r>
            <a:r>
              <a:rPr lang="ar-EG" sz="1400" b="1" dirty="0" smtClean="0">
                <a:solidFill>
                  <a:srgbClr val="000000"/>
                </a:solidFill>
                <a:latin typeface="Arial" pitchFamily="34" charset="0"/>
                <a:cs typeface="Arial" pitchFamily="34" charset="0"/>
              </a:rPr>
              <a:t>الأراضي الجافة</a:t>
            </a:r>
            <a:r>
              <a:rPr lang="ar-SA" sz="1400" b="1" dirty="0" smtClean="0">
                <a:solidFill>
                  <a:srgbClr val="000000"/>
                </a:solidFill>
                <a:latin typeface="Arial" pitchFamily="34" charset="0"/>
                <a:cs typeface="Arial" pitchFamily="34" charset="0"/>
              </a:rPr>
              <a:t> </a:t>
            </a:r>
            <a:r>
              <a:rPr lang="ar-SA" sz="1400" b="1" dirty="0">
                <a:solidFill>
                  <a:srgbClr val="000000"/>
                </a:solidFill>
                <a:latin typeface="Arial" pitchFamily="34" charset="0"/>
                <a:cs typeface="Arial" pitchFamily="34" charset="0"/>
              </a:rPr>
              <a:t>هي: </a:t>
            </a:r>
            <a:endParaRPr lang="ar-EG" sz="1400" b="1" dirty="0" smtClean="0">
              <a:solidFill>
                <a:srgbClr val="000000"/>
              </a:solidFill>
              <a:latin typeface="Arial" pitchFamily="34" charset="0"/>
              <a:cs typeface="Arial" pitchFamily="34" charset="0"/>
            </a:endParaRPr>
          </a:p>
          <a:p>
            <a:pPr marL="285750" indent="-285750" defTabSz="766816" fontAlgn="base">
              <a:spcBef>
                <a:spcPct val="0"/>
              </a:spcBef>
              <a:spcAft>
                <a:spcPts val="671"/>
              </a:spcAft>
              <a:buFont typeface="Wingdings" pitchFamily="2" charset="2"/>
              <a:buChar char="q"/>
            </a:pPr>
            <a:r>
              <a:rPr lang="ar-SA" sz="1400" b="1" dirty="0">
                <a:solidFill>
                  <a:srgbClr val="000000"/>
                </a:solidFill>
                <a:latin typeface="Arial" pitchFamily="34" charset="0"/>
                <a:cs typeface="Arial" pitchFamily="34" charset="0"/>
              </a:rPr>
              <a:t>الصحاري </a:t>
            </a:r>
            <a:r>
              <a:rPr lang="ar-SA" sz="1400" b="1" dirty="0" smtClean="0">
                <a:solidFill>
                  <a:srgbClr val="000000"/>
                </a:solidFill>
                <a:latin typeface="Arial" pitchFamily="34" charset="0"/>
                <a:cs typeface="Arial" pitchFamily="34" charset="0"/>
              </a:rPr>
              <a:t>الصخرية</a:t>
            </a:r>
            <a:r>
              <a:rPr lang="ar-EG" sz="1400" b="1" dirty="0" smtClean="0">
                <a:solidFill>
                  <a:srgbClr val="000000"/>
                </a:solidFill>
                <a:latin typeface="Arial" pitchFamily="34" charset="0"/>
                <a:cs typeface="Arial" pitchFamily="34" charset="0"/>
              </a:rPr>
              <a:t>                                                                        </a:t>
            </a:r>
          </a:p>
          <a:p>
            <a:pPr algn="l" defTabSz="766816" fontAlgn="base">
              <a:spcBef>
                <a:spcPct val="0"/>
              </a:spcBef>
              <a:spcAft>
                <a:spcPts val="671"/>
              </a:spcAft>
            </a:pPr>
            <a:r>
              <a:rPr lang="en-US" sz="1400" b="1" dirty="0" smtClean="0">
                <a:solidFill>
                  <a:srgbClr val="000000"/>
                </a:solidFill>
                <a:latin typeface="Arial" pitchFamily="34" charset="0"/>
                <a:cs typeface="Arial" pitchFamily="34" charset="0"/>
              </a:rPr>
              <a:t>Hamada</a:t>
            </a:r>
            <a:endParaRPr lang="ar-EG" sz="1400" b="1" dirty="0" smtClean="0">
              <a:solidFill>
                <a:srgbClr val="000000"/>
              </a:solidFill>
              <a:latin typeface="Arial" pitchFamily="34" charset="0"/>
              <a:cs typeface="Arial" pitchFamily="34" charset="0"/>
            </a:endParaRPr>
          </a:p>
          <a:p>
            <a:pPr marL="285750" indent="-285750" defTabSz="766816" fontAlgn="base">
              <a:spcBef>
                <a:spcPct val="0"/>
              </a:spcBef>
              <a:spcAft>
                <a:spcPts val="671"/>
              </a:spcAft>
              <a:buFont typeface="Wingdings" pitchFamily="2" charset="2"/>
              <a:buChar char="q"/>
            </a:pPr>
            <a:r>
              <a:rPr lang="ar-EG" sz="1400" b="1" dirty="0">
                <a:solidFill>
                  <a:srgbClr val="000000"/>
                </a:solidFill>
                <a:latin typeface="Arial" pitchFamily="34" charset="0"/>
                <a:cs typeface="Arial" pitchFamily="34" charset="0"/>
              </a:rPr>
              <a:t>الصحاري الحجرية </a:t>
            </a:r>
            <a:endParaRPr lang="ar-EG" sz="1400" b="1" dirty="0" smtClean="0">
              <a:solidFill>
                <a:srgbClr val="000000"/>
              </a:solidFill>
              <a:latin typeface="Arial" pitchFamily="34" charset="0"/>
              <a:cs typeface="Arial" pitchFamily="34" charset="0"/>
            </a:endParaRPr>
          </a:p>
          <a:p>
            <a:pPr algn="l" defTabSz="766816" fontAlgn="base">
              <a:spcBef>
                <a:spcPct val="0"/>
              </a:spcBef>
              <a:spcAft>
                <a:spcPts val="671"/>
              </a:spcAft>
            </a:pPr>
            <a:r>
              <a:rPr lang="en-US" sz="1200" b="1" dirty="0" err="1">
                <a:solidFill>
                  <a:srgbClr val="000000"/>
                </a:solidFill>
                <a:latin typeface="Arial" pitchFamily="34" charset="0"/>
                <a:cs typeface="Arial" pitchFamily="34" charset="0"/>
              </a:rPr>
              <a:t>Reg</a:t>
            </a:r>
            <a:r>
              <a:rPr lang="en-US" sz="1200" b="1" dirty="0">
                <a:solidFill>
                  <a:srgbClr val="000000"/>
                </a:solidFill>
                <a:latin typeface="Arial" pitchFamily="34" charset="0"/>
                <a:cs typeface="Arial" pitchFamily="34" charset="0"/>
              </a:rPr>
              <a:t> </a:t>
            </a:r>
            <a:endParaRPr lang="ar-EG" sz="1200" b="1" dirty="0" smtClean="0">
              <a:solidFill>
                <a:srgbClr val="000000"/>
              </a:solidFill>
              <a:latin typeface="Arial" pitchFamily="34" charset="0"/>
              <a:cs typeface="Arial" pitchFamily="34" charset="0"/>
            </a:endParaRPr>
          </a:p>
          <a:p>
            <a:pPr marL="285750" lvl="0" indent="-285750" algn="r" defTabSz="766816" fontAlgn="base">
              <a:spcBef>
                <a:spcPct val="0"/>
              </a:spcBef>
              <a:spcAft>
                <a:spcPts val="671"/>
              </a:spcAft>
              <a:buFont typeface="Wingdings" pitchFamily="2" charset="2"/>
              <a:buChar char="q"/>
            </a:pPr>
            <a:r>
              <a:rPr lang="ar-EG" sz="1400" b="1" dirty="0">
                <a:solidFill>
                  <a:srgbClr val="000000"/>
                </a:solidFill>
                <a:latin typeface="Arial" pitchFamily="34" charset="0"/>
                <a:cs typeface="Arial" pitchFamily="34" charset="0"/>
              </a:rPr>
              <a:t>الصحاري </a:t>
            </a:r>
            <a:r>
              <a:rPr lang="ar-EG" sz="1400" b="1" dirty="0" smtClean="0">
                <a:solidFill>
                  <a:srgbClr val="000000"/>
                </a:solidFill>
                <a:latin typeface="Arial" pitchFamily="34" charset="0"/>
                <a:cs typeface="Arial" pitchFamily="34" charset="0"/>
              </a:rPr>
              <a:t>الرملية</a:t>
            </a:r>
            <a:endParaRPr lang="ar-EG" sz="1400" b="1" dirty="0">
              <a:solidFill>
                <a:srgbClr val="000000"/>
              </a:solidFill>
              <a:latin typeface="Arial" pitchFamily="34" charset="0"/>
              <a:cs typeface="Arial" pitchFamily="34" charset="0"/>
            </a:endParaRPr>
          </a:p>
          <a:p>
            <a:pPr lvl="0" algn="l" defTabSz="766816" fontAlgn="base">
              <a:spcBef>
                <a:spcPct val="0"/>
              </a:spcBef>
              <a:spcAft>
                <a:spcPts val="671"/>
              </a:spcAft>
            </a:pPr>
            <a:r>
              <a:rPr lang="en-US" sz="1200" b="1" dirty="0">
                <a:solidFill>
                  <a:srgbClr val="000000"/>
                </a:solidFill>
                <a:latin typeface="Arial" pitchFamily="34" charset="0"/>
                <a:cs typeface="Arial" pitchFamily="34" charset="0"/>
              </a:rPr>
              <a:t>Erg</a:t>
            </a:r>
          </a:p>
          <a:p>
            <a:pPr marL="285750" indent="-285750" defTabSz="766816" fontAlgn="base">
              <a:spcBef>
                <a:spcPct val="0"/>
              </a:spcBef>
              <a:spcAft>
                <a:spcPts val="671"/>
              </a:spcAft>
              <a:buFont typeface="Wingdings" pitchFamily="2" charset="2"/>
              <a:buChar char="q"/>
            </a:pPr>
            <a:r>
              <a:rPr lang="ar-EG" sz="1400" b="1" dirty="0" smtClean="0">
                <a:solidFill>
                  <a:srgbClr val="000000"/>
                </a:solidFill>
                <a:latin typeface="Arial" pitchFamily="34" charset="0"/>
                <a:cs typeface="Arial" pitchFamily="34" charset="0"/>
              </a:rPr>
              <a:t>التلال المفردة</a:t>
            </a:r>
          </a:p>
          <a:p>
            <a:pPr algn="l" defTabSz="766816" fontAlgn="base">
              <a:spcBef>
                <a:spcPct val="0"/>
              </a:spcBef>
              <a:spcAft>
                <a:spcPts val="671"/>
              </a:spcAft>
            </a:pPr>
            <a:r>
              <a:rPr lang="en-US" sz="1400" b="1" dirty="0">
                <a:solidFill>
                  <a:srgbClr val="000000"/>
                </a:solidFill>
                <a:latin typeface="Arial" pitchFamily="34" charset="0"/>
                <a:cs typeface="Arial" pitchFamily="34" charset="0"/>
              </a:rPr>
              <a:t>Hills Deserts </a:t>
            </a:r>
          </a:p>
          <a:p>
            <a:pPr marL="285750" indent="-285750" defTabSz="766816" fontAlgn="base">
              <a:spcBef>
                <a:spcPct val="0"/>
              </a:spcBef>
              <a:spcAft>
                <a:spcPts val="671"/>
              </a:spcAft>
              <a:buFont typeface="Wingdings" pitchFamily="2" charset="2"/>
              <a:buChar char="q"/>
            </a:pPr>
            <a:r>
              <a:rPr lang="ar-EG" sz="1400" b="1" dirty="0" smtClean="0">
                <a:solidFill>
                  <a:srgbClr val="000000"/>
                </a:solidFill>
                <a:latin typeface="Arial" pitchFamily="34" charset="0"/>
                <a:cs typeface="Arial" pitchFamily="34" charset="0"/>
              </a:rPr>
              <a:t>رواسب </a:t>
            </a:r>
            <a:r>
              <a:rPr lang="ar-EG" sz="1400" b="1" dirty="0" err="1">
                <a:solidFill>
                  <a:srgbClr val="000000"/>
                </a:solidFill>
                <a:latin typeface="Arial" pitchFamily="34" charset="0"/>
                <a:cs typeface="Arial" pitchFamily="34" charset="0"/>
              </a:rPr>
              <a:t>اللويس</a:t>
            </a:r>
            <a:endParaRPr lang="ar-EG" sz="1400" b="1" dirty="0">
              <a:solidFill>
                <a:srgbClr val="000000"/>
              </a:solidFill>
              <a:latin typeface="Arial" pitchFamily="34" charset="0"/>
              <a:cs typeface="Arial" pitchFamily="34" charset="0"/>
            </a:endParaRPr>
          </a:p>
          <a:p>
            <a:pPr algn="l" defTabSz="766816" fontAlgn="base">
              <a:spcBef>
                <a:spcPct val="0"/>
              </a:spcBef>
              <a:spcAft>
                <a:spcPts val="671"/>
              </a:spcAft>
            </a:pPr>
            <a:r>
              <a:rPr lang="en-US" sz="1400" b="1" dirty="0">
                <a:solidFill>
                  <a:srgbClr val="000000"/>
                </a:solidFill>
                <a:latin typeface="Arial" pitchFamily="34" charset="0"/>
                <a:cs typeface="Arial" pitchFamily="34" charset="0"/>
              </a:rPr>
              <a:t>Loess soil </a:t>
            </a:r>
          </a:p>
          <a:p>
            <a:pPr marL="285750" indent="-285750" algn="just" defTabSz="766816" fontAlgn="base">
              <a:spcBef>
                <a:spcPct val="0"/>
              </a:spcBef>
              <a:spcAft>
                <a:spcPts val="671"/>
              </a:spcAft>
              <a:buFont typeface="Wingdings" pitchFamily="2" charset="2"/>
              <a:buChar char="q"/>
            </a:pPr>
            <a:r>
              <a:rPr lang="ar-EG" sz="1400" b="1" dirty="0">
                <a:solidFill>
                  <a:srgbClr val="000000"/>
                </a:solidFill>
                <a:latin typeface="Arial" pitchFamily="34" charset="0"/>
                <a:cs typeface="Arial" pitchFamily="34" charset="0"/>
              </a:rPr>
              <a:t>الكثبان الرملية </a:t>
            </a:r>
            <a:endParaRPr lang="ar-EG" sz="1400" b="1" dirty="0" smtClean="0">
              <a:solidFill>
                <a:srgbClr val="000000"/>
              </a:solidFill>
              <a:latin typeface="Arial" pitchFamily="34" charset="0"/>
              <a:cs typeface="Arial" pitchFamily="34" charset="0"/>
            </a:endParaRPr>
          </a:p>
          <a:p>
            <a:pPr algn="l" defTabSz="766816" fontAlgn="base">
              <a:spcBef>
                <a:spcPct val="0"/>
              </a:spcBef>
              <a:spcAft>
                <a:spcPts val="671"/>
              </a:spcAft>
            </a:pPr>
            <a:r>
              <a:rPr lang="en-US" sz="1400" b="1" dirty="0">
                <a:solidFill>
                  <a:srgbClr val="000000"/>
                </a:solidFill>
                <a:latin typeface="Arial" pitchFamily="34" charset="0"/>
                <a:cs typeface="Arial" pitchFamily="34" charset="0"/>
              </a:rPr>
              <a:t>Sand dunes</a:t>
            </a:r>
          </a:p>
          <a:p>
            <a:pPr algn="just" defTabSz="766816" fontAlgn="base">
              <a:spcBef>
                <a:spcPct val="0"/>
              </a:spcBef>
              <a:spcAft>
                <a:spcPts val="671"/>
              </a:spcAft>
            </a:pPr>
            <a:endParaRPr lang="ar-SA" sz="1400" b="1" dirty="0">
              <a:solidFill>
                <a:srgbClr val="000000"/>
              </a:solidFill>
              <a:latin typeface="Arial" pitchFamily="34" charset="0"/>
              <a:cs typeface="Arial" pitchFamily="34" charset="0"/>
            </a:endParaRPr>
          </a:p>
        </p:txBody>
      </p:sp>
      <p:sp>
        <p:nvSpPr>
          <p:cNvPr id="29" name="AutoShape 35"/>
          <p:cNvSpPr>
            <a:spLocks noChangeArrowheads="1"/>
          </p:cNvSpPr>
          <p:nvPr/>
        </p:nvSpPr>
        <p:spPr bwMode="auto">
          <a:xfrm>
            <a:off x="2320479" y="1467792"/>
            <a:ext cx="4537522" cy="5252431"/>
          </a:xfrm>
          <a:prstGeom prst="roundRect">
            <a:avLst>
              <a:gd name="adj" fmla="val 4056"/>
            </a:avLst>
          </a:prstGeom>
          <a:solidFill>
            <a:srgbClr val="FFFFFF"/>
          </a:solidFill>
          <a:ln w="9525" algn="in">
            <a:solidFill>
              <a:srgbClr val="FFC00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30" name="Line 36"/>
          <p:cNvSpPr>
            <a:spLocks noChangeShapeType="1"/>
          </p:cNvSpPr>
          <p:nvPr/>
        </p:nvSpPr>
        <p:spPr bwMode="auto">
          <a:xfrm flipV="1">
            <a:off x="134466" y="1445431"/>
            <a:ext cx="0" cy="476107"/>
          </a:xfrm>
          <a:prstGeom prst="line">
            <a:avLst/>
          </a:prstGeom>
          <a:noFill/>
          <a:ln w="9525" algn="ctr">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33" name="Rectangle 39"/>
          <p:cNvSpPr>
            <a:spLocks noChangeArrowheads="1"/>
          </p:cNvSpPr>
          <p:nvPr/>
        </p:nvSpPr>
        <p:spPr bwMode="auto">
          <a:xfrm>
            <a:off x="2353044" y="1404812"/>
            <a:ext cx="6293430" cy="54411"/>
          </a:xfrm>
          <a:prstGeom prst="rect">
            <a:avLst/>
          </a:prstGeom>
          <a:solidFill>
            <a:srgbClr val="FFFFFF"/>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34" name="Line 40"/>
          <p:cNvSpPr>
            <a:spLocks noChangeShapeType="1"/>
          </p:cNvSpPr>
          <p:nvPr/>
        </p:nvSpPr>
        <p:spPr bwMode="auto">
          <a:xfrm>
            <a:off x="134467" y="1467792"/>
            <a:ext cx="8545155" cy="0"/>
          </a:xfrm>
          <a:prstGeom prst="line">
            <a:avLst/>
          </a:prstGeom>
          <a:noFill/>
          <a:ln w="9525" algn="ctr">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53" name="Text Box 59"/>
          <p:cNvSpPr txBox="1">
            <a:spLocks noChangeArrowheads="1"/>
          </p:cNvSpPr>
          <p:nvPr/>
        </p:nvSpPr>
        <p:spPr bwMode="auto">
          <a:xfrm flipH="1">
            <a:off x="2353041" y="1577367"/>
            <a:ext cx="4504957" cy="51428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353" tIns="30353" rIns="30353" bIns="3035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pPr algn="just" defTabSz="766816" fontAlgn="base">
              <a:spcBef>
                <a:spcPct val="0"/>
              </a:spcBef>
              <a:spcAft>
                <a:spcPct val="0"/>
              </a:spcAft>
            </a:pPr>
            <a:r>
              <a:rPr lang="ar-EG" sz="2200" b="1" dirty="0" smtClean="0">
                <a:solidFill>
                  <a:prstClr val="black"/>
                </a:solidFill>
                <a:latin typeface="Arial" pitchFamily="34" charset="0"/>
                <a:cs typeface="Arial" pitchFamily="34" charset="0"/>
              </a:rPr>
              <a:t>     </a:t>
            </a:r>
            <a:r>
              <a:rPr lang="ar-EG" sz="2000" b="1" dirty="0">
                <a:solidFill>
                  <a:prstClr val="black"/>
                </a:solidFill>
                <a:latin typeface="Arial" pitchFamily="34" charset="0"/>
                <a:cs typeface="Arial" pitchFamily="34" charset="0"/>
              </a:rPr>
              <a:t>تُعرّف المناطق الجافة وفق معدل هطول الأمطار، بأنها تلك المناطق التي يقل المعدل السنوي للأمطار فيها عن 250 ملم/ السنة وهي تمثل 43% من مجموع اليابسة. وهى ليست بالضرورة أن تكون مغطاة بالرمال، فمساحة الصَحَارىَ المغطاة بالكثبان الرملية لا تشكل أكثر من 20% من مساحة اليابسة في العالم</a:t>
            </a:r>
            <a:r>
              <a:rPr lang="ar-EG" sz="2000" b="1" dirty="0" smtClean="0">
                <a:solidFill>
                  <a:prstClr val="black"/>
                </a:solidFill>
                <a:latin typeface="Arial" pitchFamily="34" charset="0"/>
                <a:cs typeface="Arial" pitchFamily="34" charset="0"/>
              </a:rPr>
              <a:t>. وتتركز </a:t>
            </a:r>
            <a:r>
              <a:rPr lang="ar-EG" sz="2000" b="1" dirty="0">
                <a:solidFill>
                  <a:prstClr val="black"/>
                </a:solidFill>
                <a:latin typeface="Arial" pitchFamily="34" charset="0"/>
                <a:cs typeface="Arial" pitchFamily="34" charset="0"/>
              </a:rPr>
              <a:t>المناطق الجافة بين دائرتي عرض 15° و 50°، شمال وجنوب خط الاستواء. ويقع الوطن العربي ضمن حزام المناطق الجافة وشبه الجافة، وقد تم تصنيف المناطق الجافة في العالم وفقاً لمعدل الأمطار إلى ثلاثة أقسام رئيسية</a:t>
            </a:r>
            <a:r>
              <a:rPr lang="ar-EG" sz="2000" b="1" dirty="0" smtClean="0">
                <a:solidFill>
                  <a:prstClr val="black"/>
                </a:solidFill>
                <a:latin typeface="Arial" pitchFamily="34" charset="0"/>
                <a:cs typeface="Arial" pitchFamily="34" charset="0"/>
              </a:rPr>
              <a:t>:</a:t>
            </a:r>
          </a:p>
          <a:p>
            <a:pPr marL="285750" indent="-285750" algn="just" defTabSz="766816" fontAlgn="base">
              <a:spcBef>
                <a:spcPct val="0"/>
              </a:spcBef>
              <a:spcAft>
                <a:spcPct val="0"/>
              </a:spcAft>
              <a:buFont typeface="Wingdings" pitchFamily="2" charset="2"/>
              <a:buChar char="v"/>
            </a:pPr>
            <a:r>
              <a:rPr lang="ar-SA" sz="1800" b="1" dirty="0">
                <a:solidFill>
                  <a:prstClr val="black"/>
                </a:solidFill>
                <a:latin typeface="Arial" pitchFamily="34" charset="0"/>
                <a:cs typeface="Arial" pitchFamily="34" charset="0"/>
              </a:rPr>
              <a:t> </a:t>
            </a:r>
            <a:r>
              <a:rPr lang="ar-SA" sz="2000" b="1" dirty="0">
                <a:solidFill>
                  <a:srgbClr val="FF0000"/>
                </a:solidFill>
                <a:latin typeface="Arial" pitchFamily="34" charset="0"/>
                <a:cs typeface="Arial" pitchFamily="34" charset="0"/>
              </a:rPr>
              <a:t>منطقة </a:t>
            </a:r>
            <a:r>
              <a:rPr lang="ar-EG" sz="2000" b="1" dirty="0" smtClean="0">
                <a:solidFill>
                  <a:srgbClr val="FF0000"/>
                </a:solidFill>
                <a:latin typeface="Arial" pitchFamily="34" charset="0"/>
                <a:cs typeface="Arial" pitchFamily="34" charset="0"/>
              </a:rPr>
              <a:t>جافة</a:t>
            </a:r>
            <a:r>
              <a:rPr lang="ar-SA" sz="2000" b="1" dirty="0" smtClean="0">
                <a:solidFill>
                  <a:srgbClr val="FF0000"/>
                </a:solidFill>
                <a:latin typeface="Arial" pitchFamily="34" charset="0"/>
                <a:cs typeface="Arial" pitchFamily="34" charset="0"/>
              </a:rPr>
              <a:t> جداً</a:t>
            </a:r>
            <a:r>
              <a:rPr lang="ar-EG" sz="1800" b="1" dirty="0" smtClean="0">
                <a:solidFill>
                  <a:prstClr val="black"/>
                </a:solidFill>
                <a:latin typeface="Arial" pitchFamily="34" charset="0"/>
                <a:cs typeface="Arial" pitchFamily="34" charset="0"/>
              </a:rPr>
              <a:t>:</a:t>
            </a:r>
            <a:r>
              <a:rPr lang="ar-SA" sz="1800" b="1" dirty="0" smtClean="0">
                <a:solidFill>
                  <a:prstClr val="black"/>
                </a:solidFill>
                <a:latin typeface="Arial" pitchFamily="34" charset="0"/>
                <a:cs typeface="Arial" pitchFamily="34" charset="0"/>
              </a:rPr>
              <a:t> </a:t>
            </a:r>
            <a:r>
              <a:rPr lang="ar-SA" sz="1800" b="1" dirty="0">
                <a:solidFill>
                  <a:prstClr val="black"/>
                </a:solidFill>
                <a:latin typeface="Arial" pitchFamily="34" charset="0"/>
                <a:cs typeface="Arial" pitchFamily="34" charset="0"/>
              </a:rPr>
              <a:t>وهى التي لا تسقط عليها أمطار لمدة 12 شهر </a:t>
            </a:r>
            <a:r>
              <a:rPr lang="ar-SA" sz="1800" b="1" dirty="0" smtClean="0">
                <a:solidFill>
                  <a:prstClr val="black"/>
                </a:solidFill>
                <a:latin typeface="Arial" pitchFamily="34" charset="0"/>
                <a:cs typeface="Arial" pitchFamily="34" charset="0"/>
              </a:rPr>
              <a:t>متواصلة.</a:t>
            </a:r>
            <a:endParaRPr lang="ar-EG" sz="1800" b="1" dirty="0" smtClean="0">
              <a:solidFill>
                <a:prstClr val="black"/>
              </a:solidFill>
              <a:latin typeface="Arial" pitchFamily="34" charset="0"/>
              <a:cs typeface="Arial" pitchFamily="34" charset="0"/>
            </a:endParaRPr>
          </a:p>
          <a:p>
            <a:pPr marL="285750" indent="-285750" algn="just" defTabSz="766816" fontAlgn="base">
              <a:spcBef>
                <a:spcPct val="0"/>
              </a:spcBef>
              <a:spcAft>
                <a:spcPct val="0"/>
              </a:spcAft>
              <a:buFont typeface="Wingdings" pitchFamily="2" charset="2"/>
              <a:buChar char="v"/>
            </a:pPr>
            <a:r>
              <a:rPr lang="ar-SA" sz="2000" b="1" dirty="0" smtClean="0">
                <a:solidFill>
                  <a:srgbClr val="FF0000"/>
                </a:solidFill>
                <a:latin typeface="Arial" pitchFamily="34" charset="0"/>
                <a:cs typeface="Arial" pitchFamily="34" charset="0"/>
              </a:rPr>
              <a:t>منطقة </a:t>
            </a:r>
            <a:r>
              <a:rPr lang="ar-EG" sz="2000" b="1" dirty="0" smtClean="0">
                <a:solidFill>
                  <a:srgbClr val="FF0000"/>
                </a:solidFill>
                <a:latin typeface="Arial" pitchFamily="34" charset="0"/>
                <a:cs typeface="Arial" pitchFamily="34" charset="0"/>
              </a:rPr>
              <a:t>جافة</a:t>
            </a:r>
            <a:r>
              <a:rPr lang="ar-EG" sz="1800" b="1" dirty="0">
                <a:solidFill>
                  <a:prstClr val="black"/>
                </a:solidFill>
                <a:latin typeface="Arial" pitchFamily="34" charset="0"/>
                <a:cs typeface="Arial" pitchFamily="34" charset="0"/>
              </a:rPr>
              <a:t>:</a:t>
            </a:r>
            <a:r>
              <a:rPr lang="ar-SA" sz="1800" b="1" dirty="0" smtClean="0">
                <a:solidFill>
                  <a:prstClr val="black"/>
                </a:solidFill>
                <a:latin typeface="Arial" pitchFamily="34" charset="0"/>
                <a:cs typeface="Arial" pitchFamily="34" charset="0"/>
              </a:rPr>
              <a:t> </a:t>
            </a:r>
            <a:r>
              <a:rPr lang="ar-SA" sz="1800" b="1" dirty="0">
                <a:solidFill>
                  <a:prstClr val="black"/>
                </a:solidFill>
                <a:latin typeface="Arial" pitchFamily="34" charset="0"/>
                <a:cs typeface="Arial" pitchFamily="34" charset="0"/>
              </a:rPr>
              <a:t>وهى التي تسقط عليها أمطار </a:t>
            </a:r>
            <a:r>
              <a:rPr lang="ar-SA" sz="1800" b="1" dirty="0" smtClean="0">
                <a:solidFill>
                  <a:prstClr val="black"/>
                </a:solidFill>
                <a:latin typeface="Arial" pitchFamily="34" charset="0"/>
                <a:cs typeface="Arial" pitchFamily="34" charset="0"/>
              </a:rPr>
              <a:t>بم</a:t>
            </a:r>
            <a:r>
              <a:rPr lang="ar-EG" sz="1800" b="1" dirty="0" smtClean="0">
                <a:solidFill>
                  <a:prstClr val="black"/>
                </a:solidFill>
                <a:latin typeface="Arial" pitchFamily="34" charset="0"/>
                <a:cs typeface="Arial" pitchFamily="34" charset="0"/>
              </a:rPr>
              <a:t>توسط</a:t>
            </a:r>
            <a:r>
              <a:rPr lang="ar-SA" sz="1800" b="1" dirty="0" smtClean="0">
                <a:solidFill>
                  <a:prstClr val="black"/>
                </a:solidFill>
                <a:latin typeface="Arial" pitchFamily="34" charset="0"/>
                <a:cs typeface="Arial" pitchFamily="34" charset="0"/>
              </a:rPr>
              <a:t> </a:t>
            </a:r>
            <a:r>
              <a:rPr lang="ar-SA" sz="1800" b="1" dirty="0">
                <a:solidFill>
                  <a:prstClr val="black"/>
                </a:solidFill>
                <a:latin typeface="Arial" pitchFamily="34" charset="0"/>
                <a:cs typeface="Arial" pitchFamily="34" charset="0"/>
              </a:rPr>
              <a:t>يقل عن 250 </a:t>
            </a:r>
            <a:r>
              <a:rPr lang="ar-SA" sz="1800" b="1" dirty="0" smtClean="0">
                <a:solidFill>
                  <a:prstClr val="black"/>
                </a:solidFill>
                <a:latin typeface="Arial" pitchFamily="34" charset="0"/>
                <a:cs typeface="Arial" pitchFamily="34" charset="0"/>
              </a:rPr>
              <a:t>م</a:t>
            </a:r>
            <a:r>
              <a:rPr lang="ar-EG" sz="1800" b="1" dirty="0" smtClean="0">
                <a:solidFill>
                  <a:prstClr val="black"/>
                </a:solidFill>
                <a:latin typeface="Arial" pitchFamily="34" charset="0"/>
                <a:cs typeface="Arial" pitchFamily="34" charset="0"/>
              </a:rPr>
              <a:t>ل</a:t>
            </a:r>
            <a:r>
              <a:rPr lang="ar-SA" sz="1800" b="1" dirty="0" smtClean="0">
                <a:solidFill>
                  <a:prstClr val="black"/>
                </a:solidFill>
                <a:latin typeface="Arial" pitchFamily="34" charset="0"/>
                <a:cs typeface="Arial" pitchFamily="34" charset="0"/>
              </a:rPr>
              <a:t>م </a:t>
            </a:r>
            <a:r>
              <a:rPr lang="ar-SA" sz="1800" b="1" dirty="0">
                <a:solidFill>
                  <a:prstClr val="black"/>
                </a:solidFill>
                <a:latin typeface="Arial" pitchFamily="34" charset="0"/>
                <a:cs typeface="Arial" pitchFamily="34" charset="0"/>
              </a:rPr>
              <a:t>في </a:t>
            </a:r>
            <a:r>
              <a:rPr lang="ar-SA" sz="1800" b="1" dirty="0" smtClean="0">
                <a:solidFill>
                  <a:prstClr val="black"/>
                </a:solidFill>
                <a:latin typeface="Arial" pitchFamily="34" charset="0"/>
                <a:cs typeface="Arial" pitchFamily="34" charset="0"/>
              </a:rPr>
              <a:t>السنة.</a:t>
            </a:r>
            <a:endParaRPr lang="ar-EG" sz="1800" b="1" dirty="0" smtClean="0">
              <a:solidFill>
                <a:prstClr val="black"/>
              </a:solidFill>
              <a:latin typeface="Arial" pitchFamily="34" charset="0"/>
              <a:cs typeface="Arial" pitchFamily="34" charset="0"/>
            </a:endParaRPr>
          </a:p>
          <a:p>
            <a:pPr marL="285750" indent="-285750" algn="just" defTabSz="766816" fontAlgn="base">
              <a:spcBef>
                <a:spcPct val="0"/>
              </a:spcBef>
              <a:spcAft>
                <a:spcPct val="0"/>
              </a:spcAft>
              <a:buFont typeface="Wingdings" pitchFamily="2" charset="2"/>
              <a:buChar char="v"/>
            </a:pPr>
            <a:r>
              <a:rPr lang="ar-SA" sz="2000" b="1" dirty="0" smtClean="0">
                <a:solidFill>
                  <a:srgbClr val="FF0000"/>
                </a:solidFill>
                <a:latin typeface="Arial" pitchFamily="34" charset="0"/>
                <a:cs typeface="Arial" pitchFamily="34" charset="0"/>
              </a:rPr>
              <a:t>منطقة </a:t>
            </a:r>
            <a:r>
              <a:rPr lang="ar-SA" sz="2000" b="1" dirty="0">
                <a:solidFill>
                  <a:srgbClr val="FF0000"/>
                </a:solidFill>
                <a:latin typeface="Arial" pitchFamily="34" charset="0"/>
                <a:cs typeface="Arial" pitchFamily="34" charset="0"/>
              </a:rPr>
              <a:t>شبه </a:t>
            </a:r>
            <a:r>
              <a:rPr lang="ar-EG" sz="2000" b="1" dirty="0" smtClean="0">
                <a:solidFill>
                  <a:srgbClr val="FF0000"/>
                </a:solidFill>
                <a:latin typeface="Arial" pitchFamily="34" charset="0"/>
                <a:cs typeface="Arial" pitchFamily="34" charset="0"/>
              </a:rPr>
              <a:t>جافة</a:t>
            </a:r>
            <a:r>
              <a:rPr lang="ar-EG" sz="1800" b="1" dirty="0">
                <a:solidFill>
                  <a:prstClr val="black"/>
                </a:solidFill>
                <a:latin typeface="Arial" pitchFamily="34" charset="0"/>
                <a:cs typeface="Arial" pitchFamily="34" charset="0"/>
              </a:rPr>
              <a:t>:</a:t>
            </a:r>
            <a:r>
              <a:rPr lang="ar-SA" sz="1800" b="1" dirty="0" smtClean="0">
                <a:solidFill>
                  <a:prstClr val="black"/>
                </a:solidFill>
                <a:latin typeface="Arial" pitchFamily="34" charset="0"/>
                <a:cs typeface="Arial" pitchFamily="34" charset="0"/>
              </a:rPr>
              <a:t> </a:t>
            </a:r>
            <a:r>
              <a:rPr lang="ar-SA" sz="1800" b="1" dirty="0">
                <a:solidFill>
                  <a:prstClr val="black"/>
                </a:solidFill>
                <a:latin typeface="Arial" pitchFamily="34" charset="0"/>
                <a:cs typeface="Arial" pitchFamily="34" charset="0"/>
              </a:rPr>
              <a:t>وهى التي تسقط عليها أمطار </a:t>
            </a:r>
            <a:r>
              <a:rPr lang="ar-SA" sz="1800" b="1" dirty="0" smtClean="0">
                <a:solidFill>
                  <a:prstClr val="black"/>
                </a:solidFill>
                <a:latin typeface="Arial" pitchFamily="34" charset="0"/>
                <a:cs typeface="Arial" pitchFamily="34" charset="0"/>
              </a:rPr>
              <a:t>بم</a:t>
            </a:r>
            <a:r>
              <a:rPr lang="ar-EG" sz="1800" b="1" dirty="0" smtClean="0">
                <a:solidFill>
                  <a:prstClr val="black"/>
                </a:solidFill>
                <a:latin typeface="Arial" pitchFamily="34" charset="0"/>
                <a:cs typeface="Arial" pitchFamily="34" charset="0"/>
              </a:rPr>
              <a:t>توسط</a:t>
            </a:r>
            <a:r>
              <a:rPr lang="ar-SA" sz="1800" b="1" dirty="0" smtClean="0">
                <a:solidFill>
                  <a:prstClr val="black"/>
                </a:solidFill>
                <a:latin typeface="Arial" pitchFamily="34" charset="0"/>
                <a:cs typeface="Arial" pitchFamily="34" charset="0"/>
              </a:rPr>
              <a:t> </a:t>
            </a:r>
            <a:r>
              <a:rPr lang="ar-SA" sz="1800" b="1" dirty="0">
                <a:solidFill>
                  <a:prstClr val="black"/>
                </a:solidFill>
                <a:latin typeface="Arial" pitchFamily="34" charset="0"/>
                <a:cs typeface="Arial" pitchFamily="34" charset="0"/>
              </a:rPr>
              <a:t>يتراوح بين 250-500 </a:t>
            </a:r>
            <a:r>
              <a:rPr lang="ar-SA" sz="1800" b="1" dirty="0" smtClean="0">
                <a:solidFill>
                  <a:prstClr val="black"/>
                </a:solidFill>
                <a:latin typeface="Arial" pitchFamily="34" charset="0"/>
                <a:cs typeface="Arial" pitchFamily="34" charset="0"/>
              </a:rPr>
              <a:t>م</a:t>
            </a:r>
            <a:r>
              <a:rPr lang="ar-EG" sz="1800" b="1" dirty="0" smtClean="0">
                <a:solidFill>
                  <a:prstClr val="black"/>
                </a:solidFill>
                <a:latin typeface="Arial" pitchFamily="34" charset="0"/>
                <a:cs typeface="Arial" pitchFamily="34" charset="0"/>
              </a:rPr>
              <a:t>ل</a:t>
            </a:r>
            <a:r>
              <a:rPr lang="ar-SA" sz="1800" b="1" dirty="0" smtClean="0">
                <a:solidFill>
                  <a:prstClr val="black"/>
                </a:solidFill>
                <a:latin typeface="Arial" pitchFamily="34" charset="0"/>
                <a:cs typeface="Arial" pitchFamily="34" charset="0"/>
              </a:rPr>
              <a:t>م </a:t>
            </a:r>
            <a:r>
              <a:rPr lang="ar-SA" sz="1800" b="1" dirty="0">
                <a:solidFill>
                  <a:prstClr val="black"/>
                </a:solidFill>
                <a:latin typeface="Arial" pitchFamily="34" charset="0"/>
                <a:cs typeface="Arial" pitchFamily="34" charset="0"/>
              </a:rPr>
              <a:t>في </a:t>
            </a:r>
            <a:r>
              <a:rPr lang="ar-SA" sz="1800" b="1" dirty="0" smtClean="0">
                <a:solidFill>
                  <a:prstClr val="black"/>
                </a:solidFill>
                <a:latin typeface="Arial" pitchFamily="34" charset="0"/>
                <a:cs typeface="Arial" pitchFamily="34" charset="0"/>
              </a:rPr>
              <a:t>السنة</a:t>
            </a:r>
            <a:r>
              <a:rPr lang="ar-EG" sz="1800" b="1" dirty="0" smtClean="0">
                <a:solidFill>
                  <a:prstClr val="black"/>
                </a:solidFill>
                <a:latin typeface="Arial" pitchFamily="34" charset="0"/>
                <a:cs typeface="Arial" pitchFamily="34" charset="0"/>
              </a:rPr>
              <a:t>.</a:t>
            </a:r>
            <a:endParaRPr lang="ar-SA" sz="1800" b="1" dirty="0">
              <a:solidFill>
                <a:prstClr val="black"/>
              </a:solidFill>
              <a:latin typeface="Arial" pitchFamily="34" charset="0"/>
              <a:cs typeface="Arial" pitchFamily="34" charset="0"/>
            </a:endParaRPr>
          </a:p>
        </p:txBody>
      </p:sp>
      <p:grpSp>
        <p:nvGrpSpPr>
          <p:cNvPr id="28" name="مجموعة 27"/>
          <p:cNvGrpSpPr/>
          <p:nvPr/>
        </p:nvGrpSpPr>
        <p:grpSpPr>
          <a:xfrm>
            <a:off x="7010497" y="1577366"/>
            <a:ext cx="1856376" cy="5142857"/>
            <a:chOff x="9108777" y="1656234"/>
            <a:chExt cx="2412000" cy="5400000"/>
          </a:xfrm>
        </p:grpSpPr>
        <p:pic>
          <p:nvPicPr>
            <p:cNvPr id="31" name="Picture 2"/>
            <p:cNvPicPr>
              <a:picLocks noChangeArrowheads="1"/>
            </p:cNvPicPr>
            <p:nvPr/>
          </p:nvPicPr>
          <p:blipFill rotWithShape="1">
            <a:blip r:embed="rId3">
              <a:extLst>
                <a:ext uri="{28A0092B-C50C-407E-A947-70E740481C1C}">
                  <a14:useLocalDpi xmlns:a14="http://schemas.microsoft.com/office/drawing/2010/main" val="0"/>
                </a:ext>
              </a:extLst>
            </a:blip>
            <a:srcRect l="70330" t="4544" r="4217" b="4453"/>
            <a:stretch/>
          </p:blipFill>
          <p:spPr bwMode="auto">
            <a:xfrm>
              <a:off x="9108777" y="1656234"/>
              <a:ext cx="2412000" cy="54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عنصر نائب للنص 8"/>
            <p:cNvSpPr txBox="1">
              <a:spLocks/>
            </p:cNvSpPr>
            <p:nvPr/>
          </p:nvSpPr>
          <p:spPr>
            <a:xfrm>
              <a:off x="9145041" y="1944770"/>
              <a:ext cx="2375736" cy="4776070"/>
            </a:xfrm>
            <a:prstGeom prst="rect">
              <a:avLst/>
            </a:prstGeom>
            <a:ln>
              <a:solidFill>
                <a:schemeClr val="accent1"/>
              </a:solidFill>
            </a:ln>
          </p:spPr>
          <p:txBody>
            <a:bodyPr/>
            <a:lstStyle>
              <a:lvl1pPr marL="408874" indent="-408874" algn="r" defTabSz="1090331" rtl="1" eaLnBrk="1" latinLnBrk="0" hangingPunct="1">
                <a:spcBef>
                  <a:spcPct val="20000"/>
                </a:spcBef>
                <a:buFont typeface="Arial" pitchFamily="34" charset="0"/>
                <a:buChar char="•"/>
                <a:defRPr sz="3800" kern="1200">
                  <a:solidFill>
                    <a:schemeClr val="tx1"/>
                  </a:solidFill>
                  <a:latin typeface="+mn-lt"/>
                  <a:ea typeface="+mn-ea"/>
                  <a:cs typeface="+mn-cs"/>
                </a:defRPr>
              </a:lvl1pPr>
              <a:lvl2pPr marL="885894" indent="-340728" algn="r" defTabSz="1090331" rtl="1" eaLnBrk="1" latinLnBrk="0" hangingPunct="1">
                <a:spcBef>
                  <a:spcPct val="20000"/>
                </a:spcBef>
                <a:buFont typeface="Arial" pitchFamily="34" charset="0"/>
                <a:buChar char="–"/>
                <a:defRPr sz="3300" kern="1200">
                  <a:solidFill>
                    <a:schemeClr val="tx1"/>
                  </a:solidFill>
                  <a:latin typeface="+mn-lt"/>
                  <a:ea typeface="+mn-ea"/>
                  <a:cs typeface="+mn-cs"/>
                </a:defRPr>
              </a:lvl2pPr>
              <a:lvl3pPr marL="1362913" indent="-272583" algn="r" defTabSz="1090331" rtl="1" eaLnBrk="1" latinLnBrk="0" hangingPunct="1">
                <a:spcBef>
                  <a:spcPct val="20000"/>
                </a:spcBef>
                <a:buFont typeface="Arial" pitchFamily="34" charset="0"/>
                <a:buChar char="•"/>
                <a:defRPr sz="2900" kern="1200">
                  <a:solidFill>
                    <a:schemeClr val="tx1"/>
                  </a:solidFill>
                  <a:latin typeface="+mn-lt"/>
                  <a:ea typeface="+mn-ea"/>
                  <a:cs typeface="+mn-cs"/>
                </a:defRPr>
              </a:lvl3pPr>
              <a:lvl4pPr marL="1908078"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4pPr>
              <a:lvl5pPr marL="2453244"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5pPr>
              <a:lvl6pPr marL="2998409"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6pPr>
              <a:lvl7pPr marL="3543574"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7pPr>
              <a:lvl8pPr marL="4088740"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8pPr>
              <a:lvl9pPr marL="4633905"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just" defTabSz="766816" fontAlgn="base">
                <a:spcBef>
                  <a:spcPct val="0"/>
                </a:spcBef>
                <a:spcAft>
                  <a:spcPts val="671"/>
                </a:spcAft>
                <a:buFont typeface="Arial" pitchFamily="34" charset="0"/>
                <a:buNone/>
              </a:pPr>
              <a:r>
                <a:rPr lang="ar-EG" sz="1600" b="1" dirty="0" smtClean="0">
                  <a:solidFill>
                    <a:srgbClr val="000000"/>
                  </a:solidFill>
                  <a:latin typeface="Arial" pitchFamily="34" charset="0"/>
                  <a:cs typeface="Arial" pitchFamily="34" charset="0"/>
                </a:rPr>
                <a:t>    </a:t>
              </a:r>
              <a:r>
                <a:rPr lang="ar-EG" sz="1300" b="1" dirty="0" smtClean="0">
                  <a:solidFill>
                    <a:srgbClr val="000000"/>
                  </a:solidFill>
                  <a:latin typeface="Arial" pitchFamily="34" charset="0"/>
                  <a:cs typeface="Arial" pitchFamily="34" charset="0"/>
                </a:rPr>
                <a:t>تنحصر </a:t>
              </a:r>
              <a:r>
                <a:rPr lang="ar-EG" sz="1300" b="1" dirty="0" smtClean="0">
                  <a:solidFill>
                    <a:srgbClr val="000000"/>
                  </a:solidFill>
                  <a:latin typeface="Arial" pitchFamily="34" charset="0"/>
                  <a:cs typeface="Arial" pitchFamily="34" charset="0"/>
                </a:rPr>
                <a:t>أسباب تنوع الأشكال التضاريسية </a:t>
              </a:r>
              <a:r>
                <a:rPr lang="ar-EG" sz="1300" b="1" dirty="0" err="1" smtClean="0">
                  <a:solidFill>
                    <a:srgbClr val="000000"/>
                  </a:solidFill>
                  <a:latin typeface="Arial" pitchFamily="34" charset="0"/>
                  <a:cs typeface="Arial" pitchFamily="34" charset="0"/>
                </a:rPr>
                <a:t>الصحروية</a:t>
              </a:r>
              <a:r>
                <a:rPr lang="ar-EG" sz="1300" b="1" dirty="0" smtClean="0">
                  <a:solidFill>
                    <a:srgbClr val="000000"/>
                  </a:solidFill>
                  <a:latin typeface="Arial" pitchFamily="34" charset="0"/>
                  <a:cs typeface="Arial" pitchFamily="34" charset="0"/>
                </a:rPr>
                <a:t> في</a:t>
              </a:r>
              <a:r>
                <a:rPr lang="ar-EG" sz="1300" b="1" dirty="0" smtClean="0">
                  <a:solidFill>
                    <a:srgbClr val="000000"/>
                  </a:solidFill>
                  <a:latin typeface="Arial" pitchFamily="34" charset="0"/>
                  <a:cs typeface="Arial" pitchFamily="34" charset="0"/>
                </a:rPr>
                <a:t>:</a:t>
              </a:r>
            </a:p>
            <a:p>
              <a:pPr algn="just" defTabSz="766816" fontAlgn="base">
                <a:spcBef>
                  <a:spcPct val="0"/>
                </a:spcBef>
                <a:spcAft>
                  <a:spcPts val="671"/>
                </a:spcAft>
                <a:buFont typeface="Wingdings" pitchFamily="2" charset="2"/>
                <a:buChar char="§"/>
              </a:pPr>
              <a:r>
                <a:rPr lang="ar-SA" sz="1300" b="1" dirty="0" smtClean="0">
                  <a:solidFill>
                    <a:srgbClr val="000000"/>
                  </a:solidFill>
                  <a:latin typeface="Arial" pitchFamily="34" charset="0"/>
                  <a:cs typeface="Arial" pitchFamily="34" charset="0"/>
                </a:rPr>
                <a:t>العوامل</a:t>
              </a:r>
              <a:r>
                <a:rPr lang="ar-EG" sz="1300" b="1" dirty="0" smtClean="0">
                  <a:solidFill>
                    <a:srgbClr val="000000"/>
                  </a:solidFill>
                  <a:latin typeface="Arial" pitchFamily="34" charset="0"/>
                  <a:cs typeface="Arial" pitchFamily="34" charset="0"/>
                </a:rPr>
                <a:t> </a:t>
              </a:r>
              <a:r>
                <a:rPr lang="ar-SA" sz="1300" b="1" dirty="0" smtClean="0">
                  <a:solidFill>
                    <a:srgbClr val="000000"/>
                  </a:solidFill>
                  <a:latin typeface="Arial" pitchFamily="34" charset="0"/>
                  <a:cs typeface="Arial" pitchFamily="34" charset="0"/>
                </a:rPr>
                <a:t>الجيولوجية</a:t>
              </a:r>
              <a:endParaRPr lang="ar-EG" sz="1300" b="1" dirty="0" smtClean="0">
                <a:solidFill>
                  <a:srgbClr val="000000"/>
                </a:solidFill>
                <a:latin typeface="Arial" pitchFamily="34" charset="0"/>
                <a:cs typeface="Arial" pitchFamily="34" charset="0"/>
              </a:endParaRPr>
            </a:p>
            <a:p>
              <a:pPr algn="just" defTabSz="766816" fontAlgn="base">
                <a:spcBef>
                  <a:spcPct val="0"/>
                </a:spcBef>
                <a:spcAft>
                  <a:spcPts val="671"/>
                </a:spcAft>
                <a:buFont typeface="Wingdings" pitchFamily="2" charset="2"/>
                <a:buChar char="§"/>
              </a:pPr>
              <a:r>
                <a:rPr lang="ar-EG" sz="1300" b="1" dirty="0" smtClean="0">
                  <a:solidFill>
                    <a:srgbClr val="000000"/>
                  </a:solidFill>
                  <a:latin typeface="Arial" pitchFamily="34" charset="0"/>
                  <a:cs typeface="Arial" pitchFamily="34" charset="0"/>
                </a:rPr>
                <a:t>ندرة الغطاءات النباتية.</a:t>
              </a:r>
              <a:endParaRPr lang="ar-EG" sz="1300" b="1" dirty="0" smtClean="0">
                <a:solidFill>
                  <a:srgbClr val="000000"/>
                </a:solidFill>
                <a:latin typeface="Arial" pitchFamily="34" charset="0"/>
                <a:cs typeface="Arial" pitchFamily="34" charset="0"/>
              </a:endParaRPr>
            </a:p>
            <a:p>
              <a:pPr algn="just" defTabSz="766816" fontAlgn="base">
                <a:spcBef>
                  <a:spcPct val="0"/>
                </a:spcBef>
                <a:spcAft>
                  <a:spcPts val="671"/>
                </a:spcAft>
                <a:buFont typeface="Wingdings" pitchFamily="2" charset="2"/>
                <a:buChar char="§"/>
              </a:pPr>
              <a:r>
                <a:rPr lang="ar-EG" sz="1300" b="1" dirty="0" smtClean="0">
                  <a:solidFill>
                    <a:srgbClr val="000000"/>
                  </a:solidFill>
                  <a:latin typeface="Arial" pitchFamily="34" charset="0"/>
                  <a:cs typeface="Arial" pitchFamily="34" charset="0"/>
                </a:rPr>
                <a:t>العوامل المناخية  المختلفة منها التجوية الناتجة عن ارتفاع المدي الحراري اليومي والفصلي.</a:t>
              </a:r>
            </a:p>
            <a:p>
              <a:pPr algn="just" defTabSz="766816" fontAlgn="base">
                <a:spcBef>
                  <a:spcPct val="0"/>
                </a:spcBef>
                <a:spcAft>
                  <a:spcPts val="671"/>
                </a:spcAft>
                <a:buFont typeface="Wingdings" pitchFamily="2" charset="2"/>
                <a:buChar char="§"/>
              </a:pPr>
              <a:r>
                <a:rPr lang="ar-EG" sz="1300" b="1" dirty="0" smtClean="0">
                  <a:solidFill>
                    <a:srgbClr val="000000"/>
                  </a:solidFill>
                  <a:latin typeface="Arial" pitchFamily="34" charset="0"/>
                  <a:cs typeface="Arial" pitchFamily="34" charset="0"/>
                </a:rPr>
                <a:t>التعرية الهوائية.</a:t>
              </a:r>
            </a:p>
            <a:p>
              <a:pPr algn="just" defTabSz="766816" fontAlgn="base">
                <a:spcBef>
                  <a:spcPct val="0"/>
                </a:spcBef>
                <a:spcAft>
                  <a:spcPts val="671"/>
                </a:spcAft>
                <a:buFont typeface="Wingdings" pitchFamily="2" charset="2"/>
                <a:buChar char="§"/>
              </a:pPr>
              <a:r>
                <a:rPr lang="ar-EG" sz="1300" b="1" dirty="0" smtClean="0">
                  <a:solidFill>
                    <a:srgbClr val="000000"/>
                  </a:solidFill>
                  <a:latin typeface="Arial" pitchFamily="34" charset="0"/>
                  <a:cs typeface="Arial" pitchFamily="34" charset="0"/>
                </a:rPr>
                <a:t>الأودية النهرية ذات التصريف الداخلي.</a:t>
              </a:r>
            </a:p>
            <a:p>
              <a:pPr algn="just" defTabSz="766816" fontAlgn="base">
                <a:spcBef>
                  <a:spcPct val="0"/>
                </a:spcBef>
                <a:spcAft>
                  <a:spcPts val="671"/>
                </a:spcAft>
                <a:buFont typeface="Wingdings" pitchFamily="2" charset="2"/>
                <a:buChar char="§"/>
              </a:pPr>
              <a:r>
                <a:rPr lang="ar-EG" sz="1300" b="1" dirty="0" smtClean="0">
                  <a:solidFill>
                    <a:srgbClr val="000000"/>
                  </a:solidFill>
                  <a:latin typeface="Arial" pitchFamily="34" charset="0"/>
                  <a:cs typeface="Arial" pitchFamily="34" charset="0"/>
                </a:rPr>
                <a:t>العمليات الجيومورفولوجية سواء أكانت نحت</a:t>
              </a:r>
              <a:r>
                <a:rPr lang="ar-EG" sz="1300" b="1" dirty="0">
                  <a:solidFill>
                    <a:srgbClr val="000000"/>
                  </a:solidFill>
                  <a:latin typeface="Arial" pitchFamily="34" charset="0"/>
                  <a:cs typeface="Arial" pitchFamily="34" charset="0"/>
                </a:rPr>
                <a:t> </a:t>
              </a:r>
              <a:r>
                <a:rPr lang="ar-EG" sz="1300" b="1" dirty="0" smtClean="0">
                  <a:solidFill>
                    <a:srgbClr val="000000"/>
                  </a:solidFill>
                  <a:latin typeface="Arial" pitchFamily="34" charset="0"/>
                  <a:cs typeface="Arial" pitchFamily="34" charset="0"/>
                </a:rPr>
                <a:t>أم نقل أم الترسيب.</a:t>
              </a:r>
            </a:p>
            <a:p>
              <a:pPr algn="just" defTabSz="766816" fontAlgn="base">
                <a:spcBef>
                  <a:spcPct val="0"/>
                </a:spcBef>
                <a:spcAft>
                  <a:spcPts val="671"/>
                </a:spcAft>
                <a:buFont typeface="Wingdings" pitchFamily="2" charset="2"/>
                <a:buChar char="§"/>
              </a:pPr>
              <a:endParaRPr lang="ar-SA" sz="1600" b="1" dirty="0">
                <a:solidFill>
                  <a:srgbClr val="000000"/>
                </a:solidFill>
                <a:latin typeface="Arial" pitchFamily="34" charset="0"/>
                <a:cs typeface="Arial" pitchFamily="34" charset="0"/>
              </a:endParaRPr>
            </a:p>
          </p:txBody>
        </p:sp>
      </p:grpSp>
    </p:spTree>
    <p:extLst>
      <p:ext uri="{BB962C8B-B14F-4D97-AF65-F5344CB8AC3E}">
        <p14:creationId xmlns:p14="http://schemas.microsoft.com/office/powerpoint/2010/main" val="4135492021"/>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
          <p:cNvGrpSpPr>
            <a:grpSpLocks/>
          </p:cNvGrpSpPr>
          <p:nvPr/>
        </p:nvGrpSpPr>
        <p:grpSpPr bwMode="auto">
          <a:xfrm>
            <a:off x="-13528" y="857"/>
            <a:ext cx="9143346" cy="6857143"/>
            <a:chOff x="106855260" y="107967780"/>
            <a:chExt cx="6645600" cy="4285296"/>
          </a:xfrm>
        </p:grpSpPr>
        <p:sp>
          <p:nvSpPr>
            <p:cNvPr id="3" name="Rectangle 15"/>
            <p:cNvSpPr>
              <a:spLocks noChangeArrowheads="1"/>
            </p:cNvSpPr>
            <p:nvPr/>
          </p:nvSpPr>
          <p:spPr bwMode="auto">
            <a:xfrm flipH="1">
              <a:off x="106855260" y="107967780"/>
              <a:ext cx="6556992" cy="493698"/>
            </a:xfrm>
            <a:prstGeom prst="rect">
              <a:avLst/>
            </a:prstGeom>
            <a:solidFill>
              <a:srgbClr val="000000"/>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nvGrpSpPr>
            <p:cNvPr id="4" name="Group 16"/>
            <p:cNvGrpSpPr>
              <a:grpSpLocks/>
            </p:cNvGrpSpPr>
            <p:nvPr/>
          </p:nvGrpSpPr>
          <p:grpSpPr bwMode="auto">
            <a:xfrm>
              <a:off x="112947060" y="108101490"/>
              <a:ext cx="221520" cy="225428"/>
              <a:chOff x="112947060" y="108101490"/>
              <a:chExt cx="221520" cy="225428"/>
            </a:xfrm>
          </p:grpSpPr>
          <p:sp>
            <p:nvSpPr>
              <p:cNvPr id="22" name="AutoShape 17"/>
              <p:cNvSpPr>
                <a:spLocks noChangeArrowheads="1"/>
              </p:cNvSpPr>
              <p:nvPr/>
            </p:nvSpPr>
            <p:spPr bwMode="auto">
              <a:xfrm flipH="1">
                <a:off x="112947060" y="108101490"/>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23" name="AutoShape 18"/>
              <p:cNvSpPr>
                <a:spLocks noChangeArrowheads="1"/>
              </p:cNvSpPr>
              <p:nvPr/>
            </p:nvSpPr>
            <p:spPr bwMode="auto">
              <a:xfrm flipH="1">
                <a:off x="112947060" y="108192052"/>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24" name="AutoShape 19"/>
              <p:cNvSpPr>
                <a:spLocks noChangeArrowheads="1"/>
              </p:cNvSpPr>
              <p:nvPr/>
            </p:nvSpPr>
            <p:spPr bwMode="auto">
              <a:xfrm flipH="1">
                <a:off x="112947060" y="108283569"/>
                <a:ext cx="221520" cy="43349"/>
              </a:xfrm>
              <a:prstGeom prst="roundRect">
                <a:avLst>
                  <a:gd name="adj" fmla="val 50000"/>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sp>
          <p:nvSpPr>
            <p:cNvPr id="5" name="Rectangle 20"/>
            <p:cNvSpPr>
              <a:spLocks noChangeArrowheads="1"/>
            </p:cNvSpPr>
            <p:nvPr/>
          </p:nvSpPr>
          <p:spPr bwMode="auto">
            <a:xfrm flipH="1">
              <a:off x="106855260" y="108747196"/>
              <a:ext cx="6527735" cy="3505880"/>
            </a:xfrm>
            <a:prstGeom prst="rect">
              <a:avLst/>
            </a:prstGeom>
            <a:solidFill>
              <a:schemeClr val="bg2">
                <a:lumMod val="90000"/>
              </a:schemeClr>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7" name="Rectangle 22"/>
            <p:cNvSpPr>
              <a:spLocks noChangeArrowheads="1"/>
            </p:cNvSpPr>
            <p:nvPr/>
          </p:nvSpPr>
          <p:spPr bwMode="auto">
            <a:xfrm flipH="1">
              <a:off x="113168580" y="108747196"/>
              <a:ext cx="331631" cy="3505880"/>
            </a:xfrm>
            <a:prstGeom prst="rect">
              <a:avLst/>
            </a:prstGeom>
            <a:gradFill flip="none" rotWithShape="1">
              <a:gsLst>
                <a:gs pos="0">
                  <a:schemeClr val="bg2">
                    <a:lumMod val="90000"/>
                    <a:shade val="30000"/>
                    <a:satMod val="115000"/>
                  </a:schemeClr>
                </a:gs>
                <a:gs pos="50000">
                  <a:schemeClr val="bg2">
                    <a:lumMod val="90000"/>
                    <a:shade val="67500"/>
                    <a:satMod val="115000"/>
                  </a:schemeClr>
                </a:gs>
                <a:gs pos="100000">
                  <a:schemeClr val="bg2">
                    <a:lumMod val="90000"/>
                    <a:shade val="100000"/>
                    <a:satMod val="115000"/>
                  </a:schemeClr>
                </a:gs>
              </a:gsLst>
              <a:lin ang="0" scaled="1"/>
              <a:tileRect/>
            </a:gra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11" name="Text Box 26"/>
            <p:cNvSpPr txBox="1">
              <a:spLocks noChangeArrowheads="1"/>
            </p:cNvSpPr>
            <p:nvPr/>
          </p:nvSpPr>
          <p:spPr bwMode="auto">
            <a:xfrm flipH="1">
              <a:off x="106955225" y="108461478"/>
              <a:ext cx="6364372" cy="2857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algn="ctr" defTabSz="766816" rtl="1" fontAlgn="base">
                <a:spcBef>
                  <a:spcPct val="0"/>
                </a:spcBef>
                <a:spcAft>
                  <a:spcPts val="587"/>
                </a:spcAft>
              </a:pPr>
              <a:r>
                <a:rPr lang="ar-EG" sz="2400" b="1" dirty="0">
                  <a:solidFill>
                    <a:srgbClr val="000000"/>
                  </a:solidFill>
                  <a:latin typeface="Arial" pitchFamily="34" charset="0"/>
                  <a:cs typeface="Arial" pitchFamily="34" charset="0"/>
                </a:rPr>
                <a:t>أولا : الصحاري الصخرية </a:t>
              </a:r>
              <a:r>
                <a:rPr lang="en-US" sz="2400" b="1" dirty="0">
                  <a:solidFill>
                    <a:srgbClr val="000000"/>
                  </a:solidFill>
                  <a:latin typeface="Arial" pitchFamily="34" charset="0"/>
                  <a:cs typeface="Arial" pitchFamily="34" charset="0"/>
                </a:rPr>
                <a:t>Hamada</a:t>
              </a:r>
              <a:endParaRPr lang="en-US" sz="2400" b="1" dirty="0" smtClean="0">
                <a:solidFill>
                  <a:srgbClr val="000000"/>
                </a:solidFill>
                <a:latin typeface="Arial" pitchFamily="34" charset="0"/>
                <a:cs typeface="Arial" pitchFamily="34" charset="0"/>
              </a:endParaRPr>
            </a:p>
          </p:txBody>
        </p:sp>
        <p:sp>
          <p:nvSpPr>
            <p:cNvPr id="13" name="Text Box 28"/>
            <p:cNvSpPr txBox="1">
              <a:spLocks noChangeArrowheads="1"/>
            </p:cNvSpPr>
            <p:nvPr/>
          </p:nvSpPr>
          <p:spPr bwMode="auto">
            <a:xfrm flipH="1">
              <a:off x="106943868" y="107967780"/>
              <a:ext cx="5781672" cy="4936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ctr" anchorCtr="0" compatLnSpc="1">
              <a:prstTxWarp prst="textNoShape">
                <a:avLst/>
              </a:prstTxWarp>
            </a:bodyPr>
            <a:lstStyle/>
            <a:p>
              <a:pPr algn="ctr" defTabSz="766816" fontAlgn="base">
                <a:spcBef>
                  <a:spcPct val="0"/>
                </a:spcBef>
                <a:spcAft>
                  <a:spcPct val="0"/>
                </a:spcAft>
              </a:pPr>
              <a:r>
                <a:rPr lang="ar-EG" sz="3600" cap="all" dirty="0">
                  <a:solidFill>
                    <a:srgbClr val="FFFF00"/>
                  </a:solidFill>
                  <a:effectLst>
                    <a:reflection blurRad="12700" stA="48000" endA="300" endPos="55000" dir="5400000" sy="-90000" algn="bl" rotWithShape="0"/>
                  </a:effectLst>
                  <a:latin typeface="Arial" pitchFamily="34" charset="0"/>
                  <a:cs typeface="Arial" pitchFamily="34" charset="0"/>
                </a:rPr>
                <a:t>جيومورفولوجية الأراضي الجافة</a:t>
              </a:r>
              <a:endParaRPr lang="ar-SA" sz="2300" dirty="0">
                <a:solidFill>
                  <a:srgbClr val="FFFF00"/>
                </a:solidFill>
                <a:latin typeface="Franklin Gothic Heavy" pitchFamily="34" charset="0"/>
                <a:cs typeface="Arial" pitchFamily="34" charset="0"/>
              </a:endParaRPr>
            </a:p>
          </p:txBody>
        </p:sp>
        <p:sp>
          <p:nvSpPr>
            <p:cNvPr id="20" name="Rectangle 30" hidden="1"/>
            <p:cNvSpPr>
              <a:spLocks noChangeArrowheads="1"/>
            </p:cNvSpPr>
            <p:nvPr/>
          </p:nvSpPr>
          <p:spPr bwMode="auto">
            <a:xfrm>
              <a:off x="108458176" y="109118630"/>
              <a:ext cx="675199" cy="675199"/>
            </a:xfrm>
            <a:prstGeom prst="rect">
              <a:avLst/>
            </a:prstGeom>
            <a:solidFill>
              <a:srgbClr val="FFFFFF"/>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sp>
          <p:nvSpPr>
            <p:cNvPr id="15" name="Rectangle 32"/>
            <p:cNvSpPr>
              <a:spLocks noChangeArrowheads="1"/>
            </p:cNvSpPr>
            <p:nvPr/>
          </p:nvSpPr>
          <p:spPr bwMode="auto">
            <a:xfrm>
              <a:off x="113412252" y="107967780"/>
              <a:ext cx="88608" cy="4285296"/>
            </a:xfrm>
            <a:prstGeom prst="rect">
              <a:avLst/>
            </a:prstGeom>
            <a:solidFill>
              <a:srgbClr val="FF6600"/>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ar-SA">
                <a:solidFill>
                  <a:prstClr val="black"/>
                </a:solidFill>
              </a:endParaRPr>
            </a:p>
          </p:txBody>
        </p:sp>
      </p:grpSp>
      <p:sp>
        <p:nvSpPr>
          <p:cNvPr id="26" name="AutoShape 32"/>
          <p:cNvSpPr>
            <a:spLocks noChangeArrowheads="1"/>
          </p:cNvSpPr>
          <p:nvPr/>
        </p:nvSpPr>
        <p:spPr bwMode="auto">
          <a:xfrm flipH="1">
            <a:off x="58089" y="3468317"/>
            <a:ext cx="7033922" cy="1156260"/>
          </a:xfrm>
          <a:prstGeom prst="roundRect">
            <a:avLst>
              <a:gd name="adj" fmla="val 8556"/>
            </a:avLst>
          </a:prstGeom>
          <a:solidFill>
            <a:schemeClr val="bg1"/>
          </a:solidFill>
          <a:ln w="9525" algn="in">
            <a:solidFill>
              <a:srgbClr val="FFCC0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27" name="AutoShape 33"/>
          <p:cNvSpPr>
            <a:spLocks noChangeArrowheads="1"/>
          </p:cNvSpPr>
          <p:nvPr/>
        </p:nvSpPr>
        <p:spPr bwMode="auto">
          <a:xfrm flipH="1">
            <a:off x="122743" y="4830405"/>
            <a:ext cx="7033922" cy="1911942"/>
          </a:xfrm>
          <a:prstGeom prst="roundRect">
            <a:avLst>
              <a:gd name="adj" fmla="val 5292"/>
            </a:avLst>
          </a:prstGeom>
          <a:solidFill>
            <a:schemeClr val="bg1"/>
          </a:solidFill>
          <a:ln w="9525" algn="in">
            <a:solidFill>
              <a:srgbClr val="FFCC0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29" name="AutoShape 35"/>
          <p:cNvSpPr>
            <a:spLocks noChangeArrowheads="1"/>
          </p:cNvSpPr>
          <p:nvPr/>
        </p:nvSpPr>
        <p:spPr bwMode="auto">
          <a:xfrm>
            <a:off x="2320478" y="1467792"/>
            <a:ext cx="6594669" cy="5354162"/>
          </a:xfrm>
          <a:prstGeom prst="roundRect">
            <a:avLst>
              <a:gd name="adj" fmla="val 4056"/>
            </a:avLst>
          </a:prstGeom>
          <a:solidFill>
            <a:srgbClr val="FFFFFF"/>
          </a:solidFill>
          <a:ln w="9525" algn="in">
            <a:solidFill>
              <a:srgbClr val="FFC00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30" name="Line 36"/>
          <p:cNvSpPr>
            <a:spLocks noChangeShapeType="1"/>
          </p:cNvSpPr>
          <p:nvPr/>
        </p:nvSpPr>
        <p:spPr bwMode="auto">
          <a:xfrm flipV="1">
            <a:off x="134466" y="1445431"/>
            <a:ext cx="0" cy="476107"/>
          </a:xfrm>
          <a:prstGeom prst="line">
            <a:avLst/>
          </a:prstGeom>
          <a:noFill/>
          <a:ln w="9525" algn="ctr">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33" name="Rectangle 39"/>
          <p:cNvSpPr>
            <a:spLocks noChangeArrowheads="1"/>
          </p:cNvSpPr>
          <p:nvPr/>
        </p:nvSpPr>
        <p:spPr bwMode="auto">
          <a:xfrm>
            <a:off x="2353044" y="1404812"/>
            <a:ext cx="6293430" cy="54411"/>
          </a:xfrm>
          <a:prstGeom prst="rect">
            <a:avLst/>
          </a:prstGeom>
          <a:solidFill>
            <a:srgbClr val="FFFFFF"/>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34" name="Line 40"/>
          <p:cNvSpPr>
            <a:spLocks noChangeShapeType="1"/>
          </p:cNvSpPr>
          <p:nvPr/>
        </p:nvSpPr>
        <p:spPr bwMode="auto">
          <a:xfrm>
            <a:off x="134467" y="1467792"/>
            <a:ext cx="8545155" cy="0"/>
          </a:xfrm>
          <a:prstGeom prst="line">
            <a:avLst/>
          </a:prstGeom>
          <a:noFill/>
          <a:ln w="9525" algn="ctr">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673" tIns="30673" rIns="30673" bIns="3067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endParaRPr lang="ar-SA">
              <a:solidFill>
                <a:prstClr val="black"/>
              </a:solidFill>
            </a:endParaRPr>
          </a:p>
        </p:txBody>
      </p:sp>
      <p:sp>
        <p:nvSpPr>
          <p:cNvPr id="49" name="Text Box 55"/>
          <p:cNvSpPr txBox="1">
            <a:spLocks noChangeArrowheads="1"/>
          </p:cNvSpPr>
          <p:nvPr/>
        </p:nvSpPr>
        <p:spPr bwMode="auto">
          <a:xfrm flipH="1">
            <a:off x="122742" y="3468318"/>
            <a:ext cx="2075001" cy="11562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353" tIns="30353" rIns="30353" bIns="30353" numCol="1" anchor="ctr"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pPr algn="ctr" defTabSz="766816" fontAlgn="base">
              <a:spcBef>
                <a:spcPct val="0"/>
              </a:spcBef>
              <a:spcAft>
                <a:spcPct val="0"/>
              </a:spcAft>
            </a:pPr>
            <a:endParaRPr lang="ar-SA" sz="1800" dirty="0">
              <a:solidFill>
                <a:prstClr val="black"/>
              </a:solidFill>
              <a:latin typeface="Arial" pitchFamily="34" charset="0"/>
            </a:endParaRPr>
          </a:p>
        </p:txBody>
      </p:sp>
      <p:pic>
        <p:nvPicPr>
          <p:cNvPr id="28" name="Picture 2"/>
          <p:cNvPicPr>
            <a:picLocks noChangeArrowheads="1"/>
          </p:cNvPicPr>
          <p:nvPr/>
        </p:nvPicPr>
        <p:blipFill rotWithShape="1">
          <a:blip r:embed="rId3">
            <a:extLst>
              <a:ext uri="{28A0092B-C50C-407E-A947-70E740481C1C}">
                <a14:useLocalDpi xmlns:a14="http://schemas.microsoft.com/office/drawing/2010/main" val="0"/>
              </a:ext>
            </a:extLst>
          </a:blip>
          <a:srcRect l="70330" t="4544" r="4217" b="4453"/>
          <a:stretch/>
        </p:blipFill>
        <p:spPr bwMode="auto">
          <a:xfrm>
            <a:off x="7010497" y="1577366"/>
            <a:ext cx="1856376" cy="51428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عنصر نائب للنص 8"/>
          <p:cNvSpPr txBox="1">
            <a:spLocks/>
          </p:cNvSpPr>
          <p:nvPr/>
        </p:nvSpPr>
        <p:spPr>
          <a:xfrm>
            <a:off x="7038407" y="1852162"/>
            <a:ext cx="1828466" cy="4388571"/>
          </a:xfrm>
          <a:prstGeom prst="rect">
            <a:avLst/>
          </a:prstGeom>
          <a:ln>
            <a:solidFill>
              <a:schemeClr val="accent1"/>
            </a:solidFill>
          </a:ln>
        </p:spPr>
        <p:txBody>
          <a:bodyPr lIns="76682" tIns="38341" rIns="76682" bIns="38341"/>
          <a:lstStyle>
            <a:lvl1pPr marL="408874" indent="-408874" algn="r" defTabSz="1090331" rtl="1" eaLnBrk="1" latinLnBrk="0" hangingPunct="1">
              <a:spcBef>
                <a:spcPct val="20000"/>
              </a:spcBef>
              <a:buFont typeface="Arial" pitchFamily="34" charset="0"/>
              <a:buChar char="•"/>
              <a:defRPr sz="3800" kern="1200">
                <a:solidFill>
                  <a:schemeClr val="tx1"/>
                </a:solidFill>
                <a:latin typeface="+mn-lt"/>
                <a:ea typeface="+mn-ea"/>
                <a:cs typeface="+mn-cs"/>
              </a:defRPr>
            </a:lvl1pPr>
            <a:lvl2pPr marL="885894" indent="-340728" algn="r" defTabSz="1090331" rtl="1" eaLnBrk="1" latinLnBrk="0" hangingPunct="1">
              <a:spcBef>
                <a:spcPct val="20000"/>
              </a:spcBef>
              <a:buFont typeface="Arial" pitchFamily="34" charset="0"/>
              <a:buChar char="–"/>
              <a:defRPr sz="3300" kern="1200">
                <a:solidFill>
                  <a:schemeClr val="tx1"/>
                </a:solidFill>
                <a:latin typeface="+mn-lt"/>
                <a:ea typeface="+mn-ea"/>
                <a:cs typeface="+mn-cs"/>
              </a:defRPr>
            </a:lvl2pPr>
            <a:lvl3pPr marL="1362913" indent="-272583" algn="r" defTabSz="1090331" rtl="1" eaLnBrk="1" latinLnBrk="0" hangingPunct="1">
              <a:spcBef>
                <a:spcPct val="20000"/>
              </a:spcBef>
              <a:buFont typeface="Arial" pitchFamily="34" charset="0"/>
              <a:buChar char="•"/>
              <a:defRPr sz="2900" kern="1200">
                <a:solidFill>
                  <a:schemeClr val="tx1"/>
                </a:solidFill>
                <a:latin typeface="+mn-lt"/>
                <a:ea typeface="+mn-ea"/>
                <a:cs typeface="+mn-cs"/>
              </a:defRPr>
            </a:lvl3pPr>
            <a:lvl4pPr marL="1908078"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4pPr>
            <a:lvl5pPr marL="2453244"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5pPr>
            <a:lvl6pPr marL="2998409"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6pPr>
            <a:lvl7pPr marL="3543574"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7pPr>
            <a:lvl8pPr marL="4088740"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8pPr>
            <a:lvl9pPr marL="4633905" indent="-272583" algn="r" defTabSz="1090331" rtl="1"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just" defTabSz="766816" fontAlgn="base">
              <a:spcBef>
                <a:spcPct val="0"/>
              </a:spcBef>
              <a:spcAft>
                <a:spcPts val="671"/>
              </a:spcAft>
              <a:buNone/>
            </a:pPr>
            <a:r>
              <a:rPr lang="ar-EG" sz="1600" b="1" dirty="0" smtClean="0">
                <a:solidFill>
                  <a:srgbClr val="000000"/>
                </a:solidFill>
                <a:latin typeface="Arial" pitchFamily="34" charset="0"/>
                <a:cs typeface="Arial" pitchFamily="34" charset="0"/>
              </a:rPr>
              <a:t>    </a:t>
            </a:r>
            <a:r>
              <a:rPr lang="ar-SA" sz="1500" b="1" dirty="0">
                <a:solidFill>
                  <a:srgbClr val="000000"/>
                </a:solidFill>
                <a:latin typeface="Arial" pitchFamily="34" charset="0"/>
                <a:cs typeface="Arial" pitchFamily="34" charset="0"/>
              </a:rPr>
              <a:t>تعرف عادة باسم صحاري </a:t>
            </a:r>
            <a:r>
              <a:rPr lang="ar-SA" sz="1500" b="1" dirty="0" err="1">
                <a:solidFill>
                  <a:srgbClr val="000000"/>
                </a:solidFill>
                <a:latin typeface="Arial" pitchFamily="34" charset="0"/>
                <a:cs typeface="Arial" pitchFamily="34" charset="0"/>
              </a:rPr>
              <a:t>الحمادة</a:t>
            </a:r>
            <a:r>
              <a:rPr lang="ar-SA" sz="1500" b="1" dirty="0">
                <a:solidFill>
                  <a:srgbClr val="000000"/>
                </a:solidFill>
                <a:latin typeface="Arial" pitchFamily="34" charset="0"/>
                <a:cs typeface="Arial" pitchFamily="34" charset="0"/>
              </a:rPr>
              <a:t> وتتألف هذه الصحاري من سطوح صخرية تنكشف فيها الصخور الأصلية عادة مع وجود بعض البقع التي تغطيها الحصى والرمال.</a:t>
            </a:r>
          </a:p>
          <a:p>
            <a:pPr marL="0" indent="0" algn="just" defTabSz="766816" fontAlgn="base">
              <a:spcBef>
                <a:spcPct val="0"/>
              </a:spcBef>
              <a:spcAft>
                <a:spcPts val="671"/>
              </a:spcAft>
              <a:buNone/>
            </a:pPr>
            <a:r>
              <a:rPr lang="ar-SA" sz="1500" b="1" dirty="0">
                <a:solidFill>
                  <a:srgbClr val="000000"/>
                </a:solidFill>
                <a:latin typeface="Arial" pitchFamily="34" charset="0"/>
                <a:cs typeface="Arial" pitchFamily="34" charset="0"/>
              </a:rPr>
              <a:t>    وتوصف صحاري </a:t>
            </a:r>
            <a:r>
              <a:rPr lang="ar-SA" sz="1500" b="1" dirty="0" err="1">
                <a:solidFill>
                  <a:srgbClr val="000000"/>
                </a:solidFill>
                <a:latin typeface="Arial" pitchFamily="34" charset="0"/>
                <a:cs typeface="Arial" pitchFamily="34" charset="0"/>
              </a:rPr>
              <a:t>الحمادة</a:t>
            </a:r>
            <a:r>
              <a:rPr lang="ar-SA" sz="1500" b="1" dirty="0">
                <a:solidFill>
                  <a:srgbClr val="000000"/>
                </a:solidFill>
                <a:latin typeface="Arial" pitchFamily="34" charset="0"/>
                <a:cs typeface="Arial" pitchFamily="34" charset="0"/>
              </a:rPr>
              <a:t> :بأنها هضاب صخرية تحصر بينها أحواض رملية تسمى بأحواض العرق.</a:t>
            </a:r>
          </a:p>
          <a:p>
            <a:pPr marL="0" indent="0" algn="just" defTabSz="766816" fontAlgn="base">
              <a:spcBef>
                <a:spcPct val="0"/>
              </a:spcBef>
              <a:spcAft>
                <a:spcPts val="671"/>
              </a:spcAft>
              <a:buNone/>
            </a:pPr>
            <a:r>
              <a:rPr lang="ar-SA" sz="1500" b="1" dirty="0">
                <a:solidFill>
                  <a:srgbClr val="000000"/>
                </a:solidFill>
                <a:latin typeface="Arial" pitchFamily="34" charset="0"/>
                <a:cs typeface="Arial" pitchFamily="34" charset="0"/>
              </a:rPr>
              <a:t>    وتنشأ من جراء فعل تعرية الرياح؛ حيث تقوم بتعرية ونحت الصخور التي تواجهها وتنقل الحطام الصخري المفكك من مكان إلى أخر</a:t>
            </a:r>
            <a:endParaRPr lang="ar-SA" sz="1500" b="1" dirty="0" smtClean="0">
              <a:solidFill>
                <a:srgbClr val="000000"/>
              </a:solidFill>
              <a:latin typeface="Arial" pitchFamily="34" charset="0"/>
              <a:cs typeface="Arial" pitchFamily="34" charset="0"/>
            </a:endParaRPr>
          </a:p>
        </p:txBody>
      </p:sp>
      <p:pic>
        <p:nvPicPr>
          <p:cNvPr id="7170" name="Picture 2" descr="E:\الجيومورفولوجيا\pic\الصحاري\الحمادة الحمراء ليبيا.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6472" y="3081509"/>
            <a:ext cx="6763007" cy="3638714"/>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E:\الجيومورفولوجيا\pic\الصحاري\الحمادة.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6472" y="1459223"/>
            <a:ext cx="2103120" cy="1577142"/>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3" descr="E:\الجيومورفولوجيا\pic\الصحاري\الحمادة.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6391" y="1467792"/>
            <a:ext cx="2253088" cy="1568574"/>
          </a:xfrm>
          <a:prstGeom prst="rect">
            <a:avLst/>
          </a:prstGeom>
          <a:noFill/>
          <a:extLst>
            <a:ext uri="{909E8E84-426E-40DD-AFC4-6F175D3DCCD1}">
              <a14:hiddenFill xmlns:a14="http://schemas.microsoft.com/office/drawing/2010/main">
                <a:solidFill>
                  <a:srgbClr val="FFFFFF"/>
                </a:solidFill>
              </a14:hiddenFill>
            </a:ext>
          </a:extLst>
        </p:spPr>
      </p:pic>
      <p:sp>
        <p:nvSpPr>
          <p:cNvPr id="36" name="Text Box 59"/>
          <p:cNvSpPr txBox="1">
            <a:spLocks noChangeArrowheads="1"/>
          </p:cNvSpPr>
          <p:nvPr/>
        </p:nvSpPr>
        <p:spPr bwMode="auto">
          <a:xfrm flipH="1">
            <a:off x="304798" y="6096000"/>
            <a:ext cx="1892943" cy="6294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0353" tIns="30353" rIns="30353" bIns="30353" numCol="1" anchor="t" anchorCtr="0" compatLnSpc="1">
            <a:prstTxWarp prst="textNoShape">
              <a:avLst/>
            </a:prstTxWarp>
          </a:bodyPr>
          <a:lstStyle>
            <a:defPPr>
              <a:defRPr lang="ar-SA"/>
            </a:defPPr>
            <a:lvl1pPr marL="0" algn="r" defTabSz="1090331" rtl="1" eaLnBrk="1" latinLnBrk="0" hangingPunct="1">
              <a:defRPr sz="2100" kern="1200">
                <a:solidFill>
                  <a:schemeClr val="tx1"/>
                </a:solidFill>
                <a:latin typeface="+mn-lt"/>
                <a:ea typeface="+mn-ea"/>
                <a:cs typeface="+mn-cs"/>
              </a:defRPr>
            </a:lvl1pPr>
            <a:lvl2pPr marL="545165" algn="r" defTabSz="1090331" rtl="1" eaLnBrk="1" latinLnBrk="0" hangingPunct="1">
              <a:defRPr sz="2100" kern="1200">
                <a:solidFill>
                  <a:schemeClr val="tx1"/>
                </a:solidFill>
                <a:latin typeface="+mn-lt"/>
                <a:ea typeface="+mn-ea"/>
                <a:cs typeface="+mn-cs"/>
              </a:defRPr>
            </a:lvl2pPr>
            <a:lvl3pPr marL="1090331" algn="r" defTabSz="1090331" rtl="1" eaLnBrk="1" latinLnBrk="0" hangingPunct="1">
              <a:defRPr sz="2100" kern="1200">
                <a:solidFill>
                  <a:schemeClr val="tx1"/>
                </a:solidFill>
                <a:latin typeface="+mn-lt"/>
                <a:ea typeface="+mn-ea"/>
                <a:cs typeface="+mn-cs"/>
              </a:defRPr>
            </a:lvl3pPr>
            <a:lvl4pPr marL="1635496" algn="r" defTabSz="1090331" rtl="1" eaLnBrk="1" latinLnBrk="0" hangingPunct="1">
              <a:defRPr sz="2100" kern="1200">
                <a:solidFill>
                  <a:schemeClr val="tx1"/>
                </a:solidFill>
                <a:latin typeface="+mn-lt"/>
                <a:ea typeface="+mn-ea"/>
                <a:cs typeface="+mn-cs"/>
              </a:defRPr>
            </a:lvl4pPr>
            <a:lvl5pPr marL="2180661" algn="r" defTabSz="1090331" rtl="1" eaLnBrk="1" latinLnBrk="0" hangingPunct="1">
              <a:defRPr sz="2100" kern="1200">
                <a:solidFill>
                  <a:schemeClr val="tx1"/>
                </a:solidFill>
                <a:latin typeface="+mn-lt"/>
                <a:ea typeface="+mn-ea"/>
                <a:cs typeface="+mn-cs"/>
              </a:defRPr>
            </a:lvl5pPr>
            <a:lvl6pPr marL="2725826" algn="r" defTabSz="1090331" rtl="1" eaLnBrk="1" latinLnBrk="0" hangingPunct="1">
              <a:defRPr sz="2100" kern="1200">
                <a:solidFill>
                  <a:schemeClr val="tx1"/>
                </a:solidFill>
                <a:latin typeface="+mn-lt"/>
                <a:ea typeface="+mn-ea"/>
                <a:cs typeface="+mn-cs"/>
              </a:defRPr>
            </a:lvl6pPr>
            <a:lvl7pPr marL="3270992" algn="r" defTabSz="1090331" rtl="1" eaLnBrk="1" latinLnBrk="0" hangingPunct="1">
              <a:defRPr sz="2100" kern="1200">
                <a:solidFill>
                  <a:schemeClr val="tx1"/>
                </a:solidFill>
                <a:latin typeface="+mn-lt"/>
                <a:ea typeface="+mn-ea"/>
                <a:cs typeface="+mn-cs"/>
              </a:defRPr>
            </a:lvl7pPr>
            <a:lvl8pPr marL="3816157" algn="r" defTabSz="1090331" rtl="1" eaLnBrk="1" latinLnBrk="0" hangingPunct="1">
              <a:defRPr sz="2100" kern="1200">
                <a:solidFill>
                  <a:schemeClr val="tx1"/>
                </a:solidFill>
                <a:latin typeface="+mn-lt"/>
                <a:ea typeface="+mn-ea"/>
                <a:cs typeface="+mn-cs"/>
              </a:defRPr>
            </a:lvl8pPr>
            <a:lvl9pPr marL="4361322" algn="r" defTabSz="1090331" rtl="1" eaLnBrk="1" latinLnBrk="0" hangingPunct="1">
              <a:defRPr sz="2100" kern="1200">
                <a:solidFill>
                  <a:schemeClr val="tx1"/>
                </a:solidFill>
                <a:latin typeface="+mn-lt"/>
                <a:ea typeface="+mn-ea"/>
                <a:cs typeface="+mn-cs"/>
              </a:defRPr>
            </a:lvl9pPr>
          </a:lstStyle>
          <a:p>
            <a:pPr algn="ctr" defTabSz="766816" fontAlgn="base">
              <a:spcBef>
                <a:spcPct val="0"/>
              </a:spcBef>
              <a:spcAft>
                <a:spcPct val="0"/>
              </a:spcAft>
            </a:pPr>
            <a:r>
              <a:rPr lang="ar-EG" sz="1200" b="1" dirty="0" err="1">
                <a:solidFill>
                  <a:prstClr val="black"/>
                </a:solidFill>
                <a:latin typeface="Arial" pitchFamily="34" charset="0"/>
                <a:cs typeface="Arial" pitchFamily="34" charset="0"/>
              </a:rPr>
              <a:t>الحمادة</a:t>
            </a:r>
            <a:r>
              <a:rPr lang="ar-EG" sz="1200" b="1" dirty="0">
                <a:solidFill>
                  <a:prstClr val="black"/>
                </a:solidFill>
                <a:latin typeface="Arial" pitchFamily="34" charset="0"/>
                <a:cs typeface="Arial" pitchFamily="34" charset="0"/>
              </a:rPr>
              <a:t> الحمراء</a:t>
            </a:r>
          </a:p>
          <a:p>
            <a:pPr algn="ctr" defTabSz="766816" fontAlgn="base">
              <a:spcBef>
                <a:spcPct val="0"/>
              </a:spcBef>
              <a:spcAft>
                <a:spcPct val="0"/>
              </a:spcAft>
            </a:pPr>
            <a:r>
              <a:rPr lang="ar-EG" sz="1200" b="1" dirty="0">
                <a:solidFill>
                  <a:prstClr val="black"/>
                </a:solidFill>
                <a:latin typeface="Arial" pitchFamily="34" charset="0"/>
                <a:cs typeface="Arial" pitchFamily="34" charset="0"/>
              </a:rPr>
              <a:t> ليبيا</a:t>
            </a:r>
          </a:p>
          <a:p>
            <a:pPr algn="ctr" defTabSz="766816" fontAlgn="base">
              <a:spcBef>
                <a:spcPct val="0"/>
              </a:spcBef>
              <a:spcAft>
                <a:spcPct val="0"/>
              </a:spcAft>
            </a:pPr>
            <a:r>
              <a:rPr lang="ar-SA" sz="1200" dirty="0" smtClean="0">
                <a:solidFill>
                  <a:prstClr val="black"/>
                </a:solidFill>
                <a:latin typeface="Tw Cen MT Condensed Extra Bold" pitchFamily="34" charset="0"/>
              </a:rPr>
              <a:t>‏</a:t>
            </a:r>
            <a:endParaRPr lang="ar-SA" sz="1200" dirty="0">
              <a:solidFill>
                <a:prstClr val="black"/>
              </a:solidFill>
              <a:latin typeface="Tw Cen MT Condensed Extra Bold" pitchFamily="34" charset="0"/>
            </a:endParaRPr>
          </a:p>
        </p:txBody>
      </p:sp>
      <p:pic>
        <p:nvPicPr>
          <p:cNvPr id="8195" name="Picture 3" descr="E:\الجيومورفولوجيا\pic\الصحاري\الحمادة 3.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59765" y="1481649"/>
            <a:ext cx="2288435" cy="1554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2568467"/>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786</TotalTime>
  <Words>2116</Words>
  <Application>Microsoft Office PowerPoint</Application>
  <PresentationFormat>On-screen Show (4:3)</PresentationFormat>
  <Paragraphs>159</Paragraphs>
  <Slides>20</Slides>
  <Notes>17</Notes>
  <HiddenSlides>0</HiddenSlides>
  <MMClips>0</MMClips>
  <ScaleCrop>false</ScaleCrop>
  <HeadingPairs>
    <vt:vector size="4" baseType="variant">
      <vt:variant>
        <vt:lpstr>Theme</vt:lpstr>
      </vt:variant>
      <vt:variant>
        <vt:i4>2</vt:i4>
      </vt:variant>
      <vt:variant>
        <vt:lpstr>Slide Titles</vt:lpstr>
      </vt:variant>
      <vt:variant>
        <vt:i4>20</vt:i4>
      </vt:variant>
    </vt:vector>
  </HeadingPairs>
  <TitlesOfParts>
    <vt:vector size="22" baseType="lpstr">
      <vt:lpstr>Trek</vt:lpstr>
      <vt:lpstr>Opulent</vt:lpstr>
      <vt:lpstr>PowerPoint Presentation</vt:lpstr>
      <vt:lpstr>جيومورفولوجية الأراضي الجافة</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شكراً مع دعواتي لكم بالتوفيق والنجاح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73</cp:revision>
  <dcterms:created xsi:type="dcterms:W3CDTF">2016-11-08T19:00:43Z</dcterms:created>
  <dcterms:modified xsi:type="dcterms:W3CDTF">2016-12-20T23:25:07Z</dcterms:modified>
</cp:coreProperties>
</file>