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15"/>
  </p:notesMasterIdLst>
  <p:sldIdLst>
    <p:sldId id="257" r:id="rId2"/>
    <p:sldId id="290" r:id="rId3"/>
    <p:sldId id="291" r:id="rId4"/>
    <p:sldId id="297" r:id="rId5"/>
    <p:sldId id="292" r:id="rId6"/>
    <p:sldId id="286" r:id="rId7"/>
    <p:sldId id="289" r:id="rId8"/>
    <p:sldId id="296" r:id="rId9"/>
    <p:sldId id="284" r:id="rId10"/>
    <p:sldId id="285" r:id="rId11"/>
    <p:sldId id="294" r:id="rId12"/>
    <p:sldId id="295"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BC3"/>
    <a:srgbClr val="CC9900"/>
    <a:srgbClr val="663300"/>
    <a:srgbClr val="996600"/>
    <a:srgbClr val="D1096D"/>
    <a:srgbClr val="0000FF"/>
    <a:srgbClr val="EF4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4D3C0-C99A-48AD-9BB5-FB6C1B9E5298}" type="datetimeFigureOut">
              <a:rPr lang="en-US" smtClean="0"/>
              <a:pPr/>
              <a:t>9/12/2019</a:t>
            </a:fld>
            <a:endParaRPr lang="en-US"/>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410782-6BDB-484D-B20E-48898BD5DB57}" type="slidenum">
              <a:rPr lang="en-US" smtClean="0"/>
              <a:pPr/>
              <a:t>‹#›</a:t>
            </a:fld>
            <a:endParaRPr lang="en-US"/>
          </a:p>
        </p:txBody>
      </p:sp>
    </p:spTree>
    <p:extLst>
      <p:ext uri="{BB962C8B-B14F-4D97-AF65-F5344CB8AC3E}">
        <p14:creationId xmlns:p14="http://schemas.microsoft.com/office/powerpoint/2010/main" val="272056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3584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221A094-5426-4FDF-A3DE-76FD304BE83A}" type="slidenum">
              <a:rPr lang="ar-SA" altLang="ar-SA">
                <a:solidFill>
                  <a:prstClr val="black"/>
                </a:solidFill>
              </a:rPr>
              <a:pPr eaLnBrk="1" hangingPunct="1"/>
              <a:t>4</a:t>
            </a:fld>
            <a:endParaRPr lang="ar-SA" altLang="ar-SA">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Conduct a brief class discussion to assess students’ knowledge and assumptions about genetics, while providing the information to those students who may not have any prior knowledge.</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252D01-069F-43D7-89A3-B5A01C08210D}" type="slidenum">
              <a:rPr lang="en-US" altLang="en-US" sz="1200"/>
              <a:pPr eaLnBrk="1" hangingPunct="1"/>
              <a:t>6</a:t>
            </a:fld>
            <a:endParaRPr lang="en-US" altLang="en-US" sz="1200"/>
          </a:p>
        </p:txBody>
      </p:sp>
    </p:spTree>
    <p:extLst>
      <p:ext uri="{BB962C8B-B14F-4D97-AF65-F5344CB8AC3E}">
        <p14:creationId xmlns:p14="http://schemas.microsoft.com/office/powerpoint/2010/main" val="199059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students volunteer their answers, and help students understand that the inherited traits are passed from one generation to the next as the parents’ chromosomes are copied and passed to their children.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00E9710-D4B3-445A-B146-025677D307CE}" type="slidenum">
              <a:rPr lang="en-US" altLang="en-US" sz="1200"/>
              <a:pPr eaLnBrk="1" hangingPunct="1"/>
              <a:t>7</a:t>
            </a:fld>
            <a:endParaRPr lang="en-US" altLang="en-US" sz="1200"/>
          </a:p>
        </p:txBody>
      </p:sp>
    </p:spTree>
    <p:extLst>
      <p:ext uri="{BB962C8B-B14F-4D97-AF65-F5344CB8AC3E}">
        <p14:creationId xmlns:p14="http://schemas.microsoft.com/office/powerpoint/2010/main" val="275842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students volunteer the answers and clarify that “double helix” is the structure of DNA.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E547702-EF55-4E29-9354-89292E908E08}" type="slidenum">
              <a:rPr lang="en-US" altLang="en-US" sz="1200">
                <a:solidFill>
                  <a:prstClr val="black"/>
                </a:solidFill>
              </a:rPr>
              <a:pPr eaLnBrk="1" hangingPunct="1"/>
              <a:t>8</a:t>
            </a:fld>
            <a:endParaRPr lang="en-US" altLang="en-US" sz="1200">
              <a:solidFill>
                <a:prstClr val="black"/>
              </a:solidFill>
            </a:endParaRPr>
          </a:p>
        </p:txBody>
      </p:sp>
    </p:spTree>
    <p:extLst>
      <p:ext uri="{BB962C8B-B14F-4D97-AF65-F5344CB8AC3E}">
        <p14:creationId xmlns:p14="http://schemas.microsoft.com/office/powerpoint/2010/main" val="256546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6261A-D6F2-4A03-AEDD-A1450B670A76}"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3191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A0A4BAB-5C61-463D-98B1-CC9ECD8FABB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ar-S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ar-S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ar-S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solidFill>
                  <a:prstClr val="black">
                    <a:tint val="75000"/>
                  </a:prstClr>
                </a:solidFill>
              </a:rPr>
              <a:pPr/>
              <a:t>13/01/41</a:t>
            </a:fld>
            <a:endParaRPr lang="ar-SA"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ar-SA"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6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rtl="1"/>
            <a:endParaRPr lang="ar-SA">
              <a:solidFill>
                <a:prstClr val="black">
                  <a:tint val="75000"/>
                </a:prst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rtl="1"/>
            <a:fld id="{1B8ABB09-4A1D-463E-8065-109CC2B7EFAA}" type="datetimeFigureOut">
              <a:rPr lang="ar-SA" smtClean="0">
                <a:solidFill>
                  <a:prstClr val="black">
                    <a:tint val="75000"/>
                  </a:prstClr>
                </a:solidFill>
              </a:rPr>
              <a:pPr rtl="1"/>
              <a:t>13/01/41</a:t>
            </a:fld>
            <a:endParaRPr lang="ar-SA">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www.writing.ucsb.edu/faculty/samuels/dna.jpg" TargetMode="Externa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ncbi.nlm.nih.gov/books/bookres.fcgi/iga/ch1f3.gif"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67544" y="908720"/>
            <a:ext cx="6624736" cy="1613737"/>
          </a:xfrm>
          <a:gradFill flip="none" rotWithShape="1">
            <a:gsLst>
              <a:gs pos="0">
                <a:srgbClr val="FFEFD1"/>
              </a:gs>
              <a:gs pos="64999">
                <a:srgbClr val="F0EBD5"/>
              </a:gs>
              <a:gs pos="100000">
                <a:srgbClr val="D1C39F"/>
              </a:gs>
            </a:gsLst>
            <a:lin ang="18900000" scaled="1"/>
            <a:tileRect/>
          </a:gradFill>
        </p:spPr>
        <p:txBody>
          <a:bodyPr/>
          <a:lstStyle/>
          <a:p>
            <a:pPr lvl="0" algn="ctr" rtl="0">
              <a:spcBef>
                <a:spcPts val="0"/>
              </a:spcBef>
            </a:pPr>
            <a:r>
              <a:rPr lang="en-US" altLang="en-US" sz="4400" b="1" dirty="0">
                <a:solidFill>
                  <a:srgbClr val="893BC3"/>
                </a:solidFill>
                <a:ea typeface="+mn-ea"/>
              </a:rPr>
              <a:t>Introduction to Genetic</a:t>
            </a:r>
            <a:br>
              <a:rPr lang="en-US" altLang="en-US" sz="4400" b="1" dirty="0">
                <a:solidFill>
                  <a:srgbClr val="893BC3"/>
                </a:solidFill>
                <a:ea typeface="+mn-ea"/>
              </a:rPr>
            </a:br>
            <a:br>
              <a:rPr lang="en-US" altLang="en-US" sz="2000" b="1" dirty="0">
                <a:solidFill>
                  <a:srgbClr val="893BC3"/>
                </a:solidFill>
                <a:ea typeface="+mn-ea"/>
              </a:rPr>
            </a:br>
            <a:endParaRPr lang="en-US" sz="1800" b="1" dirty="0">
              <a:solidFill>
                <a:srgbClr val="893BC3"/>
              </a:solidFill>
              <a:ea typeface="+mn-ea"/>
            </a:endParaRPr>
          </a:p>
        </p:txBody>
      </p:sp>
      <p:sp>
        <p:nvSpPr>
          <p:cNvPr id="2" name="مستطيل 1"/>
          <p:cNvSpPr/>
          <p:nvPr/>
        </p:nvSpPr>
        <p:spPr>
          <a:xfrm>
            <a:off x="1475656" y="3971843"/>
            <a:ext cx="4752528"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9525">
                  <a:noFill/>
                </a:ln>
                <a:solidFill>
                  <a:schemeClr val="accent4">
                    <a:lumMod val="50000"/>
                  </a:schemeClr>
                </a:solidFill>
                <a:effectLst>
                  <a:outerShdw blurRad="50800" dist="38100" dir="8220000" algn="tl" rotWithShape="0">
                    <a:srgbClr val="000000">
                      <a:alpha val="40000"/>
                    </a:srgbClr>
                  </a:outerShdw>
                </a:effectLst>
                <a:uLnTx/>
                <a:uFillTx/>
                <a:latin typeface="+mj-lt"/>
                <a:cs typeface="Andalus" pitchFamily="2" charset="-78"/>
              </a:rPr>
              <a:t>Prepared by:</a:t>
            </a:r>
          </a:p>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err="1">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Jawahir</a:t>
            </a:r>
            <a:r>
              <a:rPr lang="en-US" sz="2000" b="1" kern="0" dirty="0">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 AL-</a:t>
            </a:r>
            <a:r>
              <a:rPr lang="en-US" sz="2000" b="1" kern="0" dirty="0" err="1">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Ghamdi</a:t>
            </a:r>
            <a:br>
              <a:rPr kumimoji="0" lang="ar-SA"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br>
            <a:r>
              <a:rPr kumimoji="0" lang="en-US" sz="2000" b="1" i="0" u="none" strike="noStrike" kern="0" cap="none" spc="0" normalizeH="0" baseline="0" noProof="0" dirty="0" err="1">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Nouf</a:t>
            </a:r>
            <a:r>
              <a:rPr kumimoji="0" lang="en-US"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  </a:t>
            </a:r>
            <a:r>
              <a:rPr kumimoji="0" lang="en-US" sz="2000" b="1" i="0" u="none" strike="noStrike" kern="0" cap="none" spc="0" normalizeH="0" baseline="0" noProof="0" dirty="0" err="1">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khalid</a:t>
            </a:r>
            <a:r>
              <a:rPr kumimoji="0" lang="en-US"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 AL-Sultan.</a:t>
            </a:r>
            <a:endParaRPr lang="en-US" sz="2000" b="1" kern="0" dirty="0">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lumMod val="90000"/>
                  <a:lumOff val="10000"/>
                </a:schemeClr>
              </a:solidFill>
              <a:effectLst/>
              <a:uLnTx/>
              <a:uFillTx/>
              <a:latin typeface="+mj-lt"/>
            </a:endParaRPr>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621699" y="2443200"/>
            <a:ext cx="6597353" cy="2232247"/>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b="1" dirty="0">
                <a:solidFill>
                  <a:srgbClr val="893BC3"/>
                </a:solidFill>
              </a:rPr>
              <a:t>Chromosome</a:t>
            </a:r>
          </a:p>
        </p:txBody>
      </p:sp>
      <p:sp>
        <p:nvSpPr>
          <p:cNvPr id="4099" name="Rectangle 3"/>
          <p:cNvSpPr>
            <a:spLocks noGrp="1" noChangeArrowheads="1"/>
          </p:cNvSpPr>
          <p:nvPr>
            <p:ph idx="1"/>
          </p:nvPr>
        </p:nvSpPr>
        <p:spPr/>
        <p:txBody>
          <a:bodyPr>
            <a:normAutofit fontScale="92500"/>
          </a:bodyPr>
          <a:lstStyle/>
          <a:p>
            <a:pPr algn="l" rtl="0">
              <a:lnSpc>
                <a:spcPct val="150000"/>
              </a:lnSpc>
            </a:pPr>
            <a:r>
              <a:rPr lang="en-US" altLang="en-US" sz="2400" dirty="0">
                <a:latin typeface="+mj-lt"/>
              </a:rPr>
              <a:t>Each </a:t>
            </a:r>
            <a:r>
              <a:rPr lang="en-US" altLang="en-US" sz="2400" dirty="0">
                <a:solidFill>
                  <a:srgbClr val="D1096D"/>
                </a:solidFill>
                <a:latin typeface="+mj-lt"/>
              </a:rPr>
              <a:t>gene</a:t>
            </a:r>
            <a:r>
              <a:rPr lang="en-US" altLang="en-US" sz="2400" dirty="0">
                <a:latin typeface="+mj-lt"/>
              </a:rPr>
              <a:t> has its own </a:t>
            </a:r>
            <a:r>
              <a:rPr lang="en-US" altLang="en-US" sz="2400" b="1" dirty="0">
                <a:latin typeface="+mj-lt"/>
              </a:rPr>
              <a:t>position</a:t>
            </a:r>
            <a:r>
              <a:rPr lang="en-US" altLang="en-US" sz="2400" dirty="0">
                <a:latin typeface="+mj-lt"/>
              </a:rPr>
              <a:t> in the </a:t>
            </a:r>
            <a:r>
              <a:rPr lang="en-US" altLang="en-US" sz="2400" b="1" dirty="0">
                <a:latin typeface="+mj-lt"/>
              </a:rPr>
              <a:t>chromosome</a:t>
            </a:r>
            <a:r>
              <a:rPr lang="en-US" altLang="en-US" sz="2400" dirty="0">
                <a:latin typeface="+mj-lt"/>
              </a:rPr>
              <a:t>.</a:t>
            </a:r>
          </a:p>
          <a:p>
            <a:pPr algn="l" rtl="0">
              <a:lnSpc>
                <a:spcPct val="150000"/>
              </a:lnSpc>
            </a:pPr>
            <a:r>
              <a:rPr lang="en-US" altLang="en-US" sz="2400" dirty="0">
                <a:latin typeface="+mj-lt"/>
              </a:rPr>
              <a:t>This </a:t>
            </a:r>
            <a:r>
              <a:rPr lang="en-US" altLang="en-US" sz="2400" dirty="0">
                <a:solidFill>
                  <a:srgbClr val="D1096D"/>
                </a:solidFill>
                <a:latin typeface="+mj-lt"/>
              </a:rPr>
              <a:t>position</a:t>
            </a:r>
            <a:r>
              <a:rPr lang="en-US" altLang="en-US" sz="2400" dirty="0">
                <a:latin typeface="+mj-lt"/>
              </a:rPr>
              <a:t> is called </a:t>
            </a:r>
            <a:r>
              <a:rPr lang="en-US" altLang="en-US" sz="2400" b="1" dirty="0">
                <a:solidFill>
                  <a:srgbClr val="7030A0"/>
                </a:solidFill>
                <a:latin typeface="+mj-lt"/>
              </a:rPr>
              <a:t>locus</a:t>
            </a:r>
            <a:r>
              <a:rPr lang="en-US" altLang="en-US" sz="2400" dirty="0">
                <a:latin typeface="+mj-lt"/>
              </a:rPr>
              <a:t>. </a:t>
            </a:r>
          </a:p>
          <a:p>
            <a:pPr algn="l" rtl="0">
              <a:lnSpc>
                <a:spcPct val="150000"/>
              </a:lnSpc>
            </a:pPr>
            <a:r>
              <a:rPr lang="en-US" altLang="en-US" sz="2400" b="1" dirty="0">
                <a:latin typeface="+mj-lt"/>
              </a:rPr>
              <a:t>Complete set </a:t>
            </a:r>
            <a:r>
              <a:rPr lang="en-US" altLang="en-US" sz="2400" dirty="0">
                <a:latin typeface="+mj-lt"/>
              </a:rPr>
              <a:t>of genetic material (all chromosomes(Ex. In human</a:t>
            </a:r>
            <a:r>
              <a:rPr lang="el-GR" altLang="en-US" sz="2400" dirty="0">
                <a:latin typeface="+mj-lt"/>
              </a:rPr>
              <a:t>’</a:t>
            </a:r>
            <a:r>
              <a:rPr lang="en-US" altLang="en-US" sz="2400" dirty="0">
                <a:latin typeface="+mj-lt"/>
              </a:rPr>
              <a:t>s cell is 46)) is called </a:t>
            </a:r>
            <a:r>
              <a:rPr lang="en-US" altLang="en-US" sz="2400" b="1" dirty="0">
                <a:solidFill>
                  <a:srgbClr val="D1096D"/>
                </a:solidFill>
                <a:latin typeface="+mj-lt"/>
              </a:rPr>
              <a:t>genome</a:t>
            </a:r>
            <a:r>
              <a:rPr lang="en-US" altLang="en-US" sz="2400" dirty="0">
                <a:latin typeface="+mj-lt"/>
              </a:rPr>
              <a:t>. </a:t>
            </a:r>
          </a:p>
          <a:p>
            <a:pPr algn="l" rtl="0">
              <a:lnSpc>
                <a:spcPct val="150000"/>
              </a:lnSpc>
            </a:pPr>
            <a:r>
              <a:rPr lang="en-US" altLang="en-US" sz="2400" b="1" dirty="0">
                <a:solidFill>
                  <a:srgbClr val="D1096D"/>
                </a:solidFill>
                <a:latin typeface="+mj-lt"/>
              </a:rPr>
              <a:t>Particular</a:t>
            </a:r>
            <a:r>
              <a:rPr lang="en-US" altLang="en-US" sz="2400" b="1" dirty="0">
                <a:latin typeface="+mj-lt"/>
              </a:rPr>
              <a:t> </a:t>
            </a:r>
            <a:r>
              <a:rPr lang="en-US" altLang="en-US" sz="2400" dirty="0">
                <a:latin typeface="+mj-lt"/>
              </a:rPr>
              <a:t>set of genes in genome is called </a:t>
            </a:r>
            <a:r>
              <a:rPr lang="en-US" altLang="en-US" sz="2400" b="1" dirty="0">
                <a:solidFill>
                  <a:srgbClr val="7030A0"/>
                </a:solidFill>
                <a:latin typeface="+mj-lt"/>
              </a:rPr>
              <a:t>genotype</a:t>
            </a:r>
            <a:r>
              <a:rPr lang="en-US" altLang="en-US" sz="2400" dirty="0">
                <a:latin typeface="+mj-lt"/>
              </a:rPr>
              <a:t>. </a:t>
            </a:r>
            <a:r>
              <a:rPr lang="en-US" altLang="en-US" sz="2400" b="1" dirty="0">
                <a:solidFill>
                  <a:schemeClr val="accent4">
                    <a:lumMod val="75000"/>
                  </a:schemeClr>
                </a:solidFill>
                <a:latin typeface="+mj-lt"/>
              </a:rPr>
              <a:t>Genotype</a:t>
            </a:r>
            <a:r>
              <a:rPr lang="en-US" altLang="en-US" sz="2400" dirty="0">
                <a:latin typeface="+mj-lt"/>
              </a:rPr>
              <a:t> – the genetic makeup of an organisms.</a:t>
            </a:r>
          </a:p>
          <a:p>
            <a:pPr algn="l" rtl="0">
              <a:lnSpc>
                <a:spcPct val="150000"/>
              </a:lnSpc>
            </a:pPr>
            <a:r>
              <a:rPr lang="en-US" altLang="en-US" sz="2400" b="1" dirty="0">
                <a:solidFill>
                  <a:srgbClr val="D1096D"/>
                </a:solidFill>
                <a:latin typeface="+mj-lt"/>
              </a:rPr>
              <a:t>phenotype</a:t>
            </a:r>
            <a:r>
              <a:rPr lang="en-US" altLang="en-US" sz="2400" dirty="0">
                <a:latin typeface="+mj-lt"/>
              </a:rPr>
              <a:t>, its physical and mental features, such as </a:t>
            </a:r>
            <a:r>
              <a:rPr lang="en-US" altLang="en-US" sz="2400" b="1" dirty="0">
                <a:latin typeface="+mj-lt"/>
              </a:rPr>
              <a:t>eye color</a:t>
            </a:r>
            <a:r>
              <a:rPr lang="en-US" altLang="en-US" sz="2400" dirty="0">
                <a:latin typeface="+mj-lt"/>
              </a:rPr>
              <a:t>, intelligence etc.</a:t>
            </a:r>
          </a:p>
          <a:p>
            <a:pPr algn="l" rtl="0">
              <a:lnSpc>
                <a:spcPct val="90000"/>
              </a:lnSpc>
            </a:pPr>
            <a:endParaRPr lang="en-US" altLang="en-US" sz="2800" dirty="0">
              <a:latin typeface="+mj-lt"/>
            </a:endParaRPr>
          </a:p>
          <a:p>
            <a:pPr algn="l" rtl="0">
              <a:lnSpc>
                <a:spcPct val="90000"/>
              </a:lnSpc>
            </a:pPr>
            <a:endParaRPr lang="en-US" altLang="en-US" sz="2800" dirty="0">
              <a:latin typeface="+mj-lt"/>
            </a:endParaRPr>
          </a:p>
        </p:txBody>
      </p:sp>
      <p:sp>
        <p:nvSpPr>
          <p:cNvPr id="4" name="Rectangle 2"/>
          <p:cNvSpPr txBox="1">
            <a:spLocks noChangeArrowheads="1"/>
          </p:cNvSpPr>
          <p:nvPr/>
        </p:nvSpPr>
        <p:spPr>
          <a:xfrm>
            <a:off x="467544" y="188640"/>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172322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19681" y="1476253"/>
            <a:ext cx="7020272" cy="5589240"/>
          </a:xfrm>
        </p:spPr>
        <p:txBody>
          <a:bodyPr>
            <a:noAutofit/>
          </a:bodyPr>
          <a:lstStyle/>
          <a:p>
            <a:pPr marL="0" indent="0" algn="l">
              <a:buNone/>
            </a:pPr>
            <a:r>
              <a:rPr lang="en-US" sz="2400" b="1" dirty="0">
                <a:solidFill>
                  <a:srgbClr val="D1096D"/>
                </a:solidFill>
                <a:latin typeface="+mj-lt"/>
              </a:rPr>
              <a:t>Chromosomes</a:t>
            </a:r>
            <a:r>
              <a:rPr lang="en-US" sz="2400" dirty="0">
                <a:solidFill>
                  <a:srgbClr val="D1096D"/>
                </a:solidFill>
                <a:latin typeface="+mj-lt"/>
              </a:rPr>
              <a:t> </a:t>
            </a:r>
            <a:r>
              <a:rPr lang="en-US" sz="2400" dirty="0">
                <a:latin typeface="+mj-lt"/>
              </a:rPr>
              <a:t>can </a:t>
            </a:r>
            <a:r>
              <a:rPr lang="en-US" sz="2400" b="1" dirty="0">
                <a:latin typeface="+mj-lt"/>
              </a:rPr>
              <a:t>vary considerably </a:t>
            </a:r>
            <a:r>
              <a:rPr lang="en-US" sz="2400" dirty="0">
                <a:latin typeface="+mj-lt"/>
              </a:rPr>
              <a:t>in </a:t>
            </a:r>
            <a:r>
              <a:rPr lang="en-US" sz="2400" b="1" dirty="0">
                <a:latin typeface="+mj-lt"/>
              </a:rPr>
              <a:t>size</a:t>
            </a:r>
            <a:r>
              <a:rPr lang="en-US" sz="2400" dirty="0">
                <a:latin typeface="+mj-lt"/>
              </a:rPr>
              <a:t> and </a:t>
            </a:r>
            <a:r>
              <a:rPr lang="en-US" sz="2400" b="1" dirty="0">
                <a:latin typeface="+mj-lt"/>
              </a:rPr>
              <a:t>shape</a:t>
            </a:r>
          </a:p>
          <a:p>
            <a:pPr marL="0" indent="0" algn="l">
              <a:buNone/>
            </a:pPr>
            <a:r>
              <a:rPr lang="en-US" sz="2400" b="1" dirty="0">
                <a:latin typeface="+mj-lt"/>
              </a:rPr>
              <a:t>-</a:t>
            </a:r>
            <a:r>
              <a:rPr lang="en-US" sz="2400" dirty="0">
                <a:latin typeface="+mj-lt"/>
              </a:rPr>
              <a:t>Various features used for identification</a:t>
            </a:r>
          </a:p>
          <a:p>
            <a:pPr marL="914400" lvl="2" indent="0" algn="l">
              <a:buNone/>
            </a:pPr>
            <a:r>
              <a:rPr lang="en-US" sz="2400" b="1" dirty="0">
                <a:solidFill>
                  <a:schemeClr val="accent4">
                    <a:lumMod val="75000"/>
                  </a:schemeClr>
                </a:solidFill>
                <a:latin typeface="+mj-lt"/>
              </a:rPr>
              <a:t>Size, Centromere location, Banding patterns.</a:t>
            </a:r>
          </a:p>
          <a:p>
            <a:pPr marL="0" indent="0" algn="l">
              <a:buNone/>
            </a:pPr>
            <a:r>
              <a:rPr lang="en-US" sz="2400" dirty="0">
                <a:latin typeface="+mj-lt"/>
              </a:rPr>
              <a:t>-</a:t>
            </a:r>
            <a:r>
              <a:rPr lang="en-US" sz="2400" dirty="0" err="1">
                <a:latin typeface="+mj-lt"/>
              </a:rPr>
              <a:t>Centromere</a:t>
            </a:r>
            <a:r>
              <a:rPr lang="en-US" sz="2400" dirty="0">
                <a:latin typeface="+mj-lt"/>
              </a:rPr>
              <a:t> location </a:t>
            </a:r>
            <a:r>
              <a:rPr lang="en-US" sz="2400" b="1" dirty="0">
                <a:latin typeface="+mj-lt"/>
              </a:rPr>
              <a:t>differs</a:t>
            </a:r>
            <a:r>
              <a:rPr lang="en-US" sz="2400" dirty="0">
                <a:latin typeface="+mj-lt"/>
              </a:rPr>
              <a:t> between chromosomes.</a:t>
            </a:r>
          </a:p>
          <a:p>
            <a:pPr marL="502920" indent="-342900" algn="l" rtl="0">
              <a:buFont typeface="Wingdings" panose="05000000000000000000" pitchFamily="2" charset="2"/>
              <a:buChar char="q"/>
            </a:pPr>
            <a:r>
              <a:rPr lang="en-US" dirty="0">
                <a:latin typeface="+mj-lt"/>
              </a:rPr>
              <a:t>A</a:t>
            </a:r>
            <a:r>
              <a:rPr lang="en-US" sz="2000" dirty="0">
                <a:latin typeface="+mj-lt"/>
              </a:rPr>
              <a:t>t the </a:t>
            </a:r>
            <a:r>
              <a:rPr lang="en-US" sz="2000" dirty="0">
                <a:solidFill>
                  <a:schemeClr val="accent4">
                    <a:lumMod val="75000"/>
                  </a:schemeClr>
                </a:solidFill>
                <a:latin typeface="+mj-lt"/>
              </a:rPr>
              <a:t>middle</a:t>
            </a:r>
            <a:r>
              <a:rPr lang="en-US" sz="2000" dirty="0">
                <a:latin typeface="+mj-lt"/>
              </a:rPr>
              <a:t> in a </a:t>
            </a:r>
            <a:r>
              <a:rPr lang="en-US" sz="2000" b="1" u="sng" dirty="0" err="1">
                <a:solidFill>
                  <a:srgbClr val="0070C0"/>
                </a:solidFill>
                <a:latin typeface="+mj-lt"/>
              </a:rPr>
              <a:t>metacentric</a:t>
            </a:r>
            <a:r>
              <a:rPr lang="en-US" sz="2000" dirty="0">
                <a:latin typeface="+mj-lt"/>
              </a:rPr>
              <a:t> chromosome.</a:t>
            </a:r>
          </a:p>
          <a:p>
            <a:pPr marL="502920" indent="-342900" algn="l" rtl="0">
              <a:buFont typeface="Wingdings" panose="05000000000000000000" pitchFamily="2" charset="2"/>
              <a:buChar char="q"/>
            </a:pPr>
            <a:r>
              <a:rPr lang="en-US" sz="2000" b="1" dirty="0">
                <a:solidFill>
                  <a:schemeClr val="accent4">
                    <a:lumMod val="75000"/>
                  </a:schemeClr>
                </a:solidFill>
                <a:latin typeface="+mj-lt"/>
              </a:rPr>
              <a:t>Near</a:t>
            </a:r>
            <a:r>
              <a:rPr lang="en-US" sz="2000" dirty="0">
                <a:latin typeface="+mj-lt"/>
              </a:rPr>
              <a:t> the middle in a </a:t>
            </a:r>
            <a:r>
              <a:rPr lang="en-US" sz="2000" b="1" u="sng" dirty="0" err="1">
                <a:solidFill>
                  <a:srgbClr val="0070C0"/>
                </a:solidFill>
                <a:latin typeface="+mj-lt"/>
              </a:rPr>
              <a:t>submetacentric</a:t>
            </a:r>
            <a:r>
              <a:rPr lang="en-US" sz="2000" dirty="0">
                <a:solidFill>
                  <a:srgbClr val="0070C0"/>
                </a:solidFill>
                <a:latin typeface="+mj-lt"/>
              </a:rPr>
              <a:t> </a:t>
            </a:r>
            <a:r>
              <a:rPr lang="en-US" sz="2000" dirty="0">
                <a:latin typeface="+mj-lt"/>
              </a:rPr>
              <a:t>chromosome.</a:t>
            </a:r>
          </a:p>
          <a:p>
            <a:pPr marL="502920" indent="-342900" algn="l" rtl="0">
              <a:buFont typeface="Wingdings" panose="05000000000000000000" pitchFamily="2" charset="2"/>
              <a:buChar char="q"/>
            </a:pPr>
            <a:r>
              <a:rPr lang="en-US" sz="2000" b="1" dirty="0">
                <a:latin typeface="+mj-lt"/>
              </a:rPr>
              <a:t>Near an </a:t>
            </a:r>
            <a:r>
              <a:rPr lang="en-US" sz="2000" b="1" dirty="0">
                <a:solidFill>
                  <a:schemeClr val="accent4">
                    <a:lumMod val="75000"/>
                  </a:schemeClr>
                </a:solidFill>
                <a:latin typeface="+mj-lt"/>
              </a:rPr>
              <a:t>end</a:t>
            </a:r>
            <a:r>
              <a:rPr lang="en-US" sz="2000" b="1" dirty="0">
                <a:latin typeface="+mj-lt"/>
              </a:rPr>
              <a:t> </a:t>
            </a:r>
            <a:r>
              <a:rPr lang="en-US" sz="2000" dirty="0">
                <a:latin typeface="+mj-lt"/>
              </a:rPr>
              <a:t>in an</a:t>
            </a:r>
            <a:r>
              <a:rPr lang="en-US" sz="2000" dirty="0">
                <a:solidFill>
                  <a:srgbClr val="0070C0"/>
                </a:solidFill>
                <a:latin typeface="+mj-lt"/>
              </a:rPr>
              <a:t> </a:t>
            </a:r>
            <a:r>
              <a:rPr lang="en-US" sz="2000" b="1" u="sng" dirty="0">
                <a:solidFill>
                  <a:srgbClr val="0070C0"/>
                </a:solidFill>
                <a:latin typeface="+mj-lt"/>
              </a:rPr>
              <a:t>acrocentric</a:t>
            </a:r>
            <a:r>
              <a:rPr lang="en-US" sz="2000" dirty="0">
                <a:solidFill>
                  <a:srgbClr val="0070C0"/>
                </a:solidFill>
                <a:latin typeface="+mj-lt"/>
              </a:rPr>
              <a:t> </a:t>
            </a:r>
            <a:r>
              <a:rPr lang="en-US" sz="2000" dirty="0">
                <a:latin typeface="+mj-lt"/>
              </a:rPr>
              <a:t>chromosome.</a:t>
            </a:r>
          </a:p>
          <a:p>
            <a:pPr marL="502920" indent="-342900" algn="l" rtl="0">
              <a:buFont typeface="Wingdings" panose="05000000000000000000" pitchFamily="2" charset="2"/>
              <a:buChar char="q"/>
            </a:pPr>
            <a:r>
              <a:rPr lang="en-US" sz="2000" b="1" dirty="0">
                <a:latin typeface="+mj-lt"/>
              </a:rPr>
              <a:t>At an </a:t>
            </a:r>
            <a:r>
              <a:rPr lang="en-US" sz="2000" b="1" dirty="0">
                <a:solidFill>
                  <a:schemeClr val="accent4">
                    <a:lumMod val="75000"/>
                  </a:schemeClr>
                </a:solidFill>
                <a:latin typeface="+mj-lt"/>
              </a:rPr>
              <a:t>end</a:t>
            </a:r>
            <a:r>
              <a:rPr lang="en-US" sz="2000" b="1" dirty="0">
                <a:latin typeface="+mj-lt"/>
              </a:rPr>
              <a:t> </a:t>
            </a:r>
            <a:r>
              <a:rPr lang="en-US" sz="2000" dirty="0">
                <a:latin typeface="+mj-lt"/>
              </a:rPr>
              <a:t>in a </a:t>
            </a:r>
            <a:r>
              <a:rPr lang="en-US" sz="2000" b="1" u="sng" dirty="0">
                <a:solidFill>
                  <a:srgbClr val="0070C0"/>
                </a:solidFill>
                <a:latin typeface="+mj-lt"/>
              </a:rPr>
              <a:t>telocentric</a:t>
            </a:r>
            <a:r>
              <a:rPr lang="en-US" sz="2000" dirty="0">
                <a:latin typeface="+mj-lt"/>
              </a:rPr>
              <a:t> chromosome.</a:t>
            </a:r>
          </a:p>
          <a:p>
            <a:pPr marL="457200" lvl="1" indent="0" algn="l">
              <a:buNone/>
            </a:pPr>
            <a:endParaRPr lang="en-US" sz="2400" dirty="0">
              <a:latin typeface="+mj-lt"/>
            </a:endParaRPr>
          </a:p>
        </p:txBody>
      </p:sp>
      <p:pic>
        <p:nvPicPr>
          <p:cNvPr id="5" name="Picture 7" descr="I"/>
          <p:cNvPicPr>
            <a:picLocks noChangeAspect="1" noChangeArrowheads="1"/>
          </p:cNvPicPr>
          <p:nvPr/>
        </p:nvPicPr>
        <p:blipFill rotWithShape="1">
          <a:blip r:embed="rId3" cstate="print">
            <a:lum bright="-10000" contrast="10000"/>
          </a:blip>
          <a:srcRect l="5794"/>
          <a:stretch/>
        </p:blipFill>
        <p:spPr bwMode="auto">
          <a:xfrm>
            <a:off x="6300192" y="2440601"/>
            <a:ext cx="2720511" cy="4149240"/>
          </a:xfrm>
          <a:prstGeom prst="rect">
            <a:avLst/>
          </a:prstGeom>
          <a:noFill/>
          <a:ln w="9525">
            <a:noFill/>
            <a:miter lim="800000"/>
            <a:headEnd/>
            <a:tailEnd/>
          </a:ln>
        </p:spPr>
      </p:pic>
      <p:sp>
        <p:nvSpPr>
          <p:cNvPr id="6" name="Rectangle 2"/>
          <p:cNvSpPr txBox="1">
            <a:spLocks noChangeArrowheads="1"/>
          </p:cNvSpPr>
          <p:nvPr/>
        </p:nvSpPr>
        <p:spPr>
          <a:xfrm>
            <a:off x="107504" y="59687"/>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3600" b="1" kern="0" spc="0" dirty="0">
                <a:solidFill>
                  <a:srgbClr val="893BC3"/>
                </a:solidFill>
                <a:effectLst>
                  <a:outerShdw blurRad="38100" dist="38100" dir="2700000" algn="tl">
                    <a:srgbClr val="C0C0C0"/>
                  </a:outerShdw>
                </a:effectLst>
                <a:cs typeface="Arial"/>
              </a:rPr>
              <a:t>Chromosome structure</a:t>
            </a:r>
            <a:endParaRPr lang="en-US" sz="1200" b="1" dirty="0">
              <a:solidFill>
                <a:srgbClr val="893BC3"/>
              </a:solidFill>
              <a:ea typeface="+mn-ea"/>
            </a:endParaRPr>
          </a:p>
        </p:txBody>
      </p:sp>
    </p:spTree>
    <p:extLst>
      <p:ext uri="{BB962C8B-B14F-4D97-AF65-F5344CB8AC3E}">
        <p14:creationId xmlns:p14="http://schemas.microsoft.com/office/powerpoint/2010/main" val="118513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8229600" cy="1143000"/>
          </a:xfrm>
        </p:spPr>
        <p:txBody>
          <a:bodyPr>
            <a:normAutofit/>
          </a:bodyPr>
          <a:lstStyle/>
          <a:p>
            <a:endParaRPr lang="en-US" sz="3200" b="1" dirty="0">
              <a:solidFill>
                <a:srgbClr val="C00000"/>
              </a:solidFill>
            </a:endParaRPr>
          </a:p>
        </p:txBody>
      </p:sp>
      <p:pic>
        <p:nvPicPr>
          <p:cNvPr id="6" name="Picture 8" descr="Kromoszómák alakja"/>
          <p:cNvPicPr>
            <a:picLocks noGrp="1" noChangeAspect="1" noChangeArrowheads="1"/>
          </p:cNvPicPr>
          <p:nvPr>
            <p:ph idx="1"/>
          </p:nvPr>
        </p:nvPicPr>
        <p:blipFill>
          <a:blip r:embed="rId2" cstate="print"/>
          <a:srcRect/>
          <a:stretch>
            <a:fillRect/>
          </a:stretch>
        </p:blipFill>
        <p:spPr>
          <a:xfrm>
            <a:off x="533400" y="1295400"/>
            <a:ext cx="3079413" cy="3124200"/>
          </a:xfrm>
          <a:prstGeom prst="rect">
            <a:avLst/>
          </a:prstGeom>
          <a:noFill/>
          <a:ln/>
        </p:spPr>
      </p:pic>
      <p:sp>
        <p:nvSpPr>
          <p:cNvPr id="7" name="Rectangle 6"/>
          <p:cNvSpPr/>
          <p:nvPr/>
        </p:nvSpPr>
        <p:spPr>
          <a:xfrm>
            <a:off x="609600" y="4419600"/>
            <a:ext cx="2968824" cy="1785104"/>
          </a:xfrm>
          <a:prstGeom prst="rect">
            <a:avLst/>
          </a:prstGeom>
        </p:spPr>
        <p:txBody>
          <a:bodyPr wrap="square">
            <a:spAutoFit/>
          </a:bodyPr>
          <a:lstStyle/>
          <a:p>
            <a:pPr algn="l"/>
            <a:r>
              <a:rPr lang="hu-HU" sz="2000" b="1" dirty="0">
                <a:solidFill>
                  <a:srgbClr val="002060"/>
                </a:solidFill>
                <a:latin typeface="Times New Roman" pitchFamily="18" charset="0"/>
              </a:rPr>
              <a:t> </a:t>
            </a:r>
            <a:r>
              <a:rPr lang="hu-HU" b="1" dirty="0">
                <a:solidFill>
                  <a:srgbClr val="002060"/>
                </a:solidFill>
                <a:latin typeface="Times New Roman" pitchFamily="18" charset="0"/>
              </a:rPr>
              <a:t>1: </a:t>
            </a:r>
            <a:r>
              <a:rPr lang="en-US" b="1" dirty="0">
                <a:solidFill>
                  <a:srgbClr val="002060"/>
                </a:solidFill>
                <a:latin typeface="Times New Roman" pitchFamily="18" charset="0"/>
              </a:rPr>
              <a:t>S</a:t>
            </a:r>
            <a:r>
              <a:rPr lang="hu-HU" b="1" dirty="0">
                <a:solidFill>
                  <a:srgbClr val="002060"/>
                </a:solidFill>
                <a:latin typeface="Times New Roman" pitchFamily="18" charset="0"/>
              </a:rPr>
              <a:t>ister chromatids</a:t>
            </a:r>
            <a:r>
              <a:rPr lang="en-US" b="1" dirty="0">
                <a:solidFill>
                  <a:srgbClr val="002060"/>
                </a:solidFill>
                <a:latin typeface="Times New Roman" pitchFamily="18" charset="0"/>
              </a:rPr>
              <a:t>.</a:t>
            </a:r>
          </a:p>
          <a:p>
            <a:pPr algn="l"/>
            <a:r>
              <a:rPr lang="hu-HU" b="1" dirty="0">
                <a:solidFill>
                  <a:srgbClr val="002060"/>
                </a:solidFill>
                <a:latin typeface="Times New Roman" pitchFamily="18" charset="0"/>
              </a:rPr>
              <a:t> 2: </a:t>
            </a:r>
            <a:r>
              <a:rPr lang="en-US" b="1" dirty="0">
                <a:solidFill>
                  <a:srgbClr val="002060"/>
                </a:solidFill>
                <a:latin typeface="Times New Roman" pitchFamily="18" charset="0"/>
              </a:rPr>
              <a:t>C</a:t>
            </a:r>
            <a:r>
              <a:rPr lang="hu-HU" b="1" dirty="0">
                <a:solidFill>
                  <a:srgbClr val="002060"/>
                </a:solidFill>
                <a:latin typeface="Times New Roman" pitchFamily="18" charset="0"/>
              </a:rPr>
              <a:t>entromere</a:t>
            </a:r>
            <a:r>
              <a:rPr lang="en-US" b="1" dirty="0">
                <a:solidFill>
                  <a:srgbClr val="002060"/>
                </a:solidFill>
                <a:latin typeface="Times New Roman" pitchFamily="18" charset="0"/>
              </a:rPr>
              <a:t>.</a:t>
            </a:r>
          </a:p>
          <a:p>
            <a:pPr algn="l"/>
            <a:r>
              <a:rPr lang="en-US" b="1" dirty="0">
                <a:solidFill>
                  <a:srgbClr val="002060"/>
                </a:solidFill>
                <a:latin typeface="Times New Roman" pitchFamily="18" charset="0"/>
              </a:rPr>
              <a:t> </a:t>
            </a:r>
            <a:r>
              <a:rPr lang="hu-HU" b="1" dirty="0">
                <a:solidFill>
                  <a:srgbClr val="002060"/>
                </a:solidFill>
                <a:latin typeface="Times New Roman" pitchFamily="18" charset="0"/>
              </a:rPr>
              <a:t>3</a:t>
            </a:r>
            <a:r>
              <a:rPr lang="en-US" b="1" dirty="0">
                <a:solidFill>
                  <a:srgbClr val="002060"/>
                </a:solidFill>
                <a:latin typeface="Times New Roman" pitchFamily="18" charset="0"/>
              </a:rPr>
              <a:t>:S</a:t>
            </a:r>
            <a:r>
              <a:rPr lang="hu-HU" b="1" dirty="0">
                <a:solidFill>
                  <a:srgbClr val="002060"/>
                </a:solidFill>
                <a:latin typeface="Times New Roman" pitchFamily="18" charset="0"/>
              </a:rPr>
              <a:t>hort ar</a:t>
            </a:r>
            <a:r>
              <a:rPr lang="en-US" b="1" dirty="0">
                <a:solidFill>
                  <a:srgbClr val="002060"/>
                </a:solidFill>
                <a:latin typeface="Times New Roman" pitchFamily="18" charset="0"/>
              </a:rPr>
              <a:t>m.</a:t>
            </a:r>
          </a:p>
          <a:p>
            <a:pPr algn="l"/>
            <a:r>
              <a:rPr lang="hu-HU" b="1" dirty="0">
                <a:solidFill>
                  <a:srgbClr val="002060"/>
                </a:solidFill>
                <a:latin typeface="Times New Roman" pitchFamily="18" charset="0"/>
              </a:rPr>
              <a:t>4: </a:t>
            </a:r>
            <a:r>
              <a:rPr lang="en-US" b="1" dirty="0">
                <a:solidFill>
                  <a:srgbClr val="002060"/>
                </a:solidFill>
                <a:latin typeface="Times New Roman" pitchFamily="18" charset="0"/>
              </a:rPr>
              <a:t>L</a:t>
            </a:r>
            <a:r>
              <a:rPr lang="hu-HU" b="1" dirty="0">
                <a:solidFill>
                  <a:srgbClr val="002060"/>
                </a:solidFill>
                <a:latin typeface="Times New Roman" pitchFamily="18" charset="0"/>
              </a:rPr>
              <a:t>ong arm</a:t>
            </a:r>
            <a:r>
              <a:rPr lang="en-US" b="1" dirty="0">
                <a:solidFill>
                  <a:srgbClr val="002060"/>
                </a:solidFill>
                <a:latin typeface="Times New Roman" pitchFamily="18" charset="0"/>
              </a:rPr>
              <a:t>.</a:t>
            </a:r>
            <a:r>
              <a:rPr lang="hu-HU" b="1" dirty="0">
                <a:solidFill>
                  <a:srgbClr val="002060"/>
                </a:solidFill>
                <a:latin typeface="Times New Roman" pitchFamily="18" charset="0"/>
              </a:rPr>
              <a:t> </a:t>
            </a:r>
            <a:endParaRPr lang="en-US" b="1" dirty="0">
              <a:solidFill>
                <a:srgbClr val="002060"/>
              </a:solidFill>
              <a:latin typeface="Times New Roman" pitchFamily="18" charset="0"/>
            </a:endParaRPr>
          </a:p>
          <a:p>
            <a:pPr algn="l"/>
            <a:r>
              <a:rPr lang="hu-HU" b="1" dirty="0">
                <a:solidFill>
                  <a:srgbClr val="002060"/>
                </a:solidFill>
                <a:latin typeface="Times New Roman" pitchFamily="18" charset="0"/>
              </a:rPr>
              <a:t>5: </a:t>
            </a:r>
            <a:r>
              <a:rPr lang="en-US" b="1" dirty="0">
                <a:solidFill>
                  <a:srgbClr val="002060"/>
                </a:solidFill>
                <a:latin typeface="Times New Roman" pitchFamily="18" charset="0"/>
              </a:rPr>
              <a:t>S</a:t>
            </a:r>
            <a:r>
              <a:rPr lang="hu-HU" b="1" dirty="0">
                <a:solidFill>
                  <a:srgbClr val="002060"/>
                </a:solidFill>
                <a:latin typeface="Times New Roman" pitchFamily="18" charset="0"/>
              </a:rPr>
              <a:t>atellite</a:t>
            </a:r>
            <a:r>
              <a:rPr lang="en-US" b="1" dirty="0">
                <a:solidFill>
                  <a:srgbClr val="002060"/>
                </a:solidFill>
                <a:latin typeface="Times New Roman" pitchFamily="18" charset="0"/>
              </a:rPr>
              <a:t>.</a:t>
            </a:r>
          </a:p>
          <a:p>
            <a:pPr algn="l"/>
            <a:r>
              <a:rPr lang="hu-HU" b="1" dirty="0">
                <a:solidFill>
                  <a:srgbClr val="002060"/>
                </a:solidFill>
                <a:latin typeface="Times New Roman" pitchFamily="18" charset="0"/>
              </a:rPr>
              <a:t>6: </a:t>
            </a:r>
            <a:r>
              <a:rPr lang="en-US" b="1" dirty="0">
                <a:solidFill>
                  <a:srgbClr val="002060"/>
                </a:solidFill>
                <a:latin typeface="Times New Roman" pitchFamily="18" charset="0"/>
              </a:rPr>
              <a:t>S</a:t>
            </a:r>
            <a:r>
              <a:rPr lang="hu-HU" b="1" dirty="0">
                <a:solidFill>
                  <a:srgbClr val="002060"/>
                </a:solidFill>
                <a:latin typeface="Times New Roman" pitchFamily="18" charset="0"/>
              </a:rPr>
              <a:t>econdary constriction</a:t>
            </a:r>
            <a:r>
              <a:rPr lang="en-US" b="1" dirty="0">
                <a:solidFill>
                  <a:srgbClr val="002060"/>
                </a:solidFill>
                <a:latin typeface="Times New Roman" pitchFamily="18" charset="0"/>
              </a:rPr>
              <a:t>.</a:t>
            </a:r>
            <a:endParaRPr lang="en-US" dirty="0">
              <a:solidFill>
                <a:srgbClr val="002060"/>
              </a:solidFill>
            </a:endParaRPr>
          </a:p>
        </p:txBody>
      </p:sp>
      <p:sp>
        <p:nvSpPr>
          <p:cNvPr id="8" name="Rectangle 7"/>
          <p:cNvSpPr/>
          <p:nvPr/>
        </p:nvSpPr>
        <p:spPr>
          <a:xfrm>
            <a:off x="1485900" y="6381328"/>
            <a:ext cx="5715000" cy="369332"/>
          </a:xfrm>
          <a:prstGeom prst="rect">
            <a:avLst/>
          </a:prstGeom>
        </p:spPr>
        <p:txBody>
          <a:bodyPr wrap="square">
            <a:spAutoFit/>
          </a:bodyPr>
          <a:lstStyle/>
          <a:p>
            <a:r>
              <a:rPr lang="hu-HU" b="1" dirty="0">
                <a:solidFill>
                  <a:srgbClr val="7030A0"/>
                </a:solidFill>
                <a:latin typeface="Times New Roman" pitchFamily="18" charset="0"/>
              </a:rPr>
              <a:t>A: metacentric, B: submetacentric, C: acrocentric</a:t>
            </a:r>
            <a:endParaRPr lang="en-US" dirty="0">
              <a:solidFill>
                <a:srgbClr val="7030A0"/>
              </a:solidFill>
            </a:endParaRPr>
          </a:p>
        </p:txBody>
      </p:sp>
      <p:pic>
        <p:nvPicPr>
          <p:cNvPr id="9" name="Picture 2" descr="http://bio3400.nicerweb.com/Locked/media/ch02/02_03-centromere.jpg"/>
          <p:cNvPicPr>
            <a:picLocks noChangeAspect="1" noChangeArrowheads="1"/>
          </p:cNvPicPr>
          <p:nvPr/>
        </p:nvPicPr>
        <p:blipFill>
          <a:blip r:embed="rId3" cstate="print">
            <a:lum bright="-10000"/>
          </a:blip>
          <a:srcRect r="24675"/>
          <a:stretch>
            <a:fillRect/>
          </a:stretch>
        </p:blipFill>
        <p:spPr bwMode="auto">
          <a:xfrm>
            <a:off x="3779912" y="1340768"/>
            <a:ext cx="5256584" cy="4661140"/>
          </a:xfrm>
          <a:prstGeom prst="rect">
            <a:avLst/>
          </a:prstGeom>
          <a:noFill/>
        </p:spPr>
      </p:pic>
      <p:sp>
        <p:nvSpPr>
          <p:cNvPr id="10" name="Rectangle 2"/>
          <p:cNvSpPr txBox="1">
            <a:spLocks noChangeArrowheads="1"/>
          </p:cNvSpPr>
          <p:nvPr/>
        </p:nvSpPr>
        <p:spPr>
          <a:xfrm>
            <a:off x="179512" y="14897"/>
            <a:ext cx="6624736" cy="985211"/>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dirty="0">
                <a:solidFill>
                  <a:srgbClr val="893BC3"/>
                </a:solidFill>
              </a:rPr>
              <a:t>Shapes of chromosomes </a:t>
            </a:r>
            <a:endParaRPr lang="en-US" sz="1400" b="1" dirty="0">
              <a:solidFill>
                <a:srgbClr val="893BC3"/>
              </a:solidFill>
              <a:ea typeface="+mn-ea"/>
            </a:endParaRPr>
          </a:p>
        </p:txBody>
      </p:sp>
    </p:spTree>
    <p:extLst>
      <p:ext uri="{BB962C8B-B14F-4D97-AF65-F5344CB8AC3E}">
        <p14:creationId xmlns:p14="http://schemas.microsoft.com/office/powerpoint/2010/main" val="116317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256074">
            <a:off x="1196542" y="1538657"/>
            <a:ext cx="3232579" cy="3332454"/>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556792"/>
            <a:ext cx="2664296" cy="329618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455266"/>
            <a:ext cx="8229600" cy="1371600"/>
          </a:xfrm>
        </p:spPr>
        <p:txBody>
          <a:bodyPr/>
          <a:lstStyle/>
          <a:p>
            <a:endParaRPr lang="en-US" altLang="en-US" b="1" dirty="0">
              <a:solidFill>
                <a:srgbClr val="990099"/>
              </a:solidFill>
              <a:latin typeface="Comic Sans MS" panose="030F0702030302020204" pitchFamily="66" charset="0"/>
            </a:endParaRPr>
          </a:p>
        </p:txBody>
      </p:sp>
      <p:sp>
        <p:nvSpPr>
          <p:cNvPr id="9219" name="Rectangle 3"/>
          <p:cNvSpPr>
            <a:spLocks noGrp="1" noChangeArrowheads="1"/>
          </p:cNvSpPr>
          <p:nvPr>
            <p:ph type="body" sz="half" idx="1"/>
          </p:nvPr>
        </p:nvSpPr>
        <p:spPr>
          <a:xfrm>
            <a:off x="251520" y="2132856"/>
            <a:ext cx="4834880" cy="3886200"/>
          </a:xfrm>
        </p:spPr>
        <p:txBody>
          <a:bodyPr/>
          <a:lstStyle/>
          <a:p>
            <a:pPr algn="l" rtl="0"/>
            <a:r>
              <a:rPr lang="fi-FI" altLang="en-US" sz="2400" b="1" dirty="0">
                <a:solidFill>
                  <a:srgbClr val="D1096D"/>
                </a:solidFill>
                <a:latin typeface="+mj-lt"/>
              </a:rPr>
              <a:t>Basic</a:t>
            </a:r>
            <a:r>
              <a:rPr lang="fi-FI" altLang="en-US" sz="2400" b="1" dirty="0">
                <a:latin typeface="+mj-lt"/>
              </a:rPr>
              <a:t> component of life.</a:t>
            </a:r>
          </a:p>
          <a:p>
            <a:pPr algn="l" rtl="0">
              <a:buFontTx/>
              <a:buNone/>
            </a:pPr>
            <a:endParaRPr lang="fi-FI" altLang="en-US" sz="2400" b="1" dirty="0">
              <a:latin typeface="+mj-lt"/>
            </a:endParaRPr>
          </a:p>
          <a:p>
            <a:pPr algn="l" rtl="0"/>
            <a:r>
              <a:rPr lang="fi-FI" altLang="en-US" sz="2400" b="1" dirty="0">
                <a:latin typeface="+mj-lt"/>
              </a:rPr>
              <a:t>Two main categories, </a:t>
            </a:r>
            <a:r>
              <a:rPr lang="fi-FI" altLang="en-US" sz="2400" b="1" dirty="0">
                <a:solidFill>
                  <a:srgbClr val="D1096D"/>
                </a:solidFill>
                <a:latin typeface="+mj-lt"/>
              </a:rPr>
              <a:t>prokarytic</a:t>
            </a:r>
            <a:r>
              <a:rPr lang="fi-FI" altLang="en-US" sz="2400" b="1" dirty="0">
                <a:latin typeface="+mj-lt"/>
              </a:rPr>
              <a:t> and </a:t>
            </a:r>
            <a:r>
              <a:rPr lang="fi-FI" altLang="en-US" sz="2400" b="1" dirty="0">
                <a:solidFill>
                  <a:srgbClr val="D1096D"/>
                </a:solidFill>
                <a:latin typeface="+mj-lt"/>
              </a:rPr>
              <a:t>eukaryotic</a:t>
            </a:r>
            <a:r>
              <a:rPr lang="fi-FI" altLang="en-US" sz="2400" b="1" dirty="0">
                <a:latin typeface="+mj-lt"/>
              </a:rPr>
              <a:t> cells.</a:t>
            </a:r>
          </a:p>
          <a:p>
            <a:pPr algn="l" rtl="0">
              <a:buFontTx/>
              <a:buNone/>
            </a:pPr>
            <a:endParaRPr lang="fi-FI" altLang="en-US" sz="2400" b="1" dirty="0">
              <a:latin typeface="+mj-lt"/>
            </a:endParaRPr>
          </a:p>
          <a:p>
            <a:pPr algn="l" rtl="0"/>
            <a:r>
              <a:rPr lang="fi-FI" altLang="en-US" sz="2400" b="1" dirty="0">
                <a:solidFill>
                  <a:srgbClr val="D1096D"/>
                </a:solidFill>
                <a:latin typeface="+mj-lt"/>
              </a:rPr>
              <a:t>Differences</a:t>
            </a:r>
            <a:r>
              <a:rPr lang="fi-FI" altLang="en-US" sz="2400" b="1" dirty="0">
                <a:latin typeface="+mj-lt"/>
              </a:rPr>
              <a:t> in the nucleus.</a:t>
            </a:r>
            <a:endParaRPr lang="en-US" altLang="en-US" sz="2400" b="1" dirty="0">
              <a:latin typeface="+mj-lt"/>
            </a:endParaRPr>
          </a:p>
        </p:txBody>
      </p:sp>
      <p:pic>
        <p:nvPicPr>
          <p:cNvPr id="9227" name="Picture 11" descr="http://www.zoobotanica.plus.com/GIF%20files/Medical/Cell.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5580112" y="2420888"/>
            <a:ext cx="3200400"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2" name="Rectangle 6"/>
          <p:cNvSpPr>
            <a:spLocks noChangeArrowheads="1"/>
          </p:cNvSpPr>
          <p:nvPr/>
        </p:nvSpPr>
        <p:spPr bwMode="auto">
          <a:xfrm>
            <a:off x="1771650" y="186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 name="Rectangle 2"/>
          <p:cNvSpPr txBox="1">
            <a:spLocks noChangeArrowheads="1"/>
          </p:cNvSpPr>
          <p:nvPr/>
        </p:nvSpPr>
        <p:spPr>
          <a:xfrm>
            <a:off x="467544" y="404664"/>
            <a:ext cx="6624736" cy="161373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fi-FI" altLang="en-US" sz="4400" b="1" dirty="0">
                <a:solidFill>
                  <a:srgbClr val="990099"/>
                </a:solidFill>
              </a:rPr>
              <a:t>The Cell	</a:t>
            </a:r>
            <a:endParaRPr lang="en-US" sz="1800" b="1" dirty="0">
              <a:solidFill>
                <a:srgbClr val="002060"/>
              </a:solidFill>
              <a:ea typeface="+mn-ea"/>
            </a:endParaRPr>
          </a:p>
        </p:txBody>
      </p:sp>
    </p:spTree>
    <p:extLst>
      <p:ext uri="{BB962C8B-B14F-4D97-AF65-F5344CB8AC3E}">
        <p14:creationId xmlns:p14="http://schemas.microsoft.com/office/powerpoint/2010/main" val="109670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16768" y="836712"/>
            <a:ext cx="8299648" cy="4539208"/>
          </a:xfrm>
        </p:spPr>
        <p:txBody>
          <a:bodyPr>
            <a:normAutofit/>
          </a:bodyPr>
          <a:lstStyle/>
          <a:p>
            <a:pPr algn="l" rtl="0"/>
            <a:r>
              <a:rPr lang="fi-FI" altLang="en-US" sz="2800" b="1" dirty="0">
                <a:solidFill>
                  <a:srgbClr val="990099"/>
                </a:solidFill>
                <a:latin typeface="+mj-lt"/>
              </a:rPr>
              <a:t>Prokaryotes</a:t>
            </a:r>
            <a:r>
              <a:rPr lang="fi-FI" altLang="en-US" sz="2400" b="1" dirty="0">
                <a:solidFill>
                  <a:srgbClr val="990099"/>
                </a:solidFill>
                <a:latin typeface="+mj-lt"/>
              </a:rPr>
              <a:t>:</a:t>
            </a:r>
            <a:endParaRPr lang="ar-SA" altLang="en-US" sz="2400" b="1" dirty="0">
              <a:solidFill>
                <a:srgbClr val="990099"/>
              </a:solidFill>
              <a:latin typeface="+mj-lt"/>
            </a:endParaRPr>
          </a:p>
          <a:p>
            <a:pPr algn="l" rtl="0">
              <a:buNone/>
            </a:pPr>
            <a:endParaRPr lang="fi-FI" altLang="en-US" sz="2400" b="1" dirty="0">
              <a:solidFill>
                <a:srgbClr val="990099"/>
              </a:solidFill>
              <a:latin typeface="+mj-lt"/>
            </a:endParaRPr>
          </a:p>
          <a:p>
            <a:pPr marL="109728" indent="0" algn="l" rtl="0">
              <a:buNone/>
            </a:pPr>
            <a:r>
              <a:rPr lang="fi-FI" altLang="en-US" sz="2400" b="1" dirty="0">
                <a:solidFill>
                  <a:srgbClr val="990099"/>
                </a:solidFill>
                <a:latin typeface="+mj-lt"/>
              </a:rPr>
              <a:t> </a:t>
            </a:r>
            <a:r>
              <a:rPr lang="fi-FI" altLang="en-US" sz="2400" b="1" dirty="0">
                <a:solidFill>
                  <a:srgbClr val="D1096D"/>
                </a:solidFill>
                <a:latin typeface="+mj-lt"/>
              </a:rPr>
              <a:t>No</a:t>
            </a:r>
            <a:r>
              <a:rPr lang="fi-FI" altLang="en-US" sz="2400" b="1" dirty="0">
                <a:latin typeface="+mj-lt"/>
              </a:rPr>
              <a:t> defined </a:t>
            </a:r>
            <a:r>
              <a:rPr lang="fi-FI" altLang="en-US" sz="2400" b="1" dirty="0">
                <a:solidFill>
                  <a:srgbClr val="D1096D"/>
                </a:solidFill>
                <a:latin typeface="+mj-lt"/>
              </a:rPr>
              <a:t>nucleus</a:t>
            </a:r>
            <a:r>
              <a:rPr lang="fi-FI" altLang="en-US" sz="2400" b="1" dirty="0">
                <a:latin typeface="+mj-lt"/>
              </a:rPr>
              <a:t> and a simplified</a:t>
            </a:r>
          </a:p>
          <a:p>
            <a:pPr marL="109728" indent="0" algn="l" rtl="0">
              <a:buNone/>
            </a:pPr>
            <a:r>
              <a:rPr lang="fi-FI" altLang="en-US" sz="2400" b="1" dirty="0">
                <a:latin typeface="+mj-lt"/>
              </a:rPr>
              <a:t> internal structure.</a:t>
            </a:r>
          </a:p>
          <a:p>
            <a:pPr algn="l" rtl="0"/>
            <a:endParaRPr lang="fi-FI" altLang="en-US" sz="2400" b="1" dirty="0">
              <a:solidFill>
                <a:srgbClr val="990099"/>
              </a:solidFill>
              <a:latin typeface="+mj-lt"/>
            </a:endParaRPr>
          </a:p>
          <a:p>
            <a:pPr marL="114300" indent="0" algn="l" rtl="0">
              <a:buNone/>
            </a:pPr>
            <a:endParaRPr lang="fi-FI" altLang="en-US" sz="2400" b="1" dirty="0">
              <a:solidFill>
                <a:srgbClr val="990099"/>
              </a:solidFill>
              <a:latin typeface="+mj-lt"/>
            </a:endParaRPr>
          </a:p>
          <a:p>
            <a:pPr algn="l" rtl="0"/>
            <a:r>
              <a:rPr lang="fi-FI" altLang="en-US" sz="2800" b="1" dirty="0">
                <a:solidFill>
                  <a:srgbClr val="990099"/>
                </a:solidFill>
                <a:latin typeface="+mj-lt"/>
              </a:rPr>
              <a:t>Eukaryotes</a:t>
            </a:r>
            <a:r>
              <a:rPr lang="fi-FI" altLang="en-US" sz="2400" b="1" dirty="0">
                <a:solidFill>
                  <a:srgbClr val="990099"/>
                </a:solidFill>
                <a:latin typeface="+mj-lt"/>
              </a:rPr>
              <a:t>: </a:t>
            </a:r>
          </a:p>
          <a:p>
            <a:pPr algn="l" rtl="0"/>
            <a:r>
              <a:rPr lang="fi-FI" altLang="en-US" sz="2400" b="1" dirty="0">
                <a:solidFill>
                  <a:srgbClr val="D1096D"/>
                </a:solidFill>
                <a:latin typeface="+mj-lt"/>
              </a:rPr>
              <a:t>Membrane</a:t>
            </a:r>
            <a:r>
              <a:rPr lang="fi-FI" altLang="en-US" sz="2400" b="1" dirty="0">
                <a:latin typeface="+mj-lt"/>
              </a:rPr>
              <a:t> limited nucleus and complicated internal </a:t>
            </a:r>
            <a:r>
              <a:rPr lang="fi-FI" altLang="en-US" sz="2400" b="1" dirty="0">
                <a:solidFill>
                  <a:srgbClr val="D1096D"/>
                </a:solidFill>
                <a:latin typeface="+mj-lt"/>
              </a:rPr>
              <a:t>structure</a:t>
            </a:r>
            <a:r>
              <a:rPr lang="fi-FI" altLang="en-US" sz="2400" b="1" dirty="0">
                <a:latin typeface="+mj-lt"/>
              </a:rPr>
              <a:t>.</a:t>
            </a:r>
          </a:p>
          <a:p>
            <a:pPr algn="l" rtl="0"/>
            <a:endParaRPr lang="fi-FI" altLang="en-US" sz="2400" b="1" dirty="0">
              <a:solidFill>
                <a:srgbClr val="990099"/>
              </a:solidFill>
              <a:latin typeface="+mj-lt"/>
            </a:endParaRPr>
          </a:p>
          <a:p>
            <a:pPr algn="l" rtl="0">
              <a:buFontTx/>
              <a:buNone/>
            </a:pPr>
            <a:endParaRPr lang="fi-FI" altLang="en-US" sz="2400" b="1" dirty="0">
              <a:solidFill>
                <a:srgbClr val="990099"/>
              </a:solidFill>
              <a:latin typeface="+mj-lt"/>
            </a:endParaRPr>
          </a:p>
        </p:txBody>
      </p:sp>
      <p:sp>
        <p:nvSpPr>
          <p:cNvPr id="10246" name="Rectangle 6"/>
          <p:cNvSpPr>
            <a:spLocks noChangeArrowheads="1"/>
          </p:cNvSpPr>
          <p:nvPr/>
        </p:nvSpPr>
        <p:spPr bwMode="auto">
          <a:xfrm>
            <a:off x="2962275" y="1543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 name="Picture 2" descr="C:\Users\hopes\Desktop\145 zoo MY WORK\New Folder\normal_IMG_0209.jpg"/>
          <p:cNvPicPr>
            <a:picLocks noChangeAspect="1" noChangeArrowheads="1"/>
          </p:cNvPicPr>
          <p:nvPr/>
        </p:nvPicPr>
        <p:blipFill>
          <a:blip r:embed="rId2">
            <a:lum bright="-20000" contrast="30000"/>
            <a:extLst>
              <a:ext uri="{28A0092B-C50C-407E-A947-70E740481C1C}">
                <a14:useLocalDpi xmlns:a14="http://schemas.microsoft.com/office/drawing/2010/main" val="0"/>
              </a:ext>
            </a:extLst>
          </a:blip>
          <a:srcRect/>
          <a:stretch>
            <a:fillRect/>
          </a:stretch>
        </p:blipFill>
        <p:spPr bwMode="auto">
          <a:xfrm>
            <a:off x="5559829" y="4839342"/>
            <a:ext cx="2736304" cy="2018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a:lum contrast="30000"/>
            <a:extLst>
              <a:ext uri="{28A0092B-C50C-407E-A947-70E740481C1C}">
                <a14:useLocalDpi xmlns:a14="http://schemas.microsoft.com/office/drawing/2010/main" val="0"/>
              </a:ext>
            </a:extLst>
          </a:blip>
          <a:srcRect b="1563"/>
          <a:stretch>
            <a:fillRect/>
          </a:stretch>
        </p:blipFill>
        <p:spPr bwMode="auto">
          <a:xfrm>
            <a:off x="5580112" y="246906"/>
            <a:ext cx="2736304"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2716021" y="6189942"/>
            <a:ext cx="2843808" cy="646331"/>
          </a:xfrm>
          <a:prstGeom prst="rect">
            <a:avLst/>
          </a:prstGeom>
          <a:solidFill>
            <a:schemeClr val="tx1">
              <a:lumMod val="25000"/>
              <a:lumOff val="75000"/>
            </a:schemeClr>
          </a:solidFill>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ar-SA" b="1" kern="0" dirty="0">
                <a:latin typeface="Cambria" panose="02040503050406030204" pitchFamily="18" charset="0"/>
                <a:cs typeface="Arial" pitchFamily="34" charset="0"/>
              </a:rPr>
              <a:t>S</a:t>
            </a:r>
            <a:r>
              <a:rPr kumimoji="0" lang="en-US" altLang="ar-SA" b="1" i="0" u="none" strike="noStrike" kern="0" cap="none" spc="0" normalizeH="0" baseline="0" noProof="0" dirty="0" err="1">
                <a:ln>
                  <a:noFill/>
                </a:ln>
                <a:effectLst/>
                <a:uLnTx/>
                <a:uFillTx/>
                <a:latin typeface="Cambria" panose="02040503050406030204" pitchFamily="18" charset="0"/>
                <a:cs typeface="Arial" pitchFamily="34" charset="0"/>
              </a:rPr>
              <a:t>quamous</a:t>
            </a:r>
            <a:r>
              <a:rPr kumimoji="0" lang="en-US" altLang="ar-SA" b="1" i="0" u="none" strike="noStrike" kern="0" cap="none" spc="0" normalizeH="0" baseline="0" noProof="0" dirty="0">
                <a:ln>
                  <a:noFill/>
                </a:ln>
                <a:effectLst/>
                <a:uLnTx/>
                <a:uFillTx/>
                <a:latin typeface="Cambria" panose="02040503050406030204" pitchFamily="18" charset="0"/>
                <a:cs typeface="Arial" pitchFamily="34" charset="0"/>
              </a:rPr>
              <a:t> epithelium</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ar-SA" b="1" i="0" u="none" strike="noStrike" kern="0" cap="none" spc="0" normalizeH="0" baseline="0" noProof="0" dirty="0">
                <a:ln>
                  <a:noFill/>
                </a:ln>
                <a:effectLst/>
                <a:uLnTx/>
                <a:uFillTx/>
                <a:latin typeface="Cambria" panose="02040503050406030204" pitchFamily="18" charset="0"/>
                <a:cs typeface="Arial" pitchFamily="34" charset="0"/>
              </a:rPr>
              <a:t>top view</a:t>
            </a:r>
            <a:endParaRPr kumimoji="0" lang="ar-SA" sz="1200" b="0" i="0" u="none" strike="noStrike" kern="0" cap="none" spc="0" normalizeH="0" baseline="0" noProof="0" dirty="0">
              <a:ln>
                <a:noFill/>
              </a:ln>
              <a:effectLst/>
              <a:uLnTx/>
              <a:uFillTx/>
              <a:latin typeface="Cambria" panose="02040503050406030204" pitchFamily="18" charset="0"/>
            </a:endParaRPr>
          </a:p>
        </p:txBody>
      </p:sp>
      <p:sp>
        <p:nvSpPr>
          <p:cNvPr id="3" name="مستطيل 2"/>
          <p:cNvSpPr/>
          <p:nvPr/>
        </p:nvSpPr>
        <p:spPr>
          <a:xfrm>
            <a:off x="7178519" y="2439084"/>
            <a:ext cx="1117614" cy="400110"/>
          </a:xfrm>
          <a:prstGeom prst="rect">
            <a:avLst/>
          </a:prstGeom>
          <a:solidFill>
            <a:schemeClr val="tx1">
              <a:lumMod val="25000"/>
              <a:lumOff val="75000"/>
            </a:schemeClr>
          </a:solidFill>
        </p:spPr>
        <p:txBody>
          <a:bodyPr wrap="none">
            <a:spAutoFit/>
          </a:bodyPr>
          <a:lstStyle/>
          <a:p>
            <a:r>
              <a:rPr lang="en-US" sz="2000" b="1" dirty="0">
                <a:latin typeface="Cambria" panose="02040503050406030204" pitchFamily="18" charset="0"/>
                <a:ea typeface="Calibri"/>
              </a:rPr>
              <a:t>Bacillus</a:t>
            </a:r>
            <a:endParaRPr lang="ar-SA" sz="1600" dirty="0">
              <a:latin typeface="Cambria" panose="02040503050406030204" pitchFamily="18" charset="0"/>
            </a:endParaRPr>
          </a:p>
        </p:txBody>
      </p:sp>
    </p:spTree>
    <p:extLst>
      <p:ext uri="{BB962C8B-B14F-4D97-AF65-F5344CB8AC3E}">
        <p14:creationId xmlns:p14="http://schemas.microsoft.com/office/powerpoint/2010/main" val="383670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50000"/>
          </a:schemeClr>
        </a:solidFill>
        <a:effectLst/>
      </p:bgPr>
    </p:bg>
    <p:spTree>
      <p:nvGrpSpPr>
        <p:cNvPr id="1" name=""/>
        <p:cNvGrpSpPr/>
        <p:nvPr/>
      </p:nvGrpSpPr>
      <p:grpSpPr>
        <a:xfrm>
          <a:off x="0" y="0"/>
          <a:ext cx="0" cy="0"/>
          <a:chOff x="0" y="0"/>
          <a:chExt cx="0" cy="0"/>
        </a:xfrm>
      </p:grpSpPr>
      <p:sp>
        <p:nvSpPr>
          <p:cNvPr id="4" name="مستطيل 3"/>
          <p:cNvSpPr/>
          <p:nvPr/>
        </p:nvSpPr>
        <p:spPr>
          <a:xfrm>
            <a:off x="76200" y="762000"/>
            <a:ext cx="8915400" cy="708025"/>
          </a:xfrm>
          <a:prstGeom prst="rect">
            <a:avLst/>
          </a:prstGeom>
        </p:spPr>
        <p:txBody>
          <a:bodyPr>
            <a:spAutoFit/>
          </a:bodyPr>
          <a:lstStyle/>
          <a:p>
            <a:pPr algn="ctr" fontAlgn="base">
              <a:spcBef>
                <a:spcPct val="0"/>
              </a:spcBef>
              <a:spcAft>
                <a:spcPct val="0"/>
              </a:spcAft>
              <a:defRPr/>
            </a:pPr>
            <a:r>
              <a:rPr lang="en-US" sz="2000" b="1" dirty="0">
                <a:solidFill>
                  <a:srgbClr val="1F497D"/>
                </a:solidFill>
                <a:latin typeface="Cambria" panose="02040503050406030204" pitchFamily="18" charset="0"/>
                <a:cs typeface="Arial" pitchFamily="34" charset="0"/>
              </a:rPr>
              <a:t>Two major types of cells are known according to the arrangement of the genetic material and the contents of the cytoplasm.</a:t>
            </a:r>
            <a:endParaRPr lang="ar-SA" sz="2000" b="1" dirty="0">
              <a:solidFill>
                <a:srgbClr val="1F497D"/>
              </a:solidFill>
              <a:latin typeface="Cambria" panose="02040503050406030204" pitchFamily="18" charset="0"/>
              <a:cs typeface="Times New Roman"/>
            </a:endParaRPr>
          </a:p>
        </p:txBody>
      </p:sp>
      <p:grpSp>
        <p:nvGrpSpPr>
          <p:cNvPr id="12292" name="مجموعة 4"/>
          <p:cNvGrpSpPr>
            <a:grpSpLocks/>
          </p:cNvGrpSpPr>
          <p:nvPr/>
        </p:nvGrpSpPr>
        <p:grpSpPr bwMode="auto">
          <a:xfrm>
            <a:off x="1752600" y="1447800"/>
            <a:ext cx="5334000" cy="771525"/>
            <a:chOff x="1066800" y="609600"/>
            <a:chExt cx="7010400" cy="771525"/>
          </a:xfrm>
        </p:grpSpPr>
        <p:cxnSp>
          <p:nvCxnSpPr>
            <p:cNvPr id="6" name="رابط مستقيم 5"/>
            <p:cNvCxnSpPr/>
            <p:nvPr/>
          </p:nvCxnSpPr>
          <p:spPr>
            <a:xfrm rot="5400000">
              <a:off x="4305800" y="798603"/>
              <a:ext cx="390525" cy="12519"/>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a:off x="1066800" y="1000125"/>
              <a:ext cx="70104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a:off x="7876722" y="1180647"/>
              <a:ext cx="390525" cy="10431"/>
            </a:xfrm>
            <a:prstGeom prst="line">
              <a:avLst/>
            </a:prstGeom>
            <a:ln w="25400">
              <a:solidFill>
                <a:schemeClr val="accent2"/>
              </a:solidFill>
              <a:tailEnd type="stealth"/>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876753" y="1180647"/>
              <a:ext cx="390525" cy="10433"/>
            </a:xfrm>
            <a:prstGeom prst="line">
              <a:avLst/>
            </a:prstGeom>
            <a:ln w="25400">
              <a:solidFill>
                <a:schemeClr val="accent2"/>
              </a:solidFill>
              <a:tailEnd type="stealth"/>
            </a:ln>
          </p:spPr>
          <p:style>
            <a:lnRef idx="1">
              <a:schemeClr val="accent1"/>
            </a:lnRef>
            <a:fillRef idx="0">
              <a:schemeClr val="accent1"/>
            </a:fillRef>
            <a:effectRef idx="0">
              <a:schemeClr val="accent1"/>
            </a:effectRef>
            <a:fontRef idx="minor">
              <a:schemeClr val="tx1"/>
            </a:fontRef>
          </p:style>
        </p:cxnSp>
      </p:grpSp>
      <p:sp>
        <p:nvSpPr>
          <p:cNvPr id="12293" name="مستطيل 9"/>
          <p:cNvSpPr>
            <a:spLocks noChangeArrowheads="1"/>
          </p:cNvSpPr>
          <p:nvPr/>
        </p:nvSpPr>
        <p:spPr bwMode="auto">
          <a:xfrm>
            <a:off x="914400" y="2286000"/>
            <a:ext cx="166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a:solidFill>
                  <a:srgbClr val="1F497D"/>
                </a:solidFill>
                <a:latin typeface="Cambria" panose="02040503050406030204" pitchFamily="18" charset="0"/>
              </a:rPr>
              <a:t>Prokaryotes</a:t>
            </a:r>
            <a:endParaRPr lang="ar-SA" altLang="ar-SA" sz="2000" b="1">
              <a:solidFill>
                <a:srgbClr val="1F497D"/>
              </a:solidFill>
              <a:latin typeface="Cambria" panose="02040503050406030204" pitchFamily="18" charset="0"/>
            </a:endParaRPr>
          </a:p>
        </p:txBody>
      </p:sp>
      <p:sp>
        <p:nvSpPr>
          <p:cNvPr id="12294" name="مستطيل 10"/>
          <p:cNvSpPr>
            <a:spLocks noChangeArrowheads="1"/>
          </p:cNvSpPr>
          <p:nvPr/>
        </p:nvSpPr>
        <p:spPr bwMode="auto">
          <a:xfrm>
            <a:off x="6280150" y="2209800"/>
            <a:ext cx="1568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1F497D"/>
                </a:solidFill>
                <a:latin typeface="Cambria" panose="02040503050406030204" pitchFamily="18" charset="0"/>
              </a:rPr>
              <a:t>Eukaryotes</a:t>
            </a:r>
            <a:endParaRPr lang="ar-SA" altLang="ar-SA" sz="2000" b="1" dirty="0">
              <a:solidFill>
                <a:srgbClr val="1F497D"/>
              </a:solidFill>
              <a:latin typeface="Cambria" panose="02040503050406030204" pitchFamily="18" charset="0"/>
            </a:endParaRPr>
          </a:p>
        </p:txBody>
      </p:sp>
      <p:sp>
        <p:nvSpPr>
          <p:cNvPr id="12295" name="مستطيل 11"/>
          <p:cNvSpPr>
            <a:spLocks noChangeArrowheads="1"/>
          </p:cNvSpPr>
          <p:nvPr/>
        </p:nvSpPr>
        <p:spPr bwMode="auto">
          <a:xfrm>
            <a:off x="163513" y="2971800"/>
            <a:ext cx="3646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C00000"/>
                </a:solidFill>
                <a:latin typeface="Cambria" panose="02040503050406030204" pitchFamily="18" charset="0"/>
              </a:rPr>
              <a:t>Pro</a:t>
            </a:r>
            <a:r>
              <a:rPr lang="en-US" altLang="ar-SA" sz="2000" b="1" dirty="0">
                <a:solidFill>
                  <a:srgbClr val="1F497D"/>
                </a:solidFill>
                <a:latin typeface="Cambria" panose="02040503050406030204" pitchFamily="18" charset="0"/>
              </a:rPr>
              <a:t>=before, </a:t>
            </a:r>
            <a:r>
              <a:rPr lang="en-US" altLang="ar-SA" sz="2000" b="1" dirty="0" err="1">
                <a:solidFill>
                  <a:srgbClr val="C00000"/>
                </a:solidFill>
                <a:latin typeface="Cambria" panose="02040503050406030204" pitchFamily="18" charset="0"/>
              </a:rPr>
              <a:t>karyon</a:t>
            </a:r>
            <a:r>
              <a:rPr lang="en-US" altLang="ar-SA" sz="2000" b="1" dirty="0">
                <a:solidFill>
                  <a:srgbClr val="1F497D"/>
                </a:solidFill>
                <a:latin typeface="Cambria" panose="02040503050406030204" pitchFamily="18" charset="0"/>
              </a:rPr>
              <a:t>=nucleus</a:t>
            </a:r>
            <a:endParaRPr lang="ar-SA" altLang="ar-SA" sz="2000" b="1" dirty="0">
              <a:solidFill>
                <a:srgbClr val="1F497D"/>
              </a:solidFill>
              <a:latin typeface="Cambria" panose="02040503050406030204" pitchFamily="18" charset="0"/>
            </a:endParaRPr>
          </a:p>
        </p:txBody>
      </p:sp>
      <p:sp>
        <p:nvSpPr>
          <p:cNvPr id="12296" name="مستطيل 12"/>
          <p:cNvSpPr>
            <a:spLocks noChangeArrowheads="1"/>
          </p:cNvSpPr>
          <p:nvPr/>
        </p:nvSpPr>
        <p:spPr bwMode="auto">
          <a:xfrm>
            <a:off x="5362575" y="2971800"/>
            <a:ext cx="3248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err="1">
                <a:solidFill>
                  <a:srgbClr val="C00000"/>
                </a:solidFill>
                <a:latin typeface="Cambria" panose="02040503050406030204" pitchFamily="18" charset="0"/>
              </a:rPr>
              <a:t>Eu</a:t>
            </a:r>
            <a:r>
              <a:rPr lang="en-US" altLang="ar-SA" sz="2000" b="1" dirty="0">
                <a:solidFill>
                  <a:srgbClr val="1F497D"/>
                </a:solidFill>
                <a:latin typeface="Cambria" panose="02040503050406030204" pitchFamily="18" charset="0"/>
              </a:rPr>
              <a:t>=true, </a:t>
            </a:r>
            <a:r>
              <a:rPr lang="en-US" altLang="ar-SA" sz="2000" b="1" dirty="0" err="1">
                <a:solidFill>
                  <a:srgbClr val="C00000"/>
                </a:solidFill>
                <a:latin typeface="Cambria" panose="02040503050406030204" pitchFamily="18" charset="0"/>
              </a:rPr>
              <a:t>karyon</a:t>
            </a:r>
            <a:r>
              <a:rPr lang="en-US" altLang="ar-SA" sz="2000" b="1" dirty="0">
                <a:solidFill>
                  <a:srgbClr val="1F497D"/>
                </a:solidFill>
                <a:latin typeface="Cambria" panose="02040503050406030204" pitchFamily="18" charset="0"/>
              </a:rPr>
              <a:t>=nucleus</a:t>
            </a:r>
            <a:endParaRPr lang="ar-SA" altLang="ar-SA" sz="2000" b="1" dirty="0">
              <a:solidFill>
                <a:srgbClr val="1F497D"/>
              </a:solidFill>
              <a:latin typeface="Cambria" panose="02040503050406030204" pitchFamily="18" charset="0"/>
            </a:endParaRPr>
          </a:p>
        </p:txBody>
      </p:sp>
      <p:sp>
        <p:nvSpPr>
          <p:cNvPr id="15" name="وسيلة شرح مع سهم إلى اليسار واليمين 14"/>
          <p:cNvSpPr/>
          <p:nvPr/>
        </p:nvSpPr>
        <p:spPr>
          <a:xfrm>
            <a:off x="3200400" y="3581400"/>
            <a:ext cx="2209800" cy="990600"/>
          </a:xfrm>
          <a:prstGeom prst="leftRightArrowCallout">
            <a:avLst>
              <a:gd name="adj1" fmla="val 16973"/>
              <a:gd name="adj2" fmla="val 16973"/>
              <a:gd name="adj3" fmla="val 30351"/>
              <a:gd name="adj4" fmla="val 65733"/>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en-US" b="1" dirty="0">
                <a:solidFill>
                  <a:srgbClr val="C00000"/>
                </a:solidFill>
                <a:latin typeface="Cambria" panose="02040503050406030204" pitchFamily="18" charset="0"/>
              </a:rPr>
              <a:t>nucleus</a:t>
            </a:r>
            <a:endParaRPr lang="ar-SA" b="1" dirty="0">
              <a:solidFill>
                <a:srgbClr val="C00000"/>
              </a:solidFill>
              <a:latin typeface="Cambria" panose="02040503050406030204" pitchFamily="18" charset="0"/>
            </a:endParaRPr>
          </a:p>
        </p:txBody>
      </p:sp>
      <p:sp>
        <p:nvSpPr>
          <p:cNvPr id="12298" name="مستطيل 15"/>
          <p:cNvSpPr>
            <a:spLocks noChangeArrowheads="1"/>
          </p:cNvSpPr>
          <p:nvPr/>
        </p:nvSpPr>
        <p:spPr bwMode="auto">
          <a:xfrm>
            <a:off x="981075" y="3733800"/>
            <a:ext cx="160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893BC3"/>
                </a:solidFill>
                <a:latin typeface="Cambria" panose="02040503050406030204" pitchFamily="18" charset="0"/>
              </a:rPr>
              <a:t>Not present</a:t>
            </a:r>
            <a:endParaRPr lang="ar-SA" altLang="ar-SA" sz="2000" b="1" dirty="0">
              <a:solidFill>
                <a:srgbClr val="893BC3"/>
              </a:solidFill>
              <a:latin typeface="Cambria" panose="02040503050406030204" pitchFamily="18" charset="0"/>
            </a:endParaRPr>
          </a:p>
        </p:txBody>
      </p:sp>
      <p:sp>
        <p:nvSpPr>
          <p:cNvPr id="12299" name="مستطيل 16"/>
          <p:cNvSpPr>
            <a:spLocks noChangeArrowheads="1"/>
          </p:cNvSpPr>
          <p:nvPr/>
        </p:nvSpPr>
        <p:spPr bwMode="auto">
          <a:xfrm>
            <a:off x="6553200" y="35814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893BC3"/>
                </a:solidFill>
                <a:latin typeface="Cambria" panose="02040503050406030204" pitchFamily="18" charset="0"/>
              </a:rPr>
              <a:t>Present</a:t>
            </a:r>
            <a:endParaRPr lang="ar-SA" altLang="ar-SA" sz="2000" b="1" dirty="0">
              <a:solidFill>
                <a:srgbClr val="893BC3"/>
              </a:solidFill>
              <a:latin typeface="Cambria" panose="02040503050406030204" pitchFamily="18" charset="0"/>
            </a:endParaRPr>
          </a:p>
        </p:txBody>
      </p:sp>
      <p:sp>
        <p:nvSpPr>
          <p:cNvPr id="12300" name="مستطيل 18"/>
          <p:cNvSpPr>
            <a:spLocks noChangeArrowheads="1"/>
          </p:cNvSpPr>
          <p:nvPr/>
        </p:nvSpPr>
        <p:spPr bwMode="auto">
          <a:xfrm>
            <a:off x="4952837" y="4696445"/>
            <a:ext cx="352000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altLang="ar-SA" sz="2000" b="1" dirty="0">
                <a:solidFill>
                  <a:srgbClr val="1F497D"/>
                </a:solidFill>
                <a:latin typeface="Cambria" panose="02040503050406030204" pitchFamily="18" charset="0"/>
              </a:rPr>
              <a:t>DNA is associated with proteins in a complex structure known as the chromatin.</a:t>
            </a:r>
            <a:endParaRPr lang="ar-SA" altLang="ar-SA" sz="2000" b="1" dirty="0">
              <a:solidFill>
                <a:srgbClr val="1F497D"/>
              </a:solidFill>
              <a:latin typeface="Cambria" panose="02040503050406030204" pitchFamily="18" charset="0"/>
            </a:endParaRPr>
          </a:p>
        </p:txBody>
      </p:sp>
      <p:cxnSp>
        <p:nvCxnSpPr>
          <p:cNvPr id="20" name="رابط مستقيم 19"/>
          <p:cNvCxnSpPr/>
          <p:nvPr/>
        </p:nvCxnSpPr>
        <p:spPr>
          <a:xfrm rot="5400000" flipH="1" flipV="1">
            <a:off x="6934200" y="2819400"/>
            <a:ext cx="3048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endCxn id="12293" idx="2"/>
          </p:cNvCxnSpPr>
          <p:nvPr/>
        </p:nvCxnSpPr>
        <p:spPr>
          <a:xfrm rot="16200000" flipV="1">
            <a:off x="1607344" y="2826544"/>
            <a:ext cx="285750" cy="4762"/>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5400000" flipH="1" flipV="1">
            <a:off x="6819900" y="4305300"/>
            <a:ext cx="5334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5400000" flipH="1" flipV="1">
            <a:off x="1524000" y="4343400"/>
            <a:ext cx="4572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rot="5400000" flipH="1" flipV="1">
            <a:off x="6938963" y="3505200"/>
            <a:ext cx="3048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6200000" flipV="1">
            <a:off x="1612107" y="3512343"/>
            <a:ext cx="285750" cy="4763"/>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5" name="عنصر نائب للتذييل 24"/>
          <p:cNvSpPr>
            <a:spLocks noGrp="1"/>
          </p:cNvSpPr>
          <p:nvPr>
            <p:ph type="ftr" sz="quarter" idx="11"/>
          </p:nvPr>
        </p:nvSpPr>
        <p:spPr/>
        <p:txBody>
          <a:bodyPr/>
          <a:lstStyle/>
          <a:p>
            <a:pPr>
              <a:defRPr/>
            </a:pPr>
            <a:r>
              <a:rPr lang="en-US">
                <a:solidFill>
                  <a:prstClr val="black">
                    <a:tint val="75000"/>
                  </a:prstClr>
                </a:solidFill>
              </a:rPr>
              <a:t>Prepared by : Amal Awad Al-Harbi</a:t>
            </a:r>
          </a:p>
        </p:txBody>
      </p:sp>
      <p:sp>
        <p:nvSpPr>
          <p:cNvPr id="24" name="عنصر نائب لرقم الشريحة 23"/>
          <p:cNvSpPr>
            <a:spLocks noGrp="1"/>
          </p:cNvSpPr>
          <p:nvPr>
            <p:ph type="sldNum" sz="quarter" idx="12"/>
          </p:nvPr>
        </p:nvSpPr>
        <p:spPr/>
        <p:txBody>
          <a:bodyPr/>
          <a:lstStyle/>
          <a:p>
            <a:pPr>
              <a:defRPr/>
            </a:pPr>
            <a:fld id="{8239E0F9-58C0-43B5-AA66-7B3FFE0F245B}" type="slidenum">
              <a:rPr lang="en-US" smtClean="0">
                <a:solidFill>
                  <a:prstClr val="black">
                    <a:tint val="75000"/>
                  </a:prstClr>
                </a:solidFill>
              </a:rPr>
              <a:pPr>
                <a:defRPr/>
              </a:pPr>
              <a:t>4</a:t>
            </a:fld>
            <a:endParaRPr lang="en-US">
              <a:solidFill>
                <a:prstClr val="black">
                  <a:tint val="75000"/>
                </a:prstClr>
              </a:solidFill>
            </a:endParaRPr>
          </a:p>
        </p:txBody>
      </p:sp>
      <p:sp>
        <p:nvSpPr>
          <p:cNvPr id="12309" name="مستطيل 17"/>
          <p:cNvSpPr>
            <a:spLocks noChangeArrowheads="1"/>
          </p:cNvSpPr>
          <p:nvPr/>
        </p:nvSpPr>
        <p:spPr bwMode="auto">
          <a:xfrm>
            <a:off x="404229" y="4691063"/>
            <a:ext cx="276341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altLang="ar-SA" sz="2000" b="1" dirty="0">
                <a:solidFill>
                  <a:srgbClr val="1F497D"/>
                </a:solidFill>
                <a:latin typeface="Cambria" panose="02040503050406030204" pitchFamily="18" charset="0"/>
              </a:rPr>
              <a:t>The region where the DNA is found is known as the </a:t>
            </a:r>
            <a:r>
              <a:rPr lang="en-US" altLang="ar-SA" sz="2000" b="1" dirty="0" err="1">
                <a:solidFill>
                  <a:srgbClr val="1F497D"/>
                </a:solidFill>
                <a:latin typeface="Cambria" panose="02040503050406030204" pitchFamily="18" charset="0"/>
              </a:rPr>
              <a:t>nucleiod</a:t>
            </a:r>
            <a:r>
              <a:rPr lang="en-US" altLang="ar-SA" sz="2000" b="1" dirty="0">
                <a:solidFill>
                  <a:srgbClr val="1F497D"/>
                </a:solidFill>
                <a:latin typeface="Cambria" panose="02040503050406030204" pitchFamily="18" charset="0"/>
              </a:rPr>
              <a:t>.</a:t>
            </a:r>
            <a:endParaRPr lang="ar-SA" altLang="ar-SA" sz="2000" b="1" dirty="0">
              <a:solidFill>
                <a:srgbClr val="1F497D"/>
              </a:solidFill>
              <a:latin typeface="Cambria" panose="02040503050406030204" pitchFamily="18" charset="0"/>
            </a:endParaRPr>
          </a:p>
        </p:txBody>
      </p:sp>
      <p:sp>
        <p:nvSpPr>
          <p:cNvPr id="28" name="Rectangle 2"/>
          <p:cNvSpPr txBox="1">
            <a:spLocks noChangeArrowheads="1"/>
          </p:cNvSpPr>
          <p:nvPr/>
        </p:nvSpPr>
        <p:spPr>
          <a:xfrm>
            <a:off x="1756568" y="189920"/>
            <a:ext cx="4956273" cy="572080"/>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fi-FI" altLang="en-US" sz="3600" b="1" dirty="0">
                <a:solidFill>
                  <a:srgbClr val="990099"/>
                </a:solidFill>
                <a:latin typeface="Cambria" panose="02040503050406030204" pitchFamily="18" charset="0"/>
              </a:rPr>
              <a:t>Cell types</a:t>
            </a:r>
            <a:endParaRPr lang="en-US" sz="1400" b="1" dirty="0">
              <a:solidFill>
                <a:srgbClr val="002060"/>
              </a:solidFill>
              <a:latin typeface="Cambria" panose="02040503050406030204" pitchFamily="18" charset="0"/>
              <a:ea typeface="+mn-ea"/>
            </a:endParaRPr>
          </a:p>
        </p:txBody>
      </p:sp>
    </p:spTree>
    <p:extLst>
      <p:ext uri="{BB962C8B-B14F-4D97-AF65-F5344CB8AC3E}">
        <p14:creationId xmlns:p14="http://schemas.microsoft.com/office/powerpoint/2010/main" val="7759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214282" y="500042"/>
            <a:ext cx="8610600" cy="3200400"/>
          </a:xfrm>
        </p:spPr>
        <p:txBody>
          <a:bodyPr>
            <a:normAutofit/>
          </a:bodyPr>
          <a:lstStyle/>
          <a:p>
            <a:pPr algn="l" rtl="0"/>
            <a:r>
              <a:rPr lang="fi-FI" altLang="en-US" sz="2400" b="1" dirty="0">
                <a:latin typeface="+mj-lt"/>
              </a:rPr>
              <a:t>Genetic material is located in </a:t>
            </a:r>
            <a:r>
              <a:rPr lang="fi-FI" altLang="en-US" sz="2400" b="1" dirty="0">
                <a:solidFill>
                  <a:srgbClr val="D1096D"/>
                </a:solidFill>
                <a:latin typeface="+mj-lt"/>
              </a:rPr>
              <a:t>nucleus</a:t>
            </a:r>
            <a:r>
              <a:rPr lang="fi-FI" altLang="en-US" sz="2400" b="1" dirty="0">
                <a:latin typeface="+mj-lt"/>
              </a:rPr>
              <a:t>.</a:t>
            </a:r>
          </a:p>
          <a:p>
            <a:pPr marL="109728" indent="0" algn="l" rtl="0">
              <a:buNone/>
            </a:pPr>
            <a:endParaRPr lang="fi-FI" altLang="en-US" sz="2400" b="1" dirty="0">
              <a:latin typeface="+mj-lt"/>
            </a:endParaRPr>
          </a:p>
          <a:p>
            <a:pPr algn="l" rtl="0"/>
            <a:r>
              <a:rPr lang="fi-FI" altLang="en-US" sz="2400" b="1" dirty="0">
                <a:latin typeface="+mj-lt"/>
              </a:rPr>
              <a:t>The genetic information is </a:t>
            </a:r>
            <a:r>
              <a:rPr lang="fi-FI" altLang="en-US" sz="2400" b="1" dirty="0">
                <a:solidFill>
                  <a:srgbClr val="D1096D"/>
                </a:solidFill>
                <a:latin typeface="+mj-lt"/>
              </a:rPr>
              <a:t>stored</a:t>
            </a:r>
            <a:r>
              <a:rPr lang="fi-FI" altLang="en-US" sz="2400" b="1" dirty="0">
                <a:latin typeface="+mj-lt"/>
              </a:rPr>
              <a:t> in </a:t>
            </a:r>
            <a:r>
              <a:rPr lang="fi-FI" altLang="en-US" sz="2400" b="1" dirty="0">
                <a:solidFill>
                  <a:srgbClr val="D1096D"/>
                </a:solidFill>
                <a:latin typeface="+mj-lt"/>
              </a:rPr>
              <a:t>Deoxyribonucleic acid,</a:t>
            </a:r>
            <a:r>
              <a:rPr lang="fi-FI" altLang="en-US" sz="2400" b="1" dirty="0">
                <a:latin typeface="+mj-lt"/>
              </a:rPr>
              <a:t> DNA.</a:t>
            </a:r>
          </a:p>
          <a:p>
            <a:pPr marL="109728" indent="0" algn="l" rtl="0">
              <a:buNone/>
            </a:pPr>
            <a:endParaRPr lang="fi-FI" altLang="en-US" sz="2400" b="1" dirty="0">
              <a:latin typeface="+mj-lt"/>
            </a:endParaRPr>
          </a:p>
          <a:p>
            <a:pPr algn="l" rtl="0"/>
            <a:r>
              <a:rPr lang="fi-FI" altLang="en-US" sz="2400" b="1" dirty="0">
                <a:latin typeface="+mj-lt"/>
              </a:rPr>
              <a:t>DNA contains the </a:t>
            </a:r>
            <a:r>
              <a:rPr lang="fi-FI" altLang="en-US" sz="2400" b="1" dirty="0">
                <a:solidFill>
                  <a:srgbClr val="D1096D"/>
                </a:solidFill>
                <a:latin typeface="+mj-lt"/>
              </a:rPr>
              <a:t>information</a:t>
            </a:r>
            <a:r>
              <a:rPr lang="fi-FI" altLang="en-US" sz="2400" b="1" dirty="0">
                <a:latin typeface="+mj-lt"/>
              </a:rPr>
              <a:t> needed to build an individual.</a:t>
            </a:r>
            <a:endParaRPr lang="en-US" altLang="en-US" sz="2400" b="1" dirty="0">
              <a:latin typeface="+mj-lt"/>
            </a:endParaRPr>
          </a:p>
        </p:txBody>
      </p:sp>
      <p:pic>
        <p:nvPicPr>
          <p:cNvPr id="11271" name="Picture 7" descr="http://www.writing.ucsb.edu/faculty/samuels/dna.jpg"/>
          <p:cNvPicPr>
            <a:picLocks noGrp="1" noChangeAspect="1" noChangeArrowheads="1"/>
          </p:cNvPicPr>
          <p:nvPr>
            <p:ph type="clipArt" sz="half" idx="2"/>
          </p:nvPr>
        </p:nvPicPr>
        <p:blipFill>
          <a:blip r:embed="rId2" r:link="rId3">
            <a:extLst>
              <a:ext uri="{28A0092B-C50C-407E-A947-70E740481C1C}">
                <a14:useLocalDpi xmlns:a14="http://schemas.microsoft.com/office/drawing/2010/main" val="0"/>
              </a:ext>
            </a:extLst>
          </a:blip>
          <a:srcRect/>
          <a:stretch>
            <a:fillRect/>
          </a:stretch>
        </p:blipFill>
        <p:spPr>
          <a:xfrm>
            <a:off x="3275856" y="3401775"/>
            <a:ext cx="5361384"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0" name="Rectangle 6"/>
          <p:cNvSpPr>
            <a:spLocks noChangeArrowheads="1"/>
          </p:cNvSpPr>
          <p:nvPr/>
        </p:nvSpPr>
        <p:spPr bwMode="auto">
          <a:xfrm>
            <a:off x="2667000"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292516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3068960"/>
            <a:ext cx="8229600" cy="2232248"/>
          </a:xfrm>
        </p:spPr>
        <p:txBody>
          <a:bodyPr/>
          <a:lstStyle/>
          <a:p>
            <a:pPr algn="l" rtl="0" eaLnBrk="1" hangingPunct="1">
              <a:lnSpc>
                <a:spcPct val="90000"/>
              </a:lnSpc>
            </a:pPr>
            <a:endParaRPr lang="en-US" altLang="en-US" sz="2400" b="1" dirty="0">
              <a:solidFill>
                <a:srgbClr val="EF4225"/>
              </a:solidFill>
              <a:latin typeface="+mj-lt"/>
            </a:endParaRPr>
          </a:p>
          <a:p>
            <a:pPr lvl="1" algn="l" rtl="0" eaLnBrk="1" hangingPunct="1">
              <a:lnSpc>
                <a:spcPct val="90000"/>
              </a:lnSpc>
            </a:pPr>
            <a:r>
              <a:rPr lang="en-US" altLang="en-US" sz="2800" b="1" dirty="0">
                <a:latin typeface="+mj-lt"/>
              </a:rPr>
              <a:t>“</a:t>
            </a:r>
            <a:r>
              <a:rPr lang="en-US" altLang="en-US" sz="2800" b="1" dirty="0">
                <a:solidFill>
                  <a:schemeClr val="tx1"/>
                </a:solidFill>
                <a:latin typeface="+mj-lt"/>
              </a:rPr>
              <a:t>Genetics is the study of </a:t>
            </a:r>
            <a:r>
              <a:rPr lang="en-US" altLang="en-US" sz="2800" b="1" dirty="0">
                <a:solidFill>
                  <a:srgbClr val="D1096D"/>
                </a:solidFill>
                <a:latin typeface="+mj-lt"/>
              </a:rPr>
              <a:t>heredity</a:t>
            </a:r>
            <a:r>
              <a:rPr lang="en-US" altLang="en-US" sz="2800" b="1" dirty="0">
                <a:solidFill>
                  <a:schemeClr val="tx1"/>
                </a:solidFill>
                <a:latin typeface="+mj-lt"/>
              </a:rPr>
              <a:t>, the process in which a parent passes certain </a:t>
            </a:r>
            <a:r>
              <a:rPr lang="en-US" altLang="en-US" sz="2800" b="1" u="sng" dirty="0">
                <a:solidFill>
                  <a:schemeClr val="tx1"/>
                </a:solidFill>
                <a:latin typeface="+mj-lt"/>
              </a:rPr>
              <a:t>genes</a:t>
            </a:r>
            <a:r>
              <a:rPr lang="en-US" altLang="en-US" sz="2800" b="1" dirty="0">
                <a:solidFill>
                  <a:schemeClr val="tx1"/>
                </a:solidFill>
                <a:latin typeface="+mj-lt"/>
              </a:rPr>
              <a:t> on to their children.</a:t>
            </a:r>
          </a:p>
          <a:p>
            <a:pPr lvl="1" algn="l" rtl="0" eaLnBrk="1" hangingPunct="1">
              <a:lnSpc>
                <a:spcPct val="90000"/>
              </a:lnSpc>
            </a:pPr>
            <a:endParaRPr lang="en-US" altLang="en-US" b="1" dirty="0">
              <a:latin typeface="+mj-lt"/>
            </a:endParaRPr>
          </a:p>
        </p:txBody>
      </p:sp>
      <p:sp>
        <p:nvSpPr>
          <p:cNvPr id="3" name="سحابة 2"/>
          <p:cNvSpPr/>
          <p:nvPr/>
        </p:nvSpPr>
        <p:spPr>
          <a:xfrm>
            <a:off x="1043608" y="980728"/>
            <a:ext cx="6984776"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90000"/>
              </a:lnSpc>
            </a:pPr>
            <a:r>
              <a:rPr lang="en-US" altLang="en-US" sz="3600" b="1" dirty="0">
                <a:solidFill>
                  <a:schemeClr val="bg1"/>
                </a:solidFill>
                <a:latin typeface="+mj-lt"/>
              </a:rPr>
              <a:t>What is genetics? </a:t>
            </a:r>
          </a:p>
        </p:txBody>
      </p:sp>
    </p:spTree>
    <p:extLst>
      <p:ext uri="{BB962C8B-B14F-4D97-AF65-F5344CB8AC3E}">
        <p14:creationId xmlns:p14="http://schemas.microsoft.com/office/powerpoint/2010/main" val="155274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14348" y="0"/>
            <a:ext cx="8229600" cy="1143000"/>
          </a:xfrm>
        </p:spPr>
        <p:txBody>
          <a:bodyPr/>
          <a:lstStyle/>
          <a:p>
            <a:pPr eaLnBrk="1" hangingPunct="1"/>
            <a:endParaRPr lang="en-US" altLang="en-US" sz="4400" b="1" dirty="0">
              <a:solidFill>
                <a:srgbClr val="893BC3"/>
              </a:solidFill>
            </a:endParaRPr>
          </a:p>
        </p:txBody>
      </p:sp>
      <p:sp>
        <p:nvSpPr>
          <p:cNvPr id="4099" name="Rectangle 3"/>
          <p:cNvSpPr>
            <a:spLocks noGrp="1" noChangeArrowheads="1"/>
          </p:cNvSpPr>
          <p:nvPr>
            <p:ph idx="1"/>
          </p:nvPr>
        </p:nvSpPr>
        <p:spPr>
          <a:xfrm>
            <a:off x="4259" y="1772816"/>
            <a:ext cx="8501122" cy="5500702"/>
          </a:xfrm>
        </p:spPr>
        <p:txBody>
          <a:bodyPr>
            <a:normAutofit/>
          </a:bodyPr>
          <a:lstStyle/>
          <a:p>
            <a:pPr algn="l" rtl="0" eaLnBrk="1" hangingPunct="1">
              <a:lnSpc>
                <a:spcPct val="150000"/>
              </a:lnSpc>
            </a:pPr>
            <a:r>
              <a:rPr lang="en-US" altLang="en-US" sz="2400" b="1" u="sng" dirty="0">
                <a:solidFill>
                  <a:srgbClr val="7030A0"/>
                </a:solidFill>
                <a:latin typeface="+mj-lt"/>
              </a:rPr>
              <a:t>Heredity</a:t>
            </a:r>
            <a:r>
              <a:rPr lang="en-US" altLang="en-US" sz="2400" dirty="0">
                <a:solidFill>
                  <a:srgbClr val="7030A0"/>
                </a:solidFill>
                <a:latin typeface="+mj-lt"/>
              </a:rPr>
              <a:t> </a:t>
            </a:r>
            <a:r>
              <a:rPr lang="en-US" altLang="en-US" sz="2400" dirty="0">
                <a:latin typeface="+mj-lt"/>
              </a:rPr>
              <a:t>describes how some </a:t>
            </a:r>
            <a:r>
              <a:rPr lang="en-US" altLang="en-US" sz="2400" dirty="0">
                <a:solidFill>
                  <a:srgbClr val="D1096D"/>
                </a:solidFill>
                <a:latin typeface="+mj-lt"/>
              </a:rPr>
              <a:t>traits</a:t>
            </a:r>
            <a:r>
              <a:rPr lang="en-US" altLang="en-US" sz="2400" dirty="0">
                <a:latin typeface="+mj-lt"/>
              </a:rPr>
              <a:t> are passed from </a:t>
            </a:r>
            <a:r>
              <a:rPr lang="en-US" altLang="en-US" sz="2400" b="1" dirty="0">
                <a:latin typeface="+mj-lt"/>
              </a:rPr>
              <a:t>parents</a:t>
            </a:r>
            <a:r>
              <a:rPr lang="en-US" altLang="en-US" sz="2400" dirty="0">
                <a:latin typeface="+mj-lt"/>
              </a:rPr>
              <a:t> to their </a:t>
            </a:r>
            <a:r>
              <a:rPr lang="en-US" altLang="en-US" sz="2400" b="1" dirty="0">
                <a:latin typeface="+mj-lt"/>
              </a:rPr>
              <a:t>children</a:t>
            </a:r>
            <a:r>
              <a:rPr lang="en-US" altLang="en-US" sz="2400" dirty="0">
                <a:latin typeface="+mj-lt"/>
              </a:rPr>
              <a:t>.</a:t>
            </a:r>
          </a:p>
          <a:p>
            <a:pPr algn="l" rtl="0" eaLnBrk="1" hangingPunct="1">
              <a:lnSpc>
                <a:spcPct val="150000"/>
              </a:lnSpc>
            </a:pPr>
            <a:r>
              <a:rPr lang="en-US" altLang="en-US" sz="2400" dirty="0">
                <a:latin typeface="+mj-lt"/>
              </a:rPr>
              <a:t>The </a:t>
            </a:r>
            <a:r>
              <a:rPr lang="en-US" altLang="en-US" sz="2400" b="1" dirty="0">
                <a:latin typeface="+mj-lt"/>
              </a:rPr>
              <a:t>traits</a:t>
            </a:r>
            <a:r>
              <a:rPr lang="en-US" altLang="en-US" sz="2400" dirty="0">
                <a:latin typeface="+mj-lt"/>
              </a:rPr>
              <a:t> are expressed by </a:t>
            </a:r>
            <a:r>
              <a:rPr lang="en-US" altLang="en-US" sz="2400" b="1" u="sng" dirty="0">
                <a:solidFill>
                  <a:srgbClr val="7030A0"/>
                </a:solidFill>
                <a:latin typeface="+mj-lt"/>
              </a:rPr>
              <a:t>genes</a:t>
            </a:r>
            <a:r>
              <a:rPr lang="en-US" altLang="en-US" sz="2400" dirty="0">
                <a:solidFill>
                  <a:srgbClr val="7030A0"/>
                </a:solidFill>
                <a:latin typeface="+mj-lt"/>
              </a:rPr>
              <a:t>, </a:t>
            </a:r>
            <a:r>
              <a:rPr lang="en-US" altLang="en-US" sz="2400" dirty="0">
                <a:latin typeface="+mj-lt"/>
              </a:rPr>
              <a:t>which are </a:t>
            </a:r>
            <a:r>
              <a:rPr lang="en-US" altLang="en-US" sz="2400" b="1" dirty="0">
                <a:latin typeface="+mj-lt"/>
              </a:rPr>
              <a:t>small</a:t>
            </a:r>
            <a:r>
              <a:rPr lang="en-US" altLang="en-US" sz="2400" dirty="0">
                <a:latin typeface="+mj-lt"/>
              </a:rPr>
              <a:t> </a:t>
            </a:r>
            <a:r>
              <a:rPr lang="en-US" altLang="en-US" sz="2400" b="1" dirty="0">
                <a:latin typeface="+mj-lt"/>
              </a:rPr>
              <a:t>sections</a:t>
            </a:r>
            <a:r>
              <a:rPr lang="en-US" altLang="en-US" sz="2400" dirty="0">
                <a:latin typeface="+mj-lt"/>
              </a:rPr>
              <a:t> of </a:t>
            </a:r>
            <a:r>
              <a:rPr lang="en-US" altLang="en-US" sz="2400" dirty="0">
                <a:solidFill>
                  <a:srgbClr val="D1096D"/>
                </a:solidFill>
                <a:latin typeface="+mj-lt"/>
              </a:rPr>
              <a:t>DNA</a:t>
            </a:r>
            <a:r>
              <a:rPr lang="en-US" altLang="en-US" sz="2400" dirty="0">
                <a:latin typeface="+mj-lt"/>
              </a:rPr>
              <a:t> that are </a:t>
            </a:r>
            <a:r>
              <a:rPr lang="en-US" altLang="en-US" sz="2400" b="1" dirty="0">
                <a:solidFill>
                  <a:srgbClr val="D1096D"/>
                </a:solidFill>
                <a:latin typeface="+mj-lt"/>
              </a:rPr>
              <a:t>coded</a:t>
            </a:r>
            <a:r>
              <a:rPr lang="en-US" altLang="en-US" sz="2400" dirty="0">
                <a:latin typeface="+mj-lt"/>
              </a:rPr>
              <a:t> for specific </a:t>
            </a:r>
            <a:r>
              <a:rPr lang="en-US" altLang="en-US" sz="2400" b="1" dirty="0">
                <a:latin typeface="+mj-lt"/>
              </a:rPr>
              <a:t>traits</a:t>
            </a:r>
            <a:r>
              <a:rPr lang="en-US" altLang="en-US" sz="2400" dirty="0">
                <a:latin typeface="+mj-lt"/>
              </a:rPr>
              <a:t>.</a:t>
            </a:r>
          </a:p>
          <a:p>
            <a:pPr algn="l" rtl="0" eaLnBrk="1" hangingPunct="1">
              <a:lnSpc>
                <a:spcPct val="150000"/>
              </a:lnSpc>
            </a:pPr>
            <a:r>
              <a:rPr lang="en-US" altLang="en-US" sz="2400" b="1" dirty="0">
                <a:solidFill>
                  <a:schemeClr val="accent4">
                    <a:lumMod val="75000"/>
                  </a:schemeClr>
                </a:solidFill>
                <a:latin typeface="+mj-lt"/>
              </a:rPr>
              <a:t>Genes</a:t>
            </a:r>
            <a:r>
              <a:rPr lang="en-US" altLang="en-US" sz="2400" dirty="0">
                <a:solidFill>
                  <a:schemeClr val="accent4">
                    <a:lumMod val="75000"/>
                  </a:schemeClr>
                </a:solidFill>
                <a:latin typeface="+mj-lt"/>
              </a:rPr>
              <a:t> </a:t>
            </a:r>
            <a:r>
              <a:rPr lang="en-US" altLang="en-US" sz="2400" dirty="0">
                <a:latin typeface="+mj-lt"/>
              </a:rPr>
              <a:t>are found on </a:t>
            </a:r>
            <a:r>
              <a:rPr lang="en-US" altLang="en-US" sz="2400" b="1" u="sng" dirty="0">
                <a:solidFill>
                  <a:srgbClr val="7030A0"/>
                </a:solidFill>
                <a:latin typeface="+mj-lt"/>
              </a:rPr>
              <a:t>chromosomes</a:t>
            </a:r>
            <a:r>
              <a:rPr lang="en-US" altLang="en-US" sz="2400" dirty="0">
                <a:solidFill>
                  <a:srgbClr val="7030A0"/>
                </a:solidFill>
                <a:latin typeface="+mj-lt"/>
              </a:rPr>
              <a:t>.</a:t>
            </a:r>
          </a:p>
          <a:p>
            <a:pPr algn="l" rtl="0" eaLnBrk="1" hangingPunct="1">
              <a:lnSpc>
                <a:spcPct val="150000"/>
              </a:lnSpc>
            </a:pPr>
            <a:r>
              <a:rPr lang="en-US" altLang="en-US" sz="2400" dirty="0">
                <a:latin typeface="+mj-lt"/>
              </a:rPr>
              <a:t>Humans have two sets of </a:t>
            </a:r>
            <a:r>
              <a:rPr lang="en-US" altLang="en-US" sz="2400" b="1" u="sng" dirty="0">
                <a:solidFill>
                  <a:srgbClr val="D1096D"/>
                </a:solidFill>
                <a:latin typeface="+mj-lt"/>
              </a:rPr>
              <a:t>23</a:t>
            </a:r>
            <a:r>
              <a:rPr lang="en-US" altLang="en-US" sz="2400" dirty="0">
                <a:latin typeface="+mj-lt"/>
              </a:rPr>
              <a:t> </a:t>
            </a:r>
            <a:r>
              <a:rPr lang="en-US" altLang="en-US" sz="2400" b="1" dirty="0">
                <a:latin typeface="+mj-lt"/>
              </a:rPr>
              <a:t>chromosomes</a:t>
            </a:r>
            <a:r>
              <a:rPr lang="en-US" altLang="en-US" sz="2400" dirty="0">
                <a:latin typeface="+mj-lt"/>
              </a:rPr>
              <a:t> one set from each parent.</a:t>
            </a:r>
          </a:p>
          <a:p>
            <a:pPr algn="l" rtl="0" eaLnBrk="1" hangingPunct="1"/>
            <a:endParaRPr lang="en-US" altLang="en-US" sz="2400" dirty="0">
              <a:latin typeface="+mj-lt"/>
            </a:endParaRPr>
          </a:p>
        </p:txBody>
      </p:sp>
      <p:sp>
        <p:nvSpPr>
          <p:cNvPr id="4" name="Rectangle 2"/>
          <p:cNvSpPr txBox="1">
            <a:spLocks noChangeArrowheads="1"/>
          </p:cNvSpPr>
          <p:nvPr/>
        </p:nvSpPr>
        <p:spPr>
          <a:xfrm>
            <a:off x="467544" y="0"/>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785316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genetics-molecul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447800"/>
            <a:ext cx="5181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a:xfrm>
            <a:off x="457200" y="457200"/>
            <a:ext cx="8229600" cy="838200"/>
          </a:xfrm>
        </p:spPr>
        <p:txBody>
          <a:bodyPr/>
          <a:lstStyle/>
          <a:p>
            <a:r>
              <a:rPr lang="en-US" sz="3600" b="1" spc="0" dirty="0">
                <a:solidFill>
                  <a:srgbClr val="893BC3"/>
                </a:solidFill>
                <a:ea typeface="+mn-ea"/>
                <a:cs typeface="+mn-cs"/>
              </a:rPr>
              <a:t>Genetic terms</a:t>
            </a:r>
            <a:endParaRPr lang="en-US" altLang="en-US" sz="5400" b="1" dirty="0">
              <a:solidFill>
                <a:srgbClr val="893BC3"/>
              </a:solidFill>
            </a:endParaRPr>
          </a:p>
        </p:txBody>
      </p:sp>
      <p:sp>
        <p:nvSpPr>
          <p:cNvPr id="4099" name="Rectangle 3"/>
          <p:cNvSpPr>
            <a:spLocks noGrp="1" noChangeArrowheads="1"/>
          </p:cNvSpPr>
          <p:nvPr>
            <p:ph idx="1"/>
          </p:nvPr>
        </p:nvSpPr>
        <p:spPr>
          <a:xfrm>
            <a:off x="179512" y="1877291"/>
            <a:ext cx="4038600" cy="5029200"/>
          </a:xfrm>
        </p:spPr>
        <p:txBody>
          <a:bodyPr/>
          <a:lstStyle/>
          <a:p>
            <a:pPr marL="640080" algn="l" rtl="0" eaLnBrk="1" hangingPunct="1">
              <a:lnSpc>
                <a:spcPct val="90000"/>
              </a:lnSpc>
              <a:buFont typeface="Arial" charset="0"/>
              <a:buChar char="•"/>
              <a:defRPr/>
            </a:pPr>
            <a:r>
              <a:rPr lang="en-US" sz="2400" b="1" dirty="0">
                <a:latin typeface="+mj-lt"/>
              </a:rPr>
              <a:t>Cell</a:t>
            </a:r>
          </a:p>
          <a:p>
            <a:pPr marL="640080" algn="l" rtl="0">
              <a:lnSpc>
                <a:spcPct val="90000"/>
              </a:lnSpc>
              <a:buFont typeface="Arial" charset="0"/>
              <a:buChar char="•"/>
              <a:defRPr/>
            </a:pPr>
            <a:r>
              <a:rPr lang="en-US" sz="2400" b="1" dirty="0">
                <a:latin typeface="+mj-lt"/>
              </a:rPr>
              <a:t>Nucleus</a:t>
            </a:r>
          </a:p>
          <a:p>
            <a:pPr marL="640080" algn="l" rtl="0" eaLnBrk="1" hangingPunct="1">
              <a:lnSpc>
                <a:spcPct val="90000"/>
              </a:lnSpc>
              <a:buFont typeface="Arial" charset="0"/>
              <a:buChar char="•"/>
              <a:defRPr/>
            </a:pPr>
            <a:r>
              <a:rPr lang="en-US" sz="2400" b="1" dirty="0">
                <a:latin typeface="+mj-lt"/>
              </a:rPr>
              <a:t>Chromosome</a:t>
            </a:r>
          </a:p>
          <a:p>
            <a:pPr marL="640080" algn="l" rtl="0" eaLnBrk="1" hangingPunct="1">
              <a:lnSpc>
                <a:spcPct val="90000"/>
              </a:lnSpc>
              <a:buFont typeface="Arial" charset="0"/>
              <a:buChar char="•"/>
              <a:defRPr/>
            </a:pPr>
            <a:r>
              <a:rPr lang="en-US" sz="2400" b="1" dirty="0">
                <a:latin typeface="+mj-lt"/>
              </a:rPr>
              <a:t>DNA</a:t>
            </a:r>
            <a:br>
              <a:rPr lang="en-US" sz="2400" b="1" dirty="0">
                <a:latin typeface="+mj-lt"/>
              </a:rPr>
            </a:br>
            <a:r>
              <a:rPr lang="en-US" sz="2400" b="1" dirty="0">
                <a:latin typeface="+mj-lt"/>
              </a:rPr>
              <a:t>(</a:t>
            </a:r>
            <a:r>
              <a:rPr lang="en-US" sz="2400" b="1" dirty="0">
                <a:solidFill>
                  <a:schemeClr val="accent4">
                    <a:lumMod val="75000"/>
                  </a:schemeClr>
                </a:solidFill>
                <a:latin typeface="+mj-lt"/>
              </a:rPr>
              <a:t>Deoxyribonucleic Acid</a:t>
            </a:r>
            <a:r>
              <a:rPr lang="en-US" sz="2400" b="1" dirty="0">
                <a:latin typeface="+mj-lt"/>
              </a:rPr>
              <a:t>) Double helix*</a:t>
            </a:r>
          </a:p>
          <a:p>
            <a:pPr marL="640080" algn="l" rtl="0" eaLnBrk="1" hangingPunct="1">
              <a:lnSpc>
                <a:spcPct val="90000"/>
              </a:lnSpc>
              <a:buFont typeface="Arial" charset="0"/>
              <a:buChar char="•"/>
              <a:defRPr/>
            </a:pPr>
            <a:r>
              <a:rPr lang="en-US" sz="2400" b="1" dirty="0">
                <a:latin typeface="+mj-lt"/>
              </a:rPr>
              <a:t>Genes</a:t>
            </a:r>
          </a:p>
          <a:p>
            <a:pPr marL="640080" algn="l" rtl="0">
              <a:lnSpc>
                <a:spcPct val="90000"/>
              </a:lnSpc>
              <a:buFont typeface="Arial" charset="0"/>
              <a:buChar char="•"/>
              <a:defRPr/>
            </a:pPr>
            <a:r>
              <a:rPr lang="en-US" sz="2400" b="1" dirty="0">
                <a:latin typeface="+mj-lt"/>
              </a:rPr>
              <a:t>Base pair</a:t>
            </a:r>
          </a:p>
          <a:p>
            <a:pPr marL="640080" algn="l" rtl="0" eaLnBrk="1" hangingPunct="1">
              <a:lnSpc>
                <a:spcPct val="90000"/>
              </a:lnSpc>
              <a:buFont typeface="Arial" charset="0"/>
              <a:buChar char="•"/>
              <a:defRPr/>
            </a:pPr>
            <a:endParaRPr lang="en-US" sz="2400" dirty="0">
              <a:latin typeface="+mj-lt"/>
            </a:endParaRPr>
          </a:p>
          <a:p>
            <a:pPr marL="0" algn="l" rtl="0" eaLnBrk="1" hangingPunct="1">
              <a:lnSpc>
                <a:spcPct val="90000"/>
              </a:lnSpc>
              <a:buFont typeface="Arial" charset="0"/>
              <a:buNone/>
              <a:defRPr/>
            </a:pPr>
            <a:endParaRPr lang="en-US" dirty="0">
              <a:latin typeface="+mj-lt"/>
            </a:endParaRPr>
          </a:p>
          <a:p>
            <a:pPr marL="114300" indent="-457200" algn="l" rtl="0" eaLnBrk="1" hangingPunct="1">
              <a:lnSpc>
                <a:spcPct val="90000"/>
              </a:lnSpc>
              <a:buFont typeface="Arial" charset="0"/>
              <a:buNone/>
              <a:defRPr/>
            </a:pPr>
            <a:endParaRPr lang="en-US" sz="2400" b="1"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p:txBody>
      </p:sp>
      <p:sp>
        <p:nvSpPr>
          <p:cNvPr id="5125" name="TextBox 6"/>
          <p:cNvSpPr txBox="1">
            <a:spLocks noChangeArrowheads="1"/>
          </p:cNvSpPr>
          <p:nvPr/>
        </p:nvSpPr>
        <p:spPr bwMode="auto">
          <a:xfrm>
            <a:off x="4038600" y="4572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base pair</a:t>
            </a:r>
          </a:p>
        </p:txBody>
      </p:sp>
      <p:sp>
        <p:nvSpPr>
          <p:cNvPr id="5126" name="TextBox 7"/>
          <p:cNvSpPr txBox="1">
            <a:spLocks noChangeArrowheads="1"/>
          </p:cNvSpPr>
          <p:nvPr/>
        </p:nvSpPr>
        <p:spPr bwMode="auto">
          <a:xfrm>
            <a:off x="5105400" y="2895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cell</a:t>
            </a:r>
          </a:p>
        </p:txBody>
      </p:sp>
      <p:sp>
        <p:nvSpPr>
          <p:cNvPr id="5127" name="TextBox 8"/>
          <p:cNvSpPr txBox="1">
            <a:spLocks noChangeArrowheads="1"/>
          </p:cNvSpPr>
          <p:nvPr/>
        </p:nvSpPr>
        <p:spPr bwMode="auto">
          <a:xfrm>
            <a:off x="5638800" y="12954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dirty="0">
                <a:solidFill>
                  <a:srgbClr val="0070C0"/>
                </a:solidFill>
              </a:rPr>
              <a:t>nucleus</a:t>
            </a:r>
          </a:p>
        </p:txBody>
      </p:sp>
      <p:sp>
        <p:nvSpPr>
          <p:cNvPr id="5128" name="TextBox 9"/>
          <p:cNvSpPr txBox="1">
            <a:spLocks noChangeArrowheads="1"/>
          </p:cNvSpPr>
          <p:nvPr/>
        </p:nvSpPr>
        <p:spPr bwMode="auto">
          <a:xfrm>
            <a:off x="7696200" y="1295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chromosome</a:t>
            </a:r>
          </a:p>
        </p:txBody>
      </p:sp>
      <p:sp>
        <p:nvSpPr>
          <p:cNvPr id="5129" name="TextBox 10"/>
          <p:cNvSpPr txBox="1">
            <a:spLocks noChangeArrowheads="1"/>
          </p:cNvSpPr>
          <p:nvPr/>
        </p:nvSpPr>
        <p:spPr bwMode="auto">
          <a:xfrm>
            <a:off x="5029200" y="4800600"/>
            <a:ext cx="1447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solidFill>
                  <a:srgbClr val="0070C0"/>
                </a:solidFill>
              </a:rPr>
              <a:t>(double</a:t>
            </a:r>
            <a:br>
              <a:rPr lang="en-US" altLang="en-US" sz="1600" b="1">
                <a:solidFill>
                  <a:srgbClr val="0070C0"/>
                </a:solidFill>
              </a:rPr>
            </a:br>
            <a:r>
              <a:rPr lang="en-US" altLang="en-US" sz="1600" b="1">
                <a:solidFill>
                  <a:srgbClr val="0070C0"/>
                </a:solidFill>
              </a:rPr>
              <a:t>helix)</a:t>
            </a:r>
          </a:p>
          <a:p>
            <a:pPr algn="ctr" eaLnBrk="1" hangingPunct="1"/>
            <a:r>
              <a:rPr lang="en-US" altLang="en-US" sz="1600" b="1">
                <a:solidFill>
                  <a:srgbClr val="0070C0"/>
                </a:solidFill>
              </a:rPr>
              <a:t>DNA</a:t>
            </a:r>
          </a:p>
        </p:txBody>
      </p:sp>
      <p:sp>
        <p:nvSpPr>
          <p:cNvPr id="5130" name="TextBox 7"/>
          <p:cNvSpPr txBox="1">
            <a:spLocks noChangeArrowheads="1"/>
          </p:cNvSpPr>
          <p:nvPr/>
        </p:nvSpPr>
        <p:spPr bwMode="auto">
          <a:xfrm>
            <a:off x="7696200" y="5878513"/>
            <a:ext cx="91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genes</a:t>
            </a:r>
          </a:p>
        </p:txBody>
      </p:sp>
      <p:sp>
        <p:nvSpPr>
          <p:cNvPr id="11" name="Rectangle 2"/>
          <p:cNvSpPr txBox="1">
            <a:spLocks noChangeArrowheads="1"/>
          </p:cNvSpPr>
          <p:nvPr/>
        </p:nvSpPr>
        <p:spPr>
          <a:xfrm>
            <a:off x="240191" y="188641"/>
            <a:ext cx="6624736" cy="1106760"/>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338829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395536" y="1268760"/>
            <a:ext cx="8280920" cy="4114800"/>
          </a:xfrm>
        </p:spPr>
        <p:txBody>
          <a:bodyPr>
            <a:normAutofit/>
          </a:bodyPr>
          <a:lstStyle/>
          <a:p>
            <a:pPr algn="l" rtl="0">
              <a:lnSpc>
                <a:spcPct val="90000"/>
              </a:lnSpc>
            </a:pPr>
            <a:r>
              <a:rPr lang="en-US" altLang="en-US" sz="2400" dirty="0">
                <a:latin typeface="+mj-lt"/>
              </a:rPr>
              <a:t>All living organisms </a:t>
            </a:r>
            <a:r>
              <a:rPr lang="en-US" altLang="en-US" sz="2400" dirty="0">
                <a:solidFill>
                  <a:srgbClr val="D1096D"/>
                </a:solidFill>
                <a:latin typeface="+mj-lt"/>
              </a:rPr>
              <a:t>consist</a:t>
            </a:r>
            <a:r>
              <a:rPr lang="en-US" altLang="en-US" sz="2400" dirty="0">
                <a:latin typeface="+mj-lt"/>
              </a:rPr>
              <a:t> of </a:t>
            </a:r>
            <a:r>
              <a:rPr lang="en-US" altLang="en-US" sz="2400" b="1" dirty="0">
                <a:latin typeface="+mj-lt"/>
              </a:rPr>
              <a:t>cells</a:t>
            </a:r>
            <a:r>
              <a:rPr lang="en-US" altLang="en-US" sz="2400" dirty="0">
                <a:latin typeface="+mj-lt"/>
              </a:rPr>
              <a:t>.</a:t>
            </a:r>
          </a:p>
          <a:p>
            <a:pPr algn="l" rtl="0">
              <a:lnSpc>
                <a:spcPct val="90000"/>
              </a:lnSpc>
            </a:pPr>
            <a:r>
              <a:rPr lang="en-US" altLang="en-US" sz="2400" dirty="0">
                <a:latin typeface="+mj-lt"/>
              </a:rPr>
              <a:t>In each </a:t>
            </a:r>
            <a:r>
              <a:rPr lang="en-US" altLang="en-US" sz="2400" b="1" dirty="0">
                <a:latin typeface="+mj-lt"/>
              </a:rPr>
              <a:t>cell</a:t>
            </a:r>
            <a:r>
              <a:rPr lang="en-US" altLang="en-US" sz="2400" dirty="0">
                <a:latin typeface="+mj-lt"/>
              </a:rPr>
              <a:t> there is </a:t>
            </a:r>
            <a:r>
              <a:rPr lang="en-US" altLang="en-US" sz="2400" b="1" dirty="0">
                <a:latin typeface="+mj-lt"/>
              </a:rPr>
              <a:t>chromosomes</a:t>
            </a:r>
            <a:r>
              <a:rPr lang="en-US" altLang="en-US" sz="2400" dirty="0">
                <a:latin typeface="+mj-lt"/>
              </a:rPr>
              <a:t>.</a:t>
            </a:r>
          </a:p>
          <a:p>
            <a:pPr algn="l" rtl="0">
              <a:lnSpc>
                <a:spcPct val="90000"/>
              </a:lnSpc>
            </a:pPr>
            <a:r>
              <a:rPr lang="en-US" altLang="en-US" sz="2400" b="1" dirty="0">
                <a:latin typeface="+mj-lt"/>
              </a:rPr>
              <a:t>Chromosomes</a:t>
            </a:r>
            <a:r>
              <a:rPr lang="en-US" altLang="en-US" sz="2400" dirty="0">
                <a:latin typeface="+mj-lt"/>
              </a:rPr>
              <a:t> are </a:t>
            </a:r>
            <a:r>
              <a:rPr lang="en-US" altLang="en-US" sz="2400" b="1" dirty="0">
                <a:latin typeface="+mj-lt"/>
              </a:rPr>
              <a:t>strings</a:t>
            </a:r>
            <a:r>
              <a:rPr lang="en-US" altLang="en-US" sz="2400" dirty="0">
                <a:latin typeface="+mj-lt"/>
              </a:rPr>
              <a:t> of DNA. </a:t>
            </a:r>
          </a:p>
          <a:p>
            <a:pPr algn="l" rtl="0">
              <a:lnSpc>
                <a:spcPct val="90000"/>
              </a:lnSpc>
            </a:pPr>
            <a:r>
              <a:rPr lang="en-US" altLang="en-US" sz="2400" b="1" dirty="0">
                <a:latin typeface="+mj-lt"/>
              </a:rPr>
              <a:t>Chromosome</a:t>
            </a:r>
            <a:r>
              <a:rPr lang="en-US" altLang="en-US" sz="2400" dirty="0">
                <a:latin typeface="+mj-lt"/>
              </a:rPr>
              <a:t> consists of </a:t>
            </a:r>
            <a:r>
              <a:rPr lang="en-US" altLang="en-US" sz="2400" b="1" dirty="0">
                <a:latin typeface="+mj-lt"/>
              </a:rPr>
              <a:t>genes</a:t>
            </a:r>
            <a:r>
              <a:rPr lang="en-US" altLang="en-US" sz="2400" dirty="0">
                <a:latin typeface="+mj-lt"/>
              </a:rPr>
              <a:t>, blocks of DNA. </a:t>
            </a:r>
          </a:p>
          <a:p>
            <a:pPr algn="l" rtl="0">
              <a:lnSpc>
                <a:spcPct val="90000"/>
              </a:lnSpc>
            </a:pPr>
            <a:r>
              <a:rPr lang="en-US" altLang="en-US" sz="2400" dirty="0">
                <a:latin typeface="+mj-lt"/>
              </a:rPr>
              <a:t>Each </a:t>
            </a:r>
            <a:r>
              <a:rPr lang="en-US" altLang="en-US" sz="2400" b="1" dirty="0">
                <a:latin typeface="+mj-lt"/>
              </a:rPr>
              <a:t>gene</a:t>
            </a:r>
            <a:r>
              <a:rPr lang="en-US" altLang="en-US" sz="2400" dirty="0">
                <a:latin typeface="+mj-lt"/>
              </a:rPr>
              <a:t> </a:t>
            </a:r>
            <a:r>
              <a:rPr lang="en-US" altLang="en-US" sz="2400" b="1" dirty="0">
                <a:solidFill>
                  <a:srgbClr val="D1096D"/>
                </a:solidFill>
                <a:latin typeface="+mj-lt"/>
              </a:rPr>
              <a:t>encodes</a:t>
            </a:r>
            <a:r>
              <a:rPr lang="en-US" altLang="en-US" sz="2400" dirty="0">
                <a:latin typeface="+mj-lt"/>
              </a:rPr>
              <a:t> a particular </a:t>
            </a:r>
            <a:r>
              <a:rPr lang="en-US" altLang="en-US" sz="2400" b="1" dirty="0">
                <a:latin typeface="+mj-lt"/>
              </a:rPr>
              <a:t>protein</a:t>
            </a:r>
            <a:r>
              <a:rPr lang="en-US" altLang="en-US" sz="2400" dirty="0">
                <a:latin typeface="+mj-lt"/>
              </a:rPr>
              <a:t>. </a:t>
            </a:r>
          </a:p>
        </p:txBody>
      </p:sp>
      <p:pic>
        <p:nvPicPr>
          <p:cNvPr id="3079" name="Picture 7" descr="http://www.ncbi.nlm.nih.gov/books/bookres.fcgi/iga/ch1f3.gif"/>
          <p:cNvPicPr>
            <a:picLocks noGrp="1" noChangeAspect="1" noChangeArrowheads="1"/>
          </p:cNvPicPr>
          <p:nvPr>
            <p:ph type="clipArt" sz="half" idx="2"/>
          </p:nvPr>
        </p:nvPicPr>
        <p:blipFill>
          <a:blip r:embed="rId2" r:link="rId3">
            <a:extLst>
              <a:ext uri="{28A0092B-C50C-407E-A947-70E740481C1C}">
                <a14:useLocalDpi xmlns:a14="http://schemas.microsoft.com/office/drawing/2010/main" val="0"/>
              </a:ext>
            </a:extLst>
          </a:blip>
          <a:srcRect/>
          <a:stretch>
            <a:fillRect/>
          </a:stretch>
        </p:blipFill>
        <p:spPr>
          <a:xfrm>
            <a:off x="564771" y="3501008"/>
            <a:ext cx="8136904" cy="358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8" name="Rectangle 6"/>
          <p:cNvSpPr>
            <a:spLocks noChangeArrowheads="1"/>
          </p:cNvSpPr>
          <p:nvPr/>
        </p:nvSpPr>
        <p:spPr bwMode="auto">
          <a:xfrm>
            <a:off x="2290763" y="2676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 name="Rectangle 2"/>
          <p:cNvSpPr txBox="1">
            <a:spLocks noChangeArrowheads="1"/>
          </p:cNvSpPr>
          <p:nvPr/>
        </p:nvSpPr>
        <p:spPr>
          <a:xfrm>
            <a:off x="782674" y="1"/>
            <a:ext cx="6624736" cy="980728"/>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altLang="en-US" sz="4000" b="1" dirty="0">
                <a:solidFill>
                  <a:srgbClr val="893BC3"/>
                </a:solidFill>
              </a:rPr>
              <a:t>Chromosome </a:t>
            </a:r>
            <a:endParaRPr lang="en-US" sz="1400" b="1" dirty="0">
              <a:solidFill>
                <a:srgbClr val="002060"/>
              </a:solidFill>
              <a:ea typeface="+mn-ea"/>
            </a:endParaRPr>
          </a:p>
        </p:txBody>
      </p:sp>
    </p:spTree>
    <p:extLst>
      <p:ext uri="{BB962C8B-B14F-4D97-AF65-F5344CB8AC3E}">
        <p14:creationId xmlns:p14="http://schemas.microsoft.com/office/powerpoint/2010/main" val="1614960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3293</TotalTime>
  <Words>576</Words>
  <Application>Microsoft Office PowerPoint</Application>
  <PresentationFormat>عرض على الشاشة (4:3)</PresentationFormat>
  <Paragraphs>105</Paragraphs>
  <Slides>13</Slides>
  <Notes>5</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13</vt:i4>
      </vt:variant>
    </vt:vector>
  </HeadingPairs>
  <TitlesOfParts>
    <vt:vector size="20" baseType="lpstr">
      <vt:lpstr>Arial</vt:lpstr>
      <vt:lpstr>Calibri</vt:lpstr>
      <vt:lpstr>Cambria</vt:lpstr>
      <vt:lpstr>Comic Sans MS</vt:lpstr>
      <vt:lpstr>Times New Roman</vt:lpstr>
      <vt:lpstr>Wingdings</vt:lpstr>
      <vt:lpstr>تجاور</vt:lpstr>
      <vt:lpstr>Introduction to Genetic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Genetic terms</vt:lpstr>
      <vt:lpstr>عرض تقديمي في PowerPoint</vt:lpstr>
      <vt:lpstr>Chromosome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Laboratory Safety</dc:title>
  <dc:creator>ralmeer</dc:creator>
  <cp:lastModifiedBy>momo</cp:lastModifiedBy>
  <cp:revision>34</cp:revision>
  <dcterms:created xsi:type="dcterms:W3CDTF">2013-02-13T10:58:09Z</dcterms:created>
  <dcterms:modified xsi:type="dcterms:W3CDTF">2019-09-12T08:43:43Z</dcterms:modified>
</cp:coreProperties>
</file>