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4"/>
  </p:sldMasterIdLst>
  <p:notesMasterIdLst>
    <p:notesMasterId r:id="rId38"/>
  </p:notesMasterIdLst>
  <p:handoutMasterIdLst>
    <p:handoutMasterId r:id="rId39"/>
  </p:handoutMasterIdLst>
  <p:sldIdLst>
    <p:sldId id="285" r:id="rId5"/>
    <p:sldId id="286" r:id="rId6"/>
    <p:sldId id="287" r:id="rId7"/>
    <p:sldId id="670" r:id="rId8"/>
    <p:sldId id="693" r:id="rId9"/>
    <p:sldId id="694" r:id="rId10"/>
    <p:sldId id="672" r:id="rId11"/>
    <p:sldId id="722" r:id="rId12"/>
    <p:sldId id="695" r:id="rId13"/>
    <p:sldId id="696" r:id="rId14"/>
    <p:sldId id="697" r:id="rId15"/>
    <p:sldId id="698" r:id="rId16"/>
    <p:sldId id="727" r:id="rId17"/>
    <p:sldId id="700" r:id="rId18"/>
    <p:sldId id="728" r:id="rId19"/>
    <p:sldId id="702" r:id="rId20"/>
    <p:sldId id="703" r:id="rId21"/>
    <p:sldId id="704" r:id="rId22"/>
    <p:sldId id="705" r:id="rId23"/>
    <p:sldId id="721" r:id="rId24"/>
    <p:sldId id="706" r:id="rId25"/>
    <p:sldId id="730" r:id="rId26"/>
    <p:sldId id="708" r:id="rId27"/>
    <p:sldId id="709" r:id="rId28"/>
    <p:sldId id="710" r:id="rId29"/>
    <p:sldId id="717" r:id="rId30"/>
    <p:sldId id="725" r:id="rId31"/>
    <p:sldId id="713" r:id="rId32"/>
    <p:sldId id="714" r:id="rId33"/>
    <p:sldId id="726" r:id="rId34"/>
    <p:sldId id="729" r:id="rId35"/>
    <p:sldId id="290" r:id="rId36"/>
    <p:sldId id="270"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A34BC"/>
    <a:srgbClr val="2F0765"/>
    <a:srgbClr val="333300"/>
    <a:srgbClr val="3BC828"/>
    <a:srgbClr val="FF33CC"/>
    <a:srgbClr val="ADA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17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F3F847A1-6B27-4B8D-993F-6B5055EC7165}" type="datetimeFigureOut">
              <a:rPr lang="en-US" smtClean="0"/>
              <a:pPr/>
              <a:t>11/29/2016</a:t>
            </a:fld>
            <a:endParaRPr lang="en-US"/>
          </a:p>
        </p:txBody>
      </p:sp>
      <p:sp>
        <p:nvSpPr>
          <p:cNvPr id="4" name="Footer Placeholder 3"/>
          <p:cNvSpPr>
            <a:spLocks noGrp="1"/>
          </p:cNvSpPr>
          <p:nvPr>
            <p:ph type="ftr" sz="quarter" idx="2"/>
          </p:nvPr>
        </p:nvSpPr>
        <p:spPr>
          <a:xfrm>
            <a:off x="0" y="9430090"/>
            <a:ext cx="2945659" cy="496411"/>
          </a:xfrm>
          <a:prstGeom prst="rect">
            <a:avLst/>
          </a:prstGeom>
        </p:spPr>
        <p:txBody>
          <a:bodyPr vert="horz" lIns="91440" tIns="45720" rIns="91440" bIns="45720" rtlCol="0" anchor="b"/>
          <a:lstStyle>
            <a:lvl1pPr algn="l">
              <a:defRPr sz="1200"/>
            </a:lvl1pPr>
          </a:lstStyle>
          <a:p>
            <a:r>
              <a:rPr lang="sv-SE" smtClean="0"/>
              <a:t>GE201: Dr. N. A. Siddiqui</a:t>
            </a:r>
            <a:endParaRPr lang="en-US"/>
          </a:p>
        </p:txBody>
      </p:sp>
      <p:sp>
        <p:nvSpPr>
          <p:cNvPr id="5" name="Slide Number Placeholder 4"/>
          <p:cNvSpPr>
            <a:spLocks noGrp="1"/>
          </p:cNvSpPr>
          <p:nvPr>
            <p:ph type="sldNum" sz="quarter" idx="3"/>
          </p:nvPr>
        </p:nvSpPr>
        <p:spPr>
          <a:xfrm>
            <a:off x="3850444" y="9430090"/>
            <a:ext cx="2945659" cy="496411"/>
          </a:xfrm>
          <a:prstGeom prst="rect">
            <a:avLst/>
          </a:prstGeom>
        </p:spPr>
        <p:txBody>
          <a:bodyPr vert="horz" lIns="91440" tIns="45720" rIns="91440" bIns="45720" rtlCol="0" anchor="b"/>
          <a:lstStyle>
            <a:lvl1pPr algn="r">
              <a:defRPr sz="1200"/>
            </a:lvl1pPr>
          </a:lstStyle>
          <a:p>
            <a:fld id="{C4B40EAB-F4D0-4E0E-AF76-B27D419DF614}" type="slidenum">
              <a:rPr lang="en-US" smtClean="0"/>
              <a:pPr/>
              <a:t>‹#›</a:t>
            </a:fld>
            <a:endParaRPr lang="en-US"/>
          </a:p>
        </p:txBody>
      </p:sp>
    </p:spTree>
    <p:extLst>
      <p:ext uri="{BB962C8B-B14F-4D97-AF65-F5344CB8AC3E}">
        <p14:creationId xmlns:p14="http://schemas.microsoft.com/office/powerpoint/2010/main" val="42010709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9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9" y="0"/>
            <a:ext cx="2946400" cy="496968"/>
          </a:xfrm>
          <a:prstGeom prst="rect">
            <a:avLst/>
          </a:prstGeom>
        </p:spPr>
        <p:txBody>
          <a:bodyPr vert="horz" lIns="91440" tIns="45720" rIns="91440" bIns="45720" rtlCol="0"/>
          <a:lstStyle>
            <a:lvl1pPr algn="r">
              <a:defRPr sz="1200"/>
            </a:lvl1pPr>
          </a:lstStyle>
          <a:p>
            <a:fld id="{C68F2EC1-FC6C-4FE0-ADF0-A740E2CC27AE}" type="datetimeFigureOut">
              <a:rPr lang="en-US" smtClean="0"/>
              <a:pPr/>
              <a:t>11/29/2016</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715631"/>
            <a:ext cx="5438775" cy="4467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9672"/>
            <a:ext cx="2946400" cy="496967"/>
          </a:xfrm>
          <a:prstGeom prst="rect">
            <a:avLst/>
          </a:prstGeom>
        </p:spPr>
        <p:txBody>
          <a:bodyPr vert="horz" lIns="91440" tIns="45720" rIns="91440" bIns="45720" rtlCol="0" anchor="b"/>
          <a:lstStyle>
            <a:lvl1pPr algn="l">
              <a:defRPr sz="1200"/>
            </a:lvl1pPr>
          </a:lstStyle>
          <a:p>
            <a:r>
              <a:rPr lang="sv-SE" smtClean="0"/>
              <a:t>GE201: Dr. N. A. Siddiqui</a:t>
            </a:r>
            <a:endParaRPr lang="en-US"/>
          </a:p>
        </p:txBody>
      </p:sp>
      <p:sp>
        <p:nvSpPr>
          <p:cNvPr id="7" name="Slide Number Placeholder 6"/>
          <p:cNvSpPr>
            <a:spLocks noGrp="1"/>
          </p:cNvSpPr>
          <p:nvPr>
            <p:ph type="sldNum" sz="quarter" idx="5"/>
          </p:nvPr>
        </p:nvSpPr>
        <p:spPr>
          <a:xfrm>
            <a:off x="3849689" y="9429672"/>
            <a:ext cx="2946400" cy="496967"/>
          </a:xfrm>
          <a:prstGeom prst="rect">
            <a:avLst/>
          </a:prstGeom>
        </p:spPr>
        <p:txBody>
          <a:bodyPr vert="horz" lIns="91440" tIns="45720" rIns="91440" bIns="45720" rtlCol="0" anchor="b"/>
          <a:lstStyle>
            <a:lvl1pPr algn="r">
              <a:defRPr sz="1200"/>
            </a:lvl1pPr>
          </a:lstStyle>
          <a:p>
            <a:fld id="{C8FD18B2-C269-4667-8FFD-0DBE81D396FD}" type="slidenum">
              <a:rPr lang="en-US" smtClean="0"/>
              <a:pPr/>
              <a:t>‹#›</a:t>
            </a:fld>
            <a:endParaRPr lang="en-US"/>
          </a:p>
        </p:txBody>
      </p:sp>
    </p:spTree>
    <p:extLst>
      <p:ext uri="{BB962C8B-B14F-4D97-AF65-F5344CB8AC3E}">
        <p14:creationId xmlns:p14="http://schemas.microsoft.com/office/powerpoint/2010/main" val="39747797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eadershipthoughts.com/business-process-re-engineering/"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leadershipthoughts.com/heart-of-change-john-kotter/" TargetMode="External"/><Relationship Id="rId4" Type="http://schemas.openxmlformats.org/officeDocument/2006/relationships/hyperlink" Target="http://www.leadershipthoughts.com/goal-sett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title slide.</a:t>
            </a:r>
            <a:endParaRPr lang="en-US" dirty="0"/>
          </a:p>
        </p:txBody>
      </p:sp>
      <p:sp>
        <p:nvSpPr>
          <p:cNvPr id="4" name="Slide Number Placeholder 3"/>
          <p:cNvSpPr>
            <a:spLocks noGrp="1"/>
          </p:cNvSpPr>
          <p:nvPr>
            <p:ph type="sldNum" sz="quarter" idx="10"/>
          </p:nvPr>
        </p:nvSpPr>
        <p:spPr/>
        <p:txBody>
          <a:bodyPr/>
          <a:lstStyle/>
          <a:p>
            <a:fld id="{CC5341E8-EBA3-41B3-A002-218A6D0FA36B}" type="slidenum">
              <a:rPr lang="en-US" smtClean="0"/>
              <a:pPr/>
              <a:t>1</a:t>
            </a:fld>
            <a:endParaRPr lang="en-US"/>
          </a:p>
        </p:txBody>
      </p:sp>
    </p:spTree>
    <p:extLst>
      <p:ext uri="{BB962C8B-B14F-4D97-AF65-F5344CB8AC3E}">
        <p14:creationId xmlns:p14="http://schemas.microsoft.com/office/powerpoint/2010/main" val="391892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2639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4834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Oversee: supervise</a:t>
            </a:r>
            <a:endParaRPr lang="en-GB" dirty="0"/>
          </a:p>
        </p:txBody>
      </p:sp>
    </p:spTree>
    <p:extLst>
      <p:ext uri="{BB962C8B-B14F-4D97-AF65-F5344CB8AC3E}">
        <p14:creationId xmlns:p14="http://schemas.microsoft.com/office/powerpoint/2010/main" val="2755233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An owner-builder is a person who acts as the general contractor on their own project. Believe it or not, you have a legal right to build your own home. Many people believe you have to hire a general contractor for new construction projects, which is a misconception. As the general contractor, you hire the subcontractors, pay the bills, and get materials to the job site. You are responsible for securing all necessary permits, financing, and ultimately, making the project a success.</a:t>
            </a:r>
            <a:endParaRPr lang="en-GB" dirty="0"/>
          </a:p>
        </p:txBody>
      </p:sp>
    </p:spTree>
    <p:extLst>
      <p:ext uri="{BB962C8B-B14F-4D97-AF65-F5344CB8AC3E}">
        <p14:creationId xmlns:p14="http://schemas.microsoft.com/office/powerpoint/2010/main" val="280309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Projects require project management whereas operations requires </a:t>
            </a:r>
            <a:r>
              <a:rPr lang="en-GB" sz="1200" b="0" i="0" u="none" strike="noStrike" kern="1200" dirty="0" smtClean="0">
                <a:solidFill>
                  <a:schemeClr val="tx1"/>
                </a:solidFill>
                <a:effectLst/>
                <a:latin typeface="+mn-lt"/>
                <a:ea typeface="+mn-ea"/>
                <a:cs typeface="+mn-cs"/>
                <a:hlinkClick r:id="rId3" tooltip="Business Process Re-Engineering"/>
              </a:rPr>
              <a:t>business process management</a:t>
            </a:r>
            <a:r>
              <a:rPr lang="en-GB" sz="1200" b="0" i="0" kern="1200" dirty="0" smtClean="0">
                <a:solidFill>
                  <a:schemeClr val="tx1"/>
                </a:solidFill>
                <a:effectLst/>
                <a:latin typeface="+mn-lt"/>
                <a:ea typeface="+mn-ea"/>
                <a:cs typeface="+mn-cs"/>
              </a:rPr>
              <a:t> or operations management. </a:t>
            </a:r>
          </a:p>
          <a:p>
            <a:r>
              <a:rPr lang="en-GB" sz="1200" b="0" i="0" kern="1200" dirty="0" smtClean="0">
                <a:solidFill>
                  <a:schemeClr val="tx1"/>
                </a:solidFill>
                <a:effectLst/>
                <a:latin typeface="+mn-lt"/>
                <a:ea typeface="+mn-ea"/>
                <a:cs typeface="+mn-cs"/>
              </a:rPr>
              <a:t>Operations Management is an ongoing organisational function that performs activities to produce products or supply services. </a:t>
            </a:r>
          </a:p>
          <a:p>
            <a:r>
              <a:rPr lang="en-GB" sz="1200" b="0" i="0" kern="1200" dirty="0" smtClean="0">
                <a:solidFill>
                  <a:schemeClr val="tx1"/>
                </a:solidFill>
                <a:effectLst/>
                <a:latin typeface="+mn-lt"/>
                <a:ea typeface="+mn-ea"/>
                <a:cs typeface="+mn-cs"/>
              </a:rPr>
              <a:t>Projects are temporary and help the business to meet </a:t>
            </a:r>
            <a:r>
              <a:rPr lang="en-GB" sz="1200" b="0" i="0" u="none" strike="noStrike" kern="1200" dirty="0" smtClean="0">
                <a:solidFill>
                  <a:schemeClr val="tx1"/>
                </a:solidFill>
                <a:effectLst/>
                <a:latin typeface="+mn-lt"/>
                <a:ea typeface="+mn-ea"/>
                <a:cs typeface="+mn-cs"/>
                <a:hlinkClick r:id="rId4" tooltip="Goal Setting Made Simple"/>
              </a:rPr>
              <a:t>organisational goals</a:t>
            </a:r>
            <a:r>
              <a:rPr lang="en-GB" sz="1200" b="0" i="0" kern="1200" dirty="0" smtClean="0">
                <a:solidFill>
                  <a:schemeClr val="tx1"/>
                </a:solidFill>
                <a:effectLst/>
                <a:latin typeface="+mn-lt"/>
                <a:ea typeface="+mn-ea"/>
                <a:cs typeface="+mn-cs"/>
              </a:rPr>
              <a:t> and to respond quickly and easily to the external environment. </a:t>
            </a:r>
          </a:p>
          <a:p>
            <a:r>
              <a:rPr lang="en-GB" sz="1200" b="0" i="0" kern="1200" dirty="0" smtClean="0">
                <a:solidFill>
                  <a:schemeClr val="tx1"/>
                </a:solidFill>
                <a:effectLst/>
                <a:latin typeface="+mn-lt"/>
                <a:ea typeface="+mn-ea"/>
                <a:cs typeface="+mn-cs"/>
              </a:rPr>
              <a:t>Organisations </a:t>
            </a:r>
            <a:r>
              <a:rPr lang="en-GB" sz="1200" b="0" i="0" u="none" strike="noStrike" kern="1200" dirty="0" smtClean="0">
                <a:solidFill>
                  <a:schemeClr val="tx1"/>
                </a:solidFill>
                <a:effectLst/>
                <a:latin typeface="+mn-lt"/>
                <a:ea typeface="+mn-ea"/>
                <a:cs typeface="+mn-cs"/>
                <a:hlinkClick r:id="rId5" tooltip="The Heart of Change by John Kotter"/>
              </a:rPr>
              <a:t>use projects to change</a:t>
            </a:r>
            <a:r>
              <a:rPr lang="en-GB" sz="1200" b="0" i="0" kern="1200" dirty="0" smtClean="0">
                <a:solidFill>
                  <a:schemeClr val="tx1"/>
                </a:solidFill>
                <a:effectLst/>
                <a:latin typeface="+mn-lt"/>
                <a:ea typeface="+mn-ea"/>
                <a:cs typeface="+mn-cs"/>
              </a:rPr>
              <a:t> operations, products and services to meet business need, gain competitive advantage and respond to new markets.</a:t>
            </a:r>
          </a:p>
          <a:p>
            <a:endParaRPr lang="en-GB" sz="1200" b="0" i="0" kern="1200" dirty="0" smtClean="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407855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593E8E7-6217-4EE7-A0EF-AD822B8B8BFA}" type="datetime4">
              <a:rPr lang="en-US" smtClean="0"/>
              <a:t>November 29, 2016</a:t>
            </a:fld>
            <a:endParaRPr lang="en-US"/>
          </a:p>
        </p:txBody>
      </p:sp>
      <p:sp>
        <p:nvSpPr>
          <p:cNvPr id="17" name="Footer Placeholder 16"/>
          <p:cNvSpPr>
            <a:spLocks noGrp="1"/>
          </p:cNvSpPr>
          <p:nvPr>
            <p:ph type="ftr" sz="quarter" idx="11"/>
          </p:nvPr>
        </p:nvSpPr>
        <p:spPr/>
        <p:txBody>
          <a:bodyPr/>
          <a:lstStyle/>
          <a:p>
            <a:r>
              <a:rPr lang="sv-SE" smtClean="0"/>
              <a:t>GE 404 (Engineering Management)</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64050B-6237-4A51-8D91-3999973097D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A3713F-5E78-4DC3-BB4F-9474E4E1A8A9}" type="datetime4">
              <a:rPr lang="en-US" smtClean="0"/>
              <a:t>November 29,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964050B-6237-4A51-8D91-3999973097D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E207FC-19B1-4DA3-ADF8-8AA20B0C1E40}" type="datetime4">
              <a:rPr lang="en-US" smtClean="0"/>
              <a:t>November 29,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59DCD2B-E2F0-4F69-A2E4-4CF1128C32EA}" type="datetime4">
              <a:rPr lang="en-US" smtClean="0"/>
              <a:t>November 29,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964050B-6237-4A51-8D91-3999973097D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4" name="Date Placeholder 3"/>
          <p:cNvSpPr>
            <a:spLocks noGrp="1"/>
          </p:cNvSpPr>
          <p:nvPr>
            <p:ph type="dt" sz="half" idx="10"/>
          </p:nvPr>
        </p:nvSpPr>
        <p:spPr/>
        <p:txBody>
          <a:bodyPr/>
          <a:lstStyle/>
          <a:p>
            <a:fld id="{442A4C29-66A5-4FA7-8FF0-2892DD250A82}" type="datetime4">
              <a:rPr lang="en-US" smtClean="0"/>
              <a:t>November 29, 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64050B-6237-4A51-8D91-3999973097D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E4E8079-3B8F-4EC5-B4CA-071C7A35C476}" type="datetime4">
              <a:rPr lang="en-US" smtClean="0"/>
              <a:t>November 29, 2016</a:t>
            </a:fld>
            <a:endParaRPr lang="en-US"/>
          </a:p>
        </p:txBody>
      </p:sp>
      <p:sp>
        <p:nvSpPr>
          <p:cNvPr id="6" name="Footer Placeholder 5"/>
          <p:cNvSpPr>
            <a:spLocks noGrp="1"/>
          </p:cNvSpPr>
          <p:nvPr>
            <p:ph type="ftr" sz="quarter" idx="11"/>
          </p:nvPr>
        </p:nvSpPr>
        <p:spPr/>
        <p:txBody>
          <a:bodyPr/>
          <a:lstStyle/>
          <a:p>
            <a:r>
              <a:rPr lang="sv-SE" smtClean="0"/>
              <a:t>GE 404 (Engineering Management)</a:t>
            </a:r>
            <a:endParaRPr lang="en-US"/>
          </a:p>
        </p:txBody>
      </p:sp>
      <p:sp>
        <p:nvSpPr>
          <p:cNvPr id="7" name="Slide Number Placeholder 6"/>
          <p:cNvSpPr>
            <a:spLocks noGrp="1"/>
          </p:cNvSpPr>
          <p:nvPr>
            <p:ph type="sldNum" sz="quarter" idx="12"/>
          </p:nvPr>
        </p:nvSpPr>
        <p:spPr/>
        <p:txBody>
          <a:bodyPr/>
          <a:lstStyle/>
          <a:p>
            <a:fld id="{E964050B-6237-4A51-8D91-3999973097D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66980D0-5611-4D75-A817-A87D213CBE85}" type="datetime4">
              <a:rPr lang="en-US" smtClean="0"/>
              <a:t>November 29, 2016</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sv-SE" smtClean="0"/>
              <a:t>GE 404 (Engineering Management)</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964050B-6237-4A51-8D91-3999973097D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02E2E6-52F6-47E6-BD6C-EF98A01C7EEF}"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964050B-6237-4A51-8D91-3999973097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8CC6D9F-A4EE-4B23-AD30-37827965470E}" type="datetime4">
              <a:rPr lang="en-US" smtClean="0"/>
              <a:t>November 29, 2016</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964050B-6237-4A51-8D91-3999973097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964050B-6237-4A51-8D91-3999973097D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FDDCBE1-6F08-43E9-A8E1-463228EC2804}" type="datetime4">
              <a:rPr lang="en-US" smtClean="0"/>
              <a:t>November 29, 2016</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sv-SE" smtClean="0"/>
              <a:t>GE 404 (Engineering Management)</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964050B-6237-4A51-8D91-3999973097D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6A652B5-81CC-4C6F-A37E-0C88E5F243DE}" type="datetime4">
              <a:rPr lang="en-US" smtClean="0"/>
              <a:t>November 29, 2016</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sv-SE" smtClean="0"/>
              <a:t>GE 404 (Engineering Management)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0EE3C43-E95D-47DA-AA9B-414A5E5DE8D5}" type="datetime4">
              <a:rPr lang="en-US" smtClean="0"/>
              <a:t>November 29, 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sv-SE" smtClean="0"/>
              <a:t>GE 404 (Engineering Management)</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964050B-6237-4A51-8D91-3999973097D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04800" y="2667000"/>
            <a:ext cx="8686800" cy="1447800"/>
          </a:xfrm>
        </p:spPr>
        <p:txBody>
          <a:bodyPr>
            <a:noAutofit/>
          </a:bodyPr>
          <a:lstStyle/>
          <a:p>
            <a:endParaRPr lang="en-US" sz="1800" dirty="0" smtClean="0">
              <a:solidFill>
                <a:srgbClr val="C00000"/>
              </a:solidFill>
              <a:latin typeface="Algerian" pitchFamily="82" charset="0"/>
            </a:endParaRPr>
          </a:p>
          <a:p>
            <a:r>
              <a:rPr lang="en-US" sz="2800" dirty="0" smtClean="0">
                <a:solidFill>
                  <a:srgbClr val="C00000"/>
                </a:solidFill>
                <a:latin typeface="Algerian" pitchFamily="82" charset="0"/>
              </a:rPr>
              <a:t>Lecture #</a:t>
            </a:r>
            <a:r>
              <a:rPr lang="en-US" sz="2800" dirty="0" smtClean="0">
                <a:solidFill>
                  <a:srgbClr val="C00000"/>
                </a:solidFill>
                <a:latin typeface="Algerian" pitchFamily="82" charset="0"/>
                <a:cs typeface="Times New Roman" pitchFamily="18" charset="0"/>
              </a:rPr>
              <a:t>9</a:t>
            </a:r>
          </a:p>
          <a:p>
            <a:r>
              <a:rPr lang="en-US" sz="3200" cap="none" dirty="0" smtClean="0">
                <a:solidFill>
                  <a:schemeClr val="tx1"/>
                </a:solidFill>
                <a:latin typeface="Agency FB" pitchFamily="34" charset="0"/>
                <a:ea typeface="+mj-ea"/>
                <a:cs typeface="+mj-cs"/>
              </a:rPr>
              <a:t>Project Management Organizational Structures</a:t>
            </a:r>
            <a:endParaRPr lang="en-US" sz="3200" cap="none" dirty="0">
              <a:solidFill>
                <a:schemeClr val="tx1"/>
              </a:solidFill>
              <a:latin typeface="Agency FB" pitchFamily="34" charset="0"/>
              <a:ea typeface="+mj-ea"/>
              <a:cs typeface="+mj-cs"/>
            </a:endParaRPr>
          </a:p>
        </p:txBody>
      </p:sp>
      <p:sp>
        <p:nvSpPr>
          <p:cNvPr id="7" name="Date Placeholder 6"/>
          <p:cNvSpPr>
            <a:spLocks noGrp="1"/>
          </p:cNvSpPr>
          <p:nvPr>
            <p:ph type="dt" sz="half" idx="10"/>
          </p:nvPr>
        </p:nvSpPr>
        <p:spPr/>
        <p:txBody>
          <a:bodyPr/>
          <a:lstStyle/>
          <a:p>
            <a:fld id="{EFA35FE2-5C1F-4C44-8AD2-D51742E13891}" type="datetime4">
              <a:rPr lang="en-US" smtClean="0"/>
              <a:t>November 29, 2016</a:t>
            </a:fld>
            <a:endParaRPr lang="ar-SA"/>
          </a:p>
        </p:txBody>
      </p:sp>
      <p:sp>
        <p:nvSpPr>
          <p:cNvPr id="9" name="Footer Placeholder 8"/>
          <p:cNvSpPr>
            <a:spLocks noGrp="1"/>
          </p:cNvSpPr>
          <p:nvPr>
            <p:ph type="ftr" sz="quarter" idx="11"/>
          </p:nvPr>
        </p:nvSpPr>
        <p:spPr/>
        <p:txBody>
          <a:bodyPr/>
          <a:lstStyle/>
          <a:p>
            <a:r>
              <a:rPr lang="sv-SE" smtClean="0"/>
              <a:t>GE 404 (Engineering Management)</a:t>
            </a:r>
            <a:endParaRPr lang="ar-SA" dirty="0"/>
          </a:p>
        </p:txBody>
      </p:sp>
      <p:sp>
        <p:nvSpPr>
          <p:cNvPr id="8" name="Slide Number Placeholder 7"/>
          <p:cNvSpPr>
            <a:spLocks noGrp="1"/>
          </p:cNvSpPr>
          <p:nvPr>
            <p:ph type="sldNum" sz="quarter" idx="12"/>
          </p:nvPr>
        </p:nvSpPr>
        <p:spPr/>
        <p:txBody>
          <a:bodyPr/>
          <a:lstStyle/>
          <a:p>
            <a:fld id="{0FE53B51-63E8-4965-8E9C-542AB5A98F24}" type="slidenum">
              <a:rPr lang="ar-SA" smtClean="0"/>
              <a:pPr/>
              <a:t>1</a:t>
            </a:fld>
            <a:endParaRPr lang="ar-SA"/>
          </a:p>
        </p:txBody>
      </p:sp>
      <p:sp>
        <p:nvSpPr>
          <p:cNvPr id="2" name="عنوان 1"/>
          <p:cNvSpPr>
            <a:spLocks noGrp="1"/>
          </p:cNvSpPr>
          <p:nvPr>
            <p:ph type="ctrTitle"/>
          </p:nvPr>
        </p:nvSpPr>
        <p:spPr>
          <a:xfrm>
            <a:off x="1371600" y="838200"/>
            <a:ext cx="6292552" cy="1143000"/>
          </a:xfrm>
        </p:spPr>
        <p:txBody>
          <a:bodyPr>
            <a:noAutofit/>
          </a:bodyPr>
          <a:lstStyle/>
          <a:p>
            <a:pPr>
              <a:lnSpc>
                <a:spcPct val="150000"/>
              </a:lnSpc>
            </a:pPr>
            <a:r>
              <a:rPr lang="en-US" sz="2400" b="1" dirty="0" smtClean="0">
                <a:solidFill>
                  <a:srgbClr val="C00000"/>
                </a:solidFill>
              </a:rPr>
              <a:t>ENGINEERING MANAGEMENT</a:t>
            </a:r>
            <a:br>
              <a:rPr lang="en-US" sz="2400" b="1" dirty="0" smtClean="0">
                <a:solidFill>
                  <a:srgbClr val="C00000"/>
                </a:solidFill>
              </a:rPr>
            </a:br>
            <a:r>
              <a:rPr lang="en-US" sz="2400" b="1" dirty="0" smtClean="0">
                <a:solidFill>
                  <a:srgbClr val="C00000"/>
                </a:solidFill>
              </a:rPr>
              <a:t>(GE 404)</a:t>
            </a:r>
            <a:endParaRPr lang="en-US" sz="2400" b="1" i="1" dirty="0">
              <a:solidFill>
                <a:srgbClr val="002060"/>
              </a:solidFill>
              <a:cs typeface="+mn-cs"/>
            </a:endParaRPr>
          </a:p>
        </p:txBody>
      </p:sp>
      <p:sp>
        <p:nvSpPr>
          <p:cNvPr id="4" name="مستطيل 3"/>
          <p:cNvSpPr/>
          <p:nvPr/>
        </p:nvSpPr>
        <p:spPr>
          <a:xfrm>
            <a:off x="3419872" y="260648"/>
            <a:ext cx="2165341" cy="369332"/>
          </a:xfrm>
          <a:prstGeom prst="rect">
            <a:avLst/>
          </a:prstGeom>
        </p:spPr>
        <p:txBody>
          <a:bodyPr wrap="square">
            <a:spAutoFit/>
          </a:bodyPr>
          <a:lstStyle/>
          <a:p>
            <a:pPr algn="ctr"/>
            <a:r>
              <a:rPr lang="ar-SA" dirty="0" smtClean="0">
                <a:solidFill>
                  <a:srgbClr val="7030A0"/>
                </a:solidFill>
                <a:latin typeface="Times New Roman" pitchFamily="18" charset="0"/>
                <a:cs typeface="Times New Roman" pitchFamily="18" charset="0"/>
              </a:rPr>
              <a:t>بسم الله الرحمن الرحيم</a:t>
            </a:r>
            <a:endParaRPr lang="en-US" dirty="0">
              <a:solidFill>
                <a:srgbClr val="7030A0"/>
              </a:solidFill>
              <a:latin typeface="Times New Roman" pitchFamily="18" charset="0"/>
              <a:cs typeface="Times New Roman" pitchFamily="18" charset="0"/>
            </a:endParaRPr>
          </a:p>
        </p:txBody>
      </p:sp>
      <p:pic>
        <p:nvPicPr>
          <p:cNvPr id="5" name="Picture 8" descr="D:\Local Disk (D)\King Saud University\ksuLogo.jpg"/>
          <p:cNvPicPr/>
          <p:nvPr/>
        </p:nvPicPr>
        <p:blipFill rotWithShape="1">
          <a:blip r:embed="rId3" cstate="print">
            <a:extLst>
              <a:ext uri="{28A0092B-C50C-407E-A947-70E740481C1C}">
                <a14:useLocalDpi xmlns:a14="http://schemas.microsoft.com/office/drawing/2010/main" val="0"/>
              </a:ext>
            </a:extLst>
          </a:blip>
          <a:srcRect l="9251" r="9692" b="2423"/>
          <a:stretch/>
        </p:blipFill>
        <p:spPr bwMode="auto">
          <a:xfrm>
            <a:off x="7848600" y="457200"/>
            <a:ext cx="914400" cy="1201688"/>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Project Organization</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10</a:t>
            </a:fld>
            <a:endParaRPr lang="en-US"/>
          </a:p>
        </p:txBody>
      </p:sp>
      <p:pic>
        <p:nvPicPr>
          <p:cNvPr id="6" name="Picture 4" descr="C:\dnld\projectorg.JPG"/>
          <p:cNvPicPr>
            <a:picLocks noChangeAspect="1" noChangeArrowheads="1"/>
          </p:cNvPicPr>
          <p:nvPr/>
        </p:nvPicPr>
        <p:blipFill>
          <a:blip r:embed="rId2" cstate="print"/>
          <a:srcRect/>
          <a:stretch>
            <a:fillRect/>
          </a:stretch>
        </p:blipFill>
        <p:spPr bwMode="auto">
          <a:xfrm>
            <a:off x="2819400" y="1448405"/>
            <a:ext cx="5867400" cy="4400550"/>
          </a:xfrm>
          <a:prstGeom prst="rect">
            <a:avLst/>
          </a:prstGeom>
          <a:noFill/>
          <a:ln w="9525">
            <a:noFill/>
            <a:miter lim="800000"/>
            <a:headEnd/>
            <a:tailEnd/>
          </a:ln>
        </p:spPr>
      </p:pic>
      <p:sp>
        <p:nvSpPr>
          <p:cNvPr id="7" name="TextBox 6"/>
          <p:cNvSpPr txBox="1"/>
          <p:nvPr/>
        </p:nvSpPr>
        <p:spPr>
          <a:xfrm>
            <a:off x="3543300" y="5848955"/>
            <a:ext cx="4495800" cy="307777"/>
          </a:xfrm>
          <a:prstGeom prst="rect">
            <a:avLst/>
          </a:prstGeom>
          <a:noFill/>
        </p:spPr>
        <p:txBody>
          <a:bodyPr wrap="square" rtlCol="0">
            <a:spAutoFit/>
          </a:bodyPr>
          <a:lstStyle/>
          <a:p>
            <a:r>
              <a:rPr lang="en-US" sz="1400" dirty="0" smtClean="0"/>
              <a:t>Black boxes indicate staff engaged in project activities</a:t>
            </a:r>
            <a:endParaRPr lang="en-GB" sz="1400" dirty="0"/>
          </a:p>
        </p:txBody>
      </p:sp>
      <p:sp>
        <p:nvSpPr>
          <p:cNvPr id="8" name="Rectangle 7"/>
          <p:cNvSpPr/>
          <p:nvPr/>
        </p:nvSpPr>
        <p:spPr>
          <a:xfrm>
            <a:off x="228600" y="1460815"/>
            <a:ext cx="2209800" cy="2862322"/>
          </a:xfrm>
          <a:prstGeom prst="rect">
            <a:avLst/>
          </a:prstGeom>
        </p:spPr>
        <p:txBody>
          <a:bodyPr wrap="square">
            <a:spAutoFit/>
          </a:bodyPr>
          <a:lstStyle/>
          <a:p>
            <a:r>
              <a:rPr lang="en-GB" dirty="0" smtClean="0">
                <a:solidFill>
                  <a:srgbClr val="0033CC"/>
                </a:solidFill>
                <a:latin typeface="Times New Roman" panose="02020603050405020304" pitchFamily="18" charset="0"/>
                <a:cs typeface="Times New Roman" panose="02020603050405020304" pitchFamily="18" charset="0"/>
              </a:rPr>
              <a:t>Project organization </a:t>
            </a:r>
            <a:r>
              <a:rPr lang="en-GB" dirty="0">
                <a:solidFill>
                  <a:srgbClr val="0033CC"/>
                </a:solidFill>
                <a:latin typeface="Times New Roman" panose="02020603050405020304" pitchFamily="18" charset="0"/>
                <a:cs typeface="Times New Roman" panose="02020603050405020304" pitchFamily="18" charset="0"/>
              </a:rPr>
              <a:t>is any organizational structure in which the </a:t>
            </a:r>
            <a:r>
              <a:rPr lang="en-GB" b="1" dirty="0">
                <a:solidFill>
                  <a:srgbClr val="0033CC"/>
                </a:solidFill>
                <a:latin typeface="Times New Roman" panose="02020603050405020304" pitchFamily="18" charset="0"/>
                <a:cs typeface="Times New Roman" panose="02020603050405020304" pitchFamily="18" charset="0"/>
              </a:rPr>
              <a:t>project manager has full authority to assign priorities, apply resources, and direct the work of persons assigned to the project</a:t>
            </a:r>
            <a:r>
              <a:rPr lang="en-GB"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3155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 sample project organization</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11</a:t>
            </a:fld>
            <a:endParaRPr lang="en-US"/>
          </a:p>
        </p:txBody>
      </p:sp>
      <p:grpSp>
        <p:nvGrpSpPr>
          <p:cNvPr id="6" name="Group 71"/>
          <p:cNvGrpSpPr>
            <a:grpSpLocks/>
          </p:cNvGrpSpPr>
          <p:nvPr/>
        </p:nvGrpSpPr>
        <p:grpSpPr bwMode="auto">
          <a:xfrm>
            <a:off x="1600200" y="2438400"/>
            <a:ext cx="7032625" cy="2066925"/>
            <a:chOff x="1150" y="1557"/>
            <a:chExt cx="4430" cy="1302"/>
          </a:xfrm>
        </p:grpSpPr>
        <p:sp>
          <p:nvSpPr>
            <p:cNvPr id="7" name="Freeform 69"/>
            <p:cNvSpPr>
              <a:spLocks/>
            </p:cNvSpPr>
            <p:nvPr/>
          </p:nvSpPr>
          <p:spPr bwMode="auto">
            <a:xfrm>
              <a:off x="5444" y="1812"/>
              <a:ext cx="136" cy="876"/>
            </a:xfrm>
            <a:custGeom>
              <a:avLst/>
              <a:gdLst>
                <a:gd name="T0" fmla="*/ 12 w 136"/>
                <a:gd name="T1" fmla="*/ 0 h 876"/>
                <a:gd name="T2" fmla="*/ 136 w 136"/>
                <a:gd name="T3" fmla="*/ 0 h 876"/>
                <a:gd name="T4" fmla="*/ 136 w 136"/>
                <a:gd name="T5" fmla="*/ 876 h 876"/>
                <a:gd name="T6" fmla="*/ 0 w 136"/>
                <a:gd name="T7" fmla="*/ 876 h 876"/>
                <a:gd name="T8" fmla="*/ 0 60000 65536"/>
                <a:gd name="T9" fmla="*/ 0 60000 65536"/>
                <a:gd name="T10" fmla="*/ 0 60000 65536"/>
                <a:gd name="T11" fmla="*/ 0 60000 65536"/>
                <a:gd name="T12" fmla="*/ 0 w 136"/>
                <a:gd name="T13" fmla="*/ 0 h 876"/>
                <a:gd name="T14" fmla="*/ 136 w 136"/>
                <a:gd name="T15" fmla="*/ 876 h 876"/>
              </a:gdLst>
              <a:ahLst/>
              <a:cxnLst>
                <a:cxn ang="T8">
                  <a:pos x="T0" y="T1"/>
                </a:cxn>
                <a:cxn ang="T9">
                  <a:pos x="T2" y="T3"/>
                </a:cxn>
                <a:cxn ang="T10">
                  <a:pos x="T4" y="T5"/>
                </a:cxn>
                <a:cxn ang="T11">
                  <a:pos x="T6" y="T7"/>
                </a:cxn>
              </a:cxnLst>
              <a:rect l="T12" t="T13" r="T14" b="T15"/>
              <a:pathLst>
                <a:path w="136" h="876">
                  <a:moveTo>
                    <a:pt x="12" y="0"/>
                  </a:moveTo>
                  <a:lnTo>
                    <a:pt x="136" y="0"/>
                  </a:lnTo>
                  <a:lnTo>
                    <a:pt x="136" y="876"/>
                  </a:lnTo>
                  <a:lnTo>
                    <a:pt x="0" y="876"/>
                  </a:lnTo>
                </a:path>
              </a:pathLst>
            </a:custGeom>
            <a:noFill/>
            <a:ln w="38100" cmpd="sng">
              <a:solidFill>
                <a:schemeClr val="tx1"/>
              </a:solidFill>
              <a:round/>
              <a:headEnd/>
              <a:tailEnd/>
            </a:ln>
          </p:spPr>
          <p:txBody>
            <a:bodyPr/>
            <a:lstStyle/>
            <a:p>
              <a:endParaRPr lang="en-US"/>
            </a:p>
          </p:txBody>
        </p:sp>
        <p:sp>
          <p:nvSpPr>
            <p:cNvPr id="8" name="Freeform 65"/>
            <p:cNvSpPr>
              <a:spLocks/>
            </p:cNvSpPr>
            <p:nvPr/>
          </p:nvSpPr>
          <p:spPr bwMode="auto">
            <a:xfrm>
              <a:off x="3612" y="1816"/>
              <a:ext cx="136" cy="876"/>
            </a:xfrm>
            <a:custGeom>
              <a:avLst/>
              <a:gdLst>
                <a:gd name="T0" fmla="*/ 12 w 136"/>
                <a:gd name="T1" fmla="*/ 0 h 876"/>
                <a:gd name="T2" fmla="*/ 136 w 136"/>
                <a:gd name="T3" fmla="*/ 0 h 876"/>
                <a:gd name="T4" fmla="*/ 136 w 136"/>
                <a:gd name="T5" fmla="*/ 876 h 876"/>
                <a:gd name="T6" fmla="*/ 0 w 136"/>
                <a:gd name="T7" fmla="*/ 876 h 876"/>
                <a:gd name="T8" fmla="*/ 0 60000 65536"/>
                <a:gd name="T9" fmla="*/ 0 60000 65536"/>
                <a:gd name="T10" fmla="*/ 0 60000 65536"/>
                <a:gd name="T11" fmla="*/ 0 60000 65536"/>
                <a:gd name="T12" fmla="*/ 0 w 136"/>
                <a:gd name="T13" fmla="*/ 0 h 876"/>
                <a:gd name="T14" fmla="*/ 136 w 136"/>
                <a:gd name="T15" fmla="*/ 876 h 876"/>
              </a:gdLst>
              <a:ahLst/>
              <a:cxnLst>
                <a:cxn ang="T8">
                  <a:pos x="T0" y="T1"/>
                </a:cxn>
                <a:cxn ang="T9">
                  <a:pos x="T2" y="T3"/>
                </a:cxn>
                <a:cxn ang="T10">
                  <a:pos x="T4" y="T5"/>
                </a:cxn>
                <a:cxn ang="T11">
                  <a:pos x="T6" y="T7"/>
                </a:cxn>
              </a:cxnLst>
              <a:rect l="T12" t="T13" r="T14" b="T15"/>
              <a:pathLst>
                <a:path w="136" h="876">
                  <a:moveTo>
                    <a:pt x="12" y="0"/>
                  </a:moveTo>
                  <a:lnTo>
                    <a:pt x="136" y="0"/>
                  </a:lnTo>
                  <a:lnTo>
                    <a:pt x="136" y="876"/>
                  </a:lnTo>
                  <a:lnTo>
                    <a:pt x="0" y="876"/>
                  </a:lnTo>
                </a:path>
              </a:pathLst>
            </a:custGeom>
            <a:noFill/>
            <a:ln w="38100" cmpd="sng">
              <a:solidFill>
                <a:schemeClr val="tx1"/>
              </a:solidFill>
              <a:round/>
              <a:headEnd/>
              <a:tailEnd/>
            </a:ln>
          </p:spPr>
          <p:txBody>
            <a:bodyPr/>
            <a:lstStyle/>
            <a:p>
              <a:endParaRPr lang="en-US"/>
            </a:p>
          </p:txBody>
        </p:sp>
        <p:sp>
          <p:nvSpPr>
            <p:cNvPr id="9" name="Freeform 67"/>
            <p:cNvSpPr>
              <a:spLocks/>
            </p:cNvSpPr>
            <p:nvPr/>
          </p:nvSpPr>
          <p:spPr bwMode="auto">
            <a:xfrm>
              <a:off x="4522" y="1814"/>
              <a:ext cx="136" cy="876"/>
            </a:xfrm>
            <a:custGeom>
              <a:avLst/>
              <a:gdLst>
                <a:gd name="T0" fmla="*/ 12 w 136"/>
                <a:gd name="T1" fmla="*/ 0 h 876"/>
                <a:gd name="T2" fmla="*/ 136 w 136"/>
                <a:gd name="T3" fmla="*/ 0 h 876"/>
                <a:gd name="T4" fmla="*/ 136 w 136"/>
                <a:gd name="T5" fmla="*/ 876 h 876"/>
                <a:gd name="T6" fmla="*/ 0 w 136"/>
                <a:gd name="T7" fmla="*/ 876 h 876"/>
                <a:gd name="T8" fmla="*/ 0 60000 65536"/>
                <a:gd name="T9" fmla="*/ 0 60000 65536"/>
                <a:gd name="T10" fmla="*/ 0 60000 65536"/>
                <a:gd name="T11" fmla="*/ 0 60000 65536"/>
                <a:gd name="T12" fmla="*/ 0 w 136"/>
                <a:gd name="T13" fmla="*/ 0 h 876"/>
                <a:gd name="T14" fmla="*/ 136 w 136"/>
                <a:gd name="T15" fmla="*/ 876 h 876"/>
              </a:gdLst>
              <a:ahLst/>
              <a:cxnLst>
                <a:cxn ang="T8">
                  <a:pos x="T0" y="T1"/>
                </a:cxn>
                <a:cxn ang="T9">
                  <a:pos x="T2" y="T3"/>
                </a:cxn>
                <a:cxn ang="T10">
                  <a:pos x="T4" y="T5"/>
                </a:cxn>
                <a:cxn ang="T11">
                  <a:pos x="T6" y="T7"/>
                </a:cxn>
              </a:cxnLst>
              <a:rect l="T12" t="T13" r="T14" b="T15"/>
              <a:pathLst>
                <a:path w="136" h="876">
                  <a:moveTo>
                    <a:pt x="12" y="0"/>
                  </a:moveTo>
                  <a:lnTo>
                    <a:pt x="136" y="0"/>
                  </a:lnTo>
                  <a:lnTo>
                    <a:pt x="136" y="876"/>
                  </a:lnTo>
                  <a:lnTo>
                    <a:pt x="0" y="876"/>
                  </a:lnTo>
                </a:path>
              </a:pathLst>
            </a:custGeom>
            <a:noFill/>
            <a:ln w="38100" cmpd="sng">
              <a:solidFill>
                <a:schemeClr val="tx1"/>
              </a:solidFill>
              <a:round/>
              <a:headEnd/>
              <a:tailEnd/>
            </a:ln>
          </p:spPr>
          <p:txBody>
            <a:bodyPr/>
            <a:lstStyle/>
            <a:p>
              <a:endParaRPr lang="en-US"/>
            </a:p>
          </p:txBody>
        </p:sp>
        <p:grpSp>
          <p:nvGrpSpPr>
            <p:cNvPr id="10" name="Group 63"/>
            <p:cNvGrpSpPr>
              <a:grpSpLocks/>
            </p:cNvGrpSpPr>
            <p:nvPr/>
          </p:nvGrpSpPr>
          <p:grpSpPr bwMode="auto">
            <a:xfrm>
              <a:off x="1150" y="1557"/>
              <a:ext cx="4335" cy="1302"/>
              <a:chOff x="1150" y="1557"/>
              <a:chExt cx="4335" cy="1302"/>
            </a:xfrm>
          </p:grpSpPr>
          <p:sp>
            <p:nvSpPr>
              <p:cNvPr id="11" name="Rectangle 9"/>
              <p:cNvSpPr>
                <a:spLocks noChangeArrowheads="1"/>
              </p:cNvSpPr>
              <p:nvPr/>
            </p:nvSpPr>
            <p:spPr bwMode="auto">
              <a:xfrm>
                <a:off x="3813" y="2531"/>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Test</a:t>
                </a:r>
              </a:p>
              <a:p>
                <a:pPr algn="ctr">
                  <a:lnSpc>
                    <a:spcPct val="85000"/>
                  </a:lnSpc>
                </a:pPr>
                <a:r>
                  <a:rPr lang="en-US" sz="1600">
                    <a:latin typeface="Arial Narrow" pitchFamily="42" charset="0"/>
                  </a:rPr>
                  <a:t>Engineer</a:t>
                </a:r>
              </a:p>
            </p:txBody>
          </p:sp>
          <p:sp>
            <p:nvSpPr>
              <p:cNvPr id="12" name="Rectangle 10"/>
              <p:cNvSpPr>
                <a:spLocks noChangeArrowheads="1"/>
              </p:cNvSpPr>
              <p:nvPr/>
            </p:nvSpPr>
            <p:spPr bwMode="auto">
              <a:xfrm>
                <a:off x="2901" y="2531"/>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Mechanical</a:t>
                </a:r>
              </a:p>
              <a:p>
                <a:pPr algn="ctr">
                  <a:lnSpc>
                    <a:spcPct val="85000"/>
                  </a:lnSpc>
                </a:pPr>
                <a:r>
                  <a:rPr lang="en-US" sz="1600">
                    <a:latin typeface="Arial Narrow" pitchFamily="42" charset="0"/>
                  </a:rPr>
                  <a:t>Engineer</a:t>
                </a:r>
              </a:p>
            </p:txBody>
          </p:sp>
          <p:sp>
            <p:nvSpPr>
              <p:cNvPr id="13" name="Freeform 17"/>
              <p:cNvSpPr>
                <a:spLocks/>
              </p:cNvSpPr>
              <p:nvPr/>
            </p:nvSpPr>
            <p:spPr bwMode="auto">
              <a:xfrm>
                <a:off x="2744" y="1557"/>
                <a:ext cx="49" cy="769"/>
              </a:xfrm>
              <a:custGeom>
                <a:avLst/>
                <a:gdLst>
                  <a:gd name="T0" fmla="*/ 0 w 49"/>
                  <a:gd name="T1" fmla="*/ 768 h 769"/>
                  <a:gd name="T2" fmla="*/ 48 w 49"/>
                  <a:gd name="T3" fmla="*/ 768 h 769"/>
                  <a:gd name="T4" fmla="*/ 48 w 49"/>
                  <a:gd name="T5" fmla="*/ 0 h 769"/>
                  <a:gd name="T6" fmla="*/ 0 60000 65536"/>
                  <a:gd name="T7" fmla="*/ 0 60000 65536"/>
                  <a:gd name="T8" fmla="*/ 0 60000 65536"/>
                  <a:gd name="T9" fmla="*/ 0 w 49"/>
                  <a:gd name="T10" fmla="*/ 0 h 769"/>
                  <a:gd name="T11" fmla="*/ 49 w 49"/>
                  <a:gd name="T12" fmla="*/ 769 h 769"/>
                </a:gdLst>
                <a:ahLst/>
                <a:cxnLst>
                  <a:cxn ang="T6">
                    <a:pos x="T0" y="T1"/>
                  </a:cxn>
                  <a:cxn ang="T7">
                    <a:pos x="T2" y="T3"/>
                  </a:cxn>
                  <a:cxn ang="T8">
                    <a:pos x="T4" y="T5"/>
                  </a:cxn>
                </a:cxnLst>
                <a:rect l="T9" t="T10" r="T11" b="T12"/>
                <a:pathLst>
                  <a:path w="49" h="769">
                    <a:moveTo>
                      <a:pt x="0" y="768"/>
                    </a:moveTo>
                    <a:lnTo>
                      <a:pt x="48" y="768"/>
                    </a:lnTo>
                    <a:lnTo>
                      <a:pt x="48"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4" name="Freeform 19"/>
              <p:cNvSpPr>
                <a:spLocks/>
              </p:cNvSpPr>
              <p:nvPr/>
            </p:nvSpPr>
            <p:spPr bwMode="auto">
              <a:xfrm>
                <a:off x="2726" y="2428"/>
                <a:ext cx="2380" cy="138"/>
              </a:xfrm>
              <a:custGeom>
                <a:avLst/>
                <a:gdLst>
                  <a:gd name="T0" fmla="*/ 3360 w 3361"/>
                  <a:gd name="T1" fmla="*/ 96 h 97"/>
                  <a:gd name="T2" fmla="*/ 3360 w 3361"/>
                  <a:gd name="T3" fmla="*/ 0 h 97"/>
                  <a:gd name="T4" fmla="*/ 0 w 3361"/>
                  <a:gd name="T5" fmla="*/ 0 h 97"/>
                  <a:gd name="T6" fmla="*/ 0 60000 65536"/>
                  <a:gd name="T7" fmla="*/ 0 60000 65536"/>
                  <a:gd name="T8" fmla="*/ 0 60000 65536"/>
                  <a:gd name="T9" fmla="*/ 0 w 3361"/>
                  <a:gd name="T10" fmla="*/ 0 h 97"/>
                  <a:gd name="T11" fmla="*/ 3361 w 3361"/>
                  <a:gd name="T12" fmla="*/ 97 h 97"/>
                </a:gdLst>
                <a:ahLst/>
                <a:cxnLst>
                  <a:cxn ang="T6">
                    <a:pos x="T0" y="T1"/>
                  </a:cxn>
                  <a:cxn ang="T7">
                    <a:pos x="T2" y="T3"/>
                  </a:cxn>
                  <a:cxn ang="T8">
                    <a:pos x="T4" y="T5"/>
                  </a:cxn>
                </a:cxnLst>
                <a:rect l="T9" t="T10" r="T11" b="T12"/>
                <a:pathLst>
                  <a:path w="3361" h="97">
                    <a:moveTo>
                      <a:pt x="3360" y="96"/>
                    </a:moveTo>
                    <a:lnTo>
                      <a:pt x="3360" y="0"/>
                    </a:lnTo>
                    <a:lnTo>
                      <a:pt x="0" y="0"/>
                    </a:lnTo>
                  </a:path>
                </a:pathLst>
              </a:custGeom>
              <a:noFill/>
              <a:ln w="28575" cap="rnd" cmpd="sng">
                <a:solidFill>
                  <a:schemeClr val="tx1"/>
                </a:solidFill>
                <a:prstDash val="solid"/>
                <a:round/>
                <a:headEnd type="none" w="med" len="med"/>
                <a:tailEnd type="none" w="med" len="med"/>
              </a:ln>
            </p:spPr>
            <p:txBody>
              <a:bodyPr/>
              <a:lstStyle/>
              <a:p>
                <a:endParaRPr lang="en-US"/>
              </a:p>
            </p:txBody>
          </p:sp>
          <p:sp>
            <p:nvSpPr>
              <p:cNvPr id="15" name="Rectangle 25"/>
              <p:cNvSpPr>
                <a:spLocks noChangeArrowheads="1"/>
              </p:cNvSpPr>
              <p:nvPr/>
            </p:nvSpPr>
            <p:spPr bwMode="auto">
              <a:xfrm>
                <a:off x="1150" y="2277"/>
                <a:ext cx="613" cy="203"/>
              </a:xfrm>
              <a:prstGeom prst="rect">
                <a:avLst/>
              </a:prstGeom>
              <a:noFill/>
              <a:ln w="28575">
                <a:noFill/>
                <a:miter lim="800000"/>
                <a:headEnd/>
                <a:tailEnd/>
              </a:ln>
              <a:effectLst/>
            </p:spPr>
            <p:txBody>
              <a:bodyPr wrap="none" lIns="90475" tIns="44444" rIns="90475" bIns="44444">
                <a:spAutoFit/>
              </a:bodyPr>
              <a:lstStyle/>
              <a:p>
                <a:pPr algn="ctr">
                  <a:lnSpc>
                    <a:spcPct val="85000"/>
                  </a:lnSpc>
                  <a:defRPr/>
                </a:pPr>
                <a:r>
                  <a:rPr lang="en-US" sz="1800">
                    <a:effectLst>
                      <a:outerShdw blurRad="38100" dist="38100" dir="2700000" algn="tl">
                        <a:srgbClr val="C0C0C0"/>
                      </a:outerShdw>
                    </a:effectLst>
                    <a:latin typeface="Arial Narrow" pitchFamily="34" charset="0"/>
                  </a:rPr>
                  <a:t>Project 1</a:t>
                </a:r>
              </a:p>
            </p:txBody>
          </p:sp>
          <p:sp>
            <p:nvSpPr>
              <p:cNvPr id="16" name="Rectangle 27"/>
              <p:cNvSpPr>
                <a:spLocks noChangeArrowheads="1"/>
              </p:cNvSpPr>
              <p:nvPr/>
            </p:nvSpPr>
            <p:spPr bwMode="auto">
              <a:xfrm>
                <a:off x="2111" y="2233"/>
                <a:ext cx="615"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dirty="0">
                    <a:latin typeface="Arial Narrow" pitchFamily="42" charset="0"/>
                  </a:rPr>
                  <a:t>Project</a:t>
                </a:r>
              </a:p>
              <a:p>
                <a:pPr algn="ctr">
                  <a:lnSpc>
                    <a:spcPct val="85000"/>
                  </a:lnSpc>
                </a:pPr>
                <a:r>
                  <a:rPr lang="en-US" sz="1600" dirty="0">
                    <a:latin typeface="Arial Narrow" pitchFamily="42" charset="0"/>
                  </a:rPr>
                  <a:t>Manager</a:t>
                </a:r>
              </a:p>
            </p:txBody>
          </p:sp>
          <p:sp>
            <p:nvSpPr>
              <p:cNvPr id="17" name="Rectangle 30"/>
              <p:cNvSpPr>
                <a:spLocks noChangeArrowheads="1"/>
              </p:cNvSpPr>
              <p:nvPr/>
            </p:nvSpPr>
            <p:spPr bwMode="auto">
              <a:xfrm>
                <a:off x="4725" y="2531"/>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Technician</a:t>
                </a:r>
              </a:p>
            </p:txBody>
          </p:sp>
          <p:sp>
            <p:nvSpPr>
              <p:cNvPr id="18" name="Line 31"/>
              <p:cNvSpPr>
                <a:spLocks noChangeShapeType="1"/>
              </p:cNvSpPr>
              <p:nvPr/>
            </p:nvSpPr>
            <p:spPr bwMode="auto">
              <a:xfrm>
                <a:off x="4193" y="2428"/>
                <a:ext cx="0" cy="103"/>
              </a:xfrm>
              <a:prstGeom prst="line">
                <a:avLst/>
              </a:prstGeom>
              <a:noFill/>
              <a:ln w="28575">
                <a:solidFill>
                  <a:schemeClr val="tx1"/>
                </a:solidFill>
                <a:round/>
                <a:headEnd/>
                <a:tailEnd/>
              </a:ln>
            </p:spPr>
            <p:txBody>
              <a:bodyPr wrap="none" anchor="ctr"/>
              <a:lstStyle/>
              <a:p>
                <a:endParaRPr lang="en-US"/>
              </a:p>
            </p:txBody>
          </p:sp>
          <p:sp>
            <p:nvSpPr>
              <p:cNvPr id="19" name="Line 32"/>
              <p:cNvSpPr>
                <a:spLocks noChangeShapeType="1"/>
              </p:cNvSpPr>
              <p:nvPr/>
            </p:nvSpPr>
            <p:spPr bwMode="auto">
              <a:xfrm>
                <a:off x="3286" y="2428"/>
                <a:ext cx="0" cy="103"/>
              </a:xfrm>
              <a:prstGeom prst="line">
                <a:avLst/>
              </a:prstGeom>
              <a:noFill/>
              <a:ln w="28575">
                <a:solidFill>
                  <a:schemeClr val="tx1"/>
                </a:solidFill>
                <a:round/>
                <a:headEnd/>
                <a:tailEnd/>
              </a:ln>
            </p:spPr>
            <p:txBody>
              <a:bodyPr wrap="none" anchor="ctr"/>
              <a:lstStyle/>
              <a:p>
                <a:endParaRPr lang="en-US"/>
              </a:p>
            </p:txBody>
          </p:sp>
        </p:grpSp>
      </p:grpSp>
      <p:grpSp>
        <p:nvGrpSpPr>
          <p:cNvPr id="20" name="Group 80"/>
          <p:cNvGrpSpPr>
            <a:grpSpLocks/>
          </p:cNvGrpSpPr>
          <p:nvPr/>
        </p:nvGrpSpPr>
        <p:grpSpPr bwMode="auto">
          <a:xfrm>
            <a:off x="1600200" y="2438400"/>
            <a:ext cx="7032625" cy="3421062"/>
            <a:chOff x="997" y="1647"/>
            <a:chExt cx="4430" cy="2155"/>
          </a:xfrm>
        </p:grpSpPr>
        <p:grpSp>
          <p:nvGrpSpPr>
            <p:cNvPr id="21" name="Group 79"/>
            <p:cNvGrpSpPr>
              <a:grpSpLocks/>
            </p:cNvGrpSpPr>
            <p:nvPr/>
          </p:nvGrpSpPr>
          <p:grpSpPr bwMode="auto">
            <a:xfrm>
              <a:off x="3483" y="2762"/>
              <a:ext cx="1944" cy="876"/>
              <a:chOff x="3483" y="2762"/>
              <a:chExt cx="1944" cy="876"/>
            </a:xfrm>
          </p:grpSpPr>
          <p:sp>
            <p:nvSpPr>
              <p:cNvPr id="32" name="Freeform 70"/>
              <p:cNvSpPr>
                <a:spLocks/>
              </p:cNvSpPr>
              <p:nvPr/>
            </p:nvSpPr>
            <p:spPr bwMode="auto">
              <a:xfrm>
                <a:off x="5315" y="2762"/>
                <a:ext cx="112" cy="872"/>
              </a:xfrm>
              <a:custGeom>
                <a:avLst/>
                <a:gdLst>
                  <a:gd name="T0" fmla="*/ 112 w 112"/>
                  <a:gd name="T1" fmla="*/ 0 h 872"/>
                  <a:gd name="T2" fmla="*/ 112 w 112"/>
                  <a:gd name="T3" fmla="*/ 872 h 872"/>
                  <a:gd name="T4" fmla="*/ 0 w 112"/>
                  <a:gd name="T5" fmla="*/ 872 h 872"/>
                  <a:gd name="T6" fmla="*/ 0 60000 65536"/>
                  <a:gd name="T7" fmla="*/ 0 60000 65536"/>
                  <a:gd name="T8" fmla="*/ 0 60000 65536"/>
                  <a:gd name="T9" fmla="*/ 0 w 112"/>
                  <a:gd name="T10" fmla="*/ 0 h 872"/>
                  <a:gd name="T11" fmla="*/ 112 w 112"/>
                  <a:gd name="T12" fmla="*/ 872 h 872"/>
                </a:gdLst>
                <a:ahLst/>
                <a:cxnLst>
                  <a:cxn ang="T6">
                    <a:pos x="T0" y="T1"/>
                  </a:cxn>
                  <a:cxn ang="T7">
                    <a:pos x="T2" y="T3"/>
                  </a:cxn>
                  <a:cxn ang="T8">
                    <a:pos x="T4" y="T5"/>
                  </a:cxn>
                </a:cxnLst>
                <a:rect l="T9" t="T10" r="T11" b="T12"/>
                <a:pathLst>
                  <a:path w="112" h="872">
                    <a:moveTo>
                      <a:pt x="112" y="0"/>
                    </a:moveTo>
                    <a:lnTo>
                      <a:pt x="112" y="872"/>
                    </a:lnTo>
                    <a:lnTo>
                      <a:pt x="0" y="872"/>
                    </a:lnTo>
                  </a:path>
                </a:pathLst>
              </a:custGeom>
              <a:noFill/>
              <a:ln w="38100" cmpd="sng">
                <a:solidFill>
                  <a:schemeClr val="tx1"/>
                </a:solidFill>
                <a:round/>
                <a:headEnd/>
                <a:tailEnd/>
              </a:ln>
            </p:spPr>
            <p:txBody>
              <a:bodyPr/>
              <a:lstStyle/>
              <a:p>
                <a:endParaRPr lang="en-US"/>
              </a:p>
            </p:txBody>
          </p:sp>
          <p:sp>
            <p:nvSpPr>
              <p:cNvPr id="33" name="Freeform 66"/>
              <p:cNvSpPr>
                <a:spLocks/>
              </p:cNvSpPr>
              <p:nvPr/>
            </p:nvSpPr>
            <p:spPr bwMode="auto">
              <a:xfrm>
                <a:off x="3483" y="2766"/>
                <a:ext cx="112" cy="872"/>
              </a:xfrm>
              <a:custGeom>
                <a:avLst/>
                <a:gdLst>
                  <a:gd name="T0" fmla="*/ 112 w 112"/>
                  <a:gd name="T1" fmla="*/ 0 h 872"/>
                  <a:gd name="T2" fmla="*/ 112 w 112"/>
                  <a:gd name="T3" fmla="*/ 872 h 872"/>
                  <a:gd name="T4" fmla="*/ 0 w 112"/>
                  <a:gd name="T5" fmla="*/ 872 h 872"/>
                  <a:gd name="T6" fmla="*/ 0 60000 65536"/>
                  <a:gd name="T7" fmla="*/ 0 60000 65536"/>
                  <a:gd name="T8" fmla="*/ 0 60000 65536"/>
                  <a:gd name="T9" fmla="*/ 0 w 112"/>
                  <a:gd name="T10" fmla="*/ 0 h 872"/>
                  <a:gd name="T11" fmla="*/ 112 w 112"/>
                  <a:gd name="T12" fmla="*/ 872 h 872"/>
                </a:gdLst>
                <a:ahLst/>
                <a:cxnLst>
                  <a:cxn ang="T6">
                    <a:pos x="T0" y="T1"/>
                  </a:cxn>
                  <a:cxn ang="T7">
                    <a:pos x="T2" y="T3"/>
                  </a:cxn>
                  <a:cxn ang="T8">
                    <a:pos x="T4" y="T5"/>
                  </a:cxn>
                </a:cxnLst>
                <a:rect l="T9" t="T10" r="T11" b="T12"/>
                <a:pathLst>
                  <a:path w="112" h="872">
                    <a:moveTo>
                      <a:pt x="112" y="0"/>
                    </a:moveTo>
                    <a:lnTo>
                      <a:pt x="112" y="872"/>
                    </a:lnTo>
                    <a:lnTo>
                      <a:pt x="0" y="872"/>
                    </a:lnTo>
                  </a:path>
                </a:pathLst>
              </a:custGeom>
              <a:noFill/>
              <a:ln w="38100" cmpd="sng">
                <a:solidFill>
                  <a:schemeClr val="tx1"/>
                </a:solidFill>
                <a:round/>
                <a:headEnd/>
                <a:tailEnd/>
              </a:ln>
            </p:spPr>
            <p:txBody>
              <a:bodyPr/>
              <a:lstStyle/>
              <a:p>
                <a:endParaRPr lang="en-US"/>
              </a:p>
            </p:txBody>
          </p:sp>
          <p:sp>
            <p:nvSpPr>
              <p:cNvPr id="34" name="Freeform 68"/>
              <p:cNvSpPr>
                <a:spLocks/>
              </p:cNvSpPr>
              <p:nvPr/>
            </p:nvSpPr>
            <p:spPr bwMode="auto">
              <a:xfrm>
                <a:off x="4393" y="2764"/>
                <a:ext cx="112" cy="872"/>
              </a:xfrm>
              <a:custGeom>
                <a:avLst/>
                <a:gdLst>
                  <a:gd name="T0" fmla="*/ 112 w 112"/>
                  <a:gd name="T1" fmla="*/ 0 h 872"/>
                  <a:gd name="T2" fmla="*/ 112 w 112"/>
                  <a:gd name="T3" fmla="*/ 872 h 872"/>
                  <a:gd name="T4" fmla="*/ 0 w 112"/>
                  <a:gd name="T5" fmla="*/ 872 h 872"/>
                  <a:gd name="T6" fmla="*/ 0 60000 65536"/>
                  <a:gd name="T7" fmla="*/ 0 60000 65536"/>
                  <a:gd name="T8" fmla="*/ 0 60000 65536"/>
                  <a:gd name="T9" fmla="*/ 0 w 112"/>
                  <a:gd name="T10" fmla="*/ 0 h 872"/>
                  <a:gd name="T11" fmla="*/ 112 w 112"/>
                  <a:gd name="T12" fmla="*/ 872 h 872"/>
                </a:gdLst>
                <a:ahLst/>
                <a:cxnLst>
                  <a:cxn ang="T6">
                    <a:pos x="T0" y="T1"/>
                  </a:cxn>
                  <a:cxn ang="T7">
                    <a:pos x="T2" y="T3"/>
                  </a:cxn>
                  <a:cxn ang="T8">
                    <a:pos x="T4" y="T5"/>
                  </a:cxn>
                </a:cxnLst>
                <a:rect l="T9" t="T10" r="T11" b="T12"/>
                <a:pathLst>
                  <a:path w="112" h="872">
                    <a:moveTo>
                      <a:pt x="112" y="0"/>
                    </a:moveTo>
                    <a:lnTo>
                      <a:pt x="112" y="872"/>
                    </a:lnTo>
                    <a:lnTo>
                      <a:pt x="0" y="872"/>
                    </a:lnTo>
                  </a:path>
                </a:pathLst>
              </a:custGeom>
              <a:noFill/>
              <a:ln w="38100" cmpd="sng">
                <a:solidFill>
                  <a:schemeClr val="tx1"/>
                </a:solidFill>
                <a:round/>
                <a:headEnd/>
                <a:tailEnd/>
              </a:ln>
            </p:spPr>
            <p:txBody>
              <a:bodyPr/>
              <a:lstStyle/>
              <a:p>
                <a:endParaRPr lang="en-US"/>
              </a:p>
            </p:txBody>
          </p:sp>
        </p:grpSp>
        <p:grpSp>
          <p:nvGrpSpPr>
            <p:cNvPr id="22" name="Group 78"/>
            <p:cNvGrpSpPr>
              <a:grpSpLocks/>
            </p:cNvGrpSpPr>
            <p:nvPr/>
          </p:nvGrpSpPr>
          <p:grpSpPr bwMode="auto">
            <a:xfrm>
              <a:off x="997" y="1647"/>
              <a:ext cx="4335" cy="2155"/>
              <a:chOff x="997" y="1647"/>
              <a:chExt cx="4335" cy="2155"/>
            </a:xfrm>
          </p:grpSpPr>
          <p:sp>
            <p:nvSpPr>
              <p:cNvPr id="23" name="Rectangle 11"/>
              <p:cNvSpPr>
                <a:spLocks noChangeArrowheads="1"/>
              </p:cNvSpPr>
              <p:nvPr/>
            </p:nvSpPr>
            <p:spPr bwMode="auto">
              <a:xfrm>
                <a:off x="4572" y="3475"/>
                <a:ext cx="760" cy="327"/>
              </a:xfrm>
              <a:prstGeom prst="rect">
                <a:avLst/>
              </a:prstGeom>
              <a:solidFill>
                <a:srgbClr val="CCCC99"/>
              </a:solidFill>
              <a:ln w="28575">
                <a:solidFill>
                  <a:schemeClr val="tx1"/>
                </a:solidFill>
                <a:miter lim="800000"/>
                <a:headEnd/>
                <a:tailEnd/>
              </a:ln>
            </p:spPr>
            <p:txBody>
              <a:bodyPr wrap="none" lIns="90475" tIns="44444" rIns="90475" bIns="44444" anchor="ctr"/>
              <a:lstStyle/>
              <a:p>
                <a:pPr algn="ctr">
                  <a:lnSpc>
                    <a:spcPct val="85000"/>
                  </a:lnSpc>
                </a:pPr>
                <a:r>
                  <a:rPr lang="en-US" sz="1600" dirty="0">
                    <a:latin typeface="Arial Narrow" pitchFamily="42" charset="0"/>
                  </a:rPr>
                  <a:t>Technician</a:t>
                </a:r>
              </a:p>
            </p:txBody>
          </p:sp>
          <p:sp>
            <p:nvSpPr>
              <p:cNvPr id="24" name="Freeform 20"/>
              <p:cNvSpPr>
                <a:spLocks/>
              </p:cNvSpPr>
              <p:nvPr/>
            </p:nvSpPr>
            <p:spPr bwMode="auto">
              <a:xfrm>
                <a:off x="2553" y="1647"/>
                <a:ext cx="145" cy="1633"/>
              </a:xfrm>
              <a:custGeom>
                <a:avLst/>
                <a:gdLst>
                  <a:gd name="T0" fmla="*/ 0 w 145"/>
                  <a:gd name="T1" fmla="*/ 1632 h 1633"/>
                  <a:gd name="T2" fmla="*/ 144 w 145"/>
                  <a:gd name="T3" fmla="*/ 1632 h 1633"/>
                  <a:gd name="T4" fmla="*/ 144 w 145"/>
                  <a:gd name="T5" fmla="*/ 0 h 1633"/>
                  <a:gd name="T6" fmla="*/ 0 60000 65536"/>
                  <a:gd name="T7" fmla="*/ 0 60000 65536"/>
                  <a:gd name="T8" fmla="*/ 0 60000 65536"/>
                  <a:gd name="T9" fmla="*/ 0 w 145"/>
                  <a:gd name="T10" fmla="*/ 0 h 1633"/>
                  <a:gd name="T11" fmla="*/ 145 w 145"/>
                  <a:gd name="T12" fmla="*/ 1633 h 1633"/>
                </a:gdLst>
                <a:ahLst/>
                <a:cxnLst>
                  <a:cxn ang="T6">
                    <a:pos x="T0" y="T1"/>
                  </a:cxn>
                  <a:cxn ang="T7">
                    <a:pos x="T2" y="T3"/>
                  </a:cxn>
                  <a:cxn ang="T8">
                    <a:pos x="T4" y="T5"/>
                  </a:cxn>
                </a:cxnLst>
                <a:rect l="T9" t="T10" r="T11" b="T12"/>
                <a:pathLst>
                  <a:path w="145" h="1633">
                    <a:moveTo>
                      <a:pt x="0" y="1632"/>
                    </a:moveTo>
                    <a:lnTo>
                      <a:pt x="144" y="1632"/>
                    </a:lnTo>
                    <a:lnTo>
                      <a:pt x="144"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25" name="Freeform 21"/>
              <p:cNvSpPr>
                <a:spLocks/>
              </p:cNvSpPr>
              <p:nvPr/>
            </p:nvSpPr>
            <p:spPr bwMode="auto">
              <a:xfrm>
                <a:off x="2520" y="3379"/>
                <a:ext cx="2454" cy="81"/>
              </a:xfrm>
              <a:custGeom>
                <a:avLst/>
                <a:gdLst>
                  <a:gd name="T0" fmla="*/ 0 w 3361"/>
                  <a:gd name="T1" fmla="*/ 0 h 97"/>
                  <a:gd name="T2" fmla="*/ 3360 w 3361"/>
                  <a:gd name="T3" fmla="*/ 0 h 97"/>
                  <a:gd name="T4" fmla="*/ 3360 w 3361"/>
                  <a:gd name="T5" fmla="*/ 96 h 97"/>
                  <a:gd name="T6" fmla="*/ 0 60000 65536"/>
                  <a:gd name="T7" fmla="*/ 0 60000 65536"/>
                  <a:gd name="T8" fmla="*/ 0 60000 65536"/>
                  <a:gd name="T9" fmla="*/ 0 w 3361"/>
                  <a:gd name="T10" fmla="*/ 0 h 97"/>
                  <a:gd name="T11" fmla="*/ 3361 w 3361"/>
                  <a:gd name="T12" fmla="*/ 97 h 97"/>
                </a:gdLst>
                <a:ahLst/>
                <a:cxnLst>
                  <a:cxn ang="T6">
                    <a:pos x="T0" y="T1"/>
                  </a:cxn>
                  <a:cxn ang="T7">
                    <a:pos x="T2" y="T3"/>
                  </a:cxn>
                  <a:cxn ang="T8">
                    <a:pos x="T4" y="T5"/>
                  </a:cxn>
                </a:cxnLst>
                <a:rect l="T9" t="T10" r="T11" b="T12"/>
                <a:pathLst>
                  <a:path w="3361" h="97">
                    <a:moveTo>
                      <a:pt x="0" y="0"/>
                    </a:moveTo>
                    <a:lnTo>
                      <a:pt x="3360" y="0"/>
                    </a:lnTo>
                    <a:lnTo>
                      <a:pt x="3360" y="96"/>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26" name="Rectangle 26"/>
              <p:cNvSpPr>
                <a:spLocks noChangeArrowheads="1"/>
              </p:cNvSpPr>
              <p:nvPr/>
            </p:nvSpPr>
            <p:spPr bwMode="auto">
              <a:xfrm>
                <a:off x="997" y="3231"/>
                <a:ext cx="613" cy="203"/>
              </a:xfrm>
              <a:prstGeom prst="rect">
                <a:avLst/>
              </a:prstGeom>
              <a:noFill/>
              <a:ln w="28575">
                <a:noFill/>
                <a:miter lim="800000"/>
                <a:headEnd/>
                <a:tailEnd/>
              </a:ln>
              <a:effectLst/>
            </p:spPr>
            <p:txBody>
              <a:bodyPr wrap="none" lIns="90475" tIns="44444" rIns="90475" bIns="44444">
                <a:spAutoFit/>
              </a:bodyPr>
              <a:lstStyle/>
              <a:p>
                <a:pPr algn="ctr">
                  <a:lnSpc>
                    <a:spcPct val="85000"/>
                  </a:lnSpc>
                  <a:defRPr/>
                </a:pPr>
                <a:r>
                  <a:rPr lang="en-US" sz="1800">
                    <a:effectLst>
                      <a:outerShdw blurRad="38100" dist="38100" dir="2700000" algn="tl">
                        <a:srgbClr val="C0C0C0"/>
                      </a:outerShdw>
                    </a:effectLst>
                    <a:latin typeface="Arial Narrow" pitchFamily="34" charset="0"/>
                  </a:rPr>
                  <a:t>Project 2</a:t>
                </a:r>
              </a:p>
            </p:txBody>
          </p:sp>
          <p:sp>
            <p:nvSpPr>
              <p:cNvPr id="27" name="Line 28"/>
              <p:cNvSpPr>
                <a:spLocks noChangeShapeType="1"/>
              </p:cNvSpPr>
              <p:nvPr/>
            </p:nvSpPr>
            <p:spPr bwMode="auto">
              <a:xfrm>
                <a:off x="3107" y="3375"/>
                <a:ext cx="0" cy="103"/>
              </a:xfrm>
              <a:prstGeom prst="line">
                <a:avLst/>
              </a:prstGeom>
              <a:noFill/>
              <a:ln w="38100">
                <a:solidFill>
                  <a:schemeClr val="tx1"/>
                </a:solidFill>
                <a:round/>
                <a:headEnd/>
                <a:tailEnd/>
              </a:ln>
            </p:spPr>
            <p:txBody>
              <a:bodyPr wrap="none" anchor="ctr"/>
              <a:lstStyle/>
              <a:p>
                <a:endParaRPr lang="en-US"/>
              </a:p>
            </p:txBody>
          </p:sp>
          <p:sp>
            <p:nvSpPr>
              <p:cNvPr id="28" name="Line 29"/>
              <p:cNvSpPr>
                <a:spLocks noChangeShapeType="1"/>
              </p:cNvSpPr>
              <p:nvPr/>
            </p:nvSpPr>
            <p:spPr bwMode="auto">
              <a:xfrm>
                <a:off x="4013" y="3392"/>
                <a:ext cx="0" cy="103"/>
              </a:xfrm>
              <a:prstGeom prst="line">
                <a:avLst/>
              </a:prstGeom>
              <a:noFill/>
              <a:ln w="38100">
                <a:solidFill>
                  <a:schemeClr val="tx1"/>
                </a:solidFill>
                <a:round/>
                <a:headEnd/>
                <a:tailEnd/>
              </a:ln>
            </p:spPr>
            <p:txBody>
              <a:bodyPr wrap="none" anchor="ctr"/>
              <a:lstStyle/>
              <a:p>
                <a:endParaRPr lang="en-US"/>
              </a:p>
            </p:txBody>
          </p:sp>
          <p:sp>
            <p:nvSpPr>
              <p:cNvPr id="29" name="Rectangle 33"/>
              <p:cNvSpPr>
                <a:spLocks noChangeArrowheads="1"/>
              </p:cNvSpPr>
              <p:nvPr/>
            </p:nvSpPr>
            <p:spPr bwMode="auto">
              <a:xfrm>
                <a:off x="1931" y="3187"/>
                <a:ext cx="616" cy="328"/>
              </a:xfrm>
              <a:prstGeom prst="rect">
                <a:avLst/>
              </a:prstGeom>
              <a:solidFill>
                <a:srgbClr val="CCCC99"/>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Project</a:t>
                </a:r>
              </a:p>
              <a:p>
                <a:pPr algn="ctr">
                  <a:lnSpc>
                    <a:spcPct val="85000"/>
                  </a:lnSpc>
                </a:pPr>
                <a:r>
                  <a:rPr lang="en-US" sz="1600">
                    <a:latin typeface="Arial Narrow" pitchFamily="42" charset="0"/>
                  </a:rPr>
                  <a:t>Manager</a:t>
                </a:r>
              </a:p>
            </p:txBody>
          </p:sp>
          <p:sp>
            <p:nvSpPr>
              <p:cNvPr id="30" name="Rectangle 34"/>
              <p:cNvSpPr>
                <a:spLocks noChangeArrowheads="1"/>
              </p:cNvSpPr>
              <p:nvPr/>
            </p:nvSpPr>
            <p:spPr bwMode="auto">
              <a:xfrm>
                <a:off x="2748" y="3475"/>
                <a:ext cx="760" cy="327"/>
              </a:xfrm>
              <a:prstGeom prst="rect">
                <a:avLst/>
              </a:prstGeom>
              <a:solidFill>
                <a:srgbClr val="CCCC99"/>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Electrical</a:t>
                </a:r>
              </a:p>
              <a:p>
                <a:pPr algn="ctr">
                  <a:lnSpc>
                    <a:spcPct val="85000"/>
                  </a:lnSpc>
                </a:pPr>
                <a:r>
                  <a:rPr lang="en-US" sz="1600">
                    <a:latin typeface="Arial Narrow" pitchFamily="42" charset="0"/>
                  </a:rPr>
                  <a:t>Engineer</a:t>
                </a:r>
              </a:p>
            </p:txBody>
          </p:sp>
          <p:sp>
            <p:nvSpPr>
              <p:cNvPr id="31" name="Rectangle 35"/>
              <p:cNvSpPr>
                <a:spLocks noChangeArrowheads="1"/>
              </p:cNvSpPr>
              <p:nvPr/>
            </p:nvSpPr>
            <p:spPr bwMode="auto">
              <a:xfrm>
                <a:off x="3660" y="3475"/>
                <a:ext cx="760" cy="327"/>
              </a:xfrm>
              <a:prstGeom prst="rect">
                <a:avLst/>
              </a:prstGeom>
              <a:solidFill>
                <a:srgbClr val="CCCC99"/>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Computer </a:t>
                </a:r>
                <a:br>
                  <a:rPr lang="en-US" sz="1600">
                    <a:latin typeface="Arial Narrow" pitchFamily="42" charset="0"/>
                  </a:rPr>
                </a:br>
                <a:r>
                  <a:rPr lang="en-US" sz="1600">
                    <a:latin typeface="Arial Narrow" pitchFamily="42" charset="0"/>
                  </a:rPr>
                  <a:t>Engineer</a:t>
                </a:r>
              </a:p>
            </p:txBody>
          </p:sp>
        </p:grpSp>
      </p:grpSp>
      <p:grpSp>
        <p:nvGrpSpPr>
          <p:cNvPr id="35" name="Group 77"/>
          <p:cNvGrpSpPr>
            <a:grpSpLocks/>
          </p:cNvGrpSpPr>
          <p:nvPr/>
        </p:nvGrpSpPr>
        <p:grpSpPr bwMode="auto">
          <a:xfrm>
            <a:off x="609600" y="1911350"/>
            <a:ext cx="7872412" cy="1206500"/>
            <a:chOff x="373" y="1315"/>
            <a:chExt cx="4959" cy="760"/>
          </a:xfrm>
        </p:grpSpPr>
        <p:sp>
          <p:nvSpPr>
            <p:cNvPr id="36" name="Rectangle 3"/>
            <p:cNvSpPr>
              <a:spLocks noChangeArrowheads="1"/>
            </p:cNvSpPr>
            <p:nvPr/>
          </p:nvSpPr>
          <p:spPr bwMode="auto">
            <a:xfrm>
              <a:off x="1272" y="1747"/>
              <a:ext cx="568" cy="328"/>
            </a:xfrm>
            <a:prstGeom prst="rect">
              <a:avLst/>
            </a:prstGeom>
            <a:solidFill>
              <a:schemeClr val="accent1"/>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Marketing</a:t>
              </a:r>
            </a:p>
          </p:txBody>
        </p:sp>
        <p:sp>
          <p:nvSpPr>
            <p:cNvPr id="37" name="Rectangle 4"/>
            <p:cNvSpPr>
              <a:spLocks noChangeArrowheads="1"/>
            </p:cNvSpPr>
            <p:nvPr/>
          </p:nvSpPr>
          <p:spPr bwMode="auto">
            <a:xfrm>
              <a:off x="1973" y="1746"/>
              <a:ext cx="616" cy="328"/>
            </a:xfrm>
            <a:prstGeom prst="rect">
              <a:avLst/>
            </a:prstGeom>
            <a:solidFill>
              <a:schemeClr val="accent1"/>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Finance</a:t>
              </a:r>
            </a:p>
          </p:txBody>
        </p:sp>
        <p:sp>
          <p:nvSpPr>
            <p:cNvPr id="38" name="Rectangle 5"/>
            <p:cNvSpPr>
              <a:spLocks noChangeArrowheads="1"/>
            </p:cNvSpPr>
            <p:nvPr/>
          </p:nvSpPr>
          <p:spPr bwMode="auto">
            <a:xfrm>
              <a:off x="373" y="1740"/>
              <a:ext cx="760" cy="328"/>
            </a:xfrm>
            <a:prstGeom prst="rect">
              <a:avLst/>
            </a:prstGeom>
            <a:solidFill>
              <a:schemeClr val="accent1"/>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Human</a:t>
              </a:r>
            </a:p>
            <a:p>
              <a:pPr algn="ctr">
                <a:lnSpc>
                  <a:spcPct val="85000"/>
                </a:lnSpc>
              </a:pPr>
              <a:r>
                <a:rPr lang="en-US" sz="1600">
                  <a:latin typeface="Arial Narrow" pitchFamily="42" charset="0"/>
                </a:rPr>
                <a:t>Resources</a:t>
              </a:r>
            </a:p>
          </p:txBody>
        </p:sp>
        <p:sp>
          <p:nvSpPr>
            <p:cNvPr id="39" name="Rectangle 6"/>
            <p:cNvSpPr>
              <a:spLocks noChangeArrowheads="1"/>
            </p:cNvSpPr>
            <p:nvPr/>
          </p:nvSpPr>
          <p:spPr bwMode="auto">
            <a:xfrm>
              <a:off x="2748" y="1747"/>
              <a:ext cx="760" cy="328"/>
            </a:xfrm>
            <a:prstGeom prst="rect">
              <a:avLst/>
            </a:prstGeom>
            <a:solidFill>
              <a:schemeClr val="accent1"/>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Design</a:t>
              </a:r>
            </a:p>
          </p:txBody>
        </p:sp>
        <p:sp>
          <p:nvSpPr>
            <p:cNvPr id="40" name="Rectangle 7"/>
            <p:cNvSpPr>
              <a:spLocks noChangeArrowheads="1"/>
            </p:cNvSpPr>
            <p:nvPr/>
          </p:nvSpPr>
          <p:spPr bwMode="auto">
            <a:xfrm>
              <a:off x="3660" y="1747"/>
              <a:ext cx="760" cy="328"/>
            </a:xfrm>
            <a:prstGeom prst="rect">
              <a:avLst/>
            </a:prstGeom>
            <a:solidFill>
              <a:schemeClr val="accent1"/>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Quality</a:t>
              </a:r>
            </a:p>
            <a:p>
              <a:pPr algn="ctr">
                <a:lnSpc>
                  <a:spcPct val="85000"/>
                </a:lnSpc>
              </a:pPr>
              <a:r>
                <a:rPr lang="en-US" sz="1600">
                  <a:latin typeface="Arial Narrow" pitchFamily="42" charset="0"/>
                </a:rPr>
                <a:t>Mgt</a:t>
              </a:r>
            </a:p>
          </p:txBody>
        </p:sp>
        <p:sp>
          <p:nvSpPr>
            <p:cNvPr id="41" name="Rectangle 8"/>
            <p:cNvSpPr>
              <a:spLocks noChangeArrowheads="1"/>
            </p:cNvSpPr>
            <p:nvPr/>
          </p:nvSpPr>
          <p:spPr bwMode="auto">
            <a:xfrm>
              <a:off x="4572" y="1747"/>
              <a:ext cx="760" cy="328"/>
            </a:xfrm>
            <a:prstGeom prst="rect">
              <a:avLst/>
            </a:prstGeom>
            <a:solidFill>
              <a:schemeClr val="accent1"/>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Production</a:t>
              </a:r>
            </a:p>
          </p:txBody>
        </p:sp>
        <p:sp>
          <p:nvSpPr>
            <p:cNvPr id="42" name="Freeform 12"/>
            <p:cNvSpPr>
              <a:spLocks/>
            </p:cNvSpPr>
            <p:nvPr/>
          </p:nvSpPr>
          <p:spPr bwMode="auto">
            <a:xfrm>
              <a:off x="737" y="1647"/>
              <a:ext cx="4216" cy="97"/>
            </a:xfrm>
            <a:custGeom>
              <a:avLst/>
              <a:gdLst>
                <a:gd name="T0" fmla="*/ 0 w 4417"/>
                <a:gd name="T1" fmla="*/ 96 h 97"/>
                <a:gd name="T2" fmla="*/ 0 w 4417"/>
                <a:gd name="T3" fmla="*/ 0 h 97"/>
                <a:gd name="T4" fmla="*/ 4416 w 4417"/>
                <a:gd name="T5" fmla="*/ 0 h 97"/>
                <a:gd name="T6" fmla="*/ 4416 w 4417"/>
                <a:gd name="T7" fmla="*/ 96 h 97"/>
                <a:gd name="T8" fmla="*/ 0 60000 65536"/>
                <a:gd name="T9" fmla="*/ 0 60000 65536"/>
                <a:gd name="T10" fmla="*/ 0 60000 65536"/>
                <a:gd name="T11" fmla="*/ 0 60000 65536"/>
                <a:gd name="T12" fmla="*/ 0 w 4417"/>
                <a:gd name="T13" fmla="*/ 0 h 97"/>
                <a:gd name="T14" fmla="*/ 4417 w 4417"/>
                <a:gd name="T15" fmla="*/ 97 h 97"/>
              </a:gdLst>
              <a:ahLst/>
              <a:cxnLst>
                <a:cxn ang="T8">
                  <a:pos x="T0" y="T1"/>
                </a:cxn>
                <a:cxn ang="T9">
                  <a:pos x="T2" y="T3"/>
                </a:cxn>
                <a:cxn ang="T10">
                  <a:pos x="T4" y="T5"/>
                </a:cxn>
                <a:cxn ang="T11">
                  <a:pos x="T6" y="T7"/>
                </a:cxn>
              </a:cxnLst>
              <a:rect l="T12" t="T13" r="T14" b="T15"/>
              <a:pathLst>
                <a:path w="4417" h="97">
                  <a:moveTo>
                    <a:pt x="0" y="96"/>
                  </a:moveTo>
                  <a:lnTo>
                    <a:pt x="0" y="0"/>
                  </a:lnTo>
                  <a:lnTo>
                    <a:pt x="4416" y="0"/>
                  </a:lnTo>
                  <a:lnTo>
                    <a:pt x="4416" y="96"/>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43" name="Line 13"/>
            <p:cNvSpPr>
              <a:spLocks noChangeShapeType="1"/>
            </p:cNvSpPr>
            <p:nvPr/>
          </p:nvSpPr>
          <p:spPr bwMode="auto">
            <a:xfrm flipV="1">
              <a:off x="2253" y="1644"/>
              <a:ext cx="0" cy="105"/>
            </a:xfrm>
            <a:prstGeom prst="line">
              <a:avLst/>
            </a:prstGeom>
            <a:noFill/>
            <a:ln w="38100">
              <a:solidFill>
                <a:schemeClr val="tx1"/>
              </a:solidFill>
              <a:round/>
              <a:headEnd/>
              <a:tailEnd/>
            </a:ln>
          </p:spPr>
          <p:txBody>
            <a:bodyPr wrap="none" anchor="ctr"/>
            <a:lstStyle/>
            <a:p>
              <a:endParaRPr lang="en-US"/>
            </a:p>
          </p:txBody>
        </p:sp>
        <p:sp>
          <p:nvSpPr>
            <p:cNvPr id="44" name="Line 14"/>
            <p:cNvSpPr>
              <a:spLocks noChangeShapeType="1"/>
            </p:cNvSpPr>
            <p:nvPr/>
          </p:nvSpPr>
          <p:spPr bwMode="auto">
            <a:xfrm flipV="1">
              <a:off x="1560" y="1644"/>
              <a:ext cx="0" cy="105"/>
            </a:xfrm>
            <a:prstGeom prst="line">
              <a:avLst/>
            </a:prstGeom>
            <a:noFill/>
            <a:ln w="38100">
              <a:solidFill>
                <a:schemeClr val="tx1"/>
              </a:solidFill>
              <a:round/>
              <a:headEnd/>
              <a:tailEnd/>
            </a:ln>
          </p:spPr>
          <p:txBody>
            <a:bodyPr wrap="none" anchor="ctr"/>
            <a:lstStyle/>
            <a:p>
              <a:endParaRPr lang="en-US"/>
            </a:p>
          </p:txBody>
        </p:sp>
        <p:sp>
          <p:nvSpPr>
            <p:cNvPr id="45" name="Line 15"/>
            <p:cNvSpPr>
              <a:spLocks noChangeShapeType="1"/>
            </p:cNvSpPr>
            <p:nvPr/>
          </p:nvSpPr>
          <p:spPr bwMode="auto">
            <a:xfrm flipV="1">
              <a:off x="3128" y="1642"/>
              <a:ext cx="0" cy="105"/>
            </a:xfrm>
            <a:prstGeom prst="line">
              <a:avLst/>
            </a:prstGeom>
            <a:noFill/>
            <a:ln w="38100">
              <a:solidFill>
                <a:schemeClr val="tx1"/>
              </a:solidFill>
              <a:round/>
              <a:headEnd/>
              <a:tailEnd/>
            </a:ln>
          </p:spPr>
          <p:txBody>
            <a:bodyPr wrap="none" anchor="ctr"/>
            <a:lstStyle/>
            <a:p>
              <a:endParaRPr lang="en-US"/>
            </a:p>
          </p:txBody>
        </p:sp>
        <p:sp>
          <p:nvSpPr>
            <p:cNvPr id="46" name="Line 16"/>
            <p:cNvSpPr>
              <a:spLocks noChangeShapeType="1"/>
            </p:cNvSpPr>
            <p:nvPr/>
          </p:nvSpPr>
          <p:spPr bwMode="auto">
            <a:xfrm flipV="1">
              <a:off x="2701" y="1547"/>
              <a:ext cx="0" cy="104"/>
            </a:xfrm>
            <a:prstGeom prst="line">
              <a:avLst/>
            </a:prstGeom>
            <a:noFill/>
            <a:ln w="38100">
              <a:solidFill>
                <a:schemeClr val="tx1"/>
              </a:solidFill>
              <a:round/>
              <a:headEnd/>
              <a:tailEnd/>
            </a:ln>
          </p:spPr>
          <p:txBody>
            <a:bodyPr wrap="none" anchor="ctr"/>
            <a:lstStyle/>
            <a:p>
              <a:endParaRPr lang="en-US"/>
            </a:p>
          </p:txBody>
        </p:sp>
        <p:sp>
          <p:nvSpPr>
            <p:cNvPr id="47" name="Line 18"/>
            <p:cNvSpPr>
              <a:spLocks noChangeShapeType="1"/>
            </p:cNvSpPr>
            <p:nvPr/>
          </p:nvSpPr>
          <p:spPr bwMode="auto">
            <a:xfrm flipV="1">
              <a:off x="4040" y="1642"/>
              <a:ext cx="0" cy="105"/>
            </a:xfrm>
            <a:prstGeom prst="line">
              <a:avLst/>
            </a:prstGeom>
            <a:noFill/>
            <a:ln w="38100">
              <a:solidFill>
                <a:schemeClr val="tx1"/>
              </a:solidFill>
              <a:round/>
              <a:headEnd/>
              <a:tailEnd/>
            </a:ln>
          </p:spPr>
          <p:txBody>
            <a:bodyPr wrap="none" anchor="ctr"/>
            <a:lstStyle/>
            <a:p>
              <a:endParaRPr lang="en-US"/>
            </a:p>
          </p:txBody>
        </p:sp>
        <p:sp>
          <p:nvSpPr>
            <p:cNvPr id="48" name="Rectangle 36"/>
            <p:cNvSpPr>
              <a:spLocks noChangeArrowheads="1"/>
            </p:cNvSpPr>
            <p:nvPr/>
          </p:nvSpPr>
          <p:spPr bwMode="auto">
            <a:xfrm>
              <a:off x="2348" y="1315"/>
              <a:ext cx="760" cy="232"/>
            </a:xfrm>
            <a:prstGeom prst="rect">
              <a:avLst/>
            </a:prstGeom>
            <a:solidFill>
              <a:schemeClr val="folHlink"/>
            </a:solidFill>
            <a:ln w="28575">
              <a:solidFill>
                <a:schemeClr val="tx1"/>
              </a:solidFill>
              <a:miter lim="800000"/>
              <a:headEnd/>
              <a:tailEnd/>
            </a:ln>
          </p:spPr>
          <p:txBody>
            <a:bodyPr wrap="none" lIns="90475" tIns="44444" rIns="90475" bIns="44444" anchor="ctr"/>
            <a:lstStyle/>
            <a:p>
              <a:pPr algn="ctr">
                <a:lnSpc>
                  <a:spcPct val="85000"/>
                </a:lnSpc>
              </a:pPr>
              <a:r>
                <a:rPr lang="en-US" sz="1600">
                  <a:solidFill>
                    <a:schemeClr val="bg1"/>
                  </a:solidFill>
                  <a:latin typeface="Arial Narrow" pitchFamily="42" charset="0"/>
                </a:rPr>
                <a:t>President</a:t>
              </a:r>
            </a:p>
          </p:txBody>
        </p:sp>
      </p:grpSp>
    </p:spTree>
    <p:extLst>
      <p:ext uri="{BB962C8B-B14F-4D97-AF65-F5344CB8AC3E}">
        <p14:creationId xmlns:p14="http://schemas.microsoft.com/office/powerpoint/2010/main" val="134101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1" dirty="0" smtClean="0"/>
              <a:t>“Project organization” works best when</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12</a:t>
            </a:fld>
            <a:endParaRPr lang="en-US"/>
          </a:p>
        </p:txBody>
      </p:sp>
      <p:sp>
        <p:nvSpPr>
          <p:cNvPr id="7" name="Content Placeholder 6"/>
          <p:cNvSpPr>
            <a:spLocks noGrp="1"/>
          </p:cNvSpPr>
          <p:nvPr>
            <p:ph sz="quarter" idx="1"/>
          </p:nvPr>
        </p:nvSpPr>
        <p:spPr/>
        <p:txBody>
          <a:bodyPr/>
          <a:lstStyle/>
          <a:p>
            <a:pPr marL="533400" lvl="0" indent="-533400">
              <a:lnSpc>
                <a:spcPct val="120000"/>
              </a:lnSpc>
              <a:spcBef>
                <a:spcPts val="1200"/>
              </a:spcBef>
              <a:buClrTx/>
              <a:buSzTx/>
              <a:buFont typeface="Wingdings" pitchFamily="2" charset="2"/>
              <a:buAutoNum type="arabicPeriod"/>
              <a:defRPr/>
            </a:pPr>
            <a:r>
              <a:rPr lang="en-US" sz="2400" dirty="0">
                <a:latin typeface="Times New Roman" pitchFamily="18" charset="0"/>
                <a:cs typeface="Times New Roman" pitchFamily="18" charset="0"/>
              </a:rPr>
              <a:t>Work can be defined with a specific goal and deadline</a:t>
            </a:r>
          </a:p>
          <a:p>
            <a:pPr marL="533400" lvl="0" indent="-533400">
              <a:lnSpc>
                <a:spcPct val="120000"/>
              </a:lnSpc>
              <a:spcBef>
                <a:spcPts val="1200"/>
              </a:spcBef>
              <a:buClrTx/>
              <a:buSzTx/>
              <a:buFont typeface="Wingdings" pitchFamily="2" charset="2"/>
              <a:buAutoNum type="arabicPeriod"/>
              <a:defRPr/>
            </a:pPr>
            <a:r>
              <a:rPr lang="en-US" sz="2400" dirty="0">
                <a:solidFill>
                  <a:schemeClr val="tx2"/>
                </a:solidFill>
                <a:latin typeface="Times New Roman" pitchFamily="18" charset="0"/>
                <a:cs typeface="Times New Roman" pitchFamily="18" charset="0"/>
              </a:rPr>
              <a:t>The job is unique or somewhat unfamiliar to the existing organization</a:t>
            </a:r>
          </a:p>
          <a:p>
            <a:pPr marL="533400" lvl="0" indent="-533400">
              <a:lnSpc>
                <a:spcPct val="120000"/>
              </a:lnSpc>
              <a:spcBef>
                <a:spcPts val="1200"/>
              </a:spcBef>
              <a:buClrTx/>
              <a:buSzTx/>
              <a:buFont typeface="Wingdings" pitchFamily="2" charset="2"/>
              <a:buAutoNum type="arabicPeriod"/>
              <a:defRPr/>
            </a:pPr>
            <a:r>
              <a:rPr lang="en-US" sz="2400" dirty="0">
                <a:solidFill>
                  <a:srgbClr val="002060"/>
                </a:solidFill>
                <a:latin typeface="Times New Roman" pitchFamily="18" charset="0"/>
                <a:cs typeface="Times New Roman" pitchFamily="18" charset="0"/>
              </a:rPr>
              <a:t>The work contains complex interrelated tasks requiring specialized skills</a:t>
            </a:r>
          </a:p>
          <a:p>
            <a:pPr marL="533400" lvl="0" indent="-533400">
              <a:lnSpc>
                <a:spcPct val="120000"/>
              </a:lnSpc>
              <a:spcBef>
                <a:spcPts val="1200"/>
              </a:spcBef>
              <a:buClrTx/>
              <a:buSzTx/>
              <a:buFont typeface="Wingdings" pitchFamily="2" charset="2"/>
              <a:buAutoNum type="arabicPeriod"/>
              <a:defRPr/>
            </a:pPr>
            <a:r>
              <a:rPr lang="en-US" sz="2400" dirty="0">
                <a:solidFill>
                  <a:srgbClr val="0033CC"/>
                </a:solidFill>
                <a:latin typeface="Times New Roman" pitchFamily="18" charset="0"/>
                <a:cs typeface="Times New Roman" pitchFamily="18" charset="0"/>
              </a:rPr>
              <a:t>The project is temporary but critical to the organization</a:t>
            </a:r>
          </a:p>
          <a:p>
            <a:pPr marL="533400" lvl="0" indent="-533400">
              <a:lnSpc>
                <a:spcPct val="120000"/>
              </a:lnSpc>
              <a:spcBef>
                <a:spcPts val="1200"/>
              </a:spcBef>
              <a:buClrTx/>
              <a:buSzTx/>
              <a:buFont typeface="Wingdings" pitchFamily="2" charset="2"/>
              <a:buAutoNum type="arabicPeriod"/>
              <a:defRPr/>
            </a:pPr>
            <a:r>
              <a:rPr lang="en-US" sz="2400" dirty="0">
                <a:solidFill>
                  <a:srgbClr val="C00000"/>
                </a:solidFill>
                <a:latin typeface="Times New Roman" pitchFamily="18" charset="0"/>
                <a:cs typeface="Times New Roman" pitchFamily="18" charset="0"/>
              </a:rPr>
              <a:t>The project cuts across organizational </a:t>
            </a:r>
            <a:r>
              <a:rPr lang="en-US" sz="2400" dirty="0" smtClean="0">
                <a:solidFill>
                  <a:srgbClr val="C00000"/>
                </a:solidFill>
                <a:latin typeface="Times New Roman" pitchFamily="18" charset="0"/>
                <a:cs typeface="Times New Roman" pitchFamily="18" charset="0"/>
              </a:rPr>
              <a:t>lines</a:t>
            </a:r>
            <a:endParaRPr lang="en-US"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0039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Characteristics of Project Organization</a:t>
            </a:r>
            <a:endParaRPr lang="en-GB" sz="2800"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13</a:t>
            </a:fld>
            <a:endParaRPr lang="en-US"/>
          </a:p>
        </p:txBody>
      </p:sp>
      <p:sp>
        <p:nvSpPr>
          <p:cNvPr id="6" name="Content Placeholder 5"/>
          <p:cNvSpPr>
            <a:spLocks noGrp="1"/>
          </p:cNvSpPr>
          <p:nvPr>
            <p:ph sz="quarter" idx="1"/>
          </p:nvPr>
        </p:nvSpPr>
        <p:spPr/>
        <p:txBody>
          <a:bodyPr/>
          <a:lstStyle/>
          <a:p>
            <a:r>
              <a:rPr lang="en-US" sz="2800" dirty="0">
                <a:latin typeface="Times New Roman" pitchFamily="18" charset="0"/>
                <a:cs typeface="Times New Roman" pitchFamily="18" charset="0"/>
              </a:rPr>
              <a:t>Often temporary structure</a:t>
            </a:r>
          </a:p>
          <a:p>
            <a:r>
              <a:rPr lang="en-US" sz="2800" dirty="0">
                <a:solidFill>
                  <a:srgbClr val="C00000"/>
                </a:solidFill>
                <a:latin typeface="Times New Roman" pitchFamily="18" charset="0"/>
                <a:cs typeface="Times New Roman" pitchFamily="18" charset="0"/>
              </a:rPr>
              <a:t>Uses specialists from entire company</a:t>
            </a:r>
          </a:p>
          <a:p>
            <a:r>
              <a:rPr lang="en-US" sz="2800" dirty="0">
                <a:solidFill>
                  <a:srgbClr val="333300"/>
                </a:solidFill>
                <a:latin typeface="Times New Roman" pitchFamily="18" charset="0"/>
                <a:cs typeface="Times New Roman" pitchFamily="18" charset="0"/>
              </a:rPr>
              <a:t>Headed by project manager</a:t>
            </a:r>
          </a:p>
          <a:p>
            <a:pPr marL="548640" lvl="2">
              <a:buClr>
                <a:schemeClr val="accent1"/>
              </a:buClr>
              <a:buSzPct val="85000"/>
              <a:buFont typeface="Wingdings 2"/>
              <a:buChar char=""/>
            </a:pPr>
            <a:r>
              <a:rPr lang="en-US" dirty="0">
                <a:latin typeface="Times New Roman" pitchFamily="18" charset="0"/>
                <a:cs typeface="Times New Roman" pitchFamily="18" charset="0"/>
              </a:rPr>
              <a:t>Coordinates activities </a:t>
            </a:r>
          </a:p>
          <a:p>
            <a:pPr marL="548640" lvl="2">
              <a:buClr>
                <a:schemeClr val="accent1"/>
              </a:buClr>
              <a:buSzPct val="85000"/>
              <a:buFont typeface="Wingdings 2"/>
              <a:buChar char=""/>
            </a:pPr>
            <a:r>
              <a:rPr lang="en-US" dirty="0">
                <a:latin typeface="Times New Roman" pitchFamily="18" charset="0"/>
                <a:cs typeface="Times New Roman" pitchFamily="18" charset="0"/>
              </a:rPr>
              <a:t>Monitors schedule and costs</a:t>
            </a:r>
          </a:p>
          <a:p>
            <a:pPr marL="0" indent="0">
              <a:buNone/>
            </a:pPr>
            <a:endParaRPr lang="en-GB" dirty="0"/>
          </a:p>
        </p:txBody>
      </p:sp>
    </p:spTree>
    <p:extLst>
      <p:ext uri="{BB962C8B-B14F-4D97-AF65-F5344CB8AC3E}">
        <p14:creationId xmlns:p14="http://schemas.microsoft.com/office/powerpoint/2010/main" val="283855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Matrix Organization</a:t>
            </a:r>
            <a:endParaRPr lang="en-GB" b="1"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14</a:t>
            </a:fld>
            <a:endParaRPr lang="en-US"/>
          </a:p>
        </p:txBody>
      </p:sp>
      <p:sp>
        <p:nvSpPr>
          <p:cNvPr id="6" name="Content Placeholder 5"/>
          <p:cNvSpPr>
            <a:spLocks noGrp="1"/>
          </p:cNvSpPr>
          <p:nvPr>
            <p:ph sz="quarter" idx="4294967295"/>
          </p:nvPr>
        </p:nvSpPr>
        <p:spPr>
          <a:xfrm>
            <a:off x="228600" y="1525813"/>
            <a:ext cx="4267200" cy="4572000"/>
          </a:xfrm>
        </p:spPr>
        <p:txBody>
          <a:bodyPr>
            <a:normAutofit fontScale="85000" lnSpcReduction="20000"/>
          </a:bodyPr>
          <a:lstStyle/>
          <a:p>
            <a:pPr>
              <a:lnSpc>
                <a:spcPct val="120000"/>
              </a:lnSpc>
              <a:spcBef>
                <a:spcPts val="600"/>
              </a:spcBef>
              <a:buClr>
                <a:srgbClr val="3A34BC"/>
              </a:buClr>
              <a:buSzTx/>
              <a:defRPr/>
            </a:pPr>
            <a:r>
              <a:rPr lang="en-GB" sz="2400" dirty="0" smtClean="0">
                <a:solidFill>
                  <a:srgbClr val="0033CC"/>
                </a:solidFill>
                <a:latin typeface="Times New Roman" panose="02020603050405020304" pitchFamily="18" charset="0"/>
                <a:cs typeface="Times New Roman" panose="02020603050405020304" pitchFamily="18" charset="0"/>
              </a:rPr>
              <a:t>Matrix organization </a:t>
            </a:r>
            <a:r>
              <a:rPr lang="en-GB" sz="2400" dirty="0">
                <a:solidFill>
                  <a:srgbClr val="0033CC"/>
                </a:solidFill>
                <a:latin typeface="Times New Roman" panose="02020603050405020304" pitchFamily="18" charset="0"/>
                <a:cs typeface="Times New Roman" panose="02020603050405020304" pitchFamily="18" charset="0"/>
              </a:rPr>
              <a:t>is any organizational structure in which the </a:t>
            </a:r>
            <a:r>
              <a:rPr lang="en-GB" sz="2400" b="1" dirty="0">
                <a:solidFill>
                  <a:srgbClr val="0033CC"/>
                </a:solidFill>
                <a:latin typeface="Times New Roman" panose="02020603050405020304" pitchFamily="18" charset="0"/>
                <a:cs typeface="Times New Roman" panose="02020603050405020304" pitchFamily="18" charset="0"/>
              </a:rPr>
              <a:t>project manager shares responsibility with the functional managers </a:t>
            </a:r>
            <a:r>
              <a:rPr lang="en-GB" sz="2400" dirty="0">
                <a:solidFill>
                  <a:srgbClr val="0033CC"/>
                </a:solidFill>
                <a:latin typeface="Times New Roman" panose="02020603050405020304" pitchFamily="18" charset="0"/>
                <a:cs typeface="Times New Roman" panose="02020603050405020304" pitchFamily="18" charset="0"/>
              </a:rPr>
              <a:t>for assigning priorities and for directing the work of persons assigned to the </a:t>
            </a:r>
            <a:r>
              <a:rPr lang="en-GB" sz="2400" dirty="0" smtClean="0">
                <a:solidFill>
                  <a:srgbClr val="0033CC"/>
                </a:solidFill>
                <a:latin typeface="Times New Roman" panose="02020603050405020304" pitchFamily="18" charset="0"/>
                <a:cs typeface="Times New Roman" panose="02020603050405020304" pitchFamily="18" charset="0"/>
              </a:rPr>
              <a:t>project</a:t>
            </a:r>
            <a:endParaRPr lang="en-GB" sz="2400" dirty="0">
              <a:solidFill>
                <a:srgbClr val="0033CC"/>
              </a:solidFill>
              <a:latin typeface="Times New Roman" panose="02020603050405020304" pitchFamily="18" charset="0"/>
              <a:cs typeface="Times New Roman" panose="02020603050405020304" pitchFamily="18" charset="0"/>
            </a:endParaRPr>
          </a:p>
          <a:p>
            <a:pPr>
              <a:lnSpc>
                <a:spcPct val="120000"/>
              </a:lnSpc>
              <a:spcBef>
                <a:spcPts val="600"/>
              </a:spcBef>
              <a:buClr>
                <a:srgbClr val="FF0000"/>
              </a:buClr>
              <a:buSzTx/>
              <a:defRPr/>
            </a:pPr>
            <a:r>
              <a:rPr lang="en-US" sz="2400" dirty="0" smtClean="0">
                <a:latin typeface="Times New Roman" pitchFamily="18" charset="0"/>
                <a:cs typeface="Times New Roman" pitchFamily="18" charset="0"/>
              </a:rPr>
              <a:t>Each </a:t>
            </a:r>
            <a:r>
              <a:rPr lang="en-US" sz="2400" dirty="0">
                <a:latin typeface="Times New Roman" pitchFamily="18" charset="0"/>
                <a:cs typeface="Times New Roman" pitchFamily="18" charset="0"/>
              </a:rPr>
              <a:t>staff member </a:t>
            </a:r>
            <a:r>
              <a:rPr lang="en-US" sz="2400" b="1" dirty="0">
                <a:latin typeface="Times New Roman" pitchFamily="18" charset="0"/>
                <a:cs typeface="Times New Roman" pitchFamily="18" charset="0"/>
              </a:rPr>
              <a:t>is a member of 2 distinct organizations</a:t>
            </a:r>
          </a:p>
          <a:p>
            <a:pPr marL="811213" lvl="1" indent="-354013">
              <a:lnSpc>
                <a:spcPct val="120000"/>
              </a:lnSpc>
              <a:spcBef>
                <a:spcPts val="600"/>
              </a:spcBef>
              <a:buClr>
                <a:srgbClr val="FF0000"/>
              </a:buClr>
              <a:buSzTx/>
              <a:buFont typeface="Courier New" pitchFamily="49" charset="0"/>
              <a:buChar char="o"/>
              <a:defRPr/>
            </a:pPr>
            <a:r>
              <a:rPr lang="en-US" sz="2400" dirty="0">
                <a:latin typeface="Times New Roman" pitchFamily="18" charset="0"/>
                <a:cs typeface="Times New Roman" pitchFamily="18" charset="0"/>
              </a:rPr>
              <a:t>Functional – Electronics, SDD, etc.</a:t>
            </a:r>
          </a:p>
          <a:p>
            <a:pPr marL="811213" lvl="1" indent="-354013">
              <a:lnSpc>
                <a:spcPct val="120000"/>
              </a:lnSpc>
              <a:spcBef>
                <a:spcPts val="600"/>
              </a:spcBef>
              <a:buClr>
                <a:srgbClr val="FF0000"/>
              </a:buClr>
              <a:buSzTx/>
              <a:buFont typeface="Courier New" pitchFamily="49" charset="0"/>
              <a:buChar char="o"/>
              <a:defRPr/>
            </a:pPr>
            <a:r>
              <a:rPr lang="en-US" sz="2400" dirty="0">
                <a:latin typeface="Times New Roman" pitchFamily="18" charset="0"/>
                <a:cs typeface="Times New Roman" pitchFamily="18" charset="0"/>
              </a:rPr>
              <a:t>Project – PTCS, </a:t>
            </a:r>
            <a:r>
              <a:rPr lang="en-US" sz="2400" dirty="0" err="1">
                <a:latin typeface="Times New Roman" pitchFamily="18" charset="0"/>
                <a:cs typeface="Times New Roman" pitchFamily="18" charset="0"/>
              </a:rPr>
              <a:t>Ka</a:t>
            </a:r>
            <a:r>
              <a:rPr lang="en-US" sz="2400" dirty="0">
                <a:latin typeface="Times New Roman" pitchFamily="18" charset="0"/>
                <a:cs typeface="Times New Roman" pitchFamily="18" charset="0"/>
              </a:rPr>
              <a:t> Band Receiver, etc.</a:t>
            </a:r>
          </a:p>
          <a:p>
            <a:endParaRPr lang="en-GB" dirty="0"/>
          </a:p>
        </p:txBody>
      </p:sp>
      <p:pic>
        <p:nvPicPr>
          <p:cNvPr id="67" name="Picture 66"/>
          <p:cNvPicPr>
            <a:picLocks noChangeAspect="1"/>
          </p:cNvPicPr>
          <p:nvPr/>
        </p:nvPicPr>
        <p:blipFill>
          <a:blip r:embed="rId2"/>
          <a:stretch>
            <a:fillRect/>
          </a:stretch>
        </p:blipFill>
        <p:spPr>
          <a:xfrm>
            <a:off x="4465320" y="3733800"/>
            <a:ext cx="4429088" cy="2600347"/>
          </a:xfrm>
          <a:prstGeom prst="rect">
            <a:avLst/>
          </a:prstGeom>
        </p:spPr>
      </p:pic>
      <p:pic>
        <p:nvPicPr>
          <p:cNvPr id="8" name="Picture 2" desc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761" y="1371600"/>
            <a:ext cx="3839391" cy="222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Types of Matrix Organization</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15</a:t>
            </a:fld>
            <a:endParaRPr lang="en-US"/>
          </a:p>
        </p:txBody>
      </p:sp>
      <p:sp>
        <p:nvSpPr>
          <p:cNvPr id="6" name="Content Placeholder 5"/>
          <p:cNvSpPr>
            <a:spLocks noGrp="1"/>
          </p:cNvSpPr>
          <p:nvPr>
            <p:ph sz="quarter" idx="1"/>
          </p:nvPr>
        </p:nvSpPr>
        <p:spPr/>
        <p:txBody>
          <a:bodyPr/>
          <a:lstStyle/>
          <a:p>
            <a:r>
              <a:rPr lang="en-US" dirty="0" smtClean="0"/>
              <a:t>Strong Matrix</a:t>
            </a:r>
          </a:p>
          <a:p>
            <a:r>
              <a:rPr lang="en-US" dirty="0" smtClean="0">
                <a:solidFill>
                  <a:srgbClr val="3A34BC"/>
                </a:solidFill>
              </a:rPr>
              <a:t>Weak Matrix</a:t>
            </a:r>
          </a:p>
          <a:p>
            <a:r>
              <a:rPr lang="en-US" dirty="0" smtClean="0">
                <a:solidFill>
                  <a:srgbClr val="C00000"/>
                </a:solidFill>
              </a:rPr>
              <a:t>Balanced Matrix</a:t>
            </a:r>
            <a:endParaRPr lang="en-GB" dirty="0">
              <a:solidFill>
                <a:srgbClr val="C00000"/>
              </a:solidFill>
            </a:endParaRPr>
          </a:p>
        </p:txBody>
      </p:sp>
    </p:spTree>
    <p:extLst>
      <p:ext uri="{BB962C8B-B14F-4D97-AF65-F5344CB8AC3E}">
        <p14:creationId xmlns:p14="http://schemas.microsoft.com/office/powerpoint/2010/main" val="1509868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Strong Matrix Organization</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16</a:t>
            </a:fld>
            <a:endParaRPr lang="en-US"/>
          </a:p>
        </p:txBody>
      </p:sp>
      <p:pic>
        <p:nvPicPr>
          <p:cNvPr id="8" name="Picture 5" descr="C:\dnld\strongorg.JPG"/>
          <p:cNvPicPr>
            <a:picLocks noChangeAspect="1" noChangeArrowheads="1"/>
          </p:cNvPicPr>
          <p:nvPr/>
        </p:nvPicPr>
        <p:blipFill>
          <a:blip r:embed="rId2" cstate="print"/>
          <a:srcRect/>
          <a:stretch>
            <a:fillRect/>
          </a:stretch>
        </p:blipFill>
        <p:spPr bwMode="auto">
          <a:xfrm>
            <a:off x="1444752" y="1525813"/>
            <a:ext cx="6248400" cy="4686300"/>
          </a:xfrm>
          <a:prstGeom prst="rect">
            <a:avLst/>
          </a:prstGeom>
          <a:noFill/>
          <a:ln w="9525">
            <a:noFill/>
            <a:miter lim="800000"/>
            <a:headEnd/>
            <a:tailEnd/>
          </a:ln>
        </p:spPr>
      </p:pic>
      <p:sp>
        <p:nvSpPr>
          <p:cNvPr id="9" name="TextBox 8"/>
          <p:cNvSpPr txBox="1"/>
          <p:nvPr/>
        </p:nvSpPr>
        <p:spPr>
          <a:xfrm>
            <a:off x="2113429" y="5976013"/>
            <a:ext cx="4495800" cy="307777"/>
          </a:xfrm>
          <a:prstGeom prst="rect">
            <a:avLst/>
          </a:prstGeom>
          <a:noFill/>
        </p:spPr>
        <p:txBody>
          <a:bodyPr wrap="square" rtlCol="0">
            <a:spAutoFit/>
          </a:bodyPr>
          <a:lstStyle/>
          <a:p>
            <a:r>
              <a:rPr lang="en-US" sz="1400" dirty="0" smtClean="0"/>
              <a:t>Black boxes indicate staff engaged in project activities</a:t>
            </a:r>
            <a:endParaRPr lang="en-GB" sz="1400" dirty="0"/>
          </a:p>
        </p:txBody>
      </p:sp>
    </p:spTree>
    <p:extLst>
      <p:ext uri="{BB962C8B-B14F-4D97-AF65-F5344CB8AC3E}">
        <p14:creationId xmlns:p14="http://schemas.microsoft.com/office/powerpoint/2010/main" val="151239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Weak Matrix Organization</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17</a:t>
            </a:fld>
            <a:endParaRPr lang="en-US"/>
          </a:p>
        </p:txBody>
      </p:sp>
      <p:pic>
        <p:nvPicPr>
          <p:cNvPr id="7" name="Picture 3" descr="C:\dnld\weakorgJPG.jpg"/>
          <p:cNvPicPr>
            <a:picLocks noChangeAspect="1" noChangeArrowheads="1"/>
          </p:cNvPicPr>
          <p:nvPr/>
        </p:nvPicPr>
        <p:blipFill>
          <a:blip r:embed="rId2" cstate="print"/>
          <a:srcRect/>
          <a:stretch>
            <a:fillRect/>
          </a:stretch>
        </p:blipFill>
        <p:spPr bwMode="auto">
          <a:xfrm>
            <a:off x="1447800" y="1542368"/>
            <a:ext cx="6321896" cy="4741422"/>
          </a:xfrm>
          <a:prstGeom prst="rect">
            <a:avLst/>
          </a:prstGeom>
          <a:noFill/>
          <a:ln w="9525">
            <a:noFill/>
            <a:miter lim="800000"/>
            <a:headEnd/>
            <a:tailEnd/>
          </a:ln>
        </p:spPr>
      </p:pic>
      <p:sp>
        <p:nvSpPr>
          <p:cNvPr id="9" name="TextBox 8"/>
          <p:cNvSpPr txBox="1"/>
          <p:nvPr/>
        </p:nvSpPr>
        <p:spPr>
          <a:xfrm>
            <a:off x="2113429" y="5976013"/>
            <a:ext cx="4495800" cy="307777"/>
          </a:xfrm>
          <a:prstGeom prst="rect">
            <a:avLst/>
          </a:prstGeom>
          <a:noFill/>
        </p:spPr>
        <p:txBody>
          <a:bodyPr wrap="square" rtlCol="0">
            <a:spAutoFit/>
          </a:bodyPr>
          <a:lstStyle/>
          <a:p>
            <a:r>
              <a:rPr lang="en-US" sz="1400" dirty="0" smtClean="0"/>
              <a:t>Black boxes indicate staff engaged in project activities</a:t>
            </a:r>
            <a:endParaRPr lang="en-GB" sz="1400" dirty="0"/>
          </a:p>
        </p:txBody>
      </p:sp>
    </p:spTree>
    <p:extLst>
      <p:ext uri="{BB962C8B-B14F-4D97-AF65-F5344CB8AC3E}">
        <p14:creationId xmlns:p14="http://schemas.microsoft.com/office/powerpoint/2010/main" val="180193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Balanced Matrix Organization</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18</a:t>
            </a:fld>
            <a:endParaRPr lang="en-US"/>
          </a:p>
        </p:txBody>
      </p:sp>
      <p:pic>
        <p:nvPicPr>
          <p:cNvPr id="7" name="Picture 3" descr="C:\dnld\balancedorg.JPG"/>
          <p:cNvPicPr>
            <a:picLocks noChangeAspect="1" noChangeArrowheads="1"/>
          </p:cNvPicPr>
          <p:nvPr/>
        </p:nvPicPr>
        <p:blipFill>
          <a:blip r:embed="rId2" cstate="print"/>
          <a:srcRect/>
          <a:stretch>
            <a:fillRect/>
          </a:stretch>
        </p:blipFill>
        <p:spPr bwMode="auto">
          <a:xfrm>
            <a:off x="1435624" y="1416462"/>
            <a:ext cx="6266656" cy="4699992"/>
          </a:xfrm>
          <a:prstGeom prst="rect">
            <a:avLst/>
          </a:prstGeom>
          <a:noFill/>
          <a:ln w="9525">
            <a:noFill/>
            <a:miter lim="800000"/>
            <a:headEnd/>
            <a:tailEnd/>
          </a:ln>
        </p:spPr>
      </p:pic>
      <p:sp>
        <p:nvSpPr>
          <p:cNvPr id="9" name="TextBox 8"/>
          <p:cNvSpPr txBox="1"/>
          <p:nvPr/>
        </p:nvSpPr>
        <p:spPr>
          <a:xfrm>
            <a:off x="2113429" y="5976013"/>
            <a:ext cx="4495800" cy="307777"/>
          </a:xfrm>
          <a:prstGeom prst="rect">
            <a:avLst/>
          </a:prstGeom>
          <a:noFill/>
        </p:spPr>
        <p:txBody>
          <a:bodyPr wrap="square" rtlCol="0">
            <a:spAutoFit/>
          </a:bodyPr>
          <a:lstStyle/>
          <a:p>
            <a:r>
              <a:rPr lang="en-US" sz="1400" dirty="0" smtClean="0"/>
              <a:t>Black boxes indicate staff engaged in project activities</a:t>
            </a:r>
            <a:endParaRPr lang="en-GB" sz="1400" dirty="0"/>
          </a:p>
        </p:txBody>
      </p:sp>
    </p:spTree>
    <p:extLst>
      <p:ext uri="{BB962C8B-B14F-4D97-AF65-F5344CB8AC3E}">
        <p14:creationId xmlns:p14="http://schemas.microsoft.com/office/powerpoint/2010/main" val="116797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Balanced Matrix versus Strong Matrix Organization</a:t>
            </a:r>
            <a:endParaRPr lang="en-GB" sz="2400" b="1" dirty="0"/>
          </a:p>
        </p:txBody>
      </p:sp>
      <p:sp>
        <p:nvSpPr>
          <p:cNvPr id="3" name="Date Placeholder 2"/>
          <p:cNvSpPr>
            <a:spLocks noGrp="1"/>
          </p:cNvSpPr>
          <p:nvPr>
            <p:ph type="dt" sz="half" idx="10"/>
          </p:nvPr>
        </p:nvSpPr>
        <p:spPr/>
        <p:txBody>
          <a:bodyPr/>
          <a:lstStyle/>
          <a:p>
            <a:fld id="{6902E2E6-52F6-47E6-BD6C-EF98A01C7EEF}"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19</a:t>
            </a:fld>
            <a:endParaRPr lang="en-US"/>
          </a:p>
        </p:txBody>
      </p:sp>
      <p:pic>
        <p:nvPicPr>
          <p:cNvPr id="6" name="Picture 3" descr="C:\dnld\strongorg.JPG"/>
          <p:cNvPicPr>
            <a:picLocks noChangeAspect="1" noChangeArrowheads="1"/>
          </p:cNvPicPr>
          <p:nvPr/>
        </p:nvPicPr>
        <p:blipFill>
          <a:blip r:embed="rId2" cstate="print"/>
          <a:srcRect/>
          <a:stretch>
            <a:fillRect/>
          </a:stretch>
        </p:blipFill>
        <p:spPr bwMode="auto">
          <a:xfrm>
            <a:off x="4419600" y="1857350"/>
            <a:ext cx="4495800" cy="3371850"/>
          </a:xfrm>
          <a:prstGeom prst="rect">
            <a:avLst/>
          </a:prstGeom>
          <a:noFill/>
          <a:ln w="9525">
            <a:noFill/>
            <a:miter lim="800000"/>
            <a:headEnd/>
            <a:tailEnd/>
          </a:ln>
        </p:spPr>
      </p:pic>
      <p:pic>
        <p:nvPicPr>
          <p:cNvPr id="7" name="Picture 4" descr="C:\dnld\balancedorg.JPG"/>
          <p:cNvPicPr>
            <a:picLocks noChangeAspect="1" noChangeArrowheads="1"/>
          </p:cNvPicPr>
          <p:nvPr/>
        </p:nvPicPr>
        <p:blipFill>
          <a:blip r:embed="rId3" cstate="print"/>
          <a:srcRect/>
          <a:stretch>
            <a:fillRect/>
          </a:stretch>
        </p:blipFill>
        <p:spPr bwMode="auto">
          <a:xfrm>
            <a:off x="152400" y="1933550"/>
            <a:ext cx="4343400" cy="3257550"/>
          </a:xfrm>
          <a:prstGeom prst="rect">
            <a:avLst/>
          </a:prstGeom>
          <a:noFill/>
          <a:ln w="9525">
            <a:noFill/>
            <a:miter lim="800000"/>
            <a:headEnd/>
            <a:tailEnd/>
          </a:ln>
        </p:spPr>
      </p:pic>
      <p:sp>
        <p:nvSpPr>
          <p:cNvPr id="8" name="TextBox 7"/>
          <p:cNvSpPr txBox="1"/>
          <p:nvPr/>
        </p:nvSpPr>
        <p:spPr>
          <a:xfrm>
            <a:off x="2113429" y="5976013"/>
            <a:ext cx="4495800" cy="307777"/>
          </a:xfrm>
          <a:prstGeom prst="rect">
            <a:avLst/>
          </a:prstGeom>
          <a:noFill/>
        </p:spPr>
        <p:txBody>
          <a:bodyPr wrap="square" rtlCol="0">
            <a:spAutoFit/>
          </a:bodyPr>
          <a:lstStyle/>
          <a:p>
            <a:r>
              <a:rPr lang="en-US" sz="1400" dirty="0" smtClean="0"/>
              <a:t>Black boxes indicate staff engaged in project activities</a:t>
            </a:r>
            <a:endParaRPr lang="en-GB" sz="1400" dirty="0"/>
          </a:p>
        </p:txBody>
      </p:sp>
    </p:spTree>
    <p:extLst>
      <p:ext uri="{BB962C8B-B14F-4D97-AF65-F5344CB8AC3E}">
        <p14:creationId xmlns:p14="http://schemas.microsoft.com/office/powerpoint/2010/main" val="268992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Contents</a:t>
            </a:r>
            <a:endParaRPr lang="en-US" b="1" dirty="0"/>
          </a:p>
        </p:txBody>
      </p:sp>
      <p:sp>
        <p:nvSpPr>
          <p:cNvPr id="3" name="Date Placeholder 2"/>
          <p:cNvSpPr>
            <a:spLocks noGrp="1"/>
          </p:cNvSpPr>
          <p:nvPr>
            <p:ph type="dt" sz="half" idx="10"/>
          </p:nvPr>
        </p:nvSpPr>
        <p:spPr/>
        <p:txBody>
          <a:bodyPr/>
          <a:lstStyle/>
          <a:p>
            <a:fld id="{6DDD9CF6-7E8D-48C3-AD72-24377ABD629D}"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a:t>
            </a:fld>
            <a:endParaRPr lang="en-US"/>
          </a:p>
        </p:txBody>
      </p:sp>
      <p:sp>
        <p:nvSpPr>
          <p:cNvPr id="6" name="Content Placeholder 5"/>
          <p:cNvSpPr>
            <a:spLocks noGrp="1"/>
          </p:cNvSpPr>
          <p:nvPr>
            <p:ph sz="quarter" idx="1"/>
          </p:nvPr>
        </p:nvSpPr>
        <p:spPr>
          <a:ln>
            <a:noFill/>
          </a:ln>
        </p:spPr>
        <p:txBody>
          <a:bodyPr>
            <a:normAutofit/>
          </a:bodyPr>
          <a:lstStyle/>
          <a:p>
            <a:r>
              <a:rPr lang="en-US" sz="2000" dirty="0" smtClean="0">
                <a:solidFill>
                  <a:srgbClr val="0033CC"/>
                </a:solidFill>
              </a:rPr>
              <a:t>Objectives of the Present </a:t>
            </a:r>
            <a:r>
              <a:rPr lang="en-US" sz="2000" dirty="0">
                <a:solidFill>
                  <a:srgbClr val="0033CC"/>
                </a:solidFill>
              </a:rPr>
              <a:t>L</a:t>
            </a:r>
            <a:r>
              <a:rPr lang="en-US" sz="2000" dirty="0" smtClean="0">
                <a:solidFill>
                  <a:srgbClr val="0033CC"/>
                </a:solidFill>
              </a:rPr>
              <a:t>ecture</a:t>
            </a:r>
          </a:p>
          <a:p>
            <a:r>
              <a:rPr lang="en-US" sz="2000" dirty="0"/>
              <a:t>The Project Organization </a:t>
            </a:r>
            <a:r>
              <a:rPr lang="en-US" sz="2000" dirty="0" smtClean="0"/>
              <a:t>Structure</a:t>
            </a:r>
          </a:p>
          <a:p>
            <a:r>
              <a:rPr lang="en-US" sz="2000" dirty="0">
                <a:solidFill>
                  <a:srgbClr val="002060"/>
                </a:solidFill>
              </a:rPr>
              <a:t>Types of Project Organizations Structures</a:t>
            </a:r>
            <a:endParaRPr lang="en-US" sz="2000" dirty="0" smtClean="0">
              <a:solidFill>
                <a:srgbClr val="002060"/>
              </a:solidFill>
            </a:endParaRPr>
          </a:p>
          <a:p>
            <a:r>
              <a:rPr lang="en-US" sz="2000" dirty="0">
                <a:solidFill>
                  <a:srgbClr val="2F0765"/>
                </a:solidFill>
              </a:rPr>
              <a:t>Main Project Participants</a:t>
            </a:r>
            <a:endParaRPr lang="en-US" sz="2000" dirty="0" smtClean="0">
              <a:solidFill>
                <a:srgbClr val="2F0765"/>
              </a:solidFill>
            </a:endParaRPr>
          </a:p>
          <a:p>
            <a:r>
              <a:rPr lang="en-US" sz="2000" dirty="0">
                <a:solidFill>
                  <a:srgbClr val="0033CC"/>
                </a:solidFill>
              </a:rPr>
              <a:t>Structures of Contractual Relationship between the Project Participants</a:t>
            </a:r>
            <a:endParaRPr lang="en-US" sz="2000" dirty="0" smtClean="0">
              <a:solidFill>
                <a:srgbClr val="0033CC"/>
              </a:solidFill>
            </a:endParaRPr>
          </a:p>
          <a:p>
            <a:r>
              <a:rPr lang="en-US" sz="2000" dirty="0" smtClean="0">
                <a:solidFill>
                  <a:srgbClr val="C00000"/>
                </a:solidFill>
              </a:rPr>
              <a:t>Further Reading</a:t>
            </a:r>
          </a:p>
          <a:p>
            <a:endParaRPr lang="en-US" dirty="0" smtClean="0"/>
          </a:p>
          <a:p>
            <a:endParaRPr lang="en-US" dirty="0" smtClean="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GB" b="1" dirty="0"/>
          </a:p>
        </p:txBody>
      </p:sp>
      <p:sp>
        <p:nvSpPr>
          <p:cNvPr id="3" name="Date Placeholder 2"/>
          <p:cNvSpPr>
            <a:spLocks noGrp="1"/>
          </p:cNvSpPr>
          <p:nvPr>
            <p:ph type="dt" sz="half" idx="10"/>
          </p:nvPr>
        </p:nvSpPr>
        <p:spPr/>
        <p:txBody>
          <a:bodyPr/>
          <a:lstStyle/>
          <a:p>
            <a:fld id="{6902E2E6-52F6-47E6-BD6C-EF98A01C7EEF}"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20</a:t>
            </a:fld>
            <a:endParaRPr lang="en-US"/>
          </a:p>
        </p:txBody>
      </p:sp>
      <p:pic>
        <p:nvPicPr>
          <p:cNvPr id="6" name="Picture 5"/>
          <p:cNvPicPr>
            <a:picLocks noChangeAspect="1"/>
          </p:cNvPicPr>
          <p:nvPr/>
        </p:nvPicPr>
        <p:blipFill>
          <a:blip r:embed="rId2"/>
          <a:stretch>
            <a:fillRect/>
          </a:stretch>
        </p:blipFill>
        <p:spPr>
          <a:xfrm>
            <a:off x="457200" y="1676400"/>
            <a:ext cx="8177561" cy="4191000"/>
          </a:xfrm>
          <a:prstGeom prst="rect">
            <a:avLst/>
          </a:prstGeom>
        </p:spPr>
      </p:pic>
    </p:spTree>
    <p:extLst>
      <p:ext uri="{BB962C8B-B14F-4D97-AF65-F5344CB8AC3E}">
        <p14:creationId xmlns:p14="http://schemas.microsoft.com/office/powerpoint/2010/main" val="2973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Main Project Participants</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21</a:t>
            </a:fld>
            <a:endParaRPr lang="en-US"/>
          </a:p>
        </p:txBody>
      </p:sp>
      <p:sp>
        <p:nvSpPr>
          <p:cNvPr id="6" name="Content Placeholder 5"/>
          <p:cNvSpPr>
            <a:spLocks noGrp="1"/>
          </p:cNvSpPr>
          <p:nvPr>
            <p:ph sz="quarter" idx="1"/>
          </p:nvPr>
        </p:nvSpPr>
        <p:spPr/>
        <p:txBody>
          <a:bodyPr/>
          <a:lstStyle/>
          <a:p>
            <a:pPr marL="354013" lvl="0" indent="-354013">
              <a:buClr>
                <a:srgbClr val="FF0000"/>
              </a:buClr>
              <a:buSzTx/>
              <a:buFont typeface="Wingdings" pitchFamily="2" charset="2"/>
              <a:buChar char="Ø"/>
              <a:defRPr/>
            </a:pPr>
            <a:r>
              <a:rPr lang="en-US" sz="2800" dirty="0" smtClean="0">
                <a:latin typeface="Times New Roman" pitchFamily="18" charset="0"/>
                <a:cs typeface="Times New Roman" pitchFamily="18" charset="0"/>
              </a:rPr>
              <a:t>The Owner</a:t>
            </a:r>
            <a:endParaRPr lang="en-US" sz="2800" dirty="0">
              <a:latin typeface="Times New Roman" pitchFamily="18" charset="0"/>
              <a:cs typeface="Times New Roman" pitchFamily="18" charset="0"/>
            </a:endParaRPr>
          </a:p>
          <a:p>
            <a:pPr marL="892175" lvl="1" indent="-434975">
              <a:buClr>
                <a:srgbClr val="FF0000"/>
              </a:buClr>
              <a:buSzTx/>
              <a:buFont typeface="Courier New" pitchFamily="49" charset="0"/>
              <a:buChar char="o"/>
              <a:defRPr/>
            </a:pPr>
            <a:r>
              <a:rPr lang="en-US" sz="2800" dirty="0" smtClean="0">
                <a:latin typeface="Times New Roman" pitchFamily="18" charset="0"/>
                <a:cs typeface="Times New Roman" pitchFamily="18" charset="0"/>
              </a:rPr>
              <a:t>Construction </a:t>
            </a:r>
            <a:r>
              <a:rPr lang="en-US" sz="2800" dirty="0">
                <a:latin typeface="Times New Roman" pitchFamily="18" charset="0"/>
                <a:cs typeface="Times New Roman" pitchFamily="18" charset="0"/>
              </a:rPr>
              <a:t>manager</a:t>
            </a:r>
          </a:p>
          <a:p>
            <a:pPr marL="354013" lvl="0" indent="-354013">
              <a:buClr>
                <a:srgbClr val="FF0000"/>
              </a:buClr>
              <a:buSzTx/>
              <a:buFont typeface="Wingdings" pitchFamily="2" charset="2"/>
              <a:buChar char="Ø"/>
              <a:defRPr/>
            </a:pPr>
            <a:r>
              <a:rPr lang="en-US" sz="2800" dirty="0" smtClean="0">
                <a:latin typeface="Times New Roman" pitchFamily="18" charset="0"/>
                <a:cs typeface="Times New Roman" pitchFamily="18" charset="0"/>
              </a:rPr>
              <a:t>The Contractor</a:t>
            </a:r>
            <a:endParaRPr lang="en-US" sz="2800" dirty="0">
              <a:latin typeface="Times New Roman" pitchFamily="18" charset="0"/>
              <a:cs typeface="Times New Roman" pitchFamily="18" charset="0"/>
            </a:endParaRPr>
          </a:p>
          <a:p>
            <a:pPr marL="892175" lvl="1" indent="-434975">
              <a:buClr>
                <a:srgbClr val="FF0000"/>
              </a:buClr>
              <a:buSzTx/>
              <a:buFont typeface="Courier New" pitchFamily="49" charset="0"/>
              <a:buChar char="o"/>
              <a:defRPr/>
            </a:pPr>
            <a:r>
              <a:rPr lang="en-US" sz="2800" dirty="0" smtClean="0">
                <a:latin typeface="Times New Roman" pitchFamily="18" charset="0"/>
                <a:cs typeface="Times New Roman" pitchFamily="18" charset="0"/>
              </a:rPr>
              <a:t>General </a:t>
            </a:r>
            <a:r>
              <a:rPr lang="en-US" sz="2800" dirty="0">
                <a:latin typeface="Times New Roman" pitchFamily="18" charset="0"/>
                <a:cs typeface="Times New Roman" pitchFamily="18" charset="0"/>
              </a:rPr>
              <a:t>and subcontractors,</a:t>
            </a:r>
          </a:p>
          <a:p>
            <a:pPr marL="892175" lvl="1" indent="-434975">
              <a:buClr>
                <a:srgbClr val="FF0000"/>
              </a:buClr>
              <a:buSzTx/>
              <a:buFont typeface="Courier New" pitchFamily="49" charset="0"/>
              <a:buChar char="o"/>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Material </a:t>
            </a:r>
            <a:r>
              <a:rPr lang="en-US" sz="2800" dirty="0">
                <a:latin typeface="Times New Roman" pitchFamily="18" charset="0"/>
                <a:cs typeface="Times New Roman" pitchFamily="18" charset="0"/>
              </a:rPr>
              <a:t>and equipment supplier</a:t>
            </a:r>
          </a:p>
          <a:p>
            <a:pPr marL="354013" lvl="0" indent="-354013">
              <a:buClr>
                <a:srgbClr val="FF0000"/>
              </a:buClr>
              <a:buSzTx/>
              <a:buFont typeface="Wingdings" pitchFamily="2" charset="2"/>
              <a:buChar char="Ø"/>
              <a:defRPr/>
            </a:pPr>
            <a:r>
              <a:rPr lang="en-US" sz="2800" dirty="0" smtClean="0">
                <a:latin typeface="Times New Roman" pitchFamily="18" charset="0"/>
                <a:cs typeface="Times New Roman" pitchFamily="18" charset="0"/>
              </a:rPr>
              <a:t>The Designer</a:t>
            </a:r>
            <a:endParaRPr lang="en-US" sz="2800" dirty="0">
              <a:latin typeface="Times New Roman" pitchFamily="18" charset="0"/>
              <a:cs typeface="Times New Roman" pitchFamily="18" charset="0"/>
            </a:endParaRPr>
          </a:p>
          <a:p>
            <a:pPr marL="892175" lvl="1" indent="-434975">
              <a:buClr>
                <a:srgbClr val="FF0000"/>
              </a:buClr>
              <a:buSzTx/>
              <a:buFont typeface="Courier New" pitchFamily="49" charset="0"/>
              <a:buChar char="o"/>
              <a:defRPr/>
            </a:pPr>
            <a:r>
              <a:rPr lang="en-US" sz="2800" dirty="0" smtClean="0">
                <a:latin typeface="Times New Roman" pitchFamily="18" charset="0"/>
                <a:cs typeface="Times New Roman" pitchFamily="18" charset="0"/>
              </a:rPr>
              <a:t>Consultant </a:t>
            </a:r>
            <a:r>
              <a:rPr lang="en-US" sz="2800" dirty="0">
                <a:latin typeface="Times New Roman" pitchFamily="18" charset="0"/>
                <a:cs typeface="Times New Roman" pitchFamily="18" charset="0"/>
              </a:rPr>
              <a:t>and </a:t>
            </a:r>
            <a:r>
              <a:rPr lang="en-US" sz="2800" dirty="0" smtClean="0">
                <a:latin typeface="Times New Roman" pitchFamily="18" charset="0"/>
                <a:cs typeface="Times New Roman" pitchFamily="18" charset="0"/>
              </a:rPr>
              <a:t>architecture/engineer (A/E)</a:t>
            </a:r>
            <a:endParaRPr lang="en-US" sz="2800" dirty="0">
              <a:latin typeface="Times New Roman" pitchFamily="18" charset="0"/>
              <a:cs typeface="Times New Roman" pitchFamily="18" charset="0"/>
            </a:endParaRPr>
          </a:p>
          <a:p>
            <a:endParaRPr lang="en-GB" dirty="0"/>
          </a:p>
        </p:txBody>
      </p:sp>
    </p:spTree>
    <p:extLst>
      <p:ext uri="{BB962C8B-B14F-4D97-AF65-F5344CB8AC3E}">
        <p14:creationId xmlns:p14="http://schemas.microsoft.com/office/powerpoint/2010/main" val="258647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Structures of Contractual Relationship between the Project Participants</a:t>
            </a:r>
            <a:endParaRPr lang="en-GB" sz="2400"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22</a:t>
            </a:fld>
            <a:endParaRPr lang="en-US"/>
          </a:p>
        </p:txBody>
      </p:sp>
      <p:sp>
        <p:nvSpPr>
          <p:cNvPr id="6" name="Content Placeholder 5"/>
          <p:cNvSpPr>
            <a:spLocks noGrp="1"/>
          </p:cNvSpPr>
          <p:nvPr>
            <p:ph sz="quarter" idx="1"/>
          </p:nvPr>
        </p:nvSpPr>
        <p:spPr/>
        <p:txBody>
          <a:bodyPr/>
          <a:lstStyle/>
          <a:p>
            <a:pPr marL="0" indent="0">
              <a:buNone/>
            </a:pPr>
            <a:r>
              <a:rPr lang="en-US" sz="2400" dirty="0">
                <a:latin typeface="Times New Roman" pitchFamily="18" charset="0"/>
                <a:cs typeface="Times New Roman" pitchFamily="18" charset="0"/>
              </a:rPr>
              <a:t>Four principal structures of contractual relationship </a:t>
            </a:r>
            <a:r>
              <a:rPr lang="en-US" sz="2400" dirty="0" smtClean="0">
                <a:latin typeface="Times New Roman" pitchFamily="18" charset="0"/>
                <a:cs typeface="Times New Roman" pitchFamily="18" charset="0"/>
              </a:rPr>
              <a:t>exist between </a:t>
            </a:r>
            <a:r>
              <a:rPr lang="en-US" sz="2400" dirty="0">
                <a:latin typeface="Times New Roman" pitchFamily="18" charset="0"/>
                <a:cs typeface="Times New Roman" pitchFamily="18" charset="0"/>
              </a:rPr>
              <a:t>the project </a:t>
            </a:r>
            <a:r>
              <a:rPr lang="en-US" sz="2400" dirty="0" smtClean="0">
                <a:latin typeface="Times New Roman" pitchFamily="18" charset="0"/>
                <a:cs typeface="Times New Roman" pitchFamily="18" charset="0"/>
              </a:rPr>
              <a:t>participants:</a:t>
            </a:r>
          </a:p>
          <a:p>
            <a:r>
              <a:rPr lang="en-US" sz="2800" dirty="0" smtClean="0">
                <a:solidFill>
                  <a:schemeClr val="accent5">
                    <a:lumMod val="75000"/>
                  </a:schemeClr>
                </a:solidFill>
                <a:latin typeface="Times New Roman" pitchFamily="18" charset="0"/>
                <a:cs typeface="Times New Roman" pitchFamily="18" charset="0"/>
              </a:rPr>
              <a:t>Traditional</a:t>
            </a:r>
          </a:p>
          <a:p>
            <a:pPr marL="274320" lvl="1">
              <a:buClr>
                <a:schemeClr val="accent1"/>
              </a:buClr>
              <a:buSzPct val="85000"/>
              <a:buFont typeface="Wingdings 2"/>
              <a:buChar char=""/>
            </a:pPr>
            <a:r>
              <a:rPr lang="en-US" sz="2800" dirty="0" smtClean="0">
                <a:solidFill>
                  <a:srgbClr val="3A34BC"/>
                </a:solidFill>
                <a:latin typeface="Times New Roman" pitchFamily="18" charset="0"/>
                <a:cs typeface="Times New Roman" pitchFamily="18" charset="0"/>
              </a:rPr>
              <a:t>Owner-Builder</a:t>
            </a:r>
          </a:p>
          <a:p>
            <a:pPr marL="274320" lvl="1">
              <a:buClr>
                <a:schemeClr val="accent1"/>
              </a:buClr>
              <a:buSzPct val="85000"/>
              <a:buFont typeface="Wingdings 2"/>
              <a:buChar char=""/>
            </a:pPr>
            <a:r>
              <a:rPr lang="en-US" sz="2800" dirty="0">
                <a:solidFill>
                  <a:srgbClr val="C00000"/>
                </a:solidFill>
                <a:latin typeface="Times New Roman" pitchFamily="18" charset="0"/>
                <a:cs typeface="Times New Roman" pitchFamily="18" charset="0"/>
              </a:rPr>
              <a:t>Turnkey </a:t>
            </a:r>
            <a:endParaRPr lang="en-US" sz="2800" dirty="0" smtClean="0">
              <a:solidFill>
                <a:srgbClr val="C00000"/>
              </a:solidFill>
              <a:latin typeface="Times New Roman" pitchFamily="18" charset="0"/>
              <a:cs typeface="Times New Roman" pitchFamily="18" charset="0"/>
            </a:endParaRPr>
          </a:p>
          <a:p>
            <a:pPr marL="274320" lvl="1">
              <a:buClr>
                <a:schemeClr val="accent1"/>
              </a:buClr>
              <a:buSzPct val="85000"/>
              <a:buFont typeface="Wingdings 2"/>
              <a:buChar char=""/>
            </a:pPr>
            <a:r>
              <a:rPr lang="en-US" sz="2800" dirty="0">
                <a:solidFill>
                  <a:srgbClr val="333300"/>
                </a:solidFill>
                <a:latin typeface="Times New Roman" pitchFamily="18" charset="0"/>
                <a:cs typeface="Times New Roman" pitchFamily="18" charset="0"/>
              </a:rPr>
              <a:t>Professional Construction Manager</a:t>
            </a:r>
          </a:p>
          <a:p>
            <a:pPr marL="0" lvl="1" indent="0">
              <a:buClr>
                <a:schemeClr val="accent1"/>
              </a:buClr>
              <a:buSzPct val="85000"/>
              <a:buNone/>
            </a:pPr>
            <a:endParaRPr lang="en-US" sz="2800" dirty="0">
              <a:solidFill>
                <a:schemeClr val="tx1"/>
              </a:solidFill>
              <a:latin typeface="Times New Roman" pitchFamily="18" charset="0"/>
              <a:cs typeface="Times New Roman" pitchFamily="18" charset="0"/>
            </a:endParaRPr>
          </a:p>
          <a:p>
            <a:pPr marL="274320" lvl="1">
              <a:buClr>
                <a:schemeClr val="accent1"/>
              </a:buClr>
              <a:buSzPct val="85000"/>
              <a:buFont typeface="Wingdings 2"/>
              <a:buChar char=""/>
            </a:pPr>
            <a:endParaRPr lang="en-US" sz="2800" dirty="0">
              <a:solidFill>
                <a:schemeClr val="tx1"/>
              </a:solidFill>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GB" dirty="0"/>
          </a:p>
        </p:txBody>
      </p:sp>
    </p:spTree>
    <p:extLst>
      <p:ext uri="{BB962C8B-B14F-4D97-AF65-F5344CB8AC3E}">
        <p14:creationId xmlns:p14="http://schemas.microsoft.com/office/powerpoint/2010/main" val="8005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smtClean="0"/>
              <a:t>Traditional</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23</a:t>
            </a:fld>
            <a:endParaRPr lang="en-US"/>
          </a:p>
        </p:txBody>
      </p:sp>
      <p:sp>
        <p:nvSpPr>
          <p:cNvPr id="9" name="Content Placeholder 8"/>
          <p:cNvSpPr>
            <a:spLocks noGrp="1"/>
          </p:cNvSpPr>
          <p:nvPr>
            <p:ph sz="quarter" idx="1"/>
          </p:nvPr>
        </p:nvSpPr>
        <p:spPr>
          <a:xfrm>
            <a:off x="301752" y="1527048"/>
            <a:ext cx="5111204" cy="4572000"/>
          </a:xfrm>
        </p:spPr>
        <p:txBody>
          <a:bodyPr>
            <a:noAutofit/>
          </a:bodyPr>
          <a:lstStyle/>
          <a:p>
            <a:r>
              <a:rPr lang="en-GB" sz="2000" dirty="0" smtClean="0">
                <a:solidFill>
                  <a:srgbClr val="0033CC"/>
                </a:solidFill>
                <a:latin typeface="Times New Roman" panose="02020603050405020304" pitchFamily="18" charset="0"/>
              </a:rPr>
              <a:t>This is employed for </a:t>
            </a:r>
            <a:r>
              <a:rPr lang="en-GB" sz="2000" dirty="0">
                <a:solidFill>
                  <a:srgbClr val="0033CC"/>
                </a:solidFill>
                <a:latin typeface="Times New Roman" panose="02020603050405020304" pitchFamily="18" charset="0"/>
              </a:rPr>
              <a:t>ordinary projects of moderate size and </a:t>
            </a:r>
            <a:r>
              <a:rPr lang="en-GB" sz="2000" dirty="0" smtClean="0">
                <a:solidFill>
                  <a:srgbClr val="0033CC"/>
                </a:solidFill>
                <a:latin typeface="Times New Roman" panose="02020603050405020304" pitchFamily="18" charset="0"/>
              </a:rPr>
              <a:t>complexity. </a:t>
            </a:r>
          </a:p>
          <a:p>
            <a:r>
              <a:rPr lang="en-GB" sz="2000" dirty="0" smtClean="0">
                <a:latin typeface="Times New Roman" panose="02020603050405020304" pitchFamily="18" charset="0"/>
              </a:rPr>
              <a:t>In this, the </a:t>
            </a:r>
            <a:r>
              <a:rPr lang="en-GB" sz="2000" dirty="0">
                <a:latin typeface="Times New Roman" panose="02020603050405020304" pitchFamily="18" charset="0"/>
              </a:rPr>
              <a:t>owner often employs a designer (an architectural/engineering or A/E firm) which prepares the detailed plans and specifications for the constructor (a general contractor</a:t>
            </a:r>
            <a:r>
              <a:rPr lang="en-GB" sz="2000" dirty="0" smtClean="0">
                <a:latin typeface="Times New Roman" panose="02020603050405020304" pitchFamily="18" charset="0"/>
              </a:rPr>
              <a:t>).</a:t>
            </a:r>
          </a:p>
          <a:p>
            <a:r>
              <a:rPr lang="en-GB" sz="2000" dirty="0" smtClean="0">
                <a:solidFill>
                  <a:schemeClr val="accent5">
                    <a:lumMod val="75000"/>
                  </a:schemeClr>
                </a:solidFill>
                <a:latin typeface="Times New Roman" panose="02020603050405020304" pitchFamily="18" charset="0"/>
              </a:rPr>
              <a:t>The </a:t>
            </a:r>
            <a:r>
              <a:rPr lang="en-GB" sz="2000" dirty="0">
                <a:solidFill>
                  <a:schemeClr val="accent5">
                    <a:lumMod val="75000"/>
                  </a:schemeClr>
                </a:solidFill>
                <a:latin typeface="Times New Roman" panose="02020603050405020304" pitchFamily="18" charset="0"/>
              </a:rPr>
              <a:t>general contractor is responsible for the construction itself even though the work may actually be undertaken by a number of specialty subcontractors</a:t>
            </a:r>
            <a:r>
              <a:rPr lang="en-GB" sz="2000" dirty="0" smtClean="0">
                <a:solidFill>
                  <a:schemeClr val="accent5">
                    <a:lumMod val="75000"/>
                  </a:schemeClr>
                </a:solidFill>
                <a:latin typeface="Times New Roman" panose="02020603050405020304" pitchFamily="18" charset="0"/>
              </a:rPr>
              <a:t>.</a:t>
            </a:r>
          </a:p>
          <a:p>
            <a:r>
              <a:rPr lang="en-GB" sz="2000" dirty="0">
                <a:solidFill>
                  <a:srgbClr val="2F0765"/>
                </a:solidFill>
                <a:latin typeface="Times New Roman" panose="02020603050405020304" pitchFamily="18" charset="0"/>
              </a:rPr>
              <a:t>The designer also acts on behalf of the owner to oversee the project implementation during construction. </a:t>
            </a:r>
          </a:p>
          <a:p>
            <a:endParaRPr lang="en-GB" sz="2000" dirty="0">
              <a:solidFill>
                <a:schemeClr val="accent5">
                  <a:lumMod val="75000"/>
                </a:schemeClr>
              </a:solidFill>
              <a:latin typeface="Times New Roman" panose="02020603050405020304" pitchFamily="18" charset="0"/>
            </a:endParaRPr>
          </a:p>
        </p:txBody>
      </p:sp>
      <p:pic>
        <p:nvPicPr>
          <p:cNvPr id="8" name="Picture 8" descr="chart"/>
          <p:cNvPicPr>
            <a:picLocks noChangeAspect="1" noChangeArrowheads="1"/>
          </p:cNvPicPr>
          <p:nvPr/>
        </p:nvPicPr>
        <p:blipFill>
          <a:blip r:embed="rId3" cstate="print"/>
          <a:srcRect l="3162" t="4153" r="65660" b="49352"/>
          <a:stretch>
            <a:fillRect/>
          </a:stretch>
        </p:blipFill>
        <p:spPr bwMode="auto">
          <a:xfrm>
            <a:off x="5412956" y="2036663"/>
            <a:ext cx="3423196" cy="3288729"/>
          </a:xfrm>
          <a:prstGeom prst="rect">
            <a:avLst/>
          </a:prstGeom>
          <a:noFill/>
          <a:ln w="9525">
            <a:noFill/>
            <a:miter lim="800000"/>
            <a:headEnd/>
            <a:tailEnd/>
          </a:ln>
        </p:spPr>
      </p:pic>
    </p:spTree>
    <p:extLst>
      <p:ext uri="{BB962C8B-B14F-4D97-AF65-F5344CB8AC3E}">
        <p14:creationId xmlns:p14="http://schemas.microsoft.com/office/powerpoint/2010/main" val="315408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Advantages</a:t>
            </a:r>
            <a:endParaRPr lang="en-GB" dirty="0"/>
          </a:p>
        </p:txBody>
      </p:sp>
      <p:sp>
        <p:nvSpPr>
          <p:cNvPr id="10" name="Text Placeholder 9"/>
          <p:cNvSpPr>
            <a:spLocks noGrp="1"/>
          </p:cNvSpPr>
          <p:nvPr>
            <p:ph type="body" sz="half" idx="3"/>
          </p:nvPr>
        </p:nvSpPr>
        <p:spPr/>
        <p:txBody>
          <a:bodyPr/>
          <a:lstStyle/>
          <a:p>
            <a:pPr algn="ctr"/>
            <a:r>
              <a:rPr lang="en-US" dirty="0" smtClean="0"/>
              <a:t>Disadvantages</a:t>
            </a:r>
            <a:endParaRPr lang="en-GB"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6" name="Content Placeholder 5"/>
          <p:cNvSpPr>
            <a:spLocks noGrp="1"/>
          </p:cNvSpPr>
          <p:nvPr>
            <p:ph sz="quarter" idx="2"/>
          </p:nvPr>
        </p:nvSpPr>
        <p:spPr/>
        <p:txBody>
          <a:bodyPr>
            <a:normAutofit lnSpcReduction="10000"/>
          </a:bodyPr>
          <a:lstStyle/>
          <a:p>
            <a:pPr lvl="1" indent="-457200" algn="just">
              <a:lnSpc>
                <a:spcPct val="120000"/>
              </a:lnSpc>
              <a:spcBef>
                <a:spcPts val="300"/>
              </a:spcBef>
              <a:buClrTx/>
              <a:buSzTx/>
              <a:buFontTx/>
              <a:buAutoNum type="arabicPeriod"/>
              <a:defRPr/>
            </a:pPr>
            <a:r>
              <a:rPr lang="en-US" sz="2000" dirty="0" smtClean="0">
                <a:solidFill>
                  <a:schemeClr val="tx1"/>
                </a:solidFill>
                <a:latin typeface="Times New Roman" pitchFamily="18" charset="0"/>
                <a:cs typeface="Times New Roman" pitchFamily="18" charset="0"/>
              </a:rPr>
              <a:t>Widely </a:t>
            </a:r>
            <a:r>
              <a:rPr lang="en-US" sz="2000" dirty="0">
                <a:solidFill>
                  <a:schemeClr val="tx1"/>
                </a:solidFill>
                <a:latin typeface="Times New Roman" pitchFamily="18" charset="0"/>
                <a:cs typeface="Times New Roman" pitchFamily="18" charset="0"/>
              </a:rPr>
              <a:t>accepted and historically supported.</a:t>
            </a:r>
          </a:p>
          <a:p>
            <a:pPr lvl="1" indent="-457200" algn="just">
              <a:lnSpc>
                <a:spcPct val="120000"/>
              </a:lnSpc>
              <a:spcBef>
                <a:spcPts val="300"/>
              </a:spcBef>
              <a:buClrTx/>
              <a:buSzTx/>
              <a:buFontTx/>
              <a:buAutoNum type="arabicPeriod"/>
              <a:defRPr/>
            </a:pPr>
            <a:r>
              <a:rPr lang="en-US" sz="2000" dirty="0">
                <a:solidFill>
                  <a:schemeClr val="tx1"/>
                </a:solidFill>
                <a:latin typeface="Times New Roman" pitchFamily="18" charset="0"/>
                <a:cs typeface="Times New Roman" pitchFamily="18" charset="0"/>
              </a:rPr>
              <a:t>Using lump-sum the overall cost can be determined before awarding the contract.</a:t>
            </a:r>
          </a:p>
          <a:p>
            <a:pPr lvl="1" indent="-457200" algn="just">
              <a:lnSpc>
                <a:spcPct val="120000"/>
              </a:lnSpc>
              <a:spcBef>
                <a:spcPts val="300"/>
              </a:spcBef>
              <a:buClrTx/>
              <a:buSzTx/>
              <a:buFontTx/>
              <a:buAutoNum type="arabicPeriod"/>
              <a:defRPr/>
            </a:pPr>
            <a:r>
              <a:rPr lang="en-US" sz="2000" dirty="0">
                <a:solidFill>
                  <a:schemeClr val="tx1"/>
                </a:solidFill>
                <a:latin typeface="Times New Roman" pitchFamily="18" charset="0"/>
                <a:cs typeface="Times New Roman" pitchFamily="18" charset="0"/>
              </a:rPr>
              <a:t>Minimal involvement of the owner during construction.</a:t>
            </a:r>
          </a:p>
          <a:p>
            <a:pPr lvl="1" indent="-457200" algn="just">
              <a:lnSpc>
                <a:spcPct val="120000"/>
              </a:lnSpc>
              <a:spcBef>
                <a:spcPts val="300"/>
              </a:spcBef>
              <a:buClrTx/>
              <a:buSzTx/>
              <a:buFontTx/>
              <a:buAutoNum type="arabicPeriod"/>
              <a:defRPr/>
            </a:pPr>
            <a:r>
              <a:rPr lang="en-US" sz="2000" dirty="0">
                <a:solidFill>
                  <a:schemeClr val="tx1"/>
                </a:solidFill>
                <a:latin typeface="Times New Roman" pitchFamily="18" charset="0"/>
                <a:cs typeface="Times New Roman" pitchFamily="18" charset="0"/>
              </a:rPr>
              <a:t>Design-construct time can be reduced using phased construction.</a:t>
            </a:r>
          </a:p>
          <a:p>
            <a:pPr algn="just"/>
            <a:endParaRPr lang="en-GB" dirty="0"/>
          </a:p>
        </p:txBody>
      </p:sp>
      <p:sp>
        <p:nvSpPr>
          <p:cNvPr id="11" name="Content Placeholder 10"/>
          <p:cNvSpPr>
            <a:spLocks noGrp="1"/>
          </p:cNvSpPr>
          <p:nvPr>
            <p:ph sz="quarter" idx="4"/>
          </p:nvPr>
        </p:nvSpPr>
        <p:spPr/>
        <p:txBody>
          <a:bodyPr>
            <a:normAutofit fontScale="92500"/>
          </a:bodyPr>
          <a:lstStyle/>
          <a:p>
            <a:pPr lvl="1" indent="-457200">
              <a:lnSpc>
                <a:spcPct val="120000"/>
              </a:lnSpc>
              <a:spcBef>
                <a:spcPts val="300"/>
              </a:spcBef>
              <a:buClrTx/>
              <a:buSzTx/>
              <a:buFontTx/>
              <a:buAutoNum type="arabicPeriod"/>
              <a:defRPr/>
            </a:pPr>
            <a:r>
              <a:rPr lang="en-US" sz="2000" dirty="0" smtClean="0">
                <a:solidFill>
                  <a:schemeClr val="tx1"/>
                </a:solidFill>
                <a:latin typeface="Times New Roman" pitchFamily="18" charset="0"/>
                <a:cs typeface="Times New Roman" pitchFamily="18" charset="0"/>
              </a:rPr>
              <a:t>Design </a:t>
            </a:r>
            <a:r>
              <a:rPr lang="en-US" sz="2000" dirty="0">
                <a:solidFill>
                  <a:schemeClr val="tx1"/>
                </a:solidFill>
                <a:latin typeface="Times New Roman" pitchFamily="18" charset="0"/>
                <a:cs typeface="Times New Roman" pitchFamily="18" charset="0"/>
              </a:rPr>
              <a:t>may not benefit from construction expertise.</a:t>
            </a:r>
          </a:p>
          <a:p>
            <a:pPr lvl="1" indent="-457200">
              <a:lnSpc>
                <a:spcPct val="120000"/>
              </a:lnSpc>
              <a:spcBef>
                <a:spcPts val="300"/>
              </a:spcBef>
              <a:buClrTx/>
              <a:buSzTx/>
              <a:buFontTx/>
              <a:buAutoNum type="arabicPeriod"/>
              <a:defRPr/>
            </a:pPr>
            <a:r>
              <a:rPr lang="en-US" sz="2000" dirty="0">
                <a:solidFill>
                  <a:schemeClr val="tx1"/>
                </a:solidFill>
                <a:latin typeface="Times New Roman" pitchFamily="18" charset="0"/>
                <a:cs typeface="Times New Roman" pitchFamily="18" charset="0"/>
              </a:rPr>
              <a:t>Overall design-construct time is usually the longest.</a:t>
            </a:r>
          </a:p>
          <a:p>
            <a:pPr lvl="1" indent="-457200">
              <a:lnSpc>
                <a:spcPct val="120000"/>
              </a:lnSpc>
              <a:spcBef>
                <a:spcPts val="300"/>
              </a:spcBef>
              <a:buClrTx/>
              <a:buSzTx/>
              <a:buFontTx/>
              <a:buAutoNum type="arabicPeriod"/>
              <a:defRPr/>
            </a:pPr>
            <a:r>
              <a:rPr lang="en-US" sz="2000" dirty="0">
                <a:solidFill>
                  <a:schemeClr val="tx1"/>
                </a:solidFill>
                <a:latin typeface="Times New Roman" pitchFamily="18" charset="0"/>
                <a:cs typeface="Times New Roman" pitchFamily="18" charset="0"/>
              </a:rPr>
              <a:t>The owner and the designer are usually in an adversary position with general contractor (maximum vs. minimum quality).</a:t>
            </a:r>
          </a:p>
          <a:p>
            <a:pPr lvl="1" indent="-457200">
              <a:lnSpc>
                <a:spcPct val="120000"/>
              </a:lnSpc>
              <a:spcBef>
                <a:spcPts val="300"/>
              </a:spcBef>
              <a:buClrTx/>
              <a:buSzTx/>
              <a:buFontTx/>
              <a:buAutoNum type="arabicPeriod"/>
              <a:defRPr/>
            </a:pPr>
            <a:r>
              <a:rPr lang="en-US" sz="2000" dirty="0">
                <a:solidFill>
                  <a:schemeClr val="tx1"/>
                </a:solidFill>
                <a:latin typeface="Times New Roman" pitchFamily="18" charset="0"/>
                <a:cs typeface="Times New Roman" pitchFamily="18" charset="0"/>
              </a:rPr>
              <a:t>Change orders will often end in disputes and may drive-up costs.</a:t>
            </a:r>
          </a:p>
          <a:p>
            <a:pPr marL="0" lvl="0" indent="0">
              <a:lnSpc>
                <a:spcPct val="90000"/>
              </a:lnSpc>
              <a:buClrTx/>
              <a:buSzTx/>
              <a:buNone/>
              <a:defRPr/>
            </a:pPr>
            <a:endParaRPr lang="en-US" sz="3200" dirty="0">
              <a:latin typeface="Times New Roman" pitchFamily="18" charset="0"/>
              <a:cs typeface="Times New Roman" pitchFamily="18" charset="0"/>
            </a:endParaRPr>
          </a:p>
          <a:p>
            <a:endParaRPr lang="en-GB" dirty="0"/>
          </a:p>
        </p:txBody>
      </p:sp>
      <p:sp>
        <p:nvSpPr>
          <p:cNvPr id="5" name="Slide Number Placeholder 4"/>
          <p:cNvSpPr>
            <a:spLocks noGrp="1"/>
          </p:cNvSpPr>
          <p:nvPr>
            <p:ph type="sldNum" sz="quarter" idx="12"/>
          </p:nvPr>
        </p:nvSpPr>
        <p:spPr/>
        <p:txBody>
          <a:bodyPr/>
          <a:lstStyle/>
          <a:p>
            <a:fld id="{E964050B-6237-4A51-8D91-3999973097DF}" type="slidenum">
              <a:rPr lang="en-US" smtClean="0"/>
              <a:pPr/>
              <a:t>24</a:t>
            </a:fld>
            <a:endParaRPr lang="en-US"/>
          </a:p>
        </p:txBody>
      </p:sp>
      <p:sp>
        <p:nvSpPr>
          <p:cNvPr id="7" name="Title 6"/>
          <p:cNvSpPr>
            <a:spLocks noGrp="1"/>
          </p:cNvSpPr>
          <p:nvPr>
            <p:ph type="title"/>
          </p:nvPr>
        </p:nvSpPr>
        <p:spPr/>
        <p:txBody>
          <a:bodyPr>
            <a:noAutofit/>
          </a:bodyPr>
          <a:lstStyle/>
          <a:p>
            <a:r>
              <a:rPr lang="en-US" sz="2400" b="1" dirty="0" smtClean="0"/>
              <a:t>Advantages and Disadvantages of </a:t>
            </a:r>
            <a:br>
              <a:rPr lang="en-US" sz="2400" b="1" dirty="0" smtClean="0"/>
            </a:br>
            <a:r>
              <a:rPr lang="en-US" sz="2400" b="1" dirty="0" smtClean="0"/>
              <a:t>Traditional Structure</a:t>
            </a:r>
            <a:endParaRPr lang="en-GB" sz="2400" b="1" dirty="0"/>
          </a:p>
        </p:txBody>
      </p:sp>
    </p:spTree>
    <p:extLst>
      <p:ext uri="{BB962C8B-B14F-4D97-AF65-F5344CB8AC3E}">
        <p14:creationId xmlns:p14="http://schemas.microsoft.com/office/powerpoint/2010/main" val="145812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additive="base">
                                        <p:cTn id="3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 calcmode="lin" valueType="num">
                                      <p:cBhvr additive="base">
                                        <p:cTn id="3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smtClean="0"/>
              <a:t>Owner-Builder</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25</a:t>
            </a:fld>
            <a:endParaRPr lang="en-US"/>
          </a:p>
        </p:txBody>
      </p:sp>
      <p:sp>
        <p:nvSpPr>
          <p:cNvPr id="2" name="Content Placeholder 1"/>
          <p:cNvSpPr>
            <a:spLocks noGrp="1"/>
          </p:cNvSpPr>
          <p:nvPr>
            <p:ph sz="quarter" idx="1"/>
          </p:nvPr>
        </p:nvSpPr>
        <p:spPr>
          <a:xfrm>
            <a:off x="301752" y="1527048"/>
            <a:ext cx="4117848" cy="4572000"/>
          </a:xfrm>
        </p:spPr>
        <p:txBody>
          <a:bodyPr>
            <a:normAutofit/>
          </a:bodyPr>
          <a:lstStyle/>
          <a:p>
            <a:pPr algn="just"/>
            <a:r>
              <a:rPr lang="en-GB" sz="2000" dirty="0">
                <a:latin typeface="Times New Roman" panose="02020603050405020304" pitchFamily="18" charset="0"/>
                <a:cs typeface="Times New Roman" panose="02020603050405020304" pitchFamily="18" charset="0"/>
              </a:rPr>
              <a:t>In this </a:t>
            </a:r>
            <a:r>
              <a:rPr lang="en-GB" sz="2000" dirty="0" smtClean="0">
                <a:latin typeface="Times New Roman" panose="02020603050405020304" pitchFamily="18" charset="0"/>
                <a:cs typeface="Times New Roman" panose="02020603050405020304" pitchFamily="18" charset="0"/>
              </a:rPr>
              <a:t>approach, owner acts as the general contractor on its own project, and is responsible for design and construction.</a:t>
            </a:r>
          </a:p>
          <a:p>
            <a:pPr algn="just"/>
            <a:r>
              <a:rPr lang="en-GB" sz="2000" dirty="0" smtClean="0">
                <a:solidFill>
                  <a:srgbClr val="0033CC"/>
                </a:solidFill>
                <a:latin typeface="Times New Roman" panose="02020603050405020304" pitchFamily="18" charset="0"/>
                <a:cs typeface="Times New Roman" panose="02020603050405020304" pitchFamily="18" charset="0"/>
              </a:rPr>
              <a:t>However</a:t>
            </a:r>
            <a:r>
              <a:rPr lang="en-GB" sz="2000" dirty="0">
                <a:solidFill>
                  <a:srgbClr val="0033CC"/>
                </a:solidFill>
                <a:latin typeface="Times New Roman" panose="02020603050405020304" pitchFamily="18" charset="0"/>
                <a:cs typeface="Times New Roman" panose="02020603050405020304" pitchFamily="18" charset="0"/>
              </a:rPr>
              <a:t>, the owner may choose to subcontract a substantial portion of the project to outside consultants and contractors for both design and construction, even though it retains centralized decision making to integrate all efforts in project implementation.</a:t>
            </a:r>
          </a:p>
        </p:txBody>
      </p:sp>
      <p:pic>
        <p:nvPicPr>
          <p:cNvPr id="9" name="Picture 4" descr="chart"/>
          <p:cNvPicPr>
            <a:picLocks noChangeAspect="1" noChangeArrowheads="1"/>
          </p:cNvPicPr>
          <p:nvPr/>
        </p:nvPicPr>
        <p:blipFill>
          <a:blip r:embed="rId3" cstate="print"/>
          <a:srcRect l="2591" t="53215" r="65251" b="53"/>
          <a:stretch>
            <a:fillRect/>
          </a:stretch>
        </p:blipFill>
        <p:spPr bwMode="auto">
          <a:xfrm>
            <a:off x="4831951" y="1784959"/>
            <a:ext cx="4056214" cy="3796491"/>
          </a:xfrm>
          <a:prstGeom prst="rect">
            <a:avLst/>
          </a:prstGeom>
          <a:noFill/>
          <a:ln w="9525">
            <a:noFill/>
            <a:miter lim="800000"/>
            <a:headEnd/>
            <a:tailEnd/>
          </a:ln>
        </p:spPr>
      </p:pic>
    </p:spTree>
    <p:extLst>
      <p:ext uri="{BB962C8B-B14F-4D97-AF65-F5344CB8AC3E}">
        <p14:creationId xmlns:p14="http://schemas.microsoft.com/office/powerpoint/2010/main" val="25084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pPr algn="ctr"/>
            <a:r>
              <a:rPr lang="en-US" dirty="0" smtClean="0"/>
              <a:t>Advantages</a:t>
            </a:r>
            <a:endParaRPr lang="en-GB" dirty="0"/>
          </a:p>
        </p:txBody>
      </p:sp>
      <p:sp>
        <p:nvSpPr>
          <p:cNvPr id="8" name="Text Placeholder 7"/>
          <p:cNvSpPr>
            <a:spLocks noGrp="1"/>
          </p:cNvSpPr>
          <p:nvPr>
            <p:ph type="body" sz="half" idx="3"/>
          </p:nvPr>
        </p:nvSpPr>
        <p:spPr/>
        <p:txBody>
          <a:bodyPr/>
          <a:lstStyle/>
          <a:p>
            <a:pPr algn="ctr"/>
            <a:r>
              <a:rPr lang="en-US" dirty="0" smtClean="0"/>
              <a:t>Disadvantages</a:t>
            </a:r>
            <a:endParaRPr lang="en-GB" dirty="0"/>
          </a:p>
        </p:txBody>
      </p:sp>
      <p:sp>
        <p:nvSpPr>
          <p:cNvPr id="3" name="Date Placeholder 2"/>
          <p:cNvSpPr>
            <a:spLocks noGrp="1"/>
          </p:cNvSpPr>
          <p:nvPr>
            <p:ph type="dt" sz="half" idx="10"/>
          </p:nvPr>
        </p:nvSpPr>
        <p:spPr/>
        <p:txBody>
          <a:bodyPr/>
          <a:lstStyle/>
          <a:p>
            <a:fld id="{6902E2E6-52F6-47E6-BD6C-EF98A01C7EEF}"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dirty="0" smtClean="0"/>
              <a:t>GE 404 (Engineering Management)</a:t>
            </a:r>
            <a:endParaRPr lang="en-US" dirty="0"/>
          </a:p>
        </p:txBody>
      </p:sp>
      <p:sp>
        <p:nvSpPr>
          <p:cNvPr id="6" name="Content Placeholder 5"/>
          <p:cNvSpPr>
            <a:spLocks noGrp="1"/>
          </p:cNvSpPr>
          <p:nvPr>
            <p:ph sz="quarter" idx="2"/>
          </p:nvPr>
        </p:nvSpPr>
        <p:spPr/>
        <p:txBody>
          <a:bodyPr>
            <a:normAutofit fontScale="92500" lnSpcReduction="10000"/>
          </a:bodyPr>
          <a:lstStyle/>
          <a:p>
            <a:pPr marL="342900" lvl="1" indent="-342900">
              <a:lnSpc>
                <a:spcPct val="120000"/>
              </a:lnSpc>
              <a:spcBef>
                <a:spcPts val="300"/>
              </a:spcBef>
            </a:pPr>
            <a:r>
              <a:rPr lang="en-US" sz="2000" dirty="0">
                <a:solidFill>
                  <a:schemeClr val="tx1"/>
                </a:solidFill>
                <a:latin typeface="Times New Roman" pitchFamily="18" charset="0"/>
                <a:cs typeface="Times New Roman" pitchFamily="18" charset="0"/>
              </a:rPr>
              <a:t>Justified when the volume of work is relatively large and relatively constant over a period of time.</a:t>
            </a:r>
          </a:p>
          <a:p>
            <a:pPr marL="342900" lvl="1" indent="-342900">
              <a:lnSpc>
                <a:spcPct val="120000"/>
              </a:lnSpc>
              <a:spcBef>
                <a:spcPts val="300"/>
              </a:spcBef>
            </a:pPr>
            <a:r>
              <a:rPr lang="en-US" sz="2000" dirty="0" smtClean="0">
                <a:solidFill>
                  <a:srgbClr val="0033CC"/>
                </a:solidFill>
                <a:latin typeface="Times New Roman" pitchFamily="18" charset="0"/>
                <a:cs typeface="Times New Roman" pitchFamily="18" charset="0"/>
              </a:rPr>
              <a:t>The </a:t>
            </a:r>
            <a:r>
              <a:rPr lang="en-US" sz="2000" dirty="0">
                <a:solidFill>
                  <a:srgbClr val="0033CC"/>
                </a:solidFill>
                <a:latin typeface="Times New Roman" pitchFamily="18" charset="0"/>
                <a:cs typeface="Times New Roman" pitchFamily="18" charset="0"/>
              </a:rPr>
              <a:t>owner-builder can employ all techniques of the design-constructor, the professional construction manager, and the traditional approach</a:t>
            </a:r>
            <a:r>
              <a:rPr lang="en-US" sz="2000" dirty="0" smtClean="0">
                <a:solidFill>
                  <a:srgbClr val="0033CC"/>
                </a:solidFill>
                <a:latin typeface="Times New Roman" pitchFamily="18" charset="0"/>
                <a:cs typeface="Times New Roman" pitchFamily="18" charset="0"/>
              </a:rPr>
              <a:t>.</a:t>
            </a:r>
          </a:p>
          <a:p>
            <a:pPr marL="342900" lvl="1" indent="-342900">
              <a:lnSpc>
                <a:spcPct val="120000"/>
              </a:lnSpc>
              <a:spcBef>
                <a:spcPts val="300"/>
              </a:spcBef>
            </a:pPr>
            <a:r>
              <a:rPr lang="en-US" sz="2000" dirty="0">
                <a:solidFill>
                  <a:srgbClr val="2F0765"/>
                </a:solidFill>
                <a:latin typeface="Times New Roman" pitchFamily="18" charset="0"/>
                <a:cs typeface="Times New Roman" pitchFamily="18" charset="0"/>
              </a:rPr>
              <a:t>Justified where the project management can be separated from operational management.</a:t>
            </a:r>
          </a:p>
          <a:p>
            <a:pPr marL="342900" lvl="1" indent="-342900">
              <a:lnSpc>
                <a:spcPct val="120000"/>
              </a:lnSpc>
              <a:spcBef>
                <a:spcPts val="300"/>
              </a:spcBef>
            </a:pPr>
            <a:endParaRPr lang="en-US" sz="2000" dirty="0">
              <a:solidFill>
                <a:schemeClr val="tx1"/>
              </a:solidFill>
              <a:latin typeface="Times New Roman" pitchFamily="18" charset="0"/>
              <a:cs typeface="Times New Roman" pitchFamily="18" charset="0"/>
            </a:endParaRPr>
          </a:p>
          <a:p>
            <a:endParaRPr lang="en-GB" dirty="0"/>
          </a:p>
        </p:txBody>
      </p:sp>
      <p:sp>
        <p:nvSpPr>
          <p:cNvPr id="9" name="Content Placeholder 8"/>
          <p:cNvSpPr>
            <a:spLocks noGrp="1"/>
          </p:cNvSpPr>
          <p:nvPr>
            <p:ph sz="quarter" idx="4"/>
          </p:nvPr>
        </p:nvSpPr>
        <p:spPr>
          <a:xfrm>
            <a:off x="4648200" y="2471383"/>
            <a:ext cx="4343400" cy="3822192"/>
          </a:xfrm>
        </p:spPr>
        <p:txBody>
          <a:bodyPr>
            <a:noAutofit/>
          </a:bodyPr>
          <a:lstStyle/>
          <a:p>
            <a:pPr marL="342900" lvl="1" indent="-342900" fontAlgn="base">
              <a:lnSpc>
                <a:spcPct val="130000"/>
              </a:lnSpc>
              <a:spcBef>
                <a:spcPts val="300"/>
              </a:spcBef>
            </a:pPr>
            <a:r>
              <a:rPr lang="en-GB" sz="1600" i="1" dirty="0">
                <a:solidFill>
                  <a:schemeClr val="tx1"/>
                </a:solidFill>
                <a:latin typeface="Times New Roman" pitchFamily="18" charset="0"/>
                <a:cs typeface="Times New Roman" pitchFamily="18" charset="0"/>
              </a:rPr>
              <a:t>Time.</a:t>
            </a:r>
            <a:r>
              <a:rPr lang="en-GB" sz="1600" dirty="0">
                <a:solidFill>
                  <a:schemeClr val="tx1"/>
                </a:solidFill>
                <a:latin typeface="Times New Roman" pitchFamily="18" charset="0"/>
                <a:cs typeface="Times New Roman" pitchFamily="18" charset="0"/>
              </a:rPr>
              <a:t> Owner-builder structure, in general, requires more time. </a:t>
            </a:r>
          </a:p>
          <a:p>
            <a:pPr marL="342900" lvl="1" indent="-342900" fontAlgn="base">
              <a:lnSpc>
                <a:spcPct val="130000"/>
              </a:lnSpc>
              <a:spcBef>
                <a:spcPts val="300"/>
              </a:spcBef>
            </a:pPr>
            <a:r>
              <a:rPr lang="en-GB" sz="1600" i="1" dirty="0">
                <a:solidFill>
                  <a:srgbClr val="0033CC"/>
                </a:solidFill>
                <a:latin typeface="Times New Roman" pitchFamily="18" charset="0"/>
                <a:cs typeface="Times New Roman" pitchFamily="18" charset="0"/>
              </a:rPr>
              <a:t>Quality Control.</a:t>
            </a:r>
            <a:r>
              <a:rPr lang="en-GB" sz="1600" dirty="0">
                <a:solidFill>
                  <a:srgbClr val="0033CC"/>
                </a:solidFill>
                <a:latin typeface="Times New Roman" pitchFamily="18" charset="0"/>
                <a:cs typeface="Times New Roman" pitchFamily="18" charset="0"/>
              </a:rPr>
              <a:t> Quality is difficult to maintain in such structures. </a:t>
            </a:r>
          </a:p>
          <a:p>
            <a:pPr marL="342900" lvl="1" indent="-342900" fontAlgn="base">
              <a:lnSpc>
                <a:spcPct val="130000"/>
              </a:lnSpc>
              <a:spcBef>
                <a:spcPts val="300"/>
              </a:spcBef>
            </a:pPr>
            <a:r>
              <a:rPr lang="en-GB" sz="1600" i="1" dirty="0">
                <a:solidFill>
                  <a:srgbClr val="7030A0"/>
                </a:solidFill>
                <a:latin typeface="Times New Roman" pitchFamily="18" charset="0"/>
                <a:cs typeface="Times New Roman" pitchFamily="18" charset="0"/>
              </a:rPr>
              <a:t>Getting Finance.</a:t>
            </a:r>
            <a:r>
              <a:rPr lang="en-GB" sz="1600" dirty="0">
                <a:solidFill>
                  <a:srgbClr val="7030A0"/>
                </a:solidFill>
                <a:latin typeface="Times New Roman" pitchFamily="18" charset="0"/>
                <a:cs typeface="Times New Roman" pitchFamily="18" charset="0"/>
              </a:rPr>
              <a:t> Most lenders will not provide construction loans if the builder is an Owner-Builder. There are some very good reasons for this such as most people’s lack of experience, a lack of financial control and the risk that a project will be halted due to family or other personal issues.</a:t>
            </a:r>
          </a:p>
          <a:p>
            <a:pPr marL="342900" lvl="1" indent="-342900">
              <a:lnSpc>
                <a:spcPct val="130000"/>
              </a:lnSpc>
              <a:spcBef>
                <a:spcPts val="300"/>
              </a:spcBef>
            </a:pPr>
            <a:endParaRPr lang="en-GB" sz="16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E964050B-6237-4A51-8D91-3999973097DF}" type="slidenum">
              <a:rPr lang="en-US" smtClean="0"/>
              <a:pPr/>
              <a:t>26</a:t>
            </a:fld>
            <a:endParaRPr lang="en-US"/>
          </a:p>
        </p:txBody>
      </p:sp>
      <p:sp>
        <p:nvSpPr>
          <p:cNvPr id="2" name="Title 1"/>
          <p:cNvSpPr>
            <a:spLocks noGrp="1"/>
          </p:cNvSpPr>
          <p:nvPr>
            <p:ph type="title"/>
          </p:nvPr>
        </p:nvSpPr>
        <p:spPr/>
        <p:txBody>
          <a:bodyPr>
            <a:noAutofit/>
          </a:bodyPr>
          <a:lstStyle/>
          <a:p>
            <a:r>
              <a:rPr lang="en-US" sz="2400" b="1" dirty="0"/>
              <a:t>Advantages and Disadvantages of </a:t>
            </a:r>
            <a:br>
              <a:rPr lang="en-US" sz="2400" b="1" dirty="0"/>
            </a:br>
            <a:r>
              <a:rPr lang="en-US" sz="2400" b="1" dirty="0" err="1" smtClean="0"/>
              <a:t>of</a:t>
            </a:r>
            <a:r>
              <a:rPr lang="en-US" sz="2400" b="1" dirty="0" smtClean="0"/>
              <a:t> </a:t>
            </a:r>
            <a:r>
              <a:rPr lang="en-US" sz="2400" b="1" dirty="0"/>
              <a:t>Owner-Builder </a:t>
            </a:r>
            <a:r>
              <a:rPr lang="en-US" sz="2400" b="1" dirty="0" smtClean="0"/>
              <a:t>Structure</a:t>
            </a:r>
            <a:endParaRPr lang="en-GB" sz="2400" dirty="0"/>
          </a:p>
        </p:txBody>
      </p:sp>
    </p:spTree>
    <p:extLst>
      <p:ext uri="{BB962C8B-B14F-4D97-AF65-F5344CB8AC3E}">
        <p14:creationId xmlns:p14="http://schemas.microsoft.com/office/powerpoint/2010/main" val="32961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smtClean="0"/>
              <a:t>Turn-key</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27</a:t>
            </a:fld>
            <a:endParaRPr lang="en-US"/>
          </a:p>
        </p:txBody>
      </p:sp>
      <p:sp>
        <p:nvSpPr>
          <p:cNvPr id="6" name="Content Placeholder 5"/>
          <p:cNvSpPr>
            <a:spLocks noGrp="1"/>
          </p:cNvSpPr>
          <p:nvPr>
            <p:ph sz="quarter" idx="1"/>
          </p:nvPr>
        </p:nvSpPr>
        <p:spPr>
          <a:xfrm>
            <a:off x="301752" y="1527048"/>
            <a:ext cx="8689848" cy="4572000"/>
          </a:xfrm>
        </p:spPr>
        <p:txBody>
          <a:bodyPr>
            <a:normAutofit/>
          </a:bodyPr>
          <a:lstStyle/>
          <a:p>
            <a:r>
              <a:rPr lang="en-GB" sz="2000" dirty="0">
                <a:solidFill>
                  <a:srgbClr val="000000"/>
                </a:solidFill>
                <a:latin typeface="Times New Roman" panose="02020603050405020304" pitchFamily="18" charset="0"/>
              </a:rPr>
              <a:t>Some owners wish to delegate all responsibilities of design and construction to outside consultants in a </a:t>
            </a:r>
            <a:r>
              <a:rPr lang="en-GB" sz="2000" i="1" dirty="0">
                <a:solidFill>
                  <a:srgbClr val="000000"/>
                </a:solidFill>
                <a:latin typeface="Times New Roman" panose="02020603050405020304" pitchFamily="18" charset="0"/>
              </a:rPr>
              <a:t>turnkey</a:t>
            </a:r>
            <a:r>
              <a:rPr lang="en-GB" sz="2000" dirty="0">
                <a:solidFill>
                  <a:srgbClr val="000000"/>
                </a:solidFill>
                <a:latin typeface="Times New Roman" panose="02020603050405020304" pitchFamily="18" charset="0"/>
              </a:rPr>
              <a:t> project arrangement. </a:t>
            </a:r>
            <a:endParaRPr lang="en-GB" sz="2000" dirty="0" smtClean="0">
              <a:solidFill>
                <a:srgbClr val="000000"/>
              </a:solidFill>
              <a:latin typeface="Times New Roman" panose="02020603050405020304" pitchFamily="18" charset="0"/>
            </a:endParaRPr>
          </a:p>
          <a:p>
            <a:r>
              <a:rPr lang="en-GB" sz="2000" dirty="0" smtClean="0">
                <a:solidFill>
                  <a:srgbClr val="2F0765"/>
                </a:solidFill>
                <a:latin typeface="Times New Roman" panose="02020603050405020304" pitchFamily="18" charset="0"/>
              </a:rPr>
              <a:t>A </a:t>
            </a:r>
            <a:r>
              <a:rPr lang="en-GB" sz="2000" dirty="0">
                <a:solidFill>
                  <a:srgbClr val="2F0765"/>
                </a:solidFill>
                <a:latin typeface="Times New Roman" panose="02020603050405020304" pitchFamily="18" charset="0"/>
              </a:rPr>
              <a:t>contractor agrees to provide the completed facility on the basis of performance specifications set forth by the owner. </a:t>
            </a:r>
          </a:p>
          <a:p>
            <a:r>
              <a:rPr lang="en-GB" sz="2000" dirty="0">
                <a:solidFill>
                  <a:srgbClr val="C00000"/>
                </a:solidFill>
                <a:latin typeface="Times New Roman" panose="02020603050405020304" pitchFamily="18" charset="0"/>
              </a:rPr>
              <a:t>This approach is the direct opposite of the owner-builder approach in which the owner wishes to retain the maximum amount of control for the design-construction process</a:t>
            </a:r>
            <a:endParaRPr lang="en-GB" sz="2000" dirty="0">
              <a:solidFill>
                <a:srgbClr val="C00000"/>
              </a:solidFill>
            </a:endParaRPr>
          </a:p>
        </p:txBody>
      </p:sp>
      <p:pic>
        <p:nvPicPr>
          <p:cNvPr id="8" name="Picture 4" descr="chart"/>
          <p:cNvPicPr>
            <a:picLocks noChangeAspect="1" noChangeArrowheads="1"/>
          </p:cNvPicPr>
          <p:nvPr/>
        </p:nvPicPr>
        <p:blipFill>
          <a:blip r:embed="rId2" cstate="print"/>
          <a:srcRect l="35567" t="3281" r="920" b="48717"/>
          <a:stretch>
            <a:fillRect/>
          </a:stretch>
        </p:blipFill>
        <p:spPr bwMode="auto">
          <a:xfrm>
            <a:off x="2895600" y="3581400"/>
            <a:ext cx="4539012" cy="2702925"/>
          </a:xfrm>
          <a:prstGeom prst="rect">
            <a:avLst/>
          </a:prstGeom>
          <a:noFill/>
          <a:ln w="9525">
            <a:noFill/>
            <a:miter lim="800000"/>
            <a:headEnd/>
            <a:tailEnd/>
          </a:ln>
        </p:spPr>
      </p:pic>
    </p:spTree>
    <p:extLst>
      <p:ext uri="{BB962C8B-B14F-4D97-AF65-F5344CB8AC3E}">
        <p14:creationId xmlns:p14="http://schemas.microsoft.com/office/powerpoint/2010/main" val="257986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Advantages</a:t>
            </a:r>
            <a:endParaRPr lang="en-GB" dirty="0"/>
          </a:p>
        </p:txBody>
      </p:sp>
      <p:sp>
        <p:nvSpPr>
          <p:cNvPr id="10" name="Text Placeholder 9"/>
          <p:cNvSpPr>
            <a:spLocks noGrp="1"/>
          </p:cNvSpPr>
          <p:nvPr>
            <p:ph type="body" sz="half" idx="3"/>
          </p:nvPr>
        </p:nvSpPr>
        <p:spPr/>
        <p:txBody>
          <a:bodyPr/>
          <a:lstStyle/>
          <a:p>
            <a:pPr algn="ctr"/>
            <a:r>
              <a:rPr lang="en-US" dirty="0" smtClean="0"/>
              <a:t>Disadvantages</a:t>
            </a:r>
            <a:endParaRPr lang="en-GB"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6" name="Content Placeholder 5"/>
          <p:cNvSpPr>
            <a:spLocks noGrp="1"/>
          </p:cNvSpPr>
          <p:nvPr>
            <p:ph sz="quarter" idx="2"/>
          </p:nvPr>
        </p:nvSpPr>
        <p:spPr/>
        <p:txBody>
          <a:bodyPr>
            <a:noAutofit/>
          </a:bodyPr>
          <a:lstStyle/>
          <a:p>
            <a:pPr marL="342900" lvl="1" indent="-342900">
              <a:lnSpc>
                <a:spcPct val="110000"/>
              </a:lnSpc>
              <a:spcBef>
                <a:spcPts val="200"/>
              </a:spcBef>
              <a:buFont typeface="+mj-lt"/>
              <a:buAutoNum type="arabicPeriod"/>
            </a:pPr>
            <a:r>
              <a:rPr lang="en-US" sz="1800" dirty="0">
                <a:solidFill>
                  <a:schemeClr val="tx1"/>
                </a:solidFill>
                <a:latin typeface="Times New Roman" pitchFamily="18" charset="0"/>
                <a:cs typeface="Times New Roman" pitchFamily="18" charset="0"/>
              </a:rPr>
              <a:t>Only one contract for the owner. </a:t>
            </a:r>
            <a:r>
              <a:rPr lang="en-US" sz="1800" dirty="0" smtClean="0">
                <a:solidFill>
                  <a:schemeClr val="tx1"/>
                </a:solidFill>
                <a:latin typeface="Times New Roman" pitchFamily="18" charset="0"/>
                <a:cs typeface="Times New Roman" pitchFamily="18" charset="0"/>
              </a:rPr>
              <a:t>Design</a:t>
            </a:r>
            <a:r>
              <a:rPr lang="en-US" sz="1800" dirty="0">
                <a:solidFill>
                  <a:schemeClr val="tx1"/>
                </a:solidFill>
                <a:latin typeface="Times New Roman" pitchFamily="18" charset="0"/>
                <a:cs typeface="Times New Roman" pitchFamily="18" charset="0"/>
              </a:rPr>
              <a:t>, construction, and know-how are furnished by a single organization.</a:t>
            </a:r>
          </a:p>
          <a:p>
            <a:pPr marL="342900" lvl="1" indent="-342900">
              <a:lnSpc>
                <a:spcPct val="110000"/>
              </a:lnSpc>
              <a:spcBef>
                <a:spcPts val="200"/>
              </a:spcBef>
              <a:buFont typeface="+mj-lt"/>
              <a:buAutoNum type="arabicPeriod"/>
            </a:pPr>
            <a:r>
              <a:rPr lang="en-US" sz="1800" dirty="0">
                <a:solidFill>
                  <a:schemeClr val="tx1"/>
                </a:solidFill>
                <a:latin typeface="Times New Roman" pitchFamily="18" charset="0"/>
                <a:cs typeface="Times New Roman" pitchFamily="18" charset="0"/>
              </a:rPr>
              <a:t>Minimal owner coordination -dealing with a single organization.</a:t>
            </a:r>
          </a:p>
          <a:p>
            <a:pPr marL="342900" lvl="1" indent="-342900">
              <a:lnSpc>
                <a:spcPct val="110000"/>
              </a:lnSpc>
              <a:spcBef>
                <a:spcPts val="200"/>
              </a:spcBef>
              <a:buFont typeface="+mj-lt"/>
              <a:buAutoNum type="arabicPeriod"/>
            </a:pPr>
            <a:r>
              <a:rPr lang="en-US" sz="1800" dirty="0">
                <a:solidFill>
                  <a:schemeClr val="tx1"/>
                </a:solidFill>
                <a:latin typeface="Times New Roman" pitchFamily="18" charset="0"/>
                <a:cs typeface="Times New Roman" pitchFamily="18" charset="0"/>
              </a:rPr>
              <a:t>Appropriate for unknowledgeable owner.</a:t>
            </a:r>
          </a:p>
          <a:p>
            <a:pPr marL="342900" lvl="1" indent="-342900">
              <a:lnSpc>
                <a:spcPct val="110000"/>
              </a:lnSpc>
              <a:spcBef>
                <a:spcPts val="200"/>
              </a:spcBef>
              <a:buFont typeface="+mj-lt"/>
              <a:buAutoNum type="arabicPeriod"/>
            </a:pPr>
            <a:r>
              <a:rPr lang="en-US" sz="1800" dirty="0">
                <a:solidFill>
                  <a:schemeClr val="tx1"/>
                </a:solidFill>
                <a:latin typeface="Times New Roman" pitchFamily="18" charset="0"/>
                <a:cs typeface="Times New Roman" pitchFamily="18" charset="0"/>
              </a:rPr>
              <a:t>Design-construct time can be reduced through using phased construction.</a:t>
            </a:r>
          </a:p>
          <a:p>
            <a:pPr marL="342900" lvl="1" indent="-342900">
              <a:lnSpc>
                <a:spcPct val="110000"/>
              </a:lnSpc>
              <a:spcBef>
                <a:spcPts val="200"/>
              </a:spcBef>
              <a:buFont typeface="+mj-lt"/>
              <a:buAutoNum type="arabicPeriod"/>
            </a:pPr>
            <a:r>
              <a:rPr lang="en-US" sz="1800" dirty="0">
                <a:solidFill>
                  <a:schemeClr val="tx1"/>
                </a:solidFill>
                <a:latin typeface="Times New Roman" pitchFamily="18" charset="0"/>
                <a:cs typeface="Times New Roman" pitchFamily="18" charset="0"/>
              </a:rPr>
              <a:t>Construction expertise can be utilized during design phased construction.</a:t>
            </a:r>
          </a:p>
          <a:p>
            <a:pPr marL="342900" lvl="1" indent="-342900">
              <a:lnSpc>
                <a:spcPct val="110000"/>
              </a:lnSpc>
              <a:spcBef>
                <a:spcPts val="200"/>
              </a:spcBef>
              <a:buFont typeface="+mj-lt"/>
              <a:buAutoNum type="arabicPeriod"/>
            </a:pPr>
            <a:r>
              <a:rPr lang="en-US" sz="1800" dirty="0">
                <a:solidFill>
                  <a:schemeClr val="tx1"/>
                </a:solidFill>
                <a:latin typeface="Times New Roman" pitchFamily="18" charset="0"/>
                <a:cs typeface="Times New Roman" pitchFamily="18" charset="0"/>
              </a:rPr>
              <a:t>Change orders are easy to handle. </a:t>
            </a:r>
          </a:p>
        </p:txBody>
      </p:sp>
      <p:sp>
        <p:nvSpPr>
          <p:cNvPr id="11" name="Content Placeholder 10"/>
          <p:cNvSpPr>
            <a:spLocks noGrp="1"/>
          </p:cNvSpPr>
          <p:nvPr>
            <p:ph sz="quarter" idx="4"/>
          </p:nvPr>
        </p:nvSpPr>
        <p:spPr/>
        <p:txBody>
          <a:bodyPr>
            <a:normAutofit/>
          </a:bodyPr>
          <a:lstStyle/>
          <a:p>
            <a:pPr marL="263525" lvl="1" indent="-263525">
              <a:lnSpc>
                <a:spcPct val="110000"/>
              </a:lnSpc>
              <a:spcBef>
                <a:spcPts val="200"/>
              </a:spcBef>
              <a:buFontTx/>
              <a:buAutoNum type="arabicPeriod"/>
            </a:pPr>
            <a:r>
              <a:rPr lang="en-US" sz="2000" dirty="0">
                <a:solidFill>
                  <a:schemeClr val="tx1"/>
                </a:solidFill>
                <a:latin typeface="Times New Roman" pitchFamily="18" charset="0"/>
                <a:cs typeface="Times New Roman" pitchFamily="18" charset="0"/>
              </a:rPr>
              <a:t>Usually cost cannot be determined before construction.</a:t>
            </a:r>
          </a:p>
          <a:p>
            <a:pPr marL="263525" lvl="1" indent="-263525">
              <a:lnSpc>
                <a:spcPct val="110000"/>
              </a:lnSpc>
              <a:spcBef>
                <a:spcPts val="200"/>
              </a:spcBef>
              <a:buFontTx/>
              <a:buAutoNum type="arabicPeriod"/>
            </a:pPr>
            <a:r>
              <a:rPr lang="en-US" sz="2000" dirty="0">
                <a:solidFill>
                  <a:schemeClr val="tx1"/>
                </a:solidFill>
                <a:latin typeface="Times New Roman" pitchFamily="18" charset="0"/>
                <a:cs typeface="Times New Roman" pitchFamily="18" charset="0"/>
              </a:rPr>
              <a:t>If the project cost is fixed price, the overall quality and performance may be affected to ensure profit.</a:t>
            </a:r>
          </a:p>
          <a:p>
            <a:pPr marL="263525" lvl="1" indent="-263525">
              <a:lnSpc>
                <a:spcPct val="110000"/>
              </a:lnSpc>
              <a:spcBef>
                <a:spcPts val="200"/>
              </a:spcBef>
              <a:buFontTx/>
              <a:buAutoNum type="arabicPeriod"/>
            </a:pPr>
            <a:r>
              <a:rPr lang="en-US" sz="2000" dirty="0">
                <a:solidFill>
                  <a:schemeClr val="tx1"/>
                </a:solidFill>
                <a:latin typeface="Times New Roman" pitchFamily="18" charset="0"/>
                <a:cs typeface="Times New Roman" pitchFamily="18" charset="0"/>
              </a:rPr>
              <a:t>The owner may not be informed if there is a design or construction problems that may affect the schedule or the cost</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E964050B-6237-4A51-8D91-3999973097DF}" type="slidenum">
              <a:rPr lang="en-US" smtClean="0"/>
              <a:pPr/>
              <a:t>28</a:t>
            </a:fld>
            <a:endParaRPr lang="en-US"/>
          </a:p>
        </p:txBody>
      </p:sp>
      <p:sp>
        <p:nvSpPr>
          <p:cNvPr id="7" name="Title 6"/>
          <p:cNvSpPr>
            <a:spLocks noGrp="1"/>
          </p:cNvSpPr>
          <p:nvPr>
            <p:ph type="title"/>
          </p:nvPr>
        </p:nvSpPr>
        <p:spPr/>
        <p:txBody>
          <a:bodyPr>
            <a:noAutofit/>
          </a:bodyPr>
          <a:lstStyle/>
          <a:p>
            <a:r>
              <a:rPr lang="en-US" sz="2400" b="1" dirty="0" smtClean="0"/>
              <a:t>Advantages and Disadvantages of Turn-key Structure</a:t>
            </a:r>
            <a:endParaRPr lang="en-GB" sz="2400" b="1" dirty="0"/>
          </a:p>
        </p:txBody>
      </p:sp>
    </p:spTree>
    <p:extLst>
      <p:ext uri="{BB962C8B-B14F-4D97-AF65-F5344CB8AC3E}">
        <p14:creationId xmlns:p14="http://schemas.microsoft.com/office/powerpoint/2010/main" val="41712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 calcmode="lin" valueType="num">
                                      <p:cBhvr additive="base">
                                        <p:cTn id="3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 calcmode="lin" valueType="num">
                                      <p:cBhvr additive="base">
                                        <p:cTn id="4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smtClean="0"/>
              <a:t>Professional Construction Manager</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29</a:t>
            </a:fld>
            <a:endParaRPr lang="en-US"/>
          </a:p>
        </p:txBody>
      </p:sp>
      <p:sp>
        <p:nvSpPr>
          <p:cNvPr id="2" name="Content Placeholder 1"/>
          <p:cNvSpPr>
            <a:spLocks noGrp="1"/>
          </p:cNvSpPr>
          <p:nvPr>
            <p:ph sz="quarter" idx="1"/>
          </p:nvPr>
        </p:nvSpPr>
        <p:spPr/>
        <p:txBody>
          <a:bodyPr>
            <a:normAutofit/>
          </a:bodyPr>
          <a:lstStyle/>
          <a:p>
            <a:r>
              <a:rPr lang="en-GB" sz="1800" dirty="0">
                <a:solidFill>
                  <a:srgbClr val="0033CC"/>
                </a:solidFill>
                <a:latin typeface="Times New Roman" panose="02020603050405020304" pitchFamily="18" charset="0"/>
                <a:cs typeface="Times New Roman" panose="02020603050405020304" pitchFamily="18" charset="0"/>
              </a:rPr>
              <a:t>Professional construction management refers to a project management team consisting of a professional construction manager and other participants who will carry out the tasks of project planning, design and construction in an integrated manner. </a:t>
            </a:r>
            <a:endParaRPr lang="en-GB" sz="1800" dirty="0" smtClean="0">
              <a:solidFill>
                <a:srgbClr val="0033CC"/>
              </a:solidFill>
              <a:latin typeface="Times New Roman" panose="02020603050405020304" pitchFamily="18" charset="0"/>
              <a:cs typeface="Times New Roman" panose="02020603050405020304" pitchFamily="18" charset="0"/>
            </a:endParaRPr>
          </a:p>
          <a:p>
            <a:r>
              <a:rPr lang="en-GB" sz="1800" dirty="0" smtClean="0">
                <a:solidFill>
                  <a:srgbClr val="2F0765"/>
                </a:solidFill>
                <a:latin typeface="Times New Roman" panose="02020603050405020304" pitchFamily="18" charset="0"/>
                <a:cs typeface="Times New Roman" panose="02020603050405020304" pitchFamily="18" charset="0"/>
              </a:rPr>
              <a:t>A </a:t>
            </a:r>
            <a:r>
              <a:rPr lang="en-GB" sz="1800" dirty="0">
                <a:solidFill>
                  <a:srgbClr val="2F0765"/>
                </a:solidFill>
                <a:latin typeface="Times New Roman" panose="02020603050405020304" pitchFamily="18" charset="0"/>
                <a:cs typeface="Times New Roman" panose="02020603050405020304" pitchFamily="18" charset="0"/>
              </a:rPr>
              <a:t>professional construction manager is a firm specialized in the practice of professional construction management which includes</a:t>
            </a:r>
            <a:r>
              <a:rPr lang="en-GB" sz="1800" dirty="0" smtClean="0">
                <a:solidFill>
                  <a:srgbClr val="2F0765"/>
                </a:solidFill>
                <a:latin typeface="Times New Roman" panose="02020603050405020304" pitchFamily="18" charset="0"/>
                <a:cs typeface="Times New Roman" panose="02020603050405020304" pitchFamily="18" charset="0"/>
              </a:rPr>
              <a:t>:</a:t>
            </a:r>
          </a:p>
          <a:p>
            <a:pPr lvl="1"/>
            <a:r>
              <a:rPr lang="en-GB" sz="1800" dirty="0">
                <a:latin typeface="Times New Roman" panose="02020603050405020304" pitchFamily="18" charset="0"/>
                <a:cs typeface="Times New Roman" panose="02020603050405020304" pitchFamily="18" charset="0"/>
              </a:rPr>
              <a:t>Work with owner and the A/E firms from the beginning and make recommendations on design improvements, construction technology, schedules and construction economy.</a:t>
            </a:r>
          </a:p>
          <a:p>
            <a:pPr lvl="1"/>
            <a:r>
              <a:rPr lang="en-GB" sz="1800" dirty="0">
                <a:latin typeface="Times New Roman" panose="02020603050405020304" pitchFamily="18" charset="0"/>
                <a:cs typeface="Times New Roman" panose="02020603050405020304" pitchFamily="18" charset="0"/>
              </a:rPr>
              <a:t>Propose design and construction alternatives if appropriate, and </a:t>
            </a:r>
            <a:r>
              <a:rPr lang="en-GB" sz="1800" dirty="0" err="1">
                <a:latin typeface="Times New Roman" panose="02020603050405020304" pitchFamily="18" charset="0"/>
                <a:cs typeface="Times New Roman" panose="02020603050405020304" pitchFamily="18" charset="0"/>
              </a:rPr>
              <a:t>analyze</a:t>
            </a:r>
            <a:r>
              <a:rPr lang="en-GB" sz="1800" dirty="0">
                <a:latin typeface="Times New Roman" panose="02020603050405020304" pitchFamily="18" charset="0"/>
                <a:cs typeface="Times New Roman" panose="02020603050405020304" pitchFamily="18" charset="0"/>
              </a:rPr>
              <a:t> the effects of the alternatives on the project cost and schedule.</a:t>
            </a:r>
          </a:p>
          <a:p>
            <a:pPr lvl="1"/>
            <a:r>
              <a:rPr lang="en-GB" sz="1800" dirty="0">
                <a:latin typeface="Times New Roman" panose="02020603050405020304" pitchFamily="18" charset="0"/>
                <a:cs typeface="Times New Roman" panose="02020603050405020304" pitchFamily="18" charset="0"/>
              </a:rPr>
              <a:t>Monitor subsequent development of the </a:t>
            </a:r>
            <a:r>
              <a:rPr lang="en-GB" sz="1800" dirty="0" smtClean="0">
                <a:latin typeface="Times New Roman" panose="02020603050405020304" pitchFamily="18" charset="0"/>
                <a:cs typeface="Times New Roman" panose="02020603050405020304" pitchFamily="18" charset="0"/>
              </a:rPr>
              <a:t>project</a:t>
            </a:r>
            <a:endParaRPr lang="en-GB" sz="1800" dirty="0">
              <a:latin typeface="Times New Roman" panose="02020603050405020304" pitchFamily="18" charset="0"/>
              <a:cs typeface="Times New Roman" panose="02020603050405020304" pitchFamily="18" charset="0"/>
            </a:endParaRPr>
          </a:p>
          <a:p>
            <a:pPr lvl="1"/>
            <a:r>
              <a:rPr lang="en-GB" sz="1800" dirty="0">
                <a:latin typeface="Times New Roman" panose="02020603050405020304" pitchFamily="18" charset="0"/>
                <a:cs typeface="Times New Roman" panose="02020603050405020304" pitchFamily="18" charset="0"/>
              </a:rPr>
              <a:t>Coordinate procurement of material and equipment and the work of all construction </a:t>
            </a:r>
            <a:r>
              <a:rPr lang="en-GB" sz="1800" dirty="0" smtClean="0">
                <a:latin typeface="Times New Roman" panose="02020603050405020304" pitchFamily="18" charset="0"/>
                <a:cs typeface="Times New Roman" panose="02020603050405020304" pitchFamily="18" charset="0"/>
              </a:rPr>
              <a:t>contractors</a:t>
            </a:r>
          </a:p>
          <a:p>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 of the Present lecture</a:t>
            </a:r>
            <a:endParaRPr lang="en-US" b="1" dirty="0"/>
          </a:p>
        </p:txBody>
      </p:sp>
      <p:sp>
        <p:nvSpPr>
          <p:cNvPr id="3" name="Date Placeholder 2"/>
          <p:cNvSpPr>
            <a:spLocks noGrp="1"/>
          </p:cNvSpPr>
          <p:nvPr>
            <p:ph type="dt" sz="half" idx="10"/>
          </p:nvPr>
        </p:nvSpPr>
        <p:spPr/>
        <p:txBody>
          <a:bodyPr/>
          <a:lstStyle/>
          <a:p>
            <a:fld id="{B78C10FE-6EE9-493E-B516-EB0A1ACDAF08}"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3</a:t>
            </a:fld>
            <a:endParaRPr lang="en-US"/>
          </a:p>
        </p:txBody>
      </p:sp>
      <p:sp>
        <p:nvSpPr>
          <p:cNvPr id="6" name="Content Placeholder 5"/>
          <p:cNvSpPr>
            <a:spLocks noGrp="1"/>
          </p:cNvSpPr>
          <p:nvPr>
            <p:ph sz="quarter" idx="1"/>
          </p:nvPr>
        </p:nvSpPr>
        <p:spPr/>
        <p:txBody>
          <a:bodyPr>
            <a:normAutofit/>
          </a:bodyPr>
          <a:lstStyle/>
          <a:p>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To learn the ways through which organizational structure are defined</a:t>
            </a:r>
          </a:p>
          <a:p>
            <a:r>
              <a:rPr lang="en-US" sz="2800" dirty="0">
                <a:solidFill>
                  <a:srgbClr val="2F0765"/>
                </a:solidFill>
                <a:latin typeface="Times New Roman" panose="02020603050405020304" pitchFamily="18" charset="0"/>
                <a:cs typeface="Times New Roman" panose="02020603050405020304" pitchFamily="18" charset="0"/>
              </a:rPr>
              <a:t>To explain the </a:t>
            </a:r>
            <a:r>
              <a:rPr lang="en-US" sz="2800" dirty="0" smtClean="0">
                <a:solidFill>
                  <a:srgbClr val="2F0765"/>
                </a:solidFill>
                <a:latin typeface="Times New Roman" panose="02020603050405020304" pitchFamily="18" charset="0"/>
                <a:cs typeface="Times New Roman" panose="02020603050405020304" pitchFamily="18" charset="0"/>
              </a:rPr>
              <a:t>popular structures </a:t>
            </a:r>
            <a:r>
              <a:rPr lang="en-US" sz="2800" dirty="0">
                <a:solidFill>
                  <a:srgbClr val="2F0765"/>
                </a:solidFill>
                <a:latin typeface="Times New Roman" panose="02020603050405020304" pitchFamily="18" charset="0"/>
                <a:cs typeface="Times New Roman" panose="02020603050405020304" pitchFamily="18" charset="0"/>
              </a:rPr>
              <a:t>of </a:t>
            </a:r>
            <a:r>
              <a:rPr lang="en-US" sz="2800" dirty="0" smtClean="0">
                <a:solidFill>
                  <a:srgbClr val="2F0765"/>
                </a:solidFill>
                <a:latin typeface="Times New Roman" panose="02020603050405020304" pitchFamily="18" charset="0"/>
                <a:cs typeface="Times New Roman" panose="02020603050405020304" pitchFamily="18" charset="0"/>
              </a:rPr>
              <a:t>contractual relationship </a:t>
            </a:r>
            <a:r>
              <a:rPr lang="en-US" sz="2800" dirty="0">
                <a:solidFill>
                  <a:srgbClr val="2F0765"/>
                </a:solidFill>
                <a:latin typeface="Times New Roman" panose="02020603050405020304" pitchFamily="18" charset="0"/>
                <a:cs typeface="Times New Roman" panose="02020603050405020304" pitchFamily="18" charset="0"/>
              </a:rPr>
              <a:t>between the </a:t>
            </a:r>
            <a:r>
              <a:rPr lang="en-US" sz="2800" dirty="0" smtClean="0">
                <a:solidFill>
                  <a:srgbClr val="2F0765"/>
                </a:solidFill>
                <a:latin typeface="Times New Roman" panose="02020603050405020304" pitchFamily="18" charset="0"/>
                <a:cs typeface="Times New Roman" panose="02020603050405020304" pitchFamily="18" charset="0"/>
              </a:rPr>
              <a:t>project participants</a:t>
            </a:r>
            <a:endParaRPr lang="en-US" altLang="en-US" sz="2800" dirty="0">
              <a:solidFill>
                <a:srgbClr val="2F0765"/>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6D9F-A4EE-4B23-AD30-37827965470E}" type="datetime4">
              <a:rPr lang="en-US" smtClean="0"/>
              <a:t>November 29, 2016</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30</a:t>
            </a:fld>
            <a:endParaRPr lang="en-US"/>
          </a:p>
        </p:txBody>
      </p:sp>
      <p:pic>
        <p:nvPicPr>
          <p:cNvPr id="5" name="Picture 4" descr="chart"/>
          <p:cNvPicPr>
            <a:picLocks noChangeAspect="1" noChangeArrowheads="1"/>
          </p:cNvPicPr>
          <p:nvPr/>
        </p:nvPicPr>
        <p:blipFill>
          <a:blip r:embed="rId2" cstate="print"/>
          <a:srcRect l="36131" t="53842" r="920"/>
          <a:stretch>
            <a:fillRect/>
          </a:stretch>
        </p:blipFill>
        <p:spPr bwMode="auto">
          <a:xfrm>
            <a:off x="533400" y="762000"/>
            <a:ext cx="7959642" cy="5257800"/>
          </a:xfrm>
          <a:prstGeom prst="rect">
            <a:avLst/>
          </a:prstGeom>
          <a:noFill/>
          <a:ln w="9525">
            <a:noFill/>
            <a:miter lim="800000"/>
            <a:headEnd/>
            <a:tailEnd/>
          </a:ln>
        </p:spPr>
      </p:pic>
    </p:spTree>
    <p:extLst>
      <p:ext uri="{BB962C8B-B14F-4D97-AF65-F5344CB8AC3E}">
        <p14:creationId xmlns:p14="http://schemas.microsoft.com/office/powerpoint/2010/main" val="105371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pPr algn="ctr"/>
            <a:r>
              <a:rPr lang="en-US" dirty="0" smtClean="0"/>
              <a:t>Advantages</a:t>
            </a:r>
            <a:endParaRPr lang="en-GB" dirty="0"/>
          </a:p>
        </p:txBody>
      </p:sp>
      <p:sp>
        <p:nvSpPr>
          <p:cNvPr id="8" name="Text Placeholder 7"/>
          <p:cNvSpPr>
            <a:spLocks noGrp="1"/>
          </p:cNvSpPr>
          <p:nvPr>
            <p:ph type="body" sz="half" idx="3"/>
          </p:nvPr>
        </p:nvSpPr>
        <p:spPr/>
        <p:txBody>
          <a:bodyPr/>
          <a:lstStyle/>
          <a:p>
            <a:pPr algn="ctr"/>
            <a:r>
              <a:rPr lang="en-US" dirty="0" smtClean="0"/>
              <a:t>Disadvantages</a:t>
            </a:r>
            <a:endParaRPr lang="en-GB" dirty="0"/>
          </a:p>
        </p:txBody>
      </p:sp>
      <p:sp>
        <p:nvSpPr>
          <p:cNvPr id="2" name="Date Placeholder 1"/>
          <p:cNvSpPr>
            <a:spLocks noGrp="1"/>
          </p:cNvSpPr>
          <p:nvPr>
            <p:ph type="dt" sz="half" idx="10"/>
          </p:nvPr>
        </p:nvSpPr>
        <p:spPr/>
        <p:txBody>
          <a:bodyPr/>
          <a:lstStyle/>
          <a:p>
            <a:fld id="{B8CC6D9F-A4EE-4B23-AD30-37827965470E}" type="datetime4">
              <a:rPr lang="en-US" smtClean="0"/>
              <a:t>November 29, 2016</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6" name="Content Placeholder 5"/>
          <p:cNvSpPr>
            <a:spLocks noGrp="1"/>
          </p:cNvSpPr>
          <p:nvPr>
            <p:ph sz="quarter" idx="2"/>
          </p:nvPr>
        </p:nvSpPr>
        <p:spPr/>
        <p:txBody>
          <a:bodyPr>
            <a:normAutofit fontScale="85000" lnSpcReduction="20000"/>
          </a:bodyPr>
          <a:lstStyle/>
          <a:p>
            <a:pPr marL="274320" lvl="1">
              <a:buClr>
                <a:schemeClr val="accent1"/>
              </a:buClr>
              <a:buSzPct val="85000"/>
              <a:buFont typeface="Wingdings 2"/>
              <a:buChar char=""/>
            </a:pPr>
            <a:r>
              <a:rPr lang="en-US" sz="1800" dirty="0">
                <a:solidFill>
                  <a:schemeClr val="tx1"/>
                </a:solidFill>
                <a:latin typeface="Times New Roman" pitchFamily="18" charset="0"/>
                <a:cs typeface="Times New Roman" pitchFamily="18" charset="0"/>
              </a:rPr>
              <a:t>Special construction skills may be utilized at all stages of the project with no conflicts of interest between the owner and the designer</a:t>
            </a:r>
            <a:r>
              <a:rPr lang="en-US" sz="1800" dirty="0" smtClean="0">
                <a:solidFill>
                  <a:schemeClr val="tx1"/>
                </a:solidFill>
                <a:latin typeface="Times New Roman" pitchFamily="18" charset="0"/>
                <a:cs typeface="Times New Roman" pitchFamily="18" charset="0"/>
              </a:rPr>
              <a:t>.</a:t>
            </a:r>
          </a:p>
          <a:p>
            <a:pPr marL="274320" lvl="1">
              <a:buClr>
                <a:schemeClr val="accent1"/>
              </a:buClr>
              <a:buSzPct val="85000"/>
              <a:buFont typeface="Wingdings 2"/>
              <a:buChar char=""/>
            </a:pPr>
            <a:r>
              <a:rPr lang="en-US" sz="1800" dirty="0">
                <a:solidFill>
                  <a:srgbClr val="0033CC"/>
                </a:solidFill>
                <a:latin typeface="Times New Roman" pitchFamily="18" charset="0"/>
                <a:cs typeface="Times New Roman" pitchFamily="18" charset="0"/>
              </a:rPr>
              <a:t>Independent evaluation of costs, schedules, and overall construction performance, including similar evaluation for changes or modifications helps assure decisions in the best interest of the owner</a:t>
            </a:r>
            <a:r>
              <a:rPr lang="en-US" sz="1800" dirty="0" smtClean="0">
                <a:solidFill>
                  <a:srgbClr val="0033CC"/>
                </a:solidFill>
                <a:latin typeface="Times New Roman" pitchFamily="18" charset="0"/>
                <a:cs typeface="Times New Roman" pitchFamily="18" charset="0"/>
              </a:rPr>
              <a:t>.</a:t>
            </a:r>
          </a:p>
          <a:p>
            <a:pPr marL="274320" lvl="1">
              <a:buClr>
                <a:schemeClr val="accent1"/>
              </a:buClr>
              <a:buSzPct val="85000"/>
              <a:buFont typeface="Wingdings 2"/>
              <a:buChar char=""/>
            </a:pPr>
            <a:r>
              <a:rPr lang="en-US" sz="1800" dirty="0">
                <a:solidFill>
                  <a:srgbClr val="7030A0"/>
                </a:solidFill>
                <a:latin typeface="Times New Roman" pitchFamily="18" charset="0"/>
                <a:cs typeface="Times New Roman" pitchFamily="18" charset="0"/>
              </a:rPr>
              <a:t>Full-time coordination between design and the construction contractors is available</a:t>
            </a:r>
            <a:r>
              <a:rPr lang="en-US" sz="1800" dirty="0" smtClean="0">
                <a:solidFill>
                  <a:srgbClr val="7030A0"/>
                </a:solidFill>
                <a:latin typeface="Times New Roman" pitchFamily="18" charset="0"/>
                <a:cs typeface="Times New Roman" pitchFamily="18" charset="0"/>
              </a:rPr>
              <a:t>.</a:t>
            </a:r>
          </a:p>
          <a:p>
            <a:pPr marL="274320" lvl="1">
              <a:buClr>
                <a:schemeClr val="accent1"/>
              </a:buClr>
              <a:buSzPct val="85000"/>
              <a:buFont typeface="Wingdings 2"/>
              <a:buChar char=""/>
            </a:pPr>
            <a:r>
              <a:rPr lang="en-US" sz="1800" dirty="0">
                <a:solidFill>
                  <a:srgbClr val="002060"/>
                </a:solidFill>
                <a:latin typeface="Times New Roman" pitchFamily="18" charset="0"/>
                <a:cs typeface="Times New Roman" pitchFamily="18" charset="0"/>
              </a:rPr>
              <a:t>Minimum design-construction time can be achieved through use of phased construction</a:t>
            </a:r>
            <a:r>
              <a:rPr lang="en-US" sz="1800" dirty="0" smtClean="0">
                <a:solidFill>
                  <a:srgbClr val="002060"/>
                </a:solidFill>
                <a:latin typeface="Times New Roman" pitchFamily="18" charset="0"/>
                <a:cs typeface="Times New Roman" pitchFamily="18" charset="0"/>
              </a:rPr>
              <a:t>.</a:t>
            </a:r>
          </a:p>
          <a:p>
            <a:pPr marL="274320" lvl="1">
              <a:buClr>
                <a:schemeClr val="accent1"/>
              </a:buClr>
              <a:buSzPct val="85000"/>
              <a:buFont typeface="Wingdings 2"/>
              <a:buChar char=""/>
            </a:pPr>
            <a:r>
              <a:rPr lang="en-US" sz="1800" dirty="0">
                <a:solidFill>
                  <a:schemeClr val="accent5">
                    <a:lumMod val="75000"/>
                  </a:schemeClr>
                </a:solidFill>
                <a:latin typeface="Times New Roman" pitchFamily="18" charset="0"/>
                <a:cs typeface="Times New Roman" pitchFamily="18" charset="0"/>
              </a:rPr>
              <a:t>The professional construction manager approach allows price competition from local contractors akin to the traditional lump-sum or unit-price methods</a:t>
            </a:r>
            <a:r>
              <a:rPr lang="en-US" sz="1800" dirty="0" smtClean="0">
                <a:solidFill>
                  <a:schemeClr val="accent5">
                    <a:lumMod val="75000"/>
                  </a:schemeClr>
                </a:solidFill>
                <a:latin typeface="Times New Roman" pitchFamily="18" charset="0"/>
                <a:cs typeface="Times New Roman" pitchFamily="18" charset="0"/>
              </a:rPr>
              <a:t>.</a:t>
            </a:r>
          </a:p>
          <a:p>
            <a:pPr marL="274320" lvl="1">
              <a:buClr>
                <a:schemeClr val="accent1"/>
              </a:buClr>
              <a:buSzPct val="85000"/>
              <a:buFont typeface="Wingdings 2"/>
              <a:buChar char=""/>
            </a:pPr>
            <a:r>
              <a:rPr lang="en-US" sz="1800" dirty="0">
                <a:solidFill>
                  <a:schemeClr val="tx1"/>
                </a:solidFill>
                <a:latin typeface="Times New Roman" pitchFamily="18" charset="0"/>
                <a:cs typeface="Times New Roman" pitchFamily="18" charset="0"/>
              </a:rPr>
              <a:t>Significant opportunities are provided for value engineering in the design, bidding, and award phases.</a:t>
            </a:r>
          </a:p>
          <a:p>
            <a:pPr marL="0" lvl="1" indent="0">
              <a:buClr>
                <a:schemeClr val="accent1"/>
              </a:buClr>
              <a:buSzPct val="85000"/>
              <a:buNone/>
            </a:pPr>
            <a:endParaRPr lang="en-US" sz="1800" dirty="0">
              <a:solidFill>
                <a:schemeClr val="tx1"/>
              </a:solidFill>
              <a:latin typeface="Times New Roman" pitchFamily="18" charset="0"/>
              <a:cs typeface="Times New Roman" pitchFamily="18" charset="0"/>
            </a:endParaRPr>
          </a:p>
          <a:p>
            <a:pPr marL="274320" lvl="1">
              <a:buClr>
                <a:schemeClr val="accent1"/>
              </a:buClr>
              <a:buSzPct val="85000"/>
              <a:buFont typeface="Wingdings 2"/>
              <a:buChar char=""/>
            </a:pPr>
            <a:endParaRPr lang="en-US" sz="1800" dirty="0">
              <a:solidFill>
                <a:schemeClr val="tx1"/>
              </a:solidFill>
              <a:latin typeface="Times New Roman" pitchFamily="18" charset="0"/>
              <a:cs typeface="Times New Roman" pitchFamily="18" charset="0"/>
            </a:endParaRPr>
          </a:p>
          <a:p>
            <a:pPr marL="274320" lvl="1">
              <a:buClr>
                <a:schemeClr val="accent1"/>
              </a:buClr>
              <a:buSzPct val="85000"/>
              <a:buFont typeface="Wingdings 2"/>
              <a:buChar char=""/>
            </a:pPr>
            <a:endParaRPr lang="en-US" sz="1800" dirty="0">
              <a:solidFill>
                <a:schemeClr val="tx1"/>
              </a:solidFill>
              <a:latin typeface="Times New Roman" pitchFamily="18" charset="0"/>
              <a:cs typeface="Times New Roman" pitchFamily="18" charset="0"/>
            </a:endParaRPr>
          </a:p>
          <a:p>
            <a:pPr marL="274320" lvl="1">
              <a:buClr>
                <a:schemeClr val="accent1"/>
              </a:buClr>
              <a:buSzPct val="85000"/>
              <a:buFont typeface="Wingdings 2"/>
              <a:buChar char=""/>
            </a:pPr>
            <a:endParaRPr lang="en-US" sz="1800" dirty="0">
              <a:solidFill>
                <a:schemeClr val="tx1"/>
              </a:solidFill>
              <a:latin typeface="Times New Roman" pitchFamily="18" charset="0"/>
              <a:cs typeface="Times New Roman" pitchFamily="18" charset="0"/>
            </a:endParaRPr>
          </a:p>
          <a:p>
            <a:pPr marL="274320" lvl="1">
              <a:buClr>
                <a:schemeClr val="accent1"/>
              </a:buClr>
              <a:buSzPct val="85000"/>
              <a:buFont typeface="Wingdings 2"/>
              <a:buChar char=""/>
            </a:pPr>
            <a:endParaRPr lang="en-US" sz="1800" dirty="0">
              <a:solidFill>
                <a:schemeClr val="tx1"/>
              </a:solidFill>
              <a:latin typeface="Times New Roman" pitchFamily="18" charset="0"/>
              <a:cs typeface="Times New Roman" pitchFamily="18" charset="0"/>
            </a:endParaRPr>
          </a:p>
          <a:p>
            <a:endParaRPr lang="en-GB" dirty="0"/>
          </a:p>
        </p:txBody>
      </p:sp>
      <p:sp>
        <p:nvSpPr>
          <p:cNvPr id="9" name="Content Placeholder 8"/>
          <p:cNvSpPr>
            <a:spLocks noGrp="1"/>
          </p:cNvSpPr>
          <p:nvPr>
            <p:ph sz="quarter" idx="4"/>
          </p:nvPr>
        </p:nvSpPr>
        <p:spPr/>
        <p:txBody>
          <a:bodyPr>
            <a:normAutofit fontScale="85000" lnSpcReduction="20000"/>
          </a:bodyPr>
          <a:lstStyle/>
          <a:p>
            <a:pPr marL="274320" lvl="1">
              <a:buClr>
                <a:schemeClr val="accent1"/>
              </a:buClr>
              <a:buSzPct val="85000"/>
              <a:buFont typeface="Wingdings 2"/>
              <a:buChar char=""/>
            </a:pPr>
            <a:r>
              <a:rPr lang="en-GB" sz="2400" dirty="0">
                <a:solidFill>
                  <a:schemeClr val="tx1"/>
                </a:solidFill>
                <a:latin typeface="Times New Roman" pitchFamily="18" charset="0"/>
                <a:cs typeface="Times New Roman" pitchFamily="18" charset="0"/>
              </a:rPr>
              <a:t>The most significant disadvantage of many Construction Management contracting arrangements is that significant portions of the total services for which the Construction Manager is remunerated are not subject to competitive bidding. </a:t>
            </a:r>
          </a:p>
          <a:p>
            <a:pPr marL="274320" lvl="1">
              <a:buClr>
                <a:schemeClr val="accent1"/>
              </a:buClr>
              <a:buSzPct val="85000"/>
              <a:buFont typeface="Wingdings 2"/>
              <a:buChar char=""/>
            </a:pPr>
            <a:r>
              <a:rPr lang="en-GB" sz="2400" dirty="0">
                <a:solidFill>
                  <a:srgbClr val="0033CC"/>
                </a:solidFill>
                <a:latin typeface="Times New Roman" pitchFamily="18" charset="0"/>
                <a:cs typeface="Times New Roman" pitchFamily="18" charset="0"/>
              </a:rPr>
              <a:t>A second commonly seen disadvantage is the open-ended nature of many Construction Management contractual arrangements, which unnecessarily expose the Owner to the risk of unanticipated cost increases</a:t>
            </a:r>
            <a:r>
              <a:rPr lang="en-GB" dirty="0">
                <a:solidFill>
                  <a:srgbClr val="0033CC"/>
                </a:solidFill>
              </a:rPr>
              <a:t>. </a:t>
            </a:r>
            <a:endParaRPr lang="en-GB" dirty="0" smtClean="0">
              <a:solidFill>
                <a:srgbClr val="0033CC"/>
              </a:solidFill>
            </a:endParaRPr>
          </a:p>
        </p:txBody>
      </p:sp>
      <p:sp>
        <p:nvSpPr>
          <p:cNvPr id="4" name="Slide Number Placeholder 3"/>
          <p:cNvSpPr>
            <a:spLocks noGrp="1"/>
          </p:cNvSpPr>
          <p:nvPr>
            <p:ph type="sldNum" sz="quarter" idx="12"/>
          </p:nvPr>
        </p:nvSpPr>
        <p:spPr/>
        <p:txBody>
          <a:bodyPr/>
          <a:lstStyle/>
          <a:p>
            <a:fld id="{E964050B-6237-4A51-8D91-3999973097DF}" type="slidenum">
              <a:rPr lang="en-US" smtClean="0"/>
              <a:pPr/>
              <a:t>31</a:t>
            </a:fld>
            <a:endParaRPr lang="en-US"/>
          </a:p>
        </p:txBody>
      </p:sp>
      <p:sp>
        <p:nvSpPr>
          <p:cNvPr id="5" name="Title 4"/>
          <p:cNvSpPr>
            <a:spLocks noGrp="1"/>
          </p:cNvSpPr>
          <p:nvPr>
            <p:ph type="title"/>
          </p:nvPr>
        </p:nvSpPr>
        <p:spPr/>
        <p:txBody>
          <a:bodyPr>
            <a:normAutofit/>
          </a:bodyPr>
          <a:lstStyle/>
          <a:p>
            <a:r>
              <a:rPr lang="en-US" sz="2400" b="1" dirty="0"/>
              <a:t>Advantages of Professional Construction Manager</a:t>
            </a:r>
            <a:endParaRPr lang="en-GB" sz="2400" dirty="0"/>
          </a:p>
        </p:txBody>
      </p:sp>
    </p:spTree>
    <p:extLst>
      <p:ext uri="{BB962C8B-B14F-4D97-AF65-F5344CB8AC3E}">
        <p14:creationId xmlns:p14="http://schemas.microsoft.com/office/powerpoint/2010/main" val="199226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Further Reading</a:t>
            </a:r>
            <a:endParaRPr lang="en-US" b="1" dirty="0"/>
          </a:p>
        </p:txBody>
      </p:sp>
      <p:sp>
        <p:nvSpPr>
          <p:cNvPr id="3" name="Date Placeholder 2"/>
          <p:cNvSpPr>
            <a:spLocks noGrp="1"/>
          </p:cNvSpPr>
          <p:nvPr>
            <p:ph type="dt" sz="half" idx="10"/>
          </p:nvPr>
        </p:nvSpPr>
        <p:spPr/>
        <p:txBody>
          <a:bodyPr/>
          <a:lstStyle/>
          <a:p>
            <a:fld id="{3153F04A-55C4-417A-8740-7E0554C5847B}" type="datetime4">
              <a:rPr lang="en-US" smtClean="0"/>
              <a:t>November 29, 2016</a:t>
            </a:fld>
            <a:endParaRPr lang="en-US"/>
          </a:p>
        </p:txBody>
      </p:sp>
      <p:sp>
        <p:nvSpPr>
          <p:cNvPr id="4" name="Footer Placeholder 3"/>
          <p:cNvSpPr>
            <a:spLocks noGrp="1"/>
          </p:cNvSpPr>
          <p:nvPr>
            <p:ph type="ftr" sz="quarter" idx="11"/>
          </p:nvPr>
        </p:nvSpPr>
        <p:spPr>
          <a:xfrm>
            <a:off x="304800" y="6410848"/>
            <a:ext cx="4876800" cy="365760"/>
          </a:xfrm>
        </p:spPr>
        <p:txBody>
          <a:bodyPr/>
          <a:lstStyle/>
          <a:p>
            <a:r>
              <a:rPr lang="sv-SE" smtClean="0"/>
              <a:t>GE 404 (Engineering Management)</a:t>
            </a:r>
            <a:endParaRPr lang="en-US" dirty="0"/>
          </a:p>
        </p:txBody>
      </p:sp>
      <p:sp>
        <p:nvSpPr>
          <p:cNvPr id="5" name="Slide Number Placeholder 4"/>
          <p:cNvSpPr>
            <a:spLocks noGrp="1"/>
          </p:cNvSpPr>
          <p:nvPr>
            <p:ph type="sldNum" sz="quarter" idx="12"/>
          </p:nvPr>
        </p:nvSpPr>
        <p:spPr/>
        <p:txBody>
          <a:bodyPr/>
          <a:lstStyle/>
          <a:p>
            <a:fld id="{E964050B-6237-4A51-8D91-3999973097DF}" type="slidenum">
              <a:rPr lang="en-US" smtClean="0"/>
              <a:pPr/>
              <a:t>32</a:t>
            </a:fld>
            <a:endParaRPr lang="en-US"/>
          </a:p>
        </p:txBody>
      </p:sp>
      <p:sp>
        <p:nvSpPr>
          <p:cNvPr id="6" name="TextBox 5"/>
          <p:cNvSpPr txBox="1"/>
          <p:nvPr/>
        </p:nvSpPr>
        <p:spPr>
          <a:xfrm>
            <a:off x="914400" y="2362200"/>
            <a:ext cx="7543800" cy="646331"/>
          </a:xfrm>
          <a:prstGeom prst="rect">
            <a:avLst/>
          </a:prstGeom>
          <a:noFill/>
        </p:spPr>
        <p:txBody>
          <a:bodyPr wrap="square" rtlCol="0">
            <a:spAutoFit/>
          </a:bodyPr>
          <a:lstStyle/>
          <a:p>
            <a:r>
              <a:rPr lang="en-US" i="1" dirty="0">
                <a:solidFill>
                  <a:srgbClr val="3A34BC"/>
                </a:solidFill>
              </a:rPr>
              <a:t>http://pmbook.ce.cmu.edu/02_Organizing_For_Project_Management.html</a:t>
            </a:r>
          </a:p>
        </p:txBody>
      </p:sp>
      <p:sp>
        <p:nvSpPr>
          <p:cNvPr id="7" name="TextBox 6"/>
          <p:cNvSpPr txBox="1"/>
          <p:nvPr/>
        </p:nvSpPr>
        <p:spPr>
          <a:xfrm>
            <a:off x="914400" y="1600200"/>
            <a:ext cx="7696200" cy="646331"/>
          </a:xfrm>
          <a:prstGeom prst="rect">
            <a:avLst/>
          </a:prstGeom>
          <a:noFill/>
        </p:spPr>
        <p:txBody>
          <a:bodyPr wrap="square" rtlCol="0">
            <a:spAutoFit/>
          </a:bodyPr>
          <a:lstStyle/>
          <a:p>
            <a:r>
              <a:rPr lang="en-US" dirty="0" smtClean="0"/>
              <a:t>Read more about </a:t>
            </a:r>
            <a:r>
              <a:rPr lang="en-US" dirty="0"/>
              <a:t>the Project Management Organizational Structures</a:t>
            </a:r>
          </a:p>
          <a:p>
            <a:r>
              <a:rPr lang="en-US" dirty="0"/>
              <a:t>from: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1752" y="228600"/>
            <a:ext cx="8534400" cy="762000"/>
          </a:xfrm>
        </p:spPr>
        <p:txBody>
          <a:bodyPr>
            <a:normAutofit/>
          </a:bodyPr>
          <a:lstStyle/>
          <a:p>
            <a:r>
              <a:rPr lang="en-US" sz="4400" b="1" dirty="0" smtClean="0"/>
              <a:t>Thank You</a:t>
            </a:r>
            <a:endParaRPr lang="en-US" sz="4400" b="1" dirty="0"/>
          </a:p>
        </p:txBody>
      </p:sp>
      <p:sp>
        <p:nvSpPr>
          <p:cNvPr id="6" name="Date Placeholder 5"/>
          <p:cNvSpPr>
            <a:spLocks noGrp="1"/>
          </p:cNvSpPr>
          <p:nvPr>
            <p:ph type="dt" sz="half" idx="10"/>
          </p:nvPr>
        </p:nvSpPr>
        <p:spPr/>
        <p:txBody>
          <a:bodyPr/>
          <a:lstStyle/>
          <a:p>
            <a:fld id="{339ED997-4502-4390-83BE-5ECFC0E78014}" type="datetime4">
              <a:rPr lang="en-US" smtClean="0"/>
              <a:t>November 29,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33</a:t>
            </a:fld>
            <a:endParaRPr lang="en-US"/>
          </a:p>
        </p:txBody>
      </p:sp>
      <p:pic>
        <p:nvPicPr>
          <p:cNvPr id="86018" name="Picture 2" descr="http://www.nutritioneducationexperts.com/wp-content/uploads/Question-Marks1-284x300.png"/>
          <p:cNvPicPr>
            <a:picLocks noChangeAspect="1" noChangeArrowheads="1"/>
          </p:cNvPicPr>
          <p:nvPr/>
        </p:nvPicPr>
        <p:blipFill>
          <a:blip r:embed="rId2"/>
          <a:srcRect/>
          <a:stretch>
            <a:fillRect/>
          </a:stretch>
        </p:blipFill>
        <p:spPr bwMode="auto">
          <a:xfrm>
            <a:off x="3200400" y="3352800"/>
            <a:ext cx="2705100" cy="2857500"/>
          </a:xfrm>
          <a:prstGeom prst="rect">
            <a:avLst/>
          </a:prstGeom>
          <a:noFill/>
        </p:spPr>
      </p:pic>
      <p:cxnSp>
        <p:nvCxnSpPr>
          <p:cNvPr id="9" name="Straight Connector 8"/>
          <p:cNvCxnSpPr/>
          <p:nvPr/>
        </p:nvCxnSpPr>
        <p:spPr>
          <a:xfrm>
            <a:off x="1143000" y="2743200"/>
            <a:ext cx="7010400" cy="205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71600" y="1752600"/>
            <a:ext cx="622317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rPr>
              <a:t>Questions Please</a:t>
            </a:r>
            <a:endParaRPr lang="en-US" sz="5400" b="1" dirty="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endParaRPr>
          </a:p>
        </p:txBody>
      </p:sp>
      <p:pic>
        <p:nvPicPr>
          <p:cNvPr id="86020" name="Picture 4" descr="http://cachepe.samedaymusic.com/media/fit,330by330/quality,85/86469-a9dae2917d35d8b246d6ade5801c6f17.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67600" y="1828800"/>
            <a:ext cx="1010728" cy="866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6020"/>
                                        </p:tgtEl>
                                        <p:attrNameLst>
                                          <p:attrName>style.visibility</p:attrName>
                                        </p:attrNameLst>
                                      </p:cBhvr>
                                      <p:to>
                                        <p:strVal val="visible"/>
                                      </p:to>
                                    </p:set>
                                    <p:animEffect transition="in" filter="wheel(4)">
                                      <p:cBhvr>
                                        <p:cTn id="17" dur="2000"/>
                                        <p:tgtEl>
                                          <p:spTgt spid="860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6018"/>
                                        </p:tgtEl>
                                        <p:attrNameLst>
                                          <p:attrName>style.visibility</p:attrName>
                                        </p:attrNameLst>
                                      </p:cBhvr>
                                      <p:to>
                                        <p:strVal val="visible"/>
                                      </p:to>
                                    </p:set>
                                    <p:anim calcmode="lin" valueType="num">
                                      <p:cBhvr additive="base">
                                        <p:cTn id="28" dur="500" fill="hold"/>
                                        <p:tgtEl>
                                          <p:spTgt spid="86018"/>
                                        </p:tgtEl>
                                        <p:attrNameLst>
                                          <p:attrName>ppt_x</p:attrName>
                                        </p:attrNameLst>
                                      </p:cBhvr>
                                      <p:tavLst>
                                        <p:tav tm="0">
                                          <p:val>
                                            <p:strVal val="#ppt_x"/>
                                          </p:val>
                                        </p:tav>
                                        <p:tav tm="100000">
                                          <p:val>
                                            <p:strVal val="#ppt_x"/>
                                          </p:val>
                                        </p:tav>
                                      </p:tavLst>
                                    </p:anim>
                                    <p:anim calcmode="lin" valueType="num">
                                      <p:cBhvr additive="base">
                                        <p:cTn id="29" dur="500" fill="hold"/>
                                        <p:tgtEl>
                                          <p:spTgt spid="86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0322" y="368470"/>
            <a:ext cx="8534400" cy="758952"/>
          </a:xfrm>
        </p:spPr>
        <p:txBody>
          <a:bodyPr>
            <a:noAutofit/>
          </a:bodyPr>
          <a:lstStyle/>
          <a:p>
            <a:r>
              <a:rPr lang="en-US" sz="2400" b="1" dirty="0" smtClean="0"/>
              <a:t>The Project Organization Structure</a:t>
            </a:r>
            <a:endParaRPr lang="en-GB" sz="2400" b="1" dirty="0"/>
          </a:p>
        </p:txBody>
      </p:sp>
      <p:sp>
        <p:nvSpPr>
          <p:cNvPr id="2" name="Date Placeholder 1"/>
          <p:cNvSpPr>
            <a:spLocks noGrp="1"/>
          </p:cNvSpPr>
          <p:nvPr>
            <p:ph type="dt" sz="half" idx="10"/>
          </p:nvPr>
        </p:nvSpPr>
        <p:spPr/>
        <p:txBody>
          <a:bodyPr/>
          <a:lstStyle/>
          <a:p>
            <a:fld id="{B8CC6D9F-A4EE-4B23-AD30-37827965470E}" type="datetime4">
              <a:rPr lang="en-US" smtClean="0"/>
              <a:t>November 29, 2016</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4</a:t>
            </a:fld>
            <a:endParaRPr lang="en-US"/>
          </a:p>
        </p:txBody>
      </p:sp>
      <p:sp>
        <p:nvSpPr>
          <p:cNvPr id="7" name="Content Placeholder 6"/>
          <p:cNvSpPr>
            <a:spLocks noGrp="1"/>
          </p:cNvSpPr>
          <p:nvPr>
            <p:ph sz="quarter" idx="1"/>
          </p:nvPr>
        </p:nvSpPr>
        <p:spPr/>
        <p:txBody>
          <a:bodyPr>
            <a:normAutofit/>
          </a:bodyPr>
          <a:lstStyle/>
          <a:p>
            <a:r>
              <a:rPr lang="en-GB" dirty="0" smtClean="0">
                <a:solidFill>
                  <a:srgbClr val="3A34BC"/>
                </a:solidFill>
                <a:latin typeface="Times New Roman" panose="02020603050405020304" pitchFamily="18" charset="0"/>
                <a:cs typeface="Times New Roman" panose="02020603050405020304" pitchFamily="18" charset="0"/>
              </a:rPr>
              <a:t>One of the important decisions of project management is the </a:t>
            </a:r>
            <a:r>
              <a:rPr lang="en-GB" b="1" dirty="0" smtClean="0">
                <a:solidFill>
                  <a:srgbClr val="3A34BC"/>
                </a:solidFill>
                <a:latin typeface="Times New Roman" panose="02020603050405020304" pitchFamily="18" charset="0"/>
                <a:cs typeface="Times New Roman" panose="02020603050405020304" pitchFamily="18" charset="0"/>
              </a:rPr>
              <a:t>form of organizations structure</a:t>
            </a:r>
            <a:r>
              <a:rPr lang="en-GB" dirty="0" smtClean="0">
                <a:solidFill>
                  <a:srgbClr val="3A34BC"/>
                </a:solidFill>
                <a:latin typeface="Times New Roman" panose="02020603050405020304" pitchFamily="18" charset="0"/>
                <a:cs typeface="Times New Roman" panose="02020603050405020304" pitchFamily="18" charset="0"/>
              </a:rPr>
              <a:t> that will be used for the project.</a:t>
            </a:r>
          </a:p>
          <a:p>
            <a:r>
              <a:rPr lang="en-US" dirty="0">
                <a:solidFill>
                  <a:srgbClr val="C00000"/>
                </a:solidFill>
                <a:latin typeface="Times New Roman" panose="02020603050405020304" pitchFamily="18" charset="0"/>
                <a:cs typeface="Times New Roman" panose="02020603050405020304" pitchFamily="18" charset="0"/>
              </a:rPr>
              <a:t>A project organization is a structure that facilitates the coordination and implementation of project activities.</a:t>
            </a:r>
          </a:p>
          <a:p>
            <a:r>
              <a:rPr lang="en-US" dirty="0" smtClean="0">
                <a:solidFill>
                  <a:srgbClr val="7030A0"/>
                </a:solidFill>
                <a:latin typeface="Times New Roman" panose="02020603050405020304" pitchFamily="18" charset="0"/>
                <a:cs typeface="Times New Roman" panose="02020603050405020304" pitchFamily="18" charset="0"/>
              </a:rPr>
              <a:t>The structure defines the </a:t>
            </a:r>
            <a:r>
              <a:rPr lang="en-US" b="1" dirty="0" smtClean="0">
                <a:solidFill>
                  <a:srgbClr val="7030A0"/>
                </a:solidFill>
                <a:latin typeface="Times New Roman" panose="02020603050405020304" pitchFamily="18" charset="0"/>
                <a:cs typeface="Times New Roman" panose="02020603050405020304" pitchFamily="18" charset="0"/>
              </a:rPr>
              <a:t>relationships among members of the project management </a:t>
            </a:r>
            <a:r>
              <a:rPr lang="en-US" dirty="0" smtClean="0">
                <a:solidFill>
                  <a:srgbClr val="7030A0"/>
                </a:solidFill>
                <a:latin typeface="Times New Roman" panose="02020603050405020304" pitchFamily="18" charset="0"/>
                <a:cs typeface="Times New Roman" panose="02020603050405020304" pitchFamily="18" charset="0"/>
              </a:rPr>
              <a:t>and the </a:t>
            </a:r>
            <a:r>
              <a:rPr lang="en-US" b="1" dirty="0" smtClean="0">
                <a:solidFill>
                  <a:srgbClr val="7030A0"/>
                </a:solidFill>
                <a:latin typeface="Times New Roman" panose="02020603050405020304" pitchFamily="18" charset="0"/>
                <a:cs typeface="Times New Roman" panose="02020603050405020304" pitchFamily="18" charset="0"/>
              </a:rPr>
              <a:t>relationships with the external environment</a:t>
            </a:r>
            <a:r>
              <a:rPr lang="en-US" dirty="0" smtClean="0">
                <a:solidFill>
                  <a:srgbClr val="7030A0"/>
                </a:solidFill>
                <a:latin typeface="Times New Roman" panose="02020603050405020304" pitchFamily="18" charset="0"/>
                <a:cs typeface="Times New Roman" panose="02020603050405020304" pitchFamily="18" charset="0"/>
              </a:rPr>
              <a:t>.</a:t>
            </a:r>
          </a:p>
          <a:p>
            <a:r>
              <a:rPr lang="en-US" dirty="0" smtClean="0">
                <a:solidFill>
                  <a:srgbClr val="002060"/>
                </a:solidFill>
                <a:latin typeface="Times New Roman" panose="02020603050405020304" pitchFamily="18" charset="0"/>
                <a:cs typeface="Times New Roman" panose="02020603050405020304" pitchFamily="18" charset="0"/>
              </a:rPr>
              <a:t>The structure defines the authority by means of a graphical illustration called an organization chart.</a:t>
            </a:r>
            <a:endParaRPr lang="en-GB"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6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5</a:t>
            </a:fld>
            <a:endParaRPr lang="en-US"/>
          </a:p>
        </p:txBody>
      </p:sp>
      <p:sp>
        <p:nvSpPr>
          <p:cNvPr id="7" name="Title 6"/>
          <p:cNvSpPr>
            <a:spLocks noGrp="1"/>
          </p:cNvSpPr>
          <p:nvPr>
            <p:ph type="title" idx="4294967295"/>
          </p:nvPr>
        </p:nvSpPr>
        <p:spPr>
          <a:xfrm>
            <a:off x="386744" y="228600"/>
            <a:ext cx="8534400" cy="381000"/>
          </a:xfrm>
        </p:spPr>
        <p:txBody>
          <a:bodyPr>
            <a:normAutofit fontScale="90000"/>
          </a:bodyPr>
          <a:lstStyle/>
          <a:p>
            <a:r>
              <a:rPr lang="en-US" sz="2800" b="1" dirty="0" smtClean="0"/>
              <a:t>Project Organization Chart</a:t>
            </a:r>
            <a:endParaRPr lang="en-GB" sz="2800" b="1" dirty="0"/>
          </a:p>
        </p:txBody>
      </p:sp>
      <p:pic>
        <p:nvPicPr>
          <p:cNvPr id="8" name="Picture 7"/>
          <p:cNvPicPr>
            <a:picLocks noChangeAspect="1"/>
          </p:cNvPicPr>
          <p:nvPr/>
        </p:nvPicPr>
        <p:blipFill rotWithShape="1">
          <a:blip r:embed="rId3"/>
          <a:srcRect l="32500" t="24444" r="17083" b="22222"/>
          <a:stretch/>
        </p:blipFill>
        <p:spPr>
          <a:xfrm>
            <a:off x="1066800" y="700237"/>
            <a:ext cx="7429500" cy="4420860"/>
          </a:xfrm>
          <a:prstGeom prst="rect">
            <a:avLst/>
          </a:prstGeom>
        </p:spPr>
      </p:pic>
      <p:sp>
        <p:nvSpPr>
          <p:cNvPr id="2" name="Rectangle 1"/>
          <p:cNvSpPr/>
          <p:nvPr/>
        </p:nvSpPr>
        <p:spPr>
          <a:xfrm>
            <a:off x="419100" y="5436943"/>
            <a:ext cx="8305800" cy="646331"/>
          </a:xfrm>
          <a:prstGeom prst="rect">
            <a:avLst/>
          </a:prstGeom>
        </p:spPr>
        <p:txBody>
          <a:bodyPr wrap="square">
            <a:spAutoFit/>
          </a:bodyPr>
          <a:lstStyle/>
          <a:p>
            <a:r>
              <a:rPr lang="en-GB" sz="1200" b="1" dirty="0" smtClean="0">
                <a:solidFill>
                  <a:srgbClr val="000000"/>
                </a:solidFill>
                <a:latin typeface="Source Sans Pro"/>
              </a:rPr>
              <a:t>QHSE</a:t>
            </a:r>
            <a:r>
              <a:rPr lang="en-GB" sz="1200" dirty="0" smtClean="0">
                <a:solidFill>
                  <a:srgbClr val="000000"/>
                </a:solidFill>
                <a:latin typeface="Source Sans Pro"/>
              </a:rPr>
              <a:t> (Quality</a:t>
            </a:r>
            <a:r>
              <a:rPr lang="en-GB" sz="1200" dirty="0">
                <a:solidFill>
                  <a:srgbClr val="000000"/>
                </a:solidFill>
                <a:latin typeface="Source Sans Pro"/>
              </a:rPr>
              <a:t>, </a:t>
            </a:r>
            <a:r>
              <a:rPr lang="en-GB" sz="1200" dirty="0" smtClean="0">
                <a:solidFill>
                  <a:srgbClr val="000000"/>
                </a:solidFill>
                <a:latin typeface="Source Sans Pro"/>
              </a:rPr>
              <a:t>Health</a:t>
            </a:r>
            <a:r>
              <a:rPr lang="en-GB" sz="1200" dirty="0">
                <a:solidFill>
                  <a:srgbClr val="000000"/>
                </a:solidFill>
                <a:latin typeface="Source Sans Pro"/>
              </a:rPr>
              <a:t>, </a:t>
            </a:r>
            <a:r>
              <a:rPr lang="en-GB" sz="1200" dirty="0" smtClean="0">
                <a:solidFill>
                  <a:srgbClr val="000000"/>
                </a:solidFill>
                <a:latin typeface="Source Sans Pro"/>
              </a:rPr>
              <a:t>Safety</a:t>
            </a:r>
            <a:r>
              <a:rPr lang="en-GB" sz="1200" dirty="0">
                <a:solidFill>
                  <a:srgbClr val="000000"/>
                </a:solidFill>
                <a:latin typeface="Source Sans Pro"/>
              </a:rPr>
              <a:t>, </a:t>
            </a:r>
            <a:r>
              <a:rPr lang="en-GB" sz="1200" dirty="0" smtClean="0">
                <a:solidFill>
                  <a:srgbClr val="000000"/>
                </a:solidFill>
                <a:latin typeface="Source Sans Pro"/>
              </a:rPr>
              <a:t>Environment): </a:t>
            </a:r>
            <a:r>
              <a:rPr lang="en-GB" sz="1200" dirty="0">
                <a:solidFill>
                  <a:srgbClr val="000000"/>
                </a:solidFill>
                <a:latin typeface="Source Sans Pro"/>
              </a:rPr>
              <a:t>Four components of a responsible corporate management approach based on the belief that all accidents are caused by </a:t>
            </a:r>
            <a:r>
              <a:rPr lang="en-GB" sz="1200" i="1" dirty="0">
                <a:solidFill>
                  <a:srgbClr val="000000"/>
                </a:solidFill>
                <a:latin typeface="Source Sans Pro"/>
              </a:rPr>
              <a:t>human error </a:t>
            </a:r>
            <a:r>
              <a:rPr lang="en-GB" sz="1200" dirty="0">
                <a:solidFill>
                  <a:srgbClr val="000000"/>
                </a:solidFill>
                <a:latin typeface="Source Sans Pro"/>
              </a:rPr>
              <a:t>and are, therefore, </a:t>
            </a:r>
            <a:r>
              <a:rPr lang="en-GB" sz="1200" i="1" dirty="0">
                <a:solidFill>
                  <a:srgbClr val="000000"/>
                </a:solidFill>
                <a:latin typeface="Source Sans Pro"/>
              </a:rPr>
              <a:t>preventable with better training and administration</a:t>
            </a:r>
            <a:r>
              <a:rPr lang="en-GB" sz="1200" dirty="0" smtClean="0">
                <a:solidFill>
                  <a:srgbClr val="000000"/>
                </a:solidFill>
                <a:latin typeface="Source Sans Pro"/>
              </a:rPr>
              <a:t>.</a:t>
            </a:r>
            <a:endParaRPr lang="en-GB" sz="1200" dirty="0"/>
          </a:p>
        </p:txBody>
      </p:sp>
    </p:spTree>
    <p:extLst>
      <p:ext uri="{BB962C8B-B14F-4D97-AF65-F5344CB8AC3E}">
        <p14:creationId xmlns:p14="http://schemas.microsoft.com/office/powerpoint/2010/main" val="19158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Objective of Project Organization</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6</a:t>
            </a:fld>
            <a:endParaRPr lang="en-US"/>
          </a:p>
        </p:txBody>
      </p:sp>
      <p:sp>
        <p:nvSpPr>
          <p:cNvPr id="6" name="Content Placeholder 5"/>
          <p:cNvSpPr>
            <a:spLocks noGrp="1"/>
          </p:cNvSpPr>
          <p:nvPr>
            <p:ph sz="quarter" idx="1"/>
          </p:nvPr>
        </p:nvSpPr>
        <p:spPr/>
        <p:txBody>
          <a:bodyPr/>
          <a:lstStyle/>
          <a:p>
            <a:pPr>
              <a:lnSpc>
                <a:spcPct val="120000"/>
              </a:lnSpc>
              <a:spcBef>
                <a:spcPts val="1200"/>
              </a:spcBef>
            </a:pPr>
            <a:r>
              <a:rPr lang="en-US" sz="2800" dirty="0">
                <a:latin typeface="Times New Roman" pitchFamily="18" charset="0"/>
                <a:cs typeface="Times New Roman" pitchFamily="18" charset="0"/>
              </a:rPr>
              <a:t>The main objective of Project organization is to establish the relationship among:</a:t>
            </a:r>
          </a:p>
          <a:p>
            <a:pPr marL="914400" lvl="1" indent="-457200">
              <a:lnSpc>
                <a:spcPct val="120000"/>
              </a:lnSpc>
              <a:spcBef>
                <a:spcPts val="1200"/>
              </a:spcBef>
              <a:buClr>
                <a:srgbClr val="0033CC"/>
              </a:buClr>
              <a:buFont typeface="Arial" panose="020B0604020202020204" pitchFamily="34" charset="0"/>
              <a:buChar char="•"/>
            </a:pPr>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work to be done</a:t>
            </a:r>
          </a:p>
          <a:p>
            <a:pPr marL="914400" lvl="1" indent="-457200">
              <a:lnSpc>
                <a:spcPct val="120000"/>
              </a:lnSpc>
              <a:spcBef>
                <a:spcPts val="1200"/>
              </a:spcBef>
              <a:buClr>
                <a:srgbClr val="0033CC"/>
              </a:buClr>
              <a:buFont typeface="Arial" panose="020B0604020202020204" pitchFamily="34" charset="0"/>
              <a:buChar char="•"/>
            </a:pPr>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people doing the work</a:t>
            </a:r>
          </a:p>
          <a:p>
            <a:pPr marL="914400" lvl="1" indent="-457200">
              <a:lnSpc>
                <a:spcPct val="120000"/>
              </a:lnSpc>
              <a:spcBef>
                <a:spcPts val="1200"/>
              </a:spcBef>
              <a:buClr>
                <a:srgbClr val="0033CC"/>
              </a:buClr>
              <a:buFont typeface="Arial" panose="020B0604020202020204" pitchFamily="34" charset="0"/>
              <a:buChar char="•"/>
            </a:pPr>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work place(s)</a:t>
            </a:r>
          </a:p>
          <a:p>
            <a:endParaRPr lang="en-GB" dirty="0"/>
          </a:p>
        </p:txBody>
      </p:sp>
    </p:spTree>
    <p:extLst>
      <p:ext uri="{BB962C8B-B14F-4D97-AF65-F5344CB8AC3E}">
        <p14:creationId xmlns:p14="http://schemas.microsoft.com/office/powerpoint/2010/main" val="585718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Defining the Organization</a:t>
            </a:r>
            <a:endParaRPr lang="en-GB" sz="2400" b="1"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7</a:t>
            </a:fld>
            <a:endParaRPr lang="en-US"/>
          </a:p>
        </p:txBody>
      </p:sp>
      <p:sp>
        <p:nvSpPr>
          <p:cNvPr id="6" name="Content Placeholder 5"/>
          <p:cNvSpPr>
            <a:spLocks noGrp="1"/>
          </p:cNvSpPr>
          <p:nvPr>
            <p:ph sz="quarter" idx="1"/>
          </p:nvPr>
        </p:nvSpPr>
        <p:spPr/>
        <p:txBody>
          <a:bodyPr>
            <a:normAutofit/>
          </a:bodyPr>
          <a:lstStyle/>
          <a:p>
            <a:r>
              <a:rPr lang="en-US" sz="2400" dirty="0" smtClean="0">
                <a:latin typeface="Times New Roman" pitchFamily="18" charset="0"/>
                <a:cs typeface="Times New Roman" pitchFamily="18" charset="0"/>
              </a:rPr>
              <a:t>Within </a:t>
            </a:r>
            <a:r>
              <a:rPr lang="en-US" sz="2400" dirty="0">
                <a:latin typeface="Times New Roman" pitchFamily="18" charset="0"/>
                <a:cs typeface="Times New Roman" pitchFamily="18" charset="0"/>
              </a:rPr>
              <a:t>the firm </a:t>
            </a:r>
          </a:p>
          <a:p>
            <a:pPr marL="990600" lvl="1" indent="-361950">
              <a:buClr>
                <a:srgbClr val="FF0000"/>
              </a:buClr>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Involves </a:t>
            </a:r>
            <a:r>
              <a:rPr lang="en-US" sz="2400" dirty="0">
                <a:solidFill>
                  <a:schemeClr val="tx1"/>
                </a:solidFill>
                <a:latin typeface="Times New Roman" pitchFamily="18" charset="0"/>
                <a:cs typeface="Times New Roman" pitchFamily="18" charset="0"/>
              </a:rPr>
              <a:t>internal organization of </a:t>
            </a:r>
            <a:r>
              <a:rPr lang="en-US" sz="2400" dirty="0" smtClean="0">
                <a:solidFill>
                  <a:schemeClr val="tx1"/>
                </a:solidFill>
                <a:latin typeface="Times New Roman" pitchFamily="18" charset="0"/>
                <a:cs typeface="Times New Roman" pitchFamily="18" charset="0"/>
              </a:rPr>
              <a:t>personnel</a:t>
            </a:r>
            <a:endParaRPr lang="en-US" sz="2400" dirty="0">
              <a:solidFill>
                <a:schemeClr val="tx1"/>
              </a:solidFill>
              <a:latin typeface="Times New Roman" pitchFamily="18" charset="0"/>
              <a:cs typeface="Times New Roman" pitchFamily="18" charset="0"/>
            </a:endParaRPr>
          </a:p>
          <a:p>
            <a:r>
              <a:rPr lang="en-US" sz="2400" dirty="0">
                <a:latin typeface="Times New Roman" pitchFamily="18" charset="0"/>
                <a:cs typeface="Times New Roman" pitchFamily="18" charset="0"/>
              </a:rPr>
              <a:t>With other firms</a:t>
            </a:r>
          </a:p>
          <a:p>
            <a:pPr marL="990600" lvl="1" indent="-361950">
              <a:buClr>
                <a:srgbClr val="FF0000"/>
              </a:buClr>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Number </a:t>
            </a:r>
            <a:r>
              <a:rPr lang="en-US" sz="2400" dirty="0">
                <a:solidFill>
                  <a:schemeClr val="tx1"/>
                </a:solidFill>
                <a:latin typeface="Times New Roman" pitchFamily="18" charset="0"/>
                <a:cs typeface="Times New Roman" pitchFamily="18" charset="0"/>
              </a:rPr>
              <a:t>of organizations involved</a:t>
            </a:r>
          </a:p>
          <a:p>
            <a:pPr marL="990600" lvl="1" indent="-361950">
              <a:buClr>
                <a:srgbClr val="FF0000"/>
              </a:buClr>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Relationship </a:t>
            </a:r>
            <a:r>
              <a:rPr lang="en-US" sz="2400" dirty="0">
                <a:solidFill>
                  <a:schemeClr val="tx1"/>
                </a:solidFill>
                <a:latin typeface="Times New Roman" pitchFamily="18" charset="0"/>
                <a:cs typeface="Times New Roman" pitchFamily="18" charset="0"/>
              </a:rPr>
              <a:t>between the organizations</a:t>
            </a:r>
          </a:p>
          <a:p>
            <a:pPr marL="990600" lvl="1" indent="-361950">
              <a:buClr>
                <a:srgbClr val="FF0000"/>
              </a:buClr>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When </a:t>
            </a:r>
            <a:r>
              <a:rPr lang="en-US" sz="2400" dirty="0">
                <a:solidFill>
                  <a:schemeClr val="tx1"/>
                </a:solidFill>
                <a:latin typeface="Times New Roman" pitchFamily="18" charset="0"/>
                <a:cs typeface="Times New Roman" pitchFamily="18" charset="0"/>
              </a:rPr>
              <a:t>each organization be involved in the </a:t>
            </a:r>
            <a:r>
              <a:rPr lang="en-US" sz="2400" dirty="0" smtClean="0">
                <a:solidFill>
                  <a:schemeClr val="tx1"/>
                </a:solidFill>
                <a:latin typeface="Times New Roman" pitchFamily="18" charset="0"/>
                <a:cs typeface="Times New Roman" pitchFamily="18" charset="0"/>
              </a:rPr>
              <a:t>project</a:t>
            </a:r>
            <a:endParaRPr lang="en-US" sz="2400" dirty="0">
              <a:solidFill>
                <a:schemeClr val="tx1"/>
              </a:solidFill>
            </a:endParaRPr>
          </a:p>
          <a:p>
            <a:endParaRPr lang="en-GB" sz="2400" dirty="0"/>
          </a:p>
        </p:txBody>
      </p:sp>
    </p:spTree>
    <p:extLst>
      <p:ext uri="{BB962C8B-B14F-4D97-AF65-F5344CB8AC3E}">
        <p14:creationId xmlns:p14="http://schemas.microsoft.com/office/powerpoint/2010/main" val="197517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67420"/>
            <a:ext cx="8534400" cy="758952"/>
          </a:xfrm>
        </p:spPr>
        <p:txBody>
          <a:bodyPr>
            <a:normAutofit/>
          </a:bodyPr>
          <a:lstStyle/>
          <a:p>
            <a:r>
              <a:rPr lang="en-US" sz="2800" b="1" dirty="0"/>
              <a:t>Types of Project </a:t>
            </a:r>
            <a:r>
              <a:rPr lang="en-US" sz="2800" b="1" dirty="0" smtClean="0"/>
              <a:t>Organization </a:t>
            </a:r>
            <a:r>
              <a:rPr lang="en-US" sz="2800" b="1" dirty="0"/>
              <a:t>Structures</a:t>
            </a:r>
            <a:endParaRPr lang="en-GB" sz="2800" dirty="0"/>
          </a:p>
        </p:txBody>
      </p:sp>
      <p:sp>
        <p:nvSpPr>
          <p:cNvPr id="3" name="Date Placeholder 2"/>
          <p:cNvSpPr>
            <a:spLocks noGrp="1"/>
          </p:cNvSpPr>
          <p:nvPr>
            <p:ph type="dt" sz="half" idx="10"/>
          </p:nvPr>
        </p:nvSpPr>
        <p:spPr/>
        <p:txBody>
          <a:bodyPr/>
          <a:lstStyle/>
          <a:p>
            <a:fld id="{559DCD2B-E2F0-4F69-A2E4-4CF1128C32EA}"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8</a:t>
            </a:fld>
            <a:endParaRPr lang="en-US"/>
          </a:p>
        </p:txBody>
      </p:sp>
      <p:sp>
        <p:nvSpPr>
          <p:cNvPr id="6" name="Content Placeholder 5"/>
          <p:cNvSpPr>
            <a:spLocks noGrp="1"/>
          </p:cNvSpPr>
          <p:nvPr>
            <p:ph sz="quarter" idx="1"/>
          </p:nvPr>
        </p:nvSpPr>
        <p:spPr/>
        <p:txBody>
          <a:bodyPr/>
          <a:lstStyle/>
          <a:p>
            <a:r>
              <a:rPr lang="en-US" dirty="0" smtClean="0"/>
              <a:t>Functional</a:t>
            </a:r>
          </a:p>
          <a:p>
            <a:pPr lvl="1"/>
            <a:r>
              <a:rPr lang="en-US" sz="2400" dirty="0">
                <a:latin typeface="Times New Roman" pitchFamily="18" charset="0"/>
                <a:cs typeface="Times New Roman" pitchFamily="18" charset="0"/>
              </a:rPr>
              <a:t>Personnel organized by </a:t>
            </a:r>
            <a:r>
              <a:rPr lang="en-US" sz="2400" b="1" i="1" dirty="0">
                <a:latin typeface="Times New Roman" pitchFamily="18" charset="0"/>
                <a:cs typeface="Times New Roman" pitchFamily="18" charset="0"/>
              </a:rPr>
              <a:t>FUNCTION, </a:t>
            </a:r>
            <a:r>
              <a:rPr lang="en-US" sz="2400" dirty="0">
                <a:latin typeface="Times New Roman" pitchFamily="18" charset="0"/>
                <a:cs typeface="Times New Roman" pitchFamily="18" charset="0"/>
              </a:rPr>
              <a:t>i.e. electronics, software, operations, etc. </a:t>
            </a:r>
          </a:p>
          <a:p>
            <a:r>
              <a:rPr lang="en-US" dirty="0" smtClean="0"/>
              <a:t>Project</a:t>
            </a:r>
          </a:p>
          <a:p>
            <a:pPr lvl="1"/>
            <a:r>
              <a:rPr lang="en-US" dirty="0"/>
              <a:t>Personnel organized by </a:t>
            </a:r>
            <a:r>
              <a:rPr lang="en-US" b="1" dirty="0"/>
              <a:t>Projects</a:t>
            </a:r>
            <a:r>
              <a:rPr lang="en-US" dirty="0"/>
              <a:t>, i.e.  </a:t>
            </a:r>
            <a:r>
              <a:rPr lang="en-US" dirty="0" err="1"/>
              <a:t>Ka</a:t>
            </a:r>
            <a:r>
              <a:rPr lang="en-US" dirty="0"/>
              <a:t> Band receiver, Spectrometer, etc.</a:t>
            </a:r>
          </a:p>
          <a:p>
            <a:r>
              <a:rPr lang="en-US" dirty="0" smtClean="0"/>
              <a:t>Matrix Organization</a:t>
            </a:r>
          </a:p>
          <a:p>
            <a:pPr lvl="1"/>
            <a:r>
              <a:rPr lang="en-US" sz="2000" dirty="0"/>
              <a:t>Personnel organized in </a:t>
            </a:r>
            <a:r>
              <a:rPr lang="en-US" sz="2000" b="1" i="1" dirty="0"/>
              <a:t>BOTH</a:t>
            </a:r>
            <a:r>
              <a:rPr lang="en-US" sz="2000" dirty="0"/>
              <a:t> ways</a:t>
            </a:r>
          </a:p>
          <a:p>
            <a:pPr lvl="1"/>
            <a:endParaRPr lang="en-GB" dirty="0"/>
          </a:p>
        </p:txBody>
      </p:sp>
    </p:spTree>
    <p:extLst>
      <p:ext uri="{BB962C8B-B14F-4D97-AF65-F5344CB8AC3E}">
        <p14:creationId xmlns:p14="http://schemas.microsoft.com/office/powerpoint/2010/main" val="271064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Functional Organization</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November 29,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9</a:t>
            </a:fld>
            <a:endParaRPr lang="en-US"/>
          </a:p>
        </p:txBody>
      </p:sp>
      <p:pic>
        <p:nvPicPr>
          <p:cNvPr id="6" name="Picture 4" descr="C:\dnld\functionalorg.JPG"/>
          <p:cNvPicPr>
            <a:picLocks noChangeAspect="1" noChangeArrowheads="1"/>
          </p:cNvPicPr>
          <p:nvPr/>
        </p:nvPicPr>
        <p:blipFill>
          <a:blip r:embed="rId2" cstate="print"/>
          <a:srcRect/>
          <a:stretch>
            <a:fillRect/>
          </a:stretch>
        </p:blipFill>
        <p:spPr bwMode="auto">
          <a:xfrm>
            <a:off x="2667000" y="1461163"/>
            <a:ext cx="6019800" cy="4514850"/>
          </a:xfrm>
          <a:prstGeom prst="rect">
            <a:avLst/>
          </a:prstGeom>
          <a:noFill/>
          <a:ln w="9525">
            <a:noFill/>
            <a:miter lim="800000"/>
            <a:headEnd/>
            <a:tailEnd/>
          </a:ln>
        </p:spPr>
      </p:pic>
      <p:sp>
        <p:nvSpPr>
          <p:cNvPr id="7" name="TextBox 6"/>
          <p:cNvSpPr txBox="1"/>
          <p:nvPr/>
        </p:nvSpPr>
        <p:spPr>
          <a:xfrm>
            <a:off x="3543300" y="5879789"/>
            <a:ext cx="4495800" cy="307777"/>
          </a:xfrm>
          <a:prstGeom prst="rect">
            <a:avLst/>
          </a:prstGeom>
          <a:noFill/>
        </p:spPr>
        <p:txBody>
          <a:bodyPr wrap="square" rtlCol="0">
            <a:spAutoFit/>
          </a:bodyPr>
          <a:lstStyle/>
          <a:p>
            <a:r>
              <a:rPr lang="en-US" sz="1400" dirty="0" smtClean="0"/>
              <a:t>Black boxes indicate staff engaged in project activities</a:t>
            </a:r>
            <a:endParaRPr lang="en-GB" sz="1400" dirty="0"/>
          </a:p>
        </p:txBody>
      </p:sp>
      <p:sp>
        <p:nvSpPr>
          <p:cNvPr id="8" name="Rectangle 7"/>
          <p:cNvSpPr/>
          <p:nvPr/>
        </p:nvSpPr>
        <p:spPr>
          <a:xfrm>
            <a:off x="228600" y="1334105"/>
            <a:ext cx="2286000" cy="3416320"/>
          </a:xfrm>
          <a:prstGeom prst="rect">
            <a:avLst/>
          </a:prstGeom>
        </p:spPr>
        <p:txBody>
          <a:bodyPr wrap="square">
            <a:spAutoFit/>
          </a:bodyPr>
          <a:lstStyle/>
          <a:p>
            <a:r>
              <a:rPr lang="en-GB" dirty="0">
                <a:solidFill>
                  <a:srgbClr val="0033CC"/>
                </a:solidFill>
                <a:latin typeface="Times New Roman" panose="02020603050405020304" pitchFamily="18" charset="0"/>
                <a:cs typeface="Times New Roman" panose="02020603050405020304" pitchFamily="18" charset="0"/>
              </a:rPr>
              <a:t>Functional </a:t>
            </a:r>
            <a:r>
              <a:rPr lang="en-GB" dirty="0" smtClean="0">
                <a:solidFill>
                  <a:srgbClr val="0033CC"/>
                </a:solidFill>
                <a:latin typeface="Times New Roman" panose="02020603050405020304" pitchFamily="18" charset="0"/>
                <a:cs typeface="Times New Roman" panose="02020603050405020304" pitchFamily="18" charset="0"/>
              </a:rPr>
              <a:t>organization is </a:t>
            </a:r>
            <a:r>
              <a:rPr lang="en-GB" dirty="0">
                <a:solidFill>
                  <a:srgbClr val="0033CC"/>
                </a:solidFill>
                <a:latin typeface="Times New Roman" panose="02020603050405020304" pitchFamily="18" charset="0"/>
                <a:cs typeface="Times New Roman" panose="02020603050405020304" pitchFamily="18" charset="0"/>
              </a:rPr>
              <a:t>a hierarchical organization where each employee has one clear superior, and </a:t>
            </a:r>
            <a:r>
              <a:rPr lang="en-GB" b="1" dirty="0">
                <a:solidFill>
                  <a:srgbClr val="0033CC"/>
                </a:solidFill>
                <a:latin typeface="Times New Roman" panose="02020603050405020304" pitchFamily="18" charset="0"/>
                <a:cs typeface="Times New Roman" panose="02020603050405020304" pitchFamily="18" charset="0"/>
              </a:rPr>
              <a:t>staff are grouped by areas of specialization and managed by a person with expertise in that area</a:t>
            </a:r>
          </a:p>
        </p:txBody>
      </p:sp>
    </p:spTree>
    <p:extLst>
      <p:ext uri="{BB962C8B-B14F-4D97-AF65-F5344CB8AC3E}">
        <p14:creationId xmlns:p14="http://schemas.microsoft.com/office/powerpoint/2010/main" val="60889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A310DA89CC9D4C95ADEB31B3960639" ma:contentTypeVersion="1" ma:contentTypeDescription="Create a new document." ma:contentTypeScope="" ma:versionID="50ef57a4d5791843afc5755fefddbd2f">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4C4963-5A36-4685-8720-D652C9C550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2A4C6D2-5977-44AE-8B4D-3745800C3303}">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465D0974-466A-40E0-ABFB-655FDF2A39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6520</TotalTime>
  <Words>1789</Words>
  <Application>Microsoft Office PowerPoint</Application>
  <PresentationFormat>On-screen Show (4:3)</PresentationFormat>
  <Paragraphs>298</Paragraphs>
  <Slides>33</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Agency FB</vt:lpstr>
      <vt:lpstr>Algerian</vt:lpstr>
      <vt:lpstr>Arial</vt:lpstr>
      <vt:lpstr>Arial Narrow</vt:lpstr>
      <vt:lpstr>Calibri</vt:lpstr>
      <vt:lpstr>Courier New</vt:lpstr>
      <vt:lpstr>Georgia</vt:lpstr>
      <vt:lpstr>Source Sans Pro</vt:lpstr>
      <vt:lpstr>Times New Roman</vt:lpstr>
      <vt:lpstr>Wingdings</vt:lpstr>
      <vt:lpstr>Wingdings 2</vt:lpstr>
      <vt:lpstr>Civic</vt:lpstr>
      <vt:lpstr>ENGINEERING MANAGEMENT (GE 404)</vt:lpstr>
      <vt:lpstr>Contents</vt:lpstr>
      <vt:lpstr>Objectives of the Present lecture</vt:lpstr>
      <vt:lpstr>The Project Organization Structure</vt:lpstr>
      <vt:lpstr>Project Organization Chart</vt:lpstr>
      <vt:lpstr>Objective of Project Organization</vt:lpstr>
      <vt:lpstr>Defining the Organization</vt:lpstr>
      <vt:lpstr>Types of Project Organization Structures</vt:lpstr>
      <vt:lpstr>Functional Organization</vt:lpstr>
      <vt:lpstr>Project Organization</vt:lpstr>
      <vt:lpstr>A sample project organization</vt:lpstr>
      <vt:lpstr>“Project organization” works best when</vt:lpstr>
      <vt:lpstr>Characteristics of Project Organization</vt:lpstr>
      <vt:lpstr>Matrix Organization</vt:lpstr>
      <vt:lpstr>Types of Matrix Organization</vt:lpstr>
      <vt:lpstr>Strong Matrix Organization</vt:lpstr>
      <vt:lpstr>Weak Matrix Organization</vt:lpstr>
      <vt:lpstr>Balanced Matrix Organization</vt:lpstr>
      <vt:lpstr>Balanced Matrix versus Strong Matrix Organization</vt:lpstr>
      <vt:lpstr>Summary</vt:lpstr>
      <vt:lpstr>Main Project Participants</vt:lpstr>
      <vt:lpstr>Structures of Contractual Relationship between the Project Participants</vt:lpstr>
      <vt:lpstr>Traditional</vt:lpstr>
      <vt:lpstr>Advantages and Disadvantages of  Traditional Structure</vt:lpstr>
      <vt:lpstr>Owner-Builder</vt:lpstr>
      <vt:lpstr>Advantages and Disadvantages of  of Owner-Builder Structure</vt:lpstr>
      <vt:lpstr>Turn-key</vt:lpstr>
      <vt:lpstr>Advantages and Disadvantages of Turn-key Structure</vt:lpstr>
      <vt:lpstr>Professional Construction Manager</vt:lpstr>
      <vt:lpstr>PowerPoint Presentation</vt:lpstr>
      <vt:lpstr>Advantages of Professional Construction Manager</vt:lpstr>
      <vt:lpstr>Further Reading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 404 (Engineering Management)</dc:title>
  <dc:creator>Nadeem Siddiqui</dc:creator>
  <cp:lastModifiedBy>Nadeem</cp:lastModifiedBy>
  <cp:revision>366</cp:revision>
  <cp:lastPrinted>2015-07-07T03:03:52Z</cp:lastPrinted>
  <dcterms:modified xsi:type="dcterms:W3CDTF">2016-11-29T08:00:55Z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0x010100BEA310DA89CC9D4C95ADEB31B3960639</vt:lpwstr>
  </property>
</Properties>
</file>